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26" r:id="rId3"/>
    <p:sldId id="318" r:id="rId4"/>
    <p:sldId id="320" r:id="rId5"/>
    <p:sldId id="321" r:id="rId6"/>
    <p:sldId id="322" r:id="rId7"/>
    <p:sldId id="323" r:id="rId8"/>
    <p:sldId id="325" r:id="rId9"/>
    <p:sldId id="324" r:id="rId10"/>
    <p:sldId id="315" r:id="rId11"/>
    <p:sldId id="32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Reading" id="{D1DB656A-364D-41D6-A1FC-00EDE0900EA0}">
          <p14:sldIdLst>
            <p14:sldId id="256"/>
            <p14:sldId id="326"/>
            <p14:sldId id="318"/>
            <p14:sldId id="320"/>
            <p14:sldId id="321"/>
            <p14:sldId id="322"/>
            <p14:sldId id="323"/>
            <p14:sldId id="325"/>
            <p14:sldId id="324"/>
            <p14:sldId id="315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30CD6-0B23-4E06-AAD9-F4702061738C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84309-122F-4233-9D17-82808AA8C35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116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When taling about daily life, which will</a:t>
            </a:r>
            <a:r>
              <a:rPr lang="en-US" altLang="zh-CN" baseline="0" dirty="0"/>
              <a:t> come up to your mind first, life at school or life at home?</a:t>
            </a:r>
          </a:p>
          <a:p>
            <a:r>
              <a:rPr lang="en-US" altLang="zh-CN" baseline="0" dirty="0"/>
              <a:t>Today, we’re going to learn about English Ss’daily life at school.</a:t>
            </a:r>
          </a:p>
          <a:p>
            <a:r>
              <a:rPr lang="en-US" altLang="zh-CN" baseline="0" dirty="0"/>
              <a:t>Please watch the video and try to find out their daily activities.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84309-122F-4233-9D17-82808AA8C35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How is this boy’s school</a:t>
            </a:r>
            <a:r>
              <a:rPr lang="en-US" altLang="zh-CN" baseline="0" dirty="0"/>
              <a:t> day? busy?</a:t>
            </a:r>
          </a:p>
          <a:p>
            <a:r>
              <a:rPr lang="en-US" altLang="zh-CN" baseline="0" dirty="0"/>
              <a:t>Now we’re going to read about another student’s school day.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84309-122F-4233-9D17-82808AA8C35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What</a:t>
            </a:r>
            <a:r>
              <a:rPr lang="en-US" altLang="zh-CN" baseline="0" dirty="0"/>
              <a:t> can you see in each picture?  Geography teacher, playing games, band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84309-122F-4233-9D17-82808AA8C35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84309-122F-4233-9D17-82808AA8C35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1.Junior  senior</a:t>
            </a:r>
          </a:p>
          <a:p>
            <a:r>
              <a:rPr lang="en-US" altLang="zh-CN" dirty="0"/>
              <a:t>2.Geography</a:t>
            </a:r>
            <a:r>
              <a:rPr lang="zh-CN" altLang="en-US" dirty="0"/>
              <a:t>：</a:t>
            </a:r>
            <a:r>
              <a:rPr lang="en-US" altLang="zh-CN" dirty="0"/>
              <a:t>What can we learn</a:t>
            </a:r>
            <a:r>
              <a:rPr lang="en-US" altLang="zh-CN" baseline="0" dirty="0"/>
              <a:t> from Geography classes?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84309-122F-4233-9D17-82808AA8C350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I’d like you to discuss: which timetable do you think is better?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84309-122F-4233-9D17-82808AA8C35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0803BB-6E7D-4571-930F-5CE1ECEFE5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95237E0-89DC-47E9-BE87-8B189DAA80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A2D3E6-3263-4806-9613-FAB9CFBF1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6D921F8-C324-499C-8A86-0F007C555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9D127E-124A-4DA1-AA65-C57103E1A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699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5EE117-F22E-4BF2-80E7-B45BECDCB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1C8097-EDF6-4654-8332-CF3AFC389A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FE297C5-17C8-44DA-ABB6-8E3015844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341A372-A77E-4285-B1BE-A8A9FD369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EF6608-AF59-4706-8D9B-AEC1E378C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360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22AFA6-5E8C-41C8-9EDE-987A7E5C4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98F98B1-E2A2-45D8-9653-E13532943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78C74D3-7C3A-45F4-BFA6-7EBB47D5C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069534-B31D-4443-B70A-3637C508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D3DE82-F921-48F6-98A0-83C5D3A56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372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595125D-53D5-4657-A8AF-9133D1990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D5EA94C-39DA-4A7E-8EFA-91B481A83B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7168B94-1D65-4989-B53B-9FE747EF4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BBC4471-9C1F-457F-B835-AABE90286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6BF9B5-3ACF-4090-8CCA-A6BD07CE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2A9C62A-6569-4952-A7C8-5747C5C83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216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38ECE1-9879-4548-A244-A4523AF6D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74142E-7F8E-4F62-BE7B-C96A97245A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8EDA204-464F-460E-953F-9B1ED014E6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314E13F-B834-4140-A62E-1511805D1C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3F3E25A-137B-4108-9567-EC0D3985F4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712577D-F156-481F-8D03-C72AC59BB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BCDE849-C08D-4DC7-B761-DF5125904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C56D356-F997-42F6-8C18-79B0E428F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802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C0621F0-0665-495F-A811-5CD7C4CFB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E55482D-3DD6-494B-9B1F-098C9F9C0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F381572-B187-4FB6-8962-33F653DDE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395A753-E5F9-4BAE-AA99-E9183911B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97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018300E-6D41-45CE-8975-9A6D1AA0D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BD2EF4F-9F55-4046-AC9F-80BDBCEE8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AD573F7-FC5D-475C-BDB0-7C12457F6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460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B110B1-186F-4D63-8E8B-6612213BA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933CF08-BCEB-4B2F-9B66-258E2E3AD2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BCEBC22-C279-491C-B737-5D1DE08AA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335ACC9-2973-4267-A97B-E28835044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156102D-ADFA-450A-A1FC-EB1E90F2C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828B3ED-9C2D-4317-BB91-DDE0AF8A8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455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AB3DC1-4BC8-4D2B-BBEA-45064A3A9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D60B303-D976-4459-9931-CB6E603F1E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0171D7F-3C5C-4414-8343-C066CD20DE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7C94299-013B-43B2-9F69-69C1BFC914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9546FC0-4A19-4B97-A0FF-A8939B7EC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E62F371-9E5D-491F-8FA6-ECA3DF385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95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4B4488-A96D-447C-9D8B-B271BA0A8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515529A-EC1D-478B-AE84-D9A749B42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D5B31F-7F04-4845-9B4B-F66E970E9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A1B1D7-3CBD-4E4C-BC88-113B57787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F0907FF-A3B6-45EC-9A14-1CA15AF7D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040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AD2A9BF-ED98-424B-83AE-B1DFB7ABCF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379BFAA-8309-4DA8-839A-DD60E96FD4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3BC4D1-41F2-45F6-8872-C20A23801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DE7C7B-1A8D-4F8B-9CFE-34F369246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BC62CF-E4B4-4B7C-B272-A7666495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356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F5E4A5E-FABD-47DB-B276-D60068DFA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7705291-483B-4244-AE88-C9F5A0F6D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55C8329-71BA-4E0C-B9A3-A8187013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6D50A-6FFB-4C08-BE74-E1AE0B1E4515}" type="datetimeFigureOut">
              <a:rPr lang="zh-CN" altLang="en-US" smtClean="0"/>
              <a:pPr/>
              <a:t>2018/9/19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1C27CE2-156F-4F48-99F6-D5F01CF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68CEAD-398C-4F44-BC2A-46955030D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87F1D-48B9-4BBC-A99D-C3953C9A23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46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Users\Miss%20Barbara\Desktop\Unit2\my_school_day.mp4" TargetMode="External"/><Relationship Id="rId1" Type="http://schemas.microsoft.com/office/2007/relationships/media" Target="file:///C:\Users\Miss%20Barbara\Desktop\Unit2\my_school_day.mp4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timgsa.baidu.com/timg?image&amp;quality=80&amp;size=b9999_10000&amp;sec=1537183208657&amp;di=89b086bf52aed374da65c5196249c9ac&amp;imgtype=0&amp;src=http%3A%2F%2Fd.ifengimg.com%2Fw600_h380%2Fy1.ifengimg.com%2Fa%2F2014_13%2F7bde0f14a5d0ab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2242" y="1611488"/>
            <a:ext cx="5715000" cy="4286250"/>
          </a:xfrm>
          <a:prstGeom prst="rect">
            <a:avLst/>
          </a:prstGeom>
          <a:noFill/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5F0CDEA2-5D47-4956-8053-BB6DF2795B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199" y="524052"/>
            <a:ext cx="6028267" cy="2614259"/>
          </a:xfrm>
        </p:spPr>
        <p:txBody>
          <a:bodyPr/>
          <a:lstStyle/>
          <a:p>
            <a:r>
              <a:rPr lang="en-US" altLang="zh-CN" dirty="0"/>
              <a:t>Unit2 </a:t>
            </a:r>
            <a:r>
              <a:rPr lang="en-US" altLang="zh-CN" dirty="0">
                <a:solidFill>
                  <a:srgbClr val="0070C0"/>
                </a:solidFill>
              </a:rPr>
              <a:t>Daily life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7542486-A586-4A57-8CE8-65096608B1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33" y="3838222"/>
            <a:ext cx="5113867" cy="1374422"/>
          </a:xfrm>
        </p:spPr>
        <p:txBody>
          <a:bodyPr>
            <a:noAutofit/>
          </a:bodyPr>
          <a:lstStyle/>
          <a:p>
            <a:r>
              <a:rPr lang="en-US" altLang="zh-CN" sz="4400" dirty="0">
                <a:latin typeface="Segoe UI" pitchFamily="34" charset="0"/>
                <a:ea typeface="Segoe UI" pitchFamily="34" charset="0"/>
                <a:cs typeface="Segoe UI" pitchFamily="34" charset="0"/>
              </a:rPr>
              <a:t>life at school</a:t>
            </a:r>
          </a:p>
        </p:txBody>
      </p:sp>
    </p:spTree>
    <p:extLst>
      <p:ext uri="{BB962C8B-B14F-4D97-AF65-F5344CB8AC3E}">
        <p14:creationId xmlns:p14="http://schemas.microsoft.com/office/powerpoint/2010/main" val="371571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y_school_day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501421" y="0"/>
            <a:ext cx="9143998" cy="6858000"/>
          </a:xfrm>
          <a:prstGeom prst="rect">
            <a:avLst/>
          </a:prstGeom>
        </p:spPr>
      </p:pic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66044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My school day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8776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zh-CN" dirty="0"/>
              <a:t>My school day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12333" y="1859492"/>
            <a:ext cx="4625622" cy="4351338"/>
          </a:xfrm>
        </p:spPr>
        <p:txBody>
          <a:bodyPr>
            <a:noAutofit/>
          </a:bodyPr>
          <a:lstStyle/>
          <a:p>
            <a:r>
              <a:rPr lang="en-US" altLang="zh-CN" sz="3200" dirty="0"/>
              <a:t>Morning </a:t>
            </a:r>
            <a:r>
              <a:rPr lang="en-US" altLang="zh-CN" sz="3200" dirty="0">
                <a:solidFill>
                  <a:srgbClr val="0070C0"/>
                </a:solidFill>
              </a:rPr>
              <a:t>activities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3200" dirty="0"/>
              <a:t>have __________ 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3200" dirty="0"/>
              <a:t>go to chapel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3200" dirty="0"/>
              <a:t>have __________</a:t>
            </a:r>
          </a:p>
          <a:p>
            <a:r>
              <a:rPr lang="en-US" altLang="zh-CN" sz="3200" dirty="0"/>
              <a:t>Afternoon activies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3200" dirty="0"/>
              <a:t>have lunch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3200" dirty="0"/>
              <a:t>do __________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3200" dirty="0"/>
              <a:t>have classes</a:t>
            </a: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138334" y="1910292"/>
            <a:ext cx="521546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Evening activities</a:t>
            </a:r>
          </a:p>
          <a:p>
            <a:pPr marL="514350" lvl="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 </a:t>
            </a:r>
            <a:r>
              <a:rPr lang="en-US" altLang="zh-CN" sz="3200" dirty="0"/>
              <a:t>__________</a:t>
            </a:r>
          </a:p>
          <a:p>
            <a:pPr marL="514350" lvl="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altLang="zh-CN" sz="3200" dirty="0"/>
              <a:t>_______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altLang="zh-CN" sz="3200" dirty="0"/>
              <a:t>_______ _______ the singing competition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2534" y="2401009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breakfast</a:t>
            </a: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9162" y="3514087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classes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218" y="5168682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sports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2624" y="2434874"/>
            <a:ext cx="215617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</a:rPr>
              <a:t>homework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4876" y="2984528"/>
            <a:ext cx="375694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ea typeface="等线" panose="02010600030101010101" pitchFamily="2" charset="-122"/>
                <a:hlinkClick r:id="rId3" action="ppaction://hlinksldjump"/>
              </a:rPr>
              <a:t>take     part       in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3680" y="4118957"/>
            <a:ext cx="4630702" cy="2604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"/>
          <p:cNvSpPr/>
          <p:nvPr/>
        </p:nvSpPr>
        <p:spPr>
          <a:xfrm>
            <a:off x="1495572" y="706013"/>
            <a:ext cx="8680444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  <a:defRPr/>
            </a:pPr>
            <a:r>
              <a:rPr lang="en-US" altLang="zh-CN" sz="32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B1 Look at the title of the article on page 17. Then circle the correct answers.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7423" y="1904470"/>
            <a:ext cx="7563556" cy="2034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99822" y="2832644"/>
            <a:ext cx="2746200" cy="2163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1980" y="3894667"/>
            <a:ext cx="2498733" cy="159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2933" y="3419040"/>
            <a:ext cx="3192464" cy="2318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56999"/>
              </a:srgbClr>
            </a:outerShdw>
          </a:effectLst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8557972" y="0"/>
            <a:ext cx="363402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Before you read </a:t>
            </a:r>
          </a:p>
        </p:txBody>
      </p:sp>
      <p:sp>
        <p:nvSpPr>
          <p:cNvPr id="4" name="矩形 6"/>
          <p:cNvSpPr/>
          <p:nvPr/>
        </p:nvSpPr>
        <p:spPr>
          <a:xfrm>
            <a:off x="1411111" y="5410728"/>
            <a:ext cx="9448625" cy="122264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(Sam/Sam's friend) wrote this article.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231F2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It is about Sam's (school day/holiday).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7" name="椭圆 4"/>
          <p:cNvSpPr/>
          <p:nvPr/>
        </p:nvSpPr>
        <p:spPr>
          <a:xfrm>
            <a:off x="1835690" y="5315301"/>
            <a:ext cx="896221" cy="782357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椭圆 5"/>
          <p:cNvSpPr/>
          <p:nvPr/>
        </p:nvSpPr>
        <p:spPr>
          <a:xfrm>
            <a:off x="4560711" y="6050845"/>
            <a:ext cx="1964265" cy="575734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id="{C3540AB0-EDF1-4267-BC06-B473CA00B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9453" y="5121704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band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ldLvl="0" animBg="1"/>
      <p:bldP spid="8" grpId="0" bldLvl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/>
          <p:nvPr/>
        </p:nvSpPr>
        <p:spPr>
          <a:xfrm>
            <a:off x="1253033" y="781332"/>
            <a:ext cx="8215312" cy="1077218"/>
          </a:xfrm>
          <a:prstGeom prst="rect">
            <a:avLst/>
          </a:prstGeom>
          <a:solidFill>
            <a:srgbClr val="F2F2F2">
              <a:alpha val="43921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Read the article and match the paragraphs with the main ideas.</a:t>
            </a:r>
          </a:p>
        </p:txBody>
      </p:sp>
      <p:sp>
        <p:nvSpPr>
          <p:cNvPr id="3" name="矩形 2"/>
          <p:cNvSpPr/>
          <p:nvPr/>
        </p:nvSpPr>
        <p:spPr>
          <a:xfrm>
            <a:off x="6254044" y="4324491"/>
            <a:ext cx="5452534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About Sam and his school</a:t>
            </a:r>
          </a:p>
        </p:txBody>
      </p:sp>
      <p:sp>
        <p:nvSpPr>
          <p:cNvPr id="4" name="矩形 7"/>
          <p:cNvSpPr/>
          <p:nvPr/>
        </p:nvSpPr>
        <p:spPr>
          <a:xfrm>
            <a:off x="1299281" y="2122840"/>
            <a:ext cx="2635658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1-2</a:t>
            </a:r>
          </a:p>
        </p:txBody>
      </p:sp>
      <p:sp>
        <p:nvSpPr>
          <p:cNvPr id="6" name="矩形 9"/>
          <p:cNvSpPr/>
          <p:nvPr/>
        </p:nvSpPr>
        <p:spPr>
          <a:xfrm>
            <a:off x="1287675" y="3109771"/>
            <a:ext cx="2294218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3</a:t>
            </a:r>
          </a:p>
        </p:txBody>
      </p:sp>
      <p:sp>
        <p:nvSpPr>
          <p:cNvPr id="7" name="矩形 10"/>
          <p:cNvSpPr/>
          <p:nvPr/>
        </p:nvSpPr>
        <p:spPr>
          <a:xfrm>
            <a:off x="1265098" y="4222961"/>
            <a:ext cx="2294218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4</a:t>
            </a:r>
          </a:p>
        </p:txBody>
      </p:sp>
      <p:sp>
        <p:nvSpPr>
          <p:cNvPr id="8" name="矩形 11"/>
          <p:cNvSpPr/>
          <p:nvPr/>
        </p:nvSpPr>
        <p:spPr>
          <a:xfrm>
            <a:off x="1298964" y="5266090"/>
            <a:ext cx="2294218" cy="58477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i="1" dirty="0">
                <a:solidFill>
                  <a:srgbClr val="1E1C11"/>
                </a:solidFill>
                <a:latin typeface="Times New Roman" panose="02020603050405020304" pitchFamily="18" charset="0"/>
              </a:rPr>
              <a:t>Paragraph 5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8557972" y="0"/>
            <a:ext cx="363402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While</a:t>
            </a:r>
            <a:r>
              <a:rPr kumimoji="0" lang="en-US" altLang="zh-CN" sz="3200" b="1" i="0" u="none" strike="noStrike" kern="1200" cap="none" spc="0" normalizeH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reading</a:t>
            </a:r>
          </a:p>
        </p:txBody>
      </p:sp>
      <p:sp>
        <p:nvSpPr>
          <p:cNvPr id="10" name="矩形 9"/>
          <p:cNvSpPr/>
          <p:nvPr/>
        </p:nvSpPr>
        <p:spPr>
          <a:xfrm>
            <a:off x="6259688" y="5267112"/>
            <a:ext cx="5452534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Morning activities</a:t>
            </a:r>
          </a:p>
        </p:txBody>
      </p:sp>
      <p:sp>
        <p:nvSpPr>
          <p:cNvPr id="11" name="矩形 10"/>
          <p:cNvSpPr/>
          <p:nvPr/>
        </p:nvSpPr>
        <p:spPr>
          <a:xfrm>
            <a:off x="6242755" y="2157023"/>
            <a:ext cx="5452534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Afternoon activities</a:t>
            </a:r>
          </a:p>
        </p:txBody>
      </p:sp>
      <p:sp>
        <p:nvSpPr>
          <p:cNvPr id="12" name="矩形 11"/>
          <p:cNvSpPr/>
          <p:nvPr/>
        </p:nvSpPr>
        <p:spPr>
          <a:xfrm>
            <a:off x="6265334" y="3240757"/>
            <a:ext cx="5452534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</a:rPr>
              <a:t>Sam is happy at school.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4278489" y="2551289"/>
            <a:ext cx="1828800" cy="205457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193822" y="3561644"/>
            <a:ext cx="1828800" cy="205457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4143022" y="2731911"/>
            <a:ext cx="1851378" cy="1862668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4334933" y="3657600"/>
            <a:ext cx="1806223" cy="1919111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ttp://ts4.cn.mm.bing.net/images/thumbnail.aspx?q=4734858366615611&amp;id=007642e94890d9922e6fa8f63acf34bc&amp;url=http%3a%2f%2fwww.schooljotter.com%2fimagefolders%2fimmaculate%2fCartoon_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58577" y="4498483"/>
            <a:ext cx="3192248" cy="21901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5"/>
          <p:cNvSpPr/>
          <p:nvPr/>
        </p:nvSpPr>
        <p:spPr>
          <a:xfrm>
            <a:off x="1321921" y="1467555"/>
            <a:ext cx="9537989" cy="35394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/>
            <a:endParaRPr lang="en-US" altLang="zh-CN" sz="3200" b="1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1 Sam is a _____ school student.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a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primary</a:t>
            </a:r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   b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junior high</a:t>
            </a:r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     c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senior high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/>
            <a:endParaRPr lang="en-US" altLang="zh-CN" sz="3200" dirty="0">
              <a:solidFill>
                <a:srgbClr val="231F20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2 Sam's favourite subject is _____.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/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a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Maths</a:t>
            </a:r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       b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Geography</a:t>
            </a:r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3200" dirty="0">
                <a:solidFill>
                  <a:srgbClr val="231F20"/>
                </a:solidFill>
                <a:latin typeface="Times New Roman" panose="02020603050405020304" pitchFamily="18" charset="0"/>
              </a:rPr>
              <a:t> English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/>
            <a:endParaRPr lang="en-US" altLang="zh-CN" sz="3200" dirty="0">
              <a:solidFill>
                <a:srgbClr val="231F2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矩形 6"/>
          <p:cNvSpPr/>
          <p:nvPr/>
        </p:nvSpPr>
        <p:spPr>
          <a:xfrm>
            <a:off x="1409600" y="587022"/>
            <a:ext cx="9272939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  <a:defRPr/>
            </a:pPr>
            <a:r>
              <a:rPr lang="en-US" altLang="zh-CN" sz="3600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About Sam and his school </a:t>
            </a:r>
          </a:p>
          <a:p>
            <a:pPr algn="l">
              <a:buClrTx/>
              <a:buSzTx/>
              <a:buFontTx/>
              <a:defRPr/>
            </a:pPr>
            <a:r>
              <a:rPr lang="en-US" altLang="zh-CN" sz="3600" dirty="0">
                <a:latin typeface="Times New Roman" panose="02020603050405020304" pitchFamily="18" charset="0"/>
              </a:rPr>
              <a:t>Ex</a:t>
            </a:r>
            <a:r>
              <a:rPr lang="en-US" altLang="zh-CN" sz="3600" noProof="0" dirty="0">
                <a:effectLst/>
                <a:latin typeface="Times New Roman" panose="02020603050405020304" pitchFamily="18" charset="0"/>
                <a:ea typeface="+mn-ea"/>
              </a:rPr>
              <a:t>D1 (P19)</a:t>
            </a:r>
          </a:p>
        </p:txBody>
      </p:sp>
      <p:sp>
        <p:nvSpPr>
          <p:cNvPr id="5" name="椭圆 8"/>
          <p:cNvSpPr/>
          <p:nvPr/>
        </p:nvSpPr>
        <p:spPr>
          <a:xfrm>
            <a:off x="4572000" y="2488842"/>
            <a:ext cx="423909" cy="480136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椭圆 9"/>
          <p:cNvSpPr/>
          <p:nvPr/>
        </p:nvSpPr>
        <p:spPr>
          <a:xfrm>
            <a:off x="4572001" y="3945635"/>
            <a:ext cx="468908" cy="490897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7A9A6ED5-5137-40A3-ADF3-38CBD98F6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7972" y="0"/>
            <a:ext cx="363402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While</a:t>
            </a:r>
            <a:r>
              <a:rPr kumimoji="0" lang="en-US" altLang="zh-CN" sz="3200" b="1" i="0" u="none" strike="noStrike" kern="1200" cap="none" spc="0" normalizeH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>
          <a:xfrm>
            <a:off x="1070933" y="609600"/>
            <a:ext cx="9272939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  <a:defRPr/>
            </a:pPr>
            <a:r>
              <a:rPr lang="en-US" altLang="zh-CN" sz="3600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Morning and afternoon activities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264357" y="1442153"/>
          <a:ext cx="9358487" cy="4394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59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Time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Activities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_______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Classes</a:t>
                      </a:r>
                      <a:r>
                        <a:rPr lang="en-US" altLang="zh-CN" sz="3200" baseline="0" dirty="0">
                          <a:latin typeface="Times New Roman" pitchFamily="18" charset="0"/>
                          <a:cs typeface="Times New Roman" pitchFamily="18" charset="0"/>
                        </a:rPr>
                        <a:t> start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9:50 a.m.-10:10 a.m.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_______ _______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_______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Classes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11:50 </a:t>
                      </a:r>
                      <a:r>
                        <a:rPr lang="en-US" altLang="zh-CN" sz="3200" baseline="0" dirty="0">
                          <a:latin typeface="Times New Roman" pitchFamily="18" charset="0"/>
                          <a:cs typeface="Times New Roman" pitchFamily="18" charset="0"/>
                        </a:rPr>
                        <a:t>a.m.</a:t>
                      </a:r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-12:30 p.m.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_______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3:30 p.m.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Classes _______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After</a:t>
                      </a:r>
                      <a:r>
                        <a:rPr lang="en-US" altLang="zh-CN" sz="3200" baseline="0" dirty="0">
                          <a:latin typeface="Times New Roman" pitchFamily="18" charset="0"/>
                          <a:cs typeface="Times New Roman" pitchFamily="18" charset="0"/>
                        </a:rPr>
                        <a:t> school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_______ _______ _______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5823" y="2062342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8 a.m.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5824" y="2734031"/>
            <a:ext cx="326813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Morning break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9778" y="3930653"/>
            <a:ext cx="222391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Lunchtime</a:t>
            </a: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0801" y="3343631"/>
            <a:ext cx="413173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10:10 a.m.-11:50 a.m.</a:t>
            </a:r>
          </a:p>
        </p:txBody>
      </p:sp>
      <p:sp>
        <p:nvSpPr>
          <p:cNvPr id="12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1734" y="4630564"/>
            <a:ext cx="143933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end</a:t>
            </a:r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5217587"/>
            <a:ext cx="447604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School band practice</a:t>
            </a:r>
          </a:p>
        </p:txBody>
      </p:sp>
      <p:sp>
        <p:nvSpPr>
          <p:cNvPr id="14" name="线形标注 1 13"/>
          <p:cNvSpPr/>
          <p:nvPr/>
        </p:nvSpPr>
        <p:spPr>
          <a:xfrm>
            <a:off x="9532598" y="2485292"/>
            <a:ext cx="2659402" cy="1081997"/>
          </a:xfrm>
          <a:prstGeom prst="borderCallout1">
            <a:avLst>
              <a:gd name="adj1" fmla="val 25970"/>
              <a:gd name="adj2" fmla="val -839"/>
              <a:gd name="adj3" fmla="val 59786"/>
              <a:gd name="adj4" fmla="val -10704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en-US" altLang="zh-CN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a short time between lessons</a:t>
            </a:r>
          </a:p>
          <a:p>
            <a:pPr marL="342900" indent="-342900"/>
            <a:r>
              <a:rPr lang="en-US" altLang="zh-CN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a short holiday</a:t>
            </a:r>
            <a:endParaRPr lang="zh-CN" alt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线形标注 1 14"/>
          <p:cNvSpPr/>
          <p:nvPr/>
        </p:nvSpPr>
        <p:spPr>
          <a:xfrm>
            <a:off x="9509151" y="4501662"/>
            <a:ext cx="1346418" cy="679938"/>
          </a:xfrm>
          <a:prstGeom prst="borderCallout1">
            <a:avLst>
              <a:gd name="adj1" fmla="val 25970"/>
              <a:gd name="adj2" fmla="val -839"/>
              <a:gd name="adj3" fmla="val 71855"/>
              <a:gd name="adj4" fmla="val -2202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342900"/>
            <a:r>
              <a:rPr lang="en-US" altLang="zh-CN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stop</a:t>
            </a:r>
          </a:p>
          <a:p>
            <a:pPr marL="180000" indent="-342900"/>
            <a:r>
              <a:rPr lang="en-US" altLang="zh-CN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begin</a:t>
            </a:r>
            <a:endParaRPr lang="zh-CN" alt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线形标注 1 15"/>
          <p:cNvSpPr/>
          <p:nvPr/>
        </p:nvSpPr>
        <p:spPr>
          <a:xfrm>
            <a:off x="6295293" y="5883682"/>
            <a:ext cx="4067908" cy="833208"/>
          </a:xfrm>
          <a:prstGeom prst="borderCallout1">
            <a:avLst>
              <a:gd name="adj1" fmla="val -3958"/>
              <a:gd name="adj2" fmla="val 54131"/>
              <a:gd name="adj3" fmla="val -17220"/>
              <a:gd name="adj4" fmla="val 6896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en-US" altLang="zh-CN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doing sth only once</a:t>
            </a:r>
          </a:p>
          <a:p>
            <a:pPr marL="342900" indent="-342900"/>
            <a:r>
              <a:rPr lang="en-US" altLang="zh-CN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doing sth again and again</a:t>
            </a:r>
            <a:endParaRPr lang="zh-CN" alt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椭圆 8"/>
          <p:cNvSpPr/>
          <p:nvPr/>
        </p:nvSpPr>
        <p:spPr>
          <a:xfrm>
            <a:off x="9527822" y="2421109"/>
            <a:ext cx="423909" cy="480136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椭圆 8"/>
          <p:cNvSpPr/>
          <p:nvPr/>
        </p:nvSpPr>
        <p:spPr>
          <a:xfrm>
            <a:off x="9471378" y="4419242"/>
            <a:ext cx="423909" cy="480136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椭圆 8"/>
          <p:cNvSpPr/>
          <p:nvPr/>
        </p:nvSpPr>
        <p:spPr>
          <a:xfrm>
            <a:off x="6265333" y="6225464"/>
            <a:ext cx="423909" cy="480136"/>
          </a:xfrm>
          <a:prstGeom prst="ellipse">
            <a:avLst/>
          </a:prstGeom>
          <a:noFill/>
          <a:ln w="57150" cap="flat" cmpd="sng">
            <a:solidFill>
              <a:srgbClr val="C0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32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Rectangle 1">
            <a:extLst>
              <a:ext uri="{FF2B5EF4-FFF2-40B4-BE49-F238E27FC236}">
                <a16:creationId xmlns:a16="http://schemas.microsoft.com/office/drawing/2014/main" id="{A77EEDCC-AE8A-4396-96C4-05013C62EC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7972" y="0"/>
            <a:ext cx="363402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While</a:t>
            </a:r>
            <a:r>
              <a:rPr kumimoji="0" lang="en-US" altLang="zh-CN" sz="3200" b="1" i="0" u="none" strike="noStrike" kern="1200" cap="none" spc="0" normalizeH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bldLvl="0" animBg="1"/>
      <p:bldP spid="18" grpId="0" bldLvl="0" animBg="1"/>
      <p:bldP spid="1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ttp://ts4.cn.mm.bing.net/images/thumbnail.aspx?q=4734858366615611&amp;id=007642e94890d9922e6fa8f63acf34bc&amp;url=http%3a%2f%2fwww.schooljotter.com%2fimagefolders%2fimmaculate%2fCartoon_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11644" y="5130961"/>
            <a:ext cx="2122311" cy="1456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6"/>
          <p:cNvSpPr/>
          <p:nvPr/>
        </p:nvSpPr>
        <p:spPr>
          <a:xfrm>
            <a:off x="293511" y="428978"/>
            <a:ext cx="11040533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  <a:defRPr/>
            </a:pPr>
            <a:r>
              <a:rPr lang="en-US" altLang="zh-CN" sz="3200" b="1" i="1" dirty="0">
                <a:latin typeface="Times New Roman" panose="02020603050405020304" pitchFamily="18" charset="0"/>
              </a:rPr>
              <a:t>Fill in the timetable and </a:t>
            </a:r>
            <a:r>
              <a:rPr lang="en-US" altLang="zh-CN" sz="3200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compare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 your school day </a:t>
            </a:r>
            <a:r>
              <a:rPr lang="en-US" altLang="zh-CN" sz="3200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with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 Sam’s.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541867" y="1143454"/>
          <a:ext cx="10893780" cy="4388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9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06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993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Activities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Time(Sam)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dirty="0">
                          <a:latin typeface="Times New Roman" pitchFamily="18" charset="0"/>
                          <a:cs typeface="Times New Roman" pitchFamily="18" charset="0"/>
                        </a:rPr>
                        <a:t>Time(Me)</a:t>
                      </a:r>
                      <a:endParaRPr lang="zh-CN" alt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93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Classes</a:t>
                      </a:r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start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  <a:defRPr/>
                      </a:pPr>
                      <a:r>
                        <a:rPr kumimoji="0" lang="en-US" altLang="zh-CN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+mn-cs"/>
                        </a:rPr>
                        <a:t>8 a.m.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581"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  <a:defRPr/>
                      </a:pPr>
                      <a:r>
                        <a:rPr kumimoji="0" lang="en-US" altLang="zh-CN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+mn-cs"/>
                        </a:rPr>
                        <a:t>Morning break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9:50 a.m.-10:10 a.m.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50000"/>
                        </a:spcBef>
                        <a:defRPr/>
                      </a:pPr>
                      <a:endParaRPr kumimoji="0" lang="en-US" altLang="zh-CN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35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+mn-cs"/>
                        </a:rPr>
                        <a:t>Lunchtime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11:50 </a:t>
                      </a:r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a.m.</a:t>
                      </a:r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-12:30 p.m.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CN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99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Classes </a:t>
                      </a:r>
                      <a:r>
                        <a:rPr kumimoji="0" lang="en-US" altLang="zh-CN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+mn-cs"/>
                        </a:rPr>
                        <a:t>end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3:30 p.m.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CN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等线" panose="02010600030101010101" pitchFamily="2" charset="-122"/>
                        <a:cs typeface="+mn-cs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35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+mn-cs"/>
                        </a:rPr>
                        <a:t>School band practice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After</a:t>
                      </a:r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school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After</a:t>
                      </a:r>
                      <a:r>
                        <a:rPr lang="en-US" altLang="zh-CN" sz="3200" b="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school</a:t>
                      </a:r>
                      <a:endParaRPr lang="zh-CN" altLang="en-US" sz="3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32801" y="1734965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7:30 a.m.</a:t>
            </a:r>
          </a:p>
        </p:txBody>
      </p:sp>
      <p:sp>
        <p:nvSpPr>
          <p:cNvPr id="15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7068" y="2237320"/>
            <a:ext cx="3635021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10 minutes</a:t>
            </a:r>
            <a:r>
              <a:rPr kumimoji="0" lang="en-US" altLang="zh-CN" sz="320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 between two classes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7068" y="3321054"/>
            <a:ext cx="363502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</a:rPr>
              <a:t>12:00p.m.</a:t>
            </a:r>
            <a:r>
              <a:rPr kumimoji="0" lang="en-US" altLang="zh-CN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-12:50 p.m.</a:t>
            </a:r>
          </a:p>
        </p:txBody>
      </p:sp>
      <p:sp>
        <p:nvSpPr>
          <p:cNvPr id="17" name="Text Box 7">
            <a:extLst>
              <a:ext uri="{FF2B5EF4-FFF2-40B4-BE49-F238E27FC236}">
                <a16:creationId xmlns:a16="http://schemas.microsoft.com/office/drawing/2014/main" id="{150DDFB6-18BC-424D-8EEE-784A1437E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5201" y="4009676"/>
            <a:ext cx="19665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en-US" altLang="zh-CN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+mn-cs"/>
              </a:rPr>
              <a:t>5:15 p.m.</a:t>
            </a:r>
          </a:p>
        </p:txBody>
      </p:sp>
      <p:sp>
        <p:nvSpPr>
          <p:cNvPr id="19" name="矩形 6"/>
          <p:cNvSpPr/>
          <p:nvPr/>
        </p:nvSpPr>
        <p:spPr>
          <a:xfrm>
            <a:off x="1981199" y="5657671"/>
            <a:ext cx="7710313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  <a:buSzTx/>
              <a:buFontTx/>
              <a:defRPr/>
            </a:pPr>
            <a:r>
              <a:rPr lang="en-US" altLang="zh-CN" sz="3600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Classes in Sam’s school start at 8 a.m., </a:t>
            </a:r>
            <a:r>
              <a:rPr lang="en-US" altLang="zh-CN" sz="36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while</a:t>
            </a:r>
            <a:r>
              <a:rPr lang="en-US" altLang="zh-CN" sz="3600" b="1" i="1" dirty="0">
                <a:solidFill>
                  <a:srgbClr val="0070C0"/>
                </a:solidFill>
                <a:latin typeface="Times New Roman" panose="02020603050405020304" pitchFamily="18" charset="0"/>
              </a:rPr>
              <a:t> classes in my school start at …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BBC7DEF2-7C67-439B-81ED-EB3B5D01C4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7972" y="0"/>
            <a:ext cx="363402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Post</a:t>
            </a:r>
            <a:r>
              <a:rPr kumimoji="0" lang="en-US" altLang="zh-CN" sz="3200" b="1" i="0" u="none" strike="noStrike" kern="1200" cap="none" spc="0" normalizeH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584775"/>
            <a:ext cx="10515600" cy="1325563"/>
          </a:xfrm>
        </p:spPr>
        <p:txBody>
          <a:bodyPr/>
          <a:lstStyle/>
          <a:p>
            <a:r>
              <a:rPr lang="en-US" altLang="zh-CN" dirty="0"/>
              <a:t>Which timetable do you think is better?</a:t>
            </a:r>
            <a:br>
              <a:rPr lang="en-US" altLang="zh-CN" dirty="0"/>
            </a:br>
            <a:r>
              <a:rPr lang="en-US" altLang="zh-CN" dirty="0"/>
              <a:t>Why?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151415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zh-CN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We think … is better. There are two/three reasons.</a:t>
            </a:r>
          </a:p>
          <a:p>
            <a:r>
              <a:rPr lang="en-US" altLang="zh-CN" sz="32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On the one hand, …</a:t>
            </a:r>
          </a:p>
          <a:p>
            <a:pPr>
              <a:buNone/>
            </a:pPr>
            <a:r>
              <a:rPr lang="en-US" altLang="zh-CN" sz="3200" i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  On the other, …</a:t>
            </a:r>
          </a:p>
          <a:p>
            <a:r>
              <a:rPr lang="en-US" altLang="zh-CN" sz="3200" dirty="0">
                <a:latin typeface="Segoe UI" pitchFamily="34" charset="0"/>
                <a:ea typeface="Segoe UI" pitchFamily="34" charset="0"/>
                <a:cs typeface="Segoe UI" pitchFamily="34" charset="0"/>
              </a:rPr>
              <a:t>First of all, …</a:t>
            </a:r>
          </a:p>
          <a:p>
            <a:pPr>
              <a:buNone/>
            </a:pPr>
            <a:r>
              <a:rPr lang="en-US" altLang="zh-CN" sz="3200" dirty="0">
                <a:latin typeface="Segoe UI" pitchFamily="34" charset="0"/>
                <a:ea typeface="Segoe UI" pitchFamily="34" charset="0"/>
                <a:cs typeface="Segoe UI" pitchFamily="34" charset="0"/>
              </a:rPr>
              <a:t>  Secondly, …</a:t>
            </a:r>
          </a:p>
          <a:p>
            <a:pPr>
              <a:buNone/>
            </a:pPr>
            <a:r>
              <a:rPr lang="en-US" altLang="zh-CN" sz="3200" dirty="0">
                <a:latin typeface="Segoe UI" pitchFamily="34" charset="0"/>
                <a:ea typeface="Segoe UI" pitchFamily="34" charset="0"/>
                <a:cs typeface="Segoe UI" pitchFamily="34" charset="0"/>
              </a:rPr>
              <a:t>  Finally, …</a:t>
            </a:r>
            <a:endParaRPr lang="zh-CN" altLang="en-US" sz="3200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6321778" y="3718560"/>
            <a:ext cx="5184422" cy="2941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Sabc: Advisers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Sd: Note-taker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3600" b="1" i="0" u="none" strike="noStrike" kern="1200" cap="none" spc="0" normalizeH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Se: Speaker 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Segoe UI" pitchFamily="34" charset="0"/>
              <a:ea typeface="+mn-ea"/>
              <a:cs typeface="Segoe UI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A7C58C7-CAF0-4D34-BFD1-DF12320D2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7972" y="0"/>
            <a:ext cx="363402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Post</a:t>
            </a:r>
            <a:r>
              <a:rPr kumimoji="0" lang="en-US" altLang="zh-CN" sz="3200" b="1" i="0" u="none" strike="noStrike" kern="1200" cap="none" spc="0" normalizeH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0" dirty="0">
                <a:effectLst/>
                <a:latin typeface="Times New Roman" panose="02020603050405020304" pitchFamily="18" charset="0"/>
                <a:ea typeface="+mn-ea"/>
                <a:cs typeface="+mn-cs"/>
              </a:rPr>
              <a:t>reading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A1CE48-65D3-449F-84A8-7F342BA29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555EA2A-118C-45B2-9368-26F702FC1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New words and expressions.</a:t>
            </a:r>
          </a:p>
          <a:p>
            <a:r>
              <a:rPr lang="en-US" altLang="zh-CN"/>
              <a:t>ExC1&amp;C2, ExD2.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12917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7967F7-2B2F-4F3C-9E6D-32F7FB706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159545F-EABF-4915-B57B-F13295A42E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86" r="2830"/>
          <a:stretch/>
        </p:blipFill>
        <p:spPr>
          <a:xfrm>
            <a:off x="253999" y="436880"/>
            <a:ext cx="10495773" cy="5842000"/>
          </a:xfrm>
          <a:prstGeom prst="rect">
            <a:avLst/>
          </a:prstGeom>
        </p:spPr>
      </p:pic>
      <p:pic>
        <p:nvPicPr>
          <p:cNvPr id="5" name="内容占位符 4">
            <a:hlinkClick r:id="rId3" action="ppaction://hlinksldjump"/>
            <a:extLst>
              <a:ext uri="{FF2B5EF4-FFF2-40B4-BE49-F238E27FC236}">
                <a16:creationId xmlns:a16="http://schemas.microsoft.com/office/drawing/2014/main" id="{FCCDD7F5-4B9A-4CF1-AD53-299AF7F5C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57" b="10076"/>
          <a:stretch/>
        </p:blipFill>
        <p:spPr>
          <a:xfrm>
            <a:off x="2214880" y="1027906"/>
            <a:ext cx="9468908" cy="5515665"/>
          </a:xfrm>
        </p:spPr>
      </p:pic>
    </p:spTree>
    <p:extLst>
      <p:ext uri="{BB962C8B-B14F-4D97-AF65-F5344CB8AC3E}">
        <p14:creationId xmlns:p14="http://schemas.microsoft.com/office/powerpoint/2010/main" val="3077875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568</Words>
  <Application>Microsoft Office PowerPoint</Application>
  <PresentationFormat>宽屏</PresentationFormat>
  <Paragraphs>122</Paragraphs>
  <Slides>11</Slides>
  <Notes>6</Notes>
  <HiddenSlides>0</HiddenSlides>
  <MMClips>1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等线</vt:lpstr>
      <vt:lpstr>等线 Light</vt:lpstr>
      <vt:lpstr>Arial</vt:lpstr>
      <vt:lpstr>Segoe UI</vt:lpstr>
      <vt:lpstr>Times New Roman</vt:lpstr>
      <vt:lpstr>Office 主题​​</vt:lpstr>
      <vt:lpstr>Unit2 Daily life</vt:lpstr>
      <vt:lpstr>My school day</vt:lpstr>
      <vt:lpstr>My school day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Which timetable do you think is better? Why?</vt:lpstr>
      <vt:lpstr>Homework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Unit1 Grammar</dc:title>
  <dc:creator>359062949@qq.com</dc:creator>
  <cp:lastModifiedBy>359062949@qq.com</cp:lastModifiedBy>
  <cp:revision>330</cp:revision>
  <dcterms:created xsi:type="dcterms:W3CDTF">2018-09-10T07:39:40Z</dcterms:created>
  <dcterms:modified xsi:type="dcterms:W3CDTF">2018-09-19T12:17:02Z</dcterms:modified>
</cp:coreProperties>
</file>