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72" r:id="rId4"/>
    <p:sldId id="264" r:id="rId5"/>
    <p:sldId id="273" r:id="rId6"/>
    <p:sldId id="274" r:id="rId7"/>
    <p:sldId id="277" r:id="rId8"/>
    <p:sldId id="278" r:id="rId9"/>
    <p:sldId id="279" r:id="rId10"/>
    <p:sldId id="280" r:id="rId11"/>
    <p:sldId id="281" r:id="rId12"/>
    <p:sldId id="284" r:id="rId13"/>
    <p:sldId id="282" r:id="rId14"/>
    <p:sldId id="283" r:id="rId15"/>
    <p:sldId id="276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C31AC-F300-4CA2-A4AE-EF7D3E69E70E}" type="datetimeFigureOut">
              <a:rPr lang="zh-CN" altLang="en-US" smtClean="0"/>
              <a:t>2016/9/14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940EA-EB34-4FAB-846F-E2256D20ED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476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940EA-EB34-4FAB-846F-E2256D20ED7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319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118CF-9747-4001-AD91-35346AAB5E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8762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1D07C-6482-4467-A78E-4A83E08A74A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2597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D5260-89F6-4C47-B363-2DF76ED16C6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1589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9461B-49B0-46AC-BBA7-0420105BFCC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9778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C492B-B258-44C8-8B1F-5FC8B7634CF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6396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7EF9A-1E7B-416C-9E6F-0BB91510C5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7657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C5F01-829B-4BD4-84B4-859D772EFC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65700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67428-2262-4C88-AEB6-A0ED736D6B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980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D8A0A-76F2-4A2D-8720-D599F533719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45650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DB7AC-860C-480F-A5E8-28A8243F8F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7695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42632-046F-475D-B9ED-2B752A86A2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6363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889DC1E-CC3F-421B-8BA1-BEBDF3A7A3A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3434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14FFCEA-8DCD-4318-B103-4A5583C7853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93&#27979;&#37327;&#38156;&#19982;&#30827;&#37240;&#30340;&#21453;&#24212;&#36895;&#29575;.m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93&#27979;&#37327;&#38156;&#19982;&#30827;&#37240;&#30340;&#21453;&#24212;&#36895;&#29575;.mp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&#38156;&#31890;&#21644;&#30827;&#37240;&#21453;&#24212;&#36895;&#29575;&#30340;&#19981;&#21516;&#34920;&#31034;&#26041;&#27861;&#65288;&#24102;&#29255;&#22836;&#65289;.mp4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Grp="1" noChangeAspect="1"/>
          </p:cNvGraphicFramePr>
          <p:nvPr>
            <p:ph/>
            <p:extLst>
              <p:ext uri="{D42A27DB-BD31-4B8C-83A1-F6EECF244321}">
                <p14:modId xmlns:p14="http://schemas.microsoft.com/office/powerpoint/2010/main" val="2663848619"/>
              </p:ext>
            </p:extLst>
          </p:nvPr>
        </p:nvGraphicFramePr>
        <p:xfrm>
          <a:off x="467544" y="3140968"/>
          <a:ext cx="8147050" cy="326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文档" r:id="rId3" imgW="3450879" imgH="1382450" progId="Word.Document.8">
                  <p:embed/>
                </p:oleObj>
              </mc:Choice>
              <mc:Fallback>
                <p:oleObj name="文档" r:id="rId3" imgW="3450879" imgH="1382450" progId="Word.Document.8">
                  <p:embed/>
                  <p:pic>
                    <p:nvPicPr>
                      <p:cNvPr id="0" name="Object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140968"/>
                        <a:ext cx="8147050" cy="326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09600" y="1052736"/>
            <a:ext cx="76738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第二章  化学反应速率和化学平衡</a:t>
            </a:r>
            <a:endParaRPr lang="zh-CN" alt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67526" y="4796212"/>
            <a:ext cx="57470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第一课时  化学反应速率的计算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1345545"/>
              </p:ext>
            </p:extLst>
          </p:nvPr>
        </p:nvGraphicFramePr>
        <p:xfrm>
          <a:off x="107502" y="-271011"/>
          <a:ext cx="7848600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3" name="文档" r:id="rId3" imgW="2369252" imgH="1353649" progId="Word.Document.8">
                  <p:embed/>
                </p:oleObj>
              </mc:Choice>
              <mc:Fallback>
                <p:oleObj name="文档" r:id="rId3" imgW="2369252" imgH="1353649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2" y="-271011"/>
                        <a:ext cx="7848600" cy="448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1293234"/>
              </p:ext>
            </p:extLst>
          </p:nvPr>
        </p:nvGraphicFramePr>
        <p:xfrm>
          <a:off x="137300" y="962476"/>
          <a:ext cx="8001000" cy="324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文档" r:id="rId5" imgW="2558547" imgH="1034317" progId="Word.Document.8">
                  <p:embed/>
                </p:oleObj>
              </mc:Choice>
              <mc:Fallback>
                <p:oleObj name="文档" r:id="rId5" imgW="2558547" imgH="1034317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300" y="962476"/>
                        <a:ext cx="8001000" cy="3249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5" descr="PM]TMCB`OW5IVU$NTN1O]E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00" y="2947472"/>
            <a:ext cx="217265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138480" y="4118436"/>
            <a:ext cx="1512168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正值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067944" y="2268"/>
            <a:ext cx="45007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600" b="0" kern="1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3600" b="0" kern="1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30</a:t>
            </a:r>
            <a:r>
              <a:rPr lang="zh-CN" altLang="en-US" sz="3600" b="0" kern="1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页 清单</a:t>
            </a:r>
            <a:endParaRPr lang="en-US" altLang="zh-CN" sz="3600" b="0" kern="1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  <a:p>
            <a:pPr algn="ctr"/>
            <a:r>
              <a:rPr lang="en-US" altLang="zh-CN" sz="3600" kern="1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31</a:t>
            </a:r>
            <a:r>
              <a:rPr lang="zh-CN" altLang="en-US" sz="3600" kern="1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页 点拨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525966"/>
            <a:ext cx="50577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平均速率不是瞬时速率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78391" y="4611449"/>
            <a:ext cx="28777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33</a:t>
            </a:r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链接高考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2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5070503"/>
            <a:ext cx="78277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纯固体和纯液体不用浓度表示速率。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494375" y="5836357"/>
            <a:ext cx="16305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34-5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5745513"/>
            <a:ext cx="69044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各物质速率与计量系数成正比。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475412" y="5284458"/>
            <a:ext cx="16305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34-3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58615" y="6270606"/>
            <a:ext cx="30732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35-1</a:t>
            </a:r>
            <a:r>
              <a:rPr lang="zh-CN" altLang="en-US" sz="2800" b="1" kern="1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玩转比例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959724" y="6300320"/>
            <a:ext cx="16305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五三</a:t>
            </a:r>
            <a:r>
              <a:rPr lang="en-US" altLang="zh-CN" sz="2800" b="1" kern="1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35-8</a:t>
            </a:r>
            <a:endParaRPr lang="zh-CN" altLang="en-US" sz="2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3" grpId="0"/>
      <p:bldP spid="4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43608" y="260648"/>
            <a:ext cx="7109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化学反应速率大小比较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791770" y="1183978"/>
            <a:ext cx="1620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31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0963" y="1822214"/>
            <a:ext cx="3339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定性比较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8892" y="2689784"/>
            <a:ext cx="7725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定量比较：</a:t>
            </a:r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转化为同一个物质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6585" y="3601476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34-7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729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3347864" y="548680"/>
            <a:ext cx="16002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经典三段式</a:t>
            </a:r>
            <a:endParaRPr lang="zh-CN" alt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16739" y="4077072"/>
            <a:ext cx="20313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36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34-8</a:t>
            </a:r>
            <a:endParaRPr lang="zh-CN" altLang="en-US" sz="36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76" y="1005880"/>
            <a:ext cx="6276975" cy="271462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331640" y="5056998"/>
            <a:ext cx="6109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课本</a:t>
            </a:r>
            <a:r>
              <a:rPr lang="en-US" altLang="zh-CN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18-19</a:t>
            </a:r>
            <a:r>
              <a:rPr lang="zh-CN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练习完成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Grp="1" noChangeAspect="1"/>
          </p:cNvGraphicFramePr>
          <p:nvPr>
            <p:ph/>
            <p:extLst/>
          </p:nvPr>
        </p:nvGraphicFramePr>
        <p:xfrm>
          <a:off x="467544" y="3140968"/>
          <a:ext cx="8147050" cy="326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0" name="文档" r:id="rId3" imgW="3450879" imgH="1382450" progId="Word.Document.8">
                  <p:embed/>
                </p:oleObj>
              </mc:Choice>
              <mc:Fallback>
                <p:oleObj name="文档" r:id="rId3" imgW="3450879" imgH="1382450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140968"/>
                        <a:ext cx="8147050" cy="326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609600" y="1052736"/>
            <a:ext cx="76738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第二章  化学反应速率和化学平衡</a:t>
            </a:r>
            <a:endParaRPr lang="zh-CN" alt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58898" y="4796212"/>
            <a:ext cx="55643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课时  化学反应速率的测量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5608538"/>
      </p:ext>
    </p:extLst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51520" y="980728"/>
            <a:ext cx="7620000" cy="334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33CCCC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化学反应速率是通过实验测定的。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(1</a:t>
            </a:r>
            <a:r>
              <a:rPr lang="en-US" altLang="zh-CN" sz="2800" b="1" dirty="0" smtClean="0"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直接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观察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的某些性质，如恒温恒压条件下测释放出的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气体的体积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或恒温恒容条件下测体系的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压强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；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(2)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也包括必须依靠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仪器测量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的性质，如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颜色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的深浅，光的吸收，光的发射，导电能力等</a:t>
            </a:r>
            <a:r>
              <a:rPr lang="zh-CN" altLang="en-US" sz="2800" b="1" dirty="0">
                <a:solidFill>
                  <a:srgbClr val="33CCCC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689159" y="57398"/>
            <a:ext cx="16626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30</a:t>
            </a:r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509139" y="4221088"/>
            <a:ext cx="360040" cy="1512168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86623" y="5733256"/>
            <a:ext cx="52116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吸光度或者紫外可见分光光度计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265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112" y="579437"/>
            <a:ext cx="3671888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8"/>
          <p:cNvSpPr txBox="1">
            <a:spLocks noChangeArrowheads="1"/>
          </p:cNvSpPr>
          <p:nvPr/>
        </p:nvSpPr>
        <p:spPr bwMode="auto">
          <a:xfrm>
            <a:off x="143695" y="0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思考</a:t>
            </a:r>
            <a:r>
              <a:rPr lang="en-US" altLang="zh-CN" sz="32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??</a:t>
            </a:r>
          </a:p>
        </p:txBody>
      </p:sp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143695" y="885630"/>
            <a:ext cx="691356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40000"/>
              </a:spcBef>
            </a:pPr>
            <a:r>
              <a:rPr kumimoji="1" lang="zh-CN" altLang="en-US" sz="3200" b="1" dirty="0">
                <a:latin typeface="Times New Roman" panose="02020603050405020304" pitchFamily="18" charset="0"/>
              </a:rPr>
              <a:t>实验步骤：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、连接实验装置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、检查装置的气密性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、先向锥形瓶中加入锌粒</a:t>
            </a:r>
          </a:p>
          <a:p>
            <a:pPr eaLnBrk="1" hangingPunct="1">
              <a:spcBef>
                <a:spcPct val="40000"/>
              </a:spcBef>
            </a:pPr>
            <a:r>
              <a:rPr kumimoji="1" lang="zh-CN" altLang="en-US" sz="3200" b="1" dirty="0">
                <a:latin typeface="Times New Roman" panose="02020603050405020304" pitchFamily="18" charset="0"/>
              </a:rPr>
              <a:t>然后再向分液漏斗中加入稀硫酸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4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、使稀硫酸滴入锥形瓶与锌粒反应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 dirty="0">
                <a:latin typeface="Times New Roman" panose="02020603050405020304" pitchFamily="18" charset="0"/>
              </a:rPr>
              <a:t>5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、观察收集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10mLH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所用的时间</a:t>
            </a:r>
          </a:p>
          <a:p>
            <a:pPr eaLnBrk="1" hangingPunct="1">
              <a:spcBef>
                <a:spcPct val="40000"/>
              </a:spcBef>
            </a:pPr>
            <a:r>
              <a:rPr kumimoji="1" lang="zh-CN" altLang="en-US" sz="3200" b="1" dirty="0">
                <a:latin typeface="Times New Roman" panose="02020603050405020304" pitchFamily="18" charset="0"/>
              </a:rPr>
              <a:t>     </a:t>
            </a:r>
            <a:endParaRPr kumimoji="1"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2293" name="Text Box 10"/>
          <p:cNvSpPr txBox="1">
            <a:spLocks noChangeArrowheads="1"/>
          </p:cNvSpPr>
          <p:nvPr/>
        </p:nvSpPr>
        <p:spPr bwMode="auto">
          <a:xfrm>
            <a:off x="1619250" y="0"/>
            <a:ext cx="51847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（实验２一１）实验分析∶</a:t>
            </a:r>
          </a:p>
        </p:txBody>
      </p:sp>
      <p:sp>
        <p:nvSpPr>
          <p:cNvPr id="6" name="内容占位符 1"/>
          <p:cNvSpPr txBox="1">
            <a:spLocks/>
          </p:cNvSpPr>
          <p:nvPr/>
        </p:nvSpPr>
        <p:spPr>
          <a:xfrm>
            <a:off x="323528" y="5823924"/>
            <a:ext cx="8229600" cy="778098"/>
          </a:xfrm>
          <a:prstGeom prst="rect">
            <a:avLst/>
          </a:prstGeom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/>
              <a:t>你觉得如何表示该反应的</a:t>
            </a:r>
            <a:r>
              <a:rPr lang="zh-CN" altLang="en-US" dirty="0" smtClean="0">
                <a:hlinkClick r:id="rId3" action="ppaction://hlinkfile"/>
              </a:rPr>
              <a:t>速率</a:t>
            </a:r>
            <a:r>
              <a:rPr lang="zh-CN" altLang="en-US" dirty="0" smtClean="0"/>
              <a:t>？改进实验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4404923" y="2097087"/>
            <a:ext cx="877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4716" y="429530"/>
            <a:ext cx="42883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课本</a:t>
            </a:r>
            <a:r>
              <a:rPr lang="en-US" altLang="zh-CN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18</a:t>
            </a:r>
            <a:r>
              <a:rPr lang="zh-CN" altLang="en-US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页五三</a:t>
            </a:r>
            <a:r>
              <a:rPr lang="en-US" altLang="zh-CN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32</a:t>
            </a:r>
            <a:r>
              <a:rPr lang="zh-CN" altLang="en-US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页</a:t>
            </a:r>
            <a:endParaRPr lang="zh-CN" altLang="en-US" sz="4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FKai-SB" panose="03000509000000000000" pitchFamily="65" charset="-120"/>
              <a:ea typeface="DFKai-SB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0607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l"/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用量气法测定该实验的速率时需注意什么问题？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l"/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怎样才能使反应速率的测定更加准确？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ü"/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1</a:t>
            </a: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）装置的气密性要好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ü"/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2</a:t>
            </a: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）倒入稀硫酸时速率要快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ü"/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3</a:t>
            </a: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）锌粒大小（表面积）基本相同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ü"/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4</a:t>
            </a:r>
            <a:r>
              <a:rPr lang="zh-CN" altLang="en-US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）计时要迅速、准确</a:t>
            </a:r>
          </a:p>
        </p:txBody>
      </p:sp>
    </p:spTree>
    <p:extLst>
      <p:ext uri="{BB962C8B-B14F-4D97-AF65-F5344CB8AC3E}">
        <p14:creationId xmlns:p14="http://schemas.microsoft.com/office/powerpoint/2010/main" val="31392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95288" y="549275"/>
            <a:ext cx="8424862" cy="1920875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mtClean="0"/>
              <a:t>分析探讨实验中需要注意的问题</a:t>
            </a:r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51520" y="2524646"/>
            <a:ext cx="7848600" cy="17526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altLang="zh-CN" sz="3600" dirty="0" smtClean="0"/>
              <a:t>1.</a:t>
            </a:r>
            <a:r>
              <a:rPr lang="zh-CN" altLang="en-US" sz="3600" dirty="0" smtClean="0"/>
              <a:t>在该实验中难以控制的变量是什么？</a:t>
            </a:r>
          </a:p>
          <a:p>
            <a:pPr algn="l" eaLnBrk="1" hangingPunct="1">
              <a:defRPr/>
            </a:pPr>
            <a:r>
              <a:rPr lang="zh-CN" altLang="en-US" sz="3600" b="1" dirty="0">
                <a:solidFill>
                  <a:srgbClr val="FF0000"/>
                </a:solidFill>
              </a:rPr>
              <a:t>锌粒大小（表面积）</a:t>
            </a:r>
            <a:endParaRPr lang="en-US" altLang="zh-CN" sz="3600" dirty="0" smtClean="0">
              <a:solidFill>
                <a:srgbClr val="FF0000"/>
              </a:solidFill>
            </a:endParaRPr>
          </a:p>
          <a:p>
            <a:pPr algn="l" eaLnBrk="1" hangingPunct="1">
              <a:defRPr/>
            </a:pPr>
            <a:endParaRPr lang="zh-CN" altLang="en-US" sz="3600" dirty="0" smtClean="0"/>
          </a:p>
          <a:p>
            <a:pPr algn="l" eaLnBrk="1" hangingPunct="1">
              <a:defRPr/>
            </a:pPr>
            <a:r>
              <a:rPr lang="en-US" altLang="zh-CN" sz="3600" dirty="0" smtClean="0"/>
              <a:t>2.</a:t>
            </a:r>
            <a:r>
              <a:rPr lang="zh-CN" altLang="en-US" sz="3600" dirty="0" smtClean="0"/>
              <a:t>根据你的掌握知识量气装置还有哪些？</a:t>
            </a:r>
          </a:p>
        </p:txBody>
      </p:sp>
    </p:spTree>
    <p:extLst>
      <p:ext uri="{BB962C8B-B14F-4D97-AF65-F5344CB8AC3E}">
        <p14:creationId xmlns:p14="http://schemas.microsoft.com/office/powerpoint/2010/main" val="427086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2520950" y="115888"/>
            <a:ext cx="5867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chemeClr val="bg2"/>
                </a:solidFill>
                <a:latin typeface="Times New Roman" panose="02020603050405020304" pitchFamily="18" charset="0"/>
              </a:rPr>
              <a:t>测量氢气体积方法有</a:t>
            </a:r>
            <a:r>
              <a:rPr kumimoji="1" lang="en-US" altLang="zh-CN" sz="3200" b="1">
                <a:solidFill>
                  <a:schemeClr val="bg2"/>
                </a:solidFill>
                <a:latin typeface="Times New Roman" panose="02020603050405020304" pitchFamily="18" charset="0"/>
              </a:rPr>
              <a:t>:</a:t>
            </a:r>
          </a:p>
        </p:txBody>
      </p:sp>
      <p:pic>
        <p:nvPicPr>
          <p:cNvPr id="15363" name="Picture 6" descr="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2249488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7" name="Picture 7" descr="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788" y="836613"/>
            <a:ext cx="17367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323850" y="5157788"/>
            <a:ext cx="3132138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chemeClr val="bg2"/>
                </a:solidFill>
              </a:rPr>
              <a:t>当体系的温度恢复到室温后，要调节量筒的高度，使量筒内外的液面相平</a:t>
            </a: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2916238" y="3284538"/>
            <a:ext cx="302418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chemeClr val="bg2"/>
                </a:solidFill>
              </a:rPr>
              <a:t>要上下移动量筒，使量筒内的液面与广口瓶中的液面相平</a:t>
            </a:r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6135688" y="4005263"/>
            <a:ext cx="30083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chemeClr val="bg2"/>
                </a:solidFill>
              </a:rPr>
              <a:t>要上下移动右边的玻璃管，使左右两管中的液面相平。</a:t>
            </a:r>
          </a:p>
        </p:txBody>
      </p:sp>
      <p:grpSp>
        <p:nvGrpSpPr>
          <p:cNvPr id="51212" name="Group 12"/>
          <p:cNvGrpSpPr>
            <a:grpSpLocks/>
          </p:cNvGrpSpPr>
          <p:nvPr/>
        </p:nvGrpSpPr>
        <p:grpSpPr bwMode="auto">
          <a:xfrm>
            <a:off x="3130550" y="758825"/>
            <a:ext cx="2378075" cy="2382838"/>
            <a:chOff x="3735" y="3105"/>
            <a:chExt cx="3745" cy="3753"/>
          </a:xfrm>
        </p:grpSpPr>
        <p:grpSp>
          <p:nvGrpSpPr>
            <p:cNvPr id="15371" name="Group 13"/>
            <p:cNvGrpSpPr>
              <a:grpSpLocks/>
            </p:cNvGrpSpPr>
            <p:nvPr/>
          </p:nvGrpSpPr>
          <p:grpSpPr bwMode="auto">
            <a:xfrm>
              <a:off x="6065" y="3222"/>
              <a:ext cx="850" cy="3117"/>
              <a:chOff x="9382" y="2052"/>
              <a:chExt cx="515" cy="1967"/>
            </a:xfrm>
          </p:grpSpPr>
          <p:sp>
            <p:nvSpPr>
              <p:cNvPr id="15546" name="Rectangle 14"/>
              <p:cNvSpPr>
                <a:spLocks noChangeArrowheads="1"/>
              </p:cNvSpPr>
              <p:nvPr/>
            </p:nvSpPr>
            <p:spPr bwMode="auto">
              <a:xfrm flipH="1">
                <a:off x="9382" y="2078"/>
                <a:ext cx="397" cy="57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47" name="Rectangle 15"/>
              <p:cNvSpPr>
                <a:spLocks noChangeArrowheads="1"/>
              </p:cNvSpPr>
              <p:nvPr/>
            </p:nvSpPr>
            <p:spPr bwMode="auto">
              <a:xfrm flipH="1">
                <a:off x="9822" y="2205"/>
                <a:ext cx="57" cy="181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48" name="Rectangle 16"/>
              <p:cNvSpPr>
                <a:spLocks noChangeArrowheads="1"/>
              </p:cNvSpPr>
              <p:nvPr/>
            </p:nvSpPr>
            <p:spPr bwMode="auto">
              <a:xfrm flipH="1">
                <a:off x="9766" y="2052"/>
                <a:ext cx="131" cy="17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49" name="Freeform 17"/>
              <p:cNvSpPr>
                <a:spLocks/>
              </p:cNvSpPr>
              <p:nvPr/>
            </p:nvSpPr>
            <p:spPr bwMode="auto">
              <a:xfrm flipH="1">
                <a:off x="9741" y="2079"/>
                <a:ext cx="139" cy="189"/>
              </a:xfrm>
              <a:custGeom>
                <a:avLst/>
                <a:gdLst>
                  <a:gd name="T0" fmla="*/ 139 w 139"/>
                  <a:gd name="T1" fmla="*/ 0 h 189"/>
                  <a:gd name="T2" fmla="*/ 73 w 139"/>
                  <a:gd name="T3" fmla="*/ 6 h 189"/>
                  <a:gd name="T4" fmla="*/ 28 w 139"/>
                  <a:gd name="T5" fmla="*/ 36 h 189"/>
                  <a:gd name="T6" fmla="*/ 4 w 139"/>
                  <a:gd name="T7" fmla="*/ 93 h 189"/>
                  <a:gd name="T8" fmla="*/ 1 w 139"/>
                  <a:gd name="T9" fmla="*/ 189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550" name="Freeform 18"/>
              <p:cNvSpPr>
                <a:spLocks/>
              </p:cNvSpPr>
              <p:nvPr/>
            </p:nvSpPr>
            <p:spPr bwMode="auto">
              <a:xfrm flipH="1">
                <a:off x="9762" y="2133"/>
                <a:ext cx="61" cy="99"/>
              </a:xfrm>
              <a:custGeom>
                <a:avLst/>
                <a:gdLst>
                  <a:gd name="T0" fmla="*/ 61 w 61"/>
                  <a:gd name="T1" fmla="*/ 0 h 99"/>
                  <a:gd name="T2" fmla="*/ 10 w 61"/>
                  <a:gd name="T3" fmla="*/ 24 h 99"/>
                  <a:gd name="T4" fmla="*/ 1 w 61"/>
                  <a:gd name="T5" fmla="*/ 9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72" name="Group 19"/>
            <p:cNvGrpSpPr>
              <a:grpSpLocks/>
            </p:cNvGrpSpPr>
            <p:nvPr/>
          </p:nvGrpSpPr>
          <p:grpSpPr bwMode="auto">
            <a:xfrm>
              <a:off x="4113" y="4374"/>
              <a:ext cx="1491" cy="2482"/>
              <a:chOff x="1881" y="1988"/>
              <a:chExt cx="678" cy="1211"/>
            </a:xfrm>
          </p:grpSpPr>
          <p:grpSp>
            <p:nvGrpSpPr>
              <p:cNvPr id="15536" name="Group 20"/>
              <p:cNvGrpSpPr>
                <a:grpSpLocks/>
              </p:cNvGrpSpPr>
              <p:nvPr/>
            </p:nvGrpSpPr>
            <p:grpSpPr bwMode="auto">
              <a:xfrm>
                <a:off x="1881" y="1988"/>
                <a:ext cx="678" cy="1211"/>
                <a:chOff x="1881" y="1988"/>
                <a:chExt cx="678" cy="1211"/>
              </a:xfrm>
            </p:grpSpPr>
            <p:grpSp>
              <p:nvGrpSpPr>
                <p:cNvPr id="15538" name="Group 21"/>
                <p:cNvGrpSpPr>
                  <a:grpSpLocks/>
                </p:cNvGrpSpPr>
                <p:nvPr/>
              </p:nvGrpSpPr>
              <p:grpSpPr bwMode="auto">
                <a:xfrm>
                  <a:off x="2007" y="1988"/>
                  <a:ext cx="425" cy="226"/>
                  <a:chOff x="2007" y="1988"/>
                  <a:chExt cx="425" cy="226"/>
                </a:xfrm>
              </p:grpSpPr>
              <p:sp>
                <p:nvSpPr>
                  <p:cNvPr id="15544" name="AutoShape 22"/>
                  <p:cNvSpPr>
                    <a:spLocks noChangeArrowheads="1"/>
                  </p:cNvSpPr>
                  <p:nvPr/>
                </p:nvSpPr>
                <p:spPr bwMode="auto">
                  <a:xfrm>
                    <a:off x="2007" y="1988"/>
                    <a:ext cx="425" cy="2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5545" name="AutoShape 23"/>
                  <p:cNvSpPr>
                    <a:spLocks noChangeArrowheads="1"/>
                  </p:cNvSpPr>
                  <p:nvPr/>
                </p:nvSpPr>
                <p:spPr bwMode="auto">
                  <a:xfrm>
                    <a:off x="2021" y="2016"/>
                    <a:ext cx="397" cy="198"/>
                  </a:xfrm>
                  <a:custGeom>
                    <a:avLst/>
                    <a:gdLst>
                      <a:gd name="T0" fmla="*/ 7 w 21600"/>
                      <a:gd name="T1" fmla="*/ 1 h 21600"/>
                      <a:gd name="T2" fmla="*/ 4 w 21600"/>
                      <a:gd name="T3" fmla="*/ 2 h 21600"/>
                      <a:gd name="T4" fmla="*/ 0 w 21600"/>
                      <a:gd name="T5" fmla="*/ 1 h 21600"/>
                      <a:gd name="T6" fmla="*/ 4 w 21600"/>
                      <a:gd name="T7" fmla="*/ 0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2394 w 21600"/>
                      <a:gd name="T13" fmla="*/ 2400 h 21600"/>
                      <a:gd name="T14" fmla="*/ 19206 w 21600"/>
                      <a:gd name="T15" fmla="*/ 19200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0" y="0"/>
                        </a:moveTo>
                        <a:lnTo>
                          <a:pt x="1143" y="21600"/>
                        </a:lnTo>
                        <a:lnTo>
                          <a:pt x="20457" y="21600"/>
                        </a:lnTo>
                        <a:lnTo>
                          <a:pt x="2160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5539" name="AutoShape 24"/>
                <p:cNvSpPr>
                  <a:spLocks noChangeArrowheads="1"/>
                </p:cNvSpPr>
                <p:nvPr/>
              </p:nvSpPr>
              <p:spPr bwMode="auto">
                <a:xfrm>
                  <a:off x="1901" y="2292"/>
                  <a:ext cx="637" cy="907"/>
                </a:xfrm>
                <a:custGeom>
                  <a:avLst/>
                  <a:gdLst>
                    <a:gd name="T0" fmla="*/ 19 w 21600"/>
                    <a:gd name="T1" fmla="*/ 19 h 21600"/>
                    <a:gd name="T2" fmla="*/ 9 w 21600"/>
                    <a:gd name="T3" fmla="*/ 38 h 21600"/>
                    <a:gd name="T4" fmla="*/ 0 w 21600"/>
                    <a:gd name="T5" fmla="*/ 19 h 21600"/>
                    <a:gd name="T6" fmla="*/ 9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1899 w 21600"/>
                    <a:gd name="T13" fmla="*/ 1905 h 21600"/>
                    <a:gd name="T14" fmla="*/ 19701 w 21600"/>
                    <a:gd name="T15" fmla="*/ 19695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229" y="21600"/>
                      </a:lnTo>
                      <a:lnTo>
                        <a:pt x="2137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40" name="Rectangle 25"/>
                <p:cNvSpPr>
                  <a:spLocks noChangeArrowheads="1"/>
                </p:cNvSpPr>
                <p:nvPr/>
              </p:nvSpPr>
              <p:spPr bwMode="auto">
                <a:xfrm>
                  <a:off x="1881" y="2259"/>
                  <a:ext cx="678" cy="1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541" name="Rectangle 26"/>
                <p:cNvSpPr>
                  <a:spLocks noChangeArrowheads="1"/>
                </p:cNvSpPr>
                <p:nvPr/>
              </p:nvSpPr>
              <p:spPr bwMode="auto">
                <a:xfrm>
                  <a:off x="2011" y="2169"/>
                  <a:ext cx="417" cy="13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542" name="Freeform 27"/>
                <p:cNvSpPr>
                  <a:spLocks/>
                </p:cNvSpPr>
                <p:nvPr/>
              </p:nvSpPr>
              <p:spPr bwMode="auto">
                <a:xfrm>
                  <a:off x="1897" y="2136"/>
                  <a:ext cx="145" cy="273"/>
                </a:xfrm>
                <a:custGeom>
                  <a:avLst/>
                  <a:gdLst>
                    <a:gd name="T0" fmla="*/ 137 w 145"/>
                    <a:gd name="T1" fmla="*/ 0 h 273"/>
                    <a:gd name="T2" fmla="*/ 140 w 145"/>
                    <a:gd name="T3" fmla="*/ 69 h 273"/>
                    <a:gd name="T4" fmla="*/ 107 w 145"/>
                    <a:gd name="T5" fmla="*/ 87 h 273"/>
                    <a:gd name="T6" fmla="*/ 65 w 145"/>
                    <a:gd name="T7" fmla="*/ 96 h 273"/>
                    <a:gd name="T8" fmla="*/ 32 w 145"/>
                    <a:gd name="T9" fmla="*/ 114 h 273"/>
                    <a:gd name="T10" fmla="*/ 5 w 145"/>
                    <a:gd name="T11" fmla="*/ 144 h 273"/>
                    <a:gd name="T12" fmla="*/ 2 w 145"/>
                    <a:gd name="T13" fmla="*/ 207 h 273"/>
                    <a:gd name="T14" fmla="*/ 5 w 145"/>
                    <a:gd name="T15" fmla="*/ 273 h 2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45" h="273">
                      <a:moveTo>
                        <a:pt x="137" y="0"/>
                      </a:moveTo>
                      <a:cubicBezTo>
                        <a:pt x="137" y="11"/>
                        <a:pt x="145" y="55"/>
                        <a:pt x="140" y="69"/>
                      </a:cubicBezTo>
                      <a:cubicBezTo>
                        <a:pt x="135" y="83"/>
                        <a:pt x="119" y="83"/>
                        <a:pt x="107" y="87"/>
                      </a:cubicBezTo>
                      <a:cubicBezTo>
                        <a:pt x="95" y="91"/>
                        <a:pt x="77" y="92"/>
                        <a:pt x="65" y="96"/>
                      </a:cubicBezTo>
                      <a:cubicBezTo>
                        <a:pt x="53" y="100"/>
                        <a:pt x="42" y="106"/>
                        <a:pt x="32" y="114"/>
                      </a:cubicBezTo>
                      <a:cubicBezTo>
                        <a:pt x="22" y="122"/>
                        <a:pt x="10" y="129"/>
                        <a:pt x="5" y="144"/>
                      </a:cubicBezTo>
                      <a:cubicBezTo>
                        <a:pt x="0" y="159"/>
                        <a:pt x="2" y="186"/>
                        <a:pt x="2" y="207"/>
                      </a:cubicBezTo>
                      <a:cubicBezTo>
                        <a:pt x="2" y="228"/>
                        <a:pt x="5" y="259"/>
                        <a:pt x="5" y="27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43" name="Freeform 28"/>
                <p:cNvSpPr>
                  <a:spLocks/>
                </p:cNvSpPr>
                <p:nvPr/>
              </p:nvSpPr>
              <p:spPr bwMode="auto">
                <a:xfrm flipH="1">
                  <a:off x="2398" y="2136"/>
                  <a:ext cx="145" cy="273"/>
                </a:xfrm>
                <a:custGeom>
                  <a:avLst/>
                  <a:gdLst>
                    <a:gd name="T0" fmla="*/ 137 w 145"/>
                    <a:gd name="T1" fmla="*/ 0 h 273"/>
                    <a:gd name="T2" fmla="*/ 140 w 145"/>
                    <a:gd name="T3" fmla="*/ 69 h 273"/>
                    <a:gd name="T4" fmla="*/ 107 w 145"/>
                    <a:gd name="T5" fmla="*/ 87 h 273"/>
                    <a:gd name="T6" fmla="*/ 65 w 145"/>
                    <a:gd name="T7" fmla="*/ 96 h 273"/>
                    <a:gd name="T8" fmla="*/ 32 w 145"/>
                    <a:gd name="T9" fmla="*/ 114 h 273"/>
                    <a:gd name="T10" fmla="*/ 5 w 145"/>
                    <a:gd name="T11" fmla="*/ 144 h 273"/>
                    <a:gd name="T12" fmla="*/ 2 w 145"/>
                    <a:gd name="T13" fmla="*/ 207 h 273"/>
                    <a:gd name="T14" fmla="*/ 5 w 145"/>
                    <a:gd name="T15" fmla="*/ 273 h 2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45" h="273">
                      <a:moveTo>
                        <a:pt x="137" y="0"/>
                      </a:moveTo>
                      <a:cubicBezTo>
                        <a:pt x="137" y="11"/>
                        <a:pt x="145" y="55"/>
                        <a:pt x="140" y="69"/>
                      </a:cubicBezTo>
                      <a:cubicBezTo>
                        <a:pt x="135" y="83"/>
                        <a:pt x="119" y="83"/>
                        <a:pt x="107" y="87"/>
                      </a:cubicBezTo>
                      <a:cubicBezTo>
                        <a:pt x="95" y="91"/>
                        <a:pt x="77" y="92"/>
                        <a:pt x="65" y="96"/>
                      </a:cubicBezTo>
                      <a:cubicBezTo>
                        <a:pt x="53" y="100"/>
                        <a:pt x="42" y="106"/>
                        <a:pt x="32" y="114"/>
                      </a:cubicBezTo>
                      <a:cubicBezTo>
                        <a:pt x="22" y="122"/>
                        <a:pt x="10" y="129"/>
                        <a:pt x="5" y="144"/>
                      </a:cubicBezTo>
                      <a:cubicBezTo>
                        <a:pt x="0" y="159"/>
                        <a:pt x="2" y="186"/>
                        <a:pt x="2" y="207"/>
                      </a:cubicBezTo>
                      <a:cubicBezTo>
                        <a:pt x="2" y="228"/>
                        <a:pt x="5" y="259"/>
                        <a:pt x="5" y="273"/>
                      </a:cubicBezTo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5537" name="Line 29"/>
              <p:cNvSpPr>
                <a:spLocks noChangeShapeType="1"/>
              </p:cNvSpPr>
              <p:nvPr/>
            </p:nvSpPr>
            <p:spPr bwMode="auto">
              <a:xfrm>
                <a:off x="1941" y="3174"/>
                <a:ext cx="54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73" name="Group 30"/>
            <p:cNvGrpSpPr>
              <a:grpSpLocks/>
            </p:cNvGrpSpPr>
            <p:nvPr/>
          </p:nvGrpSpPr>
          <p:grpSpPr bwMode="auto">
            <a:xfrm>
              <a:off x="3735" y="3105"/>
              <a:ext cx="1493" cy="1809"/>
              <a:chOff x="3780" y="3105"/>
              <a:chExt cx="1493" cy="1809"/>
            </a:xfrm>
          </p:grpSpPr>
          <p:sp>
            <p:nvSpPr>
              <p:cNvPr id="15530" name="Rectangle 31"/>
              <p:cNvSpPr>
                <a:spLocks noChangeArrowheads="1"/>
              </p:cNvSpPr>
              <p:nvPr/>
            </p:nvSpPr>
            <p:spPr bwMode="auto">
              <a:xfrm>
                <a:off x="4985" y="3105"/>
                <a:ext cx="288" cy="84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31" name="Rectangle 32"/>
              <p:cNvSpPr>
                <a:spLocks noChangeArrowheads="1"/>
              </p:cNvSpPr>
              <p:nvPr/>
            </p:nvSpPr>
            <p:spPr bwMode="auto">
              <a:xfrm flipH="1">
                <a:off x="3780" y="3379"/>
                <a:ext cx="826" cy="11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32" name="Rectangle 33"/>
              <p:cNvSpPr>
                <a:spLocks noChangeArrowheads="1"/>
              </p:cNvSpPr>
              <p:nvPr/>
            </p:nvSpPr>
            <p:spPr bwMode="auto">
              <a:xfrm flipH="1">
                <a:off x="4695" y="3751"/>
                <a:ext cx="119" cy="1163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33" name="Rectangle 34"/>
              <p:cNvSpPr>
                <a:spLocks noChangeArrowheads="1"/>
              </p:cNvSpPr>
              <p:nvPr/>
            </p:nvSpPr>
            <p:spPr bwMode="auto">
              <a:xfrm flipH="1">
                <a:off x="4579" y="3303"/>
                <a:ext cx="272" cy="49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534" name="Freeform 35"/>
              <p:cNvSpPr>
                <a:spLocks/>
              </p:cNvSpPr>
              <p:nvPr/>
            </p:nvSpPr>
            <p:spPr bwMode="auto">
              <a:xfrm flipH="1">
                <a:off x="4527" y="3382"/>
                <a:ext cx="289" cy="554"/>
              </a:xfrm>
              <a:custGeom>
                <a:avLst/>
                <a:gdLst>
                  <a:gd name="T0" fmla="*/ 601 w 139"/>
                  <a:gd name="T1" fmla="*/ 0 h 189"/>
                  <a:gd name="T2" fmla="*/ 316 w 139"/>
                  <a:gd name="T3" fmla="*/ 53 h 189"/>
                  <a:gd name="T4" fmla="*/ 121 w 139"/>
                  <a:gd name="T5" fmla="*/ 311 h 189"/>
                  <a:gd name="T6" fmla="*/ 17 w 139"/>
                  <a:gd name="T7" fmla="*/ 800 h 189"/>
                  <a:gd name="T8" fmla="*/ 4 w 139"/>
                  <a:gd name="T9" fmla="*/ 1624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9" h="189">
                    <a:moveTo>
                      <a:pt x="139" y="0"/>
                    </a:moveTo>
                    <a:cubicBezTo>
                      <a:pt x="115" y="0"/>
                      <a:pt x="91" y="0"/>
                      <a:pt x="73" y="6"/>
                    </a:cubicBezTo>
                    <a:cubicBezTo>
                      <a:pt x="55" y="12"/>
                      <a:pt x="39" y="22"/>
                      <a:pt x="28" y="36"/>
                    </a:cubicBezTo>
                    <a:cubicBezTo>
                      <a:pt x="17" y="50"/>
                      <a:pt x="8" y="68"/>
                      <a:pt x="4" y="93"/>
                    </a:cubicBezTo>
                    <a:cubicBezTo>
                      <a:pt x="0" y="118"/>
                      <a:pt x="2" y="169"/>
                      <a:pt x="1" y="18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535" name="Freeform 36"/>
              <p:cNvSpPr>
                <a:spLocks/>
              </p:cNvSpPr>
              <p:nvPr/>
            </p:nvSpPr>
            <p:spPr bwMode="auto">
              <a:xfrm flipH="1">
                <a:off x="4570" y="3495"/>
                <a:ext cx="127" cy="290"/>
              </a:xfrm>
              <a:custGeom>
                <a:avLst/>
                <a:gdLst>
                  <a:gd name="T0" fmla="*/ 264 w 61"/>
                  <a:gd name="T1" fmla="*/ 0 h 99"/>
                  <a:gd name="T2" fmla="*/ 44 w 61"/>
                  <a:gd name="T3" fmla="*/ 205 h 99"/>
                  <a:gd name="T4" fmla="*/ 4 w 61"/>
                  <a:gd name="T5" fmla="*/ 849 h 9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61" h="99">
                    <a:moveTo>
                      <a:pt x="61" y="0"/>
                    </a:moveTo>
                    <a:cubicBezTo>
                      <a:pt x="52" y="4"/>
                      <a:pt x="20" y="8"/>
                      <a:pt x="10" y="24"/>
                    </a:cubicBezTo>
                    <a:cubicBezTo>
                      <a:pt x="0" y="40"/>
                      <a:pt x="3" y="83"/>
                      <a:pt x="1" y="99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374" name="Rectangle 37"/>
            <p:cNvSpPr>
              <a:spLocks noChangeArrowheads="1"/>
            </p:cNvSpPr>
            <p:nvPr/>
          </p:nvSpPr>
          <p:spPr bwMode="auto">
            <a:xfrm>
              <a:off x="5243" y="3265"/>
              <a:ext cx="871" cy="1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75" name="Rectangle 38"/>
            <p:cNvSpPr>
              <a:spLocks noChangeArrowheads="1"/>
            </p:cNvSpPr>
            <p:nvPr/>
          </p:nvSpPr>
          <p:spPr bwMode="auto">
            <a:xfrm>
              <a:off x="5023" y="3858"/>
              <a:ext cx="126" cy="262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376" name="Freeform 39"/>
            <p:cNvSpPr>
              <a:spLocks/>
            </p:cNvSpPr>
            <p:nvPr/>
          </p:nvSpPr>
          <p:spPr bwMode="auto">
            <a:xfrm>
              <a:off x="5022" y="3252"/>
              <a:ext cx="305" cy="933"/>
            </a:xfrm>
            <a:custGeom>
              <a:avLst/>
              <a:gdLst>
                <a:gd name="T0" fmla="*/ 669 w 139"/>
                <a:gd name="T1" fmla="*/ 0 h 189"/>
                <a:gd name="T2" fmla="*/ 351 w 139"/>
                <a:gd name="T3" fmla="*/ 148 h 189"/>
                <a:gd name="T4" fmla="*/ 134 w 139"/>
                <a:gd name="T5" fmla="*/ 879 h 189"/>
                <a:gd name="T6" fmla="*/ 20 w 139"/>
                <a:gd name="T7" fmla="*/ 2266 h 189"/>
                <a:gd name="T8" fmla="*/ 4 w 139"/>
                <a:gd name="T9" fmla="*/ 4606 h 1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9" h="189">
                  <a:moveTo>
                    <a:pt x="139" y="0"/>
                  </a:moveTo>
                  <a:cubicBezTo>
                    <a:pt x="115" y="0"/>
                    <a:pt x="91" y="0"/>
                    <a:pt x="73" y="6"/>
                  </a:cubicBezTo>
                  <a:cubicBezTo>
                    <a:pt x="55" y="12"/>
                    <a:pt x="39" y="22"/>
                    <a:pt x="28" y="36"/>
                  </a:cubicBezTo>
                  <a:cubicBezTo>
                    <a:pt x="17" y="50"/>
                    <a:pt x="8" y="68"/>
                    <a:pt x="4" y="93"/>
                  </a:cubicBezTo>
                  <a:cubicBezTo>
                    <a:pt x="0" y="118"/>
                    <a:pt x="2" y="169"/>
                    <a:pt x="1" y="189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7" name="Freeform 40"/>
            <p:cNvSpPr>
              <a:spLocks/>
            </p:cNvSpPr>
            <p:nvPr/>
          </p:nvSpPr>
          <p:spPr bwMode="auto">
            <a:xfrm>
              <a:off x="5147" y="3355"/>
              <a:ext cx="134" cy="652"/>
            </a:xfrm>
            <a:custGeom>
              <a:avLst/>
              <a:gdLst>
                <a:gd name="T0" fmla="*/ 294 w 61"/>
                <a:gd name="T1" fmla="*/ 0 h 99"/>
                <a:gd name="T2" fmla="*/ 48 w 61"/>
                <a:gd name="T3" fmla="*/ 1041 h 99"/>
                <a:gd name="T4" fmla="*/ 4 w 61"/>
                <a:gd name="T5" fmla="*/ 4294 h 9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1" h="99">
                  <a:moveTo>
                    <a:pt x="61" y="0"/>
                  </a:moveTo>
                  <a:cubicBezTo>
                    <a:pt x="52" y="4"/>
                    <a:pt x="20" y="8"/>
                    <a:pt x="10" y="24"/>
                  </a:cubicBezTo>
                  <a:cubicBezTo>
                    <a:pt x="0" y="40"/>
                    <a:pt x="3" y="83"/>
                    <a:pt x="1" y="99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5378" name="Group 41"/>
            <p:cNvGrpSpPr>
              <a:grpSpLocks/>
            </p:cNvGrpSpPr>
            <p:nvPr/>
          </p:nvGrpSpPr>
          <p:grpSpPr bwMode="auto">
            <a:xfrm>
              <a:off x="6553" y="5925"/>
              <a:ext cx="571" cy="655"/>
              <a:chOff x="7509" y="6223"/>
              <a:chExt cx="446" cy="452"/>
            </a:xfrm>
          </p:grpSpPr>
          <p:grpSp>
            <p:nvGrpSpPr>
              <p:cNvPr id="15483" name="Group 42"/>
              <p:cNvGrpSpPr>
                <a:grpSpLocks/>
              </p:cNvGrpSpPr>
              <p:nvPr/>
            </p:nvGrpSpPr>
            <p:grpSpPr bwMode="auto">
              <a:xfrm>
                <a:off x="7509" y="6223"/>
                <a:ext cx="446" cy="452"/>
                <a:chOff x="3717" y="5241"/>
                <a:chExt cx="627" cy="566"/>
              </a:xfrm>
            </p:grpSpPr>
            <p:grpSp>
              <p:nvGrpSpPr>
                <p:cNvPr id="15486" name="Group 43"/>
                <p:cNvGrpSpPr>
                  <a:grpSpLocks/>
                </p:cNvGrpSpPr>
                <p:nvPr/>
              </p:nvGrpSpPr>
              <p:grpSpPr bwMode="auto">
                <a:xfrm>
                  <a:off x="3717" y="5241"/>
                  <a:ext cx="627" cy="24"/>
                  <a:chOff x="3717" y="5241"/>
                  <a:chExt cx="627" cy="24"/>
                </a:xfrm>
              </p:grpSpPr>
              <p:sp>
                <p:nvSpPr>
                  <p:cNvPr id="15527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3741" y="5262"/>
                    <a:ext cx="573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8" name="Freeform 45"/>
                  <p:cNvSpPr>
                    <a:spLocks/>
                  </p:cNvSpPr>
                  <p:nvPr/>
                </p:nvSpPr>
                <p:spPr bwMode="auto">
                  <a:xfrm>
                    <a:off x="4302" y="5241"/>
                    <a:ext cx="42" cy="24"/>
                  </a:xfrm>
                  <a:custGeom>
                    <a:avLst/>
                    <a:gdLst>
                      <a:gd name="T0" fmla="*/ 0 w 42"/>
                      <a:gd name="T1" fmla="*/ 24 h 24"/>
                      <a:gd name="T2" fmla="*/ 27 w 42"/>
                      <a:gd name="T3" fmla="*/ 15 h 24"/>
                      <a:gd name="T4" fmla="*/ 42 w 42"/>
                      <a:gd name="T5" fmla="*/ 0 h 2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2" h="24">
                        <a:moveTo>
                          <a:pt x="0" y="24"/>
                        </a:moveTo>
                        <a:cubicBezTo>
                          <a:pt x="10" y="21"/>
                          <a:pt x="20" y="19"/>
                          <a:pt x="27" y="15"/>
                        </a:cubicBezTo>
                        <a:cubicBezTo>
                          <a:pt x="34" y="11"/>
                          <a:pt x="38" y="5"/>
                          <a:pt x="42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529" name="Freeform 46"/>
                  <p:cNvSpPr>
                    <a:spLocks/>
                  </p:cNvSpPr>
                  <p:nvPr/>
                </p:nvSpPr>
                <p:spPr bwMode="auto">
                  <a:xfrm flipH="1">
                    <a:off x="3717" y="5241"/>
                    <a:ext cx="42" cy="24"/>
                  </a:xfrm>
                  <a:custGeom>
                    <a:avLst/>
                    <a:gdLst>
                      <a:gd name="T0" fmla="*/ 0 w 42"/>
                      <a:gd name="T1" fmla="*/ 24 h 24"/>
                      <a:gd name="T2" fmla="*/ 27 w 42"/>
                      <a:gd name="T3" fmla="*/ 15 h 24"/>
                      <a:gd name="T4" fmla="*/ 42 w 42"/>
                      <a:gd name="T5" fmla="*/ 0 h 24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42" h="24">
                        <a:moveTo>
                          <a:pt x="0" y="24"/>
                        </a:moveTo>
                        <a:cubicBezTo>
                          <a:pt x="10" y="21"/>
                          <a:pt x="20" y="19"/>
                          <a:pt x="27" y="15"/>
                        </a:cubicBezTo>
                        <a:cubicBezTo>
                          <a:pt x="34" y="11"/>
                          <a:pt x="38" y="5"/>
                          <a:pt x="42" y="0"/>
                        </a:cubicBez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5487" name="Line 47"/>
                <p:cNvSpPr>
                  <a:spLocks noChangeShapeType="1"/>
                </p:cNvSpPr>
                <p:nvPr/>
              </p:nvSpPr>
              <p:spPr bwMode="auto">
                <a:xfrm>
                  <a:off x="3741" y="5306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8" name="Line 48"/>
                <p:cNvSpPr>
                  <a:spLocks noChangeShapeType="1"/>
                </p:cNvSpPr>
                <p:nvPr/>
              </p:nvSpPr>
              <p:spPr bwMode="auto">
                <a:xfrm>
                  <a:off x="3840" y="5306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89" name="Line 49"/>
                <p:cNvSpPr>
                  <a:spLocks noChangeShapeType="1"/>
                </p:cNvSpPr>
                <p:nvPr/>
              </p:nvSpPr>
              <p:spPr bwMode="auto">
                <a:xfrm>
                  <a:off x="3966" y="5306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0" name="Line 50"/>
                <p:cNvSpPr>
                  <a:spLocks noChangeShapeType="1"/>
                </p:cNvSpPr>
                <p:nvPr/>
              </p:nvSpPr>
              <p:spPr bwMode="auto">
                <a:xfrm>
                  <a:off x="4071" y="5306"/>
                  <a:ext cx="19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1" name="Line 51"/>
                <p:cNvSpPr>
                  <a:spLocks noChangeShapeType="1"/>
                </p:cNvSpPr>
                <p:nvPr/>
              </p:nvSpPr>
              <p:spPr bwMode="auto">
                <a:xfrm>
                  <a:off x="4296" y="5306"/>
                  <a:ext cx="3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2" name="Line 52"/>
                <p:cNvSpPr>
                  <a:spLocks noChangeShapeType="1"/>
                </p:cNvSpPr>
                <p:nvPr/>
              </p:nvSpPr>
              <p:spPr bwMode="auto">
                <a:xfrm>
                  <a:off x="3786" y="5357"/>
                  <a:ext cx="7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3" name="Line 53"/>
                <p:cNvSpPr>
                  <a:spLocks noChangeShapeType="1"/>
                </p:cNvSpPr>
                <p:nvPr/>
              </p:nvSpPr>
              <p:spPr bwMode="auto">
                <a:xfrm flipV="1">
                  <a:off x="3957" y="5357"/>
                  <a:ext cx="11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4" name="Line 54"/>
                <p:cNvSpPr>
                  <a:spLocks noChangeShapeType="1"/>
                </p:cNvSpPr>
                <p:nvPr/>
              </p:nvSpPr>
              <p:spPr bwMode="auto">
                <a:xfrm>
                  <a:off x="4164" y="5357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5" name="Line 55"/>
                <p:cNvSpPr>
                  <a:spLocks noChangeShapeType="1"/>
                </p:cNvSpPr>
                <p:nvPr/>
              </p:nvSpPr>
              <p:spPr bwMode="auto">
                <a:xfrm>
                  <a:off x="4263" y="5357"/>
                  <a:ext cx="4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6" name="Line 56"/>
                <p:cNvSpPr>
                  <a:spLocks noChangeShapeType="1"/>
                </p:cNvSpPr>
                <p:nvPr/>
              </p:nvSpPr>
              <p:spPr bwMode="auto">
                <a:xfrm>
                  <a:off x="3738" y="5414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7" name="Line 57"/>
                <p:cNvSpPr>
                  <a:spLocks noChangeShapeType="1"/>
                </p:cNvSpPr>
                <p:nvPr/>
              </p:nvSpPr>
              <p:spPr bwMode="auto">
                <a:xfrm>
                  <a:off x="3852" y="5414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8" name="Line 58"/>
                <p:cNvSpPr>
                  <a:spLocks noChangeShapeType="1"/>
                </p:cNvSpPr>
                <p:nvPr/>
              </p:nvSpPr>
              <p:spPr bwMode="auto">
                <a:xfrm>
                  <a:off x="4008" y="5414"/>
                  <a:ext cx="18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99" name="Line 59"/>
                <p:cNvSpPr>
                  <a:spLocks noChangeShapeType="1"/>
                </p:cNvSpPr>
                <p:nvPr/>
              </p:nvSpPr>
              <p:spPr bwMode="auto">
                <a:xfrm>
                  <a:off x="4236" y="5414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0" name="Line 60"/>
                <p:cNvSpPr>
                  <a:spLocks noChangeShapeType="1"/>
                </p:cNvSpPr>
                <p:nvPr/>
              </p:nvSpPr>
              <p:spPr bwMode="auto">
                <a:xfrm>
                  <a:off x="3804" y="5477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1" name="Line 61"/>
                <p:cNvSpPr>
                  <a:spLocks noChangeShapeType="1"/>
                </p:cNvSpPr>
                <p:nvPr/>
              </p:nvSpPr>
              <p:spPr bwMode="auto">
                <a:xfrm>
                  <a:off x="3996" y="5483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2" name="Line 62"/>
                <p:cNvSpPr>
                  <a:spLocks noChangeShapeType="1"/>
                </p:cNvSpPr>
                <p:nvPr/>
              </p:nvSpPr>
              <p:spPr bwMode="auto">
                <a:xfrm>
                  <a:off x="4095" y="5477"/>
                  <a:ext cx="3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3" name="Line 63"/>
                <p:cNvSpPr>
                  <a:spLocks noChangeShapeType="1"/>
                </p:cNvSpPr>
                <p:nvPr/>
              </p:nvSpPr>
              <p:spPr bwMode="auto">
                <a:xfrm>
                  <a:off x="4173" y="5474"/>
                  <a:ext cx="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4" name="Line 64"/>
                <p:cNvSpPr>
                  <a:spLocks noChangeShapeType="1"/>
                </p:cNvSpPr>
                <p:nvPr/>
              </p:nvSpPr>
              <p:spPr bwMode="auto">
                <a:xfrm>
                  <a:off x="3825" y="5528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5" name="Line 65"/>
                <p:cNvSpPr>
                  <a:spLocks noChangeShapeType="1"/>
                </p:cNvSpPr>
                <p:nvPr/>
              </p:nvSpPr>
              <p:spPr bwMode="auto">
                <a:xfrm>
                  <a:off x="4146" y="5528"/>
                  <a:ext cx="3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6" name="Line 66"/>
                <p:cNvSpPr>
                  <a:spLocks noChangeShapeType="1"/>
                </p:cNvSpPr>
                <p:nvPr/>
              </p:nvSpPr>
              <p:spPr bwMode="auto">
                <a:xfrm>
                  <a:off x="4209" y="5528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7" name="Line 67"/>
                <p:cNvSpPr>
                  <a:spLocks noChangeShapeType="1"/>
                </p:cNvSpPr>
                <p:nvPr/>
              </p:nvSpPr>
              <p:spPr bwMode="auto">
                <a:xfrm>
                  <a:off x="3735" y="5585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8" name="Line 68"/>
                <p:cNvSpPr>
                  <a:spLocks noChangeShapeType="1"/>
                </p:cNvSpPr>
                <p:nvPr/>
              </p:nvSpPr>
              <p:spPr bwMode="auto">
                <a:xfrm>
                  <a:off x="3834" y="5585"/>
                  <a:ext cx="81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09" name="Line 69"/>
                <p:cNvSpPr>
                  <a:spLocks noChangeShapeType="1"/>
                </p:cNvSpPr>
                <p:nvPr/>
              </p:nvSpPr>
              <p:spPr bwMode="auto">
                <a:xfrm>
                  <a:off x="3960" y="5585"/>
                  <a:ext cx="3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0" name="Line 70"/>
                <p:cNvSpPr>
                  <a:spLocks noChangeShapeType="1"/>
                </p:cNvSpPr>
                <p:nvPr/>
              </p:nvSpPr>
              <p:spPr bwMode="auto">
                <a:xfrm>
                  <a:off x="4065" y="5585"/>
                  <a:ext cx="19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1" name="Line 71"/>
                <p:cNvSpPr>
                  <a:spLocks noChangeShapeType="1"/>
                </p:cNvSpPr>
                <p:nvPr/>
              </p:nvSpPr>
              <p:spPr bwMode="auto">
                <a:xfrm>
                  <a:off x="4290" y="5585"/>
                  <a:ext cx="3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2" name="Line 72"/>
                <p:cNvSpPr>
                  <a:spLocks noChangeShapeType="1"/>
                </p:cNvSpPr>
                <p:nvPr/>
              </p:nvSpPr>
              <p:spPr bwMode="auto">
                <a:xfrm>
                  <a:off x="3780" y="5636"/>
                  <a:ext cx="7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3" name="Line 73"/>
                <p:cNvSpPr>
                  <a:spLocks noChangeShapeType="1"/>
                </p:cNvSpPr>
                <p:nvPr/>
              </p:nvSpPr>
              <p:spPr bwMode="auto">
                <a:xfrm flipV="1">
                  <a:off x="3951" y="5636"/>
                  <a:ext cx="11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4" name="Line 74"/>
                <p:cNvSpPr>
                  <a:spLocks noChangeShapeType="1"/>
                </p:cNvSpPr>
                <p:nvPr/>
              </p:nvSpPr>
              <p:spPr bwMode="auto">
                <a:xfrm>
                  <a:off x="4158" y="5636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5" name="Line 75"/>
                <p:cNvSpPr>
                  <a:spLocks noChangeShapeType="1"/>
                </p:cNvSpPr>
                <p:nvPr/>
              </p:nvSpPr>
              <p:spPr bwMode="auto">
                <a:xfrm>
                  <a:off x="4257" y="5636"/>
                  <a:ext cx="42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6" name="Line 76"/>
                <p:cNvSpPr>
                  <a:spLocks noChangeShapeType="1"/>
                </p:cNvSpPr>
                <p:nvPr/>
              </p:nvSpPr>
              <p:spPr bwMode="auto">
                <a:xfrm>
                  <a:off x="3732" y="5693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7" name="Line 77"/>
                <p:cNvSpPr>
                  <a:spLocks noChangeShapeType="1"/>
                </p:cNvSpPr>
                <p:nvPr/>
              </p:nvSpPr>
              <p:spPr bwMode="auto">
                <a:xfrm>
                  <a:off x="3846" y="5693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8" name="Line 78"/>
                <p:cNvSpPr>
                  <a:spLocks noChangeShapeType="1"/>
                </p:cNvSpPr>
                <p:nvPr/>
              </p:nvSpPr>
              <p:spPr bwMode="auto">
                <a:xfrm>
                  <a:off x="4002" y="5693"/>
                  <a:ext cx="18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19" name="Line 79"/>
                <p:cNvSpPr>
                  <a:spLocks noChangeShapeType="1"/>
                </p:cNvSpPr>
                <p:nvPr/>
              </p:nvSpPr>
              <p:spPr bwMode="auto">
                <a:xfrm>
                  <a:off x="4230" y="5693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0" name="Line 80"/>
                <p:cNvSpPr>
                  <a:spLocks noChangeShapeType="1"/>
                </p:cNvSpPr>
                <p:nvPr/>
              </p:nvSpPr>
              <p:spPr bwMode="auto">
                <a:xfrm>
                  <a:off x="3798" y="5756"/>
                  <a:ext cx="8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1" name="Line 81"/>
                <p:cNvSpPr>
                  <a:spLocks noChangeShapeType="1"/>
                </p:cNvSpPr>
                <p:nvPr/>
              </p:nvSpPr>
              <p:spPr bwMode="auto">
                <a:xfrm>
                  <a:off x="3990" y="5762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2" name="Line 82"/>
                <p:cNvSpPr>
                  <a:spLocks noChangeShapeType="1"/>
                </p:cNvSpPr>
                <p:nvPr/>
              </p:nvSpPr>
              <p:spPr bwMode="auto">
                <a:xfrm>
                  <a:off x="4089" y="5756"/>
                  <a:ext cx="3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3" name="Line 83"/>
                <p:cNvSpPr>
                  <a:spLocks noChangeShapeType="1"/>
                </p:cNvSpPr>
                <p:nvPr/>
              </p:nvSpPr>
              <p:spPr bwMode="auto">
                <a:xfrm>
                  <a:off x="4167" y="5753"/>
                  <a:ext cx="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4" name="Line 84"/>
                <p:cNvSpPr>
                  <a:spLocks noChangeShapeType="1"/>
                </p:cNvSpPr>
                <p:nvPr/>
              </p:nvSpPr>
              <p:spPr bwMode="auto">
                <a:xfrm>
                  <a:off x="3819" y="5807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5" name="Line 85"/>
                <p:cNvSpPr>
                  <a:spLocks noChangeShapeType="1"/>
                </p:cNvSpPr>
                <p:nvPr/>
              </p:nvSpPr>
              <p:spPr bwMode="auto">
                <a:xfrm>
                  <a:off x="4140" y="5807"/>
                  <a:ext cx="36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526" name="Line 86"/>
                <p:cNvSpPr>
                  <a:spLocks noChangeShapeType="1"/>
                </p:cNvSpPr>
                <p:nvPr/>
              </p:nvSpPr>
              <p:spPr bwMode="auto">
                <a:xfrm>
                  <a:off x="4203" y="5807"/>
                  <a:ext cx="5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5484" name="Oval 87"/>
              <p:cNvSpPr>
                <a:spLocks noChangeArrowheads="1"/>
              </p:cNvSpPr>
              <p:nvPr/>
            </p:nvSpPr>
            <p:spPr bwMode="auto">
              <a:xfrm>
                <a:off x="7765" y="6575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5485" name="Oval 88"/>
              <p:cNvSpPr>
                <a:spLocks noChangeArrowheads="1"/>
              </p:cNvSpPr>
              <p:nvPr/>
            </p:nvSpPr>
            <p:spPr bwMode="auto">
              <a:xfrm>
                <a:off x="7815" y="6510"/>
                <a:ext cx="28" cy="28"/>
              </a:xfrm>
              <a:prstGeom prst="ellipse">
                <a:avLst/>
              </a:prstGeom>
              <a:solidFill>
                <a:srgbClr val="FFFFFF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5379" name="xjhhxtx8"/>
            <p:cNvGrpSpPr>
              <a:grpSpLocks/>
            </p:cNvGrpSpPr>
            <p:nvPr/>
          </p:nvGrpSpPr>
          <p:grpSpPr bwMode="auto">
            <a:xfrm>
              <a:off x="6129" y="4284"/>
              <a:ext cx="1351" cy="2574"/>
              <a:chOff x="8640" y="1128"/>
              <a:chExt cx="781" cy="2513"/>
            </a:xfrm>
          </p:grpSpPr>
          <p:grpSp>
            <p:nvGrpSpPr>
              <p:cNvPr id="15453" name="Group 90"/>
              <p:cNvGrpSpPr>
                <a:grpSpLocks/>
              </p:cNvGrpSpPr>
              <p:nvPr/>
            </p:nvGrpSpPr>
            <p:grpSpPr bwMode="auto">
              <a:xfrm>
                <a:off x="8640" y="1772"/>
                <a:ext cx="781" cy="1869"/>
                <a:chOff x="9000" y="1620"/>
                <a:chExt cx="781" cy="1869"/>
              </a:xfrm>
            </p:grpSpPr>
            <p:sp>
              <p:nvSpPr>
                <p:cNvPr id="15459" name="Rectangle 91"/>
                <p:cNvSpPr>
                  <a:spLocks noChangeArrowheads="1"/>
                </p:cNvSpPr>
                <p:nvPr/>
              </p:nvSpPr>
              <p:spPr bwMode="auto">
                <a:xfrm>
                  <a:off x="9161" y="3312"/>
                  <a:ext cx="440" cy="66"/>
                </a:xfrm>
                <a:prstGeom prst="rect">
                  <a:avLst/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460" name="AutoShape 92"/>
                <p:cNvSpPr>
                  <a:spLocks noChangeArrowheads="1"/>
                </p:cNvSpPr>
                <p:nvPr/>
              </p:nvSpPr>
              <p:spPr bwMode="auto">
                <a:xfrm flipV="1">
                  <a:off x="9000" y="3388"/>
                  <a:ext cx="781" cy="101"/>
                </a:xfrm>
                <a:custGeom>
                  <a:avLst/>
                  <a:gdLst>
                    <a:gd name="T0" fmla="*/ 25 w 21600"/>
                    <a:gd name="T1" fmla="*/ 0 h 21600"/>
                    <a:gd name="T2" fmla="*/ 14 w 21600"/>
                    <a:gd name="T3" fmla="*/ 0 h 21600"/>
                    <a:gd name="T4" fmla="*/ 4 w 21600"/>
                    <a:gd name="T5" fmla="*/ 0 h 21600"/>
                    <a:gd name="T6" fmla="*/ 1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08 w 21600"/>
                    <a:gd name="T13" fmla="*/ 4491 h 21600"/>
                    <a:gd name="T14" fmla="*/ 17092 w 21600"/>
                    <a:gd name="T15" fmla="*/ 17109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5461" name="xjhzhh5"/>
                <p:cNvGrpSpPr>
                  <a:grpSpLocks/>
                </p:cNvGrpSpPr>
                <p:nvPr/>
              </p:nvGrpSpPr>
              <p:grpSpPr bwMode="auto">
                <a:xfrm rot="5400000">
                  <a:off x="8500" y="2369"/>
                  <a:ext cx="1692" cy="194"/>
                  <a:chOff x="2400" y="2160"/>
                  <a:chExt cx="3200" cy="240"/>
                </a:xfrm>
              </p:grpSpPr>
              <p:sp>
                <p:nvSpPr>
                  <p:cNvPr id="15462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3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4" name="Line 96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5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6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7" name="Line 99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8" name="Line 100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69" name="Line 101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0" name="Line 102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1" name="Line 103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2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3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41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4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43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5" name="Line 107"/>
                  <p:cNvSpPr>
                    <a:spLocks noChangeShapeType="1"/>
                  </p:cNvSpPr>
                  <p:nvPr/>
                </p:nvSpPr>
                <p:spPr bwMode="auto">
                  <a:xfrm>
                    <a:off x="44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6" name="Line 108"/>
                  <p:cNvSpPr>
                    <a:spLocks noChangeShapeType="1"/>
                  </p:cNvSpPr>
                  <p:nvPr/>
                </p:nvSpPr>
                <p:spPr bwMode="auto">
                  <a:xfrm>
                    <a:off x="46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7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48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8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49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79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51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80" name="Line 112"/>
                  <p:cNvSpPr>
                    <a:spLocks noChangeShapeType="1"/>
                  </p:cNvSpPr>
                  <p:nvPr/>
                </p:nvSpPr>
                <p:spPr bwMode="auto">
                  <a:xfrm>
                    <a:off x="52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81" name="Line 113"/>
                  <p:cNvSpPr>
                    <a:spLocks noChangeShapeType="1"/>
                  </p:cNvSpPr>
                  <p:nvPr/>
                </p:nvSpPr>
                <p:spPr bwMode="auto">
                  <a:xfrm>
                    <a:off x="54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82" name="Line 114"/>
                  <p:cNvSpPr>
                    <a:spLocks noChangeShapeType="1"/>
                  </p:cNvSpPr>
                  <p:nvPr/>
                </p:nvSpPr>
                <p:spPr bwMode="auto">
                  <a:xfrm>
                    <a:off x="56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15454" name="Group 115"/>
              <p:cNvGrpSpPr>
                <a:grpSpLocks/>
              </p:cNvGrpSpPr>
              <p:nvPr/>
            </p:nvGrpSpPr>
            <p:grpSpPr bwMode="auto">
              <a:xfrm>
                <a:off x="8760" y="1128"/>
                <a:ext cx="451" cy="2340"/>
                <a:chOff x="9460" y="1500"/>
                <a:chExt cx="451" cy="1656"/>
              </a:xfrm>
            </p:grpSpPr>
            <p:grpSp>
              <p:nvGrpSpPr>
                <p:cNvPr id="15455" name="Group 116"/>
                <p:cNvGrpSpPr>
                  <a:grpSpLocks/>
                </p:cNvGrpSpPr>
                <p:nvPr/>
              </p:nvGrpSpPr>
              <p:grpSpPr bwMode="auto">
                <a:xfrm>
                  <a:off x="9540" y="1596"/>
                  <a:ext cx="348" cy="1560"/>
                  <a:chOff x="9201" y="1752"/>
                  <a:chExt cx="348" cy="1560"/>
                </a:xfrm>
              </p:grpSpPr>
              <p:sp>
                <p:nvSpPr>
                  <p:cNvPr id="15457" name="Line 117"/>
                  <p:cNvSpPr>
                    <a:spLocks noChangeShapeType="1"/>
                  </p:cNvSpPr>
                  <p:nvPr/>
                </p:nvSpPr>
                <p:spPr bwMode="auto">
                  <a:xfrm>
                    <a:off x="9201" y="1752"/>
                    <a:ext cx="0" cy="156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58" name="Line 118"/>
                  <p:cNvSpPr>
                    <a:spLocks noChangeShapeType="1"/>
                  </p:cNvSpPr>
                  <p:nvPr/>
                </p:nvSpPr>
                <p:spPr bwMode="auto">
                  <a:xfrm>
                    <a:off x="9549" y="1752"/>
                    <a:ext cx="0" cy="156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5456" name="Freeform 119"/>
                <p:cNvSpPr>
                  <a:spLocks/>
                </p:cNvSpPr>
                <p:nvPr/>
              </p:nvSpPr>
              <p:spPr bwMode="auto">
                <a:xfrm>
                  <a:off x="9460" y="1500"/>
                  <a:ext cx="451" cy="107"/>
                </a:xfrm>
                <a:custGeom>
                  <a:avLst/>
                  <a:gdLst>
                    <a:gd name="T0" fmla="*/ 32 w 832"/>
                    <a:gd name="T1" fmla="*/ 77 h 148"/>
                    <a:gd name="T2" fmla="*/ 32 w 832"/>
                    <a:gd name="T3" fmla="*/ 39 h 148"/>
                    <a:gd name="T4" fmla="*/ 0 w 832"/>
                    <a:gd name="T5" fmla="*/ 10 h 148"/>
                    <a:gd name="T6" fmla="*/ 40 w 832"/>
                    <a:gd name="T7" fmla="*/ 0 h 148"/>
                    <a:gd name="T8" fmla="*/ 244 w 832"/>
                    <a:gd name="T9" fmla="*/ 0 h 148"/>
                    <a:gd name="T10" fmla="*/ 234 w 832"/>
                    <a:gd name="T11" fmla="*/ 25 h 148"/>
                    <a:gd name="T12" fmla="*/ 233 w 832"/>
                    <a:gd name="T13" fmla="*/ 69 h 14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832" h="148">
                      <a:moveTo>
                        <a:pt x="108" y="148"/>
                      </a:moveTo>
                      <a:lnTo>
                        <a:pt x="108" y="74"/>
                      </a:lnTo>
                      <a:lnTo>
                        <a:pt x="0" y="19"/>
                      </a:lnTo>
                      <a:lnTo>
                        <a:pt x="136" y="0"/>
                      </a:lnTo>
                      <a:lnTo>
                        <a:pt x="832" y="0"/>
                      </a:lnTo>
                      <a:lnTo>
                        <a:pt x="796" y="49"/>
                      </a:lnTo>
                      <a:lnTo>
                        <a:pt x="794" y="132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380" name="Group 120"/>
            <p:cNvGrpSpPr>
              <a:grpSpLocks/>
            </p:cNvGrpSpPr>
            <p:nvPr/>
          </p:nvGrpSpPr>
          <p:grpSpPr bwMode="auto">
            <a:xfrm>
              <a:off x="4200" y="5688"/>
              <a:ext cx="1376" cy="1082"/>
              <a:chOff x="3717" y="5241"/>
              <a:chExt cx="627" cy="566"/>
            </a:xfrm>
          </p:grpSpPr>
          <p:grpSp>
            <p:nvGrpSpPr>
              <p:cNvPr id="15409" name="Group 121"/>
              <p:cNvGrpSpPr>
                <a:grpSpLocks/>
              </p:cNvGrpSpPr>
              <p:nvPr/>
            </p:nvGrpSpPr>
            <p:grpSpPr bwMode="auto">
              <a:xfrm>
                <a:off x="3717" y="5241"/>
                <a:ext cx="627" cy="24"/>
                <a:chOff x="3717" y="5241"/>
                <a:chExt cx="627" cy="24"/>
              </a:xfrm>
            </p:grpSpPr>
            <p:sp>
              <p:nvSpPr>
                <p:cNvPr id="15450" name="Line 122"/>
                <p:cNvSpPr>
                  <a:spLocks noChangeShapeType="1"/>
                </p:cNvSpPr>
                <p:nvPr/>
              </p:nvSpPr>
              <p:spPr bwMode="auto">
                <a:xfrm>
                  <a:off x="3741" y="5262"/>
                  <a:ext cx="573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1" name="Freeform 123"/>
                <p:cNvSpPr>
                  <a:spLocks/>
                </p:cNvSpPr>
                <p:nvPr/>
              </p:nvSpPr>
              <p:spPr bwMode="auto">
                <a:xfrm>
                  <a:off x="4302" y="5241"/>
                  <a:ext cx="42" cy="24"/>
                </a:xfrm>
                <a:custGeom>
                  <a:avLst/>
                  <a:gdLst>
                    <a:gd name="T0" fmla="*/ 0 w 42"/>
                    <a:gd name="T1" fmla="*/ 24 h 24"/>
                    <a:gd name="T2" fmla="*/ 27 w 42"/>
                    <a:gd name="T3" fmla="*/ 15 h 24"/>
                    <a:gd name="T4" fmla="*/ 42 w 42"/>
                    <a:gd name="T5" fmla="*/ 0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24">
                      <a:moveTo>
                        <a:pt x="0" y="24"/>
                      </a:moveTo>
                      <a:cubicBezTo>
                        <a:pt x="10" y="21"/>
                        <a:pt x="20" y="19"/>
                        <a:pt x="27" y="15"/>
                      </a:cubicBezTo>
                      <a:cubicBezTo>
                        <a:pt x="34" y="11"/>
                        <a:pt x="38" y="5"/>
                        <a:pt x="42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52" name="Freeform 124"/>
                <p:cNvSpPr>
                  <a:spLocks/>
                </p:cNvSpPr>
                <p:nvPr/>
              </p:nvSpPr>
              <p:spPr bwMode="auto">
                <a:xfrm flipH="1">
                  <a:off x="3717" y="5241"/>
                  <a:ext cx="42" cy="24"/>
                </a:xfrm>
                <a:custGeom>
                  <a:avLst/>
                  <a:gdLst>
                    <a:gd name="T0" fmla="*/ 0 w 42"/>
                    <a:gd name="T1" fmla="*/ 24 h 24"/>
                    <a:gd name="T2" fmla="*/ 27 w 42"/>
                    <a:gd name="T3" fmla="*/ 15 h 24"/>
                    <a:gd name="T4" fmla="*/ 42 w 42"/>
                    <a:gd name="T5" fmla="*/ 0 h 2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42" h="24">
                      <a:moveTo>
                        <a:pt x="0" y="24"/>
                      </a:moveTo>
                      <a:cubicBezTo>
                        <a:pt x="10" y="21"/>
                        <a:pt x="20" y="19"/>
                        <a:pt x="27" y="15"/>
                      </a:cubicBezTo>
                      <a:cubicBezTo>
                        <a:pt x="34" y="11"/>
                        <a:pt x="38" y="5"/>
                        <a:pt x="42" y="0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5410" name="Line 125"/>
              <p:cNvSpPr>
                <a:spLocks noChangeShapeType="1"/>
              </p:cNvSpPr>
              <p:nvPr/>
            </p:nvSpPr>
            <p:spPr bwMode="auto">
              <a:xfrm>
                <a:off x="3741" y="5306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1" name="Line 126"/>
              <p:cNvSpPr>
                <a:spLocks noChangeShapeType="1"/>
              </p:cNvSpPr>
              <p:nvPr/>
            </p:nvSpPr>
            <p:spPr bwMode="auto">
              <a:xfrm>
                <a:off x="3840" y="5306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2" name="Line 127"/>
              <p:cNvSpPr>
                <a:spLocks noChangeShapeType="1"/>
              </p:cNvSpPr>
              <p:nvPr/>
            </p:nvSpPr>
            <p:spPr bwMode="auto">
              <a:xfrm>
                <a:off x="3966" y="5306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3" name="Line 128"/>
              <p:cNvSpPr>
                <a:spLocks noChangeShapeType="1"/>
              </p:cNvSpPr>
              <p:nvPr/>
            </p:nvSpPr>
            <p:spPr bwMode="auto">
              <a:xfrm>
                <a:off x="4071" y="5306"/>
                <a:ext cx="19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4" name="Line 129"/>
              <p:cNvSpPr>
                <a:spLocks noChangeShapeType="1"/>
              </p:cNvSpPr>
              <p:nvPr/>
            </p:nvSpPr>
            <p:spPr bwMode="auto">
              <a:xfrm>
                <a:off x="4296" y="5306"/>
                <a:ext cx="3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5" name="Line 130"/>
              <p:cNvSpPr>
                <a:spLocks noChangeShapeType="1"/>
              </p:cNvSpPr>
              <p:nvPr/>
            </p:nvSpPr>
            <p:spPr bwMode="auto">
              <a:xfrm>
                <a:off x="3786" y="5357"/>
                <a:ext cx="7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6" name="Line 131"/>
              <p:cNvSpPr>
                <a:spLocks noChangeShapeType="1"/>
              </p:cNvSpPr>
              <p:nvPr/>
            </p:nvSpPr>
            <p:spPr bwMode="auto">
              <a:xfrm flipV="1">
                <a:off x="3957" y="5357"/>
                <a:ext cx="11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7" name="Line 132"/>
              <p:cNvSpPr>
                <a:spLocks noChangeShapeType="1"/>
              </p:cNvSpPr>
              <p:nvPr/>
            </p:nvSpPr>
            <p:spPr bwMode="auto">
              <a:xfrm>
                <a:off x="4164" y="5357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8" name="Line 133"/>
              <p:cNvSpPr>
                <a:spLocks noChangeShapeType="1"/>
              </p:cNvSpPr>
              <p:nvPr/>
            </p:nvSpPr>
            <p:spPr bwMode="auto">
              <a:xfrm>
                <a:off x="4263" y="5357"/>
                <a:ext cx="4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19" name="Line 134"/>
              <p:cNvSpPr>
                <a:spLocks noChangeShapeType="1"/>
              </p:cNvSpPr>
              <p:nvPr/>
            </p:nvSpPr>
            <p:spPr bwMode="auto">
              <a:xfrm>
                <a:off x="3738" y="5414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0" name="Line 135"/>
              <p:cNvSpPr>
                <a:spLocks noChangeShapeType="1"/>
              </p:cNvSpPr>
              <p:nvPr/>
            </p:nvSpPr>
            <p:spPr bwMode="auto">
              <a:xfrm>
                <a:off x="3852" y="5414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1" name="Line 136"/>
              <p:cNvSpPr>
                <a:spLocks noChangeShapeType="1"/>
              </p:cNvSpPr>
              <p:nvPr/>
            </p:nvSpPr>
            <p:spPr bwMode="auto">
              <a:xfrm>
                <a:off x="4008" y="5414"/>
                <a:ext cx="18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2" name="Line 137"/>
              <p:cNvSpPr>
                <a:spLocks noChangeShapeType="1"/>
              </p:cNvSpPr>
              <p:nvPr/>
            </p:nvSpPr>
            <p:spPr bwMode="auto">
              <a:xfrm>
                <a:off x="4236" y="5414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3" name="Line 138"/>
              <p:cNvSpPr>
                <a:spLocks noChangeShapeType="1"/>
              </p:cNvSpPr>
              <p:nvPr/>
            </p:nvSpPr>
            <p:spPr bwMode="auto">
              <a:xfrm>
                <a:off x="3804" y="5477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4" name="Line 139"/>
              <p:cNvSpPr>
                <a:spLocks noChangeShapeType="1"/>
              </p:cNvSpPr>
              <p:nvPr/>
            </p:nvSpPr>
            <p:spPr bwMode="auto">
              <a:xfrm>
                <a:off x="3996" y="5483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5" name="Line 140"/>
              <p:cNvSpPr>
                <a:spLocks noChangeShapeType="1"/>
              </p:cNvSpPr>
              <p:nvPr/>
            </p:nvSpPr>
            <p:spPr bwMode="auto">
              <a:xfrm>
                <a:off x="4095" y="5477"/>
                <a:ext cx="3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6" name="Line 141"/>
              <p:cNvSpPr>
                <a:spLocks noChangeShapeType="1"/>
              </p:cNvSpPr>
              <p:nvPr/>
            </p:nvSpPr>
            <p:spPr bwMode="auto">
              <a:xfrm>
                <a:off x="4173" y="5474"/>
                <a:ext cx="8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7" name="Line 142"/>
              <p:cNvSpPr>
                <a:spLocks noChangeShapeType="1"/>
              </p:cNvSpPr>
              <p:nvPr/>
            </p:nvSpPr>
            <p:spPr bwMode="auto">
              <a:xfrm>
                <a:off x="3825" y="5528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8" name="Line 143"/>
              <p:cNvSpPr>
                <a:spLocks noChangeShapeType="1"/>
              </p:cNvSpPr>
              <p:nvPr/>
            </p:nvSpPr>
            <p:spPr bwMode="auto">
              <a:xfrm>
                <a:off x="4146" y="5528"/>
                <a:ext cx="3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29" name="Line 144"/>
              <p:cNvSpPr>
                <a:spLocks noChangeShapeType="1"/>
              </p:cNvSpPr>
              <p:nvPr/>
            </p:nvSpPr>
            <p:spPr bwMode="auto">
              <a:xfrm>
                <a:off x="4209" y="5528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0" name="Line 145"/>
              <p:cNvSpPr>
                <a:spLocks noChangeShapeType="1"/>
              </p:cNvSpPr>
              <p:nvPr/>
            </p:nvSpPr>
            <p:spPr bwMode="auto">
              <a:xfrm>
                <a:off x="3735" y="5585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1" name="Line 146"/>
              <p:cNvSpPr>
                <a:spLocks noChangeShapeType="1"/>
              </p:cNvSpPr>
              <p:nvPr/>
            </p:nvSpPr>
            <p:spPr bwMode="auto">
              <a:xfrm>
                <a:off x="3834" y="5585"/>
                <a:ext cx="8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2" name="Line 147"/>
              <p:cNvSpPr>
                <a:spLocks noChangeShapeType="1"/>
              </p:cNvSpPr>
              <p:nvPr/>
            </p:nvSpPr>
            <p:spPr bwMode="auto">
              <a:xfrm>
                <a:off x="3960" y="5585"/>
                <a:ext cx="39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3" name="Line 148"/>
              <p:cNvSpPr>
                <a:spLocks noChangeShapeType="1"/>
              </p:cNvSpPr>
              <p:nvPr/>
            </p:nvSpPr>
            <p:spPr bwMode="auto">
              <a:xfrm>
                <a:off x="4065" y="5585"/>
                <a:ext cx="19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4" name="Line 149"/>
              <p:cNvSpPr>
                <a:spLocks noChangeShapeType="1"/>
              </p:cNvSpPr>
              <p:nvPr/>
            </p:nvSpPr>
            <p:spPr bwMode="auto">
              <a:xfrm>
                <a:off x="4290" y="5585"/>
                <a:ext cx="3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5" name="Line 150"/>
              <p:cNvSpPr>
                <a:spLocks noChangeShapeType="1"/>
              </p:cNvSpPr>
              <p:nvPr/>
            </p:nvSpPr>
            <p:spPr bwMode="auto">
              <a:xfrm>
                <a:off x="3780" y="5636"/>
                <a:ext cx="75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6" name="Line 151"/>
              <p:cNvSpPr>
                <a:spLocks noChangeShapeType="1"/>
              </p:cNvSpPr>
              <p:nvPr/>
            </p:nvSpPr>
            <p:spPr bwMode="auto">
              <a:xfrm flipV="1">
                <a:off x="3951" y="5636"/>
                <a:ext cx="11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7" name="Line 152"/>
              <p:cNvSpPr>
                <a:spLocks noChangeShapeType="1"/>
              </p:cNvSpPr>
              <p:nvPr/>
            </p:nvSpPr>
            <p:spPr bwMode="auto">
              <a:xfrm>
                <a:off x="4158" y="5636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8" name="Line 153"/>
              <p:cNvSpPr>
                <a:spLocks noChangeShapeType="1"/>
              </p:cNvSpPr>
              <p:nvPr/>
            </p:nvSpPr>
            <p:spPr bwMode="auto">
              <a:xfrm>
                <a:off x="4257" y="5636"/>
                <a:ext cx="42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39" name="Line 154"/>
              <p:cNvSpPr>
                <a:spLocks noChangeShapeType="1"/>
              </p:cNvSpPr>
              <p:nvPr/>
            </p:nvSpPr>
            <p:spPr bwMode="auto">
              <a:xfrm>
                <a:off x="3732" y="5693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0" name="Line 155"/>
              <p:cNvSpPr>
                <a:spLocks noChangeShapeType="1"/>
              </p:cNvSpPr>
              <p:nvPr/>
            </p:nvSpPr>
            <p:spPr bwMode="auto">
              <a:xfrm>
                <a:off x="3846" y="5693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1" name="Line 156"/>
              <p:cNvSpPr>
                <a:spLocks noChangeShapeType="1"/>
              </p:cNvSpPr>
              <p:nvPr/>
            </p:nvSpPr>
            <p:spPr bwMode="auto">
              <a:xfrm>
                <a:off x="4002" y="5693"/>
                <a:ext cx="18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2" name="Line 157"/>
              <p:cNvSpPr>
                <a:spLocks noChangeShapeType="1"/>
              </p:cNvSpPr>
              <p:nvPr/>
            </p:nvSpPr>
            <p:spPr bwMode="auto">
              <a:xfrm>
                <a:off x="4230" y="5693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3" name="Line 158"/>
              <p:cNvSpPr>
                <a:spLocks noChangeShapeType="1"/>
              </p:cNvSpPr>
              <p:nvPr/>
            </p:nvSpPr>
            <p:spPr bwMode="auto">
              <a:xfrm>
                <a:off x="3798" y="5756"/>
                <a:ext cx="87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4" name="Line 159"/>
              <p:cNvSpPr>
                <a:spLocks noChangeShapeType="1"/>
              </p:cNvSpPr>
              <p:nvPr/>
            </p:nvSpPr>
            <p:spPr bwMode="auto">
              <a:xfrm>
                <a:off x="3990" y="5762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5" name="Line 160"/>
              <p:cNvSpPr>
                <a:spLocks noChangeShapeType="1"/>
              </p:cNvSpPr>
              <p:nvPr/>
            </p:nvSpPr>
            <p:spPr bwMode="auto">
              <a:xfrm>
                <a:off x="4089" y="5756"/>
                <a:ext cx="3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6" name="Line 161"/>
              <p:cNvSpPr>
                <a:spLocks noChangeShapeType="1"/>
              </p:cNvSpPr>
              <p:nvPr/>
            </p:nvSpPr>
            <p:spPr bwMode="auto">
              <a:xfrm>
                <a:off x="4167" y="5753"/>
                <a:ext cx="8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7" name="Line 162"/>
              <p:cNvSpPr>
                <a:spLocks noChangeShapeType="1"/>
              </p:cNvSpPr>
              <p:nvPr/>
            </p:nvSpPr>
            <p:spPr bwMode="auto">
              <a:xfrm>
                <a:off x="3819" y="5807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8" name="Line 163"/>
              <p:cNvSpPr>
                <a:spLocks noChangeShapeType="1"/>
              </p:cNvSpPr>
              <p:nvPr/>
            </p:nvSpPr>
            <p:spPr bwMode="auto">
              <a:xfrm>
                <a:off x="4140" y="5807"/>
                <a:ext cx="36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449" name="Line 164"/>
              <p:cNvSpPr>
                <a:spLocks noChangeShapeType="1"/>
              </p:cNvSpPr>
              <p:nvPr/>
            </p:nvSpPr>
            <p:spPr bwMode="auto">
              <a:xfrm>
                <a:off x="4203" y="5807"/>
                <a:ext cx="5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81" name="Group 165"/>
            <p:cNvGrpSpPr>
              <a:grpSpLocks/>
            </p:cNvGrpSpPr>
            <p:nvPr/>
          </p:nvGrpSpPr>
          <p:grpSpPr bwMode="auto">
            <a:xfrm>
              <a:off x="4361" y="4284"/>
              <a:ext cx="964" cy="515"/>
              <a:chOff x="2017" y="1701"/>
              <a:chExt cx="439" cy="251"/>
            </a:xfrm>
          </p:grpSpPr>
          <p:grpSp>
            <p:nvGrpSpPr>
              <p:cNvPr id="15389" name="Group 166"/>
              <p:cNvGrpSpPr>
                <a:grpSpLocks/>
              </p:cNvGrpSpPr>
              <p:nvPr/>
            </p:nvGrpSpPr>
            <p:grpSpPr bwMode="auto">
              <a:xfrm>
                <a:off x="2017" y="1701"/>
                <a:ext cx="439" cy="251"/>
                <a:chOff x="2290" y="1689"/>
                <a:chExt cx="439" cy="251"/>
              </a:xfrm>
            </p:grpSpPr>
            <p:sp>
              <p:nvSpPr>
                <p:cNvPr id="15391" name="AutoShape 167"/>
                <p:cNvSpPr>
                  <a:spLocks noChangeArrowheads="1"/>
                </p:cNvSpPr>
                <p:nvPr/>
              </p:nvSpPr>
              <p:spPr bwMode="auto">
                <a:xfrm>
                  <a:off x="2316" y="1689"/>
                  <a:ext cx="402" cy="251"/>
                </a:xfrm>
                <a:custGeom>
                  <a:avLst/>
                  <a:gdLst>
                    <a:gd name="T0" fmla="*/ 7 w 21600"/>
                    <a:gd name="T1" fmla="*/ 1 h 21600"/>
                    <a:gd name="T2" fmla="*/ 4 w 21600"/>
                    <a:gd name="T3" fmla="*/ 3 h 21600"/>
                    <a:gd name="T4" fmla="*/ 0 w 21600"/>
                    <a:gd name="T5" fmla="*/ 1 h 21600"/>
                    <a:gd name="T6" fmla="*/ 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2364 w 21600"/>
                    <a:gd name="T13" fmla="*/ 2410 h 21600"/>
                    <a:gd name="T14" fmla="*/ 19236 w 21600"/>
                    <a:gd name="T15" fmla="*/ 1919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1182" y="21600"/>
                      </a:lnTo>
                      <a:lnTo>
                        <a:pt x="20418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2" name="Line 168"/>
                <p:cNvSpPr>
                  <a:spLocks noChangeShapeType="1"/>
                </p:cNvSpPr>
                <p:nvPr/>
              </p:nvSpPr>
              <p:spPr bwMode="auto">
                <a:xfrm rot="1800000">
                  <a:off x="2521" y="1743"/>
                  <a:ext cx="19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3" name="Line 169"/>
                <p:cNvSpPr>
                  <a:spLocks noChangeShapeType="1"/>
                </p:cNvSpPr>
                <p:nvPr/>
              </p:nvSpPr>
              <p:spPr bwMode="auto">
                <a:xfrm rot="1800000">
                  <a:off x="2475" y="1751"/>
                  <a:ext cx="24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4" name="Line 170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429" y="1765"/>
                  <a:ext cx="300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5" name="Line 171"/>
                <p:cNvSpPr>
                  <a:spLocks noChangeShapeType="1"/>
                </p:cNvSpPr>
                <p:nvPr/>
              </p:nvSpPr>
              <p:spPr bwMode="auto">
                <a:xfrm rot="1800000">
                  <a:off x="2380" y="1775"/>
                  <a:ext cx="34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6" name="Line 172"/>
                <p:cNvSpPr>
                  <a:spLocks noChangeShapeType="1"/>
                </p:cNvSpPr>
                <p:nvPr/>
              </p:nvSpPr>
              <p:spPr bwMode="auto">
                <a:xfrm rot="1800000">
                  <a:off x="2298" y="1853"/>
                  <a:ext cx="340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7" name="Line 173"/>
                <p:cNvSpPr>
                  <a:spLocks noChangeShapeType="1"/>
                </p:cNvSpPr>
                <p:nvPr/>
              </p:nvSpPr>
              <p:spPr bwMode="auto">
                <a:xfrm rot="1800000">
                  <a:off x="2305" y="1863"/>
                  <a:ext cx="2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8" name="Line 174"/>
                <p:cNvSpPr>
                  <a:spLocks noChangeShapeType="1"/>
                </p:cNvSpPr>
                <p:nvPr/>
              </p:nvSpPr>
              <p:spPr bwMode="auto">
                <a:xfrm rot="1800000">
                  <a:off x="2314" y="1880"/>
                  <a:ext cx="238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99" name="Line 175"/>
                <p:cNvSpPr>
                  <a:spLocks noChangeShapeType="1"/>
                </p:cNvSpPr>
                <p:nvPr/>
              </p:nvSpPr>
              <p:spPr bwMode="auto">
                <a:xfrm rot="1800000">
                  <a:off x="2319" y="1892"/>
                  <a:ext cx="19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0" name="Line 176"/>
                <p:cNvSpPr>
                  <a:spLocks noChangeShapeType="1"/>
                </p:cNvSpPr>
                <p:nvPr/>
              </p:nvSpPr>
              <p:spPr bwMode="auto">
                <a:xfrm rot="1800000">
                  <a:off x="2330" y="1904"/>
                  <a:ext cx="119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1" name="Line 177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338" y="1921"/>
                  <a:ext cx="74" cy="2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2" name="Line 178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604" y="1716"/>
                  <a:ext cx="119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3" name="Line 179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650" y="1702"/>
                  <a:ext cx="74" cy="2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4" name="Line 180"/>
                <p:cNvSpPr>
                  <a:spLocks noChangeShapeType="1"/>
                </p:cNvSpPr>
                <p:nvPr/>
              </p:nvSpPr>
              <p:spPr bwMode="auto">
                <a:xfrm rot="1800000">
                  <a:off x="2562" y="1727"/>
                  <a:ext cx="15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5" name="Line 181"/>
                <p:cNvSpPr>
                  <a:spLocks noChangeShapeType="1"/>
                </p:cNvSpPr>
                <p:nvPr/>
              </p:nvSpPr>
              <p:spPr bwMode="auto">
                <a:xfrm rot="1800000">
                  <a:off x="2294" y="1843"/>
                  <a:ext cx="39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6" name="Line 182"/>
                <p:cNvSpPr>
                  <a:spLocks noChangeShapeType="1"/>
                </p:cNvSpPr>
                <p:nvPr/>
              </p:nvSpPr>
              <p:spPr bwMode="auto">
                <a:xfrm rot="1800000">
                  <a:off x="2294" y="1824"/>
                  <a:ext cx="4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7" name="Line 183"/>
                <p:cNvSpPr>
                  <a:spLocks noChangeShapeType="1"/>
                </p:cNvSpPr>
                <p:nvPr/>
              </p:nvSpPr>
              <p:spPr bwMode="auto">
                <a:xfrm rot="1800000">
                  <a:off x="2290" y="1800"/>
                  <a:ext cx="437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408" name="Line 184"/>
                <p:cNvSpPr>
                  <a:spLocks noChangeShapeType="1"/>
                </p:cNvSpPr>
                <p:nvPr/>
              </p:nvSpPr>
              <p:spPr bwMode="auto">
                <a:xfrm rot="1800000" flipV="1">
                  <a:off x="2331" y="1789"/>
                  <a:ext cx="397" cy="1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5390" name="AutoShape 185"/>
              <p:cNvSpPr>
                <a:spLocks noChangeArrowheads="1"/>
              </p:cNvSpPr>
              <p:nvPr/>
            </p:nvSpPr>
            <p:spPr bwMode="auto">
              <a:xfrm>
                <a:off x="2028" y="1829"/>
                <a:ext cx="425" cy="28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5382" name="Group 186"/>
            <p:cNvGrpSpPr>
              <a:grpSpLocks/>
            </p:cNvGrpSpPr>
            <p:nvPr/>
          </p:nvGrpSpPr>
          <p:grpSpPr bwMode="auto">
            <a:xfrm>
              <a:off x="5964" y="3273"/>
              <a:ext cx="348" cy="111"/>
              <a:chOff x="2460" y="2345"/>
              <a:chExt cx="213" cy="68"/>
            </a:xfrm>
          </p:grpSpPr>
          <p:grpSp>
            <p:nvGrpSpPr>
              <p:cNvPr id="15383" name="Group 187"/>
              <p:cNvGrpSpPr>
                <a:grpSpLocks/>
              </p:cNvGrpSpPr>
              <p:nvPr/>
            </p:nvGrpSpPr>
            <p:grpSpPr bwMode="auto">
              <a:xfrm>
                <a:off x="2460" y="2345"/>
                <a:ext cx="158" cy="68"/>
                <a:chOff x="3537" y="4269"/>
                <a:chExt cx="197" cy="85"/>
              </a:xfrm>
            </p:grpSpPr>
            <p:sp>
              <p:nvSpPr>
                <p:cNvPr id="15387" name="Rectangle 188"/>
                <p:cNvSpPr>
                  <a:spLocks noChangeArrowheads="1"/>
                </p:cNvSpPr>
                <p:nvPr/>
              </p:nvSpPr>
              <p:spPr bwMode="auto">
                <a:xfrm>
                  <a:off x="3591" y="4283"/>
                  <a:ext cx="143" cy="57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388" name="AutoShape 189"/>
                <p:cNvSpPr>
                  <a:spLocks noChangeArrowheads="1"/>
                </p:cNvSpPr>
                <p:nvPr/>
              </p:nvSpPr>
              <p:spPr bwMode="auto">
                <a:xfrm>
                  <a:off x="3537" y="4269"/>
                  <a:ext cx="113" cy="8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15384" name="Group 190"/>
              <p:cNvGrpSpPr>
                <a:grpSpLocks/>
              </p:cNvGrpSpPr>
              <p:nvPr/>
            </p:nvGrpSpPr>
            <p:grpSpPr bwMode="auto">
              <a:xfrm flipH="1">
                <a:off x="2515" y="2345"/>
                <a:ext cx="158" cy="68"/>
                <a:chOff x="3537" y="4269"/>
                <a:chExt cx="197" cy="85"/>
              </a:xfrm>
            </p:grpSpPr>
            <p:sp>
              <p:nvSpPr>
                <p:cNvPr id="15385" name="Rectangle 191"/>
                <p:cNvSpPr>
                  <a:spLocks noChangeArrowheads="1"/>
                </p:cNvSpPr>
                <p:nvPr/>
              </p:nvSpPr>
              <p:spPr bwMode="auto">
                <a:xfrm>
                  <a:off x="3591" y="4283"/>
                  <a:ext cx="143" cy="57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5386" name="AutoShape 192"/>
                <p:cNvSpPr>
                  <a:spLocks noChangeArrowheads="1"/>
                </p:cNvSpPr>
                <p:nvPr/>
              </p:nvSpPr>
              <p:spPr bwMode="auto">
                <a:xfrm>
                  <a:off x="3537" y="4269"/>
                  <a:ext cx="113" cy="8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pic>
        <p:nvPicPr>
          <p:cNvPr id="15369" name="Picture 19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2708275"/>
            <a:ext cx="2292350" cy="233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4" name="Picture 19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63"/>
          <a:stretch>
            <a:fillRect/>
          </a:stretch>
        </p:blipFill>
        <p:spPr bwMode="auto">
          <a:xfrm>
            <a:off x="6084888" y="836613"/>
            <a:ext cx="1266825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64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9" grpId="0"/>
      <p:bldP spid="51210" grpId="0"/>
      <p:bldP spid="512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7"/>
          <p:cNvSpPr txBox="1">
            <a:spLocks noChangeArrowheads="1"/>
          </p:cNvSpPr>
          <p:nvPr/>
        </p:nvSpPr>
        <p:spPr bwMode="auto">
          <a:xfrm>
            <a:off x="0" y="103188"/>
            <a:ext cx="8964613" cy="3995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/>
              <a:t>思考</a:t>
            </a:r>
            <a:r>
              <a:rPr lang="zh-CN" altLang="en-US" sz="3200" dirty="0"/>
              <a:t>：</a:t>
            </a:r>
            <a:r>
              <a:rPr lang="zh-CN" altLang="en-US" sz="2800" b="1" dirty="0"/>
              <a:t>在室温和大气压强下，用右上图</a:t>
            </a:r>
          </a:p>
          <a:p>
            <a:r>
              <a:rPr lang="zh-CN" altLang="en-US" sz="2800" b="1" dirty="0"/>
              <a:t>示的装置进行实验，测得某一反应产生的</a:t>
            </a:r>
          </a:p>
          <a:p>
            <a:r>
              <a:rPr lang="zh-CN" altLang="en-US" sz="2800" b="1" dirty="0"/>
              <a:t>气体体积。</a:t>
            </a:r>
          </a:p>
          <a:p>
            <a:r>
              <a:rPr lang="zh-CN" altLang="en-US" sz="2800" b="1" dirty="0"/>
              <a:t>请回答下列问题：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）若反应刚结束时，观察到的实验现</a:t>
            </a:r>
          </a:p>
          <a:p>
            <a:r>
              <a:rPr lang="zh-CN" altLang="en-US" sz="2800" b="1" dirty="0"/>
              <a:t>象如右下图所示，这时不能立即取出导气</a:t>
            </a:r>
          </a:p>
          <a:p>
            <a:r>
              <a:rPr lang="zh-CN" altLang="en-US" sz="2800" b="1" dirty="0"/>
              <a:t>管，理由是</a:t>
            </a:r>
            <a:r>
              <a:rPr lang="zh-CN" altLang="en-US" sz="2800" b="1" u="sng" dirty="0"/>
              <a:t>                                        </a:t>
            </a:r>
            <a:r>
              <a:rPr lang="zh-CN" altLang="en-US" sz="2800" b="1" dirty="0"/>
              <a:t>。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）本实验中测量气体体积时应注意到</a:t>
            </a:r>
          </a:p>
          <a:p>
            <a:r>
              <a:rPr lang="zh-CN" altLang="en-US" sz="2800" b="1" dirty="0"/>
              <a:t>的事项有</a:t>
            </a:r>
            <a:r>
              <a:rPr lang="zh-CN" altLang="en-US" sz="2800" b="1" u="sng" dirty="0"/>
              <a:t>                                       </a:t>
            </a:r>
            <a:r>
              <a:rPr lang="zh-CN" altLang="en-US" sz="2800" b="1" dirty="0"/>
              <a:t> 。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0" y="4149725"/>
            <a:ext cx="8964613" cy="265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参考答案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因为装置内气体的温度没有恢复到室温，气体压强还不等于大气压强。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待装置内气体的温度恢复到室温后，调节量筒使其内外液面持平。</a:t>
            </a:r>
          </a:p>
        </p:txBody>
      </p:sp>
      <p:pic>
        <p:nvPicPr>
          <p:cNvPr id="16388" name="Picture 9" descr="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4450"/>
            <a:ext cx="19081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713" y="2420938"/>
            <a:ext cx="19812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66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0721" y="1332343"/>
            <a:ext cx="5767320" cy="4770972"/>
          </a:xfrm>
          <a:prstGeom prst="rect">
            <a:avLst/>
          </a:prstGeom>
        </p:spPr>
      </p:pic>
      <p:sp>
        <p:nvSpPr>
          <p:cNvPr id="2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r>
              <a:rPr lang="zh-CN" altLang="en-US" dirty="0" smtClean="0"/>
              <a:t>你觉得如何表示该反应的</a:t>
            </a:r>
            <a:r>
              <a:rPr lang="zh-CN" altLang="en-US" dirty="0" smtClean="0">
                <a:hlinkClick r:id="rId3" action="ppaction://hlinkfile"/>
              </a:rPr>
              <a:t>速率</a:t>
            </a:r>
            <a:r>
              <a:rPr lang="zh-CN" altLang="en-US" dirty="0" smtClean="0"/>
              <a:t>？</a:t>
            </a:r>
            <a:endParaRPr lang="zh-CN" altLang="en-US" dirty="0"/>
          </a:p>
        </p:txBody>
      </p:sp>
      <p:cxnSp>
        <p:nvCxnSpPr>
          <p:cNvPr id="5" name="直接箭头连接符 4"/>
          <p:cNvCxnSpPr/>
          <p:nvPr/>
        </p:nvCxnSpPr>
        <p:spPr>
          <a:xfrm>
            <a:off x="641962" y="4853380"/>
            <a:ext cx="2315420" cy="1149516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730957" y="1740802"/>
            <a:ext cx="1877790" cy="72008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/>
          <p:nvPr/>
        </p:nvCxnSpPr>
        <p:spPr>
          <a:xfrm flipH="1">
            <a:off x="4707840" y="1965558"/>
            <a:ext cx="2817945" cy="1368152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6355921" y="1619508"/>
            <a:ext cx="272382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单位时间内气体体积变化</a:t>
            </a:r>
            <a:endParaRPr lang="zh-CN" altLang="en-US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69623" y="1404950"/>
            <a:ext cx="3647152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单位时间内硫酸或硫酸锌浓度变化</a:t>
            </a:r>
            <a:endParaRPr lang="zh-CN" altLang="en-US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-89551" y="4367802"/>
            <a:ext cx="295465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单位时间内锌粒质量的变化</a:t>
            </a:r>
            <a:endParaRPr lang="zh-CN" altLang="en-US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84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22263" y="1679575"/>
            <a:ext cx="8821737" cy="420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45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本实验还可以如何测定锌和稀硫酸反应的速率</a:t>
            </a:r>
          </a:p>
          <a:p>
            <a:pPr eaLnBrk="1" hangingPunct="1">
              <a:spcBef>
                <a:spcPct val="45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、测量溶液中的</a:t>
            </a:r>
            <a:r>
              <a:rPr kumimoji="1" lang="en-US" altLang="zh-CN" sz="3200" b="1">
                <a:latin typeface="Times New Roman" panose="02020603050405020304" pitchFamily="18" charset="0"/>
              </a:rPr>
              <a:t>H</a:t>
            </a:r>
            <a:r>
              <a:rPr kumimoji="1" lang="en-US" altLang="zh-CN" sz="3200" b="1" baseline="30000">
                <a:latin typeface="Times New Roman" panose="02020603050405020304" pitchFamily="18" charset="0"/>
              </a:rPr>
              <a:t>+</a:t>
            </a:r>
            <a:r>
              <a:rPr kumimoji="1" lang="zh-CN" altLang="en-US" sz="3200" b="1">
                <a:latin typeface="Times New Roman" panose="02020603050405020304" pitchFamily="18" charset="0"/>
              </a:rPr>
              <a:t>的浓度的变化</a:t>
            </a:r>
          </a:p>
          <a:p>
            <a:pPr eaLnBrk="1" hangingPunct="1">
              <a:spcBef>
                <a:spcPct val="45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、测量溶液中的</a:t>
            </a:r>
            <a:r>
              <a:rPr kumimoji="1" lang="en-US" altLang="zh-CN" sz="3200" b="1">
                <a:latin typeface="Times New Roman" panose="02020603050405020304" pitchFamily="18" charset="0"/>
              </a:rPr>
              <a:t>Zn</a:t>
            </a:r>
            <a:r>
              <a:rPr kumimoji="1" lang="en-US" altLang="zh-CN" sz="3200" b="1" baseline="30000">
                <a:latin typeface="Times New Roman" panose="02020603050405020304" pitchFamily="18" charset="0"/>
              </a:rPr>
              <a:t>2+</a:t>
            </a:r>
            <a:r>
              <a:rPr kumimoji="1" lang="zh-CN" altLang="en-US" sz="3200" b="1">
                <a:latin typeface="Times New Roman" panose="02020603050405020304" pitchFamily="18" charset="0"/>
              </a:rPr>
              <a:t>的浓度变化</a:t>
            </a:r>
          </a:p>
          <a:p>
            <a:pPr eaLnBrk="1" hangingPunct="1">
              <a:spcBef>
                <a:spcPct val="4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、测量</a:t>
            </a: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分钟收集到的</a:t>
            </a:r>
            <a:r>
              <a:rPr kumimoji="1" lang="en-US" altLang="zh-CN" sz="3200" b="1">
                <a:latin typeface="Times New Roman" panose="02020603050405020304" pitchFamily="18" charset="0"/>
              </a:rPr>
              <a:t>H</a:t>
            </a:r>
            <a:r>
              <a:rPr kumimoji="1" lang="en-US" altLang="zh-CN" sz="3200" b="1" baseline="-2500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的体积</a:t>
            </a:r>
            <a:endParaRPr kumimoji="1" lang="zh-CN" altLang="en-US" sz="32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45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4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、测量反应体系的热量变化</a:t>
            </a:r>
          </a:p>
          <a:p>
            <a:pPr eaLnBrk="1" hangingPunct="1">
              <a:spcBef>
                <a:spcPct val="45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     </a:t>
            </a:r>
            <a:r>
              <a:rPr kumimoji="1" lang="en-US" altLang="zh-CN" sz="3600" b="1"/>
              <a:t>… … … … … 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2881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/>
              <a:t>学与问</a:t>
            </a:r>
            <a:r>
              <a:rPr lang="en-US" altLang="zh-CN" sz="3600" b="1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42667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87824" y="18864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hlinkClick r:id="rId2" action="ppaction://hlinkfile"/>
              </a:rPr>
              <a:t>不同速率表示方法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690081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热力学温度和摄氏温度的换算公式  </a:t>
            </a:r>
            <a:r>
              <a:rPr lang="en-US" altLang="zh-CN" sz="2400" dirty="0" smtClean="0"/>
              <a:t>T=t+273 </a:t>
            </a:r>
          </a:p>
          <a:p>
            <a:r>
              <a:rPr lang="zh-CN" altLang="en-US" sz="2400" dirty="0"/>
              <a:t>理想气体</a:t>
            </a:r>
            <a:r>
              <a:rPr lang="zh-CN" altLang="en-US" sz="2400" dirty="0" smtClean="0"/>
              <a:t>状态方程（万能公式） </a:t>
            </a:r>
            <a:r>
              <a:rPr lang="en-US" altLang="zh-CN" sz="2400" dirty="0" err="1" smtClean="0"/>
              <a:t>pV</a:t>
            </a:r>
            <a:r>
              <a:rPr lang="en-US" altLang="zh-CN" sz="2400" dirty="0" smtClean="0"/>
              <a:t>=</a:t>
            </a:r>
            <a:r>
              <a:rPr lang="en-US" altLang="zh-CN" sz="2400" dirty="0" err="1" smtClean="0"/>
              <a:t>nRT</a:t>
            </a:r>
            <a:r>
              <a:rPr lang="en-US" altLang="zh-CN" sz="2400" dirty="0" smtClean="0"/>
              <a:t>  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-34596" y="1521078"/>
            <a:ext cx="820053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请根据万能公式，将室温下的</a:t>
            </a:r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10mL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氢气换算成标准状况下</a:t>
            </a:r>
            <a:endParaRPr lang="en-US" altLang="zh-CN" sz="2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的体积，并计算氢气的物质的量。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-21269" y="2317795"/>
            <a:ext cx="820053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请根据锌和稀硫酸反应的方程式，以及氢气的物质的量，计算消耗锌的质量、消耗硫酸的浓度，生成硫酸锌的浓度。</a:t>
            </a:r>
            <a:endParaRPr lang="en-US" altLang="zh-CN" sz="2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847204"/>
              </p:ext>
            </p:extLst>
          </p:nvPr>
        </p:nvGraphicFramePr>
        <p:xfrm>
          <a:off x="179512" y="3429000"/>
          <a:ext cx="8772126" cy="2763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62021"/>
                <a:gridCol w="1462021"/>
                <a:gridCol w="1462021"/>
                <a:gridCol w="1462021"/>
                <a:gridCol w="1462021"/>
                <a:gridCol w="1462021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溶液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△</a:t>
                      </a:r>
                      <a:r>
                        <a:rPr lang="en-US" altLang="zh-CN" dirty="0" smtClean="0"/>
                        <a:t>t(s)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△</a:t>
                      </a:r>
                      <a:r>
                        <a:rPr lang="en-US" altLang="zh-CN" dirty="0" smtClean="0"/>
                        <a:t>m(Zn)</a:t>
                      </a:r>
                    </a:p>
                    <a:p>
                      <a:r>
                        <a:rPr lang="en-US" altLang="zh-CN" dirty="0" smtClean="0">
                          <a:solidFill>
                            <a:schemeClr val="bg1"/>
                          </a:solidFill>
                        </a:rPr>
                        <a:t>g</a:t>
                      </a:r>
                      <a:endParaRPr lang="zh-CN" altLang="en-US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△</a:t>
                      </a:r>
                      <a:r>
                        <a:rPr lang="en-US" altLang="zh-CN" dirty="0" smtClean="0"/>
                        <a:t>c(H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) </a:t>
                      </a:r>
                      <a:r>
                        <a:rPr lang="en-US" altLang="zh-CN" dirty="0" err="1" smtClean="0"/>
                        <a:t>mol</a:t>
                      </a:r>
                      <a:r>
                        <a:rPr lang="en-US" altLang="zh-CN" dirty="0" smtClean="0"/>
                        <a:t>/L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△</a:t>
                      </a:r>
                      <a:r>
                        <a:rPr lang="en-US" altLang="zh-CN" dirty="0" smtClean="0"/>
                        <a:t>c(ZnSO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)</a:t>
                      </a:r>
                      <a:r>
                        <a:rPr lang="en-US" altLang="zh-CN" dirty="0" err="1" smtClean="0"/>
                        <a:t>mol</a:t>
                      </a:r>
                      <a:r>
                        <a:rPr lang="en-US" altLang="zh-CN" dirty="0" smtClean="0"/>
                        <a:t>/L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△</a:t>
                      </a:r>
                      <a:r>
                        <a:rPr lang="en-US" altLang="zh-CN" dirty="0" smtClean="0"/>
                        <a:t>V(H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)mL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1mol/L </a:t>
                      </a:r>
                      <a:r>
                        <a:rPr lang="zh-CN" altLang="en-US" dirty="0" smtClean="0"/>
                        <a:t>硫酸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4mol/L</a:t>
                      </a:r>
                      <a:r>
                        <a:rPr lang="zh-CN" altLang="en-US" dirty="0" smtClean="0"/>
                        <a:t>硫酸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v(Zn) :g/s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) </a:t>
                      </a:r>
                      <a:r>
                        <a:rPr lang="en-US" altLang="zh-CN" dirty="0" err="1" smtClean="0"/>
                        <a:t>mol</a:t>
                      </a:r>
                      <a:r>
                        <a:rPr lang="en-US" altLang="zh-CN" dirty="0" smtClean="0"/>
                        <a:t>/L/s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v(ZnSO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)</a:t>
                      </a:r>
                    </a:p>
                    <a:p>
                      <a:r>
                        <a:rPr lang="en-US" altLang="zh-CN" dirty="0" err="1" smtClean="0"/>
                        <a:t>mol</a:t>
                      </a:r>
                      <a:r>
                        <a:rPr lang="en-US" altLang="zh-CN" dirty="0" smtClean="0"/>
                        <a:t>/L/s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v(H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)</a:t>
                      </a:r>
                    </a:p>
                    <a:p>
                      <a:r>
                        <a:rPr lang="en-US" altLang="zh-CN" dirty="0" smtClean="0"/>
                        <a:t>mL/s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1mol/L</a:t>
                      </a:r>
                      <a:r>
                        <a:rPr lang="zh-CN" altLang="en-US" dirty="0" smtClean="0"/>
                        <a:t>硫酸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4mol/L</a:t>
                      </a:r>
                      <a:r>
                        <a:rPr lang="zh-CN" altLang="en-US" dirty="0" smtClean="0"/>
                        <a:t>硫酸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12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/>
          </p:nvPr>
        </p:nvSpPr>
        <p:spPr>
          <a:xfrm>
            <a:off x="3851920" y="1844824"/>
            <a:ext cx="2170584" cy="850106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771800" y="2852936"/>
            <a:ext cx="3865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34-9/11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601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779</Words>
  <Application>Microsoft Office PowerPoint</Application>
  <PresentationFormat>全屏显示(4:3)</PresentationFormat>
  <Paragraphs>105</Paragraphs>
  <Slides>15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DFKai-SB</vt:lpstr>
      <vt:lpstr>楷体_GB2312</vt:lpstr>
      <vt:lpstr>宋体</vt:lpstr>
      <vt:lpstr>Arial</vt:lpstr>
      <vt:lpstr>Calibri</vt:lpstr>
      <vt:lpstr>Garamond</vt:lpstr>
      <vt:lpstr>Times New Roman</vt:lpstr>
      <vt:lpstr>Wingdings</vt:lpstr>
      <vt:lpstr>默认设计模板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分析探讨实验中需要注意的问题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zhangwei</dc:creator>
  <cp:lastModifiedBy>oscarfox</cp:lastModifiedBy>
  <cp:revision>21</cp:revision>
  <dcterms:created xsi:type="dcterms:W3CDTF">2013-10-08T02:07:32Z</dcterms:created>
  <dcterms:modified xsi:type="dcterms:W3CDTF">2016-09-14T06:40:24Z</dcterms:modified>
</cp:coreProperties>
</file>