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9" r:id="rId13"/>
    <p:sldId id="270" r:id="rId14"/>
    <p:sldId id="268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7D696-E2C8-40E5-B4E4-1926AF85703B}" type="datetimeFigureOut">
              <a:rPr lang="zh-CN" altLang="en-US" smtClean="0"/>
              <a:pPr/>
              <a:t>2015/4/15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7511D-3EBC-44A4-BF7F-F0A35A2BED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002060"/>
                </a:solidFill>
                <a:latin typeface="叶根友毛笔行书2.0版" pitchFamily="2" charset="-122"/>
                <a:ea typeface="叶根友毛笔行书2.0版" pitchFamily="2" charset="-122"/>
              </a:rPr>
              <a:t>文言文翻译训练</a:t>
            </a:r>
            <a:endParaRPr lang="zh-CN" altLang="en-US" sz="6000" b="1" dirty="0">
              <a:solidFill>
                <a:srgbClr val="002060"/>
              </a:solidFill>
              <a:latin typeface="叶根友毛笔行书2.0版" pitchFamily="2" charset="-122"/>
              <a:ea typeface="叶根友毛笔行书2.0版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詹保胜</a:t>
            </a:r>
            <a:endParaRPr lang="en-US" altLang="zh-CN" dirty="0" smtClean="0"/>
          </a:p>
          <a:p>
            <a:r>
              <a:rPr lang="en-US" altLang="zh-CN" dirty="0" smtClean="0"/>
              <a:t>20150414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85000" lnSpcReduction="10000"/>
          </a:bodyPr>
          <a:lstStyle/>
          <a:p>
            <a:r>
              <a:rPr lang="zh-CN" altLang="zh-CN" b="1" dirty="0" smtClean="0"/>
              <a:t>【抓考点】</a:t>
            </a:r>
          </a:p>
          <a:p>
            <a:r>
              <a:rPr lang="en-US" altLang="zh-CN" b="1" dirty="0" smtClean="0"/>
              <a:t>1</a:t>
            </a:r>
            <a:r>
              <a:rPr lang="zh-CN" altLang="zh-CN" b="1" dirty="0" smtClean="0"/>
              <a:t>、古今异义词：如丈人、中国、祖父等。见附录</a:t>
            </a:r>
            <a:r>
              <a:rPr lang="en-US" altLang="zh-CN" b="1" dirty="0" smtClean="0"/>
              <a:t>1</a:t>
            </a:r>
            <a:r>
              <a:rPr lang="zh-CN" altLang="zh-CN" b="1" dirty="0" smtClean="0"/>
              <a:t>。</a:t>
            </a:r>
          </a:p>
          <a:p>
            <a:r>
              <a:rPr lang="en-US" altLang="zh-CN" b="1" dirty="0" smtClean="0"/>
              <a:t>2</a:t>
            </a:r>
            <a:r>
              <a:rPr lang="zh-CN" altLang="zh-CN" b="1" dirty="0" smtClean="0"/>
              <a:t>、抓一词多义：爱</a:t>
            </a:r>
            <a:r>
              <a:rPr lang="en-US" altLang="zh-CN" b="1" dirty="0" smtClean="0"/>
              <a:t>-</a:t>
            </a:r>
            <a:r>
              <a:rPr lang="zh-CN" altLang="zh-CN" b="1" dirty="0" smtClean="0"/>
              <a:t>吝啬，殆</a:t>
            </a:r>
            <a:r>
              <a:rPr lang="en-US" altLang="zh-CN" b="1" dirty="0" smtClean="0"/>
              <a:t>-</a:t>
            </a:r>
            <a:r>
              <a:rPr lang="zh-CN" altLang="zh-CN" b="1" dirty="0" smtClean="0"/>
              <a:t>大概等。见《五羊高考</a:t>
            </a:r>
            <a:r>
              <a:rPr lang="en-US" altLang="zh-CN" b="1" dirty="0" smtClean="0"/>
              <a:t>-</a:t>
            </a:r>
            <a:r>
              <a:rPr lang="zh-CN" altLang="zh-CN" b="1" dirty="0" smtClean="0"/>
              <a:t>课堂学习手册</a:t>
            </a:r>
            <a:r>
              <a:rPr lang="en-US" altLang="zh-CN" b="1" dirty="0" smtClean="0"/>
              <a:t>-P109</a:t>
            </a:r>
            <a:r>
              <a:rPr lang="zh-CN" altLang="zh-CN" b="1" dirty="0" smtClean="0"/>
              <a:t>常用实词》。</a:t>
            </a:r>
          </a:p>
          <a:p>
            <a:r>
              <a:rPr lang="en-US" altLang="zh-CN" b="1" dirty="0" smtClean="0"/>
              <a:t>3</a:t>
            </a:r>
            <a:r>
              <a:rPr lang="zh-CN" altLang="zh-CN" b="1" dirty="0" smtClean="0"/>
              <a:t>、抓通假字：如“案”通“按”，“倍”通“背”等。已发《通假字集锦》。</a:t>
            </a:r>
          </a:p>
          <a:p>
            <a:r>
              <a:rPr lang="en-US" altLang="zh-CN" b="1" dirty="0" smtClean="0"/>
              <a:t>4</a:t>
            </a:r>
            <a:r>
              <a:rPr lang="zh-CN" altLang="zh-CN" b="1" dirty="0" smtClean="0"/>
              <a:t>、抓名动形三种词类活用及判断省略倒装及被动四种特殊句式，见《五羊高考</a:t>
            </a:r>
            <a:r>
              <a:rPr lang="en-US" altLang="zh-CN" b="1" dirty="0" smtClean="0"/>
              <a:t>-</a:t>
            </a:r>
            <a:r>
              <a:rPr lang="zh-CN" altLang="zh-CN" b="1" dirty="0" smtClean="0"/>
              <a:t>课堂学习手册》</a:t>
            </a:r>
          </a:p>
          <a:p>
            <a:r>
              <a:rPr lang="zh-CN" altLang="zh-CN" b="1" dirty="0" smtClean="0"/>
              <a:t>【方法】</a:t>
            </a:r>
          </a:p>
          <a:p>
            <a:r>
              <a:rPr lang="en-US" altLang="zh-CN" b="1" dirty="0" smtClean="0"/>
              <a:t>1</a:t>
            </a:r>
            <a:r>
              <a:rPr lang="zh-CN" altLang="zh-CN" b="1" dirty="0" smtClean="0"/>
              <a:t>、联系上下文，遵循合情合理的原则加以推断重点词语意义；</a:t>
            </a:r>
          </a:p>
          <a:p>
            <a:r>
              <a:rPr lang="en-US" altLang="zh-CN" b="1" dirty="0" smtClean="0"/>
              <a:t>2</a:t>
            </a:r>
            <a:r>
              <a:rPr lang="zh-CN" altLang="zh-CN" b="1" dirty="0" smtClean="0"/>
              <a:t>、字字落实，重点落实形容词与动词语义；</a:t>
            </a:r>
          </a:p>
          <a:p>
            <a:r>
              <a:rPr lang="en-US" altLang="zh-CN" b="1" dirty="0" smtClean="0"/>
              <a:t>3</a:t>
            </a:r>
            <a:r>
              <a:rPr lang="zh-CN" altLang="zh-CN" b="1" dirty="0" smtClean="0"/>
              <a:t>、译文务必完整，且符合现代汉语语法表达习惯。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000" b="1" dirty="0"/>
              <a:t>①王守仁，字伯安，余姚人。年十五，</a:t>
            </a:r>
            <a:r>
              <a:rPr lang="zh-CN" altLang="zh-CN" sz="4000" b="1" dirty="0">
                <a:solidFill>
                  <a:srgbClr val="FF0000"/>
                </a:solidFill>
              </a:rPr>
              <a:t>访客</a:t>
            </a:r>
            <a:r>
              <a:rPr lang="zh-CN" altLang="zh-CN" sz="4000" b="1" dirty="0"/>
              <a:t>居庸、山海关，</a:t>
            </a:r>
            <a:r>
              <a:rPr lang="zh-CN" altLang="zh-CN" sz="4000" b="1" dirty="0">
                <a:solidFill>
                  <a:srgbClr val="FF0000"/>
                </a:solidFill>
              </a:rPr>
              <a:t>纵观</a:t>
            </a:r>
            <a:r>
              <a:rPr lang="zh-CN" altLang="zh-CN" sz="4000" b="1" dirty="0"/>
              <a:t>山川形胜。弱冠</a:t>
            </a:r>
            <a:r>
              <a:rPr lang="zh-CN" altLang="zh-CN" sz="4000" b="1" dirty="0">
                <a:solidFill>
                  <a:srgbClr val="FF0000"/>
                </a:solidFill>
              </a:rPr>
              <a:t>举</a:t>
            </a:r>
            <a:r>
              <a:rPr lang="zh-CN" altLang="zh-CN" sz="4000" b="1" dirty="0"/>
              <a:t>乡试，学大进。</a:t>
            </a:r>
            <a:r>
              <a:rPr lang="zh-CN" altLang="zh-CN" sz="4000" b="1" dirty="0">
                <a:solidFill>
                  <a:srgbClr val="FF0000"/>
                </a:solidFill>
              </a:rPr>
              <a:t>顾</a:t>
            </a:r>
            <a:r>
              <a:rPr lang="zh-CN" altLang="zh-CN" sz="4000" b="1" dirty="0"/>
              <a:t>益</a:t>
            </a:r>
            <a:r>
              <a:rPr lang="zh-CN" altLang="zh-CN" sz="4000" b="1" dirty="0">
                <a:solidFill>
                  <a:srgbClr val="FF0000"/>
                </a:solidFill>
              </a:rPr>
              <a:t>好</a:t>
            </a:r>
            <a:r>
              <a:rPr lang="zh-CN" altLang="zh-CN" sz="4000" b="1" dirty="0"/>
              <a:t>言兵，且</a:t>
            </a:r>
            <a:r>
              <a:rPr lang="zh-CN" altLang="zh-CN" sz="4000" b="1" dirty="0">
                <a:solidFill>
                  <a:srgbClr val="FF0000"/>
                </a:solidFill>
              </a:rPr>
              <a:t>善</a:t>
            </a:r>
            <a:r>
              <a:rPr lang="zh-CN" altLang="zh-CN" sz="4000" b="1" dirty="0"/>
              <a:t>射。</a:t>
            </a:r>
            <a:r>
              <a:rPr lang="zh-CN" altLang="zh-CN" sz="4000" b="1" dirty="0">
                <a:solidFill>
                  <a:srgbClr val="FF0000"/>
                </a:solidFill>
              </a:rPr>
              <a:t>登</a:t>
            </a:r>
            <a:r>
              <a:rPr lang="zh-CN" altLang="zh-CN" sz="4000" b="1" dirty="0"/>
              <a:t>弘治十二年进士，</a:t>
            </a:r>
            <a:r>
              <a:rPr lang="zh-CN" altLang="zh-CN" sz="4000" b="1" dirty="0">
                <a:solidFill>
                  <a:srgbClr val="FF0000"/>
                </a:solidFill>
              </a:rPr>
              <a:t>寻</a:t>
            </a:r>
            <a:r>
              <a:rPr lang="zh-CN" altLang="zh-CN" sz="4000" b="1" dirty="0"/>
              <a:t>授刑部主事</a:t>
            </a:r>
            <a:r>
              <a:rPr lang="zh-CN" altLang="zh-CN" sz="4000" b="1" dirty="0" smtClean="0"/>
              <a:t>。</a:t>
            </a:r>
            <a:endParaRPr lang="zh-CN" altLang="zh-CN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000" b="1" dirty="0"/>
              <a:t>②正德元年冬，刘瑾</a:t>
            </a:r>
            <a:r>
              <a:rPr lang="zh-CN" altLang="zh-CN" sz="4000" b="1" dirty="0">
                <a:solidFill>
                  <a:srgbClr val="FF0000"/>
                </a:solidFill>
              </a:rPr>
              <a:t>逮</a:t>
            </a:r>
            <a:r>
              <a:rPr lang="zh-CN" altLang="zh-CN" sz="4000" b="1" dirty="0"/>
              <a:t>南京给事中御史戴铣等二十余人，守仁</a:t>
            </a:r>
            <a:r>
              <a:rPr lang="zh-CN" altLang="zh-CN" sz="4000" b="1" dirty="0">
                <a:solidFill>
                  <a:srgbClr val="FF0000"/>
                </a:solidFill>
              </a:rPr>
              <a:t>抗章救</a:t>
            </a:r>
            <a:r>
              <a:rPr lang="zh-CN" altLang="zh-CN" sz="4000" b="1" dirty="0"/>
              <a:t>，瑾怒，</a:t>
            </a:r>
            <a:r>
              <a:rPr lang="zh-CN" altLang="zh-CN" sz="4000" b="1" dirty="0">
                <a:solidFill>
                  <a:srgbClr val="FF0000"/>
                </a:solidFill>
              </a:rPr>
              <a:t>廷杖</a:t>
            </a:r>
            <a:r>
              <a:rPr lang="zh-CN" altLang="zh-CN" sz="4000" b="1" dirty="0"/>
              <a:t>四十，</a:t>
            </a:r>
            <a:r>
              <a:rPr lang="zh-CN" altLang="zh-CN" sz="4000" b="1" dirty="0">
                <a:solidFill>
                  <a:srgbClr val="FF0000"/>
                </a:solidFill>
              </a:rPr>
              <a:t>谪</a:t>
            </a:r>
            <a:r>
              <a:rPr lang="zh-CN" altLang="zh-CN" sz="4000" b="1" dirty="0"/>
              <a:t>贵州龙场驿丞。龙场万山业薄，苗、僚杂居。守仁</a:t>
            </a:r>
            <a:r>
              <a:rPr lang="zh-CN" altLang="zh-CN" sz="4000" b="1" dirty="0">
                <a:solidFill>
                  <a:srgbClr val="FF0000"/>
                </a:solidFill>
              </a:rPr>
              <a:t>因俗化导</a:t>
            </a:r>
            <a:r>
              <a:rPr lang="zh-CN" altLang="zh-CN" sz="4000" b="1" dirty="0"/>
              <a:t>，夷人喜，</a:t>
            </a:r>
            <a:r>
              <a:rPr lang="zh-CN" altLang="zh-CN" sz="4000" b="1" dirty="0">
                <a:solidFill>
                  <a:srgbClr val="FF0000"/>
                </a:solidFill>
              </a:rPr>
              <a:t>相率</a:t>
            </a:r>
            <a:r>
              <a:rPr lang="zh-CN" altLang="zh-CN" sz="4000" b="1" dirty="0"/>
              <a:t>伐木</a:t>
            </a:r>
            <a:r>
              <a:rPr lang="zh-CN" altLang="zh-CN" sz="4000" b="1" dirty="0">
                <a:solidFill>
                  <a:srgbClr val="FF0000"/>
                </a:solidFill>
              </a:rPr>
              <a:t>为</a:t>
            </a:r>
            <a:r>
              <a:rPr lang="zh-CN" altLang="zh-CN" sz="4000" b="1" dirty="0"/>
              <a:t>屋，</a:t>
            </a:r>
            <a:r>
              <a:rPr lang="zh-CN" altLang="zh-CN" sz="4000" b="1" dirty="0">
                <a:solidFill>
                  <a:srgbClr val="FF0000"/>
                </a:solidFill>
              </a:rPr>
              <a:t>以栖</a:t>
            </a:r>
            <a:r>
              <a:rPr lang="zh-CN" altLang="zh-CN" sz="4000" b="1" dirty="0"/>
              <a:t>守仁。瑾</a:t>
            </a:r>
            <a:r>
              <a:rPr lang="zh-CN" altLang="zh-CN" sz="4000" b="1" dirty="0">
                <a:solidFill>
                  <a:srgbClr val="FF0000"/>
                </a:solidFill>
              </a:rPr>
              <a:t>诛</a:t>
            </a:r>
            <a:r>
              <a:rPr lang="zh-CN" altLang="zh-CN" sz="4000" b="1" dirty="0"/>
              <a:t>，守仁</a:t>
            </a:r>
            <a:r>
              <a:rPr lang="zh-CN" altLang="zh-CN" sz="4000" b="1" dirty="0">
                <a:solidFill>
                  <a:srgbClr val="FF0000"/>
                </a:solidFill>
              </a:rPr>
              <a:t>移</a:t>
            </a:r>
            <a:r>
              <a:rPr lang="zh-CN" altLang="zh-CN" sz="4000" b="1" dirty="0"/>
              <a:t>庐陵知县</a:t>
            </a:r>
            <a:r>
              <a:rPr lang="zh-CN" altLang="zh-CN" sz="4000" b="1" dirty="0" smtClean="0"/>
              <a:t>。</a:t>
            </a:r>
            <a:endParaRPr lang="zh-CN" altLang="zh-CN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000" b="1" dirty="0"/>
              <a:t>③兵部尚书王琼</a:t>
            </a:r>
            <a:r>
              <a:rPr lang="zh-CN" altLang="zh-CN" sz="4000" b="1" dirty="0">
                <a:solidFill>
                  <a:srgbClr val="FF0000"/>
                </a:solidFill>
              </a:rPr>
              <a:t>素奇</a:t>
            </a:r>
            <a:r>
              <a:rPr lang="zh-CN" altLang="zh-CN" sz="4000" b="1" dirty="0"/>
              <a:t>守仁才。十一年八月</a:t>
            </a:r>
            <a:r>
              <a:rPr lang="zh-CN" altLang="zh-CN" sz="4000" b="1" dirty="0">
                <a:solidFill>
                  <a:srgbClr val="FF0000"/>
                </a:solidFill>
              </a:rPr>
              <a:t>擢</a:t>
            </a:r>
            <a:r>
              <a:rPr lang="zh-CN" altLang="zh-CN" sz="4000" b="1" dirty="0"/>
              <a:t>右佥都御史，巡抚南赣。当是时，南中盗贼</a:t>
            </a:r>
            <a:r>
              <a:rPr lang="zh-CN" altLang="zh-CN" sz="4000" b="1" dirty="0">
                <a:solidFill>
                  <a:srgbClr val="FF0000"/>
                </a:solidFill>
              </a:rPr>
              <a:t>蜂起</a:t>
            </a:r>
            <a:r>
              <a:rPr lang="zh-CN" altLang="zh-CN" sz="4000" b="1" dirty="0"/>
              <a:t>。守仁亲率锐卒</a:t>
            </a:r>
            <a:r>
              <a:rPr lang="zh-CN" altLang="zh-CN" sz="4000" b="1" dirty="0">
                <a:solidFill>
                  <a:srgbClr val="FF0000"/>
                </a:solidFill>
              </a:rPr>
              <a:t>屯</a:t>
            </a:r>
            <a:r>
              <a:rPr lang="zh-CN" altLang="zh-CN" sz="4000" b="1" dirty="0"/>
              <a:t>于上杭。</a:t>
            </a:r>
            <a:r>
              <a:rPr lang="zh-CN" altLang="zh-CN" sz="4000" b="1" dirty="0">
                <a:solidFill>
                  <a:srgbClr val="FF0000"/>
                </a:solidFill>
              </a:rPr>
              <a:t>佯</a:t>
            </a:r>
            <a:r>
              <a:rPr lang="zh-CN" altLang="zh-CN" sz="4000" b="1" dirty="0"/>
              <a:t>退师，出不意</a:t>
            </a:r>
            <a:r>
              <a:rPr lang="zh-CN" altLang="zh-CN" sz="4000" b="1" dirty="0">
                <a:solidFill>
                  <a:srgbClr val="FF0000"/>
                </a:solidFill>
              </a:rPr>
              <a:t>捣之</a:t>
            </a:r>
            <a:r>
              <a:rPr lang="zh-CN" altLang="zh-CN" sz="4000" b="1" dirty="0"/>
              <a:t>，连破四十余寨，俘斩七千</a:t>
            </a:r>
            <a:r>
              <a:rPr lang="zh-CN" altLang="zh-CN" sz="4000" b="1" dirty="0">
                <a:solidFill>
                  <a:srgbClr val="FF0000"/>
                </a:solidFill>
              </a:rPr>
              <a:t>有奇</a:t>
            </a:r>
            <a:r>
              <a:rPr lang="zh-CN" altLang="zh-CN" sz="4000" b="1" dirty="0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Autofit/>
          </a:bodyPr>
          <a:lstStyle/>
          <a:p>
            <a:r>
              <a:rPr lang="zh-CN" altLang="zh-CN" sz="4000" b="1" dirty="0"/>
              <a:t>④十四年六月，宁王宸濠</a:t>
            </a:r>
            <a:r>
              <a:rPr lang="zh-CN" altLang="zh-CN" sz="4000" b="1" dirty="0">
                <a:solidFill>
                  <a:srgbClr val="FF0000"/>
                </a:solidFill>
              </a:rPr>
              <a:t>反</a:t>
            </a:r>
            <a:r>
              <a:rPr lang="zh-CN" altLang="zh-CN" sz="4000" b="1" dirty="0"/>
              <a:t>。守仁</a:t>
            </a:r>
            <a:r>
              <a:rPr lang="zh-CN" altLang="zh-CN" sz="4000" b="1" dirty="0">
                <a:solidFill>
                  <a:srgbClr val="FF0000"/>
                </a:solidFill>
              </a:rPr>
              <a:t>因</a:t>
            </a:r>
            <a:r>
              <a:rPr lang="zh-CN" altLang="zh-CN" sz="4000" b="1" dirty="0"/>
              <a:t>集众议曰：“贼若</a:t>
            </a:r>
            <a:r>
              <a:rPr lang="zh-CN" altLang="zh-CN" sz="4000" b="1" dirty="0">
                <a:solidFill>
                  <a:srgbClr val="FF0000"/>
                </a:solidFill>
              </a:rPr>
              <a:t>出</a:t>
            </a:r>
            <a:r>
              <a:rPr lang="zh-CN" altLang="zh-CN" sz="4000" b="1" dirty="0"/>
              <a:t>长江顺流东下，</a:t>
            </a:r>
            <a:r>
              <a:rPr lang="zh-CN" altLang="zh-CN" sz="4000" b="1" dirty="0">
                <a:solidFill>
                  <a:srgbClr val="FF0000"/>
                </a:solidFill>
              </a:rPr>
              <a:t>则</a:t>
            </a:r>
            <a:r>
              <a:rPr lang="zh-CN" altLang="zh-CN" sz="4000" b="1" dirty="0"/>
              <a:t>南都不可</a:t>
            </a:r>
            <a:r>
              <a:rPr lang="zh-CN" altLang="zh-CN" sz="4000" b="1" dirty="0">
                <a:solidFill>
                  <a:srgbClr val="FF0000"/>
                </a:solidFill>
              </a:rPr>
              <a:t>保</a:t>
            </a:r>
            <a:r>
              <a:rPr lang="zh-CN" altLang="zh-CN" sz="4000" b="1" dirty="0"/>
              <a:t>。吾欲以计</a:t>
            </a:r>
            <a:r>
              <a:rPr lang="zh-CN" altLang="zh-CN" sz="4000" b="1" dirty="0">
                <a:solidFill>
                  <a:srgbClr val="FF0000"/>
                </a:solidFill>
              </a:rPr>
              <a:t>挠</a:t>
            </a:r>
            <a:r>
              <a:rPr lang="zh-CN" altLang="zh-CN" sz="4000" b="1" dirty="0"/>
              <a:t>之，少迟旬日无患矣。”</a:t>
            </a:r>
            <a:r>
              <a:rPr lang="zh-CN" altLang="zh-CN" sz="4000" b="1" dirty="0">
                <a:solidFill>
                  <a:srgbClr val="FF0000"/>
                </a:solidFill>
              </a:rPr>
              <a:t>乃</a:t>
            </a:r>
            <a:r>
              <a:rPr lang="zh-CN" altLang="zh-CN" sz="4000" b="1" dirty="0"/>
              <a:t>多遣间谍，</a:t>
            </a:r>
            <a:r>
              <a:rPr lang="zh-CN" altLang="zh-CN" sz="4000" b="1" dirty="0">
                <a:solidFill>
                  <a:srgbClr val="FF0000"/>
                </a:solidFill>
              </a:rPr>
              <a:t>檄</a:t>
            </a:r>
            <a:r>
              <a:rPr lang="zh-CN" altLang="zh-CN" sz="4000" b="1" dirty="0"/>
              <a:t>府县言：“都督许泰、郤永</a:t>
            </a:r>
            <a:r>
              <a:rPr lang="zh-CN" altLang="zh-CN" sz="4000" b="1" dirty="0">
                <a:solidFill>
                  <a:srgbClr val="FF0000"/>
                </a:solidFill>
              </a:rPr>
              <a:t>将</a:t>
            </a:r>
            <a:r>
              <a:rPr lang="zh-CN" altLang="zh-CN" sz="4000" b="1" dirty="0"/>
              <a:t>边兵，都督刘晖、桂勇将京兵，各四万，水陆并进。南赣王守仁、湖广秦金、两广杨旦各率所部合十六万，</a:t>
            </a:r>
            <a:r>
              <a:rPr lang="zh-CN" altLang="zh-CN" sz="4000" b="1" dirty="0">
                <a:solidFill>
                  <a:srgbClr val="FF0000"/>
                </a:solidFill>
              </a:rPr>
              <a:t>直捣</a:t>
            </a:r>
            <a:r>
              <a:rPr lang="zh-CN" altLang="zh-CN" sz="4000" b="1" dirty="0"/>
              <a:t>南昌</a:t>
            </a:r>
            <a:r>
              <a:rPr lang="zh-CN" altLang="zh-CN" sz="4000" b="1" dirty="0" smtClean="0"/>
              <a:t>。”</a:t>
            </a:r>
            <a:endParaRPr lang="zh-CN" altLang="zh-CN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000" b="1" dirty="0"/>
              <a:t>⑤又</a:t>
            </a:r>
            <a:r>
              <a:rPr lang="zh-CN" altLang="zh-CN" sz="4000" b="1" dirty="0">
                <a:solidFill>
                  <a:srgbClr val="FF0000"/>
                </a:solidFill>
              </a:rPr>
              <a:t>为</a:t>
            </a:r>
            <a:r>
              <a:rPr lang="zh-CN" altLang="zh-CN" sz="4000" b="1" dirty="0"/>
              <a:t>蜡书</a:t>
            </a:r>
            <a:r>
              <a:rPr lang="zh-CN" altLang="zh-CN" sz="4000" b="1" dirty="0">
                <a:solidFill>
                  <a:srgbClr val="FF0000"/>
                </a:solidFill>
              </a:rPr>
              <a:t>遗</a:t>
            </a:r>
            <a:r>
              <a:rPr lang="zh-CN" altLang="zh-CN" sz="4000" b="1" dirty="0"/>
              <a:t>伪相李士实、刘养正，叙其</a:t>
            </a:r>
            <a:r>
              <a:rPr lang="zh-CN" altLang="zh-CN" sz="4000" b="1" dirty="0">
                <a:solidFill>
                  <a:srgbClr val="FF0000"/>
                </a:solidFill>
              </a:rPr>
              <a:t>归国</a:t>
            </a:r>
            <a:r>
              <a:rPr lang="zh-CN" altLang="zh-CN" sz="4000" b="1" dirty="0"/>
              <a:t>之</a:t>
            </a:r>
            <a:r>
              <a:rPr lang="zh-CN" altLang="zh-CN" sz="4000" b="1" dirty="0">
                <a:solidFill>
                  <a:srgbClr val="FF0000"/>
                </a:solidFill>
              </a:rPr>
              <a:t>诚</a:t>
            </a:r>
            <a:r>
              <a:rPr lang="zh-CN" altLang="zh-CN" sz="4000" b="1" dirty="0"/>
              <a:t>，而</a:t>
            </a:r>
            <a:r>
              <a:rPr lang="zh-CN" altLang="zh-CN" sz="4000" b="1" dirty="0">
                <a:solidFill>
                  <a:srgbClr val="FF0000"/>
                </a:solidFill>
              </a:rPr>
              <a:t>纵</a:t>
            </a:r>
            <a:r>
              <a:rPr lang="zh-CN" altLang="zh-CN" sz="4000" b="1" dirty="0"/>
              <a:t>谍泄之</a:t>
            </a:r>
            <a:r>
              <a:rPr lang="en-US" altLang="zh-CN" sz="4000" b="1" dirty="0"/>
              <a:t>,</a:t>
            </a:r>
            <a:r>
              <a:rPr lang="zh-CN" altLang="zh-CN" sz="4000" b="1" dirty="0"/>
              <a:t>宸濠果疑。十余日诇</a:t>
            </a:r>
            <a:r>
              <a:rPr lang="en-US" altLang="zh-CN" sz="4000" b="1" dirty="0"/>
              <a:t>(</a:t>
            </a:r>
            <a:r>
              <a:rPr lang="zh-CN" altLang="zh-CN" sz="4000" b="1" dirty="0"/>
              <a:t>侦察</a:t>
            </a:r>
            <a:r>
              <a:rPr lang="en-US" altLang="zh-CN" sz="4000" b="1" dirty="0"/>
              <a:t>)</a:t>
            </a:r>
            <a:r>
              <a:rPr lang="zh-CN" altLang="zh-CN" sz="4000" b="1" dirty="0"/>
              <a:t>知</a:t>
            </a:r>
            <a:r>
              <a:rPr lang="zh-CN" altLang="zh-CN" sz="4000" b="1" dirty="0">
                <a:solidFill>
                  <a:srgbClr val="FF0000"/>
                </a:solidFill>
              </a:rPr>
              <a:t>中外</a:t>
            </a:r>
            <a:r>
              <a:rPr lang="zh-CN" altLang="zh-CN" sz="4000" b="1" dirty="0"/>
              <a:t>兵不至，乃</a:t>
            </a:r>
            <a:r>
              <a:rPr lang="zh-CN" altLang="zh-CN" sz="4000" b="1" dirty="0">
                <a:solidFill>
                  <a:srgbClr val="FF0000"/>
                </a:solidFill>
              </a:rPr>
              <a:t>悟</a:t>
            </a:r>
            <a:r>
              <a:rPr lang="zh-CN" altLang="zh-CN" sz="4000" b="1" dirty="0"/>
              <a:t>守仁</a:t>
            </a:r>
            <a:r>
              <a:rPr lang="zh-CN" altLang="zh-CN" sz="4000" b="1" dirty="0">
                <a:solidFill>
                  <a:srgbClr val="FF0000"/>
                </a:solidFill>
              </a:rPr>
              <a:t>绐</a:t>
            </a:r>
            <a:r>
              <a:rPr lang="zh-CN" altLang="zh-CN" sz="4000" b="1" dirty="0"/>
              <a:t>之</a:t>
            </a:r>
            <a:r>
              <a:rPr lang="zh-CN" altLang="zh-CN" sz="4000" b="1" dirty="0" smtClean="0"/>
              <a:t>。</a:t>
            </a:r>
            <a:endParaRPr lang="zh-CN" altLang="zh-CN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zh-CN" altLang="zh-CN" sz="4000" b="1" dirty="0"/>
              <a:t>⑥七月壬辰朔，留宜春王居守，而</a:t>
            </a:r>
            <a:r>
              <a:rPr lang="zh-CN" altLang="zh-CN" sz="4000" b="1" dirty="0">
                <a:solidFill>
                  <a:srgbClr val="FF0000"/>
                </a:solidFill>
              </a:rPr>
              <a:t>劫</a:t>
            </a:r>
            <a:r>
              <a:rPr lang="zh-CN" altLang="zh-CN" sz="4000" b="1" dirty="0"/>
              <a:t>其众六万人，袭下九江、南康，</a:t>
            </a:r>
            <a:r>
              <a:rPr lang="zh-CN" altLang="zh-CN" sz="4000" b="1" dirty="0">
                <a:solidFill>
                  <a:srgbClr val="FF0000"/>
                </a:solidFill>
              </a:rPr>
              <a:t>出</a:t>
            </a:r>
            <a:r>
              <a:rPr lang="zh-CN" altLang="zh-CN" sz="4000" b="1" dirty="0"/>
              <a:t>大江，</a:t>
            </a:r>
            <a:r>
              <a:rPr lang="zh-CN" altLang="zh-CN" sz="4000" b="1" dirty="0">
                <a:solidFill>
                  <a:srgbClr val="FF0000"/>
                </a:solidFill>
              </a:rPr>
              <a:t>薄</a:t>
            </a:r>
            <a:r>
              <a:rPr lang="zh-CN" altLang="zh-CN" sz="4000" b="1" dirty="0"/>
              <a:t>安庆。</a:t>
            </a:r>
            <a:r>
              <a:rPr lang="zh-CN" altLang="zh-CN" sz="4000" b="1" dirty="0">
                <a:solidFill>
                  <a:srgbClr val="FF0000"/>
                </a:solidFill>
              </a:rPr>
              <a:t>或</a:t>
            </a:r>
            <a:r>
              <a:rPr lang="zh-CN" altLang="zh-CN" sz="4000" b="1" dirty="0"/>
              <a:t>请救安庆，守仁曰：“不</a:t>
            </a:r>
            <a:r>
              <a:rPr lang="zh-CN" altLang="zh-CN" sz="4000" b="1" dirty="0">
                <a:solidFill>
                  <a:srgbClr val="FF0000"/>
                </a:solidFill>
              </a:rPr>
              <a:t>然</a:t>
            </a:r>
            <a:r>
              <a:rPr lang="zh-CN" altLang="zh-CN" sz="4000" b="1" dirty="0"/>
              <a:t>。今九江、南康已</a:t>
            </a:r>
            <a:r>
              <a:rPr lang="zh-CN" altLang="zh-CN" sz="4000" b="1" dirty="0">
                <a:solidFill>
                  <a:srgbClr val="FF0000"/>
                </a:solidFill>
              </a:rPr>
              <a:t>为</a:t>
            </a:r>
            <a:r>
              <a:rPr lang="zh-CN" altLang="zh-CN" sz="4000" b="1" dirty="0"/>
              <a:t>贼守，我</a:t>
            </a:r>
            <a:r>
              <a:rPr lang="zh-CN" altLang="zh-CN" sz="4000" b="1" dirty="0">
                <a:solidFill>
                  <a:srgbClr val="FF0000"/>
                </a:solidFill>
              </a:rPr>
              <a:t>越</a:t>
            </a:r>
            <a:r>
              <a:rPr lang="zh-CN" altLang="zh-CN" sz="4000" b="1" dirty="0"/>
              <a:t>南昌</a:t>
            </a:r>
            <a:r>
              <a:rPr lang="zh-CN" altLang="zh-CN" sz="4000" b="1" dirty="0">
                <a:solidFill>
                  <a:srgbClr val="FF0000"/>
                </a:solidFill>
              </a:rPr>
              <a:t>与相持江上</a:t>
            </a:r>
            <a:r>
              <a:rPr lang="zh-CN" altLang="zh-CN" sz="4000" b="1" dirty="0"/>
              <a:t>，二郡兵绝我后，</a:t>
            </a:r>
            <a:r>
              <a:rPr lang="zh-CN" altLang="zh-CN" sz="4000" b="1" dirty="0">
                <a:solidFill>
                  <a:srgbClr val="FF0000"/>
                </a:solidFill>
              </a:rPr>
              <a:t>是</a:t>
            </a:r>
            <a:r>
              <a:rPr lang="zh-CN" altLang="zh-CN" sz="4000" b="1" dirty="0"/>
              <a:t>腹背受敌也。不如直捣南昌，贼守备虚，攻必破。贼闻南昌破，必解围自救，</a:t>
            </a:r>
            <a:r>
              <a:rPr lang="zh-CN" altLang="zh-CN" sz="4000" b="1" dirty="0">
                <a:solidFill>
                  <a:srgbClr val="FF0000"/>
                </a:solidFill>
              </a:rPr>
              <a:t>逆击</a:t>
            </a:r>
            <a:r>
              <a:rPr lang="zh-CN" altLang="zh-CN" sz="4000" b="1" dirty="0"/>
              <a:t>之湖中，</a:t>
            </a:r>
            <a:r>
              <a:rPr lang="zh-CN" altLang="zh-CN" sz="4000" b="1" dirty="0">
                <a:solidFill>
                  <a:srgbClr val="FF0000"/>
                </a:solidFill>
              </a:rPr>
              <a:t>蔑</a:t>
            </a:r>
            <a:r>
              <a:rPr lang="zh-CN" altLang="zh-CN" sz="4000" b="1" dirty="0"/>
              <a:t>不胜矣</a:t>
            </a:r>
            <a:r>
              <a:rPr lang="zh-CN" altLang="zh-CN" sz="4000" b="1" dirty="0" smtClean="0"/>
              <a:t>。”</a:t>
            </a:r>
            <a:endParaRPr lang="zh-CN" altLang="zh-CN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000" b="1" dirty="0"/>
              <a:t>⑦众曰“善”。宸濠果自安庆还兵，</a:t>
            </a:r>
            <a:r>
              <a:rPr lang="zh-CN" altLang="zh-CN" sz="4000" b="1" dirty="0">
                <a:solidFill>
                  <a:srgbClr val="FF0000"/>
                </a:solidFill>
              </a:rPr>
              <a:t>联舟</a:t>
            </a:r>
            <a:r>
              <a:rPr lang="zh-CN" altLang="zh-CN" sz="4000" b="1" dirty="0"/>
              <a:t>为方阵。官军以小舟载</a:t>
            </a:r>
            <a:r>
              <a:rPr lang="zh-CN" altLang="zh-CN" sz="4000" b="1" dirty="0">
                <a:solidFill>
                  <a:srgbClr val="FF0000"/>
                </a:solidFill>
              </a:rPr>
              <a:t>薪</a:t>
            </a:r>
            <a:r>
              <a:rPr lang="zh-CN" altLang="zh-CN" sz="4000" b="1" dirty="0"/>
              <a:t>，乘风</a:t>
            </a:r>
            <a:r>
              <a:rPr lang="zh-CN" altLang="zh-CN" sz="4000" b="1" dirty="0">
                <a:solidFill>
                  <a:srgbClr val="FF0000"/>
                </a:solidFill>
              </a:rPr>
              <a:t>纵</a:t>
            </a:r>
            <a:r>
              <a:rPr lang="zh-CN" altLang="zh-CN" sz="4000" b="1" dirty="0"/>
              <a:t>火。宸濠舟</a:t>
            </a:r>
            <a:r>
              <a:rPr lang="zh-CN" altLang="zh-CN" sz="4000" b="1" dirty="0">
                <a:solidFill>
                  <a:srgbClr val="FF0000"/>
                </a:solidFill>
              </a:rPr>
              <a:t>胶浅</a:t>
            </a:r>
            <a:r>
              <a:rPr lang="zh-CN" altLang="zh-CN" sz="4000" b="1" dirty="0"/>
              <a:t>，</a:t>
            </a:r>
            <a:r>
              <a:rPr lang="zh-CN" altLang="zh-CN" sz="4000" b="1" dirty="0">
                <a:solidFill>
                  <a:srgbClr val="FF0000"/>
                </a:solidFill>
              </a:rPr>
              <a:t>仓卒</a:t>
            </a:r>
            <a:r>
              <a:rPr lang="zh-CN" altLang="zh-CN" sz="4000" b="1" dirty="0"/>
              <a:t>易舟</a:t>
            </a:r>
            <a:r>
              <a:rPr lang="zh-CN" altLang="zh-CN" sz="4000" b="1" dirty="0">
                <a:solidFill>
                  <a:srgbClr val="FF0000"/>
                </a:solidFill>
              </a:rPr>
              <a:t>遁</a:t>
            </a:r>
            <a:r>
              <a:rPr lang="zh-CN" altLang="zh-CN" sz="4000" b="1" dirty="0"/>
              <a:t>，追</a:t>
            </a:r>
            <a:r>
              <a:rPr lang="zh-CN" altLang="zh-CN" sz="4000" b="1" dirty="0">
                <a:solidFill>
                  <a:srgbClr val="FF0000"/>
                </a:solidFill>
              </a:rPr>
              <a:t>执</a:t>
            </a:r>
            <a:r>
              <a:rPr lang="zh-CN" altLang="zh-CN" sz="4000" b="1" dirty="0"/>
              <a:t>之。</a:t>
            </a:r>
            <a:r>
              <a:rPr lang="zh-CN" altLang="zh-CN" sz="4000" b="1" dirty="0">
                <a:solidFill>
                  <a:srgbClr val="FF0000"/>
                </a:solidFill>
              </a:rPr>
              <a:t>凡</a:t>
            </a:r>
            <a:r>
              <a:rPr lang="zh-CN" altLang="zh-CN" sz="4000" b="1" dirty="0"/>
              <a:t>三十五日</a:t>
            </a:r>
            <a:r>
              <a:rPr lang="zh-CN" altLang="zh-CN" sz="4000" b="1" dirty="0">
                <a:solidFill>
                  <a:srgbClr val="FF0000"/>
                </a:solidFill>
              </a:rPr>
              <a:t>而</a:t>
            </a:r>
            <a:r>
              <a:rPr lang="zh-CN" altLang="zh-CN" sz="4000" b="1" dirty="0"/>
              <a:t>贼平</a:t>
            </a:r>
            <a:r>
              <a:rPr lang="zh-CN" altLang="zh-CN" sz="4000" b="1" dirty="0" smtClean="0"/>
              <a:t>。</a:t>
            </a:r>
            <a:endParaRPr lang="zh-CN" altLang="zh-CN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000" b="1" dirty="0"/>
              <a:t>⑧守仁病甚，</a:t>
            </a:r>
            <a:r>
              <a:rPr lang="zh-CN" altLang="zh-CN" sz="4000" b="1" dirty="0">
                <a:solidFill>
                  <a:srgbClr val="FF0000"/>
                </a:solidFill>
              </a:rPr>
              <a:t>疏乞骸骨</a:t>
            </a:r>
            <a:r>
              <a:rPr lang="zh-CN" altLang="zh-CN" sz="4000" b="1" dirty="0"/>
              <a:t>，</a:t>
            </a:r>
            <a:r>
              <a:rPr lang="zh-CN" altLang="zh-CN" sz="4000" b="1" dirty="0">
                <a:solidFill>
                  <a:srgbClr val="FF0000"/>
                </a:solidFill>
              </a:rPr>
              <a:t>举</a:t>
            </a:r>
            <a:r>
              <a:rPr lang="zh-CN" altLang="zh-CN" sz="4000" b="1" dirty="0"/>
              <a:t>郧阳巡抚林富自代，不</a:t>
            </a:r>
            <a:r>
              <a:rPr lang="zh-CN" altLang="zh-CN" sz="4000" b="1" dirty="0">
                <a:solidFill>
                  <a:srgbClr val="FF0000"/>
                </a:solidFill>
              </a:rPr>
              <a:t>俟命</a:t>
            </a:r>
            <a:r>
              <a:rPr lang="zh-CN" altLang="zh-CN" sz="4000" b="1" dirty="0"/>
              <a:t>竟归。行至安阳</a:t>
            </a:r>
            <a:r>
              <a:rPr lang="zh-CN" altLang="zh-CN" sz="4000" b="1" dirty="0">
                <a:solidFill>
                  <a:srgbClr val="FF0000"/>
                </a:solidFill>
              </a:rPr>
              <a:t>卒</a:t>
            </a:r>
            <a:r>
              <a:rPr lang="zh-CN" altLang="zh-CN" sz="4000" b="1" dirty="0"/>
              <a:t>，年五十七。</a:t>
            </a:r>
          </a:p>
          <a:p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/>
              <a:t>5</a:t>
            </a:r>
            <a:r>
              <a:rPr lang="zh-CN" altLang="en-US" b="1" dirty="0" smtClean="0"/>
              <a:t>分钟翻译练习</a:t>
            </a:r>
            <a:r>
              <a:rPr lang="en-US" altLang="zh-CN" b="1" dirty="0" smtClean="0"/>
              <a:t>(1)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选自</a:t>
            </a:r>
            <a:r>
              <a:rPr lang="en-US" altLang="zh-CN" dirty="0" smtClean="0"/>
              <a:t>《</a:t>
            </a:r>
            <a:r>
              <a:rPr lang="zh-CN" altLang="en-US" dirty="0" smtClean="0"/>
              <a:t>晋书</a:t>
            </a:r>
            <a:r>
              <a:rPr lang="en-US" altLang="zh-CN" dirty="0" smtClean="0"/>
              <a:t>-</a:t>
            </a:r>
            <a:r>
              <a:rPr lang="zh-CN" altLang="en-US" dirty="0" smtClean="0"/>
              <a:t>郭舒传</a:t>
            </a:r>
            <a:r>
              <a:rPr lang="en-US" altLang="zh-CN" dirty="0" smtClean="0"/>
              <a:t>》No.2</a:t>
            </a:r>
          </a:p>
          <a:p>
            <a:r>
              <a:rPr lang="zh-CN" altLang="en-US" dirty="0" smtClean="0"/>
              <a:t>①郭舒</a:t>
            </a:r>
            <a:r>
              <a:rPr lang="zh-CN" altLang="en-US" b="1" dirty="0" smtClean="0">
                <a:solidFill>
                  <a:srgbClr val="FF0000"/>
                </a:solidFill>
              </a:rPr>
              <a:t>坐</a:t>
            </a:r>
            <a:r>
              <a:rPr lang="zh-CN" altLang="en-US" dirty="0" smtClean="0"/>
              <a:t>擅放司马彪，</a:t>
            </a:r>
            <a:r>
              <a:rPr lang="zh-CN" altLang="en-US" b="1" dirty="0" smtClean="0">
                <a:solidFill>
                  <a:srgbClr val="FF0000"/>
                </a:solidFill>
              </a:rPr>
              <a:t>系</a:t>
            </a:r>
            <a:r>
              <a:rPr lang="zh-CN" altLang="en-US" dirty="0" smtClean="0"/>
              <a:t>廷尉，世</a:t>
            </a:r>
            <a:r>
              <a:rPr lang="zh-CN" altLang="en-US" b="1" dirty="0" smtClean="0">
                <a:solidFill>
                  <a:srgbClr val="FF0000"/>
                </a:solidFill>
              </a:rPr>
              <a:t>多义</a:t>
            </a:r>
            <a:r>
              <a:rPr lang="zh-CN" altLang="en-US" dirty="0" smtClean="0"/>
              <a:t>之。</a:t>
            </a:r>
            <a:endParaRPr lang="en-US" altLang="zh-CN" dirty="0" smtClean="0"/>
          </a:p>
          <a:p>
            <a:r>
              <a:rPr lang="zh-CN" altLang="en-US" dirty="0" smtClean="0"/>
              <a:t>②舒少与杜曾</a:t>
            </a:r>
            <a:r>
              <a:rPr lang="zh-CN" altLang="en-US" b="1" dirty="0" smtClean="0">
                <a:solidFill>
                  <a:srgbClr val="FF0000"/>
                </a:solidFill>
              </a:rPr>
              <a:t>厚</a:t>
            </a:r>
            <a:r>
              <a:rPr lang="zh-CN" altLang="en-US" dirty="0" smtClean="0"/>
              <a:t>，曾</a:t>
            </a:r>
            <a:r>
              <a:rPr lang="zh-CN" altLang="en-US" b="1" dirty="0" smtClean="0">
                <a:solidFill>
                  <a:srgbClr val="FF0000"/>
                </a:solidFill>
              </a:rPr>
              <a:t>尝</a:t>
            </a:r>
            <a:r>
              <a:rPr lang="zh-CN" altLang="en-US" dirty="0" smtClean="0"/>
              <a:t>召之，</a:t>
            </a:r>
            <a:r>
              <a:rPr lang="zh-CN" altLang="en-US" b="1" dirty="0" smtClean="0">
                <a:solidFill>
                  <a:srgbClr val="FF0000"/>
                </a:solidFill>
              </a:rPr>
              <a:t>不往</a:t>
            </a:r>
            <a:r>
              <a:rPr lang="zh-CN" altLang="en-US" dirty="0" smtClean="0"/>
              <a:t>，曾</a:t>
            </a:r>
            <a:r>
              <a:rPr lang="zh-CN" altLang="en-US" b="1" dirty="0" smtClean="0">
                <a:solidFill>
                  <a:srgbClr val="FF0000"/>
                </a:solidFill>
              </a:rPr>
              <a:t>衔</a:t>
            </a:r>
            <a:r>
              <a:rPr lang="zh-CN" altLang="en-US" dirty="0" smtClean="0"/>
              <a:t>之。</a:t>
            </a:r>
            <a:endParaRPr lang="en-US" altLang="zh-CN" dirty="0" smtClean="0"/>
          </a:p>
          <a:p>
            <a:r>
              <a:rPr lang="zh-CN" altLang="en-US" dirty="0" smtClean="0"/>
              <a:t>③乡人盗食舒牛，事</a:t>
            </a:r>
            <a:r>
              <a:rPr lang="zh-CN" altLang="en-US" b="1" dirty="0" smtClean="0">
                <a:solidFill>
                  <a:srgbClr val="FF0000"/>
                </a:solidFill>
              </a:rPr>
              <a:t>觉</a:t>
            </a:r>
            <a:r>
              <a:rPr lang="zh-CN" altLang="en-US" dirty="0" smtClean="0"/>
              <a:t>，来</a:t>
            </a:r>
            <a:r>
              <a:rPr lang="zh-CN" altLang="en-US" b="1" dirty="0" smtClean="0">
                <a:solidFill>
                  <a:srgbClr val="FF0000"/>
                </a:solidFill>
              </a:rPr>
              <a:t>谢</a:t>
            </a:r>
            <a:r>
              <a:rPr lang="zh-CN" altLang="en-US" dirty="0" smtClean="0"/>
              <a:t>。舒曰：</a:t>
            </a:r>
            <a:r>
              <a:rPr lang="zh-CN" altLang="en-US" b="1" dirty="0" smtClean="0">
                <a:solidFill>
                  <a:srgbClr val="FF0000"/>
                </a:solidFill>
              </a:rPr>
              <a:t>卿</a:t>
            </a:r>
            <a:r>
              <a:rPr lang="zh-CN" altLang="en-US" dirty="0" smtClean="0"/>
              <a:t>饥，所以食牛耳，余肉可共</a:t>
            </a:r>
            <a:r>
              <a:rPr lang="zh-CN" altLang="en-US" b="1" dirty="0" smtClean="0">
                <a:solidFill>
                  <a:srgbClr val="FF0000"/>
                </a:solidFill>
              </a:rPr>
              <a:t>啖</a:t>
            </a:r>
            <a:r>
              <a:rPr lang="zh-CN" altLang="en-US" dirty="0" smtClean="0"/>
              <a:t>之。</a:t>
            </a:r>
            <a:endParaRPr lang="en-US" altLang="zh-CN" dirty="0" smtClean="0"/>
          </a:p>
          <a:p>
            <a:r>
              <a:rPr lang="zh-CN" altLang="en-US" dirty="0" smtClean="0"/>
              <a:t>④王敦</a:t>
            </a:r>
            <a:r>
              <a:rPr lang="zh-CN" altLang="en-US" b="1" dirty="0" smtClean="0">
                <a:solidFill>
                  <a:srgbClr val="FF0000"/>
                </a:solidFill>
              </a:rPr>
              <a:t>即使</a:t>
            </a:r>
            <a:r>
              <a:rPr lang="en-US" altLang="zh-CN" b="1" dirty="0" smtClean="0">
                <a:solidFill>
                  <a:srgbClr val="FF0000"/>
                </a:solidFill>
              </a:rPr>
              <a:t>(</a:t>
            </a:r>
            <a:r>
              <a:rPr lang="zh-CN" altLang="en-US" b="1" dirty="0" smtClean="0">
                <a:solidFill>
                  <a:srgbClr val="FF0000"/>
                </a:solidFill>
              </a:rPr>
              <a:t>舒</a:t>
            </a:r>
            <a:r>
              <a:rPr lang="en-US" altLang="zh-CN" b="1" dirty="0" smtClean="0">
                <a:solidFill>
                  <a:srgbClr val="FF0000"/>
                </a:solidFill>
              </a:rPr>
              <a:t>)</a:t>
            </a:r>
            <a:r>
              <a:rPr lang="zh-CN" altLang="en-US" dirty="0" smtClean="0"/>
              <a:t>还地，众咸</a:t>
            </a:r>
            <a:r>
              <a:rPr lang="zh-CN" altLang="en-US" b="1" dirty="0" smtClean="0">
                <a:solidFill>
                  <a:srgbClr val="FF0000"/>
                </a:solidFill>
              </a:rPr>
              <a:t>壮</a:t>
            </a:r>
            <a:r>
              <a:rPr lang="zh-CN" altLang="en-US" dirty="0" smtClean="0"/>
              <a:t>之。敦</a:t>
            </a:r>
            <a:r>
              <a:rPr lang="zh-CN" altLang="en-US" b="1" dirty="0" smtClean="0">
                <a:solidFill>
                  <a:srgbClr val="FF0000"/>
                </a:solidFill>
              </a:rPr>
              <a:t>重</a:t>
            </a:r>
            <a:r>
              <a:rPr lang="zh-CN" altLang="en-US" dirty="0" smtClean="0"/>
              <a:t>舒公亮，</a:t>
            </a:r>
            <a:r>
              <a:rPr lang="zh-CN" altLang="en-US" b="1" dirty="0" smtClean="0">
                <a:solidFill>
                  <a:srgbClr val="FF0000"/>
                </a:solidFill>
              </a:rPr>
              <a:t>给赐</a:t>
            </a:r>
            <a:r>
              <a:rPr lang="zh-CN" altLang="en-US" dirty="0" smtClean="0"/>
              <a:t>转</a:t>
            </a:r>
            <a:r>
              <a:rPr lang="zh-CN" altLang="en-US" b="1" dirty="0" smtClean="0">
                <a:solidFill>
                  <a:srgbClr val="FF0000"/>
                </a:solidFill>
              </a:rPr>
              <a:t>丰</a:t>
            </a:r>
            <a:r>
              <a:rPr lang="zh-CN" altLang="en-US" dirty="0" smtClean="0"/>
              <a:t>，数</a:t>
            </a:r>
            <a:r>
              <a:rPr lang="zh-CN" altLang="en-US" b="1" dirty="0" smtClean="0">
                <a:solidFill>
                  <a:srgbClr val="FF0000"/>
                </a:solidFill>
              </a:rPr>
              <a:t>诣</a:t>
            </a:r>
            <a:r>
              <a:rPr lang="zh-CN" altLang="en-US" dirty="0" smtClean="0"/>
              <a:t>其家。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/>
              <a:t>5</a:t>
            </a:r>
            <a:r>
              <a:rPr lang="zh-CN" altLang="en-US" b="1" dirty="0" smtClean="0"/>
              <a:t>分钟翻译练习（</a:t>
            </a:r>
            <a:r>
              <a:rPr lang="en-US" altLang="zh-CN" b="1" dirty="0" smtClean="0"/>
              <a:t>2</a:t>
            </a:r>
            <a:r>
              <a:rPr lang="zh-CN" altLang="en-US" b="1" dirty="0" smtClean="0"/>
              <a:t>）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选自</a:t>
            </a:r>
            <a:r>
              <a:rPr lang="en-US" altLang="zh-CN" dirty="0" smtClean="0"/>
              <a:t>《</a:t>
            </a:r>
            <a:r>
              <a:rPr lang="zh-CN" altLang="en-US" dirty="0" smtClean="0"/>
              <a:t>清史稿</a:t>
            </a:r>
            <a:r>
              <a:rPr lang="en-US" altLang="zh-CN" dirty="0" smtClean="0"/>
              <a:t>-</a:t>
            </a:r>
            <a:r>
              <a:rPr lang="zh-CN" altLang="en-US" dirty="0" smtClean="0"/>
              <a:t>姚启圣传</a:t>
            </a:r>
            <a:r>
              <a:rPr lang="en-US" altLang="zh-CN" dirty="0" smtClean="0"/>
              <a:t>》No.11</a:t>
            </a:r>
          </a:p>
          <a:p>
            <a:r>
              <a:rPr lang="zh-CN" altLang="en-US" dirty="0" smtClean="0"/>
              <a:t>①姚启圣，少</a:t>
            </a:r>
            <a:r>
              <a:rPr lang="zh-CN" altLang="en-US" b="1" dirty="0" smtClean="0">
                <a:solidFill>
                  <a:srgbClr val="FF0000"/>
                </a:solidFill>
              </a:rPr>
              <a:t>任侠</a:t>
            </a:r>
            <a:r>
              <a:rPr lang="zh-CN" altLang="en-US" dirty="0" smtClean="0"/>
              <a:t>。顺治初，师</a:t>
            </a:r>
            <a:r>
              <a:rPr lang="zh-CN" altLang="en-US" b="1" dirty="0" smtClean="0">
                <a:solidFill>
                  <a:srgbClr val="FF0000"/>
                </a:solidFill>
              </a:rPr>
              <a:t>定</a:t>
            </a:r>
            <a:r>
              <a:rPr lang="zh-CN" altLang="en-US" dirty="0" smtClean="0"/>
              <a:t>江南，</a:t>
            </a:r>
            <a:r>
              <a:rPr lang="zh-CN" altLang="en-US" b="1" dirty="0" smtClean="0">
                <a:solidFill>
                  <a:srgbClr val="FF0000"/>
                </a:solidFill>
              </a:rPr>
              <a:t>游</a:t>
            </a:r>
            <a:r>
              <a:rPr lang="zh-CN" altLang="en-US" dirty="0" smtClean="0"/>
              <a:t>通州，</a:t>
            </a:r>
            <a:r>
              <a:rPr lang="zh-CN" altLang="en-US" b="1" dirty="0" smtClean="0">
                <a:solidFill>
                  <a:srgbClr val="FF0000"/>
                </a:solidFill>
              </a:rPr>
              <a:t>为</a:t>
            </a:r>
            <a:r>
              <a:rPr lang="zh-CN" altLang="en-US" dirty="0" smtClean="0"/>
              <a:t>土豪</a:t>
            </a:r>
            <a:r>
              <a:rPr lang="zh-CN" altLang="en-US" b="1" dirty="0" smtClean="0">
                <a:solidFill>
                  <a:srgbClr val="FF0000"/>
                </a:solidFill>
              </a:rPr>
              <a:t>所</a:t>
            </a:r>
            <a:r>
              <a:rPr lang="zh-CN" altLang="en-US" dirty="0" smtClean="0"/>
              <a:t>侮，</a:t>
            </a:r>
            <a:r>
              <a:rPr lang="zh-CN" altLang="en-US" b="1" dirty="0" smtClean="0">
                <a:solidFill>
                  <a:srgbClr val="FF0000"/>
                </a:solidFill>
              </a:rPr>
              <a:t>乃诣</a:t>
            </a:r>
            <a:r>
              <a:rPr lang="zh-CN" altLang="en-US" dirty="0" smtClean="0"/>
              <a:t>军前乞</a:t>
            </a:r>
            <a:r>
              <a:rPr lang="zh-CN" altLang="en-US" b="1" dirty="0" smtClean="0">
                <a:solidFill>
                  <a:srgbClr val="FF0000"/>
                </a:solidFill>
              </a:rPr>
              <a:t>自效</a:t>
            </a:r>
            <a:r>
              <a:rPr lang="zh-CN" altLang="en-US" dirty="0" smtClean="0"/>
              <a:t>。</a:t>
            </a:r>
            <a:r>
              <a:rPr lang="zh-CN" altLang="en-US" b="1" dirty="0" smtClean="0">
                <a:solidFill>
                  <a:srgbClr val="FF0000"/>
                </a:solidFill>
              </a:rPr>
              <a:t>檄署</a:t>
            </a:r>
            <a:r>
              <a:rPr lang="zh-CN" altLang="en-US" dirty="0" smtClean="0"/>
              <a:t>通州知州，执土豪</a:t>
            </a:r>
            <a:r>
              <a:rPr lang="zh-CN" altLang="en-US" b="1" dirty="0" smtClean="0">
                <a:solidFill>
                  <a:srgbClr val="FF0000"/>
                </a:solidFill>
              </a:rPr>
              <a:t>杖</a:t>
            </a:r>
            <a:r>
              <a:rPr lang="zh-CN" altLang="en-US" dirty="0" smtClean="0"/>
              <a:t>杀之，弃官归。</a:t>
            </a:r>
            <a:endParaRPr lang="en-US" altLang="zh-CN" dirty="0" smtClean="0"/>
          </a:p>
          <a:p>
            <a:r>
              <a:rPr lang="zh-CN" altLang="en-US" dirty="0" smtClean="0"/>
              <a:t>②启圣与子仪</a:t>
            </a:r>
            <a:r>
              <a:rPr lang="zh-CN" altLang="en-US" b="1" dirty="0" smtClean="0">
                <a:solidFill>
                  <a:srgbClr val="FF0000"/>
                </a:solidFill>
              </a:rPr>
              <a:t>募健儿数百诣</a:t>
            </a:r>
            <a:r>
              <a:rPr lang="zh-CN" altLang="en-US" dirty="0" smtClean="0"/>
              <a:t>军，</a:t>
            </a:r>
            <a:r>
              <a:rPr lang="zh-CN" altLang="en-US" b="1" dirty="0" smtClean="0">
                <a:solidFill>
                  <a:srgbClr val="FF0000"/>
                </a:solidFill>
              </a:rPr>
              <a:t>以</a:t>
            </a:r>
            <a:r>
              <a:rPr lang="zh-CN" altLang="en-US" dirty="0" smtClean="0"/>
              <a:t>策</a:t>
            </a:r>
            <a:r>
              <a:rPr lang="zh-CN" altLang="en-US" b="1" dirty="0" smtClean="0">
                <a:solidFill>
                  <a:srgbClr val="FF0000"/>
                </a:solidFill>
              </a:rPr>
              <a:t>干</a:t>
            </a:r>
            <a:r>
              <a:rPr lang="zh-CN" altLang="en-US" dirty="0" smtClean="0"/>
              <a:t>王。</a:t>
            </a:r>
            <a:endParaRPr lang="en-US" altLang="zh-CN" dirty="0" smtClean="0"/>
          </a:p>
          <a:p>
            <a:r>
              <a:rPr lang="zh-CN" altLang="en-US" dirty="0" smtClean="0"/>
              <a:t>③启圣</a:t>
            </a:r>
            <a:r>
              <a:rPr lang="zh-CN" altLang="en-US" b="1" dirty="0" smtClean="0">
                <a:solidFill>
                  <a:srgbClr val="FF0000"/>
                </a:solidFill>
              </a:rPr>
              <a:t>以闻</a:t>
            </a:r>
            <a:r>
              <a:rPr lang="zh-CN" altLang="en-US" dirty="0" smtClean="0"/>
              <a:t>，上不</a:t>
            </a:r>
            <a:r>
              <a:rPr lang="zh-CN" altLang="en-US" b="1" dirty="0" smtClean="0">
                <a:solidFill>
                  <a:srgbClr val="FF0000"/>
                </a:solidFill>
              </a:rPr>
              <a:t>许</a:t>
            </a:r>
            <a:r>
              <a:rPr lang="zh-CN" altLang="en-US" dirty="0" smtClean="0"/>
              <a:t>，</a:t>
            </a:r>
            <a:r>
              <a:rPr lang="zh-CN" altLang="en-US" b="1" dirty="0" smtClean="0">
                <a:solidFill>
                  <a:srgbClr val="FF0000"/>
                </a:solidFill>
              </a:rPr>
              <a:t>趣</a:t>
            </a:r>
            <a:r>
              <a:rPr lang="zh-CN" altLang="en-US" dirty="0" smtClean="0"/>
              <a:t>水师提督施琅</a:t>
            </a:r>
            <a:r>
              <a:rPr lang="zh-CN" altLang="en-US" b="1" dirty="0" smtClean="0">
                <a:solidFill>
                  <a:srgbClr val="FF0000"/>
                </a:solidFill>
              </a:rPr>
              <a:t>进征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zh-CN" altLang="en-US" sz="4800" b="1" dirty="0" smtClean="0"/>
              <a:t>课后自己重做文言文翻译练习。</a:t>
            </a:r>
            <a:endParaRPr lang="en-US" altLang="zh-CN" sz="4800" b="1" dirty="0" smtClean="0"/>
          </a:p>
          <a:p>
            <a:endParaRPr lang="en-US" altLang="zh-CN" sz="4800" b="1" dirty="0" smtClean="0"/>
          </a:p>
          <a:p>
            <a:r>
              <a:rPr lang="zh-CN" altLang="en-US" sz="4800" b="1" dirty="0" smtClean="0"/>
              <a:t>今晚</a:t>
            </a:r>
            <a:r>
              <a:rPr lang="en-US" altLang="zh-CN" sz="4800" b="1" dirty="0" smtClean="0"/>
              <a:t>6:00</a:t>
            </a:r>
            <a:r>
              <a:rPr lang="zh-CN" altLang="en-US" sz="4800" b="1" dirty="0" smtClean="0"/>
              <a:t>，五楼地理室，文言文翻译课外辅导。欢迎光临！</a:t>
            </a:r>
            <a:endParaRPr lang="zh-CN" altLang="en-US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r>
              <a:rPr lang="zh-CN" altLang="en-US" sz="13800" b="1" dirty="0" smtClean="0">
                <a:solidFill>
                  <a:srgbClr val="FF0000"/>
                </a:solidFill>
                <a:latin typeface="叶根友毛笔行书2.0版" pitchFamily="2" charset="-122"/>
                <a:ea typeface="叶根友毛笔行书2.0版" pitchFamily="2" charset="-122"/>
              </a:rPr>
              <a:t>好好学习分分向上！</a:t>
            </a:r>
            <a:endParaRPr lang="zh-CN" altLang="en-US" sz="13800" b="1" dirty="0">
              <a:solidFill>
                <a:srgbClr val="FF0000"/>
              </a:solidFill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1159</Words>
  <Application>Microsoft Office PowerPoint</Application>
  <PresentationFormat>全屏显示(4:3)</PresentationFormat>
  <Paragraphs>35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文言文翻译训练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5分钟翻译练习(1)</vt:lpstr>
      <vt:lpstr>5分钟翻译练习（2）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文言文翻译训练</dc:title>
  <dc:creator>User</dc:creator>
  <cp:lastModifiedBy>User</cp:lastModifiedBy>
  <cp:revision>10</cp:revision>
  <dcterms:created xsi:type="dcterms:W3CDTF">2015-04-14T00:00:06Z</dcterms:created>
  <dcterms:modified xsi:type="dcterms:W3CDTF">2015-04-15T03:56:34Z</dcterms:modified>
</cp:coreProperties>
</file>