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0"/>
  </p:notesMasterIdLst>
  <p:sldIdLst>
    <p:sldId id="261" r:id="rId2"/>
    <p:sldId id="262" r:id="rId3"/>
    <p:sldId id="257" r:id="rId4"/>
    <p:sldId id="259" r:id="rId5"/>
    <p:sldId id="260" r:id="rId6"/>
    <p:sldId id="264" r:id="rId7"/>
    <p:sldId id="265" r:id="rId8"/>
    <p:sldId id="263" r:id="rId9"/>
  </p:sldIdLst>
  <p:sldSz cx="6858000" cy="9144000" type="screen4x3"/>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993366"/>
    <a:srgbClr val="E1E628"/>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3088" autoAdjust="0"/>
  </p:normalViewPr>
  <p:slideViewPr>
    <p:cSldViewPr>
      <p:cViewPr varScale="1">
        <p:scale>
          <a:sx n="47" d="100"/>
          <a:sy n="47" d="100"/>
        </p:scale>
        <p:origin x="-2156" y="-72"/>
      </p:cViewPr>
      <p:guideLst>
        <p:guide orient="horz" pos="2880"/>
        <p:guide pos="2160"/>
      </p:guideLst>
    </p:cSldViewPr>
  </p:slideViewPr>
  <p:notesTextViewPr>
    <p:cViewPr>
      <p:scale>
        <a:sx n="100" d="100"/>
        <a:sy n="100" d="100"/>
      </p:scale>
      <p:origin x="0" y="0"/>
    </p:cViewPr>
  </p:notesTextViewPr>
  <p:sorterViewPr>
    <p:cViewPr>
      <p:scale>
        <a:sx n="100" d="100"/>
        <a:sy n="100"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AF48D24D-1757-42CC-9DBF-743D1E0A3252}" type="datetimeFigureOut">
              <a:rPr lang="zh-CN" altLang="en-US" smtClean="0"/>
              <a:pPr/>
              <a:t>2016/7/4</a:t>
            </a:fld>
            <a:endParaRPr lang="zh-CN" altLang="en-US"/>
          </a:p>
        </p:txBody>
      </p:sp>
      <p:sp>
        <p:nvSpPr>
          <p:cNvPr id="4" name="幻灯片图像占位符 3"/>
          <p:cNvSpPr>
            <a:spLocks noGrp="1" noRot="1" noChangeAspect="1"/>
          </p:cNvSpPr>
          <p:nvPr>
            <p:ph type="sldImg" idx="2"/>
          </p:nvPr>
        </p:nvSpPr>
        <p:spPr>
          <a:xfrm>
            <a:off x="2143125" y="685800"/>
            <a:ext cx="257175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EDD4D39-318F-4558-A056-1B7B8EA0FC92}" type="slidenum">
              <a:rPr lang="zh-CN" altLang="en-US" smtClean="0"/>
              <a:pPr/>
              <a:t>‹#›</a:t>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dirty="0"/>
          </a:p>
        </p:txBody>
      </p:sp>
      <p:sp>
        <p:nvSpPr>
          <p:cNvPr id="4" name="灯片编号占位符 3"/>
          <p:cNvSpPr>
            <a:spLocks noGrp="1"/>
          </p:cNvSpPr>
          <p:nvPr>
            <p:ph type="sldNum" sz="quarter" idx="10"/>
          </p:nvPr>
        </p:nvSpPr>
        <p:spPr/>
        <p:txBody>
          <a:bodyPr/>
          <a:lstStyle/>
          <a:p>
            <a:fld id="{BEDD4D39-318F-4558-A056-1B7B8EA0FC92}" type="slidenum">
              <a:rPr lang="zh-CN" altLang="en-US" smtClean="0"/>
              <a:pPr/>
              <a:t>1</a:t>
            </a:fld>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dirty="0"/>
          </a:p>
        </p:txBody>
      </p:sp>
      <p:sp>
        <p:nvSpPr>
          <p:cNvPr id="4" name="灯片编号占位符 3"/>
          <p:cNvSpPr>
            <a:spLocks noGrp="1"/>
          </p:cNvSpPr>
          <p:nvPr>
            <p:ph type="sldNum" sz="quarter" idx="10"/>
          </p:nvPr>
        </p:nvSpPr>
        <p:spPr/>
        <p:txBody>
          <a:bodyPr/>
          <a:lstStyle/>
          <a:p>
            <a:fld id="{BEDD4D39-318F-4558-A056-1B7B8EA0FC92}" type="slidenum">
              <a:rPr lang="zh-CN" altLang="en-US" smtClean="0"/>
              <a:pPr/>
              <a:t>4</a:t>
            </a:fld>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514350" y="2840568"/>
            <a:ext cx="5829300" cy="1960033"/>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028700" y="5181600"/>
            <a:ext cx="4800600" cy="23368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D4DDB116-388D-4946-84BD-D449D5F3A7DC}" type="datetimeFigureOut">
              <a:rPr lang="zh-CN" altLang="en-US" smtClean="0"/>
              <a:pPr/>
              <a:t>2016/7/4</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2020368-6E8A-4A8C-B254-33FD202459C1}" type="slidenum">
              <a:rPr lang="zh-CN" altLang="en-US" smtClean="0"/>
              <a:pPr/>
              <a:t>‹#›</a:t>
            </a:fld>
            <a:endParaRPr lang="zh-CN" altLang="en-US"/>
          </a:p>
        </p:txBody>
      </p:sp>
    </p:spTree>
  </p:cSld>
  <p:clrMapOvr>
    <a:masterClrMapping/>
  </p:clrMapOvr>
  <p:transition spd="med">
    <p:random/>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D4DDB116-388D-4946-84BD-D449D5F3A7DC}" type="datetimeFigureOut">
              <a:rPr lang="zh-CN" altLang="en-US" smtClean="0"/>
              <a:pPr/>
              <a:t>2016/7/4</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2020368-6E8A-4A8C-B254-33FD202459C1}" type="slidenum">
              <a:rPr lang="zh-CN" altLang="en-US" smtClean="0"/>
              <a:pPr/>
              <a:t>‹#›</a:t>
            </a:fld>
            <a:endParaRPr lang="zh-CN" altLang="en-US"/>
          </a:p>
        </p:txBody>
      </p:sp>
    </p:spTree>
  </p:cSld>
  <p:clrMapOvr>
    <a:masterClrMapping/>
  </p:clrMapOvr>
  <p:transition spd="med">
    <p:random/>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541735" y="5875867"/>
            <a:ext cx="5829300" cy="1816100"/>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541735" y="3875618"/>
            <a:ext cx="5829300" cy="2000249"/>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D4DDB116-388D-4946-84BD-D449D5F3A7DC}" type="datetimeFigureOut">
              <a:rPr lang="zh-CN" altLang="en-US" smtClean="0"/>
              <a:pPr/>
              <a:t>2016/7/4</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2020368-6E8A-4A8C-B254-33FD202459C1}" type="slidenum">
              <a:rPr lang="zh-CN" altLang="en-US" smtClean="0"/>
              <a:pPr/>
              <a:t>‹#›</a:t>
            </a:fld>
            <a:endParaRPr lang="zh-CN" altLang="en-US"/>
          </a:p>
        </p:txBody>
      </p:sp>
    </p:spTree>
  </p:cSld>
  <p:clrMapOvr>
    <a:masterClrMapping/>
  </p:clrMapOvr>
  <p:transition spd="med">
    <p:random/>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342900" y="2133601"/>
            <a:ext cx="3028950" cy="6034617"/>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3486150" y="2133601"/>
            <a:ext cx="3028950" cy="6034617"/>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D4DDB116-388D-4946-84BD-D449D5F3A7DC}" type="datetimeFigureOut">
              <a:rPr lang="zh-CN" altLang="en-US" smtClean="0"/>
              <a:pPr/>
              <a:t>2016/7/4</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72020368-6E8A-4A8C-B254-33FD202459C1}" type="slidenum">
              <a:rPr lang="zh-CN" altLang="en-US" smtClean="0"/>
              <a:pPr/>
              <a:t>‹#›</a:t>
            </a:fld>
            <a:endParaRPr lang="zh-CN" altLang="en-US"/>
          </a:p>
        </p:txBody>
      </p:sp>
    </p:spTree>
  </p:cSld>
  <p:clrMapOvr>
    <a:masterClrMapping/>
  </p:clrMapOvr>
  <p:transition spd="med">
    <p:random/>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342900" y="2046817"/>
            <a:ext cx="3030141" cy="85301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342900" y="2899833"/>
            <a:ext cx="3030141" cy="5268384"/>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3483769" y="2046817"/>
            <a:ext cx="3031331" cy="85301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3483769" y="2899833"/>
            <a:ext cx="3031331" cy="5268384"/>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D4DDB116-388D-4946-84BD-D449D5F3A7DC}" type="datetimeFigureOut">
              <a:rPr lang="zh-CN" altLang="en-US" smtClean="0"/>
              <a:pPr/>
              <a:t>2016/7/4</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72020368-6E8A-4A8C-B254-33FD202459C1}" type="slidenum">
              <a:rPr lang="zh-CN" altLang="en-US" smtClean="0"/>
              <a:pPr/>
              <a:t>‹#›</a:t>
            </a:fld>
            <a:endParaRPr lang="zh-CN" altLang="en-US"/>
          </a:p>
        </p:txBody>
      </p:sp>
    </p:spTree>
  </p:cSld>
  <p:clrMapOvr>
    <a:masterClrMapping/>
  </p:clrMapOvr>
  <p:transition spd="med">
    <p:random/>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D4DDB116-388D-4946-84BD-D449D5F3A7DC}" type="datetimeFigureOut">
              <a:rPr lang="zh-CN" altLang="en-US" smtClean="0"/>
              <a:pPr/>
              <a:t>2016/7/4</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72020368-6E8A-4A8C-B254-33FD202459C1}" type="slidenum">
              <a:rPr lang="zh-CN" altLang="en-US" smtClean="0"/>
              <a:pPr/>
              <a:t>‹#›</a:t>
            </a:fld>
            <a:endParaRPr lang="zh-CN" altLang="en-US"/>
          </a:p>
        </p:txBody>
      </p:sp>
    </p:spTree>
  </p:cSld>
  <p:clrMapOvr>
    <a:masterClrMapping/>
  </p:clrMapOvr>
  <p:transition spd="med">
    <p:random/>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D4DDB116-388D-4946-84BD-D449D5F3A7DC}" type="datetimeFigureOut">
              <a:rPr lang="zh-CN" altLang="en-US" smtClean="0"/>
              <a:pPr/>
              <a:t>2016/7/4</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72020368-6E8A-4A8C-B254-33FD202459C1}" type="slidenum">
              <a:rPr lang="zh-CN" altLang="en-US" smtClean="0"/>
              <a:pPr/>
              <a:t>‹#›</a:t>
            </a:fld>
            <a:endParaRPr lang="zh-CN" altLang="en-US"/>
          </a:p>
        </p:txBody>
      </p:sp>
    </p:spTree>
  </p:cSld>
  <p:clrMapOvr>
    <a:masterClrMapping/>
  </p:clrMapOvr>
  <p:transition spd="med">
    <p:random/>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342900" y="364067"/>
            <a:ext cx="2256235" cy="154940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2681287" y="364067"/>
            <a:ext cx="3833813" cy="7804151"/>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342900" y="1913467"/>
            <a:ext cx="2256235" cy="625475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D4DDB116-388D-4946-84BD-D449D5F3A7DC}" type="datetimeFigureOut">
              <a:rPr lang="zh-CN" altLang="en-US" smtClean="0"/>
              <a:pPr/>
              <a:t>2016/7/4</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72020368-6E8A-4A8C-B254-33FD202459C1}" type="slidenum">
              <a:rPr lang="zh-CN" altLang="en-US" smtClean="0"/>
              <a:pPr/>
              <a:t>‹#›</a:t>
            </a:fld>
            <a:endParaRPr lang="zh-CN" altLang="en-US"/>
          </a:p>
        </p:txBody>
      </p:sp>
    </p:spTree>
  </p:cSld>
  <p:clrMapOvr>
    <a:masterClrMapping/>
  </p:clrMapOvr>
  <p:transition spd="med">
    <p:random/>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344216" y="6400800"/>
            <a:ext cx="4114800" cy="755651"/>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344216" y="817033"/>
            <a:ext cx="4114800" cy="54864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344216" y="7156451"/>
            <a:ext cx="4114800" cy="107314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D4DDB116-388D-4946-84BD-D449D5F3A7DC}" type="datetimeFigureOut">
              <a:rPr lang="zh-CN" altLang="en-US" smtClean="0"/>
              <a:pPr/>
              <a:t>2016/7/4</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72020368-6E8A-4A8C-B254-33FD202459C1}" type="slidenum">
              <a:rPr lang="zh-CN" altLang="en-US" smtClean="0"/>
              <a:pPr/>
              <a:t>‹#›</a:t>
            </a:fld>
            <a:endParaRPr lang="zh-CN" altLang="en-US"/>
          </a:p>
        </p:txBody>
      </p:sp>
    </p:spTree>
  </p:cSld>
  <p:clrMapOvr>
    <a:masterClrMapping/>
  </p:clrMapOvr>
  <p:transition spd="med">
    <p:random/>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D4DDB116-388D-4946-84BD-D449D5F3A7DC}" type="datetimeFigureOut">
              <a:rPr lang="zh-CN" altLang="en-US" smtClean="0"/>
              <a:pPr/>
              <a:t>2016/7/4</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2020368-6E8A-4A8C-B254-33FD202459C1}" type="slidenum">
              <a:rPr lang="zh-CN" altLang="en-US" smtClean="0"/>
              <a:pPr/>
              <a:t>‹#›</a:t>
            </a:fld>
            <a:endParaRPr lang="zh-CN" altLang="en-US"/>
          </a:p>
        </p:txBody>
      </p:sp>
    </p:spTree>
  </p:cSld>
  <p:clrMapOvr>
    <a:masterClrMapping/>
  </p:clrMapOvr>
  <p:transition spd="med">
    <p:random/>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4972050" y="366185"/>
            <a:ext cx="1543050" cy="7802033"/>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342900" y="366185"/>
            <a:ext cx="4514850" cy="7802033"/>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D4DDB116-388D-4946-84BD-D449D5F3A7DC}" type="datetimeFigureOut">
              <a:rPr lang="zh-CN" altLang="en-US" smtClean="0"/>
              <a:pPr/>
              <a:t>2016/7/4</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2020368-6E8A-4A8C-B254-33FD202459C1}" type="slidenum">
              <a:rPr lang="zh-CN" altLang="en-US" smtClean="0"/>
              <a:pPr/>
              <a:t>‹#›</a:t>
            </a:fld>
            <a:endParaRPr lang="zh-CN" altLang="en-US"/>
          </a:p>
        </p:txBody>
      </p:sp>
    </p:spTree>
  </p:cSld>
  <p:clrMapOvr>
    <a:masterClrMapping/>
  </p:clrMapOvr>
  <p:transition spd="med">
    <p:random/>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342900" y="366184"/>
            <a:ext cx="6172200" cy="1524000"/>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342900" y="2133601"/>
            <a:ext cx="6172200" cy="6034617"/>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342900" y="8475134"/>
            <a:ext cx="1600200" cy="486833"/>
          </a:xfrm>
          <a:prstGeom prst="rect">
            <a:avLst/>
          </a:prstGeom>
        </p:spPr>
        <p:txBody>
          <a:bodyPr vert="horz" lIns="91440" tIns="45720" rIns="91440" bIns="45720" rtlCol="0" anchor="ctr"/>
          <a:lstStyle>
            <a:lvl1pPr algn="l">
              <a:defRPr sz="1200">
                <a:solidFill>
                  <a:schemeClr val="tx1">
                    <a:tint val="75000"/>
                  </a:schemeClr>
                </a:solidFill>
              </a:defRPr>
            </a:lvl1pPr>
          </a:lstStyle>
          <a:p>
            <a:fld id="{D4DDB116-388D-4946-84BD-D449D5F3A7DC}" type="datetimeFigureOut">
              <a:rPr lang="zh-CN" altLang="en-US" smtClean="0"/>
              <a:pPr/>
              <a:t>2016/7/4</a:t>
            </a:fld>
            <a:endParaRPr lang="zh-CN" altLang="en-US"/>
          </a:p>
        </p:txBody>
      </p:sp>
      <p:sp>
        <p:nvSpPr>
          <p:cNvPr id="5" name="页脚占位符 4"/>
          <p:cNvSpPr>
            <a:spLocks noGrp="1"/>
          </p:cNvSpPr>
          <p:nvPr>
            <p:ph type="ftr" sz="quarter" idx="3"/>
          </p:nvPr>
        </p:nvSpPr>
        <p:spPr>
          <a:xfrm>
            <a:off x="2343150" y="8475134"/>
            <a:ext cx="2171700" cy="486833"/>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4914900" y="8475134"/>
            <a:ext cx="1600200" cy="486833"/>
          </a:xfrm>
          <a:prstGeom prst="rect">
            <a:avLst/>
          </a:prstGeom>
        </p:spPr>
        <p:txBody>
          <a:bodyPr vert="horz" lIns="91440" tIns="45720" rIns="91440" bIns="45720" rtlCol="0" anchor="ctr"/>
          <a:lstStyle>
            <a:lvl1pPr algn="r">
              <a:defRPr sz="1200">
                <a:solidFill>
                  <a:schemeClr val="tx1">
                    <a:tint val="75000"/>
                  </a:schemeClr>
                </a:solidFill>
              </a:defRPr>
            </a:lvl1pPr>
          </a:lstStyle>
          <a:p>
            <a:fld id="{72020368-6E8A-4A8C-B254-33FD202459C1}" type="slidenum">
              <a:rPr lang="zh-CN" altLang="en-US" smtClean="0"/>
              <a:pPr/>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med">
    <p:random/>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image" Target="../media/image4.gif"/><Relationship Id="rId1" Type="http://schemas.openxmlformats.org/officeDocument/2006/relationships/slideLayout" Target="../slideLayouts/slideLayout7.xml"/><Relationship Id="rId5" Type="http://schemas.openxmlformats.org/officeDocument/2006/relationships/image" Target="../media/image7.jpeg"/><Relationship Id="rId4" Type="http://schemas.openxmlformats.org/officeDocument/2006/relationships/image" Target="../media/image6.jpeg"/></Relationships>
</file>

<file path=ppt/slides/_rels/slide4.xml.rels><?xml version="1.0" encoding="UTF-8" standalone="yes"?>
<Relationships xmlns="http://schemas.openxmlformats.org/package/2006/relationships"><Relationship Id="rId8" Type="http://schemas.openxmlformats.org/officeDocument/2006/relationships/image" Target="../media/image12.gif"/><Relationship Id="rId3" Type="http://schemas.openxmlformats.org/officeDocument/2006/relationships/image" Target="../media/image8.gif"/><Relationship Id="rId7" Type="http://schemas.openxmlformats.org/officeDocument/2006/relationships/image" Target="../media/image11.jpe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10.jpeg"/><Relationship Id="rId5" Type="http://schemas.openxmlformats.org/officeDocument/2006/relationships/hyperlink" Target="http://baike.baidu.com/pic/%E5%85%AC%E4%BA%A4%E6%B1%BD%E8%BD%A6/15786709/0/622762d0f703918fcea3b5d2523d269759eec4bc?fr=lemma&amp;ct=single" TargetMode="External"/><Relationship Id="rId4" Type="http://schemas.openxmlformats.org/officeDocument/2006/relationships/image" Target="../media/image9.jpeg"/><Relationship Id="rId9" Type="http://schemas.openxmlformats.org/officeDocument/2006/relationships/image" Target="../media/image13.gif"/></Relationships>
</file>

<file path=ppt/slides/_rels/slide5.xml.rels><?xml version="1.0" encoding="UTF-8" standalone="yes"?>
<Relationships xmlns="http://schemas.openxmlformats.org/package/2006/relationships"><Relationship Id="rId8" Type="http://schemas.openxmlformats.org/officeDocument/2006/relationships/image" Target="../media/image18.jpeg"/><Relationship Id="rId3" Type="http://schemas.openxmlformats.org/officeDocument/2006/relationships/image" Target="../media/image5.gif"/><Relationship Id="rId7" Type="http://schemas.openxmlformats.org/officeDocument/2006/relationships/image" Target="../media/image17.jpeg"/><Relationship Id="rId2" Type="http://schemas.openxmlformats.org/officeDocument/2006/relationships/image" Target="../media/image14.gif"/><Relationship Id="rId1" Type="http://schemas.openxmlformats.org/officeDocument/2006/relationships/slideLayout" Target="../slideLayouts/slideLayout7.xml"/><Relationship Id="rId6" Type="http://schemas.openxmlformats.org/officeDocument/2006/relationships/image" Target="../media/image13.gif"/><Relationship Id="rId11" Type="http://schemas.openxmlformats.org/officeDocument/2006/relationships/image" Target="../media/image21.jpeg"/><Relationship Id="rId5" Type="http://schemas.openxmlformats.org/officeDocument/2006/relationships/image" Target="../media/image16.jpeg"/><Relationship Id="rId10" Type="http://schemas.openxmlformats.org/officeDocument/2006/relationships/image" Target="../media/image20.jpeg"/><Relationship Id="rId4" Type="http://schemas.openxmlformats.org/officeDocument/2006/relationships/image" Target="../media/image15.jpeg"/><Relationship Id="rId9" Type="http://schemas.openxmlformats.org/officeDocument/2006/relationships/image" Target="../media/image19.jpeg"/></Relationships>
</file>

<file path=ppt/slides/_rels/slide6.xml.rels><?xml version="1.0" encoding="UTF-8" standalone="yes"?>
<Relationships xmlns="http://schemas.openxmlformats.org/package/2006/relationships"><Relationship Id="rId8" Type="http://schemas.openxmlformats.org/officeDocument/2006/relationships/image" Target="../media/image28.jpeg"/><Relationship Id="rId13" Type="http://schemas.openxmlformats.org/officeDocument/2006/relationships/image" Target="../media/image32.jpeg"/><Relationship Id="rId3" Type="http://schemas.openxmlformats.org/officeDocument/2006/relationships/image" Target="../media/image23.jpeg"/><Relationship Id="rId7" Type="http://schemas.openxmlformats.org/officeDocument/2006/relationships/image" Target="../media/image27.jpeg"/><Relationship Id="rId12" Type="http://schemas.openxmlformats.org/officeDocument/2006/relationships/image" Target="../media/image4.gif"/><Relationship Id="rId2" Type="http://schemas.openxmlformats.org/officeDocument/2006/relationships/image" Target="../media/image22.jpeg"/><Relationship Id="rId1" Type="http://schemas.openxmlformats.org/officeDocument/2006/relationships/slideLayout" Target="../slideLayouts/slideLayout7.xml"/><Relationship Id="rId6" Type="http://schemas.openxmlformats.org/officeDocument/2006/relationships/image" Target="../media/image26.jpeg"/><Relationship Id="rId11" Type="http://schemas.openxmlformats.org/officeDocument/2006/relationships/image" Target="../media/image31.jpeg"/><Relationship Id="rId5" Type="http://schemas.openxmlformats.org/officeDocument/2006/relationships/image" Target="../media/image25.gif"/><Relationship Id="rId10" Type="http://schemas.openxmlformats.org/officeDocument/2006/relationships/image" Target="../media/image30.jpeg"/><Relationship Id="rId4" Type="http://schemas.openxmlformats.org/officeDocument/2006/relationships/image" Target="../media/image24.jpeg"/><Relationship Id="rId9" Type="http://schemas.openxmlformats.org/officeDocument/2006/relationships/image" Target="../media/image29.gif"/></Relationships>
</file>

<file path=ppt/slides/_rels/slide7.xml.rels><?xml version="1.0" encoding="UTF-8" standalone="yes"?>
<Relationships xmlns="http://schemas.openxmlformats.org/package/2006/relationships"><Relationship Id="rId8" Type="http://schemas.openxmlformats.org/officeDocument/2006/relationships/image" Target="../media/image37.png"/><Relationship Id="rId13" Type="http://schemas.openxmlformats.org/officeDocument/2006/relationships/image" Target="../media/image41.jpeg"/><Relationship Id="rId3" Type="http://schemas.openxmlformats.org/officeDocument/2006/relationships/image" Target="../media/image12.gif"/><Relationship Id="rId7" Type="http://schemas.openxmlformats.org/officeDocument/2006/relationships/image" Target="../media/image32.jpeg"/><Relationship Id="rId12" Type="http://schemas.openxmlformats.org/officeDocument/2006/relationships/image" Target="../media/image40.jpeg"/><Relationship Id="rId2" Type="http://schemas.openxmlformats.org/officeDocument/2006/relationships/image" Target="../media/image33.jpeg"/><Relationship Id="rId1" Type="http://schemas.openxmlformats.org/officeDocument/2006/relationships/slideLayout" Target="../slideLayouts/slideLayout7.xml"/><Relationship Id="rId6" Type="http://schemas.openxmlformats.org/officeDocument/2006/relationships/image" Target="../media/image36.jpeg"/><Relationship Id="rId11" Type="http://schemas.openxmlformats.org/officeDocument/2006/relationships/image" Target="../media/image39.jpeg"/><Relationship Id="rId5" Type="http://schemas.openxmlformats.org/officeDocument/2006/relationships/image" Target="../media/image35.jpeg"/><Relationship Id="rId10" Type="http://schemas.openxmlformats.org/officeDocument/2006/relationships/image" Target="../media/image30.jpeg"/><Relationship Id="rId4" Type="http://schemas.openxmlformats.org/officeDocument/2006/relationships/image" Target="../media/image34.jpeg"/><Relationship Id="rId9" Type="http://schemas.openxmlformats.org/officeDocument/2006/relationships/image" Target="../media/image38.jpeg"/></Relationships>
</file>

<file path=ppt/slides/_rels/slide8.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image" Target="../media/image42.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Documents and Settings\zd\桌面\图片\公交车图片2.jpg"/>
          <p:cNvPicPr>
            <a:picLocks noChangeAspect="1" noChangeArrowheads="1"/>
          </p:cNvPicPr>
          <p:nvPr/>
        </p:nvPicPr>
        <p:blipFill>
          <a:blip r:embed="rId3"/>
          <a:srcRect/>
          <a:stretch>
            <a:fillRect/>
          </a:stretch>
        </p:blipFill>
        <p:spPr bwMode="auto">
          <a:xfrm>
            <a:off x="0" y="0"/>
            <a:ext cx="6858000" cy="9144000"/>
          </a:xfrm>
          <a:prstGeom prst="rect">
            <a:avLst/>
          </a:prstGeom>
          <a:noFill/>
        </p:spPr>
      </p:pic>
      <p:sp>
        <p:nvSpPr>
          <p:cNvPr id="3" name="TextBox 2"/>
          <p:cNvSpPr txBox="1"/>
          <p:nvPr/>
        </p:nvSpPr>
        <p:spPr>
          <a:xfrm>
            <a:off x="857232" y="1071538"/>
            <a:ext cx="5572164" cy="1107996"/>
          </a:xfrm>
          <a:prstGeom prst="rect">
            <a:avLst/>
          </a:prstGeom>
          <a:noFill/>
        </p:spPr>
        <p:txBody>
          <a:bodyPr wrap="square" rtlCol="0">
            <a:spAutoFit/>
          </a:bodyPr>
          <a:lstStyle/>
          <a:p>
            <a:r>
              <a:rPr lang="zh-CN" altLang="en-US" sz="66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探索公交世界</a:t>
            </a:r>
            <a:endParaRPr lang="zh-CN" altLang="en-US" sz="66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spTree>
  </p:cSld>
  <p:clrMapOvr>
    <a:masterClrMapping/>
  </p:clrMapOvr>
  <p:transition spd="med">
    <p:random/>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Documents and Settings\zd\桌面\图片\公交车图片4.jpg"/>
          <p:cNvPicPr>
            <a:picLocks noChangeAspect="1" noChangeArrowheads="1"/>
          </p:cNvPicPr>
          <p:nvPr/>
        </p:nvPicPr>
        <p:blipFill>
          <a:blip r:embed="rId2">
            <a:duotone>
              <a:schemeClr val="bg2">
                <a:shade val="45000"/>
                <a:satMod val="135000"/>
              </a:schemeClr>
              <a:prstClr val="white"/>
            </a:duotone>
          </a:blip>
          <a:srcRect/>
          <a:stretch>
            <a:fillRect/>
          </a:stretch>
        </p:blipFill>
        <p:spPr bwMode="auto">
          <a:xfrm>
            <a:off x="0" y="1285852"/>
            <a:ext cx="6858000" cy="7858148"/>
          </a:xfrm>
          <a:prstGeom prst="rect">
            <a:avLst/>
          </a:prstGeom>
          <a:noFill/>
        </p:spPr>
      </p:pic>
      <p:sp>
        <p:nvSpPr>
          <p:cNvPr id="4" name="TextBox 3"/>
          <p:cNvSpPr txBox="1"/>
          <p:nvPr/>
        </p:nvSpPr>
        <p:spPr>
          <a:xfrm>
            <a:off x="1214422" y="1142976"/>
            <a:ext cx="5072098" cy="5262979"/>
          </a:xfrm>
          <a:prstGeom prst="rect">
            <a:avLst/>
          </a:prstGeom>
          <a:noFill/>
        </p:spPr>
        <p:txBody>
          <a:bodyPr wrap="square" rtlCol="0">
            <a:spAutoFit/>
            <a:scene3d>
              <a:camera prst="orthographicFront"/>
              <a:lightRig rig="glow" dir="tl">
                <a:rot lat="0" lon="0" rev="5400000"/>
              </a:lightRig>
            </a:scene3d>
            <a:sp3d contourW="12700">
              <a:bevelT w="25400" h="25400"/>
              <a:contourClr>
                <a:schemeClr val="accent6">
                  <a:shade val="73000"/>
                </a:schemeClr>
              </a:contourClr>
            </a:sp3d>
          </a:bodyPr>
          <a:lstStyle/>
          <a:p>
            <a:r>
              <a:rPr lang="zh-CN" altLang="en-US" sz="8000" b="1" dirty="0" smtClean="0">
                <a:ln w="11430"/>
                <a:solidFill>
                  <a:srgbClr val="92D050"/>
                </a:solidFill>
                <a:effectLst>
                  <a:outerShdw blurRad="80000" dist="40000" dir="5040000" algn="tl">
                    <a:srgbClr val="000000">
                      <a:alpha val="30000"/>
                    </a:srgbClr>
                  </a:outerShdw>
                </a:effectLst>
                <a:latin typeface="华文行楷" pitchFamily="2" charset="-122"/>
                <a:ea typeface="华文行楷" pitchFamily="2" charset="-122"/>
              </a:rPr>
              <a:t>目录</a:t>
            </a:r>
            <a:endParaRPr lang="en-US" altLang="zh-CN" sz="8000" b="1" dirty="0" smtClean="0">
              <a:ln w="11430"/>
              <a:solidFill>
                <a:srgbClr val="92D050"/>
              </a:solidFill>
              <a:effectLst>
                <a:outerShdw blurRad="80000" dist="40000" dir="5040000" algn="tl">
                  <a:srgbClr val="000000">
                    <a:alpha val="30000"/>
                  </a:srgbClr>
                </a:outerShdw>
              </a:effectLst>
              <a:latin typeface="华文行楷" pitchFamily="2" charset="-122"/>
              <a:ea typeface="华文行楷" pitchFamily="2" charset="-122"/>
            </a:endParaRPr>
          </a:p>
          <a:p>
            <a:r>
              <a:rPr lang="en-US" altLang="zh-CN" sz="4400" b="1" dirty="0" smtClean="0">
                <a:ln w="1905"/>
                <a:effectLst>
                  <a:innerShdw blurRad="69850" dist="43180" dir="5400000">
                    <a:srgbClr val="000000">
                      <a:alpha val="65000"/>
                    </a:srgbClr>
                  </a:innerShdw>
                </a:effectLst>
                <a:latin typeface="华文仿宋" pitchFamily="2" charset="-122"/>
                <a:ea typeface="华文仿宋" pitchFamily="2" charset="-122"/>
              </a:rPr>
              <a:t>1.</a:t>
            </a:r>
            <a:r>
              <a:rPr lang="zh-CN" altLang="en-US" sz="4400" b="1" dirty="0" smtClean="0">
                <a:ln w="1905"/>
                <a:effectLst>
                  <a:innerShdw blurRad="69850" dist="43180" dir="5400000">
                    <a:srgbClr val="000000">
                      <a:alpha val="65000"/>
                    </a:srgbClr>
                  </a:innerShdw>
                </a:effectLst>
                <a:latin typeface="华文仿宋" pitchFamily="2" charset="-122"/>
                <a:ea typeface="华文仿宋" pitchFamily="2" charset="-122"/>
              </a:rPr>
              <a:t>公交车历史介绍</a:t>
            </a:r>
            <a:endParaRPr lang="en-US" altLang="zh-CN" sz="4400" b="1" dirty="0" smtClean="0">
              <a:ln w="1905"/>
              <a:effectLst>
                <a:innerShdw blurRad="69850" dist="43180" dir="5400000">
                  <a:srgbClr val="000000">
                    <a:alpha val="65000"/>
                  </a:srgbClr>
                </a:innerShdw>
              </a:effectLst>
              <a:latin typeface="华文仿宋" pitchFamily="2" charset="-122"/>
              <a:ea typeface="华文仿宋" pitchFamily="2" charset="-122"/>
            </a:endParaRPr>
          </a:p>
          <a:p>
            <a:r>
              <a:rPr lang="en-US" altLang="zh-CN" sz="4400" b="1" dirty="0" smtClean="0">
                <a:ln w="1905"/>
                <a:effectLst>
                  <a:innerShdw blurRad="69850" dist="43180" dir="5400000">
                    <a:srgbClr val="000000">
                      <a:alpha val="65000"/>
                    </a:srgbClr>
                  </a:innerShdw>
                </a:effectLst>
                <a:latin typeface="华文仿宋" pitchFamily="2" charset="-122"/>
                <a:ea typeface="华文仿宋" pitchFamily="2" charset="-122"/>
              </a:rPr>
              <a:t>2.</a:t>
            </a:r>
            <a:r>
              <a:rPr lang="zh-CN" altLang="en-US" sz="4400" b="1" dirty="0" smtClean="0">
                <a:ln w="1905"/>
                <a:effectLst>
                  <a:innerShdw blurRad="69850" dist="43180" dir="5400000">
                    <a:srgbClr val="000000">
                      <a:alpha val="65000"/>
                    </a:srgbClr>
                  </a:innerShdw>
                </a:effectLst>
                <a:latin typeface="华文仿宋" pitchFamily="2" charset="-122"/>
                <a:ea typeface="华文仿宋" pitchFamily="2" charset="-122"/>
              </a:rPr>
              <a:t>公共车类型</a:t>
            </a:r>
            <a:endParaRPr lang="en-US" altLang="zh-CN" sz="4400" b="1" dirty="0" smtClean="0">
              <a:ln w="1905"/>
              <a:effectLst>
                <a:innerShdw blurRad="69850" dist="43180" dir="5400000">
                  <a:srgbClr val="000000">
                    <a:alpha val="65000"/>
                  </a:srgbClr>
                </a:innerShdw>
              </a:effectLst>
              <a:latin typeface="华文仿宋" pitchFamily="2" charset="-122"/>
              <a:ea typeface="华文仿宋" pitchFamily="2" charset="-122"/>
            </a:endParaRPr>
          </a:p>
          <a:p>
            <a:r>
              <a:rPr lang="en-US" altLang="zh-CN" sz="4400" b="1" dirty="0" smtClean="0">
                <a:ln w="1905"/>
                <a:effectLst>
                  <a:innerShdw blurRad="69850" dist="43180" dir="5400000">
                    <a:srgbClr val="000000">
                      <a:alpha val="65000"/>
                    </a:srgbClr>
                  </a:innerShdw>
                </a:effectLst>
                <a:latin typeface="华文仿宋" pitchFamily="2" charset="-122"/>
                <a:ea typeface="华文仿宋" pitchFamily="2" charset="-122"/>
              </a:rPr>
              <a:t>3.</a:t>
            </a:r>
            <a:r>
              <a:rPr lang="zh-CN" altLang="en-US" sz="4400" b="1" dirty="0" smtClean="0">
                <a:ln w="1905"/>
                <a:effectLst>
                  <a:innerShdw blurRad="69850" dist="43180" dir="5400000">
                    <a:srgbClr val="000000">
                      <a:alpha val="65000"/>
                    </a:srgbClr>
                  </a:innerShdw>
                </a:effectLst>
                <a:latin typeface="华文仿宋" pitchFamily="2" charset="-122"/>
                <a:ea typeface="华文仿宋" pitchFamily="2" charset="-122"/>
              </a:rPr>
              <a:t>新型公交车</a:t>
            </a:r>
            <a:endParaRPr lang="en-US" altLang="zh-CN" sz="4400" b="1" dirty="0" smtClean="0">
              <a:ln w="1905"/>
              <a:effectLst>
                <a:innerShdw blurRad="69850" dist="43180" dir="5400000">
                  <a:srgbClr val="000000">
                    <a:alpha val="65000"/>
                  </a:srgbClr>
                </a:innerShdw>
              </a:effectLst>
              <a:latin typeface="华文仿宋" pitchFamily="2" charset="-122"/>
              <a:ea typeface="华文仿宋" pitchFamily="2" charset="-122"/>
            </a:endParaRPr>
          </a:p>
          <a:p>
            <a:r>
              <a:rPr lang="en-US" altLang="zh-CN" sz="4400" b="1" dirty="0" smtClean="0">
                <a:ln w="1905"/>
                <a:effectLst>
                  <a:innerShdw blurRad="69850" dist="43180" dir="5400000">
                    <a:srgbClr val="000000">
                      <a:alpha val="65000"/>
                    </a:srgbClr>
                  </a:innerShdw>
                </a:effectLst>
                <a:latin typeface="华文仿宋" pitchFamily="2" charset="-122"/>
                <a:ea typeface="华文仿宋" pitchFamily="2" charset="-122"/>
              </a:rPr>
              <a:t>4.</a:t>
            </a:r>
            <a:r>
              <a:rPr lang="zh-CN" altLang="en-US" sz="4400" b="1" dirty="0" smtClean="0">
                <a:ln w="1905"/>
                <a:effectLst>
                  <a:innerShdw blurRad="69850" dist="43180" dir="5400000">
                    <a:srgbClr val="000000">
                      <a:alpha val="65000"/>
                    </a:srgbClr>
                  </a:innerShdw>
                </a:effectLst>
                <a:latin typeface="华文仿宋" pitchFamily="2" charset="-122"/>
                <a:ea typeface="华文仿宋" pitchFamily="2" charset="-122"/>
              </a:rPr>
              <a:t>广州的公交车历史</a:t>
            </a:r>
            <a:endParaRPr lang="en-US" altLang="zh-CN" sz="4400" b="1" dirty="0" smtClean="0">
              <a:ln w="1905"/>
              <a:effectLst>
                <a:innerShdw blurRad="69850" dist="43180" dir="5400000">
                  <a:srgbClr val="000000">
                    <a:alpha val="65000"/>
                  </a:srgbClr>
                </a:innerShdw>
              </a:effectLst>
              <a:latin typeface="华文仿宋" pitchFamily="2" charset="-122"/>
              <a:ea typeface="华文仿宋" pitchFamily="2" charset="-122"/>
            </a:endParaRPr>
          </a:p>
          <a:p>
            <a:r>
              <a:rPr lang="en-US" altLang="zh-CN" sz="4400" b="1" dirty="0" smtClean="0">
                <a:ln w="1905"/>
                <a:effectLst>
                  <a:innerShdw blurRad="69850" dist="43180" dir="5400000">
                    <a:srgbClr val="000000">
                      <a:alpha val="65000"/>
                    </a:srgbClr>
                  </a:innerShdw>
                </a:effectLst>
                <a:latin typeface="华文仿宋" pitchFamily="2" charset="-122"/>
                <a:ea typeface="华文仿宋" pitchFamily="2" charset="-122"/>
              </a:rPr>
              <a:t>5.</a:t>
            </a:r>
            <a:r>
              <a:rPr lang="zh-CN" altLang="en-US" sz="4400" b="1" dirty="0" smtClean="0">
                <a:ln w="1905"/>
                <a:effectLst>
                  <a:innerShdw blurRad="69850" dist="43180" dir="5400000">
                    <a:srgbClr val="000000">
                      <a:alpha val="65000"/>
                    </a:srgbClr>
                  </a:innerShdw>
                </a:effectLst>
                <a:latin typeface="华文仿宋" pitchFamily="2" charset="-122"/>
                <a:ea typeface="华文仿宋" pitchFamily="2" charset="-122"/>
              </a:rPr>
              <a:t>公交车文明</a:t>
            </a:r>
            <a:endParaRPr lang="en-US" altLang="zh-CN" sz="4400" b="1" dirty="0" smtClean="0">
              <a:ln w="1905"/>
              <a:effectLst>
                <a:innerShdw blurRad="69850" dist="43180" dir="5400000">
                  <a:srgbClr val="000000">
                    <a:alpha val="65000"/>
                  </a:srgbClr>
                </a:innerShdw>
              </a:effectLst>
              <a:latin typeface="华文仿宋" pitchFamily="2" charset="-122"/>
              <a:ea typeface="华文仿宋" pitchFamily="2" charset="-122"/>
            </a:endParaRPr>
          </a:p>
          <a:p>
            <a:endParaRPr lang="zh-CN" altLang="en-US" sz="3600" b="1" dirty="0">
              <a:ln w="1905"/>
              <a:effectLst>
                <a:innerShdw blurRad="69850" dist="43180" dir="5400000">
                  <a:srgbClr val="000000">
                    <a:alpha val="65000"/>
                  </a:srgbClr>
                </a:innerShdw>
              </a:effectLst>
              <a:latin typeface="华文仿宋" pitchFamily="2" charset="-122"/>
              <a:ea typeface="华文仿宋" pitchFamily="2" charset="-122"/>
            </a:endParaRPr>
          </a:p>
        </p:txBody>
      </p:sp>
      <p:pic>
        <p:nvPicPr>
          <p:cNvPr id="7169" name="Picture 1" descr="C:\Documents and Settings\zd\桌面\考试资料\条纹\053.jpg"/>
          <p:cNvPicPr>
            <a:picLocks noChangeAspect="1" noChangeArrowheads="1"/>
          </p:cNvPicPr>
          <p:nvPr/>
        </p:nvPicPr>
        <p:blipFill>
          <a:blip r:embed="rId3"/>
          <a:stretch>
            <a:fillRect/>
          </a:stretch>
        </p:blipFill>
        <p:spPr bwMode="auto">
          <a:xfrm>
            <a:off x="285728" y="357158"/>
            <a:ext cx="6184388" cy="785818"/>
          </a:xfrm>
          <a:prstGeom prst="rect">
            <a:avLst/>
          </a:prstGeom>
          <a:noFill/>
          <a:ln>
            <a:noFill/>
          </a:ln>
        </p:spPr>
      </p:pic>
      <p:sp>
        <p:nvSpPr>
          <p:cNvPr id="6" name="折角形 5"/>
          <p:cNvSpPr/>
          <p:nvPr/>
        </p:nvSpPr>
        <p:spPr>
          <a:xfrm>
            <a:off x="1643050" y="7786710"/>
            <a:ext cx="3857652" cy="1214446"/>
          </a:xfrm>
          <a:prstGeom prst="foldedCorner">
            <a:avLst/>
          </a:prstGeom>
          <a:noFill/>
          <a:ln>
            <a:noFill/>
          </a:ln>
        </p:spPr>
        <p:style>
          <a:lnRef idx="1">
            <a:schemeClr val="accent5"/>
          </a:lnRef>
          <a:fillRef idx="2">
            <a:schemeClr val="accent5"/>
          </a:fillRef>
          <a:effectRef idx="1">
            <a:schemeClr val="accent5"/>
          </a:effectRef>
          <a:fontRef idx="minor">
            <a:schemeClr val="dk1"/>
          </a:fontRef>
        </p:style>
        <p:txBody>
          <a:bodyPr rtlCol="0" anchor="ctr"/>
          <a:lstStyle/>
          <a:p>
            <a:pPr algn="ctr"/>
            <a:endParaRPr lang="en-US" altLang="zh-CN" dirty="0" smtClean="0">
              <a:latin typeface="+mn-ea"/>
            </a:endParaRPr>
          </a:p>
          <a:p>
            <a:pPr algn="ctr"/>
            <a:endParaRPr lang="en-US" altLang="zh-CN" dirty="0" smtClean="0">
              <a:latin typeface="+mn-ea"/>
            </a:endParaRPr>
          </a:p>
          <a:p>
            <a:pPr algn="ctr"/>
            <a:r>
              <a:rPr lang="zh-CN" altLang="en-US" sz="2400" b="1" dirty="0" smtClean="0">
                <a:ln w="1905"/>
                <a:solidFill>
                  <a:schemeClr val="tx1"/>
                </a:solidFill>
                <a:effectLst>
                  <a:innerShdw blurRad="69850" dist="43180" dir="5400000">
                    <a:srgbClr val="000000">
                      <a:alpha val="65000"/>
                    </a:srgbClr>
                  </a:innerShdw>
                </a:effectLst>
                <a:latin typeface="+mn-ea"/>
              </a:rPr>
              <a:t>出版社</a:t>
            </a:r>
            <a:r>
              <a:rPr lang="en-US" altLang="zh-CN" sz="2400" b="1" dirty="0" smtClean="0">
                <a:ln w="1905"/>
                <a:solidFill>
                  <a:schemeClr val="tx1"/>
                </a:solidFill>
                <a:effectLst>
                  <a:innerShdw blurRad="69850" dist="43180" dir="5400000">
                    <a:srgbClr val="000000">
                      <a:alpha val="65000"/>
                    </a:srgbClr>
                  </a:innerShdw>
                </a:effectLst>
                <a:latin typeface="+mn-ea"/>
              </a:rPr>
              <a:t>:</a:t>
            </a:r>
            <a:r>
              <a:rPr lang="zh-CN" altLang="en-US" sz="2400" b="1" dirty="0" smtClean="0">
                <a:ln w="1905"/>
                <a:solidFill>
                  <a:schemeClr val="tx1"/>
                </a:solidFill>
                <a:effectLst>
                  <a:innerShdw blurRad="69850" dist="43180" dir="5400000">
                    <a:srgbClr val="000000">
                      <a:alpha val="65000"/>
                    </a:srgbClr>
                  </a:innerShdw>
                </a:effectLst>
                <a:latin typeface="+mn-ea"/>
              </a:rPr>
              <a:t>巴士多知出版社</a:t>
            </a:r>
            <a:endParaRPr lang="en-US" altLang="zh-CN" sz="2400" b="1" dirty="0" smtClean="0">
              <a:ln w="1905"/>
              <a:solidFill>
                <a:schemeClr val="tx1"/>
              </a:solidFill>
              <a:effectLst>
                <a:innerShdw blurRad="69850" dist="43180" dir="5400000">
                  <a:srgbClr val="000000">
                    <a:alpha val="65000"/>
                  </a:srgbClr>
                </a:innerShdw>
              </a:effectLst>
              <a:latin typeface="+mn-ea"/>
            </a:endParaRPr>
          </a:p>
          <a:p>
            <a:pPr algn="ctr"/>
            <a:r>
              <a:rPr lang="zh-CN" altLang="en-US" sz="2400" b="1" dirty="0" smtClean="0">
                <a:ln w="1905"/>
                <a:solidFill>
                  <a:schemeClr val="tx1"/>
                </a:solidFill>
                <a:effectLst>
                  <a:innerShdw blurRad="69850" dist="43180" dir="5400000">
                    <a:srgbClr val="000000">
                      <a:alpha val="65000"/>
                    </a:srgbClr>
                  </a:innerShdw>
                </a:effectLst>
                <a:latin typeface="+mn-ea"/>
              </a:rPr>
              <a:t>出版时间</a:t>
            </a:r>
            <a:r>
              <a:rPr lang="en-US" altLang="zh-CN" sz="2400" b="1" dirty="0" smtClean="0">
                <a:ln w="1905"/>
                <a:solidFill>
                  <a:schemeClr val="tx1"/>
                </a:solidFill>
                <a:effectLst>
                  <a:innerShdw blurRad="69850" dist="43180" dir="5400000">
                    <a:srgbClr val="000000">
                      <a:alpha val="65000"/>
                    </a:srgbClr>
                  </a:innerShdw>
                </a:effectLst>
                <a:latin typeface="+mn-ea"/>
              </a:rPr>
              <a:t>:2016</a:t>
            </a:r>
            <a:r>
              <a:rPr lang="zh-CN" altLang="en-US" sz="2400" b="1" dirty="0" smtClean="0">
                <a:ln w="1905"/>
                <a:solidFill>
                  <a:schemeClr val="tx1"/>
                </a:solidFill>
                <a:effectLst>
                  <a:innerShdw blurRad="69850" dist="43180" dir="5400000">
                    <a:srgbClr val="000000">
                      <a:alpha val="65000"/>
                    </a:srgbClr>
                  </a:innerShdw>
                </a:effectLst>
                <a:latin typeface="+mn-ea"/>
              </a:rPr>
              <a:t>年</a:t>
            </a:r>
            <a:r>
              <a:rPr lang="en-US" altLang="zh-CN" sz="2400" b="1" dirty="0" smtClean="0">
                <a:ln w="1905"/>
                <a:solidFill>
                  <a:schemeClr val="tx1"/>
                </a:solidFill>
                <a:effectLst>
                  <a:innerShdw blurRad="69850" dist="43180" dir="5400000">
                    <a:srgbClr val="000000">
                      <a:alpha val="65000"/>
                    </a:srgbClr>
                  </a:innerShdw>
                </a:effectLst>
                <a:latin typeface="+mn-ea"/>
              </a:rPr>
              <a:t>6</a:t>
            </a:r>
            <a:r>
              <a:rPr lang="zh-CN" altLang="en-US" sz="2400" b="1" dirty="0" smtClean="0">
                <a:ln w="1905"/>
                <a:solidFill>
                  <a:schemeClr val="tx1"/>
                </a:solidFill>
                <a:effectLst>
                  <a:innerShdw blurRad="69850" dist="43180" dir="5400000">
                    <a:srgbClr val="000000">
                      <a:alpha val="65000"/>
                    </a:srgbClr>
                  </a:innerShdw>
                </a:effectLst>
                <a:latin typeface="+mn-ea"/>
              </a:rPr>
              <a:t>月</a:t>
            </a:r>
            <a:r>
              <a:rPr lang="en-US" altLang="zh-CN" sz="2400" b="1" dirty="0" smtClean="0">
                <a:ln w="1905"/>
                <a:solidFill>
                  <a:schemeClr val="tx1"/>
                </a:solidFill>
                <a:effectLst>
                  <a:innerShdw blurRad="69850" dist="43180" dir="5400000">
                    <a:srgbClr val="000000">
                      <a:alpha val="65000"/>
                    </a:srgbClr>
                  </a:innerShdw>
                </a:effectLst>
                <a:latin typeface="+mn-ea"/>
              </a:rPr>
              <a:t>14</a:t>
            </a:r>
            <a:r>
              <a:rPr lang="zh-CN" altLang="en-US" sz="2400" b="1" dirty="0" smtClean="0">
                <a:ln w="1905"/>
                <a:solidFill>
                  <a:schemeClr val="tx1"/>
                </a:solidFill>
                <a:effectLst>
                  <a:innerShdw blurRad="69850" dist="43180" dir="5400000">
                    <a:srgbClr val="000000">
                      <a:alpha val="65000"/>
                    </a:srgbClr>
                  </a:innerShdw>
                </a:effectLst>
                <a:latin typeface="+mn-ea"/>
              </a:rPr>
              <a:t>日</a:t>
            </a:r>
            <a:endParaRPr lang="en-US" altLang="zh-CN" sz="2400" b="1" dirty="0" smtClean="0">
              <a:ln w="1905"/>
              <a:solidFill>
                <a:schemeClr val="tx1"/>
              </a:solidFill>
              <a:effectLst>
                <a:innerShdw blurRad="69850" dist="43180" dir="5400000">
                  <a:srgbClr val="000000">
                    <a:alpha val="65000"/>
                  </a:srgbClr>
                </a:innerShdw>
              </a:effectLst>
              <a:latin typeface="+mn-ea"/>
            </a:endParaRPr>
          </a:p>
          <a:p>
            <a:pPr algn="ctr"/>
            <a:endParaRPr lang="zh-CN" altLang="en-US" sz="2400" dirty="0">
              <a:latin typeface="+mn-ea"/>
            </a:endParaRPr>
          </a:p>
        </p:txBody>
      </p:sp>
    </p:spTree>
  </p:cSld>
  <p:clrMapOvr>
    <a:masterClrMapping/>
  </p:clrMapOvr>
  <p:transition spd="med">
    <p:random/>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3" name="Picture 5" descr="C:\Documents and Settings\zd\桌面\图片\617.gif"/>
          <p:cNvPicPr>
            <a:picLocks noChangeAspect="1" noChangeArrowheads="1"/>
          </p:cNvPicPr>
          <p:nvPr/>
        </p:nvPicPr>
        <p:blipFill>
          <a:blip r:embed="rId2"/>
          <a:srcRect/>
          <a:stretch>
            <a:fillRect/>
          </a:stretch>
        </p:blipFill>
        <p:spPr bwMode="auto">
          <a:xfrm>
            <a:off x="5414960" y="4000496"/>
            <a:ext cx="1443040" cy="1272154"/>
          </a:xfrm>
          <a:prstGeom prst="rect">
            <a:avLst/>
          </a:prstGeom>
          <a:noFill/>
        </p:spPr>
      </p:pic>
      <p:pic>
        <p:nvPicPr>
          <p:cNvPr id="2050" name="Picture 2" descr="C:\Documents and Settings\zd\桌面\图片\x1pGg9EMswqL-_GEyFkmGUAuMa8JEpXGvyukQnI2K57Op3Jw8ylExk0g4SgkT7Wc5cUQmDcSvDnUBFy4ST_IYebTXuFc56Be7soaYHGihtVrGSrAsMsBavkiv_KhVTO0x5QbZSc1Vodu28ZUrgcGi.jpg"/>
          <p:cNvPicPr>
            <a:picLocks noChangeAspect="1" noChangeArrowheads="1"/>
          </p:cNvPicPr>
          <p:nvPr/>
        </p:nvPicPr>
        <p:blipFill>
          <a:blip r:embed="rId3"/>
          <a:srcRect/>
          <a:stretch>
            <a:fillRect/>
          </a:stretch>
        </p:blipFill>
        <p:spPr bwMode="auto">
          <a:xfrm>
            <a:off x="0" y="0"/>
            <a:ext cx="2401277" cy="1143008"/>
          </a:xfrm>
          <a:prstGeom prst="rect">
            <a:avLst/>
          </a:prstGeom>
          <a:noFill/>
        </p:spPr>
      </p:pic>
      <p:sp>
        <p:nvSpPr>
          <p:cNvPr id="3" name="TextBox 2"/>
          <p:cNvSpPr txBox="1"/>
          <p:nvPr/>
        </p:nvSpPr>
        <p:spPr>
          <a:xfrm>
            <a:off x="785794" y="1000100"/>
            <a:ext cx="3143272" cy="369332"/>
          </a:xfrm>
          <a:prstGeom prst="rect">
            <a:avLst/>
          </a:prstGeom>
          <a:noFill/>
        </p:spPr>
        <p:txBody>
          <a:bodyPr wrap="square" rtlCol="0">
            <a:spAutoFit/>
          </a:bodyPr>
          <a:lstStyle/>
          <a:p>
            <a:r>
              <a:rPr lang="en-US" altLang="zh-CN" dirty="0" smtClean="0"/>
              <a:t>                                                       </a:t>
            </a:r>
            <a:endParaRPr lang="zh-CN" altLang="en-US" dirty="0"/>
          </a:p>
        </p:txBody>
      </p:sp>
      <p:sp>
        <p:nvSpPr>
          <p:cNvPr id="5" name="TextBox 4"/>
          <p:cNvSpPr txBox="1"/>
          <p:nvPr/>
        </p:nvSpPr>
        <p:spPr>
          <a:xfrm>
            <a:off x="928670" y="714348"/>
            <a:ext cx="3643338" cy="369332"/>
          </a:xfrm>
          <a:prstGeom prst="rect">
            <a:avLst/>
          </a:prstGeom>
          <a:noFill/>
        </p:spPr>
        <p:txBody>
          <a:bodyPr wrap="square" rtlCol="0">
            <a:spAutoFit/>
          </a:bodyPr>
          <a:lstStyle/>
          <a:p>
            <a:r>
              <a:rPr lang="en-US" altLang="zh-CN" dirty="0" smtClean="0"/>
              <a:t>        </a:t>
            </a:r>
            <a:endParaRPr lang="zh-CN" altLang="en-US" dirty="0"/>
          </a:p>
        </p:txBody>
      </p:sp>
      <p:sp>
        <p:nvSpPr>
          <p:cNvPr id="1027" name="Rectangle 3"/>
          <p:cNvSpPr>
            <a:spLocks noChangeArrowheads="1"/>
          </p:cNvSpPr>
          <p:nvPr/>
        </p:nvSpPr>
        <p:spPr bwMode="auto">
          <a:xfrm>
            <a:off x="0" y="1071538"/>
            <a:ext cx="3143248" cy="3170099"/>
          </a:xfrm>
          <a:prstGeom prst="rect">
            <a:avLst/>
          </a:prstGeom>
          <a:ln w="28575">
            <a:solidFill>
              <a:srgbClr val="FFC000"/>
            </a:solidFill>
            <a:prstDash val="dash"/>
            <a:headEnd/>
            <a:tailEnd/>
          </a:ln>
          <a:effectLst>
            <a:glow rad="228600">
              <a:schemeClr val="accent5">
                <a:satMod val="175000"/>
                <a:alpha val="40000"/>
              </a:schemeClr>
            </a:glow>
          </a:effectLst>
        </p:spPr>
        <p:style>
          <a:lnRef idx="2">
            <a:schemeClr val="accent5"/>
          </a:lnRef>
          <a:fillRef idx="1">
            <a:schemeClr val="lt1"/>
          </a:fillRef>
          <a:effectRef idx="0">
            <a:schemeClr val="accent5"/>
          </a:effectRef>
          <a:fontRef idx="minor">
            <a:schemeClr val="dk1"/>
          </a:fontRef>
        </p:style>
        <p:txBody>
          <a:bodyPr vert="horz" wrap="square" lIns="91440" tIns="45720" rIns="91440" bIns="45720" numCol="1" anchor="ctr" anchorCtr="0" compatLnSpc="1">
            <a:prstTxWarp prst="textNoShape">
              <a:avLst/>
            </a:prstTxWarp>
            <a:spAutoFit/>
          </a:bodyPr>
          <a:lstStyle/>
          <a:p>
            <a:pPr marL="0" marR="0" lvl="0" indent="266700" algn="l" defTabSz="914400" rtl="0" eaLnBrk="0" fontAlgn="base" latinLnBrk="0" hangingPunct="0">
              <a:lnSpc>
                <a:spcPts val="2400"/>
              </a:lnSpc>
              <a:spcBef>
                <a:spcPct val="0"/>
              </a:spcBef>
              <a:spcAft>
                <a:spcPct val="0"/>
              </a:spcAft>
              <a:buClrTx/>
              <a:buSzTx/>
              <a:buFontTx/>
              <a:buNone/>
              <a:tabLst/>
            </a:pPr>
            <a:r>
              <a:rPr kumimoji="0" lang="zh-CN" sz="1600" b="0" i="0" u="none" strike="noStrike" cap="none" normalizeH="0" baseline="0" dirty="0" smtClean="0">
                <a:ln>
                  <a:noFill/>
                </a:ln>
                <a:solidFill>
                  <a:srgbClr val="4D4D4D"/>
                </a:solidFill>
                <a:effectLst/>
                <a:latin typeface="Arial" pitchFamily="34" charset="0"/>
                <a:ea typeface="宋体" pitchFamily="2" charset="-122"/>
                <a:cs typeface="Tahoma" pitchFamily="34" charset="0"/>
              </a:rPr>
              <a:t>指在城市道路上循固定路线，有或者无固定班次时刻，承载旅客出行的机动车辆。一般外形为方型，有窗，设置座位。</a:t>
            </a:r>
            <a:r>
              <a:rPr kumimoji="0" lang="zh-CN" altLang="en-US" sz="1600" b="0" i="0" u="none" strike="noStrike" cap="none" normalizeH="0" baseline="0" dirty="0" smtClean="0">
                <a:ln>
                  <a:noFill/>
                </a:ln>
                <a:solidFill>
                  <a:srgbClr val="4D4D4D"/>
                </a:solidFill>
                <a:effectLst/>
                <a:latin typeface="Arial" pitchFamily="34" charset="0"/>
                <a:ea typeface="宋体" pitchFamily="2" charset="-122"/>
                <a:cs typeface="Tahoma" pitchFamily="34" charset="0"/>
              </a:rPr>
              <a:t>一般来说，公共汽车是最为普遍的一种大众运输工具。城市化和机动化的发展，使城市人口和地域不断增加，对公共交通的需求量相应快速增长，现有的城市客车约</a:t>
            </a:r>
            <a:r>
              <a:rPr kumimoji="0" lang="en-US" altLang="zh-CN" sz="1600" b="0" i="0" u="none" strike="noStrike" cap="none" normalizeH="0" baseline="0" dirty="0" smtClean="0">
                <a:ln>
                  <a:noFill/>
                </a:ln>
                <a:solidFill>
                  <a:srgbClr val="4D4D4D"/>
                </a:solidFill>
                <a:effectLst/>
                <a:latin typeface="Arial" pitchFamily="34" charset="0"/>
                <a:ea typeface="宋体" pitchFamily="2" charset="-122"/>
                <a:cs typeface="Tahoma" pitchFamily="34" charset="0"/>
              </a:rPr>
              <a:t>26.4</a:t>
            </a:r>
            <a:r>
              <a:rPr kumimoji="0" lang="zh-CN" altLang="en-US" sz="1600" b="0" i="0" u="none" strike="noStrike" cap="none" normalizeH="0" baseline="0" dirty="0" smtClean="0">
                <a:ln>
                  <a:noFill/>
                </a:ln>
                <a:solidFill>
                  <a:srgbClr val="4D4D4D"/>
                </a:solidFill>
                <a:effectLst/>
                <a:latin typeface="Arial" pitchFamily="34" charset="0"/>
                <a:ea typeface="宋体" pitchFamily="2" charset="-122"/>
                <a:cs typeface="Tahoma" pitchFamily="34" charset="0"/>
              </a:rPr>
              <a:t>万辆。</a:t>
            </a:r>
            <a:endParaRPr kumimoji="0" lang="zh-CN" altLang="en-US" sz="1600" b="0" i="0" u="none" strike="noStrike" cap="none" normalizeH="0" baseline="0" dirty="0" smtClean="0">
              <a:ln>
                <a:noFill/>
              </a:ln>
              <a:solidFill>
                <a:schemeClr val="tx1"/>
              </a:solidFill>
              <a:effectLst/>
              <a:latin typeface="Arial" pitchFamily="34" charset="0"/>
              <a:ea typeface="宋体" pitchFamily="2" charset="-122"/>
            </a:endParaRPr>
          </a:p>
        </p:txBody>
      </p:sp>
      <p:sp>
        <p:nvSpPr>
          <p:cNvPr id="10" name="TextBox 9"/>
          <p:cNvSpPr txBox="1"/>
          <p:nvPr/>
        </p:nvSpPr>
        <p:spPr>
          <a:xfrm>
            <a:off x="4500570" y="428596"/>
            <a:ext cx="1846659" cy="4500594"/>
          </a:xfrm>
          <a:prstGeom prst="rect">
            <a:avLst/>
          </a:prstGeom>
          <a:noFill/>
        </p:spPr>
        <p:txBody>
          <a:bodyPr vert="eaVert" wrap="square" rtlCol="0">
            <a:spAutoFit/>
          </a:bodyPr>
          <a:lstStyle/>
          <a:p>
            <a:endParaRPr lang="en-US" altLang="zh-CN" dirty="0" smtClean="0"/>
          </a:p>
          <a:p>
            <a:endParaRPr lang="en-US" altLang="zh-CN" dirty="0"/>
          </a:p>
          <a:p>
            <a:endParaRPr lang="en-US" altLang="zh-CN" dirty="0" smtClean="0"/>
          </a:p>
          <a:p>
            <a:endParaRPr lang="en-US" altLang="zh-CN" dirty="0"/>
          </a:p>
          <a:p>
            <a:endParaRPr lang="en-US" altLang="zh-CN" dirty="0" smtClean="0"/>
          </a:p>
          <a:p>
            <a:endParaRPr lang="zh-CN" altLang="en-US" dirty="0"/>
          </a:p>
        </p:txBody>
      </p:sp>
      <p:sp>
        <p:nvSpPr>
          <p:cNvPr id="1030" name="Rectangle 6"/>
          <p:cNvSpPr>
            <a:spLocks noChangeArrowheads="1"/>
          </p:cNvSpPr>
          <p:nvPr/>
        </p:nvSpPr>
        <p:spPr bwMode="auto">
          <a:xfrm>
            <a:off x="0" y="5694914"/>
            <a:ext cx="6858000" cy="3449086"/>
          </a:xfrm>
          <a:prstGeom prst="rect">
            <a:avLst/>
          </a:prstGeom>
          <a:ln w="28575">
            <a:prstDash val="dashDot"/>
            <a:headEnd/>
            <a:tailEnd/>
          </a:ln>
          <a:effectLst>
            <a:glow rad="101600">
              <a:schemeClr val="accent2">
                <a:satMod val="175000"/>
                <a:alpha val="40000"/>
              </a:schemeClr>
            </a:glow>
            <a:outerShdw blurRad="40000" dist="20000" dir="5400000" rotWithShape="0">
              <a:srgbClr val="000000">
                <a:alpha val="38000"/>
              </a:srgbClr>
            </a:outerShdw>
          </a:effectLst>
        </p:spPr>
        <p:style>
          <a:lnRef idx="1">
            <a:schemeClr val="accent3"/>
          </a:lnRef>
          <a:fillRef idx="2">
            <a:schemeClr val="accent3"/>
          </a:fillRef>
          <a:effectRef idx="1">
            <a:schemeClr val="accent3"/>
          </a:effectRef>
          <a:fontRef idx="minor">
            <a:schemeClr val="dk1"/>
          </a:fontRef>
        </p:style>
        <p:txBody>
          <a:bodyPr vert="horz" wrap="square" lIns="91440" tIns="45720" rIns="91440" bIns="45720" numCol="1" anchor="ctr" anchorCtr="0" compatLnSpc="1">
            <a:prstTxWarp prst="textNoShape">
              <a:avLst/>
            </a:prstTxWarp>
            <a:spAutoFit/>
          </a:bodyPr>
          <a:lstStyle/>
          <a:p>
            <a:pPr marL="0" marR="0" lvl="0" indent="304800" algn="l" defTabSz="914400" rtl="0" eaLnBrk="1" fontAlgn="base" latinLnBrk="0" hangingPunct="1">
              <a:lnSpc>
                <a:spcPts val="2200"/>
              </a:lnSpc>
              <a:spcBef>
                <a:spcPct val="0"/>
              </a:spcBef>
              <a:spcAft>
                <a:spcPct val="0"/>
              </a:spcAft>
              <a:buClrTx/>
              <a:buSzTx/>
              <a:buFontTx/>
              <a:buNone/>
              <a:tabLst/>
            </a:pPr>
            <a:endParaRPr kumimoji="0" lang="zh-CN" sz="1500" b="1" i="0" u="none" strike="noStrike" cap="none" normalizeH="0" baseline="0" dirty="0" smtClean="0">
              <a:ln>
                <a:noFill/>
              </a:ln>
              <a:solidFill>
                <a:schemeClr val="tx1"/>
              </a:solidFill>
              <a:effectLst/>
              <a:latin typeface="Arial" pitchFamily="34" charset="0"/>
              <a:ea typeface="宋体" pitchFamily="2" charset="-122"/>
            </a:endParaRPr>
          </a:p>
          <a:p>
            <a:pPr marL="0" marR="0" lvl="0" indent="304800" algn="l" defTabSz="914400" rtl="0" eaLnBrk="0" fontAlgn="base" latinLnBrk="0" hangingPunct="0">
              <a:lnSpc>
                <a:spcPts val="2200"/>
              </a:lnSpc>
              <a:spcBef>
                <a:spcPct val="0"/>
              </a:spcBef>
              <a:spcAft>
                <a:spcPct val="0"/>
              </a:spcAft>
              <a:buClrTx/>
              <a:buSzTx/>
              <a:buFontTx/>
              <a:buNone/>
              <a:tabLst/>
            </a:pPr>
            <a:r>
              <a:rPr kumimoji="0" lang="zh-CN" sz="1500" b="0" i="0" u="none" strike="noStrike" cap="none" normalizeH="0" baseline="0" dirty="0" smtClean="0">
                <a:ln>
                  <a:noFill/>
                </a:ln>
                <a:solidFill>
                  <a:schemeClr val="tx1"/>
                </a:solidFill>
                <a:effectLst/>
                <a:latin typeface="Calibri" pitchFamily="34" charset="0"/>
                <a:ea typeface="宋体" pitchFamily="2" charset="-122"/>
                <a:cs typeface="Times New Roman" pitchFamily="18" charset="0"/>
              </a:rPr>
              <a:t>公共交通的起源至少可追溯至</a:t>
            </a:r>
            <a:r>
              <a:rPr kumimoji="0" lang="en-US" altLang="zh-CN" sz="1500" b="0" i="0" u="none" strike="noStrike" cap="none" normalizeH="0" baseline="0" dirty="0" smtClean="0">
                <a:ln>
                  <a:noFill/>
                </a:ln>
                <a:solidFill>
                  <a:schemeClr val="tx1"/>
                </a:solidFill>
                <a:effectLst/>
                <a:latin typeface="Calibri" pitchFamily="34" charset="0"/>
                <a:ea typeface="宋体" pitchFamily="2" charset="-122"/>
                <a:cs typeface="Times New Roman" pitchFamily="18" charset="0"/>
              </a:rPr>
              <a:t>1826</a:t>
            </a:r>
            <a:r>
              <a:rPr kumimoji="0" lang="zh-CN" altLang="en-US" sz="1500" b="0" i="0" u="none" strike="noStrike" cap="none" normalizeH="0" baseline="0" dirty="0" smtClean="0">
                <a:ln>
                  <a:noFill/>
                </a:ln>
                <a:solidFill>
                  <a:schemeClr val="tx1"/>
                </a:solidFill>
                <a:effectLst/>
                <a:latin typeface="Calibri" pitchFamily="34" charset="0"/>
                <a:ea typeface="宋体" pitchFamily="2" charset="-122"/>
                <a:cs typeface="Times New Roman" pitchFamily="18" charset="0"/>
              </a:rPr>
              <a:t>年。当时一位退休军官在法国西北部的南特市郊开办磨面坊，将蒸汽机排出的热水供人洗澡而兴建公众浴场，并提供接驳市中心的四轮马车服务。当他发现沿途的人们都可以使用他的公共马车时，便开办穿梭旅馆之间的客车路线，让乘客和邮件于沿途自由使用。</a:t>
            </a:r>
            <a:r>
              <a:rPr kumimoji="0" lang="zh-CN" altLang="en-US" sz="1500" b="0" i="0" u="none" strike="noStrike" cap="none" normalizeH="0" baseline="0" dirty="0" smtClean="0">
                <a:ln>
                  <a:noFill/>
                </a:ln>
                <a:solidFill>
                  <a:srgbClr val="333333"/>
                </a:solidFill>
                <a:effectLst/>
                <a:latin typeface="Arial" pitchFamily="34" charset="0"/>
                <a:ea typeface="宋体" pitchFamily="2" charset="-122"/>
                <a:cs typeface="Arial" pitchFamily="34" charset="0"/>
              </a:rPr>
              <a:t>公车对社会影响巨大，对城市发展起着最基本的推动作用。公车使市民体验到彼此间前所未有的接近，也缩短城市和邻近村镇间的距离。</a:t>
            </a:r>
            <a:endParaRPr kumimoji="0" lang="zh-CN" altLang="en-US" sz="1500" b="0" i="0" u="none" strike="noStrike" cap="none" normalizeH="0" baseline="0" dirty="0" smtClean="0">
              <a:ln>
                <a:noFill/>
              </a:ln>
              <a:solidFill>
                <a:schemeClr val="tx1"/>
              </a:solidFill>
              <a:effectLst/>
              <a:latin typeface="Arial" pitchFamily="34" charset="0"/>
              <a:ea typeface="宋体" pitchFamily="2" charset="-122"/>
            </a:endParaRPr>
          </a:p>
          <a:p>
            <a:pPr marL="0" marR="0" lvl="0" indent="304800" algn="l" defTabSz="914400" rtl="0" eaLnBrk="0" fontAlgn="base" latinLnBrk="0" hangingPunct="0">
              <a:lnSpc>
                <a:spcPts val="2200"/>
              </a:lnSpc>
              <a:spcBef>
                <a:spcPct val="0"/>
              </a:spcBef>
              <a:spcAft>
                <a:spcPct val="0"/>
              </a:spcAft>
              <a:buClrTx/>
              <a:buSzTx/>
              <a:buFontTx/>
              <a:buNone/>
              <a:tabLst/>
            </a:pPr>
            <a:r>
              <a:rPr kumimoji="0" lang="en-US" altLang="zh-CN" sz="1500" b="0" i="0" u="none" strike="noStrike" cap="none" normalizeH="0" baseline="0" dirty="0" smtClean="0">
                <a:ln>
                  <a:noFill/>
                </a:ln>
                <a:solidFill>
                  <a:srgbClr val="333333"/>
                </a:solidFill>
                <a:effectLst/>
                <a:latin typeface="Arial" pitchFamily="34" charset="0"/>
                <a:ea typeface="宋体" pitchFamily="2" charset="-122"/>
                <a:cs typeface="Arial" pitchFamily="34" charset="0"/>
              </a:rPr>
              <a:t>19</a:t>
            </a:r>
            <a:r>
              <a:rPr kumimoji="0" lang="zh-CN" altLang="en-US" sz="1500" b="0" i="0" u="none" strike="noStrike" cap="none" normalizeH="0" baseline="0" dirty="0" smtClean="0">
                <a:ln>
                  <a:noFill/>
                </a:ln>
                <a:solidFill>
                  <a:srgbClr val="333333"/>
                </a:solidFill>
                <a:effectLst/>
                <a:latin typeface="Arial" pitchFamily="34" charset="0"/>
                <a:ea typeface="宋体" pitchFamily="2" charset="-122"/>
                <a:cs typeface="Arial" pitchFamily="34" charset="0"/>
              </a:rPr>
              <a:t>世纪的公车以马匹拉行。当时的路面使公车的舒适度受到限制。有轨电车的发明使公车遇上了面世以来的第一个劲敌，因为公车行走于凹凸不平的石路上，电车却在平滑的铁轨上运行。</a:t>
            </a:r>
            <a:endParaRPr kumimoji="0" lang="zh-CN" altLang="en-US" sz="1500" b="0" i="0" u="none" strike="noStrike" cap="none" normalizeH="0" baseline="0" dirty="0" smtClean="0">
              <a:ln>
                <a:noFill/>
              </a:ln>
              <a:solidFill>
                <a:schemeClr val="tx1"/>
              </a:solidFill>
              <a:effectLst/>
              <a:latin typeface="Arial" pitchFamily="34" charset="0"/>
              <a:ea typeface="宋体" pitchFamily="2" charset="-122"/>
            </a:endParaRPr>
          </a:p>
          <a:p>
            <a:pPr marL="0" marR="0" lvl="0" indent="304800" algn="l" defTabSz="914400" rtl="0" eaLnBrk="0" fontAlgn="base" latinLnBrk="0" hangingPunct="0">
              <a:lnSpc>
                <a:spcPts val="2200"/>
              </a:lnSpc>
              <a:spcBef>
                <a:spcPct val="0"/>
              </a:spcBef>
              <a:spcAft>
                <a:spcPct val="0"/>
              </a:spcAft>
              <a:buClrTx/>
              <a:buSzTx/>
              <a:buFontTx/>
              <a:buNone/>
              <a:tabLst/>
            </a:pPr>
            <a:r>
              <a:rPr kumimoji="0" lang="zh-CN" altLang="en-US" sz="1500" b="0" i="0" u="none" strike="noStrike" cap="none" normalizeH="0" baseline="0" dirty="0" smtClean="0">
                <a:ln>
                  <a:noFill/>
                </a:ln>
                <a:solidFill>
                  <a:srgbClr val="333333"/>
                </a:solidFill>
                <a:effectLst/>
                <a:latin typeface="Arial" pitchFamily="34" charset="0"/>
                <a:ea typeface="宋体" pitchFamily="2" charset="-122"/>
                <a:cs typeface="Arial" pitchFamily="34" charset="0"/>
              </a:rPr>
              <a:t>至</a:t>
            </a:r>
            <a:r>
              <a:rPr kumimoji="0" lang="en-US" altLang="zh-CN" sz="1500" b="0" i="0" u="none" strike="noStrike" cap="none" normalizeH="0" baseline="0" dirty="0" smtClean="0">
                <a:ln>
                  <a:noFill/>
                </a:ln>
                <a:solidFill>
                  <a:srgbClr val="333333"/>
                </a:solidFill>
                <a:effectLst/>
                <a:latin typeface="Arial" pitchFamily="34" charset="0"/>
                <a:ea typeface="宋体" pitchFamily="2" charset="-122"/>
                <a:cs typeface="Arial" pitchFamily="34" charset="0"/>
              </a:rPr>
              <a:t>20</a:t>
            </a:r>
            <a:r>
              <a:rPr kumimoji="0" lang="zh-CN" altLang="en-US" sz="1500" b="0" i="0" u="none" strike="noStrike" cap="none" normalizeH="0" baseline="0" dirty="0" smtClean="0">
                <a:ln>
                  <a:noFill/>
                </a:ln>
                <a:solidFill>
                  <a:srgbClr val="333333"/>
                </a:solidFill>
                <a:effectLst/>
                <a:latin typeface="Arial" pitchFamily="34" charset="0"/>
                <a:ea typeface="宋体" pitchFamily="2" charset="-122"/>
                <a:cs typeface="Arial" pitchFamily="34" charset="0"/>
              </a:rPr>
              <a:t>世纪初，机动交通的试验取得成功，公车亦开始改以引擎驱动。现在绝大部分公车仍以柴油引擎为动力。</a:t>
            </a:r>
            <a:endParaRPr kumimoji="0" lang="zh-CN" altLang="en-US" sz="1500" b="0" i="0" u="none" strike="noStrike" cap="none" normalizeH="0" baseline="0" dirty="0" smtClean="0">
              <a:ln>
                <a:noFill/>
              </a:ln>
              <a:solidFill>
                <a:schemeClr val="tx1"/>
              </a:solidFill>
              <a:effectLst/>
              <a:latin typeface="Arial" pitchFamily="34" charset="0"/>
              <a:ea typeface="宋体" pitchFamily="2" charset="-122"/>
            </a:endParaRPr>
          </a:p>
        </p:txBody>
      </p:sp>
      <p:grpSp>
        <p:nvGrpSpPr>
          <p:cNvPr id="17" name="组合 16"/>
          <p:cNvGrpSpPr/>
          <p:nvPr/>
        </p:nvGrpSpPr>
        <p:grpSpPr>
          <a:xfrm rot="2596234">
            <a:off x="5070982" y="5030098"/>
            <a:ext cx="1598182" cy="1184892"/>
            <a:chOff x="4926458" y="5143504"/>
            <a:chExt cx="1145748" cy="894348"/>
          </a:xfrm>
        </p:grpSpPr>
        <p:sp>
          <p:nvSpPr>
            <p:cNvPr id="15" name="六边形 14"/>
            <p:cNvSpPr/>
            <p:nvPr/>
          </p:nvSpPr>
          <p:spPr>
            <a:xfrm rot="18619708">
              <a:off x="4890739" y="5430629"/>
              <a:ext cx="642942" cy="571504"/>
            </a:xfrm>
            <a:prstGeom prst="hexagon">
              <a:avLst>
                <a:gd name="adj" fmla="val 19754"/>
                <a:gd name="vf" fmla="val 115470"/>
              </a:avLst>
            </a:prstGeom>
            <a:ln>
              <a:solidFill>
                <a:srgbClr val="FFC000"/>
              </a:solidFill>
            </a:ln>
            <a:effectLst>
              <a:glow rad="139700">
                <a:schemeClr val="accent4">
                  <a:satMod val="175000"/>
                  <a:alpha val="40000"/>
                </a:schemeClr>
              </a:glow>
              <a:outerShdw blurRad="40000" dist="20000" dir="5400000" rotWithShape="0">
                <a:srgbClr val="000000">
                  <a:alpha val="38000"/>
                </a:srgbClr>
              </a:outerShdw>
            </a:effectLst>
          </p:spPr>
          <p:style>
            <a:lnRef idx="1">
              <a:schemeClr val="accent4"/>
            </a:lnRef>
            <a:fillRef idx="2">
              <a:schemeClr val="accent4"/>
            </a:fillRef>
            <a:effectRef idx="1">
              <a:schemeClr val="accent4"/>
            </a:effectRef>
            <a:fontRef idx="minor">
              <a:schemeClr val="dk1"/>
            </a:fontRef>
          </p:style>
          <p:txBody>
            <a:bodyPr rtlCol="0" anchor="ctr"/>
            <a:lstStyle/>
            <a:p>
              <a:pPr algn="ctr"/>
              <a:r>
                <a:rPr lang="zh-CN" altLang="en-US" sz="3200" b="1" dirty="0" smtClean="0">
                  <a:latin typeface="华文新魏" pitchFamily="2" charset="-122"/>
                  <a:ea typeface="华文新魏" pitchFamily="2" charset="-122"/>
                </a:rPr>
                <a:t>起</a:t>
              </a:r>
              <a:endParaRPr lang="zh-CN" altLang="en-US" sz="3200" b="1" dirty="0">
                <a:latin typeface="华文新魏" pitchFamily="2" charset="-122"/>
                <a:ea typeface="华文新魏" pitchFamily="2" charset="-122"/>
              </a:endParaRPr>
            </a:p>
          </p:txBody>
        </p:sp>
        <p:sp>
          <p:nvSpPr>
            <p:cNvPr id="16" name="六边形 15"/>
            <p:cNvSpPr/>
            <p:nvPr/>
          </p:nvSpPr>
          <p:spPr>
            <a:xfrm>
              <a:off x="5429264" y="5143504"/>
              <a:ext cx="642942" cy="571504"/>
            </a:xfrm>
            <a:prstGeom prst="hexagon">
              <a:avLst/>
            </a:prstGeom>
            <a:ln>
              <a:solidFill>
                <a:srgbClr val="FFC000"/>
              </a:solidFill>
            </a:ln>
            <a:effectLst>
              <a:glow rad="101600">
                <a:schemeClr val="accent3">
                  <a:satMod val="175000"/>
                  <a:alpha val="40000"/>
                </a:schemeClr>
              </a:glow>
              <a:outerShdw blurRad="40000" dist="20000" dir="5400000" rotWithShape="0">
                <a:srgbClr val="000000">
                  <a:alpha val="38000"/>
                </a:srgbClr>
              </a:outerShdw>
            </a:effectLst>
          </p:spPr>
          <p:style>
            <a:lnRef idx="1">
              <a:schemeClr val="accent3"/>
            </a:lnRef>
            <a:fillRef idx="2">
              <a:schemeClr val="accent3"/>
            </a:fillRef>
            <a:effectRef idx="1">
              <a:schemeClr val="accent3"/>
            </a:effectRef>
            <a:fontRef idx="minor">
              <a:schemeClr val="dk1"/>
            </a:fontRef>
          </p:style>
          <p:txBody>
            <a:bodyPr rtlCol="0" anchor="ctr"/>
            <a:lstStyle/>
            <a:p>
              <a:pPr algn="ctr"/>
              <a:r>
                <a:rPr lang="zh-CN" altLang="en-US" sz="3200" dirty="0" smtClean="0">
                  <a:latin typeface="华文新魏" pitchFamily="2" charset="-122"/>
                  <a:ea typeface="华文新魏" pitchFamily="2" charset="-122"/>
                </a:rPr>
                <a:t>源</a:t>
              </a:r>
              <a:endParaRPr lang="zh-CN" altLang="en-US" sz="3200" dirty="0">
                <a:latin typeface="华文新魏" pitchFamily="2" charset="-122"/>
                <a:ea typeface="华文新魏" pitchFamily="2" charset="-122"/>
              </a:endParaRPr>
            </a:p>
          </p:txBody>
        </p:sp>
      </p:grpSp>
      <p:sp>
        <p:nvSpPr>
          <p:cNvPr id="20" name="五角星 19"/>
          <p:cNvSpPr/>
          <p:nvPr/>
        </p:nvSpPr>
        <p:spPr>
          <a:xfrm>
            <a:off x="5786454" y="5000628"/>
            <a:ext cx="500066" cy="500066"/>
          </a:xfrm>
          <a:prstGeom prst="star5">
            <a:avLst>
              <a:gd name="adj" fmla="val 16268"/>
              <a:gd name="hf" fmla="val 105146"/>
              <a:gd name="vf" fmla="val 110557"/>
            </a:avLst>
          </a:prstGeom>
          <a:solidFill>
            <a:srgbClr val="FFFF00"/>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五角星 20"/>
          <p:cNvSpPr/>
          <p:nvPr/>
        </p:nvSpPr>
        <p:spPr>
          <a:xfrm>
            <a:off x="5429264" y="5643570"/>
            <a:ext cx="500066" cy="500066"/>
          </a:xfrm>
          <a:prstGeom prst="star5">
            <a:avLst>
              <a:gd name="adj" fmla="val 16269"/>
              <a:gd name="hf" fmla="val 105146"/>
              <a:gd name="vf" fmla="val 110557"/>
            </a:avLst>
          </a:prstGeom>
          <a:solidFill>
            <a:srgbClr val="FFFF00"/>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五角星 21"/>
          <p:cNvSpPr/>
          <p:nvPr/>
        </p:nvSpPr>
        <p:spPr>
          <a:xfrm>
            <a:off x="4643446" y="5000628"/>
            <a:ext cx="500066" cy="500066"/>
          </a:xfrm>
          <a:prstGeom prst="star5">
            <a:avLst>
              <a:gd name="adj" fmla="val 16268"/>
              <a:gd name="hf" fmla="val 105146"/>
              <a:gd name="vf" fmla="val 110557"/>
            </a:avLst>
          </a:prstGeom>
          <a:solidFill>
            <a:srgbClr val="FFFF00"/>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弧形 22"/>
          <p:cNvSpPr/>
          <p:nvPr/>
        </p:nvSpPr>
        <p:spPr>
          <a:xfrm>
            <a:off x="-642966" y="5429256"/>
            <a:ext cx="5500726" cy="428628"/>
          </a:xfrm>
          <a:prstGeom prst="arc">
            <a:avLst/>
          </a:prstGeom>
          <a:ln>
            <a:solidFill>
              <a:srgbClr val="FFFF00"/>
            </a:solidFill>
          </a:ln>
        </p:spPr>
        <p:style>
          <a:lnRef idx="3">
            <a:schemeClr val="accent6"/>
          </a:lnRef>
          <a:fillRef idx="0">
            <a:schemeClr val="accent6"/>
          </a:fillRef>
          <a:effectRef idx="2">
            <a:schemeClr val="accent6"/>
          </a:effectRef>
          <a:fontRef idx="minor">
            <a:schemeClr val="tx1"/>
          </a:fontRef>
        </p:style>
        <p:txBody>
          <a:bodyPr rtlCol="0" anchor="ctr"/>
          <a:lstStyle/>
          <a:p>
            <a:pPr algn="ctr"/>
            <a:endParaRPr lang="zh-CN" altLang="en-US"/>
          </a:p>
        </p:txBody>
      </p:sp>
      <p:sp>
        <p:nvSpPr>
          <p:cNvPr id="26" name="弧形 25"/>
          <p:cNvSpPr/>
          <p:nvPr/>
        </p:nvSpPr>
        <p:spPr>
          <a:xfrm>
            <a:off x="0" y="5715008"/>
            <a:ext cx="4929222" cy="428628"/>
          </a:xfrm>
          <a:prstGeom prst="arc">
            <a:avLst/>
          </a:prstGeom>
          <a:ln>
            <a:solidFill>
              <a:srgbClr val="C00000"/>
            </a:solidFill>
          </a:ln>
        </p:spPr>
        <p:style>
          <a:lnRef idx="3">
            <a:schemeClr val="accent2"/>
          </a:lnRef>
          <a:fillRef idx="0">
            <a:schemeClr val="accent2"/>
          </a:fillRef>
          <a:effectRef idx="2">
            <a:schemeClr val="accent2"/>
          </a:effectRef>
          <a:fontRef idx="minor">
            <a:schemeClr val="tx1"/>
          </a:fontRef>
        </p:style>
        <p:txBody>
          <a:bodyPr rtlCol="0" anchor="ctr"/>
          <a:lstStyle/>
          <a:p>
            <a:pPr algn="ctr"/>
            <a:endParaRPr lang="zh-CN" altLang="en-US"/>
          </a:p>
        </p:txBody>
      </p:sp>
      <p:sp>
        <p:nvSpPr>
          <p:cNvPr id="27" name="弧形 26"/>
          <p:cNvSpPr/>
          <p:nvPr/>
        </p:nvSpPr>
        <p:spPr>
          <a:xfrm>
            <a:off x="1785926" y="5572132"/>
            <a:ext cx="3000396" cy="428628"/>
          </a:xfrm>
          <a:prstGeom prst="arc">
            <a:avLst/>
          </a:prstGeom>
        </p:spPr>
        <p:style>
          <a:lnRef idx="2">
            <a:schemeClr val="accent3"/>
          </a:lnRef>
          <a:fillRef idx="0">
            <a:schemeClr val="accent3"/>
          </a:fillRef>
          <a:effectRef idx="1">
            <a:schemeClr val="accent3"/>
          </a:effectRef>
          <a:fontRef idx="minor">
            <a:schemeClr val="tx1"/>
          </a:fontRef>
        </p:style>
        <p:txBody>
          <a:bodyPr rtlCol="0" anchor="ctr"/>
          <a:lstStyle/>
          <a:p>
            <a:pPr algn="ctr"/>
            <a:endParaRPr lang="zh-CN" altLang="en-US"/>
          </a:p>
        </p:txBody>
      </p:sp>
      <p:grpSp>
        <p:nvGrpSpPr>
          <p:cNvPr id="38" name="组合 37"/>
          <p:cNvGrpSpPr/>
          <p:nvPr/>
        </p:nvGrpSpPr>
        <p:grpSpPr>
          <a:xfrm>
            <a:off x="3286100" y="-285784"/>
            <a:ext cx="3571901" cy="3929090"/>
            <a:chOff x="1857364" y="1928794"/>
            <a:chExt cx="4071967" cy="8063577"/>
          </a:xfrm>
        </p:grpSpPr>
        <p:sp>
          <p:nvSpPr>
            <p:cNvPr id="39" name="椭圆 38"/>
            <p:cNvSpPr/>
            <p:nvPr/>
          </p:nvSpPr>
          <p:spPr>
            <a:xfrm>
              <a:off x="2101710" y="2338545"/>
              <a:ext cx="3827621" cy="7653826"/>
            </a:xfrm>
            <a:prstGeom prst="ellipse">
              <a:avLst/>
            </a:prstGeom>
            <a:noFill/>
            <a:ln>
              <a:prstDash val="lgDashDot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noFill/>
              </a:endParaRPr>
            </a:p>
          </p:txBody>
        </p:sp>
        <p:sp>
          <p:nvSpPr>
            <p:cNvPr id="40" name="矩形 39"/>
            <p:cNvSpPr/>
            <p:nvPr/>
          </p:nvSpPr>
          <p:spPr>
            <a:xfrm>
              <a:off x="3429000" y="1928794"/>
              <a:ext cx="750526" cy="769441"/>
            </a:xfrm>
            <a:prstGeom prst="rect">
              <a:avLst/>
            </a:prstGeom>
            <a:noFill/>
          </p:spPr>
          <p:txBody>
            <a:bodyPr wrap="none" lIns="91440" tIns="45720" rIns="91440" bIns="45720">
              <a:spAutoFit/>
            </a:bodyPr>
            <a:lstStyle/>
            <a:p>
              <a:pPr algn="ctr"/>
              <a:r>
                <a:rPr lang="zh-CN" altLang="en-US" sz="4400" b="1" dirty="0" smtClean="0">
                  <a:ln w="19050" cmpd="dbl">
                    <a:solidFill>
                      <a:srgbClr val="FF0000"/>
                    </a:solidFill>
                    <a:prstDash val="solid"/>
                    <a:miter lim="800000"/>
                  </a:ln>
                  <a:solidFill>
                    <a:srgbClr val="FFFF00"/>
                  </a:solidFill>
                  <a:effectLst>
                    <a:outerShdw blurRad="38100" dist="38100" dir="7020000" algn="tl">
                      <a:srgbClr val="000000">
                        <a:alpha val="35000"/>
                      </a:srgbClr>
                    </a:outerShdw>
                  </a:effectLst>
                </a:rPr>
                <a:t>发</a:t>
              </a:r>
              <a:endParaRPr lang="zh-CN" altLang="en-US" sz="4400" b="1" cap="none" spc="0" dirty="0">
                <a:ln w="19050" cmpd="dbl">
                  <a:solidFill>
                    <a:srgbClr val="FF0000"/>
                  </a:solidFill>
                  <a:prstDash val="solid"/>
                  <a:miter lim="800000"/>
                </a:ln>
                <a:solidFill>
                  <a:srgbClr val="FFFF00"/>
                </a:solidFill>
                <a:effectLst>
                  <a:outerShdw blurRad="38100" dist="38100" dir="7020000" algn="tl">
                    <a:srgbClr val="000000">
                      <a:alpha val="35000"/>
                    </a:srgbClr>
                  </a:outerShdw>
                </a:effectLst>
              </a:endParaRPr>
            </a:p>
          </p:txBody>
        </p:sp>
        <p:sp>
          <p:nvSpPr>
            <p:cNvPr id="41" name="矩形 40"/>
            <p:cNvSpPr/>
            <p:nvPr/>
          </p:nvSpPr>
          <p:spPr>
            <a:xfrm>
              <a:off x="2428868" y="2500298"/>
              <a:ext cx="750526" cy="769441"/>
            </a:xfrm>
            <a:prstGeom prst="rect">
              <a:avLst/>
            </a:prstGeom>
            <a:noFill/>
          </p:spPr>
          <p:txBody>
            <a:bodyPr wrap="none" lIns="91440" tIns="45720" rIns="91440" bIns="45720">
              <a:spAutoFit/>
            </a:bodyPr>
            <a:lstStyle/>
            <a:p>
              <a:pPr algn="ctr"/>
              <a:r>
                <a:rPr lang="zh-CN" altLang="en-US" sz="4400" b="1" dirty="0" smtClean="0">
                  <a:ln w="1905">
                    <a:solidFill>
                      <a:srgbClr val="7030A0"/>
                    </a:solidFill>
                  </a:ln>
                  <a:solidFill>
                    <a:srgbClr val="00B0F0"/>
                  </a:solidFill>
                  <a:effectLst>
                    <a:innerShdw blurRad="69850" dist="43180" dir="5400000">
                      <a:srgbClr val="000000">
                        <a:alpha val="65000"/>
                      </a:srgbClr>
                    </a:innerShdw>
                  </a:effectLst>
                </a:rPr>
                <a:t>展</a:t>
              </a:r>
              <a:endParaRPr lang="zh-CN" altLang="en-US" sz="4400" b="1" dirty="0">
                <a:ln w="1905">
                  <a:solidFill>
                    <a:srgbClr val="7030A0"/>
                  </a:solidFill>
                </a:ln>
                <a:solidFill>
                  <a:srgbClr val="00B0F0"/>
                </a:solidFill>
                <a:effectLst>
                  <a:innerShdw blurRad="69850" dist="43180" dir="5400000">
                    <a:srgbClr val="000000">
                      <a:alpha val="65000"/>
                    </a:srgbClr>
                  </a:innerShdw>
                </a:effectLst>
              </a:endParaRPr>
            </a:p>
          </p:txBody>
        </p:sp>
        <p:sp>
          <p:nvSpPr>
            <p:cNvPr id="42" name="矩形 41"/>
            <p:cNvSpPr/>
            <p:nvPr/>
          </p:nvSpPr>
          <p:spPr>
            <a:xfrm>
              <a:off x="1857364" y="3571868"/>
              <a:ext cx="750526" cy="769441"/>
            </a:xfrm>
            <a:prstGeom prst="rect">
              <a:avLst/>
            </a:prstGeom>
            <a:noFill/>
          </p:spPr>
          <p:txBody>
            <a:bodyPr wrap="none" lIns="91440" tIns="45720" rIns="91440" bIns="45720">
              <a:spAutoFit/>
            </a:bodyPr>
            <a:lstStyle/>
            <a:p>
              <a:pPr algn="ctr"/>
              <a:r>
                <a:rPr lang="zh-CN" altLang="en-US" sz="4400" b="1" cap="none" spc="0" dirty="0" smtClean="0">
                  <a:ln w="19050">
                    <a:solidFill>
                      <a:srgbClr val="FFFF00"/>
                    </a:solidFill>
                    <a:prstDash val="solid"/>
                  </a:ln>
                  <a:solidFill>
                    <a:srgbClr val="92D050"/>
                  </a:solidFill>
                  <a:effectLst>
                    <a:outerShdw blurRad="50000" dist="50800" dir="7500000" algn="tl">
                      <a:srgbClr val="000000">
                        <a:shade val="5000"/>
                        <a:alpha val="35000"/>
                      </a:srgbClr>
                    </a:outerShdw>
                  </a:effectLst>
                </a:rPr>
                <a:t>历</a:t>
              </a:r>
              <a:endParaRPr lang="zh-CN" altLang="en-US" sz="4400" b="1" cap="none" spc="0" dirty="0">
                <a:ln w="19050">
                  <a:solidFill>
                    <a:srgbClr val="FFFF00"/>
                  </a:solidFill>
                  <a:prstDash val="solid"/>
                </a:ln>
                <a:solidFill>
                  <a:srgbClr val="92D050"/>
                </a:solidFill>
                <a:effectLst>
                  <a:outerShdw blurRad="50000" dist="50800" dir="7500000" algn="tl">
                    <a:srgbClr val="000000">
                      <a:shade val="5000"/>
                      <a:alpha val="35000"/>
                    </a:srgbClr>
                  </a:outerShdw>
                </a:effectLst>
              </a:endParaRPr>
            </a:p>
          </p:txBody>
        </p:sp>
        <p:sp>
          <p:nvSpPr>
            <p:cNvPr id="43" name="矩形 42"/>
            <p:cNvSpPr/>
            <p:nvPr/>
          </p:nvSpPr>
          <p:spPr>
            <a:xfrm>
              <a:off x="1857364" y="5001543"/>
              <a:ext cx="750526" cy="769440"/>
            </a:xfrm>
            <a:prstGeom prst="rect">
              <a:avLst/>
            </a:prstGeom>
            <a:noFill/>
          </p:spPr>
          <p:txBody>
            <a:bodyPr wrap="none" lIns="91440" tIns="45720" rIns="91440" bIns="45720">
              <a:spAutoFit/>
              <a:scene3d>
                <a:camera prst="orthographicFront">
                  <a:rot lat="0" lon="0" rev="0"/>
                </a:camera>
                <a:lightRig rig="glow" dir="t">
                  <a:rot lat="0" lon="0" rev="3600000"/>
                </a:lightRig>
              </a:scene3d>
              <a:sp3d prstMaterial="softEdge">
                <a:bevelT w="29210" h="16510"/>
                <a:contourClr>
                  <a:schemeClr val="accent4">
                    <a:alpha val="95000"/>
                  </a:schemeClr>
                </a:contourClr>
              </a:sp3d>
            </a:bodyPr>
            <a:lstStyle/>
            <a:p>
              <a:pPr algn="ctr"/>
              <a:r>
                <a:rPr lang="zh-CN" altLang="en-US" sz="4400" b="1" cap="none" spc="0" dirty="0" smtClean="0">
                  <a:ln>
                    <a:solidFill>
                      <a:schemeClr val="accent2"/>
                    </a:solidFill>
                    <a:prstDash val="solid"/>
                  </a:ln>
                  <a:solidFill>
                    <a:srgbClr val="7030A0"/>
                  </a:solidFill>
                  <a:effectLst>
                    <a:outerShdw blurRad="88000" dist="50800" dir="5040000" algn="tl">
                      <a:schemeClr val="accent4">
                        <a:tint val="80000"/>
                        <a:satMod val="250000"/>
                        <a:alpha val="45000"/>
                      </a:schemeClr>
                    </a:outerShdw>
                  </a:effectLst>
                </a:rPr>
                <a:t>程</a:t>
              </a:r>
              <a:endParaRPr lang="zh-CN" altLang="en-US" sz="4400" b="1" cap="none" spc="0" dirty="0">
                <a:ln>
                  <a:solidFill>
                    <a:schemeClr val="accent2"/>
                  </a:solidFill>
                  <a:prstDash val="solid"/>
                </a:ln>
                <a:solidFill>
                  <a:srgbClr val="7030A0"/>
                </a:solidFill>
                <a:effectLst>
                  <a:outerShdw blurRad="88000" dist="50800" dir="5040000" algn="tl">
                    <a:schemeClr val="accent4">
                      <a:tint val="80000"/>
                      <a:satMod val="250000"/>
                      <a:alpha val="45000"/>
                    </a:schemeClr>
                  </a:outerShdw>
                </a:effectLst>
              </a:endParaRPr>
            </a:p>
          </p:txBody>
        </p:sp>
        <p:sp>
          <p:nvSpPr>
            <p:cNvPr id="44" name="矩形 43"/>
            <p:cNvSpPr/>
            <p:nvPr/>
          </p:nvSpPr>
          <p:spPr>
            <a:xfrm>
              <a:off x="2508906" y="2543306"/>
              <a:ext cx="3347534" cy="6555838"/>
            </a:xfrm>
            <a:prstGeom prst="rect">
              <a:avLst/>
            </a:prstGeom>
          </p:spPr>
          <p:txBody>
            <a:bodyPr wrap="square">
              <a:spAutoFit/>
            </a:bodyPr>
            <a:lstStyle/>
            <a:p>
              <a:pPr lvl="0" indent="266700" eaLnBrk="0" fontAlgn="base" hangingPunct="0">
                <a:lnSpc>
                  <a:spcPts val="2100"/>
                </a:lnSpc>
                <a:spcBef>
                  <a:spcPct val="0"/>
                </a:spcBef>
                <a:spcAft>
                  <a:spcPct val="0"/>
                </a:spcAft>
              </a:pPr>
              <a:r>
                <a:rPr lang="en-US" altLang="zh-CN" dirty="0" smtClean="0">
                  <a:solidFill>
                    <a:srgbClr val="4D4D4D"/>
                  </a:solidFill>
                  <a:latin typeface="Arial" pitchFamily="34" charset="0"/>
                  <a:ea typeface="宋体" pitchFamily="2" charset="-122"/>
                  <a:cs typeface="Tahoma" pitchFamily="34" charset="0"/>
                </a:rPr>
                <a:t>            </a:t>
              </a:r>
            </a:p>
            <a:p>
              <a:pPr lvl="0" indent="266700" eaLnBrk="0" fontAlgn="base" hangingPunct="0">
                <a:lnSpc>
                  <a:spcPts val="2100"/>
                </a:lnSpc>
                <a:spcBef>
                  <a:spcPct val="0"/>
                </a:spcBef>
                <a:spcAft>
                  <a:spcPct val="0"/>
                </a:spcAft>
              </a:pPr>
              <a:r>
                <a:rPr lang="en-US" altLang="zh-CN" dirty="0" smtClean="0">
                  <a:solidFill>
                    <a:srgbClr val="4D4D4D"/>
                  </a:solidFill>
                  <a:latin typeface="Arial" pitchFamily="34" charset="0"/>
                  <a:ea typeface="宋体" pitchFamily="2" charset="-122"/>
                  <a:cs typeface="Tahoma" pitchFamily="34" charset="0"/>
                </a:rPr>
                <a:t>      1908</a:t>
              </a:r>
              <a:r>
                <a:rPr lang="zh-CN" altLang="en-US" dirty="0" smtClean="0">
                  <a:solidFill>
                    <a:srgbClr val="4D4D4D"/>
                  </a:solidFill>
                  <a:latin typeface="Arial" pitchFamily="34" charset="0"/>
                  <a:ea typeface="宋体" pitchFamily="2" charset="-122"/>
                  <a:cs typeface="Tahoma" pitchFamily="34" charset="0"/>
                </a:rPr>
                <a:t>年</a:t>
              </a:r>
              <a:r>
                <a:rPr lang="en-US" altLang="zh-CN" dirty="0" smtClean="0">
                  <a:solidFill>
                    <a:srgbClr val="4D4D4D"/>
                  </a:solidFill>
                  <a:latin typeface="Arial" pitchFamily="34" charset="0"/>
                  <a:ea typeface="宋体" pitchFamily="2" charset="-122"/>
                  <a:cs typeface="Tahoma" pitchFamily="34" charset="0"/>
                </a:rPr>
                <a:t>3</a:t>
              </a:r>
              <a:r>
                <a:rPr lang="zh-CN" altLang="en-US" dirty="0" smtClean="0">
                  <a:solidFill>
                    <a:srgbClr val="4D4D4D"/>
                  </a:solidFill>
                  <a:latin typeface="Arial" pitchFamily="34" charset="0"/>
                  <a:ea typeface="宋体" pitchFamily="2" charset="-122"/>
                  <a:cs typeface="Tahoma" pitchFamily="34" charset="0"/>
                </a:rPr>
                <a:t>月</a:t>
              </a:r>
              <a:r>
                <a:rPr lang="en-US" altLang="zh-CN" dirty="0" smtClean="0">
                  <a:solidFill>
                    <a:srgbClr val="4D4D4D"/>
                  </a:solidFill>
                  <a:latin typeface="Arial" pitchFamily="34" charset="0"/>
                  <a:ea typeface="宋体" pitchFamily="2" charset="-122"/>
                  <a:cs typeface="Tahoma" pitchFamily="34" charset="0"/>
                </a:rPr>
                <a:t>5</a:t>
              </a:r>
              <a:r>
                <a:rPr lang="zh-CN" altLang="en-US" dirty="0" smtClean="0">
                  <a:solidFill>
                    <a:srgbClr val="4D4D4D"/>
                  </a:solidFill>
                  <a:latin typeface="Arial" pitchFamily="34" charset="0"/>
                  <a:ea typeface="宋体" pitchFamily="2" charset="-122"/>
                  <a:cs typeface="Tahoma" pitchFamily="34" charset="0"/>
                </a:rPr>
                <a:t>日</a:t>
              </a:r>
              <a:endParaRPr lang="zh-CN" altLang="en-US" dirty="0" smtClean="0">
                <a:latin typeface="Arial" pitchFamily="34" charset="0"/>
                <a:ea typeface="宋体" pitchFamily="2" charset="-122"/>
              </a:endParaRPr>
            </a:p>
            <a:p>
              <a:pPr lvl="0" indent="266700" eaLnBrk="0" fontAlgn="base" hangingPunct="0">
                <a:lnSpc>
                  <a:spcPts val="2100"/>
                </a:lnSpc>
                <a:spcBef>
                  <a:spcPct val="0"/>
                </a:spcBef>
                <a:spcAft>
                  <a:spcPct val="0"/>
                </a:spcAft>
              </a:pPr>
              <a:r>
                <a:rPr lang="zh-CN" altLang="en-US" dirty="0" smtClean="0">
                  <a:solidFill>
                    <a:srgbClr val="4D4D4D"/>
                  </a:solidFill>
                  <a:latin typeface="Arial" pitchFamily="34" charset="0"/>
                  <a:ea typeface="宋体" pitchFamily="2" charset="-122"/>
                  <a:cs typeface="Tahoma" pitchFamily="34" charset="0"/>
                </a:rPr>
                <a:t>    第一辆有轨电车，</a:t>
              </a:r>
              <a:endParaRPr lang="en-US" altLang="zh-CN" dirty="0" smtClean="0">
                <a:solidFill>
                  <a:srgbClr val="4D4D4D"/>
                </a:solidFill>
                <a:latin typeface="Arial" pitchFamily="34" charset="0"/>
                <a:ea typeface="宋体" pitchFamily="2" charset="-122"/>
                <a:cs typeface="Tahoma" pitchFamily="34" charset="0"/>
              </a:endParaRPr>
            </a:p>
            <a:p>
              <a:pPr lvl="0" indent="266700" eaLnBrk="0" fontAlgn="base" hangingPunct="0">
                <a:lnSpc>
                  <a:spcPts val="2100"/>
                </a:lnSpc>
                <a:spcBef>
                  <a:spcPct val="0"/>
                </a:spcBef>
                <a:spcAft>
                  <a:spcPct val="0"/>
                </a:spcAft>
              </a:pPr>
              <a:r>
                <a:rPr lang="zh-CN" altLang="en-US" dirty="0" smtClean="0">
                  <a:solidFill>
                    <a:srgbClr val="4D4D4D"/>
                  </a:solidFill>
                  <a:latin typeface="Arial" pitchFamily="34" charset="0"/>
                  <a:ea typeface="宋体" pitchFamily="2" charset="-122"/>
                  <a:cs typeface="Tahoma" pitchFamily="34" charset="0"/>
                </a:rPr>
                <a:t>行驶 </a:t>
              </a:r>
              <a:r>
                <a:rPr lang="en-US" altLang="zh-CN" dirty="0" smtClean="0">
                  <a:solidFill>
                    <a:srgbClr val="4D4D4D"/>
                  </a:solidFill>
                  <a:latin typeface="Arial" pitchFamily="34" charset="0"/>
                  <a:ea typeface="宋体" pitchFamily="2" charset="-122"/>
                  <a:cs typeface="Tahoma" pitchFamily="34" charset="0"/>
                </a:rPr>
                <a:t>6.04</a:t>
              </a:r>
              <a:r>
                <a:rPr lang="zh-CN" altLang="en-US" dirty="0" smtClean="0">
                  <a:solidFill>
                    <a:srgbClr val="4D4D4D"/>
                  </a:solidFill>
                  <a:latin typeface="Arial" pitchFamily="34" charset="0"/>
                  <a:ea typeface="宋体" pitchFamily="2" charset="-122"/>
                  <a:cs typeface="Tahoma" pitchFamily="34" charset="0"/>
                </a:rPr>
                <a:t>公里，从静安寺开到外洋泾桥上海总会（</a:t>
              </a:r>
              <a:endParaRPr lang="en-US" altLang="zh-CN" dirty="0" smtClean="0">
                <a:solidFill>
                  <a:srgbClr val="4D4D4D"/>
                </a:solidFill>
                <a:latin typeface="Arial" pitchFamily="34" charset="0"/>
                <a:ea typeface="宋体" pitchFamily="2" charset="-122"/>
                <a:cs typeface="Tahoma" pitchFamily="34" charset="0"/>
              </a:endParaRPr>
            </a:p>
            <a:p>
              <a:pPr lvl="0" indent="266700" eaLnBrk="0" fontAlgn="base" hangingPunct="0">
                <a:lnSpc>
                  <a:spcPts val="2100"/>
                </a:lnSpc>
                <a:spcBef>
                  <a:spcPct val="0"/>
                </a:spcBef>
                <a:spcAft>
                  <a:spcPct val="0"/>
                </a:spcAft>
              </a:pPr>
              <a:r>
                <a:rPr lang="zh-CN" altLang="en-US" dirty="0" smtClean="0">
                  <a:solidFill>
                    <a:srgbClr val="4D4D4D"/>
                  </a:solidFill>
                  <a:latin typeface="Arial" pitchFamily="34" charset="0"/>
                  <a:ea typeface="宋体" pitchFamily="2" charset="-122"/>
                  <a:cs typeface="Tahoma" pitchFamily="34" charset="0"/>
                </a:rPr>
                <a:t>今广东路外滩），它标</a:t>
              </a:r>
              <a:endParaRPr lang="en-US" altLang="zh-CN" dirty="0" smtClean="0">
                <a:solidFill>
                  <a:srgbClr val="4D4D4D"/>
                </a:solidFill>
                <a:latin typeface="Arial" pitchFamily="34" charset="0"/>
                <a:ea typeface="宋体" pitchFamily="2" charset="-122"/>
                <a:cs typeface="Tahoma" pitchFamily="34" charset="0"/>
              </a:endParaRPr>
            </a:p>
            <a:p>
              <a:pPr lvl="0" indent="266700" eaLnBrk="0" fontAlgn="base" hangingPunct="0">
                <a:lnSpc>
                  <a:spcPts val="2100"/>
                </a:lnSpc>
                <a:spcBef>
                  <a:spcPct val="0"/>
                </a:spcBef>
                <a:spcAft>
                  <a:spcPct val="0"/>
                </a:spcAft>
              </a:pPr>
              <a:r>
                <a:rPr lang="zh-CN" altLang="en-US" dirty="0" smtClean="0">
                  <a:solidFill>
                    <a:srgbClr val="4D4D4D"/>
                  </a:solidFill>
                  <a:latin typeface="Arial" pitchFamily="34" charset="0"/>
                  <a:ea typeface="宋体" pitchFamily="2" charset="-122"/>
                  <a:cs typeface="Tahoma" pitchFamily="34" charset="0"/>
                </a:rPr>
                <a:t>志着上海近代公共交</a:t>
              </a:r>
              <a:endParaRPr lang="en-US" altLang="zh-CN" dirty="0" smtClean="0">
                <a:solidFill>
                  <a:srgbClr val="4D4D4D"/>
                </a:solidFill>
                <a:latin typeface="Arial" pitchFamily="34" charset="0"/>
                <a:ea typeface="宋体" pitchFamily="2" charset="-122"/>
                <a:cs typeface="Tahoma" pitchFamily="34" charset="0"/>
              </a:endParaRPr>
            </a:p>
            <a:p>
              <a:pPr lvl="0" indent="266700" eaLnBrk="0" fontAlgn="base" hangingPunct="0">
                <a:lnSpc>
                  <a:spcPts val="2100"/>
                </a:lnSpc>
                <a:spcBef>
                  <a:spcPct val="0"/>
                </a:spcBef>
                <a:spcAft>
                  <a:spcPct val="0"/>
                </a:spcAft>
              </a:pPr>
              <a:r>
                <a:rPr lang="zh-CN" altLang="en-US" dirty="0" smtClean="0">
                  <a:solidFill>
                    <a:srgbClr val="4D4D4D"/>
                  </a:solidFill>
                  <a:latin typeface="Arial" pitchFamily="34" charset="0"/>
                  <a:ea typeface="宋体" pitchFamily="2" charset="-122"/>
                  <a:cs typeface="Tahoma" pitchFamily="34" charset="0"/>
                </a:rPr>
                <a:t>通的 诞生。</a:t>
              </a:r>
              <a:endParaRPr lang="zh-CN" altLang="en-US" dirty="0" smtClean="0">
                <a:latin typeface="Arial" pitchFamily="34" charset="0"/>
                <a:ea typeface="宋体" pitchFamily="2" charset="-122"/>
              </a:endParaRPr>
            </a:p>
            <a:p>
              <a:pPr lvl="0" indent="266700" eaLnBrk="0" fontAlgn="base" hangingPunct="0">
                <a:lnSpc>
                  <a:spcPts val="2100"/>
                </a:lnSpc>
                <a:spcBef>
                  <a:spcPct val="0"/>
                </a:spcBef>
                <a:spcAft>
                  <a:spcPct val="0"/>
                </a:spcAft>
              </a:pPr>
              <a:r>
                <a:rPr lang="zh-CN" altLang="en-US" dirty="0" smtClean="0">
                  <a:solidFill>
                    <a:srgbClr val="4D4D4D"/>
                  </a:solidFill>
                  <a:latin typeface="Arial"/>
                  <a:ea typeface="宋体" pitchFamily="2" charset="-122"/>
                  <a:cs typeface="Tahoma" pitchFamily="34" charset="0"/>
                </a:rPr>
                <a:t>  </a:t>
              </a:r>
              <a:r>
                <a:rPr lang="en-US" altLang="zh-CN" dirty="0" smtClean="0">
                  <a:solidFill>
                    <a:srgbClr val="4D4D4D"/>
                  </a:solidFill>
                  <a:latin typeface="Arial" pitchFamily="34" charset="0"/>
                  <a:ea typeface="宋体" pitchFamily="2" charset="-122"/>
                  <a:cs typeface="Tahoma" pitchFamily="34" charset="0"/>
                </a:rPr>
                <a:t>1922</a:t>
              </a:r>
              <a:r>
                <a:rPr lang="zh-CN" altLang="en-US" dirty="0" smtClean="0">
                  <a:solidFill>
                    <a:srgbClr val="4D4D4D"/>
                  </a:solidFill>
                  <a:latin typeface="Arial" pitchFamily="34" charset="0"/>
                  <a:ea typeface="宋体" pitchFamily="2" charset="-122"/>
                  <a:cs typeface="Tahoma" pitchFamily="34" charset="0"/>
                </a:rPr>
                <a:t>年</a:t>
              </a:r>
              <a:r>
                <a:rPr lang="en-US" altLang="zh-CN" dirty="0" smtClean="0">
                  <a:solidFill>
                    <a:srgbClr val="4D4D4D"/>
                  </a:solidFill>
                  <a:latin typeface="Arial" pitchFamily="34" charset="0"/>
                  <a:ea typeface="宋体" pitchFamily="2" charset="-122"/>
                  <a:cs typeface="Tahoma" pitchFamily="34" charset="0"/>
                </a:rPr>
                <a:t>8</a:t>
              </a:r>
              <a:r>
                <a:rPr lang="zh-CN" altLang="en-US" dirty="0" smtClean="0">
                  <a:solidFill>
                    <a:srgbClr val="4D4D4D"/>
                  </a:solidFill>
                  <a:latin typeface="Arial" pitchFamily="34" charset="0"/>
                  <a:ea typeface="宋体" pitchFamily="2" charset="-122"/>
                  <a:cs typeface="Tahoma" pitchFamily="34" charset="0"/>
                </a:rPr>
                <a:t>月</a:t>
              </a:r>
              <a:r>
                <a:rPr lang="en-US" altLang="zh-CN" dirty="0" smtClean="0">
                  <a:solidFill>
                    <a:srgbClr val="4D4D4D"/>
                  </a:solidFill>
                  <a:latin typeface="Arial" pitchFamily="34" charset="0"/>
                  <a:ea typeface="宋体" pitchFamily="2" charset="-122"/>
                  <a:cs typeface="Tahoma" pitchFamily="34" charset="0"/>
                </a:rPr>
                <a:t>1</a:t>
              </a:r>
              <a:r>
                <a:rPr lang="zh-CN" altLang="en-US" dirty="0" smtClean="0">
                  <a:solidFill>
                    <a:srgbClr val="4D4D4D"/>
                  </a:solidFill>
                  <a:latin typeface="Arial" pitchFamily="34" charset="0"/>
                  <a:ea typeface="宋体" pitchFamily="2" charset="-122"/>
                  <a:cs typeface="Tahoma" pitchFamily="34" charset="0"/>
                </a:rPr>
                <a:t>日</a:t>
              </a:r>
              <a:endParaRPr lang="zh-CN" altLang="en-US" dirty="0" smtClean="0">
                <a:latin typeface="Arial" pitchFamily="34" charset="0"/>
                <a:ea typeface="宋体" pitchFamily="2" charset="-122"/>
              </a:endParaRPr>
            </a:p>
            <a:p>
              <a:pPr lvl="0" indent="266700" eaLnBrk="0" fontAlgn="base" hangingPunct="0">
                <a:lnSpc>
                  <a:spcPts val="2100"/>
                </a:lnSpc>
                <a:spcBef>
                  <a:spcPct val="0"/>
                </a:spcBef>
                <a:spcAft>
                  <a:spcPct val="0"/>
                </a:spcAft>
              </a:pPr>
              <a:r>
                <a:rPr lang="zh-CN" altLang="en-US" dirty="0" smtClean="0">
                  <a:solidFill>
                    <a:srgbClr val="4D4D4D"/>
                  </a:solidFill>
                  <a:latin typeface="Arial" pitchFamily="34" charset="0"/>
                  <a:ea typeface="宋体" pitchFamily="2" charset="-122"/>
                  <a:cs typeface="Tahoma" pitchFamily="34" charset="0"/>
                </a:rPr>
                <a:t>   上海租界市内第一条公共汽车</a:t>
              </a:r>
              <a:r>
                <a:rPr lang="en-US" altLang="zh-CN" dirty="0" smtClean="0">
                  <a:solidFill>
                    <a:srgbClr val="4D4D4D"/>
                  </a:solidFill>
                  <a:latin typeface="Arial" pitchFamily="34" charset="0"/>
                  <a:ea typeface="宋体" pitchFamily="2" charset="-122"/>
                  <a:cs typeface="Tahoma" pitchFamily="34" charset="0"/>
                </a:rPr>
                <a:t> </a:t>
              </a:r>
              <a:r>
                <a:rPr lang="zh-CN" altLang="en-US" dirty="0" smtClean="0">
                  <a:solidFill>
                    <a:srgbClr val="4D4D4D"/>
                  </a:solidFill>
                  <a:latin typeface="Arial" pitchFamily="34" charset="0"/>
                  <a:ea typeface="宋体" pitchFamily="2" charset="-122"/>
                  <a:cs typeface="Tahoma" pitchFamily="34" charset="0"/>
                </a:rPr>
                <a:t>线路通车，是公利汽车公</a:t>
              </a:r>
              <a:r>
                <a:rPr lang="en-US" altLang="zh-CN" dirty="0" smtClean="0">
                  <a:solidFill>
                    <a:srgbClr val="4D4D4D"/>
                  </a:solidFill>
                  <a:latin typeface="Arial" pitchFamily="34" charset="0"/>
                  <a:ea typeface="宋体" pitchFamily="2" charset="-122"/>
                  <a:cs typeface="Tahoma" pitchFamily="34" charset="0"/>
                </a:rPr>
                <a:t> </a:t>
              </a:r>
              <a:r>
                <a:rPr lang="zh-CN" altLang="en-US" dirty="0" smtClean="0">
                  <a:solidFill>
                    <a:srgbClr val="4D4D4D"/>
                  </a:solidFill>
                  <a:latin typeface="Arial" pitchFamily="34" charset="0"/>
                  <a:ea typeface="宋体" pitchFamily="2" charset="-122"/>
                  <a:cs typeface="Tahoma" pitchFamily="34" charset="0"/>
                </a:rPr>
                <a:t>司经营。</a:t>
              </a:r>
              <a:r>
                <a:rPr lang="en-US" dirty="0" smtClean="0"/>
                <a:t> </a:t>
              </a:r>
            </a:p>
            <a:p>
              <a:r>
                <a:rPr lang="en-US" dirty="0" smtClean="0"/>
                <a:t>         </a:t>
              </a:r>
              <a:endParaRPr lang="zh-CN" altLang="en-US" dirty="0" smtClean="0">
                <a:latin typeface="Arial" pitchFamily="34" charset="0"/>
                <a:ea typeface="宋体" pitchFamily="2" charset="-122"/>
              </a:endParaRPr>
            </a:p>
          </p:txBody>
        </p:sp>
      </p:grpSp>
      <p:cxnSp>
        <p:nvCxnSpPr>
          <p:cNvPr id="55" name="直接连接符 54"/>
          <p:cNvCxnSpPr/>
          <p:nvPr/>
        </p:nvCxnSpPr>
        <p:spPr>
          <a:xfrm rot="5400000">
            <a:off x="3000372" y="4786314"/>
            <a:ext cx="1286678" cy="794"/>
          </a:xfrm>
          <a:prstGeom prst="line">
            <a:avLst/>
          </a:prstGeom>
        </p:spPr>
        <p:style>
          <a:lnRef idx="3">
            <a:schemeClr val="accent4"/>
          </a:lnRef>
          <a:fillRef idx="0">
            <a:schemeClr val="accent4"/>
          </a:fillRef>
          <a:effectRef idx="2">
            <a:schemeClr val="accent4"/>
          </a:effectRef>
          <a:fontRef idx="minor">
            <a:schemeClr val="tx1"/>
          </a:fontRef>
        </p:style>
      </p:cxnSp>
      <p:grpSp>
        <p:nvGrpSpPr>
          <p:cNvPr id="51" name="组合 50"/>
          <p:cNvGrpSpPr/>
          <p:nvPr/>
        </p:nvGrpSpPr>
        <p:grpSpPr>
          <a:xfrm>
            <a:off x="3357562" y="2857488"/>
            <a:ext cx="616580" cy="2625853"/>
            <a:chOff x="3267500" y="2589089"/>
            <a:chExt cx="616580" cy="2625853"/>
          </a:xfrm>
        </p:grpSpPr>
        <p:sp>
          <p:nvSpPr>
            <p:cNvPr id="45" name="心形 44"/>
            <p:cNvSpPr/>
            <p:nvPr/>
          </p:nvSpPr>
          <p:spPr>
            <a:xfrm rot="19890114">
              <a:off x="3303683" y="2589089"/>
              <a:ext cx="580397" cy="819893"/>
            </a:xfrm>
            <a:prstGeom prst="heart">
              <a:avLst/>
            </a:prstGeom>
            <a:solidFill>
              <a:schemeClr val="accent2">
                <a:lumMod val="60000"/>
                <a:lumOff val="40000"/>
              </a:schemeClr>
            </a:solidFill>
            <a:ln>
              <a:solidFill>
                <a:srgbClr val="E1E62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心形 45"/>
            <p:cNvSpPr/>
            <p:nvPr/>
          </p:nvSpPr>
          <p:spPr>
            <a:xfrm rot="19252290">
              <a:off x="3267500" y="3308380"/>
              <a:ext cx="500066" cy="571504"/>
            </a:xfrm>
            <a:prstGeom prst="heart">
              <a:avLst/>
            </a:prstGeom>
            <a:solidFill>
              <a:srgbClr val="92D050"/>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49" name="直接连接符 48"/>
            <p:cNvCxnSpPr/>
            <p:nvPr/>
          </p:nvCxnSpPr>
          <p:spPr>
            <a:xfrm rot="5400000">
              <a:off x="2751133" y="4107653"/>
              <a:ext cx="1785156" cy="429422"/>
            </a:xfrm>
            <a:prstGeom prst="line">
              <a:avLst/>
            </a:prstGeom>
            <a:ln/>
          </p:spPr>
          <p:style>
            <a:lnRef idx="3">
              <a:schemeClr val="accent6"/>
            </a:lnRef>
            <a:fillRef idx="0">
              <a:schemeClr val="accent6"/>
            </a:fillRef>
            <a:effectRef idx="2">
              <a:schemeClr val="accent6"/>
            </a:effectRef>
            <a:fontRef idx="minor">
              <a:schemeClr val="tx1"/>
            </a:fontRef>
          </p:style>
        </p:cxnSp>
        <p:cxnSp>
          <p:nvCxnSpPr>
            <p:cNvPr id="64" name="直接连接符 63"/>
            <p:cNvCxnSpPr/>
            <p:nvPr/>
          </p:nvCxnSpPr>
          <p:spPr>
            <a:xfrm rot="16200000" flipH="1">
              <a:off x="3143248" y="4357686"/>
              <a:ext cx="928694" cy="500066"/>
            </a:xfrm>
            <a:prstGeom prst="line">
              <a:avLst/>
            </a:prstGeom>
          </p:spPr>
          <p:style>
            <a:lnRef idx="3">
              <a:schemeClr val="accent1"/>
            </a:lnRef>
            <a:fillRef idx="0">
              <a:schemeClr val="accent1"/>
            </a:fillRef>
            <a:effectRef idx="2">
              <a:schemeClr val="accent1"/>
            </a:effectRef>
            <a:fontRef idx="minor">
              <a:schemeClr val="tx1"/>
            </a:fontRef>
          </p:style>
        </p:cxnSp>
      </p:grpSp>
      <p:pic>
        <p:nvPicPr>
          <p:cNvPr id="65" name="图片 64" descr="公交车更改5.jpg"/>
          <p:cNvPicPr>
            <a:picLocks noChangeAspect="1"/>
          </p:cNvPicPr>
          <p:nvPr/>
        </p:nvPicPr>
        <p:blipFill>
          <a:blip r:embed="rId4"/>
          <a:stretch>
            <a:fillRect/>
          </a:stretch>
        </p:blipFill>
        <p:spPr>
          <a:xfrm>
            <a:off x="0" y="4143372"/>
            <a:ext cx="3143248" cy="1266400"/>
          </a:xfrm>
          <a:prstGeom prst="rect">
            <a:avLst/>
          </a:prstGeom>
        </p:spPr>
      </p:pic>
      <p:grpSp>
        <p:nvGrpSpPr>
          <p:cNvPr id="31" name="组合 30"/>
          <p:cNvGrpSpPr/>
          <p:nvPr/>
        </p:nvGrpSpPr>
        <p:grpSpPr>
          <a:xfrm>
            <a:off x="428604" y="0"/>
            <a:ext cx="2643182" cy="1000100"/>
            <a:chOff x="1428736" y="714348"/>
            <a:chExt cx="4580150" cy="1893109"/>
          </a:xfrm>
        </p:grpSpPr>
        <p:sp>
          <p:nvSpPr>
            <p:cNvPr id="32" name="流程图: 决策 31"/>
            <p:cNvSpPr/>
            <p:nvPr/>
          </p:nvSpPr>
          <p:spPr>
            <a:xfrm>
              <a:off x="1928802" y="1357290"/>
              <a:ext cx="1000132" cy="1214446"/>
            </a:xfrm>
            <a:prstGeom prst="flowChartDecision">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zh-CN" altLang="en-US" sz="32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历</a:t>
              </a:r>
              <a:endParaRPr lang="zh-CN" altLang="en-US" sz="32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sp>
          <p:nvSpPr>
            <p:cNvPr id="33" name="流程图: 决策 32"/>
            <p:cNvSpPr/>
            <p:nvPr/>
          </p:nvSpPr>
          <p:spPr>
            <a:xfrm>
              <a:off x="1428736" y="714348"/>
              <a:ext cx="1000132" cy="1214446"/>
            </a:xfrm>
            <a:prstGeom prst="flowChartDecision">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zh-CN" altLang="en-US" sz="32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公</a:t>
              </a:r>
              <a:endParaRPr lang="zh-CN" altLang="en-US" sz="32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sp>
          <p:nvSpPr>
            <p:cNvPr id="34" name="流程图: 决策 33"/>
            <p:cNvSpPr/>
            <p:nvPr/>
          </p:nvSpPr>
          <p:spPr>
            <a:xfrm>
              <a:off x="2451598" y="750067"/>
              <a:ext cx="1000132" cy="1214447"/>
            </a:xfrm>
            <a:prstGeom prst="flowChartDecision">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zh-CN" altLang="en-US" sz="32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交</a:t>
              </a:r>
              <a:endParaRPr lang="zh-CN" altLang="en-US" sz="32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sp>
          <p:nvSpPr>
            <p:cNvPr id="35" name="流程图: 决策 34"/>
            <p:cNvSpPr/>
            <p:nvPr/>
          </p:nvSpPr>
          <p:spPr>
            <a:xfrm>
              <a:off x="2963029" y="1393009"/>
              <a:ext cx="1000132" cy="1214447"/>
            </a:xfrm>
            <a:prstGeom prst="flowChartDecision">
              <a:avLst/>
            </a:prstGeom>
          </p:spPr>
          <p:style>
            <a:lnRef idx="1">
              <a:schemeClr val="dk1"/>
            </a:lnRef>
            <a:fillRef idx="2">
              <a:schemeClr val="dk1"/>
            </a:fillRef>
            <a:effectRef idx="1">
              <a:schemeClr val="dk1"/>
            </a:effectRef>
            <a:fontRef idx="minor">
              <a:schemeClr val="dk1"/>
            </a:fontRef>
          </p:style>
          <p:txBody>
            <a:bodyPr rtlCol="0" anchor="ctr"/>
            <a:lstStyle/>
            <a:p>
              <a:pPr algn="ctr"/>
              <a:r>
                <a:rPr lang="zh-CN" altLang="en-US" sz="32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史</a:t>
              </a:r>
              <a:endParaRPr lang="zh-CN" altLang="en-US" sz="32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sp>
          <p:nvSpPr>
            <p:cNvPr id="36" name="流程图: 决策 35"/>
            <p:cNvSpPr/>
            <p:nvPr/>
          </p:nvSpPr>
          <p:spPr>
            <a:xfrm>
              <a:off x="3985892" y="1393009"/>
              <a:ext cx="1000132" cy="1214447"/>
            </a:xfrm>
            <a:prstGeom prst="flowChartDecision">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zh-CN" altLang="en-US" sz="32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介</a:t>
              </a:r>
              <a:endParaRPr lang="zh-CN" altLang="en-US" sz="32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sp>
          <p:nvSpPr>
            <p:cNvPr id="37" name="流程图: 决策 36"/>
            <p:cNvSpPr/>
            <p:nvPr/>
          </p:nvSpPr>
          <p:spPr>
            <a:xfrm>
              <a:off x="3474461" y="750067"/>
              <a:ext cx="1000132" cy="1214447"/>
            </a:xfrm>
            <a:prstGeom prst="flowChartDecision">
              <a:avLst/>
            </a:prstGeom>
          </p:spPr>
          <p:style>
            <a:lnRef idx="1">
              <a:schemeClr val="accent6"/>
            </a:lnRef>
            <a:fillRef idx="2">
              <a:schemeClr val="accent6"/>
            </a:fillRef>
            <a:effectRef idx="1">
              <a:schemeClr val="accent6"/>
            </a:effectRef>
            <a:fontRef idx="minor">
              <a:schemeClr val="dk1"/>
            </a:fontRef>
          </p:style>
          <p:txBody>
            <a:bodyPr rtlCol="0" anchor="ctr"/>
            <a:lstStyle/>
            <a:p>
              <a:pPr algn="ctr"/>
              <a:r>
                <a:rPr lang="zh-CN" altLang="en-US" sz="32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汽</a:t>
              </a:r>
              <a:endParaRPr lang="zh-CN" altLang="en-US" sz="32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sp>
          <p:nvSpPr>
            <p:cNvPr id="47" name="流程图: 决策 46"/>
            <p:cNvSpPr/>
            <p:nvPr/>
          </p:nvSpPr>
          <p:spPr>
            <a:xfrm>
              <a:off x="4497322" y="750067"/>
              <a:ext cx="1000132" cy="1214446"/>
            </a:xfrm>
            <a:prstGeom prst="flowChartDecision">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zh-CN" altLang="en-US" sz="32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车</a:t>
              </a:r>
              <a:endParaRPr lang="zh-CN" altLang="en-US" sz="32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sp>
          <p:nvSpPr>
            <p:cNvPr id="48" name="流程图: 决策 47"/>
            <p:cNvSpPr/>
            <p:nvPr/>
          </p:nvSpPr>
          <p:spPr>
            <a:xfrm>
              <a:off x="5008754" y="1393010"/>
              <a:ext cx="1000132" cy="1214447"/>
            </a:xfrm>
            <a:prstGeom prst="flowChartDecision">
              <a:avLst/>
            </a:prstGeom>
          </p:spPr>
          <p:style>
            <a:lnRef idx="1">
              <a:schemeClr val="accent4"/>
            </a:lnRef>
            <a:fillRef idx="2">
              <a:schemeClr val="accent4"/>
            </a:fillRef>
            <a:effectRef idx="1">
              <a:schemeClr val="accent4"/>
            </a:effectRef>
            <a:fontRef idx="minor">
              <a:schemeClr val="dk1"/>
            </a:fontRef>
          </p:style>
          <p:txBody>
            <a:bodyPr rtlCol="0" anchor="ctr"/>
            <a:lstStyle/>
            <a:p>
              <a:pPr algn="ctr"/>
              <a:r>
                <a:rPr lang="zh-CN" altLang="en-US" sz="32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绍</a:t>
              </a:r>
              <a:endParaRPr lang="zh-CN" altLang="en-US" sz="32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grpSp>
      <p:sp>
        <p:nvSpPr>
          <p:cNvPr id="50" name="心形 49"/>
          <p:cNvSpPr/>
          <p:nvPr/>
        </p:nvSpPr>
        <p:spPr>
          <a:xfrm rot="19460093">
            <a:off x="3056071" y="127137"/>
            <a:ext cx="642942" cy="642942"/>
          </a:xfrm>
          <a:prstGeom prst="heart">
            <a:avLst/>
          </a:prstGeom>
          <a:solidFill>
            <a:schemeClr val="bg2"/>
          </a:solidFill>
          <a:ln/>
        </p:spPr>
        <p:style>
          <a:lnRef idx="2">
            <a:schemeClr val="accent5"/>
          </a:lnRef>
          <a:fillRef idx="1">
            <a:schemeClr val="lt1"/>
          </a:fillRef>
          <a:effectRef idx="0">
            <a:schemeClr val="accent5"/>
          </a:effectRef>
          <a:fontRef idx="minor">
            <a:schemeClr val="dk1"/>
          </a:fontRef>
        </p:style>
        <p:txBody>
          <a:bodyPr rtlCol="0" anchor="ctr"/>
          <a:lstStyle/>
          <a:p>
            <a:pPr algn="ctr"/>
            <a:endParaRPr lang="zh-CN" altLang="en-US"/>
          </a:p>
        </p:txBody>
      </p:sp>
      <p:sp>
        <p:nvSpPr>
          <p:cNvPr id="6146" name="AutoShape 2" descr="ftp://c10-43:6f413232@192.168.5.254/%BF%BC%CA%D4%D7%CA%C1%CF/%B8%FC%B8%C4%CD%BC%C6%AC/%B9%AB%BD%BB%B3%B5%B8%FC%B8%C4.jpg"/>
          <p:cNvSpPr>
            <a:spLocks noChangeAspect="1" noChangeArrowheads="1"/>
          </p:cNvSpPr>
          <p:nvPr/>
        </p:nvSpPr>
        <p:spPr bwMode="auto">
          <a:xfrm>
            <a:off x="63500" y="-136525"/>
            <a:ext cx="304800" cy="304800"/>
          </a:xfrm>
          <a:prstGeom prst="rect">
            <a:avLst/>
          </a:prstGeom>
          <a:noFill/>
        </p:spPr>
        <p:txBody>
          <a:bodyPr vert="horz" wrap="square" lIns="91440" tIns="45720" rIns="91440" bIns="45720" numCol="1" anchor="t" anchorCtr="0" compatLnSpc="1">
            <a:prstTxWarp prst="textNoShape">
              <a:avLst/>
            </a:prstTxWarp>
          </a:bodyPr>
          <a:lstStyle/>
          <a:p>
            <a:endParaRPr lang="zh-CN" altLang="en-US"/>
          </a:p>
        </p:txBody>
      </p:sp>
      <p:sp>
        <p:nvSpPr>
          <p:cNvPr id="6148" name="AutoShape 4" descr="ftp://c10-43:6f413232@192.168.5.254/%BF%BC%CA%D4%D7%CA%C1%CF/%B8%FC%B8%C4%CD%BC%C6%AC/%B9%AB%BD%BB%B3%B5%B8%FC%B8%C4.jpg"/>
          <p:cNvSpPr>
            <a:spLocks noChangeAspect="1" noChangeArrowheads="1"/>
          </p:cNvSpPr>
          <p:nvPr/>
        </p:nvSpPr>
        <p:spPr bwMode="auto">
          <a:xfrm>
            <a:off x="63500" y="-136525"/>
            <a:ext cx="304800" cy="304800"/>
          </a:xfrm>
          <a:prstGeom prst="rect">
            <a:avLst/>
          </a:prstGeom>
          <a:noFill/>
        </p:spPr>
        <p:txBody>
          <a:bodyPr vert="horz" wrap="square" lIns="91440" tIns="45720" rIns="91440" bIns="45720" numCol="1" anchor="t" anchorCtr="0" compatLnSpc="1">
            <a:prstTxWarp prst="textNoShape">
              <a:avLst/>
            </a:prstTxWarp>
          </a:bodyPr>
          <a:lstStyle/>
          <a:p>
            <a:endParaRPr lang="zh-CN" altLang="en-US"/>
          </a:p>
        </p:txBody>
      </p:sp>
      <p:pic>
        <p:nvPicPr>
          <p:cNvPr id="6150" name="Picture 6" descr="C:\Documents and Settings\zd\桌面\公交车图片\t012a9dcb4b333fba93.jpg"/>
          <p:cNvPicPr>
            <a:picLocks noChangeAspect="1" noChangeArrowheads="1"/>
          </p:cNvPicPr>
          <p:nvPr/>
        </p:nvPicPr>
        <p:blipFill>
          <a:blip r:embed="rId5"/>
          <a:srcRect/>
          <a:stretch>
            <a:fillRect/>
          </a:stretch>
        </p:blipFill>
        <p:spPr bwMode="auto">
          <a:xfrm>
            <a:off x="4071942" y="3357554"/>
            <a:ext cx="2428892" cy="1500198"/>
          </a:xfrm>
          <a:prstGeom prst="rect">
            <a:avLst/>
          </a:prstGeom>
          <a:noFill/>
        </p:spPr>
      </p:pic>
    </p:spTree>
  </p:cSld>
  <p:clrMapOvr>
    <a:masterClrMapping/>
  </p:clrMapOvr>
  <p:transition spd="med">
    <p:random/>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 name="横卷形 50"/>
          <p:cNvSpPr/>
          <p:nvPr/>
        </p:nvSpPr>
        <p:spPr>
          <a:xfrm>
            <a:off x="214290" y="0"/>
            <a:ext cx="3286148" cy="785786"/>
          </a:xfrm>
          <a:prstGeom prst="horizontalScroll">
            <a:avLst/>
          </a:prstGeom>
        </p:spPr>
        <p:style>
          <a:lnRef idx="1">
            <a:schemeClr val="accent3"/>
          </a:lnRef>
          <a:fillRef idx="2">
            <a:schemeClr val="accent3"/>
          </a:fillRef>
          <a:effectRef idx="1">
            <a:schemeClr val="accent3"/>
          </a:effectRef>
          <a:fontRef idx="minor">
            <a:schemeClr val="dk1"/>
          </a:fontRef>
        </p:style>
        <p:txBody>
          <a:bodyPr rtlCol="0" anchor="ctr"/>
          <a:lstStyle/>
          <a:p>
            <a:pPr algn="ctr"/>
            <a:endParaRPr lang="zh-CN" altLang="en-US"/>
          </a:p>
        </p:txBody>
      </p:sp>
      <p:pic>
        <p:nvPicPr>
          <p:cNvPr id="4" name="图片 3" descr="594.gif"/>
          <p:cNvPicPr>
            <a:picLocks noChangeAspect="1"/>
          </p:cNvPicPr>
          <p:nvPr/>
        </p:nvPicPr>
        <p:blipFill>
          <a:blip r:embed="rId3">
            <a:duotone>
              <a:schemeClr val="accent5">
                <a:shade val="45000"/>
                <a:satMod val="135000"/>
              </a:schemeClr>
              <a:prstClr val="white"/>
            </a:duotone>
          </a:blip>
          <a:stretch>
            <a:fillRect/>
          </a:stretch>
        </p:blipFill>
        <p:spPr>
          <a:xfrm>
            <a:off x="1" y="0"/>
            <a:ext cx="6857999" cy="9144000"/>
          </a:xfrm>
          <a:prstGeom prst="rect">
            <a:avLst/>
          </a:prstGeom>
        </p:spPr>
      </p:pic>
      <p:sp>
        <p:nvSpPr>
          <p:cNvPr id="1025" name="Rectangle 1"/>
          <p:cNvSpPr>
            <a:spLocks noChangeArrowheads="1"/>
          </p:cNvSpPr>
          <p:nvPr/>
        </p:nvSpPr>
        <p:spPr bwMode="auto">
          <a:xfrm>
            <a:off x="0" y="0"/>
            <a:ext cx="3013967" cy="1046440"/>
          </a:xfrm>
          <a:prstGeom prst="rect">
            <a:avLst/>
          </a:prstGeom>
          <a:solidFill>
            <a:srgbClr val="FFFFFF"/>
          </a:solid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CN" sz="4400" b="1" i="0" u="none" strike="noStrike" normalizeH="0" baseline="0"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Arial" pitchFamily="34" charset="0"/>
                <a:ea typeface="宋体" pitchFamily="2" charset="-122"/>
                <a:cs typeface="Arial" pitchFamily="34" charset="0"/>
              </a:rPr>
              <a:t>公共车类型</a:t>
            </a:r>
            <a:endParaRPr kumimoji="0" lang="zh-CN" sz="6000" b="1" i="0" u="none" strike="noStrike" normalizeH="0" baseline="0"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Arial" pitchFamily="34" charset="0"/>
              <a:ea typeface="宋体" pitchFamily="2" charset="-122"/>
              <a:cs typeface="宋体" pitchFamily="2" charset="-122"/>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zh-CN" sz="1800" b="0" i="0" u="none" strike="noStrike" cap="none" normalizeH="0" baseline="0" dirty="0" smtClean="0">
              <a:ln>
                <a:noFill/>
              </a:ln>
              <a:solidFill>
                <a:schemeClr val="tx1"/>
              </a:solidFill>
              <a:effectLst/>
              <a:latin typeface="Arial" pitchFamily="34" charset="0"/>
              <a:ea typeface="宋体" pitchFamily="2" charset="-122"/>
            </a:endParaRPr>
          </a:p>
        </p:txBody>
      </p:sp>
      <p:sp>
        <p:nvSpPr>
          <p:cNvPr id="7" name="矩形 6"/>
          <p:cNvSpPr/>
          <p:nvPr/>
        </p:nvSpPr>
        <p:spPr>
          <a:xfrm>
            <a:off x="0" y="785786"/>
            <a:ext cx="3714776" cy="3643338"/>
          </a:xfrm>
          <a:prstGeom prst="rect">
            <a:avLst/>
          </a:prstGeom>
          <a:ln w="57150">
            <a:prstDash val="dash"/>
          </a:ln>
        </p:spPr>
        <p:style>
          <a:lnRef idx="1">
            <a:schemeClr val="accent3"/>
          </a:lnRef>
          <a:fillRef idx="2">
            <a:schemeClr val="accent3"/>
          </a:fillRef>
          <a:effectRef idx="1">
            <a:schemeClr val="accent3"/>
          </a:effectRef>
          <a:fontRef idx="minor">
            <a:schemeClr val="dk1"/>
          </a:fontRef>
        </p:style>
        <p:txBody>
          <a:bodyPr rtlCol="0" anchor="ctr"/>
          <a:lstStyle/>
          <a:p>
            <a:pPr algn="ctr"/>
            <a:endParaRPr lang="zh-CN" altLang="en-US"/>
          </a:p>
        </p:txBody>
      </p:sp>
      <p:sp>
        <p:nvSpPr>
          <p:cNvPr id="1026" name="Rectangle 2"/>
          <p:cNvSpPr>
            <a:spLocks noChangeArrowheads="1"/>
          </p:cNvSpPr>
          <p:nvPr/>
        </p:nvSpPr>
        <p:spPr bwMode="auto">
          <a:xfrm>
            <a:off x="-214338" y="1000100"/>
            <a:ext cx="4071942" cy="304698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304800" algn="l" defTabSz="914400" rtl="0" eaLnBrk="1" fontAlgn="base" latinLnBrk="0" hangingPunct="1">
              <a:lnSpc>
                <a:spcPct val="100000"/>
              </a:lnSpc>
              <a:spcBef>
                <a:spcPct val="0"/>
              </a:spcBef>
              <a:spcAft>
                <a:spcPct val="0"/>
              </a:spcAft>
              <a:buClrTx/>
              <a:buSzTx/>
              <a:buFontTx/>
              <a:buNone/>
              <a:tabLst/>
            </a:pPr>
            <a:r>
              <a:rPr kumimoji="0" lang="en-US" altLang="zh-CN" sz="1600" b="0" i="0" u="none" strike="noStrike" cap="none" normalizeH="0" baseline="0" dirty="0" smtClean="0">
                <a:ln>
                  <a:noFill/>
                </a:ln>
                <a:solidFill>
                  <a:srgbClr val="333333"/>
                </a:solidFill>
                <a:effectLst/>
                <a:latin typeface="Arial" pitchFamily="34" charset="0"/>
                <a:ea typeface="宋体" pitchFamily="2" charset="-122"/>
                <a:cs typeface="Arial" pitchFamily="34" charset="0"/>
              </a:rPr>
              <a:t>     50</a:t>
            </a:r>
            <a:r>
              <a:rPr kumimoji="0" lang="zh-CN" altLang="en-US" sz="1600" b="0" i="0" u="none" strike="noStrike" cap="none" normalizeH="0" baseline="0" dirty="0" smtClean="0">
                <a:ln>
                  <a:noFill/>
                </a:ln>
                <a:solidFill>
                  <a:srgbClr val="333333"/>
                </a:solidFill>
                <a:effectLst/>
                <a:latin typeface="Arial" pitchFamily="34" charset="0"/>
                <a:ea typeface="宋体" pitchFamily="2" charset="-122"/>
                <a:cs typeface="Arial" pitchFamily="34" charset="0"/>
              </a:rPr>
              <a:t>人的单层巴士。如丹尼士飞镖巴士、</a:t>
            </a:r>
            <a:endParaRPr kumimoji="0" lang="en-US" altLang="zh-CN" sz="1600" b="0" i="0" u="none" strike="noStrike" cap="none" normalizeH="0" baseline="0" dirty="0" smtClean="0">
              <a:ln>
                <a:noFill/>
              </a:ln>
              <a:solidFill>
                <a:srgbClr val="333333"/>
              </a:solidFill>
              <a:effectLst/>
              <a:latin typeface="Arial" pitchFamily="34" charset="0"/>
              <a:ea typeface="宋体" pitchFamily="2" charset="-122"/>
              <a:cs typeface="Arial" pitchFamily="34" charset="0"/>
            </a:endParaRPr>
          </a:p>
          <a:p>
            <a:pPr marL="0" marR="0" lvl="0" indent="304800" algn="l" defTabSz="914400" rtl="0" eaLnBrk="1" fontAlgn="base" latinLnBrk="0" hangingPunct="1">
              <a:lnSpc>
                <a:spcPct val="100000"/>
              </a:lnSpc>
              <a:spcBef>
                <a:spcPct val="0"/>
              </a:spcBef>
              <a:spcAft>
                <a:spcPct val="0"/>
              </a:spcAft>
              <a:buClrTx/>
              <a:buSzTx/>
              <a:buFontTx/>
              <a:buNone/>
              <a:tabLst/>
            </a:pPr>
            <a:r>
              <a:rPr kumimoji="0" lang="zh-CN" altLang="en-US" sz="1600" b="0" i="0" u="none" strike="noStrike" cap="none" normalizeH="0" baseline="0" dirty="0" smtClean="0">
                <a:ln>
                  <a:noFill/>
                </a:ln>
                <a:solidFill>
                  <a:srgbClr val="333333"/>
                </a:solidFill>
                <a:effectLst/>
                <a:latin typeface="Arial" pitchFamily="34" charset="0"/>
                <a:ea typeface="宋体" pitchFamily="2" charset="-122"/>
                <a:cs typeface="Arial" pitchFamily="34" charset="0"/>
              </a:rPr>
              <a:t>富豪</a:t>
            </a:r>
            <a:r>
              <a:rPr kumimoji="0" lang="en-US" altLang="zh-CN" sz="1600" b="0" i="0" u="none" strike="noStrike" cap="none" normalizeH="0" baseline="0" dirty="0" smtClean="0">
                <a:ln>
                  <a:noFill/>
                </a:ln>
                <a:solidFill>
                  <a:srgbClr val="333333"/>
                </a:solidFill>
                <a:effectLst/>
                <a:latin typeface="Arial" pitchFamily="34" charset="0"/>
                <a:ea typeface="宋体" pitchFamily="2" charset="-122"/>
                <a:cs typeface="Arial" pitchFamily="34" charset="0"/>
              </a:rPr>
              <a:t>B6LE</a:t>
            </a:r>
            <a:r>
              <a:rPr kumimoji="0" lang="zh-CN" altLang="en-US" sz="1600" b="0" i="0" u="none" strike="noStrike" cap="none" normalizeH="0" baseline="0" dirty="0" smtClean="0">
                <a:ln>
                  <a:noFill/>
                </a:ln>
                <a:solidFill>
                  <a:srgbClr val="333333"/>
                </a:solidFill>
                <a:effectLst/>
                <a:latin typeface="Arial" pitchFamily="34" charset="0"/>
                <a:ea typeface="宋体" pitchFamily="2" charset="-122"/>
                <a:cs typeface="Arial" pitchFamily="34" charset="0"/>
              </a:rPr>
              <a:t>巴士及日野</a:t>
            </a:r>
            <a:r>
              <a:rPr kumimoji="0" lang="en-US" altLang="zh-CN" sz="1600" b="0" i="0" u="none" strike="noStrike" cap="none" normalizeH="0" baseline="0" dirty="0" smtClean="0">
                <a:ln>
                  <a:noFill/>
                </a:ln>
                <a:solidFill>
                  <a:srgbClr val="333333"/>
                </a:solidFill>
                <a:effectLst/>
                <a:latin typeface="Arial" pitchFamily="34" charset="0"/>
                <a:ea typeface="宋体" pitchFamily="2" charset="-122"/>
                <a:cs typeface="Arial" pitchFamily="34" charset="0"/>
              </a:rPr>
              <a:t>Rainbow</a:t>
            </a:r>
            <a:r>
              <a:rPr kumimoji="0" lang="zh-CN" altLang="en-US" sz="1600" b="0" i="0" u="none" strike="noStrike" cap="none" normalizeH="0" baseline="0" dirty="0" smtClean="0">
                <a:ln>
                  <a:noFill/>
                </a:ln>
                <a:solidFill>
                  <a:srgbClr val="333333"/>
                </a:solidFill>
                <a:effectLst/>
                <a:latin typeface="Arial" pitchFamily="34" charset="0"/>
                <a:ea typeface="宋体" pitchFamily="2" charset="-122"/>
                <a:cs typeface="Arial" pitchFamily="34" charset="0"/>
              </a:rPr>
              <a:t>等。</a:t>
            </a:r>
            <a:endParaRPr kumimoji="0" lang="zh-CN" altLang="en-US" sz="1600" b="0" i="0" u="none" strike="noStrike" cap="none" normalizeH="0" baseline="0" dirty="0" smtClean="0">
              <a:ln>
                <a:noFill/>
              </a:ln>
              <a:solidFill>
                <a:schemeClr val="tx1"/>
              </a:solidFill>
              <a:effectLst/>
              <a:latin typeface="Arial" pitchFamily="34" charset="0"/>
              <a:ea typeface="宋体" pitchFamily="2" charset="-122"/>
            </a:endParaRPr>
          </a:p>
          <a:p>
            <a:pPr marL="0" marR="0" lvl="0" indent="304800" algn="l" defTabSz="914400" rtl="0" eaLnBrk="0" fontAlgn="base" latinLnBrk="0" hangingPunct="0">
              <a:lnSpc>
                <a:spcPct val="100000"/>
              </a:lnSpc>
              <a:spcBef>
                <a:spcPct val="0"/>
              </a:spcBef>
              <a:spcAft>
                <a:spcPct val="0"/>
              </a:spcAft>
              <a:buClrTx/>
              <a:buSzTx/>
              <a:buFontTx/>
              <a:buNone/>
              <a:tabLst/>
            </a:pPr>
            <a:r>
              <a:rPr kumimoji="0" lang="zh-CN" altLang="en-US" sz="1600" b="0" i="0" u="none" strike="noStrike" cap="none" normalizeH="0" baseline="0" dirty="0" smtClean="0">
                <a:ln>
                  <a:noFill/>
                </a:ln>
                <a:solidFill>
                  <a:srgbClr val="333333"/>
                </a:solidFill>
                <a:effectLst/>
                <a:latin typeface="Arial" pitchFamily="34" charset="0"/>
                <a:ea typeface="宋体" pitchFamily="2" charset="-122"/>
                <a:cs typeface="Arial" pitchFamily="34" charset="0"/>
              </a:rPr>
              <a:t>●小型巴士：简称</a:t>
            </a:r>
            <a:r>
              <a:rPr kumimoji="0" lang="zh-CN" altLang="en-US" sz="1600" b="0" i="0" u="none" strike="noStrike" cap="none" normalizeH="0" baseline="0" dirty="0" smtClean="0">
                <a:ln>
                  <a:noFill/>
                </a:ln>
                <a:solidFill>
                  <a:srgbClr val="333333"/>
                </a:solidFill>
                <a:effectLst/>
                <a:latin typeface="Calibri"/>
                <a:ea typeface="宋体" pitchFamily="2" charset="-122"/>
                <a:cs typeface="Arial" pitchFamily="34" charset="0"/>
              </a:rPr>
              <a:t>“</a:t>
            </a:r>
            <a:r>
              <a:rPr kumimoji="0" lang="zh-CN" altLang="en-US" sz="1600" b="0" i="0" u="none" strike="noStrike" cap="none" normalizeH="0" baseline="0" dirty="0" smtClean="0">
                <a:ln>
                  <a:noFill/>
                </a:ln>
                <a:solidFill>
                  <a:srgbClr val="333333"/>
                </a:solidFill>
                <a:effectLst/>
                <a:latin typeface="Arial" pitchFamily="34" charset="0"/>
                <a:ea typeface="宋体" pitchFamily="2" charset="-122"/>
                <a:cs typeface="Arial" pitchFamily="34" charset="0"/>
              </a:rPr>
              <a:t>小巴</a:t>
            </a:r>
            <a:r>
              <a:rPr kumimoji="0" lang="zh-CN" altLang="en-US" sz="1600" b="0" i="0" u="none" strike="noStrike" cap="none" normalizeH="0" baseline="0" dirty="0" smtClean="0">
                <a:ln>
                  <a:noFill/>
                </a:ln>
                <a:solidFill>
                  <a:srgbClr val="333333"/>
                </a:solidFill>
                <a:effectLst/>
                <a:latin typeface="Calibri"/>
                <a:ea typeface="宋体" pitchFamily="2" charset="-122"/>
                <a:cs typeface="Arial" pitchFamily="34" charset="0"/>
              </a:rPr>
              <a:t>”</a:t>
            </a:r>
            <a:r>
              <a:rPr kumimoji="0" lang="zh-CN" altLang="en-US" sz="1600" b="0" i="0" u="none" strike="noStrike" cap="none" normalizeH="0" baseline="0" dirty="0" smtClean="0">
                <a:ln>
                  <a:noFill/>
                </a:ln>
                <a:solidFill>
                  <a:srgbClr val="333333"/>
                </a:solidFill>
                <a:effectLst/>
                <a:latin typeface="Arial" pitchFamily="34" charset="0"/>
                <a:ea typeface="宋体" pitchFamily="2" charset="-122"/>
                <a:cs typeface="Arial" pitchFamily="34" charset="0"/>
              </a:rPr>
              <a:t>。一般小型</a:t>
            </a:r>
            <a:endParaRPr kumimoji="0" lang="en-US" altLang="zh-CN" sz="1600" b="0" i="0" u="none" strike="noStrike" cap="none" normalizeH="0" baseline="0" dirty="0" smtClean="0">
              <a:ln>
                <a:noFill/>
              </a:ln>
              <a:solidFill>
                <a:srgbClr val="333333"/>
              </a:solidFill>
              <a:effectLst/>
              <a:latin typeface="Arial" pitchFamily="34" charset="0"/>
              <a:ea typeface="宋体" pitchFamily="2" charset="-122"/>
              <a:cs typeface="Arial" pitchFamily="34" charset="0"/>
            </a:endParaRPr>
          </a:p>
          <a:p>
            <a:pPr marL="0" marR="0" lvl="0" indent="304800" algn="l" defTabSz="914400" rtl="0" eaLnBrk="0" fontAlgn="base" latinLnBrk="0" hangingPunct="0">
              <a:lnSpc>
                <a:spcPct val="100000"/>
              </a:lnSpc>
              <a:spcBef>
                <a:spcPct val="0"/>
              </a:spcBef>
              <a:spcAft>
                <a:spcPct val="0"/>
              </a:spcAft>
              <a:buClrTx/>
              <a:buSzTx/>
              <a:buFontTx/>
              <a:buNone/>
              <a:tabLst/>
            </a:pPr>
            <a:r>
              <a:rPr kumimoji="0" lang="zh-CN" altLang="en-US" sz="1600" b="0" i="0" u="none" strike="noStrike" cap="none" normalizeH="0" baseline="0" dirty="0" smtClean="0">
                <a:ln>
                  <a:noFill/>
                </a:ln>
                <a:solidFill>
                  <a:srgbClr val="333333"/>
                </a:solidFill>
                <a:effectLst/>
                <a:latin typeface="Arial" pitchFamily="34" charset="0"/>
                <a:ea typeface="宋体" pitchFamily="2" charset="-122"/>
                <a:cs typeface="Arial" pitchFamily="34" charset="0"/>
              </a:rPr>
              <a:t>巴士的体积比普通巴士为小，载客量一</a:t>
            </a:r>
            <a:endParaRPr kumimoji="0" lang="en-US" altLang="zh-CN" sz="1600" b="0" i="0" u="none" strike="noStrike" cap="none" normalizeH="0" baseline="0" dirty="0" smtClean="0">
              <a:ln>
                <a:noFill/>
              </a:ln>
              <a:solidFill>
                <a:srgbClr val="333333"/>
              </a:solidFill>
              <a:effectLst/>
              <a:latin typeface="Arial" pitchFamily="34" charset="0"/>
              <a:ea typeface="宋体" pitchFamily="2" charset="-122"/>
              <a:cs typeface="Arial" pitchFamily="34" charset="0"/>
            </a:endParaRPr>
          </a:p>
          <a:p>
            <a:pPr marL="0" marR="0" lvl="0" indent="304800" algn="l" defTabSz="914400" rtl="0" eaLnBrk="0" fontAlgn="base" latinLnBrk="0" hangingPunct="0">
              <a:lnSpc>
                <a:spcPct val="100000"/>
              </a:lnSpc>
              <a:spcBef>
                <a:spcPct val="0"/>
              </a:spcBef>
              <a:spcAft>
                <a:spcPct val="0"/>
              </a:spcAft>
              <a:buClrTx/>
              <a:buSzTx/>
              <a:buFontTx/>
              <a:buNone/>
              <a:tabLst/>
            </a:pPr>
            <a:r>
              <a:rPr kumimoji="0" lang="zh-CN" altLang="en-US" sz="1600" b="0" i="0" u="none" strike="noStrike" cap="none" normalizeH="0" baseline="0" dirty="0" smtClean="0">
                <a:ln>
                  <a:noFill/>
                </a:ln>
                <a:solidFill>
                  <a:srgbClr val="333333"/>
                </a:solidFill>
                <a:effectLst/>
                <a:latin typeface="Arial" pitchFamily="34" charset="0"/>
                <a:ea typeface="宋体" pitchFamily="2" charset="-122"/>
                <a:cs typeface="Arial" pitchFamily="34" charset="0"/>
              </a:rPr>
              <a:t>般在</a:t>
            </a:r>
            <a:r>
              <a:rPr kumimoji="0" lang="en-US" altLang="zh-CN" sz="1600" b="0" i="0" u="none" strike="noStrike" cap="none" normalizeH="0" baseline="0" dirty="0" smtClean="0">
                <a:ln>
                  <a:noFill/>
                </a:ln>
                <a:solidFill>
                  <a:srgbClr val="333333"/>
                </a:solidFill>
                <a:effectLst/>
                <a:latin typeface="Arial" pitchFamily="34" charset="0"/>
                <a:ea typeface="宋体" pitchFamily="2" charset="-122"/>
                <a:cs typeface="Arial" pitchFamily="34" charset="0"/>
              </a:rPr>
              <a:t>8</a:t>
            </a:r>
            <a:r>
              <a:rPr kumimoji="0" lang="zh-CN" altLang="en-US" sz="1600" b="0" i="0" u="none" strike="noStrike" cap="none" normalizeH="0" baseline="0" dirty="0" smtClean="0">
                <a:ln>
                  <a:noFill/>
                </a:ln>
                <a:solidFill>
                  <a:srgbClr val="333333"/>
                </a:solidFill>
                <a:effectLst/>
                <a:latin typeface="Arial" pitchFamily="34" charset="0"/>
                <a:ea typeface="宋体" pitchFamily="2" charset="-122"/>
                <a:cs typeface="Arial" pitchFamily="34" charset="0"/>
              </a:rPr>
              <a:t>至</a:t>
            </a:r>
            <a:r>
              <a:rPr kumimoji="0" lang="en-US" altLang="zh-CN" sz="1600" b="0" i="0" u="none" strike="noStrike" cap="none" normalizeH="0" baseline="0" dirty="0" smtClean="0">
                <a:ln>
                  <a:noFill/>
                </a:ln>
                <a:solidFill>
                  <a:srgbClr val="333333"/>
                </a:solidFill>
                <a:effectLst/>
                <a:latin typeface="Arial" pitchFamily="34" charset="0"/>
                <a:ea typeface="宋体" pitchFamily="2" charset="-122"/>
                <a:cs typeface="Arial" pitchFamily="34" charset="0"/>
              </a:rPr>
              <a:t>20</a:t>
            </a:r>
            <a:r>
              <a:rPr kumimoji="0" lang="zh-CN" altLang="en-US" sz="1600" b="0" i="0" u="none" strike="noStrike" cap="none" normalizeH="0" baseline="0" dirty="0" smtClean="0">
                <a:ln>
                  <a:noFill/>
                </a:ln>
                <a:solidFill>
                  <a:srgbClr val="333333"/>
                </a:solidFill>
                <a:effectLst/>
                <a:latin typeface="Arial" pitchFamily="34" charset="0"/>
                <a:ea typeface="宋体" pitchFamily="2" charset="-122"/>
                <a:cs typeface="Arial" pitchFamily="34" charset="0"/>
              </a:rPr>
              <a:t>人之间。它们多数行走于客</a:t>
            </a:r>
            <a:endParaRPr kumimoji="0" lang="en-US" altLang="zh-CN" sz="1600" b="0" i="0" u="none" strike="noStrike" cap="none" normalizeH="0" baseline="0" dirty="0" smtClean="0">
              <a:ln>
                <a:noFill/>
              </a:ln>
              <a:solidFill>
                <a:srgbClr val="333333"/>
              </a:solidFill>
              <a:effectLst/>
              <a:latin typeface="Arial" pitchFamily="34" charset="0"/>
              <a:ea typeface="宋体" pitchFamily="2" charset="-122"/>
              <a:cs typeface="Arial" pitchFamily="34" charset="0"/>
            </a:endParaRPr>
          </a:p>
          <a:p>
            <a:pPr marL="0" marR="0" lvl="0" indent="304800" algn="l" defTabSz="914400" rtl="0" eaLnBrk="0" fontAlgn="base" latinLnBrk="0" hangingPunct="0">
              <a:lnSpc>
                <a:spcPct val="100000"/>
              </a:lnSpc>
              <a:spcBef>
                <a:spcPct val="0"/>
              </a:spcBef>
              <a:spcAft>
                <a:spcPct val="0"/>
              </a:spcAft>
              <a:buClrTx/>
              <a:buSzTx/>
              <a:buFontTx/>
              <a:buNone/>
              <a:tabLst/>
            </a:pPr>
            <a:r>
              <a:rPr kumimoji="0" lang="zh-CN" altLang="en-US" sz="1600" b="0" i="0" u="none" strike="noStrike" cap="none" normalizeH="0" baseline="0" dirty="0" smtClean="0">
                <a:ln>
                  <a:noFill/>
                </a:ln>
                <a:solidFill>
                  <a:srgbClr val="333333"/>
                </a:solidFill>
                <a:effectLst/>
                <a:latin typeface="Arial" pitchFamily="34" charset="0"/>
                <a:ea typeface="宋体" pitchFamily="2" charset="-122"/>
                <a:cs typeface="Arial" pitchFamily="34" charset="0"/>
              </a:rPr>
              <a:t>量较低或需要服务</a:t>
            </a:r>
            <a:endParaRPr kumimoji="0" lang="en-US" altLang="zh-CN" sz="1600" b="0" i="0" u="none" strike="noStrike" cap="none" normalizeH="0" baseline="0" dirty="0" smtClean="0">
              <a:ln>
                <a:noFill/>
              </a:ln>
              <a:solidFill>
                <a:srgbClr val="333333"/>
              </a:solidFill>
              <a:effectLst/>
              <a:latin typeface="Arial" pitchFamily="34" charset="0"/>
              <a:ea typeface="宋体" pitchFamily="2" charset="-122"/>
              <a:cs typeface="Arial" pitchFamily="34" charset="0"/>
            </a:endParaRPr>
          </a:p>
          <a:p>
            <a:pPr marL="0" marR="0" lvl="0" indent="304800" algn="l" defTabSz="914400" rtl="0" eaLnBrk="0" fontAlgn="base" latinLnBrk="0" hangingPunct="0">
              <a:lnSpc>
                <a:spcPct val="100000"/>
              </a:lnSpc>
              <a:spcBef>
                <a:spcPct val="0"/>
              </a:spcBef>
              <a:spcAft>
                <a:spcPct val="0"/>
              </a:spcAft>
              <a:buClrTx/>
              <a:buSzTx/>
              <a:buFontTx/>
              <a:buNone/>
              <a:tabLst/>
            </a:pPr>
            <a:r>
              <a:rPr kumimoji="0" lang="zh-CN" altLang="en-US" sz="1600" b="0" i="0" u="none" strike="noStrike" cap="none" normalizeH="0" baseline="0" dirty="0" smtClean="0">
                <a:ln>
                  <a:noFill/>
                </a:ln>
                <a:solidFill>
                  <a:srgbClr val="333333"/>
                </a:solidFill>
                <a:effectLst/>
                <a:latin typeface="Arial" pitchFamily="34" charset="0"/>
                <a:ea typeface="宋体" pitchFamily="2" charset="-122"/>
                <a:cs typeface="Arial" pitchFamily="34" charset="0"/>
              </a:rPr>
              <a:t>偏远、弯多、路窄地区的路线。</a:t>
            </a:r>
            <a:endParaRPr kumimoji="0" lang="en-US" altLang="zh-CN" sz="1600" b="0" i="0" u="none" strike="noStrike" cap="none" normalizeH="0" baseline="0" dirty="0" smtClean="0">
              <a:ln>
                <a:noFill/>
              </a:ln>
              <a:solidFill>
                <a:srgbClr val="333333"/>
              </a:solidFill>
              <a:effectLst/>
              <a:latin typeface="Arial" pitchFamily="34" charset="0"/>
              <a:ea typeface="宋体" pitchFamily="2" charset="-122"/>
              <a:cs typeface="Arial" pitchFamily="34" charset="0"/>
            </a:endParaRPr>
          </a:p>
          <a:p>
            <a:pPr marL="0" marR="0" lvl="0" indent="304800" algn="l" defTabSz="914400" rtl="0" eaLnBrk="0" fontAlgn="base" latinLnBrk="0" hangingPunct="0">
              <a:lnSpc>
                <a:spcPct val="100000"/>
              </a:lnSpc>
              <a:spcBef>
                <a:spcPct val="0"/>
              </a:spcBef>
              <a:spcAft>
                <a:spcPct val="0"/>
              </a:spcAft>
              <a:buClrTx/>
              <a:buSzTx/>
              <a:buFontTx/>
              <a:buNone/>
              <a:tabLst/>
            </a:pPr>
            <a:r>
              <a:rPr kumimoji="0" lang="zh-CN" altLang="en-US" sz="1600" b="0" i="0" u="none" strike="noStrike" cap="none" normalizeH="0" baseline="0" dirty="0" smtClean="0">
                <a:ln>
                  <a:noFill/>
                </a:ln>
                <a:solidFill>
                  <a:srgbClr val="333333"/>
                </a:solidFill>
                <a:effectLst/>
                <a:latin typeface="Arial" pitchFamily="34" charset="0"/>
                <a:ea typeface="宋体" pitchFamily="2" charset="-122"/>
                <a:cs typeface="Arial" pitchFamily="34" charset="0"/>
              </a:rPr>
              <a:t>有些路线亦会</a:t>
            </a:r>
            <a:endParaRPr kumimoji="0" lang="en-US" altLang="zh-CN" sz="1600" b="0" i="0" u="none" strike="noStrike" cap="none" normalizeH="0" baseline="0" dirty="0" smtClean="0">
              <a:ln>
                <a:noFill/>
              </a:ln>
              <a:solidFill>
                <a:srgbClr val="333333"/>
              </a:solidFill>
              <a:effectLst/>
              <a:latin typeface="Arial" pitchFamily="34" charset="0"/>
              <a:ea typeface="宋体" pitchFamily="2" charset="-122"/>
              <a:cs typeface="Arial" pitchFamily="34" charset="0"/>
            </a:endParaRPr>
          </a:p>
          <a:p>
            <a:pPr marL="0" marR="0" lvl="0" indent="304800" algn="l" defTabSz="914400" rtl="0" eaLnBrk="0" fontAlgn="base" latinLnBrk="0" hangingPunct="0">
              <a:lnSpc>
                <a:spcPct val="100000"/>
              </a:lnSpc>
              <a:spcBef>
                <a:spcPct val="0"/>
              </a:spcBef>
              <a:spcAft>
                <a:spcPct val="0"/>
              </a:spcAft>
              <a:buClrTx/>
              <a:buSzTx/>
              <a:buFontTx/>
              <a:buNone/>
              <a:tabLst/>
            </a:pPr>
            <a:r>
              <a:rPr kumimoji="0" lang="zh-CN" altLang="en-US" sz="1600" b="0" i="0" u="none" strike="noStrike" cap="none" normalizeH="0" baseline="0" dirty="0" smtClean="0">
                <a:ln>
                  <a:noFill/>
                </a:ln>
                <a:solidFill>
                  <a:srgbClr val="333333"/>
                </a:solidFill>
                <a:effectLst/>
                <a:latin typeface="Arial" pitchFamily="34" charset="0"/>
                <a:ea typeface="宋体" pitchFamily="2" charset="-122"/>
                <a:cs typeface="Arial" pitchFamily="34" charset="0"/>
              </a:rPr>
              <a:t>●双层巴士：以车身长度再可细分类，</a:t>
            </a:r>
            <a:endParaRPr kumimoji="0" lang="en-US" altLang="zh-CN" sz="1600" b="0" i="0" u="none" strike="noStrike" cap="none" normalizeH="0" baseline="0" dirty="0" smtClean="0">
              <a:ln>
                <a:noFill/>
              </a:ln>
              <a:solidFill>
                <a:srgbClr val="333333"/>
              </a:solidFill>
              <a:effectLst/>
              <a:latin typeface="Arial" pitchFamily="34" charset="0"/>
              <a:ea typeface="宋体" pitchFamily="2" charset="-122"/>
              <a:cs typeface="Arial" pitchFamily="34" charset="0"/>
            </a:endParaRPr>
          </a:p>
          <a:p>
            <a:pPr marL="0" marR="0" lvl="0" indent="304800" algn="l" defTabSz="914400" rtl="0" eaLnBrk="0" fontAlgn="base" latinLnBrk="0" hangingPunct="0">
              <a:lnSpc>
                <a:spcPct val="100000"/>
              </a:lnSpc>
              <a:spcBef>
                <a:spcPct val="0"/>
              </a:spcBef>
              <a:spcAft>
                <a:spcPct val="0"/>
              </a:spcAft>
              <a:buClrTx/>
              <a:buSzTx/>
              <a:buFontTx/>
              <a:buNone/>
              <a:tabLst/>
            </a:pPr>
            <a:r>
              <a:rPr kumimoji="0" lang="zh-CN" altLang="en-US" sz="1600" b="0" i="0" u="none" strike="noStrike" cap="none" normalizeH="0" baseline="0" dirty="0" smtClean="0">
                <a:ln>
                  <a:noFill/>
                </a:ln>
                <a:solidFill>
                  <a:srgbClr val="333333"/>
                </a:solidFill>
                <a:effectLst/>
                <a:latin typeface="Arial" pitchFamily="34" charset="0"/>
                <a:ea typeface="宋体" pitchFamily="2" charset="-122"/>
                <a:cs typeface="Arial" pitchFamily="34" charset="0"/>
              </a:rPr>
              <a:t>常见有</a:t>
            </a:r>
            <a:r>
              <a:rPr kumimoji="0" lang="en-US" altLang="zh-CN" sz="1600" b="0" i="0" u="none" strike="noStrike" cap="none" normalizeH="0" baseline="0" dirty="0" smtClean="0">
                <a:ln>
                  <a:noFill/>
                </a:ln>
                <a:solidFill>
                  <a:srgbClr val="333333"/>
                </a:solidFill>
                <a:effectLst/>
                <a:latin typeface="Arial" pitchFamily="34" charset="0"/>
                <a:ea typeface="宋体" pitchFamily="2" charset="-122"/>
                <a:cs typeface="Arial" pitchFamily="34" charset="0"/>
              </a:rPr>
              <a:t>10</a:t>
            </a:r>
            <a:r>
              <a:rPr kumimoji="0" lang="zh-CN" altLang="en-US" sz="1600" b="0" i="0" u="none" strike="noStrike" cap="none" normalizeH="0" baseline="0" dirty="0" smtClean="0">
                <a:ln>
                  <a:noFill/>
                </a:ln>
                <a:solidFill>
                  <a:srgbClr val="333333"/>
                </a:solidFill>
                <a:effectLst/>
                <a:latin typeface="Arial" pitchFamily="34" charset="0"/>
                <a:ea typeface="宋体" pitchFamily="2" charset="-122"/>
                <a:cs typeface="Arial" pitchFamily="34" charset="0"/>
              </a:rPr>
              <a:t>米、</a:t>
            </a:r>
            <a:r>
              <a:rPr kumimoji="0" lang="en-US" altLang="zh-CN" sz="1600" b="0" i="0" u="none" strike="noStrike" cap="none" normalizeH="0" baseline="0" dirty="0" smtClean="0">
                <a:ln>
                  <a:noFill/>
                </a:ln>
                <a:solidFill>
                  <a:srgbClr val="333333"/>
                </a:solidFill>
                <a:effectLst/>
                <a:latin typeface="Arial" pitchFamily="34" charset="0"/>
                <a:ea typeface="宋体" pitchFamily="2" charset="-122"/>
                <a:cs typeface="Arial" pitchFamily="34" charset="0"/>
              </a:rPr>
              <a:t>12</a:t>
            </a:r>
            <a:r>
              <a:rPr kumimoji="0" lang="zh-CN" altLang="en-US" sz="1600" b="0" i="0" u="none" strike="noStrike" cap="none" normalizeH="0" baseline="0" dirty="0" smtClean="0">
                <a:ln>
                  <a:noFill/>
                </a:ln>
                <a:solidFill>
                  <a:srgbClr val="333333"/>
                </a:solidFill>
                <a:effectLst/>
                <a:latin typeface="Arial" pitchFamily="34" charset="0"/>
                <a:ea typeface="宋体" pitchFamily="2" charset="-122"/>
                <a:cs typeface="Arial" pitchFamily="34" charset="0"/>
              </a:rPr>
              <a:t>米、</a:t>
            </a:r>
            <a:r>
              <a:rPr kumimoji="0" lang="en-US" altLang="zh-CN" sz="1600" b="0" i="0" u="none" strike="noStrike" cap="none" normalizeH="0" baseline="0" dirty="0" smtClean="0">
                <a:ln>
                  <a:noFill/>
                </a:ln>
                <a:solidFill>
                  <a:srgbClr val="333333"/>
                </a:solidFill>
                <a:effectLst/>
                <a:latin typeface="Arial" pitchFamily="34" charset="0"/>
                <a:ea typeface="宋体" pitchFamily="2" charset="-122"/>
                <a:cs typeface="Arial" pitchFamily="34" charset="0"/>
              </a:rPr>
              <a:t>13.7</a:t>
            </a:r>
            <a:r>
              <a:rPr kumimoji="0" lang="zh-CN" altLang="en-US" sz="1600" b="0" i="0" u="none" strike="noStrike" cap="none" normalizeH="0" baseline="0" dirty="0" smtClean="0">
                <a:ln>
                  <a:noFill/>
                </a:ln>
                <a:solidFill>
                  <a:srgbClr val="333333"/>
                </a:solidFill>
                <a:effectLst/>
                <a:latin typeface="Arial" pitchFamily="34" charset="0"/>
                <a:ea typeface="宋体" pitchFamily="2" charset="-122"/>
                <a:cs typeface="Arial" pitchFamily="34" charset="0"/>
              </a:rPr>
              <a:t>米，</a:t>
            </a:r>
            <a:r>
              <a:rPr kumimoji="0" lang="en-US" altLang="zh-CN" sz="1600" b="0" i="0" u="none" strike="noStrike" cap="none" normalizeH="0" baseline="0" dirty="0" smtClean="0">
                <a:ln>
                  <a:noFill/>
                </a:ln>
                <a:solidFill>
                  <a:srgbClr val="333333"/>
                </a:solidFill>
                <a:effectLst/>
                <a:latin typeface="Arial" pitchFamily="34" charset="0"/>
                <a:ea typeface="宋体" pitchFamily="2" charset="-122"/>
                <a:cs typeface="Arial" pitchFamily="34" charset="0"/>
              </a:rPr>
              <a:t>15</a:t>
            </a:r>
            <a:r>
              <a:rPr kumimoji="0" lang="zh-CN" altLang="en-US" sz="1600" b="0" i="0" u="none" strike="noStrike" cap="none" normalizeH="0" baseline="0" dirty="0" smtClean="0">
                <a:ln>
                  <a:noFill/>
                </a:ln>
                <a:solidFill>
                  <a:srgbClr val="333333"/>
                </a:solidFill>
                <a:effectLst/>
                <a:latin typeface="Arial" pitchFamily="34" charset="0"/>
                <a:ea typeface="宋体" pitchFamily="2" charset="-122"/>
                <a:cs typeface="Arial" pitchFamily="34" charset="0"/>
              </a:rPr>
              <a:t>米。</a:t>
            </a:r>
            <a:endParaRPr kumimoji="0" lang="zh-CN" altLang="en-US" sz="1600" b="0" i="0" u="none" strike="noStrike" cap="none" normalizeH="0" baseline="0" dirty="0" smtClean="0">
              <a:ln>
                <a:noFill/>
              </a:ln>
              <a:solidFill>
                <a:schemeClr val="tx1"/>
              </a:solidFill>
              <a:effectLst/>
              <a:latin typeface="Arial" pitchFamily="34" charset="0"/>
              <a:ea typeface="宋体" pitchFamily="2" charset="-122"/>
            </a:endParaRPr>
          </a:p>
          <a:p>
            <a:pPr marL="0" marR="0" lvl="0" indent="304800" algn="l" defTabSz="914400" rtl="0" eaLnBrk="0" fontAlgn="base" latinLnBrk="0" hangingPunct="0">
              <a:lnSpc>
                <a:spcPct val="100000"/>
              </a:lnSpc>
              <a:spcBef>
                <a:spcPct val="0"/>
              </a:spcBef>
              <a:spcAft>
                <a:spcPct val="0"/>
              </a:spcAft>
              <a:buClrTx/>
              <a:buSzTx/>
              <a:buFontTx/>
              <a:buNone/>
              <a:tabLst/>
            </a:pPr>
            <a:r>
              <a:rPr kumimoji="0" lang="zh-CN" altLang="en-US" sz="1600" b="0" i="0" u="none" strike="noStrike" cap="none" normalizeH="0" baseline="0" dirty="0" smtClean="0">
                <a:ln>
                  <a:noFill/>
                </a:ln>
                <a:solidFill>
                  <a:srgbClr val="333333"/>
                </a:solidFill>
                <a:effectLst/>
                <a:latin typeface="Arial" pitchFamily="34" charset="0"/>
                <a:ea typeface="宋体" pitchFamily="2" charset="-122"/>
                <a:cs typeface="Arial" pitchFamily="34" charset="0"/>
              </a:rPr>
              <a:t>●单层大型巴士：一般是指长</a:t>
            </a:r>
            <a:r>
              <a:rPr kumimoji="0" lang="en-US" altLang="zh-CN" sz="1600" b="0" i="0" u="none" strike="noStrike" cap="none" normalizeH="0" baseline="0" dirty="0" smtClean="0">
                <a:ln>
                  <a:noFill/>
                </a:ln>
                <a:solidFill>
                  <a:srgbClr val="333333"/>
                </a:solidFill>
                <a:effectLst/>
                <a:latin typeface="Arial" pitchFamily="34" charset="0"/>
                <a:ea typeface="宋体" pitchFamily="2" charset="-122"/>
                <a:cs typeface="Arial" pitchFamily="34" charset="0"/>
              </a:rPr>
              <a:t>11</a:t>
            </a:r>
            <a:r>
              <a:rPr kumimoji="0" lang="zh-CN" altLang="en-US" sz="1600" b="0" i="0" u="none" strike="noStrike" cap="none" normalizeH="0" baseline="0" dirty="0" smtClean="0">
                <a:ln>
                  <a:noFill/>
                </a:ln>
                <a:solidFill>
                  <a:srgbClr val="333333"/>
                </a:solidFill>
                <a:effectLst/>
                <a:latin typeface="Arial" pitchFamily="34" charset="0"/>
                <a:ea typeface="宋体" pitchFamily="2" charset="-122"/>
                <a:cs typeface="Arial" pitchFamily="34" charset="0"/>
              </a:rPr>
              <a:t>米或以</a:t>
            </a:r>
            <a:endParaRPr lang="en-US" altLang="zh-CN" sz="1600" dirty="0" smtClean="0">
              <a:solidFill>
                <a:srgbClr val="333333"/>
              </a:solidFill>
              <a:latin typeface="Arial" pitchFamily="34" charset="0"/>
              <a:ea typeface="宋体" pitchFamily="2" charset="-122"/>
              <a:cs typeface="Arial" pitchFamily="34" charset="0"/>
            </a:endParaRPr>
          </a:p>
          <a:p>
            <a:pPr marL="0" marR="0" lvl="0" indent="304800" algn="l" defTabSz="914400" rtl="0" eaLnBrk="0" fontAlgn="base" latinLnBrk="0" hangingPunct="0">
              <a:lnSpc>
                <a:spcPct val="100000"/>
              </a:lnSpc>
              <a:spcBef>
                <a:spcPct val="0"/>
              </a:spcBef>
              <a:spcAft>
                <a:spcPct val="0"/>
              </a:spcAft>
              <a:buClrTx/>
              <a:buSzTx/>
              <a:buFontTx/>
              <a:buNone/>
              <a:tabLst/>
            </a:pPr>
            <a:r>
              <a:rPr kumimoji="0" lang="zh-CN" altLang="en-US" sz="1600" b="0" i="0" u="none" strike="noStrike" cap="none" normalizeH="0" baseline="0" dirty="0" smtClean="0">
                <a:ln>
                  <a:noFill/>
                </a:ln>
                <a:solidFill>
                  <a:srgbClr val="333333"/>
                </a:solidFill>
                <a:effectLst/>
                <a:latin typeface="Arial" pitchFamily="34" charset="0"/>
                <a:ea typeface="宋体" pitchFamily="2" charset="-122"/>
                <a:cs typeface="Arial" pitchFamily="34" charset="0"/>
              </a:rPr>
              <a:t> 上，或载客量超过</a:t>
            </a:r>
            <a:r>
              <a:rPr kumimoji="0" lang="en-US" altLang="zh-CN" sz="1600" b="0" i="0" u="none" strike="noStrike" cap="none" normalizeH="0" baseline="0" dirty="0" smtClean="0">
                <a:ln>
                  <a:noFill/>
                </a:ln>
                <a:solidFill>
                  <a:srgbClr val="333333"/>
                </a:solidFill>
                <a:effectLst/>
                <a:latin typeface="Arial" pitchFamily="34" charset="0"/>
                <a:ea typeface="宋体" pitchFamily="2" charset="-122"/>
                <a:cs typeface="Arial" pitchFamily="34" charset="0"/>
              </a:rPr>
              <a:t>60</a:t>
            </a:r>
            <a:r>
              <a:rPr kumimoji="0" lang="zh-CN" altLang="en-US" sz="1600" b="0" i="0" u="none" strike="noStrike" cap="none" normalizeH="0" baseline="0" dirty="0" smtClean="0">
                <a:ln>
                  <a:noFill/>
                </a:ln>
                <a:solidFill>
                  <a:srgbClr val="333333"/>
                </a:solidFill>
                <a:effectLst/>
                <a:latin typeface="Arial" pitchFamily="34" charset="0"/>
                <a:ea typeface="宋体" pitchFamily="2" charset="-122"/>
                <a:cs typeface="Arial" pitchFamily="34" charset="0"/>
              </a:rPr>
              <a:t>人的公共汽车。</a:t>
            </a:r>
            <a:endParaRPr kumimoji="0" lang="zh-CN" altLang="en-US" sz="1600" b="0" i="0" u="none" strike="noStrike" cap="none" normalizeH="0" baseline="0" dirty="0" smtClean="0">
              <a:ln>
                <a:noFill/>
              </a:ln>
              <a:solidFill>
                <a:schemeClr val="tx1"/>
              </a:solidFill>
              <a:effectLst/>
              <a:latin typeface="Arial" pitchFamily="34" charset="0"/>
              <a:ea typeface="宋体" pitchFamily="2" charset="-122"/>
            </a:endParaRPr>
          </a:p>
        </p:txBody>
      </p:sp>
      <p:sp>
        <p:nvSpPr>
          <p:cNvPr id="21" name="矩形 20"/>
          <p:cNvSpPr/>
          <p:nvPr/>
        </p:nvSpPr>
        <p:spPr>
          <a:xfrm>
            <a:off x="285728" y="5072066"/>
            <a:ext cx="3143260" cy="3785652"/>
          </a:xfrm>
          <a:prstGeom prst="rect">
            <a:avLst/>
          </a:prstGeom>
          <a:ln w="38100">
            <a:prstDash val="lgDashDotDot"/>
          </a:ln>
        </p:spPr>
        <p:style>
          <a:lnRef idx="1">
            <a:schemeClr val="accent6"/>
          </a:lnRef>
          <a:fillRef idx="2">
            <a:schemeClr val="accent6"/>
          </a:fillRef>
          <a:effectRef idx="1">
            <a:schemeClr val="accent6"/>
          </a:effectRef>
          <a:fontRef idx="minor">
            <a:schemeClr val="dk1"/>
          </a:fontRef>
        </p:style>
        <p:txBody>
          <a:bodyPr wrap="square">
            <a:spAutoFit/>
          </a:bodyPr>
          <a:lstStyle/>
          <a:p>
            <a:pPr lvl="0" indent="304800" fontAlgn="base">
              <a:spcBef>
                <a:spcPct val="0"/>
              </a:spcBef>
              <a:spcAft>
                <a:spcPct val="0"/>
              </a:spcAft>
            </a:pPr>
            <a:r>
              <a:rPr lang="en-US" altLang="zh-CN" sz="1600" dirty="0" smtClean="0">
                <a:solidFill>
                  <a:srgbClr val="333333"/>
                </a:solidFill>
                <a:latin typeface="Arial" pitchFamily="34" charset="0"/>
                <a:ea typeface="宋体" pitchFamily="2" charset="-122"/>
                <a:cs typeface="Arial" pitchFamily="34" charset="0"/>
              </a:rPr>
              <a:t>●</a:t>
            </a:r>
            <a:r>
              <a:rPr lang="zh-CN" altLang="en-US" sz="1600" dirty="0" smtClean="0">
                <a:solidFill>
                  <a:srgbClr val="333333"/>
                </a:solidFill>
                <a:latin typeface="Arial" pitchFamily="34" charset="0"/>
                <a:ea typeface="宋体" pitchFamily="2" charset="-122"/>
                <a:cs typeface="Arial" pitchFamily="34" charset="0"/>
              </a:rPr>
              <a:t>单层中型巴士：一般是指尺寸在</a:t>
            </a:r>
            <a:r>
              <a:rPr lang="en-US" altLang="zh-CN" sz="1600" dirty="0" smtClean="0">
                <a:solidFill>
                  <a:srgbClr val="333333"/>
                </a:solidFill>
                <a:latin typeface="Arial" pitchFamily="34" charset="0"/>
                <a:ea typeface="宋体" pitchFamily="2" charset="-122"/>
                <a:cs typeface="Arial" pitchFamily="34" charset="0"/>
              </a:rPr>
              <a:t>10</a:t>
            </a:r>
            <a:r>
              <a:rPr lang="zh-CN" altLang="en-US" sz="1600" dirty="0" smtClean="0">
                <a:solidFill>
                  <a:srgbClr val="333333"/>
                </a:solidFill>
                <a:latin typeface="Arial" pitchFamily="34" charset="0"/>
                <a:ea typeface="宋体" pitchFamily="2" charset="-122"/>
                <a:cs typeface="Arial" pitchFamily="34" charset="0"/>
              </a:rPr>
              <a:t>米或以下，载客量约</a:t>
            </a:r>
            <a:r>
              <a:rPr lang="en-US" altLang="zh-CN" sz="1600" dirty="0" smtClean="0">
                <a:solidFill>
                  <a:srgbClr val="333333"/>
                </a:solidFill>
                <a:latin typeface="Arial" pitchFamily="34" charset="0"/>
                <a:ea typeface="宋体" pitchFamily="2" charset="-122"/>
                <a:cs typeface="Arial" pitchFamily="34" charset="0"/>
              </a:rPr>
              <a:t>30</a:t>
            </a:r>
            <a:r>
              <a:rPr lang="zh-CN" altLang="en-US" sz="1600" dirty="0" smtClean="0">
                <a:solidFill>
                  <a:srgbClr val="333333"/>
                </a:solidFill>
                <a:latin typeface="Arial" pitchFamily="34" charset="0"/>
                <a:ea typeface="宋体" pitchFamily="2" charset="-122"/>
                <a:cs typeface="Arial" pitchFamily="34" charset="0"/>
              </a:rPr>
              <a:t>至</a:t>
            </a:r>
            <a:r>
              <a:rPr lang="en-US" altLang="zh-CN" sz="1600" dirty="0" smtClean="0">
                <a:solidFill>
                  <a:srgbClr val="333333"/>
                </a:solidFill>
                <a:latin typeface="Arial" pitchFamily="34" charset="0"/>
                <a:ea typeface="宋体" pitchFamily="2" charset="-122"/>
                <a:cs typeface="Arial" pitchFamily="34" charset="0"/>
              </a:rPr>
              <a:t>40</a:t>
            </a:r>
            <a:r>
              <a:rPr lang="zh-CN" altLang="en-US" sz="1600" dirty="0" smtClean="0">
                <a:solidFill>
                  <a:srgbClr val="333333"/>
                </a:solidFill>
                <a:latin typeface="Arial" pitchFamily="34" charset="0"/>
                <a:ea typeface="宋体" pitchFamily="2" charset="-122"/>
                <a:cs typeface="Arial" pitchFamily="34" charset="0"/>
              </a:rPr>
              <a:t>人的公共汽车。在中国大陆，人们通常使用中巴的简称来称呼中型巴士；但香港并未对中型及大型巴士加以区别，而中巴的简称亦一般用来称呼曾于香港营办大巴服务的中华巴士。在营运上，大部分地区的小型巴士与普通巴士没有分别，例如澳门，由于澳门路窄车多，同时斜路弯位多而窄，因此小巴在澳门巴士发展史上占一重要席位。为了与</a:t>
            </a:r>
            <a:r>
              <a:rPr lang="zh-CN" altLang="en-US" sz="1600" dirty="0" smtClean="0">
                <a:solidFill>
                  <a:srgbClr val="333333"/>
                </a:solidFill>
                <a:ea typeface="宋体" pitchFamily="2" charset="-122"/>
                <a:cs typeface="Arial" pitchFamily="34" charset="0"/>
              </a:rPr>
              <a:t>“</a:t>
            </a:r>
            <a:r>
              <a:rPr lang="zh-CN" altLang="en-US" sz="1600" dirty="0" smtClean="0">
                <a:solidFill>
                  <a:srgbClr val="333333"/>
                </a:solidFill>
                <a:latin typeface="Arial" pitchFamily="34" charset="0"/>
                <a:ea typeface="宋体" pitchFamily="2" charset="-122"/>
                <a:cs typeface="Arial" pitchFamily="34" charset="0"/>
              </a:rPr>
              <a:t>小巴</a:t>
            </a:r>
            <a:r>
              <a:rPr lang="zh-CN" altLang="en-US" sz="1600" dirty="0" smtClean="0">
                <a:solidFill>
                  <a:srgbClr val="333333"/>
                </a:solidFill>
                <a:ea typeface="宋体" pitchFamily="2" charset="-122"/>
                <a:cs typeface="Arial" pitchFamily="34" charset="0"/>
              </a:rPr>
              <a:t>”</a:t>
            </a:r>
            <a:r>
              <a:rPr lang="zh-CN" altLang="en-US" sz="1600" dirty="0" smtClean="0">
                <a:solidFill>
                  <a:srgbClr val="333333"/>
                </a:solidFill>
                <a:latin typeface="Arial" pitchFamily="34" charset="0"/>
                <a:ea typeface="宋体" pitchFamily="2" charset="-122"/>
                <a:cs typeface="Arial" pitchFamily="34" charset="0"/>
              </a:rPr>
              <a:t>区别，一般公车也有被称为</a:t>
            </a:r>
            <a:r>
              <a:rPr lang="zh-CN" altLang="en-US" sz="1600" dirty="0" smtClean="0">
                <a:solidFill>
                  <a:srgbClr val="333333"/>
                </a:solidFill>
                <a:ea typeface="宋体" pitchFamily="2" charset="-122"/>
                <a:cs typeface="Arial" pitchFamily="34" charset="0"/>
              </a:rPr>
              <a:t>“</a:t>
            </a:r>
            <a:r>
              <a:rPr lang="zh-CN" altLang="en-US" sz="1600" dirty="0" smtClean="0">
                <a:solidFill>
                  <a:srgbClr val="333333"/>
                </a:solidFill>
                <a:latin typeface="Arial" pitchFamily="34" charset="0"/>
                <a:ea typeface="宋体" pitchFamily="2" charset="-122"/>
                <a:cs typeface="Arial" pitchFamily="34" charset="0"/>
              </a:rPr>
              <a:t>大巴</a:t>
            </a:r>
            <a:r>
              <a:rPr lang="zh-CN" altLang="en-US" sz="1600" dirty="0" smtClean="0">
                <a:solidFill>
                  <a:srgbClr val="333333"/>
                </a:solidFill>
                <a:ea typeface="宋体" pitchFamily="2" charset="-122"/>
                <a:cs typeface="Arial" pitchFamily="34" charset="0"/>
              </a:rPr>
              <a:t>”</a:t>
            </a:r>
            <a:r>
              <a:rPr lang="zh-CN" altLang="en-US" sz="1600" dirty="0" smtClean="0">
                <a:solidFill>
                  <a:srgbClr val="333333"/>
                </a:solidFill>
                <a:latin typeface="Arial" pitchFamily="34" charset="0"/>
                <a:ea typeface="宋体" pitchFamily="2" charset="-122"/>
                <a:cs typeface="Arial" pitchFamily="34" charset="0"/>
              </a:rPr>
              <a:t>的。</a:t>
            </a:r>
            <a:endParaRPr lang="zh-CN" altLang="en-US" sz="1600" dirty="0" smtClean="0">
              <a:latin typeface="Arial" pitchFamily="34" charset="0"/>
              <a:ea typeface="宋体" pitchFamily="2" charset="-122"/>
            </a:endParaRPr>
          </a:p>
        </p:txBody>
      </p:sp>
      <p:sp>
        <p:nvSpPr>
          <p:cNvPr id="8" name="矩形 7"/>
          <p:cNvSpPr/>
          <p:nvPr/>
        </p:nvSpPr>
        <p:spPr>
          <a:xfrm>
            <a:off x="4286256" y="3071802"/>
            <a:ext cx="2571744" cy="3539430"/>
          </a:xfrm>
          <a:prstGeom prst="rect">
            <a:avLst/>
          </a:prstGeom>
        </p:spPr>
        <p:style>
          <a:lnRef idx="1">
            <a:schemeClr val="accent4"/>
          </a:lnRef>
          <a:fillRef idx="2">
            <a:schemeClr val="accent4"/>
          </a:fillRef>
          <a:effectRef idx="1">
            <a:schemeClr val="accent4"/>
          </a:effectRef>
          <a:fontRef idx="minor">
            <a:schemeClr val="dk1"/>
          </a:fontRef>
        </p:style>
        <p:txBody>
          <a:bodyPr wrap="square">
            <a:spAutoFit/>
          </a:bodyPr>
          <a:lstStyle/>
          <a:p>
            <a:pPr lvl="0" indent="304800" eaLnBrk="0" fontAlgn="base" hangingPunct="0">
              <a:spcBef>
                <a:spcPct val="0"/>
              </a:spcBef>
              <a:spcAft>
                <a:spcPct val="0"/>
              </a:spcAft>
            </a:pPr>
            <a:r>
              <a:rPr lang="zh-CN" altLang="en-US" sz="1600" dirty="0" smtClean="0">
                <a:solidFill>
                  <a:srgbClr val="333333"/>
                </a:solidFill>
                <a:latin typeface="Arial" pitchFamily="34" charset="0"/>
                <a:ea typeface="宋体" pitchFamily="2" charset="-122"/>
                <a:cs typeface="Arial" pitchFamily="34" charset="0"/>
              </a:rPr>
              <a:t>●学校巴士：简称</a:t>
            </a:r>
            <a:r>
              <a:rPr lang="zh-CN" altLang="en-US" sz="1600" dirty="0" smtClean="0">
                <a:solidFill>
                  <a:srgbClr val="333333"/>
                </a:solidFill>
                <a:ea typeface="宋体" pitchFamily="2" charset="-122"/>
                <a:cs typeface="Arial" pitchFamily="34" charset="0"/>
              </a:rPr>
              <a:t>“</a:t>
            </a:r>
            <a:r>
              <a:rPr lang="zh-CN" altLang="en-US" sz="1600" dirty="0" smtClean="0">
                <a:solidFill>
                  <a:srgbClr val="333333"/>
                </a:solidFill>
                <a:latin typeface="Arial" pitchFamily="34" charset="0"/>
                <a:ea typeface="宋体" pitchFamily="2" charset="-122"/>
                <a:cs typeface="Arial" pitchFamily="34" charset="0"/>
              </a:rPr>
              <a:t>校巴</a:t>
            </a:r>
            <a:r>
              <a:rPr lang="zh-CN" altLang="en-US" sz="1600" dirty="0" smtClean="0">
                <a:solidFill>
                  <a:srgbClr val="333333"/>
                </a:solidFill>
                <a:ea typeface="宋体" pitchFamily="2" charset="-122"/>
                <a:cs typeface="Arial" pitchFamily="34" charset="0"/>
              </a:rPr>
              <a:t>”</a:t>
            </a:r>
            <a:r>
              <a:rPr lang="zh-CN" altLang="en-US" sz="1600" dirty="0" smtClean="0">
                <a:solidFill>
                  <a:srgbClr val="333333"/>
                </a:solidFill>
                <a:latin typeface="Arial" pitchFamily="34" charset="0"/>
                <a:ea typeface="宋体" pitchFamily="2" charset="-122"/>
                <a:cs typeface="Arial" pitchFamily="34" charset="0"/>
              </a:rPr>
              <a:t>或</a:t>
            </a:r>
            <a:r>
              <a:rPr lang="zh-CN" altLang="en-US" sz="1600" dirty="0" smtClean="0">
                <a:solidFill>
                  <a:srgbClr val="333333"/>
                </a:solidFill>
                <a:ea typeface="宋体" pitchFamily="2" charset="-122"/>
                <a:cs typeface="Arial" pitchFamily="34" charset="0"/>
              </a:rPr>
              <a:t>“</a:t>
            </a:r>
            <a:r>
              <a:rPr lang="zh-CN" altLang="en-US" sz="1600" dirty="0" smtClean="0">
                <a:solidFill>
                  <a:srgbClr val="333333"/>
                </a:solidFill>
                <a:latin typeface="Arial" pitchFamily="34" charset="0"/>
                <a:ea typeface="宋体" pitchFamily="2" charset="-122"/>
                <a:cs typeface="Arial" pitchFamily="34" charset="0"/>
              </a:rPr>
              <a:t>校车</a:t>
            </a:r>
            <a:r>
              <a:rPr lang="zh-CN" altLang="en-US" sz="1600" dirty="0" smtClean="0">
                <a:solidFill>
                  <a:srgbClr val="333333"/>
                </a:solidFill>
                <a:ea typeface="宋体" pitchFamily="2" charset="-122"/>
                <a:cs typeface="Arial" pitchFamily="34" charset="0"/>
              </a:rPr>
              <a:t>”</a:t>
            </a:r>
            <a:r>
              <a:rPr lang="zh-CN" altLang="en-US" sz="1600" dirty="0" smtClean="0">
                <a:solidFill>
                  <a:srgbClr val="333333"/>
                </a:solidFill>
                <a:latin typeface="Arial" pitchFamily="34" charset="0"/>
                <a:ea typeface="宋体" pitchFamily="2" charset="-122"/>
                <a:cs typeface="Arial" pitchFamily="34" charset="0"/>
              </a:rPr>
              <a:t>，是用以接载学童往返学校的巴士。一般而言，巴士及提供校巴服务。例如在新西兰，巴士也要提供校巴服务，在上、下课时间挂上校巴的牌。在某些地方亦有学校本身拥有巴士及提供校巴服务。在美国的校车大多是黄色的。</a:t>
            </a:r>
            <a:endParaRPr lang="zh-CN" altLang="en-US" sz="1600" dirty="0" smtClean="0">
              <a:latin typeface="Arial" pitchFamily="34" charset="0"/>
              <a:ea typeface="宋体" pitchFamily="2" charset="-122"/>
            </a:endParaRPr>
          </a:p>
          <a:p>
            <a:pPr lvl="0" indent="304800" eaLnBrk="0" fontAlgn="base" hangingPunct="0">
              <a:spcBef>
                <a:spcPct val="0"/>
              </a:spcBef>
              <a:spcAft>
                <a:spcPct val="0"/>
              </a:spcAft>
            </a:pPr>
            <a:r>
              <a:rPr lang="zh-CN" altLang="en-US" sz="1600" dirty="0" smtClean="0">
                <a:solidFill>
                  <a:srgbClr val="333333"/>
                </a:solidFill>
                <a:latin typeface="Arial" pitchFamily="34" charset="0"/>
                <a:ea typeface="宋体" pitchFamily="2" charset="-122"/>
                <a:cs typeface="Arial" pitchFamily="34" charset="0"/>
              </a:rPr>
              <a:t>●长途巴士：长途旅运用巴士，分成一般巴士和卧铺巴士，部分有厕所。</a:t>
            </a:r>
            <a:endParaRPr lang="zh-CN" altLang="en-US" sz="1600" dirty="0" smtClean="0">
              <a:latin typeface="Arial" pitchFamily="34" charset="0"/>
              <a:ea typeface="宋体" pitchFamily="2" charset="-122"/>
            </a:endParaRPr>
          </a:p>
        </p:txBody>
      </p:sp>
      <p:sp>
        <p:nvSpPr>
          <p:cNvPr id="9" name="右箭头 8"/>
          <p:cNvSpPr/>
          <p:nvPr/>
        </p:nvSpPr>
        <p:spPr>
          <a:xfrm>
            <a:off x="1428736" y="4572000"/>
            <a:ext cx="1500174" cy="357190"/>
          </a:xfrm>
          <a:prstGeom prst="rightArrow">
            <a:avLst/>
          </a:prstGeom>
          <a:ln w="28575">
            <a:prstDash val="dashDot"/>
          </a:ln>
        </p:spPr>
        <p:style>
          <a:lnRef idx="1">
            <a:schemeClr val="accent5"/>
          </a:lnRef>
          <a:fillRef idx="2">
            <a:schemeClr val="accent5"/>
          </a:fillRef>
          <a:effectRef idx="1">
            <a:schemeClr val="accent5"/>
          </a:effectRef>
          <a:fontRef idx="minor">
            <a:schemeClr val="dk1"/>
          </a:fontRef>
        </p:style>
        <p:txBody>
          <a:bodyPr rtlCol="0" anchor="ctr"/>
          <a:lstStyle/>
          <a:p>
            <a:pPr algn="ctr"/>
            <a:endParaRPr lang="zh-CN" altLang="en-US"/>
          </a:p>
        </p:txBody>
      </p:sp>
      <p:sp>
        <p:nvSpPr>
          <p:cNvPr id="10" name="右箭头 9"/>
          <p:cNvSpPr/>
          <p:nvPr/>
        </p:nvSpPr>
        <p:spPr>
          <a:xfrm rot="5400000">
            <a:off x="3214698" y="6643690"/>
            <a:ext cx="1500174" cy="357190"/>
          </a:xfrm>
          <a:prstGeom prst="rightArrow">
            <a:avLst/>
          </a:prstGeom>
          <a:ln w="19050">
            <a:prstDash val="dashDot"/>
          </a:ln>
        </p:spPr>
        <p:style>
          <a:lnRef idx="1">
            <a:schemeClr val="accent6"/>
          </a:lnRef>
          <a:fillRef idx="2">
            <a:schemeClr val="accent6"/>
          </a:fillRef>
          <a:effectRef idx="1">
            <a:schemeClr val="accent6"/>
          </a:effectRef>
          <a:fontRef idx="minor">
            <a:schemeClr val="dk1"/>
          </a:fontRef>
        </p:style>
        <p:txBody>
          <a:bodyPr rtlCol="0" anchor="ctr"/>
          <a:lstStyle/>
          <a:p>
            <a:pPr algn="ctr"/>
            <a:endParaRPr lang="zh-CN" altLang="en-US"/>
          </a:p>
        </p:txBody>
      </p:sp>
      <p:sp>
        <p:nvSpPr>
          <p:cNvPr id="11" name="丁字箭头 10"/>
          <p:cNvSpPr/>
          <p:nvPr/>
        </p:nvSpPr>
        <p:spPr>
          <a:xfrm rot="16200000">
            <a:off x="2643182" y="4357686"/>
            <a:ext cx="2214578" cy="785818"/>
          </a:xfrm>
          <a:prstGeom prst="leftRightUpArrow">
            <a:avLst>
              <a:gd name="adj1" fmla="val 23836"/>
              <a:gd name="adj2" fmla="val 25000"/>
              <a:gd name="adj3" fmla="val 25000"/>
            </a:avLst>
          </a:prstGeom>
          <a:ln w="19050">
            <a:prstDash val="dash"/>
          </a:ln>
        </p:spPr>
        <p:style>
          <a:lnRef idx="1">
            <a:schemeClr val="accent2"/>
          </a:lnRef>
          <a:fillRef idx="2">
            <a:schemeClr val="accent2"/>
          </a:fillRef>
          <a:effectRef idx="1">
            <a:schemeClr val="accent2"/>
          </a:effectRef>
          <a:fontRef idx="minor">
            <a:schemeClr val="dk1"/>
          </a:fontRef>
        </p:style>
        <p:txBody>
          <a:bodyPr rtlCol="0" anchor="ctr"/>
          <a:lstStyle/>
          <a:p>
            <a:pPr algn="ctr"/>
            <a:endParaRPr lang="zh-CN" altLang="en-US"/>
          </a:p>
        </p:txBody>
      </p:sp>
      <p:sp>
        <p:nvSpPr>
          <p:cNvPr id="13" name="右箭头 12"/>
          <p:cNvSpPr/>
          <p:nvPr/>
        </p:nvSpPr>
        <p:spPr>
          <a:xfrm>
            <a:off x="0" y="4643438"/>
            <a:ext cx="1214422" cy="285752"/>
          </a:xfrm>
          <a:prstGeom prst="rightArrow">
            <a:avLst/>
          </a:prstGeom>
          <a:ln w="28575">
            <a:prstDash val="dash"/>
          </a:ln>
        </p:spPr>
        <p:style>
          <a:lnRef idx="1">
            <a:schemeClr val="accent5"/>
          </a:lnRef>
          <a:fillRef idx="2">
            <a:schemeClr val="accent5"/>
          </a:fillRef>
          <a:effectRef idx="1">
            <a:schemeClr val="accent5"/>
          </a:effectRef>
          <a:fontRef idx="minor">
            <a:schemeClr val="dk1"/>
          </a:fontRef>
        </p:style>
        <p:txBody>
          <a:bodyPr rtlCol="0" anchor="ctr"/>
          <a:lstStyle/>
          <a:p>
            <a:pPr algn="ctr"/>
            <a:endParaRPr lang="zh-CN" altLang="en-US"/>
          </a:p>
        </p:txBody>
      </p:sp>
      <p:sp>
        <p:nvSpPr>
          <p:cNvPr id="16" name="右箭头 15"/>
          <p:cNvSpPr/>
          <p:nvPr/>
        </p:nvSpPr>
        <p:spPr>
          <a:xfrm rot="16200000">
            <a:off x="2876413" y="2195630"/>
            <a:ext cx="2214578" cy="395021"/>
          </a:xfrm>
          <a:prstGeom prst="rightArrow">
            <a:avLst/>
          </a:prstGeom>
          <a:ln w="19050">
            <a:prstDash val="lgDash"/>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zh-CN" altLang="en-US"/>
          </a:p>
        </p:txBody>
      </p:sp>
      <p:sp>
        <p:nvSpPr>
          <p:cNvPr id="18" name="直角上箭头 17"/>
          <p:cNvSpPr/>
          <p:nvPr/>
        </p:nvSpPr>
        <p:spPr>
          <a:xfrm rot="5400000">
            <a:off x="3786190" y="8001024"/>
            <a:ext cx="1000132" cy="857256"/>
          </a:xfrm>
          <a:prstGeom prst="bentUpArrow">
            <a:avLst/>
          </a:prstGeom>
          <a:ln w="28575">
            <a:prstDash val="dashDot"/>
          </a:ln>
        </p:spPr>
        <p:style>
          <a:lnRef idx="1">
            <a:schemeClr val="accent3"/>
          </a:lnRef>
          <a:fillRef idx="2">
            <a:schemeClr val="accent3"/>
          </a:fillRef>
          <a:effectRef idx="1">
            <a:schemeClr val="accent3"/>
          </a:effectRef>
          <a:fontRef idx="minor">
            <a:schemeClr val="dk1"/>
          </a:fontRef>
        </p:style>
        <p:txBody>
          <a:bodyPr rtlCol="0" anchor="ctr"/>
          <a:lstStyle/>
          <a:p>
            <a:pPr algn="ctr"/>
            <a:endParaRPr lang="zh-CN" altLang="en-US"/>
          </a:p>
        </p:txBody>
      </p:sp>
      <p:sp>
        <p:nvSpPr>
          <p:cNvPr id="20" name="圆角右箭头 19"/>
          <p:cNvSpPr/>
          <p:nvPr/>
        </p:nvSpPr>
        <p:spPr>
          <a:xfrm>
            <a:off x="3857628" y="0"/>
            <a:ext cx="928694" cy="1071538"/>
          </a:xfrm>
          <a:prstGeom prst="bentArrow">
            <a:avLst>
              <a:gd name="adj1" fmla="val 25000"/>
              <a:gd name="adj2" fmla="val 29001"/>
              <a:gd name="adj3" fmla="val 25000"/>
              <a:gd name="adj4" fmla="val 47750"/>
            </a:avLst>
          </a:prstGeom>
          <a:ln w="19050">
            <a:solidFill>
              <a:schemeClr val="accent1"/>
            </a:solidFill>
            <a:prstDash val="lgDash"/>
          </a:ln>
        </p:spPr>
        <p:style>
          <a:lnRef idx="1">
            <a:schemeClr val="accent3"/>
          </a:lnRef>
          <a:fillRef idx="2">
            <a:schemeClr val="accent3"/>
          </a:fillRef>
          <a:effectRef idx="1">
            <a:schemeClr val="accent3"/>
          </a:effectRef>
          <a:fontRef idx="minor">
            <a:schemeClr val="dk1"/>
          </a:fontRef>
        </p:style>
        <p:txBody>
          <a:bodyPr rtlCol="0" anchor="ctr"/>
          <a:lstStyle/>
          <a:p>
            <a:pPr algn="ctr"/>
            <a:endParaRPr lang="zh-CN" altLang="en-US">
              <a:solidFill>
                <a:schemeClr val="tx1"/>
              </a:solidFill>
            </a:endParaRPr>
          </a:p>
        </p:txBody>
      </p:sp>
      <p:pic>
        <p:nvPicPr>
          <p:cNvPr id="2" name="Picture 2" descr="C:\Documents and Settings\zd\桌面\图片\公交车图片3.jpg"/>
          <p:cNvPicPr>
            <a:picLocks noChangeAspect="1" noChangeArrowheads="1"/>
          </p:cNvPicPr>
          <p:nvPr/>
        </p:nvPicPr>
        <p:blipFill>
          <a:blip r:embed="rId4"/>
          <a:srcRect/>
          <a:stretch>
            <a:fillRect/>
          </a:stretch>
        </p:blipFill>
        <p:spPr bwMode="auto">
          <a:xfrm>
            <a:off x="4286256" y="500034"/>
            <a:ext cx="2571744" cy="1571636"/>
          </a:xfrm>
          <a:prstGeom prst="rect">
            <a:avLst/>
          </a:prstGeom>
          <a:noFill/>
        </p:spPr>
      </p:pic>
      <p:sp>
        <p:nvSpPr>
          <p:cNvPr id="23" name="流程图: 对照 22"/>
          <p:cNvSpPr/>
          <p:nvPr/>
        </p:nvSpPr>
        <p:spPr>
          <a:xfrm>
            <a:off x="1714488" y="8929654"/>
            <a:ext cx="1214446" cy="214346"/>
          </a:xfrm>
          <a:prstGeom prst="flowChartCollate">
            <a:avLst/>
          </a:prstGeom>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zh-CN" altLang="en-US">
              <a:solidFill>
                <a:schemeClr val="tx1"/>
              </a:solidFill>
            </a:endParaRPr>
          </a:p>
        </p:txBody>
      </p:sp>
      <p:sp>
        <p:nvSpPr>
          <p:cNvPr id="24" name="流程图: 对照 23"/>
          <p:cNvSpPr/>
          <p:nvPr/>
        </p:nvSpPr>
        <p:spPr>
          <a:xfrm>
            <a:off x="0" y="8929654"/>
            <a:ext cx="1214446" cy="214346"/>
          </a:xfrm>
          <a:prstGeom prst="flowChartCollate">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zh-CN" altLang="en-US">
              <a:solidFill>
                <a:schemeClr val="tx1"/>
              </a:solidFill>
            </a:endParaRPr>
          </a:p>
        </p:txBody>
      </p:sp>
      <p:sp>
        <p:nvSpPr>
          <p:cNvPr id="25" name="流程图: 对照 24"/>
          <p:cNvSpPr/>
          <p:nvPr/>
        </p:nvSpPr>
        <p:spPr>
          <a:xfrm>
            <a:off x="3357562" y="8929654"/>
            <a:ext cx="1214446" cy="214346"/>
          </a:xfrm>
          <a:prstGeom prst="flowChartCollate">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zh-CN" altLang="en-US">
              <a:solidFill>
                <a:schemeClr val="tx1"/>
              </a:solidFill>
            </a:endParaRPr>
          </a:p>
        </p:txBody>
      </p:sp>
      <p:sp>
        <p:nvSpPr>
          <p:cNvPr id="26" name="流程图: 对照 25"/>
          <p:cNvSpPr/>
          <p:nvPr/>
        </p:nvSpPr>
        <p:spPr>
          <a:xfrm>
            <a:off x="4857760" y="8929654"/>
            <a:ext cx="1214446" cy="214346"/>
          </a:xfrm>
          <a:prstGeom prst="flowChartCollate">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endParaRPr lang="zh-CN" altLang="en-US">
              <a:solidFill>
                <a:schemeClr val="tx1"/>
              </a:solidFill>
            </a:endParaRPr>
          </a:p>
        </p:txBody>
      </p:sp>
      <p:sp>
        <p:nvSpPr>
          <p:cNvPr id="27" name="流程图: 联系 26"/>
          <p:cNvSpPr/>
          <p:nvPr/>
        </p:nvSpPr>
        <p:spPr>
          <a:xfrm>
            <a:off x="4786322" y="0"/>
            <a:ext cx="357190" cy="357190"/>
          </a:xfrm>
          <a:prstGeom prst="flowChartConnector">
            <a:avLst/>
          </a:prstGeom>
        </p:spPr>
        <p:style>
          <a:lnRef idx="1">
            <a:schemeClr val="accent1"/>
          </a:lnRef>
          <a:fillRef idx="2">
            <a:schemeClr val="accent1"/>
          </a:fillRef>
          <a:effectRef idx="1">
            <a:schemeClr val="accent1"/>
          </a:effectRef>
          <a:fontRef idx="minor">
            <a:schemeClr val="dk1"/>
          </a:fontRef>
        </p:style>
        <p:txBody>
          <a:bodyPr rtlCol="0" anchor="ctr"/>
          <a:lstStyle/>
          <a:p>
            <a:pPr algn="ctr"/>
            <a:endParaRPr lang="zh-CN" altLang="en-US"/>
          </a:p>
        </p:txBody>
      </p:sp>
      <p:sp>
        <p:nvSpPr>
          <p:cNvPr id="28" name="流程图: 联系 27"/>
          <p:cNvSpPr/>
          <p:nvPr/>
        </p:nvSpPr>
        <p:spPr>
          <a:xfrm>
            <a:off x="5072074" y="285720"/>
            <a:ext cx="357190" cy="357190"/>
          </a:xfrm>
          <a:prstGeom prst="flowChartConnector">
            <a:avLst/>
          </a:prstGeom>
        </p:spPr>
        <p:style>
          <a:lnRef idx="1">
            <a:schemeClr val="accent2"/>
          </a:lnRef>
          <a:fillRef idx="2">
            <a:schemeClr val="accent2"/>
          </a:fillRef>
          <a:effectRef idx="1">
            <a:schemeClr val="accent2"/>
          </a:effectRef>
          <a:fontRef idx="minor">
            <a:schemeClr val="dk1"/>
          </a:fontRef>
        </p:style>
        <p:txBody>
          <a:bodyPr rtlCol="0" anchor="ctr"/>
          <a:lstStyle/>
          <a:p>
            <a:pPr algn="ctr"/>
            <a:endParaRPr lang="zh-CN" altLang="en-US"/>
          </a:p>
        </p:txBody>
      </p:sp>
      <p:sp>
        <p:nvSpPr>
          <p:cNvPr id="29" name="流程图: 联系 28"/>
          <p:cNvSpPr/>
          <p:nvPr/>
        </p:nvSpPr>
        <p:spPr>
          <a:xfrm>
            <a:off x="5357826" y="0"/>
            <a:ext cx="357190" cy="357190"/>
          </a:xfrm>
          <a:prstGeom prst="flowChartConnector">
            <a:avLst/>
          </a:prstGeom>
        </p:spPr>
        <p:style>
          <a:lnRef idx="1">
            <a:schemeClr val="accent3"/>
          </a:lnRef>
          <a:fillRef idx="2">
            <a:schemeClr val="accent3"/>
          </a:fillRef>
          <a:effectRef idx="1">
            <a:schemeClr val="accent3"/>
          </a:effectRef>
          <a:fontRef idx="minor">
            <a:schemeClr val="dk1"/>
          </a:fontRef>
        </p:style>
        <p:txBody>
          <a:bodyPr rtlCol="0" anchor="ctr"/>
          <a:lstStyle/>
          <a:p>
            <a:pPr algn="ctr"/>
            <a:endParaRPr lang="zh-CN" altLang="en-US"/>
          </a:p>
        </p:txBody>
      </p:sp>
      <p:sp>
        <p:nvSpPr>
          <p:cNvPr id="30" name="流程图: 联系 29"/>
          <p:cNvSpPr/>
          <p:nvPr/>
        </p:nvSpPr>
        <p:spPr>
          <a:xfrm>
            <a:off x="5715016" y="285720"/>
            <a:ext cx="357190" cy="357190"/>
          </a:xfrm>
          <a:prstGeom prst="flowChartConnector">
            <a:avLst/>
          </a:prstGeom>
        </p:spPr>
        <p:style>
          <a:lnRef idx="1">
            <a:schemeClr val="accent4"/>
          </a:lnRef>
          <a:fillRef idx="2">
            <a:schemeClr val="accent4"/>
          </a:fillRef>
          <a:effectRef idx="1">
            <a:schemeClr val="accent4"/>
          </a:effectRef>
          <a:fontRef idx="minor">
            <a:schemeClr val="dk1"/>
          </a:fontRef>
        </p:style>
        <p:txBody>
          <a:bodyPr rtlCol="0" anchor="ctr"/>
          <a:lstStyle/>
          <a:p>
            <a:pPr algn="ctr"/>
            <a:endParaRPr lang="zh-CN" altLang="en-US"/>
          </a:p>
        </p:txBody>
      </p:sp>
      <p:sp>
        <p:nvSpPr>
          <p:cNvPr id="31" name="流程图: 联系 30"/>
          <p:cNvSpPr/>
          <p:nvPr/>
        </p:nvSpPr>
        <p:spPr>
          <a:xfrm>
            <a:off x="6286520" y="285720"/>
            <a:ext cx="357190" cy="357190"/>
          </a:xfrm>
          <a:prstGeom prst="flowChartConnector">
            <a:avLst/>
          </a:prstGeom>
        </p:spPr>
        <p:style>
          <a:lnRef idx="1">
            <a:schemeClr val="accent6"/>
          </a:lnRef>
          <a:fillRef idx="2">
            <a:schemeClr val="accent6"/>
          </a:fillRef>
          <a:effectRef idx="1">
            <a:schemeClr val="accent6"/>
          </a:effectRef>
          <a:fontRef idx="minor">
            <a:schemeClr val="dk1"/>
          </a:fontRef>
        </p:style>
        <p:txBody>
          <a:bodyPr rtlCol="0" anchor="ctr"/>
          <a:lstStyle/>
          <a:p>
            <a:pPr algn="ctr"/>
            <a:endParaRPr lang="zh-CN" altLang="en-US"/>
          </a:p>
        </p:txBody>
      </p:sp>
      <p:sp>
        <p:nvSpPr>
          <p:cNvPr id="32" name="流程图: 联系 31"/>
          <p:cNvSpPr/>
          <p:nvPr/>
        </p:nvSpPr>
        <p:spPr>
          <a:xfrm>
            <a:off x="6000768" y="0"/>
            <a:ext cx="357190" cy="357190"/>
          </a:xfrm>
          <a:prstGeom prst="flowChartConnector">
            <a:avLst/>
          </a:prstGeom>
        </p:spPr>
        <p:style>
          <a:lnRef idx="1">
            <a:schemeClr val="accent5"/>
          </a:lnRef>
          <a:fillRef idx="2">
            <a:schemeClr val="accent5"/>
          </a:fillRef>
          <a:effectRef idx="1">
            <a:schemeClr val="accent5"/>
          </a:effectRef>
          <a:fontRef idx="minor">
            <a:schemeClr val="dk1"/>
          </a:fontRef>
        </p:style>
        <p:txBody>
          <a:bodyPr rtlCol="0" anchor="ctr"/>
          <a:lstStyle/>
          <a:p>
            <a:pPr algn="ctr"/>
            <a:endParaRPr lang="zh-CN" altLang="en-US"/>
          </a:p>
        </p:txBody>
      </p:sp>
      <p:pic>
        <p:nvPicPr>
          <p:cNvPr id="22" name="图片 21" descr="图片">
            <a:hlinkClick r:id="rId5" tgtFrame="_blank" tooltip="图片"/>
          </p:cNvPr>
          <p:cNvPicPr/>
          <p:nvPr/>
        </p:nvPicPr>
        <p:blipFill>
          <a:blip r:embed="rId6"/>
          <a:srcRect/>
          <a:stretch>
            <a:fillRect/>
          </a:stretch>
        </p:blipFill>
        <p:spPr bwMode="auto">
          <a:xfrm>
            <a:off x="4214818" y="6643702"/>
            <a:ext cx="2643182" cy="1785950"/>
          </a:xfrm>
          <a:prstGeom prst="rect">
            <a:avLst/>
          </a:prstGeom>
          <a:noFill/>
          <a:ln w="9525">
            <a:noFill/>
            <a:miter lim="800000"/>
            <a:headEnd/>
            <a:tailEnd/>
          </a:ln>
        </p:spPr>
      </p:pic>
      <p:grpSp>
        <p:nvGrpSpPr>
          <p:cNvPr id="33" name="组合 32"/>
          <p:cNvGrpSpPr/>
          <p:nvPr/>
        </p:nvGrpSpPr>
        <p:grpSpPr>
          <a:xfrm>
            <a:off x="4286256" y="2071670"/>
            <a:ext cx="2357454" cy="928694"/>
            <a:chOff x="500042" y="5572132"/>
            <a:chExt cx="2500330" cy="1285884"/>
          </a:xfrm>
        </p:grpSpPr>
        <p:sp>
          <p:nvSpPr>
            <p:cNvPr id="34" name="菱形 33"/>
            <p:cNvSpPr/>
            <p:nvPr/>
          </p:nvSpPr>
          <p:spPr>
            <a:xfrm>
              <a:off x="2000240" y="6000760"/>
              <a:ext cx="1000132" cy="857256"/>
            </a:xfrm>
            <a:prstGeom prst="diamond">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800" b="1" dirty="0" smtClean="0">
                  <a:ln w="1905"/>
                  <a:solidFill>
                    <a:srgbClr val="FF0000"/>
                  </a:solidFill>
                  <a:effectLst>
                    <a:innerShdw blurRad="69850" dist="43180" dir="5400000">
                      <a:srgbClr val="000000">
                        <a:alpha val="65000"/>
                      </a:srgbClr>
                    </a:innerShdw>
                  </a:effectLst>
                </a:rPr>
                <a:t>类</a:t>
              </a:r>
              <a:endParaRPr lang="zh-CN" altLang="en-US" sz="2800" b="1" dirty="0">
                <a:ln w="1905"/>
                <a:solidFill>
                  <a:srgbClr val="FF0000"/>
                </a:solidFill>
                <a:effectLst>
                  <a:innerShdw blurRad="69850" dist="43180" dir="5400000">
                    <a:srgbClr val="000000">
                      <a:alpha val="65000"/>
                    </a:srgbClr>
                  </a:innerShdw>
                </a:effectLst>
              </a:endParaRPr>
            </a:p>
          </p:txBody>
        </p:sp>
        <p:grpSp>
          <p:nvGrpSpPr>
            <p:cNvPr id="35" name="组合 9"/>
            <p:cNvGrpSpPr/>
            <p:nvPr/>
          </p:nvGrpSpPr>
          <p:grpSpPr>
            <a:xfrm>
              <a:off x="500042" y="5572132"/>
              <a:ext cx="2000264" cy="1285884"/>
              <a:chOff x="500042" y="5572132"/>
              <a:chExt cx="2000264" cy="1285884"/>
            </a:xfrm>
          </p:grpSpPr>
          <p:sp>
            <p:nvSpPr>
              <p:cNvPr id="36" name="菱形 3"/>
              <p:cNvSpPr/>
              <p:nvPr/>
            </p:nvSpPr>
            <p:spPr>
              <a:xfrm>
                <a:off x="1500174" y="5572132"/>
                <a:ext cx="1000132" cy="857256"/>
              </a:xfrm>
              <a:prstGeom prst="diamond">
                <a:avLst/>
              </a:prstGeom>
              <a:solidFill>
                <a:schemeClr val="accent2">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800" b="1" dirty="0" smtClean="0">
                    <a:ln w="1905"/>
                    <a:solidFill>
                      <a:srgbClr val="92D050"/>
                    </a:solidFill>
                    <a:effectLst>
                      <a:innerShdw blurRad="69850" dist="43180" dir="5400000">
                        <a:srgbClr val="000000">
                          <a:alpha val="65000"/>
                        </a:srgbClr>
                      </a:innerShdw>
                    </a:effectLst>
                  </a:rPr>
                  <a:t>分</a:t>
                </a:r>
                <a:endParaRPr lang="zh-CN" altLang="en-US" sz="2800" b="1" dirty="0">
                  <a:ln w="1905"/>
                  <a:solidFill>
                    <a:srgbClr val="92D050"/>
                  </a:solidFill>
                  <a:effectLst>
                    <a:innerShdw blurRad="69850" dist="43180" dir="5400000">
                      <a:srgbClr val="000000">
                        <a:alpha val="65000"/>
                      </a:srgbClr>
                    </a:innerShdw>
                  </a:effectLst>
                </a:endParaRPr>
              </a:p>
            </p:txBody>
          </p:sp>
          <p:sp>
            <p:nvSpPr>
              <p:cNvPr id="37" name="菱形 36"/>
              <p:cNvSpPr/>
              <p:nvPr/>
            </p:nvSpPr>
            <p:spPr>
              <a:xfrm>
                <a:off x="1000108" y="6000760"/>
                <a:ext cx="1000132" cy="857256"/>
              </a:xfrm>
              <a:prstGeom prst="diamond">
                <a:avLst/>
              </a:prstGeom>
              <a:solidFill>
                <a:srgbClr val="92D050"/>
              </a:solidFill>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zh-CN" altLang="en-US" sz="2800" b="1" dirty="0" smtClean="0">
                    <a:ln w="1905"/>
                    <a:solidFill>
                      <a:srgbClr val="00B0F0"/>
                    </a:solidFill>
                    <a:effectLst>
                      <a:innerShdw blurRad="69850" dist="43180" dir="5400000">
                        <a:srgbClr val="000000">
                          <a:alpha val="65000"/>
                        </a:srgbClr>
                      </a:innerShdw>
                    </a:effectLst>
                  </a:rPr>
                  <a:t>它</a:t>
                </a:r>
                <a:endParaRPr lang="zh-CN" altLang="en-US" sz="2800" b="1" dirty="0">
                  <a:ln w="1905"/>
                  <a:solidFill>
                    <a:srgbClr val="00B0F0"/>
                  </a:solidFill>
                  <a:effectLst>
                    <a:innerShdw blurRad="69850" dist="43180" dir="5400000">
                      <a:srgbClr val="000000">
                        <a:alpha val="65000"/>
                      </a:srgbClr>
                    </a:innerShdw>
                  </a:effectLst>
                </a:endParaRPr>
              </a:p>
            </p:txBody>
          </p:sp>
          <p:sp>
            <p:nvSpPr>
              <p:cNvPr id="38" name="菱形 37"/>
              <p:cNvSpPr/>
              <p:nvPr/>
            </p:nvSpPr>
            <p:spPr>
              <a:xfrm>
                <a:off x="500042" y="5572132"/>
                <a:ext cx="1000132" cy="857256"/>
              </a:xfrm>
              <a:prstGeom prst="diamond">
                <a:avLst/>
              </a:prstGeom>
              <a:solidFill>
                <a:srgbClr val="E1E628"/>
              </a:solidFill>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zh-CN" altLang="en-US" sz="28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其</a:t>
                </a:r>
                <a:endParaRPr lang="zh-CN" altLang="en-US" sz="28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grpSp>
      </p:grpSp>
      <p:sp>
        <p:nvSpPr>
          <p:cNvPr id="39" name="心形 38"/>
          <p:cNvSpPr/>
          <p:nvPr/>
        </p:nvSpPr>
        <p:spPr>
          <a:xfrm>
            <a:off x="4357694" y="2786050"/>
            <a:ext cx="428628" cy="285752"/>
          </a:xfrm>
          <a:prstGeom prst="heart">
            <a:avLst/>
          </a:prstGeom>
        </p:spPr>
        <p:style>
          <a:lnRef idx="1">
            <a:schemeClr val="accent5"/>
          </a:lnRef>
          <a:fillRef idx="2">
            <a:schemeClr val="accent5"/>
          </a:fillRef>
          <a:effectRef idx="1">
            <a:schemeClr val="accent5"/>
          </a:effectRef>
          <a:fontRef idx="minor">
            <a:schemeClr val="dk1"/>
          </a:fontRef>
        </p:style>
        <p:txBody>
          <a:bodyPr rtlCol="0" anchor="ctr"/>
          <a:lstStyle/>
          <a:p>
            <a:pPr algn="ctr"/>
            <a:endParaRPr lang="zh-CN" altLang="en-US"/>
          </a:p>
        </p:txBody>
      </p:sp>
      <p:sp>
        <p:nvSpPr>
          <p:cNvPr id="40" name="心形 39"/>
          <p:cNvSpPr/>
          <p:nvPr/>
        </p:nvSpPr>
        <p:spPr>
          <a:xfrm>
            <a:off x="5500702" y="2786050"/>
            <a:ext cx="428628" cy="285752"/>
          </a:xfrm>
          <a:prstGeom prst="heart">
            <a:avLst/>
          </a:prstGeom>
        </p:spPr>
        <p:style>
          <a:lnRef idx="1">
            <a:schemeClr val="accent2"/>
          </a:lnRef>
          <a:fillRef idx="2">
            <a:schemeClr val="accent2"/>
          </a:fillRef>
          <a:effectRef idx="1">
            <a:schemeClr val="accent2"/>
          </a:effectRef>
          <a:fontRef idx="minor">
            <a:schemeClr val="dk1"/>
          </a:fontRef>
        </p:style>
        <p:txBody>
          <a:bodyPr rtlCol="0" anchor="ctr"/>
          <a:lstStyle/>
          <a:p>
            <a:pPr algn="ctr"/>
            <a:endParaRPr lang="zh-CN" altLang="en-US" dirty="0">
              <a:solidFill>
                <a:schemeClr val="accent2">
                  <a:lumMod val="60000"/>
                  <a:lumOff val="40000"/>
                </a:schemeClr>
              </a:solidFill>
            </a:endParaRPr>
          </a:p>
        </p:txBody>
      </p:sp>
      <p:sp>
        <p:nvSpPr>
          <p:cNvPr id="41" name="心形 40"/>
          <p:cNvSpPr/>
          <p:nvPr/>
        </p:nvSpPr>
        <p:spPr>
          <a:xfrm>
            <a:off x="6215082" y="2143108"/>
            <a:ext cx="428628" cy="285752"/>
          </a:xfrm>
          <a:prstGeom prst="heart">
            <a:avLst/>
          </a:prstGeom>
        </p:spPr>
        <p:style>
          <a:lnRef idx="1">
            <a:schemeClr val="accent6"/>
          </a:lnRef>
          <a:fillRef idx="2">
            <a:schemeClr val="accent6"/>
          </a:fillRef>
          <a:effectRef idx="1">
            <a:schemeClr val="accent6"/>
          </a:effectRef>
          <a:fontRef idx="minor">
            <a:schemeClr val="dk1"/>
          </a:fontRef>
        </p:style>
        <p:txBody>
          <a:bodyPr rtlCol="0" anchor="ctr"/>
          <a:lstStyle/>
          <a:p>
            <a:pPr algn="ctr"/>
            <a:endParaRPr lang="zh-CN" altLang="en-US"/>
          </a:p>
        </p:txBody>
      </p:sp>
      <p:sp>
        <p:nvSpPr>
          <p:cNvPr id="42" name="六角星 41"/>
          <p:cNvSpPr/>
          <p:nvPr/>
        </p:nvSpPr>
        <p:spPr>
          <a:xfrm>
            <a:off x="3786190" y="7500958"/>
            <a:ext cx="428628" cy="500066"/>
          </a:xfrm>
          <a:prstGeom prst="star6">
            <a:avLst/>
          </a:prstGeom>
        </p:spPr>
        <p:style>
          <a:lnRef idx="1">
            <a:schemeClr val="accent5"/>
          </a:lnRef>
          <a:fillRef idx="2">
            <a:schemeClr val="accent5"/>
          </a:fillRef>
          <a:effectRef idx="1">
            <a:schemeClr val="accent5"/>
          </a:effectRef>
          <a:fontRef idx="minor">
            <a:schemeClr val="dk1"/>
          </a:fontRef>
        </p:style>
        <p:txBody>
          <a:bodyPr rtlCol="0" anchor="ctr"/>
          <a:lstStyle/>
          <a:p>
            <a:pPr algn="ctr"/>
            <a:endParaRPr lang="zh-CN" altLang="en-US"/>
          </a:p>
        </p:txBody>
      </p:sp>
      <p:sp>
        <p:nvSpPr>
          <p:cNvPr id="43" name="六角星 42"/>
          <p:cNvSpPr/>
          <p:nvPr/>
        </p:nvSpPr>
        <p:spPr>
          <a:xfrm>
            <a:off x="1142984" y="4500562"/>
            <a:ext cx="428628" cy="500066"/>
          </a:xfrm>
          <a:prstGeom prst="star6">
            <a:avLst/>
          </a:prstGeom>
        </p:spPr>
        <p:style>
          <a:lnRef idx="1">
            <a:schemeClr val="accent6"/>
          </a:lnRef>
          <a:fillRef idx="2">
            <a:schemeClr val="accent6"/>
          </a:fillRef>
          <a:effectRef idx="1">
            <a:schemeClr val="accent6"/>
          </a:effectRef>
          <a:fontRef idx="minor">
            <a:schemeClr val="dk1"/>
          </a:fontRef>
        </p:style>
        <p:txBody>
          <a:bodyPr rtlCol="0" anchor="ctr"/>
          <a:lstStyle/>
          <a:p>
            <a:pPr algn="ctr"/>
            <a:endParaRPr lang="zh-CN" altLang="en-US"/>
          </a:p>
        </p:txBody>
      </p:sp>
      <p:sp>
        <p:nvSpPr>
          <p:cNvPr id="44" name="六角星 43"/>
          <p:cNvSpPr/>
          <p:nvPr/>
        </p:nvSpPr>
        <p:spPr>
          <a:xfrm>
            <a:off x="2857496" y="4500562"/>
            <a:ext cx="428628" cy="500066"/>
          </a:xfrm>
          <a:prstGeom prst="star6">
            <a:avLst/>
          </a:prstGeom>
        </p:spPr>
        <p:style>
          <a:lnRef idx="1">
            <a:schemeClr val="accent3"/>
          </a:lnRef>
          <a:fillRef idx="2">
            <a:schemeClr val="accent3"/>
          </a:fillRef>
          <a:effectRef idx="1">
            <a:schemeClr val="accent3"/>
          </a:effectRef>
          <a:fontRef idx="minor">
            <a:schemeClr val="dk1"/>
          </a:fontRef>
        </p:style>
        <p:txBody>
          <a:bodyPr rtlCol="0" anchor="ctr"/>
          <a:lstStyle/>
          <a:p>
            <a:pPr algn="ctr"/>
            <a:endParaRPr lang="zh-CN" altLang="en-US"/>
          </a:p>
        </p:txBody>
      </p:sp>
      <p:sp>
        <p:nvSpPr>
          <p:cNvPr id="45" name="六角星 44"/>
          <p:cNvSpPr/>
          <p:nvPr/>
        </p:nvSpPr>
        <p:spPr>
          <a:xfrm>
            <a:off x="3786190" y="857224"/>
            <a:ext cx="428628" cy="500066"/>
          </a:xfrm>
          <a:prstGeom prst="star6">
            <a:avLst/>
          </a:prstGeom>
        </p:spPr>
        <p:style>
          <a:lnRef idx="1">
            <a:schemeClr val="accent2"/>
          </a:lnRef>
          <a:fillRef idx="2">
            <a:schemeClr val="accent2"/>
          </a:fillRef>
          <a:effectRef idx="1">
            <a:schemeClr val="accent2"/>
          </a:effectRef>
          <a:fontRef idx="minor">
            <a:schemeClr val="dk1"/>
          </a:fontRef>
        </p:style>
        <p:txBody>
          <a:bodyPr rtlCol="0" anchor="ctr"/>
          <a:lstStyle/>
          <a:p>
            <a:pPr algn="ctr"/>
            <a:endParaRPr lang="zh-CN" altLang="en-US"/>
          </a:p>
        </p:txBody>
      </p:sp>
      <p:pic>
        <p:nvPicPr>
          <p:cNvPr id="3" name="Picture 2" descr="C:\Documents and Settings\zd\桌面\图片\050.jpg"/>
          <p:cNvPicPr>
            <a:picLocks noChangeAspect="1" noChangeArrowheads="1"/>
          </p:cNvPicPr>
          <p:nvPr/>
        </p:nvPicPr>
        <p:blipFill>
          <a:blip r:embed="rId7" cstate="print"/>
          <a:srcRect/>
          <a:stretch>
            <a:fillRect/>
          </a:stretch>
        </p:blipFill>
        <p:spPr bwMode="auto">
          <a:xfrm>
            <a:off x="4857736" y="8358214"/>
            <a:ext cx="2000264" cy="513706"/>
          </a:xfrm>
          <a:prstGeom prst="rect">
            <a:avLst/>
          </a:prstGeom>
          <a:noFill/>
        </p:spPr>
      </p:pic>
      <p:pic>
        <p:nvPicPr>
          <p:cNvPr id="1027" name="Picture 3" descr="C:\Documents and Settings\zd\桌面\图片\639.gif"/>
          <p:cNvPicPr>
            <a:picLocks noChangeAspect="1" noChangeArrowheads="1"/>
          </p:cNvPicPr>
          <p:nvPr/>
        </p:nvPicPr>
        <p:blipFill>
          <a:blip r:embed="rId8"/>
          <a:srcRect/>
          <a:stretch>
            <a:fillRect/>
          </a:stretch>
        </p:blipFill>
        <p:spPr bwMode="auto">
          <a:xfrm>
            <a:off x="4500546" y="6715140"/>
            <a:ext cx="2357454" cy="428628"/>
          </a:xfrm>
          <a:prstGeom prst="rect">
            <a:avLst/>
          </a:prstGeom>
          <a:noFill/>
        </p:spPr>
      </p:pic>
      <p:pic>
        <p:nvPicPr>
          <p:cNvPr id="4098" name="Picture 2" descr="C:\Documents and Settings\zd\桌面\考试资料\条纹\.kjb.gif"/>
          <p:cNvPicPr>
            <a:picLocks noChangeAspect="1" noChangeArrowheads="1"/>
          </p:cNvPicPr>
          <p:nvPr/>
        </p:nvPicPr>
        <p:blipFill>
          <a:blip r:embed="rId9"/>
          <a:srcRect/>
          <a:stretch>
            <a:fillRect/>
          </a:stretch>
        </p:blipFill>
        <p:spPr bwMode="auto">
          <a:xfrm>
            <a:off x="0" y="0"/>
            <a:ext cx="4286250" cy="142875"/>
          </a:xfrm>
          <a:prstGeom prst="rect">
            <a:avLst/>
          </a:prstGeom>
          <a:noFill/>
        </p:spPr>
      </p:pic>
      <p:pic>
        <p:nvPicPr>
          <p:cNvPr id="4100" name="Picture 4" descr="C:\Documents and Settings\zd\桌面\考试资料\条纹\.kjb.gif"/>
          <p:cNvPicPr>
            <a:picLocks noChangeAspect="1" noChangeArrowheads="1"/>
          </p:cNvPicPr>
          <p:nvPr/>
        </p:nvPicPr>
        <p:blipFill>
          <a:blip r:embed="rId9"/>
          <a:srcRect/>
          <a:stretch>
            <a:fillRect/>
          </a:stretch>
        </p:blipFill>
        <p:spPr bwMode="auto">
          <a:xfrm>
            <a:off x="0" y="642910"/>
            <a:ext cx="4286250" cy="142875"/>
          </a:xfrm>
          <a:prstGeom prst="rect">
            <a:avLst/>
          </a:prstGeom>
          <a:noFill/>
        </p:spPr>
      </p:pic>
    </p:spTree>
  </p:cSld>
  <p:clrMapOvr>
    <a:masterClrMapping/>
  </p:clrMapOvr>
  <p:transition spd="med">
    <p:random/>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7" name="Picture 5" descr="C:\Documents and Settings\zd\桌面\图片\595.gif"/>
          <p:cNvPicPr>
            <a:picLocks noChangeAspect="1" noChangeArrowheads="1"/>
          </p:cNvPicPr>
          <p:nvPr/>
        </p:nvPicPr>
        <p:blipFill>
          <a:blip r:embed="rId2">
            <a:duotone>
              <a:schemeClr val="bg2">
                <a:shade val="45000"/>
                <a:satMod val="135000"/>
              </a:schemeClr>
              <a:prstClr val="white"/>
            </a:duotone>
          </a:blip>
          <a:srcRect/>
          <a:stretch>
            <a:fillRect/>
          </a:stretch>
        </p:blipFill>
        <p:spPr bwMode="auto">
          <a:xfrm>
            <a:off x="-1" y="0"/>
            <a:ext cx="6858001" cy="9144000"/>
          </a:xfrm>
          <a:prstGeom prst="rect">
            <a:avLst/>
          </a:prstGeom>
          <a:noFill/>
        </p:spPr>
      </p:pic>
      <p:pic>
        <p:nvPicPr>
          <p:cNvPr id="3075" name="Picture 3" descr="C:\Documents and Settings\zd\桌面\考试资料\图片\x1pGg9EMswqL-_GEyFkmGUAuMa8JEpXGvyukQnI2K57Op3Jw8ylExk0g4SgkT7Wc5cUQmDcSvDnUBFy4ST_IYebTXuFc56Be7soaYHGihtVrGSrAsMsBavkiv_KhVTO0x5QbZSc1Vodu28ZUrgcGi.jpg"/>
          <p:cNvPicPr>
            <a:picLocks noChangeAspect="1" noChangeArrowheads="1"/>
          </p:cNvPicPr>
          <p:nvPr/>
        </p:nvPicPr>
        <p:blipFill>
          <a:blip r:embed="rId3"/>
          <a:srcRect/>
          <a:stretch>
            <a:fillRect/>
          </a:stretch>
        </p:blipFill>
        <p:spPr bwMode="auto">
          <a:xfrm>
            <a:off x="3143248" y="3714744"/>
            <a:ext cx="3500438" cy="2143140"/>
          </a:xfrm>
          <a:prstGeom prst="rect">
            <a:avLst/>
          </a:prstGeom>
          <a:noFill/>
        </p:spPr>
      </p:pic>
      <p:sp>
        <p:nvSpPr>
          <p:cNvPr id="8" name="TextBox 7"/>
          <p:cNvSpPr txBox="1"/>
          <p:nvPr/>
        </p:nvSpPr>
        <p:spPr>
          <a:xfrm>
            <a:off x="2000240" y="214282"/>
            <a:ext cx="4000528" cy="769441"/>
          </a:xfrm>
          <a:prstGeom prst="rect">
            <a:avLst/>
          </a:prstGeom>
          <a:noFill/>
        </p:spPr>
        <p:txBody>
          <a:bodyPr wrap="square" rtlCol="0">
            <a:spAutoFit/>
          </a:bodyPr>
          <a:lstStyle/>
          <a:p>
            <a:r>
              <a:rPr lang="zh-CN" altLang="en-US" sz="4400" b="1" dirty="0" smtClean="0">
                <a:ln w="18000">
                  <a:solidFill>
                    <a:schemeClr val="accent2">
                      <a:satMod val="140000"/>
                    </a:schemeClr>
                  </a:solidFill>
                  <a:prstDash val="solid"/>
                  <a:miter lim="800000"/>
                </a:ln>
                <a:solidFill>
                  <a:srgbClr val="993366"/>
                </a:solidFill>
                <a:effectLst>
                  <a:outerShdw blurRad="25500" dist="23000" dir="7020000" algn="tl">
                    <a:srgbClr val="000000">
                      <a:alpha val="50000"/>
                    </a:srgbClr>
                  </a:outerShdw>
                </a:effectLst>
                <a:latin typeface="华文仿宋" pitchFamily="2" charset="-122"/>
                <a:ea typeface="华文仿宋" pitchFamily="2" charset="-122"/>
              </a:rPr>
              <a:t>新型公交车</a:t>
            </a:r>
            <a:endParaRPr lang="zh-CN" altLang="en-US" sz="4400" b="1" dirty="0">
              <a:ln w="18000">
                <a:solidFill>
                  <a:schemeClr val="accent2">
                    <a:satMod val="140000"/>
                  </a:schemeClr>
                </a:solidFill>
                <a:prstDash val="solid"/>
                <a:miter lim="800000"/>
              </a:ln>
              <a:solidFill>
                <a:srgbClr val="993366"/>
              </a:solidFill>
              <a:effectLst>
                <a:outerShdw blurRad="25500" dist="23000" dir="7020000" algn="tl">
                  <a:srgbClr val="000000">
                    <a:alpha val="50000"/>
                  </a:srgbClr>
                </a:outerShdw>
              </a:effectLst>
            </a:endParaRPr>
          </a:p>
        </p:txBody>
      </p:sp>
      <p:sp>
        <p:nvSpPr>
          <p:cNvPr id="3078" name="Rectangle 6"/>
          <p:cNvSpPr>
            <a:spLocks noChangeArrowheads="1"/>
          </p:cNvSpPr>
          <p:nvPr/>
        </p:nvSpPr>
        <p:spPr bwMode="auto">
          <a:xfrm>
            <a:off x="0" y="1000100"/>
            <a:ext cx="6643710" cy="2554545"/>
          </a:xfrm>
          <a:prstGeom prst="rect">
            <a:avLst/>
          </a:prstGeom>
          <a:ln w="38100">
            <a:prstDash val="dashDot"/>
            <a:headEnd/>
            <a:tailEnd/>
          </a:ln>
        </p:spPr>
        <p:style>
          <a:lnRef idx="1">
            <a:schemeClr val="accent4"/>
          </a:lnRef>
          <a:fillRef idx="2">
            <a:schemeClr val="accent4"/>
          </a:fillRef>
          <a:effectRef idx="1">
            <a:schemeClr val="accent4"/>
          </a:effectRef>
          <a:fontRef idx="minor">
            <a:schemeClr val="dk1"/>
          </a:fontRef>
        </p:style>
        <p:txBody>
          <a:bodyPr vert="horz" wrap="square" lIns="91440" tIns="45720" rIns="91440" bIns="45720" numCol="1" anchor="ctr" anchorCtr="0" compatLnSpc="1">
            <a:prstTxWarp prst="textNoShape">
              <a:avLst/>
            </a:prstTxWarp>
            <a:spAutoFit/>
          </a:bodyPr>
          <a:lstStyle/>
          <a:p>
            <a:pPr marL="0" marR="0" lvl="0" indent="304800" algn="l" defTabSz="914400" rtl="0" eaLnBrk="1" fontAlgn="base" latinLnBrk="0" hangingPunct="1">
              <a:lnSpc>
                <a:spcPct val="100000"/>
              </a:lnSpc>
              <a:spcBef>
                <a:spcPct val="0"/>
              </a:spcBef>
              <a:spcAft>
                <a:spcPct val="0"/>
              </a:spcAft>
              <a:buClrTx/>
              <a:buSzTx/>
              <a:buFontTx/>
              <a:buNone/>
              <a:tabLst/>
            </a:pPr>
            <a:r>
              <a:rPr kumimoji="0" lang="zh-CN" sz="1600" b="0" i="0" u="none" strike="noStrike" cap="none" normalizeH="0" baseline="0" dirty="0" smtClean="0">
                <a:ln>
                  <a:noFill/>
                </a:ln>
                <a:solidFill>
                  <a:srgbClr val="333333"/>
                </a:solidFill>
                <a:effectLst/>
                <a:latin typeface="Arial" pitchFamily="34" charset="0"/>
                <a:ea typeface="宋体" pitchFamily="2" charset="-122"/>
                <a:cs typeface="Arial" pitchFamily="34" charset="0"/>
              </a:rPr>
              <a:t>一般的公车均以提供最大的载客量为目标，大部分空间均摆设座位，通道等空间亦供乘客站立。</a:t>
            </a:r>
            <a:endParaRPr kumimoji="0" lang="zh-CN" sz="1600" b="0" i="0" u="none" strike="noStrike" cap="none" normalizeH="0" baseline="0" dirty="0" smtClean="0">
              <a:ln>
                <a:noFill/>
              </a:ln>
              <a:solidFill>
                <a:schemeClr val="tx1"/>
              </a:solidFill>
              <a:effectLst/>
              <a:latin typeface="Arial" pitchFamily="34" charset="0"/>
              <a:ea typeface="宋体" pitchFamily="2" charset="-122"/>
            </a:endParaRPr>
          </a:p>
          <a:p>
            <a:pPr marL="0" marR="0" lvl="0" indent="304800" algn="l" defTabSz="914400" rtl="0" eaLnBrk="0" fontAlgn="base" latinLnBrk="0" hangingPunct="0">
              <a:lnSpc>
                <a:spcPct val="100000"/>
              </a:lnSpc>
              <a:spcBef>
                <a:spcPct val="0"/>
              </a:spcBef>
              <a:spcAft>
                <a:spcPct val="0"/>
              </a:spcAft>
              <a:buClrTx/>
              <a:buSzTx/>
              <a:buFontTx/>
              <a:buNone/>
              <a:tabLst/>
            </a:pPr>
            <a:r>
              <a:rPr kumimoji="0" lang="zh-CN" sz="1600" b="0" i="0" u="none" strike="noStrike" cap="none" normalizeH="0" baseline="0" dirty="0" smtClean="0">
                <a:ln>
                  <a:noFill/>
                </a:ln>
                <a:solidFill>
                  <a:srgbClr val="333333"/>
                </a:solidFill>
                <a:effectLst/>
                <a:latin typeface="Arial" pitchFamily="34" charset="0"/>
                <a:ea typeface="宋体" pitchFamily="2" charset="-122"/>
                <a:cs typeface="Arial" pitchFamily="34" charset="0"/>
              </a:rPr>
              <a:t>此外，公车可以根据其机械操作、外形设计等而分为以下类别：</a:t>
            </a:r>
            <a:endParaRPr kumimoji="0" lang="zh-CN" sz="1600" b="0" i="0" u="none" strike="noStrike" cap="none" normalizeH="0" baseline="0" dirty="0" smtClean="0">
              <a:ln>
                <a:noFill/>
              </a:ln>
              <a:solidFill>
                <a:schemeClr val="tx1"/>
              </a:solidFill>
              <a:effectLst/>
              <a:latin typeface="Arial" pitchFamily="34" charset="0"/>
              <a:ea typeface="宋体" pitchFamily="2" charset="-122"/>
            </a:endParaRPr>
          </a:p>
          <a:p>
            <a:pPr marL="0" marR="0" lvl="0" indent="304800" algn="l" defTabSz="914400" rtl="0" eaLnBrk="0" fontAlgn="base" latinLnBrk="0" hangingPunct="0">
              <a:lnSpc>
                <a:spcPct val="100000"/>
              </a:lnSpc>
              <a:spcBef>
                <a:spcPct val="0"/>
              </a:spcBef>
              <a:spcAft>
                <a:spcPct val="0"/>
              </a:spcAft>
              <a:buClrTx/>
              <a:buSzTx/>
              <a:buFontTx/>
              <a:buNone/>
              <a:tabLst/>
            </a:pPr>
            <a:r>
              <a:rPr kumimoji="0" lang="zh-CN" sz="1600" b="0" i="0" u="none" strike="noStrike" cap="none" normalizeH="0" baseline="0" dirty="0" smtClean="0">
                <a:ln>
                  <a:noFill/>
                </a:ln>
                <a:solidFill>
                  <a:srgbClr val="333333"/>
                </a:solidFill>
                <a:effectLst/>
                <a:latin typeface="Arial" pitchFamily="34" charset="0"/>
                <a:ea typeface="宋体" pitchFamily="2" charset="-122"/>
                <a:cs typeface="Arial" pitchFamily="34" charset="0"/>
              </a:rPr>
              <a:t>按格局分类</a:t>
            </a:r>
            <a:endParaRPr kumimoji="0" lang="zh-CN" sz="1600" b="0" i="0" u="none" strike="noStrike" cap="none" normalizeH="0" baseline="0" dirty="0" smtClean="0">
              <a:ln>
                <a:noFill/>
              </a:ln>
              <a:solidFill>
                <a:schemeClr val="tx1"/>
              </a:solidFill>
              <a:effectLst/>
              <a:latin typeface="Arial" pitchFamily="34" charset="0"/>
              <a:ea typeface="宋体" pitchFamily="2" charset="-122"/>
            </a:endParaRPr>
          </a:p>
          <a:p>
            <a:pPr marL="0" marR="0" lvl="0" indent="304800" algn="l" defTabSz="914400" rtl="0" eaLnBrk="0" fontAlgn="base" latinLnBrk="0" hangingPunct="0">
              <a:lnSpc>
                <a:spcPct val="100000"/>
              </a:lnSpc>
              <a:spcBef>
                <a:spcPct val="0"/>
              </a:spcBef>
              <a:spcAft>
                <a:spcPct val="0"/>
              </a:spcAft>
              <a:buClrTx/>
              <a:buSzTx/>
              <a:buFontTx/>
              <a:buNone/>
              <a:tabLst/>
            </a:pPr>
            <a:r>
              <a:rPr kumimoji="0" lang="zh-CN" altLang="en-US" sz="1600" b="0" i="0" u="none" strike="noStrike" cap="none" normalizeH="0" baseline="0" dirty="0" smtClean="0">
                <a:ln>
                  <a:noFill/>
                </a:ln>
                <a:solidFill>
                  <a:srgbClr val="333333"/>
                </a:solidFill>
                <a:effectLst/>
                <a:latin typeface="Arial" pitchFamily="34" charset="0"/>
                <a:ea typeface="宋体" pitchFamily="2" charset="-122"/>
                <a:cs typeface="Arial" pitchFamily="34" charset="0"/>
              </a:rPr>
              <a:t>双层巴士：车厢分为两层，载客量更大。一般而言，一辆车长</a:t>
            </a:r>
            <a:r>
              <a:rPr kumimoji="0" lang="en-US" altLang="zh-CN" sz="1600" b="0" i="0" u="none" strike="noStrike" cap="none" normalizeH="0" baseline="0" dirty="0" smtClean="0">
                <a:ln>
                  <a:noFill/>
                </a:ln>
                <a:solidFill>
                  <a:srgbClr val="333333"/>
                </a:solidFill>
                <a:effectLst/>
                <a:latin typeface="Arial" pitchFamily="34" charset="0"/>
                <a:ea typeface="宋体" pitchFamily="2" charset="-122"/>
                <a:cs typeface="Arial" pitchFamily="34" charset="0"/>
              </a:rPr>
              <a:t>10</a:t>
            </a:r>
            <a:r>
              <a:rPr kumimoji="0" lang="zh-CN" altLang="en-US" sz="1600" b="0" i="0" u="none" strike="noStrike" cap="none" normalizeH="0" baseline="0" dirty="0" smtClean="0">
                <a:ln>
                  <a:noFill/>
                </a:ln>
                <a:solidFill>
                  <a:srgbClr val="333333"/>
                </a:solidFill>
                <a:effectLst/>
                <a:latin typeface="Arial" pitchFamily="34" charset="0"/>
                <a:ea typeface="宋体" pitchFamily="2" charset="-122"/>
                <a:cs typeface="Arial" pitchFamily="34" charset="0"/>
              </a:rPr>
              <a:t>米并容许企位的 单层巴士可运载约</a:t>
            </a:r>
            <a:r>
              <a:rPr kumimoji="0" lang="en-US" altLang="zh-CN" sz="1600" b="0" i="0" u="none" strike="noStrike" cap="none" normalizeH="0" baseline="0" dirty="0" smtClean="0">
                <a:ln>
                  <a:noFill/>
                </a:ln>
                <a:solidFill>
                  <a:srgbClr val="333333"/>
                </a:solidFill>
                <a:effectLst/>
                <a:latin typeface="Arial" pitchFamily="34" charset="0"/>
                <a:ea typeface="宋体" pitchFamily="2" charset="-122"/>
                <a:cs typeface="Arial" pitchFamily="34" charset="0"/>
              </a:rPr>
              <a:t>60</a:t>
            </a:r>
            <a:r>
              <a:rPr kumimoji="0" lang="zh-CN" altLang="en-US" sz="1600" b="0" i="0" u="none" strike="noStrike" cap="none" normalizeH="0" baseline="0" dirty="0" smtClean="0">
                <a:ln>
                  <a:noFill/>
                </a:ln>
                <a:solidFill>
                  <a:srgbClr val="333333"/>
                </a:solidFill>
                <a:effectLst/>
                <a:latin typeface="Arial" pitchFamily="34" charset="0"/>
                <a:ea typeface="宋体" pitchFamily="2" charset="-122"/>
                <a:cs typeface="Arial" pitchFamily="34" charset="0"/>
              </a:rPr>
              <a:t>名乘客，而长度相近的双层巴士则能运载约</a:t>
            </a:r>
            <a:r>
              <a:rPr kumimoji="0" lang="en-US" altLang="zh-CN" sz="1600" b="0" i="0" u="none" strike="noStrike" cap="none" normalizeH="0" baseline="0" dirty="0" smtClean="0">
                <a:ln>
                  <a:noFill/>
                </a:ln>
                <a:solidFill>
                  <a:srgbClr val="333333"/>
                </a:solidFill>
                <a:effectLst/>
                <a:latin typeface="Arial" pitchFamily="34" charset="0"/>
                <a:ea typeface="宋体" pitchFamily="2" charset="-122"/>
                <a:cs typeface="Arial" pitchFamily="34" charset="0"/>
              </a:rPr>
              <a:t>130</a:t>
            </a:r>
            <a:r>
              <a:rPr kumimoji="0" lang="zh-CN" altLang="en-US" sz="1600" b="0" i="0" u="none" strike="noStrike" cap="none" normalizeH="0" baseline="0" dirty="0" smtClean="0">
                <a:ln>
                  <a:noFill/>
                </a:ln>
                <a:solidFill>
                  <a:srgbClr val="333333"/>
                </a:solidFill>
                <a:effectLst/>
                <a:latin typeface="Arial" pitchFamily="34" charset="0"/>
                <a:ea typeface="宋体" pitchFamily="2" charset="-122"/>
                <a:cs typeface="Arial" pitchFamily="34" charset="0"/>
              </a:rPr>
              <a:t>名乘客。伦敦、香港、新加坡、柏林、孟买等城市均大量采用双层巴士。其中，自</a:t>
            </a:r>
            <a:r>
              <a:rPr kumimoji="0" lang="en-US" altLang="zh-CN" sz="1600" b="0" i="0" u="none" strike="noStrike" cap="none" normalizeH="0" baseline="0" dirty="0" smtClean="0">
                <a:ln>
                  <a:noFill/>
                </a:ln>
                <a:solidFill>
                  <a:srgbClr val="333333"/>
                </a:solidFill>
                <a:effectLst/>
                <a:latin typeface="Arial" pitchFamily="34" charset="0"/>
                <a:ea typeface="宋体" pitchFamily="2" charset="-122"/>
                <a:cs typeface="Arial" pitchFamily="34" charset="0"/>
              </a:rPr>
              <a:t>1950</a:t>
            </a:r>
            <a:r>
              <a:rPr kumimoji="0" lang="zh-CN" altLang="en-US" sz="1600" b="0" i="0" u="none" strike="noStrike" cap="none" normalizeH="0" baseline="0" dirty="0" smtClean="0">
                <a:ln>
                  <a:noFill/>
                </a:ln>
                <a:solidFill>
                  <a:srgbClr val="333333"/>
                </a:solidFill>
                <a:effectLst/>
                <a:latin typeface="Arial" pitchFamily="34" charset="0"/>
                <a:ea typeface="宋体" pitchFamily="2" charset="-122"/>
                <a:cs typeface="Arial" pitchFamily="34" charset="0"/>
              </a:rPr>
              <a:t>巴士以方便老弱人士，于</a:t>
            </a:r>
            <a:r>
              <a:rPr kumimoji="0" lang="en-US" altLang="zh-CN" sz="1600" b="0" i="0" u="none" strike="noStrike" cap="none" normalizeH="0" baseline="0" dirty="0" smtClean="0">
                <a:ln>
                  <a:noFill/>
                </a:ln>
                <a:solidFill>
                  <a:srgbClr val="333333"/>
                </a:solidFill>
                <a:effectLst/>
                <a:latin typeface="Arial" pitchFamily="34" charset="0"/>
                <a:ea typeface="宋体" pitchFamily="2" charset="-122"/>
                <a:cs typeface="Arial" pitchFamily="34" charset="0"/>
              </a:rPr>
              <a:t>2005</a:t>
            </a:r>
            <a:r>
              <a:rPr kumimoji="0" lang="zh-CN" altLang="en-US" sz="1600" b="0" i="0" u="none" strike="noStrike" cap="none" normalizeH="0" baseline="0" dirty="0" smtClean="0">
                <a:ln>
                  <a:noFill/>
                </a:ln>
                <a:solidFill>
                  <a:srgbClr val="333333"/>
                </a:solidFill>
                <a:effectLst/>
                <a:latin typeface="Arial" pitchFamily="34" charset="0"/>
                <a:ea typeface="宋体" pitchFamily="2" charset="-122"/>
                <a:cs typeface="Arial" pitchFamily="34" charset="0"/>
              </a:rPr>
              <a:t>年年尾全数退役）。有些双层巴士的上层不设车顶，供游客登上作浏览沿途景色，称为</a:t>
            </a:r>
            <a:r>
              <a:rPr kumimoji="0" lang="zh-CN" altLang="en-US" sz="1600" b="0" i="0" u="none" strike="noStrike" cap="none" normalizeH="0" baseline="0" dirty="0" smtClean="0">
                <a:ln>
                  <a:noFill/>
                </a:ln>
                <a:solidFill>
                  <a:srgbClr val="333333"/>
                </a:solidFill>
                <a:effectLst/>
                <a:latin typeface="Calibri"/>
                <a:ea typeface="宋体" pitchFamily="2" charset="-122"/>
                <a:cs typeface="Arial" pitchFamily="34" charset="0"/>
              </a:rPr>
              <a:t>“</a:t>
            </a:r>
            <a:r>
              <a:rPr kumimoji="0" lang="zh-CN" altLang="en-US" sz="1600" b="0" i="0" u="none" strike="noStrike" cap="none" normalizeH="0" baseline="0" dirty="0" smtClean="0">
                <a:ln>
                  <a:noFill/>
                </a:ln>
                <a:solidFill>
                  <a:srgbClr val="333333"/>
                </a:solidFill>
                <a:effectLst/>
                <a:latin typeface="Arial" pitchFamily="34" charset="0"/>
                <a:ea typeface="宋体" pitchFamily="2" charset="-122"/>
                <a:cs typeface="Arial" pitchFamily="34" charset="0"/>
              </a:rPr>
              <a:t>开篷巴士</a:t>
            </a:r>
            <a:r>
              <a:rPr kumimoji="0" lang="zh-CN" altLang="en-US" sz="1600" b="0" i="0" u="none" strike="noStrike" cap="none" normalizeH="0" baseline="0" dirty="0" smtClean="0">
                <a:ln>
                  <a:noFill/>
                </a:ln>
                <a:solidFill>
                  <a:srgbClr val="333333"/>
                </a:solidFill>
                <a:effectLst/>
                <a:latin typeface="Calibri"/>
                <a:ea typeface="宋体" pitchFamily="2" charset="-122"/>
                <a:cs typeface="Arial" pitchFamily="34" charset="0"/>
              </a:rPr>
              <a:t>”</a:t>
            </a:r>
            <a:r>
              <a:rPr kumimoji="0" lang="zh-CN" altLang="en-US" sz="1600" b="0" i="0" u="none" strike="noStrike" cap="none" normalizeH="0" baseline="0" dirty="0" smtClean="0">
                <a:ln>
                  <a:noFill/>
                </a:ln>
                <a:solidFill>
                  <a:srgbClr val="333333"/>
                </a:solidFill>
                <a:effectLst/>
                <a:latin typeface="Arial" pitchFamily="34" charset="0"/>
                <a:ea typeface="宋体" pitchFamily="2" charset="-122"/>
                <a:cs typeface="Arial" pitchFamily="34" charset="0"/>
              </a:rPr>
              <a:t>。</a:t>
            </a:r>
            <a:endParaRPr kumimoji="0" lang="zh-CN" altLang="en-US" sz="1600" b="0" i="0" u="none" strike="noStrike" cap="none" normalizeH="0" baseline="0" dirty="0" smtClean="0">
              <a:ln>
                <a:noFill/>
              </a:ln>
              <a:solidFill>
                <a:schemeClr val="tx1"/>
              </a:solidFill>
              <a:effectLst/>
              <a:latin typeface="Arial" pitchFamily="34" charset="0"/>
              <a:ea typeface="宋体" pitchFamily="2" charset="-122"/>
            </a:endParaRPr>
          </a:p>
        </p:txBody>
      </p:sp>
      <p:sp>
        <p:nvSpPr>
          <p:cNvPr id="11" name="TextBox 10"/>
          <p:cNvSpPr txBox="1"/>
          <p:nvPr/>
        </p:nvSpPr>
        <p:spPr>
          <a:xfrm>
            <a:off x="0" y="5572132"/>
            <a:ext cx="3000396" cy="3139321"/>
          </a:xfrm>
          <a:prstGeom prst="rect">
            <a:avLst/>
          </a:prstGeom>
          <a:ln w="28575">
            <a:solidFill>
              <a:schemeClr val="tx1"/>
            </a:solidFill>
            <a:prstDash val="dash"/>
          </a:ln>
        </p:spPr>
        <p:style>
          <a:lnRef idx="1">
            <a:schemeClr val="accent5"/>
          </a:lnRef>
          <a:fillRef idx="2">
            <a:schemeClr val="accent5"/>
          </a:fillRef>
          <a:effectRef idx="1">
            <a:schemeClr val="accent5"/>
          </a:effectRef>
          <a:fontRef idx="minor">
            <a:schemeClr val="dk1"/>
          </a:fontRef>
        </p:style>
        <p:txBody>
          <a:bodyPr wrap="square" rtlCol="0">
            <a:spAutoFit/>
          </a:bodyPr>
          <a:lstStyle/>
          <a:p>
            <a:r>
              <a:rPr lang="en-US" dirty="0" smtClean="0"/>
              <a:t>●</a:t>
            </a:r>
            <a:r>
              <a:rPr lang="zh-CN" altLang="en-US" dirty="0" smtClean="0"/>
              <a:t>铰接巴士（挂接巴士）：有些公车会以两节车身来增加长度及载客量，并在两节车身间加设可伸缩的接合位置，以辅助转向。这些公车称为挂接巴士，于北美各地颇为盛行。中国大陆称</a:t>
            </a:r>
            <a:r>
              <a:rPr lang="en-US" dirty="0" smtClean="0"/>
              <a:t>“</a:t>
            </a:r>
            <a:r>
              <a:rPr lang="zh-CN" altLang="en-US" dirty="0" smtClean="0"/>
              <a:t>铰接车</a:t>
            </a:r>
            <a:r>
              <a:rPr lang="en-US" dirty="0" smtClean="0"/>
              <a:t>”</a:t>
            </a:r>
            <a:r>
              <a:rPr lang="zh-CN" altLang="en-US" dirty="0" smtClean="0"/>
              <a:t>、</a:t>
            </a:r>
            <a:r>
              <a:rPr lang="en-US" dirty="0" smtClean="0"/>
              <a:t>“</a:t>
            </a:r>
            <a:r>
              <a:rPr lang="zh-CN" altLang="en-US" dirty="0" smtClean="0"/>
              <a:t>通道车</a:t>
            </a:r>
            <a:r>
              <a:rPr lang="en-US" dirty="0" smtClean="0"/>
              <a:t>”</a:t>
            </a:r>
            <a:r>
              <a:rPr lang="zh-CN" altLang="en-US" dirty="0" smtClean="0"/>
              <a:t>或</a:t>
            </a:r>
            <a:r>
              <a:rPr lang="en-US" dirty="0" smtClean="0"/>
              <a:t>“</a:t>
            </a:r>
            <a:r>
              <a:rPr lang="zh-CN" altLang="en-US" dirty="0" smtClean="0"/>
              <a:t>巨龙（车）</a:t>
            </a:r>
            <a:r>
              <a:rPr lang="en-US" dirty="0" smtClean="0"/>
              <a:t> ”</a:t>
            </a:r>
            <a:r>
              <a:rPr lang="zh-CN" altLang="en-US" dirty="0" smtClean="0"/>
              <a:t>。在中国北京、上海等地一度很常见，但这在台湾较罕见。</a:t>
            </a:r>
            <a:endParaRPr lang="zh-CN" altLang="en-US" dirty="0"/>
          </a:p>
        </p:txBody>
      </p:sp>
      <p:sp>
        <p:nvSpPr>
          <p:cNvPr id="12" name="TextBox 11"/>
          <p:cNvSpPr txBox="1"/>
          <p:nvPr/>
        </p:nvSpPr>
        <p:spPr>
          <a:xfrm>
            <a:off x="3786190" y="3643306"/>
            <a:ext cx="2643206" cy="2862322"/>
          </a:xfrm>
          <a:prstGeom prst="rect">
            <a:avLst/>
          </a:prstGeom>
          <a:ln w="28575">
            <a:solidFill>
              <a:schemeClr val="accent6">
                <a:lumMod val="75000"/>
              </a:schemeClr>
            </a:solidFill>
            <a:prstDash val="lgDash"/>
          </a:ln>
        </p:spPr>
        <p:style>
          <a:lnRef idx="1">
            <a:schemeClr val="accent3"/>
          </a:lnRef>
          <a:fillRef idx="2">
            <a:schemeClr val="accent3"/>
          </a:fillRef>
          <a:effectRef idx="1">
            <a:schemeClr val="accent3"/>
          </a:effectRef>
          <a:fontRef idx="minor">
            <a:schemeClr val="dk1"/>
          </a:fontRef>
        </p:style>
        <p:txBody>
          <a:bodyPr wrap="square" rtlCol="0">
            <a:spAutoFit/>
          </a:bodyPr>
          <a:lstStyle/>
          <a:p>
            <a:r>
              <a:rPr lang="en-US" dirty="0" smtClean="0"/>
              <a:t>●</a:t>
            </a:r>
            <a:r>
              <a:rPr lang="zh-CN" altLang="en-US" dirty="0" smtClean="0"/>
              <a:t>低地台巴士（低地板巴士）：在</a:t>
            </a:r>
            <a:r>
              <a:rPr lang="en-US" dirty="0" smtClean="0"/>
              <a:t>20</a:t>
            </a:r>
            <a:r>
              <a:rPr lang="zh-CN" altLang="en-US" dirty="0" smtClean="0"/>
              <a:t>世纪末期开始盛行的低地台巴士，车厢地台比旧款巴士更贴近路面，并且不设梯级。全车低地台的被称为低地板巴士，而后半车厢有二三台阶而前半车 厢地地板的被称为低入口巴士。</a:t>
            </a:r>
            <a:endParaRPr lang="zh-CN" altLang="en-US" dirty="0"/>
          </a:p>
        </p:txBody>
      </p:sp>
      <p:pic>
        <p:nvPicPr>
          <p:cNvPr id="3073" name="Picture 1" descr="C:\Documents and Settings\zd\桌面\公交车图片\t0190c353b0e796a7d1.jpg"/>
          <p:cNvPicPr>
            <a:picLocks noChangeAspect="1" noChangeArrowheads="1"/>
          </p:cNvPicPr>
          <p:nvPr/>
        </p:nvPicPr>
        <p:blipFill>
          <a:blip r:embed="rId4"/>
          <a:srcRect/>
          <a:stretch>
            <a:fillRect/>
          </a:stretch>
        </p:blipFill>
        <p:spPr bwMode="auto">
          <a:xfrm>
            <a:off x="3929066" y="6786578"/>
            <a:ext cx="2714644" cy="2071702"/>
          </a:xfrm>
          <a:prstGeom prst="rect">
            <a:avLst/>
          </a:prstGeom>
          <a:noFill/>
        </p:spPr>
      </p:pic>
      <p:pic>
        <p:nvPicPr>
          <p:cNvPr id="9" name="Picture 5" descr="C:\Documents and Settings\zd\桌面\考试资料\更改图片\公交车更改.jpg"/>
          <p:cNvPicPr>
            <a:picLocks noChangeAspect="1" noChangeArrowheads="1"/>
          </p:cNvPicPr>
          <p:nvPr/>
        </p:nvPicPr>
        <p:blipFill>
          <a:blip r:embed="rId5" cstate="print"/>
          <a:srcRect/>
          <a:stretch>
            <a:fillRect/>
          </a:stretch>
        </p:blipFill>
        <p:spPr bwMode="auto">
          <a:xfrm>
            <a:off x="0" y="3714744"/>
            <a:ext cx="3143248" cy="1571636"/>
          </a:xfrm>
          <a:prstGeom prst="rect">
            <a:avLst/>
          </a:prstGeom>
          <a:noFill/>
        </p:spPr>
      </p:pic>
      <p:sp>
        <p:nvSpPr>
          <p:cNvPr id="13" name="竖卷形 12"/>
          <p:cNvSpPr/>
          <p:nvPr/>
        </p:nvSpPr>
        <p:spPr>
          <a:xfrm>
            <a:off x="3071810" y="6572264"/>
            <a:ext cx="857256" cy="2357422"/>
          </a:xfrm>
          <a:prstGeom prst="verticalScroll">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zh-CN" altLang="en-US" sz="2400" b="1" dirty="0" smtClean="0">
                <a:ln w="1905"/>
                <a:solidFill>
                  <a:schemeClr val="tx1"/>
                </a:solidFill>
                <a:effectLst>
                  <a:innerShdw blurRad="69850" dist="43180" dir="5400000">
                    <a:srgbClr val="000000">
                      <a:alpha val="65000"/>
                    </a:srgbClr>
                  </a:innerShdw>
                </a:effectLst>
                <a:latin typeface="幼圆" pitchFamily="49" charset="-122"/>
                <a:ea typeface="幼圆" pitchFamily="49" charset="-122"/>
              </a:rPr>
              <a:t>低</a:t>
            </a:r>
            <a:endParaRPr lang="en-US" altLang="zh-CN" sz="2400" b="1" dirty="0" smtClean="0">
              <a:ln w="1905"/>
              <a:solidFill>
                <a:schemeClr val="tx1"/>
              </a:solidFill>
              <a:effectLst>
                <a:innerShdw blurRad="69850" dist="43180" dir="5400000">
                  <a:srgbClr val="000000">
                    <a:alpha val="65000"/>
                  </a:srgbClr>
                </a:innerShdw>
              </a:effectLst>
              <a:latin typeface="幼圆" pitchFamily="49" charset="-122"/>
              <a:ea typeface="幼圆" pitchFamily="49" charset="-122"/>
            </a:endParaRPr>
          </a:p>
          <a:p>
            <a:pPr algn="ctr"/>
            <a:r>
              <a:rPr lang="zh-CN" altLang="en-US" sz="2400" b="1" dirty="0" smtClean="0">
                <a:ln w="1905"/>
                <a:solidFill>
                  <a:schemeClr val="tx1"/>
                </a:solidFill>
                <a:effectLst>
                  <a:innerShdw blurRad="69850" dist="43180" dir="5400000">
                    <a:srgbClr val="000000">
                      <a:alpha val="65000"/>
                    </a:srgbClr>
                  </a:innerShdw>
                </a:effectLst>
                <a:latin typeface="幼圆" pitchFamily="49" charset="-122"/>
                <a:ea typeface="幼圆" pitchFamily="49" charset="-122"/>
              </a:rPr>
              <a:t>地</a:t>
            </a:r>
            <a:endParaRPr lang="en-US" altLang="zh-CN" sz="2400" b="1" dirty="0" smtClean="0">
              <a:ln w="1905"/>
              <a:solidFill>
                <a:schemeClr val="tx1"/>
              </a:solidFill>
              <a:effectLst>
                <a:innerShdw blurRad="69850" dist="43180" dir="5400000">
                  <a:srgbClr val="000000">
                    <a:alpha val="65000"/>
                  </a:srgbClr>
                </a:innerShdw>
              </a:effectLst>
              <a:latin typeface="幼圆" pitchFamily="49" charset="-122"/>
              <a:ea typeface="幼圆" pitchFamily="49" charset="-122"/>
            </a:endParaRPr>
          </a:p>
          <a:p>
            <a:pPr algn="ctr"/>
            <a:r>
              <a:rPr lang="zh-CN" altLang="en-US" sz="2400" b="1" dirty="0" smtClean="0">
                <a:ln w="1905"/>
                <a:solidFill>
                  <a:schemeClr val="tx1"/>
                </a:solidFill>
                <a:effectLst>
                  <a:innerShdw blurRad="69850" dist="43180" dir="5400000">
                    <a:srgbClr val="000000">
                      <a:alpha val="65000"/>
                    </a:srgbClr>
                  </a:innerShdw>
                </a:effectLst>
                <a:latin typeface="幼圆" pitchFamily="49" charset="-122"/>
                <a:ea typeface="幼圆" pitchFamily="49" charset="-122"/>
              </a:rPr>
              <a:t>台</a:t>
            </a:r>
            <a:endParaRPr lang="en-US" altLang="zh-CN" sz="2400" b="1" dirty="0" smtClean="0">
              <a:ln w="1905"/>
              <a:solidFill>
                <a:schemeClr val="tx1"/>
              </a:solidFill>
              <a:effectLst>
                <a:innerShdw blurRad="69850" dist="43180" dir="5400000">
                  <a:srgbClr val="000000">
                    <a:alpha val="65000"/>
                  </a:srgbClr>
                </a:innerShdw>
              </a:effectLst>
              <a:latin typeface="幼圆" pitchFamily="49" charset="-122"/>
              <a:ea typeface="幼圆" pitchFamily="49" charset="-122"/>
            </a:endParaRPr>
          </a:p>
          <a:p>
            <a:pPr algn="ctr"/>
            <a:r>
              <a:rPr lang="zh-CN" altLang="en-US" sz="2400" b="1" dirty="0" smtClean="0">
                <a:ln w="1905"/>
                <a:solidFill>
                  <a:schemeClr val="tx1"/>
                </a:solidFill>
                <a:effectLst>
                  <a:innerShdw blurRad="69850" dist="43180" dir="5400000">
                    <a:srgbClr val="000000">
                      <a:alpha val="65000"/>
                    </a:srgbClr>
                  </a:innerShdw>
                </a:effectLst>
                <a:latin typeface="幼圆" pitchFamily="49" charset="-122"/>
                <a:ea typeface="幼圆" pitchFamily="49" charset="-122"/>
              </a:rPr>
              <a:t>巴</a:t>
            </a:r>
            <a:endParaRPr lang="en-US" altLang="zh-CN" sz="2400" b="1" dirty="0" smtClean="0">
              <a:ln w="1905"/>
              <a:solidFill>
                <a:schemeClr val="tx1"/>
              </a:solidFill>
              <a:effectLst>
                <a:innerShdw blurRad="69850" dist="43180" dir="5400000">
                  <a:srgbClr val="000000">
                    <a:alpha val="65000"/>
                  </a:srgbClr>
                </a:innerShdw>
              </a:effectLst>
              <a:latin typeface="幼圆" pitchFamily="49" charset="-122"/>
              <a:ea typeface="幼圆" pitchFamily="49" charset="-122"/>
            </a:endParaRPr>
          </a:p>
          <a:p>
            <a:pPr algn="ctr"/>
            <a:r>
              <a:rPr lang="zh-CN" altLang="en-US" sz="2400" b="1" dirty="0" smtClean="0">
                <a:ln w="1905"/>
                <a:solidFill>
                  <a:schemeClr val="tx1"/>
                </a:solidFill>
                <a:effectLst>
                  <a:innerShdw blurRad="69850" dist="43180" dir="5400000">
                    <a:srgbClr val="000000">
                      <a:alpha val="65000"/>
                    </a:srgbClr>
                  </a:innerShdw>
                </a:effectLst>
                <a:latin typeface="幼圆" pitchFamily="49" charset="-122"/>
                <a:ea typeface="幼圆" pitchFamily="49" charset="-122"/>
              </a:rPr>
              <a:t>士</a:t>
            </a:r>
            <a:endParaRPr lang="en-US" altLang="zh-CN" sz="2400" b="1" dirty="0" smtClean="0">
              <a:ln w="1905"/>
              <a:solidFill>
                <a:schemeClr val="tx1"/>
              </a:solidFill>
              <a:effectLst>
                <a:innerShdw blurRad="69850" dist="43180" dir="5400000">
                  <a:srgbClr val="000000">
                    <a:alpha val="65000"/>
                  </a:srgbClr>
                </a:innerShdw>
              </a:effectLst>
              <a:latin typeface="幼圆" pitchFamily="49" charset="-122"/>
              <a:ea typeface="幼圆" pitchFamily="49" charset="-122"/>
            </a:endParaRPr>
          </a:p>
          <a:p>
            <a:pPr algn="ctr"/>
            <a:endParaRPr lang="zh-CN" altLang="en-US" b="1" dirty="0">
              <a:ln w="1905"/>
              <a:solidFill>
                <a:schemeClr val="tx1"/>
              </a:solidFill>
              <a:effectLst>
                <a:innerShdw blurRad="69850" dist="43180" dir="5400000">
                  <a:srgbClr val="000000">
                    <a:alpha val="65000"/>
                  </a:srgbClr>
                </a:innerShdw>
              </a:effectLst>
              <a:latin typeface="幼圆" pitchFamily="49" charset="-122"/>
              <a:ea typeface="幼圆" pitchFamily="49" charset="-122"/>
            </a:endParaRPr>
          </a:p>
        </p:txBody>
      </p:sp>
      <p:sp>
        <p:nvSpPr>
          <p:cNvPr id="15" name="流程图: 对照 14"/>
          <p:cNvSpPr/>
          <p:nvPr/>
        </p:nvSpPr>
        <p:spPr>
          <a:xfrm>
            <a:off x="5904206" y="214282"/>
            <a:ext cx="953794" cy="642942"/>
          </a:xfrm>
          <a:prstGeom prst="flowChartCollate">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endParaRPr lang="zh-CN" altLang="en-US">
              <a:solidFill>
                <a:schemeClr val="tx1"/>
              </a:solidFill>
            </a:endParaRPr>
          </a:p>
        </p:txBody>
      </p:sp>
      <p:sp>
        <p:nvSpPr>
          <p:cNvPr id="16" name="流程图: 对照 15"/>
          <p:cNvSpPr/>
          <p:nvPr/>
        </p:nvSpPr>
        <p:spPr>
          <a:xfrm>
            <a:off x="5000612" y="214282"/>
            <a:ext cx="953794" cy="642942"/>
          </a:xfrm>
          <a:prstGeom prst="flowChartCollate">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zh-CN" altLang="en-US">
              <a:solidFill>
                <a:schemeClr val="tx1"/>
              </a:solidFill>
            </a:endParaRPr>
          </a:p>
        </p:txBody>
      </p:sp>
      <p:grpSp>
        <p:nvGrpSpPr>
          <p:cNvPr id="20" name="组合 19"/>
          <p:cNvGrpSpPr/>
          <p:nvPr/>
        </p:nvGrpSpPr>
        <p:grpSpPr>
          <a:xfrm>
            <a:off x="0" y="214282"/>
            <a:ext cx="1907588" cy="642942"/>
            <a:chOff x="3143224" y="214282"/>
            <a:chExt cx="1907588" cy="642942"/>
          </a:xfrm>
        </p:grpSpPr>
        <p:sp>
          <p:nvSpPr>
            <p:cNvPr id="17" name="流程图: 对照 16"/>
            <p:cNvSpPr/>
            <p:nvPr/>
          </p:nvSpPr>
          <p:spPr>
            <a:xfrm>
              <a:off x="4097018" y="214282"/>
              <a:ext cx="953794" cy="642942"/>
            </a:xfrm>
            <a:prstGeom prst="flowChartCollate">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zh-CN" altLang="en-US">
                <a:solidFill>
                  <a:schemeClr val="tx1"/>
                </a:solidFill>
              </a:endParaRPr>
            </a:p>
          </p:txBody>
        </p:sp>
        <p:sp>
          <p:nvSpPr>
            <p:cNvPr id="18" name="流程图: 对照 17"/>
            <p:cNvSpPr/>
            <p:nvPr/>
          </p:nvSpPr>
          <p:spPr>
            <a:xfrm>
              <a:off x="3143224" y="214282"/>
              <a:ext cx="953794" cy="642942"/>
            </a:xfrm>
            <a:prstGeom prst="flowChartCollate">
              <a:avLst/>
            </a:prstGeom>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zh-CN" altLang="en-US">
                <a:solidFill>
                  <a:schemeClr val="tx1"/>
                </a:solidFill>
              </a:endParaRPr>
            </a:p>
          </p:txBody>
        </p:sp>
      </p:grpSp>
      <p:sp>
        <p:nvSpPr>
          <p:cNvPr id="21" name="椭圆 20"/>
          <p:cNvSpPr/>
          <p:nvPr/>
        </p:nvSpPr>
        <p:spPr>
          <a:xfrm>
            <a:off x="785794" y="357158"/>
            <a:ext cx="285752" cy="285752"/>
          </a:xfrm>
          <a:prstGeom prst="ellipse">
            <a:avLst/>
          </a:prstGeom>
        </p:spPr>
        <p:style>
          <a:lnRef idx="1">
            <a:schemeClr val="accent2"/>
          </a:lnRef>
          <a:fillRef idx="2">
            <a:schemeClr val="accent2"/>
          </a:fillRef>
          <a:effectRef idx="1">
            <a:schemeClr val="accent2"/>
          </a:effectRef>
          <a:fontRef idx="minor">
            <a:schemeClr val="dk1"/>
          </a:fontRef>
        </p:style>
        <p:txBody>
          <a:bodyPr rtlCol="0" anchor="ctr"/>
          <a:lstStyle/>
          <a:p>
            <a:pPr algn="ctr"/>
            <a:endParaRPr lang="zh-CN" altLang="en-US"/>
          </a:p>
        </p:txBody>
      </p:sp>
      <p:sp>
        <p:nvSpPr>
          <p:cNvPr id="23" name="椭圆 22"/>
          <p:cNvSpPr/>
          <p:nvPr/>
        </p:nvSpPr>
        <p:spPr>
          <a:xfrm>
            <a:off x="5786454" y="357158"/>
            <a:ext cx="285752" cy="285752"/>
          </a:xfrm>
          <a:prstGeom prst="ellipse">
            <a:avLst/>
          </a:prstGeom>
        </p:spPr>
        <p:style>
          <a:lnRef idx="1">
            <a:schemeClr val="accent3"/>
          </a:lnRef>
          <a:fillRef idx="2">
            <a:schemeClr val="accent3"/>
          </a:fillRef>
          <a:effectRef idx="1">
            <a:schemeClr val="accent3"/>
          </a:effectRef>
          <a:fontRef idx="minor">
            <a:schemeClr val="dk1"/>
          </a:fontRef>
        </p:style>
        <p:txBody>
          <a:bodyPr rtlCol="0" anchor="ctr"/>
          <a:lstStyle/>
          <a:p>
            <a:pPr algn="ctr"/>
            <a:endParaRPr lang="zh-CN" altLang="en-US"/>
          </a:p>
        </p:txBody>
      </p:sp>
      <p:pic>
        <p:nvPicPr>
          <p:cNvPr id="24" name="Picture 7" descr="C:\Documents and Settings\zd\桌面\考试资料\条纹\.kjb.gif"/>
          <p:cNvPicPr>
            <a:picLocks noChangeAspect="1" noChangeArrowheads="1"/>
          </p:cNvPicPr>
          <p:nvPr/>
        </p:nvPicPr>
        <p:blipFill>
          <a:blip r:embed="rId6"/>
          <a:srcRect/>
          <a:stretch>
            <a:fillRect/>
          </a:stretch>
        </p:blipFill>
        <p:spPr bwMode="auto">
          <a:xfrm rot="5400000" flipV="1">
            <a:off x="5143522" y="5143494"/>
            <a:ext cx="2857500" cy="142876"/>
          </a:xfrm>
          <a:prstGeom prst="rect">
            <a:avLst/>
          </a:prstGeom>
          <a:noFill/>
        </p:spPr>
      </p:pic>
      <p:pic>
        <p:nvPicPr>
          <p:cNvPr id="3074" name="Picture 2" descr="C:\Documents and Settings\zd\桌面\考试资料\条纹\040.jpg"/>
          <p:cNvPicPr>
            <a:picLocks noChangeAspect="1" noChangeArrowheads="1"/>
          </p:cNvPicPr>
          <p:nvPr/>
        </p:nvPicPr>
        <p:blipFill>
          <a:blip r:embed="rId7"/>
          <a:srcRect/>
          <a:stretch>
            <a:fillRect/>
          </a:stretch>
        </p:blipFill>
        <p:spPr bwMode="auto">
          <a:xfrm>
            <a:off x="1857364" y="0"/>
            <a:ext cx="3071834" cy="304855"/>
          </a:xfrm>
          <a:prstGeom prst="rect">
            <a:avLst/>
          </a:prstGeom>
          <a:noFill/>
        </p:spPr>
      </p:pic>
      <p:pic>
        <p:nvPicPr>
          <p:cNvPr id="2" name="Picture 3" descr="C:\Documents and Settings\zd\桌面\考试资料\条纹\006.jpg"/>
          <p:cNvPicPr>
            <a:picLocks noChangeAspect="1" noChangeArrowheads="1"/>
          </p:cNvPicPr>
          <p:nvPr/>
        </p:nvPicPr>
        <p:blipFill>
          <a:blip r:embed="rId8"/>
          <a:srcRect/>
          <a:stretch>
            <a:fillRect/>
          </a:stretch>
        </p:blipFill>
        <p:spPr bwMode="auto">
          <a:xfrm>
            <a:off x="1" y="8786842"/>
            <a:ext cx="2928934" cy="357158"/>
          </a:xfrm>
          <a:prstGeom prst="rect">
            <a:avLst/>
          </a:prstGeom>
          <a:noFill/>
        </p:spPr>
      </p:pic>
      <p:pic>
        <p:nvPicPr>
          <p:cNvPr id="3076" name="Picture 4" descr="C:\Documents and Settings\zd\桌面\考试资料\条纹\008.jpg"/>
          <p:cNvPicPr>
            <a:picLocks noChangeAspect="1" noChangeArrowheads="1"/>
          </p:cNvPicPr>
          <p:nvPr/>
        </p:nvPicPr>
        <p:blipFill>
          <a:blip r:embed="rId9"/>
          <a:srcRect/>
          <a:stretch>
            <a:fillRect/>
          </a:stretch>
        </p:blipFill>
        <p:spPr bwMode="auto">
          <a:xfrm>
            <a:off x="0" y="5286380"/>
            <a:ext cx="3071834" cy="285752"/>
          </a:xfrm>
          <a:prstGeom prst="rect">
            <a:avLst/>
          </a:prstGeom>
          <a:noFill/>
        </p:spPr>
      </p:pic>
      <p:pic>
        <p:nvPicPr>
          <p:cNvPr id="4" name="Picture 6" descr="C:\Documents and Settings\zd\桌面\考试资料\条纹\047.jpg"/>
          <p:cNvPicPr>
            <a:picLocks noChangeAspect="1" noChangeArrowheads="1"/>
          </p:cNvPicPr>
          <p:nvPr/>
        </p:nvPicPr>
        <p:blipFill>
          <a:blip r:embed="rId10"/>
          <a:srcRect/>
          <a:stretch>
            <a:fillRect/>
          </a:stretch>
        </p:blipFill>
        <p:spPr bwMode="auto">
          <a:xfrm>
            <a:off x="4000480" y="6572264"/>
            <a:ext cx="2857520" cy="214314"/>
          </a:xfrm>
          <a:prstGeom prst="rect">
            <a:avLst/>
          </a:prstGeom>
          <a:noFill/>
        </p:spPr>
      </p:pic>
      <p:pic>
        <p:nvPicPr>
          <p:cNvPr id="25" name="Picture 2" descr="C:\Documents and Settings\zd\桌面\条纹\022.jpg"/>
          <p:cNvPicPr>
            <a:picLocks noChangeAspect="1" noChangeArrowheads="1"/>
          </p:cNvPicPr>
          <p:nvPr/>
        </p:nvPicPr>
        <p:blipFill>
          <a:blip r:embed="rId11"/>
          <a:srcRect/>
          <a:stretch>
            <a:fillRect/>
          </a:stretch>
        </p:blipFill>
        <p:spPr bwMode="auto">
          <a:xfrm>
            <a:off x="3429000" y="8972552"/>
            <a:ext cx="3598863" cy="171448"/>
          </a:xfrm>
          <a:prstGeom prst="rect">
            <a:avLst/>
          </a:prstGeom>
          <a:noFill/>
        </p:spPr>
      </p:pic>
    </p:spTree>
  </p:cSld>
  <p:clrMapOvr>
    <a:masterClrMapping/>
  </p:clrMapOvr>
  <p:transition spd="med">
    <p:random/>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Documents and Settings\zd\桌面\考试资料\图片\23.jpg"/>
          <p:cNvPicPr>
            <a:picLocks noChangeAspect="1" noChangeArrowheads="1"/>
          </p:cNvPicPr>
          <p:nvPr/>
        </p:nvPicPr>
        <p:blipFill>
          <a:blip r:embed="rId2">
            <a:duotone>
              <a:schemeClr val="bg2">
                <a:shade val="45000"/>
                <a:satMod val="135000"/>
              </a:schemeClr>
              <a:prstClr val="white"/>
            </a:duotone>
          </a:blip>
          <a:srcRect/>
          <a:stretch>
            <a:fillRect/>
          </a:stretch>
        </p:blipFill>
        <p:spPr bwMode="auto">
          <a:xfrm>
            <a:off x="0" y="0"/>
            <a:ext cx="6858000" cy="9144000"/>
          </a:xfrm>
          <a:prstGeom prst="rect">
            <a:avLst/>
          </a:prstGeom>
          <a:noFill/>
        </p:spPr>
      </p:pic>
      <p:sp>
        <p:nvSpPr>
          <p:cNvPr id="3" name="TextBox 2"/>
          <p:cNvSpPr txBox="1"/>
          <p:nvPr/>
        </p:nvSpPr>
        <p:spPr>
          <a:xfrm>
            <a:off x="1428736" y="214282"/>
            <a:ext cx="4143404" cy="646331"/>
          </a:xfrm>
          <a:prstGeom prst="rect">
            <a:avLst/>
          </a:prstGeom>
          <a:noFill/>
        </p:spPr>
        <p:txBody>
          <a:bodyPr wrap="square" rtlCol="0">
            <a:spAutoFit/>
          </a:bodyPr>
          <a:lstStyle/>
          <a:p>
            <a:r>
              <a:rPr lang="zh-CN" altLang="en-US" sz="3600" b="1" dirty="0" smtClean="0">
                <a:ln w="31550" cmpd="sng">
                  <a:solidFill>
                    <a:schemeClr val="tx1"/>
                  </a:solidFill>
                  <a:prstDash val="solid"/>
                </a:ln>
                <a:solidFill>
                  <a:srgbClr val="FF0000"/>
                </a:solidFill>
                <a:effectLst>
                  <a:outerShdw blurRad="50800" dist="40000" dir="5400000" algn="tl" rotWithShape="0">
                    <a:srgbClr val="000000">
                      <a:shade val="5000"/>
                      <a:satMod val="120000"/>
                      <a:alpha val="33000"/>
                    </a:srgbClr>
                  </a:outerShdw>
                </a:effectLst>
                <a:latin typeface="华文仿宋" pitchFamily="2" charset="-122"/>
                <a:ea typeface="华文仿宋" pitchFamily="2" charset="-122"/>
              </a:rPr>
              <a:t>广州的公交车历史</a:t>
            </a:r>
            <a:endParaRPr lang="zh-CN" altLang="en-US" sz="3600" b="1" dirty="0">
              <a:ln w="31550" cmpd="sng">
                <a:solidFill>
                  <a:schemeClr val="tx1"/>
                </a:solidFill>
                <a:prstDash val="solid"/>
              </a:ln>
              <a:solidFill>
                <a:srgbClr val="FF0000"/>
              </a:solidFill>
              <a:effectLst>
                <a:outerShdw blurRad="50800" dist="40000" dir="5400000" algn="tl" rotWithShape="0">
                  <a:srgbClr val="000000">
                    <a:shade val="5000"/>
                    <a:satMod val="120000"/>
                    <a:alpha val="33000"/>
                  </a:srgbClr>
                </a:outerShdw>
              </a:effectLst>
            </a:endParaRPr>
          </a:p>
        </p:txBody>
      </p:sp>
      <p:sp>
        <p:nvSpPr>
          <p:cNvPr id="7" name="流程图: 延期 6"/>
          <p:cNvSpPr/>
          <p:nvPr/>
        </p:nvSpPr>
        <p:spPr>
          <a:xfrm>
            <a:off x="214290" y="3000364"/>
            <a:ext cx="3071834" cy="3786214"/>
          </a:xfrm>
          <a:prstGeom prst="flowChartDelay">
            <a:avLst/>
          </a:prstGeom>
          <a:ln w="28575">
            <a:prstDash val="lgDashDot"/>
          </a:ln>
        </p:spPr>
        <p:style>
          <a:lnRef idx="1">
            <a:schemeClr val="accent5"/>
          </a:lnRef>
          <a:fillRef idx="2">
            <a:schemeClr val="accent5"/>
          </a:fillRef>
          <a:effectRef idx="1">
            <a:schemeClr val="accent5"/>
          </a:effectRef>
          <a:fontRef idx="minor">
            <a:schemeClr val="dk1"/>
          </a:fontRef>
        </p:style>
        <p:txBody>
          <a:bodyPr rtlCol="0" anchor="ctr"/>
          <a:lstStyle/>
          <a:p>
            <a:r>
              <a:rPr lang="zh-CN" altLang="en-US" dirty="0" smtClean="0"/>
              <a:t>广州的第一部公交车</a:t>
            </a:r>
          </a:p>
          <a:p>
            <a:r>
              <a:rPr lang="zh-CN" altLang="en-US" dirty="0" smtClean="0"/>
              <a:t>　　在</a:t>
            </a:r>
            <a:r>
              <a:rPr lang="en-US" dirty="0" smtClean="0"/>
              <a:t>1946</a:t>
            </a:r>
            <a:r>
              <a:rPr lang="zh-CN" altLang="en-US" dirty="0" smtClean="0"/>
              <a:t>年广州街头出现了这种俗称“火柴盒”的公共汽车，这种公共汽车的车厢是用木的，车身比较短。上半部的车蓬是奶黄色的，下半部的车身是深绿色的。驾驶室与车厢之间用木趟板隔开，车厢内设有木板硬凳，而且还是分前后门上落乘客的，车门是推拉式的木趟门，由售票员人工拉动。</a:t>
            </a:r>
            <a:endParaRPr lang="zh-CN" altLang="en-US" dirty="0"/>
          </a:p>
        </p:txBody>
      </p:sp>
      <p:sp>
        <p:nvSpPr>
          <p:cNvPr id="4" name="TextBox 3"/>
          <p:cNvSpPr txBox="1"/>
          <p:nvPr/>
        </p:nvSpPr>
        <p:spPr>
          <a:xfrm>
            <a:off x="214290" y="857224"/>
            <a:ext cx="6215106" cy="2031325"/>
          </a:xfrm>
          <a:prstGeom prst="rect">
            <a:avLst/>
          </a:prstGeom>
        </p:spPr>
        <p:style>
          <a:lnRef idx="1">
            <a:schemeClr val="accent3"/>
          </a:lnRef>
          <a:fillRef idx="2">
            <a:schemeClr val="accent3"/>
          </a:fillRef>
          <a:effectRef idx="1">
            <a:schemeClr val="accent3"/>
          </a:effectRef>
          <a:fontRef idx="minor">
            <a:schemeClr val="dk1"/>
          </a:fontRef>
        </p:style>
        <p:txBody>
          <a:bodyPr wrap="square" rtlCol="0">
            <a:spAutoFit/>
          </a:bodyPr>
          <a:lstStyle/>
          <a:p>
            <a:r>
              <a:rPr lang="zh-CN" altLang="en-US" dirty="0" smtClean="0"/>
              <a:t>广州公交车的历史</a:t>
            </a:r>
          </a:p>
          <a:p>
            <a:r>
              <a:rPr lang="en-US" dirty="0" smtClean="0"/>
              <a:t> </a:t>
            </a:r>
            <a:r>
              <a:rPr lang="zh-CN" altLang="en-US" dirty="0" smtClean="0"/>
              <a:t>         在</a:t>
            </a:r>
            <a:r>
              <a:rPr lang="en-US" dirty="0" smtClean="0"/>
              <a:t>19</a:t>
            </a:r>
            <a:r>
              <a:rPr lang="zh-CN" altLang="en-US" dirty="0" smtClean="0"/>
              <a:t>世纪末的广州，市内主要的交通工具是从日本引进的人力手拉车，直到</a:t>
            </a:r>
            <a:r>
              <a:rPr lang="en-US" dirty="0" smtClean="0"/>
              <a:t>1922</a:t>
            </a:r>
            <a:r>
              <a:rPr lang="zh-CN" altLang="en-US" dirty="0" smtClean="0"/>
              <a:t>年广州才创办第一家公共汽车公司。当时加拿大华侨蒋寿石从加拿大购入</a:t>
            </a:r>
            <a:r>
              <a:rPr lang="en-US" dirty="0" smtClean="0"/>
              <a:t>15</a:t>
            </a:r>
            <a:r>
              <a:rPr lang="zh-CN" altLang="en-US" dirty="0" smtClean="0"/>
              <a:t>辆旧货车，加上一个顶篷和两排长座椅改制而成的</a:t>
            </a:r>
            <a:r>
              <a:rPr lang="en-US" dirty="0" smtClean="0"/>
              <a:t>8</a:t>
            </a:r>
            <a:r>
              <a:rPr lang="zh-CN" altLang="en-US" dirty="0" smtClean="0"/>
              <a:t>座客车。而且还有一首广告歌：“搭上加拿大，快趣好世界；行路摩得多，车仔无甘快；一粒银之嘛，快搭加拿大”</a:t>
            </a:r>
            <a:endParaRPr lang="zh-CN" altLang="en-US" dirty="0"/>
          </a:p>
        </p:txBody>
      </p:sp>
      <p:sp>
        <p:nvSpPr>
          <p:cNvPr id="12" name="竖卷形 11"/>
          <p:cNvSpPr/>
          <p:nvPr/>
        </p:nvSpPr>
        <p:spPr>
          <a:xfrm>
            <a:off x="3214662" y="5072066"/>
            <a:ext cx="3643338" cy="3786214"/>
          </a:xfrm>
          <a:prstGeom prst="verticalScroll">
            <a:avLst/>
          </a:prstGeom>
        </p:spPr>
        <p:style>
          <a:lnRef idx="1">
            <a:schemeClr val="accent2"/>
          </a:lnRef>
          <a:fillRef idx="2">
            <a:schemeClr val="accent2"/>
          </a:fillRef>
          <a:effectRef idx="1">
            <a:schemeClr val="accent2"/>
          </a:effectRef>
          <a:fontRef idx="minor">
            <a:schemeClr val="dk1"/>
          </a:fontRef>
        </p:style>
        <p:txBody>
          <a:bodyPr rtlCol="0" anchor="ctr"/>
          <a:lstStyle/>
          <a:p>
            <a:r>
              <a:rPr lang="zh-CN" altLang="en-US" dirty="0" smtClean="0"/>
              <a:t>公交车在广州的发展</a:t>
            </a:r>
          </a:p>
          <a:p>
            <a:r>
              <a:rPr lang="zh-CN" altLang="en-US" dirty="0" smtClean="0"/>
              <a:t>         随着广州的不断发展，在</a:t>
            </a:r>
            <a:r>
              <a:rPr lang="en-US" dirty="0" smtClean="0"/>
              <a:t>1994</a:t>
            </a:r>
            <a:r>
              <a:rPr lang="zh-CN" altLang="en-US" dirty="0" smtClean="0"/>
              <a:t>年</a:t>
            </a:r>
            <a:r>
              <a:rPr lang="en-US" dirty="0" smtClean="0"/>
              <a:t>6</a:t>
            </a:r>
            <a:r>
              <a:rPr lang="zh-CN" altLang="en-US" dirty="0" smtClean="0"/>
              <a:t>月，广州全国率先推出了空调公共汽车，广州市民从此告别了炎热的车厢，广州客车厂也都随着时代的发展，被市场经济彻底淘汰出局。虽然广州客车厂已经关闭破产，但是这些见证着广州发展的广州牌客车在我们心目中依然继续着它的辉煌。</a:t>
            </a:r>
          </a:p>
        </p:txBody>
      </p:sp>
      <p:pic>
        <p:nvPicPr>
          <p:cNvPr id="13" name="图片 12" descr="c:\users\administrator.sdwm-20140618ex\appdata\roaming\360se6\User Data\temp\t016e7df538925a9ad0.jpg"/>
          <p:cNvPicPr/>
          <p:nvPr/>
        </p:nvPicPr>
        <p:blipFill>
          <a:blip r:embed="rId3">
            <a:extLst>
              <a:ext uri="{28A0092B-C50C-407E-A947-70E740481C1C}">
                <a14:useLocalDpi xmlns:ve="http://schemas.openxmlformats.org/markup-compatibility/2006" xmlns:m="http://schemas.openxmlformats.org/officeDocument/2006/math" xmlns:wp="http://schemas.openxmlformats.org/drawingml/2006/wordprocessingDrawing" xmlns:wne="http://schemas.microsoft.com/office/word/2006/wordml" xmlns:a14="http://schemas.microsoft.com/office/drawing/2010/main" xmlns:wps="http://schemas.microsoft.com/office/word/2010/wordprocessingShape" xmlns:wpi="http://schemas.microsoft.com/office/word/2010/wordprocessingInk" xmlns:wpg="http://schemas.microsoft.com/office/word/2010/wordprocessingGroup" xmlns:w15="http://schemas.microsoft.com/office/word/2012/wordml" xmlns:w14="http://schemas.microsoft.com/office/word/2010/wordml" xmlns:w="http://schemas.openxmlformats.org/wordprocessingml/2006/main" xmlns:w10="urn:schemas-microsoft-com:office:word" xmlns:wp14="http://schemas.microsoft.com/office/word/2010/wordprocessingDrawing" xmlns:v="urn:schemas-microsoft-com:vml" xmlns:o="urn:schemas-microsoft-com:office:office" xmlns:mc="http://schemas.openxmlformats.org/markup-compatibility/2006" xmlns:wpc="http://schemas.microsoft.com/office/word/2010/wordprocessingCanvas" xmlns="" xmlns:pic="http://schemas.openxmlformats.org/drawingml/2006/picture" xmlns:lc="http://schemas.openxmlformats.org/drawingml/2006/lockedCanvas" val="0"/>
              </a:ext>
            </a:extLst>
          </a:blip>
          <a:srcRect/>
          <a:stretch>
            <a:fillRect/>
          </a:stretch>
        </p:blipFill>
        <p:spPr bwMode="auto">
          <a:xfrm>
            <a:off x="214290" y="6929454"/>
            <a:ext cx="3286148" cy="1928826"/>
          </a:xfrm>
          <a:prstGeom prst="rect">
            <a:avLst/>
          </a:prstGeom>
          <a:noFill/>
          <a:ln>
            <a:noFill/>
          </a:ln>
        </p:spPr>
      </p:pic>
      <p:pic>
        <p:nvPicPr>
          <p:cNvPr id="14" name="图片 13" descr="c:\users\administrator.sdwm-20140618ex\appdata\roaming\360se6\User Data\temp\t0130dd5fdf22c03029.jpg"/>
          <p:cNvPicPr/>
          <p:nvPr/>
        </p:nvPicPr>
        <p:blipFill>
          <a:blip r:embed="rId4">
            <a:extLst>
              <a:ext uri="{28A0092B-C50C-407E-A947-70E740481C1C}">
                <a14:useLocalDpi xmlns:ve="http://schemas.openxmlformats.org/markup-compatibility/2006" xmlns:m="http://schemas.openxmlformats.org/officeDocument/2006/math" xmlns:wp="http://schemas.openxmlformats.org/drawingml/2006/wordprocessingDrawing" xmlns:wne="http://schemas.microsoft.com/office/word/2006/wordml" xmlns:a14="http://schemas.microsoft.com/office/drawing/2010/main" xmlns:wps="http://schemas.microsoft.com/office/word/2010/wordprocessingShape" xmlns:wpi="http://schemas.microsoft.com/office/word/2010/wordprocessingInk" xmlns:wpg="http://schemas.microsoft.com/office/word/2010/wordprocessingGroup" xmlns:w15="http://schemas.microsoft.com/office/word/2012/wordml" xmlns:w14="http://schemas.microsoft.com/office/word/2010/wordml" xmlns:w="http://schemas.openxmlformats.org/wordprocessingml/2006/main" xmlns:w10="urn:schemas-microsoft-com:office:word" xmlns:wp14="http://schemas.microsoft.com/office/word/2010/wordprocessingDrawing" xmlns:v="urn:schemas-microsoft-com:vml" xmlns:o="urn:schemas-microsoft-com:office:office" xmlns:mc="http://schemas.openxmlformats.org/markup-compatibility/2006" xmlns:wpc="http://schemas.microsoft.com/office/word/2010/wordprocessingCanvas" xmlns="" xmlns:pic="http://schemas.openxmlformats.org/drawingml/2006/picture" xmlns:lc="http://schemas.openxmlformats.org/drawingml/2006/lockedCanvas" val="0"/>
              </a:ext>
            </a:extLst>
          </a:blip>
          <a:srcRect/>
          <a:stretch>
            <a:fillRect/>
          </a:stretch>
        </p:blipFill>
        <p:spPr bwMode="auto">
          <a:xfrm>
            <a:off x="3643314" y="3214678"/>
            <a:ext cx="2928958" cy="1857388"/>
          </a:xfrm>
          <a:prstGeom prst="rect">
            <a:avLst/>
          </a:prstGeom>
          <a:noFill/>
          <a:ln>
            <a:noFill/>
          </a:ln>
        </p:spPr>
      </p:pic>
      <p:pic>
        <p:nvPicPr>
          <p:cNvPr id="1027" name="Picture 3" descr="C:\Documents and Settings\zd\桌面\考试资料\条纹\03.gif"/>
          <p:cNvPicPr>
            <a:picLocks noChangeAspect="1" noChangeArrowheads="1"/>
          </p:cNvPicPr>
          <p:nvPr/>
        </p:nvPicPr>
        <p:blipFill>
          <a:blip r:embed="rId5"/>
          <a:srcRect/>
          <a:stretch>
            <a:fillRect/>
          </a:stretch>
        </p:blipFill>
        <p:spPr bwMode="auto">
          <a:xfrm>
            <a:off x="1357298" y="0"/>
            <a:ext cx="4286250" cy="285750"/>
          </a:xfrm>
          <a:prstGeom prst="rect">
            <a:avLst/>
          </a:prstGeom>
          <a:noFill/>
        </p:spPr>
      </p:pic>
      <p:pic>
        <p:nvPicPr>
          <p:cNvPr id="1030" name="Picture 6" descr="C:\Documents and Settings\zd\桌面\考试资料\条纹\043.jpg"/>
          <p:cNvPicPr>
            <a:picLocks noChangeAspect="1" noChangeArrowheads="1"/>
          </p:cNvPicPr>
          <p:nvPr/>
        </p:nvPicPr>
        <p:blipFill>
          <a:blip r:embed="rId6"/>
          <a:srcRect/>
          <a:stretch>
            <a:fillRect/>
          </a:stretch>
        </p:blipFill>
        <p:spPr bwMode="auto">
          <a:xfrm>
            <a:off x="0" y="6786578"/>
            <a:ext cx="3598863" cy="285752"/>
          </a:xfrm>
          <a:prstGeom prst="rect">
            <a:avLst/>
          </a:prstGeom>
          <a:noFill/>
        </p:spPr>
      </p:pic>
      <p:pic>
        <p:nvPicPr>
          <p:cNvPr id="1032" name="Picture 8" descr="C:\Documents and Settings\zd\桌面\考试资料\条纹\070.jpg"/>
          <p:cNvPicPr>
            <a:picLocks noChangeAspect="1" noChangeArrowheads="1"/>
          </p:cNvPicPr>
          <p:nvPr/>
        </p:nvPicPr>
        <p:blipFill>
          <a:blip r:embed="rId7"/>
          <a:srcRect/>
          <a:stretch>
            <a:fillRect/>
          </a:stretch>
        </p:blipFill>
        <p:spPr bwMode="auto">
          <a:xfrm>
            <a:off x="0" y="8786810"/>
            <a:ext cx="6786610" cy="357190"/>
          </a:xfrm>
          <a:prstGeom prst="rect">
            <a:avLst/>
          </a:prstGeom>
          <a:noFill/>
        </p:spPr>
      </p:pic>
      <p:pic>
        <p:nvPicPr>
          <p:cNvPr id="22" name="Picture 7" descr="C:\Documents and Settings\zd\桌面\考试资料\条纹\081.jpg"/>
          <p:cNvPicPr>
            <a:picLocks noChangeAspect="1" noChangeArrowheads="1"/>
          </p:cNvPicPr>
          <p:nvPr/>
        </p:nvPicPr>
        <p:blipFill>
          <a:blip r:embed="rId8"/>
          <a:srcRect/>
          <a:stretch>
            <a:fillRect/>
          </a:stretch>
        </p:blipFill>
        <p:spPr bwMode="auto">
          <a:xfrm>
            <a:off x="3259137" y="2928926"/>
            <a:ext cx="3598863" cy="285752"/>
          </a:xfrm>
          <a:prstGeom prst="rect">
            <a:avLst/>
          </a:prstGeom>
          <a:noFill/>
        </p:spPr>
      </p:pic>
      <p:sp>
        <p:nvSpPr>
          <p:cNvPr id="26" name="流程图: 终止 25"/>
          <p:cNvSpPr/>
          <p:nvPr/>
        </p:nvSpPr>
        <p:spPr>
          <a:xfrm>
            <a:off x="5929330" y="571472"/>
            <a:ext cx="428628" cy="214314"/>
          </a:xfrm>
          <a:prstGeom prst="flowChartTerminator">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zh-CN" altLang="en-US"/>
          </a:p>
        </p:txBody>
      </p:sp>
      <p:sp>
        <p:nvSpPr>
          <p:cNvPr id="27" name="流程图: 终止 26"/>
          <p:cNvSpPr/>
          <p:nvPr/>
        </p:nvSpPr>
        <p:spPr>
          <a:xfrm>
            <a:off x="428604" y="571472"/>
            <a:ext cx="428628" cy="214314"/>
          </a:xfrm>
          <a:prstGeom prst="flowChartTerminator">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zh-CN" altLang="en-US"/>
          </a:p>
        </p:txBody>
      </p:sp>
      <p:sp>
        <p:nvSpPr>
          <p:cNvPr id="28" name="流程图: 终止 27"/>
          <p:cNvSpPr/>
          <p:nvPr/>
        </p:nvSpPr>
        <p:spPr>
          <a:xfrm>
            <a:off x="0" y="214282"/>
            <a:ext cx="428628" cy="214314"/>
          </a:xfrm>
          <a:prstGeom prst="flowChartTerminator">
            <a:avLst/>
          </a:prstGeom>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zh-CN" altLang="en-US"/>
          </a:p>
        </p:txBody>
      </p:sp>
      <p:sp>
        <p:nvSpPr>
          <p:cNvPr id="29" name="流程图: 终止 28"/>
          <p:cNvSpPr/>
          <p:nvPr/>
        </p:nvSpPr>
        <p:spPr>
          <a:xfrm>
            <a:off x="857232" y="214282"/>
            <a:ext cx="428628" cy="214314"/>
          </a:xfrm>
          <a:prstGeom prst="flowChartTerminator">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zh-CN" altLang="en-US"/>
          </a:p>
        </p:txBody>
      </p:sp>
      <p:sp>
        <p:nvSpPr>
          <p:cNvPr id="30" name="流程图: 终止 29"/>
          <p:cNvSpPr/>
          <p:nvPr/>
        </p:nvSpPr>
        <p:spPr>
          <a:xfrm>
            <a:off x="5500702" y="214282"/>
            <a:ext cx="428628" cy="214314"/>
          </a:xfrm>
          <a:prstGeom prst="flowChartTerminator">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endParaRPr lang="zh-CN" altLang="en-US"/>
          </a:p>
        </p:txBody>
      </p:sp>
      <p:sp>
        <p:nvSpPr>
          <p:cNvPr id="31" name="流程图: 终止 30"/>
          <p:cNvSpPr/>
          <p:nvPr/>
        </p:nvSpPr>
        <p:spPr>
          <a:xfrm>
            <a:off x="6429372" y="214282"/>
            <a:ext cx="428628" cy="214314"/>
          </a:xfrm>
          <a:prstGeom prst="flowChartTerminator">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zh-CN" altLang="en-US"/>
          </a:p>
        </p:txBody>
      </p:sp>
      <p:pic>
        <p:nvPicPr>
          <p:cNvPr id="1036" name="Picture 12" descr="C:\Documents and Settings\zd\桌面\考试资料\图片\587.gif"/>
          <p:cNvPicPr>
            <a:picLocks noChangeAspect="1" noChangeArrowheads="1"/>
          </p:cNvPicPr>
          <p:nvPr/>
        </p:nvPicPr>
        <p:blipFill>
          <a:blip r:embed="rId9"/>
          <a:srcRect/>
          <a:stretch>
            <a:fillRect/>
          </a:stretch>
        </p:blipFill>
        <p:spPr bwMode="auto">
          <a:xfrm>
            <a:off x="6429372" y="1500166"/>
            <a:ext cx="428628" cy="6500826"/>
          </a:xfrm>
          <a:prstGeom prst="rect">
            <a:avLst/>
          </a:prstGeom>
          <a:noFill/>
        </p:spPr>
      </p:pic>
      <p:pic>
        <p:nvPicPr>
          <p:cNvPr id="1039" name="Picture 15" descr="C:\Documents and Settings\zd\桌面\考试资料\条纹\037.jpg"/>
          <p:cNvPicPr>
            <a:picLocks noChangeAspect="1" noChangeArrowheads="1"/>
          </p:cNvPicPr>
          <p:nvPr/>
        </p:nvPicPr>
        <p:blipFill>
          <a:blip r:embed="rId10"/>
          <a:srcRect/>
          <a:stretch>
            <a:fillRect/>
          </a:stretch>
        </p:blipFill>
        <p:spPr bwMode="auto">
          <a:xfrm rot="5400000">
            <a:off x="1700430" y="4657497"/>
            <a:ext cx="3385702" cy="214314"/>
          </a:xfrm>
          <a:prstGeom prst="rect">
            <a:avLst/>
          </a:prstGeom>
          <a:noFill/>
        </p:spPr>
      </p:pic>
      <p:pic>
        <p:nvPicPr>
          <p:cNvPr id="42" name="Picture 15" descr="C:\Documents and Settings\zd\桌面\考试资料\条纹\037.jpg"/>
          <p:cNvPicPr>
            <a:picLocks noChangeAspect="1" noChangeArrowheads="1"/>
          </p:cNvPicPr>
          <p:nvPr/>
        </p:nvPicPr>
        <p:blipFill>
          <a:blip r:embed="rId10"/>
          <a:srcRect/>
          <a:stretch>
            <a:fillRect/>
          </a:stretch>
        </p:blipFill>
        <p:spPr bwMode="auto">
          <a:xfrm rot="5400000">
            <a:off x="1500175" y="4857751"/>
            <a:ext cx="4071965" cy="214314"/>
          </a:xfrm>
          <a:prstGeom prst="rect">
            <a:avLst/>
          </a:prstGeom>
          <a:noFill/>
        </p:spPr>
      </p:pic>
      <p:pic>
        <p:nvPicPr>
          <p:cNvPr id="43" name="Picture 15" descr="C:\Documents and Settings\zd\桌面\考试资料\条纹\037.jpg"/>
          <p:cNvPicPr>
            <a:picLocks noChangeAspect="1" noChangeArrowheads="1"/>
          </p:cNvPicPr>
          <p:nvPr/>
        </p:nvPicPr>
        <p:blipFill>
          <a:blip r:embed="rId11" cstate="print"/>
          <a:srcRect/>
          <a:stretch>
            <a:fillRect/>
          </a:stretch>
        </p:blipFill>
        <p:spPr bwMode="auto">
          <a:xfrm rot="5400000">
            <a:off x="2750339" y="6179355"/>
            <a:ext cx="857256" cy="214314"/>
          </a:xfrm>
          <a:prstGeom prst="rect">
            <a:avLst/>
          </a:prstGeom>
          <a:noFill/>
        </p:spPr>
      </p:pic>
      <p:pic>
        <p:nvPicPr>
          <p:cNvPr id="1041" name="Picture 17" descr="C:\Documents and Settings\zd\桌面\考试资料\图片\617.gif"/>
          <p:cNvPicPr>
            <a:picLocks noChangeAspect="1" noChangeArrowheads="1"/>
          </p:cNvPicPr>
          <p:nvPr/>
        </p:nvPicPr>
        <p:blipFill>
          <a:blip r:embed="rId12"/>
          <a:srcRect/>
          <a:stretch>
            <a:fillRect/>
          </a:stretch>
        </p:blipFill>
        <p:spPr bwMode="auto">
          <a:xfrm rot="16200000">
            <a:off x="2445318" y="3055353"/>
            <a:ext cx="928694" cy="818717"/>
          </a:xfrm>
          <a:prstGeom prst="rect">
            <a:avLst/>
          </a:prstGeom>
          <a:noFill/>
        </p:spPr>
      </p:pic>
      <p:pic>
        <p:nvPicPr>
          <p:cNvPr id="45" name="Picture 17" descr="C:\Documents and Settings\zd\桌面\考试资料\图片\617.gif"/>
          <p:cNvPicPr>
            <a:picLocks noChangeAspect="1" noChangeArrowheads="1"/>
          </p:cNvPicPr>
          <p:nvPr/>
        </p:nvPicPr>
        <p:blipFill>
          <a:blip r:embed="rId12"/>
          <a:srcRect/>
          <a:stretch>
            <a:fillRect/>
          </a:stretch>
        </p:blipFill>
        <p:spPr bwMode="auto">
          <a:xfrm>
            <a:off x="2357430" y="6000760"/>
            <a:ext cx="928694" cy="818717"/>
          </a:xfrm>
          <a:prstGeom prst="rect">
            <a:avLst/>
          </a:prstGeom>
          <a:noFill/>
        </p:spPr>
      </p:pic>
      <p:pic>
        <p:nvPicPr>
          <p:cNvPr id="1043" name="Picture 19" descr="C:\Documents and Settings\zd\桌面\考试资料\条纹\035.jpg"/>
          <p:cNvPicPr>
            <a:picLocks noChangeAspect="1" noChangeArrowheads="1"/>
          </p:cNvPicPr>
          <p:nvPr/>
        </p:nvPicPr>
        <p:blipFill>
          <a:blip r:embed="rId13"/>
          <a:srcRect/>
          <a:stretch>
            <a:fillRect/>
          </a:stretch>
        </p:blipFill>
        <p:spPr bwMode="auto">
          <a:xfrm rot="5400000">
            <a:off x="-4000514" y="4929171"/>
            <a:ext cx="8215341" cy="214314"/>
          </a:xfrm>
          <a:prstGeom prst="rect">
            <a:avLst/>
          </a:prstGeom>
          <a:noFill/>
        </p:spPr>
      </p:pic>
    </p:spTree>
  </p:cSld>
  <p:clrMapOvr>
    <a:masterClrMapping/>
  </p:clrMapOvr>
  <p:transition spd="med">
    <p:random/>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53" name="Picture 9" descr="C:\Documents and Settings\zd\桌面\考试资料\图片\增加素材\25.jpg"/>
          <p:cNvPicPr>
            <a:picLocks noChangeAspect="1" noChangeArrowheads="1"/>
          </p:cNvPicPr>
          <p:nvPr/>
        </p:nvPicPr>
        <p:blipFill>
          <a:blip r:embed="rId2">
            <a:lum bright="70000" contrast="-70000"/>
          </a:blip>
          <a:srcRect/>
          <a:stretch>
            <a:fillRect/>
          </a:stretch>
        </p:blipFill>
        <p:spPr bwMode="auto">
          <a:xfrm>
            <a:off x="0" y="0"/>
            <a:ext cx="6858000" cy="9144000"/>
          </a:xfrm>
          <a:prstGeom prst="rect">
            <a:avLst/>
          </a:prstGeom>
          <a:noFill/>
        </p:spPr>
      </p:pic>
      <p:pic>
        <p:nvPicPr>
          <p:cNvPr id="6152" name="Picture 8" descr="C:\Documents and Settings\zd\桌面\考试资料\图片\639.gif"/>
          <p:cNvPicPr>
            <a:picLocks noChangeAspect="1" noChangeArrowheads="1"/>
          </p:cNvPicPr>
          <p:nvPr/>
        </p:nvPicPr>
        <p:blipFill>
          <a:blip r:embed="rId3"/>
          <a:srcRect/>
          <a:stretch>
            <a:fillRect/>
          </a:stretch>
        </p:blipFill>
        <p:spPr bwMode="auto">
          <a:xfrm>
            <a:off x="0" y="0"/>
            <a:ext cx="6858000" cy="1500166"/>
          </a:xfrm>
          <a:prstGeom prst="rect">
            <a:avLst/>
          </a:prstGeom>
          <a:noFill/>
        </p:spPr>
      </p:pic>
      <p:sp>
        <p:nvSpPr>
          <p:cNvPr id="3" name="TextBox 2"/>
          <p:cNvSpPr txBox="1"/>
          <p:nvPr/>
        </p:nvSpPr>
        <p:spPr>
          <a:xfrm>
            <a:off x="1643050" y="0"/>
            <a:ext cx="3429024" cy="830997"/>
          </a:xfrm>
          <a:prstGeom prst="rect">
            <a:avLst/>
          </a:prstGeom>
          <a:noFill/>
        </p:spPr>
        <p:txBody>
          <a:bodyPr wrap="square" rtlCol="0">
            <a:spAutoFit/>
          </a:bodyPr>
          <a:lstStyle/>
          <a:p>
            <a:r>
              <a:rPr lang="zh-CN" altLang="en-US" sz="4800" b="1" dirty="0" smtClean="0">
                <a:ln w="12700">
                  <a:solidFill>
                    <a:schemeClr val="accent6"/>
                  </a:solidFill>
                  <a:prstDash val="solid"/>
                </a:ln>
                <a:solidFill>
                  <a:schemeClr val="accent6"/>
                </a:solidFill>
                <a:effectLst>
                  <a:outerShdw blurRad="41275" dist="20320" dir="1800000" algn="tl" rotWithShape="0">
                    <a:srgbClr val="000000">
                      <a:alpha val="40000"/>
                    </a:srgbClr>
                  </a:outerShdw>
                </a:effectLst>
                <a:latin typeface="华文仿宋" pitchFamily="2" charset="-122"/>
                <a:ea typeface="华文仿宋" pitchFamily="2" charset="-122"/>
              </a:rPr>
              <a:t>公交车文明</a:t>
            </a:r>
            <a:endParaRPr lang="en-US" altLang="zh-CN" sz="4800" b="1" dirty="0" smtClean="0">
              <a:ln w="12700">
                <a:solidFill>
                  <a:schemeClr val="accent6"/>
                </a:solidFill>
                <a:prstDash val="solid"/>
              </a:ln>
              <a:solidFill>
                <a:schemeClr val="accent6"/>
              </a:solidFill>
              <a:effectLst>
                <a:outerShdw blurRad="41275" dist="20320" dir="1800000" algn="tl" rotWithShape="0">
                  <a:srgbClr val="000000">
                    <a:alpha val="40000"/>
                  </a:srgbClr>
                </a:outerShdw>
              </a:effectLst>
              <a:latin typeface="华文仿宋" pitchFamily="2" charset="-122"/>
              <a:ea typeface="华文仿宋" pitchFamily="2" charset="-122"/>
            </a:endParaRPr>
          </a:p>
        </p:txBody>
      </p:sp>
      <p:sp>
        <p:nvSpPr>
          <p:cNvPr id="4" name="TextBox 3"/>
          <p:cNvSpPr txBox="1"/>
          <p:nvPr/>
        </p:nvSpPr>
        <p:spPr>
          <a:xfrm>
            <a:off x="571480" y="1357290"/>
            <a:ext cx="3643338" cy="369332"/>
          </a:xfrm>
          <a:prstGeom prst="rect">
            <a:avLst/>
          </a:prstGeom>
          <a:noFill/>
        </p:spPr>
        <p:txBody>
          <a:bodyPr wrap="square" rtlCol="0">
            <a:spAutoFit/>
          </a:bodyPr>
          <a:lstStyle/>
          <a:p>
            <a:endParaRPr lang="zh-CN" altLang="en-US" dirty="0"/>
          </a:p>
        </p:txBody>
      </p:sp>
      <p:sp>
        <p:nvSpPr>
          <p:cNvPr id="6146" name="Rectangle 2"/>
          <p:cNvSpPr>
            <a:spLocks noChangeArrowheads="1"/>
          </p:cNvSpPr>
          <p:nvPr/>
        </p:nvSpPr>
        <p:spPr bwMode="auto">
          <a:xfrm>
            <a:off x="0" y="4429124"/>
            <a:ext cx="3071810" cy="4278094"/>
          </a:xfrm>
          <a:prstGeom prst="rect">
            <a:avLst/>
          </a:prstGeom>
          <a:ln>
            <a:headEnd/>
            <a:tailEnd/>
          </a:ln>
        </p:spPr>
        <p:style>
          <a:lnRef idx="1">
            <a:schemeClr val="accent5"/>
          </a:lnRef>
          <a:fillRef idx="2">
            <a:schemeClr val="accent5"/>
          </a:fillRef>
          <a:effectRef idx="1">
            <a:schemeClr val="accent5"/>
          </a:effectRef>
          <a:fontRef idx="minor">
            <a:schemeClr val="dk1"/>
          </a:fontRef>
        </p:style>
        <p:txBody>
          <a:bodyPr vert="horz" wrap="square" lIns="91440" tIns="45720" rIns="91440" bIns="45720" numCol="1" anchor="ctr" anchorCtr="0" compatLnSpc="1">
            <a:prstTxWarp prst="textNoShape">
              <a:avLst/>
            </a:prstTxWarp>
            <a:spAutoFit/>
          </a:bodyPr>
          <a:lstStyle/>
          <a:p>
            <a:pPr marL="0" marR="0" lvl="0" indent="266700" algn="l" defTabSz="914400" rtl="0" eaLnBrk="1" fontAlgn="base" latinLnBrk="0" hangingPunct="1">
              <a:lnSpc>
                <a:spcPct val="100000"/>
              </a:lnSpc>
              <a:spcBef>
                <a:spcPct val="0"/>
              </a:spcBef>
              <a:spcAft>
                <a:spcPct val="0"/>
              </a:spcAft>
              <a:buClrTx/>
              <a:buSzTx/>
              <a:buFontTx/>
              <a:buNone/>
              <a:tabLst/>
            </a:pPr>
            <a:r>
              <a:rPr kumimoji="0" lang="zh-CN" sz="1600" b="0" i="0" u="none" strike="noStrike" cap="none" normalizeH="0" baseline="0" dirty="0" smtClean="0">
                <a:ln>
                  <a:noFill/>
                </a:ln>
                <a:solidFill>
                  <a:schemeClr val="tx1"/>
                </a:solidFill>
                <a:effectLst/>
                <a:latin typeface="Calibri" pitchFamily="34" charset="0"/>
                <a:ea typeface="宋体" pitchFamily="2" charset="-122"/>
                <a:cs typeface="Times New Roman" pitchFamily="18" charset="0"/>
              </a:rPr>
              <a:t>车内</a:t>
            </a:r>
            <a:r>
              <a:rPr kumimoji="0" lang="zh-CN" altLang="zh-CN" sz="1600" b="0" i="0" u="none" strike="noStrike" cap="none" normalizeH="0" baseline="0" dirty="0" smtClean="0">
                <a:ln>
                  <a:noFill/>
                </a:ln>
                <a:solidFill>
                  <a:schemeClr val="tx1"/>
                </a:solidFill>
                <a:effectLst/>
                <a:latin typeface="Calibri" pitchFamily="34" charset="0"/>
                <a:ea typeface="宋体" pitchFamily="2" charset="-122"/>
                <a:cs typeface="Times New Roman" pitchFamily="18" charset="0"/>
              </a:rPr>
              <a:t>——</a:t>
            </a:r>
            <a:r>
              <a:rPr kumimoji="0" lang="zh-CN" sz="1600" b="0" i="0" u="none" strike="noStrike" cap="none" normalizeH="0" baseline="0" dirty="0" smtClean="0">
                <a:ln>
                  <a:noFill/>
                </a:ln>
                <a:solidFill>
                  <a:schemeClr val="tx1"/>
                </a:solidFill>
                <a:effectLst/>
                <a:latin typeface="Calibri" pitchFamily="34" charset="0"/>
                <a:ea typeface="宋体" pitchFamily="2" charset="-122"/>
                <a:cs typeface="Times New Roman" pitchFamily="18" charset="0"/>
              </a:rPr>
              <a:t>有人高谈阔论有人乱丢垃圾</a:t>
            </a:r>
            <a:endParaRPr kumimoji="0" lang="zh-CN" sz="1600" b="0" i="0" u="none" strike="noStrike" cap="none" normalizeH="0" baseline="0" dirty="0" smtClean="0">
              <a:ln>
                <a:noFill/>
              </a:ln>
              <a:solidFill>
                <a:schemeClr val="tx1"/>
              </a:solidFill>
              <a:effectLst/>
              <a:latin typeface="Arial" pitchFamily="34" charset="0"/>
              <a:ea typeface="宋体" pitchFamily="2" charset="-122"/>
            </a:endParaRPr>
          </a:p>
          <a:p>
            <a:pPr marL="0" marR="0" lvl="0" indent="400050" algn="l" defTabSz="914400" rtl="0" eaLnBrk="0" fontAlgn="base" latinLnBrk="0" hangingPunct="0">
              <a:lnSpc>
                <a:spcPct val="100000"/>
              </a:lnSpc>
              <a:spcBef>
                <a:spcPct val="0"/>
              </a:spcBef>
              <a:spcAft>
                <a:spcPct val="0"/>
              </a:spcAft>
              <a:buClrTx/>
              <a:buSzTx/>
              <a:buFontTx/>
              <a:buNone/>
              <a:tabLst/>
            </a:pPr>
            <a:r>
              <a:rPr kumimoji="0" lang="zh-CN" altLang="en-US" sz="1600" b="0" i="0" u="none" strike="noStrike" cap="none" normalizeH="0" baseline="0" dirty="0" smtClean="0">
                <a:ln>
                  <a:noFill/>
                </a:ln>
                <a:solidFill>
                  <a:schemeClr val="tx1"/>
                </a:solidFill>
                <a:effectLst/>
                <a:latin typeface="Calibri" pitchFamily="34" charset="0"/>
                <a:ea typeface="宋体" pitchFamily="2" charset="-122"/>
                <a:cs typeface="Times New Roman" pitchFamily="18" charset="0"/>
              </a:rPr>
              <a:t>下午两点左右，在</a:t>
            </a:r>
            <a:r>
              <a:rPr kumimoji="0" lang="en-US" altLang="zh-CN" sz="1600" b="0" i="0" u="none" strike="noStrike" cap="none" normalizeH="0" baseline="0" dirty="0" smtClean="0">
                <a:ln>
                  <a:noFill/>
                </a:ln>
                <a:solidFill>
                  <a:schemeClr val="tx1"/>
                </a:solidFill>
                <a:effectLst/>
                <a:latin typeface="Calibri" pitchFamily="34" charset="0"/>
                <a:ea typeface="宋体" pitchFamily="2" charset="-122"/>
                <a:cs typeface="Times New Roman" pitchFamily="18" charset="0"/>
              </a:rPr>
              <a:t>59</a:t>
            </a:r>
            <a:r>
              <a:rPr kumimoji="0" lang="zh-CN" altLang="en-US" sz="1600" b="0" i="0" u="none" strike="noStrike" cap="none" normalizeH="0" baseline="0" dirty="0" smtClean="0">
                <a:ln>
                  <a:noFill/>
                </a:ln>
                <a:solidFill>
                  <a:schemeClr val="tx1"/>
                </a:solidFill>
                <a:effectLst/>
                <a:latin typeface="Calibri" pitchFamily="34" charset="0"/>
                <a:ea typeface="宋体" pitchFamily="2" charset="-122"/>
                <a:cs typeface="Times New Roman" pitchFamily="18" charset="0"/>
              </a:rPr>
              <a:t>路公交车上，两位女士上车后开始吃热乎乎的玉米。玉米叶子剥下来后直接丢在车座下。一名</a:t>
            </a:r>
            <a:r>
              <a:rPr kumimoji="0" lang="en-US" altLang="zh-CN" sz="1600" b="0" i="0" u="none" strike="noStrike" cap="none" normalizeH="0" baseline="0" dirty="0" smtClean="0">
                <a:ln>
                  <a:noFill/>
                </a:ln>
                <a:solidFill>
                  <a:schemeClr val="tx1"/>
                </a:solidFill>
                <a:effectLst/>
                <a:latin typeface="Calibri" pitchFamily="34" charset="0"/>
                <a:ea typeface="宋体" pitchFamily="2" charset="-122"/>
                <a:cs typeface="Times New Roman" pitchFamily="18" charset="0"/>
              </a:rPr>
              <a:t>30</a:t>
            </a:r>
            <a:r>
              <a:rPr kumimoji="0" lang="zh-CN" altLang="en-US" sz="1600" b="0" i="0" u="none" strike="noStrike" cap="none" normalizeH="0" baseline="0" dirty="0" smtClean="0">
                <a:ln>
                  <a:noFill/>
                </a:ln>
                <a:solidFill>
                  <a:schemeClr val="tx1"/>
                </a:solidFill>
                <a:effectLst/>
                <a:latin typeface="Calibri" pitchFamily="34" charset="0"/>
                <a:ea typeface="宋体" pitchFamily="2" charset="-122"/>
                <a:cs typeface="Times New Roman" pitchFamily="18" charset="0"/>
              </a:rPr>
              <a:t>来岁的小伙子可能患了感冒，不停地流鼻涕，擦鼻涕的卫生纸用完就丢到座位下。驾驶员发现后，提醒他把垃圾放到前边的垃圾桶里，小伙子却装作没听见，直到下车他也没收拾垃圾。</a:t>
            </a:r>
          </a:p>
          <a:p>
            <a:pPr marL="0" marR="0" lvl="0" indent="400050" algn="l" defTabSz="914400" rtl="0" eaLnBrk="0" fontAlgn="base" latinLnBrk="0" hangingPunct="0">
              <a:lnSpc>
                <a:spcPct val="100000"/>
              </a:lnSpc>
              <a:spcBef>
                <a:spcPct val="0"/>
              </a:spcBef>
              <a:spcAft>
                <a:spcPct val="0"/>
              </a:spcAft>
              <a:buClrTx/>
              <a:buSzTx/>
              <a:buFontTx/>
              <a:buNone/>
              <a:tabLst/>
            </a:pPr>
            <a:r>
              <a:rPr kumimoji="0" lang="zh-CN" altLang="en-US" sz="1600" b="0" i="0" u="none" strike="noStrike" cap="none" normalizeH="0" baseline="0" dirty="0" smtClean="0">
                <a:ln>
                  <a:noFill/>
                </a:ln>
                <a:solidFill>
                  <a:schemeClr val="tx1"/>
                </a:solidFill>
                <a:effectLst/>
                <a:latin typeface="Calibri" pitchFamily="34" charset="0"/>
                <a:ea typeface="宋体" pitchFamily="2" charset="-122"/>
                <a:cs typeface="Times New Roman" pitchFamily="18" charset="0"/>
              </a:rPr>
              <a:t>驾驶员告诉记者，每此到终点站都要收拾车上的垃圾，其实车上都备有垃圾箱，但是有的乘客不往里投，有的丢在车座下，有的拉开车窗丢在了大街上</a:t>
            </a:r>
            <a:r>
              <a:rPr kumimoji="0" lang="zh-CN" altLang="en-US" sz="1000" b="0" i="0" u="none" strike="noStrike" cap="none" normalizeH="0" baseline="0" dirty="0" smtClean="0">
                <a:ln>
                  <a:noFill/>
                </a:ln>
                <a:solidFill>
                  <a:schemeClr val="tx1"/>
                </a:solidFill>
                <a:effectLst/>
                <a:latin typeface="Calibri" pitchFamily="34" charset="0"/>
                <a:ea typeface="宋体" pitchFamily="2" charset="-122"/>
                <a:cs typeface="Times New Roman" pitchFamily="18" charset="0"/>
              </a:rPr>
              <a:t>。</a:t>
            </a:r>
            <a:r>
              <a:rPr kumimoji="0" lang="zh-CN" altLang="en-US" sz="500" b="0" i="0" u="none" strike="noStrike" cap="none" normalizeH="0" baseline="0" dirty="0" smtClean="0">
                <a:ln>
                  <a:noFill/>
                </a:ln>
                <a:solidFill>
                  <a:schemeClr val="tx1"/>
                </a:solidFill>
                <a:effectLst/>
                <a:latin typeface="Arial" pitchFamily="34" charset="0"/>
                <a:ea typeface="宋体" pitchFamily="2" charset="-122"/>
              </a:rPr>
              <a:t> </a:t>
            </a:r>
            <a:endParaRPr kumimoji="0" lang="zh-CN" altLang="en-US" sz="1800" b="0" i="0" u="none" strike="noStrike" cap="none" normalizeH="0" baseline="0" dirty="0" smtClean="0">
              <a:ln>
                <a:noFill/>
              </a:ln>
              <a:solidFill>
                <a:schemeClr val="tx1"/>
              </a:solidFill>
              <a:effectLst/>
              <a:latin typeface="Arial" pitchFamily="34" charset="0"/>
              <a:ea typeface="宋体" pitchFamily="2" charset="-122"/>
            </a:endParaRPr>
          </a:p>
        </p:txBody>
      </p:sp>
      <p:pic>
        <p:nvPicPr>
          <p:cNvPr id="1028" name="Picture 4" descr="C:\Documents and Settings\zd\桌面\条纹\033.jpg"/>
          <p:cNvPicPr>
            <a:picLocks noChangeAspect="1" noChangeArrowheads="1"/>
          </p:cNvPicPr>
          <p:nvPr/>
        </p:nvPicPr>
        <p:blipFill>
          <a:blip r:embed="rId4"/>
          <a:srcRect/>
          <a:stretch>
            <a:fillRect/>
          </a:stretch>
        </p:blipFill>
        <p:spPr bwMode="auto">
          <a:xfrm>
            <a:off x="2928934" y="4143372"/>
            <a:ext cx="4143404" cy="457200"/>
          </a:xfrm>
          <a:prstGeom prst="rect">
            <a:avLst/>
          </a:prstGeom>
          <a:noFill/>
        </p:spPr>
      </p:pic>
      <p:sp>
        <p:nvSpPr>
          <p:cNvPr id="9" name="TextBox 8"/>
          <p:cNvSpPr txBox="1"/>
          <p:nvPr/>
        </p:nvSpPr>
        <p:spPr>
          <a:xfrm>
            <a:off x="3214662" y="4500562"/>
            <a:ext cx="3643338" cy="4124206"/>
          </a:xfrm>
          <a:prstGeom prst="rect">
            <a:avLst/>
          </a:prstGeom>
        </p:spPr>
        <p:style>
          <a:lnRef idx="1">
            <a:schemeClr val="accent3"/>
          </a:lnRef>
          <a:fillRef idx="2">
            <a:schemeClr val="accent3"/>
          </a:fillRef>
          <a:effectRef idx="1">
            <a:schemeClr val="accent3"/>
          </a:effectRef>
          <a:fontRef idx="minor">
            <a:schemeClr val="dk1"/>
          </a:fontRef>
        </p:style>
        <p:txBody>
          <a:bodyPr wrap="square" rtlCol="0">
            <a:spAutoFit/>
          </a:bodyPr>
          <a:lstStyle/>
          <a:p>
            <a:r>
              <a:rPr lang="zh-CN" altLang="en-US" sz="1600" dirty="0" smtClean="0"/>
              <a:t>路上</a:t>
            </a:r>
            <a:r>
              <a:rPr lang="en-US" altLang="zh-CN" sz="1600" dirty="0" smtClean="0"/>
              <a:t>——</a:t>
            </a:r>
            <a:r>
              <a:rPr lang="zh-CN" altLang="en-US" sz="1600" dirty="0" smtClean="0"/>
              <a:t>刹车声扰民占转弯车道</a:t>
            </a:r>
          </a:p>
          <a:p>
            <a:r>
              <a:rPr lang="en-US" sz="1600" dirty="0" smtClean="0"/>
              <a:t> </a:t>
            </a:r>
            <a:endParaRPr lang="zh-CN" altLang="en-US" sz="1600" dirty="0" smtClean="0"/>
          </a:p>
          <a:p>
            <a:r>
              <a:rPr lang="zh-CN" altLang="en-US" sz="1600" dirty="0" smtClean="0"/>
              <a:t>         近期以来，不少市民反映公交车刹车声扰民的问题。昨天中午，记者来到市民反映比较强烈的开发区德胜商城公交车站点。几乎每一辆公交车过来，都要听到刺耳的刹车声。家住附近的刘女士说，晚上都快</a:t>
            </a:r>
            <a:r>
              <a:rPr lang="en-US" sz="1600" dirty="0" smtClean="0"/>
              <a:t>10</a:t>
            </a:r>
            <a:r>
              <a:rPr lang="zh-CN" altLang="en-US" sz="1600" dirty="0" smtClean="0"/>
              <a:t>点了，刹车声一下接一下，即使把窗户关的紧紧的，孩子也常常被惊醒。除了居民反映的这个问题，不少学校的老师和学生也跟记者反映，公交车刺耳的刹车声严重影响了教学质量。希望驾驶员能减少刹车次数，有关部门加紧改进公交车的刹车设</a:t>
            </a:r>
            <a:r>
              <a:rPr lang="zh-CN" altLang="en-US" dirty="0" smtClean="0"/>
              <a:t>备，</a:t>
            </a:r>
            <a:r>
              <a:rPr lang="zh-CN" altLang="en-US" sz="1600" dirty="0" smtClean="0"/>
              <a:t>让学生们安心上课</a:t>
            </a:r>
            <a:r>
              <a:rPr lang="zh-CN" altLang="en-US" dirty="0" smtClean="0"/>
              <a:t>。</a:t>
            </a:r>
          </a:p>
          <a:p>
            <a:endParaRPr lang="zh-CN" altLang="en-US" dirty="0"/>
          </a:p>
        </p:txBody>
      </p:sp>
      <p:sp>
        <p:nvSpPr>
          <p:cNvPr id="10" name="正五边形 9"/>
          <p:cNvSpPr/>
          <p:nvPr/>
        </p:nvSpPr>
        <p:spPr>
          <a:xfrm>
            <a:off x="3571876" y="428596"/>
            <a:ext cx="3286124" cy="3786182"/>
          </a:xfrm>
          <a:prstGeom prst="pentagon">
            <a:avLst/>
          </a:prstGeom>
        </p:spPr>
        <p:style>
          <a:lnRef idx="1">
            <a:schemeClr val="accent6"/>
          </a:lnRef>
          <a:fillRef idx="2">
            <a:schemeClr val="accent6"/>
          </a:fillRef>
          <a:effectRef idx="1">
            <a:schemeClr val="accent6"/>
          </a:effectRef>
          <a:fontRef idx="minor">
            <a:schemeClr val="dk1"/>
          </a:fontRef>
        </p:style>
        <p:txBody>
          <a:bodyPr rtlCol="0" anchor="ctr"/>
          <a:lstStyle/>
          <a:p>
            <a:r>
              <a:rPr lang="zh-CN" altLang="en-US" sz="1600" dirty="0" smtClean="0"/>
              <a:t>   文明乘坐公交车</a:t>
            </a:r>
          </a:p>
          <a:p>
            <a:r>
              <a:rPr lang="en-US" sz="1600" dirty="0" smtClean="0"/>
              <a:t> </a:t>
            </a:r>
            <a:endParaRPr lang="zh-CN" altLang="en-US" sz="1600" dirty="0" smtClean="0"/>
          </a:p>
          <a:p>
            <a:r>
              <a:rPr lang="zh-CN" altLang="en-US" sz="1600" dirty="0" smtClean="0"/>
              <a:t>一、上车后不要滞留前门和通道，以免影响其他乘客上下车。</a:t>
            </a:r>
          </a:p>
          <a:p>
            <a:r>
              <a:rPr lang="zh-CN" altLang="en-US" sz="1600" dirty="0" smtClean="0"/>
              <a:t>二、不下车的乘客应主动礼让下车乘客，下车乘客应礼貌请让；</a:t>
            </a:r>
          </a:p>
          <a:p>
            <a:r>
              <a:rPr lang="zh-CN" altLang="en-US" sz="1600" dirty="0" smtClean="0"/>
              <a:t>三、乘客请勿在车厢内外随手乱扔果皮、纸张、包装袋等垃圾；</a:t>
            </a:r>
          </a:p>
          <a:p>
            <a:r>
              <a:rPr lang="zh-CN" altLang="en-US" sz="1600" dirty="0" smtClean="0"/>
              <a:t>　　</a:t>
            </a:r>
            <a:endParaRPr lang="zh-CN" altLang="en-US" dirty="0"/>
          </a:p>
        </p:txBody>
      </p:sp>
      <p:pic>
        <p:nvPicPr>
          <p:cNvPr id="1027" name="Picture 3" descr="C:\Documents and Settings\zd\桌面\条纹\032.jpg"/>
          <p:cNvPicPr>
            <a:picLocks noChangeAspect="1" noChangeArrowheads="1"/>
          </p:cNvPicPr>
          <p:nvPr/>
        </p:nvPicPr>
        <p:blipFill>
          <a:blip r:embed="rId5"/>
          <a:srcRect/>
          <a:stretch>
            <a:fillRect/>
          </a:stretch>
        </p:blipFill>
        <p:spPr bwMode="auto">
          <a:xfrm>
            <a:off x="-428652" y="4071934"/>
            <a:ext cx="4000504" cy="457200"/>
          </a:xfrm>
          <a:prstGeom prst="rect">
            <a:avLst/>
          </a:prstGeom>
          <a:noFill/>
        </p:spPr>
      </p:pic>
      <p:pic>
        <p:nvPicPr>
          <p:cNvPr id="11" name="图片 10" descr="W020150807275975829746.jpg"/>
          <p:cNvPicPr>
            <a:picLocks noChangeAspect="1"/>
          </p:cNvPicPr>
          <p:nvPr/>
        </p:nvPicPr>
        <p:blipFill>
          <a:blip r:embed="rId6"/>
          <a:stretch>
            <a:fillRect/>
          </a:stretch>
        </p:blipFill>
        <p:spPr>
          <a:xfrm>
            <a:off x="0" y="1214414"/>
            <a:ext cx="3500438" cy="2786082"/>
          </a:xfrm>
          <a:prstGeom prst="rect">
            <a:avLst/>
          </a:prstGeom>
        </p:spPr>
      </p:pic>
      <p:sp>
        <p:nvSpPr>
          <p:cNvPr id="17" name="流程图: 排序 16"/>
          <p:cNvSpPr/>
          <p:nvPr/>
        </p:nvSpPr>
        <p:spPr>
          <a:xfrm>
            <a:off x="0" y="8715404"/>
            <a:ext cx="785818" cy="428596"/>
          </a:xfrm>
          <a:prstGeom prst="flowChartSort">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zh-CN" altLang="en-US"/>
          </a:p>
        </p:txBody>
      </p:sp>
      <p:sp>
        <p:nvSpPr>
          <p:cNvPr id="20" name="流程图: 排序 19"/>
          <p:cNvSpPr/>
          <p:nvPr/>
        </p:nvSpPr>
        <p:spPr>
          <a:xfrm>
            <a:off x="1571612" y="8715404"/>
            <a:ext cx="785818" cy="428596"/>
          </a:xfrm>
          <a:prstGeom prst="flowChartSort">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endParaRPr lang="zh-CN" altLang="en-US"/>
          </a:p>
        </p:txBody>
      </p:sp>
      <p:sp>
        <p:nvSpPr>
          <p:cNvPr id="22" name="流程图: 排序 21"/>
          <p:cNvSpPr/>
          <p:nvPr/>
        </p:nvSpPr>
        <p:spPr>
          <a:xfrm>
            <a:off x="3143248" y="8715404"/>
            <a:ext cx="785818" cy="428596"/>
          </a:xfrm>
          <a:prstGeom prst="flowChartSort">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zh-CN" altLang="en-US"/>
          </a:p>
        </p:txBody>
      </p:sp>
      <p:sp>
        <p:nvSpPr>
          <p:cNvPr id="24" name="流程图: 排序 23"/>
          <p:cNvSpPr/>
          <p:nvPr/>
        </p:nvSpPr>
        <p:spPr>
          <a:xfrm>
            <a:off x="4714884" y="8715404"/>
            <a:ext cx="785818" cy="428596"/>
          </a:xfrm>
          <a:prstGeom prst="flowChartSort">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zh-CN" altLang="en-US"/>
          </a:p>
        </p:txBody>
      </p:sp>
      <p:sp>
        <p:nvSpPr>
          <p:cNvPr id="26" name="流程图: 排序 25"/>
          <p:cNvSpPr/>
          <p:nvPr/>
        </p:nvSpPr>
        <p:spPr>
          <a:xfrm>
            <a:off x="6072182" y="8715404"/>
            <a:ext cx="785818" cy="428596"/>
          </a:xfrm>
          <a:prstGeom prst="flowChartSort">
            <a:avLst/>
          </a:prstGeom>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zh-CN" altLang="en-US"/>
          </a:p>
        </p:txBody>
      </p:sp>
      <p:sp>
        <p:nvSpPr>
          <p:cNvPr id="32" name="十字星 31"/>
          <p:cNvSpPr/>
          <p:nvPr/>
        </p:nvSpPr>
        <p:spPr>
          <a:xfrm>
            <a:off x="928670" y="8786842"/>
            <a:ext cx="357190" cy="357158"/>
          </a:xfrm>
          <a:prstGeom prst="star4">
            <a:avLst/>
          </a:prstGeom>
          <a:solidFill>
            <a:srgbClr val="FFFF00"/>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十字星 34"/>
          <p:cNvSpPr/>
          <p:nvPr/>
        </p:nvSpPr>
        <p:spPr>
          <a:xfrm>
            <a:off x="2571744" y="8786842"/>
            <a:ext cx="357190" cy="357158"/>
          </a:xfrm>
          <a:prstGeom prst="star4">
            <a:avLst/>
          </a:prstGeom>
          <a:solidFill>
            <a:srgbClr val="FFFF00"/>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十字星 35"/>
          <p:cNvSpPr/>
          <p:nvPr/>
        </p:nvSpPr>
        <p:spPr>
          <a:xfrm>
            <a:off x="4214818" y="8786842"/>
            <a:ext cx="357190" cy="357158"/>
          </a:xfrm>
          <a:prstGeom prst="star4">
            <a:avLst/>
          </a:prstGeom>
          <a:solidFill>
            <a:srgbClr val="FFFF00"/>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十字星 36"/>
          <p:cNvSpPr/>
          <p:nvPr/>
        </p:nvSpPr>
        <p:spPr>
          <a:xfrm>
            <a:off x="5643578" y="8786842"/>
            <a:ext cx="357190" cy="357158"/>
          </a:xfrm>
          <a:prstGeom prst="star4">
            <a:avLst/>
          </a:prstGeom>
          <a:solidFill>
            <a:srgbClr val="FFFF00"/>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2" name="Picture 3" descr="C:\Documents and Settings\zd\桌面\条纹\035.jpg"/>
          <p:cNvPicPr>
            <a:picLocks noChangeAspect="1" noChangeArrowheads="1"/>
          </p:cNvPicPr>
          <p:nvPr/>
        </p:nvPicPr>
        <p:blipFill>
          <a:blip r:embed="rId7"/>
          <a:srcRect/>
          <a:stretch>
            <a:fillRect/>
          </a:stretch>
        </p:blipFill>
        <p:spPr bwMode="auto">
          <a:xfrm>
            <a:off x="-285776" y="857224"/>
            <a:ext cx="3857652" cy="457200"/>
          </a:xfrm>
          <a:prstGeom prst="rect">
            <a:avLst/>
          </a:prstGeom>
          <a:noFill/>
        </p:spPr>
      </p:pic>
      <p:grpSp>
        <p:nvGrpSpPr>
          <p:cNvPr id="49" name="组合 48"/>
          <p:cNvGrpSpPr/>
          <p:nvPr/>
        </p:nvGrpSpPr>
        <p:grpSpPr>
          <a:xfrm>
            <a:off x="0" y="0"/>
            <a:ext cx="1571612" cy="714380"/>
            <a:chOff x="285728" y="357158"/>
            <a:chExt cx="1500198" cy="714380"/>
          </a:xfrm>
        </p:grpSpPr>
        <p:sp>
          <p:nvSpPr>
            <p:cNvPr id="44" name="椭圆 43"/>
            <p:cNvSpPr/>
            <p:nvPr/>
          </p:nvSpPr>
          <p:spPr>
            <a:xfrm>
              <a:off x="285728" y="357158"/>
              <a:ext cx="642942" cy="714380"/>
            </a:xfrm>
            <a:prstGeom prst="ellipse">
              <a:avLst/>
            </a:prstGeom>
          </p:spPr>
          <p:style>
            <a:lnRef idx="1">
              <a:schemeClr val="accent6"/>
            </a:lnRef>
            <a:fillRef idx="2">
              <a:schemeClr val="accent6"/>
            </a:fillRef>
            <a:effectRef idx="1">
              <a:schemeClr val="accent6"/>
            </a:effectRef>
            <a:fontRef idx="minor">
              <a:schemeClr val="dk1"/>
            </a:fontRef>
          </p:style>
          <p:txBody>
            <a:bodyPr rtlCol="0" anchor="ctr"/>
            <a:lstStyle/>
            <a:p>
              <a:pPr algn="ctr"/>
              <a:endParaRPr lang="zh-CN" altLang="en-US"/>
            </a:p>
          </p:txBody>
        </p:sp>
        <p:sp>
          <p:nvSpPr>
            <p:cNvPr id="46" name="椭圆 45"/>
            <p:cNvSpPr/>
            <p:nvPr/>
          </p:nvSpPr>
          <p:spPr>
            <a:xfrm>
              <a:off x="571480" y="357158"/>
              <a:ext cx="642942" cy="714380"/>
            </a:xfrm>
            <a:prstGeom prst="ellipse">
              <a:avLst/>
            </a:prstGeom>
          </p:spPr>
          <p:style>
            <a:lnRef idx="1">
              <a:schemeClr val="accent2"/>
            </a:lnRef>
            <a:fillRef idx="2">
              <a:schemeClr val="accent2"/>
            </a:fillRef>
            <a:effectRef idx="1">
              <a:schemeClr val="accent2"/>
            </a:effectRef>
            <a:fontRef idx="minor">
              <a:schemeClr val="dk1"/>
            </a:fontRef>
          </p:style>
          <p:txBody>
            <a:bodyPr rtlCol="0" anchor="ctr"/>
            <a:lstStyle/>
            <a:p>
              <a:pPr algn="ctr"/>
              <a:endParaRPr lang="zh-CN" altLang="en-US"/>
            </a:p>
          </p:txBody>
        </p:sp>
        <p:sp>
          <p:nvSpPr>
            <p:cNvPr id="47" name="椭圆 46"/>
            <p:cNvSpPr/>
            <p:nvPr/>
          </p:nvSpPr>
          <p:spPr>
            <a:xfrm>
              <a:off x="857232" y="357158"/>
              <a:ext cx="642942" cy="714380"/>
            </a:xfrm>
            <a:prstGeom prst="ellipse">
              <a:avLst/>
            </a:prstGeom>
          </p:spPr>
          <p:style>
            <a:lnRef idx="1">
              <a:schemeClr val="accent3"/>
            </a:lnRef>
            <a:fillRef idx="2">
              <a:schemeClr val="accent3"/>
            </a:fillRef>
            <a:effectRef idx="1">
              <a:schemeClr val="accent3"/>
            </a:effectRef>
            <a:fontRef idx="minor">
              <a:schemeClr val="dk1"/>
            </a:fontRef>
          </p:style>
          <p:txBody>
            <a:bodyPr rtlCol="0" anchor="ctr"/>
            <a:lstStyle/>
            <a:p>
              <a:pPr algn="ctr"/>
              <a:endParaRPr lang="zh-CN" altLang="en-US"/>
            </a:p>
          </p:txBody>
        </p:sp>
        <p:sp>
          <p:nvSpPr>
            <p:cNvPr id="48" name="椭圆 47"/>
            <p:cNvSpPr/>
            <p:nvPr/>
          </p:nvSpPr>
          <p:spPr>
            <a:xfrm>
              <a:off x="1142984" y="357158"/>
              <a:ext cx="642942" cy="714380"/>
            </a:xfrm>
            <a:prstGeom prst="ellipse">
              <a:avLst/>
            </a:prstGeom>
          </p:spPr>
          <p:style>
            <a:lnRef idx="1">
              <a:schemeClr val="accent5"/>
            </a:lnRef>
            <a:fillRef idx="2">
              <a:schemeClr val="accent5"/>
            </a:fillRef>
            <a:effectRef idx="1">
              <a:schemeClr val="accent5"/>
            </a:effectRef>
            <a:fontRef idx="minor">
              <a:schemeClr val="dk1"/>
            </a:fontRef>
          </p:style>
          <p:txBody>
            <a:bodyPr rtlCol="0" anchor="ctr"/>
            <a:lstStyle/>
            <a:p>
              <a:pPr algn="ctr"/>
              <a:endParaRPr lang="zh-CN" altLang="en-US"/>
            </a:p>
          </p:txBody>
        </p:sp>
      </p:grpSp>
      <p:grpSp>
        <p:nvGrpSpPr>
          <p:cNvPr id="50" name="组合 49"/>
          <p:cNvGrpSpPr/>
          <p:nvPr/>
        </p:nvGrpSpPr>
        <p:grpSpPr>
          <a:xfrm rot="10800000">
            <a:off x="5286388" y="0"/>
            <a:ext cx="1571612" cy="714380"/>
            <a:chOff x="285728" y="357158"/>
            <a:chExt cx="1500198" cy="714380"/>
          </a:xfrm>
        </p:grpSpPr>
        <p:sp>
          <p:nvSpPr>
            <p:cNvPr id="51" name="椭圆 50"/>
            <p:cNvSpPr/>
            <p:nvPr/>
          </p:nvSpPr>
          <p:spPr>
            <a:xfrm>
              <a:off x="285728" y="357158"/>
              <a:ext cx="642942" cy="714380"/>
            </a:xfrm>
            <a:prstGeom prst="ellipse">
              <a:avLst/>
            </a:prstGeom>
          </p:spPr>
          <p:style>
            <a:lnRef idx="1">
              <a:schemeClr val="accent6"/>
            </a:lnRef>
            <a:fillRef idx="2">
              <a:schemeClr val="accent6"/>
            </a:fillRef>
            <a:effectRef idx="1">
              <a:schemeClr val="accent6"/>
            </a:effectRef>
            <a:fontRef idx="minor">
              <a:schemeClr val="dk1"/>
            </a:fontRef>
          </p:style>
          <p:txBody>
            <a:bodyPr rtlCol="0" anchor="ctr"/>
            <a:lstStyle/>
            <a:p>
              <a:pPr algn="ctr"/>
              <a:endParaRPr lang="zh-CN" altLang="en-US"/>
            </a:p>
          </p:txBody>
        </p:sp>
        <p:sp>
          <p:nvSpPr>
            <p:cNvPr id="52" name="椭圆 51"/>
            <p:cNvSpPr/>
            <p:nvPr/>
          </p:nvSpPr>
          <p:spPr>
            <a:xfrm>
              <a:off x="571480" y="357158"/>
              <a:ext cx="642942" cy="714380"/>
            </a:xfrm>
            <a:prstGeom prst="ellipse">
              <a:avLst/>
            </a:prstGeom>
          </p:spPr>
          <p:style>
            <a:lnRef idx="1">
              <a:schemeClr val="accent2"/>
            </a:lnRef>
            <a:fillRef idx="2">
              <a:schemeClr val="accent2"/>
            </a:fillRef>
            <a:effectRef idx="1">
              <a:schemeClr val="accent2"/>
            </a:effectRef>
            <a:fontRef idx="minor">
              <a:schemeClr val="dk1"/>
            </a:fontRef>
          </p:style>
          <p:txBody>
            <a:bodyPr rtlCol="0" anchor="ctr"/>
            <a:lstStyle/>
            <a:p>
              <a:pPr algn="ctr"/>
              <a:endParaRPr lang="zh-CN" altLang="en-US"/>
            </a:p>
          </p:txBody>
        </p:sp>
        <p:sp>
          <p:nvSpPr>
            <p:cNvPr id="53" name="椭圆 52"/>
            <p:cNvSpPr/>
            <p:nvPr/>
          </p:nvSpPr>
          <p:spPr>
            <a:xfrm>
              <a:off x="857232" y="357158"/>
              <a:ext cx="642942" cy="714380"/>
            </a:xfrm>
            <a:prstGeom prst="ellipse">
              <a:avLst/>
            </a:prstGeom>
          </p:spPr>
          <p:style>
            <a:lnRef idx="1">
              <a:schemeClr val="accent3"/>
            </a:lnRef>
            <a:fillRef idx="2">
              <a:schemeClr val="accent3"/>
            </a:fillRef>
            <a:effectRef idx="1">
              <a:schemeClr val="accent3"/>
            </a:effectRef>
            <a:fontRef idx="minor">
              <a:schemeClr val="dk1"/>
            </a:fontRef>
          </p:style>
          <p:txBody>
            <a:bodyPr rtlCol="0" anchor="ctr"/>
            <a:lstStyle/>
            <a:p>
              <a:pPr algn="ctr"/>
              <a:endParaRPr lang="zh-CN" altLang="en-US"/>
            </a:p>
          </p:txBody>
        </p:sp>
        <p:sp>
          <p:nvSpPr>
            <p:cNvPr id="54" name="椭圆 53"/>
            <p:cNvSpPr/>
            <p:nvPr/>
          </p:nvSpPr>
          <p:spPr>
            <a:xfrm>
              <a:off x="1142984" y="357158"/>
              <a:ext cx="642942" cy="714380"/>
            </a:xfrm>
            <a:prstGeom prst="ellipse">
              <a:avLst/>
            </a:prstGeom>
          </p:spPr>
          <p:style>
            <a:lnRef idx="1">
              <a:schemeClr val="accent5"/>
            </a:lnRef>
            <a:fillRef idx="2">
              <a:schemeClr val="accent5"/>
            </a:fillRef>
            <a:effectRef idx="1">
              <a:schemeClr val="accent5"/>
            </a:effectRef>
            <a:fontRef idx="minor">
              <a:schemeClr val="dk1"/>
            </a:fontRef>
          </p:style>
          <p:txBody>
            <a:bodyPr rtlCol="0" anchor="ctr"/>
            <a:lstStyle/>
            <a:p>
              <a:pPr algn="ctr"/>
              <a:endParaRPr lang="zh-CN" altLang="en-US"/>
            </a:p>
          </p:txBody>
        </p:sp>
      </p:grpSp>
      <p:pic>
        <p:nvPicPr>
          <p:cNvPr id="1026" name="Picture 2" descr="C:\Documents and Settings\zd\桌面\条纹\.kjvh.png"/>
          <p:cNvPicPr>
            <a:picLocks noChangeAspect="1" noChangeArrowheads="1"/>
          </p:cNvPicPr>
          <p:nvPr/>
        </p:nvPicPr>
        <p:blipFill>
          <a:blip r:embed="rId8"/>
          <a:srcRect/>
          <a:stretch>
            <a:fillRect/>
          </a:stretch>
        </p:blipFill>
        <p:spPr bwMode="auto">
          <a:xfrm rot="5400000">
            <a:off x="1214423" y="6357949"/>
            <a:ext cx="4071967" cy="357193"/>
          </a:xfrm>
          <a:prstGeom prst="rect">
            <a:avLst/>
          </a:prstGeom>
          <a:noFill/>
        </p:spPr>
      </p:pic>
      <p:pic>
        <p:nvPicPr>
          <p:cNvPr id="1030" name="Picture 6" descr="C:\Documents and Settings\zd\桌面\条纹\038.jpg"/>
          <p:cNvPicPr>
            <a:picLocks noChangeAspect="1" noChangeArrowheads="1"/>
          </p:cNvPicPr>
          <p:nvPr/>
        </p:nvPicPr>
        <p:blipFill>
          <a:blip r:embed="rId9"/>
          <a:srcRect/>
          <a:stretch>
            <a:fillRect/>
          </a:stretch>
        </p:blipFill>
        <p:spPr bwMode="auto">
          <a:xfrm rot="10800000">
            <a:off x="3214686" y="8358214"/>
            <a:ext cx="3929090" cy="296662"/>
          </a:xfrm>
          <a:prstGeom prst="rect">
            <a:avLst/>
          </a:prstGeom>
          <a:noFill/>
        </p:spPr>
      </p:pic>
      <p:pic>
        <p:nvPicPr>
          <p:cNvPr id="1029" name="Picture 5" descr="C:\Documents and Settings\zd\桌面\条纹\037.jpg"/>
          <p:cNvPicPr>
            <a:picLocks noChangeAspect="1" noChangeArrowheads="1"/>
          </p:cNvPicPr>
          <p:nvPr/>
        </p:nvPicPr>
        <p:blipFill>
          <a:blip r:embed="rId10"/>
          <a:srcRect/>
          <a:stretch>
            <a:fillRect/>
          </a:stretch>
        </p:blipFill>
        <p:spPr bwMode="auto">
          <a:xfrm rot="5400000">
            <a:off x="1500978" y="2213742"/>
            <a:ext cx="3598864" cy="457200"/>
          </a:xfrm>
          <a:prstGeom prst="rect">
            <a:avLst/>
          </a:prstGeom>
          <a:noFill/>
        </p:spPr>
      </p:pic>
      <p:pic>
        <p:nvPicPr>
          <p:cNvPr id="1032" name="Picture 8" descr="C:\Documents and Settings\zd\桌面\条纹\039.jpg"/>
          <p:cNvPicPr>
            <a:picLocks noChangeAspect="1" noChangeArrowheads="1"/>
          </p:cNvPicPr>
          <p:nvPr/>
        </p:nvPicPr>
        <p:blipFill>
          <a:blip r:embed="rId11"/>
          <a:srcRect/>
          <a:stretch>
            <a:fillRect/>
          </a:stretch>
        </p:blipFill>
        <p:spPr bwMode="auto">
          <a:xfrm rot="5400000">
            <a:off x="2129635" y="2870971"/>
            <a:ext cx="2813045" cy="357189"/>
          </a:xfrm>
          <a:prstGeom prst="rect">
            <a:avLst/>
          </a:prstGeom>
          <a:noFill/>
        </p:spPr>
      </p:pic>
      <p:pic>
        <p:nvPicPr>
          <p:cNvPr id="1033" name="Picture 9" descr="C:\Documents and Settings\zd\桌面\条纹\036.jpg"/>
          <p:cNvPicPr>
            <a:picLocks noChangeAspect="1" noChangeArrowheads="1"/>
          </p:cNvPicPr>
          <p:nvPr/>
        </p:nvPicPr>
        <p:blipFill>
          <a:blip r:embed="rId12" cstate="print"/>
          <a:srcRect/>
          <a:stretch>
            <a:fillRect/>
          </a:stretch>
        </p:blipFill>
        <p:spPr bwMode="auto">
          <a:xfrm rot="5400000">
            <a:off x="2872183" y="1128288"/>
            <a:ext cx="1427957" cy="314325"/>
          </a:xfrm>
          <a:prstGeom prst="rect">
            <a:avLst/>
          </a:prstGeom>
          <a:noFill/>
        </p:spPr>
      </p:pic>
      <p:pic>
        <p:nvPicPr>
          <p:cNvPr id="1034" name="Picture 10" descr="C:\Documents and Settings\zd\桌面\条纹\045.jpg"/>
          <p:cNvPicPr>
            <a:picLocks noChangeAspect="1" noChangeArrowheads="1"/>
          </p:cNvPicPr>
          <p:nvPr/>
        </p:nvPicPr>
        <p:blipFill>
          <a:blip r:embed="rId13"/>
          <a:srcRect l="43670" r="40450" b="-9376"/>
          <a:stretch>
            <a:fillRect/>
          </a:stretch>
        </p:blipFill>
        <p:spPr bwMode="auto">
          <a:xfrm rot="2850462">
            <a:off x="5949529" y="772476"/>
            <a:ext cx="571504" cy="500066"/>
          </a:xfrm>
          <a:prstGeom prst="rect">
            <a:avLst/>
          </a:prstGeom>
          <a:noFill/>
        </p:spPr>
      </p:pic>
      <p:pic>
        <p:nvPicPr>
          <p:cNvPr id="40" name="Picture 10" descr="C:\Documents and Settings\zd\桌面\条纹\045.jpg"/>
          <p:cNvPicPr>
            <a:picLocks noChangeAspect="1" noChangeArrowheads="1"/>
          </p:cNvPicPr>
          <p:nvPr/>
        </p:nvPicPr>
        <p:blipFill>
          <a:blip r:embed="rId13"/>
          <a:srcRect l="43670" r="40450" b="-9376"/>
          <a:stretch>
            <a:fillRect/>
          </a:stretch>
        </p:blipFill>
        <p:spPr bwMode="auto">
          <a:xfrm rot="2850462">
            <a:off x="6458411" y="1259710"/>
            <a:ext cx="552380" cy="451967"/>
          </a:xfrm>
          <a:prstGeom prst="rect">
            <a:avLst/>
          </a:prstGeom>
          <a:noFill/>
        </p:spPr>
      </p:pic>
      <p:pic>
        <p:nvPicPr>
          <p:cNvPr id="41" name="Picture 10" descr="C:\Documents and Settings\zd\桌面\条纹\045.jpg"/>
          <p:cNvPicPr>
            <a:picLocks noChangeAspect="1" noChangeArrowheads="1"/>
          </p:cNvPicPr>
          <p:nvPr/>
        </p:nvPicPr>
        <p:blipFill>
          <a:blip r:embed="rId13"/>
          <a:srcRect l="43670" r="40450" b="-9376"/>
          <a:stretch>
            <a:fillRect/>
          </a:stretch>
        </p:blipFill>
        <p:spPr bwMode="auto">
          <a:xfrm rot="18465091">
            <a:off x="4015957" y="700456"/>
            <a:ext cx="571504" cy="500066"/>
          </a:xfrm>
          <a:prstGeom prst="rect">
            <a:avLst/>
          </a:prstGeom>
          <a:noFill/>
        </p:spPr>
      </p:pic>
      <p:pic>
        <p:nvPicPr>
          <p:cNvPr id="42" name="Picture 10" descr="C:\Documents and Settings\zd\桌面\条纹\045.jpg"/>
          <p:cNvPicPr>
            <a:picLocks noChangeAspect="1" noChangeArrowheads="1"/>
          </p:cNvPicPr>
          <p:nvPr/>
        </p:nvPicPr>
        <p:blipFill>
          <a:blip r:embed="rId13"/>
          <a:srcRect l="43670" r="40450" b="-9376"/>
          <a:stretch>
            <a:fillRect/>
          </a:stretch>
        </p:blipFill>
        <p:spPr bwMode="auto">
          <a:xfrm rot="19143562">
            <a:off x="3594381" y="1054748"/>
            <a:ext cx="571504" cy="500066"/>
          </a:xfrm>
          <a:prstGeom prst="rect">
            <a:avLst/>
          </a:prstGeom>
          <a:noFill/>
        </p:spPr>
      </p:pic>
      <p:pic>
        <p:nvPicPr>
          <p:cNvPr id="43" name="Picture 10" descr="C:\Documents and Settings\zd\桌面\条纹\045.jpg"/>
          <p:cNvPicPr>
            <a:picLocks noChangeAspect="1" noChangeArrowheads="1"/>
          </p:cNvPicPr>
          <p:nvPr/>
        </p:nvPicPr>
        <p:blipFill>
          <a:blip r:embed="rId13"/>
          <a:srcRect l="43670" r="40450" b="-9376"/>
          <a:stretch>
            <a:fillRect/>
          </a:stretch>
        </p:blipFill>
        <p:spPr bwMode="auto">
          <a:xfrm rot="6369074">
            <a:off x="6252595" y="3665862"/>
            <a:ext cx="571504" cy="500066"/>
          </a:xfrm>
          <a:prstGeom prst="rect">
            <a:avLst/>
          </a:prstGeom>
          <a:noFill/>
        </p:spPr>
      </p:pic>
      <p:pic>
        <p:nvPicPr>
          <p:cNvPr id="45" name="Picture 10" descr="C:\Documents and Settings\zd\桌面\条纹\045.jpg"/>
          <p:cNvPicPr>
            <a:picLocks noChangeAspect="1" noChangeArrowheads="1"/>
          </p:cNvPicPr>
          <p:nvPr/>
        </p:nvPicPr>
        <p:blipFill>
          <a:blip r:embed="rId13"/>
          <a:srcRect l="43670" r="40450" b="-9376"/>
          <a:stretch>
            <a:fillRect/>
          </a:stretch>
        </p:blipFill>
        <p:spPr bwMode="auto">
          <a:xfrm rot="4358351">
            <a:off x="3538594" y="3669175"/>
            <a:ext cx="571504" cy="500066"/>
          </a:xfrm>
          <a:prstGeom prst="rect">
            <a:avLst/>
          </a:prstGeom>
          <a:noFill/>
        </p:spPr>
      </p:pic>
    </p:spTree>
  </p:cSld>
  <p:clrMapOvr>
    <a:masterClrMapping/>
  </p:clrMapOvr>
  <p:transition spd="med">
    <p:random/>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descr="C:\Documents and Settings\zd\桌面\公交车图片\t014092c6c626f5646e.jpg"/>
          <p:cNvPicPr>
            <a:picLocks noChangeAspect="1" noChangeArrowheads="1"/>
          </p:cNvPicPr>
          <p:nvPr/>
        </p:nvPicPr>
        <p:blipFill>
          <a:blip r:embed="rId2"/>
          <a:srcRect b="4687"/>
          <a:stretch>
            <a:fillRect/>
          </a:stretch>
        </p:blipFill>
        <p:spPr bwMode="auto">
          <a:xfrm>
            <a:off x="0" y="0"/>
            <a:ext cx="6858000" cy="9144000"/>
          </a:xfrm>
          <a:prstGeom prst="rect">
            <a:avLst/>
          </a:prstGeom>
          <a:noFill/>
        </p:spPr>
      </p:pic>
      <p:sp>
        <p:nvSpPr>
          <p:cNvPr id="3" name="TextBox 2"/>
          <p:cNvSpPr txBox="1"/>
          <p:nvPr/>
        </p:nvSpPr>
        <p:spPr>
          <a:xfrm>
            <a:off x="1571612" y="2357422"/>
            <a:ext cx="4500594" cy="1200329"/>
          </a:xfrm>
          <a:prstGeom prst="rect">
            <a:avLst/>
          </a:prstGeom>
          <a:noFill/>
        </p:spPr>
        <p:txBody>
          <a:bodyPr wrap="square" rtlCol="0">
            <a:spAutoFit/>
            <a:scene3d>
              <a:camera prst="orthographicFront"/>
              <a:lightRig rig="glow" dir="tl">
                <a:rot lat="0" lon="0" rev="5400000"/>
              </a:lightRig>
            </a:scene3d>
            <a:sp3d contourW="12700">
              <a:bevelT w="25400" h="25400"/>
              <a:contourClr>
                <a:schemeClr val="accent6">
                  <a:shade val="73000"/>
                </a:schemeClr>
              </a:contourClr>
            </a:sp3d>
          </a:bodyPr>
          <a:lstStyle/>
          <a:p>
            <a:r>
              <a:rPr lang="zh-CN" altLang="en-US" sz="7200" b="1" dirty="0" smtClean="0">
                <a:ln w="11430"/>
                <a:solidFill>
                  <a:schemeClr val="accent2">
                    <a:lumMod val="60000"/>
                    <a:lumOff val="40000"/>
                  </a:schemeClr>
                </a:solidFill>
                <a:effectLst>
                  <a:outerShdw blurRad="80000" dist="40000" dir="5040000" algn="tl">
                    <a:srgbClr val="000000">
                      <a:alpha val="30000"/>
                    </a:srgbClr>
                  </a:outerShdw>
                </a:effectLst>
              </a:rPr>
              <a:t>谢谢观看</a:t>
            </a:r>
            <a:endParaRPr lang="zh-CN" altLang="en-US" sz="7200" b="1" dirty="0">
              <a:ln w="11430"/>
              <a:solidFill>
                <a:schemeClr val="accent2">
                  <a:lumMod val="60000"/>
                  <a:lumOff val="40000"/>
                </a:schemeClr>
              </a:solidFill>
              <a:effectLst>
                <a:outerShdw blurRad="80000" dist="40000" dir="5040000" algn="tl">
                  <a:srgbClr val="000000">
                    <a:alpha val="30000"/>
                  </a:srgbClr>
                </a:outerShdw>
              </a:effectLst>
            </a:endParaRPr>
          </a:p>
        </p:txBody>
      </p:sp>
      <p:pic>
        <p:nvPicPr>
          <p:cNvPr id="2050" name="Picture 2"/>
          <p:cNvPicPr>
            <a:picLocks noChangeAspect="1" noChangeArrowheads="1"/>
          </p:cNvPicPr>
          <p:nvPr/>
        </p:nvPicPr>
        <p:blipFill>
          <a:blip r:embed="rId3"/>
          <a:srcRect/>
          <a:stretch>
            <a:fillRect/>
          </a:stretch>
        </p:blipFill>
        <p:spPr bwMode="auto">
          <a:xfrm>
            <a:off x="5143512" y="8001024"/>
            <a:ext cx="1460500" cy="950912"/>
          </a:xfrm>
          <a:prstGeom prst="rect">
            <a:avLst/>
          </a:prstGeom>
          <a:noFill/>
          <a:ln w="9525">
            <a:noFill/>
            <a:miter lim="800000"/>
            <a:headEnd/>
            <a:tailEnd/>
          </a:ln>
          <a:effectLst/>
        </p:spPr>
      </p:pic>
    </p:spTree>
  </p:cSld>
  <p:clrMapOvr>
    <a:masterClrMapping/>
  </p:clrMapOvr>
  <p:transition spd="med">
    <p:random/>
  </p:transition>
  <p:timing>
    <p:tnLst>
      <p:par>
        <p:cTn id="1" dur="indefinite" restart="never" nodeType="tmRoot"/>
      </p:par>
    </p:tnLst>
  </p:timing>
</p:sld>
</file>

<file path=ppt/theme/theme1.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435</TotalTime>
  <Words>1324</Words>
  <Application>Microsoft Office PowerPoint</Application>
  <PresentationFormat>全屏显示(4:3)</PresentationFormat>
  <Paragraphs>101</Paragraphs>
  <Slides>8</Slides>
  <Notes>2</Notes>
  <HiddenSlides>0</HiddenSlides>
  <MMClips>0</MMClips>
  <ScaleCrop>false</ScaleCrop>
  <HeadingPairs>
    <vt:vector size="4" baseType="variant">
      <vt:variant>
        <vt:lpstr>主题</vt:lpstr>
      </vt:variant>
      <vt:variant>
        <vt:i4>1</vt:i4>
      </vt:variant>
      <vt:variant>
        <vt:lpstr>幻灯片标题</vt:lpstr>
      </vt:variant>
      <vt:variant>
        <vt:i4>8</vt:i4>
      </vt:variant>
    </vt:vector>
  </HeadingPairs>
  <TitlesOfParts>
    <vt:vector size="9" baseType="lpstr">
      <vt:lpstr>Office 主题</vt:lpstr>
      <vt:lpstr>幻灯片 1</vt:lpstr>
      <vt:lpstr>幻灯片 2</vt:lpstr>
      <vt:lpstr>幻灯片 3</vt:lpstr>
      <vt:lpstr>幻灯片 4</vt:lpstr>
      <vt:lpstr>幻灯片 5</vt:lpstr>
      <vt:lpstr>幻灯片 6</vt:lpstr>
      <vt:lpstr>幻灯片 7</vt:lpstr>
      <vt:lpstr>幻灯片 8</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幻灯片 1</dc:title>
  <dc:creator>MC SYSTEM</dc:creator>
  <cp:lastModifiedBy>MC SYSTEM</cp:lastModifiedBy>
  <cp:revision>101</cp:revision>
  <dcterms:created xsi:type="dcterms:W3CDTF">2016-04-19T06:47:02Z</dcterms:created>
  <dcterms:modified xsi:type="dcterms:W3CDTF">2016-07-04T08:22:43Z</dcterms:modified>
</cp:coreProperties>
</file>