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66" r:id="rId2"/>
    <p:sldId id="256" r:id="rId3"/>
    <p:sldId id="257" r:id="rId4"/>
    <p:sldId id="259" r:id="rId5"/>
    <p:sldId id="261" r:id="rId6"/>
    <p:sldId id="269" r:id="rId7"/>
    <p:sldId id="270" r:id="rId8"/>
    <p:sldId id="263" r:id="rId9"/>
    <p:sldId id="271" r:id="rId10"/>
    <p:sldId id="272" r:id="rId11"/>
    <p:sldId id="262" r:id="rId12"/>
    <p:sldId id="264" r:id="rId13"/>
    <p:sldId id="273" r:id="rId14"/>
    <p:sldId id="274" r:id="rId15"/>
    <p:sldId id="275" r:id="rId16"/>
    <p:sldId id="276" r:id="rId17"/>
    <p:sldId id="277" r:id="rId18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DA8"/>
    <a:srgbClr val="131339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59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977900"/>
            <a:ext cx="12192000" cy="53990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813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813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813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5361365" y="731393"/>
            <a:ext cx="6115887" cy="550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45720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孙中山先生是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伟大的民族英雄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伟大的爱国主义者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中国民主革命的伟大先驱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，一生以革命为己任，立志救国救民，为中华民族作出了彪炳史册的贡献。</a:t>
            </a:r>
          </a:p>
          <a:p>
            <a:pPr indent="457200">
              <a:buFont typeface="Arial" panose="020B0604020202020204" pitchFamily="34" charset="0"/>
              <a:buNone/>
            </a:pPr>
            <a:endParaRPr lang="zh-CN" altLang="en-US" sz="40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习近平总书记在孙中山诞辰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150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周年大会上的讲话</a:t>
            </a:r>
          </a:p>
        </p:txBody>
      </p:sp>
      <p:pic>
        <p:nvPicPr>
          <p:cNvPr id="6" name="图片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952" y="1105719"/>
            <a:ext cx="3837864" cy="375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75385" y="268605"/>
            <a:ext cx="10515600" cy="2387600"/>
          </a:xfrm>
        </p:spPr>
        <p:txBody>
          <a:bodyPr/>
          <a:lstStyle/>
          <a:p>
            <a:r>
              <a:rPr lang="zh-CN" altLang="en-US">
                <a:solidFill>
                  <a:schemeClr val="tx1"/>
                </a:solidFill>
              </a:rPr>
              <a:t>第</a:t>
            </a:r>
            <a:r>
              <a:rPr lang="en-US" altLang="zh-CN">
                <a:solidFill>
                  <a:schemeClr val="tx1"/>
                </a:solidFill>
              </a:rPr>
              <a:t>8</a:t>
            </a:r>
            <a:r>
              <a:rPr lang="zh-CN" altLang="en-US">
                <a:solidFill>
                  <a:schemeClr val="tx1"/>
                </a:solidFill>
              </a:rPr>
              <a:t>课 革命先行者孙中山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00225" y="3554095"/>
            <a:ext cx="10515600" cy="1655445"/>
          </a:xfrm>
        </p:spPr>
        <p:txBody>
          <a:bodyPr>
            <a:noAutofit/>
          </a:bodyPr>
          <a:lstStyle/>
          <a:p>
            <a:pPr algn="l"/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一、孙中山早年的革命活动</a:t>
            </a:r>
          </a:p>
          <a:p>
            <a:pPr algn="l"/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二、同盟会与三民主义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3085" y="5080"/>
            <a:ext cx="10515600" cy="1325563"/>
          </a:xfrm>
        </p:spPr>
        <p:txBody>
          <a:bodyPr/>
          <a:lstStyle/>
          <a:p>
            <a:r>
              <a:rPr lang="zh-CN" altLang="en-US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一、孙中山早年的革命活动</a:t>
            </a:r>
            <a:endParaRPr lang="zh-CN" altLang="en-US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266" name="矩形 14"/>
          <p:cNvSpPr/>
          <p:nvPr/>
        </p:nvSpPr>
        <p:spPr>
          <a:xfrm>
            <a:off x="553085" y="1627505"/>
            <a:ext cx="3082925" cy="58928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FF00"/>
            </a:solidFill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孙中山简介</a:t>
            </a:r>
          </a:p>
        </p:txBody>
      </p:sp>
      <p:pic>
        <p:nvPicPr>
          <p:cNvPr id="11267" name="图片 15" descr="1911年12月，孙中山在上海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3085" y="2404110"/>
            <a:ext cx="3267075" cy="393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文本框 8193"/>
          <p:cNvSpPr txBox="1">
            <a:spLocks noChangeArrowheads="1"/>
          </p:cNvSpPr>
          <p:nvPr/>
        </p:nvSpPr>
        <p:spPr bwMode="auto">
          <a:xfrm>
            <a:off x="4298315" y="1627505"/>
            <a:ext cx="7553960" cy="50158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ea"/>
                <a:ea typeface="+mn-ea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孙中山(1866-1925)，原名孙文，号逸仙，旅居日本时曾化名中山樵，“中山”因而得名。1866年出生在广东香山县翠亨村的一个农民家庭，家境贫苦，幼年时喜欢听太平天国的故事，常以“洪秀全第二”自居，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2岁时前往夏威夷投靠其兄孙眉，并在其资助下读书从事革命活动。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中国近代民主革命的先行者，被尊称为国父。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91075" y="565785"/>
            <a:ext cx="5815965" cy="8718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400" b="1">
                <a:solidFill>
                  <a:srgbClr val="1F2DA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“百变孙君”第一变</a:t>
            </a:r>
          </a:p>
        </p:txBody>
      </p:sp>
      <p:sp>
        <p:nvSpPr>
          <p:cNvPr id="11266" name="矩形 14"/>
          <p:cNvSpPr/>
          <p:nvPr/>
        </p:nvSpPr>
        <p:spPr>
          <a:xfrm>
            <a:off x="664210" y="565785"/>
            <a:ext cx="3987165" cy="7556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FF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医人到医国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61645" y="2034540"/>
            <a:ext cx="1096835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材料一:孙中山认为“医亦救人苦难术”，而且“行医最能为功于社会”......所以应该从医学着手实行救国的活动。</a:t>
            </a:r>
          </a:p>
          <a:p>
            <a:endParaRPr lang="zh-CN" altLang="en-US" sz="3200" b="1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</a:endParaRPr>
          </a:p>
          <a:p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材料二:医术救人所救有限。政治既可以为大善，也可以为大恶。中国人的苦难均源于不良之政治”。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61645" y="5134610"/>
            <a:ext cx="952627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noProof="0" dirty="0">
                <a:ln>
                  <a:noFill/>
                </a:ln>
                <a:solidFill>
                  <a:srgbClr val="1F2DA8"/>
                </a:solidFill>
                <a:effectLst/>
                <a:uLnTx/>
                <a:uFillTx/>
                <a:latin typeface="+mn-ea"/>
                <a:sym typeface="+mn-ea"/>
              </a:rPr>
              <a:t>阅读教材结并合材料,思考孙中山的人生理想发生了什么变化?</a:t>
            </a:r>
          </a:p>
        </p:txBody>
      </p:sp>
      <p:sp>
        <p:nvSpPr>
          <p:cNvPr id="2050" name=" 2050"/>
          <p:cNvSpPr/>
          <p:nvPr/>
        </p:nvSpPr>
        <p:spPr bwMode="auto">
          <a:xfrm>
            <a:off x="9987915" y="4905375"/>
            <a:ext cx="1111250" cy="825500"/>
          </a:xfrm>
          <a:custGeom>
            <a:avLst/>
            <a:gdLst>
              <a:gd name="T0" fmla="*/ 942322 w 3841"/>
              <a:gd name="T1" fmla="*/ 1696878 h 3861"/>
              <a:gd name="T2" fmla="*/ 612206 w 3841"/>
              <a:gd name="T3" fmla="*/ 1630196 h 3861"/>
              <a:gd name="T4" fmla="*/ 0 w 3841"/>
              <a:gd name="T5" fmla="*/ 1797599 h 3861"/>
              <a:gd name="T6" fmla="*/ 282090 w 3841"/>
              <a:gd name="T7" fmla="*/ 1380724 h 3861"/>
              <a:gd name="T8" fmla="*/ 93719 w 3841"/>
              <a:gd name="T9" fmla="*/ 848206 h 3861"/>
              <a:gd name="T10" fmla="*/ 942322 w 3841"/>
              <a:gd name="T11" fmla="*/ 0 h 3861"/>
              <a:gd name="T12" fmla="*/ 1790924 w 3841"/>
              <a:gd name="T13" fmla="*/ 848206 h 3861"/>
              <a:gd name="T14" fmla="*/ 942322 w 3841"/>
              <a:gd name="T15" fmla="*/ 1696878 h 3861"/>
              <a:gd name="T16" fmla="*/ 682146 w 3841"/>
              <a:gd name="T17" fmla="*/ 1245496 h 3861"/>
              <a:gd name="T18" fmla="*/ 803375 w 3841"/>
              <a:gd name="T19" fmla="*/ 1371398 h 3861"/>
              <a:gd name="T20" fmla="*/ 956776 w 3841"/>
              <a:gd name="T21" fmla="*/ 1221248 h 3861"/>
              <a:gd name="T22" fmla="*/ 830884 w 3841"/>
              <a:gd name="T23" fmla="*/ 1092082 h 3861"/>
              <a:gd name="T24" fmla="*/ 682146 w 3841"/>
              <a:gd name="T25" fmla="*/ 1245496 h 3861"/>
              <a:gd name="T26" fmla="*/ 988948 w 3841"/>
              <a:gd name="T27" fmla="*/ 301698 h 3861"/>
              <a:gd name="T28" fmla="*/ 729705 w 3841"/>
              <a:gd name="T29" fmla="*/ 367913 h 3861"/>
              <a:gd name="T30" fmla="*/ 758613 w 3841"/>
              <a:gd name="T31" fmla="*/ 522726 h 3861"/>
              <a:gd name="T32" fmla="*/ 926002 w 3841"/>
              <a:gd name="T33" fmla="*/ 479826 h 3861"/>
              <a:gd name="T34" fmla="*/ 1015059 w 3841"/>
              <a:gd name="T35" fmla="*/ 553502 h 3861"/>
              <a:gd name="T36" fmla="*/ 892431 w 3841"/>
              <a:gd name="T37" fmla="*/ 723703 h 3861"/>
              <a:gd name="T38" fmla="*/ 752552 w 3841"/>
              <a:gd name="T39" fmla="*/ 978771 h 3861"/>
              <a:gd name="T40" fmla="*/ 747889 w 3841"/>
              <a:gd name="T41" fmla="*/ 1018406 h 3861"/>
              <a:gd name="T42" fmla="*/ 962837 w 3841"/>
              <a:gd name="T43" fmla="*/ 1018406 h 3861"/>
              <a:gd name="T44" fmla="*/ 970298 w 3841"/>
              <a:gd name="T45" fmla="*/ 981568 h 3861"/>
              <a:gd name="T46" fmla="*/ 1074741 w 3841"/>
              <a:gd name="T47" fmla="*/ 800643 h 3861"/>
              <a:gd name="T48" fmla="*/ 1242130 w 3841"/>
              <a:gd name="T49" fmla="*/ 510602 h 3861"/>
              <a:gd name="T50" fmla="*/ 988948 w 3841"/>
              <a:gd name="T51" fmla="*/ 301698 h 3861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3841" h="3861">
                <a:moveTo>
                  <a:pt x="2021" y="3639"/>
                </a:moveTo>
                <a:cubicBezTo>
                  <a:pt x="1770" y="3639"/>
                  <a:pt x="1531" y="3588"/>
                  <a:pt x="1313" y="3496"/>
                </a:cubicBezTo>
                <a:cubicBezTo>
                  <a:pt x="830" y="3861"/>
                  <a:pt x="0" y="3855"/>
                  <a:pt x="0" y="3855"/>
                </a:cubicBezTo>
                <a:cubicBezTo>
                  <a:pt x="0" y="3855"/>
                  <a:pt x="417" y="3566"/>
                  <a:pt x="605" y="2961"/>
                </a:cubicBezTo>
                <a:cubicBezTo>
                  <a:pt x="352" y="2648"/>
                  <a:pt x="201" y="2252"/>
                  <a:pt x="201" y="1819"/>
                </a:cubicBezTo>
                <a:cubicBezTo>
                  <a:pt x="201" y="814"/>
                  <a:pt x="1016" y="0"/>
                  <a:pt x="2021" y="0"/>
                </a:cubicBezTo>
                <a:cubicBezTo>
                  <a:pt x="3026" y="0"/>
                  <a:pt x="3841" y="814"/>
                  <a:pt x="3841" y="1819"/>
                </a:cubicBezTo>
                <a:cubicBezTo>
                  <a:pt x="3841" y="2824"/>
                  <a:pt x="3026" y="3639"/>
                  <a:pt x="2021" y="3639"/>
                </a:cubicBezTo>
                <a:close/>
                <a:moveTo>
                  <a:pt x="1463" y="2671"/>
                </a:moveTo>
                <a:cubicBezTo>
                  <a:pt x="1463" y="2826"/>
                  <a:pt x="1568" y="2941"/>
                  <a:pt x="1723" y="2941"/>
                </a:cubicBezTo>
                <a:cubicBezTo>
                  <a:pt x="1917" y="2941"/>
                  <a:pt x="2052" y="2806"/>
                  <a:pt x="2052" y="2619"/>
                </a:cubicBezTo>
                <a:cubicBezTo>
                  <a:pt x="2052" y="2457"/>
                  <a:pt x="1940" y="2342"/>
                  <a:pt x="1782" y="2342"/>
                </a:cubicBezTo>
                <a:cubicBezTo>
                  <a:pt x="1595" y="2342"/>
                  <a:pt x="1463" y="2497"/>
                  <a:pt x="1463" y="2671"/>
                </a:cubicBezTo>
                <a:close/>
                <a:moveTo>
                  <a:pt x="2121" y="647"/>
                </a:moveTo>
                <a:cubicBezTo>
                  <a:pt x="1874" y="647"/>
                  <a:pt x="1687" y="716"/>
                  <a:pt x="1565" y="789"/>
                </a:cubicBezTo>
                <a:cubicBezTo>
                  <a:pt x="1627" y="1121"/>
                  <a:pt x="1627" y="1121"/>
                  <a:pt x="1627" y="1121"/>
                </a:cubicBezTo>
                <a:cubicBezTo>
                  <a:pt x="1720" y="1065"/>
                  <a:pt x="1838" y="1029"/>
                  <a:pt x="1986" y="1029"/>
                </a:cubicBezTo>
                <a:cubicBezTo>
                  <a:pt x="2134" y="1032"/>
                  <a:pt x="2177" y="1101"/>
                  <a:pt x="2177" y="1187"/>
                </a:cubicBezTo>
                <a:cubicBezTo>
                  <a:pt x="2177" y="1302"/>
                  <a:pt x="2042" y="1414"/>
                  <a:pt x="1914" y="1552"/>
                </a:cubicBezTo>
                <a:cubicBezTo>
                  <a:pt x="1729" y="1747"/>
                  <a:pt x="1641" y="1921"/>
                  <a:pt x="1614" y="2099"/>
                </a:cubicBezTo>
                <a:cubicBezTo>
                  <a:pt x="1611" y="2125"/>
                  <a:pt x="1608" y="2155"/>
                  <a:pt x="1604" y="2184"/>
                </a:cubicBezTo>
                <a:cubicBezTo>
                  <a:pt x="2065" y="2184"/>
                  <a:pt x="2065" y="2184"/>
                  <a:pt x="2065" y="2184"/>
                </a:cubicBezTo>
                <a:cubicBezTo>
                  <a:pt x="2072" y="2155"/>
                  <a:pt x="2075" y="2128"/>
                  <a:pt x="2081" y="2105"/>
                </a:cubicBezTo>
                <a:cubicBezTo>
                  <a:pt x="2111" y="1957"/>
                  <a:pt x="2177" y="1845"/>
                  <a:pt x="2305" y="1717"/>
                </a:cubicBezTo>
                <a:cubicBezTo>
                  <a:pt x="2490" y="1526"/>
                  <a:pt x="2664" y="1358"/>
                  <a:pt x="2664" y="1095"/>
                </a:cubicBezTo>
                <a:cubicBezTo>
                  <a:pt x="2664" y="825"/>
                  <a:pt x="2437" y="647"/>
                  <a:pt x="2121" y="6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5"/>
          <p:cNvSpPr/>
          <p:nvPr/>
        </p:nvSpPr>
        <p:spPr>
          <a:xfrm>
            <a:off x="179705" y="180975"/>
            <a:ext cx="4326255" cy="7556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FF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改良到革命</a:t>
            </a:r>
          </a:p>
        </p:txBody>
      </p:sp>
      <p:sp>
        <p:nvSpPr>
          <p:cNvPr id="12291" name="矩形 6"/>
          <p:cNvSpPr/>
          <p:nvPr/>
        </p:nvSpPr>
        <p:spPr>
          <a:xfrm>
            <a:off x="179705" y="1125855"/>
            <a:ext cx="1146175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材料一</a:t>
            </a:r>
            <a:r>
              <a:rPr lang="zh-CN" altLang="en-US" sz="2800" b="1" dirty="0"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latin typeface="宋体" panose="02010600030101010101" pitchFamily="2" charset="-122"/>
              </a:rPr>
              <a:t>人能尽其才，地能尽其利，物能尽其用，货能畅其流。此回事者，富强之大经，治国之大本也。</a:t>
            </a:r>
            <a:r>
              <a:rPr lang="en-US" altLang="zh-CN" sz="2800" b="1" dirty="0">
                <a:latin typeface="微软雅黑" panose="020B0503020204020204" charset="-122"/>
              </a:rPr>
              <a:t>…</a:t>
            </a:r>
            <a:r>
              <a:rPr lang="zh-CN" altLang="en-US" sz="2800" b="1" dirty="0">
                <a:latin typeface="宋体" panose="02010600030101010101" pitchFamily="2" charset="-122"/>
              </a:rPr>
              <a:t>试观日本一国，与西人通商后于我，仿效西方亦后于我，其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维新之政</a:t>
            </a:r>
            <a:r>
              <a:rPr lang="zh-CN" altLang="en-US" sz="2800" b="1" dirty="0">
                <a:latin typeface="宋体" panose="02010600030101010101" pitchFamily="2" charset="-122"/>
              </a:rPr>
              <a:t>为日几何，而今日成效已大有可观</a:t>
            </a:r>
            <a:r>
              <a:rPr lang="en-US" altLang="zh-CN" sz="2800" b="1" dirty="0">
                <a:latin typeface="微软雅黑" panose="020B0503020204020204" charset="-122"/>
              </a:rPr>
              <a:t>……</a:t>
            </a:r>
            <a:r>
              <a:rPr lang="zh-CN" altLang="en-US" sz="2800" b="1" dirty="0">
                <a:latin typeface="宋体" panose="02010600030101010101" pitchFamily="2" charset="-122"/>
              </a:rPr>
              <a:t>     </a:t>
            </a:r>
          </a:p>
          <a:p>
            <a:pPr algn="r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微软雅黑" panose="020B0503020204020204" charset="-122"/>
              </a:rPr>
              <a:t>——</a:t>
            </a:r>
            <a:r>
              <a:rPr lang="zh-CN" altLang="en-US" sz="2800" b="1" dirty="0">
                <a:latin typeface="宋体" panose="02010600030101010101" pitchFamily="2" charset="-122"/>
              </a:rPr>
              <a:t>孙中山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上李鸿章书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latin typeface="宋体" panose="02010600030101010101" pitchFamily="2" charset="-122"/>
              </a:rPr>
              <a:t>1894</a:t>
            </a:r>
            <a:r>
              <a:rPr lang="zh-CN" altLang="en-US" sz="2800" b="1" dirty="0">
                <a:latin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宋体" panose="02010600030101010101" pitchFamily="2" charset="-122"/>
              </a:rPr>
              <a:t>6</a:t>
            </a:r>
            <a:r>
              <a:rPr lang="zh-CN" altLang="en-US" sz="2800" b="1" dirty="0">
                <a:latin typeface="宋体" panose="02010600030101010101" pitchFamily="2" charset="-122"/>
              </a:rPr>
              <a:t>月</a:t>
            </a:r>
          </a:p>
        </p:txBody>
      </p:sp>
      <p:sp>
        <p:nvSpPr>
          <p:cNvPr id="12292" name="矩形 8"/>
          <p:cNvSpPr/>
          <p:nvPr/>
        </p:nvSpPr>
        <p:spPr>
          <a:xfrm>
            <a:off x="179705" y="2940685"/>
            <a:ext cx="114617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材料二“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革命为惟一法门</a:t>
            </a:r>
            <a:r>
              <a:rPr lang="zh-CN" altLang="en-US" sz="2800" b="1" dirty="0">
                <a:latin typeface="宋体" panose="02010600030101010101" pitchFamily="2" charset="-122"/>
              </a:rPr>
              <a:t>。”“我们必须倾覆满洲政府，建设民国。革命成功之日……废除专制，实行共和。”</a:t>
            </a:r>
          </a:p>
          <a:p>
            <a:pPr algn="r"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    ——孙中山《在檀香山戏院的演说》1903年</a:t>
            </a:r>
          </a:p>
        </p:txBody>
      </p:sp>
      <p:sp>
        <p:nvSpPr>
          <p:cNvPr id="12293" name="矩形 9"/>
          <p:cNvSpPr/>
          <p:nvPr/>
        </p:nvSpPr>
        <p:spPr>
          <a:xfrm>
            <a:off x="22225" y="4271328"/>
            <a:ext cx="9109075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0">
              <a:buFont typeface="Arial" panose="020B0604020202020204" pitchFamily="34" charset="0"/>
              <a:buAutoNum type="arabicPeriod"/>
              <a:tabLst>
                <a:tab pos="457200" algn="l"/>
              </a:tabLst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材料一说明孙中山上书李鸿章的目的是什么？</a:t>
            </a:r>
          </a:p>
        </p:txBody>
      </p:sp>
      <p:sp>
        <p:nvSpPr>
          <p:cNvPr id="12294" name="矩形 10"/>
          <p:cNvSpPr/>
          <p:nvPr/>
        </p:nvSpPr>
        <p:spPr>
          <a:xfrm>
            <a:off x="292100" y="4859655"/>
            <a:ext cx="74314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使清政府变法维新，使中国走上富强之路。</a:t>
            </a:r>
          </a:p>
        </p:txBody>
      </p:sp>
      <p:sp>
        <p:nvSpPr>
          <p:cNvPr id="12295" name="矩形 11"/>
          <p:cNvSpPr/>
          <p:nvPr/>
        </p:nvSpPr>
        <p:spPr>
          <a:xfrm>
            <a:off x="22225" y="5367655"/>
            <a:ext cx="99987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.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材料二与材料一相比孙中山救国方法和目的有何变化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?</a:t>
            </a:r>
          </a:p>
        </p:txBody>
      </p:sp>
      <p:sp>
        <p:nvSpPr>
          <p:cNvPr id="12296" name="矩形 12"/>
          <p:cNvSpPr/>
          <p:nvPr/>
        </p:nvSpPr>
        <p:spPr>
          <a:xfrm>
            <a:off x="292100" y="5824855"/>
            <a:ext cx="993521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方法：以前是温和的改革，以后主张革命；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目的：以前未主张建立新的政治制度，以后主张建立共和国</a:t>
            </a:r>
          </a:p>
        </p:txBody>
      </p:sp>
      <p:sp>
        <p:nvSpPr>
          <p:cNvPr id="15" name="内容占位符 14"/>
          <p:cNvSpPr>
            <a:spLocks noGrp="1"/>
          </p:cNvSpPr>
          <p:nvPr>
            <p:ph idx="1"/>
          </p:nvPr>
        </p:nvSpPr>
        <p:spPr>
          <a:xfrm>
            <a:off x="4743450" y="67945"/>
            <a:ext cx="5815965" cy="8718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400" b="1">
                <a:solidFill>
                  <a:srgbClr val="1F2DA8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“百变孙君”第二变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/>
      <p:bldP spid="12294" grpId="0"/>
      <p:bldP spid="122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25038" y="1450372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5036" y="2202202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地点：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11187" y="2945653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宗旨：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25035" y="3605257"/>
            <a:ext cx="15601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口号：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544369" y="2175231"/>
            <a:ext cx="3289396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檀香山（美国）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2591986" y="1451305"/>
            <a:ext cx="248412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1894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544368" y="3601245"/>
            <a:ext cx="4503594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驱除鞑虏，恢复中国，创立合众政府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579667" y="2923620"/>
            <a:ext cx="2727723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振兴中华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551962" y="4708136"/>
            <a:ext cx="4542333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中国第一个资产阶级革命团体。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97333" y="4746448"/>
            <a:ext cx="164743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性质：</a:t>
            </a:r>
          </a:p>
        </p:txBody>
      </p:sp>
      <p:pic>
        <p:nvPicPr>
          <p:cNvPr id="21" name="图片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511" y="706451"/>
            <a:ext cx="3507725" cy="498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5"/>
          <p:cNvSpPr txBox="1"/>
          <p:nvPr/>
        </p:nvSpPr>
        <p:spPr>
          <a:xfrm>
            <a:off x="509270" y="347345"/>
            <a:ext cx="335851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、成立兴中会</a:t>
            </a:r>
          </a:p>
        </p:txBody>
      </p:sp>
      <p:pic>
        <p:nvPicPr>
          <p:cNvPr id="55" name="图片 54" descr="Img326753479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85440" y="825347"/>
            <a:ext cx="4223873" cy="3069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" name="矩形 57"/>
          <p:cNvSpPr/>
          <p:nvPr/>
        </p:nvSpPr>
        <p:spPr>
          <a:xfrm>
            <a:off x="7863514" y="4047802"/>
            <a:ext cx="3857625" cy="1076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兴中会会员在檀香山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秘密宣誓的地方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矩形 55299"/>
          <p:cNvSpPr/>
          <p:nvPr/>
        </p:nvSpPr>
        <p:spPr>
          <a:xfrm>
            <a:off x="196220" y="1593578"/>
            <a:ext cx="1322460" cy="282967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地点：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人物：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结果：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0185" name="矩形 50184"/>
          <p:cNvSpPr/>
          <p:nvPr/>
        </p:nvSpPr>
        <p:spPr>
          <a:xfrm>
            <a:off x="1806665" y="1594163"/>
            <a:ext cx="14116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en-US" sz="32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1895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</a:p>
        </p:txBody>
      </p:sp>
      <p:sp>
        <p:nvSpPr>
          <p:cNvPr id="2" name="矩形 1"/>
          <p:cNvSpPr/>
          <p:nvPr/>
        </p:nvSpPr>
        <p:spPr>
          <a:xfrm>
            <a:off x="2012109" y="2177719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广州</a:t>
            </a:r>
          </a:p>
        </p:txBody>
      </p:sp>
      <p:sp>
        <p:nvSpPr>
          <p:cNvPr id="3" name="矩形 2"/>
          <p:cNvSpPr/>
          <p:nvPr/>
        </p:nvSpPr>
        <p:spPr>
          <a:xfrm>
            <a:off x="1806390" y="2948293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孙中山、陆皓东等</a:t>
            </a:r>
          </a:p>
        </p:txBody>
      </p:sp>
      <p:sp>
        <p:nvSpPr>
          <p:cNvPr id="4" name="矩形 3"/>
          <p:cNvSpPr/>
          <p:nvPr/>
        </p:nvSpPr>
        <p:spPr>
          <a:xfrm>
            <a:off x="1754959" y="3713761"/>
            <a:ext cx="508254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陆皓东被捕牺牲，起义失败</a:t>
            </a:r>
          </a:p>
        </p:txBody>
      </p:sp>
      <p:pic>
        <p:nvPicPr>
          <p:cNvPr id="8199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7400" y="2948296"/>
            <a:ext cx="1906587" cy="211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703" y="398778"/>
            <a:ext cx="1898650" cy="213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文本框 6"/>
          <p:cNvSpPr txBox="1"/>
          <p:nvPr/>
        </p:nvSpPr>
        <p:spPr>
          <a:xfrm>
            <a:off x="7099023" y="5062835"/>
            <a:ext cx="13747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文鼎CS大黑"/>
              </a:rPr>
              <a:t>陆皓东</a:t>
            </a:r>
          </a:p>
        </p:txBody>
      </p:sp>
      <p:sp>
        <p:nvSpPr>
          <p:cNvPr id="8202" name="文本框 7"/>
          <p:cNvSpPr txBox="1"/>
          <p:nvPr/>
        </p:nvSpPr>
        <p:spPr>
          <a:xfrm>
            <a:off x="7266344" y="2426647"/>
            <a:ext cx="14700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文鼎CS大黑"/>
              </a:rPr>
              <a:t> </a:t>
            </a:r>
            <a:r>
              <a:rPr lang="zh-CN" altLang="en-US" sz="2800" b="1">
                <a:latin typeface="文鼎CS大黑"/>
              </a:rPr>
              <a:t>孙中山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09054" y="347066"/>
            <a:ext cx="270891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、广州起义</a:t>
            </a:r>
          </a:p>
        </p:txBody>
      </p:sp>
      <p:sp>
        <p:nvSpPr>
          <p:cNvPr id="14348" name="TextBox 4"/>
          <p:cNvSpPr txBox="1"/>
          <p:nvPr/>
        </p:nvSpPr>
        <p:spPr>
          <a:xfrm>
            <a:off x="9387840" y="742633"/>
            <a:ext cx="2154238" cy="45307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吾志所向，一往无前，</a:t>
            </a: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愈挫愈奋，再接再厉！ </a:t>
            </a:r>
          </a:p>
          <a:p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                    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孙中山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3" grpId="0"/>
      <p:bldP spid="4" grpId="0"/>
      <p:bldP spid="8201" grpId="0"/>
      <p:bldP spid="8202" grpId="0"/>
      <p:bldP spid="143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5" name="内容占位符 1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6050" y="-33020"/>
            <a:ext cx="12656185" cy="692531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841240" y="1523365"/>
            <a:ext cx="6743065" cy="19380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《辛丑条约》签订后，清政府沦为帝国主义统治的工具，国内革命情绪日益高涨。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9395232" y="3490042"/>
            <a:ext cx="125539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文鼎CS大黑"/>
              </a:rPr>
              <a:t>章炳麟</a:t>
            </a:r>
            <a:endParaRPr lang="en-US" altLang="zh-CN" sz="2800" b="1" dirty="0">
              <a:solidFill>
                <a:srgbClr val="000000"/>
              </a:solidFill>
              <a:latin typeface="文鼎CS大黑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985" y="1840230"/>
            <a:ext cx="8118475" cy="2584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章炳麟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驳康有为论革命书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邹容   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革命军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陈天华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猛回头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和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警世钟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</a:p>
        </p:txBody>
      </p:sp>
      <p:pic>
        <p:nvPicPr>
          <p:cNvPr id="20" name="图片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923" y="107925"/>
            <a:ext cx="2149077" cy="312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818" y="1426559"/>
            <a:ext cx="2582384" cy="3072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82" y="2452941"/>
            <a:ext cx="2536355" cy="312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矩形 27"/>
          <p:cNvSpPr/>
          <p:nvPr/>
        </p:nvSpPr>
        <p:spPr>
          <a:xfrm>
            <a:off x="9653268" y="4499390"/>
            <a:ext cx="99949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文鼎CS大黑"/>
              </a:rPr>
              <a:t>邹容</a:t>
            </a:r>
          </a:p>
        </p:txBody>
      </p:sp>
      <p:sp>
        <p:nvSpPr>
          <p:cNvPr id="29" name="矩形 28"/>
          <p:cNvSpPr/>
          <p:nvPr/>
        </p:nvSpPr>
        <p:spPr>
          <a:xfrm>
            <a:off x="9318300" y="5573388"/>
            <a:ext cx="140779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文鼎CS大黑"/>
              </a:rPr>
              <a:t>陈天华</a:t>
            </a:r>
          </a:p>
        </p:txBody>
      </p:sp>
      <p:sp>
        <p:nvSpPr>
          <p:cNvPr id="8" name="TextBox 5"/>
          <p:cNvSpPr txBox="1"/>
          <p:nvPr/>
        </p:nvSpPr>
        <p:spPr>
          <a:xfrm>
            <a:off x="382060" y="1194754"/>
            <a:ext cx="339661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革命思想的传播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25503" y="5265197"/>
            <a:ext cx="702560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这些著作号召人们起来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推翻清政府的统治，建立民主共和制度</a:t>
            </a:r>
            <a:r>
              <a:rPr lang="zh-CN" altLang="en-US" sz="36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15368" name="TextBox 7"/>
          <p:cNvSpPr txBox="1"/>
          <p:nvPr/>
        </p:nvSpPr>
        <p:spPr>
          <a:xfrm>
            <a:off x="78740" y="107950"/>
            <a:ext cx="5500370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二、同盟会与三民主义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" y="1163955"/>
            <a:ext cx="8863965" cy="433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椭圆 17"/>
          <p:cNvSpPr/>
          <p:nvPr/>
        </p:nvSpPr>
        <p:spPr>
          <a:xfrm>
            <a:off x="2311191" y="3744693"/>
            <a:ext cx="1052751" cy="8588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108825" y="3409776"/>
            <a:ext cx="1094307" cy="7895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5"/>
          <p:cNvSpPr txBox="1"/>
          <p:nvPr/>
        </p:nvSpPr>
        <p:spPr>
          <a:xfrm>
            <a:off x="794169" y="347066"/>
            <a:ext cx="339661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革命团体的成立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2260" y="5500370"/>
            <a:ext cx="8863965" cy="11988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/>
              <a:t>为何此时革命团体纷纷成立？其中影响最大的是哪两个？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992235" y="1809115"/>
            <a:ext cx="3046730" cy="30460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/>
              <a:t>民族危机的加深</a:t>
            </a:r>
          </a:p>
          <a:p>
            <a:endParaRPr lang="zh-CN" altLang="en-US" sz="3200" b="1"/>
          </a:p>
          <a:p>
            <a:r>
              <a:rPr lang="zh-CN" altLang="en-US" sz="3200" b="1"/>
              <a:t>革命思想的传播</a:t>
            </a:r>
          </a:p>
          <a:p>
            <a:endParaRPr lang="zh-CN" altLang="en-US" sz="3200" b="1"/>
          </a:p>
          <a:p>
            <a:r>
              <a:rPr lang="zh-CN" altLang="en-US" sz="3200" b="1"/>
              <a:t>早起革命家的努力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70" y="454025"/>
            <a:ext cx="7204710" cy="594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矩形 2"/>
          <p:cNvSpPr/>
          <p:nvPr/>
        </p:nvSpPr>
        <p:spPr>
          <a:xfrm>
            <a:off x="7699375" y="1328420"/>
            <a:ext cx="4415155" cy="3907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文鼎CS楷体"/>
              </a:rPr>
              <a:t>在长期的革命斗争中，孙中山的革命主张逐渐得到其他革命党人的认同，成为革命党公认的</a:t>
            </a:r>
            <a:r>
              <a:rPr lang="zh-CN" altLang="en-US" sz="4800" b="1" dirty="0">
                <a:solidFill>
                  <a:srgbClr val="FF0000"/>
                </a:solidFill>
                <a:latin typeface="微软简粗黑"/>
              </a:rPr>
              <a:t>领袖</a:t>
            </a:r>
            <a:r>
              <a:rPr lang="zh-CN" altLang="en-US" sz="4000" b="1" dirty="0">
                <a:latin typeface="文鼎CS楷体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6575" y="657225"/>
            <a:ext cx="4387850" cy="7550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同盟会成立的背景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00660" y="1715770"/>
            <a:ext cx="2937510" cy="4507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700">
                <a:latin typeface="宋体" panose="02010600030101010101" pitchFamily="2" charset="-122"/>
                <a:ea typeface="宋体" panose="02010600030101010101" pitchFamily="2" charset="-122"/>
              </a:rPr>
              <a:t>{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906270" y="2261870"/>
            <a:ext cx="425450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/>
              <a:t>群众基础：</a:t>
            </a:r>
          </a:p>
          <a:p>
            <a:r>
              <a:rPr lang="zh-CN" altLang="en-US" sz="5400" b="1"/>
              <a:t>思想基础：</a:t>
            </a:r>
          </a:p>
          <a:p>
            <a:r>
              <a:rPr lang="zh-CN" altLang="en-US" sz="5400" b="1"/>
              <a:t>组织基础：</a:t>
            </a:r>
          </a:p>
          <a:p>
            <a:r>
              <a:rPr lang="zh-CN" altLang="en-US" sz="5400" b="1"/>
              <a:t>领导基础: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334000" y="2428875"/>
            <a:ext cx="627253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/>
              <a:t>民族危机加重，国内革命情绪日期高涨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334000" y="3168015"/>
            <a:ext cx="501650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dk1"/>
                </a:solidFill>
              </a:rPr>
              <a:t>资产阶级革命思想迅速传播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97500" y="4126865"/>
            <a:ext cx="358648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/>
              <a:t>革命团体纷纷成立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334000" y="4921250"/>
            <a:ext cx="514286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/>
              <a:t>孙中山成为革命党公认的领袖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/>
          <p:nvPr/>
        </p:nvSpPr>
        <p:spPr>
          <a:xfrm>
            <a:off x="1598930" y="382905"/>
            <a:ext cx="4060190" cy="645160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中国同盟会成立</a:t>
            </a:r>
          </a:p>
        </p:txBody>
      </p:sp>
      <p:sp>
        <p:nvSpPr>
          <p:cNvPr id="50182" name="文本框 50181"/>
          <p:cNvSpPr txBox="1"/>
          <p:nvPr/>
        </p:nvSpPr>
        <p:spPr>
          <a:xfrm>
            <a:off x="355282" y="953452"/>
            <a:ext cx="1915795" cy="5015865"/>
          </a:xfrm>
          <a:prstGeom prst="rect">
            <a:avLst/>
          </a:prstGeom>
          <a:noFill/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时间：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地点：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目的：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政治纲领：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机关报：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黑体" panose="02010609060101010101" charset="-122"/>
              </a:rPr>
              <a:t>性质：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黑体" panose="02010609060101010101" charset="-122"/>
              </a:rPr>
              <a:t>意义：</a:t>
            </a:r>
          </a:p>
        </p:txBody>
      </p:sp>
      <p:sp>
        <p:nvSpPr>
          <p:cNvPr id="50184" name="矩形 50183"/>
          <p:cNvSpPr/>
          <p:nvPr/>
        </p:nvSpPr>
        <p:spPr>
          <a:xfrm>
            <a:off x="1891346" y="1669618"/>
            <a:ext cx="22542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日本东京</a:t>
            </a:r>
          </a:p>
        </p:txBody>
      </p:sp>
      <p:sp>
        <p:nvSpPr>
          <p:cNvPr id="50185" name="矩形 50184"/>
          <p:cNvSpPr/>
          <p:nvPr/>
        </p:nvSpPr>
        <p:spPr>
          <a:xfrm>
            <a:off x="1869598" y="916537"/>
            <a:ext cx="20955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1905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8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月</a:t>
            </a:r>
          </a:p>
        </p:txBody>
      </p:sp>
      <p:sp>
        <p:nvSpPr>
          <p:cNvPr id="50187" name="矩形 50186"/>
          <p:cNvSpPr/>
          <p:nvPr/>
        </p:nvSpPr>
        <p:spPr>
          <a:xfrm>
            <a:off x="2322195" y="3172925"/>
            <a:ext cx="80518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驱除鞑虏，恢复中华，创立民国，平均地权</a:t>
            </a:r>
          </a:p>
        </p:txBody>
      </p:sp>
      <p:sp>
        <p:nvSpPr>
          <p:cNvPr id="3" name="矩形 2"/>
          <p:cNvSpPr/>
          <p:nvPr/>
        </p:nvSpPr>
        <p:spPr>
          <a:xfrm>
            <a:off x="2219960" y="4628515"/>
            <a:ext cx="8541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第一个全国规模的、统一的资产阶级革命政党</a:t>
            </a:r>
          </a:p>
        </p:txBody>
      </p:sp>
      <p:sp>
        <p:nvSpPr>
          <p:cNvPr id="4" name="矩形 3"/>
          <p:cNvSpPr/>
          <p:nvPr/>
        </p:nvSpPr>
        <p:spPr>
          <a:xfrm>
            <a:off x="1869598" y="2473101"/>
            <a:ext cx="7305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为集中革命力量，建立统一的革命组织</a:t>
            </a:r>
          </a:p>
        </p:txBody>
      </p:sp>
      <p:sp>
        <p:nvSpPr>
          <p:cNvPr id="6" name="矩形 5"/>
          <p:cNvSpPr/>
          <p:nvPr/>
        </p:nvSpPr>
        <p:spPr>
          <a:xfrm>
            <a:off x="2271077" y="3918137"/>
            <a:ext cx="50292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《民报》</a:t>
            </a:r>
          </a:p>
        </p:txBody>
      </p:sp>
      <p:sp>
        <p:nvSpPr>
          <p:cNvPr id="7" name="矩形 6"/>
          <p:cNvSpPr/>
          <p:nvPr/>
        </p:nvSpPr>
        <p:spPr>
          <a:xfrm>
            <a:off x="2046605" y="5353685"/>
            <a:ext cx="95916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使全国资产阶级革命派有了一个统一的领导和明确的奋斗目标，大大推动了全国革命运动的发展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/>
      <p:bldP spid="50182" grpId="0" bldLvl="0" animBg="1"/>
      <p:bldP spid="50184" grpId="0"/>
      <p:bldP spid="50187" grpId="0"/>
      <p:bldP spid="3" grpId="0"/>
      <p:bldP spid="4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865" y="814705"/>
            <a:ext cx="2891155" cy="3223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7"/>
          <p:cNvSpPr txBox="1"/>
          <p:nvPr/>
        </p:nvSpPr>
        <p:spPr>
          <a:xfrm>
            <a:off x="1280478" y="4203383"/>
            <a:ext cx="29956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文鼎CS大黑"/>
              </a:rPr>
              <a:t>中国同盟会会徽</a:t>
            </a:r>
          </a:p>
        </p:txBody>
      </p:sp>
      <p:pic>
        <p:nvPicPr>
          <p:cNvPr id="14339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850" y="814705"/>
            <a:ext cx="2638425" cy="32302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文本框 4"/>
          <p:cNvSpPr txBox="1"/>
          <p:nvPr/>
        </p:nvSpPr>
        <p:spPr>
          <a:xfrm>
            <a:off x="4387850" y="4203383"/>
            <a:ext cx="29956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文鼎CS大黑"/>
              </a:rPr>
              <a:t>中国同盟会纲领</a:t>
            </a:r>
          </a:p>
        </p:txBody>
      </p:sp>
      <p:pic>
        <p:nvPicPr>
          <p:cNvPr id="14341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2745" y="815340"/>
            <a:ext cx="3884930" cy="32061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文本框 6"/>
          <p:cNvSpPr txBox="1"/>
          <p:nvPr/>
        </p:nvSpPr>
        <p:spPr>
          <a:xfrm>
            <a:off x="7271068" y="4203383"/>
            <a:ext cx="33512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文鼎CS大黑"/>
              </a:rPr>
              <a:t>中国同盟会机关报</a:t>
            </a:r>
          </a:p>
        </p:txBody>
      </p:sp>
      <p:sp>
        <p:nvSpPr>
          <p:cNvPr id="5126" name="矩形 7178"/>
          <p:cNvSpPr/>
          <p:nvPr/>
        </p:nvSpPr>
        <p:spPr>
          <a:xfrm>
            <a:off x="1612900" y="4725353"/>
            <a:ext cx="9009063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  </a:t>
            </a:r>
            <a:r>
              <a:rPr lang="en-US" altLang="zh-CN" sz="2400" b="1" dirty="0">
                <a:latin typeface="文鼎CS楷体"/>
              </a:rPr>
              <a:t>   </a:t>
            </a:r>
            <a:r>
              <a:rPr lang="zh-CN" altLang="en-US" sz="3200" b="1" dirty="0">
                <a:latin typeface="文鼎CS楷体"/>
              </a:rPr>
              <a:t>孙中山在《民报》发刊词中，将同盟会的政治纲领阐发为</a:t>
            </a:r>
            <a:r>
              <a:rPr lang="en-US" altLang="zh-CN" sz="3200" b="1" dirty="0">
                <a:latin typeface="文鼎CS楷体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文鼎CS楷体"/>
              </a:rPr>
              <a:t>民族</a:t>
            </a:r>
            <a:r>
              <a:rPr lang="en-US" altLang="zh-CN" sz="3200" b="1" dirty="0">
                <a:latin typeface="文鼎CS楷体"/>
              </a:rPr>
              <a:t>”“</a:t>
            </a:r>
            <a:r>
              <a:rPr lang="zh-CN" altLang="en-US" sz="3200" b="1" dirty="0">
                <a:solidFill>
                  <a:srgbClr val="FF0000"/>
                </a:solidFill>
                <a:latin typeface="文鼎CS楷体"/>
              </a:rPr>
              <a:t>民权</a:t>
            </a:r>
            <a:r>
              <a:rPr lang="en-US" altLang="zh-CN" sz="3200" b="1" dirty="0">
                <a:latin typeface="文鼎CS楷体"/>
              </a:rPr>
              <a:t>”“</a:t>
            </a:r>
            <a:r>
              <a:rPr lang="zh-CN" altLang="en-US" sz="3200" b="1" dirty="0">
                <a:solidFill>
                  <a:srgbClr val="FF0000"/>
                </a:solidFill>
                <a:latin typeface="文鼎CS楷体"/>
              </a:rPr>
              <a:t>民生</a:t>
            </a:r>
            <a:r>
              <a:rPr lang="en-US" altLang="zh-CN" sz="3200" b="1" dirty="0">
                <a:latin typeface="文鼎CS楷体"/>
              </a:rPr>
              <a:t>”</a:t>
            </a:r>
            <a:r>
              <a:rPr lang="zh-CN" altLang="en-US" sz="3200" b="1" dirty="0">
                <a:latin typeface="文鼎CS楷体"/>
              </a:rPr>
              <a:t>三大主义，合称为三民主义。</a:t>
            </a:r>
          </a:p>
        </p:txBody>
      </p:sp>
      <p:sp>
        <p:nvSpPr>
          <p:cNvPr id="21518" name="文本框 1"/>
          <p:cNvSpPr txBox="1"/>
          <p:nvPr/>
        </p:nvSpPr>
        <p:spPr>
          <a:xfrm>
            <a:off x="-635" y="4445"/>
            <a:ext cx="2019300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三民主义</a:t>
            </a:r>
            <a:endParaRPr lang="zh-CN" altLang="en-US" sz="3600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0"/>
      <p:bldP spid="14342" grpId="0"/>
      <p:bldP spid="5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6"/>
          <p:cNvSpPr txBox="1"/>
          <p:nvPr/>
        </p:nvSpPr>
        <p:spPr>
          <a:xfrm>
            <a:off x="1105218" y="1384300"/>
            <a:ext cx="3708400" cy="5835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62673"/>
                </a:solidFill>
                <a:latin typeface="文鼎中楷简"/>
              </a:rPr>
              <a:t>驱除鞑虏 恢复中华</a:t>
            </a:r>
          </a:p>
        </p:txBody>
      </p:sp>
      <p:sp>
        <p:nvSpPr>
          <p:cNvPr id="17413" name="Text Box 8"/>
          <p:cNvSpPr txBox="1"/>
          <p:nvPr/>
        </p:nvSpPr>
        <p:spPr>
          <a:xfrm>
            <a:off x="5511800" y="1384300"/>
            <a:ext cx="1816100" cy="5835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262673"/>
                </a:solidFill>
                <a:latin typeface="文鼎中楷简"/>
              </a:rPr>
              <a:t>创立民国</a:t>
            </a:r>
          </a:p>
        </p:txBody>
      </p:sp>
      <p:sp>
        <p:nvSpPr>
          <p:cNvPr id="17414" name="Text Box 10"/>
          <p:cNvSpPr txBox="1"/>
          <p:nvPr/>
        </p:nvSpPr>
        <p:spPr>
          <a:xfrm>
            <a:off x="8041005" y="1383983"/>
            <a:ext cx="1816100" cy="5835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262673"/>
                </a:solidFill>
                <a:latin typeface="文鼎中楷简"/>
              </a:rPr>
              <a:t>平均地权</a:t>
            </a:r>
          </a:p>
        </p:txBody>
      </p:sp>
      <p:sp>
        <p:nvSpPr>
          <p:cNvPr id="17415" name="AutoShape 13"/>
          <p:cNvSpPr/>
          <p:nvPr/>
        </p:nvSpPr>
        <p:spPr>
          <a:xfrm>
            <a:off x="2063115" y="2163445"/>
            <a:ext cx="1481138" cy="762000"/>
          </a:xfrm>
          <a:prstGeom prst="downArrowCallout">
            <a:avLst>
              <a:gd name="adj1" fmla="val 48593"/>
              <a:gd name="adj2" fmla="val 48593"/>
              <a:gd name="adj3" fmla="val 16634"/>
              <a:gd name="adj4" fmla="val 6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  <a:latin typeface="文鼎中特广告体"/>
                <a:ea typeface="文鼎中特广告体"/>
              </a:rPr>
              <a:t>民族</a:t>
            </a:r>
          </a:p>
        </p:txBody>
      </p:sp>
      <p:sp>
        <p:nvSpPr>
          <p:cNvPr id="17416" name="AutoShape 15"/>
          <p:cNvSpPr/>
          <p:nvPr/>
        </p:nvSpPr>
        <p:spPr>
          <a:xfrm>
            <a:off x="5664200" y="2163128"/>
            <a:ext cx="1511300" cy="803275"/>
          </a:xfrm>
          <a:prstGeom prst="downArrowCallout">
            <a:avLst>
              <a:gd name="adj1" fmla="val 47035"/>
              <a:gd name="adj2" fmla="val 47035"/>
              <a:gd name="adj3" fmla="val 16634"/>
              <a:gd name="adj4" fmla="val 6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  <a:latin typeface="文鼎中特广告体"/>
                <a:ea typeface="文鼎中特广告体"/>
              </a:rPr>
              <a:t>民权</a:t>
            </a:r>
          </a:p>
        </p:txBody>
      </p:sp>
      <p:sp>
        <p:nvSpPr>
          <p:cNvPr id="17417" name="AutoShape 15"/>
          <p:cNvSpPr/>
          <p:nvPr/>
        </p:nvSpPr>
        <p:spPr>
          <a:xfrm>
            <a:off x="8345488" y="2163128"/>
            <a:ext cx="1511300" cy="803275"/>
          </a:xfrm>
          <a:prstGeom prst="downArrowCallout">
            <a:avLst>
              <a:gd name="adj1" fmla="val 47035"/>
              <a:gd name="adj2" fmla="val 47035"/>
              <a:gd name="adj3" fmla="val 16634"/>
              <a:gd name="adj4" fmla="val 6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  <a:latin typeface="文鼎中特广告体"/>
                <a:ea typeface="文鼎中特广告体"/>
              </a:rPr>
              <a:t>民生</a:t>
            </a:r>
          </a:p>
        </p:txBody>
      </p:sp>
      <p:sp>
        <p:nvSpPr>
          <p:cNvPr id="17418" name="Text Box 12"/>
          <p:cNvSpPr txBox="1"/>
          <p:nvPr/>
        </p:nvSpPr>
        <p:spPr>
          <a:xfrm>
            <a:off x="1524635" y="3097213"/>
            <a:ext cx="2289175" cy="13836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推翻清王朝的统治，反对民族压迫</a:t>
            </a:r>
          </a:p>
        </p:txBody>
      </p:sp>
      <p:sp>
        <p:nvSpPr>
          <p:cNvPr id="17419" name="Text Box 14"/>
          <p:cNvSpPr txBox="1"/>
          <p:nvPr/>
        </p:nvSpPr>
        <p:spPr>
          <a:xfrm>
            <a:off x="4688205" y="3076575"/>
            <a:ext cx="3071495" cy="13836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推翻君主专制政体，建立资产阶级专政的议会制共和国</a:t>
            </a:r>
          </a:p>
        </p:txBody>
      </p:sp>
      <p:sp>
        <p:nvSpPr>
          <p:cNvPr id="17420" name="Text Box 16"/>
          <p:cNvSpPr txBox="1"/>
          <p:nvPr/>
        </p:nvSpPr>
        <p:spPr>
          <a:xfrm>
            <a:off x="8041005" y="3076575"/>
            <a:ext cx="3302635" cy="138366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“核定地价”“国民共享”（资产阶级土地纲领）</a:t>
            </a:r>
            <a:endParaRPr lang="zh-CN" altLang="en-US" sz="2800" b="1" dirty="0">
              <a:solidFill>
                <a:srgbClr val="8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21" name="AutoShape 18"/>
          <p:cNvSpPr/>
          <p:nvPr/>
        </p:nvSpPr>
        <p:spPr>
          <a:xfrm>
            <a:off x="1742440" y="4610735"/>
            <a:ext cx="1655763" cy="901700"/>
          </a:xfrm>
          <a:prstGeom prst="wedgeRoundRectCallout">
            <a:avLst>
              <a:gd name="adj1" fmla="val -16347"/>
              <a:gd name="adj2" fmla="val 59509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楷体_GB2312" pitchFamily="49" charset="-122"/>
              </a:rPr>
              <a:t>民族革命（前提）</a:t>
            </a:r>
          </a:p>
          <a:p>
            <a:endParaRPr lang="zh-CN" altLang="en-US" sz="2400" b="1" dirty="0">
              <a:latin typeface="Calibri" panose="020F0502020204030204" charset="0"/>
              <a:ea typeface="楷体_GB2312" pitchFamily="49" charset="-122"/>
            </a:endParaRPr>
          </a:p>
          <a:p>
            <a:endParaRPr lang="zh-CN" altLang="en-US" sz="2400" b="1" dirty="0">
              <a:latin typeface="Calibri" panose="020F0502020204030204" charset="0"/>
              <a:ea typeface="楷体_GB2312" pitchFamily="49" charset="-122"/>
            </a:endParaRPr>
          </a:p>
          <a:p>
            <a:endParaRPr lang="en-US" altLang="zh-CN" sz="2400" b="1" dirty="0">
              <a:latin typeface="Calibri" panose="020F0502020204030204" charset="0"/>
              <a:ea typeface="楷体_GB2312" pitchFamily="49" charset="-122"/>
            </a:endParaRPr>
          </a:p>
        </p:txBody>
      </p:sp>
      <p:sp>
        <p:nvSpPr>
          <p:cNvPr id="17422" name="AutoShape 20"/>
          <p:cNvSpPr/>
          <p:nvPr/>
        </p:nvSpPr>
        <p:spPr>
          <a:xfrm>
            <a:off x="5395913" y="4610735"/>
            <a:ext cx="1655762" cy="792163"/>
          </a:xfrm>
          <a:prstGeom prst="wedgeRoundRectCallout">
            <a:avLst>
              <a:gd name="adj1" fmla="val -47602"/>
              <a:gd name="adj2" fmla="val 44588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楷体_GB2312" pitchFamily="49" charset="-122"/>
              </a:rPr>
              <a:t>政治革命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楷体_GB2312" pitchFamily="49" charset="-122"/>
              </a:rPr>
              <a:t>（核心）</a:t>
            </a:r>
          </a:p>
        </p:txBody>
      </p:sp>
      <p:sp>
        <p:nvSpPr>
          <p:cNvPr id="17423" name="AutoShape 19"/>
          <p:cNvSpPr/>
          <p:nvPr/>
        </p:nvSpPr>
        <p:spPr>
          <a:xfrm>
            <a:off x="8041005" y="4610735"/>
            <a:ext cx="2700338" cy="825500"/>
          </a:xfrm>
          <a:prstGeom prst="wedgeRoundRectCallout">
            <a:avLst>
              <a:gd name="adj1" fmla="val -10907"/>
              <a:gd name="adj2" fmla="val 6192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楷体_GB2312" pitchFamily="49" charset="-122"/>
              </a:rPr>
              <a:t>社会革命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楷体_GB2312" pitchFamily="49" charset="-122"/>
              </a:rPr>
              <a:t>（补充和发展）</a:t>
            </a:r>
          </a:p>
        </p:txBody>
      </p:sp>
      <p:sp>
        <p:nvSpPr>
          <p:cNvPr id="21518" name="文本框 1"/>
          <p:cNvSpPr txBox="1"/>
          <p:nvPr/>
        </p:nvSpPr>
        <p:spPr>
          <a:xfrm>
            <a:off x="1105535" y="290830"/>
            <a:ext cx="3396615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三民主义的内涵</a:t>
            </a:r>
            <a:endParaRPr lang="zh-CN" altLang="en-US" sz="3600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24635" y="5642610"/>
            <a:ext cx="9165590" cy="5835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1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ea"/>
              </a:rPr>
              <a:t>三民主义成为孙中山领导资产阶级革命的指导思想</a:t>
            </a:r>
            <a:endParaRPr kumimoji="0" lang="zh-CN" altLang="en-US" sz="3200" b="1" i="1" u="sng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ldLvl="0" animBg="1"/>
      <p:bldP spid="17413" grpId="0" bldLvl="0" animBg="1"/>
      <p:bldP spid="17414" grpId="0" bldLvl="0" animBg="1"/>
      <p:bldP spid="17415" grpId="0" bldLvl="0" animBg="1"/>
      <p:bldP spid="17416" grpId="0" bldLvl="0" animBg="1"/>
      <p:bldP spid="17417" grpId="0" bldLvl="0" animBg="1"/>
      <p:bldP spid="17418" grpId="0" bldLvl="0" animBg="1"/>
      <p:bldP spid="17419" grpId="0" bldLvl="0" animBg="1"/>
      <p:bldP spid="17420" grpId="0" bldLvl="0" animBg="1"/>
      <p:bldP spid="17421" grpId="0" bldLvl="0" animBg="1"/>
      <p:bldP spid="17422" grpId="0" bldLvl="0" animBg="1"/>
      <p:bldP spid="1742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86627" y="290776"/>
            <a:ext cx="8043960" cy="6277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/>
              <a:t>　　</a:t>
            </a:r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歌颂纪念孙中山先生</a:t>
            </a:r>
          </a:p>
          <a:p>
            <a:endParaRPr lang="zh-CN" altLang="en-US"/>
          </a:p>
          <a:p>
            <a:r>
              <a:rPr lang="zh-CN" altLang="en-US"/>
              <a:t>　　        </a:t>
            </a:r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力挽狂澜第一人，共和梦碎化精神。</a:t>
            </a: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老天若假百年寿，海峡安能负国民。</a:t>
            </a: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清庭腐朽厦淘空，奋起群豪谱大同。</a:t>
            </a: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天降逸仙寻道路，国衰时势造英雄。</a:t>
            </a: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共和勋业臻祥善，永固根基定兴隆。</a:t>
            </a: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虎踞龙盘紫金地，青松长翠慰孙公。</a:t>
            </a:r>
          </a:p>
        </p:txBody>
      </p:sp>
      <p:pic>
        <p:nvPicPr>
          <p:cNvPr id="6" name="图片 5" descr="北伐战争_北伐战争 的图片素材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08" y="386643"/>
            <a:ext cx="3773106" cy="50873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6660" y="1407534"/>
            <a:ext cx="11971020" cy="41541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希望同学们谨记以孙中山同志</a:t>
            </a: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为代表的革命党人的精神品质，</a:t>
            </a: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在习近平总书记的领导下为中</a:t>
            </a: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国新时代的前进而努力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炫彩扁平2">
    <a:dk1>
      <a:srgbClr val="000000"/>
    </a:dk1>
    <a:lt1>
      <a:srgbClr val="FFFFFF"/>
    </a:lt1>
    <a:dk2>
      <a:srgbClr val="44546A"/>
    </a:dk2>
    <a:lt2>
      <a:srgbClr val="E7E6E6"/>
    </a:lt2>
    <a:accent1>
      <a:srgbClr val="FFBF53"/>
    </a:accent1>
    <a:accent2>
      <a:srgbClr val="F17475"/>
    </a:accent2>
    <a:accent3>
      <a:srgbClr val="01B3C5"/>
    </a:accent3>
    <a:accent4>
      <a:srgbClr val="77448C"/>
    </a:accent4>
    <a:accent5>
      <a:srgbClr val="00AF92"/>
    </a:accent5>
    <a:accent6>
      <a:srgbClr val="C65885"/>
    </a:accent6>
    <a:hlink>
      <a:srgbClr val="FCC79F"/>
    </a:hlink>
    <a:folHlink>
      <a:srgbClr val="869FB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1038</Words>
  <Application>Microsoft Office PowerPoint</Application>
  <PresentationFormat>宽屏</PresentationFormat>
  <Paragraphs>135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5" baseType="lpstr">
      <vt:lpstr>黑体</vt:lpstr>
      <vt:lpstr>华文仿宋</vt:lpstr>
      <vt:lpstr>华文楷体</vt:lpstr>
      <vt:lpstr>华文新魏</vt:lpstr>
      <vt:lpstr>华文中宋</vt:lpstr>
      <vt:lpstr>楷体</vt:lpstr>
      <vt:lpstr>宋体</vt:lpstr>
      <vt:lpstr>微软简粗黑</vt:lpstr>
      <vt:lpstr>微软雅黑</vt:lpstr>
      <vt:lpstr>微软雅黑 Light</vt:lpstr>
      <vt:lpstr>文鼎CS大黑</vt:lpstr>
      <vt:lpstr>文鼎CS楷体</vt:lpstr>
      <vt:lpstr>文鼎中楷简</vt:lpstr>
      <vt:lpstr>文鼎中特广告体</vt:lpstr>
      <vt:lpstr>Arial</vt:lpstr>
      <vt:lpstr>Calibri</vt:lpstr>
      <vt:lpstr>Times New Roman</vt:lpstr>
      <vt:lpstr>Office 主题</vt:lpstr>
      <vt:lpstr>PowerPoint 演示文稿</vt:lpstr>
      <vt:lpstr>第8课 革命先行者孙中山</vt:lpstr>
      <vt:lpstr>一、孙中山早年的革命活动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同盟会成立的背景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Administrator</cp:lastModifiedBy>
  <cp:revision>135</cp:revision>
  <dcterms:created xsi:type="dcterms:W3CDTF">2017-08-03T09:01:00Z</dcterms:created>
  <dcterms:modified xsi:type="dcterms:W3CDTF">2020-10-09T01:06:15Z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