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 id="2147483668" r:id="rId2"/>
    <p:sldMasterId id="2147483667" r:id="rId3"/>
  </p:sldMasterIdLst>
  <p:notesMasterIdLst>
    <p:notesMasterId r:id="rId50"/>
  </p:notesMasterIdLst>
  <p:sldIdLst>
    <p:sldId id="1214" r:id="rId4"/>
    <p:sldId id="852" r:id="rId5"/>
    <p:sldId id="902" r:id="rId6"/>
    <p:sldId id="1329" r:id="rId7"/>
    <p:sldId id="1390" r:id="rId8"/>
    <p:sldId id="1227" r:id="rId9"/>
    <p:sldId id="1330" r:id="rId10"/>
    <p:sldId id="1228" r:id="rId11"/>
    <p:sldId id="1314" r:id="rId12"/>
    <p:sldId id="1391" r:id="rId13"/>
    <p:sldId id="1392" r:id="rId14"/>
    <p:sldId id="1202" r:id="rId15"/>
    <p:sldId id="1219" r:id="rId16"/>
    <p:sldId id="1377" r:id="rId17"/>
    <p:sldId id="1376" r:id="rId18"/>
    <p:sldId id="1341" r:id="rId19"/>
    <p:sldId id="1275" r:id="rId20"/>
    <p:sldId id="1345" r:id="rId21"/>
    <p:sldId id="1239" r:id="rId22"/>
    <p:sldId id="1362" r:id="rId23"/>
    <p:sldId id="1386" r:id="rId24"/>
    <p:sldId id="1394" r:id="rId25"/>
    <p:sldId id="1393" r:id="rId26"/>
    <p:sldId id="1350" r:id="rId27"/>
    <p:sldId id="1371" r:id="rId28"/>
    <p:sldId id="1372" r:id="rId29"/>
    <p:sldId id="1379" r:id="rId30"/>
    <p:sldId id="1380" r:id="rId31"/>
    <p:sldId id="1381" r:id="rId32"/>
    <p:sldId id="1382" r:id="rId33"/>
    <p:sldId id="1385" r:id="rId34"/>
    <p:sldId id="1383" r:id="rId35"/>
    <p:sldId id="1387" r:id="rId36"/>
    <p:sldId id="1388" r:id="rId37"/>
    <p:sldId id="1395" r:id="rId38"/>
    <p:sldId id="1363" r:id="rId39"/>
    <p:sldId id="1272" r:id="rId40"/>
    <p:sldId id="1347" r:id="rId41"/>
    <p:sldId id="1346" r:id="rId42"/>
    <p:sldId id="1278" r:id="rId43"/>
    <p:sldId id="1247" r:id="rId44"/>
    <p:sldId id="1274" r:id="rId45"/>
    <p:sldId id="1248" r:id="rId46"/>
    <p:sldId id="1306" r:id="rId47"/>
    <p:sldId id="1250" r:id="rId48"/>
    <p:sldId id="1340" r:id="rId49"/>
  </p:sldIdLst>
  <p:sldSz cx="9145588" cy="5713413"/>
  <p:notesSz cx="6858000" cy="9144000"/>
  <p:defaultTextStyle>
    <a:defPPr>
      <a:defRPr lang="zh-CN"/>
    </a:defPPr>
    <a:lvl1pPr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1pPr>
    <a:lvl2pPr marL="4572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2pPr>
    <a:lvl3pPr marL="9144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3pPr>
    <a:lvl4pPr marL="13716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4pPr>
    <a:lvl5pPr marL="18288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5pPr>
    <a:lvl6pPr marL="2286000" algn="l" defTabSz="914400" rtl="0" eaLnBrk="1" latinLnBrk="0" hangingPunct="1">
      <a:defRPr sz="2000" b="1" kern="1200">
        <a:solidFill>
          <a:schemeClr val="tx1"/>
        </a:solidFill>
        <a:latin typeface="宋体" pitchFamily="2" charset="-122"/>
        <a:ea typeface="宋体" pitchFamily="2" charset="-122"/>
        <a:cs typeface="+mn-cs"/>
      </a:defRPr>
    </a:lvl6pPr>
    <a:lvl7pPr marL="2743200" algn="l" defTabSz="914400" rtl="0" eaLnBrk="1" latinLnBrk="0" hangingPunct="1">
      <a:defRPr sz="2000" b="1" kern="1200">
        <a:solidFill>
          <a:schemeClr val="tx1"/>
        </a:solidFill>
        <a:latin typeface="宋体" pitchFamily="2" charset="-122"/>
        <a:ea typeface="宋体" pitchFamily="2" charset="-122"/>
        <a:cs typeface="+mn-cs"/>
      </a:defRPr>
    </a:lvl7pPr>
    <a:lvl8pPr marL="3200400" algn="l" defTabSz="914400" rtl="0" eaLnBrk="1" latinLnBrk="0" hangingPunct="1">
      <a:defRPr sz="2000" b="1" kern="1200">
        <a:solidFill>
          <a:schemeClr val="tx1"/>
        </a:solidFill>
        <a:latin typeface="宋体" pitchFamily="2" charset="-122"/>
        <a:ea typeface="宋体" pitchFamily="2" charset="-122"/>
        <a:cs typeface="+mn-cs"/>
      </a:defRPr>
    </a:lvl8pPr>
    <a:lvl9pPr marL="3657600" algn="l" defTabSz="914400" rtl="0" eaLnBrk="1" latinLnBrk="0" hangingPunct="1">
      <a:defRPr sz="2000" b="1" kern="1200">
        <a:solidFill>
          <a:schemeClr val="tx1"/>
        </a:solidFill>
        <a:latin typeface="宋体" pitchFamily="2" charset="-122"/>
        <a:ea typeface="宋体" pitchFamily="2" charset="-122"/>
        <a:cs typeface="+mn-cs"/>
      </a:defRPr>
    </a:lvl9pPr>
  </p:defaultTextStyle>
  <p:extLst>
    <p:ext uri="{EFAFB233-063F-42B5-8137-9DF3F51BA10A}">
      <p15:sldGuideLst xmlns:p15="http://schemas.microsoft.com/office/powerpoint/2012/main">
        <p15:guide id="1" orient="horz" pos="1800">
          <p15:clr>
            <a:srgbClr val="A4A3A4"/>
          </p15:clr>
        </p15:guide>
        <p15:guide id="2" pos="28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FFCC00"/>
    <a:srgbClr val="83E18C"/>
    <a:srgbClr val="A8EAAE"/>
    <a:srgbClr val="FFFCB9"/>
    <a:srgbClr val="FFFDDD"/>
    <a:srgbClr val="FFCC99"/>
    <a:srgbClr val="FFCCCC"/>
    <a:srgbClr val="CCCCFF"/>
    <a:srgbClr val="3DCF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aximized">
    <p:restoredLeft sz="15009" autoAdjust="0"/>
    <p:restoredTop sz="93122" autoAdjust="0"/>
  </p:normalViewPr>
  <p:slideViewPr>
    <p:cSldViewPr>
      <p:cViewPr varScale="1">
        <p:scale>
          <a:sx n="100" d="100"/>
          <a:sy n="100" d="100"/>
        </p:scale>
        <p:origin x="72" y="260"/>
      </p:cViewPr>
      <p:guideLst>
        <p:guide orient="horz" pos="1800"/>
        <p:guide pos="2881"/>
      </p:guideLst>
    </p:cSldViewPr>
  </p:slideViewPr>
  <p:notesTextViewPr>
    <p:cViewPr>
      <p:scale>
        <a:sx n="100" d="100"/>
        <a:sy n="100" d="100"/>
      </p:scale>
      <p:origin x="0" y="0"/>
    </p:cViewPr>
  </p:notesTextViewPr>
  <p:sorterViewPr>
    <p:cViewPr varScale="1">
      <p:scale>
        <a:sx n="1" d="1"/>
        <a:sy n="1" d="1"/>
      </p:scale>
      <p:origin x="0" y="-17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nSpc>
                <a:spcPct val="100000"/>
              </a:lnSpc>
              <a:defRPr sz="1200" b="0">
                <a:latin typeface="Arial"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lnSpc>
                <a:spcPct val="100000"/>
              </a:lnSpc>
              <a:defRPr sz="1200" b="0">
                <a:latin typeface="Arial" pitchFamily="34"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nSpc>
                <a:spcPct val="100000"/>
              </a:lnSpc>
              <a:defRPr sz="1200" b="0">
                <a:latin typeface="Arial"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lnSpc>
                <a:spcPct val="100000"/>
              </a:lnSpc>
              <a:defRPr sz="1200" b="0">
                <a:latin typeface="Arial" pitchFamily="34" charset="0"/>
              </a:defRPr>
            </a:lvl1pPr>
          </a:lstStyle>
          <a:p>
            <a:pPr>
              <a:defRPr/>
            </a:pPr>
            <a:fld id="{34670FB2-006C-4847-BB90-20723631ED0B}"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主要线索：中国近代史既是列强不断侵华，变中国为半殖民地班风建设社会的历史，也是中国人民为争取民族独立、民主权利不断抗争的历史。</a:t>
            </a:r>
            <a:endParaRPr lang="en-US" altLang="zh-CN" dirty="0"/>
          </a:p>
          <a:p>
            <a:r>
              <a:rPr lang="zh-CN" altLang="en-US" dirty="0"/>
              <a:t>上一讲，我们复习了两次鸦片战争、甲午中日战争、八国联军侵华战争，中国逐渐沦为半殖民地半封建社会。</a:t>
            </a:r>
            <a:endParaRPr lang="en-US" altLang="zh-CN" dirty="0"/>
          </a:p>
          <a:p>
            <a:r>
              <a:rPr lang="zh-CN" altLang="en-US" dirty="0"/>
              <a:t>这个过程中，中国人民不断探索救亡图存之路，本讲，我们复习太平天国运动与辛亥革命，今天是第</a:t>
            </a:r>
            <a:r>
              <a:rPr lang="en-US" altLang="zh-CN" dirty="0"/>
              <a:t>1</a:t>
            </a:r>
            <a:r>
              <a:rPr lang="zh-CN" altLang="en-US" dirty="0"/>
              <a:t>课时。</a:t>
            </a:r>
          </a:p>
        </p:txBody>
      </p:sp>
      <p:sp>
        <p:nvSpPr>
          <p:cNvPr id="4" name="灯片编号占位符 3"/>
          <p:cNvSpPr>
            <a:spLocks noGrp="1"/>
          </p:cNvSpPr>
          <p:nvPr>
            <p:ph type="sldNum" sz="quarter" idx="5"/>
          </p:nvPr>
        </p:nvSpPr>
        <p:spPr/>
        <p:txBody>
          <a:bodyPr/>
          <a:lstStyle/>
          <a:p>
            <a:pPr>
              <a:defRPr/>
            </a:pPr>
            <a:fld id="{34670FB2-006C-4847-BB90-20723631ED0B}" type="slidenum">
              <a:rPr lang="en-US" altLang="zh-CN" smtClean="0"/>
              <a:pPr>
                <a:defRPr/>
              </a:pPr>
              <a:t>1</a:t>
            </a:fld>
            <a:endParaRPr lang="en-US" altLang="zh-CN"/>
          </a:p>
        </p:txBody>
      </p:sp>
    </p:spTree>
    <p:extLst>
      <p:ext uri="{BB962C8B-B14F-4D97-AF65-F5344CB8AC3E}">
        <p14:creationId xmlns:p14="http://schemas.microsoft.com/office/powerpoint/2010/main" val="4121647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前期颁布纲领性文件</a:t>
            </a:r>
            <a:r>
              <a:rPr lang="en-US" altLang="zh-CN" dirty="0"/>
              <a:t>《</a:t>
            </a:r>
            <a:r>
              <a:rPr lang="zh-CN" altLang="en-US" dirty="0"/>
              <a:t>天朝田亩制度</a:t>
            </a:r>
            <a:r>
              <a:rPr lang="en-US" altLang="zh-CN" dirty="0"/>
              <a:t>》 </a:t>
            </a:r>
          </a:p>
          <a:p>
            <a:r>
              <a:rPr lang="zh-CN" altLang="en-US" dirty="0"/>
              <a:t>后期洪仁玕提出了具有资本主义色彩的施政纲领</a:t>
            </a:r>
            <a:r>
              <a:rPr lang="en-US" altLang="zh-CN" dirty="0"/>
              <a:t>《</a:t>
            </a:r>
            <a:r>
              <a:rPr lang="zh-CN" altLang="en-US" dirty="0"/>
              <a:t>资政新篇</a:t>
            </a:r>
            <a:r>
              <a:rPr lang="en-US" altLang="zh-CN" dirty="0"/>
              <a:t>》</a:t>
            </a:r>
          </a:p>
          <a:p>
            <a:r>
              <a:rPr lang="zh-CN" altLang="en-US" dirty="0"/>
              <a:t>共同点：①目的</a:t>
            </a:r>
            <a:r>
              <a:rPr lang="en-US" altLang="zh-CN" dirty="0"/>
              <a:t>:</a:t>
            </a:r>
            <a:r>
              <a:rPr lang="zh-CN" altLang="en-US" dirty="0"/>
              <a:t>巩固农民政权</a:t>
            </a:r>
            <a:r>
              <a:rPr lang="en-US" altLang="zh-CN" dirty="0"/>
              <a:t>;②</a:t>
            </a:r>
            <a:r>
              <a:rPr lang="zh-CN" altLang="en-US" dirty="0"/>
              <a:t>内容</a:t>
            </a:r>
            <a:r>
              <a:rPr lang="en-US" altLang="zh-CN" dirty="0"/>
              <a:t>:</a:t>
            </a:r>
            <a:r>
              <a:rPr lang="zh-CN" altLang="en-US" dirty="0"/>
              <a:t>反封建</a:t>
            </a:r>
            <a:r>
              <a:rPr lang="en-US" altLang="zh-CN" dirty="0"/>
              <a:t>,</a:t>
            </a:r>
            <a:r>
              <a:rPr lang="zh-CN" altLang="en-US" dirty="0"/>
              <a:t>革命性</a:t>
            </a:r>
            <a:r>
              <a:rPr lang="en-US" altLang="zh-CN" dirty="0"/>
              <a:t>;③</a:t>
            </a:r>
            <a:r>
              <a:rPr lang="zh-CN" altLang="en-US" dirty="0"/>
              <a:t>实施</a:t>
            </a:r>
            <a:r>
              <a:rPr lang="en-US" altLang="zh-CN" dirty="0"/>
              <a:t>:</a:t>
            </a:r>
            <a:r>
              <a:rPr lang="zh-CN" altLang="en-US" dirty="0"/>
              <a:t>缺少必要的条件</a:t>
            </a:r>
            <a:r>
              <a:rPr lang="en-US" altLang="zh-CN" dirty="0"/>
              <a:t>,</a:t>
            </a:r>
            <a:r>
              <a:rPr lang="zh-CN" altLang="en-US" dirty="0"/>
              <a:t>空想性</a:t>
            </a:r>
          </a:p>
          <a:p>
            <a:endParaRPr lang="zh-CN" altLang="en-US" dirty="0"/>
          </a:p>
        </p:txBody>
      </p:sp>
      <p:sp>
        <p:nvSpPr>
          <p:cNvPr id="4" name="灯片编号占位符 3"/>
          <p:cNvSpPr>
            <a:spLocks noGrp="1"/>
          </p:cNvSpPr>
          <p:nvPr>
            <p:ph type="sldNum" sz="quarter" idx="5"/>
          </p:nvPr>
        </p:nvSpPr>
        <p:spPr/>
        <p:txBody>
          <a:bodyPr/>
          <a:lstStyle/>
          <a:p>
            <a:pPr>
              <a:defRPr/>
            </a:pPr>
            <a:fld id="{34670FB2-006C-4847-BB90-20723631ED0B}" type="slidenum">
              <a:rPr lang="en-US" altLang="zh-CN" smtClean="0"/>
              <a:pPr>
                <a:defRPr/>
              </a:pPr>
              <a:t>4</a:t>
            </a:fld>
            <a:endParaRPr lang="en-US" altLang="zh-CN"/>
          </a:p>
        </p:txBody>
      </p:sp>
    </p:spTree>
    <p:extLst>
      <p:ext uri="{BB962C8B-B14F-4D97-AF65-F5344CB8AC3E}">
        <p14:creationId xmlns:p14="http://schemas.microsoft.com/office/powerpoint/2010/main" val="26146866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pic>
        <p:nvPicPr>
          <p:cNvPr id="2" name="Picture 3" descr="E:\版式\22版一轮光盘版式12.2\22版一轮光盘版式下页.png">
            <a:hlinkClick r:id="" action="ppaction://hlinkshowjump?jump=nextslide"/>
          </p:cNvPr>
          <p:cNvPicPr>
            <a:picLocks noChangeAspect="1" noChangeArrowheads="1"/>
          </p:cNvPicPr>
          <p:nvPr userDrawn="1"/>
        </p:nvPicPr>
        <p:blipFill>
          <a:blip r:embed="rId2" cstate="print"/>
          <a:srcRect/>
          <a:stretch>
            <a:fillRect/>
          </a:stretch>
        </p:blipFill>
        <p:spPr bwMode="auto">
          <a:xfrm>
            <a:off x="8066910" y="5090337"/>
            <a:ext cx="649288" cy="338137"/>
          </a:xfrm>
          <a:prstGeom prst="rect">
            <a:avLst/>
          </a:prstGeom>
          <a:noFill/>
        </p:spPr>
      </p:pic>
      <p:pic>
        <p:nvPicPr>
          <p:cNvPr id="3" name="Picture 4" descr="E:\版式\22版一轮光盘版式12.2\22版一轮光盘版式上页.png">
            <a:hlinkClick r:id="" action="ppaction://hlinkshowjump?jump=previousslide"/>
          </p:cNvPr>
          <p:cNvPicPr>
            <a:picLocks noChangeAspect="1" noChangeArrowheads="1"/>
          </p:cNvPicPr>
          <p:nvPr userDrawn="1"/>
        </p:nvPicPr>
        <p:blipFill>
          <a:blip r:embed="rId3" cstate="print"/>
          <a:srcRect/>
          <a:stretch>
            <a:fillRect/>
          </a:stretch>
        </p:blipFill>
        <p:spPr bwMode="auto">
          <a:xfrm>
            <a:off x="7216000" y="5090337"/>
            <a:ext cx="649288" cy="338137"/>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hyperlink" Target="../../../&#30446;&#24405;.pptx#-1,11,&#24187;&#28783;&#29255; 11" TargetMode="External"/><Relationship Id="rId5" Type="http://schemas.openxmlformats.org/officeDocument/2006/relationships/image" Target="../media/image2.png"/><Relationship Id="rId4" Type="http://schemas.openxmlformats.org/officeDocument/2006/relationships/slide" Target="../slides/slide2.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hyperlink" Target="../../../&#30446;&#24405;.pptx#-1,11,&#24187;&#28783;&#29255; 11" TargetMode="External"/><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7.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9" name="Picture 1" descr="E:\版式\22版一轮光盘版式12.2\22版一轮光盘内文分.jpg"/>
          <p:cNvPicPr>
            <a:picLocks noChangeAspect="1" noChangeArrowheads="1"/>
          </p:cNvPicPr>
          <p:nvPr/>
        </p:nvPicPr>
        <p:blipFill>
          <a:blip r:embed="rId3" cstate="print"/>
          <a:srcRect/>
          <a:stretch>
            <a:fillRect/>
          </a:stretch>
        </p:blipFill>
        <p:spPr bwMode="auto">
          <a:xfrm>
            <a:off x="0" y="-23813"/>
            <a:ext cx="9144000" cy="5761038"/>
          </a:xfrm>
          <a:prstGeom prst="rect">
            <a:avLst/>
          </a:prstGeom>
          <a:noFill/>
        </p:spPr>
      </p:pic>
      <p:sp>
        <p:nvSpPr>
          <p:cNvPr id="8" name="Text Box 9"/>
          <p:cNvSpPr txBox="1">
            <a:spLocks noChangeArrowheads="1"/>
          </p:cNvSpPr>
          <p:nvPr/>
        </p:nvSpPr>
        <p:spPr bwMode="auto">
          <a:xfrm>
            <a:off x="1429522" y="213500"/>
            <a:ext cx="1223963" cy="435697"/>
          </a:xfrm>
          <a:prstGeom prst="rect">
            <a:avLst/>
          </a:prstGeom>
          <a:noFill/>
          <a:ln w="9525" algn="ctr">
            <a:noFill/>
            <a:miter lim="800000"/>
            <a:headEnd/>
            <a:tailEnd/>
          </a:ln>
          <a:effectLst/>
        </p:spPr>
        <p:txBody>
          <a:bodyPr>
            <a:spAutoFit/>
          </a:bodyPr>
          <a:lstStyle/>
          <a:p>
            <a:pPr defTabSz="685800">
              <a:spcBef>
                <a:spcPct val="50000"/>
              </a:spcBef>
              <a:defRPr/>
            </a:pPr>
            <a:r>
              <a:rPr lang="zh-CN" altLang="en-US" dirty="0">
                <a:latin typeface="黑体" pitchFamily="49" charset="-122"/>
                <a:ea typeface="黑体" pitchFamily="49" charset="-122"/>
              </a:rPr>
              <a:t>历史</a:t>
            </a:r>
          </a:p>
        </p:txBody>
      </p:sp>
      <p:pic>
        <p:nvPicPr>
          <p:cNvPr id="150529" name="Picture 1" descr="E:\版式\22版一轮光盘版式12.2\22版一轮光盘返回栏目导航.png">
            <a:hlinkClick r:id="rId4" action="ppaction://hlinksldjump"/>
          </p:cNvPr>
          <p:cNvPicPr>
            <a:picLocks noChangeAspect="1" noChangeArrowheads="1"/>
          </p:cNvPicPr>
          <p:nvPr/>
        </p:nvPicPr>
        <p:blipFill>
          <a:blip r:embed="rId5" cstate="print"/>
          <a:srcRect/>
          <a:stretch>
            <a:fillRect/>
          </a:stretch>
        </p:blipFill>
        <p:spPr bwMode="auto">
          <a:xfrm>
            <a:off x="6148566" y="325896"/>
            <a:ext cx="1328738" cy="307975"/>
          </a:xfrm>
          <a:prstGeom prst="rect">
            <a:avLst/>
          </a:prstGeom>
          <a:noFill/>
        </p:spPr>
      </p:pic>
      <p:pic>
        <p:nvPicPr>
          <p:cNvPr id="150530" name="Picture 2" descr="E:\版式\22版一轮光盘版式12.2\22版一轮光盘返回目录.png">
            <a:hlinkClick r:id="rId6" action="ppaction://hlinkpres?slideindex=11&amp;slidetitle=幻灯片 11"/>
          </p:cNvPr>
          <p:cNvPicPr>
            <a:picLocks noChangeAspect="1" noChangeArrowheads="1"/>
          </p:cNvPicPr>
          <p:nvPr/>
        </p:nvPicPr>
        <p:blipFill>
          <a:blip r:embed="rId7" cstate="print"/>
          <a:srcRect/>
          <a:stretch>
            <a:fillRect/>
          </a:stretch>
        </p:blipFill>
        <p:spPr bwMode="auto">
          <a:xfrm>
            <a:off x="7648764" y="325896"/>
            <a:ext cx="1116012" cy="311150"/>
          </a:xfrm>
          <a:prstGeom prst="rect">
            <a:avLst/>
          </a:prstGeom>
          <a:noFill/>
        </p:spPr>
      </p:pic>
    </p:spTree>
  </p:cSld>
  <p:clrMap bg1="lt1" tx1="dk1" bg2="lt2" tx2="dk2" accent1="accent1" accent2="accent2" accent3="accent3" accent4="accent4" accent5="accent5" accent6="accent6" hlink="hlink" folHlink="folHlink"/>
  <p:sldLayoutIdLst>
    <p:sldLayoutId id="2147483675" r:id="rId1"/>
  </p:sldLayoutIdLst>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2pPr>
      <a:lvl3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3pPr>
      <a:lvl4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4pPr>
      <a:lvl5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5pPr>
      <a:lvl6pPr marL="457200" algn="ctr" defTabSz="685800" rtl="0" fontAlgn="base">
        <a:spcBef>
          <a:spcPct val="0"/>
        </a:spcBef>
        <a:spcAft>
          <a:spcPct val="0"/>
        </a:spcAft>
        <a:defRPr sz="3300">
          <a:solidFill>
            <a:schemeClr val="tx2"/>
          </a:solidFill>
          <a:latin typeface="Arial" pitchFamily="34" charset="0"/>
          <a:ea typeface="宋体" pitchFamily="2" charset="-122"/>
        </a:defRPr>
      </a:lvl6pPr>
      <a:lvl7pPr marL="914400" algn="ctr" defTabSz="685800" rtl="0" fontAlgn="base">
        <a:spcBef>
          <a:spcPct val="0"/>
        </a:spcBef>
        <a:spcAft>
          <a:spcPct val="0"/>
        </a:spcAft>
        <a:defRPr sz="3300">
          <a:solidFill>
            <a:schemeClr val="tx2"/>
          </a:solidFill>
          <a:latin typeface="Arial" pitchFamily="34" charset="0"/>
          <a:ea typeface="宋体" pitchFamily="2" charset="-122"/>
        </a:defRPr>
      </a:lvl7pPr>
      <a:lvl8pPr marL="1371600" algn="ctr" defTabSz="685800" rtl="0" fontAlgn="base">
        <a:spcBef>
          <a:spcPct val="0"/>
        </a:spcBef>
        <a:spcAft>
          <a:spcPct val="0"/>
        </a:spcAft>
        <a:defRPr sz="3300">
          <a:solidFill>
            <a:schemeClr val="tx2"/>
          </a:solidFill>
          <a:latin typeface="Arial" pitchFamily="34" charset="0"/>
          <a:ea typeface="宋体" pitchFamily="2" charset="-122"/>
        </a:defRPr>
      </a:lvl8pPr>
      <a:lvl9pPr marL="1828800" algn="ctr" defTabSz="685800" rtl="0" fontAlgn="base">
        <a:spcBef>
          <a:spcPct val="0"/>
        </a:spcBef>
        <a:spcAft>
          <a:spcPct val="0"/>
        </a:spcAft>
        <a:defRPr sz="3300">
          <a:solidFill>
            <a:schemeClr val="tx2"/>
          </a:solidFill>
          <a:latin typeface="Arial" pitchFamily="34" charset="0"/>
          <a:ea typeface="宋体"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8482" name="Picture 2" descr="E:\版式\22版一轮光盘版式12.2\22版一轮光盘栏目导航分.jpg"/>
          <p:cNvPicPr>
            <a:picLocks noChangeAspect="1" noChangeArrowheads="1"/>
          </p:cNvPicPr>
          <p:nvPr/>
        </p:nvPicPr>
        <p:blipFill>
          <a:blip r:embed="rId3" cstate="print"/>
          <a:srcRect/>
          <a:stretch>
            <a:fillRect/>
          </a:stretch>
        </p:blipFill>
        <p:spPr bwMode="auto">
          <a:xfrm>
            <a:off x="0" y="-23813"/>
            <a:ext cx="9144000" cy="5761038"/>
          </a:xfrm>
          <a:prstGeom prst="rect">
            <a:avLst/>
          </a:prstGeom>
          <a:noFill/>
        </p:spPr>
      </p:pic>
      <p:sp>
        <p:nvSpPr>
          <p:cNvPr id="1067017" name="Text Box 9"/>
          <p:cNvSpPr txBox="1">
            <a:spLocks noChangeArrowheads="1"/>
          </p:cNvSpPr>
          <p:nvPr/>
        </p:nvSpPr>
        <p:spPr bwMode="auto">
          <a:xfrm>
            <a:off x="2136282" y="221120"/>
            <a:ext cx="1223963" cy="435697"/>
          </a:xfrm>
          <a:prstGeom prst="rect">
            <a:avLst/>
          </a:prstGeom>
          <a:noFill/>
          <a:ln w="9525" algn="ctr">
            <a:noFill/>
            <a:miter lim="800000"/>
            <a:headEnd/>
            <a:tailEnd/>
          </a:ln>
          <a:effectLst/>
        </p:spPr>
        <p:txBody>
          <a:bodyPr>
            <a:spAutoFit/>
          </a:bodyPr>
          <a:lstStyle/>
          <a:p>
            <a:pPr defTabSz="685800">
              <a:spcBef>
                <a:spcPct val="50000"/>
              </a:spcBef>
              <a:defRPr/>
            </a:pPr>
            <a:r>
              <a:rPr lang="zh-CN" altLang="en-US" dirty="0">
                <a:latin typeface="黑体" pitchFamily="49" charset="-122"/>
                <a:ea typeface="黑体" pitchFamily="49" charset="-122"/>
              </a:rPr>
              <a:t>历史</a:t>
            </a:r>
          </a:p>
        </p:txBody>
      </p:sp>
      <p:pic>
        <p:nvPicPr>
          <p:cNvPr id="148483"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467600" y="962809"/>
            <a:ext cx="4090064" cy="536575"/>
          </a:xfrm>
          <a:prstGeom prst="rect">
            <a:avLst/>
          </a:prstGeom>
          <a:noFill/>
        </p:spPr>
      </p:pic>
      <p:pic>
        <p:nvPicPr>
          <p:cNvPr id="12"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485030" y="1962941"/>
            <a:ext cx="4090064" cy="536575"/>
          </a:xfrm>
          <a:prstGeom prst="rect">
            <a:avLst/>
          </a:prstGeom>
          <a:noFill/>
        </p:spPr>
      </p:pic>
      <p:pic>
        <p:nvPicPr>
          <p:cNvPr id="14" name="Picture 3" descr="E:\版式\22版一轮光盘版式12.2\22版一轮光盘版式下页.png">
            <a:hlinkClick r:id="" action="ppaction://hlinkshowjump?jump=nextslide"/>
          </p:cNvPr>
          <p:cNvPicPr>
            <a:picLocks noChangeAspect="1" noChangeArrowheads="1"/>
          </p:cNvPicPr>
          <p:nvPr/>
        </p:nvPicPr>
        <p:blipFill>
          <a:blip r:embed="rId5" cstate="print"/>
          <a:srcRect/>
          <a:stretch>
            <a:fillRect/>
          </a:stretch>
        </p:blipFill>
        <p:spPr bwMode="auto">
          <a:xfrm>
            <a:off x="8066910" y="5090337"/>
            <a:ext cx="649288" cy="338137"/>
          </a:xfrm>
          <a:prstGeom prst="rect">
            <a:avLst/>
          </a:prstGeom>
          <a:noFill/>
        </p:spPr>
      </p:pic>
      <p:pic>
        <p:nvPicPr>
          <p:cNvPr id="15" name="Picture 4" descr="E:\版式\22版一轮光盘版式12.2\22版一轮光盘版式上页.png">
            <a:hlinkClick r:id="" action="ppaction://hlinkshowjump?jump=previousslide"/>
          </p:cNvPr>
          <p:cNvPicPr>
            <a:picLocks noChangeAspect="1" noChangeArrowheads="1"/>
          </p:cNvPicPr>
          <p:nvPr/>
        </p:nvPicPr>
        <p:blipFill>
          <a:blip r:embed="rId6" cstate="print"/>
          <a:srcRect/>
          <a:stretch>
            <a:fillRect/>
          </a:stretch>
        </p:blipFill>
        <p:spPr bwMode="auto">
          <a:xfrm>
            <a:off x="7216000" y="5090337"/>
            <a:ext cx="649288" cy="338137"/>
          </a:xfrm>
          <a:prstGeom prst="rect">
            <a:avLst/>
          </a:prstGeom>
          <a:noFill/>
        </p:spPr>
      </p:pic>
      <p:pic>
        <p:nvPicPr>
          <p:cNvPr id="9"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500270" y="3098642"/>
            <a:ext cx="4090064" cy="536575"/>
          </a:xfrm>
          <a:prstGeom prst="rect">
            <a:avLst/>
          </a:prstGeom>
          <a:noFill/>
        </p:spPr>
      </p:pic>
      <p:pic>
        <p:nvPicPr>
          <p:cNvPr id="10"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554564" y="4216886"/>
            <a:ext cx="4090064" cy="536575"/>
          </a:xfrm>
          <a:prstGeom prst="rect">
            <a:avLst/>
          </a:prstGeom>
          <a:noFill/>
        </p:spPr>
      </p:pic>
      <p:pic>
        <p:nvPicPr>
          <p:cNvPr id="13" name="Picture 2" descr="E:\版式\22版一轮光盘版式12.2\22版一轮光盘返回目录.png">
            <a:hlinkClick r:id="rId7" action="ppaction://hlinkpres?slideindex=11&amp;slidetitle=幻灯片 11"/>
          </p:cNvPr>
          <p:cNvPicPr>
            <a:picLocks noChangeAspect="1" noChangeArrowheads="1"/>
          </p:cNvPicPr>
          <p:nvPr userDrawn="1"/>
        </p:nvPicPr>
        <p:blipFill>
          <a:blip r:embed="rId8" cstate="print"/>
          <a:srcRect/>
          <a:stretch>
            <a:fillRect/>
          </a:stretch>
        </p:blipFill>
        <p:spPr bwMode="auto">
          <a:xfrm>
            <a:off x="7648764" y="325896"/>
            <a:ext cx="1116012" cy="311150"/>
          </a:xfrm>
          <a:prstGeom prst="rect">
            <a:avLst/>
          </a:prstGeom>
          <a:noFill/>
        </p:spPr>
      </p:pic>
    </p:spTree>
  </p:cSld>
  <p:clrMap bg1="lt1" tx1="dk1" bg2="lt2" tx2="dk2" accent1="accent1" accent2="accent2" accent3="accent3" accent4="accent4" accent5="accent5" accent6="accent6" hlink="hlink" folHlink="folHlink"/>
  <p:sldLayoutIdLst>
    <p:sldLayoutId id="2147483681" r:id="rId1"/>
  </p:sldLayoutIdLst>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2pPr>
      <a:lvl3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3pPr>
      <a:lvl4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4pPr>
      <a:lvl5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5pPr>
      <a:lvl6pPr marL="457200" algn="ctr" defTabSz="685800" rtl="0" fontAlgn="base">
        <a:spcBef>
          <a:spcPct val="0"/>
        </a:spcBef>
        <a:spcAft>
          <a:spcPct val="0"/>
        </a:spcAft>
        <a:defRPr sz="3300">
          <a:solidFill>
            <a:schemeClr val="tx2"/>
          </a:solidFill>
          <a:latin typeface="Arial" pitchFamily="34" charset="0"/>
          <a:ea typeface="宋体" pitchFamily="2" charset="-122"/>
        </a:defRPr>
      </a:lvl6pPr>
      <a:lvl7pPr marL="914400" algn="ctr" defTabSz="685800" rtl="0" fontAlgn="base">
        <a:spcBef>
          <a:spcPct val="0"/>
        </a:spcBef>
        <a:spcAft>
          <a:spcPct val="0"/>
        </a:spcAft>
        <a:defRPr sz="3300">
          <a:solidFill>
            <a:schemeClr val="tx2"/>
          </a:solidFill>
          <a:latin typeface="Arial" pitchFamily="34" charset="0"/>
          <a:ea typeface="宋体" pitchFamily="2" charset="-122"/>
        </a:defRPr>
      </a:lvl7pPr>
      <a:lvl8pPr marL="1371600" algn="ctr" defTabSz="685800" rtl="0" fontAlgn="base">
        <a:spcBef>
          <a:spcPct val="0"/>
        </a:spcBef>
        <a:spcAft>
          <a:spcPct val="0"/>
        </a:spcAft>
        <a:defRPr sz="3300">
          <a:solidFill>
            <a:schemeClr val="tx2"/>
          </a:solidFill>
          <a:latin typeface="Arial" pitchFamily="34" charset="0"/>
          <a:ea typeface="宋体" pitchFamily="2" charset="-122"/>
        </a:defRPr>
      </a:lvl8pPr>
      <a:lvl9pPr marL="1828800" algn="ctr" defTabSz="685800" rtl="0" fontAlgn="base">
        <a:spcBef>
          <a:spcPct val="0"/>
        </a:spcBef>
        <a:spcAft>
          <a:spcPct val="0"/>
        </a:spcAft>
        <a:defRPr sz="3300">
          <a:solidFill>
            <a:schemeClr val="tx2"/>
          </a:solidFill>
          <a:latin typeface="Arial" pitchFamily="34" charset="0"/>
          <a:ea typeface="宋体"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6433" name="Picture 1" descr="E:\版式\22版一轮光盘版式12.2\22版一轮光盘谢谢观赏.jpg"/>
          <p:cNvPicPr>
            <a:picLocks noChangeAspect="1" noChangeArrowheads="1"/>
          </p:cNvPicPr>
          <p:nvPr/>
        </p:nvPicPr>
        <p:blipFill>
          <a:blip r:embed="rId3" cstate="print"/>
          <a:srcRect/>
          <a:stretch>
            <a:fillRect/>
          </a:stretch>
        </p:blipFill>
        <p:spPr bwMode="auto">
          <a:xfrm>
            <a:off x="0" y="-23813"/>
            <a:ext cx="9144000" cy="5761038"/>
          </a:xfrm>
          <a:prstGeom prst="rect">
            <a:avLst/>
          </a:prstGeom>
          <a:noFill/>
        </p:spPr>
      </p:pic>
    </p:spTree>
  </p:cSld>
  <p:clrMap bg1="lt1" tx1="dk1" bg2="lt2" tx2="dk2" accent1="accent1" accent2="accent2" accent3="accent3" accent4="accent4" accent5="accent5" accent6="accent6" hlink="hlink" folHlink="folHlink"/>
  <p:sldLayoutIdLst>
    <p:sldLayoutId id="2147483697" r:id="rId1"/>
  </p:sldLayoutIdLst>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2pPr>
      <a:lvl3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3pPr>
      <a:lvl4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4pPr>
      <a:lvl5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5pPr>
      <a:lvl6pPr marL="457200" algn="ctr" defTabSz="685800" rtl="0" fontAlgn="base">
        <a:spcBef>
          <a:spcPct val="0"/>
        </a:spcBef>
        <a:spcAft>
          <a:spcPct val="0"/>
        </a:spcAft>
        <a:defRPr sz="3300">
          <a:solidFill>
            <a:schemeClr val="tx2"/>
          </a:solidFill>
          <a:latin typeface="Arial" pitchFamily="34" charset="0"/>
          <a:ea typeface="宋体" pitchFamily="2" charset="-122"/>
        </a:defRPr>
      </a:lvl6pPr>
      <a:lvl7pPr marL="914400" algn="ctr" defTabSz="685800" rtl="0" fontAlgn="base">
        <a:spcBef>
          <a:spcPct val="0"/>
        </a:spcBef>
        <a:spcAft>
          <a:spcPct val="0"/>
        </a:spcAft>
        <a:defRPr sz="3300">
          <a:solidFill>
            <a:schemeClr val="tx2"/>
          </a:solidFill>
          <a:latin typeface="Arial" pitchFamily="34" charset="0"/>
          <a:ea typeface="宋体" pitchFamily="2" charset="-122"/>
        </a:defRPr>
      </a:lvl7pPr>
      <a:lvl8pPr marL="1371600" algn="ctr" defTabSz="685800" rtl="0" fontAlgn="base">
        <a:spcBef>
          <a:spcPct val="0"/>
        </a:spcBef>
        <a:spcAft>
          <a:spcPct val="0"/>
        </a:spcAft>
        <a:defRPr sz="3300">
          <a:solidFill>
            <a:schemeClr val="tx2"/>
          </a:solidFill>
          <a:latin typeface="Arial" pitchFamily="34" charset="0"/>
          <a:ea typeface="宋体" pitchFamily="2" charset="-122"/>
        </a:defRPr>
      </a:lvl8pPr>
      <a:lvl9pPr marL="1828800" algn="ctr" defTabSz="685800" rtl="0" fontAlgn="base">
        <a:spcBef>
          <a:spcPct val="0"/>
        </a:spcBef>
        <a:spcAft>
          <a:spcPct val="0"/>
        </a:spcAft>
        <a:defRPr sz="3300">
          <a:solidFill>
            <a:schemeClr val="tx2"/>
          </a:solidFill>
          <a:latin typeface="Arial" pitchFamily="34" charset="0"/>
          <a:ea typeface="宋体"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18"/>
          <p:cNvSpPr>
            <a:spLocks noChangeArrowheads="1"/>
          </p:cNvSpPr>
          <p:nvPr/>
        </p:nvSpPr>
        <p:spPr bwMode="auto">
          <a:xfrm>
            <a:off x="324322" y="298678"/>
            <a:ext cx="8458200" cy="1261884"/>
          </a:xfrm>
          <a:prstGeom prst="rect">
            <a:avLst/>
          </a:prstGeom>
          <a:noFill/>
          <a:ln w="9525" algn="ctr">
            <a:noFill/>
            <a:miter lim="800000"/>
            <a:headEnd/>
            <a:tailEnd/>
          </a:ln>
        </p:spPr>
        <p:txBody>
          <a:bodyPr anchor="ctr">
            <a:spAutoFit/>
          </a:bodyPr>
          <a:lstStyle>
            <a:defPPr>
              <a:defRPr lang="zh-CN"/>
            </a:defPPr>
            <a:lvl1pPr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1pPr>
            <a:lvl2pPr marL="4572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2pPr>
            <a:lvl3pPr marL="9144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3pPr>
            <a:lvl4pPr marL="13716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4pPr>
            <a:lvl5pPr marL="18288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5pPr>
            <a:lvl6pPr marL="2286000" algn="l" defTabSz="914400" rtl="0" eaLnBrk="1" latinLnBrk="0" hangingPunct="1">
              <a:defRPr sz="2000" b="1" kern="1200">
                <a:solidFill>
                  <a:schemeClr val="tx1"/>
                </a:solidFill>
                <a:latin typeface="宋体" pitchFamily="2" charset="-122"/>
                <a:ea typeface="宋体" pitchFamily="2" charset="-122"/>
                <a:cs typeface="+mn-cs"/>
              </a:defRPr>
            </a:lvl6pPr>
            <a:lvl7pPr marL="2743200" algn="l" defTabSz="914400" rtl="0" eaLnBrk="1" latinLnBrk="0" hangingPunct="1">
              <a:defRPr sz="2000" b="1" kern="1200">
                <a:solidFill>
                  <a:schemeClr val="tx1"/>
                </a:solidFill>
                <a:latin typeface="宋体" pitchFamily="2" charset="-122"/>
                <a:ea typeface="宋体" pitchFamily="2" charset="-122"/>
                <a:cs typeface="+mn-cs"/>
              </a:defRPr>
            </a:lvl7pPr>
            <a:lvl8pPr marL="3200400" algn="l" defTabSz="914400" rtl="0" eaLnBrk="1" latinLnBrk="0" hangingPunct="1">
              <a:defRPr sz="2000" b="1" kern="1200">
                <a:solidFill>
                  <a:schemeClr val="tx1"/>
                </a:solidFill>
                <a:latin typeface="宋体" pitchFamily="2" charset="-122"/>
                <a:ea typeface="宋体" pitchFamily="2" charset="-122"/>
                <a:cs typeface="+mn-cs"/>
              </a:defRPr>
            </a:lvl8pPr>
            <a:lvl9pPr marL="3657600" algn="l" defTabSz="914400" rtl="0" eaLnBrk="1" latinLnBrk="0" hangingPunct="1">
              <a:defRPr sz="2000" b="1" kern="1200">
                <a:solidFill>
                  <a:schemeClr val="tx1"/>
                </a:solidFill>
                <a:latin typeface="宋体" pitchFamily="2" charset="-122"/>
                <a:ea typeface="宋体" pitchFamily="2" charset="-122"/>
                <a:cs typeface="+mn-cs"/>
              </a:defRPr>
            </a:lvl9pPr>
          </a:lstStyle>
          <a:p>
            <a:pPr algn="ctr">
              <a:lnSpc>
                <a:spcPct val="100000"/>
              </a:lnSpc>
            </a:pPr>
            <a:r>
              <a:rPr lang="zh-CN" altLang="en-US" dirty="0">
                <a:latin typeface="华文行楷" panose="02010800040101010101" pitchFamily="2" charset="-122"/>
                <a:ea typeface="华文行楷" panose="02010800040101010101" pitchFamily="2" charset="-122"/>
              </a:rPr>
              <a:t>历史一轮复习：第三单元　近代中国的内忧外患与民族复兴的探索</a:t>
            </a:r>
            <a:endParaRPr lang="en-US" altLang="zh-CN" dirty="0">
              <a:latin typeface="华文行楷" panose="02010800040101010101" pitchFamily="2" charset="-122"/>
              <a:ea typeface="华文行楷" panose="02010800040101010101" pitchFamily="2" charset="-122"/>
            </a:endParaRPr>
          </a:p>
          <a:p>
            <a:pPr algn="ctr">
              <a:lnSpc>
                <a:spcPct val="100000"/>
              </a:lnSpc>
            </a:pPr>
            <a:endParaRPr lang="zh-CN" altLang="en-US" dirty="0">
              <a:latin typeface="华文行楷" panose="02010800040101010101" pitchFamily="2" charset="-122"/>
              <a:ea typeface="华文行楷" panose="02010800040101010101" pitchFamily="2" charset="-122"/>
            </a:endParaRPr>
          </a:p>
          <a:p>
            <a:pPr algn="ctr">
              <a:lnSpc>
                <a:spcPct val="100000"/>
              </a:lnSpc>
            </a:pPr>
            <a:r>
              <a:rPr lang="zh-CN" altLang="en-US" sz="3600" dirty="0">
                <a:solidFill>
                  <a:srgbClr val="0070C0"/>
                </a:solidFill>
                <a:latin typeface="方正粗黑宋简体" panose="02000000000000000000" pitchFamily="2" charset="-122"/>
                <a:ea typeface="方正粗黑宋简体" panose="02000000000000000000" pitchFamily="2" charset="-122"/>
              </a:rPr>
              <a:t>第</a:t>
            </a:r>
            <a:r>
              <a:rPr lang="en-US" altLang="zh-CN" sz="3600" dirty="0">
                <a:solidFill>
                  <a:srgbClr val="0070C0"/>
                </a:solidFill>
                <a:latin typeface="方正粗黑宋简体" panose="02000000000000000000" pitchFamily="2" charset="-122"/>
                <a:ea typeface="方正粗黑宋简体" panose="02000000000000000000" pitchFamily="2" charset="-122"/>
              </a:rPr>
              <a:t>10</a:t>
            </a:r>
            <a:r>
              <a:rPr lang="zh-CN" altLang="en-US" sz="3600" dirty="0">
                <a:solidFill>
                  <a:srgbClr val="0070C0"/>
                </a:solidFill>
                <a:latin typeface="方正粗黑宋简体" panose="02000000000000000000" pitchFamily="2" charset="-122"/>
                <a:ea typeface="方正粗黑宋简体" panose="02000000000000000000" pitchFamily="2" charset="-122"/>
              </a:rPr>
              <a:t>讲　太平天国运动与辛亥革命</a:t>
            </a:r>
            <a:r>
              <a:rPr lang="zh-CN" altLang="en-US" sz="2400" dirty="0">
                <a:solidFill>
                  <a:srgbClr val="0070C0"/>
                </a:solidFill>
                <a:latin typeface="方正粗黑宋简体" panose="02000000000000000000" pitchFamily="2" charset="-122"/>
                <a:ea typeface="方正粗黑宋简体" panose="02000000000000000000" pitchFamily="2" charset="-122"/>
              </a:rPr>
              <a:t>①</a:t>
            </a:r>
            <a:endParaRPr lang="zh-CN" altLang="en-US" sz="3600" dirty="0">
              <a:solidFill>
                <a:srgbClr val="0070C0"/>
              </a:solidFill>
              <a:latin typeface="方正粗黑宋简体" panose="02000000000000000000" pitchFamily="2" charset="-122"/>
              <a:ea typeface="方正粗黑宋简体" panose="02000000000000000000" pitchFamily="2" charset="-122"/>
            </a:endParaRPr>
          </a:p>
        </p:txBody>
      </p:sp>
      <p:pic>
        <p:nvPicPr>
          <p:cNvPr id="4" name="F21SZFX1LRJTYLS1.eps">
            <a:extLst>
              <a:ext uri="{FF2B5EF4-FFF2-40B4-BE49-F238E27FC236}">
                <a16:creationId xmlns:a16="http://schemas.microsoft.com/office/drawing/2014/main" id="{5F4FBF81-C4F6-4AA2-9C93-ADCB894B6B5E}"/>
              </a:ext>
            </a:extLst>
          </p:cNvPr>
          <p:cNvPicPr/>
          <p:nvPr/>
        </p:nvPicPr>
        <p:blipFill>
          <a:blip r:embed="rId3"/>
          <a:stretch>
            <a:fillRect/>
          </a:stretch>
        </p:blipFill>
        <p:spPr>
          <a:xfrm>
            <a:off x="517175" y="1871300"/>
            <a:ext cx="8072494" cy="3649702"/>
          </a:xfrm>
          <a:prstGeom prst="rect">
            <a:avLst/>
          </a:prstGeom>
        </p:spPr>
      </p:pic>
      <p:sp>
        <p:nvSpPr>
          <p:cNvPr id="2" name="文本框 1">
            <a:extLst>
              <a:ext uri="{FF2B5EF4-FFF2-40B4-BE49-F238E27FC236}">
                <a16:creationId xmlns:a16="http://schemas.microsoft.com/office/drawing/2014/main" id="{59902C65-E9A2-4BCE-B18F-8844AA90ED42}"/>
              </a:ext>
            </a:extLst>
          </p:cNvPr>
          <p:cNvSpPr txBox="1"/>
          <p:nvPr/>
        </p:nvSpPr>
        <p:spPr>
          <a:xfrm>
            <a:off x="3140200" y="2431523"/>
            <a:ext cx="856530" cy="246862"/>
          </a:xfrm>
          <a:prstGeom prst="rect">
            <a:avLst/>
          </a:prstGeom>
          <a:solidFill>
            <a:schemeClr val="bg1">
              <a:alpha val="0"/>
            </a:schemeClr>
          </a:solidFill>
          <a:ln w="28575">
            <a:solidFill>
              <a:srgbClr val="FF0000"/>
            </a:solidFill>
          </a:ln>
        </p:spPr>
        <p:txBody>
          <a:bodyPr wrap="square" rtlCol="0">
            <a:spAutoFit/>
          </a:bodyPr>
          <a:lstStyle/>
          <a:p>
            <a:endParaRPr lang="zh-CN" altLang="en-US" sz="900" dirty="0"/>
          </a:p>
        </p:txBody>
      </p:sp>
      <p:sp>
        <p:nvSpPr>
          <p:cNvPr id="5" name="文本框 4">
            <a:extLst>
              <a:ext uri="{FF2B5EF4-FFF2-40B4-BE49-F238E27FC236}">
                <a16:creationId xmlns:a16="http://schemas.microsoft.com/office/drawing/2014/main" id="{49756071-4A97-45FB-86A1-AD7F4E6AAF27}"/>
              </a:ext>
            </a:extLst>
          </p:cNvPr>
          <p:cNvSpPr txBox="1"/>
          <p:nvPr/>
        </p:nvSpPr>
        <p:spPr>
          <a:xfrm>
            <a:off x="2196530" y="2431523"/>
            <a:ext cx="936104" cy="246862"/>
          </a:xfrm>
          <a:prstGeom prst="rect">
            <a:avLst/>
          </a:prstGeom>
          <a:solidFill>
            <a:schemeClr val="bg1">
              <a:alpha val="0"/>
            </a:schemeClr>
          </a:solidFill>
          <a:ln w="28575">
            <a:solidFill>
              <a:srgbClr val="FF0000"/>
            </a:solidFill>
          </a:ln>
        </p:spPr>
        <p:txBody>
          <a:bodyPr wrap="square" rtlCol="0">
            <a:spAutoFit/>
          </a:bodyPr>
          <a:lstStyle/>
          <a:p>
            <a:endParaRPr lang="zh-CN" altLang="en-US" sz="900" dirty="0"/>
          </a:p>
        </p:txBody>
      </p:sp>
      <p:sp>
        <p:nvSpPr>
          <p:cNvPr id="6" name="文本框 5">
            <a:extLst>
              <a:ext uri="{FF2B5EF4-FFF2-40B4-BE49-F238E27FC236}">
                <a16:creationId xmlns:a16="http://schemas.microsoft.com/office/drawing/2014/main" id="{57168691-3BD1-42E4-96FF-12677E3C89B8}"/>
              </a:ext>
            </a:extLst>
          </p:cNvPr>
          <p:cNvSpPr txBox="1"/>
          <p:nvPr/>
        </p:nvSpPr>
        <p:spPr>
          <a:xfrm>
            <a:off x="972394" y="2424658"/>
            <a:ext cx="648072" cy="281167"/>
          </a:xfrm>
          <a:prstGeom prst="rect">
            <a:avLst/>
          </a:prstGeom>
          <a:solidFill>
            <a:schemeClr val="bg1">
              <a:alpha val="0"/>
            </a:schemeClr>
          </a:solidFill>
          <a:ln w="28575">
            <a:solidFill>
              <a:srgbClr val="FF0000"/>
            </a:solidFill>
          </a:ln>
        </p:spPr>
        <p:txBody>
          <a:bodyPr wrap="square" rtlCol="0">
            <a:spAutoFit/>
          </a:bodyPr>
          <a:lstStyle/>
          <a:p>
            <a:endParaRPr lang="zh-CN" altLang="en-US" sz="1050" dirty="0"/>
          </a:p>
        </p:txBody>
      </p:sp>
      <p:sp>
        <p:nvSpPr>
          <p:cNvPr id="7" name="文本框 6">
            <a:extLst>
              <a:ext uri="{FF2B5EF4-FFF2-40B4-BE49-F238E27FC236}">
                <a16:creationId xmlns:a16="http://schemas.microsoft.com/office/drawing/2014/main" id="{975BDFA8-9338-48E6-8226-609A7243ABDD}"/>
              </a:ext>
            </a:extLst>
          </p:cNvPr>
          <p:cNvSpPr txBox="1"/>
          <p:nvPr/>
        </p:nvSpPr>
        <p:spPr>
          <a:xfrm>
            <a:off x="4284762" y="2307962"/>
            <a:ext cx="648072" cy="332720"/>
          </a:xfrm>
          <a:prstGeom prst="rect">
            <a:avLst/>
          </a:prstGeom>
          <a:solidFill>
            <a:schemeClr val="bg1">
              <a:alpha val="0"/>
            </a:schemeClr>
          </a:solidFill>
          <a:ln w="28575">
            <a:solidFill>
              <a:srgbClr val="FF0000"/>
            </a:solidFill>
          </a:ln>
        </p:spPr>
        <p:txBody>
          <a:bodyPr wrap="square" rtlCol="0">
            <a:spAutoFit/>
          </a:bodyPr>
          <a:lstStyle/>
          <a:p>
            <a:endParaRPr lang="zh-CN" altLang="en-US" sz="1400" dirty="0"/>
          </a:p>
        </p:txBody>
      </p:sp>
      <p:sp>
        <p:nvSpPr>
          <p:cNvPr id="8" name="文本框 7">
            <a:extLst>
              <a:ext uri="{FF2B5EF4-FFF2-40B4-BE49-F238E27FC236}">
                <a16:creationId xmlns:a16="http://schemas.microsoft.com/office/drawing/2014/main" id="{B56FA793-9991-4E3B-B966-AADCAB7C5168}"/>
              </a:ext>
            </a:extLst>
          </p:cNvPr>
          <p:cNvSpPr txBox="1"/>
          <p:nvPr/>
        </p:nvSpPr>
        <p:spPr>
          <a:xfrm>
            <a:off x="1332434" y="3892138"/>
            <a:ext cx="576064" cy="367024"/>
          </a:xfrm>
          <a:prstGeom prst="rect">
            <a:avLst/>
          </a:prstGeom>
          <a:solidFill>
            <a:schemeClr val="bg1">
              <a:alpha val="0"/>
            </a:schemeClr>
          </a:solidFill>
          <a:ln w="28575">
            <a:solidFill>
              <a:srgbClr val="0070C0"/>
            </a:solidFill>
          </a:ln>
        </p:spPr>
        <p:txBody>
          <a:bodyPr wrap="square" rtlCol="0">
            <a:spAutoFit/>
          </a:bodyPr>
          <a:lstStyle/>
          <a:p>
            <a:endParaRPr lang="zh-CN" altLang="en-US" sz="1600" dirty="0"/>
          </a:p>
        </p:txBody>
      </p:sp>
      <p:sp>
        <p:nvSpPr>
          <p:cNvPr id="10" name="文本框 9">
            <a:extLst>
              <a:ext uri="{FF2B5EF4-FFF2-40B4-BE49-F238E27FC236}">
                <a16:creationId xmlns:a16="http://schemas.microsoft.com/office/drawing/2014/main" id="{36C04D2D-BBE6-4645-A9BC-9A3769ECD1FE}"/>
              </a:ext>
            </a:extLst>
          </p:cNvPr>
          <p:cNvSpPr txBox="1"/>
          <p:nvPr/>
        </p:nvSpPr>
        <p:spPr>
          <a:xfrm>
            <a:off x="2412554" y="3929842"/>
            <a:ext cx="576064" cy="367024"/>
          </a:xfrm>
          <a:prstGeom prst="rect">
            <a:avLst/>
          </a:prstGeom>
          <a:solidFill>
            <a:schemeClr val="bg1">
              <a:alpha val="0"/>
            </a:schemeClr>
          </a:solidFill>
          <a:ln w="28575">
            <a:solidFill>
              <a:srgbClr val="0070C0"/>
            </a:solidFill>
          </a:ln>
        </p:spPr>
        <p:txBody>
          <a:bodyPr wrap="square" rtlCol="0">
            <a:spAutoFit/>
          </a:bodyPr>
          <a:lstStyle/>
          <a:p>
            <a:endParaRPr lang="zh-CN" altLang="en-US" sz="1600" dirty="0"/>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749"/>
                                          </p:stCondLst>
                                        </p:cTn>
                                        <p:tgtEl>
                                          <p:spTgt spid="5"/>
                                        </p:tgtEl>
                                        <p:attrNameLst>
                                          <p:attrName>style.visibility</p:attrName>
                                        </p:attrNameLst>
                                      </p:cBhvr>
                                      <p:to>
                                        <p:strVal val="visible"/>
                                      </p:to>
                                    </p:set>
                                  </p:childTnLst>
                                </p:cTn>
                              </p:par>
                            </p:childTnLst>
                          </p:cTn>
                        </p:par>
                        <p:par>
                          <p:cTn id="10" fill="hold">
                            <p:stCondLst>
                              <p:cond delay="750"/>
                            </p:stCondLst>
                            <p:childTnLst>
                              <p:par>
                                <p:cTn id="11" presetID="1" presetClass="entr" presetSubtype="0" fill="hold" grpId="0" nodeType="afterEffect">
                                  <p:stCondLst>
                                    <p:cond delay="0"/>
                                  </p:stCondLst>
                                  <p:childTnLst>
                                    <p:set>
                                      <p:cBhvr>
                                        <p:cTn id="12" dur="1" fill="hold">
                                          <p:stCondLst>
                                            <p:cond delay="749"/>
                                          </p:stCondLst>
                                        </p:cTn>
                                        <p:tgtEl>
                                          <p:spTgt spid="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749"/>
                                          </p:stCondLst>
                                        </p:cTn>
                                        <p:tgtEl>
                                          <p:spTgt spid="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749"/>
                                          </p:stCondLst>
                                        </p:cTn>
                                        <p:tgtEl>
                                          <p:spTgt spid="8"/>
                                        </p:tgtEl>
                                        <p:attrNameLst>
                                          <p:attrName>style.visibility</p:attrName>
                                        </p:attrNameLst>
                                      </p:cBhvr>
                                      <p:to>
                                        <p:strVal val="visible"/>
                                      </p:to>
                                    </p:set>
                                  </p:childTnLst>
                                </p:cTn>
                              </p:par>
                            </p:childTnLst>
                          </p:cTn>
                        </p:par>
                        <p:par>
                          <p:cTn id="20" fill="hold">
                            <p:stCondLst>
                              <p:cond delay="750"/>
                            </p:stCondLst>
                            <p:childTnLst>
                              <p:par>
                                <p:cTn id="21" presetID="1" presetClass="entr" presetSubtype="0" fill="hold" grpId="0" nodeType="afterEffect">
                                  <p:stCondLst>
                                    <p:cond delay="0"/>
                                  </p:stCondLst>
                                  <p:childTnLst>
                                    <p:set>
                                      <p:cBhvr>
                                        <p:cTn id="22" dur="1" fill="hold">
                                          <p:stCondLst>
                                            <p:cond delay="74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9" name="Text Box 13"/>
          <p:cNvSpPr txBox="1">
            <a:spLocks noChangeArrowheads="1"/>
          </p:cNvSpPr>
          <p:nvPr/>
        </p:nvSpPr>
        <p:spPr bwMode="auto">
          <a:xfrm>
            <a:off x="612775" y="408434"/>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Calibri" pitchFamily="34" charset="0"/>
                <a:ea typeface="黑体" pitchFamily="49" charset="-122"/>
              </a:rPr>
              <a:t>备考分析</a:t>
            </a:r>
            <a:r>
              <a:rPr lang="en-US" altLang="zh-CN" sz="3200" dirty="0">
                <a:solidFill>
                  <a:srgbClr val="0000FF"/>
                </a:solidFill>
              </a:rPr>
              <a:t>——</a:t>
            </a:r>
            <a:r>
              <a:rPr lang="zh-CN" altLang="en-US" sz="3200" dirty="0">
                <a:solidFill>
                  <a:srgbClr val="0000FF"/>
                </a:solidFill>
                <a:latin typeface="Calibri" pitchFamily="34" charset="0"/>
                <a:ea typeface="黑体" pitchFamily="49" charset="-122"/>
              </a:rPr>
              <a:t>顶层设计看高考</a:t>
            </a:r>
            <a:endParaRPr lang="en-US" altLang="zh-CN" sz="3200" dirty="0">
              <a:solidFill>
                <a:srgbClr val="0000FF"/>
              </a:solidFill>
              <a:latin typeface="Calibri" pitchFamily="34" charset="0"/>
              <a:ea typeface="黑体" pitchFamily="49"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1333178572"/>
              </p:ext>
            </p:extLst>
          </p:nvPr>
        </p:nvGraphicFramePr>
        <p:xfrm>
          <a:off x="572266" y="1285070"/>
          <a:ext cx="8072494" cy="3714776"/>
        </p:xfrm>
        <a:graphic>
          <a:graphicData uri="http://schemas.openxmlformats.org/drawingml/2006/table">
            <a:tbl>
              <a:tblPr/>
              <a:tblGrid>
                <a:gridCol w="642942">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gridCol w="3500462">
                  <a:extLst>
                    <a:ext uri="{9D8B030D-6E8A-4147-A177-3AD203B41FA5}">
                      <a16:colId xmlns:a16="http://schemas.microsoft.com/office/drawing/2014/main" val="20002"/>
                    </a:ext>
                  </a:extLst>
                </a:gridCol>
              </a:tblGrid>
              <a:tr h="265341">
                <a:tc gridSpan="3">
                  <a:txBody>
                    <a:bodyPr/>
                    <a:lstStyle/>
                    <a:p>
                      <a:pPr algn="ctr">
                        <a:lnSpc>
                          <a:spcPct val="100000"/>
                        </a:lnSpc>
                        <a:spcAft>
                          <a:spcPts val="0"/>
                        </a:spcAft>
                      </a:pPr>
                      <a:r>
                        <a:rPr lang="zh-CN" sz="1600" b="1" dirty="0">
                          <a:latin typeface="宋体" pitchFamily="2" charset="-122"/>
                          <a:ea typeface="宋体" pitchFamily="2" charset="-122"/>
                          <a:cs typeface="Times New Roman"/>
                        </a:rPr>
                        <a:t>高考评价分析</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0000"/>
                  </a:ext>
                </a:extLst>
              </a:tr>
              <a:tr h="1061365">
                <a:tc>
                  <a:txBody>
                    <a:bodyPr/>
                    <a:lstStyle/>
                    <a:p>
                      <a:pPr algn="ctr">
                        <a:lnSpc>
                          <a:spcPct val="100000"/>
                        </a:lnSpc>
                        <a:spcAft>
                          <a:spcPts val="0"/>
                        </a:spcAft>
                      </a:pPr>
                      <a:r>
                        <a:rPr lang="en-US" sz="1600" b="1" dirty="0">
                          <a:latin typeface="宋体" pitchFamily="2" charset="-122"/>
                          <a:ea typeface="宋体" pitchFamily="2" charset="-122"/>
                          <a:cs typeface="Times New Roman"/>
                        </a:rPr>
                        <a:t>2020</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a:latin typeface="宋体" pitchFamily="2" charset="-122"/>
                          <a:ea typeface="宋体" pitchFamily="2" charset="-122"/>
                          <a:cs typeface="Times New Roman"/>
                        </a:rPr>
                        <a:t>北京卷</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漫画反映革命党人关于中国未来命运的担忧</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历史解释、家国情怀</a:t>
                      </a:r>
                      <a:r>
                        <a:rPr lang="en-US" sz="1600" b="1">
                          <a:latin typeface="宋体" pitchFamily="2" charset="-122"/>
                          <a:ea typeface="宋体" pitchFamily="2" charset="-122"/>
                          <a:cs typeface="Times New Roman"/>
                        </a:rPr>
                        <a:t>)</a:t>
                      </a:r>
                      <a:endParaRPr lang="zh-CN" sz="1600">
                        <a:latin typeface="宋体" pitchFamily="2" charset="-122"/>
                        <a:ea typeface="宋体" pitchFamily="2" charset="-122"/>
                        <a:cs typeface="Times New Roman"/>
                      </a:endParaRPr>
                    </a:p>
                    <a:p>
                      <a:pPr>
                        <a:lnSpc>
                          <a:spcPct val="100000"/>
                        </a:lnSpc>
                        <a:spcAft>
                          <a:spcPts val="0"/>
                        </a:spcAft>
                      </a:pPr>
                      <a:r>
                        <a:rPr lang="zh-CN" sz="1600" b="1">
                          <a:latin typeface="宋体" pitchFamily="2" charset="-122"/>
                          <a:ea typeface="宋体" pitchFamily="2" charset="-122"/>
                          <a:cs typeface="Times New Roman"/>
                        </a:rPr>
                        <a:t>全国Ⅲ卷</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孙中山、袁世凯对民国政府组建主导权的分歧</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历史解释</a:t>
                      </a:r>
                      <a:r>
                        <a:rPr lang="en-US" sz="1600" b="1">
                          <a:latin typeface="宋体" pitchFamily="2" charset="-122"/>
                          <a:ea typeface="宋体" pitchFamily="2" charset="-122"/>
                          <a:cs typeface="Times New Roman"/>
                        </a:rPr>
                        <a:t>)</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nSpc>
                          <a:spcPct val="100000"/>
                        </a:lnSpc>
                        <a:spcAft>
                          <a:spcPts val="0"/>
                        </a:spcAft>
                      </a:pPr>
                      <a:r>
                        <a:rPr lang="en-US" sz="1600" b="1" dirty="0">
                          <a:latin typeface="黑体" pitchFamily="49" charset="-122"/>
                          <a:ea typeface="黑体" pitchFamily="49" charset="-122"/>
                          <a:cs typeface="Times New Roman"/>
                        </a:rPr>
                        <a:t>1.</a:t>
                      </a:r>
                      <a:r>
                        <a:rPr lang="zh-CN" sz="1600" b="1" dirty="0">
                          <a:latin typeface="黑体" pitchFamily="49" charset="-122"/>
                          <a:ea typeface="黑体" pitchFamily="49" charset="-122"/>
                          <a:cs typeface="Times New Roman"/>
                        </a:rPr>
                        <a:t>必备知识</a:t>
                      </a:r>
                      <a:r>
                        <a:rPr lang="en-US" sz="1600" b="1" dirty="0">
                          <a:latin typeface="黑体" pitchFamily="49" charset="-122"/>
                          <a:ea typeface="黑体" pitchFamily="49" charset="-122"/>
                          <a:cs typeface="Times New Roman"/>
                        </a:rPr>
                        <a:t>:</a:t>
                      </a:r>
                      <a:r>
                        <a:rPr lang="zh-CN" sz="1600" b="1" dirty="0">
                          <a:solidFill>
                            <a:srgbClr val="FF0000"/>
                          </a:solidFill>
                          <a:latin typeface="黑体" panose="02010609060101010101" pitchFamily="49" charset="-122"/>
                          <a:ea typeface="黑体" panose="02010609060101010101" pitchFamily="49" charset="-122"/>
                          <a:cs typeface="Times New Roman"/>
                        </a:rPr>
                        <a:t>太平天国运动</a:t>
                      </a:r>
                      <a:r>
                        <a:rPr lang="zh-CN" sz="1600" b="1" dirty="0">
                          <a:latin typeface="宋体" pitchFamily="2" charset="-122"/>
                          <a:ea typeface="宋体" pitchFamily="2" charset="-122"/>
                          <a:cs typeface="Times New Roman"/>
                        </a:rPr>
                        <a:t>、</a:t>
                      </a:r>
                      <a:r>
                        <a:rPr lang="zh-CN" altLang="en-US" sz="1600" b="1" kern="1200" dirty="0">
                          <a:solidFill>
                            <a:srgbClr val="FF0000"/>
                          </a:solidFill>
                          <a:latin typeface="黑体" panose="02010609060101010101" pitchFamily="49" charset="-122"/>
                          <a:ea typeface="黑体" panose="02010609060101010101" pitchFamily="49" charset="-122"/>
                          <a:cs typeface="Times New Roman"/>
                        </a:rPr>
                        <a:t>清末“新政”</a:t>
                      </a:r>
                      <a:r>
                        <a:rPr lang="zh-CN" sz="1600" b="1" dirty="0">
                          <a:latin typeface="宋体" pitchFamily="2" charset="-122"/>
                          <a:ea typeface="宋体" pitchFamily="2" charset="-122"/>
                          <a:cs typeface="Times New Roman"/>
                        </a:rPr>
                        <a:t>、</a:t>
                      </a:r>
                      <a:r>
                        <a:rPr lang="zh-CN" altLang="en-US" sz="1600" b="1" kern="1200" dirty="0">
                          <a:solidFill>
                            <a:srgbClr val="FF0000"/>
                          </a:solidFill>
                          <a:latin typeface="黑体" panose="02010609060101010101" pitchFamily="49" charset="-122"/>
                          <a:ea typeface="黑体" panose="02010609060101010101" pitchFamily="49" charset="-122"/>
                          <a:cs typeface="Times New Roman"/>
                        </a:rPr>
                        <a:t>预备立宪</a:t>
                      </a:r>
                      <a:r>
                        <a:rPr lang="zh-CN" sz="1600" b="1" dirty="0">
                          <a:latin typeface="宋体" pitchFamily="2" charset="-122"/>
                          <a:ea typeface="宋体" pitchFamily="2" charset="-122"/>
                          <a:cs typeface="Times New Roman"/>
                        </a:rPr>
                        <a:t>、辛亥革命、《中华民国临时约法》</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黑体" pitchFamily="49" charset="-122"/>
                          <a:ea typeface="黑体" pitchFamily="49" charset="-122"/>
                          <a:cs typeface="Times New Roman"/>
                        </a:rPr>
                        <a:t>2.</a:t>
                      </a:r>
                      <a:r>
                        <a:rPr lang="zh-CN" sz="1600" b="1" dirty="0">
                          <a:latin typeface="黑体" pitchFamily="49" charset="-122"/>
                          <a:ea typeface="黑体" pitchFamily="49" charset="-122"/>
                          <a:cs typeface="Times New Roman"/>
                        </a:rPr>
                        <a:t>价值导向</a:t>
                      </a:r>
                      <a:r>
                        <a:rPr lang="en-US" sz="1600" b="1" dirty="0">
                          <a:latin typeface="黑体" pitchFamily="49" charset="-122"/>
                          <a:ea typeface="黑体" pitchFamily="49" charset="-122"/>
                          <a:cs typeface="Times New Roman"/>
                        </a:rPr>
                        <a:t>:</a:t>
                      </a:r>
                      <a:endParaRPr lang="zh-CN" sz="1600" dirty="0">
                        <a:latin typeface="黑体" pitchFamily="49" charset="-122"/>
                        <a:ea typeface="黑体" pitchFamily="49"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(1)</a:t>
                      </a:r>
                      <a:r>
                        <a:rPr lang="zh-CN" altLang="en-US" sz="1600" b="1" kern="1200" dirty="0">
                          <a:solidFill>
                            <a:srgbClr val="FF0000"/>
                          </a:solidFill>
                          <a:latin typeface="黑体" panose="02010609060101010101" pitchFamily="49" charset="-122"/>
                          <a:ea typeface="黑体" panose="02010609060101010101" pitchFamily="49" charset="-122"/>
                          <a:cs typeface="Times New Roman"/>
                        </a:rPr>
                        <a:t>太平天国的反封建色彩</a:t>
                      </a:r>
                      <a:r>
                        <a:rPr lang="zh-CN"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(2)</a:t>
                      </a:r>
                      <a:r>
                        <a:rPr lang="zh-CN" sz="1600" b="1" dirty="0">
                          <a:latin typeface="宋体" pitchFamily="2" charset="-122"/>
                          <a:ea typeface="宋体" pitchFamily="2" charset="-122"/>
                          <a:cs typeface="Times New Roman"/>
                        </a:rPr>
                        <a:t>社会习俗的时代烙印。</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(3)</a:t>
                      </a:r>
                      <a:r>
                        <a:rPr lang="zh-CN" altLang="en-US" sz="1600" b="1" kern="1200" dirty="0">
                          <a:solidFill>
                            <a:srgbClr val="FF0000"/>
                          </a:solidFill>
                          <a:latin typeface="黑体" panose="02010609060101010101" pitchFamily="49" charset="-122"/>
                          <a:ea typeface="黑体" panose="02010609060101010101" pitchFamily="49" charset="-122"/>
                          <a:cs typeface="Times New Roman"/>
                        </a:rPr>
                        <a:t>清末新政主观目的与客观效果的背离</a:t>
                      </a:r>
                      <a:r>
                        <a:rPr lang="zh-CN"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(4)</a:t>
                      </a:r>
                      <a:r>
                        <a:rPr lang="zh-CN" sz="1600" b="1" dirty="0">
                          <a:latin typeface="宋体" pitchFamily="2" charset="-122"/>
                          <a:ea typeface="宋体" pitchFamily="2" charset="-122"/>
                          <a:cs typeface="Times New Roman"/>
                        </a:rPr>
                        <a:t>辛亥革命的意义及局限性。</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黑体" pitchFamily="49" charset="-122"/>
                          <a:ea typeface="黑体" pitchFamily="49" charset="-122"/>
                          <a:cs typeface="Times New Roman"/>
                        </a:rPr>
                        <a:t>3.</a:t>
                      </a:r>
                      <a:r>
                        <a:rPr lang="zh-CN" sz="1600" b="1" dirty="0">
                          <a:latin typeface="黑体" pitchFamily="49" charset="-122"/>
                          <a:ea typeface="黑体" pitchFamily="49" charset="-122"/>
                          <a:cs typeface="Times New Roman"/>
                        </a:rPr>
                        <a:t>新课标变化</a:t>
                      </a:r>
                      <a:r>
                        <a:rPr lang="en-US" sz="1600" b="1" dirty="0">
                          <a:latin typeface="黑体" pitchFamily="49" charset="-122"/>
                          <a:ea typeface="黑体" pitchFamily="49" charset="-122"/>
                          <a:cs typeface="Times New Roman"/>
                        </a:rPr>
                        <a:t>:</a:t>
                      </a:r>
                      <a:r>
                        <a:rPr lang="zh-CN" sz="1600" b="1" dirty="0">
                          <a:solidFill>
                            <a:srgbClr val="FF0000"/>
                          </a:solidFill>
                          <a:latin typeface="黑体" panose="02010609060101010101" pitchFamily="49" charset="-122"/>
                          <a:ea typeface="黑体" panose="02010609060101010101" pitchFamily="49" charset="-122"/>
                          <a:cs typeface="Times New Roman"/>
                        </a:rPr>
                        <a:t>农民阶级为挽救危局所作的努力及存在的局限性</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北洋军阀的统治及特点。</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61365">
                <a:tc>
                  <a:txBody>
                    <a:bodyPr/>
                    <a:lstStyle/>
                    <a:p>
                      <a:pPr algn="ctr">
                        <a:lnSpc>
                          <a:spcPct val="100000"/>
                        </a:lnSpc>
                        <a:spcAft>
                          <a:spcPts val="0"/>
                        </a:spcAft>
                      </a:pPr>
                      <a:r>
                        <a:rPr lang="en-US" sz="1600" b="1">
                          <a:latin typeface="宋体" pitchFamily="2" charset="-122"/>
                          <a:ea typeface="宋体" pitchFamily="2" charset="-122"/>
                          <a:cs typeface="Times New Roman"/>
                        </a:rPr>
                        <a:t>2018</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a:latin typeface="宋体" pitchFamily="2" charset="-122"/>
                          <a:ea typeface="宋体" pitchFamily="2" charset="-122"/>
                          <a:cs typeface="Times New Roman"/>
                        </a:rPr>
                        <a:t>海南卷</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太平天国的反封建色彩</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历史解释</a:t>
                      </a:r>
                      <a:r>
                        <a:rPr lang="en-US" sz="1600" b="1">
                          <a:latin typeface="宋体" pitchFamily="2" charset="-122"/>
                          <a:ea typeface="宋体" pitchFamily="2" charset="-122"/>
                          <a:cs typeface="Times New Roman"/>
                        </a:rPr>
                        <a:t>)</a:t>
                      </a:r>
                      <a:endParaRPr lang="zh-CN" sz="1600">
                        <a:latin typeface="宋体" pitchFamily="2" charset="-122"/>
                        <a:ea typeface="宋体" pitchFamily="2" charset="-122"/>
                        <a:cs typeface="Times New Roman"/>
                      </a:endParaRPr>
                    </a:p>
                    <a:p>
                      <a:pPr>
                        <a:lnSpc>
                          <a:spcPct val="100000"/>
                        </a:lnSpc>
                        <a:spcAft>
                          <a:spcPts val="0"/>
                        </a:spcAft>
                      </a:pPr>
                      <a:r>
                        <a:rPr lang="zh-CN" sz="1600" b="1">
                          <a:latin typeface="宋体" pitchFamily="2" charset="-122"/>
                          <a:ea typeface="宋体" pitchFamily="2" charset="-122"/>
                          <a:cs typeface="Times New Roman"/>
                        </a:rPr>
                        <a:t>海南卷</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革命思潮对社会习俗的影响</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革新意识</a:t>
                      </a:r>
                      <a:r>
                        <a:rPr lang="en-US" sz="1600" b="1">
                          <a:latin typeface="宋体" pitchFamily="2" charset="-122"/>
                          <a:ea typeface="宋体" pitchFamily="2" charset="-122"/>
                          <a:cs typeface="Times New Roman"/>
                        </a:rPr>
                        <a:t>](</a:t>
                      </a:r>
                      <a:r>
                        <a:rPr lang="zh-CN" sz="1600" b="1">
                          <a:latin typeface="宋体" pitchFamily="2" charset="-122"/>
                          <a:ea typeface="宋体" pitchFamily="2" charset="-122"/>
                          <a:cs typeface="Times New Roman"/>
                        </a:rPr>
                        <a:t>历史解释</a:t>
                      </a:r>
                      <a:r>
                        <a:rPr lang="en-US" sz="1600" b="1">
                          <a:latin typeface="宋体" pitchFamily="2" charset="-122"/>
                          <a:ea typeface="宋体" pitchFamily="2" charset="-122"/>
                          <a:cs typeface="Times New Roman"/>
                        </a:rPr>
                        <a:t>)</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extLst>
                  <a:ext uri="{0D108BD9-81ED-4DB2-BD59-A6C34878D82A}">
                    <a16:rowId xmlns:a16="http://schemas.microsoft.com/office/drawing/2014/main" val="10002"/>
                  </a:ext>
                </a:extLst>
              </a:tr>
              <a:tr h="530682">
                <a:tc>
                  <a:txBody>
                    <a:bodyPr/>
                    <a:lstStyle/>
                    <a:p>
                      <a:pPr algn="ctr">
                        <a:lnSpc>
                          <a:spcPct val="100000"/>
                        </a:lnSpc>
                        <a:spcAft>
                          <a:spcPts val="0"/>
                        </a:spcAft>
                      </a:pPr>
                      <a:r>
                        <a:rPr lang="en-US" sz="1600" b="1">
                          <a:latin typeface="宋体" pitchFamily="2" charset="-122"/>
                          <a:ea typeface="宋体" pitchFamily="2" charset="-122"/>
                          <a:cs typeface="Times New Roman"/>
                        </a:rPr>
                        <a:t>2017</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CN" sz="1600" b="1" dirty="0">
                          <a:latin typeface="宋体" pitchFamily="2" charset="-122"/>
                          <a:ea typeface="宋体" pitchFamily="2" charset="-122"/>
                          <a:cs typeface="Times New Roman"/>
                        </a:rPr>
                        <a:t>海南卷</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清末新政的专制主义色彩</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史料</a:t>
                      </a:r>
                      <a:r>
                        <a:rPr lang="en-US" altLang="zh-CN" sz="1600" b="1" dirty="0">
                          <a:latin typeface="宋体" pitchFamily="2" charset="-122"/>
                          <a:ea typeface="宋体" pitchFamily="2" charset="-122"/>
                          <a:cs typeface="Times New Roman"/>
                        </a:rPr>
                        <a:t>  </a:t>
                      </a:r>
                      <a:r>
                        <a:rPr lang="zh-CN" sz="1600" b="1" dirty="0">
                          <a:latin typeface="宋体" pitchFamily="2" charset="-122"/>
                          <a:ea typeface="宋体" pitchFamily="2" charset="-122"/>
                          <a:cs typeface="Times New Roman"/>
                        </a:rPr>
                        <a:t>实证</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extLst>
                  <a:ext uri="{0D108BD9-81ED-4DB2-BD59-A6C34878D82A}">
                    <a16:rowId xmlns:a16="http://schemas.microsoft.com/office/drawing/2014/main" val="10003"/>
                  </a:ext>
                </a:extLst>
              </a:tr>
              <a:tr h="796023">
                <a:tc>
                  <a:txBody>
                    <a:bodyPr/>
                    <a:lstStyle/>
                    <a:p>
                      <a:pPr algn="ctr">
                        <a:lnSpc>
                          <a:spcPct val="100000"/>
                        </a:lnSpc>
                        <a:spcAft>
                          <a:spcPts val="0"/>
                        </a:spcAft>
                      </a:pPr>
                      <a:r>
                        <a:rPr lang="en-US" sz="1600" b="1">
                          <a:latin typeface="宋体" pitchFamily="2" charset="-122"/>
                          <a:ea typeface="宋体" pitchFamily="2" charset="-122"/>
                          <a:cs typeface="Times New Roman"/>
                        </a:rPr>
                        <a:t>2015</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itchFamily="2" charset="-122"/>
                          <a:ea typeface="宋体" pitchFamily="2" charset="-122"/>
                          <a:cs typeface="Times New Roman"/>
                        </a:rPr>
                        <a:t>全国Ⅰ卷</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北洋军阀割据混战</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时空观念</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zh-CN" sz="1600" b="1" dirty="0">
                          <a:latin typeface="宋体" pitchFamily="2" charset="-122"/>
                          <a:ea typeface="宋体" pitchFamily="2" charset="-122"/>
                          <a:cs typeface="Times New Roman"/>
                        </a:rPr>
                        <a:t>海南卷</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《中华民国临时约法》对总统权力的限制</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史料实证</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extLst>
                  <a:ext uri="{0D108BD9-81ED-4DB2-BD59-A6C34878D82A}">
                    <a16:rowId xmlns:a16="http://schemas.microsoft.com/office/drawing/2014/main" val="10004"/>
                  </a:ext>
                </a:extLst>
              </a:tr>
            </a:tbl>
          </a:graphicData>
        </a:graphic>
      </p:graphicFrame>
    </p:spTree>
  </p:cSld>
  <p:clrMapOvr>
    <a:masterClrMapping/>
  </p:clrMapOvr>
  <p:transition>
    <p:pull dir="lu"/>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2" name="Text Box 124"/>
          <p:cNvSpPr txBox="1">
            <a:spLocks noChangeArrowheads="1"/>
          </p:cNvSpPr>
          <p:nvPr/>
        </p:nvSpPr>
        <p:spPr bwMode="auto">
          <a:xfrm>
            <a:off x="612775" y="336426"/>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Calibri" pitchFamily="34" charset="0"/>
                <a:ea typeface="黑体" pitchFamily="49" charset="-122"/>
              </a:rPr>
              <a:t>必备知识</a:t>
            </a:r>
            <a:r>
              <a:rPr lang="en-US" altLang="zh-CN" sz="3200" dirty="0">
                <a:solidFill>
                  <a:srgbClr val="0000FF"/>
                </a:solidFill>
              </a:rPr>
              <a:t>——</a:t>
            </a:r>
            <a:r>
              <a:rPr lang="zh-CN" altLang="en-US" sz="3200" dirty="0">
                <a:solidFill>
                  <a:srgbClr val="0000FF"/>
                </a:solidFill>
                <a:latin typeface="Calibri" pitchFamily="34" charset="0"/>
                <a:ea typeface="黑体" pitchFamily="49" charset="-122"/>
              </a:rPr>
              <a:t>新旧教材融合固基础</a:t>
            </a:r>
          </a:p>
        </p:txBody>
      </p:sp>
      <p:sp>
        <p:nvSpPr>
          <p:cNvPr id="5" name="TextBox 4"/>
          <p:cNvSpPr txBox="1"/>
          <p:nvPr/>
        </p:nvSpPr>
        <p:spPr>
          <a:xfrm>
            <a:off x="215076" y="984498"/>
            <a:ext cx="8750206" cy="4708981"/>
          </a:xfrm>
          <a:prstGeom prst="rect">
            <a:avLst/>
          </a:prstGeom>
          <a:noFill/>
        </p:spPr>
        <p:txBody>
          <a:bodyPr wrap="square" rtlCol="0">
            <a:spAutoFit/>
          </a:bodyPr>
          <a:lstStyle/>
          <a:p>
            <a:pPr>
              <a:lnSpc>
                <a:spcPct val="100000"/>
              </a:lnSpc>
            </a:pPr>
            <a:r>
              <a:rPr lang="zh-CN" altLang="en-US" dirty="0">
                <a:latin typeface="黑体" pitchFamily="49" charset="-122"/>
                <a:ea typeface="黑体" pitchFamily="49" charset="-122"/>
              </a:rPr>
              <a:t>一、太平天国运动</a:t>
            </a:r>
          </a:p>
          <a:p>
            <a:pPr>
              <a:lnSpc>
                <a:spcPct val="100000"/>
              </a:lnSpc>
            </a:pPr>
            <a:r>
              <a:rPr lang="en-US" dirty="0">
                <a:latin typeface="黑体" pitchFamily="49" charset="-122"/>
                <a:ea typeface="黑体" pitchFamily="49" charset="-122"/>
              </a:rPr>
              <a:t>1.</a:t>
            </a:r>
            <a:r>
              <a:rPr lang="zh-CN" altLang="en-US" dirty="0">
                <a:latin typeface="黑体" pitchFamily="49" charset="-122"/>
                <a:ea typeface="黑体" pitchFamily="49" charset="-122"/>
              </a:rPr>
              <a:t>原因</a:t>
            </a:r>
          </a:p>
          <a:p>
            <a:pPr>
              <a:lnSpc>
                <a:spcPct val="100000"/>
              </a:lnSpc>
            </a:pPr>
            <a:r>
              <a:rPr lang="en-US" dirty="0">
                <a:latin typeface="黑体" pitchFamily="49" charset="-122"/>
                <a:ea typeface="黑体" pitchFamily="49" charset="-122"/>
              </a:rPr>
              <a:t>(1)</a:t>
            </a:r>
            <a:r>
              <a:rPr lang="zh-CN" altLang="en-US" dirty="0">
                <a:latin typeface="黑体" pitchFamily="49" charset="-122"/>
                <a:ea typeface="黑体" pitchFamily="49" charset="-122"/>
              </a:rPr>
              <a:t>主要原因</a:t>
            </a:r>
            <a:r>
              <a:rPr lang="en-US" dirty="0">
                <a:latin typeface="黑体" pitchFamily="49" charset="-122"/>
                <a:ea typeface="黑体" pitchFamily="49" charset="-122"/>
              </a:rPr>
              <a:t>:</a:t>
            </a:r>
            <a:r>
              <a:rPr lang="en-US" altLang="zh-CN" u="sng" dirty="0"/>
              <a:t>                                                 </a:t>
            </a:r>
            <a:r>
              <a:rPr lang="zh-CN" altLang="en-US" dirty="0"/>
              <a:t>。</a:t>
            </a:r>
          </a:p>
          <a:p>
            <a:pPr>
              <a:lnSpc>
                <a:spcPct val="100000"/>
              </a:lnSpc>
            </a:pPr>
            <a:r>
              <a:rPr lang="en-US" dirty="0">
                <a:latin typeface="黑体" pitchFamily="49" charset="-122"/>
                <a:ea typeface="黑体" pitchFamily="49" charset="-122"/>
              </a:rPr>
              <a:t>(2)</a:t>
            </a:r>
            <a:r>
              <a:rPr lang="zh-CN" altLang="en-US" dirty="0">
                <a:latin typeface="黑体" pitchFamily="49" charset="-122"/>
                <a:ea typeface="黑体" pitchFamily="49" charset="-122"/>
              </a:rPr>
              <a:t>直接原因</a:t>
            </a:r>
            <a:r>
              <a:rPr lang="en-US" dirty="0">
                <a:latin typeface="黑体" pitchFamily="49" charset="-122"/>
                <a:ea typeface="黑体" pitchFamily="49" charset="-122"/>
              </a:rPr>
              <a:t>:</a:t>
            </a:r>
            <a:r>
              <a:rPr lang="zh-CN" altLang="en-US" dirty="0"/>
              <a:t>连年发生自然灾害。</a:t>
            </a:r>
          </a:p>
          <a:p>
            <a:pPr>
              <a:lnSpc>
                <a:spcPct val="100000"/>
              </a:lnSpc>
            </a:pPr>
            <a:r>
              <a:rPr lang="en-US" dirty="0">
                <a:latin typeface="黑体" pitchFamily="49" charset="-122"/>
                <a:ea typeface="黑体" pitchFamily="49" charset="-122"/>
              </a:rPr>
              <a:t>(3)</a:t>
            </a:r>
            <a:r>
              <a:rPr lang="zh-CN" altLang="en-US" dirty="0">
                <a:latin typeface="黑体" pitchFamily="49" charset="-122"/>
                <a:ea typeface="黑体" pitchFamily="49" charset="-122"/>
              </a:rPr>
              <a:t>组织准备</a:t>
            </a:r>
            <a:r>
              <a:rPr lang="en-US" dirty="0">
                <a:latin typeface="黑体" pitchFamily="49" charset="-122"/>
                <a:ea typeface="黑体" pitchFamily="49" charset="-122"/>
              </a:rPr>
              <a:t>:</a:t>
            </a:r>
            <a:r>
              <a:rPr lang="zh-CN" altLang="en-US" dirty="0"/>
              <a:t>洪秀全组织拜上帝会</a:t>
            </a:r>
            <a:r>
              <a:rPr lang="en-US" dirty="0"/>
              <a:t>,</a:t>
            </a:r>
            <a:r>
              <a:rPr lang="zh-CN" altLang="en-US" dirty="0"/>
              <a:t>号召群众进行反抗斗争。</a:t>
            </a:r>
          </a:p>
          <a:p>
            <a:pPr>
              <a:lnSpc>
                <a:spcPct val="100000"/>
              </a:lnSpc>
            </a:pPr>
            <a:r>
              <a:rPr lang="en-US" dirty="0">
                <a:latin typeface="黑体" pitchFamily="49" charset="-122"/>
                <a:ea typeface="黑体" pitchFamily="49" charset="-122"/>
              </a:rPr>
              <a:t>2.</a:t>
            </a:r>
            <a:r>
              <a:rPr lang="zh-CN" altLang="en-US" dirty="0">
                <a:latin typeface="黑体" pitchFamily="49" charset="-122"/>
                <a:ea typeface="黑体" pitchFamily="49" charset="-122"/>
              </a:rPr>
              <a:t>过程</a:t>
            </a:r>
          </a:p>
          <a:p>
            <a:pPr>
              <a:lnSpc>
                <a:spcPct val="100000"/>
              </a:lnSpc>
            </a:pPr>
            <a:r>
              <a:rPr lang="en-US" dirty="0">
                <a:latin typeface="黑体" pitchFamily="49" charset="-122"/>
                <a:ea typeface="黑体" pitchFamily="49" charset="-122"/>
              </a:rPr>
              <a:t>(1)</a:t>
            </a:r>
            <a:r>
              <a:rPr lang="zh-CN" altLang="en-US" dirty="0">
                <a:latin typeface="黑体" pitchFamily="49" charset="-122"/>
                <a:ea typeface="黑体" pitchFamily="49" charset="-122"/>
              </a:rPr>
              <a:t>金田起义</a:t>
            </a:r>
            <a:r>
              <a:rPr lang="en-US" dirty="0">
                <a:latin typeface="黑体" pitchFamily="49" charset="-122"/>
                <a:ea typeface="黑体" pitchFamily="49" charset="-122"/>
              </a:rPr>
              <a:t>:</a:t>
            </a:r>
            <a:r>
              <a:rPr lang="en-US" dirty="0"/>
              <a:t>1851</a:t>
            </a:r>
            <a:r>
              <a:rPr lang="zh-CN" altLang="en-US" dirty="0"/>
              <a:t>年</a:t>
            </a:r>
            <a:r>
              <a:rPr lang="en-US" dirty="0"/>
              <a:t>,</a:t>
            </a:r>
            <a:r>
              <a:rPr lang="zh-CN" altLang="en-US" dirty="0"/>
              <a:t>洪秀全金田起义</a:t>
            </a:r>
            <a:r>
              <a:rPr lang="en-US" dirty="0"/>
              <a:t>,</a:t>
            </a:r>
            <a:r>
              <a:rPr lang="zh-CN" altLang="en-US" dirty="0"/>
              <a:t>建号太平天国。</a:t>
            </a:r>
          </a:p>
          <a:p>
            <a:pPr>
              <a:lnSpc>
                <a:spcPct val="100000"/>
              </a:lnSpc>
            </a:pPr>
            <a:r>
              <a:rPr lang="en-US" dirty="0">
                <a:latin typeface="黑体" pitchFamily="49" charset="-122"/>
                <a:ea typeface="黑体" pitchFamily="49" charset="-122"/>
              </a:rPr>
              <a:t>(2)</a:t>
            </a:r>
            <a:r>
              <a:rPr lang="zh-CN" altLang="en-US" dirty="0">
                <a:latin typeface="黑体" pitchFamily="49" charset="-122"/>
                <a:ea typeface="黑体" pitchFamily="49" charset="-122"/>
              </a:rPr>
              <a:t>永安建制</a:t>
            </a:r>
            <a:r>
              <a:rPr lang="en-US" dirty="0">
                <a:latin typeface="黑体" pitchFamily="49" charset="-122"/>
                <a:ea typeface="黑体" pitchFamily="49" charset="-122"/>
              </a:rPr>
              <a:t>:</a:t>
            </a:r>
            <a:r>
              <a:rPr lang="zh-CN" altLang="en-US" dirty="0"/>
              <a:t>初步建立政权。</a:t>
            </a:r>
          </a:p>
          <a:p>
            <a:pPr>
              <a:lnSpc>
                <a:spcPct val="100000"/>
              </a:lnSpc>
            </a:pPr>
            <a:r>
              <a:rPr lang="en-US" dirty="0">
                <a:latin typeface="黑体" pitchFamily="49" charset="-122"/>
                <a:ea typeface="黑体" pitchFamily="49" charset="-122"/>
              </a:rPr>
              <a:t>(3)</a:t>
            </a:r>
            <a:r>
              <a:rPr lang="zh-CN" altLang="en-US" dirty="0">
                <a:latin typeface="黑体" pitchFamily="49" charset="-122"/>
                <a:ea typeface="黑体" pitchFamily="49" charset="-122"/>
              </a:rPr>
              <a:t>定都天京</a:t>
            </a:r>
            <a:r>
              <a:rPr lang="en-US" dirty="0">
                <a:latin typeface="黑体" pitchFamily="49" charset="-122"/>
                <a:ea typeface="黑体" pitchFamily="49" charset="-122"/>
              </a:rPr>
              <a:t>:</a:t>
            </a:r>
            <a:r>
              <a:rPr lang="en-US" u="sng" dirty="0"/>
              <a:t>                                     </a:t>
            </a:r>
            <a:r>
              <a:rPr lang="zh-CN" altLang="en-US" dirty="0"/>
              <a:t>。</a:t>
            </a:r>
            <a:endParaRPr lang="en-US" altLang="zh-CN" dirty="0"/>
          </a:p>
          <a:p>
            <a:pPr lvl="0">
              <a:lnSpc>
                <a:spcPct val="100000"/>
              </a:lnSpc>
            </a:pPr>
            <a:r>
              <a:rPr lang="en-US" altLang="zh-CN" dirty="0">
                <a:solidFill>
                  <a:srgbClr val="000000"/>
                </a:solidFill>
                <a:latin typeface="黑体" pitchFamily="49" charset="-122"/>
                <a:ea typeface="黑体" pitchFamily="49" charset="-122"/>
              </a:rPr>
              <a:t>(4)</a:t>
            </a:r>
            <a:r>
              <a:rPr lang="zh-CN" altLang="en-US" dirty="0">
                <a:solidFill>
                  <a:srgbClr val="000000"/>
                </a:solidFill>
                <a:latin typeface="黑体" pitchFamily="49" charset="-122"/>
                <a:ea typeface="黑体" pitchFamily="49" charset="-122"/>
              </a:rPr>
              <a:t>军事全盛</a:t>
            </a:r>
          </a:p>
          <a:p>
            <a:pPr lvl="0" algn="just">
              <a:lnSpc>
                <a:spcPct val="100000"/>
              </a:lnSpc>
            </a:pPr>
            <a:r>
              <a:rPr lang="zh-CN" altLang="en-US" dirty="0">
                <a:solidFill>
                  <a:srgbClr val="000000"/>
                </a:solidFill>
              </a:rPr>
              <a:t>①北伐</a:t>
            </a:r>
            <a:r>
              <a:rPr lang="en-US" altLang="zh-CN" dirty="0">
                <a:solidFill>
                  <a:srgbClr val="000000"/>
                </a:solidFill>
              </a:rPr>
              <a:t>:</a:t>
            </a:r>
            <a:r>
              <a:rPr lang="zh-CN" altLang="en-US" dirty="0">
                <a:solidFill>
                  <a:srgbClr val="000000"/>
                </a:solidFill>
              </a:rPr>
              <a:t>孤军深入</a:t>
            </a:r>
            <a:r>
              <a:rPr lang="en-US" altLang="zh-CN" dirty="0">
                <a:solidFill>
                  <a:srgbClr val="000000"/>
                </a:solidFill>
              </a:rPr>
              <a:t>,</a:t>
            </a:r>
            <a:r>
              <a:rPr lang="zh-CN" altLang="en-US" dirty="0">
                <a:solidFill>
                  <a:srgbClr val="000000"/>
                </a:solidFill>
              </a:rPr>
              <a:t>最终失败。牵制清军大量兵力</a:t>
            </a:r>
            <a:r>
              <a:rPr lang="en-US" altLang="zh-CN" dirty="0">
                <a:solidFill>
                  <a:srgbClr val="000000"/>
                </a:solidFill>
              </a:rPr>
              <a:t>,</a:t>
            </a:r>
            <a:r>
              <a:rPr lang="zh-CN" altLang="en-US" dirty="0">
                <a:solidFill>
                  <a:srgbClr val="000000"/>
                </a:solidFill>
              </a:rPr>
              <a:t>为西征军创造了有利条件。</a:t>
            </a:r>
          </a:p>
          <a:p>
            <a:pPr lvl="0">
              <a:lnSpc>
                <a:spcPct val="100000"/>
              </a:lnSpc>
            </a:pPr>
            <a:r>
              <a:rPr lang="zh-CN" altLang="en-US" dirty="0">
                <a:solidFill>
                  <a:srgbClr val="000000"/>
                </a:solidFill>
              </a:rPr>
              <a:t>②西征</a:t>
            </a:r>
            <a:r>
              <a:rPr lang="en-US" altLang="zh-CN" dirty="0">
                <a:solidFill>
                  <a:srgbClr val="000000"/>
                </a:solidFill>
              </a:rPr>
              <a:t>:</a:t>
            </a:r>
            <a:r>
              <a:rPr lang="zh-CN" altLang="en-US" dirty="0">
                <a:solidFill>
                  <a:srgbClr val="000000"/>
                </a:solidFill>
              </a:rPr>
              <a:t>打败湘军水师</a:t>
            </a:r>
            <a:r>
              <a:rPr lang="en-US" altLang="zh-CN" dirty="0">
                <a:solidFill>
                  <a:srgbClr val="000000"/>
                </a:solidFill>
              </a:rPr>
              <a:t>,</a:t>
            </a:r>
            <a:r>
              <a:rPr lang="zh-CN" altLang="en-US" dirty="0">
                <a:solidFill>
                  <a:srgbClr val="000000"/>
                </a:solidFill>
              </a:rPr>
              <a:t>太平天国进入全盛时期。</a:t>
            </a:r>
          </a:p>
          <a:p>
            <a:pPr lvl="0">
              <a:lnSpc>
                <a:spcPct val="100000"/>
              </a:lnSpc>
            </a:pPr>
            <a:r>
              <a:rPr lang="en-US" altLang="zh-CN" dirty="0">
                <a:solidFill>
                  <a:srgbClr val="000000"/>
                </a:solidFill>
                <a:latin typeface="黑体" pitchFamily="49" charset="-122"/>
                <a:ea typeface="黑体" pitchFamily="49" charset="-122"/>
              </a:rPr>
              <a:t>(5)</a:t>
            </a:r>
            <a:r>
              <a:rPr lang="zh-CN" altLang="en-US" dirty="0">
                <a:solidFill>
                  <a:srgbClr val="000000"/>
                </a:solidFill>
                <a:latin typeface="黑体" pitchFamily="49" charset="-122"/>
                <a:ea typeface="黑体" pitchFamily="49" charset="-122"/>
              </a:rPr>
              <a:t>天京变乱</a:t>
            </a:r>
            <a:r>
              <a:rPr lang="en-US" altLang="zh-CN" dirty="0">
                <a:solidFill>
                  <a:srgbClr val="000000"/>
                </a:solidFill>
                <a:latin typeface="黑体" pitchFamily="49" charset="-122"/>
                <a:ea typeface="黑体" pitchFamily="49" charset="-122"/>
              </a:rPr>
              <a:t>:</a:t>
            </a:r>
            <a:r>
              <a:rPr lang="en-US" altLang="zh-CN" u="sng" dirty="0">
                <a:solidFill>
                  <a:srgbClr val="000000"/>
                </a:solidFill>
              </a:rPr>
              <a:t>         </a:t>
            </a:r>
            <a:r>
              <a:rPr lang="zh-CN" altLang="en-US" dirty="0">
                <a:solidFill>
                  <a:srgbClr val="000000"/>
                </a:solidFill>
              </a:rPr>
              <a:t>年发生</a:t>
            </a:r>
            <a:r>
              <a:rPr lang="en-US" altLang="zh-CN" dirty="0">
                <a:solidFill>
                  <a:srgbClr val="000000"/>
                </a:solidFill>
              </a:rPr>
              <a:t>,</a:t>
            </a:r>
            <a:r>
              <a:rPr lang="zh-CN" altLang="en-US" dirty="0">
                <a:solidFill>
                  <a:srgbClr val="000000"/>
                </a:solidFill>
              </a:rPr>
              <a:t>是太平天国由盛转衰的转折点。</a:t>
            </a:r>
          </a:p>
          <a:p>
            <a:pPr lvl="0">
              <a:lnSpc>
                <a:spcPct val="100000"/>
              </a:lnSpc>
            </a:pPr>
            <a:r>
              <a:rPr lang="en-US" altLang="zh-CN" dirty="0">
                <a:solidFill>
                  <a:srgbClr val="000000"/>
                </a:solidFill>
                <a:latin typeface="黑体" pitchFamily="49" charset="-122"/>
                <a:ea typeface="黑体" pitchFamily="49" charset="-122"/>
              </a:rPr>
              <a:t>(6)</a:t>
            </a:r>
            <a:r>
              <a:rPr lang="zh-CN" altLang="en-US" dirty="0">
                <a:solidFill>
                  <a:srgbClr val="000000"/>
                </a:solidFill>
                <a:latin typeface="黑体" pitchFamily="49" charset="-122"/>
                <a:ea typeface="黑体" pitchFamily="49" charset="-122"/>
              </a:rPr>
              <a:t>后期斗争</a:t>
            </a:r>
            <a:r>
              <a:rPr lang="en-US" altLang="zh-CN" dirty="0">
                <a:solidFill>
                  <a:srgbClr val="000000"/>
                </a:solidFill>
                <a:latin typeface="黑体" pitchFamily="49" charset="-122"/>
                <a:ea typeface="黑体" pitchFamily="49" charset="-122"/>
              </a:rPr>
              <a:t>:</a:t>
            </a:r>
            <a:r>
              <a:rPr lang="zh-CN" altLang="en-US" dirty="0">
                <a:solidFill>
                  <a:srgbClr val="000000"/>
                </a:solidFill>
              </a:rPr>
              <a:t>重建领导核心</a:t>
            </a:r>
            <a:r>
              <a:rPr lang="en-US" altLang="zh-CN" dirty="0">
                <a:solidFill>
                  <a:srgbClr val="000000"/>
                </a:solidFill>
              </a:rPr>
              <a:t>,</a:t>
            </a:r>
            <a:r>
              <a:rPr lang="zh-CN" altLang="en-US" dirty="0">
                <a:solidFill>
                  <a:srgbClr val="000000"/>
                </a:solidFill>
              </a:rPr>
              <a:t>重建纲领</a:t>
            </a:r>
            <a:r>
              <a:rPr lang="en-US" altLang="zh-CN" dirty="0">
                <a:solidFill>
                  <a:srgbClr val="000000"/>
                </a:solidFill>
              </a:rPr>
              <a:t>,</a:t>
            </a:r>
            <a:r>
              <a:rPr lang="zh-CN" altLang="en-US" dirty="0">
                <a:solidFill>
                  <a:srgbClr val="000000"/>
                </a:solidFill>
              </a:rPr>
              <a:t>组织军事防御战。</a:t>
            </a:r>
          </a:p>
          <a:p>
            <a:pPr lvl="0">
              <a:lnSpc>
                <a:spcPct val="100000"/>
              </a:lnSpc>
            </a:pPr>
            <a:r>
              <a:rPr lang="en-US" altLang="zh-CN" dirty="0">
                <a:solidFill>
                  <a:srgbClr val="000000"/>
                </a:solidFill>
                <a:latin typeface="黑体" pitchFamily="49" charset="-122"/>
                <a:ea typeface="黑体" pitchFamily="49" charset="-122"/>
              </a:rPr>
              <a:t>(7)</a:t>
            </a:r>
            <a:r>
              <a:rPr lang="zh-CN" altLang="en-US" dirty="0">
                <a:solidFill>
                  <a:srgbClr val="000000"/>
                </a:solidFill>
                <a:latin typeface="黑体" pitchFamily="49" charset="-122"/>
                <a:ea typeface="黑体" pitchFamily="49" charset="-122"/>
              </a:rPr>
              <a:t>运动失败</a:t>
            </a:r>
            <a:r>
              <a:rPr lang="en-US" altLang="zh-CN" dirty="0">
                <a:solidFill>
                  <a:srgbClr val="000000"/>
                </a:solidFill>
                <a:latin typeface="黑体" pitchFamily="49" charset="-122"/>
                <a:ea typeface="黑体" pitchFamily="49" charset="-122"/>
              </a:rPr>
              <a:t>:</a:t>
            </a:r>
            <a:r>
              <a:rPr lang="en-US" altLang="zh-CN" u="sng" dirty="0">
                <a:solidFill>
                  <a:srgbClr val="000000"/>
                </a:solidFill>
              </a:rPr>
              <a:t>                                    </a:t>
            </a:r>
            <a:r>
              <a:rPr lang="zh-CN" altLang="en-US" dirty="0">
                <a:solidFill>
                  <a:srgbClr val="000000"/>
                </a:solidFill>
              </a:rPr>
              <a:t>。</a:t>
            </a:r>
            <a:endParaRPr lang="zh-CN" altLang="en-US" dirty="0"/>
          </a:p>
        </p:txBody>
      </p:sp>
      <p:sp>
        <p:nvSpPr>
          <p:cNvPr id="9" name="矩形 8"/>
          <p:cNvSpPr/>
          <p:nvPr/>
        </p:nvSpPr>
        <p:spPr>
          <a:xfrm>
            <a:off x="1858150" y="1560562"/>
            <a:ext cx="6429420" cy="400110"/>
          </a:xfrm>
          <a:prstGeom prst="rect">
            <a:avLst/>
          </a:prstGeom>
        </p:spPr>
        <p:txBody>
          <a:bodyPr wrap="square">
            <a:spAutoFit/>
          </a:bodyPr>
          <a:lstStyle/>
          <a:p>
            <a:pPr>
              <a:lnSpc>
                <a:spcPct val="100000"/>
              </a:lnSpc>
            </a:pPr>
            <a:r>
              <a:rPr lang="zh-CN" altLang="en-US" dirty="0">
                <a:solidFill>
                  <a:srgbClr val="FF0000"/>
                </a:solidFill>
              </a:rPr>
              <a:t>鸦片战争后</a:t>
            </a:r>
            <a:r>
              <a:rPr lang="en-US" altLang="zh-CN" dirty="0">
                <a:solidFill>
                  <a:srgbClr val="FF0000"/>
                </a:solidFill>
              </a:rPr>
              <a:t>,</a:t>
            </a:r>
            <a:r>
              <a:rPr lang="zh-CN" altLang="en-US" dirty="0">
                <a:solidFill>
                  <a:srgbClr val="FF0000"/>
                </a:solidFill>
              </a:rPr>
              <a:t>中国面临的民族矛盾和阶级矛盾空前激化</a:t>
            </a:r>
          </a:p>
        </p:txBody>
      </p:sp>
      <p:sp>
        <p:nvSpPr>
          <p:cNvPr id="10" name="矩形 9"/>
          <p:cNvSpPr/>
          <p:nvPr/>
        </p:nvSpPr>
        <p:spPr>
          <a:xfrm>
            <a:off x="1929588" y="3392700"/>
            <a:ext cx="4572032" cy="400110"/>
          </a:xfrm>
          <a:prstGeom prst="rect">
            <a:avLst/>
          </a:prstGeom>
        </p:spPr>
        <p:txBody>
          <a:bodyPr wrap="square">
            <a:spAutoFit/>
          </a:bodyPr>
          <a:lstStyle/>
          <a:p>
            <a:pPr>
              <a:lnSpc>
                <a:spcPct val="100000"/>
              </a:lnSpc>
            </a:pPr>
            <a:r>
              <a:rPr lang="en-US" altLang="zh-CN" dirty="0">
                <a:solidFill>
                  <a:srgbClr val="FF0000"/>
                </a:solidFill>
              </a:rPr>
              <a:t>1853</a:t>
            </a:r>
            <a:r>
              <a:rPr lang="zh-CN" altLang="en-US" dirty="0">
                <a:solidFill>
                  <a:srgbClr val="FF0000"/>
                </a:solidFill>
              </a:rPr>
              <a:t>年</a:t>
            </a:r>
            <a:r>
              <a:rPr lang="en-US" altLang="zh-CN" dirty="0">
                <a:solidFill>
                  <a:srgbClr val="FF0000"/>
                </a:solidFill>
              </a:rPr>
              <a:t>,</a:t>
            </a:r>
            <a:r>
              <a:rPr lang="zh-CN" altLang="en-US" dirty="0">
                <a:solidFill>
                  <a:srgbClr val="FF0000"/>
                </a:solidFill>
              </a:rPr>
              <a:t>攻克南京</a:t>
            </a:r>
            <a:r>
              <a:rPr lang="en-US" altLang="zh-CN" dirty="0">
                <a:solidFill>
                  <a:srgbClr val="FF0000"/>
                </a:solidFill>
              </a:rPr>
              <a:t>,</a:t>
            </a:r>
            <a:r>
              <a:rPr lang="zh-CN" altLang="en-US" dirty="0">
                <a:solidFill>
                  <a:srgbClr val="FF0000"/>
                </a:solidFill>
              </a:rPr>
              <a:t>改名天京</a:t>
            </a:r>
            <a:r>
              <a:rPr lang="en-US" altLang="zh-CN" dirty="0">
                <a:solidFill>
                  <a:srgbClr val="FF0000"/>
                </a:solidFill>
              </a:rPr>
              <a:t>,</a:t>
            </a:r>
            <a:r>
              <a:rPr lang="zh-CN" altLang="en-US" dirty="0">
                <a:solidFill>
                  <a:srgbClr val="FF0000"/>
                </a:solidFill>
              </a:rPr>
              <a:t>定为国都</a:t>
            </a:r>
          </a:p>
        </p:txBody>
      </p:sp>
      <p:sp>
        <p:nvSpPr>
          <p:cNvPr id="6" name="矩形 5">
            <a:extLst>
              <a:ext uri="{FF2B5EF4-FFF2-40B4-BE49-F238E27FC236}">
                <a16:creationId xmlns:a16="http://schemas.microsoft.com/office/drawing/2014/main" id="{54735B4C-D06F-412E-9B77-70DF88FC2859}"/>
              </a:ext>
            </a:extLst>
          </p:cNvPr>
          <p:cNvSpPr/>
          <p:nvPr/>
        </p:nvSpPr>
        <p:spPr>
          <a:xfrm>
            <a:off x="2143902" y="4596511"/>
            <a:ext cx="785818" cy="492443"/>
          </a:xfrm>
          <a:prstGeom prst="rect">
            <a:avLst/>
          </a:prstGeom>
        </p:spPr>
        <p:txBody>
          <a:bodyPr wrap="square">
            <a:spAutoFit/>
          </a:bodyPr>
          <a:lstStyle/>
          <a:p>
            <a:r>
              <a:rPr lang="en-US" altLang="zh-CN" dirty="0">
                <a:solidFill>
                  <a:srgbClr val="FF0000"/>
                </a:solidFill>
              </a:rPr>
              <a:t>1856</a:t>
            </a:r>
            <a:endParaRPr lang="zh-CN" altLang="en-US" dirty="0">
              <a:solidFill>
                <a:srgbClr val="FF0000"/>
              </a:solidFill>
            </a:endParaRPr>
          </a:p>
        </p:txBody>
      </p:sp>
      <p:sp>
        <p:nvSpPr>
          <p:cNvPr id="7" name="矩形 6">
            <a:extLst>
              <a:ext uri="{FF2B5EF4-FFF2-40B4-BE49-F238E27FC236}">
                <a16:creationId xmlns:a16="http://schemas.microsoft.com/office/drawing/2014/main" id="{68339BCF-BE4C-4683-ADCC-D47688D95C94}"/>
              </a:ext>
            </a:extLst>
          </p:cNvPr>
          <p:cNvSpPr/>
          <p:nvPr/>
        </p:nvSpPr>
        <p:spPr>
          <a:xfrm>
            <a:off x="2143902" y="5172575"/>
            <a:ext cx="4643470" cy="492443"/>
          </a:xfrm>
          <a:prstGeom prst="rect">
            <a:avLst/>
          </a:prstGeom>
        </p:spPr>
        <p:txBody>
          <a:bodyPr wrap="square">
            <a:spAutoFit/>
          </a:bodyPr>
          <a:lstStyle/>
          <a:p>
            <a:r>
              <a:rPr lang="en-US" altLang="zh-CN" dirty="0">
                <a:solidFill>
                  <a:srgbClr val="FF0000"/>
                </a:solidFill>
              </a:rPr>
              <a:t>1864</a:t>
            </a:r>
            <a:r>
              <a:rPr lang="zh-CN" altLang="en-US" dirty="0">
                <a:solidFill>
                  <a:srgbClr val="FF0000"/>
                </a:solidFill>
              </a:rPr>
              <a:t>年天京陷落</a:t>
            </a:r>
            <a:r>
              <a:rPr lang="en-US" altLang="zh-CN" dirty="0">
                <a:solidFill>
                  <a:srgbClr val="FF0000"/>
                </a:solidFill>
              </a:rPr>
              <a:t>,</a:t>
            </a:r>
            <a:r>
              <a:rPr lang="zh-CN" altLang="en-US" dirty="0">
                <a:solidFill>
                  <a:srgbClr val="FF0000"/>
                </a:solidFill>
              </a:rPr>
              <a:t>太平天国运动失败</a:t>
            </a: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5">
                                            <p:txEl>
                                              <p:pRg st="5" end="5"/>
                                            </p:txEl>
                                          </p:spTgt>
                                        </p:tgtEl>
                                        <p:attrNameLst>
                                          <p:attrName>style.visibility</p:attrName>
                                        </p:attrNameLst>
                                      </p:cBhvr>
                                      <p:to>
                                        <p:strVal val="visible"/>
                                      </p:to>
                                    </p:set>
                                    <p:animEffect transition="in" filter="barn(inHorizontal)">
                                      <p:cBhvr>
                                        <p:cTn id="12" dur="500"/>
                                        <p:tgtEl>
                                          <p:spTgt spid="5">
                                            <p:txEl>
                                              <p:pRg st="5" end="5"/>
                                            </p:txEl>
                                          </p:spTgt>
                                        </p:tgtEl>
                                      </p:cBhvr>
                                    </p:animEffect>
                                  </p:childTnLst>
                                </p:cTn>
                              </p:par>
                              <p:par>
                                <p:cTn id="13" presetID="16" presetClass="entr" presetSubtype="26"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animEffect transition="in" filter="barn(inHorizontal)">
                                      <p:cBhvr>
                                        <p:cTn id="15" dur="500"/>
                                        <p:tgtEl>
                                          <p:spTgt spid="5">
                                            <p:txEl>
                                              <p:pRg st="6" end="6"/>
                                            </p:txEl>
                                          </p:spTgt>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xEl>
                                              <p:pRg st="7" end="7"/>
                                            </p:txEl>
                                          </p:spTgt>
                                        </p:tgtEl>
                                        <p:attrNameLst>
                                          <p:attrName>style.visibility</p:attrName>
                                        </p:attrNameLst>
                                      </p:cBhvr>
                                      <p:to>
                                        <p:strVal val="visible"/>
                                      </p:to>
                                    </p:set>
                                    <p:animEffect transition="in" filter="barn(inHorizontal)">
                                      <p:cBhvr>
                                        <p:cTn id="18" dur="500"/>
                                        <p:tgtEl>
                                          <p:spTgt spid="5">
                                            <p:txEl>
                                              <p:pRg st="7" end="7"/>
                                            </p:txEl>
                                          </p:spTgt>
                                        </p:tgtEl>
                                      </p:cBhvr>
                                    </p:animEffect>
                                  </p:childTnLst>
                                </p:cTn>
                              </p:par>
                              <p:par>
                                <p:cTn id="19" presetID="16" presetClass="entr" presetSubtype="26" fill="hold" nodeType="withEffect">
                                  <p:stCondLst>
                                    <p:cond delay="0"/>
                                  </p:stCondLst>
                                  <p:childTnLst>
                                    <p:set>
                                      <p:cBhvr>
                                        <p:cTn id="20" dur="1" fill="hold">
                                          <p:stCondLst>
                                            <p:cond delay="0"/>
                                          </p:stCondLst>
                                        </p:cTn>
                                        <p:tgtEl>
                                          <p:spTgt spid="5">
                                            <p:txEl>
                                              <p:pRg st="8" end="8"/>
                                            </p:txEl>
                                          </p:spTgt>
                                        </p:tgtEl>
                                        <p:attrNameLst>
                                          <p:attrName>style.visibility</p:attrName>
                                        </p:attrNameLst>
                                      </p:cBhvr>
                                      <p:to>
                                        <p:strVal val="visible"/>
                                      </p:to>
                                    </p:set>
                                    <p:animEffect transition="in" filter="barn(inHorizontal)">
                                      <p:cBhvr>
                                        <p:cTn id="21" dur="500"/>
                                        <p:tgtEl>
                                          <p:spTgt spid="5">
                                            <p:txEl>
                                              <p:pRg st="8" end="8"/>
                                            </p:txEl>
                                          </p:spTgt>
                                        </p:tgtEl>
                                      </p:cBhvr>
                                    </p:animEffect>
                                  </p:childTnLst>
                                </p:cTn>
                              </p:par>
                              <p:par>
                                <p:cTn id="22" presetID="16" presetClass="entr" presetSubtype="26" fill="hold" nodeType="withEffect">
                                  <p:stCondLst>
                                    <p:cond delay="0"/>
                                  </p:stCondLst>
                                  <p:childTnLst>
                                    <p:set>
                                      <p:cBhvr>
                                        <p:cTn id="23" dur="1" fill="hold">
                                          <p:stCondLst>
                                            <p:cond delay="0"/>
                                          </p:stCondLst>
                                        </p:cTn>
                                        <p:tgtEl>
                                          <p:spTgt spid="5">
                                            <p:txEl>
                                              <p:pRg st="9" end="9"/>
                                            </p:txEl>
                                          </p:spTgt>
                                        </p:tgtEl>
                                        <p:attrNameLst>
                                          <p:attrName>style.visibility</p:attrName>
                                        </p:attrNameLst>
                                      </p:cBhvr>
                                      <p:to>
                                        <p:strVal val="visible"/>
                                      </p:to>
                                    </p:set>
                                    <p:animEffect transition="in" filter="barn(inHorizontal)">
                                      <p:cBhvr>
                                        <p:cTn id="24" dur="500"/>
                                        <p:tgtEl>
                                          <p:spTgt spid="5">
                                            <p:txEl>
                                              <p:pRg st="9" end="9"/>
                                            </p:txEl>
                                          </p:spTgt>
                                        </p:tgtEl>
                                      </p:cBhvr>
                                    </p:animEffect>
                                  </p:childTnLst>
                                </p:cTn>
                              </p:par>
                              <p:par>
                                <p:cTn id="25" presetID="16" presetClass="entr" presetSubtype="26" fill="hold" nodeType="with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animEffect transition="in" filter="barn(inHorizontal)">
                                      <p:cBhvr>
                                        <p:cTn id="27" dur="500"/>
                                        <p:tgtEl>
                                          <p:spTgt spid="5">
                                            <p:txEl>
                                              <p:pRg st="10" end="10"/>
                                            </p:txEl>
                                          </p:spTgt>
                                        </p:tgtEl>
                                      </p:cBhvr>
                                    </p:animEffect>
                                  </p:childTnLst>
                                </p:cTn>
                              </p:par>
                              <p:par>
                                <p:cTn id="28" presetID="16" presetClass="entr" presetSubtype="26" fill="hold" nodeType="withEffect">
                                  <p:stCondLst>
                                    <p:cond delay="0"/>
                                  </p:stCondLst>
                                  <p:childTnLst>
                                    <p:set>
                                      <p:cBhvr>
                                        <p:cTn id="29" dur="1" fill="hold">
                                          <p:stCondLst>
                                            <p:cond delay="0"/>
                                          </p:stCondLst>
                                        </p:cTn>
                                        <p:tgtEl>
                                          <p:spTgt spid="5">
                                            <p:txEl>
                                              <p:pRg st="11" end="11"/>
                                            </p:txEl>
                                          </p:spTgt>
                                        </p:tgtEl>
                                        <p:attrNameLst>
                                          <p:attrName>style.visibility</p:attrName>
                                        </p:attrNameLst>
                                      </p:cBhvr>
                                      <p:to>
                                        <p:strVal val="visible"/>
                                      </p:to>
                                    </p:set>
                                    <p:animEffect transition="in" filter="barn(inHorizontal)">
                                      <p:cBhvr>
                                        <p:cTn id="30" dur="500"/>
                                        <p:tgtEl>
                                          <p:spTgt spid="5">
                                            <p:txEl>
                                              <p:pRg st="11" end="11"/>
                                            </p:txEl>
                                          </p:spTgt>
                                        </p:tgtEl>
                                      </p:cBhvr>
                                    </p:animEffect>
                                  </p:childTnLst>
                                </p:cTn>
                              </p:par>
                              <p:par>
                                <p:cTn id="31" presetID="16" presetClass="entr" presetSubtype="26" fill="hold" nodeType="withEffect">
                                  <p:stCondLst>
                                    <p:cond delay="0"/>
                                  </p:stCondLst>
                                  <p:childTnLst>
                                    <p:set>
                                      <p:cBhvr>
                                        <p:cTn id="32" dur="1" fill="hold">
                                          <p:stCondLst>
                                            <p:cond delay="0"/>
                                          </p:stCondLst>
                                        </p:cTn>
                                        <p:tgtEl>
                                          <p:spTgt spid="5">
                                            <p:txEl>
                                              <p:pRg st="12" end="12"/>
                                            </p:txEl>
                                          </p:spTgt>
                                        </p:tgtEl>
                                        <p:attrNameLst>
                                          <p:attrName>style.visibility</p:attrName>
                                        </p:attrNameLst>
                                      </p:cBhvr>
                                      <p:to>
                                        <p:strVal val="visible"/>
                                      </p:to>
                                    </p:set>
                                    <p:animEffect transition="in" filter="barn(inHorizontal)">
                                      <p:cBhvr>
                                        <p:cTn id="33" dur="500"/>
                                        <p:tgtEl>
                                          <p:spTgt spid="5">
                                            <p:txEl>
                                              <p:pRg st="12" end="12"/>
                                            </p:txEl>
                                          </p:spTgt>
                                        </p:tgtEl>
                                      </p:cBhvr>
                                    </p:animEffect>
                                  </p:childTnLst>
                                </p:cTn>
                              </p:par>
                              <p:par>
                                <p:cTn id="34" presetID="16" presetClass="entr" presetSubtype="26" fill="hold" nodeType="withEffect">
                                  <p:stCondLst>
                                    <p:cond delay="0"/>
                                  </p:stCondLst>
                                  <p:childTnLst>
                                    <p:set>
                                      <p:cBhvr>
                                        <p:cTn id="35" dur="1" fill="hold">
                                          <p:stCondLst>
                                            <p:cond delay="0"/>
                                          </p:stCondLst>
                                        </p:cTn>
                                        <p:tgtEl>
                                          <p:spTgt spid="5">
                                            <p:txEl>
                                              <p:pRg st="13" end="13"/>
                                            </p:txEl>
                                          </p:spTgt>
                                        </p:tgtEl>
                                        <p:attrNameLst>
                                          <p:attrName>style.visibility</p:attrName>
                                        </p:attrNameLst>
                                      </p:cBhvr>
                                      <p:to>
                                        <p:strVal val="visible"/>
                                      </p:to>
                                    </p:set>
                                    <p:animEffect transition="in" filter="barn(inHorizontal)">
                                      <p:cBhvr>
                                        <p:cTn id="36" dur="500"/>
                                        <p:tgtEl>
                                          <p:spTgt spid="5">
                                            <p:txEl>
                                              <p:pRg st="13" end="13"/>
                                            </p:txEl>
                                          </p:spTgt>
                                        </p:tgtEl>
                                      </p:cBhvr>
                                    </p:animEffect>
                                  </p:childTnLst>
                                </p:cTn>
                              </p:par>
                              <p:par>
                                <p:cTn id="37" presetID="16" presetClass="entr" presetSubtype="26" fill="hold" nodeType="withEffect">
                                  <p:stCondLst>
                                    <p:cond delay="0"/>
                                  </p:stCondLst>
                                  <p:childTnLst>
                                    <p:set>
                                      <p:cBhvr>
                                        <p:cTn id="38" dur="1" fill="hold">
                                          <p:stCondLst>
                                            <p:cond delay="0"/>
                                          </p:stCondLst>
                                        </p:cTn>
                                        <p:tgtEl>
                                          <p:spTgt spid="5">
                                            <p:txEl>
                                              <p:pRg st="14" end="14"/>
                                            </p:txEl>
                                          </p:spTgt>
                                        </p:tgtEl>
                                        <p:attrNameLst>
                                          <p:attrName>style.visibility</p:attrName>
                                        </p:attrNameLst>
                                      </p:cBhvr>
                                      <p:to>
                                        <p:strVal val="visible"/>
                                      </p:to>
                                    </p:set>
                                    <p:animEffect transition="in" filter="barn(inHorizontal)">
                                      <p:cBhvr>
                                        <p:cTn id="39" dur="500"/>
                                        <p:tgtEl>
                                          <p:spTgt spid="5">
                                            <p:txEl>
                                              <p:pRg st="14" end="1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blinds(horizontal)">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down)">
                                      <p:cBhvr>
                                        <p:cTn id="5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extLst>
              <p:ext uri="{D42A27DB-BD31-4B8C-83A1-F6EECF244321}">
                <p14:modId xmlns:p14="http://schemas.microsoft.com/office/powerpoint/2010/main" val="3092156457"/>
              </p:ext>
            </p:extLst>
          </p:nvPr>
        </p:nvGraphicFramePr>
        <p:xfrm>
          <a:off x="108298" y="526710"/>
          <a:ext cx="8712968" cy="4968044"/>
        </p:xfrm>
        <a:graphic>
          <a:graphicData uri="http://schemas.openxmlformats.org/drawingml/2006/table">
            <a:tbl>
              <a:tblPr/>
              <a:tblGrid>
                <a:gridCol w="1594582">
                  <a:extLst>
                    <a:ext uri="{9D8B030D-6E8A-4147-A177-3AD203B41FA5}">
                      <a16:colId xmlns:a16="http://schemas.microsoft.com/office/drawing/2014/main" val="20000"/>
                    </a:ext>
                  </a:extLst>
                </a:gridCol>
                <a:gridCol w="4310074">
                  <a:extLst>
                    <a:ext uri="{9D8B030D-6E8A-4147-A177-3AD203B41FA5}">
                      <a16:colId xmlns:a16="http://schemas.microsoft.com/office/drawing/2014/main" val="20001"/>
                    </a:ext>
                  </a:extLst>
                </a:gridCol>
                <a:gridCol w="2808312">
                  <a:extLst>
                    <a:ext uri="{9D8B030D-6E8A-4147-A177-3AD203B41FA5}">
                      <a16:colId xmlns:a16="http://schemas.microsoft.com/office/drawing/2014/main" val="20002"/>
                    </a:ext>
                  </a:extLst>
                </a:gridCol>
              </a:tblGrid>
              <a:tr h="385780">
                <a:tc>
                  <a:txBody>
                    <a:bodyPr/>
                    <a:lstStyle/>
                    <a:p>
                      <a:pPr algn="ctr">
                        <a:lnSpc>
                          <a:spcPct val="100000"/>
                        </a:lnSpc>
                        <a:spcAft>
                          <a:spcPts val="0"/>
                        </a:spcAft>
                      </a:pPr>
                      <a:r>
                        <a:rPr lang="zh-CN" sz="1600" b="1" dirty="0">
                          <a:latin typeface="宋体" pitchFamily="2" charset="-122"/>
                          <a:ea typeface="宋体" pitchFamily="2" charset="-122"/>
                          <a:cs typeface="Times New Roman"/>
                        </a:rPr>
                        <a:t>纲领比较</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dirty="0">
                          <a:latin typeface="宋体" pitchFamily="2" charset="-122"/>
                          <a:ea typeface="宋体" pitchFamily="2" charset="-122"/>
                          <a:cs typeface="Times New Roman"/>
                        </a:rPr>
                        <a:t>《天朝田亩制度》</a:t>
                      </a:r>
                      <a:r>
                        <a:rPr lang="en-US" sz="1600" b="1" dirty="0">
                          <a:latin typeface="宋体" pitchFamily="2" charset="-122"/>
                          <a:ea typeface="宋体" pitchFamily="2" charset="-122"/>
                          <a:cs typeface="Times New Roman"/>
                        </a:rPr>
                        <a:t>(1853</a:t>
                      </a:r>
                      <a:r>
                        <a:rPr lang="zh-CN" sz="1600" b="1" dirty="0">
                          <a:latin typeface="宋体" pitchFamily="2" charset="-122"/>
                          <a:ea typeface="宋体" pitchFamily="2" charset="-122"/>
                          <a:cs typeface="Times New Roman"/>
                        </a:rPr>
                        <a:t>年</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dirty="0">
                          <a:latin typeface="宋体" pitchFamily="2" charset="-122"/>
                          <a:ea typeface="宋体" pitchFamily="2" charset="-122"/>
                          <a:cs typeface="Times New Roman"/>
                        </a:rPr>
                        <a:t>《资政新篇》</a:t>
                      </a:r>
                      <a:r>
                        <a:rPr lang="en-US" sz="1600" b="1" dirty="0">
                          <a:latin typeface="宋体" pitchFamily="2" charset="-122"/>
                          <a:ea typeface="宋体" pitchFamily="2" charset="-122"/>
                          <a:cs typeface="Times New Roman"/>
                        </a:rPr>
                        <a:t>(1859</a:t>
                      </a:r>
                      <a:r>
                        <a:rPr lang="zh-CN" sz="1600" b="1" dirty="0">
                          <a:latin typeface="宋体" pitchFamily="2" charset="-122"/>
                          <a:ea typeface="宋体" pitchFamily="2" charset="-122"/>
                          <a:cs typeface="Times New Roman"/>
                        </a:rPr>
                        <a:t>年</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36104">
                <a:tc>
                  <a:txBody>
                    <a:bodyPr/>
                    <a:lstStyle/>
                    <a:p>
                      <a:pPr algn="ctr">
                        <a:lnSpc>
                          <a:spcPct val="100000"/>
                        </a:lnSpc>
                        <a:spcAft>
                          <a:spcPts val="0"/>
                        </a:spcAft>
                      </a:pPr>
                      <a:r>
                        <a:rPr lang="zh-CN" sz="1600" b="1">
                          <a:latin typeface="宋体" pitchFamily="2" charset="-122"/>
                          <a:ea typeface="宋体" pitchFamily="2" charset="-122"/>
                          <a:cs typeface="Times New Roman"/>
                        </a:rPr>
                        <a:t>内容</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600" b="1" dirty="0">
                          <a:latin typeface="宋体" pitchFamily="2" charset="-122"/>
                          <a:ea typeface="宋体" pitchFamily="2" charset="-122"/>
                          <a:cs typeface="Times New Roman"/>
                        </a:rPr>
                        <a:t>土地分配</a:t>
                      </a:r>
                      <a:r>
                        <a:rPr lang="en-US" sz="1600" b="1" dirty="0">
                          <a:latin typeface="宋体" pitchFamily="2" charset="-122"/>
                          <a:ea typeface="宋体" pitchFamily="2" charset="-122"/>
                          <a:cs typeface="Times New Roman"/>
                        </a:rPr>
                        <a:t>:</a:t>
                      </a:r>
                      <a:r>
                        <a:rPr lang="en-US" altLang="zh-CN" sz="1600" b="1" u="sng" dirty="0">
                          <a:latin typeface="宋体" pitchFamily="2" charset="-122"/>
                          <a:ea typeface="宋体" pitchFamily="2" charset="-122"/>
                          <a:cs typeface="Times New Roman"/>
                        </a:rPr>
                        <a:t>            </a:t>
                      </a:r>
                      <a:r>
                        <a:rPr lang="en-US" altLang="zh-CN" sz="1600" b="1" u="sng" dirty="0">
                          <a:solidFill>
                            <a:schemeClr val="bg1"/>
                          </a:solidFill>
                          <a:latin typeface="宋体" pitchFamily="2" charset="-122"/>
                          <a:ea typeface="宋体" pitchFamily="2" charset="-122"/>
                          <a:cs typeface="Times New Roman"/>
                        </a:rPr>
                        <a:t>.</a:t>
                      </a:r>
                      <a:endParaRPr lang="zh-CN" sz="1600" dirty="0">
                        <a:solidFill>
                          <a:schemeClr val="bg1"/>
                        </a:solidFill>
                        <a:latin typeface="宋体" pitchFamily="2" charset="-122"/>
                        <a:ea typeface="宋体" pitchFamily="2" charset="-122"/>
                        <a:cs typeface="Times New Roman"/>
                      </a:endParaRPr>
                    </a:p>
                    <a:p>
                      <a:pPr algn="l">
                        <a:lnSpc>
                          <a:spcPct val="100000"/>
                        </a:lnSpc>
                        <a:spcAft>
                          <a:spcPts val="0"/>
                        </a:spcAft>
                      </a:pPr>
                      <a:r>
                        <a:rPr lang="zh-CN" sz="1600" b="1" dirty="0">
                          <a:latin typeface="宋体" pitchFamily="2" charset="-122"/>
                          <a:ea typeface="宋体" pitchFamily="2" charset="-122"/>
                          <a:cs typeface="Times New Roman"/>
                        </a:rPr>
                        <a:t>产品分配</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国库制度</a:t>
                      </a:r>
                      <a:endParaRPr lang="zh-CN" sz="1600" dirty="0">
                        <a:latin typeface="宋体" pitchFamily="2" charset="-122"/>
                        <a:ea typeface="宋体" pitchFamily="2" charset="-122"/>
                        <a:cs typeface="Times New Roman"/>
                      </a:endParaRPr>
                    </a:p>
                    <a:p>
                      <a:pPr algn="l">
                        <a:lnSpc>
                          <a:spcPct val="100000"/>
                        </a:lnSpc>
                        <a:spcAft>
                          <a:spcPts val="0"/>
                        </a:spcAft>
                      </a:pPr>
                      <a:r>
                        <a:rPr lang="zh-CN" sz="1600" b="1" dirty="0">
                          <a:latin typeface="宋体" pitchFamily="2" charset="-122"/>
                          <a:ea typeface="宋体" pitchFamily="2" charset="-122"/>
                          <a:cs typeface="Times New Roman"/>
                        </a:rPr>
                        <a:t>社会习俗</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男女平等</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dirty="0">
                          <a:latin typeface="宋体" pitchFamily="2" charset="-122"/>
                          <a:ea typeface="宋体" pitchFamily="2" charset="-122"/>
                          <a:cs typeface="Times New Roman"/>
                        </a:rPr>
                        <a:t>政治</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以法治国</a:t>
                      </a:r>
                      <a:endParaRPr lang="zh-CN" sz="1600" dirty="0">
                        <a:latin typeface="宋体" pitchFamily="2" charset="-122"/>
                        <a:ea typeface="宋体" pitchFamily="2" charset="-122"/>
                        <a:cs typeface="Times New Roman"/>
                      </a:endParaRPr>
                    </a:p>
                    <a:p>
                      <a:pPr algn="ctr">
                        <a:lnSpc>
                          <a:spcPct val="100000"/>
                        </a:lnSpc>
                        <a:spcAft>
                          <a:spcPts val="0"/>
                        </a:spcAft>
                      </a:pPr>
                      <a:r>
                        <a:rPr lang="zh-CN" sz="1600" b="1" dirty="0">
                          <a:latin typeface="宋体" pitchFamily="2" charset="-122"/>
                          <a:ea typeface="宋体" pitchFamily="2" charset="-122"/>
                          <a:cs typeface="Times New Roman"/>
                        </a:rPr>
                        <a:t>经济</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近代工商业</a:t>
                      </a:r>
                      <a:endParaRPr lang="zh-CN" sz="1600" dirty="0">
                        <a:latin typeface="宋体" pitchFamily="2" charset="-122"/>
                        <a:ea typeface="宋体" pitchFamily="2" charset="-122"/>
                        <a:cs typeface="Times New Roman"/>
                      </a:endParaRPr>
                    </a:p>
                    <a:p>
                      <a:pPr algn="ctr">
                        <a:lnSpc>
                          <a:spcPct val="100000"/>
                        </a:lnSpc>
                        <a:spcAft>
                          <a:spcPts val="0"/>
                        </a:spcAft>
                      </a:pPr>
                      <a:r>
                        <a:rPr lang="zh-CN" sz="1600" b="1" dirty="0">
                          <a:latin typeface="宋体" pitchFamily="2" charset="-122"/>
                          <a:ea typeface="宋体" pitchFamily="2" charset="-122"/>
                          <a:cs typeface="Times New Roman"/>
                        </a:rPr>
                        <a:t>文化</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新式教育</a:t>
                      </a:r>
                      <a:endParaRPr lang="zh-CN" sz="1600" dirty="0">
                        <a:latin typeface="宋体" pitchFamily="2" charset="-122"/>
                        <a:ea typeface="宋体" pitchFamily="2" charset="-122"/>
                        <a:cs typeface="Times New Roman"/>
                      </a:endParaRPr>
                    </a:p>
                    <a:p>
                      <a:pPr algn="ctr">
                        <a:lnSpc>
                          <a:spcPct val="100000"/>
                        </a:lnSpc>
                        <a:spcAft>
                          <a:spcPts val="0"/>
                        </a:spcAft>
                      </a:pPr>
                      <a:r>
                        <a:rPr lang="zh-CN" sz="1600" b="1" dirty="0">
                          <a:latin typeface="宋体" pitchFamily="2" charset="-122"/>
                          <a:ea typeface="宋体" pitchFamily="2" charset="-122"/>
                          <a:cs typeface="Times New Roman"/>
                        </a:rPr>
                        <a:t>外交</a:t>
                      </a:r>
                      <a:r>
                        <a:rPr lang="en-US" sz="1600" b="1" dirty="0">
                          <a:latin typeface="宋体" pitchFamily="2" charset="-122"/>
                          <a:ea typeface="宋体" pitchFamily="2" charset="-122"/>
                          <a:cs typeface="Times New Roman"/>
                        </a:rPr>
                        <a:t>:</a:t>
                      </a:r>
                      <a:r>
                        <a:rPr lang="en-US" altLang="zh-CN" sz="1600" b="1" u="sng" dirty="0">
                          <a:latin typeface="宋体" pitchFamily="2" charset="-122"/>
                          <a:ea typeface="宋体" pitchFamily="2" charset="-122"/>
                          <a:cs typeface="Times New Roman"/>
                        </a:rPr>
                        <a:t>              </a:t>
                      </a:r>
                      <a:r>
                        <a:rPr lang="en-US" altLang="zh-CN" sz="1600" b="1" u="sng" dirty="0">
                          <a:solidFill>
                            <a:schemeClr val="bg1"/>
                          </a:solidFill>
                          <a:latin typeface="宋体" pitchFamily="2" charset="-122"/>
                          <a:ea typeface="宋体" pitchFamily="2" charset="-122"/>
                          <a:cs typeface="Times New Roman"/>
                        </a:rPr>
                        <a:t>.</a:t>
                      </a:r>
                      <a:endParaRPr lang="zh-CN" sz="16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20080">
                <a:tc>
                  <a:txBody>
                    <a:bodyPr/>
                    <a:lstStyle/>
                    <a:p>
                      <a:pPr algn="ctr">
                        <a:lnSpc>
                          <a:spcPct val="100000"/>
                        </a:lnSpc>
                        <a:spcAft>
                          <a:spcPts val="0"/>
                        </a:spcAft>
                      </a:pPr>
                      <a:r>
                        <a:rPr lang="zh-CN" sz="1600" b="1">
                          <a:latin typeface="宋体" pitchFamily="2" charset="-122"/>
                          <a:ea typeface="宋体" pitchFamily="2" charset="-122"/>
                          <a:cs typeface="Times New Roman"/>
                        </a:rPr>
                        <a:t>是否反映农</a:t>
                      </a:r>
                      <a:endParaRPr lang="zh-CN" sz="1600">
                        <a:latin typeface="宋体" pitchFamily="2" charset="-122"/>
                        <a:ea typeface="宋体" pitchFamily="2" charset="-122"/>
                        <a:cs typeface="Times New Roman"/>
                      </a:endParaRPr>
                    </a:p>
                    <a:p>
                      <a:pPr algn="ctr">
                        <a:lnSpc>
                          <a:spcPct val="100000"/>
                        </a:lnSpc>
                        <a:spcAft>
                          <a:spcPts val="0"/>
                        </a:spcAft>
                      </a:pPr>
                      <a:r>
                        <a:rPr lang="zh-CN" sz="1600" b="1">
                          <a:latin typeface="宋体" pitchFamily="2" charset="-122"/>
                          <a:ea typeface="宋体" pitchFamily="2" charset="-122"/>
                          <a:cs typeface="Times New Roman"/>
                        </a:rPr>
                        <a:t>民土地愿望</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1600" b="1" u="sng" dirty="0">
                          <a:latin typeface="宋体" pitchFamily="2" charset="-122"/>
                          <a:ea typeface="宋体" pitchFamily="2" charset="-122"/>
                          <a:cs typeface="Times New Roman"/>
                        </a:rPr>
                        <a:t>                       </a:t>
                      </a:r>
                      <a:r>
                        <a:rPr lang="en-US" altLang="zh-CN" sz="1600" b="1" u="sng" dirty="0">
                          <a:solidFill>
                            <a:schemeClr val="bg1"/>
                          </a:solidFill>
                          <a:latin typeface="宋体" pitchFamily="2" charset="-122"/>
                          <a:ea typeface="宋体" pitchFamily="2" charset="-122"/>
                          <a:cs typeface="Times New Roman"/>
                        </a:rPr>
                        <a:t>.</a:t>
                      </a:r>
                    </a:p>
                    <a:p>
                      <a:pPr>
                        <a:lnSpc>
                          <a:spcPct val="100000"/>
                        </a:lnSpc>
                        <a:spcAft>
                          <a:spcPts val="0"/>
                        </a:spcAft>
                      </a:pPr>
                      <a:r>
                        <a:rPr lang="en-US" altLang="zh-CN" sz="1600" b="1" u="sng" dirty="0">
                          <a:latin typeface="宋体" pitchFamily="2" charset="-122"/>
                          <a:ea typeface="宋体" pitchFamily="2" charset="-122"/>
                          <a:cs typeface="Times New Roman"/>
                        </a:rPr>
                        <a:t>                    </a:t>
                      </a:r>
                      <a:r>
                        <a:rPr lang="en-US" altLang="zh-CN" sz="1600" b="1" u="sng" dirty="0">
                          <a:solidFill>
                            <a:schemeClr val="bg1"/>
                          </a:solidFill>
                          <a:latin typeface="宋体" pitchFamily="2" charset="-122"/>
                          <a:ea typeface="宋体" pitchFamily="2" charset="-122"/>
                          <a:cs typeface="Times New Roman"/>
                        </a:rPr>
                        <a:t>.</a:t>
                      </a:r>
                      <a:endParaRPr lang="zh-CN" sz="16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dirty="0">
                          <a:latin typeface="宋体" pitchFamily="2" charset="-122"/>
                          <a:ea typeface="宋体" pitchFamily="2" charset="-122"/>
                          <a:cs typeface="Times New Roman"/>
                        </a:rPr>
                        <a:t>未反映</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76064">
                <a:tc>
                  <a:txBody>
                    <a:bodyPr/>
                    <a:lstStyle/>
                    <a:p>
                      <a:pPr algn="ctr">
                        <a:lnSpc>
                          <a:spcPct val="100000"/>
                        </a:lnSpc>
                        <a:spcAft>
                          <a:spcPts val="0"/>
                        </a:spcAft>
                      </a:pPr>
                      <a:r>
                        <a:rPr lang="zh-CN" sz="1600" b="1" dirty="0">
                          <a:latin typeface="宋体" pitchFamily="2" charset="-122"/>
                          <a:ea typeface="宋体" pitchFamily="2" charset="-122"/>
                          <a:cs typeface="Times New Roman"/>
                        </a:rPr>
                        <a:t>是否顺应发展</a:t>
                      </a:r>
                      <a:endParaRPr lang="zh-CN" sz="1600" dirty="0">
                        <a:latin typeface="宋体" pitchFamily="2" charset="-122"/>
                        <a:ea typeface="宋体" pitchFamily="2" charset="-122"/>
                        <a:cs typeface="Times New Roman"/>
                      </a:endParaRPr>
                    </a:p>
                    <a:p>
                      <a:pPr algn="ctr">
                        <a:lnSpc>
                          <a:spcPct val="100000"/>
                        </a:lnSpc>
                        <a:spcAft>
                          <a:spcPts val="0"/>
                        </a:spcAft>
                      </a:pPr>
                      <a:r>
                        <a:rPr lang="zh-CN" sz="1600" b="1" dirty="0">
                          <a:latin typeface="宋体" pitchFamily="2" charset="-122"/>
                          <a:ea typeface="宋体" pitchFamily="2" charset="-122"/>
                          <a:cs typeface="Times New Roman"/>
                        </a:rPr>
                        <a:t>资本主义潮流</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itchFamily="2" charset="-122"/>
                          <a:ea typeface="宋体" pitchFamily="2" charset="-122"/>
                          <a:cs typeface="Times New Roman"/>
                        </a:rPr>
                        <a:t>小农经济</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落后性</a:t>
                      </a:r>
                      <a:r>
                        <a:rPr lang="en-US" sz="1600" b="1" dirty="0">
                          <a:latin typeface="宋体" pitchFamily="2" charset="-122"/>
                          <a:ea typeface="宋体" pitchFamily="2" charset="-122"/>
                          <a:cs typeface="Times New Roman"/>
                        </a:rPr>
                        <a:t>)</a:t>
                      </a:r>
                      <a:r>
                        <a:rPr lang="en-US" sz="1600" b="0" dirty="0">
                          <a:latin typeface="宋体" pitchFamily="2" charset="-122"/>
                          <a:ea typeface="宋体" pitchFamily="2" charset="-122"/>
                          <a:cs typeface="Times New Roman"/>
                        </a:rPr>
                        <a:t>  </a:t>
                      </a:r>
                    </a:p>
                    <a:p>
                      <a:pPr>
                        <a:lnSpc>
                          <a:spcPct val="100000"/>
                        </a:lnSpc>
                        <a:spcAft>
                          <a:spcPts val="0"/>
                        </a:spcAft>
                      </a:pPr>
                      <a:r>
                        <a:rPr lang="zh-CN" sz="1600" b="1" dirty="0">
                          <a:latin typeface="宋体" pitchFamily="2" charset="-122"/>
                          <a:ea typeface="宋体" pitchFamily="2" charset="-122"/>
                          <a:cs typeface="Times New Roman"/>
                        </a:rPr>
                        <a:t>不顺应</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itchFamily="2" charset="-122"/>
                          <a:ea typeface="宋体" pitchFamily="2" charset="-122"/>
                          <a:cs typeface="Times New Roman"/>
                        </a:rPr>
                        <a:t>资本主义工商业</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进步性</a:t>
                      </a:r>
                      <a:r>
                        <a:rPr lang="en-US" sz="1600" b="1" dirty="0">
                          <a:latin typeface="宋体" pitchFamily="2" charset="-122"/>
                          <a:ea typeface="宋体" pitchFamily="2" charset="-122"/>
                          <a:cs typeface="Times New Roman"/>
                        </a:rPr>
                        <a:t>)</a:t>
                      </a:r>
                      <a:r>
                        <a:rPr lang="en-US" sz="1600" b="0" dirty="0">
                          <a:latin typeface="宋体" pitchFamily="2" charset="-122"/>
                          <a:ea typeface="宋体" pitchFamily="2" charset="-122"/>
                          <a:cs typeface="Times New Roman"/>
                        </a:rPr>
                        <a:t>  </a:t>
                      </a:r>
                    </a:p>
                    <a:p>
                      <a:pPr>
                        <a:lnSpc>
                          <a:spcPct val="100000"/>
                        </a:lnSpc>
                        <a:spcAft>
                          <a:spcPts val="0"/>
                        </a:spcAft>
                      </a:pPr>
                      <a:r>
                        <a:rPr lang="zh-CN" sz="1600" b="1" dirty="0">
                          <a:latin typeface="宋体" pitchFamily="2" charset="-122"/>
                          <a:ea typeface="宋体" pitchFamily="2" charset="-122"/>
                          <a:cs typeface="Times New Roman"/>
                        </a:rPr>
                        <a:t>顺应</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849161"/>
                  </a:ext>
                </a:extLst>
              </a:tr>
              <a:tr h="360040">
                <a:tc>
                  <a:txBody>
                    <a:bodyPr/>
                    <a:lstStyle/>
                    <a:p>
                      <a:pPr algn="ctr">
                        <a:lnSpc>
                          <a:spcPct val="100000"/>
                        </a:lnSpc>
                        <a:spcAft>
                          <a:spcPts val="0"/>
                        </a:spcAft>
                      </a:pPr>
                      <a:r>
                        <a:rPr lang="zh-CN" sz="1600" b="1">
                          <a:latin typeface="宋体" pitchFamily="2" charset="-122"/>
                          <a:ea typeface="宋体" pitchFamily="2" charset="-122"/>
                          <a:cs typeface="Times New Roman"/>
                        </a:rPr>
                        <a:t>是否实施</a:t>
                      </a:r>
                      <a:endParaRPr lang="zh-CN" sz="16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dirty="0">
                          <a:latin typeface="宋体" pitchFamily="2" charset="-122"/>
                          <a:ea typeface="宋体" pitchFamily="2" charset="-122"/>
                          <a:cs typeface="Times New Roman"/>
                        </a:rPr>
                        <a:t>无法实施</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dirty="0">
                          <a:latin typeface="宋体" pitchFamily="2" charset="-122"/>
                          <a:ea typeface="宋体" pitchFamily="2" charset="-122"/>
                          <a:cs typeface="Times New Roman"/>
                        </a:rPr>
                        <a:t>无法实施</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3640443"/>
                  </a:ext>
                </a:extLst>
              </a:tr>
              <a:tr h="916592">
                <a:tc>
                  <a:txBody>
                    <a:bodyPr/>
                    <a:lstStyle/>
                    <a:p>
                      <a:pPr algn="ctr">
                        <a:lnSpc>
                          <a:spcPct val="100000"/>
                        </a:lnSpc>
                        <a:spcAft>
                          <a:spcPts val="0"/>
                        </a:spcAft>
                      </a:pPr>
                      <a:r>
                        <a:rPr lang="zh-CN" sz="1600" b="1" dirty="0">
                          <a:latin typeface="宋体" pitchFamily="2" charset="-122"/>
                          <a:ea typeface="宋体" pitchFamily="2" charset="-122"/>
                          <a:cs typeface="Times New Roman"/>
                        </a:rPr>
                        <a:t>评价</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1600" b="1" dirty="0">
                          <a:latin typeface="宋体" pitchFamily="2" charset="-122"/>
                          <a:ea typeface="宋体" pitchFamily="2" charset="-122"/>
                          <a:cs typeface="Times New Roman"/>
                        </a:rPr>
                        <a:t>(1)</a:t>
                      </a:r>
                      <a:r>
                        <a:rPr lang="zh-CN" sz="1600" b="1" dirty="0">
                          <a:latin typeface="宋体" pitchFamily="2" charset="-122"/>
                          <a:ea typeface="宋体" pitchFamily="2" charset="-122"/>
                          <a:cs typeface="Times New Roman"/>
                        </a:rPr>
                        <a:t>革命性</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zh-CN" sz="1600" b="1" dirty="0">
                          <a:latin typeface="宋体" pitchFamily="2" charset="-122"/>
                          <a:ea typeface="宋体" pitchFamily="2" charset="-122"/>
                          <a:cs typeface="Times New Roman"/>
                        </a:rPr>
                        <a:t>①</a:t>
                      </a:r>
                      <a:r>
                        <a:rPr lang="en-US" altLang="zh-CN" sz="1600" b="1" u="sng" dirty="0">
                          <a:latin typeface="宋体" pitchFamily="2" charset="-122"/>
                          <a:ea typeface="宋体" pitchFamily="2" charset="-122"/>
                          <a:cs typeface="Times New Roman"/>
                        </a:rPr>
                        <a:t>                            </a:t>
                      </a:r>
                      <a:r>
                        <a:rPr lang="en-US" altLang="zh-CN" sz="1600" b="1" u="sng" dirty="0">
                          <a:solidFill>
                            <a:schemeClr val="bg1"/>
                          </a:solidFill>
                          <a:latin typeface="宋体" pitchFamily="2" charset="-122"/>
                          <a:ea typeface="宋体" pitchFamily="2" charset="-122"/>
                          <a:cs typeface="Times New Roman"/>
                        </a:rPr>
                        <a:t>.</a:t>
                      </a:r>
                      <a:r>
                        <a:rPr lang="en-US" altLang="zh-CN" sz="1600" b="1" u="sng" dirty="0">
                          <a:latin typeface="宋体" pitchFamily="2" charset="-122"/>
                          <a:ea typeface="宋体" pitchFamily="2" charset="-122"/>
                          <a:cs typeface="Times New Roman"/>
                        </a:rPr>
                        <a:t>      </a:t>
                      </a:r>
                      <a:r>
                        <a:rPr lang="en-US" sz="1600" b="1" dirty="0">
                          <a:latin typeface="宋体" pitchFamily="2" charset="-122"/>
                          <a:ea typeface="宋体" pitchFamily="2" charset="-122"/>
                          <a:cs typeface="Times New Roman"/>
                        </a:rPr>
                        <a:t>; </a:t>
                      </a:r>
                      <a:r>
                        <a:rPr lang="zh-CN" sz="1600" b="1" dirty="0">
                          <a:latin typeface="宋体" pitchFamily="2" charset="-122"/>
                          <a:ea typeface="宋体" pitchFamily="2" charset="-122"/>
                          <a:cs typeface="Times New Roman"/>
                        </a:rPr>
                        <a:t>②提高农民反封建斗争的积极性</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zh-CN" sz="1600" b="1" dirty="0">
                          <a:latin typeface="宋体" pitchFamily="2" charset="-122"/>
                          <a:ea typeface="宋体" pitchFamily="2" charset="-122"/>
                          <a:cs typeface="Times New Roman"/>
                        </a:rPr>
                        <a:t>③我国农民反封建斗争的思想结晶</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(2)</a:t>
                      </a:r>
                      <a:r>
                        <a:rPr lang="zh-CN" sz="1600" b="1" dirty="0">
                          <a:latin typeface="宋体" pitchFamily="2" charset="-122"/>
                          <a:ea typeface="宋体" pitchFamily="2" charset="-122"/>
                          <a:cs typeface="Times New Roman"/>
                        </a:rPr>
                        <a:t>空想性</a:t>
                      </a:r>
                      <a:r>
                        <a:rPr 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zh-CN" sz="1600" b="1" dirty="0">
                          <a:latin typeface="宋体" pitchFamily="2" charset="-122"/>
                          <a:ea typeface="宋体" pitchFamily="2" charset="-122"/>
                          <a:cs typeface="Times New Roman"/>
                        </a:rPr>
                        <a:t>①绝对平均主义</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无法调动农民生产积极性</a:t>
                      </a:r>
                      <a:r>
                        <a:rPr lang="en-US" sz="1600" b="1" dirty="0">
                          <a:latin typeface="宋体" pitchFamily="2" charset="-122"/>
                          <a:ea typeface="宋体" pitchFamily="2" charset="-122"/>
                          <a:cs typeface="Times New Roman"/>
                        </a:rPr>
                        <a:t>; </a:t>
                      </a:r>
                      <a:r>
                        <a:rPr lang="zh-CN" sz="1600" b="1" dirty="0">
                          <a:latin typeface="宋体" pitchFamily="2" charset="-122"/>
                          <a:ea typeface="宋体" pitchFamily="2" charset="-122"/>
                          <a:cs typeface="Times New Roman"/>
                        </a:rPr>
                        <a:t>②缺少实行的必要条件</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(3)</a:t>
                      </a:r>
                      <a:r>
                        <a:rPr lang="zh-CN" sz="1600" b="1" dirty="0">
                          <a:latin typeface="宋体" pitchFamily="2" charset="-122"/>
                          <a:ea typeface="宋体" pitchFamily="2" charset="-122"/>
                          <a:cs typeface="Times New Roman"/>
                        </a:rPr>
                        <a:t>落后性</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固守</a:t>
                      </a:r>
                      <a:r>
                        <a:rPr lang="en-US" altLang="zh-CN" sz="1600" b="1" u="sng" dirty="0">
                          <a:latin typeface="宋体" pitchFamily="2" charset="-122"/>
                          <a:ea typeface="宋体" pitchFamily="2" charset="-122"/>
                          <a:cs typeface="Times New Roman"/>
                        </a:rPr>
                        <a:t>          </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落后于世界潮流</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1600" b="1" dirty="0">
                          <a:latin typeface="宋体" pitchFamily="2" charset="-122"/>
                          <a:ea typeface="宋体" pitchFamily="2" charset="-122"/>
                          <a:cs typeface="Times New Roman"/>
                        </a:rPr>
                        <a:t>(1)</a:t>
                      </a:r>
                      <a:r>
                        <a:rPr lang="zh-CN" sz="1600" b="1" dirty="0">
                          <a:latin typeface="宋体" pitchFamily="2" charset="-122"/>
                          <a:ea typeface="宋体" pitchFamily="2" charset="-122"/>
                          <a:cs typeface="Times New Roman"/>
                        </a:rPr>
                        <a:t>进步性</a:t>
                      </a:r>
                      <a:r>
                        <a:rPr lang="en-US" sz="1600" b="1" dirty="0">
                          <a:latin typeface="宋体" pitchFamily="2" charset="-122"/>
                          <a:ea typeface="宋体" pitchFamily="2" charset="-122"/>
                          <a:cs typeface="Times New Roman"/>
                        </a:rPr>
                        <a:t>:</a:t>
                      </a:r>
                    </a:p>
                    <a:p>
                      <a:pPr>
                        <a:lnSpc>
                          <a:spcPct val="100000"/>
                        </a:lnSpc>
                        <a:spcAft>
                          <a:spcPts val="0"/>
                        </a:spcAft>
                      </a:pPr>
                      <a:r>
                        <a:rPr lang="zh-CN" sz="1600" b="1" dirty="0">
                          <a:latin typeface="宋体" pitchFamily="2" charset="-122"/>
                          <a:ea typeface="宋体" pitchFamily="2" charset="-122"/>
                          <a:cs typeface="Times New Roman"/>
                        </a:rPr>
                        <a:t>①中国最早、最完整的资本主义改革方案</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向西方学习</a:t>
                      </a:r>
                      <a:r>
                        <a:rPr lang="en-US" sz="1600" b="1" dirty="0">
                          <a:latin typeface="宋体" pitchFamily="2" charset="-122"/>
                          <a:ea typeface="宋体" pitchFamily="2" charset="-122"/>
                          <a:cs typeface="Times New Roman"/>
                        </a:rPr>
                        <a:t>;</a:t>
                      </a:r>
                    </a:p>
                    <a:p>
                      <a:pPr>
                        <a:lnSpc>
                          <a:spcPct val="100000"/>
                        </a:lnSpc>
                        <a:spcAft>
                          <a:spcPts val="0"/>
                        </a:spcAft>
                      </a:pPr>
                      <a:r>
                        <a:rPr lang="zh-CN" sz="1600" b="1" dirty="0">
                          <a:latin typeface="宋体" pitchFamily="2" charset="-122"/>
                          <a:ea typeface="宋体" pitchFamily="2" charset="-122"/>
                          <a:cs typeface="Times New Roman"/>
                        </a:rPr>
                        <a:t>②顺应了社会发展潮流</a:t>
                      </a:r>
                      <a:r>
                        <a:rPr lang="zh-CN" altLang="en-US" sz="1600" b="1" dirty="0">
                          <a:latin typeface="宋体" pitchFamily="2" charset="-122"/>
                          <a:ea typeface="宋体" pitchFamily="2" charset="-122"/>
                          <a:cs typeface="Times New Roman"/>
                        </a:rPr>
                        <a:t>。</a:t>
                      </a:r>
                      <a:endParaRPr lang="zh-CN" sz="1600" dirty="0">
                        <a:latin typeface="宋体" pitchFamily="2" charset="-122"/>
                        <a:ea typeface="宋体" pitchFamily="2" charset="-122"/>
                        <a:cs typeface="Times New Roman"/>
                      </a:endParaRPr>
                    </a:p>
                    <a:p>
                      <a:pPr>
                        <a:lnSpc>
                          <a:spcPct val="100000"/>
                        </a:lnSpc>
                        <a:spcAft>
                          <a:spcPts val="0"/>
                        </a:spcAft>
                      </a:pPr>
                      <a:r>
                        <a:rPr lang="en-US" sz="1600" b="1" dirty="0">
                          <a:latin typeface="宋体" pitchFamily="2" charset="-122"/>
                          <a:ea typeface="宋体" pitchFamily="2" charset="-122"/>
                          <a:cs typeface="Times New Roman"/>
                        </a:rPr>
                        <a:t>(2)</a:t>
                      </a:r>
                      <a:r>
                        <a:rPr lang="zh-CN" sz="1600" b="1" dirty="0">
                          <a:latin typeface="宋体" pitchFamily="2" charset="-122"/>
                          <a:ea typeface="宋体" pitchFamily="2" charset="-122"/>
                          <a:cs typeface="Times New Roman"/>
                        </a:rPr>
                        <a:t>局限性</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①未能反映农民最迫切的愿望和要求</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②缺少实施的必要条件</a:t>
                      </a:r>
                      <a:r>
                        <a:rPr lang="en-US" sz="1600" b="1" dirty="0">
                          <a:latin typeface="宋体" pitchFamily="2" charset="-122"/>
                          <a:ea typeface="宋体" pitchFamily="2" charset="-122"/>
                          <a:cs typeface="Times New Roman"/>
                        </a:rPr>
                        <a:t>,</a:t>
                      </a:r>
                      <a:r>
                        <a:rPr lang="zh-CN" sz="1600" b="1" dirty="0">
                          <a:latin typeface="宋体" pitchFamily="2" charset="-122"/>
                          <a:ea typeface="宋体" pitchFamily="2" charset="-122"/>
                          <a:cs typeface="Times New Roman"/>
                        </a:rPr>
                        <a:t>因战争环境没有真正实行</a:t>
                      </a:r>
                      <a:endParaRPr lang="zh-CN" sz="16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0946122"/>
                  </a:ext>
                </a:extLst>
              </a:tr>
            </a:tbl>
          </a:graphicData>
        </a:graphic>
      </p:graphicFrame>
      <p:sp>
        <p:nvSpPr>
          <p:cNvPr id="8" name="TextBox 7"/>
          <p:cNvSpPr txBox="1"/>
          <p:nvPr/>
        </p:nvSpPr>
        <p:spPr>
          <a:xfrm>
            <a:off x="250795" y="68590"/>
            <a:ext cx="8501122" cy="435697"/>
          </a:xfrm>
          <a:prstGeom prst="rect">
            <a:avLst/>
          </a:prstGeom>
          <a:noFill/>
        </p:spPr>
        <p:txBody>
          <a:bodyPr wrap="square" rtlCol="0">
            <a:spAutoFit/>
          </a:bodyPr>
          <a:lstStyle/>
          <a:p>
            <a:r>
              <a:rPr lang="en-US" dirty="0">
                <a:latin typeface="黑体" pitchFamily="49" charset="-122"/>
                <a:ea typeface="黑体" pitchFamily="49" charset="-122"/>
              </a:rPr>
              <a:t>3.</a:t>
            </a:r>
            <a:r>
              <a:rPr lang="zh-CN" altLang="en-US" dirty="0">
                <a:latin typeface="黑体" pitchFamily="49" charset="-122"/>
                <a:ea typeface="黑体" pitchFamily="49" charset="-122"/>
              </a:rPr>
              <a:t>纲领</a:t>
            </a:r>
          </a:p>
        </p:txBody>
      </p:sp>
      <p:sp>
        <p:nvSpPr>
          <p:cNvPr id="14" name="矩形 13"/>
          <p:cNvSpPr/>
          <p:nvPr/>
        </p:nvSpPr>
        <p:spPr>
          <a:xfrm>
            <a:off x="6812178" y="1560562"/>
            <a:ext cx="1217000" cy="400110"/>
          </a:xfrm>
          <a:prstGeom prst="rect">
            <a:avLst/>
          </a:prstGeom>
        </p:spPr>
        <p:txBody>
          <a:bodyPr wrap="none">
            <a:spAutoFit/>
          </a:bodyPr>
          <a:lstStyle/>
          <a:p>
            <a:pPr>
              <a:lnSpc>
                <a:spcPct val="100000"/>
              </a:lnSpc>
            </a:pPr>
            <a:r>
              <a:rPr lang="zh-CN" altLang="en-US" dirty="0">
                <a:solidFill>
                  <a:srgbClr val="FF0000"/>
                </a:solidFill>
              </a:rPr>
              <a:t>平等自由</a:t>
            </a:r>
          </a:p>
        </p:txBody>
      </p:sp>
      <p:sp>
        <p:nvSpPr>
          <p:cNvPr id="9" name="矩形 8"/>
          <p:cNvSpPr/>
          <p:nvPr/>
        </p:nvSpPr>
        <p:spPr>
          <a:xfrm>
            <a:off x="2700586" y="912217"/>
            <a:ext cx="1217000" cy="400110"/>
          </a:xfrm>
          <a:prstGeom prst="rect">
            <a:avLst/>
          </a:prstGeom>
        </p:spPr>
        <p:txBody>
          <a:bodyPr wrap="none">
            <a:spAutoFit/>
          </a:bodyPr>
          <a:lstStyle/>
          <a:p>
            <a:pPr>
              <a:lnSpc>
                <a:spcPct val="100000"/>
              </a:lnSpc>
            </a:pPr>
            <a:r>
              <a:rPr lang="zh-CN" altLang="en-US" dirty="0">
                <a:solidFill>
                  <a:srgbClr val="FF0000"/>
                </a:solidFill>
                <a:cs typeface="Times New Roman"/>
              </a:rPr>
              <a:t>平均分配</a:t>
            </a:r>
            <a:endParaRPr lang="zh-CN" altLang="en-US" dirty="0">
              <a:solidFill>
                <a:srgbClr val="FF0000"/>
              </a:solidFill>
            </a:endParaRPr>
          </a:p>
        </p:txBody>
      </p:sp>
      <p:sp>
        <p:nvSpPr>
          <p:cNvPr id="10" name="矩形 9"/>
          <p:cNvSpPr/>
          <p:nvPr/>
        </p:nvSpPr>
        <p:spPr>
          <a:xfrm>
            <a:off x="1764482" y="1848594"/>
            <a:ext cx="3168352" cy="707886"/>
          </a:xfrm>
          <a:prstGeom prst="rect">
            <a:avLst/>
          </a:prstGeom>
        </p:spPr>
        <p:txBody>
          <a:bodyPr wrap="square">
            <a:spAutoFit/>
          </a:bodyPr>
          <a:lstStyle/>
          <a:p>
            <a:pPr>
              <a:lnSpc>
                <a:spcPct val="100000"/>
              </a:lnSpc>
            </a:pPr>
            <a:r>
              <a:rPr lang="zh-CN" altLang="en-US" dirty="0">
                <a:solidFill>
                  <a:srgbClr val="FF0000"/>
                </a:solidFill>
                <a:cs typeface="Times New Roman"/>
              </a:rPr>
              <a:t>反映农民废除地主土地所有制</a:t>
            </a:r>
            <a:r>
              <a:rPr lang="en-US" altLang="zh-CN" dirty="0">
                <a:solidFill>
                  <a:srgbClr val="FF0000"/>
                </a:solidFill>
                <a:cs typeface="Times New Roman"/>
              </a:rPr>
              <a:t>,</a:t>
            </a:r>
            <a:r>
              <a:rPr lang="zh-CN" altLang="en-US" dirty="0">
                <a:solidFill>
                  <a:srgbClr val="FF0000"/>
                </a:solidFill>
                <a:cs typeface="Times New Roman"/>
              </a:rPr>
              <a:t>获得土地愿望</a:t>
            </a:r>
          </a:p>
        </p:txBody>
      </p:sp>
      <p:sp>
        <p:nvSpPr>
          <p:cNvPr id="11" name="矩形 10">
            <a:extLst>
              <a:ext uri="{FF2B5EF4-FFF2-40B4-BE49-F238E27FC236}">
                <a16:creationId xmlns:a16="http://schemas.microsoft.com/office/drawing/2014/main" id="{8D8DCF58-9BB5-4B99-BBA1-3AFDA3FC9CBA}"/>
              </a:ext>
            </a:extLst>
          </p:cNvPr>
          <p:cNvSpPr/>
          <p:nvPr/>
        </p:nvSpPr>
        <p:spPr>
          <a:xfrm>
            <a:off x="1764482" y="3720802"/>
            <a:ext cx="3528392" cy="338554"/>
          </a:xfrm>
          <a:prstGeom prst="rect">
            <a:avLst/>
          </a:prstGeom>
        </p:spPr>
        <p:txBody>
          <a:bodyPr wrap="square">
            <a:spAutoFit/>
          </a:bodyPr>
          <a:lstStyle/>
          <a:p>
            <a:pPr>
              <a:lnSpc>
                <a:spcPct val="100000"/>
              </a:lnSpc>
            </a:pPr>
            <a:r>
              <a:rPr lang="zh-CN" altLang="en-US" sz="1600" dirty="0">
                <a:solidFill>
                  <a:srgbClr val="FF0000"/>
                </a:solidFill>
                <a:cs typeface="Times New Roman"/>
              </a:rPr>
              <a:t> 平均分配土地</a:t>
            </a:r>
            <a:r>
              <a:rPr lang="en-US" sz="1600" dirty="0">
                <a:solidFill>
                  <a:srgbClr val="FF0000"/>
                </a:solidFill>
                <a:cs typeface="Times New Roman"/>
              </a:rPr>
              <a:t>,</a:t>
            </a:r>
            <a:r>
              <a:rPr lang="zh-CN" altLang="en-US" sz="1600" dirty="0">
                <a:solidFill>
                  <a:srgbClr val="FF0000"/>
                </a:solidFill>
                <a:cs typeface="Times New Roman"/>
              </a:rPr>
              <a:t>否定地主土地所有制</a:t>
            </a:r>
            <a:endParaRPr lang="zh-CN" altLang="en-US" sz="1600" dirty="0">
              <a:solidFill>
                <a:srgbClr val="FF0000"/>
              </a:solidFill>
            </a:endParaRPr>
          </a:p>
        </p:txBody>
      </p:sp>
      <p:sp>
        <p:nvSpPr>
          <p:cNvPr id="12" name="矩形 11">
            <a:extLst>
              <a:ext uri="{FF2B5EF4-FFF2-40B4-BE49-F238E27FC236}">
                <a16:creationId xmlns:a16="http://schemas.microsoft.com/office/drawing/2014/main" id="{B2A43DE4-6A3E-4F95-AC1B-EC1A89C99DD5}"/>
              </a:ext>
            </a:extLst>
          </p:cNvPr>
          <p:cNvSpPr/>
          <p:nvPr/>
        </p:nvSpPr>
        <p:spPr>
          <a:xfrm>
            <a:off x="3159867" y="5173705"/>
            <a:ext cx="1515437" cy="369332"/>
          </a:xfrm>
          <a:prstGeom prst="rect">
            <a:avLst/>
          </a:prstGeom>
        </p:spPr>
        <p:txBody>
          <a:bodyPr wrap="square">
            <a:spAutoFit/>
          </a:bodyPr>
          <a:lstStyle/>
          <a:p>
            <a:pPr>
              <a:lnSpc>
                <a:spcPct val="100000"/>
              </a:lnSpc>
            </a:pPr>
            <a:r>
              <a:rPr lang="zh-CN" altLang="en-US" sz="1800" dirty="0">
                <a:solidFill>
                  <a:srgbClr val="FF0000"/>
                </a:solidFill>
                <a:cs typeface="Times New Roman"/>
              </a:rPr>
              <a:t>小农经济</a:t>
            </a:r>
            <a:endParaRPr lang="zh-CN" altLang="en-US" sz="1800" dirty="0">
              <a:solidFill>
                <a:srgbClr val="FF00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heckerboard(across)">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slide(fromBottom)">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lide(fromBottom)">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1"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1"/>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357952" y="642128"/>
            <a:ext cx="8358246" cy="435697"/>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4.</a:t>
            </a:r>
            <a:r>
              <a:rPr kumimoji="0" lang="zh-CN" altLang="en-US" sz="20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失败原因</a:t>
            </a:r>
            <a:r>
              <a:rPr kumimoji="0" lang="en-US" sz="20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中外势力联合剿杀</a:t>
            </a: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农民阶级局限性。</a:t>
            </a:r>
          </a:p>
        </p:txBody>
      </p:sp>
      <p:sp>
        <p:nvSpPr>
          <p:cNvPr id="6" name="TextBox 2">
            <a:extLst>
              <a:ext uri="{FF2B5EF4-FFF2-40B4-BE49-F238E27FC236}">
                <a16:creationId xmlns:a16="http://schemas.microsoft.com/office/drawing/2014/main" id="{4E9C341A-5CEF-4FE7-B00E-593866E1DBBD}"/>
              </a:ext>
            </a:extLst>
          </p:cNvPr>
          <p:cNvSpPr txBox="1"/>
          <p:nvPr/>
        </p:nvSpPr>
        <p:spPr>
          <a:xfrm>
            <a:off x="286514" y="1638584"/>
            <a:ext cx="8501122" cy="3865289"/>
          </a:xfrm>
          <a:prstGeom prst="rect">
            <a:avLst/>
          </a:prstGeom>
          <a:solidFill>
            <a:srgbClr val="CC9900">
              <a:alpha val="31765"/>
            </a:srgbClr>
          </a:solidFill>
        </p:spPr>
        <p:txBody>
          <a:bodyPr wrap="square" rtlCol="0">
            <a:spAutoFit/>
          </a:bodyPr>
          <a:lstStyle/>
          <a:p>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深化拓展</a:t>
            </a:r>
            <a:r>
              <a:rPr lang="en-US" sz="2400" dirty="0">
                <a:latin typeface="楷体" panose="02010609060101010101" pitchFamily="49" charset="-122"/>
                <a:ea typeface="楷体" panose="02010609060101010101" pitchFamily="49" charset="-122"/>
              </a:rPr>
              <a:t>] </a:t>
            </a:r>
            <a:r>
              <a:rPr lang="zh-CN" altLang="en-US" sz="2400" dirty="0">
                <a:latin typeface="楷体" panose="02010609060101010101" pitchFamily="49" charset="-122"/>
                <a:ea typeface="楷体" panose="02010609060101010101" pitchFamily="49" charset="-122"/>
              </a:rPr>
              <a:t>农民阶级局限性的表现</a:t>
            </a:r>
          </a:p>
          <a:p>
            <a:r>
              <a:rPr lang="en-US" sz="2400" dirty="0">
                <a:latin typeface="楷体" panose="02010609060101010101" pitchFamily="49" charset="-122"/>
                <a:ea typeface="楷体" panose="02010609060101010101" pitchFamily="49" charset="-122"/>
              </a:rPr>
              <a:t>1.</a:t>
            </a:r>
            <a:r>
              <a:rPr lang="zh-CN" altLang="en-US" sz="2400" dirty="0">
                <a:latin typeface="楷体" panose="02010609060101010101" pitchFamily="49" charset="-122"/>
                <a:ea typeface="楷体" panose="02010609060101010101" pitchFamily="49" charset="-122"/>
              </a:rPr>
              <a:t>从经济上看</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农民是分散的个体小生产者</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不是先进生产力的代表。</a:t>
            </a:r>
          </a:p>
          <a:p>
            <a:r>
              <a:rPr lang="en-US" sz="2400" dirty="0">
                <a:latin typeface="楷体" panose="02010609060101010101" pitchFamily="49" charset="-122"/>
                <a:ea typeface="楷体" panose="02010609060101010101" pitchFamily="49" charset="-122"/>
              </a:rPr>
              <a:t>2.</a:t>
            </a:r>
            <a:r>
              <a:rPr lang="zh-CN" altLang="en-US" sz="2400" dirty="0">
                <a:latin typeface="楷体" panose="02010609060101010101" pitchFamily="49" charset="-122"/>
                <a:ea typeface="楷体" panose="02010609060101010101" pitchFamily="49" charset="-122"/>
              </a:rPr>
              <a:t>从政治上看</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农民阶级提不出切实可行的革命纲领。</a:t>
            </a:r>
          </a:p>
          <a:p>
            <a:r>
              <a:rPr lang="en-US" sz="2400" dirty="0">
                <a:latin typeface="楷体" panose="02010609060101010101" pitchFamily="49" charset="-122"/>
                <a:ea typeface="楷体" panose="02010609060101010101" pitchFamily="49" charset="-122"/>
              </a:rPr>
              <a:t>3.</a:t>
            </a:r>
            <a:r>
              <a:rPr lang="zh-CN" altLang="en-US" sz="2400" dirty="0">
                <a:latin typeface="楷体" panose="02010609060101010101" pitchFamily="49" charset="-122"/>
                <a:ea typeface="楷体" panose="02010609060101010101" pitchFamily="49" charset="-122"/>
              </a:rPr>
              <a:t>从思想上看</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农民阶级缺乏科学的指导思想</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多是用宗教思想来宣传和组织群众。</a:t>
            </a:r>
          </a:p>
          <a:p>
            <a:r>
              <a:rPr lang="en-US" sz="2400" dirty="0">
                <a:latin typeface="楷体" panose="02010609060101010101" pitchFamily="49" charset="-122"/>
                <a:ea typeface="楷体" panose="02010609060101010101" pitchFamily="49" charset="-122"/>
              </a:rPr>
              <a:t>4.</a:t>
            </a:r>
            <a:r>
              <a:rPr lang="zh-CN" altLang="en-US" sz="2400" dirty="0">
                <a:latin typeface="楷体" panose="02010609060101010101" pitchFamily="49" charset="-122"/>
                <a:ea typeface="楷体" panose="02010609060101010101" pitchFamily="49" charset="-122"/>
              </a:rPr>
              <a:t>从组织上看</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农民具有分散性</a:t>
            </a:r>
            <a:r>
              <a:rPr lang="en-US"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很难形成统一的、坚强的革命领导核心。</a:t>
            </a:r>
          </a:p>
        </p:txBody>
      </p:sp>
    </p:spTree>
    <p:extLst>
      <p:ext uri="{BB962C8B-B14F-4D97-AF65-F5344CB8AC3E}">
        <p14:creationId xmlns:p14="http://schemas.microsoft.com/office/powerpoint/2010/main" val="14472645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Box 124"/>
          <p:cNvSpPr txBox="1">
            <a:spLocks noChangeArrowheads="1"/>
          </p:cNvSpPr>
          <p:nvPr/>
        </p:nvSpPr>
        <p:spPr bwMode="auto">
          <a:xfrm>
            <a:off x="612775" y="261045"/>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Calibri" pitchFamily="34" charset="0"/>
                <a:ea typeface="黑体" pitchFamily="49" charset="-122"/>
              </a:rPr>
              <a:t>核心突破</a:t>
            </a:r>
            <a:r>
              <a:rPr lang="en-US" altLang="zh-CN" sz="3200" dirty="0">
                <a:solidFill>
                  <a:srgbClr val="0000FF"/>
                </a:solidFill>
              </a:rPr>
              <a:t>——</a:t>
            </a:r>
            <a:r>
              <a:rPr lang="zh-CN" altLang="en-US" sz="3200" dirty="0">
                <a:solidFill>
                  <a:srgbClr val="0000FF"/>
                </a:solidFill>
                <a:latin typeface="黑体" pitchFamily="49" charset="-122"/>
                <a:ea typeface="黑体" pitchFamily="49" charset="-122"/>
              </a:rPr>
              <a:t>多情境创设寻突破</a:t>
            </a:r>
          </a:p>
        </p:txBody>
      </p:sp>
      <p:sp>
        <p:nvSpPr>
          <p:cNvPr id="6" name="TextBox 5"/>
          <p:cNvSpPr txBox="1"/>
          <p:nvPr/>
        </p:nvSpPr>
        <p:spPr>
          <a:xfrm>
            <a:off x="286514" y="912490"/>
            <a:ext cx="8572560" cy="2492990"/>
          </a:xfrm>
          <a:prstGeom prst="rect">
            <a:avLst/>
          </a:prstGeom>
          <a:noFill/>
        </p:spPr>
        <p:txBody>
          <a:bodyPr wrap="square" rtlCol="0">
            <a:spAutoFit/>
          </a:bodyPr>
          <a:lstStyle/>
          <a:p>
            <a:r>
              <a:rPr lang="zh-CN" altLang="en-US" dirty="0">
                <a:latin typeface="黑体" pitchFamily="49" charset="-122"/>
                <a:ea typeface="黑体" pitchFamily="49" charset="-122"/>
              </a:rPr>
              <a:t>材料</a:t>
            </a:r>
            <a:r>
              <a:rPr lang="zh-CN" altLang="en-US" dirty="0"/>
              <a:t>　</a:t>
            </a:r>
            <a:r>
              <a:rPr lang="zh-CN" altLang="en-US" dirty="0">
                <a:latin typeface="楷体" pitchFamily="49" charset="-122"/>
                <a:ea typeface="楷体" pitchFamily="49" charset="-122"/>
              </a:rPr>
              <a:t>太平天国虽然失败了</a:t>
            </a:r>
            <a:r>
              <a:rPr lang="en-US" dirty="0">
                <a:latin typeface="楷体" pitchFamily="49" charset="-122"/>
                <a:ea typeface="楷体" pitchFamily="49" charset="-122"/>
              </a:rPr>
              <a:t>,</a:t>
            </a:r>
            <a:r>
              <a:rPr lang="zh-CN" altLang="en-US" dirty="0">
                <a:latin typeface="楷体" pitchFamily="49" charset="-122"/>
                <a:ea typeface="楷体" pitchFamily="49" charset="-122"/>
              </a:rPr>
              <a:t>但它不仅沉重打击了清王朝</a:t>
            </a:r>
            <a:r>
              <a:rPr lang="en-US" dirty="0">
                <a:latin typeface="楷体" pitchFamily="49" charset="-122"/>
                <a:ea typeface="楷体" pitchFamily="49" charset="-122"/>
              </a:rPr>
              <a:t>,</a:t>
            </a:r>
            <a:r>
              <a:rPr lang="zh-CN" altLang="en-US" dirty="0">
                <a:latin typeface="楷体" pitchFamily="49" charset="-122"/>
                <a:ea typeface="楷体" pitchFamily="49" charset="-122"/>
              </a:rPr>
              <a:t>而且使旧有的政治派别和社会成分发生了变化</a:t>
            </a:r>
            <a:r>
              <a:rPr lang="en-US" dirty="0">
                <a:latin typeface="楷体" pitchFamily="49" charset="-122"/>
                <a:ea typeface="楷体" pitchFamily="49" charset="-122"/>
              </a:rPr>
              <a:t>,</a:t>
            </a:r>
            <a:r>
              <a:rPr lang="zh-CN" altLang="en-US" dirty="0">
                <a:latin typeface="楷体" pitchFamily="49" charset="-122"/>
                <a:ea typeface="楷体" pitchFamily="49" charset="-122"/>
              </a:rPr>
              <a:t>产生了新的政治派别</a:t>
            </a:r>
            <a:r>
              <a:rPr lang="en-US" dirty="0">
                <a:latin typeface="楷体" pitchFamily="49" charset="-122"/>
                <a:ea typeface="楷体" pitchFamily="49" charset="-122"/>
              </a:rPr>
              <a:t>,</a:t>
            </a:r>
            <a:r>
              <a:rPr lang="zh-CN" altLang="en-US" dirty="0">
                <a:latin typeface="楷体" pitchFamily="49" charset="-122"/>
                <a:ea typeface="楷体" pitchFamily="49" charset="-122"/>
              </a:rPr>
              <a:t>并由此引起传统的政治和权力结构的变化。这一变化主要反映在中央权力的下移</a:t>
            </a:r>
            <a:r>
              <a:rPr lang="en-US" dirty="0">
                <a:latin typeface="楷体" pitchFamily="49" charset="-122"/>
                <a:ea typeface="楷体" pitchFamily="49" charset="-122"/>
              </a:rPr>
              <a:t>,</a:t>
            </a:r>
            <a:r>
              <a:rPr lang="zh-CN" altLang="en-US" dirty="0">
                <a:latin typeface="楷体" pitchFamily="49" charset="-122"/>
                <a:ea typeface="楷体" pitchFamily="49" charset="-122"/>
              </a:rPr>
              <a:t>汉人官员权力的增长</a:t>
            </a:r>
            <a:r>
              <a:rPr lang="en-US" dirty="0">
                <a:latin typeface="楷体" pitchFamily="49" charset="-122"/>
                <a:ea typeface="楷体" pitchFamily="49" charset="-122"/>
              </a:rPr>
              <a:t>,</a:t>
            </a:r>
            <a:r>
              <a:rPr lang="zh-CN" altLang="en-US" dirty="0">
                <a:latin typeface="楷体" pitchFamily="49" charset="-122"/>
                <a:ea typeface="楷体" pitchFamily="49" charset="-122"/>
              </a:rPr>
              <a:t>洋务派和清流派官僚集团的形成。此后</a:t>
            </a:r>
            <a:r>
              <a:rPr lang="en-US" dirty="0">
                <a:latin typeface="楷体" pitchFamily="49" charset="-122"/>
                <a:ea typeface="楷体" pitchFamily="49" charset="-122"/>
              </a:rPr>
              <a:t>,</a:t>
            </a:r>
            <a:r>
              <a:rPr lang="zh-CN" altLang="en-US" dirty="0">
                <a:latin typeface="楷体" pitchFamily="49" charset="-122"/>
                <a:ea typeface="楷体" pitchFamily="49" charset="-122"/>
              </a:rPr>
              <a:t>不仅有了早期现代化思想意识的萌生</a:t>
            </a:r>
            <a:r>
              <a:rPr lang="en-US" dirty="0">
                <a:latin typeface="楷体" pitchFamily="49" charset="-122"/>
                <a:ea typeface="楷体" pitchFamily="49" charset="-122"/>
              </a:rPr>
              <a:t>,</a:t>
            </a:r>
            <a:r>
              <a:rPr lang="zh-CN" altLang="en-US" dirty="0">
                <a:latin typeface="楷体" pitchFamily="49" charset="-122"/>
                <a:ea typeface="楷体" pitchFamily="49" charset="-122"/>
              </a:rPr>
              <a:t>而且为早期现代化活动的产生提供了有利条件。</a:t>
            </a:r>
          </a:p>
          <a:p>
            <a:pPr algn="r"/>
            <a:r>
              <a:rPr lang="en-US" altLang="zh-CN" dirty="0"/>
              <a:t>——《</a:t>
            </a:r>
            <a:r>
              <a:rPr lang="zh-CN" altLang="en-US" dirty="0"/>
              <a:t>早期现代化的尝试</a:t>
            </a:r>
            <a:r>
              <a:rPr lang="en-US" dirty="0"/>
              <a:t>(1865</a:t>
            </a:r>
            <a:r>
              <a:rPr lang="zh-CN" altLang="en-US" dirty="0"/>
              <a:t>～</a:t>
            </a:r>
            <a:r>
              <a:rPr lang="en-US" dirty="0"/>
              <a:t>1895)</a:t>
            </a:r>
            <a:r>
              <a:rPr lang="en-US" altLang="zh-CN" dirty="0"/>
              <a:t>》</a:t>
            </a:r>
            <a:endParaRPr lang="zh-CN" altLang="en-US" dirty="0"/>
          </a:p>
        </p:txBody>
      </p:sp>
      <p:sp>
        <p:nvSpPr>
          <p:cNvPr id="7" name="TextBox 4">
            <a:extLst>
              <a:ext uri="{FF2B5EF4-FFF2-40B4-BE49-F238E27FC236}">
                <a16:creationId xmlns:a16="http://schemas.microsoft.com/office/drawing/2014/main" id="{3878CC26-9AF9-45B4-AAED-B0F0252BB195}"/>
              </a:ext>
            </a:extLst>
          </p:cNvPr>
          <p:cNvSpPr txBox="1"/>
          <p:nvPr/>
        </p:nvSpPr>
        <p:spPr>
          <a:xfrm>
            <a:off x="286514" y="3432770"/>
            <a:ext cx="8501122" cy="492443"/>
          </a:xfrm>
          <a:prstGeom prst="rect">
            <a:avLst/>
          </a:prstGeom>
          <a:noFill/>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问题</a:t>
            </a:r>
            <a:r>
              <a:rPr lang="en-US" dirty="0">
                <a:latin typeface="黑体" pitchFamily="49" charset="-122"/>
                <a:ea typeface="黑体" pitchFamily="49" charset="-122"/>
              </a:rPr>
              <a:t>] </a:t>
            </a:r>
            <a:r>
              <a:rPr lang="zh-CN" altLang="en-US" dirty="0"/>
              <a:t>据材料概括太平天国运动的影响。</a:t>
            </a:r>
          </a:p>
        </p:txBody>
      </p:sp>
      <p:sp>
        <p:nvSpPr>
          <p:cNvPr id="8" name="Rectangle 2">
            <a:extLst>
              <a:ext uri="{FF2B5EF4-FFF2-40B4-BE49-F238E27FC236}">
                <a16:creationId xmlns:a16="http://schemas.microsoft.com/office/drawing/2014/main" id="{BD262DE3-789E-4BEB-975B-7255E1CB4D98}"/>
              </a:ext>
            </a:extLst>
          </p:cNvPr>
          <p:cNvSpPr>
            <a:spLocks noChangeArrowheads="1"/>
          </p:cNvSpPr>
          <p:nvPr/>
        </p:nvSpPr>
        <p:spPr bwMode="auto">
          <a:xfrm>
            <a:off x="396850" y="4075712"/>
            <a:ext cx="8280400" cy="150019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9" name="TextBox 3">
            <a:extLst>
              <a:ext uri="{FF2B5EF4-FFF2-40B4-BE49-F238E27FC236}">
                <a16:creationId xmlns:a16="http://schemas.microsoft.com/office/drawing/2014/main" id="{C86F91C8-9EEE-4838-A4C6-5B7A7DBA77A6}"/>
              </a:ext>
            </a:extLst>
          </p:cNvPr>
          <p:cNvSpPr txBox="1"/>
          <p:nvPr/>
        </p:nvSpPr>
        <p:spPr>
          <a:xfrm>
            <a:off x="468288" y="4213078"/>
            <a:ext cx="8143932" cy="1235916"/>
          </a:xfrm>
          <a:prstGeom prst="rect">
            <a:avLst/>
          </a:prstGeom>
          <a:noFill/>
        </p:spPr>
        <p:txBody>
          <a:bodyPr wrap="square" rtlCol="0">
            <a:spAutoFit/>
          </a:bodyPr>
          <a:lstStyle/>
          <a:p>
            <a:r>
              <a:rPr lang="en-US" dirty="0">
                <a:solidFill>
                  <a:srgbClr val="FF0000"/>
                </a:solidFill>
                <a:latin typeface="黑体" pitchFamily="49" charset="-122"/>
                <a:ea typeface="黑体" pitchFamily="49" charset="-122"/>
              </a:rPr>
              <a:t>[</a:t>
            </a:r>
            <a:r>
              <a:rPr lang="zh-CN" altLang="en-US" dirty="0">
                <a:solidFill>
                  <a:srgbClr val="FF0000"/>
                </a:solidFill>
                <a:latin typeface="黑体" pitchFamily="49" charset="-122"/>
                <a:ea typeface="黑体" pitchFamily="49" charset="-122"/>
              </a:rPr>
              <a:t>结论</a:t>
            </a:r>
            <a:r>
              <a:rPr lang="en-US" dirty="0">
                <a:solidFill>
                  <a:srgbClr val="FF0000"/>
                </a:solidFill>
                <a:latin typeface="黑体" pitchFamily="49" charset="-122"/>
                <a:ea typeface="黑体" pitchFamily="49" charset="-122"/>
              </a:rPr>
              <a:t>] </a:t>
            </a:r>
            <a:r>
              <a:rPr lang="zh-CN" altLang="en-US" dirty="0"/>
              <a:t>影响</a:t>
            </a:r>
            <a:r>
              <a:rPr lang="en-US" dirty="0"/>
              <a:t>:</a:t>
            </a:r>
            <a:r>
              <a:rPr lang="zh-CN" altLang="en-US" dirty="0"/>
              <a:t>①太平天国运动沉重打击了腐朽的清王朝</a:t>
            </a:r>
            <a:r>
              <a:rPr lang="en-US" dirty="0"/>
              <a:t>,</a:t>
            </a:r>
            <a:r>
              <a:rPr lang="zh-CN" altLang="en-US" dirty="0"/>
              <a:t>动摇了其反动统治；②使得传统的政治和权力结构变化</a:t>
            </a:r>
            <a:r>
              <a:rPr lang="en-US" dirty="0"/>
              <a:t>,</a:t>
            </a:r>
            <a:r>
              <a:rPr lang="zh-CN" altLang="en-US" dirty="0"/>
              <a:t>湘淮系官僚集团形成</a:t>
            </a:r>
            <a:r>
              <a:rPr lang="en-US" dirty="0"/>
              <a:t>,</a:t>
            </a:r>
            <a:r>
              <a:rPr lang="zh-CN" altLang="en-US" dirty="0"/>
              <a:t>汉人权力增长</a:t>
            </a:r>
            <a:r>
              <a:rPr lang="en-US" dirty="0"/>
              <a:t>,</a:t>
            </a:r>
            <a:r>
              <a:rPr lang="zh-CN" altLang="en-US" dirty="0"/>
              <a:t>中央权力下移；③助推了洋务运动的出现。</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矩形 12"/>
          <p:cNvSpPr/>
          <p:nvPr/>
        </p:nvSpPr>
        <p:spPr>
          <a:xfrm>
            <a:off x="357952" y="999318"/>
            <a:ext cx="8215370" cy="1636025"/>
          </a:xfrm>
          <a:prstGeom prst="rect">
            <a:avLst/>
          </a:prstGeom>
        </p:spPr>
        <p:txBody>
          <a:bodyPr wrap="square">
            <a:spAutoFit/>
          </a:bodyPr>
          <a:lstStyle/>
          <a:p>
            <a:r>
              <a:rPr lang="zh-CN" altLang="en-US" dirty="0">
                <a:solidFill>
                  <a:srgbClr val="FF0000"/>
                </a:solidFill>
              </a:rPr>
              <a:t>        是近代中国人民寻求国家出路的早期探索</a:t>
            </a:r>
            <a:r>
              <a:rPr lang="en-US" altLang="zh-CN" dirty="0">
                <a:solidFill>
                  <a:srgbClr val="FF0000"/>
                </a:solidFill>
              </a:rPr>
              <a:t>,</a:t>
            </a:r>
            <a:r>
              <a:rPr lang="zh-CN" altLang="en-US" dirty="0">
                <a:solidFill>
                  <a:srgbClr val="FF0000"/>
                </a:solidFill>
              </a:rPr>
              <a:t>虽以失败告终</a:t>
            </a:r>
            <a:r>
              <a:rPr lang="en-US" altLang="zh-CN" dirty="0">
                <a:solidFill>
                  <a:srgbClr val="FF0000"/>
                </a:solidFill>
              </a:rPr>
              <a:t>,</a:t>
            </a:r>
            <a:r>
              <a:rPr lang="zh-CN" altLang="en-US" dirty="0">
                <a:solidFill>
                  <a:srgbClr val="FF0000"/>
                </a:solidFill>
              </a:rPr>
              <a:t>但①沉重打击了清王朝的统治；②引起政治和权力结构的变化</a:t>
            </a:r>
            <a:r>
              <a:rPr lang="en-US" altLang="zh-CN" dirty="0">
                <a:solidFill>
                  <a:srgbClr val="FF0000"/>
                </a:solidFill>
              </a:rPr>
              <a:t>,</a:t>
            </a:r>
            <a:r>
              <a:rPr lang="zh-CN" altLang="en-US" dirty="0">
                <a:solidFill>
                  <a:srgbClr val="FF0000"/>
                </a:solidFill>
              </a:rPr>
              <a:t>随着湘淮系官僚集团的崛起</a:t>
            </a:r>
            <a:r>
              <a:rPr lang="en-US" altLang="zh-CN" dirty="0">
                <a:solidFill>
                  <a:srgbClr val="FF0000"/>
                </a:solidFill>
              </a:rPr>
              <a:t>,</a:t>
            </a:r>
            <a:r>
              <a:rPr lang="zh-CN" altLang="en-US" dirty="0">
                <a:solidFill>
                  <a:srgbClr val="FF0000"/>
                </a:solidFill>
              </a:rPr>
              <a:t>中央权力下移；③助推了洋务运动的出现。农民阶级缺乏科学理论武器的指导</a:t>
            </a:r>
            <a:r>
              <a:rPr lang="en-US" altLang="zh-CN" dirty="0">
                <a:solidFill>
                  <a:srgbClr val="FF0000"/>
                </a:solidFill>
              </a:rPr>
              <a:t>,</a:t>
            </a:r>
            <a:r>
              <a:rPr lang="zh-CN" altLang="en-US" dirty="0">
                <a:solidFill>
                  <a:srgbClr val="FF0000"/>
                </a:solidFill>
              </a:rPr>
              <a:t>承担不起领导中国民主革命的重任</a:t>
            </a:r>
          </a:p>
        </p:txBody>
      </p:sp>
      <p:sp>
        <p:nvSpPr>
          <p:cNvPr id="14" name="TextBox 13"/>
          <p:cNvSpPr txBox="1"/>
          <p:nvPr/>
        </p:nvSpPr>
        <p:spPr>
          <a:xfrm>
            <a:off x="357952" y="2642392"/>
            <a:ext cx="8358246" cy="435697"/>
          </a:xfrm>
          <a:prstGeom prst="rect">
            <a:avLst/>
          </a:prstGeom>
          <a:noFill/>
        </p:spPr>
        <p:txBody>
          <a:bodyPr wrap="square" rtlCol="0">
            <a:spAutoFit/>
          </a:bodyPr>
          <a:lstStyle/>
          <a:p>
            <a:r>
              <a:rPr lang="en-US" altLang="zh-CN" dirty="0">
                <a:latin typeface="黑体" pitchFamily="49" charset="-122"/>
                <a:ea typeface="黑体" pitchFamily="49" charset="-122"/>
              </a:rPr>
              <a:t>6.</a:t>
            </a:r>
            <a:r>
              <a:rPr lang="zh-CN" altLang="en-US" dirty="0">
                <a:latin typeface="黑体" pitchFamily="49" charset="-122"/>
                <a:ea typeface="黑体" pitchFamily="49" charset="-122"/>
              </a:rPr>
              <a:t>太平天国运动体现的时代特色</a:t>
            </a:r>
          </a:p>
        </p:txBody>
      </p:sp>
      <p:graphicFrame>
        <p:nvGraphicFramePr>
          <p:cNvPr id="15" name="表格 14"/>
          <p:cNvGraphicFramePr>
            <a:graphicFrameLocks noGrp="1"/>
          </p:cNvGraphicFramePr>
          <p:nvPr>
            <p:extLst>
              <p:ext uri="{D42A27DB-BD31-4B8C-83A1-F6EECF244321}">
                <p14:modId xmlns:p14="http://schemas.microsoft.com/office/powerpoint/2010/main" val="1232927351"/>
              </p:ext>
            </p:extLst>
          </p:nvPr>
        </p:nvGraphicFramePr>
        <p:xfrm>
          <a:off x="429390" y="3142458"/>
          <a:ext cx="8143932" cy="1785950"/>
        </p:xfrm>
        <a:graphic>
          <a:graphicData uri="http://schemas.openxmlformats.org/drawingml/2006/table">
            <a:tbl>
              <a:tblPr/>
              <a:tblGrid>
                <a:gridCol w="2357454">
                  <a:extLst>
                    <a:ext uri="{9D8B030D-6E8A-4147-A177-3AD203B41FA5}">
                      <a16:colId xmlns:a16="http://schemas.microsoft.com/office/drawing/2014/main" val="20000"/>
                    </a:ext>
                  </a:extLst>
                </a:gridCol>
                <a:gridCol w="5786478">
                  <a:extLst>
                    <a:ext uri="{9D8B030D-6E8A-4147-A177-3AD203B41FA5}">
                      <a16:colId xmlns:a16="http://schemas.microsoft.com/office/drawing/2014/main" val="20001"/>
                    </a:ext>
                  </a:extLst>
                </a:gridCol>
              </a:tblGrid>
              <a:tr h="357190">
                <a:tc>
                  <a:txBody>
                    <a:bodyPr/>
                    <a:lstStyle/>
                    <a:p>
                      <a:pPr algn="ctr">
                        <a:lnSpc>
                          <a:spcPct val="100000"/>
                        </a:lnSpc>
                        <a:spcAft>
                          <a:spcPts val="0"/>
                        </a:spcAft>
                      </a:pPr>
                      <a:r>
                        <a:rPr lang="zh-CN" sz="2000" b="1" dirty="0">
                          <a:latin typeface="宋体" pitchFamily="2" charset="-122"/>
                          <a:ea typeface="宋体" pitchFamily="2" charset="-122"/>
                          <a:cs typeface="Times New Roman"/>
                        </a:rPr>
                        <a:t>背景新</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外国侵略战争后</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战争赔款加重人民负担</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7190">
                <a:tc>
                  <a:txBody>
                    <a:bodyPr/>
                    <a:lstStyle/>
                    <a:p>
                      <a:pPr algn="ctr">
                        <a:lnSpc>
                          <a:spcPct val="100000"/>
                        </a:lnSpc>
                        <a:spcAft>
                          <a:spcPts val="0"/>
                        </a:spcAft>
                      </a:pPr>
                      <a:r>
                        <a:rPr lang="zh-CN" sz="2000" b="1">
                          <a:latin typeface="宋体" pitchFamily="2" charset="-122"/>
                          <a:ea typeface="宋体" pitchFamily="2" charset="-122"/>
                          <a:cs typeface="Times New Roman"/>
                        </a:rPr>
                        <a:t>时代新</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宋体" pitchFamily="2" charset="-122"/>
                          <a:ea typeface="宋体" pitchFamily="2" charset="-122"/>
                          <a:cs typeface="Times New Roman"/>
                        </a:rPr>
                        <a:t>中国开始沦为半殖民地半封建社会</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7190">
                <a:tc>
                  <a:txBody>
                    <a:bodyPr/>
                    <a:lstStyle/>
                    <a:p>
                      <a:pPr algn="ctr">
                        <a:lnSpc>
                          <a:spcPct val="100000"/>
                        </a:lnSpc>
                        <a:spcAft>
                          <a:spcPts val="0"/>
                        </a:spcAft>
                      </a:pPr>
                      <a:r>
                        <a:rPr lang="zh-CN" sz="2000" b="1">
                          <a:latin typeface="宋体" pitchFamily="2" charset="-122"/>
                          <a:ea typeface="宋体" pitchFamily="2" charset="-122"/>
                          <a:cs typeface="Times New Roman"/>
                        </a:rPr>
                        <a:t>任务新</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solidFill>
                            <a:srgbClr val="FF0000"/>
                          </a:solidFill>
                          <a:latin typeface="宋体" pitchFamily="2" charset="-122"/>
                          <a:ea typeface="宋体" pitchFamily="2" charset="-122"/>
                          <a:cs typeface="Times New Roman"/>
                        </a:rPr>
                        <a:t>反封建反侵略</a:t>
                      </a:r>
                      <a:endParaRPr lang="zh-CN" sz="2000" dirty="0">
                        <a:solidFill>
                          <a:srgbClr val="FF0000"/>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57190">
                <a:tc>
                  <a:txBody>
                    <a:bodyPr/>
                    <a:lstStyle/>
                    <a:p>
                      <a:pPr algn="ctr">
                        <a:lnSpc>
                          <a:spcPct val="100000"/>
                        </a:lnSpc>
                        <a:spcAft>
                          <a:spcPts val="0"/>
                        </a:spcAft>
                      </a:pPr>
                      <a:r>
                        <a:rPr lang="zh-CN" sz="2000" b="1">
                          <a:latin typeface="宋体" pitchFamily="2" charset="-122"/>
                          <a:ea typeface="宋体" pitchFamily="2" charset="-122"/>
                          <a:cs typeface="Times New Roman"/>
                        </a:rPr>
                        <a:t>方案新</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资本主义色彩的《资政新篇》</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57190">
                <a:tc>
                  <a:txBody>
                    <a:bodyPr/>
                    <a:lstStyle/>
                    <a:p>
                      <a:pPr algn="ctr">
                        <a:lnSpc>
                          <a:spcPct val="100000"/>
                        </a:lnSpc>
                        <a:spcAft>
                          <a:spcPts val="0"/>
                        </a:spcAft>
                      </a:pPr>
                      <a:r>
                        <a:rPr lang="zh-CN" sz="2000" b="1">
                          <a:latin typeface="宋体" pitchFamily="2" charset="-122"/>
                          <a:ea typeface="宋体" pitchFamily="2" charset="-122"/>
                          <a:cs typeface="Times New Roman"/>
                        </a:rPr>
                        <a:t>败因新</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宋体" pitchFamily="2" charset="-122"/>
                          <a:ea typeface="宋体" pitchFamily="2" charset="-122"/>
                          <a:cs typeface="Times New Roman"/>
                        </a:rPr>
                        <a:t>中外反动势力联合剿杀</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p:cNvSpPr txBox="1"/>
          <p:nvPr/>
        </p:nvSpPr>
        <p:spPr>
          <a:xfrm>
            <a:off x="357952" y="642128"/>
            <a:ext cx="8358246" cy="2092881"/>
          </a:xfrm>
          <a:prstGeom prst="rect">
            <a:avLst/>
          </a:prstGeom>
          <a:noFill/>
        </p:spPr>
        <p:txBody>
          <a:bodyPr wrap="square" rtlCol="0">
            <a:spAutoFit/>
          </a:bodyPr>
          <a:lstStyle/>
          <a:p>
            <a:r>
              <a:rPr lang="en-US" dirty="0">
                <a:latin typeface="黑体" pitchFamily="49" charset="-122"/>
                <a:ea typeface="黑体" pitchFamily="49" charset="-122"/>
              </a:rPr>
              <a:t>4.</a:t>
            </a:r>
            <a:r>
              <a:rPr lang="zh-CN" altLang="en-US" dirty="0">
                <a:latin typeface="黑体" pitchFamily="49" charset="-122"/>
                <a:ea typeface="黑体" pitchFamily="49" charset="-122"/>
              </a:rPr>
              <a:t>失败原因</a:t>
            </a:r>
            <a:r>
              <a:rPr lang="en-US" dirty="0">
                <a:latin typeface="黑体" pitchFamily="49" charset="-122"/>
                <a:ea typeface="黑体" pitchFamily="49" charset="-122"/>
              </a:rPr>
              <a:t>:</a:t>
            </a:r>
            <a:r>
              <a:rPr lang="zh-CN" altLang="en-US" dirty="0"/>
              <a:t>中外势力联合剿杀</a:t>
            </a:r>
            <a:r>
              <a:rPr lang="en-US" dirty="0"/>
              <a:t>;</a:t>
            </a:r>
            <a:r>
              <a:rPr lang="zh-CN" altLang="en-US" dirty="0"/>
              <a:t>农民阶级局限性。</a:t>
            </a:r>
          </a:p>
          <a:p>
            <a:r>
              <a:rPr lang="en-US" dirty="0">
                <a:latin typeface="黑体" pitchFamily="49" charset="-122"/>
                <a:ea typeface="黑体" pitchFamily="49" charset="-122"/>
              </a:rPr>
              <a:t>5.</a:t>
            </a:r>
            <a:r>
              <a:rPr lang="zh-CN" altLang="en-US" dirty="0">
                <a:latin typeface="黑体" pitchFamily="49" charset="-122"/>
                <a:ea typeface="黑体" pitchFamily="49" charset="-122"/>
              </a:rPr>
              <a:t>评价</a:t>
            </a:r>
            <a:r>
              <a:rPr lang="en-US" dirty="0">
                <a:latin typeface="黑体" pitchFamily="49" charset="-122"/>
                <a:ea typeface="黑体" pitchFamily="49" charset="-122"/>
              </a:rPr>
              <a:t>:</a:t>
            </a:r>
            <a:r>
              <a:rPr lang="en-US" altLang="zh-CN" u="sng" dirty="0"/>
              <a:t>                                                        </a:t>
            </a:r>
            <a:r>
              <a:rPr lang="en-US" altLang="zh-CN" u="sng" dirty="0">
                <a:solidFill>
                  <a:schemeClr val="bg1"/>
                </a:solidFill>
              </a:rPr>
              <a:t>.</a:t>
            </a:r>
          </a:p>
          <a:p>
            <a:r>
              <a:rPr lang="en-US" altLang="zh-CN" u="sng" dirty="0"/>
              <a:t>                                                               </a:t>
            </a:r>
            <a:r>
              <a:rPr lang="en-US" altLang="zh-CN" u="sng" dirty="0">
                <a:solidFill>
                  <a:schemeClr val="bg1"/>
                </a:solidFill>
              </a:rPr>
              <a:t>.</a:t>
            </a:r>
          </a:p>
          <a:p>
            <a:r>
              <a:rPr lang="en-US" altLang="zh-CN" u="sng" dirty="0"/>
              <a:t>                                                               </a:t>
            </a:r>
            <a:r>
              <a:rPr lang="en-US" altLang="zh-CN" u="sng" dirty="0">
                <a:solidFill>
                  <a:schemeClr val="bg1"/>
                </a:solidFill>
              </a:rPr>
              <a:t>.</a:t>
            </a:r>
          </a:p>
          <a:p>
            <a:r>
              <a:rPr lang="en-US" altLang="zh-CN" u="sng" dirty="0"/>
              <a:t>                                                     </a:t>
            </a:r>
            <a:r>
              <a:rPr lang="zh-CN" altLang="en-US" dirty="0"/>
              <a:t>。 </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strips(downLeft)">
                                      <p:cBhvr>
                                        <p:cTn id="7" dur="500"/>
                                        <p:tgtEl>
                                          <p:spTgt spid="8">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strips(downLeft)">
                                      <p:cBhvr>
                                        <p:cTn id="10" dur="500"/>
                                        <p:tgtEl>
                                          <p:spTgt spid="8">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strips(downLeft)">
                                      <p:cBhvr>
                                        <p:cTn id="13" dur="500"/>
                                        <p:tgtEl>
                                          <p:spTgt spid="8">
                                            <p:txEl>
                                              <p:pRg st="3" end="3"/>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8">
                                            <p:txEl>
                                              <p:pRg st="4" end="4"/>
                                            </p:txEl>
                                          </p:spTgt>
                                        </p:tgtEl>
                                        <p:attrNameLst>
                                          <p:attrName>style.visibility</p:attrName>
                                        </p:attrNameLst>
                                      </p:cBhvr>
                                      <p:to>
                                        <p:strVal val="visible"/>
                                      </p:to>
                                    </p:set>
                                    <p:animEffect transition="in" filter="strips(downLeft)">
                                      <p:cBhvr>
                                        <p:cTn id="16" dur="500"/>
                                        <p:tgtEl>
                                          <p:spTgt spid="8">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12"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strips(downLeft)">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strips(downLeft)">
                                      <p:cBhvr>
                                        <p:cTn id="26" dur="500"/>
                                        <p:tgtEl>
                                          <p:spTgt spid="14"/>
                                        </p:tgtEl>
                                      </p:cBhvr>
                                    </p:animEffect>
                                  </p:childTnLst>
                                </p:cTn>
                              </p:par>
                              <p:par>
                                <p:cTn id="27" presetID="18"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strips(downLeft)">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Box 124"/>
          <p:cNvSpPr txBox="1">
            <a:spLocks noChangeArrowheads="1"/>
          </p:cNvSpPr>
          <p:nvPr/>
        </p:nvSpPr>
        <p:spPr bwMode="auto">
          <a:xfrm>
            <a:off x="654402" y="227135"/>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黑体" pitchFamily="49" charset="-122"/>
                <a:ea typeface="黑体" pitchFamily="49" charset="-122"/>
              </a:rPr>
              <a:t>高考聚焦</a:t>
            </a:r>
            <a:r>
              <a:rPr lang="en-US" altLang="zh-CN" sz="3200" dirty="0">
                <a:solidFill>
                  <a:srgbClr val="0000FF"/>
                </a:solidFill>
              </a:rPr>
              <a:t>——</a:t>
            </a:r>
            <a:r>
              <a:rPr lang="zh-CN" altLang="en-US" sz="3200" dirty="0">
                <a:solidFill>
                  <a:srgbClr val="0000FF"/>
                </a:solidFill>
                <a:latin typeface="黑体" pitchFamily="49" charset="-122"/>
                <a:ea typeface="黑体" pitchFamily="49" charset="-122"/>
              </a:rPr>
              <a:t>深度学习再升华</a:t>
            </a:r>
          </a:p>
        </p:txBody>
      </p:sp>
      <p:sp>
        <p:nvSpPr>
          <p:cNvPr id="4" name="TextBox 3"/>
          <p:cNvSpPr txBox="1"/>
          <p:nvPr/>
        </p:nvSpPr>
        <p:spPr>
          <a:xfrm>
            <a:off x="286514" y="1204512"/>
            <a:ext cx="8501122" cy="572464"/>
          </a:xfrm>
          <a:prstGeom prst="rect">
            <a:avLst/>
          </a:prstGeom>
          <a:noFill/>
        </p:spPr>
        <p:txBody>
          <a:bodyPr wrap="square" rtlCol="0">
            <a:spAutoFit/>
          </a:bodyPr>
          <a:lstStyle/>
          <a:p>
            <a:r>
              <a:rPr lang="zh-CN" altLang="en-US" sz="2400" dirty="0">
                <a:latin typeface="黑体" pitchFamily="49" charset="-122"/>
                <a:ea typeface="黑体" pitchFamily="49" charset="-122"/>
              </a:rPr>
              <a:t>典例分析</a:t>
            </a:r>
          </a:p>
        </p:txBody>
      </p:sp>
      <p:sp>
        <p:nvSpPr>
          <p:cNvPr id="5" name="TextBox 4"/>
          <p:cNvSpPr txBox="1"/>
          <p:nvPr/>
        </p:nvSpPr>
        <p:spPr>
          <a:xfrm>
            <a:off x="357952" y="1634100"/>
            <a:ext cx="8358246" cy="2836354"/>
          </a:xfrm>
          <a:prstGeom prst="rect">
            <a:avLst/>
          </a:prstGeom>
          <a:noFill/>
        </p:spPr>
        <p:txBody>
          <a:bodyPr wrap="square" rtlCol="0">
            <a:spAutoFit/>
          </a:bodyPr>
          <a:lstStyle/>
          <a:p>
            <a:pPr algn="just"/>
            <a:r>
              <a:rPr lang="en-US" dirty="0"/>
              <a:t>1.</a:t>
            </a:r>
            <a:r>
              <a:rPr lang="en-US" dirty="0">
                <a:latin typeface="楷体" pitchFamily="49" charset="-122"/>
                <a:ea typeface="楷体" pitchFamily="49" charset="-122"/>
              </a:rPr>
              <a:t>(2018·</a:t>
            </a:r>
            <a:r>
              <a:rPr lang="zh-CN" altLang="en-US" dirty="0">
                <a:latin typeface="楷体" pitchFamily="49" charset="-122"/>
                <a:ea typeface="楷体" pitchFamily="49" charset="-122"/>
              </a:rPr>
              <a:t>海南卷</a:t>
            </a:r>
            <a:r>
              <a:rPr lang="en-US" dirty="0">
                <a:latin typeface="楷体" pitchFamily="49" charset="-122"/>
                <a:ea typeface="楷体" pitchFamily="49" charset="-122"/>
              </a:rPr>
              <a:t>,7)</a:t>
            </a:r>
            <a:r>
              <a:rPr lang="en-US" dirty="0"/>
              <a:t>1853</a:t>
            </a:r>
            <a:r>
              <a:rPr lang="zh-CN" altLang="en-US" dirty="0"/>
              <a:t>年</a:t>
            </a:r>
            <a:r>
              <a:rPr lang="en-US" dirty="0"/>
              <a:t>,</a:t>
            </a:r>
            <a:r>
              <a:rPr lang="zh-CN" altLang="en-US" dirty="0"/>
              <a:t>太平天国定都天京后</a:t>
            </a:r>
            <a:r>
              <a:rPr lang="en-US" dirty="0"/>
              <a:t>,</a:t>
            </a:r>
            <a:r>
              <a:rPr lang="zh-CN" altLang="en-US" dirty="0"/>
              <a:t>正式建立了县试、省试、京试三级考试制度。考试科目以诗、文为主</a:t>
            </a:r>
            <a:r>
              <a:rPr lang="en-US" dirty="0"/>
              <a:t>,</a:t>
            </a:r>
            <a:r>
              <a:rPr lang="zh-CN" altLang="en-US" dirty="0"/>
              <a:t>试题不取自“四书五经”</a:t>
            </a:r>
            <a:r>
              <a:rPr lang="en-US" dirty="0"/>
              <a:t>,</a:t>
            </a:r>
            <a:r>
              <a:rPr lang="zh-CN" altLang="en-US" dirty="0"/>
              <a:t>而出自太平天国颁布的诏令。由此可知</a:t>
            </a:r>
            <a:r>
              <a:rPr lang="en-US" dirty="0"/>
              <a:t>,</a:t>
            </a:r>
            <a:r>
              <a:rPr lang="zh-CN" altLang="en-US" dirty="0"/>
              <a:t>太平天国</a:t>
            </a:r>
            <a:r>
              <a:rPr lang="en-US" dirty="0"/>
              <a:t>(</a:t>
            </a:r>
            <a:r>
              <a:rPr lang="zh-CN" altLang="en-US" dirty="0"/>
              <a:t>　　</a:t>
            </a:r>
            <a:r>
              <a:rPr lang="en-US" dirty="0"/>
              <a:t>)</a:t>
            </a:r>
            <a:endParaRPr lang="zh-CN" altLang="en-US" dirty="0"/>
          </a:p>
          <a:p>
            <a:r>
              <a:rPr lang="en-US" dirty="0"/>
              <a:t>A.</a:t>
            </a:r>
            <a:r>
              <a:rPr lang="zh-CN" altLang="en-US" dirty="0"/>
              <a:t>否定程朱理学的统治地位</a:t>
            </a:r>
          </a:p>
          <a:p>
            <a:r>
              <a:rPr lang="en-US" dirty="0"/>
              <a:t>B.</a:t>
            </a:r>
            <a:r>
              <a:rPr lang="zh-CN" altLang="en-US" dirty="0"/>
              <a:t>照搬明清科举制度</a:t>
            </a:r>
          </a:p>
          <a:p>
            <a:r>
              <a:rPr lang="en-US" dirty="0"/>
              <a:t>C.</a:t>
            </a:r>
            <a:r>
              <a:rPr lang="zh-CN" altLang="en-US" dirty="0"/>
              <a:t>用传统文化排除外来思想</a:t>
            </a:r>
          </a:p>
          <a:p>
            <a:r>
              <a:rPr lang="en-US" dirty="0"/>
              <a:t>D.</a:t>
            </a:r>
            <a:r>
              <a:rPr lang="zh-CN" altLang="en-US" dirty="0"/>
              <a:t>获得士人广泛支持</a:t>
            </a:r>
          </a:p>
        </p:txBody>
      </p:sp>
      <p:sp>
        <p:nvSpPr>
          <p:cNvPr id="6" name="Rectangle 2"/>
          <p:cNvSpPr>
            <a:spLocks noChangeArrowheads="1"/>
          </p:cNvSpPr>
          <p:nvPr/>
        </p:nvSpPr>
        <p:spPr bwMode="auto">
          <a:xfrm>
            <a:off x="357952" y="4516880"/>
            <a:ext cx="8280400" cy="50006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7" name="TextBox 6"/>
          <p:cNvSpPr txBox="1"/>
          <p:nvPr/>
        </p:nvSpPr>
        <p:spPr>
          <a:xfrm>
            <a:off x="429390" y="4490660"/>
            <a:ext cx="8143932" cy="435697"/>
          </a:xfrm>
          <a:prstGeom prst="rect">
            <a:avLst/>
          </a:prstGeom>
          <a:noFill/>
        </p:spPr>
        <p:txBody>
          <a:bodyPr wrap="square" rtlCol="0">
            <a:spAutoFit/>
          </a:bodyPr>
          <a:lstStyle/>
          <a:p>
            <a:r>
              <a:rPr lang="zh-CN" altLang="en-US" dirty="0">
                <a:solidFill>
                  <a:srgbClr val="FF0000"/>
                </a:solidFill>
                <a:latin typeface="黑体" pitchFamily="49" charset="-122"/>
                <a:ea typeface="黑体" pitchFamily="49" charset="-122"/>
              </a:rPr>
              <a:t>答案</a:t>
            </a:r>
            <a:r>
              <a:rPr lang="en-US" dirty="0">
                <a:solidFill>
                  <a:srgbClr val="FF0000"/>
                </a:solidFill>
                <a:latin typeface="黑体" pitchFamily="49" charset="-122"/>
                <a:ea typeface="黑体" pitchFamily="49" charset="-122"/>
              </a:rPr>
              <a:t>:</a:t>
            </a:r>
            <a:r>
              <a:rPr lang="en-US" dirty="0"/>
              <a:t>A</a:t>
            </a:r>
            <a:endParaRPr lang="zh-CN" altLang="en-US" dirty="0"/>
          </a:p>
        </p:txBody>
      </p:sp>
    </p:spTree>
    <p:extLst>
      <p:ext uri="{BB962C8B-B14F-4D97-AF65-F5344CB8AC3E}">
        <p14:creationId xmlns:p14="http://schemas.microsoft.com/office/powerpoint/2010/main" val="2307231228"/>
      </p:ext>
    </p:ext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par>
                                <p:cTn id="8" presetID="1"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88432" y="785004"/>
            <a:ext cx="8280400" cy="41434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6" name="TextBox 5"/>
          <p:cNvSpPr txBox="1"/>
          <p:nvPr/>
        </p:nvSpPr>
        <p:spPr>
          <a:xfrm>
            <a:off x="459870" y="785004"/>
            <a:ext cx="8143932" cy="492443"/>
          </a:xfrm>
          <a:prstGeom prst="rect">
            <a:avLst/>
          </a:prstGeom>
          <a:noFill/>
        </p:spPr>
        <p:txBody>
          <a:bodyPr wrap="square" rtlCol="0">
            <a:spAutoFit/>
          </a:bodyPr>
          <a:lstStyle/>
          <a:p>
            <a:r>
              <a:rPr lang="en-US" dirty="0">
                <a:solidFill>
                  <a:srgbClr val="FF0000"/>
                </a:solidFill>
                <a:latin typeface="黑体" pitchFamily="49" charset="-122"/>
                <a:ea typeface="黑体" pitchFamily="49" charset="-122"/>
              </a:rPr>
              <a:t>[</a:t>
            </a:r>
            <a:r>
              <a:rPr lang="zh-CN" altLang="en-US" dirty="0">
                <a:solidFill>
                  <a:srgbClr val="FF0000"/>
                </a:solidFill>
                <a:latin typeface="黑体" pitchFamily="49" charset="-122"/>
                <a:ea typeface="黑体" pitchFamily="49" charset="-122"/>
              </a:rPr>
              <a:t>试题分析</a:t>
            </a:r>
            <a:r>
              <a:rPr lang="en-US" dirty="0">
                <a:solidFill>
                  <a:srgbClr val="FF0000"/>
                </a:solidFill>
                <a:latin typeface="黑体" pitchFamily="49" charset="-122"/>
                <a:ea typeface="黑体" pitchFamily="49" charset="-122"/>
              </a:rPr>
              <a:t>]</a:t>
            </a:r>
            <a:endParaRPr lang="zh-CN" altLang="en-US" dirty="0">
              <a:solidFill>
                <a:srgbClr val="FF0000"/>
              </a:solidFill>
              <a:latin typeface="黑体" pitchFamily="49" charset="-122"/>
              <a:ea typeface="黑体" pitchFamily="49" charset="-122"/>
            </a:endParaRPr>
          </a:p>
        </p:txBody>
      </p:sp>
      <p:graphicFrame>
        <p:nvGraphicFramePr>
          <p:cNvPr id="7" name="表格 6"/>
          <p:cNvGraphicFramePr>
            <a:graphicFrameLocks noGrp="1"/>
          </p:cNvGraphicFramePr>
          <p:nvPr/>
        </p:nvGraphicFramePr>
        <p:xfrm>
          <a:off x="572266" y="1285070"/>
          <a:ext cx="7858180" cy="3500462"/>
        </p:xfrm>
        <a:graphic>
          <a:graphicData uri="http://schemas.openxmlformats.org/drawingml/2006/table">
            <a:tbl>
              <a:tblPr/>
              <a:tblGrid>
                <a:gridCol w="1357322">
                  <a:extLst>
                    <a:ext uri="{9D8B030D-6E8A-4147-A177-3AD203B41FA5}">
                      <a16:colId xmlns:a16="http://schemas.microsoft.com/office/drawing/2014/main" val="20000"/>
                    </a:ext>
                  </a:extLst>
                </a:gridCol>
                <a:gridCol w="6500858">
                  <a:extLst>
                    <a:ext uri="{9D8B030D-6E8A-4147-A177-3AD203B41FA5}">
                      <a16:colId xmlns:a16="http://schemas.microsoft.com/office/drawing/2014/main" val="20001"/>
                    </a:ext>
                  </a:extLst>
                </a:gridCol>
              </a:tblGrid>
              <a:tr h="636448">
                <a:tc>
                  <a:txBody>
                    <a:bodyPr/>
                    <a:lstStyle/>
                    <a:p>
                      <a:pPr algn="ctr">
                        <a:lnSpc>
                          <a:spcPct val="100000"/>
                        </a:lnSpc>
                        <a:spcAft>
                          <a:spcPts val="0"/>
                        </a:spcAft>
                      </a:pPr>
                      <a:r>
                        <a:rPr lang="zh-CN" sz="2000" b="1" dirty="0">
                          <a:latin typeface="楷体" pitchFamily="49" charset="-122"/>
                          <a:ea typeface="楷体" pitchFamily="49" charset="-122"/>
                          <a:cs typeface="Times New Roman"/>
                        </a:rPr>
                        <a:t>时空特征</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a:latin typeface="楷体" pitchFamily="49" charset="-122"/>
                          <a:ea typeface="楷体" pitchFamily="49" charset="-122"/>
                          <a:cs typeface="Times New Roman"/>
                        </a:rPr>
                        <a:t>1853</a:t>
                      </a:r>
                      <a:r>
                        <a:rPr lang="zh-CN" sz="2000" b="1">
                          <a:latin typeface="楷体" pitchFamily="49" charset="-122"/>
                          <a:ea typeface="楷体" pitchFamily="49" charset="-122"/>
                          <a:cs typeface="Times New Roman"/>
                        </a:rPr>
                        <a:t>年——太平天国运动</a:t>
                      </a:r>
                      <a:r>
                        <a:rPr lang="en-US" sz="2000" b="1">
                          <a:latin typeface="楷体" pitchFamily="49" charset="-122"/>
                          <a:ea typeface="楷体" pitchFamily="49" charset="-122"/>
                          <a:cs typeface="Times New Roman"/>
                        </a:rPr>
                        <a:t>(1851</a:t>
                      </a:r>
                      <a:r>
                        <a:rPr lang="zh-CN" sz="2000" b="1">
                          <a:latin typeface="楷体" pitchFamily="49" charset="-122"/>
                          <a:ea typeface="楷体" pitchFamily="49" charset="-122"/>
                          <a:cs typeface="Times New Roman"/>
                        </a:rPr>
                        <a:t>～</a:t>
                      </a:r>
                      <a:r>
                        <a:rPr lang="en-US" sz="2000" b="1">
                          <a:latin typeface="楷体" pitchFamily="49" charset="-122"/>
                          <a:ea typeface="楷体" pitchFamily="49" charset="-122"/>
                          <a:cs typeface="Times New Roman"/>
                        </a:rPr>
                        <a:t>1864</a:t>
                      </a:r>
                      <a:r>
                        <a:rPr lang="zh-CN" sz="2000" b="1">
                          <a:latin typeface="楷体" pitchFamily="49" charset="-122"/>
                          <a:ea typeface="楷体" pitchFamily="49" charset="-122"/>
                          <a:cs typeface="Times New Roman"/>
                        </a:rPr>
                        <a:t>年</a:t>
                      </a:r>
                      <a:r>
                        <a:rPr lang="en-US" sz="2000" b="1">
                          <a:latin typeface="楷体" pitchFamily="49" charset="-122"/>
                          <a:ea typeface="楷体" pitchFamily="49" charset="-122"/>
                          <a:cs typeface="Times New Roman"/>
                        </a:rPr>
                        <a:t>)</a:t>
                      </a:r>
                      <a:endParaRPr lang="zh-CN" sz="2000">
                        <a:latin typeface="楷体" pitchFamily="49" charset="-122"/>
                        <a:ea typeface="楷体" pitchFamily="49" charset="-122"/>
                        <a:cs typeface="Times New Roman"/>
                      </a:endParaRPr>
                    </a:p>
                    <a:p>
                      <a:pPr>
                        <a:lnSpc>
                          <a:spcPct val="100000"/>
                        </a:lnSpc>
                        <a:spcAft>
                          <a:spcPts val="0"/>
                        </a:spcAft>
                      </a:pPr>
                      <a:r>
                        <a:rPr lang="zh-CN" sz="2000" b="1">
                          <a:latin typeface="楷体" pitchFamily="49" charset="-122"/>
                          <a:ea typeface="楷体" pitchFamily="49" charset="-122"/>
                          <a:cs typeface="Times New Roman"/>
                        </a:rPr>
                        <a:t>天京——南方地区</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运动席卷大半个中国</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864014">
                <a:tc>
                  <a:txBody>
                    <a:bodyPr/>
                    <a:lstStyle/>
                    <a:p>
                      <a:pPr algn="ctr">
                        <a:lnSpc>
                          <a:spcPct val="100000"/>
                        </a:lnSpc>
                        <a:spcAft>
                          <a:spcPts val="0"/>
                        </a:spcAft>
                      </a:pPr>
                      <a:r>
                        <a:rPr lang="zh-CN" sz="2000" b="1" dirty="0">
                          <a:latin typeface="楷体" pitchFamily="49" charset="-122"/>
                          <a:ea typeface="楷体" pitchFamily="49" charset="-122"/>
                          <a:cs typeface="Times New Roman"/>
                        </a:rPr>
                        <a:t>选项分析</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楷体" pitchFamily="49" charset="-122"/>
                          <a:ea typeface="楷体" pitchFamily="49" charset="-122"/>
                          <a:cs typeface="Times New Roman"/>
                        </a:rPr>
                        <a:t>太平天国领导人洪秀全把儒家思想、民间宗教意识和基督教教义附会糅合</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形成了拜上帝教教义</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否定维护清朝统治的理论基础——程朱理学</a:t>
                      </a:r>
                      <a:r>
                        <a:rPr lang="en-US" sz="2000" b="1" dirty="0">
                          <a:latin typeface="楷体" pitchFamily="49" charset="-122"/>
                          <a:ea typeface="楷体" pitchFamily="49" charset="-122"/>
                          <a:cs typeface="Times New Roman"/>
                        </a:rPr>
                        <a:t>,A</a:t>
                      </a:r>
                      <a:r>
                        <a:rPr lang="zh-CN" sz="2000" b="1" dirty="0">
                          <a:latin typeface="楷体" pitchFamily="49" charset="-122"/>
                          <a:ea typeface="楷体" pitchFamily="49" charset="-122"/>
                          <a:cs typeface="Times New Roman"/>
                        </a:rPr>
                        <a:t>项正确</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太平天国的考试科目仍然沿袭传统科举考试制度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以诗、文为主</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但内容却有很大不同。题干也有提示信息</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试题出自太平天国颁布的包含了拜上帝教教义的诏令</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排除</a:t>
                      </a:r>
                      <a:r>
                        <a:rPr lang="en-US" sz="2000" b="1" dirty="0">
                          <a:latin typeface="楷体" pitchFamily="49" charset="-122"/>
                          <a:ea typeface="楷体" pitchFamily="49" charset="-122"/>
                          <a:cs typeface="Times New Roman"/>
                        </a:rPr>
                        <a:t>B</a:t>
                      </a:r>
                      <a:r>
                        <a:rPr lang="zh-CN" sz="2000" b="1" dirty="0">
                          <a:latin typeface="楷体" pitchFamily="49" charset="-122"/>
                          <a:ea typeface="楷体" pitchFamily="49" charset="-122"/>
                          <a:cs typeface="Times New Roman"/>
                        </a:rPr>
                        <a:t>、</a:t>
                      </a:r>
                      <a:r>
                        <a:rPr lang="en-US" sz="2000" b="1" dirty="0">
                          <a:latin typeface="楷体" pitchFamily="49" charset="-122"/>
                          <a:ea typeface="楷体" pitchFamily="49" charset="-122"/>
                          <a:cs typeface="Times New Roman"/>
                        </a:rPr>
                        <a:t>C</a:t>
                      </a:r>
                      <a:r>
                        <a:rPr lang="zh-CN" sz="2000" b="1" dirty="0">
                          <a:latin typeface="楷体" pitchFamily="49" charset="-122"/>
                          <a:ea typeface="楷体" pitchFamily="49" charset="-122"/>
                          <a:cs typeface="Times New Roman"/>
                        </a:rPr>
                        <a:t>两项</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当时大多数士人读孔孟之书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是孔孟的信徒</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太平天国以拜上帝教反对儒学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结果将许多士人推离了自己的阵营</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未能获得他们的广泛支持</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排除</a:t>
                      </a:r>
                      <a:r>
                        <a:rPr lang="en-US" sz="2000" b="1" dirty="0">
                          <a:latin typeface="楷体" pitchFamily="49" charset="-122"/>
                          <a:ea typeface="楷体" pitchFamily="49" charset="-122"/>
                          <a:cs typeface="Times New Roman"/>
                        </a:rPr>
                        <a:t>D</a:t>
                      </a:r>
                      <a:r>
                        <a:rPr lang="zh-CN" sz="2000" b="1" dirty="0">
                          <a:latin typeface="楷体" pitchFamily="49" charset="-122"/>
                          <a:ea typeface="楷体" pitchFamily="49" charset="-122"/>
                          <a:cs typeface="Times New Roman"/>
                        </a:rPr>
                        <a:t>项</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50067651"/>
      </p:ext>
    </p:extLst>
  </p:cSld>
  <p:clrMapOvr>
    <a:masterClrMapping/>
  </p:clrMapOvr>
  <p:transition>
    <p:circle/>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F247CA1A-B19F-4A65-849A-6690E6DA05DD}"/>
              </a:ext>
            </a:extLst>
          </p:cNvPr>
          <p:cNvSpPr txBox="1"/>
          <p:nvPr/>
        </p:nvSpPr>
        <p:spPr>
          <a:xfrm>
            <a:off x="252314" y="438255"/>
            <a:ext cx="8712968" cy="2436244"/>
          </a:xfrm>
          <a:prstGeom prst="rect">
            <a:avLst/>
          </a:prstGeom>
          <a:noFill/>
        </p:spPr>
        <p:txBody>
          <a:bodyPr wrap="square">
            <a:spAutoFit/>
          </a:bodyPr>
          <a:lstStyle/>
          <a:p>
            <a:r>
              <a:rPr lang="en-US" altLang="zh-CN" dirty="0"/>
              <a:t>1.(</a:t>
            </a:r>
            <a:r>
              <a:rPr lang="en-US" altLang="zh-CN" dirty="0">
                <a:latin typeface="楷体" pitchFamily="49" charset="-122"/>
                <a:ea typeface="楷体" pitchFamily="49" charset="-122"/>
              </a:rPr>
              <a:t>2021·</a:t>
            </a:r>
            <a:r>
              <a:rPr lang="zh-CN" altLang="en-US" dirty="0">
                <a:latin typeface="楷体" pitchFamily="49" charset="-122"/>
                <a:ea typeface="楷体" pitchFamily="49" charset="-122"/>
              </a:rPr>
              <a:t>湖北新高考适应性考试</a:t>
            </a:r>
            <a:r>
              <a:rPr lang="en-US" altLang="zh-CN" dirty="0"/>
              <a:t>)</a:t>
            </a:r>
            <a:r>
              <a:rPr lang="zh-CN" altLang="en-US" dirty="0"/>
              <a:t>有学者评价近代某革命纲领</a:t>
            </a:r>
            <a:r>
              <a:rPr lang="en-US" altLang="zh-CN" dirty="0"/>
              <a:t>:“</a:t>
            </a:r>
            <a:r>
              <a:rPr lang="zh-CN" altLang="en-US" dirty="0"/>
              <a:t>交织着现实和幻梦</a:t>
            </a:r>
            <a:r>
              <a:rPr lang="en-US" altLang="zh-CN" dirty="0"/>
              <a:t>,</a:t>
            </a:r>
            <a:r>
              <a:rPr lang="zh-CN" altLang="en-US" dirty="0"/>
              <a:t>交织着彻底的斗争性和不切实际的空想图画。既有由革命的烈火燃起来的大胆的想象</a:t>
            </a:r>
            <a:r>
              <a:rPr lang="en-US" altLang="zh-CN" dirty="0"/>
              <a:t>,</a:t>
            </a:r>
            <a:r>
              <a:rPr lang="zh-CN" altLang="en-US" dirty="0"/>
              <a:t>又充分暴露了小生产者的狭隘的实际主义。”这一革命纲领</a:t>
            </a:r>
            <a:r>
              <a:rPr lang="en-US" altLang="zh-CN" dirty="0"/>
              <a:t>(</a:t>
            </a:r>
            <a:r>
              <a:rPr lang="zh-CN" altLang="en-US" dirty="0"/>
              <a:t>　　</a:t>
            </a:r>
            <a:r>
              <a:rPr lang="en-US" altLang="zh-CN" dirty="0"/>
              <a:t>)</a:t>
            </a:r>
          </a:p>
          <a:p>
            <a:r>
              <a:rPr lang="en-US" altLang="zh-CN" dirty="0"/>
              <a:t>A.</a:t>
            </a:r>
            <a:r>
              <a:rPr lang="zh-CN" altLang="en-US" dirty="0"/>
              <a:t>体现了农民反封建愿望	</a:t>
            </a:r>
            <a:r>
              <a:rPr lang="en-US" altLang="zh-CN" dirty="0"/>
              <a:t>B.</a:t>
            </a:r>
            <a:r>
              <a:rPr lang="zh-CN" altLang="en-US" dirty="0"/>
              <a:t>推动了小农经济的发展</a:t>
            </a:r>
          </a:p>
          <a:p>
            <a:r>
              <a:rPr lang="en-US" altLang="zh-CN" dirty="0"/>
              <a:t>C.</a:t>
            </a:r>
            <a:r>
              <a:rPr lang="zh-CN" altLang="en-US" dirty="0"/>
              <a:t>取得了良好的实践效果	</a:t>
            </a:r>
            <a:r>
              <a:rPr lang="en-US" altLang="zh-CN" dirty="0"/>
              <a:t>D.</a:t>
            </a:r>
            <a:r>
              <a:rPr lang="zh-CN" altLang="en-US" dirty="0"/>
              <a:t>反映了资产阶级的要求</a:t>
            </a:r>
          </a:p>
        </p:txBody>
      </p:sp>
      <p:sp>
        <p:nvSpPr>
          <p:cNvPr id="4" name="TextBox 3">
            <a:extLst>
              <a:ext uri="{FF2B5EF4-FFF2-40B4-BE49-F238E27FC236}">
                <a16:creationId xmlns:a16="http://schemas.microsoft.com/office/drawing/2014/main" id="{253977E8-8A16-4C7E-8919-5FFB23A2D443}"/>
              </a:ext>
            </a:extLst>
          </p:cNvPr>
          <p:cNvSpPr txBox="1"/>
          <p:nvPr/>
        </p:nvSpPr>
        <p:spPr>
          <a:xfrm>
            <a:off x="218518" y="0"/>
            <a:ext cx="8501122" cy="504369"/>
          </a:xfrm>
          <a:prstGeom prst="rect">
            <a:avLst/>
          </a:prstGeom>
          <a:noFill/>
        </p:spPr>
        <p:txBody>
          <a:bodyPr wrap="square" rtlCol="0">
            <a:spAutoFit/>
          </a:bodyPr>
          <a:lstStyle/>
          <a:p>
            <a:r>
              <a:rPr lang="zh-CN" altLang="en-US" sz="2400" dirty="0">
                <a:latin typeface="黑体" pitchFamily="49" charset="-122"/>
                <a:ea typeface="黑体" pitchFamily="49" charset="-122"/>
              </a:rPr>
              <a:t>巩固练习</a:t>
            </a:r>
          </a:p>
        </p:txBody>
      </p:sp>
      <p:sp>
        <p:nvSpPr>
          <p:cNvPr id="5" name="Rectangle 2">
            <a:extLst>
              <a:ext uri="{FF2B5EF4-FFF2-40B4-BE49-F238E27FC236}">
                <a16:creationId xmlns:a16="http://schemas.microsoft.com/office/drawing/2014/main" id="{7936C0DA-94F8-48FF-B301-501207EC3B80}"/>
              </a:ext>
            </a:extLst>
          </p:cNvPr>
          <p:cNvSpPr>
            <a:spLocks noChangeArrowheads="1"/>
          </p:cNvSpPr>
          <p:nvPr/>
        </p:nvSpPr>
        <p:spPr bwMode="auto">
          <a:xfrm>
            <a:off x="357952" y="3072730"/>
            <a:ext cx="8361688" cy="243624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6" name="TextBox 6">
            <a:extLst>
              <a:ext uri="{FF2B5EF4-FFF2-40B4-BE49-F238E27FC236}">
                <a16:creationId xmlns:a16="http://schemas.microsoft.com/office/drawing/2014/main" id="{0DF06CD2-75CF-4E91-974A-436798936656}"/>
              </a:ext>
            </a:extLst>
          </p:cNvPr>
          <p:cNvSpPr txBox="1"/>
          <p:nvPr/>
        </p:nvSpPr>
        <p:spPr>
          <a:xfrm>
            <a:off x="357952" y="3000722"/>
            <a:ext cx="8143932" cy="2836354"/>
          </a:xfrm>
          <a:prstGeom prst="rect">
            <a:avLst/>
          </a:prstGeom>
          <a:noFill/>
        </p:spPr>
        <p:txBody>
          <a:bodyPr wrap="square" rtlCol="0">
            <a:spAutoFit/>
          </a:bodyPr>
          <a:lstStyle/>
          <a:p>
            <a:r>
              <a:rPr lang="zh-CN" altLang="en-US" dirty="0">
                <a:solidFill>
                  <a:srgbClr val="FF0000"/>
                </a:solidFill>
                <a:latin typeface="黑体" pitchFamily="49" charset="-122"/>
                <a:ea typeface="黑体" pitchFamily="49" charset="-122"/>
              </a:rPr>
              <a:t>答案</a:t>
            </a:r>
            <a:r>
              <a:rPr lang="en-US" dirty="0">
                <a:solidFill>
                  <a:srgbClr val="FF0000"/>
                </a:solidFill>
                <a:latin typeface="黑体" pitchFamily="49" charset="-122"/>
                <a:ea typeface="黑体" pitchFamily="49" charset="-122"/>
              </a:rPr>
              <a:t>:</a:t>
            </a:r>
            <a:r>
              <a:rPr lang="en-US" altLang="zh-CN" dirty="0"/>
              <a:t>A</a:t>
            </a:r>
            <a:r>
              <a:rPr lang="zh-CN" altLang="en-US" dirty="0"/>
              <a:t>　据题干材料“近代某革命纲领”“交织着现实和幻梦</a:t>
            </a:r>
            <a:r>
              <a:rPr lang="en-US" altLang="zh-CN" dirty="0"/>
              <a:t>……</a:t>
            </a:r>
            <a:r>
              <a:rPr lang="zh-CN" altLang="en-US" dirty="0"/>
              <a:t>又充分暴露了小生产者的狭隘的实际主义”可知</a:t>
            </a:r>
            <a:r>
              <a:rPr lang="en-US" altLang="zh-CN" dirty="0"/>
              <a:t>,</a:t>
            </a:r>
            <a:r>
              <a:rPr lang="zh-CN" altLang="en-US" dirty="0"/>
              <a:t>该纲领是太平天国运动前期颁布的</a:t>
            </a:r>
            <a:r>
              <a:rPr lang="en-US" altLang="zh-CN" dirty="0"/>
              <a:t>《</a:t>
            </a:r>
            <a:r>
              <a:rPr lang="zh-CN" altLang="en-US" dirty="0"/>
              <a:t>天朝田亩制度</a:t>
            </a:r>
            <a:r>
              <a:rPr lang="en-US" altLang="zh-CN" dirty="0"/>
              <a:t>》,</a:t>
            </a:r>
            <a:r>
              <a:rPr lang="zh-CN" altLang="en-US" dirty="0"/>
              <a:t>它要求废除封建地主土地所有制</a:t>
            </a:r>
            <a:r>
              <a:rPr lang="en-US" altLang="zh-CN" dirty="0"/>
              <a:t>,</a:t>
            </a:r>
            <a:r>
              <a:rPr lang="zh-CN" altLang="en-US" dirty="0"/>
              <a:t>体现了农民反封建的愿望</a:t>
            </a:r>
            <a:r>
              <a:rPr lang="en-US" altLang="zh-CN" dirty="0"/>
              <a:t>,</a:t>
            </a:r>
            <a:r>
              <a:rPr lang="zh-CN" altLang="en-US" dirty="0"/>
              <a:t>故</a:t>
            </a:r>
            <a:r>
              <a:rPr lang="en-US" altLang="zh-CN" dirty="0"/>
              <a:t>A</a:t>
            </a:r>
            <a:r>
              <a:rPr lang="zh-CN" altLang="en-US" dirty="0"/>
              <a:t>项正确。</a:t>
            </a:r>
            <a:r>
              <a:rPr lang="en-US" altLang="zh-CN" dirty="0"/>
              <a:t>《</a:t>
            </a:r>
            <a:r>
              <a:rPr lang="zh-CN" altLang="en-US" dirty="0"/>
              <a:t>天朝田亩制度</a:t>
            </a:r>
            <a:r>
              <a:rPr lang="en-US" altLang="zh-CN" dirty="0"/>
              <a:t>》</a:t>
            </a:r>
            <a:r>
              <a:rPr lang="zh-CN" altLang="en-US" dirty="0"/>
              <a:t>因其空想性和战争环境没有实际贯彻执行</a:t>
            </a:r>
            <a:r>
              <a:rPr lang="en-US" altLang="zh-CN" dirty="0"/>
              <a:t>,</a:t>
            </a:r>
            <a:r>
              <a:rPr lang="zh-CN" altLang="en-US" dirty="0"/>
              <a:t>故</a:t>
            </a:r>
            <a:r>
              <a:rPr lang="en-US" altLang="zh-CN" dirty="0"/>
              <a:t>B</a:t>
            </a:r>
            <a:r>
              <a:rPr lang="zh-CN" altLang="en-US" dirty="0"/>
              <a:t>、</a:t>
            </a:r>
            <a:r>
              <a:rPr lang="en-US" altLang="zh-CN" dirty="0"/>
              <a:t>C</a:t>
            </a:r>
            <a:r>
              <a:rPr lang="zh-CN" altLang="en-US" dirty="0"/>
              <a:t>两项错误</a:t>
            </a:r>
            <a:r>
              <a:rPr lang="en-US" altLang="zh-CN" dirty="0"/>
              <a:t>;《</a:t>
            </a:r>
            <a:r>
              <a:rPr lang="zh-CN" altLang="en-US" dirty="0"/>
              <a:t>天朝田亩制度</a:t>
            </a:r>
            <a:r>
              <a:rPr lang="en-US" altLang="zh-CN" dirty="0"/>
              <a:t>》</a:t>
            </a:r>
            <a:r>
              <a:rPr lang="zh-CN" altLang="en-US" dirty="0"/>
              <a:t>反映的是农民阶级的愿望和要求</a:t>
            </a:r>
            <a:r>
              <a:rPr lang="en-US" altLang="zh-CN" dirty="0"/>
              <a:t>,</a:t>
            </a:r>
            <a:r>
              <a:rPr lang="zh-CN" altLang="en-US" dirty="0"/>
              <a:t>故排除</a:t>
            </a:r>
            <a:r>
              <a:rPr lang="en-US" altLang="zh-CN" dirty="0"/>
              <a:t>D</a:t>
            </a:r>
            <a:r>
              <a:rPr lang="zh-CN" altLang="en-US" dirty="0"/>
              <a:t>项。</a:t>
            </a:r>
          </a:p>
          <a:p>
            <a:endParaRPr lang="zh-CN" altLang="en-US" dirty="0"/>
          </a:p>
        </p:txBody>
      </p:sp>
    </p:spTree>
    <p:extLst>
      <p:ext uri="{BB962C8B-B14F-4D97-AF65-F5344CB8AC3E}">
        <p14:creationId xmlns:p14="http://schemas.microsoft.com/office/powerpoint/2010/main" val="355295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F247CA1A-B19F-4A65-849A-6690E6DA05DD}"/>
              </a:ext>
            </a:extLst>
          </p:cNvPr>
          <p:cNvSpPr txBox="1"/>
          <p:nvPr/>
        </p:nvSpPr>
        <p:spPr>
          <a:xfrm>
            <a:off x="252314" y="438255"/>
            <a:ext cx="8712968" cy="4036682"/>
          </a:xfrm>
          <a:prstGeom prst="rect">
            <a:avLst/>
          </a:prstGeom>
          <a:noFill/>
        </p:spPr>
        <p:txBody>
          <a:bodyPr wrap="square">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2.(</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rPr>
              <a:t>2020·</a:t>
            </a:r>
            <a:r>
              <a:rPr kumimoji="0" lang="zh-CN" alt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rPr>
              <a:t>山东济南模拟</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下表是有关太平天国时期妇女的部分史料。由此可以判断太平天国</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　　</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p>
          <a:p>
            <a:pPr marL="0" marR="0" lvl="0" indent="0" algn="l" defTabSz="914400" rtl="0" eaLnBrk="1" fontAlgn="base" latinLnBrk="0" hangingPunct="1">
              <a:lnSpc>
                <a:spcPct val="130000"/>
              </a:lnSpc>
              <a:spcBef>
                <a:spcPct val="0"/>
              </a:spcBef>
              <a:spcAft>
                <a:spcPct val="0"/>
              </a:spcAft>
              <a:buClrTx/>
              <a:buSzTx/>
              <a:buFontTx/>
              <a:buNone/>
              <a:tabLst/>
              <a:defRPr/>
            </a:pPr>
            <a:endParaRPr lang="en-US" altLang="zh-CN" dirty="0">
              <a:solidFill>
                <a:srgbClr val="000000"/>
              </a:solidFill>
            </a:endParaRPr>
          </a:p>
          <a:p>
            <a:pPr marL="0" marR="0" lvl="0" indent="0" algn="l" defTabSz="914400" rtl="0" eaLnBrk="1" fontAlgn="base" latinLnBrk="0" hangingPunct="1">
              <a:lnSpc>
                <a:spcPct val="130000"/>
              </a:lnSpc>
              <a:spcBef>
                <a:spcPct val="0"/>
              </a:spcBef>
              <a:spcAft>
                <a:spcPct val="0"/>
              </a:spcAft>
              <a:buClrTx/>
              <a:buSzTx/>
              <a:buFontTx/>
              <a:buNone/>
              <a:tabLst/>
              <a:defRPr/>
            </a:pPr>
            <a:endPar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endParaRPr lang="en-US" altLang="zh-CN" dirty="0">
              <a:solidFill>
                <a:srgbClr val="000000"/>
              </a:solidFill>
            </a:endParaRPr>
          </a:p>
          <a:p>
            <a:pPr marL="0" marR="0" lvl="0" indent="0" algn="l" defTabSz="914400" rtl="0" eaLnBrk="1" fontAlgn="base" latinLnBrk="0" hangingPunct="1">
              <a:lnSpc>
                <a:spcPct val="130000"/>
              </a:lnSpc>
              <a:spcBef>
                <a:spcPct val="0"/>
              </a:spcBef>
              <a:spcAft>
                <a:spcPct val="0"/>
              </a:spcAft>
              <a:buClrTx/>
              <a:buSzTx/>
              <a:buFontTx/>
              <a:buNone/>
              <a:tabLst/>
              <a:defRPr/>
            </a:pPr>
            <a:endPar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endPar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endPar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废除了封建土地所有制              </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B.</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基本上实现了男女平等</a:t>
            </a:r>
          </a:p>
          <a:p>
            <a:pPr marL="0" marR="0" lvl="0" indent="0" algn="l" defTabSz="914400" rtl="0" eaLnBrk="1" fontAlgn="base" latinLnBrk="0" hangingPunct="1">
              <a:lnSpc>
                <a:spcPct val="130000"/>
              </a:lnSpc>
              <a:spcBef>
                <a:spcPct val="0"/>
              </a:spcBef>
              <a:spcAft>
                <a:spcPct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C.</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冲击了社会成员的固有角色定位      </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D.</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打破了封建礼教对妇女的束缚</a:t>
            </a:r>
          </a:p>
        </p:txBody>
      </p:sp>
      <p:sp>
        <p:nvSpPr>
          <p:cNvPr id="4" name="TextBox 3">
            <a:extLst>
              <a:ext uri="{FF2B5EF4-FFF2-40B4-BE49-F238E27FC236}">
                <a16:creationId xmlns:a16="http://schemas.microsoft.com/office/drawing/2014/main" id="{253977E8-8A16-4C7E-8919-5FFB23A2D443}"/>
              </a:ext>
            </a:extLst>
          </p:cNvPr>
          <p:cNvSpPr txBox="1"/>
          <p:nvPr/>
        </p:nvSpPr>
        <p:spPr>
          <a:xfrm>
            <a:off x="218518" y="0"/>
            <a:ext cx="8501122" cy="504369"/>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24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巩固练习</a:t>
            </a:r>
          </a:p>
        </p:txBody>
      </p:sp>
      <p:sp>
        <p:nvSpPr>
          <p:cNvPr id="5" name="Rectangle 2">
            <a:extLst>
              <a:ext uri="{FF2B5EF4-FFF2-40B4-BE49-F238E27FC236}">
                <a16:creationId xmlns:a16="http://schemas.microsoft.com/office/drawing/2014/main" id="{7936C0DA-94F8-48FF-B301-501207EC3B80}"/>
              </a:ext>
            </a:extLst>
          </p:cNvPr>
          <p:cNvSpPr>
            <a:spLocks noChangeArrowheads="1"/>
          </p:cNvSpPr>
          <p:nvPr/>
        </p:nvSpPr>
        <p:spPr bwMode="auto">
          <a:xfrm>
            <a:off x="391950" y="4656906"/>
            <a:ext cx="8361688" cy="76379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marL="0" marR="0" lvl="0" indent="0" algn="ctr"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2000" b="0" i="0" u="none" strike="noStrike" kern="1200" cap="none" spc="0" normalizeH="0" baseline="0" noProof="0">
              <a:ln>
                <a:noFill/>
              </a:ln>
              <a:solidFill>
                <a:srgbClr val="0099FF"/>
              </a:solidFill>
              <a:effectLst/>
              <a:uLnTx/>
              <a:uFillTx/>
              <a:latin typeface="Calibri" pitchFamily="34" charset="0"/>
              <a:ea typeface="宋体" pitchFamily="2" charset="-122"/>
              <a:cs typeface="+mn-cs"/>
            </a:endParaRPr>
          </a:p>
        </p:txBody>
      </p:sp>
      <p:sp>
        <p:nvSpPr>
          <p:cNvPr id="6" name="TextBox 6">
            <a:extLst>
              <a:ext uri="{FF2B5EF4-FFF2-40B4-BE49-F238E27FC236}">
                <a16:creationId xmlns:a16="http://schemas.microsoft.com/office/drawing/2014/main" id="{0DF06CD2-75CF-4E91-974A-436798936656}"/>
              </a:ext>
            </a:extLst>
          </p:cNvPr>
          <p:cNvSpPr txBox="1"/>
          <p:nvPr/>
        </p:nvSpPr>
        <p:spPr>
          <a:xfrm>
            <a:off x="391950" y="4584898"/>
            <a:ext cx="8143932" cy="835806"/>
          </a:xfrm>
          <a:prstGeom prst="rect">
            <a:avLst/>
          </a:prstGeom>
          <a:noFill/>
        </p:spPr>
        <p:txBody>
          <a:bodyPr wrap="square" rtlCol="0">
            <a:spAutoFit/>
          </a:bodyPr>
          <a:lstStyle/>
          <a:p>
            <a:pPr lvl="0"/>
            <a:r>
              <a:rPr kumimoji="0" lang="zh-CN" altLang="en-US" sz="2000" b="1"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答案</a:t>
            </a:r>
            <a:r>
              <a:rPr kumimoji="0" lang="en-US" sz="2000" b="1"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a:t>
            </a:r>
            <a:r>
              <a:rPr lang="en-US" altLang="zh-CN" dirty="0">
                <a:solidFill>
                  <a:srgbClr val="000000"/>
                </a:solidFill>
              </a:rPr>
              <a:t>C</a:t>
            </a:r>
            <a:r>
              <a:rPr lang="zh-CN" altLang="en-US" dirty="0">
                <a:solidFill>
                  <a:srgbClr val="000000"/>
                </a:solidFill>
              </a:rPr>
              <a:t>　分田男女平等</a:t>
            </a:r>
            <a:r>
              <a:rPr lang="en-US" altLang="zh-CN" dirty="0">
                <a:solidFill>
                  <a:srgbClr val="000000"/>
                </a:solidFill>
              </a:rPr>
              <a:t>,</a:t>
            </a:r>
            <a:r>
              <a:rPr lang="zh-CN" altLang="en-US" dirty="0">
                <a:solidFill>
                  <a:srgbClr val="000000"/>
                </a:solidFill>
              </a:rPr>
              <a:t>女性骑马、天足</a:t>
            </a:r>
            <a:r>
              <a:rPr lang="en-US" altLang="zh-CN" dirty="0">
                <a:solidFill>
                  <a:srgbClr val="000000"/>
                </a:solidFill>
              </a:rPr>
              <a:t>,</a:t>
            </a:r>
            <a:r>
              <a:rPr lang="zh-CN" altLang="en-US" dirty="0">
                <a:solidFill>
                  <a:srgbClr val="000000"/>
                </a:solidFill>
              </a:rPr>
              <a:t>均对封建礼教观念中女性的从属地位产生冲击</a:t>
            </a:r>
            <a:r>
              <a:rPr lang="en-US" altLang="zh-CN" dirty="0">
                <a:solidFill>
                  <a:srgbClr val="000000"/>
                </a:solidFill>
              </a:rPr>
              <a:t>,C</a:t>
            </a:r>
            <a:r>
              <a:rPr lang="zh-CN" altLang="en-US" dirty="0">
                <a:solidFill>
                  <a:srgbClr val="000000"/>
                </a:solidFill>
              </a:rPr>
              <a:t>项正确。</a:t>
            </a:r>
            <a:endPar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p:txBody>
      </p:sp>
      <p:graphicFrame>
        <p:nvGraphicFramePr>
          <p:cNvPr id="8" name="表格 7">
            <a:extLst>
              <a:ext uri="{FF2B5EF4-FFF2-40B4-BE49-F238E27FC236}">
                <a16:creationId xmlns:a16="http://schemas.microsoft.com/office/drawing/2014/main" id="{3DDD01A6-D9DA-4BB9-B6E5-2380613F9E28}"/>
              </a:ext>
            </a:extLst>
          </p:cNvPr>
          <p:cNvGraphicFramePr>
            <a:graphicFrameLocks noGrp="1"/>
          </p:cNvGraphicFramePr>
          <p:nvPr>
            <p:extLst>
              <p:ext uri="{D42A27DB-BD31-4B8C-83A1-F6EECF244321}">
                <p14:modId xmlns:p14="http://schemas.microsoft.com/office/powerpoint/2010/main" val="2885740878"/>
              </p:ext>
            </p:extLst>
          </p:nvPr>
        </p:nvGraphicFramePr>
        <p:xfrm>
          <a:off x="612354" y="1315938"/>
          <a:ext cx="7888288" cy="2229612"/>
        </p:xfrm>
        <a:graphic>
          <a:graphicData uri="http://schemas.openxmlformats.org/drawingml/2006/table">
            <a:tbl>
              <a:tblPr firstRow="1" firstCol="1" bandRow="1"/>
              <a:tblGrid>
                <a:gridCol w="5479205">
                  <a:extLst>
                    <a:ext uri="{9D8B030D-6E8A-4147-A177-3AD203B41FA5}">
                      <a16:colId xmlns:a16="http://schemas.microsoft.com/office/drawing/2014/main" val="2263958794"/>
                    </a:ext>
                  </a:extLst>
                </a:gridCol>
                <a:gridCol w="2409083">
                  <a:extLst>
                    <a:ext uri="{9D8B030D-6E8A-4147-A177-3AD203B41FA5}">
                      <a16:colId xmlns:a16="http://schemas.microsoft.com/office/drawing/2014/main" val="1837413172"/>
                    </a:ext>
                  </a:extLst>
                </a:gridCol>
              </a:tblGrid>
              <a:tr h="0">
                <a:tc>
                  <a:txBody>
                    <a:bodyPr/>
                    <a:lstStyle/>
                    <a:p>
                      <a:pPr algn="ctr">
                        <a:lnSpc>
                          <a:spcPct val="130000"/>
                        </a:lnSpc>
                      </a:pPr>
                      <a:r>
                        <a:rPr lang="zh-CN" sz="2000" b="1" dirty="0">
                          <a:effectLst/>
                          <a:latin typeface="Calibri" panose="020F0502020204030204" pitchFamily="34" charset="0"/>
                          <a:ea typeface="宋体" panose="02010600030101010101" pitchFamily="2" charset="-122"/>
                          <a:cs typeface="Times New Roman" panose="02020603050405020304" pitchFamily="18" charset="0"/>
                        </a:rPr>
                        <a:t>内容</a:t>
                      </a:r>
                      <a:endParaRPr lang="zh-CN" sz="1600" b="1"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pPr>
                      <a:r>
                        <a:rPr lang="zh-CN" sz="2000" b="1">
                          <a:effectLst/>
                          <a:latin typeface="Calibri" panose="020F0502020204030204" pitchFamily="34" charset="0"/>
                          <a:ea typeface="宋体" panose="02010600030101010101" pitchFamily="2" charset="-122"/>
                          <a:cs typeface="Times New Roman" panose="02020603050405020304" pitchFamily="18" charset="0"/>
                        </a:rPr>
                        <a:t>出处</a:t>
                      </a:r>
                      <a:endParaRPr lang="zh-CN" sz="1600" b="1">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2171536"/>
                  </a:ext>
                </a:extLst>
              </a:tr>
              <a:tr h="0">
                <a:tc>
                  <a:txBody>
                    <a:bodyPr/>
                    <a:lstStyle/>
                    <a:p>
                      <a:pPr algn="ctr">
                        <a:lnSpc>
                          <a:spcPct val="130000"/>
                        </a:lnSpc>
                      </a:pPr>
                      <a:r>
                        <a:rPr lang="zh-CN" sz="2000" b="1" dirty="0">
                          <a:effectLst/>
                          <a:latin typeface="Calibri" panose="020F0502020204030204" pitchFamily="34" charset="0"/>
                          <a:ea typeface="宋体" panose="02010600030101010101" pitchFamily="2" charset="-122"/>
                          <a:cs typeface="Times New Roman" panose="02020603050405020304" pitchFamily="18" charset="0"/>
                        </a:rPr>
                        <a:t>凡分田</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照人口</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不论男妇</a:t>
                      </a:r>
                      <a:endParaRPr lang="zh-CN" sz="1600" b="1"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pPr>
                      <a:r>
                        <a:rPr lang="zh-CN" sz="2000" b="1">
                          <a:effectLst/>
                          <a:latin typeface="Calibri" panose="020F0502020204030204" pitchFamily="34" charset="0"/>
                          <a:ea typeface="宋体" panose="02010600030101010101" pitchFamily="2" charset="-122"/>
                          <a:cs typeface="Times New Roman" panose="02020603050405020304" pitchFamily="18" charset="0"/>
                        </a:rPr>
                        <a:t>《天朝田亩制度》</a:t>
                      </a:r>
                      <a:endParaRPr lang="zh-CN" sz="1600" b="1">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6427917"/>
                  </a:ext>
                </a:extLst>
              </a:tr>
              <a:tr h="0">
                <a:tc>
                  <a:txBody>
                    <a:bodyPr/>
                    <a:lstStyle/>
                    <a:p>
                      <a:pPr algn="ctr">
                        <a:lnSpc>
                          <a:spcPct val="130000"/>
                        </a:lnSpc>
                      </a:pPr>
                      <a:r>
                        <a:rPr lang="zh-CN" sz="2000" b="1" dirty="0">
                          <a:effectLst/>
                          <a:latin typeface="Calibri" panose="020F0502020204030204" pitchFamily="34" charset="0"/>
                          <a:ea typeface="宋体" panose="02010600030101010101" pitchFamily="2" charset="-122"/>
                          <a:cs typeface="Times New Roman" panose="02020603050405020304" pitchFamily="18" charset="0"/>
                        </a:rPr>
                        <a:t>妻道在三从</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无违尔夫主</a:t>
                      </a:r>
                      <a:endParaRPr lang="zh-CN" sz="1600" b="1"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pPr>
                      <a:r>
                        <a:rPr lang="zh-CN" sz="2000" b="1">
                          <a:effectLst/>
                          <a:latin typeface="Calibri" panose="020F0502020204030204" pitchFamily="34" charset="0"/>
                          <a:ea typeface="宋体" panose="02010600030101010101" pitchFamily="2" charset="-122"/>
                          <a:cs typeface="Times New Roman" panose="02020603050405020304" pitchFamily="18" charset="0"/>
                        </a:rPr>
                        <a:t>洪秀全《幼学诗》</a:t>
                      </a:r>
                      <a:endParaRPr lang="zh-CN" sz="1600" b="1">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2519610"/>
                  </a:ext>
                </a:extLst>
              </a:tr>
              <a:tr h="0">
                <a:tc>
                  <a:txBody>
                    <a:bodyPr/>
                    <a:lstStyle/>
                    <a:p>
                      <a:pPr>
                        <a:lnSpc>
                          <a:spcPct val="130000"/>
                        </a:lnSpc>
                      </a:pPr>
                      <a:r>
                        <a:rPr lang="zh-CN" sz="2000" b="1" dirty="0">
                          <a:effectLst/>
                          <a:latin typeface="Calibri" panose="020F0502020204030204" pitchFamily="34" charset="0"/>
                          <a:ea typeface="宋体" panose="02010600030101010101" pitchFamily="2" charset="-122"/>
                          <a:cs typeface="Times New Roman" panose="02020603050405020304" pitchFamily="18" charset="0"/>
                        </a:rPr>
                        <a:t>当我们行走在</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（南京）</a:t>
                      </a:r>
                      <a:r>
                        <a:rPr lang="zh-CN" sz="2000" b="1" dirty="0">
                          <a:effectLst/>
                          <a:latin typeface="Calibri" panose="020F0502020204030204" pitchFamily="34" charset="0"/>
                          <a:ea typeface="宋体" panose="02010600030101010101" pitchFamily="2" charset="-122"/>
                          <a:cs typeface="Times New Roman" panose="02020603050405020304" pitchFamily="18" charset="0"/>
                        </a:rPr>
                        <a:t>街上时</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沿途可以看到不少的女子</a:t>
                      </a:r>
                      <a:r>
                        <a:rPr lang="en-US" altLang="zh-CN"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许多人骑着马</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其余的人则是步行</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zh-CN" sz="2000" b="1" dirty="0">
                          <a:effectLst/>
                          <a:latin typeface="Calibri" panose="020F0502020204030204" pitchFamily="34" charset="0"/>
                          <a:ea typeface="宋体" panose="02010600030101010101" pitchFamily="2" charset="-122"/>
                          <a:cs typeface="Times New Roman" panose="02020603050405020304" pitchFamily="18" charset="0"/>
                        </a:rPr>
                        <a:t>大多数人都是天足</a:t>
                      </a:r>
                      <a:endParaRPr lang="zh-CN" sz="1600" b="1"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30000"/>
                        </a:lnSpc>
                      </a:pPr>
                      <a:r>
                        <a:rPr lang="zh-CN" sz="2000" b="1" dirty="0">
                          <a:effectLst/>
                          <a:latin typeface="Calibri" panose="020F0502020204030204" pitchFamily="34" charset="0"/>
                          <a:ea typeface="宋体" panose="02010600030101010101" pitchFamily="2" charset="-122"/>
                          <a:cs typeface="Times New Roman" panose="02020603050405020304" pitchFamily="18" charset="0"/>
                        </a:rPr>
                        <a:t>《慕维廉牧师的一封信》</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a:t>
                      </a:r>
                      <a:r>
                        <a:rPr lang="en-US" altLang="zh-CN" sz="2000" b="1" dirty="0">
                          <a:effectLst/>
                          <a:latin typeface="Calibri" panose="020F0502020204030204" pitchFamily="34" charset="0"/>
                          <a:ea typeface="宋体" panose="02010600030101010101" pitchFamily="2" charset="-122"/>
                          <a:cs typeface="Times New Roman" panose="02020603050405020304" pitchFamily="18" charset="0"/>
                        </a:rPr>
                        <a:t>1861</a:t>
                      </a:r>
                      <a:r>
                        <a:rPr lang="zh-CN" altLang="en-US" sz="2000" b="1" dirty="0">
                          <a:effectLst/>
                          <a:latin typeface="Calibri" panose="020F0502020204030204" pitchFamily="34" charset="0"/>
                          <a:ea typeface="宋体" panose="02010600030101010101" pitchFamily="2" charset="-122"/>
                          <a:cs typeface="Times New Roman" panose="02020603050405020304" pitchFamily="18" charset="0"/>
                        </a:rPr>
                        <a:t>年）</a:t>
                      </a:r>
                      <a:endParaRPr lang="zh-CN" sz="1600" b="1"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058025"/>
                  </a:ext>
                </a:extLst>
              </a:tr>
            </a:tbl>
          </a:graphicData>
        </a:graphic>
      </p:graphicFrame>
    </p:spTree>
    <p:extLst>
      <p:ext uri="{BB962C8B-B14F-4D97-AF65-F5344CB8AC3E}">
        <p14:creationId xmlns:p14="http://schemas.microsoft.com/office/powerpoint/2010/main" val="3297338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p:cNvSpPr txBox="1"/>
          <p:nvPr/>
        </p:nvSpPr>
        <p:spPr>
          <a:xfrm>
            <a:off x="357952" y="956456"/>
            <a:ext cx="8358246" cy="2836354"/>
          </a:xfrm>
          <a:prstGeom prst="rect">
            <a:avLst/>
          </a:prstGeom>
          <a:noFill/>
        </p:spPr>
        <p:txBody>
          <a:bodyPr wrap="square" rtlCol="0">
            <a:spAutoFit/>
          </a:bodyPr>
          <a:lstStyle/>
          <a:p>
            <a:r>
              <a:rPr lang="zh-CN" altLang="en-US" dirty="0">
                <a:latin typeface="黑体" pitchFamily="49" charset="-122"/>
                <a:ea typeface="黑体" pitchFamily="49" charset="-122"/>
              </a:rPr>
              <a:t>二、辛亥革命</a:t>
            </a:r>
          </a:p>
          <a:p>
            <a:r>
              <a:rPr lang="en-US" dirty="0">
                <a:latin typeface="黑体" pitchFamily="49" charset="-122"/>
                <a:ea typeface="黑体" pitchFamily="49" charset="-122"/>
              </a:rPr>
              <a:t>1.</a:t>
            </a:r>
            <a:r>
              <a:rPr lang="zh-CN" altLang="en-US" dirty="0">
                <a:latin typeface="黑体" pitchFamily="49" charset="-122"/>
                <a:ea typeface="黑体" pitchFamily="49" charset="-122"/>
              </a:rPr>
              <a:t>背景</a:t>
            </a:r>
          </a:p>
          <a:p>
            <a:r>
              <a:rPr lang="en-US" dirty="0"/>
              <a:t>(1)</a:t>
            </a:r>
            <a:r>
              <a:rPr lang="en-US" altLang="zh-CN" dirty="0"/>
              <a:t>《</a:t>
            </a:r>
            <a:r>
              <a:rPr lang="zh-CN" altLang="en-US" dirty="0"/>
              <a:t>辛丑条约</a:t>
            </a:r>
            <a:r>
              <a:rPr lang="en-US" altLang="zh-CN" dirty="0"/>
              <a:t>》</a:t>
            </a:r>
            <a:r>
              <a:rPr lang="zh-CN" altLang="en-US" dirty="0"/>
              <a:t>签订之后</a:t>
            </a:r>
            <a:r>
              <a:rPr lang="en-US" dirty="0"/>
              <a:t>,</a:t>
            </a:r>
            <a:r>
              <a:rPr lang="zh-CN" altLang="en-US" dirty="0"/>
              <a:t>民族危机空前严重。</a:t>
            </a:r>
          </a:p>
          <a:p>
            <a:r>
              <a:rPr lang="en-US" dirty="0"/>
              <a:t>(2)</a:t>
            </a:r>
            <a:r>
              <a:rPr lang="zh-CN" altLang="en-US" dirty="0"/>
              <a:t>民族资本主义进一步发展</a:t>
            </a:r>
            <a:r>
              <a:rPr lang="en-US" dirty="0"/>
              <a:t>,</a:t>
            </a:r>
            <a:r>
              <a:rPr lang="zh-CN" altLang="en-US" u="sng" dirty="0"/>
              <a:t>               </a:t>
            </a:r>
            <a:r>
              <a:rPr lang="zh-CN" altLang="en-US" dirty="0"/>
              <a:t>队伍壮大。</a:t>
            </a:r>
          </a:p>
          <a:p>
            <a:r>
              <a:rPr lang="en-US" dirty="0"/>
              <a:t>(3)</a:t>
            </a:r>
            <a:r>
              <a:rPr lang="zh-CN" altLang="en-US" dirty="0"/>
              <a:t>洋务运动和维新变法先后失败</a:t>
            </a:r>
            <a:r>
              <a:rPr lang="en-US" dirty="0"/>
              <a:t>,</a:t>
            </a:r>
            <a:r>
              <a:rPr lang="zh-CN" altLang="en-US" dirty="0"/>
              <a:t>改良道路在中国失败。</a:t>
            </a:r>
          </a:p>
          <a:p>
            <a:r>
              <a:rPr lang="en-US" dirty="0"/>
              <a:t>(4)</a:t>
            </a:r>
            <a:r>
              <a:rPr lang="zh-CN" altLang="en-US" dirty="0"/>
              <a:t>清政府的</a:t>
            </a:r>
            <a:r>
              <a:rPr lang="zh-CN" altLang="en-US" u="sng" dirty="0"/>
              <a:t>                         </a:t>
            </a:r>
            <a:r>
              <a:rPr lang="zh-CN" altLang="en-US" dirty="0"/>
              <a:t>客观上为革命提供了条件。</a:t>
            </a:r>
          </a:p>
          <a:p>
            <a:r>
              <a:rPr lang="en-US" dirty="0"/>
              <a:t>(5)</a:t>
            </a:r>
            <a:r>
              <a:rPr lang="zh-CN" altLang="en-US" dirty="0"/>
              <a:t>清政府的腐朽统治已经背离了历史发展的潮流。</a:t>
            </a:r>
          </a:p>
        </p:txBody>
      </p:sp>
      <p:sp>
        <p:nvSpPr>
          <p:cNvPr id="6" name="矩形 5"/>
          <p:cNvSpPr/>
          <p:nvPr/>
        </p:nvSpPr>
        <p:spPr>
          <a:xfrm>
            <a:off x="3858414" y="2099464"/>
            <a:ext cx="1733167" cy="435697"/>
          </a:xfrm>
          <a:prstGeom prst="rect">
            <a:avLst/>
          </a:prstGeom>
        </p:spPr>
        <p:txBody>
          <a:bodyPr wrap="none">
            <a:spAutoFit/>
          </a:bodyPr>
          <a:lstStyle/>
          <a:p>
            <a:r>
              <a:rPr lang="zh-CN" altLang="en-US" dirty="0">
                <a:solidFill>
                  <a:srgbClr val="FF0000"/>
                </a:solidFill>
              </a:rPr>
              <a:t>民族资产阶级</a:t>
            </a:r>
          </a:p>
        </p:txBody>
      </p:sp>
      <p:sp>
        <p:nvSpPr>
          <p:cNvPr id="8" name="矩形 7"/>
          <p:cNvSpPr/>
          <p:nvPr/>
        </p:nvSpPr>
        <p:spPr>
          <a:xfrm>
            <a:off x="2072464" y="2885282"/>
            <a:ext cx="3023585" cy="435697"/>
          </a:xfrm>
          <a:prstGeom prst="rect">
            <a:avLst/>
          </a:prstGeom>
        </p:spPr>
        <p:txBody>
          <a:bodyPr wrap="none">
            <a:spAutoFit/>
          </a:bodyPr>
          <a:lstStyle/>
          <a:p>
            <a:r>
              <a:rPr lang="zh-CN" altLang="en-US" dirty="0">
                <a:solidFill>
                  <a:srgbClr val="FF0000"/>
                </a:solidFill>
              </a:rPr>
              <a:t>“新政”和“预备立宪”</a:t>
            </a:r>
          </a:p>
        </p:txBody>
      </p:sp>
      <p:sp>
        <p:nvSpPr>
          <p:cNvPr id="5" name="Text Box 124">
            <a:extLst>
              <a:ext uri="{FF2B5EF4-FFF2-40B4-BE49-F238E27FC236}">
                <a16:creationId xmlns:a16="http://schemas.microsoft.com/office/drawing/2014/main" id="{41465875-D43E-44D0-935B-D6922A16164F}"/>
              </a:ext>
            </a:extLst>
          </p:cNvPr>
          <p:cNvSpPr txBox="1">
            <a:spLocks noChangeArrowheads="1"/>
          </p:cNvSpPr>
          <p:nvPr/>
        </p:nvSpPr>
        <p:spPr bwMode="auto">
          <a:xfrm>
            <a:off x="612775" y="336426"/>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Calibri" pitchFamily="34" charset="0"/>
                <a:ea typeface="黑体" pitchFamily="49" charset="-122"/>
              </a:rPr>
              <a:t>必备知识</a:t>
            </a:r>
            <a:r>
              <a:rPr lang="en-US" altLang="zh-CN" sz="3200" dirty="0">
                <a:solidFill>
                  <a:srgbClr val="0000FF"/>
                </a:solidFill>
              </a:rPr>
              <a:t>——</a:t>
            </a:r>
            <a:r>
              <a:rPr lang="zh-CN" altLang="en-US" sz="3200" dirty="0">
                <a:solidFill>
                  <a:srgbClr val="0000FF"/>
                </a:solidFill>
                <a:latin typeface="Calibri" pitchFamily="34" charset="0"/>
                <a:ea typeface="黑体" pitchFamily="49" charset="-122"/>
              </a:rPr>
              <a:t>新旧教材融合固基础</a:t>
            </a:r>
          </a:p>
        </p:txBody>
      </p:sp>
      <p:sp>
        <p:nvSpPr>
          <p:cNvPr id="7" name="Rectangle 2">
            <a:extLst>
              <a:ext uri="{FF2B5EF4-FFF2-40B4-BE49-F238E27FC236}">
                <a16:creationId xmlns:a16="http://schemas.microsoft.com/office/drawing/2014/main" id="{80285C58-7830-4934-B91B-783402A6BD53}"/>
              </a:ext>
            </a:extLst>
          </p:cNvPr>
          <p:cNvSpPr>
            <a:spLocks noChangeArrowheads="1"/>
          </p:cNvSpPr>
          <p:nvPr/>
        </p:nvSpPr>
        <p:spPr bwMode="auto">
          <a:xfrm>
            <a:off x="391950" y="4656906"/>
            <a:ext cx="8361688" cy="76379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marL="0" marR="0" lvl="0" indent="0" algn="ctr"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2000" b="0" i="0" u="none" strike="noStrike" kern="1200" cap="none" spc="0" normalizeH="0" baseline="0" noProof="0">
              <a:ln>
                <a:noFill/>
              </a:ln>
              <a:solidFill>
                <a:srgbClr val="0099FF"/>
              </a:solidFill>
              <a:effectLst/>
              <a:uLnTx/>
              <a:uFillTx/>
              <a:latin typeface="Calibri" pitchFamily="34" charset="0"/>
              <a:ea typeface="宋体" pitchFamily="2" charset="-122"/>
              <a:cs typeface="+mn-cs"/>
            </a:endParaRPr>
          </a:p>
        </p:txBody>
      </p:sp>
      <p:sp>
        <p:nvSpPr>
          <p:cNvPr id="9" name="TextBox 6">
            <a:extLst>
              <a:ext uri="{FF2B5EF4-FFF2-40B4-BE49-F238E27FC236}">
                <a16:creationId xmlns:a16="http://schemas.microsoft.com/office/drawing/2014/main" id="{94918E4B-2D61-483F-94C4-9AC48C0F3777}"/>
              </a:ext>
            </a:extLst>
          </p:cNvPr>
          <p:cNvSpPr txBox="1"/>
          <p:nvPr/>
        </p:nvSpPr>
        <p:spPr>
          <a:xfrm>
            <a:off x="391950" y="4584898"/>
            <a:ext cx="8143932" cy="835806"/>
          </a:xfrm>
          <a:prstGeom prst="rect">
            <a:avLst/>
          </a:prstGeom>
          <a:noFill/>
        </p:spPr>
        <p:txBody>
          <a:bodyPr wrap="square" rtlCol="0">
            <a:spAutoFit/>
          </a:bodyPr>
          <a:lstStyle/>
          <a:p>
            <a:pPr lvl="0"/>
            <a:r>
              <a:rPr kumimoji="0" lang="zh-CN" altLang="en-US" sz="2000" b="1"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链接</a:t>
            </a:r>
            <a:r>
              <a:rPr kumimoji="0" lang="en-US" sz="2000" b="1"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a:t>
            </a:r>
            <a:r>
              <a:rPr lang="zh-CN" altLang="en-US" dirty="0">
                <a:solidFill>
                  <a:srgbClr val="000000"/>
                </a:solidFill>
              </a:rPr>
              <a:t>①新课标人教版历史选修</a:t>
            </a:r>
            <a:r>
              <a:rPr lang="en-US" altLang="zh-CN" dirty="0">
                <a:solidFill>
                  <a:srgbClr val="000000"/>
                </a:solidFill>
              </a:rPr>
              <a:t>Ⅱ</a:t>
            </a:r>
            <a:r>
              <a:rPr lang="zh-CN" altLang="en-US" dirty="0">
                <a:solidFill>
                  <a:srgbClr val="000000"/>
                </a:solidFill>
              </a:rPr>
              <a:t>第</a:t>
            </a:r>
            <a:r>
              <a:rPr lang="en-US" altLang="zh-CN" dirty="0">
                <a:solidFill>
                  <a:srgbClr val="000000"/>
                </a:solidFill>
              </a:rPr>
              <a:t>82-83</a:t>
            </a:r>
            <a:r>
              <a:rPr lang="zh-CN" altLang="en-US" dirty="0">
                <a:solidFill>
                  <a:srgbClr val="000000"/>
                </a:solidFill>
              </a:rPr>
              <a:t>页；</a:t>
            </a:r>
            <a:endParaRPr lang="en-US" altLang="zh-CN" dirty="0">
              <a:solidFill>
                <a:srgbClr val="000000"/>
              </a:solidFill>
            </a:endParaRPr>
          </a:p>
          <a:p>
            <a:pPr lvl="0"/>
            <a:r>
              <a:rPr lang="en-US" altLang="zh-CN" dirty="0">
                <a:solidFill>
                  <a:srgbClr val="000000"/>
                </a:solidFill>
              </a:rPr>
              <a:t>     </a:t>
            </a:r>
            <a:r>
              <a:rPr lang="zh-CN" altLang="en-US" dirty="0">
                <a:solidFill>
                  <a:srgbClr val="000000"/>
                </a:solidFill>
              </a:rPr>
              <a:t>②</a:t>
            </a:r>
            <a:r>
              <a:rPr lang="en-US" altLang="zh-CN" dirty="0">
                <a:solidFill>
                  <a:srgbClr val="000000"/>
                </a:solidFill>
              </a:rPr>
              <a:t>2019</a:t>
            </a:r>
            <a:r>
              <a:rPr lang="zh-CN" altLang="en-US" dirty="0">
                <a:solidFill>
                  <a:srgbClr val="000000"/>
                </a:solidFill>
              </a:rPr>
              <a:t>统编教材</a:t>
            </a:r>
            <a:r>
              <a:rPr lang="en-US" altLang="zh-CN" dirty="0">
                <a:solidFill>
                  <a:srgbClr val="000000"/>
                </a:solidFill>
              </a:rPr>
              <a:t>《</a:t>
            </a:r>
            <a:r>
              <a:rPr lang="zh-CN" altLang="en-US" dirty="0">
                <a:solidFill>
                  <a:srgbClr val="000000"/>
                </a:solidFill>
              </a:rPr>
              <a:t>中外历史纲要（上）</a:t>
            </a:r>
            <a:r>
              <a:rPr lang="en-US" altLang="zh-CN" dirty="0">
                <a:solidFill>
                  <a:srgbClr val="000000"/>
                </a:solidFill>
              </a:rPr>
              <a:t>》</a:t>
            </a:r>
            <a:r>
              <a:rPr lang="zh-CN" altLang="en-US" dirty="0">
                <a:solidFill>
                  <a:srgbClr val="000000"/>
                </a:solidFill>
              </a:rPr>
              <a:t>第</a:t>
            </a:r>
            <a:r>
              <a:rPr lang="en-US" altLang="zh-CN" dirty="0">
                <a:solidFill>
                  <a:srgbClr val="000000"/>
                </a:solidFill>
              </a:rPr>
              <a:t>108-110</a:t>
            </a:r>
            <a:r>
              <a:rPr lang="zh-CN" altLang="en-US" dirty="0">
                <a:solidFill>
                  <a:srgbClr val="000000"/>
                </a:solidFill>
              </a:rPr>
              <a:t>页。</a:t>
            </a:r>
            <a:endPar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blinds(horizontal)">
                                      <p:cBhvr>
                                        <p:cTn id="7" dur="500"/>
                                        <p:tgtEl>
                                          <p:spTgt spid="10">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Effect transition="in" filter="blinds(horizontal)">
                                      <p:cBhvr>
                                        <p:cTn id="17" dur="500"/>
                                        <p:tgtEl>
                                          <p:spTgt spid="1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5" end="5"/>
                                            </p:txEl>
                                          </p:spTgt>
                                        </p:tgtEl>
                                        <p:attrNameLst>
                                          <p:attrName>style.visibility</p:attrName>
                                        </p:attrNameLst>
                                      </p:cBhvr>
                                      <p:to>
                                        <p:strVal val="visible"/>
                                      </p:to>
                                    </p:set>
                                    <p:animEffect transition="in" filter="blinds(horizontal)">
                                      <p:cBhvr>
                                        <p:cTn id="22" dur="500"/>
                                        <p:tgtEl>
                                          <p:spTgt spid="10">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linds(horizont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blinds(horizontal)">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dissolve">
                                      <p:cBhvr>
                                        <p:cTn id="37" dur="500"/>
                                        <p:tgtEl>
                                          <p:spTgt spid="9"/>
                                        </p:tgtEl>
                                      </p:cBhvr>
                                    </p:animEffect>
                                  </p:childTnLst>
                                </p:cTn>
                              </p:par>
                              <p:par>
                                <p:cTn id="38" presetID="1"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324322" y="238200"/>
            <a:ext cx="8358246" cy="5397055"/>
          </a:xfrm>
          <a:prstGeom prst="rect">
            <a:avLst/>
          </a:prstGeom>
          <a:noFill/>
          <a:ln>
            <a:solidFill>
              <a:schemeClr val="tx1"/>
            </a:solidFill>
          </a:ln>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概念分析</a:t>
            </a:r>
            <a:r>
              <a:rPr lang="en-US" dirty="0">
                <a:latin typeface="黑体" pitchFamily="49" charset="-122"/>
                <a:ea typeface="黑体" pitchFamily="49" charset="-122"/>
              </a:rPr>
              <a:t>]</a:t>
            </a:r>
            <a:endParaRPr lang="zh-CN" altLang="en-US" dirty="0">
              <a:latin typeface="黑体" pitchFamily="49" charset="-122"/>
              <a:ea typeface="黑体" pitchFamily="49" charset="-122"/>
            </a:endParaRPr>
          </a:p>
          <a:p>
            <a:r>
              <a:rPr lang="en-US" dirty="0">
                <a:latin typeface="楷体" pitchFamily="49" charset="-122"/>
                <a:ea typeface="楷体" pitchFamily="49" charset="-122"/>
              </a:rPr>
              <a:t>1.</a:t>
            </a:r>
            <a:r>
              <a:rPr lang="zh-CN" altLang="en-US" dirty="0">
                <a:solidFill>
                  <a:srgbClr val="FF0000"/>
                </a:solidFill>
                <a:effectLst>
                  <a:outerShdw blurRad="38100" dist="38100" dir="2700000" algn="tl">
                    <a:srgbClr val="000000">
                      <a:alpha val="43137"/>
                    </a:srgbClr>
                  </a:outerShdw>
                </a:effectLst>
                <a:latin typeface="楷体" pitchFamily="49" charset="-122"/>
                <a:ea typeface="楷体" pitchFamily="49" charset="-122"/>
              </a:rPr>
              <a:t>清末新政</a:t>
            </a:r>
            <a:r>
              <a:rPr lang="en-US" dirty="0">
                <a:latin typeface="楷体" pitchFamily="49" charset="-122"/>
                <a:ea typeface="楷体" pitchFamily="49" charset="-122"/>
              </a:rPr>
              <a:t>:</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辛丑条约</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签订后</a:t>
            </a:r>
            <a:r>
              <a:rPr lang="en-US" dirty="0">
                <a:latin typeface="楷体" pitchFamily="49" charset="-122"/>
                <a:ea typeface="楷体" pitchFamily="49" charset="-122"/>
              </a:rPr>
              <a:t>,</a:t>
            </a:r>
            <a:r>
              <a:rPr lang="zh-CN" altLang="en-US" dirty="0">
                <a:latin typeface="楷体" pitchFamily="49" charset="-122"/>
                <a:ea typeface="楷体" pitchFamily="49" charset="-122"/>
              </a:rPr>
              <a:t>遭受重挫的清政府试图通过“新政”进行“自救”。“新政”的内容与戊戌维新时期所颁布的改革举措颇多相似</a:t>
            </a:r>
            <a:r>
              <a:rPr lang="en-US" dirty="0">
                <a:latin typeface="楷体" pitchFamily="49" charset="-122"/>
                <a:ea typeface="楷体" pitchFamily="49" charset="-122"/>
              </a:rPr>
              <a:t>,</a:t>
            </a:r>
            <a:r>
              <a:rPr lang="zh-CN" altLang="en-US" dirty="0">
                <a:latin typeface="楷体" pitchFamily="49" charset="-122"/>
                <a:ea typeface="楷体" pitchFamily="49" charset="-122"/>
              </a:rPr>
              <a:t>但更为广泛深入。清政府力图在官制、军事、商业、教育等方面进行一系列改革。由于政权掌握在极端腐败无能的权贵手中</a:t>
            </a:r>
            <a:r>
              <a:rPr lang="en-US" dirty="0">
                <a:latin typeface="楷体" pitchFamily="49" charset="-122"/>
                <a:ea typeface="楷体" pitchFamily="49" charset="-122"/>
              </a:rPr>
              <a:t>,</a:t>
            </a:r>
            <a:r>
              <a:rPr lang="zh-CN" altLang="en-US" dirty="0">
                <a:latin typeface="楷体" pitchFamily="49" charset="-122"/>
                <a:ea typeface="楷体" pitchFamily="49" charset="-122"/>
              </a:rPr>
              <a:t>清政府不可能为中国找到真正的出路。这使越来越多的人认识到</a:t>
            </a:r>
            <a:r>
              <a:rPr lang="en-US" dirty="0">
                <a:latin typeface="楷体" pitchFamily="49" charset="-122"/>
                <a:ea typeface="楷体" pitchFamily="49" charset="-122"/>
              </a:rPr>
              <a:t>:</a:t>
            </a:r>
            <a:r>
              <a:rPr lang="zh-CN" altLang="en-US" dirty="0">
                <a:latin typeface="楷体" pitchFamily="49" charset="-122"/>
                <a:ea typeface="楷体" pitchFamily="49" charset="-122"/>
              </a:rPr>
              <a:t>只有推翻这个政府</a:t>
            </a:r>
            <a:r>
              <a:rPr lang="en-US" dirty="0">
                <a:latin typeface="楷体" pitchFamily="49" charset="-122"/>
                <a:ea typeface="楷体" pitchFamily="49" charset="-122"/>
              </a:rPr>
              <a:t>,</a:t>
            </a:r>
            <a:r>
              <a:rPr lang="zh-CN" altLang="en-US" dirty="0">
                <a:latin typeface="楷体" pitchFamily="49" charset="-122"/>
                <a:ea typeface="楷体" pitchFamily="49" charset="-122"/>
              </a:rPr>
              <a:t>中国才有希望。</a:t>
            </a:r>
            <a:endParaRPr lang="en-US" altLang="zh-CN" dirty="0">
              <a:latin typeface="楷体" pitchFamily="49" charset="-122"/>
              <a:ea typeface="楷体" pitchFamily="49" charset="-122"/>
            </a:endParaRPr>
          </a:p>
          <a:p>
            <a:endParaRPr lang="zh-CN" altLang="en-US" sz="800" dirty="0">
              <a:latin typeface="楷体" pitchFamily="49" charset="-122"/>
              <a:ea typeface="楷体" pitchFamily="49" charset="-122"/>
            </a:endParaRPr>
          </a:p>
          <a:p>
            <a:pPr algn="just"/>
            <a:r>
              <a:rPr lang="en-US" dirty="0">
                <a:latin typeface="楷体" pitchFamily="49" charset="-122"/>
                <a:ea typeface="楷体" pitchFamily="49" charset="-122"/>
              </a:rPr>
              <a:t>2.</a:t>
            </a:r>
            <a:r>
              <a:rPr lang="zh-CN" altLang="en-US" dirty="0">
                <a:solidFill>
                  <a:srgbClr val="FF0000"/>
                </a:solidFill>
                <a:effectLst>
                  <a:outerShdw blurRad="38100" dist="38100" dir="2700000" algn="tl">
                    <a:srgbClr val="000000">
                      <a:alpha val="43137"/>
                    </a:srgbClr>
                  </a:outerShdw>
                </a:effectLst>
                <a:latin typeface="楷体" pitchFamily="49" charset="-122"/>
                <a:ea typeface="楷体" pitchFamily="49" charset="-122"/>
              </a:rPr>
              <a:t>预备立宪</a:t>
            </a:r>
            <a:r>
              <a:rPr lang="en-US" dirty="0">
                <a:latin typeface="楷体" pitchFamily="49" charset="-122"/>
                <a:ea typeface="楷体" pitchFamily="49" charset="-122"/>
              </a:rPr>
              <a:t>:</a:t>
            </a:r>
            <a:r>
              <a:rPr lang="zh-CN" altLang="en-US" dirty="0">
                <a:latin typeface="楷体" pitchFamily="49" charset="-122"/>
                <a:ea typeface="楷体" pitchFamily="49" charset="-122"/>
              </a:rPr>
              <a:t>在革命运动推动下</a:t>
            </a:r>
            <a:r>
              <a:rPr lang="en-US" dirty="0">
                <a:latin typeface="楷体" pitchFamily="49" charset="-122"/>
                <a:ea typeface="楷体" pitchFamily="49" charset="-122"/>
              </a:rPr>
              <a:t>,1906</a:t>
            </a:r>
            <a:r>
              <a:rPr lang="zh-CN" altLang="en-US" dirty="0">
                <a:latin typeface="楷体" pitchFamily="49" charset="-122"/>
                <a:ea typeface="楷体" pitchFamily="49" charset="-122"/>
              </a:rPr>
              <a:t>年</a:t>
            </a:r>
            <a:r>
              <a:rPr lang="en-US" dirty="0">
                <a:latin typeface="楷体" pitchFamily="49" charset="-122"/>
                <a:ea typeface="楷体" pitchFamily="49" charset="-122"/>
              </a:rPr>
              <a:t>9</a:t>
            </a:r>
            <a:r>
              <a:rPr lang="zh-CN" altLang="en-US" dirty="0">
                <a:latin typeface="楷体" pitchFamily="49" charset="-122"/>
                <a:ea typeface="楷体" pitchFamily="49" charset="-122"/>
              </a:rPr>
              <a:t>月</a:t>
            </a:r>
            <a:r>
              <a:rPr lang="en-US" dirty="0">
                <a:latin typeface="楷体" pitchFamily="49" charset="-122"/>
                <a:ea typeface="楷体" pitchFamily="49" charset="-122"/>
              </a:rPr>
              <a:t>,</a:t>
            </a:r>
            <a:r>
              <a:rPr lang="zh-CN" altLang="en-US" dirty="0">
                <a:latin typeface="楷体" pitchFamily="49" charset="-122"/>
                <a:ea typeface="楷体" pitchFamily="49" charset="-122"/>
              </a:rPr>
              <a:t>清政府宣布预备立宪。立宪派成立了预备立宪公会</a:t>
            </a:r>
            <a:r>
              <a:rPr lang="en-US" dirty="0">
                <a:latin typeface="楷体" pitchFamily="49" charset="-122"/>
                <a:ea typeface="楷体" pitchFamily="49" charset="-122"/>
              </a:rPr>
              <a:t>,</a:t>
            </a:r>
            <a:r>
              <a:rPr lang="zh-CN" altLang="en-US" dirty="0">
                <a:latin typeface="楷体" pitchFamily="49" charset="-122"/>
                <a:ea typeface="楷体" pitchFamily="49" charset="-122"/>
              </a:rPr>
              <a:t>积极推进立宪运动。立宪运动造成很大声势。</a:t>
            </a:r>
            <a:r>
              <a:rPr lang="en-US" dirty="0">
                <a:latin typeface="楷体" pitchFamily="49" charset="-122"/>
                <a:ea typeface="楷体" pitchFamily="49" charset="-122"/>
              </a:rPr>
              <a:t>1908</a:t>
            </a:r>
            <a:r>
              <a:rPr lang="zh-CN" altLang="en-US" dirty="0">
                <a:latin typeface="楷体" pitchFamily="49" charset="-122"/>
                <a:ea typeface="楷体" pitchFamily="49" charset="-122"/>
              </a:rPr>
              <a:t>年</a:t>
            </a:r>
            <a:r>
              <a:rPr lang="en-US" dirty="0">
                <a:latin typeface="楷体" pitchFamily="49" charset="-122"/>
                <a:ea typeface="楷体" pitchFamily="49" charset="-122"/>
              </a:rPr>
              <a:t>8</a:t>
            </a:r>
            <a:r>
              <a:rPr lang="zh-CN" altLang="en-US" dirty="0">
                <a:latin typeface="楷体" pitchFamily="49" charset="-122"/>
                <a:ea typeface="楷体" pitchFamily="49" charset="-122"/>
              </a:rPr>
              <a:t>月</a:t>
            </a:r>
            <a:r>
              <a:rPr lang="en-US" dirty="0">
                <a:latin typeface="楷体" pitchFamily="49" charset="-122"/>
                <a:ea typeface="楷体" pitchFamily="49" charset="-122"/>
              </a:rPr>
              <a:t>,</a:t>
            </a:r>
            <a:r>
              <a:rPr lang="zh-CN" altLang="en-US" dirty="0">
                <a:latin typeface="楷体" pitchFamily="49" charset="-122"/>
                <a:ea typeface="楷体" pitchFamily="49" charset="-122"/>
              </a:rPr>
              <a:t>清政府颁布</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钦定宪法大纲</a:t>
            </a:r>
            <a:r>
              <a:rPr lang="en-US" altLang="zh-CN" dirty="0">
                <a:latin typeface="楷体" pitchFamily="49" charset="-122"/>
                <a:ea typeface="楷体" pitchFamily="49" charset="-122"/>
              </a:rPr>
              <a:t>》</a:t>
            </a:r>
            <a:r>
              <a:rPr lang="en-US" dirty="0">
                <a:latin typeface="楷体" pitchFamily="49" charset="-122"/>
                <a:ea typeface="楷体" pitchFamily="49" charset="-122"/>
              </a:rPr>
              <a:t>,</a:t>
            </a:r>
            <a:r>
              <a:rPr lang="zh-CN" altLang="en-US" dirty="0">
                <a:latin typeface="楷体" pitchFamily="49" charset="-122"/>
                <a:ea typeface="楷体" pitchFamily="49" charset="-122"/>
              </a:rPr>
              <a:t>作为制定“宪法”的准备。为此</a:t>
            </a:r>
            <a:r>
              <a:rPr lang="en-US" dirty="0">
                <a:latin typeface="楷体" pitchFamily="49" charset="-122"/>
                <a:ea typeface="楷体" pitchFamily="49" charset="-122"/>
              </a:rPr>
              <a:t>,</a:t>
            </a:r>
            <a:r>
              <a:rPr lang="zh-CN" altLang="en-US" dirty="0">
                <a:latin typeface="楷体" pitchFamily="49" charset="-122"/>
                <a:ea typeface="楷体" pitchFamily="49" charset="-122"/>
              </a:rPr>
              <a:t>立宪派先后掀起</a:t>
            </a:r>
            <a:r>
              <a:rPr lang="en-US" dirty="0">
                <a:latin typeface="楷体" pitchFamily="49" charset="-122"/>
                <a:ea typeface="楷体" pitchFamily="49" charset="-122"/>
              </a:rPr>
              <a:t>3</a:t>
            </a:r>
            <a:r>
              <a:rPr lang="zh-CN" altLang="en-US" dirty="0">
                <a:latin typeface="楷体" pitchFamily="49" charset="-122"/>
                <a:ea typeface="楷体" pitchFamily="49" charset="-122"/>
              </a:rPr>
              <a:t>次请愿速开国会运动</a:t>
            </a:r>
            <a:r>
              <a:rPr lang="en-US" dirty="0">
                <a:latin typeface="楷体" pitchFamily="49" charset="-122"/>
                <a:ea typeface="楷体" pitchFamily="49" charset="-122"/>
              </a:rPr>
              <a:t>,</a:t>
            </a:r>
            <a:r>
              <a:rPr lang="zh-CN" altLang="en-US" dirty="0">
                <a:latin typeface="楷体" pitchFamily="49" charset="-122"/>
                <a:ea typeface="楷体" pitchFamily="49" charset="-122"/>
              </a:rPr>
              <a:t>但很快被证明此路不通。</a:t>
            </a:r>
            <a:r>
              <a:rPr lang="en-US" dirty="0">
                <a:latin typeface="楷体" pitchFamily="49" charset="-122"/>
                <a:ea typeface="楷体" pitchFamily="49" charset="-122"/>
              </a:rPr>
              <a:t>1911</a:t>
            </a:r>
            <a:r>
              <a:rPr lang="zh-CN" altLang="en-US" dirty="0">
                <a:latin typeface="楷体" pitchFamily="49" charset="-122"/>
                <a:ea typeface="楷体" pitchFamily="49" charset="-122"/>
              </a:rPr>
              <a:t>年</a:t>
            </a:r>
            <a:r>
              <a:rPr lang="en-US" dirty="0">
                <a:latin typeface="楷体" pitchFamily="49" charset="-122"/>
                <a:ea typeface="楷体" pitchFamily="49" charset="-122"/>
              </a:rPr>
              <a:t>5</a:t>
            </a:r>
            <a:r>
              <a:rPr lang="zh-CN" altLang="en-US" dirty="0">
                <a:latin typeface="楷体" pitchFamily="49" charset="-122"/>
                <a:ea typeface="楷体" pitchFamily="49" charset="-122"/>
              </a:rPr>
              <a:t>月</a:t>
            </a:r>
            <a:r>
              <a:rPr lang="en-US" dirty="0">
                <a:latin typeface="楷体" pitchFamily="49" charset="-122"/>
                <a:ea typeface="楷体" pitchFamily="49" charset="-122"/>
              </a:rPr>
              <a:t>,</a:t>
            </a:r>
            <a:r>
              <a:rPr lang="zh-CN" altLang="en-US" dirty="0">
                <a:latin typeface="楷体" pitchFamily="49" charset="-122"/>
                <a:ea typeface="楷体" pitchFamily="49" charset="-122"/>
              </a:rPr>
              <a:t>清政府组织“皇族内阁”</a:t>
            </a:r>
            <a:r>
              <a:rPr lang="en-US" dirty="0">
                <a:latin typeface="楷体" pitchFamily="49" charset="-122"/>
                <a:ea typeface="楷体" pitchFamily="49" charset="-122"/>
              </a:rPr>
              <a:t>,</a:t>
            </a:r>
            <a:r>
              <a:rPr lang="zh-CN" altLang="en-US" dirty="0">
                <a:latin typeface="楷体" pitchFamily="49" charset="-122"/>
                <a:ea typeface="楷体" pitchFamily="49" charset="-122"/>
              </a:rPr>
              <a:t>不少立宪派人士认识到清政府实无诚意推行立宪</a:t>
            </a:r>
            <a:r>
              <a:rPr lang="en-US" dirty="0">
                <a:latin typeface="楷体" pitchFamily="49" charset="-122"/>
                <a:ea typeface="楷体" pitchFamily="49" charset="-122"/>
              </a:rPr>
              <a:t>,</a:t>
            </a:r>
            <a:r>
              <a:rPr lang="zh-CN" altLang="en-US" dirty="0">
                <a:latin typeface="楷体" pitchFamily="49" charset="-122"/>
                <a:ea typeface="楷体" pitchFamily="49" charset="-122"/>
              </a:rPr>
              <a:t>转而支持革命。</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 calcmode="lin" valueType="num">
                                      <p:cBhvr additive="base">
                                        <p:cTn id="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6514" y="120402"/>
            <a:ext cx="8501122" cy="435697"/>
          </a:xfrm>
          <a:prstGeom prst="rect">
            <a:avLst/>
          </a:prstGeom>
          <a:noFill/>
        </p:spPr>
        <p:txBody>
          <a:bodyPr wrap="square" rtlCol="0">
            <a:spAutoFit/>
          </a:bodyPr>
          <a:lstStyle/>
          <a:p>
            <a:r>
              <a:rPr lang="en-US" altLang="zh-CN" dirty="0">
                <a:latin typeface="黑体" pitchFamily="49" charset="-122"/>
                <a:ea typeface="黑体" pitchFamily="49" charset="-122"/>
              </a:rPr>
              <a:t>[</a:t>
            </a:r>
            <a:r>
              <a:rPr lang="zh-CN" altLang="en-US" dirty="0">
                <a:latin typeface="黑体" pitchFamily="49" charset="-122"/>
                <a:ea typeface="黑体" pitchFamily="49" charset="-122"/>
              </a:rPr>
              <a:t>深化拓展</a:t>
            </a:r>
            <a:r>
              <a:rPr lang="en-US" altLang="zh-CN" dirty="0">
                <a:latin typeface="黑体" pitchFamily="49" charset="-122"/>
                <a:ea typeface="黑体" pitchFamily="49" charset="-122"/>
              </a:rPr>
              <a:t>]</a:t>
            </a:r>
            <a:r>
              <a:rPr lang="zh-CN" altLang="en-US" dirty="0">
                <a:latin typeface="黑体" pitchFamily="49" charset="-122"/>
                <a:ea typeface="黑体" pitchFamily="49" charset="-122"/>
              </a:rPr>
              <a:t>对清末新政的评价</a:t>
            </a:r>
          </a:p>
        </p:txBody>
      </p:sp>
      <p:graphicFrame>
        <p:nvGraphicFramePr>
          <p:cNvPr id="4" name="表格 3"/>
          <p:cNvGraphicFramePr>
            <a:graphicFrameLocks noGrp="1"/>
          </p:cNvGraphicFramePr>
          <p:nvPr>
            <p:extLst>
              <p:ext uri="{D42A27DB-BD31-4B8C-83A1-F6EECF244321}">
                <p14:modId xmlns:p14="http://schemas.microsoft.com/office/powerpoint/2010/main" val="1260120059"/>
              </p:ext>
            </p:extLst>
          </p:nvPr>
        </p:nvGraphicFramePr>
        <p:xfrm>
          <a:off x="393671" y="696466"/>
          <a:ext cx="8286808" cy="3357572"/>
        </p:xfrm>
        <a:graphic>
          <a:graphicData uri="http://schemas.openxmlformats.org/drawingml/2006/table">
            <a:tbl>
              <a:tblPr/>
              <a:tblGrid>
                <a:gridCol w="2714644">
                  <a:extLst>
                    <a:ext uri="{9D8B030D-6E8A-4147-A177-3AD203B41FA5}">
                      <a16:colId xmlns:a16="http://schemas.microsoft.com/office/drawing/2014/main" val="20000"/>
                    </a:ext>
                  </a:extLst>
                </a:gridCol>
                <a:gridCol w="5572164">
                  <a:extLst>
                    <a:ext uri="{9D8B030D-6E8A-4147-A177-3AD203B41FA5}">
                      <a16:colId xmlns:a16="http://schemas.microsoft.com/office/drawing/2014/main" val="20001"/>
                    </a:ext>
                  </a:extLst>
                </a:gridCol>
              </a:tblGrid>
              <a:tr h="607223">
                <a:tc>
                  <a:txBody>
                    <a:bodyPr/>
                    <a:lstStyle/>
                    <a:p>
                      <a:pPr algn="ctr">
                        <a:lnSpc>
                          <a:spcPct val="150000"/>
                        </a:lnSpc>
                        <a:spcAft>
                          <a:spcPts val="0"/>
                        </a:spcAft>
                      </a:pPr>
                      <a:r>
                        <a:rPr lang="zh-CN" sz="2000" b="1" dirty="0">
                          <a:latin typeface="宋体" pitchFamily="2" charset="-122"/>
                          <a:ea typeface="宋体" pitchFamily="2" charset="-122"/>
                          <a:cs typeface="Times New Roman"/>
                        </a:rPr>
                        <a:t>主观目的</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000" b="1" dirty="0">
                          <a:latin typeface="宋体" pitchFamily="2" charset="-122"/>
                          <a:ea typeface="宋体" pitchFamily="2" charset="-122"/>
                          <a:cs typeface="Times New Roman"/>
                        </a:rPr>
                        <a:t>抵制革命</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消除统治危机</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维持清王朝统治</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07223">
                <a:tc>
                  <a:txBody>
                    <a:bodyPr/>
                    <a:lstStyle/>
                    <a:p>
                      <a:pPr algn="ctr">
                        <a:lnSpc>
                          <a:spcPct val="150000"/>
                        </a:lnSpc>
                        <a:spcAft>
                          <a:spcPts val="0"/>
                        </a:spcAft>
                      </a:pPr>
                      <a:r>
                        <a:rPr lang="zh-CN" sz="2000" b="1">
                          <a:latin typeface="宋体" pitchFamily="2" charset="-122"/>
                          <a:ea typeface="宋体" pitchFamily="2" charset="-122"/>
                          <a:cs typeface="Times New Roman"/>
                        </a:rPr>
                        <a:t>活动本质</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000" b="1" dirty="0">
                          <a:latin typeface="宋体" pitchFamily="2" charset="-122"/>
                          <a:ea typeface="宋体" pitchFamily="2" charset="-122"/>
                          <a:cs typeface="Times New Roman"/>
                        </a:rPr>
                        <a:t>仍未超出“中体西用”的范畴</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07223">
                <a:tc>
                  <a:txBody>
                    <a:bodyPr/>
                    <a:lstStyle/>
                    <a:p>
                      <a:pPr algn="ctr">
                        <a:lnSpc>
                          <a:spcPct val="150000"/>
                        </a:lnSpc>
                        <a:spcAft>
                          <a:spcPts val="0"/>
                        </a:spcAft>
                      </a:pPr>
                      <a:r>
                        <a:rPr lang="zh-CN" sz="2000" b="1" dirty="0">
                          <a:latin typeface="宋体" pitchFamily="2" charset="-122"/>
                          <a:ea typeface="宋体" pitchFamily="2" charset="-122"/>
                          <a:cs typeface="Times New Roman"/>
                        </a:rPr>
                        <a:t>客观影响</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宋体" pitchFamily="2" charset="-122"/>
                          <a:ea typeface="宋体" pitchFamily="2" charset="-122"/>
                          <a:cs typeface="Times New Roman"/>
                        </a:rPr>
                        <a:t>奖励实业</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发展资本主义</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废科举</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推行新学制等促进了中国的近代化</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6877004"/>
                  </a:ext>
                </a:extLst>
              </a:tr>
              <a:tr h="607223">
                <a:tc>
                  <a:txBody>
                    <a:bodyPr/>
                    <a:lstStyle/>
                    <a:p>
                      <a:pPr algn="ctr">
                        <a:lnSpc>
                          <a:spcPct val="150000"/>
                        </a:lnSpc>
                        <a:spcAft>
                          <a:spcPts val="0"/>
                        </a:spcAft>
                      </a:pPr>
                      <a:r>
                        <a:rPr lang="zh-CN" sz="2000" b="1">
                          <a:latin typeface="宋体" pitchFamily="2" charset="-122"/>
                          <a:ea typeface="宋体" pitchFamily="2" charset="-122"/>
                          <a:cs typeface="Times New Roman"/>
                        </a:rPr>
                        <a:t>实际作用</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宋体" pitchFamily="2" charset="-122"/>
                          <a:ea typeface="宋体" pitchFamily="2" charset="-122"/>
                          <a:cs typeface="Times New Roman"/>
                        </a:rPr>
                        <a:t>背离性</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编练新军成为辛亥革命的主力</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创办新式学堂、派留学生在资产阶级革命中起了重要作用</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奖励实业为辛亥革命奠定经济基础</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3494038"/>
                  </a:ext>
                </a:extLst>
              </a:tr>
            </a:tbl>
          </a:graphicData>
        </a:graphic>
      </p:graphicFrame>
      <p:sp>
        <p:nvSpPr>
          <p:cNvPr id="7" name="文本框 6">
            <a:extLst>
              <a:ext uri="{FF2B5EF4-FFF2-40B4-BE49-F238E27FC236}">
                <a16:creationId xmlns:a16="http://schemas.microsoft.com/office/drawing/2014/main" id="{00FF5BAC-82F3-4620-B6FA-6D965B615440}"/>
              </a:ext>
            </a:extLst>
          </p:cNvPr>
          <p:cNvSpPr txBox="1"/>
          <p:nvPr/>
        </p:nvSpPr>
        <p:spPr>
          <a:xfrm>
            <a:off x="1692474" y="4656906"/>
            <a:ext cx="6120680" cy="616066"/>
          </a:xfrm>
          <a:prstGeom prst="rect">
            <a:avLst/>
          </a:prstGeom>
          <a:noFill/>
        </p:spPr>
        <p:txBody>
          <a:bodyPr wrap="square">
            <a:spAutoFit/>
          </a:bodyPr>
          <a:lstStyle/>
          <a:p>
            <a:r>
              <a:rPr lang="zh-CN" altLang="en-US" sz="2800" dirty="0">
                <a:solidFill>
                  <a:srgbClr val="FF0000"/>
                </a:solidFill>
                <a:latin typeface="方正粗黑宋简体" panose="02000000000000000000" pitchFamily="2" charset="-122"/>
                <a:ea typeface="方正粗黑宋简体" panose="02000000000000000000" pitchFamily="2" charset="-122"/>
              </a:rPr>
              <a:t>清末新政主观目的与客观效果的背离</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180306" y="192410"/>
            <a:ext cx="8501122" cy="5324535"/>
          </a:xfrm>
          <a:prstGeom prst="rect">
            <a:avLst/>
          </a:prstGeom>
          <a:noFill/>
        </p:spPr>
        <p:txBody>
          <a:bodyPr wrap="square" rtlCol="0">
            <a:spAutoFit/>
          </a:bodyPr>
          <a:lstStyle/>
          <a:p>
            <a:pPr>
              <a:lnSpc>
                <a:spcPct val="100000"/>
              </a:lnSpc>
            </a:pPr>
            <a:r>
              <a:rPr lang="en-US" dirty="0">
                <a:latin typeface="黑体" pitchFamily="49" charset="-122"/>
                <a:ea typeface="黑体" pitchFamily="49" charset="-122"/>
              </a:rPr>
              <a:t>[</a:t>
            </a:r>
            <a:r>
              <a:rPr lang="zh-CN" altLang="en-US" dirty="0">
                <a:latin typeface="黑体" pitchFamily="49" charset="-122"/>
                <a:ea typeface="黑体" pitchFamily="49" charset="-122"/>
              </a:rPr>
              <a:t>深化拓展</a:t>
            </a:r>
            <a:r>
              <a:rPr lang="en-US" dirty="0">
                <a:latin typeface="黑体" pitchFamily="49" charset="-122"/>
                <a:ea typeface="黑体" pitchFamily="49" charset="-122"/>
              </a:rPr>
              <a:t>]</a:t>
            </a:r>
            <a:r>
              <a:rPr lang="zh-CN" altLang="en-US" dirty="0">
                <a:latin typeface="黑体" pitchFamily="49" charset="-122"/>
                <a:ea typeface="黑体" pitchFamily="49" charset="-122"/>
              </a:rPr>
              <a:t>清末新政时期的教育改革</a:t>
            </a:r>
            <a:endParaRPr lang="en-US" altLang="zh-CN" dirty="0">
              <a:latin typeface="黑体" pitchFamily="49" charset="-122"/>
              <a:ea typeface="黑体" pitchFamily="49" charset="-122"/>
            </a:endParaRPr>
          </a:p>
          <a:p>
            <a:pPr>
              <a:lnSpc>
                <a:spcPct val="100000"/>
              </a:lnSpc>
            </a:pPr>
            <a:endParaRPr lang="zh-CN" altLang="en-US" sz="800" dirty="0">
              <a:latin typeface="黑体" pitchFamily="49" charset="-122"/>
              <a:ea typeface="黑体" pitchFamily="49" charset="-122"/>
            </a:endParaRPr>
          </a:p>
          <a:p>
            <a:pPr>
              <a:lnSpc>
                <a:spcPct val="100000"/>
              </a:lnSpc>
            </a:pPr>
            <a:r>
              <a:rPr lang="en-US" dirty="0">
                <a:latin typeface="黑体" pitchFamily="49" charset="-122"/>
                <a:ea typeface="黑体" pitchFamily="49" charset="-122"/>
              </a:rPr>
              <a:t>1.</a:t>
            </a:r>
            <a:r>
              <a:rPr lang="zh-CN" altLang="en-US" dirty="0">
                <a:latin typeface="黑体" pitchFamily="49" charset="-122"/>
                <a:ea typeface="黑体" pitchFamily="49" charset="-122"/>
              </a:rPr>
              <a:t>主要内容</a:t>
            </a:r>
          </a:p>
          <a:p>
            <a:pPr>
              <a:lnSpc>
                <a:spcPct val="100000"/>
              </a:lnSpc>
            </a:pPr>
            <a:r>
              <a:rPr lang="en-US" dirty="0"/>
              <a:t>(1)</a:t>
            </a:r>
            <a:r>
              <a:rPr lang="zh-CN" altLang="en-US" dirty="0"/>
              <a:t>废除科举制度</a:t>
            </a:r>
            <a:r>
              <a:rPr lang="en-US" dirty="0"/>
              <a:t>:1905</a:t>
            </a:r>
            <a:r>
              <a:rPr lang="zh-CN" altLang="en-US" dirty="0"/>
              <a:t>年</a:t>
            </a:r>
            <a:r>
              <a:rPr lang="en-US" dirty="0"/>
              <a:t>,</a:t>
            </a:r>
            <a:r>
              <a:rPr lang="zh-CN" altLang="en-US" dirty="0"/>
              <a:t>清政府正式下诏</a:t>
            </a:r>
            <a:r>
              <a:rPr lang="en-US" dirty="0"/>
              <a:t>,</a:t>
            </a:r>
            <a:r>
              <a:rPr lang="zh-CN" altLang="en-US" dirty="0"/>
              <a:t>废除科举制度。</a:t>
            </a:r>
          </a:p>
          <a:p>
            <a:pPr algn="just">
              <a:lnSpc>
                <a:spcPct val="100000"/>
              </a:lnSpc>
            </a:pPr>
            <a:r>
              <a:rPr lang="en-US" dirty="0"/>
              <a:t>(2)</a:t>
            </a:r>
            <a:r>
              <a:rPr lang="zh-CN" altLang="en-US" dirty="0"/>
              <a:t>建立新教育制度</a:t>
            </a:r>
            <a:r>
              <a:rPr lang="en-US" dirty="0"/>
              <a:t>:1904</a:t>
            </a:r>
            <a:r>
              <a:rPr lang="zh-CN" altLang="en-US" dirty="0"/>
              <a:t>年</a:t>
            </a:r>
            <a:r>
              <a:rPr lang="en-US" dirty="0"/>
              <a:t>,</a:t>
            </a:r>
            <a:r>
              <a:rPr lang="zh-CN" altLang="en-US" dirty="0"/>
              <a:t>颁布</a:t>
            </a:r>
            <a:r>
              <a:rPr lang="en-US" altLang="zh-CN" dirty="0"/>
              <a:t>《</a:t>
            </a:r>
            <a:r>
              <a:rPr lang="zh-CN" altLang="en-US" dirty="0"/>
              <a:t>奏定学堂章程</a:t>
            </a:r>
            <a:r>
              <a:rPr lang="en-US" altLang="zh-CN" dirty="0"/>
              <a:t>》</a:t>
            </a:r>
            <a:r>
              <a:rPr lang="en-US" dirty="0"/>
              <a:t>,</a:t>
            </a:r>
            <a:r>
              <a:rPr lang="zh-CN" altLang="en-US" dirty="0"/>
              <a:t>即“癸卯学制”</a:t>
            </a:r>
            <a:r>
              <a:rPr lang="en-US" dirty="0"/>
              <a:t>,</a:t>
            </a:r>
            <a:r>
              <a:rPr lang="zh-CN" altLang="en-US" dirty="0"/>
              <a:t>仍 以“中体西用”思想为指导</a:t>
            </a:r>
            <a:r>
              <a:rPr lang="en-US" dirty="0"/>
              <a:t>;</a:t>
            </a:r>
            <a:r>
              <a:rPr lang="zh-CN" altLang="en-US" dirty="0"/>
              <a:t>成立教育行政机构</a:t>
            </a:r>
            <a:r>
              <a:rPr lang="en-US" dirty="0"/>
              <a:t>:1905</a:t>
            </a:r>
            <a:r>
              <a:rPr lang="zh-CN" altLang="en-US" dirty="0"/>
              <a:t>年</a:t>
            </a:r>
            <a:r>
              <a:rPr lang="en-US" dirty="0"/>
              <a:t>,</a:t>
            </a:r>
            <a:r>
              <a:rPr lang="zh-CN" altLang="en-US" dirty="0"/>
              <a:t>清政府成立学部</a:t>
            </a:r>
            <a:r>
              <a:rPr lang="en-US" dirty="0"/>
              <a:t>,</a:t>
            </a:r>
            <a:r>
              <a:rPr lang="zh-CN" altLang="en-US" dirty="0"/>
              <a:t>作为统辖全国学务的正式教育行政机关</a:t>
            </a:r>
            <a:r>
              <a:rPr lang="en-US" dirty="0"/>
              <a:t>;</a:t>
            </a:r>
            <a:r>
              <a:rPr lang="zh-CN" altLang="en-US" dirty="0"/>
              <a:t>推广种类齐全的新式学堂</a:t>
            </a:r>
            <a:r>
              <a:rPr lang="en-US" dirty="0"/>
              <a:t>,</a:t>
            </a:r>
            <a:r>
              <a:rPr lang="zh-CN" altLang="en-US" dirty="0"/>
              <a:t>包括普通教育学堂</a:t>
            </a:r>
            <a:r>
              <a:rPr lang="en-US" dirty="0"/>
              <a:t>(</a:t>
            </a:r>
            <a:r>
              <a:rPr lang="zh-CN" altLang="en-US" dirty="0"/>
              <a:t>蒙养院、大中小学堂</a:t>
            </a:r>
            <a:r>
              <a:rPr lang="en-US" dirty="0"/>
              <a:t>)</a:t>
            </a:r>
            <a:r>
              <a:rPr lang="zh-CN" altLang="en-US" dirty="0"/>
              <a:t>、各级师范学堂和培养专门人才的实业学堂。</a:t>
            </a:r>
          </a:p>
          <a:p>
            <a:pPr>
              <a:lnSpc>
                <a:spcPct val="100000"/>
              </a:lnSpc>
            </a:pPr>
            <a:r>
              <a:rPr lang="en-US" dirty="0"/>
              <a:t>(3)</a:t>
            </a:r>
            <a:r>
              <a:rPr lang="zh-CN" altLang="en-US" dirty="0"/>
              <a:t>派遣留学生</a:t>
            </a:r>
            <a:r>
              <a:rPr lang="en-US" dirty="0"/>
              <a:t>:</a:t>
            </a:r>
            <a:r>
              <a:rPr lang="zh-CN" altLang="en-US" dirty="0"/>
              <a:t>强调日本为出国留学的首选国家。</a:t>
            </a:r>
          </a:p>
          <a:p>
            <a:pPr>
              <a:lnSpc>
                <a:spcPct val="100000"/>
              </a:lnSpc>
            </a:pPr>
            <a:r>
              <a:rPr lang="en-US" dirty="0"/>
              <a:t>(4)</a:t>
            </a:r>
            <a:r>
              <a:rPr lang="zh-CN" altLang="en-US" dirty="0"/>
              <a:t>编写新式教科书</a:t>
            </a:r>
            <a:r>
              <a:rPr lang="en-US" dirty="0"/>
              <a:t>:</a:t>
            </a:r>
            <a:r>
              <a:rPr lang="zh-CN" altLang="en-US" dirty="0"/>
              <a:t>如商务印书馆出版的</a:t>
            </a:r>
            <a:r>
              <a:rPr lang="en-US" altLang="zh-CN" dirty="0"/>
              <a:t>《</a:t>
            </a:r>
            <a:r>
              <a:rPr lang="zh-CN" altLang="en-US" dirty="0"/>
              <a:t>最新国文教科书</a:t>
            </a:r>
            <a:r>
              <a:rPr lang="en-US" altLang="zh-CN" dirty="0"/>
              <a:t>》</a:t>
            </a:r>
            <a:r>
              <a:rPr lang="zh-CN" altLang="en-US" dirty="0"/>
              <a:t>等。</a:t>
            </a:r>
            <a:endParaRPr lang="en-US" altLang="zh-CN" dirty="0"/>
          </a:p>
          <a:p>
            <a:pPr lvl="0">
              <a:lnSpc>
                <a:spcPct val="100000"/>
              </a:lnSpc>
            </a:pPr>
            <a:r>
              <a:rPr lang="en-US" altLang="zh-CN" dirty="0">
                <a:solidFill>
                  <a:srgbClr val="000000"/>
                </a:solidFill>
                <a:latin typeface="黑体" pitchFamily="49" charset="-122"/>
                <a:ea typeface="黑体" pitchFamily="49" charset="-122"/>
              </a:rPr>
              <a:t>2.</a:t>
            </a:r>
            <a:r>
              <a:rPr lang="zh-CN" altLang="en-US" dirty="0">
                <a:solidFill>
                  <a:srgbClr val="000000"/>
                </a:solidFill>
                <a:latin typeface="黑体" pitchFamily="49" charset="-122"/>
                <a:ea typeface="黑体" pitchFamily="49" charset="-122"/>
              </a:rPr>
              <a:t>评价</a:t>
            </a:r>
          </a:p>
          <a:p>
            <a:pPr lvl="0">
              <a:lnSpc>
                <a:spcPct val="100000"/>
              </a:lnSpc>
            </a:pPr>
            <a:r>
              <a:rPr lang="en-US" altLang="zh-CN" dirty="0">
                <a:solidFill>
                  <a:srgbClr val="000000"/>
                </a:solidFill>
              </a:rPr>
              <a:t>(1)</a:t>
            </a:r>
            <a:r>
              <a:rPr lang="zh-CN" altLang="en-US" dirty="0">
                <a:solidFill>
                  <a:srgbClr val="000000"/>
                </a:solidFill>
              </a:rPr>
              <a:t>积极</a:t>
            </a:r>
            <a:r>
              <a:rPr lang="en-US" altLang="zh-CN" dirty="0">
                <a:solidFill>
                  <a:srgbClr val="000000"/>
                </a:solidFill>
              </a:rPr>
              <a:t>:</a:t>
            </a:r>
            <a:r>
              <a:rPr lang="zh-CN" altLang="en-US" dirty="0">
                <a:solidFill>
                  <a:srgbClr val="000000"/>
                </a:solidFill>
              </a:rPr>
              <a:t>废科举</a:t>
            </a:r>
            <a:r>
              <a:rPr lang="en-US" altLang="zh-CN" dirty="0">
                <a:solidFill>
                  <a:srgbClr val="000000"/>
                </a:solidFill>
              </a:rPr>
              <a:t>,</a:t>
            </a:r>
            <a:r>
              <a:rPr lang="zh-CN" altLang="en-US" dirty="0">
                <a:solidFill>
                  <a:srgbClr val="000000"/>
                </a:solidFill>
              </a:rPr>
              <a:t>办学堂</a:t>
            </a:r>
            <a:r>
              <a:rPr lang="en-US" altLang="zh-CN" dirty="0">
                <a:solidFill>
                  <a:srgbClr val="000000"/>
                </a:solidFill>
              </a:rPr>
              <a:t>,</a:t>
            </a:r>
            <a:r>
              <a:rPr lang="zh-CN" altLang="en-US" dirty="0">
                <a:solidFill>
                  <a:srgbClr val="000000"/>
                </a:solidFill>
              </a:rPr>
              <a:t>确立了中国近代教育体制</a:t>
            </a:r>
            <a:r>
              <a:rPr lang="en-US" altLang="zh-CN" dirty="0">
                <a:solidFill>
                  <a:srgbClr val="000000"/>
                </a:solidFill>
              </a:rPr>
              <a:t>,</a:t>
            </a:r>
            <a:r>
              <a:rPr lang="zh-CN" altLang="en-US" dirty="0">
                <a:solidFill>
                  <a:srgbClr val="000000"/>
                </a:solidFill>
              </a:rPr>
              <a:t>使教育摆脱了从属于科举制的附庸地位</a:t>
            </a:r>
            <a:r>
              <a:rPr lang="en-US" altLang="zh-CN" dirty="0">
                <a:solidFill>
                  <a:srgbClr val="000000"/>
                </a:solidFill>
              </a:rPr>
              <a:t>,</a:t>
            </a:r>
            <a:r>
              <a:rPr lang="zh-CN" altLang="en-US" dirty="0">
                <a:solidFill>
                  <a:srgbClr val="000000"/>
                </a:solidFill>
              </a:rPr>
              <a:t>有利于教育的独立发展和学堂职业教育、知识教育功能的发挥</a:t>
            </a:r>
            <a:r>
              <a:rPr lang="en-US" altLang="zh-CN" dirty="0">
                <a:solidFill>
                  <a:srgbClr val="000000"/>
                </a:solidFill>
              </a:rPr>
              <a:t>,</a:t>
            </a:r>
            <a:r>
              <a:rPr lang="zh-CN" altLang="en-US" dirty="0">
                <a:solidFill>
                  <a:srgbClr val="000000"/>
                </a:solidFill>
              </a:rPr>
              <a:t>使学生的知识结构发生了根本性的变化。</a:t>
            </a:r>
          </a:p>
          <a:p>
            <a:pPr lvl="0" algn="just">
              <a:lnSpc>
                <a:spcPct val="100000"/>
              </a:lnSpc>
            </a:pPr>
            <a:r>
              <a:rPr lang="en-US" altLang="zh-CN" dirty="0">
                <a:solidFill>
                  <a:srgbClr val="000000"/>
                </a:solidFill>
              </a:rPr>
              <a:t>(2)</a:t>
            </a:r>
            <a:r>
              <a:rPr lang="zh-CN" altLang="en-US" dirty="0">
                <a:solidFill>
                  <a:srgbClr val="000000"/>
                </a:solidFill>
              </a:rPr>
              <a:t>消极</a:t>
            </a:r>
            <a:r>
              <a:rPr lang="en-US" altLang="zh-CN" dirty="0">
                <a:solidFill>
                  <a:srgbClr val="000000"/>
                </a:solidFill>
              </a:rPr>
              <a:t>:</a:t>
            </a:r>
            <a:r>
              <a:rPr lang="zh-CN" altLang="en-US" dirty="0">
                <a:solidFill>
                  <a:srgbClr val="000000"/>
                </a:solidFill>
              </a:rPr>
              <a:t>依然贯彻“中体西用”思想</a:t>
            </a:r>
            <a:r>
              <a:rPr lang="en-US" altLang="zh-CN" dirty="0">
                <a:solidFill>
                  <a:srgbClr val="000000"/>
                </a:solidFill>
              </a:rPr>
              <a:t>,</a:t>
            </a:r>
            <a:r>
              <a:rPr lang="zh-CN" altLang="en-US" dirty="0">
                <a:solidFill>
                  <a:srgbClr val="000000"/>
                </a:solidFill>
              </a:rPr>
              <a:t>强调“忠君”思想</a:t>
            </a:r>
            <a:r>
              <a:rPr lang="en-US" altLang="zh-CN" dirty="0">
                <a:solidFill>
                  <a:srgbClr val="000000"/>
                </a:solidFill>
              </a:rPr>
              <a:t>,</a:t>
            </a:r>
            <a:r>
              <a:rPr lang="zh-CN" altLang="en-US" dirty="0">
                <a:solidFill>
                  <a:srgbClr val="000000"/>
                </a:solidFill>
              </a:rPr>
              <a:t>带有浓厚的封  建性。</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Effect transition="in" filter="wipe(down)">
                                      <p:cBhvr>
                                        <p:cTn id="7" dur="500"/>
                                        <p:tgtEl>
                                          <p:spTgt spid="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5" end="5"/>
                                            </p:txEl>
                                          </p:spTgt>
                                        </p:tgtEl>
                                        <p:attrNameLst>
                                          <p:attrName>style.visibility</p:attrName>
                                        </p:attrNameLst>
                                      </p:cBhvr>
                                      <p:to>
                                        <p:strVal val="visible"/>
                                      </p:to>
                                    </p:set>
                                    <p:animEffect transition="in" filter="wipe(down)">
                                      <p:cBhvr>
                                        <p:cTn id="12" dur="500"/>
                                        <p:tgtEl>
                                          <p:spTgt spid="5">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animEffect transition="in" filter="wipe(down)">
                                      <p:cBhvr>
                                        <p:cTn id="17" dur="500"/>
                                        <p:tgtEl>
                                          <p:spTgt spid="5">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wipe(down)">
                                      <p:cBhvr>
                                        <p:cTn id="22" dur="500"/>
                                        <p:tgtEl>
                                          <p:spTgt spid="5">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Effect transition="in" filter="wipe(down)">
                                      <p:cBhvr>
                                        <p:cTn id="27" dur="500"/>
                                        <p:tgtEl>
                                          <p:spTgt spid="5">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
                                            <p:txEl>
                                              <p:pRg st="9" end="9"/>
                                            </p:txEl>
                                          </p:spTgt>
                                        </p:tgtEl>
                                        <p:attrNameLst>
                                          <p:attrName>style.visibility</p:attrName>
                                        </p:attrNameLst>
                                      </p:cBhvr>
                                      <p:to>
                                        <p:strVal val="visible"/>
                                      </p:to>
                                    </p:set>
                                    <p:animEffect transition="in" filter="wipe(down)">
                                      <p:cBhvr>
                                        <p:cTn id="3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286514" y="713566"/>
            <a:ext cx="8501122" cy="1323439"/>
          </a:xfrm>
          <a:prstGeom prst="rect">
            <a:avLst/>
          </a:prstGeom>
          <a:noFill/>
        </p:spPr>
        <p:txBody>
          <a:bodyPr wrap="square" rtlCol="0">
            <a:spAutoFit/>
          </a:bodyPr>
          <a:lstStyle/>
          <a:p>
            <a:pPr>
              <a:lnSpc>
                <a:spcPct val="100000"/>
              </a:lnSpc>
            </a:pPr>
            <a:r>
              <a:rPr lang="en-US" dirty="0"/>
              <a:t>2.</a:t>
            </a:r>
            <a:r>
              <a:rPr lang="en-US" dirty="0">
                <a:latin typeface="楷体" pitchFamily="49" charset="-122"/>
                <a:ea typeface="楷体" pitchFamily="49" charset="-122"/>
              </a:rPr>
              <a:t>(2015·</a:t>
            </a:r>
            <a:r>
              <a:rPr lang="zh-CN" altLang="en-US" dirty="0">
                <a:latin typeface="楷体" pitchFamily="49" charset="-122"/>
                <a:ea typeface="楷体" pitchFamily="49" charset="-122"/>
              </a:rPr>
              <a:t>广东卷</a:t>
            </a:r>
            <a:r>
              <a:rPr lang="en-US" dirty="0">
                <a:latin typeface="楷体" pitchFamily="49" charset="-122"/>
                <a:ea typeface="楷体" pitchFamily="49" charset="-122"/>
              </a:rPr>
              <a:t>,</a:t>
            </a:r>
            <a:r>
              <a:rPr lang="zh-CN" altLang="en-US" dirty="0">
                <a:latin typeface="楷体" pitchFamily="49" charset="-122"/>
                <a:ea typeface="楷体" pitchFamily="49" charset="-122"/>
              </a:rPr>
              <a:t>节选</a:t>
            </a:r>
            <a:r>
              <a:rPr lang="en-US" dirty="0">
                <a:latin typeface="楷体" pitchFamily="49" charset="-122"/>
                <a:ea typeface="楷体" pitchFamily="49" charset="-122"/>
              </a:rPr>
              <a:t>)</a:t>
            </a:r>
            <a:r>
              <a:rPr lang="zh-CN" altLang="en-US" dirty="0">
                <a:latin typeface="楷体" pitchFamily="49" charset="-122"/>
                <a:ea typeface="楷体" pitchFamily="49" charset="-122"/>
              </a:rPr>
              <a:t>课程的变化反映了时代的变迁。</a:t>
            </a:r>
            <a:r>
              <a:rPr lang="zh-CN" altLang="en-US" dirty="0"/>
              <a:t>阅读材料</a:t>
            </a:r>
            <a:r>
              <a:rPr lang="en-US" dirty="0"/>
              <a:t>,</a:t>
            </a:r>
            <a:r>
              <a:rPr lang="zh-CN" altLang="en-US" dirty="0"/>
              <a:t>结合所学知识回答问题</a:t>
            </a:r>
            <a:r>
              <a:rPr lang="en-US" dirty="0"/>
              <a:t>:</a:t>
            </a:r>
            <a:endParaRPr lang="zh-CN" altLang="en-US" dirty="0"/>
          </a:p>
          <a:p>
            <a:pPr>
              <a:lnSpc>
                <a:spcPct val="100000"/>
              </a:lnSpc>
            </a:pPr>
            <a:r>
              <a:rPr lang="zh-CN" altLang="en-US" dirty="0">
                <a:latin typeface="黑体" pitchFamily="49" charset="-122"/>
                <a:ea typeface="黑体" pitchFamily="49" charset="-122"/>
              </a:rPr>
              <a:t>材料二</a:t>
            </a:r>
            <a:r>
              <a:rPr lang="zh-CN" altLang="en-US" dirty="0"/>
              <a:t>　</a:t>
            </a:r>
            <a:r>
              <a:rPr lang="zh-CN" altLang="en-US" dirty="0">
                <a:latin typeface="楷体" pitchFamily="49" charset="-122"/>
                <a:ea typeface="楷体" pitchFamily="49" charset="-122"/>
              </a:rPr>
              <a:t>课程设置是学校教育制度</a:t>
            </a:r>
            <a:r>
              <a:rPr lang="en-US" dirty="0">
                <a:latin typeface="楷体" pitchFamily="49" charset="-122"/>
                <a:ea typeface="楷体" pitchFamily="49" charset="-122"/>
              </a:rPr>
              <a:t>(</a:t>
            </a:r>
            <a:r>
              <a:rPr lang="zh-CN" altLang="en-US" dirty="0">
                <a:latin typeface="楷体" pitchFamily="49" charset="-122"/>
                <a:ea typeface="楷体" pitchFamily="49" charset="-122"/>
              </a:rPr>
              <a:t>学制</a:t>
            </a:r>
            <a:r>
              <a:rPr lang="en-US" dirty="0">
                <a:latin typeface="楷体" pitchFamily="49" charset="-122"/>
                <a:ea typeface="楷体" pitchFamily="49" charset="-122"/>
              </a:rPr>
              <a:t>)</a:t>
            </a:r>
            <a:r>
              <a:rPr lang="zh-CN" altLang="en-US" dirty="0">
                <a:latin typeface="楷体" pitchFamily="49" charset="-122"/>
                <a:ea typeface="楷体" pitchFamily="49" charset="-122"/>
              </a:rPr>
              <a:t>的重要内容</a:t>
            </a:r>
            <a:r>
              <a:rPr lang="en-US" dirty="0">
                <a:latin typeface="楷体" pitchFamily="49" charset="-122"/>
                <a:ea typeface="楷体" pitchFamily="49" charset="-122"/>
              </a:rPr>
              <a:t>,</a:t>
            </a:r>
            <a:r>
              <a:rPr lang="zh-CN" altLang="en-US" dirty="0">
                <a:latin typeface="楷体" pitchFamily="49" charset="-122"/>
                <a:ea typeface="楷体" pitchFamily="49" charset="-122"/>
              </a:rPr>
              <a:t>在中国近代学制中</a:t>
            </a:r>
            <a:r>
              <a:rPr lang="en-US" dirty="0">
                <a:latin typeface="楷体" pitchFamily="49" charset="-122"/>
                <a:ea typeface="楷体" pitchFamily="49" charset="-122"/>
              </a:rPr>
              <a:t>,</a:t>
            </a:r>
            <a:r>
              <a:rPr lang="zh-CN" altLang="en-US" dirty="0">
                <a:latin typeface="楷体" pitchFamily="49" charset="-122"/>
                <a:ea typeface="楷体" pitchFamily="49" charset="-122"/>
              </a:rPr>
              <a:t>与经学相关的中小学课程设置经历了如下变化</a:t>
            </a:r>
            <a:r>
              <a:rPr lang="en-US" dirty="0">
                <a:latin typeface="楷体" pitchFamily="49" charset="-122"/>
                <a:ea typeface="楷体" pitchFamily="49" charset="-122"/>
              </a:rPr>
              <a:t>:</a:t>
            </a:r>
            <a:endParaRPr lang="zh-CN" altLang="en-US" dirty="0">
              <a:latin typeface="楷体" pitchFamily="49" charset="-122"/>
              <a:ea typeface="楷体" pitchFamily="49" charset="-122"/>
            </a:endParaRPr>
          </a:p>
        </p:txBody>
      </p:sp>
      <p:graphicFrame>
        <p:nvGraphicFramePr>
          <p:cNvPr id="3" name="表格 2"/>
          <p:cNvGraphicFramePr>
            <a:graphicFrameLocks noGrp="1"/>
          </p:cNvGraphicFramePr>
          <p:nvPr/>
        </p:nvGraphicFramePr>
        <p:xfrm>
          <a:off x="500828" y="2064618"/>
          <a:ext cx="8072494" cy="2021068"/>
        </p:xfrm>
        <a:graphic>
          <a:graphicData uri="http://schemas.openxmlformats.org/drawingml/2006/table">
            <a:tbl>
              <a:tblPr/>
              <a:tblGrid>
                <a:gridCol w="2357454">
                  <a:extLst>
                    <a:ext uri="{9D8B030D-6E8A-4147-A177-3AD203B41FA5}">
                      <a16:colId xmlns:a16="http://schemas.microsoft.com/office/drawing/2014/main" val="20000"/>
                    </a:ext>
                  </a:extLst>
                </a:gridCol>
                <a:gridCol w="5715040">
                  <a:extLst>
                    <a:ext uri="{9D8B030D-6E8A-4147-A177-3AD203B41FA5}">
                      <a16:colId xmlns:a16="http://schemas.microsoft.com/office/drawing/2014/main" val="20001"/>
                    </a:ext>
                  </a:extLst>
                </a:gridCol>
              </a:tblGrid>
              <a:tr h="801868">
                <a:tc>
                  <a:txBody>
                    <a:bodyPr/>
                    <a:lstStyle/>
                    <a:p>
                      <a:pPr algn="ctr">
                        <a:lnSpc>
                          <a:spcPct val="100000"/>
                        </a:lnSpc>
                        <a:spcAft>
                          <a:spcPts val="0"/>
                        </a:spcAft>
                      </a:pPr>
                      <a:r>
                        <a:rPr lang="zh-CN" sz="2000" b="1" dirty="0">
                          <a:latin typeface="楷体" pitchFamily="49" charset="-122"/>
                          <a:ea typeface="楷体" pitchFamily="49" charset="-122"/>
                          <a:cs typeface="Times New Roman"/>
                        </a:rPr>
                        <a:t>癸卯学制</a:t>
                      </a:r>
                      <a:endParaRPr lang="zh-CN" sz="2000" dirty="0">
                        <a:latin typeface="楷体" pitchFamily="49" charset="-122"/>
                        <a:ea typeface="楷体" pitchFamily="49" charset="-122"/>
                        <a:cs typeface="Times New Roman"/>
                      </a:endParaRPr>
                    </a:p>
                    <a:p>
                      <a:pPr algn="ctr">
                        <a:lnSpc>
                          <a:spcPct val="100000"/>
                        </a:lnSpc>
                        <a:spcAft>
                          <a:spcPts val="0"/>
                        </a:spcAft>
                      </a:pPr>
                      <a:r>
                        <a:rPr lang="en-US" sz="2000" b="1" dirty="0">
                          <a:latin typeface="楷体" pitchFamily="49" charset="-122"/>
                          <a:ea typeface="楷体" pitchFamily="49" charset="-122"/>
                          <a:cs typeface="Times New Roman"/>
                        </a:rPr>
                        <a:t>1904</a:t>
                      </a:r>
                      <a:r>
                        <a:rPr lang="zh-CN" sz="2000" b="1" dirty="0">
                          <a:latin typeface="楷体" pitchFamily="49" charset="-122"/>
                          <a:ea typeface="楷体" pitchFamily="49" charset="-122"/>
                          <a:cs typeface="Times New Roman"/>
                        </a:rPr>
                        <a:t>年颁布</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楷体" pitchFamily="49" charset="-122"/>
                          <a:ea typeface="楷体" pitchFamily="49" charset="-122"/>
                          <a:cs typeface="Times New Roman"/>
                        </a:rPr>
                        <a:t>读经讲经课和修身课</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讲授伦理道德</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只是必修课程中的两门</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但份量仍很重</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99198">
                <a:tc>
                  <a:txBody>
                    <a:bodyPr/>
                    <a:lstStyle/>
                    <a:p>
                      <a:pPr algn="ctr">
                        <a:lnSpc>
                          <a:spcPct val="100000"/>
                        </a:lnSpc>
                        <a:spcAft>
                          <a:spcPts val="0"/>
                        </a:spcAft>
                      </a:pPr>
                      <a:r>
                        <a:rPr lang="zh-CN" sz="2000" b="1">
                          <a:latin typeface="楷体" pitchFamily="49" charset="-122"/>
                          <a:ea typeface="楷体" pitchFamily="49" charset="-122"/>
                          <a:cs typeface="Times New Roman"/>
                        </a:rPr>
                        <a:t>壬子癸丑学制</a:t>
                      </a:r>
                      <a:endParaRPr lang="zh-CN" sz="2000">
                        <a:latin typeface="楷体" pitchFamily="49" charset="-122"/>
                        <a:ea typeface="楷体" pitchFamily="49" charset="-122"/>
                        <a:cs typeface="Times New Roman"/>
                      </a:endParaRPr>
                    </a:p>
                    <a:p>
                      <a:pPr algn="ctr">
                        <a:lnSpc>
                          <a:spcPct val="100000"/>
                        </a:lnSpc>
                        <a:spcAft>
                          <a:spcPts val="0"/>
                        </a:spcAft>
                      </a:pPr>
                      <a:r>
                        <a:rPr lang="en-US" sz="2000" b="1">
                          <a:latin typeface="楷体" pitchFamily="49" charset="-122"/>
                          <a:ea typeface="楷体" pitchFamily="49" charset="-122"/>
                          <a:cs typeface="Times New Roman"/>
                        </a:rPr>
                        <a:t>1912</a:t>
                      </a:r>
                      <a:r>
                        <a:rPr lang="zh-CN" sz="2000" b="1">
                          <a:latin typeface="楷体" pitchFamily="49" charset="-122"/>
                          <a:ea typeface="楷体" pitchFamily="49" charset="-122"/>
                          <a:cs typeface="Times New Roman"/>
                        </a:rPr>
                        <a:t>～</a:t>
                      </a:r>
                      <a:r>
                        <a:rPr lang="en-US" sz="2000" b="1">
                          <a:latin typeface="楷体" pitchFamily="49" charset="-122"/>
                          <a:ea typeface="楷体" pitchFamily="49" charset="-122"/>
                          <a:cs typeface="Times New Roman"/>
                        </a:rPr>
                        <a:t>1913</a:t>
                      </a:r>
                      <a:r>
                        <a:rPr lang="zh-CN" sz="2000" b="1">
                          <a:latin typeface="楷体" pitchFamily="49" charset="-122"/>
                          <a:ea typeface="楷体" pitchFamily="49" charset="-122"/>
                          <a:cs typeface="Times New Roman"/>
                        </a:rPr>
                        <a:t>年颁布</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itchFamily="49" charset="-122"/>
                          <a:ea typeface="楷体" pitchFamily="49" charset="-122"/>
                          <a:cs typeface="Times New Roman"/>
                        </a:rPr>
                        <a:t>取消读经讲经课</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99198">
                <a:tc>
                  <a:txBody>
                    <a:bodyPr/>
                    <a:lstStyle/>
                    <a:p>
                      <a:pPr algn="l">
                        <a:lnSpc>
                          <a:spcPct val="100000"/>
                        </a:lnSpc>
                        <a:spcAft>
                          <a:spcPts val="0"/>
                        </a:spcAft>
                      </a:pPr>
                      <a:r>
                        <a:rPr lang="zh-CN" sz="2000" b="1" dirty="0">
                          <a:latin typeface="楷体" pitchFamily="49" charset="-122"/>
                          <a:ea typeface="楷体" pitchFamily="49" charset="-122"/>
                          <a:cs typeface="Times New Roman"/>
                        </a:rPr>
                        <a:t>壬戊学制</a:t>
                      </a:r>
                      <a:r>
                        <a:rPr lang="en-US" sz="2000" b="1" dirty="0">
                          <a:latin typeface="楷体" pitchFamily="49" charset="-122"/>
                          <a:ea typeface="楷体" pitchFamily="49" charset="-122"/>
                          <a:cs typeface="Times New Roman"/>
                        </a:rPr>
                        <a:t>1915</a:t>
                      </a:r>
                      <a:r>
                        <a:rPr lang="zh-CN" sz="2000" b="1" dirty="0">
                          <a:latin typeface="楷体" pitchFamily="49" charset="-122"/>
                          <a:ea typeface="楷体" pitchFamily="49" charset="-122"/>
                          <a:cs typeface="Times New Roman"/>
                        </a:rPr>
                        <a:t>年开始酝酿</a:t>
                      </a:r>
                      <a:r>
                        <a:rPr lang="en-US" sz="2000" b="1" dirty="0">
                          <a:latin typeface="楷体" pitchFamily="49" charset="-122"/>
                          <a:ea typeface="楷体" pitchFamily="49" charset="-122"/>
                          <a:cs typeface="Times New Roman"/>
                        </a:rPr>
                        <a:t>,1922</a:t>
                      </a:r>
                      <a:r>
                        <a:rPr lang="zh-CN" sz="2000" b="1" dirty="0">
                          <a:latin typeface="楷体" pitchFamily="49" charset="-122"/>
                          <a:ea typeface="楷体" pitchFamily="49" charset="-122"/>
                          <a:cs typeface="Times New Roman"/>
                        </a:rPr>
                        <a:t>年颁布</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itchFamily="49" charset="-122"/>
                          <a:ea typeface="楷体" pitchFamily="49" charset="-122"/>
                          <a:cs typeface="Times New Roman"/>
                        </a:rPr>
                        <a:t>修身课改为公民课</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TextBox 3"/>
          <p:cNvSpPr txBox="1"/>
          <p:nvPr/>
        </p:nvSpPr>
        <p:spPr>
          <a:xfrm>
            <a:off x="215076" y="4077193"/>
            <a:ext cx="8501122" cy="435697"/>
          </a:xfrm>
          <a:prstGeom prst="rect">
            <a:avLst/>
          </a:prstGeom>
          <a:noFill/>
        </p:spPr>
        <p:txBody>
          <a:bodyPr wrap="square" rtlCol="0">
            <a:spAutoFit/>
          </a:bodyPr>
          <a:lstStyle/>
          <a:p>
            <a:pPr algn="r"/>
            <a:r>
              <a:rPr lang="en-US" altLang="zh-CN" dirty="0"/>
              <a:t>——</a:t>
            </a:r>
            <a:r>
              <a:rPr lang="zh-CN" altLang="en-US" dirty="0"/>
              <a:t>据</a:t>
            </a:r>
            <a:r>
              <a:rPr lang="en-US" altLang="zh-CN" dirty="0"/>
              <a:t>《</a:t>
            </a:r>
            <a:r>
              <a:rPr lang="zh-CN" altLang="en-US" dirty="0"/>
              <a:t>中国近代学制史料</a:t>
            </a:r>
            <a:r>
              <a:rPr lang="en-US" altLang="zh-CN" dirty="0"/>
              <a:t>》</a:t>
            </a:r>
            <a:endParaRPr lang="zh-CN" altLang="en-US" dirty="0"/>
          </a:p>
        </p:txBody>
      </p:sp>
      <p:sp>
        <p:nvSpPr>
          <p:cNvPr id="5" name="Text Box 124">
            <a:extLst>
              <a:ext uri="{FF2B5EF4-FFF2-40B4-BE49-F238E27FC236}">
                <a16:creationId xmlns:a16="http://schemas.microsoft.com/office/drawing/2014/main" id="{DB30A7AC-6AD3-4455-BF6C-7E58A8460347}"/>
              </a:ext>
            </a:extLst>
          </p:cNvPr>
          <p:cNvSpPr txBox="1">
            <a:spLocks noChangeArrowheads="1"/>
          </p:cNvSpPr>
          <p:nvPr/>
        </p:nvSpPr>
        <p:spPr bwMode="auto">
          <a:xfrm>
            <a:off x="651698" y="134129"/>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黑体" pitchFamily="49" charset="-122"/>
                <a:ea typeface="黑体" pitchFamily="49" charset="-122"/>
              </a:rPr>
              <a:t>高考聚焦</a:t>
            </a:r>
            <a:r>
              <a:rPr lang="en-US" altLang="zh-CN" sz="3200" dirty="0">
                <a:solidFill>
                  <a:srgbClr val="0000FF"/>
                </a:solidFill>
              </a:rPr>
              <a:t>——</a:t>
            </a:r>
            <a:r>
              <a:rPr lang="zh-CN" altLang="en-US" sz="3200" dirty="0">
                <a:solidFill>
                  <a:srgbClr val="0000FF"/>
                </a:solidFill>
                <a:latin typeface="黑体" pitchFamily="49" charset="-122"/>
                <a:ea typeface="黑体" pitchFamily="49" charset="-122"/>
              </a:rPr>
              <a:t>深度学习再升华</a:t>
            </a:r>
          </a:p>
        </p:txBody>
      </p:sp>
      <p:sp>
        <p:nvSpPr>
          <p:cNvPr id="11" name="TextBox 4">
            <a:extLst>
              <a:ext uri="{FF2B5EF4-FFF2-40B4-BE49-F238E27FC236}">
                <a16:creationId xmlns:a16="http://schemas.microsoft.com/office/drawing/2014/main" id="{9528B545-76C8-49A0-928D-64A25EEF822B}"/>
              </a:ext>
            </a:extLst>
          </p:cNvPr>
          <p:cNvSpPr txBox="1"/>
          <p:nvPr/>
        </p:nvSpPr>
        <p:spPr>
          <a:xfrm>
            <a:off x="215076" y="4512890"/>
            <a:ext cx="8643998" cy="835806"/>
          </a:xfrm>
          <a:prstGeom prst="rect">
            <a:avLst/>
          </a:prstGeom>
          <a:noFill/>
        </p:spPr>
        <p:txBody>
          <a:bodyPr wrap="square" rtlCol="0">
            <a:spAutoFit/>
          </a:bodyPr>
          <a:lstStyle/>
          <a:p>
            <a:r>
              <a:rPr lang="en-US" dirty="0"/>
              <a:t>(3)</a:t>
            </a:r>
            <a:r>
              <a:rPr lang="zh-CN" altLang="en-US" dirty="0"/>
              <a:t>结合材料二</a:t>
            </a:r>
            <a:r>
              <a:rPr lang="en-US" dirty="0"/>
              <a:t>,</a:t>
            </a:r>
            <a:r>
              <a:rPr lang="zh-CN" altLang="en-US" dirty="0"/>
              <a:t>说明这一时期中国社会的变迁。</a:t>
            </a:r>
            <a:r>
              <a:rPr lang="en-US" dirty="0"/>
              <a:t>(</a:t>
            </a:r>
            <a:r>
              <a:rPr lang="zh-CN" altLang="en-US" dirty="0"/>
              <a:t>要求</a:t>
            </a:r>
            <a:r>
              <a:rPr lang="en-US" dirty="0"/>
              <a:t>:</a:t>
            </a:r>
            <a:r>
              <a:rPr lang="zh-CN" altLang="en-US" dirty="0"/>
              <a:t>信息的提取准确</a:t>
            </a:r>
            <a:r>
              <a:rPr lang="en-US" dirty="0"/>
              <a:t>,</a:t>
            </a:r>
            <a:r>
              <a:rPr lang="zh-CN" altLang="en-US" dirty="0"/>
              <a:t>调动和运用知识合理</a:t>
            </a:r>
            <a:r>
              <a:rPr lang="en-US" dirty="0"/>
              <a:t>,</a:t>
            </a:r>
            <a:r>
              <a:rPr lang="zh-CN" altLang="en-US" dirty="0"/>
              <a:t>逻辑清晰</a:t>
            </a:r>
            <a:r>
              <a:rPr lang="en-US" dirty="0"/>
              <a:t>)</a:t>
            </a:r>
            <a:endParaRPr lang="zh-CN" altLang="en-US" dirty="0"/>
          </a:p>
        </p:txBody>
      </p:sp>
    </p:spTree>
    <p:extLst>
      <p:ext uri="{BB962C8B-B14F-4D97-AF65-F5344CB8AC3E}">
        <p14:creationId xmlns:p14="http://schemas.microsoft.com/office/powerpoint/2010/main" val="1321259709"/>
      </p:ext>
    </p:extLst>
  </p:cSld>
  <p:clrMapOvr>
    <a:masterClrMapping/>
  </p:clrMapOvr>
  <p:transition>
    <p:push/>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32594" y="768474"/>
            <a:ext cx="8280400" cy="352839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3600" b="0">
              <a:solidFill>
                <a:srgbClr val="0099FF"/>
              </a:solidFill>
              <a:latin typeface="Calibri" pitchFamily="34" charset="0"/>
            </a:endParaRPr>
          </a:p>
        </p:txBody>
      </p:sp>
      <p:sp>
        <p:nvSpPr>
          <p:cNvPr id="4" name="TextBox 3"/>
          <p:cNvSpPr txBox="1"/>
          <p:nvPr/>
        </p:nvSpPr>
        <p:spPr>
          <a:xfrm>
            <a:off x="504032" y="861362"/>
            <a:ext cx="8143932" cy="3373809"/>
          </a:xfrm>
          <a:prstGeom prst="rect">
            <a:avLst/>
          </a:prstGeom>
          <a:noFill/>
        </p:spPr>
        <p:txBody>
          <a:bodyPr wrap="square" rtlCol="0">
            <a:spAutoFit/>
          </a:bodyPr>
          <a:lstStyle/>
          <a:p>
            <a:r>
              <a:rPr lang="zh-CN" altLang="en-US" sz="2800" dirty="0">
                <a:solidFill>
                  <a:srgbClr val="FF0000"/>
                </a:solidFill>
                <a:latin typeface="黑体" pitchFamily="49" charset="-122"/>
                <a:ea typeface="黑体" pitchFamily="49" charset="-122"/>
              </a:rPr>
              <a:t>答案</a:t>
            </a:r>
            <a:r>
              <a:rPr lang="en-US" sz="2800" dirty="0">
                <a:solidFill>
                  <a:srgbClr val="FF0000"/>
                </a:solidFill>
                <a:latin typeface="黑体" pitchFamily="49" charset="-122"/>
                <a:ea typeface="黑体" pitchFamily="49" charset="-122"/>
              </a:rPr>
              <a:t>:</a:t>
            </a:r>
            <a:r>
              <a:rPr lang="en-US" sz="2800" dirty="0"/>
              <a:t>(3)</a:t>
            </a:r>
            <a:r>
              <a:rPr lang="zh-CN" altLang="en-US" sz="2800" dirty="0"/>
              <a:t>变迁</a:t>
            </a:r>
            <a:r>
              <a:rPr lang="en-US" sz="2800" dirty="0"/>
              <a:t>:</a:t>
            </a:r>
            <a:r>
              <a:rPr lang="zh-CN" altLang="en-US" sz="2800" dirty="0"/>
              <a:t>清政府学习西方进行改革</a:t>
            </a:r>
            <a:r>
              <a:rPr lang="en-US" sz="2800" dirty="0"/>
              <a:t>,</a:t>
            </a:r>
            <a:r>
              <a:rPr lang="zh-CN" altLang="en-US" sz="2800" dirty="0"/>
              <a:t>但仍坚持“中体西用”</a:t>
            </a:r>
            <a:r>
              <a:rPr lang="en-US" sz="2800" dirty="0"/>
              <a:t>,1904</a:t>
            </a:r>
            <a:r>
              <a:rPr lang="zh-CN" altLang="en-US" sz="2800" dirty="0"/>
              <a:t>年学制中儒学地位有所下降</a:t>
            </a:r>
            <a:r>
              <a:rPr lang="en-US" sz="2800" dirty="0"/>
              <a:t>,</a:t>
            </a:r>
            <a:r>
              <a:rPr lang="zh-CN" altLang="en-US" sz="2800" dirty="0"/>
              <a:t>但份量仍很重</a:t>
            </a:r>
            <a:r>
              <a:rPr lang="en-US" sz="2800" dirty="0"/>
              <a:t>;1912</a:t>
            </a:r>
            <a:r>
              <a:rPr lang="zh-CN" altLang="en-US" sz="2800" dirty="0"/>
              <a:t>年</a:t>
            </a:r>
            <a:r>
              <a:rPr lang="en-US" sz="2800" dirty="0"/>
              <a:t>,</a:t>
            </a:r>
            <a:r>
              <a:rPr lang="zh-CN" altLang="en-US" sz="2800" dirty="0"/>
              <a:t>封建帝制被推翻</a:t>
            </a:r>
            <a:r>
              <a:rPr lang="en-US" sz="2800" dirty="0"/>
              <a:t>,</a:t>
            </a:r>
            <a:r>
              <a:rPr lang="zh-CN" altLang="en-US" sz="2800" dirty="0"/>
              <a:t>中华民国成立</a:t>
            </a:r>
            <a:r>
              <a:rPr lang="en-US" sz="2800" dirty="0"/>
              <a:t>,</a:t>
            </a:r>
            <a:r>
              <a:rPr lang="zh-CN" altLang="en-US" sz="2800" dirty="0"/>
              <a:t>倡导民主共和</a:t>
            </a:r>
            <a:r>
              <a:rPr lang="en-US" sz="2800" dirty="0"/>
              <a:t>,</a:t>
            </a:r>
            <a:r>
              <a:rPr lang="zh-CN" altLang="en-US" sz="2800" dirty="0"/>
              <a:t>取消读经讲经课</a:t>
            </a:r>
            <a:r>
              <a:rPr lang="en-US" sz="2800" dirty="0"/>
              <a:t>;</a:t>
            </a:r>
            <a:r>
              <a:rPr lang="zh-CN" altLang="en-US" sz="2800" dirty="0"/>
              <a:t>新文化运动倡导民主科学和新道德</a:t>
            </a:r>
            <a:r>
              <a:rPr lang="en-US" sz="2800" dirty="0"/>
              <a:t>,</a:t>
            </a:r>
            <a:r>
              <a:rPr lang="zh-CN" altLang="en-US" sz="2800" dirty="0"/>
              <a:t>五四运动反帝爱国</a:t>
            </a:r>
            <a:r>
              <a:rPr lang="en-US" sz="2800" dirty="0"/>
              <a:t>,1922</a:t>
            </a:r>
            <a:r>
              <a:rPr lang="zh-CN" altLang="en-US" sz="2800" dirty="0"/>
              <a:t>年新学制改修身课为公民课。</a:t>
            </a:r>
          </a:p>
        </p:txBody>
      </p:sp>
    </p:spTree>
    <p:extLst>
      <p:ext uri="{BB962C8B-B14F-4D97-AF65-F5344CB8AC3E}">
        <p14:creationId xmlns:p14="http://schemas.microsoft.com/office/powerpoint/2010/main" val="632449641"/>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trips(down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357952" y="1304450"/>
            <a:ext cx="8429684" cy="3236463"/>
          </a:xfrm>
          <a:prstGeom prst="rect">
            <a:avLst/>
          </a:prstGeom>
          <a:noFill/>
        </p:spPr>
        <p:txBody>
          <a:bodyPr wrap="square" rtlCol="0">
            <a:spAutoFit/>
          </a:bodyPr>
          <a:lstStyle/>
          <a:p>
            <a:pPr algn="just"/>
            <a:r>
              <a:rPr lang="en-US" dirty="0"/>
              <a:t>3.</a:t>
            </a:r>
            <a:r>
              <a:rPr lang="en-US" dirty="0">
                <a:latin typeface="楷体" pitchFamily="49" charset="-122"/>
                <a:ea typeface="楷体" pitchFamily="49" charset="-122"/>
              </a:rPr>
              <a:t>(2017·</a:t>
            </a:r>
            <a:r>
              <a:rPr lang="zh-CN" altLang="en-US" dirty="0">
                <a:latin typeface="楷体" pitchFamily="49" charset="-122"/>
                <a:ea typeface="楷体" pitchFamily="49" charset="-122"/>
              </a:rPr>
              <a:t>海南卷</a:t>
            </a:r>
            <a:r>
              <a:rPr lang="en-US" dirty="0">
                <a:latin typeface="楷体" pitchFamily="49" charset="-122"/>
                <a:ea typeface="楷体" pitchFamily="49" charset="-122"/>
              </a:rPr>
              <a:t>,10)</a:t>
            </a:r>
            <a:r>
              <a:rPr lang="en-US" dirty="0"/>
              <a:t>1910</a:t>
            </a:r>
            <a:r>
              <a:rPr lang="zh-CN" altLang="en-US" dirty="0"/>
              <a:t>年</a:t>
            </a:r>
            <a:r>
              <a:rPr lang="en-US" dirty="0"/>
              <a:t>,</a:t>
            </a:r>
            <a:r>
              <a:rPr lang="zh-CN" altLang="en-US" dirty="0"/>
              <a:t>清政府设立资政院“以立议院基础”。资政院议员部分由皇帝钦定</a:t>
            </a:r>
            <a:r>
              <a:rPr lang="en-US" dirty="0"/>
              <a:t>,</a:t>
            </a:r>
            <a:r>
              <a:rPr lang="zh-CN" altLang="en-US" dirty="0"/>
              <a:t>部分由选举产生。其职责包括议决国家军政大事、审议财政预算和修订法律等</a:t>
            </a:r>
            <a:r>
              <a:rPr lang="en-US" dirty="0"/>
              <a:t>,</a:t>
            </a:r>
            <a:r>
              <a:rPr lang="zh-CN" altLang="en-US" dirty="0"/>
              <a:t>议决事项须“具奏</a:t>
            </a:r>
            <a:r>
              <a:rPr lang="en-US" dirty="0"/>
              <a:t>,</a:t>
            </a:r>
            <a:r>
              <a:rPr lang="zh-CN" altLang="en-US" dirty="0"/>
              <a:t>恭候圣裁”。此次改革  </a:t>
            </a:r>
            <a:r>
              <a:rPr lang="en-US" dirty="0"/>
              <a:t>(</a:t>
            </a:r>
            <a:r>
              <a:rPr lang="zh-CN" altLang="en-US" dirty="0"/>
              <a:t>　　</a:t>
            </a:r>
            <a:r>
              <a:rPr lang="en-US" dirty="0"/>
              <a:t>)</a:t>
            </a:r>
            <a:endParaRPr lang="zh-CN" altLang="en-US" dirty="0"/>
          </a:p>
          <a:p>
            <a:r>
              <a:rPr lang="en-US" dirty="0"/>
              <a:t>A.</a:t>
            </a:r>
            <a:r>
              <a:rPr lang="zh-CN" altLang="en-US" dirty="0"/>
              <a:t>实践了英国式君主立宪制</a:t>
            </a:r>
          </a:p>
          <a:p>
            <a:r>
              <a:rPr lang="en-US" dirty="0"/>
              <a:t>B.</a:t>
            </a:r>
            <a:r>
              <a:rPr lang="zh-CN" altLang="en-US" dirty="0"/>
              <a:t>加强了皇帝个人的独裁统治</a:t>
            </a:r>
          </a:p>
          <a:p>
            <a:r>
              <a:rPr lang="en-US" dirty="0"/>
              <a:t>C.</a:t>
            </a:r>
            <a:r>
              <a:rPr lang="zh-CN" altLang="en-US" dirty="0"/>
              <a:t>带有浓厚的专制主义色彩</a:t>
            </a:r>
          </a:p>
          <a:p>
            <a:r>
              <a:rPr lang="en-US" dirty="0"/>
              <a:t>D.</a:t>
            </a:r>
            <a:r>
              <a:rPr lang="zh-CN" altLang="en-US" dirty="0"/>
              <a:t>确立了三权分立的政治体制</a:t>
            </a:r>
          </a:p>
        </p:txBody>
      </p:sp>
      <p:sp>
        <p:nvSpPr>
          <p:cNvPr id="3" name="Rectangle 2"/>
          <p:cNvSpPr>
            <a:spLocks noChangeArrowheads="1"/>
          </p:cNvSpPr>
          <p:nvPr/>
        </p:nvSpPr>
        <p:spPr bwMode="auto">
          <a:xfrm>
            <a:off x="357952" y="4733474"/>
            <a:ext cx="8280400" cy="5715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4804912"/>
            <a:ext cx="8143932" cy="492443"/>
          </a:xfrm>
          <a:prstGeom prst="rect">
            <a:avLst/>
          </a:prstGeom>
          <a:noFill/>
        </p:spPr>
        <p:txBody>
          <a:bodyPr wrap="square" rtlCol="0">
            <a:spAutoFit/>
          </a:bodyPr>
          <a:lstStyle/>
          <a:p>
            <a:r>
              <a:rPr lang="zh-CN" altLang="en-US" dirty="0">
                <a:solidFill>
                  <a:srgbClr val="FF0000"/>
                </a:solidFill>
                <a:latin typeface="黑体" pitchFamily="49" charset="-122"/>
                <a:ea typeface="黑体" pitchFamily="49" charset="-122"/>
              </a:rPr>
              <a:t>答案</a:t>
            </a:r>
            <a:r>
              <a:rPr lang="en-US" dirty="0">
                <a:solidFill>
                  <a:srgbClr val="FF0000"/>
                </a:solidFill>
                <a:latin typeface="黑体" pitchFamily="49" charset="-122"/>
                <a:ea typeface="黑体" pitchFamily="49" charset="-122"/>
              </a:rPr>
              <a:t>:</a:t>
            </a:r>
            <a:r>
              <a:rPr lang="en-US" dirty="0"/>
              <a:t>C </a:t>
            </a:r>
            <a:r>
              <a:rPr lang="zh-CN" altLang="en-US" dirty="0"/>
              <a:t>　</a:t>
            </a:r>
          </a:p>
        </p:txBody>
      </p:sp>
      <p:sp>
        <p:nvSpPr>
          <p:cNvPr id="5" name="Text Box 124">
            <a:extLst>
              <a:ext uri="{FF2B5EF4-FFF2-40B4-BE49-F238E27FC236}">
                <a16:creationId xmlns:a16="http://schemas.microsoft.com/office/drawing/2014/main" id="{3A1528DB-2D59-401A-8A8D-F999BB0E94ED}"/>
              </a:ext>
            </a:extLst>
          </p:cNvPr>
          <p:cNvSpPr txBox="1">
            <a:spLocks noChangeArrowheads="1"/>
          </p:cNvSpPr>
          <p:nvPr/>
        </p:nvSpPr>
        <p:spPr bwMode="auto">
          <a:xfrm>
            <a:off x="654402" y="227135"/>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黑体" pitchFamily="49" charset="-122"/>
                <a:ea typeface="黑体" pitchFamily="49" charset="-122"/>
              </a:rPr>
              <a:t>高考聚焦</a:t>
            </a:r>
            <a:r>
              <a:rPr lang="en-US" altLang="zh-CN" sz="3200" dirty="0">
                <a:solidFill>
                  <a:srgbClr val="0000FF"/>
                </a:solidFill>
              </a:rPr>
              <a:t>——</a:t>
            </a:r>
            <a:r>
              <a:rPr lang="zh-CN" altLang="en-US" sz="3200" dirty="0">
                <a:solidFill>
                  <a:srgbClr val="0000FF"/>
                </a:solidFill>
                <a:latin typeface="黑体" pitchFamily="49" charset="-122"/>
                <a:ea typeface="黑体" pitchFamily="49" charset="-122"/>
              </a:rPr>
              <a:t>深度学习再升华</a:t>
            </a:r>
          </a:p>
        </p:txBody>
      </p:sp>
      <p:sp>
        <p:nvSpPr>
          <p:cNvPr id="7" name="TextBox 3">
            <a:extLst>
              <a:ext uri="{FF2B5EF4-FFF2-40B4-BE49-F238E27FC236}">
                <a16:creationId xmlns:a16="http://schemas.microsoft.com/office/drawing/2014/main" id="{213107F2-722C-4BD3-805A-CDA5832B8773}"/>
              </a:ext>
            </a:extLst>
          </p:cNvPr>
          <p:cNvSpPr txBox="1"/>
          <p:nvPr/>
        </p:nvSpPr>
        <p:spPr>
          <a:xfrm>
            <a:off x="286514" y="768474"/>
            <a:ext cx="8501122" cy="572464"/>
          </a:xfrm>
          <a:prstGeom prst="rect">
            <a:avLst/>
          </a:prstGeom>
          <a:noFill/>
        </p:spPr>
        <p:txBody>
          <a:bodyPr wrap="square" rtlCol="0">
            <a:spAutoFit/>
          </a:bodyPr>
          <a:lstStyle/>
          <a:p>
            <a:r>
              <a:rPr lang="zh-CN" altLang="en-US" sz="2400" dirty="0">
                <a:latin typeface="黑体" pitchFamily="49" charset="-122"/>
                <a:ea typeface="黑体" pitchFamily="49" charset="-122"/>
              </a:rPr>
              <a:t>典例分析</a:t>
            </a: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85004"/>
            <a:ext cx="8280400" cy="421484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856442"/>
            <a:ext cx="8143932" cy="435697"/>
          </a:xfrm>
          <a:prstGeom prst="rect">
            <a:avLst/>
          </a:prstGeom>
          <a:noFill/>
        </p:spPr>
        <p:txBody>
          <a:bodyPr wrap="square" rtlCol="0">
            <a:spAutoFit/>
          </a:bodyPr>
          <a:lstStyle/>
          <a:p>
            <a:r>
              <a:rPr lang="en-US" altLang="zh-CN" dirty="0">
                <a:solidFill>
                  <a:srgbClr val="FF0000"/>
                </a:solidFill>
                <a:latin typeface="黑体" pitchFamily="49" charset="-122"/>
                <a:ea typeface="黑体" pitchFamily="49" charset="-122"/>
              </a:rPr>
              <a:t>[</a:t>
            </a:r>
            <a:r>
              <a:rPr lang="zh-CN" altLang="en-US" dirty="0">
                <a:solidFill>
                  <a:srgbClr val="FF0000"/>
                </a:solidFill>
                <a:latin typeface="黑体" pitchFamily="49" charset="-122"/>
                <a:ea typeface="黑体" pitchFamily="49" charset="-122"/>
              </a:rPr>
              <a:t>试题分析</a:t>
            </a:r>
            <a:r>
              <a:rPr lang="en-US" altLang="zh-CN" dirty="0">
                <a:solidFill>
                  <a:srgbClr val="FF0000"/>
                </a:solidFill>
                <a:latin typeface="黑体" pitchFamily="49" charset="-122"/>
                <a:ea typeface="黑体" pitchFamily="49" charset="-122"/>
              </a:rPr>
              <a:t>]</a:t>
            </a:r>
          </a:p>
        </p:txBody>
      </p:sp>
      <p:graphicFrame>
        <p:nvGraphicFramePr>
          <p:cNvPr id="6" name="表格 5"/>
          <p:cNvGraphicFramePr>
            <a:graphicFrameLocks noGrp="1"/>
          </p:cNvGraphicFramePr>
          <p:nvPr/>
        </p:nvGraphicFramePr>
        <p:xfrm>
          <a:off x="572266" y="1356508"/>
          <a:ext cx="7786742" cy="3286148"/>
        </p:xfrm>
        <a:graphic>
          <a:graphicData uri="http://schemas.openxmlformats.org/drawingml/2006/table">
            <a:tbl>
              <a:tblPr/>
              <a:tblGrid>
                <a:gridCol w="1643074">
                  <a:extLst>
                    <a:ext uri="{9D8B030D-6E8A-4147-A177-3AD203B41FA5}">
                      <a16:colId xmlns:a16="http://schemas.microsoft.com/office/drawing/2014/main" val="20000"/>
                    </a:ext>
                  </a:extLst>
                </a:gridCol>
                <a:gridCol w="6143668">
                  <a:extLst>
                    <a:ext uri="{9D8B030D-6E8A-4147-A177-3AD203B41FA5}">
                      <a16:colId xmlns:a16="http://schemas.microsoft.com/office/drawing/2014/main" val="20001"/>
                    </a:ext>
                  </a:extLst>
                </a:gridCol>
              </a:tblGrid>
              <a:tr h="328615">
                <a:tc>
                  <a:txBody>
                    <a:bodyPr/>
                    <a:lstStyle/>
                    <a:p>
                      <a:pPr algn="ctr">
                        <a:lnSpc>
                          <a:spcPct val="100000"/>
                        </a:lnSpc>
                        <a:spcAft>
                          <a:spcPts val="0"/>
                        </a:spcAft>
                      </a:pPr>
                      <a:r>
                        <a:rPr lang="zh-CN" sz="2000" b="1">
                          <a:latin typeface="楷体" pitchFamily="49" charset="-122"/>
                          <a:ea typeface="楷体" pitchFamily="49" charset="-122"/>
                          <a:cs typeface="Times New Roman"/>
                        </a:rPr>
                        <a:t>时空特征</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a:latin typeface="楷体" pitchFamily="49" charset="-122"/>
                          <a:ea typeface="楷体" pitchFamily="49" charset="-122"/>
                          <a:cs typeface="Times New Roman"/>
                        </a:rPr>
                        <a:t>1910</a:t>
                      </a:r>
                      <a:r>
                        <a:rPr lang="zh-CN" sz="2000" b="1">
                          <a:latin typeface="楷体" pitchFamily="49" charset="-122"/>
                          <a:ea typeface="楷体" pitchFamily="49" charset="-122"/>
                          <a:cs typeface="Times New Roman"/>
                        </a:rPr>
                        <a:t>年——清末新政</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57533">
                <a:tc>
                  <a:txBody>
                    <a:bodyPr/>
                    <a:lstStyle/>
                    <a:p>
                      <a:pPr algn="ctr">
                        <a:lnSpc>
                          <a:spcPct val="100000"/>
                        </a:lnSpc>
                        <a:spcAft>
                          <a:spcPts val="0"/>
                        </a:spcAft>
                      </a:pPr>
                      <a:r>
                        <a:rPr lang="zh-CN" sz="2000" b="1">
                          <a:latin typeface="楷体" pitchFamily="49" charset="-122"/>
                          <a:ea typeface="楷体" pitchFamily="49" charset="-122"/>
                          <a:cs typeface="Times New Roman"/>
                        </a:rPr>
                        <a:t>选项分析</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CN" sz="2000" b="1" dirty="0">
                          <a:latin typeface="楷体" pitchFamily="49" charset="-122"/>
                          <a:ea typeface="楷体" pitchFamily="49" charset="-122"/>
                          <a:cs typeface="Times New Roman"/>
                        </a:rPr>
                        <a:t>《辛丑条约》签订后</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遭受重挫的清政府试图通过“新政”进行“自救”</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在官制、军事、商业、教育等方面进行了一系列改革。但政权掌握在极端腐败无能的权贵手中</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清政府不可能为中国找到真正的出路</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反而将民心赶向对立面</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加速了清王朝的灭亡。故</a:t>
                      </a:r>
                      <a:r>
                        <a:rPr lang="en-US" sz="2000" b="1" dirty="0">
                          <a:latin typeface="楷体" pitchFamily="49" charset="-122"/>
                          <a:ea typeface="楷体" pitchFamily="49" charset="-122"/>
                          <a:cs typeface="Times New Roman"/>
                        </a:rPr>
                        <a:t>C</a:t>
                      </a:r>
                      <a:r>
                        <a:rPr lang="zh-CN" sz="2000" b="1" dirty="0">
                          <a:latin typeface="楷体" pitchFamily="49" charset="-122"/>
                          <a:ea typeface="楷体" pitchFamily="49" charset="-122"/>
                          <a:cs typeface="Times New Roman"/>
                        </a:rPr>
                        <a:t>为正确项</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由此可以排除</a:t>
                      </a:r>
                      <a:r>
                        <a:rPr lang="en-US" sz="2000" b="1" dirty="0">
                          <a:latin typeface="楷体" pitchFamily="49" charset="-122"/>
                          <a:ea typeface="楷体" pitchFamily="49" charset="-122"/>
                          <a:cs typeface="Times New Roman"/>
                        </a:rPr>
                        <a:t>D</a:t>
                      </a:r>
                      <a:r>
                        <a:rPr lang="zh-CN" sz="2000" b="1" dirty="0">
                          <a:latin typeface="楷体" pitchFamily="49" charset="-122"/>
                          <a:ea typeface="楷体" pitchFamily="49" charset="-122"/>
                          <a:cs typeface="Times New Roman"/>
                        </a:rPr>
                        <a:t>项</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英国式君主立宪制是统而不治</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君主无权</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与题干材料信息不符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故</a:t>
                      </a:r>
                      <a:r>
                        <a:rPr lang="en-US" sz="2000" b="1" dirty="0">
                          <a:latin typeface="楷体" pitchFamily="49" charset="-122"/>
                          <a:ea typeface="楷体" pitchFamily="49" charset="-122"/>
                          <a:cs typeface="Times New Roman"/>
                        </a:rPr>
                        <a:t>A</a:t>
                      </a:r>
                      <a:r>
                        <a:rPr lang="zh-CN" sz="2000" b="1" dirty="0">
                          <a:latin typeface="楷体" pitchFamily="49" charset="-122"/>
                          <a:ea typeface="楷体" pitchFamily="49" charset="-122"/>
                          <a:cs typeface="Times New Roman"/>
                        </a:rPr>
                        <a:t>项不正确</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相比于以前至高无上、无所不统的专制皇权而言</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此次改革对皇权有所削弱</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而不是加强</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故</a:t>
                      </a:r>
                      <a:r>
                        <a:rPr lang="en-US" sz="2000" b="1" dirty="0">
                          <a:latin typeface="楷体" pitchFamily="49" charset="-122"/>
                          <a:ea typeface="楷体" pitchFamily="49" charset="-122"/>
                          <a:cs typeface="Times New Roman"/>
                        </a:rPr>
                        <a:t>B</a:t>
                      </a:r>
                      <a:r>
                        <a:rPr lang="zh-CN" sz="2000" b="1" dirty="0">
                          <a:latin typeface="楷体" pitchFamily="49" charset="-122"/>
                          <a:ea typeface="楷体" pitchFamily="49" charset="-122"/>
                          <a:cs typeface="Times New Roman"/>
                        </a:rPr>
                        <a:t>项不正确</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pull dir="rd"/>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6514" y="713566"/>
            <a:ext cx="8501122" cy="4036682"/>
          </a:xfrm>
          <a:prstGeom prst="rect">
            <a:avLst/>
          </a:prstGeom>
          <a:noFill/>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视野拓展</a:t>
            </a:r>
            <a:r>
              <a:rPr lang="en-US" dirty="0">
                <a:latin typeface="黑体" pitchFamily="49" charset="-122"/>
                <a:ea typeface="黑体" pitchFamily="49" charset="-122"/>
              </a:rPr>
              <a:t>] </a:t>
            </a:r>
            <a:r>
              <a:rPr lang="zh-CN" altLang="en-US" dirty="0">
                <a:latin typeface="楷体" pitchFamily="49" charset="-122"/>
                <a:ea typeface="楷体" pitchFamily="49" charset="-122"/>
              </a:rPr>
              <a:t>改革与革命的赛跑</a:t>
            </a:r>
            <a:r>
              <a:rPr lang="en-US" dirty="0">
                <a:latin typeface="楷体" pitchFamily="49" charset="-122"/>
                <a:ea typeface="楷体" pitchFamily="49" charset="-122"/>
              </a:rPr>
              <a:t>,</a:t>
            </a:r>
            <a:r>
              <a:rPr lang="zh-CN" altLang="en-US" dirty="0">
                <a:latin typeface="楷体" pitchFamily="49" charset="-122"/>
                <a:ea typeface="楷体" pitchFamily="49" charset="-122"/>
              </a:rPr>
              <a:t>几类人对革命态度的转变</a:t>
            </a:r>
          </a:p>
          <a:p>
            <a:r>
              <a:rPr lang="zh-CN" altLang="en-US" dirty="0">
                <a:latin typeface="楷体" pitchFamily="49" charset="-122"/>
                <a:ea typeface="楷体" pitchFamily="49" charset="-122"/>
              </a:rPr>
              <a:t>清廷改革失策</a:t>
            </a:r>
            <a:r>
              <a:rPr lang="en-US" dirty="0">
                <a:latin typeface="楷体" pitchFamily="49" charset="-122"/>
                <a:ea typeface="楷体" pitchFamily="49" charset="-122"/>
              </a:rPr>
              <a:t>,</a:t>
            </a:r>
            <a:r>
              <a:rPr lang="zh-CN" altLang="en-US" dirty="0">
                <a:latin typeface="楷体" pitchFamily="49" charset="-122"/>
                <a:ea typeface="楷体" pitchFamily="49" charset="-122"/>
              </a:rPr>
              <a:t>加速革命爆发。与其说“革命”是下层“激进”的结果</a:t>
            </a:r>
            <a:r>
              <a:rPr lang="en-US" dirty="0">
                <a:latin typeface="楷体" pitchFamily="49" charset="-122"/>
                <a:ea typeface="楷体" pitchFamily="49" charset="-122"/>
              </a:rPr>
              <a:t>,</a:t>
            </a:r>
            <a:r>
              <a:rPr lang="zh-CN" altLang="en-US" dirty="0">
                <a:latin typeface="楷体" pitchFamily="49" charset="-122"/>
                <a:ea typeface="楷体" pitchFamily="49" charset="-122"/>
              </a:rPr>
              <a:t>不如说是被上层“顽固”逼迫出来的。当由统治者发动的改革失去民众的支持</a:t>
            </a:r>
            <a:r>
              <a:rPr lang="en-US" dirty="0">
                <a:latin typeface="楷体" pitchFamily="49" charset="-122"/>
                <a:ea typeface="楷体" pitchFamily="49" charset="-122"/>
              </a:rPr>
              <a:t>,</a:t>
            </a:r>
            <a:r>
              <a:rPr lang="zh-CN" altLang="en-US" dirty="0">
                <a:latin typeface="楷体" pitchFamily="49" charset="-122"/>
                <a:ea typeface="楷体" pitchFamily="49" charset="-122"/>
              </a:rPr>
              <a:t>当变革的重心由上而下移动</a:t>
            </a:r>
            <a:r>
              <a:rPr lang="en-US" dirty="0">
                <a:latin typeface="楷体" pitchFamily="49" charset="-122"/>
                <a:ea typeface="楷体" pitchFamily="49" charset="-122"/>
              </a:rPr>
              <a:t>,</a:t>
            </a:r>
            <a:r>
              <a:rPr lang="zh-CN" altLang="en-US" dirty="0">
                <a:latin typeface="楷体" pitchFamily="49" charset="-122"/>
                <a:ea typeface="楷体" pitchFamily="49" charset="-122"/>
              </a:rPr>
              <a:t>当变革的主力由上层建筑变为下层民众时</a:t>
            </a:r>
            <a:r>
              <a:rPr lang="en-US" dirty="0">
                <a:latin typeface="楷体" pitchFamily="49" charset="-122"/>
                <a:ea typeface="楷体" pitchFamily="49" charset="-122"/>
              </a:rPr>
              <a:t>,</a:t>
            </a:r>
            <a:r>
              <a:rPr lang="zh-CN" altLang="en-US" dirty="0">
                <a:latin typeface="楷体" pitchFamily="49" charset="-122"/>
                <a:ea typeface="楷体" pitchFamily="49" charset="-122"/>
              </a:rPr>
              <a:t>革命便会爆发。</a:t>
            </a:r>
          </a:p>
          <a:p>
            <a:r>
              <a:rPr lang="en-US" dirty="0">
                <a:latin typeface="楷体" pitchFamily="49" charset="-122"/>
                <a:ea typeface="楷体" pitchFamily="49" charset="-122"/>
              </a:rPr>
              <a:t>1.</a:t>
            </a:r>
            <a:r>
              <a:rPr lang="zh-CN" altLang="en-US" dirty="0">
                <a:latin typeface="楷体" pitchFamily="49" charset="-122"/>
                <a:ea typeface="楷体" pitchFamily="49" charset="-122"/>
              </a:rPr>
              <a:t>新政推行过程中政府杂税日增</a:t>
            </a:r>
            <a:r>
              <a:rPr lang="en-US" dirty="0">
                <a:latin typeface="楷体" pitchFamily="49" charset="-122"/>
                <a:ea typeface="楷体" pitchFamily="49" charset="-122"/>
              </a:rPr>
              <a:t>,</a:t>
            </a:r>
            <a:r>
              <a:rPr lang="zh-CN" altLang="en-US" dirty="0">
                <a:latin typeface="楷体" pitchFamily="49" charset="-122"/>
                <a:ea typeface="楷体" pitchFamily="49" charset="-122"/>
              </a:rPr>
              <a:t>增加了人民的负担</a:t>
            </a:r>
            <a:r>
              <a:rPr lang="en-US" dirty="0">
                <a:latin typeface="楷体" pitchFamily="49" charset="-122"/>
                <a:ea typeface="楷体" pitchFamily="49" charset="-122"/>
              </a:rPr>
              <a:t>,</a:t>
            </a:r>
            <a:r>
              <a:rPr lang="zh-CN" altLang="en-US" dirty="0">
                <a:latin typeface="楷体" pitchFamily="49" charset="-122"/>
                <a:ea typeface="楷体" pitchFamily="49" charset="-122"/>
              </a:rPr>
              <a:t>导致民心丧失。</a:t>
            </a:r>
          </a:p>
          <a:p>
            <a:r>
              <a:rPr lang="en-US" dirty="0">
                <a:latin typeface="楷体" pitchFamily="49" charset="-122"/>
                <a:ea typeface="楷体" pitchFamily="49" charset="-122"/>
              </a:rPr>
              <a:t>2.</a:t>
            </a:r>
            <a:r>
              <a:rPr lang="zh-CN" altLang="en-US" dirty="0">
                <a:latin typeface="楷体" pitchFamily="49" charset="-122"/>
                <a:ea typeface="楷体" pitchFamily="49" charset="-122"/>
              </a:rPr>
              <a:t>科举尽废</a:t>
            </a:r>
            <a:r>
              <a:rPr lang="en-US" dirty="0">
                <a:latin typeface="楷体" pitchFamily="49" charset="-122"/>
                <a:ea typeface="楷体" pitchFamily="49" charset="-122"/>
              </a:rPr>
              <a:t>,</a:t>
            </a:r>
            <a:r>
              <a:rPr lang="zh-CN" altLang="en-US" dirty="0">
                <a:latin typeface="楷体" pitchFamily="49" charset="-122"/>
                <a:ea typeface="楷体" pitchFamily="49" charset="-122"/>
              </a:rPr>
              <a:t>士心浮动</a:t>
            </a:r>
            <a:r>
              <a:rPr lang="en-US" dirty="0">
                <a:latin typeface="楷体" pitchFamily="49" charset="-122"/>
                <a:ea typeface="楷体" pitchFamily="49" charset="-122"/>
              </a:rPr>
              <a:t>,</a:t>
            </a:r>
            <a:r>
              <a:rPr lang="zh-CN" altLang="en-US" dirty="0">
                <a:latin typeface="楷体" pitchFamily="49" charset="-122"/>
                <a:ea typeface="楷体" pitchFamily="49" charset="-122"/>
              </a:rPr>
              <a:t>离心力增强。</a:t>
            </a:r>
          </a:p>
          <a:p>
            <a:r>
              <a:rPr lang="en-US" dirty="0">
                <a:latin typeface="楷体" pitchFamily="49" charset="-122"/>
                <a:ea typeface="楷体" pitchFamily="49" charset="-122"/>
              </a:rPr>
              <a:t>3.</a:t>
            </a:r>
            <a:r>
              <a:rPr lang="zh-CN" altLang="en-US" dirty="0">
                <a:latin typeface="楷体" pitchFamily="49" charset="-122"/>
                <a:ea typeface="楷体" pitchFamily="49" charset="-122"/>
              </a:rPr>
              <a:t>办学堂</a:t>
            </a:r>
            <a:r>
              <a:rPr lang="en-US" dirty="0">
                <a:latin typeface="楷体" pitchFamily="49" charset="-122"/>
                <a:ea typeface="楷体" pitchFamily="49" charset="-122"/>
              </a:rPr>
              <a:t>,</a:t>
            </a:r>
            <a:r>
              <a:rPr lang="zh-CN" altLang="en-US" dirty="0">
                <a:latin typeface="楷体" pitchFamily="49" charset="-122"/>
                <a:ea typeface="楷体" pitchFamily="49" charset="-122"/>
              </a:rPr>
              <a:t>派遣留学生</a:t>
            </a:r>
            <a:r>
              <a:rPr lang="en-US" dirty="0">
                <a:latin typeface="楷体" pitchFamily="49" charset="-122"/>
                <a:ea typeface="楷体" pitchFamily="49" charset="-122"/>
              </a:rPr>
              <a:t>,</a:t>
            </a:r>
            <a:r>
              <a:rPr lang="zh-CN" altLang="en-US" dirty="0">
                <a:latin typeface="楷体" pitchFamily="49" charset="-122"/>
                <a:ea typeface="楷体" pitchFamily="49" charset="-122"/>
              </a:rPr>
              <a:t>教育方式的改变</a:t>
            </a:r>
            <a:r>
              <a:rPr lang="en-US" dirty="0">
                <a:latin typeface="楷体" pitchFamily="49" charset="-122"/>
                <a:ea typeface="楷体" pitchFamily="49" charset="-122"/>
              </a:rPr>
              <a:t>,</a:t>
            </a:r>
            <a:r>
              <a:rPr lang="zh-CN" altLang="en-US" dirty="0">
                <a:latin typeface="楷体" pitchFamily="49" charset="-122"/>
                <a:ea typeface="楷体" pitchFamily="49" charset="-122"/>
              </a:rPr>
              <a:t>为革命培养了大批思想进步的人才。</a:t>
            </a:r>
          </a:p>
          <a:p>
            <a:r>
              <a:rPr lang="en-US" dirty="0">
                <a:latin typeface="楷体" pitchFamily="49" charset="-122"/>
                <a:ea typeface="楷体" pitchFamily="49" charset="-122"/>
              </a:rPr>
              <a:t>4.</a:t>
            </a:r>
            <a:r>
              <a:rPr lang="zh-CN" altLang="en-US" dirty="0">
                <a:latin typeface="楷体" pitchFamily="49" charset="-122"/>
                <a:ea typeface="楷体" pitchFamily="49" charset="-122"/>
              </a:rPr>
              <a:t>预备立宪的骗局被揭穿后</a:t>
            </a:r>
            <a:r>
              <a:rPr lang="en-US" dirty="0">
                <a:latin typeface="楷体" pitchFamily="49" charset="-122"/>
                <a:ea typeface="楷体" pitchFamily="49" charset="-122"/>
              </a:rPr>
              <a:t>,</a:t>
            </a:r>
            <a:r>
              <a:rPr lang="zh-CN" altLang="en-US" dirty="0">
                <a:latin typeface="楷体" pitchFamily="49" charset="-122"/>
                <a:ea typeface="楷体" pitchFamily="49" charset="-122"/>
              </a:rPr>
              <a:t>部分立宪派转向革命</a:t>
            </a:r>
            <a:r>
              <a:rPr lang="en-US" dirty="0">
                <a:latin typeface="楷体" pitchFamily="49" charset="-122"/>
                <a:ea typeface="楷体" pitchFamily="49" charset="-122"/>
              </a:rPr>
              <a:t>,</a:t>
            </a:r>
            <a:r>
              <a:rPr lang="zh-CN" altLang="en-US" dirty="0">
                <a:latin typeface="楷体" pitchFamily="49" charset="-122"/>
                <a:ea typeface="楷体" pitchFamily="49" charset="-122"/>
              </a:rPr>
              <a:t>汉族官员对清廷贵族集权不满。</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286514" y="192097"/>
            <a:ext cx="8501122" cy="504369"/>
          </a:xfrm>
          <a:prstGeom prst="rect">
            <a:avLst/>
          </a:prstGeom>
          <a:noFill/>
        </p:spPr>
        <p:txBody>
          <a:bodyPr wrap="square" rtlCol="0">
            <a:spAutoFit/>
          </a:bodyPr>
          <a:lstStyle/>
          <a:p>
            <a:r>
              <a:rPr lang="zh-CN" altLang="en-US" sz="2400" dirty="0">
                <a:latin typeface="黑体" pitchFamily="49" charset="-122"/>
                <a:ea typeface="黑体" pitchFamily="49" charset="-122"/>
              </a:rPr>
              <a:t>巩固练习</a:t>
            </a:r>
          </a:p>
        </p:txBody>
      </p:sp>
      <p:sp>
        <p:nvSpPr>
          <p:cNvPr id="3" name="TextBox 2"/>
          <p:cNvSpPr txBox="1"/>
          <p:nvPr/>
        </p:nvSpPr>
        <p:spPr>
          <a:xfrm>
            <a:off x="286514" y="732157"/>
            <a:ext cx="8501122" cy="2628605"/>
          </a:xfrm>
          <a:prstGeom prst="rect">
            <a:avLst/>
          </a:prstGeom>
          <a:noFill/>
        </p:spPr>
        <p:txBody>
          <a:bodyPr wrap="square" rtlCol="0">
            <a:spAutoFit/>
          </a:bodyPr>
          <a:lstStyle/>
          <a:p>
            <a:pPr>
              <a:lnSpc>
                <a:spcPct val="120000"/>
              </a:lnSpc>
            </a:pPr>
            <a:r>
              <a:rPr lang="en-US" dirty="0"/>
              <a:t>3.</a:t>
            </a:r>
            <a:r>
              <a:rPr lang="en-US" dirty="0">
                <a:latin typeface="楷体" pitchFamily="49" charset="-122"/>
                <a:ea typeface="楷体" pitchFamily="49" charset="-122"/>
              </a:rPr>
              <a:t>(2021·</a:t>
            </a:r>
            <a:r>
              <a:rPr lang="zh-CN" altLang="en-US" dirty="0">
                <a:latin typeface="楷体" pitchFamily="49" charset="-122"/>
                <a:ea typeface="楷体" pitchFamily="49" charset="-122"/>
              </a:rPr>
              <a:t>湖南新高考适应性考试</a:t>
            </a:r>
            <a:r>
              <a:rPr lang="en-US" dirty="0">
                <a:latin typeface="楷体" pitchFamily="49" charset="-122"/>
                <a:ea typeface="楷体" pitchFamily="49" charset="-122"/>
              </a:rPr>
              <a:t>)</a:t>
            </a:r>
            <a:r>
              <a:rPr lang="en-US" dirty="0"/>
              <a:t>1898</a:t>
            </a:r>
            <a:r>
              <a:rPr lang="zh-CN" altLang="en-US" dirty="0"/>
              <a:t>年</a:t>
            </a:r>
            <a:r>
              <a:rPr lang="en-US" dirty="0"/>
              <a:t>,</a:t>
            </a:r>
            <a:r>
              <a:rPr lang="zh-CN" altLang="en-US" dirty="0"/>
              <a:t>湖南率先建立培养新式官僚的课吏馆</a:t>
            </a:r>
            <a:r>
              <a:rPr lang="en-US" dirty="0"/>
              <a:t>,</a:t>
            </a:r>
            <a:r>
              <a:rPr lang="zh-CN" altLang="en-US" dirty="0"/>
              <a:t>其课程分学校、农工、工程、刑名、缉捕、交涉六类</a:t>
            </a:r>
            <a:r>
              <a:rPr lang="en-US" dirty="0"/>
              <a:t>,</a:t>
            </a:r>
            <a:r>
              <a:rPr lang="zh-CN" altLang="en-US" dirty="0"/>
              <a:t>戊戌政变后被废止。清末新政时期</a:t>
            </a:r>
            <a:r>
              <a:rPr lang="en-US" dirty="0"/>
              <a:t>,</a:t>
            </a:r>
            <a:r>
              <a:rPr lang="zh-CN" altLang="en-US" dirty="0"/>
              <a:t>清廷下令各省设立课吏馆。据此可知</a:t>
            </a:r>
            <a:r>
              <a:rPr lang="en-US" dirty="0"/>
              <a:t>(</a:t>
            </a:r>
            <a:r>
              <a:rPr lang="zh-CN" altLang="en-US" dirty="0"/>
              <a:t>　　</a:t>
            </a:r>
            <a:r>
              <a:rPr lang="en-US" dirty="0"/>
              <a:t>)</a:t>
            </a:r>
            <a:endParaRPr lang="zh-CN" altLang="en-US" dirty="0"/>
          </a:p>
          <a:p>
            <a:pPr>
              <a:lnSpc>
                <a:spcPct val="120000"/>
              </a:lnSpc>
            </a:pPr>
            <a:r>
              <a:rPr lang="en-US" dirty="0"/>
              <a:t>A.</a:t>
            </a:r>
            <a:r>
              <a:rPr lang="zh-CN" altLang="en-US" dirty="0"/>
              <a:t>课吏馆适应了社会转型的需要</a:t>
            </a:r>
          </a:p>
          <a:p>
            <a:pPr>
              <a:lnSpc>
                <a:spcPct val="120000"/>
              </a:lnSpc>
            </a:pPr>
            <a:r>
              <a:rPr lang="en-US" dirty="0"/>
              <a:t>B.</a:t>
            </a:r>
            <a:r>
              <a:rPr lang="zh-CN" altLang="en-US" dirty="0"/>
              <a:t>近代学校教育制度在湖南确立</a:t>
            </a:r>
          </a:p>
          <a:p>
            <a:pPr>
              <a:lnSpc>
                <a:spcPct val="120000"/>
              </a:lnSpc>
            </a:pPr>
            <a:r>
              <a:rPr lang="en-US" dirty="0"/>
              <a:t>C.</a:t>
            </a:r>
            <a:r>
              <a:rPr lang="zh-CN" altLang="en-US" dirty="0"/>
              <a:t>课吏馆是地方官制改革的标志</a:t>
            </a:r>
          </a:p>
          <a:p>
            <a:pPr>
              <a:lnSpc>
                <a:spcPct val="120000"/>
              </a:lnSpc>
            </a:pPr>
            <a:r>
              <a:rPr lang="en-US" dirty="0"/>
              <a:t>D.</a:t>
            </a:r>
            <a:r>
              <a:rPr lang="zh-CN" altLang="en-US" dirty="0"/>
              <a:t>湖南率先引入了近代官僚制度</a:t>
            </a:r>
          </a:p>
        </p:txBody>
      </p:sp>
      <p:sp>
        <p:nvSpPr>
          <p:cNvPr id="4" name="Rectangle 2">
            <a:extLst>
              <a:ext uri="{FF2B5EF4-FFF2-40B4-BE49-F238E27FC236}">
                <a16:creationId xmlns:a16="http://schemas.microsoft.com/office/drawing/2014/main" id="{80EFC283-7BE3-4690-9EF4-7D0D4B7A28E8}"/>
              </a:ext>
            </a:extLst>
          </p:cNvPr>
          <p:cNvSpPr>
            <a:spLocks noChangeArrowheads="1"/>
          </p:cNvSpPr>
          <p:nvPr/>
        </p:nvSpPr>
        <p:spPr bwMode="auto">
          <a:xfrm>
            <a:off x="396850" y="3504778"/>
            <a:ext cx="8280400" cy="1961380"/>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20000"/>
              </a:lnSpc>
              <a:buFont typeface="Arial" charset="0"/>
              <a:buNone/>
            </a:pPr>
            <a:endParaRPr lang="zh-CN" altLang="en-US" b="0">
              <a:solidFill>
                <a:srgbClr val="0099FF"/>
              </a:solidFill>
              <a:latin typeface="Calibri" pitchFamily="34" charset="0"/>
            </a:endParaRPr>
          </a:p>
        </p:txBody>
      </p:sp>
      <p:sp>
        <p:nvSpPr>
          <p:cNvPr id="5" name="TextBox 4">
            <a:extLst>
              <a:ext uri="{FF2B5EF4-FFF2-40B4-BE49-F238E27FC236}">
                <a16:creationId xmlns:a16="http://schemas.microsoft.com/office/drawing/2014/main" id="{6759FBF8-550B-4F97-B8FA-0017B7C218B8}"/>
              </a:ext>
            </a:extLst>
          </p:cNvPr>
          <p:cNvSpPr txBox="1"/>
          <p:nvPr/>
        </p:nvSpPr>
        <p:spPr>
          <a:xfrm>
            <a:off x="468288" y="3576217"/>
            <a:ext cx="8143932" cy="1889941"/>
          </a:xfrm>
          <a:prstGeom prst="rect">
            <a:avLst/>
          </a:prstGeom>
          <a:noFill/>
        </p:spPr>
        <p:txBody>
          <a:bodyPr wrap="square" rtlCol="0">
            <a:spAutoFit/>
          </a:bodyPr>
          <a:lstStyle/>
          <a:p>
            <a:pPr>
              <a:lnSpc>
                <a:spcPct val="120000"/>
              </a:lnSpc>
            </a:pPr>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:A </a:t>
            </a:r>
            <a:r>
              <a:rPr lang="zh-CN" altLang="en-US" dirty="0">
                <a:latin typeface="楷体" pitchFamily="49" charset="-122"/>
                <a:ea typeface="楷体" pitchFamily="49" charset="-122"/>
              </a:rPr>
              <a:t>　据题干材料中湖南课吏馆的课程设置可知</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其中部分内容如学校、农工、工程等适应了近代以来中国社会的变革</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清末新政时期</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清廷下令各省设立课吏馆</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故</a:t>
            </a:r>
            <a:r>
              <a:rPr lang="en-US" altLang="zh-CN" dirty="0">
                <a:latin typeface="楷体" pitchFamily="49" charset="-122"/>
                <a:ea typeface="楷体" pitchFamily="49" charset="-122"/>
              </a:rPr>
              <a:t>A</a:t>
            </a:r>
            <a:r>
              <a:rPr lang="zh-CN" altLang="en-US" dirty="0">
                <a:latin typeface="楷体" pitchFamily="49" charset="-122"/>
                <a:ea typeface="楷体" pitchFamily="49" charset="-122"/>
              </a:rPr>
              <a:t>项符合题意</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课吏馆以培养新式官僚为目的</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不等同于近代学校教育制度</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排除</a:t>
            </a:r>
            <a:r>
              <a:rPr lang="en-US" altLang="zh-CN" dirty="0">
                <a:latin typeface="楷体" pitchFamily="49" charset="-122"/>
                <a:ea typeface="楷体" pitchFamily="49" charset="-122"/>
              </a:rPr>
              <a:t>B</a:t>
            </a:r>
            <a:r>
              <a:rPr lang="zh-CN" altLang="en-US" dirty="0">
                <a:latin typeface="楷体" pitchFamily="49" charset="-122"/>
                <a:ea typeface="楷体" pitchFamily="49" charset="-122"/>
              </a:rPr>
              <a:t>项</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课吏馆是培养新式官僚的场所</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并非地方官制的改革</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也不是近代官僚制度的引进</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故排除</a:t>
            </a:r>
            <a:r>
              <a:rPr lang="en-US" altLang="zh-CN" dirty="0">
                <a:latin typeface="楷体" pitchFamily="49" charset="-122"/>
                <a:ea typeface="楷体" pitchFamily="49" charset="-122"/>
              </a:rPr>
              <a:t>C</a:t>
            </a:r>
            <a:r>
              <a:rPr lang="zh-CN" altLang="en-US" dirty="0">
                <a:latin typeface="楷体" pitchFamily="49" charset="-122"/>
                <a:ea typeface="楷体" pitchFamily="49" charset="-122"/>
              </a:rPr>
              <a:t>、</a:t>
            </a:r>
            <a:r>
              <a:rPr lang="en-US" altLang="zh-CN" dirty="0">
                <a:latin typeface="楷体" pitchFamily="49" charset="-122"/>
                <a:ea typeface="楷体" pitchFamily="49" charset="-122"/>
              </a:rPr>
              <a:t>D</a:t>
            </a:r>
            <a:r>
              <a:rPr lang="zh-CN" altLang="en-US" dirty="0">
                <a:latin typeface="楷体" pitchFamily="49" charset="-122"/>
                <a:ea typeface="楷体" pitchFamily="49" charset="-122"/>
              </a:rPr>
              <a:t>两项。</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p:cNvSpPr txBox="1"/>
          <p:nvPr/>
        </p:nvSpPr>
        <p:spPr>
          <a:xfrm>
            <a:off x="357952" y="956456"/>
            <a:ext cx="8358246" cy="4790735"/>
          </a:xfrm>
          <a:prstGeom prst="rect">
            <a:avLst/>
          </a:prstGeom>
          <a:noFill/>
        </p:spPr>
        <p:txBody>
          <a:bodyPr wrap="square" rtlCol="0">
            <a:spAutoFit/>
          </a:body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二、辛亥革命</a:t>
            </a:r>
          </a:p>
          <a:p>
            <a:pPr marL="0" marR="0" lvl="0" indent="0" algn="l" defTabSz="914400" rtl="0" eaLnBrk="1" fontAlgn="base" latinLnBrk="0" hangingPunct="1">
              <a:lnSpc>
                <a:spcPct val="11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1.</a:t>
            </a:r>
            <a:r>
              <a:rPr kumimoji="0" lang="zh-CN" altLang="en-US" sz="2000" b="1" i="0" u="none" strike="noStrike" kern="1200" cap="none" spc="0" normalizeH="0" baseline="0" noProof="0" dirty="0">
                <a:ln>
                  <a:noFill/>
                </a:ln>
                <a:solidFill>
                  <a:srgbClr val="000000"/>
                </a:solidFill>
                <a:effectLst/>
                <a:uLnTx/>
                <a:uFillTx/>
                <a:latin typeface="黑体" pitchFamily="49" charset="-122"/>
                <a:ea typeface="黑体" pitchFamily="49" charset="-122"/>
                <a:cs typeface="+mn-cs"/>
              </a:rPr>
              <a:t>背景</a:t>
            </a:r>
          </a:p>
          <a:p>
            <a:pPr marL="0" marR="0" lvl="0" indent="0" algn="l" defTabSz="914400" rtl="0" eaLnBrk="1" fontAlgn="base" latinLnBrk="0" hangingPunct="1">
              <a:lnSpc>
                <a:spcPct val="11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(1)</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辛丑条约</a:t>
            </a:r>
            <a:r>
              <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签订之后</a:t>
            </a: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民族危机空前严重。</a:t>
            </a:r>
          </a:p>
          <a:p>
            <a:pPr marL="0" marR="0" lvl="0" indent="0" algn="l" defTabSz="914400" rtl="0" eaLnBrk="1" fontAlgn="base" latinLnBrk="0" hangingPunct="1">
              <a:lnSpc>
                <a:spcPct val="11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(2)</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民族资本主义进一步发展</a:t>
            </a: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sng" strike="noStrike" kern="1200" cap="none" spc="0" normalizeH="0" baseline="0" noProof="0" dirty="0">
                <a:ln>
                  <a:noFill/>
                </a:ln>
                <a:solidFill>
                  <a:srgbClr val="000000"/>
                </a:solidFill>
                <a:effectLst/>
                <a:uLnTx/>
                <a:uFillTx/>
                <a:latin typeface="宋体" pitchFamily="2" charset="-122"/>
                <a:ea typeface="宋体" pitchFamily="2" charset="-122"/>
                <a:cs typeface="+mn-cs"/>
              </a:rPr>
              <a:t>               </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队伍壮大。</a:t>
            </a:r>
          </a:p>
          <a:p>
            <a:pPr marL="0" marR="0" lvl="0" indent="0" algn="l" defTabSz="914400" rtl="0" eaLnBrk="1" fontAlgn="base" latinLnBrk="0" hangingPunct="1">
              <a:lnSpc>
                <a:spcPct val="11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(3)</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洋务运动和维新变法先后失败</a:t>
            </a: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改良道路在中国失败。</a:t>
            </a:r>
          </a:p>
          <a:p>
            <a:pPr marL="0" marR="0" lvl="0" indent="0" algn="l" defTabSz="914400" rtl="0" eaLnBrk="1" fontAlgn="base" latinLnBrk="0" hangingPunct="1">
              <a:lnSpc>
                <a:spcPct val="11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(4)</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清政府的</a:t>
            </a:r>
            <a:r>
              <a:rPr kumimoji="0" lang="zh-CN" altLang="en-US" sz="2000" b="1" i="0" u="sng" strike="noStrike" kern="1200" cap="none" spc="0" normalizeH="0" baseline="0" noProof="0" dirty="0">
                <a:ln>
                  <a:noFill/>
                </a:ln>
                <a:solidFill>
                  <a:srgbClr val="000000"/>
                </a:solidFill>
                <a:effectLst/>
                <a:uLnTx/>
                <a:uFillTx/>
                <a:latin typeface="宋体" pitchFamily="2" charset="-122"/>
                <a:ea typeface="宋体" pitchFamily="2" charset="-122"/>
                <a:cs typeface="+mn-cs"/>
              </a:rPr>
              <a:t>                         </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客观上为革命提供了条件。</a:t>
            </a:r>
          </a:p>
          <a:p>
            <a:pPr marL="0" marR="0" lvl="0" indent="0" algn="l" defTabSz="914400" rtl="0" eaLnBrk="1" fontAlgn="base" latinLnBrk="0" hangingPunct="1">
              <a:lnSpc>
                <a:spcPct val="11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(5)</a:t>
            </a:r>
            <a:r>
              <a:rPr kumimoji="0" lang="zh-CN" altLang="en-US"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rPr>
              <a:t>清政府的腐朽统治已经背离了历史发展的潮流。</a:t>
            </a:r>
            <a:endParaRPr kumimoji="0" lang="en-US" altLang="zh-CN" sz="2000" b="1" i="0" u="none" strike="noStrike" kern="1200" cap="none" spc="0" normalizeH="0" baseline="0" noProof="0" dirty="0">
              <a:ln>
                <a:noFill/>
              </a:ln>
              <a:solidFill>
                <a:srgbClr val="000000"/>
              </a:solidFill>
              <a:effectLst/>
              <a:uLnTx/>
              <a:uFillTx/>
              <a:latin typeface="宋体" pitchFamily="2" charset="-122"/>
              <a:ea typeface="宋体" pitchFamily="2" charset="-122"/>
              <a:cs typeface="+mn-cs"/>
            </a:endParaRPr>
          </a:p>
          <a:p>
            <a:pPr>
              <a:lnSpc>
                <a:spcPct val="110000"/>
              </a:lnSpc>
            </a:pPr>
            <a:r>
              <a:rPr lang="en-US" altLang="zh-CN" dirty="0">
                <a:latin typeface="黑体" pitchFamily="49" charset="-122"/>
                <a:ea typeface="黑体" pitchFamily="49" charset="-122"/>
              </a:rPr>
              <a:t>2.</a:t>
            </a:r>
            <a:r>
              <a:rPr lang="zh-CN" altLang="en-US" dirty="0">
                <a:latin typeface="黑体" pitchFamily="49" charset="-122"/>
                <a:ea typeface="黑体" pitchFamily="49" charset="-122"/>
              </a:rPr>
              <a:t>条件</a:t>
            </a:r>
          </a:p>
          <a:p>
            <a:pPr>
              <a:lnSpc>
                <a:spcPct val="110000"/>
              </a:lnSpc>
            </a:pPr>
            <a:r>
              <a:rPr lang="en-US" altLang="zh-CN" dirty="0">
                <a:latin typeface="黑体" pitchFamily="49" charset="-122"/>
                <a:ea typeface="黑体" pitchFamily="49" charset="-122"/>
              </a:rPr>
              <a:t>(1)</a:t>
            </a:r>
            <a:r>
              <a:rPr lang="zh-CN" altLang="en-US" dirty="0">
                <a:latin typeface="黑体" pitchFamily="49" charset="-122"/>
                <a:ea typeface="黑体" pitchFamily="49" charset="-122"/>
              </a:rPr>
              <a:t>经济基础</a:t>
            </a:r>
            <a:r>
              <a:rPr lang="en-US" altLang="zh-CN" dirty="0">
                <a:latin typeface="黑体" pitchFamily="49" charset="-122"/>
                <a:ea typeface="黑体" pitchFamily="49" charset="-122"/>
              </a:rPr>
              <a:t>:</a:t>
            </a:r>
            <a:r>
              <a:rPr lang="zh-CN" altLang="en-US" dirty="0"/>
              <a:t>民族资本主义经济的初步发展。</a:t>
            </a:r>
          </a:p>
          <a:p>
            <a:pPr>
              <a:lnSpc>
                <a:spcPct val="110000"/>
              </a:lnSpc>
            </a:pPr>
            <a:r>
              <a:rPr lang="en-US" altLang="zh-CN" dirty="0">
                <a:latin typeface="黑体" pitchFamily="49" charset="-122"/>
                <a:ea typeface="黑体" pitchFamily="49" charset="-122"/>
              </a:rPr>
              <a:t>(2)</a:t>
            </a:r>
            <a:r>
              <a:rPr lang="zh-CN" altLang="en-US" dirty="0">
                <a:latin typeface="黑体" pitchFamily="49" charset="-122"/>
                <a:ea typeface="黑体" pitchFamily="49" charset="-122"/>
              </a:rPr>
              <a:t>思想基础</a:t>
            </a:r>
            <a:r>
              <a:rPr lang="en-US" altLang="zh-CN" dirty="0">
                <a:latin typeface="黑体" pitchFamily="49" charset="-122"/>
                <a:ea typeface="黑体" pitchFamily="49" charset="-122"/>
              </a:rPr>
              <a:t>:</a:t>
            </a:r>
            <a:r>
              <a:rPr lang="zh-CN" altLang="en-US" u="sng" dirty="0"/>
              <a:t>                                         </a:t>
            </a:r>
            <a:r>
              <a:rPr lang="zh-CN" altLang="en-US" dirty="0"/>
              <a:t>。</a:t>
            </a:r>
          </a:p>
          <a:p>
            <a:pPr>
              <a:lnSpc>
                <a:spcPct val="110000"/>
              </a:lnSpc>
            </a:pPr>
            <a:r>
              <a:rPr lang="en-US" altLang="zh-CN" dirty="0">
                <a:latin typeface="黑体" pitchFamily="49" charset="-122"/>
                <a:ea typeface="黑体" pitchFamily="49" charset="-122"/>
              </a:rPr>
              <a:t>(3)</a:t>
            </a:r>
            <a:r>
              <a:rPr lang="zh-CN" altLang="en-US" dirty="0">
                <a:latin typeface="黑体" pitchFamily="49" charset="-122"/>
                <a:ea typeface="黑体" pitchFamily="49" charset="-122"/>
              </a:rPr>
              <a:t>组织基础</a:t>
            </a:r>
            <a:r>
              <a:rPr lang="en-US" altLang="zh-CN" dirty="0">
                <a:latin typeface="黑体" pitchFamily="49" charset="-122"/>
                <a:ea typeface="黑体" pitchFamily="49" charset="-122"/>
              </a:rPr>
              <a:t>:</a:t>
            </a:r>
            <a:r>
              <a:rPr lang="zh-CN" altLang="en-US" dirty="0"/>
              <a:t>资产阶级革命团体广泛建立</a:t>
            </a:r>
            <a:r>
              <a:rPr lang="en-US" altLang="zh-CN" dirty="0"/>
              <a:t>;1905</a:t>
            </a:r>
            <a:r>
              <a:rPr lang="zh-CN" altLang="en-US" dirty="0"/>
              <a:t>年</a:t>
            </a:r>
            <a:r>
              <a:rPr lang="en-US" altLang="zh-CN" dirty="0"/>
              <a:t>,</a:t>
            </a:r>
            <a:r>
              <a:rPr lang="zh-CN" altLang="en-US" dirty="0"/>
              <a:t>全国性的资产阶级革命政党</a:t>
            </a:r>
            <a:r>
              <a:rPr lang="en-US" altLang="zh-CN" dirty="0"/>
              <a:t>——</a:t>
            </a:r>
            <a:r>
              <a:rPr lang="zh-CN" altLang="en-US" dirty="0"/>
              <a:t>同盟会成立。</a:t>
            </a:r>
          </a:p>
          <a:p>
            <a:pPr>
              <a:lnSpc>
                <a:spcPct val="110000"/>
              </a:lnSpc>
            </a:pPr>
            <a:r>
              <a:rPr lang="en-US" altLang="zh-CN" dirty="0">
                <a:latin typeface="黑体" pitchFamily="49" charset="-122"/>
                <a:ea typeface="黑体" pitchFamily="49" charset="-122"/>
              </a:rPr>
              <a:t>(4)</a:t>
            </a:r>
            <a:r>
              <a:rPr lang="zh-CN" altLang="en-US" dirty="0">
                <a:latin typeface="黑体" pitchFamily="49" charset="-122"/>
                <a:ea typeface="黑体" pitchFamily="49" charset="-122"/>
              </a:rPr>
              <a:t>实践</a:t>
            </a:r>
            <a:r>
              <a:rPr lang="en-US" altLang="zh-CN" dirty="0">
                <a:latin typeface="黑体" pitchFamily="49" charset="-122"/>
                <a:ea typeface="黑体" pitchFamily="49" charset="-122"/>
              </a:rPr>
              <a:t>:</a:t>
            </a:r>
            <a:r>
              <a:rPr lang="zh-CN" altLang="en-US" dirty="0"/>
              <a:t>各地革命党人发动的起义。</a:t>
            </a:r>
          </a:p>
          <a:p>
            <a:pPr>
              <a:lnSpc>
                <a:spcPct val="110000"/>
              </a:lnSpc>
            </a:pPr>
            <a:r>
              <a:rPr lang="en-US" altLang="zh-CN" dirty="0">
                <a:latin typeface="黑体" pitchFamily="49" charset="-122"/>
                <a:ea typeface="黑体" pitchFamily="49" charset="-122"/>
              </a:rPr>
              <a:t>(5)</a:t>
            </a:r>
            <a:r>
              <a:rPr lang="zh-CN" altLang="en-US" dirty="0">
                <a:latin typeface="黑体" pitchFamily="49" charset="-122"/>
                <a:ea typeface="黑体" pitchFamily="49" charset="-122"/>
              </a:rPr>
              <a:t>有利时机</a:t>
            </a:r>
            <a:r>
              <a:rPr lang="en-US" altLang="zh-CN" dirty="0">
                <a:latin typeface="黑体" pitchFamily="49" charset="-122"/>
                <a:ea typeface="黑体" pitchFamily="49" charset="-122"/>
              </a:rPr>
              <a:t>:</a:t>
            </a:r>
            <a:r>
              <a:rPr lang="zh-CN" altLang="en-US" dirty="0"/>
              <a:t>四川发生</a:t>
            </a:r>
            <a:r>
              <a:rPr lang="zh-CN" altLang="en-US" u="sng" dirty="0"/>
              <a:t>              </a:t>
            </a:r>
            <a:r>
              <a:rPr lang="en-US" altLang="zh-CN" dirty="0"/>
              <a:t>,</a:t>
            </a:r>
            <a:r>
              <a:rPr lang="zh-CN" altLang="en-US" dirty="0"/>
              <a:t>新军入川镇压</a:t>
            </a:r>
            <a:r>
              <a:rPr lang="en-US" altLang="zh-CN" dirty="0"/>
              <a:t>,</a:t>
            </a:r>
            <a:r>
              <a:rPr lang="zh-CN" altLang="en-US" dirty="0"/>
              <a:t>湖北防务空虚。</a:t>
            </a:r>
          </a:p>
        </p:txBody>
      </p:sp>
      <p:sp>
        <p:nvSpPr>
          <p:cNvPr id="6" name="矩形 5"/>
          <p:cNvSpPr/>
          <p:nvPr/>
        </p:nvSpPr>
        <p:spPr>
          <a:xfrm>
            <a:off x="3858414" y="1916953"/>
            <a:ext cx="1733167" cy="435697"/>
          </a:xfrm>
          <a:prstGeom prst="rect">
            <a:avLst/>
          </a:prstGeom>
        </p:spPr>
        <p:txBody>
          <a:bodyPr wrap="none">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srgbClr val="FF0000"/>
                </a:solidFill>
                <a:effectLst/>
                <a:uLnTx/>
                <a:uFillTx/>
                <a:latin typeface="宋体" pitchFamily="2" charset="-122"/>
                <a:ea typeface="宋体" pitchFamily="2" charset="-122"/>
                <a:cs typeface="+mn-cs"/>
              </a:rPr>
              <a:t>民族资产阶级</a:t>
            </a:r>
          </a:p>
        </p:txBody>
      </p:sp>
      <p:sp>
        <p:nvSpPr>
          <p:cNvPr id="8" name="矩形 7"/>
          <p:cNvSpPr/>
          <p:nvPr/>
        </p:nvSpPr>
        <p:spPr>
          <a:xfrm>
            <a:off x="2072464" y="2568674"/>
            <a:ext cx="3023585" cy="435697"/>
          </a:xfrm>
          <a:prstGeom prst="rect">
            <a:avLst/>
          </a:prstGeom>
        </p:spPr>
        <p:txBody>
          <a:bodyPr wrap="none">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srgbClr val="FF0000"/>
                </a:solidFill>
                <a:effectLst/>
                <a:uLnTx/>
                <a:uFillTx/>
                <a:latin typeface="宋体" pitchFamily="2" charset="-122"/>
                <a:ea typeface="宋体" pitchFamily="2" charset="-122"/>
                <a:cs typeface="+mn-cs"/>
              </a:rPr>
              <a:t>“新政”和“预备立宪”</a:t>
            </a:r>
          </a:p>
        </p:txBody>
      </p:sp>
      <p:sp>
        <p:nvSpPr>
          <p:cNvPr id="5" name="Text Box 124">
            <a:extLst>
              <a:ext uri="{FF2B5EF4-FFF2-40B4-BE49-F238E27FC236}">
                <a16:creationId xmlns:a16="http://schemas.microsoft.com/office/drawing/2014/main" id="{41465875-D43E-44D0-935B-D6922A16164F}"/>
              </a:ext>
            </a:extLst>
          </p:cNvPr>
          <p:cNvSpPr txBox="1">
            <a:spLocks noChangeArrowheads="1"/>
          </p:cNvSpPr>
          <p:nvPr/>
        </p:nvSpPr>
        <p:spPr bwMode="auto">
          <a:xfrm>
            <a:off x="612775" y="336426"/>
            <a:ext cx="8064500" cy="579437"/>
          </a:xfrm>
          <a:prstGeom prst="rect">
            <a:avLst/>
          </a:prstGeom>
          <a:noFill/>
          <a:ln w="9525" algn="ctr">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 typeface="Arial" charset="0"/>
              <a:buNone/>
              <a:tabLst/>
              <a:defRPr/>
            </a:pPr>
            <a:r>
              <a:rPr kumimoji="0" lang="zh-CN" altLang="en-US" sz="3200" b="1" i="0" u="none" strike="noStrike" kern="1200" cap="none" spc="0" normalizeH="0" baseline="0" noProof="0" dirty="0">
                <a:ln>
                  <a:noFill/>
                </a:ln>
                <a:solidFill>
                  <a:srgbClr val="0000FF"/>
                </a:solidFill>
                <a:effectLst/>
                <a:uLnTx/>
                <a:uFillTx/>
                <a:latin typeface="Calibri" pitchFamily="34" charset="0"/>
                <a:ea typeface="黑体" pitchFamily="49" charset="-122"/>
                <a:cs typeface="+mn-cs"/>
              </a:rPr>
              <a:t>必备知识</a:t>
            </a:r>
            <a:r>
              <a:rPr kumimoji="0" lang="en-US" altLang="zh-CN" sz="3200" b="1" i="0" u="none" strike="noStrike" kern="1200" cap="none" spc="0" normalizeH="0" baseline="0" noProof="0" dirty="0">
                <a:ln>
                  <a:noFill/>
                </a:ln>
                <a:solidFill>
                  <a:srgbClr val="0000FF"/>
                </a:solidFill>
                <a:effectLst/>
                <a:uLnTx/>
                <a:uFillTx/>
                <a:latin typeface="宋体" pitchFamily="2" charset="-122"/>
                <a:ea typeface="宋体" pitchFamily="2" charset="-122"/>
                <a:cs typeface="+mn-cs"/>
              </a:rPr>
              <a:t>——</a:t>
            </a:r>
            <a:r>
              <a:rPr kumimoji="0" lang="zh-CN" altLang="en-US" sz="3200" b="1" i="0" u="none" strike="noStrike" kern="1200" cap="none" spc="0" normalizeH="0" baseline="0" noProof="0" dirty="0">
                <a:ln>
                  <a:noFill/>
                </a:ln>
                <a:solidFill>
                  <a:srgbClr val="0000FF"/>
                </a:solidFill>
                <a:effectLst/>
                <a:uLnTx/>
                <a:uFillTx/>
                <a:latin typeface="Calibri" pitchFamily="34" charset="0"/>
                <a:ea typeface="黑体" pitchFamily="49" charset="-122"/>
                <a:cs typeface="+mn-cs"/>
              </a:rPr>
              <a:t>新旧教材融合固基础</a:t>
            </a:r>
          </a:p>
        </p:txBody>
      </p:sp>
      <p:sp>
        <p:nvSpPr>
          <p:cNvPr id="11" name="矩形 10">
            <a:extLst>
              <a:ext uri="{FF2B5EF4-FFF2-40B4-BE49-F238E27FC236}">
                <a16:creationId xmlns:a16="http://schemas.microsoft.com/office/drawing/2014/main" id="{E5D2538C-7CCB-4F17-B6B6-2BC057731850}"/>
              </a:ext>
            </a:extLst>
          </p:cNvPr>
          <p:cNvSpPr/>
          <p:nvPr/>
        </p:nvSpPr>
        <p:spPr>
          <a:xfrm>
            <a:off x="1966100" y="3883337"/>
            <a:ext cx="5357850" cy="492443"/>
          </a:xfrm>
          <a:prstGeom prst="rect">
            <a:avLst/>
          </a:prstGeom>
        </p:spPr>
        <p:txBody>
          <a:bodyPr wrap="square">
            <a:spAutoFit/>
          </a:bodyPr>
          <a:lstStyle/>
          <a:p>
            <a:r>
              <a:rPr lang="zh-CN" altLang="en-US" dirty="0">
                <a:solidFill>
                  <a:srgbClr val="FF0000"/>
                </a:solidFill>
              </a:rPr>
              <a:t>孙中山提出的“三民主义”成为指导思想</a:t>
            </a:r>
          </a:p>
        </p:txBody>
      </p:sp>
      <p:sp>
        <p:nvSpPr>
          <p:cNvPr id="12" name="矩形 11">
            <a:extLst>
              <a:ext uri="{FF2B5EF4-FFF2-40B4-BE49-F238E27FC236}">
                <a16:creationId xmlns:a16="http://schemas.microsoft.com/office/drawing/2014/main" id="{A218246A-09F8-4DDB-9ECF-CC4F6A63CE06}"/>
              </a:ext>
            </a:extLst>
          </p:cNvPr>
          <p:cNvSpPr/>
          <p:nvPr/>
        </p:nvSpPr>
        <p:spPr>
          <a:xfrm>
            <a:off x="3276650" y="5244583"/>
            <a:ext cx="1857388" cy="492443"/>
          </a:xfrm>
          <a:prstGeom prst="rect">
            <a:avLst/>
          </a:prstGeom>
        </p:spPr>
        <p:txBody>
          <a:bodyPr wrap="square">
            <a:spAutoFit/>
          </a:bodyPr>
          <a:lstStyle/>
          <a:p>
            <a:r>
              <a:rPr lang="zh-CN" altLang="en-US" dirty="0">
                <a:solidFill>
                  <a:srgbClr val="FF0000"/>
                </a:solidFill>
              </a:rPr>
              <a:t>保路运动</a:t>
            </a:r>
          </a:p>
        </p:txBody>
      </p:sp>
    </p:spTree>
    <p:extLst>
      <p:ext uri="{BB962C8B-B14F-4D97-AF65-F5344CB8AC3E}">
        <p14:creationId xmlns:p14="http://schemas.microsoft.com/office/powerpoint/2010/main" val="250666536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blinds(horizontal)">
                                      <p:cBhvr>
                                        <p:cTn id="7" dur="500"/>
                                        <p:tgtEl>
                                          <p:spTgt spid="10">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Effect transition="in" filter="blinds(horizontal)">
                                      <p:cBhvr>
                                        <p:cTn id="17" dur="500"/>
                                        <p:tgtEl>
                                          <p:spTgt spid="1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5" end="5"/>
                                            </p:txEl>
                                          </p:spTgt>
                                        </p:tgtEl>
                                        <p:attrNameLst>
                                          <p:attrName>style.visibility</p:attrName>
                                        </p:attrNameLst>
                                      </p:cBhvr>
                                      <p:to>
                                        <p:strVal val="visible"/>
                                      </p:to>
                                    </p:set>
                                    <p:animEffect transition="in" filter="blinds(horizontal)">
                                      <p:cBhvr>
                                        <p:cTn id="22" dur="500"/>
                                        <p:tgtEl>
                                          <p:spTgt spid="10">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linds(horizont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blinds(horizontal)">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0">
                                            <p:txEl>
                                              <p:pRg st="7" end="7"/>
                                            </p:txEl>
                                          </p:spTgt>
                                        </p:tgtEl>
                                        <p:attrNameLst>
                                          <p:attrName>style.visibility</p:attrName>
                                        </p:attrNameLst>
                                      </p:cBhvr>
                                      <p:to>
                                        <p:strVal val="visible"/>
                                      </p:to>
                                    </p:set>
                                    <p:animEffect transition="in" filter="blinds(horizontal)">
                                      <p:cBhvr>
                                        <p:cTn id="37" dur="500"/>
                                        <p:tgtEl>
                                          <p:spTgt spid="10">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blinds(horizontal)">
                                      <p:cBhvr>
                                        <p:cTn id="42" dur="500"/>
                                        <p:tgtEl>
                                          <p:spTgt spid="10">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0">
                                            <p:txEl>
                                              <p:pRg st="9" end="9"/>
                                            </p:txEl>
                                          </p:spTgt>
                                        </p:tgtEl>
                                        <p:attrNameLst>
                                          <p:attrName>style.visibility</p:attrName>
                                        </p:attrNameLst>
                                      </p:cBhvr>
                                      <p:to>
                                        <p:strVal val="visible"/>
                                      </p:to>
                                    </p:set>
                                    <p:animEffect transition="in" filter="blinds(horizontal)">
                                      <p:cBhvr>
                                        <p:cTn id="47" dur="500"/>
                                        <p:tgtEl>
                                          <p:spTgt spid="10">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10">
                                            <p:txEl>
                                              <p:pRg st="10" end="10"/>
                                            </p:txEl>
                                          </p:spTgt>
                                        </p:tgtEl>
                                        <p:attrNameLst>
                                          <p:attrName>style.visibility</p:attrName>
                                        </p:attrNameLst>
                                      </p:cBhvr>
                                      <p:to>
                                        <p:strVal val="visible"/>
                                      </p:to>
                                    </p:set>
                                    <p:animEffect transition="in" filter="blinds(horizontal)">
                                      <p:cBhvr>
                                        <p:cTn id="52" dur="500"/>
                                        <p:tgtEl>
                                          <p:spTgt spid="10">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10">
                                            <p:txEl>
                                              <p:pRg st="11" end="11"/>
                                            </p:txEl>
                                          </p:spTgt>
                                        </p:tgtEl>
                                        <p:attrNameLst>
                                          <p:attrName>style.visibility</p:attrName>
                                        </p:attrNameLst>
                                      </p:cBhvr>
                                      <p:to>
                                        <p:strVal val="visible"/>
                                      </p:to>
                                    </p:set>
                                    <p:animEffect transition="in" filter="blinds(horizontal)">
                                      <p:cBhvr>
                                        <p:cTn id="57" dur="500"/>
                                        <p:tgtEl>
                                          <p:spTgt spid="10">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10">
                                            <p:txEl>
                                              <p:pRg st="12" end="12"/>
                                            </p:txEl>
                                          </p:spTgt>
                                        </p:tgtEl>
                                        <p:attrNameLst>
                                          <p:attrName>style.visibility</p:attrName>
                                        </p:attrNameLst>
                                      </p:cBhvr>
                                      <p:to>
                                        <p:strVal val="visible"/>
                                      </p:to>
                                    </p:set>
                                    <p:animEffect transition="in" filter="blinds(horizontal)">
                                      <p:cBhvr>
                                        <p:cTn id="62" dur="500"/>
                                        <p:tgtEl>
                                          <p:spTgt spid="10">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ox(in)">
                                      <p:cBhvr>
                                        <p:cTn id="67" dur="500"/>
                                        <p:tgtEl>
                                          <p:spTgt spid="11"/>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ox(in)">
                                      <p:cBhvr>
                                        <p:cTn id="7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357952" y="840482"/>
            <a:ext cx="8358246" cy="4867679"/>
          </a:xfrm>
          <a:prstGeom prst="rect">
            <a:avLst/>
          </a:prstGeom>
          <a:noFill/>
        </p:spPr>
        <p:txBody>
          <a:bodyPr wrap="square" rtlCol="0">
            <a:spAutoFit/>
          </a:bodyPr>
          <a:lstStyle/>
          <a:p>
            <a:pPr>
              <a:lnSpc>
                <a:spcPct val="100000"/>
              </a:lnSpc>
            </a:pPr>
            <a:r>
              <a:rPr lang="zh-CN" altLang="en-US" dirty="0">
                <a:latin typeface="黑体" pitchFamily="49" charset="-122"/>
                <a:ea typeface="黑体" pitchFamily="49" charset="-122"/>
              </a:rPr>
              <a:t>二、辛亥革命</a:t>
            </a:r>
          </a:p>
          <a:p>
            <a:pPr>
              <a:lnSpc>
                <a:spcPct val="100000"/>
              </a:lnSpc>
            </a:pPr>
            <a:r>
              <a:rPr lang="en-US" dirty="0">
                <a:latin typeface="黑体" pitchFamily="49" charset="-122"/>
                <a:ea typeface="黑体" pitchFamily="49" charset="-122"/>
              </a:rPr>
              <a:t>3.</a:t>
            </a:r>
            <a:r>
              <a:rPr lang="zh-CN" altLang="en-US" dirty="0">
                <a:latin typeface="黑体" pitchFamily="49" charset="-122"/>
                <a:ea typeface="黑体" pitchFamily="49" charset="-122"/>
              </a:rPr>
              <a:t>爆发</a:t>
            </a:r>
            <a:r>
              <a:rPr lang="en-US" dirty="0">
                <a:latin typeface="黑体" pitchFamily="49" charset="-122"/>
                <a:ea typeface="黑体" pitchFamily="49" charset="-122"/>
              </a:rPr>
              <a:t>:</a:t>
            </a:r>
            <a:r>
              <a:rPr lang="en-US" dirty="0"/>
              <a:t>1911</a:t>
            </a:r>
            <a:r>
              <a:rPr lang="zh-CN" altLang="en-US" dirty="0"/>
              <a:t>年</a:t>
            </a:r>
            <a:r>
              <a:rPr lang="en-US" dirty="0"/>
              <a:t>10</a:t>
            </a:r>
            <a:r>
              <a:rPr lang="zh-CN" altLang="en-US" dirty="0"/>
              <a:t>月</a:t>
            </a:r>
            <a:r>
              <a:rPr lang="en-US" dirty="0"/>
              <a:t>10</a:t>
            </a:r>
            <a:r>
              <a:rPr lang="zh-CN" altLang="en-US" dirty="0"/>
              <a:t>日</a:t>
            </a:r>
            <a:r>
              <a:rPr lang="en-US" dirty="0"/>
              <a:t>,</a:t>
            </a:r>
            <a:r>
              <a:rPr lang="zh-CN" altLang="en-US" u="sng" dirty="0"/>
              <a:t>             </a:t>
            </a:r>
            <a:r>
              <a:rPr lang="zh-CN" altLang="en-US" dirty="0"/>
              <a:t>爆发</a:t>
            </a:r>
            <a:r>
              <a:rPr lang="en-US" dirty="0"/>
              <a:t>,</a:t>
            </a:r>
            <a:r>
              <a:rPr lang="zh-CN" altLang="en-US" dirty="0"/>
              <a:t>革命党人攻占楚望台军械库</a:t>
            </a:r>
            <a:r>
              <a:rPr lang="en-US" dirty="0"/>
              <a:t>,</a:t>
            </a:r>
            <a:r>
              <a:rPr lang="zh-CN" altLang="en-US" dirty="0"/>
              <a:t>后占领武汉三镇。</a:t>
            </a:r>
            <a:endParaRPr lang="en-US" altLang="zh-CN" dirty="0"/>
          </a:p>
          <a:p>
            <a:r>
              <a:rPr lang="en-US" altLang="zh-CN" dirty="0">
                <a:latin typeface="黑体" pitchFamily="49" charset="-122"/>
                <a:ea typeface="黑体" pitchFamily="49" charset="-122"/>
              </a:rPr>
              <a:t>4.</a:t>
            </a:r>
            <a:r>
              <a:rPr lang="zh-CN" altLang="en-US" dirty="0">
                <a:latin typeface="黑体" pitchFamily="49" charset="-122"/>
                <a:ea typeface="黑体" pitchFamily="49" charset="-122"/>
              </a:rPr>
              <a:t>高潮</a:t>
            </a:r>
          </a:p>
          <a:p>
            <a:r>
              <a:rPr lang="en-US" altLang="zh-CN" dirty="0">
                <a:latin typeface="黑体" pitchFamily="49" charset="-122"/>
                <a:ea typeface="黑体" pitchFamily="49" charset="-122"/>
              </a:rPr>
              <a:t>(1)</a:t>
            </a:r>
            <a:r>
              <a:rPr lang="zh-CN" altLang="en-US" dirty="0">
                <a:latin typeface="黑体" pitchFamily="49" charset="-122"/>
                <a:ea typeface="黑体" pitchFamily="49" charset="-122"/>
              </a:rPr>
              <a:t>中华民国成立</a:t>
            </a:r>
            <a:r>
              <a:rPr lang="en-US" altLang="zh-CN" dirty="0">
                <a:latin typeface="黑体" pitchFamily="49" charset="-122"/>
                <a:ea typeface="黑体" pitchFamily="49" charset="-122"/>
              </a:rPr>
              <a:t>:</a:t>
            </a:r>
            <a:r>
              <a:rPr lang="en-US" altLang="zh-CN" u="sng" dirty="0"/>
              <a:t>        </a:t>
            </a:r>
            <a:r>
              <a:rPr lang="zh-CN" altLang="en-US" dirty="0"/>
              <a:t>年</a:t>
            </a:r>
            <a:r>
              <a:rPr lang="en-US" altLang="zh-CN" dirty="0"/>
              <a:t>1</a:t>
            </a:r>
            <a:r>
              <a:rPr lang="zh-CN" altLang="en-US" dirty="0"/>
              <a:t>月</a:t>
            </a:r>
            <a:r>
              <a:rPr lang="en-US" altLang="zh-CN" dirty="0"/>
              <a:t>1</a:t>
            </a:r>
            <a:r>
              <a:rPr lang="zh-CN" altLang="en-US" dirty="0"/>
              <a:t>日</a:t>
            </a:r>
            <a:r>
              <a:rPr lang="en-US" altLang="zh-CN" dirty="0"/>
              <a:t>,</a:t>
            </a:r>
            <a:r>
              <a:rPr lang="zh-CN" altLang="en-US" dirty="0"/>
              <a:t>孙中山在南京宣誓就任中华民国临时大总统</a:t>
            </a:r>
            <a:r>
              <a:rPr lang="en-US" altLang="zh-CN" dirty="0"/>
              <a:t>,</a:t>
            </a:r>
            <a:r>
              <a:rPr lang="zh-CN" altLang="en-US" dirty="0"/>
              <a:t>中华民国临时政府成立。</a:t>
            </a:r>
          </a:p>
          <a:p>
            <a:r>
              <a:rPr lang="en-US" altLang="zh-CN" dirty="0">
                <a:latin typeface="黑体" pitchFamily="49" charset="-122"/>
                <a:ea typeface="黑体" pitchFamily="49" charset="-122"/>
              </a:rPr>
              <a:t>(2)《</a:t>
            </a:r>
            <a:r>
              <a:rPr lang="zh-CN" altLang="en-US" dirty="0">
                <a:latin typeface="黑体" pitchFamily="49" charset="-122"/>
                <a:ea typeface="黑体" pitchFamily="49" charset="-122"/>
              </a:rPr>
              <a:t>中华民国临时约法</a:t>
            </a:r>
            <a:r>
              <a:rPr lang="en-US" altLang="zh-CN" dirty="0">
                <a:latin typeface="黑体" pitchFamily="49" charset="-122"/>
                <a:ea typeface="黑体" pitchFamily="49" charset="-122"/>
              </a:rPr>
              <a:t>》</a:t>
            </a:r>
            <a:r>
              <a:rPr lang="zh-CN" altLang="en-US" dirty="0">
                <a:latin typeface="黑体" pitchFamily="49" charset="-122"/>
                <a:ea typeface="黑体" pitchFamily="49" charset="-122"/>
              </a:rPr>
              <a:t>颁布</a:t>
            </a:r>
          </a:p>
          <a:p>
            <a:pPr>
              <a:lnSpc>
                <a:spcPct val="100000"/>
              </a:lnSpc>
            </a:pPr>
            <a:r>
              <a:rPr lang="en-US" altLang="zh-CN" dirty="0">
                <a:latin typeface="黑体" pitchFamily="49" charset="-122"/>
                <a:ea typeface="黑体" pitchFamily="49" charset="-122"/>
              </a:rPr>
              <a:t>5.</a:t>
            </a:r>
            <a:r>
              <a:rPr lang="zh-CN" altLang="en-US" dirty="0">
                <a:latin typeface="黑体" pitchFamily="49" charset="-122"/>
                <a:ea typeface="黑体" pitchFamily="49" charset="-122"/>
              </a:rPr>
              <a:t>结局</a:t>
            </a:r>
          </a:p>
          <a:p>
            <a:r>
              <a:rPr lang="en-US" altLang="zh-CN" dirty="0">
                <a:latin typeface="黑体" pitchFamily="49" charset="-122"/>
                <a:ea typeface="黑体" pitchFamily="49" charset="-122"/>
              </a:rPr>
              <a:t>(1)</a:t>
            </a:r>
            <a:r>
              <a:rPr lang="zh-CN" altLang="en-US" dirty="0">
                <a:latin typeface="黑体" pitchFamily="49" charset="-122"/>
                <a:ea typeface="黑体" pitchFamily="49" charset="-122"/>
              </a:rPr>
              <a:t>清朝覆灭</a:t>
            </a:r>
            <a:r>
              <a:rPr lang="en-US" altLang="zh-CN" dirty="0">
                <a:latin typeface="黑体" pitchFamily="49" charset="-122"/>
                <a:ea typeface="黑体" pitchFamily="49" charset="-122"/>
              </a:rPr>
              <a:t>:</a:t>
            </a:r>
            <a:r>
              <a:rPr lang="en-US" altLang="zh-CN" u="sng" dirty="0"/>
              <a:t>         </a:t>
            </a:r>
            <a:r>
              <a:rPr lang="zh-CN" altLang="en-US" dirty="0"/>
              <a:t>年</a:t>
            </a:r>
            <a:r>
              <a:rPr lang="en-US" altLang="zh-CN" dirty="0"/>
              <a:t>2</a:t>
            </a:r>
            <a:r>
              <a:rPr lang="zh-CN" altLang="en-US" dirty="0"/>
              <a:t>月</a:t>
            </a:r>
            <a:r>
              <a:rPr lang="en-US" altLang="zh-CN" dirty="0"/>
              <a:t>12</a:t>
            </a:r>
            <a:r>
              <a:rPr lang="zh-CN" altLang="en-US" dirty="0"/>
              <a:t>日</a:t>
            </a:r>
            <a:r>
              <a:rPr lang="en-US" altLang="zh-CN" dirty="0"/>
              <a:t>,</a:t>
            </a:r>
            <a:r>
              <a:rPr lang="zh-CN" altLang="en-US" dirty="0"/>
              <a:t>宣统帝宣布退位诏书</a:t>
            </a:r>
            <a:r>
              <a:rPr lang="en-US" altLang="zh-CN" dirty="0"/>
              <a:t>,</a:t>
            </a:r>
            <a:r>
              <a:rPr lang="zh-CN" altLang="en-US" dirty="0"/>
              <a:t>清朝覆灭。</a:t>
            </a:r>
          </a:p>
          <a:p>
            <a:r>
              <a:rPr lang="en-US" altLang="zh-CN" dirty="0">
                <a:latin typeface="黑体" pitchFamily="49" charset="-122"/>
                <a:ea typeface="黑体" pitchFamily="49" charset="-122"/>
              </a:rPr>
              <a:t>(2)</a:t>
            </a:r>
            <a:r>
              <a:rPr lang="zh-CN" altLang="en-US" dirty="0">
                <a:latin typeface="黑体" pitchFamily="49" charset="-122"/>
                <a:ea typeface="黑体" pitchFamily="49" charset="-122"/>
              </a:rPr>
              <a:t>孙中山辞职</a:t>
            </a:r>
            <a:r>
              <a:rPr lang="en-US" altLang="zh-CN" dirty="0">
                <a:latin typeface="黑体" pitchFamily="49" charset="-122"/>
                <a:ea typeface="黑体" pitchFamily="49" charset="-122"/>
              </a:rPr>
              <a:t>:</a:t>
            </a:r>
            <a:r>
              <a:rPr lang="en-US" altLang="zh-CN" dirty="0"/>
              <a:t>1912</a:t>
            </a:r>
            <a:r>
              <a:rPr lang="zh-CN" altLang="en-US" dirty="0"/>
              <a:t>年</a:t>
            </a:r>
            <a:r>
              <a:rPr lang="en-US" altLang="zh-CN" dirty="0"/>
              <a:t>2</a:t>
            </a:r>
            <a:r>
              <a:rPr lang="zh-CN" altLang="en-US" dirty="0"/>
              <a:t>月</a:t>
            </a:r>
            <a:r>
              <a:rPr lang="en-US" altLang="zh-CN" dirty="0"/>
              <a:t>13</a:t>
            </a:r>
            <a:r>
              <a:rPr lang="zh-CN" altLang="en-US" dirty="0"/>
              <a:t>日</a:t>
            </a:r>
            <a:r>
              <a:rPr lang="en-US" altLang="zh-CN" dirty="0"/>
              <a:t>,</a:t>
            </a:r>
            <a:r>
              <a:rPr lang="zh-CN" altLang="en-US" dirty="0"/>
              <a:t>袁世凯通电赞成共和</a:t>
            </a:r>
            <a:r>
              <a:rPr lang="en-US" altLang="zh-CN" dirty="0"/>
              <a:t>,</a:t>
            </a:r>
            <a:r>
              <a:rPr lang="zh-CN" altLang="en-US" dirty="0"/>
              <a:t>孙中山向南京临时参议院提出辞职。</a:t>
            </a:r>
          </a:p>
          <a:p>
            <a:r>
              <a:rPr lang="en-US" altLang="zh-CN" dirty="0">
                <a:latin typeface="黑体" pitchFamily="49" charset="-122"/>
                <a:ea typeface="黑体" pitchFamily="49" charset="-122"/>
              </a:rPr>
              <a:t>(3)</a:t>
            </a:r>
            <a:r>
              <a:rPr lang="zh-CN" altLang="en-US" dirty="0">
                <a:latin typeface="黑体" pitchFamily="49" charset="-122"/>
                <a:ea typeface="黑体" pitchFamily="49" charset="-122"/>
              </a:rPr>
              <a:t>北洋军阀统治</a:t>
            </a:r>
            <a:r>
              <a:rPr lang="en-US" altLang="zh-CN" dirty="0">
                <a:latin typeface="黑体" pitchFamily="49" charset="-122"/>
                <a:ea typeface="黑体" pitchFamily="49" charset="-122"/>
              </a:rPr>
              <a:t>:</a:t>
            </a:r>
            <a:r>
              <a:rPr lang="en-US" altLang="zh-CN" dirty="0"/>
              <a:t>1912</a:t>
            </a:r>
            <a:r>
              <a:rPr lang="zh-CN" altLang="en-US" dirty="0"/>
              <a:t>年</a:t>
            </a:r>
            <a:r>
              <a:rPr lang="en-US" altLang="zh-CN" dirty="0"/>
              <a:t>3</a:t>
            </a:r>
            <a:r>
              <a:rPr lang="zh-CN" altLang="en-US" dirty="0"/>
              <a:t>月</a:t>
            </a:r>
            <a:r>
              <a:rPr lang="en-US" altLang="zh-CN" dirty="0"/>
              <a:t>,</a:t>
            </a:r>
            <a:r>
              <a:rPr lang="zh-CN" altLang="en-US" dirty="0"/>
              <a:t>袁世凯在北京就任中华民国临时大总统</a:t>
            </a:r>
            <a:r>
              <a:rPr lang="en-US" altLang="zh-CN" dirty="0"/>
              <a:t>,</a:t>
            </a:r>
            <a:r>
              <a:rPr lang="zh-CN" altLang="en-US" dirty="0"/>
              <a:t>建立起北洋军阀的统治。</a:t>
            </a:r>
          </a:p>
        </p:txBody>
      </p:sp>
      <p:sp>
        <p:nvSpPr>
          <p:cNvPr id="8" name="矩形 7"/>
          <p:cNvSpPr/>
          <p:nvPr/>
        </p:nvSpPr>
        <p:spPr>
          <a:xfrm>
            <a:off x="3420666" y="1056506"/>
            <a:ext cx="1857388" cy="435697"/>
          </a:xfrm>
          <a:prstGeom prst="rect">
            <a:avLst/>
          </a:prstGeom>
        </p:spPr>
        <p:txBody>
          <a:bodyPr wrap="square">
            <a:spAutoFit/>
          </a:bodyPr>
          <a:lstStyle/>
          <a:p>
            <a:r>
              <a:rPr lang="zh-CN" altLang="en-US" dirty="0">
                <a:solidFill>
                  <a:srgbClr val="FF0000"/>
                </a:solidFill>
              </a:rPr>
              <a:t>武昌起义</a:t>
            </a:r>
          </a:p>
        </p:txBody>
      </p:sp>
      <p:sp>
        <p:nvSpPr>
          <p:cNvPr id="9" name="Text Box 124">
            <a:extLst>
              <a:ext uri="{FF2B5EF4-FFF2-40B4-BE49-F238E27FC236}">
                <a16:creationId xmlns:a16="http://schemas.microsoft.com/office/drawing/2014/main" id="{7DD8AC90-A451-48CB-9931-6DE404B68E3B}"/>
              </a:ext>
            </a:extLst>
          </p:cNvPr>
          <p:cNvSpPr txBox="1">
            <a:spLocks noChangeArrowheads="1"/>
          </p:cNvSpPr>
          <p:nvPr/>
        </p:nvSpPr>
        <p:spPr bwMode="auto">
          <a:xfrm>
            <a:off x="612775" y="336426"/>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a:solidFill>
                  <a:srgbClr val="0000FF"/>
                </a:solidFill>
                <a:latin typeface="Calibri" pitchFamily="34" charset="0"/>
                <a:ea typeface="黑体" pitchFamily="49" charset="-122"/>
              </a:rPr>
              <a:t>必备知识</a:t>
            </a:r>
            <a:r>
              <a:rPr lang="en-US" altLang="zh-CN" sz="3200" dirty="0">
                <a:solidFill>
                  <a:srgbClr val="0000FF"/>
                </a:solidFill>
              </a:rPr>
              <a:t>——</a:t>
            </a:r>
            <a:r>
              <a:rPr lang="zh-CN" altLang="en-US" sz="3200" dirty="0">
                <a:solidFill>
                  <a:srgbClr val="0000FF"/>
                </a:solidFill>
                <a:latin typeface="Calibri" pitchFamily="34" charset="0"/>
                <a:ea typeface="黑体" pitchFamily="49" charset="-122"/>
              </a:rPr>
              <a:t>新旧教材融合固基础</a:t>
            </a:r>
          </a:p>
        </p:txBody>
      </p:sp>
      <p:sp>
        <p:nvSpPr>
          <p:cNvPr id="10" name="矩形 9">
            <a:extLst>
              <a:ext uri="{FF2B5EF4-FFF2-40B4-BE49-F238E27FC236}">
                <a16:creationId xmlns:a16="http://schemas.microsoft.com/office/drawing/2014/main" id="{151A8990-D80F-4A90-8EB1-146AE0C57DE5}"/>
              </a:ext>
            </a:extLst>
          </p:cNvPr>
          <p:cNvSpPr/>
          <p:nvPr/>
        </p:nvSpPr>
        <p:spPr>
          <a:xfrm>
            <a:off x="2628578" y="2136626"/>
            <a:ext cx="678391" cy="418513"/>
          </a:xfrm>
          <a:prstGeom prst="rect">
            <a:avLst/>
          </a:prstGeom>
        </p:spPr>
        <p:txBody>
          <a:bodyPr wrap="none">
            <a:spAutoFit/>
          </a:bodyPr>
          <a:lstStyle/>
          <a:p>
            <a:r>
              <a:rPr lang="en-US" altLang="zh-CN" sz="1900" dirty="0">
                <a:solidFill>
                  <a:srgbClr val="FF0000"/>
                </a:solidFill>
              </a:rPr>
              <a:t>1912</a:t>
            </a:r>
            <a:endParaRPr lang="zh-CN" altLang="en-US" sz="1900" dirty="0">
              <a:solidFill>
                <a:srgbClr val="FF0000"/>
              </a:solidFill>
            </a:endParaRPr>
          </a:p>
        </p:txBody>
      </p:sp>
      <p:sp>
        <p:nvSpPr>
          <p:cNvPr id="11" name="矩形 10">
            <a:extLst>
              <a:ext uri="{FF2B5EF4-FFF2-40B4-BE49-F238E27FC236}">
                <a16:creationId xmlns:a16="http://schemas.microsoft.com/office/drawing/2014/main" id="{967B6EF2-0ACD-4720-BE8C-531071E2258F}"/>
              </a:ext>
            </a:extLst>
          </p:cNvPr>
          <p:cNvSpPr/>
          <p:nvPr/>
        </p:nvSpPr>
        <p:spPr>
          <a:xfrm>
            <a:off x="2295286" y="3645145"/>
            <a:ext cx="704039" cy="435697"/>
          </a:xfrm>
          <a:prstGeom prst="rect">
            <a:avLst/>
          </a:prstGeom>
        </p:spPr>
        <p:txBody>
          <a:bodyPr wrap="none">
            <a:spAutoFit/>
          </a:bodyPr>
          <a:lstStyle/>
          <a:p>
            <a:r>
              <a:rPr lang="en-US" dirty="0">
                <a:solidFill>
                  <a:srgbClr val="FF0000"/>
                </a:solidFill>
              </a:rPr>
              <a:t>1912</a:t>
            </a:r>
            <a:endParaRPr lang="zh-CN" altLang="en-US" dirty="0">
              <a:solidFill>
                <a:srgbClr val="FF0000"/>
              </a:solidFill>
            </a:endParaRPr>
          </a:p>
        </p:txBody>
      </p:sp>
    </p:spTree>
    <p:extLst>
      <p:ext uri="{BB962C8B-B14F-4D97-AF65-F5344CB8AC3E}">
        <p14:creationId xmlns:p14="http://schemas.microsoft.com/office/powerpoint/2010/main" val="9079825"/>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ox(i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ox(i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ox(i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ox(in)">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box(in)">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box(in)">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ox(in)">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8" presetClass="entr" presetSubtype="12"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strips(downLeft)">
                                      <p:cBhvr>
                                        <p:cTn id="52" dur="500"/>
                                        <p:tgtEl>
                                          <p:spTgt spid="10"/>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12"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strips(downLeft)">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286514" y="642128"/>
            <a:ext cx="8572560" cy="798617"/>
          </a:xfrm>
          <a:prstGeom prst="rect">
            <a:avLst/>
          </a:prstGeom>
          <a:noFill/>
        </p:spPr>
        <p:txBody>
          <a:bodyPr wrap="square" rtlCol="0">
            <a:spAutoFit/>
          </a:bodyPr>
          <a:lstStyle/>
          <a:p>
            <a:r>
              <a:rPr lang="en-US" altLang="zh-CN" sz="1900" dirty="0">
                <a:latin typeface="黑体" pitchFamily="49" charset="-122"/>
                <a:ea typeface="黑体" pitchFamily="49" charset="-122"/>
              </a:rPr>
              <a:t>《</a:t>
            </a:r>
            <a:r>
              <a:rPr lang="zh-CN" altLang="en-US" sz="1900" dirty="0">
                <a:latin typeface="黑体" pitchFamily="49" charset="-122"/>
                <a:ea typeface="黑体" pitchFamily="49" charset="-122"/>
              </a:rPr>
              <a:t>中华民国临时约法</a:t>
            </a:r>
            <a:r>
              <a:rPr lang="en-US" altLang="zh-CN" sz="1900" dirty="0">
                <a:latin typeface="黑体" pitchFamily="49" charset="-122"/>
                <a:ea typeface="黑体" pitchFamily="49" charset="-122"/>
              </a:rPr>
              <a:t>》</a:t>
            </a:r>
            <a:r>
              <a:rPr lang="zh-CN" altLang="en-US" sz="1900" dirty="0">
                <a:latin typeface="黑体" pitchFamily="49" charset="-122"/>
                <a:ea typeface="黑体" pitchFamily="49" charset="-122"/>
              </a:rPr>
              <a:t>颁布</a:t>
            </a:r>
          </a:p>
          <a:p>
            <a:pPr algn="just"/>
            <a:r>
              <a:rPr lang="zh-CN" altLang="en-US" sz="1900" dirty="0"/>
              <a:t>①目的</a:t>
            </a:r>
            <a:r>
              <a:rPr lang="en-US" sz="1900" dirty="0"/>
              <a:t>:</a:t>
            </a:r>
            <a:r>
              <a:rPr lang="zh-CN" altLang="en-US" sz="1900" dirty="0"/>
              <a:t>防止袁世凯独裁</a:t>
            </a:r>
            <a:r>
              <a:rPr lang="en-US" sz="1900" dirty="0"/>
              <a:t>(</a:t>
            </a:r>
            <a:r>
              <a:rPr lang="zh-CN" altLang="en-US" sz="1900" dirty="0"/>
              <a:t>直接目的</a:t>
            </a:r>
            <a:r>
              <a:rPr lang="en-US" sz="1900" dirty="0"/>
              <a:t>),</a:t>
            </a:r>
            <a:r>
              <a:rPr lang="zh-CN" altLang="en-US" sz="1900" dirty="0"/>
              <a:t>维护资产阶级民主共和制度</a:t>
            </a:r>
            <a:r>
              <a:rPr lang="en-US" sz="1900" dirty="0"/>
              <a:t>(</a:t>
            </a:r>
            <a:r>
              <a:rPr lang="zh-CN" altLang="en-US" sz="1900" dirty="0"/>
              <a:t>根本目的</a:t>
            </a:r>
            <a:r>
              <a:rPr lang="en-US" sz="1900" dirty="0"/>
              <a:t>)</a:t>
            </a:r>
            <a:r>
              <a:rPr lang="zh-CN" altLang="en-US" sz="1900" dirty="0"/>
              <a:t>。</a:t>
            </a:r>
          </a:p>
        </p:txBody>
      </p:sp>
      <p:sp>
        <p:nvSpPr>
          <p:cNvPr id="4" name="TextBox 3"/>
          <p:cNvSpPr txBox="1"/>
          <p:nvPr/>
        </p:nvSpPr>
        <p:spPr>
          <a:xfrm>
            <a:off x="286514" y="1416546"/>
            <a:ext cx="8286808" cy="418513"/>
          </a:xfrm>
          <a:prstGeom prst="rect">
            <a:avLst/>
          </a:prstGeom>
          <a:noFill/>
        </p:spPr>
        <p:txBody>
          <a:bodyPr wrap="square" rtlCol="0">
            <a:spAutoFit/>
          </a:bodyPr>
          <a:lstStyle/>
          <a:p>
            <a:r>
              <a:rPr lang="zh-CN" altLang="en-US" sz="1900" dirty="0"/>
              <a:t>②主要内容</a:t>
            </a:r>
          </a:p>
        </p:txBody>
      </p:sp>
      <p:graphicFrame>
        <p:nvGraphicFramePr>
          <p:cNvPr id="6" name="表格 5"/>
          <p:cNvGraphicFramePr>
            <a:graphicFrameLocks noGrp="1"/>
          </p:cNvGraphicFramePr>
          <p:nvPr>
            <p:extLst>
              <p:ext uri="{D42A27DB-BD31-4B8C-83A1-F6EECF244321}">
                <p14:modId xmlns:p14="http://schemas.microsoft.com/office/powerpoint/2010/main" val="3359597014"/>
              </p:ext>
            </p:extLst>
          </p:nvPr>
        </p:nvGraphicFramePr>
        <p:xfrm>
          <a:off x="429390" y="1850882"/>
          <a:ext cx="8215370" cy="2071703"/>
        </p:xfrm>
        <a:graphic>
          <a:graphicData uri="http://schemas.openxmlformats.org/drawingml/2006/table">
            <a:tbl>
              <a:tblPr/>
              <a:tblGrid>
                <a:gridCol w="1828899">
                  <a:extLst>
                    <a:ext uri="{9D8B030D-6E8A-4147-A177-3AD203B41FA5}">
                      <a16:colId xmlns:a16="http://schemas.microsoft.com/office/drawing/2014/main" val="20000"/>
                    </a:ext>
                  </a:extLst>
                </a:gridCol>
                <a:gridCol w="6386471">
                  <a:extLst>
                    <a:ext uri="{9D8B030D-6E8A-4147-A177-3AD203B41FA5}">
                      <a16:colId xmlns:a16="http://schemas.microsoft.com/office/drawing/2014/main" val="20001"/>
                    </a:ext>
                  </a:extLst>
                </a:gridCol>
              </a:tblGrid>
              <a:tr h="414341">
                <a:tc>
                  <a:txBody>
                    <a:bodyPr/>
                    <a:lstStyle/>
                    <a:p>
                      <a:pPr algn="ctr">
                        <a:lnSpc>
                          <a:spcPct val="100000"/>
                        </a:lnSpc>
                        <a:spcAft>
                          <a:spcPts val="0"/>
                        </a:spcAft>
                      </a:pPr>
                      <a:r>
                        <a:rPr lang="zh-CN" sz="1900" b="1" dirty="0">
                          <a:latin typeface="宋体" pitchFamily="2" charset="-122"/>
                          <a:ea typeface="宋体" pitchFamily="2" charset="-122"/>
                          <a:cs typeface="Times New Roman"/>
                        </a:rPr>
                        <a:t>主权在民</a:t>
                      </a:r>
                      <a:endParaRPr lang="zh-CN" sz="19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1900" b="1" u="sng" dirty="0">
                          <a:latin typeface="宋体" pitchFamily="2" charset="-122"/>
                          <a:ea typeface="宋体" pitchFamily="2" charset="-122"/>
                          <a:cs typeface="Times New Roman"/>
                        </a:rPr>
                        <a:t>                                                  </a:t>
                      </a:r>
                      <a:r>
                        <a:rPr lang="en-US" altLang="zh-CN" sz="1900" b="1" u="sng" dirty="0">
                          <a:solidFill>
                            <a:schemeClr val="bg1"/>
                          </a:solidFill>
                          <a:latin typeface="宋体" pitchFamily="2" charset="-122"/>
                          <a:ea typeface="宋体" pitchFamily="2" charset="-122"/>
                          <a:cs typeface="Times New Roman"/>
                        </a:rPr>
                        <a:t>.</a:t>
                      </a:r>
                      <a:endParaRPr lang="zh-CN" sz="19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14341">
                <a:tc>
                  <a:txBody>
                    <a:bodyPr/>
                    <a:lstStyle/>
                    <a:p>
                      <a:pPr algn="ctr">
                        <a:lnSpc>
                          <a:spcPct val="100000"/>
                        </a:lnSpc>
                        <a:spcAft>
                          <a:spcPts val="0"/>
                        </a:spcAft>
                      </a:pPr>
                      <a:r>
                        <a:rPr lang="zh-CN" sz="1900" b="1">
                          <a:latin typeface="宋体" pitchFamily="2" charset="-122"/>
                          <a:ea typeface="宋体" pitchFamily="2" charset="-122"/>
                          <a:cs typeface="Times New Roman"/>
                        </a:rPr>
                        <a:t>三权分立</a:t>
                      </a:r>
                      <a:endParaRPr lang="zh-CN" sz="19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900" b="1" dirty="0">
                          <a:latin typeface="宋体" pitchFamily="2" charset="-122"/>
                          <a:ea typeface="宋体" pitchFamily="2" charset="-122"/>
                          <a:cs typeface="Times New Roman"/>
                        </a:rPr>
                        <a:t>确立了民主共和的国家体制和三权分立的政治制度</a:t>
                      </a:r>
                      <a:endParaRPr lang="zh-CN" sz="19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28680">
                <a:tc>
                  <a:txBody>
                    <a:bodyPr/>
                    <a:lstStyle/>
                    <a:p>
                      <a:pPr algn="ctr">
                        <a:lnSpc>
                          <a:spcPct val="100000"/>
                        </a:lnSpc>
                        <a:spcAft>
                          <a:spcPts val="0"/>
                        </a:spcAft>
                      </a:pPr>
                      <a:r>
                        <a:rPr lang="zh-CN" sz="1900" b="1" dirty="0">
                          <a:latin typeface="宋体" pitchFamily="2" charset="-122"/>
                          <a:ea typeface="宋体" pitchFamily="2" charset="-122"/>
                          <a:cs typeface="Times New Roman"/>
                        </a:rPr>
                        <a:t>责任内阁制</a:t>
                      </a:r>
                      <a:endParaRPr lang="zh-CN" sz="19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1900" b="1" u="sng" dirty="0">
                          <a:latin typeface="宋体" pitchFamily="2" charset="-122"/>
                          <a:ea typeface="宋体" pitchFamily="2" charset="-122"/>
                          <a:cs typeface="Times New Roman"/>
                        </a:rPr>
                        <a:t>                                                   </a:t>
                      </a:r>
                      <a:r>
                        <a:rPr lang="en-US" altLang="zh-CN" sz="1900" b="1" u="sng" dirty="0">
                          <a:solidFill>
                            <a:schemeClr val="bg1"/>
                          </a:solidFill>
                          <a:latin typeface="宋体" pitchFamily="2" charset="-122"/>
                          <a:ea typeface="宋体" pitchFamily="2" charset="-122"/>
                          <a:cs typeface="Times New Roman"/>
                        </a:rPr>
                        <a:t>.</a:t>
                      </a:r>
                    </a:p>
                    <a:p>
                      <a:pPr>
                        <a:lnSpc>
                          <a:spcPct val="100000"/>
                        </a:lnSpc>
                        <a:spcAft>
                          <a:spcPts val="0"/>
                        </a:spcAft>
                      </a:pPr>
                      <a:r>
                        <a:rPr lang="en-US" altLang="zh-CN" sz="1900" b="1" u="sng" dirty="0">
                          <a:latin typeface="宋体" pitchFamily="2" charset="-122"/>
                          <a:ea typeface="宋体" pitchFamily="2" charset="-122"/>
                          <a:cs typeface="Times New Roman"/>
                        </a:rPr>
                        <a:t>               </a:t>
                      </a:r>
                      <a:r>
                        <a:rPr lang="en-US" altLang="zh-CN" sz="1900" b="1" u="sng" dirty="0">
                          <a:solidFill>
                            <a:schemeClr val="bg1"/>
                          </a:solidFill>
                          <a:latin typeface="宋体" pitchFamily="2" charset="-122"/>
                          <a:ea typeface="宋体" pitchFamily="2" charset="-122"/>
                          <a:cs typeface="Times New Roman"/>
                        </a:rPr>
                        <a:t>.</a:t>
                      </a:r>
                      <a:endParaRPr lang="zh-CN" sz="19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14341">
                <a:tc>
                  <a:txBody>
                    <a:bodyPr/>
                    <a:lstStyle/>
                    <a:p>
                      <a:pPr algn="ctr">
                        <a:lnSpc>
                          <a:spcPct val="100000"/>
                        </a:lnSpc>
                        <a:spcAft>
                          <a:spcPts val="0"/>
                        </a:spcAft>
                      </a:pPr>
                      <a:r>
                        <a:rPr lang="zh-CN" sz="1900" b="1" dirty="0">
                          <a:latin typeface="宋体" pitchFamily="2" charset="-122"/>
                          <a:ea typeface="宋体" pitchFamily="2" charset="-122"/>
                          <a:cs typeface="Times New Roman"/>
                        </a:rPr>
                        <a:t>共和代议制</a:t>
                      </a:r>
                      <a:endParaRPr lang="zh-CN" sz="19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900" b="1" dirty="0">
                          <a:latin typeface="宋体" pitchFamily="2" charset="-122"/>
                          <a:ea typeface="宋体" pitchFamily="2" charset="-122"/>
                          <a:cs typeface="Times New Roman"/>
                        </a:rPr>
                        <a:t>议员和总统由选举产生</a:t>
                      </a:r>
                      <a:r>
                        <a:rPr lang="en-US" sz="1900" b="1" dirty="0">
                          <a:latin typeface="宋体" pitchFamily="2" charset="-122"/>
                          <a:ea typeface="宋体" pitchFamily="2" charset="-122"/>
                          <a:cs typeface="Times New Roman"/>
                        </a:rPr>
                        <a:t>,</a:t>
                      </a:r>
                      <a:r>
                        <a:rPr lang="zh-CN" sz="1900" b="1" dirty="0">
                          <a:latin typeface="宋体" pitchFamily="2" charset="-122"/>
                          <a:ea typeface="宋体" pitchFamily="2" charset="-122"/>
                          <a:cs typeface="Times New Roman"/>
                        </a:rPr>
                        <a:t>代表人民行使国家权力</a:t>
                      </a:r>
                      <a:endParaRPr lang="zh-CN" sz="19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0" name="矩形 9"/>
          <p:cNvSpPr/>
          <p:nvPr/>
        </p:nvSpPr>
        <p:spPr>
          <a:xfrm>
            <a:off x="2419176" y="1776586"/>
            <a:ext cx="5458546" cy="418513"/>
          </a:xfrm>
          <a:prstGeom prst="rect">
            <a:avLst/>
          </a:prstGeom>
        </p:spPr>
        <p:txBody>
          <a:bodyPr wrap="none">
            <a:spAutoFit/>
          </a:bodyPr>
          <a:lstStyle/>
          <a:p>
            <a:r>
              <a:rPr lang="zh-CN" altLang="en-US" sz="1900" dirty="0">
                <a:solidFill>
                  <a:srgbClr val="FF0000"/>
                </a:solidFill>
              </a:rPr>
              <a:t>中华民国主权属于国民全体</a:t>
            </a:r>
            <a:r>
              <a:rPr lang="en-US" altLang="zh-CN" sz="1900" dirty="0">
                <a:solidFill>
                  <a:srgbClr val="FF0000"/>
                </a:solidFill>
              </a:rPr>
              <a:t>,</a:t>
            </a:r>
            <a:r>
              <a:rPr lang="zh-CN" altLang="en-US" sz="1900" dirty="0">
                <a:solidFill>
                  <a:srgbClr val="FF0000"/>
                </a:solidFill>
              </a:rPr>
              <a:t>国内各民族一律平等</a:t>
            </a:r>
          </a:p>
        </p:txBody>
      </p:sp>
      <p:sp>
        <p:nvSpPr>
          <p:cNvPr id="11" name="矩形 10"/>
          <p:cNvSpPr/>
          <p:nvPr/>
        </p:nvSpPr>
        <p:spPr>
          <a:xfrm>
            <a:off x="2358217" y="2730170"/>
            <a:ext cx="6000792" cy="677108"/>
          </a:xfrm>
          <a:prstGeom prst="rect">
            <a:avLst/>
          </a:prstGeom>
        </p:spPr>
        <p:txBody>
          <a:bodyPr wrap="square">
            <a:spAutoFit/>
          </a:bodyPr>
          <a:lstStyle/>
          <a:p>
            <a:pPr>
              <a:lnSpc>
                <a:spcPct val="100000"/>
              </a:lnSpc>
            </a:pPr>
            <a:r>
              <a:rPr lang="zh-CN" altLang="en-US" sz="1900" dirty="0">
                <a:solidFill>
                  <a:srgbClr val="FF0000"/>
                </a:solidFill>
              </a:rPr>
              <a:t>由议会多数党组织内阁</a:t>
            </a:r>
            <a:r>
              <a:rPr lang="en-US" altLang="zh-CN" sz="1900" dirty="0">
                <a:solidFill>
                  <a:srgbClr val="FF0000"/>
                </a:solidFill>
              </a:rPr>
              <a:t>,</a:t>
            </a:r>
            <a:r>
              <a:rPr lang="zh-CN" altLang="en-US" sz="1900" dirty="0">
                <a:solidFill>
                  <a:srgbClr val="FF0000"/>
                </a:solidFill>
              </a:rPr>
              <a:t>掌握行政权</a:t>
            </a:r>
            <a:r>
              <a:rPr lang="en-US" altLang="zh-CN" sz="1900" dirty="0">
                <a:solidFill>
                  <a:srgbClr val="FF0000"/>
                </a:solidFill>
              </a:rPr>
              <a:t>,</a:t>
            </a:r>
            <a:r>
              <a:rPr lang="zh-CN" altLang="en-US" sz="1900" dirty="0">
                <a:solidFill>
                  <a:srgbClr val="FF0000"/>
                </a:solidFill>
              </a:rPr>
              <a:t>对议会负责</a:t>
            </a:r>
            <a:r>
              <a:rPr lang="en-US" altLang="zh-CN" sz="1900" dirty="0">
                <a:solidFill>
                  <a:srgbClr val="FF0000"/>
                </a:solidFill>
              </a:rPr>
              <a:t>;</a:t>
            </a:r>
            <a:r>
              <a:rPr lang="zh-CN" altLang="en-US" sz="1900" dirty="0">
                <a:solidFill>
                  <a:srgbClr val="FF0000"/>
                </a:solidFill>
              </a:rPr>
              <a:t>总统权力受到限制</a:t>
            </a:r>
          </a:p>
        </p:txBody>
      </p:sp>
      <p:sp>
        <p:nvSpPr>
          <p:cNvPr id="8" name="TextBox 3">
            <a:extLst>
              <a:ext uri="{FF2B5EF4-FFF2-40B4-BE49-F238E27FC236}">
                <a16:creationId xmlns:a16="http://schemas.microsoft.com/office/drawing/2014/main" id="{C434323D-AD3F-4E84-8D09-DD5DFAC28A3E}"/>
              </a:ext>
            </a:extLst>
          </p:cNvPr>
          <p:cNvSpPr txBox="1"/>
          <p:nvPr/>
        </p:nvSpPr>
        <p:spPr>
          <a:xfrm>
            <a:off x="357952" y="3972247"/>
            <a:ext cx="8358246" cy="1692771"/>
          </a:xfrm>
          <a:prstGeom prst="rect">
            <a:avLst/>
          </a:prstGeom>
          <a:noFill/>
        </p:spPr>
        <p:txBody>
          <a:bodyPr wrap="square" rtlCol="0">
            <a:spAutoFit/>
          </a:bodyPr>
          <a:lstStyle/>
          <a:p>
            <a:r>
              <a:rPr lang="zh-CN" altLang="en-US" dirty="0"/>
              <a:t>③意义</a:t>
            </a:r>
            <a:r>
              <a:rPr lang="en-US" dirty="0"/>
              <a:t>:</a:t>
            </a:r>
            <a:r>
              <a:rPr lang="en-US" altLang="zh-CN" u="sng" dirty="0"/>
              <a:t>                                                        </a:t>
            </a:r>
            <a:r>
              <a:rPr lang="en-US" altLang="zh-CN" u="sng" dirty="0">
                <a:solidFill>
                  <a:schemeClr val="bg1"/>
                </a:solidFill>
              </a:rPr>
              <a:t>.</a:t>
            </a:r>
          </a:p>
          <a:p>
            <a:r>
              <a:rPr lang="en-US" altLang="zh-CN" u="sng" dirty="0"/>
              <a:t>                                     </a:t>
            </a:r>
            <a:r>
              <a:rPr lang="zh-CN" altLang="en-US" dirty="0"/>
              <a:t>。</a:t>
            </a:r>
          </a:p>
          <a:p>
            <a:r>
              <a:rPr lang="zh-CN" altLang="en-US" dirty="0"/>
              <a:t>④局限</a:t>
            </a:r>
            <a:r>
              <a:rPr lang="en-US" dirty="0"/>
              <a:t>:</a:t>
            </a:r>
            <a:r>
              <a:rPr lang="zh-CN" altLang="en-US" dirty="0"/>
              <a:t>没有具体规定人民的权利以及实现人民权利的保障</a:t>
            </a:r>
            <a:r>
              <a:rPr lang="en-US" dirty="0"/>
              <a:t>,</a:t>
            </a:r>
            <a:r>
              <a:rPr lang="zh-CN" altLang="en-US" dirty="0"/>
              <a:t>没有制定反帝反封建的民主纲领</a:t>
            </a:r>
            <a:r>
              <a:rPr lang="en-US" dirty="0"/>
              <a:t>,</a:t>
            </a:r>
            <a:r>
              <a:rPr lang="zh-CN" altLang="en-US" dirty="0"/>
              <a:t>没有解决农民的土地问题。</a:t>
            </a:r>
          </a:p>
        </p:txBody>
      </p:sp>
      <p:sp>
        <p:nvSpPr>
          <p:cNvPr id="12" name="矩形 11">
            <a:extLst>
              <a:ext uri="{FF2B5EF4-FFF2-40B4-BE49-F238E27FC236}">
                <a16:creationId xmlns:a16="http://schemas.microsoft.com/office/drawing/2014/main" id="{BCBF28AB-2CE5-42AF-BFA2-9ACCB5B4A6A1}"/>
              </a:ext>
            </a:extLst>
          </p:cNvPr>
          <p:cNvSpPr/>
          <p:nvPr/>
        </p:nvSpPr>
        <p:spPr>
          <a:xfrm>
            <a:off x="500828" y="3900809"/>
            <a:ext cx="7929618" cy="892552"/>
          </a:xfrm>
          <a:prstGeom prst="rect">
            <a:avLst/>
          </a:prstGeom>
        </p:spPr>
        <p:txBody>
          <a:bodyPr wrap="square">
            <a:spAutoFit/>
          </a:bodyPr>
          <a:lstStyle/>
          <a:p>
            <a:r>
              <a:rPr lang="zh-CN" altLang="en-US" dirty="0">
                <a:solidFill>
                  <a:srgbClr val="FF0000"/>
                </a:solidFill>
              </a:rPr>
              <a:t>         中国历史上第一部具有资产阶级共和国宪法性质的重要文件</a:t>
            </a:r>
            <a:r>
              <a:rPr lang="en-US" dirty="0">
                <a:solidFill>
                  <a:srgbClr val="FF0000"/>
                </a:solidFill>
              </a:rPr>
              <a:t>,</a:t>
            </a:r>
            <a:r>
              <a:rPr lang="zh-CN" altLang="en-US" dirty="0">
                <a:solidFill>
                  <a:srgbClr val="FF0000"/>
                </a:solidFill>
              </a:rPr>
              <a:t>具有反对封建专制制度的进步意义</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strips(downLeft)">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5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trips(down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downLef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6"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arn(inHorizontal)">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8">
                                            <p:txEl>
                                              <p:pRg st="2" end="2"/>
                                            </p:txEl>
                                          </p:spTgt>
                                        </p:tgtEl>
                                        <p:attrNameLst>
                                          <p:attrName>style.visibility</p:attrName>
                                        </p:attrNameLst>
                                      </p:cBhvr>
                                      <p:to>
                                        <p:strVal val="visible"/>
                                      </p:to>
                                    </p:set>
                                    <p:animEffect transition="in" filter="checkerboard(across)">
                                      <p:cBhvr>
                                        <p:cTn id="38"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357952" y="324060"/>
            <a:ext cx="8358246" cy="4836902"/>
          </a:xfrm>
          <a:prstGeom prst="rect">
            <a:avLst/>
          </a:prstGeom>
          <a:noFill/>
          <a:ln>
            <a:solidFill>
              <a:schemeClr val="tx1"/>
            </a:solidFill>
          </a:ln>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名师点拨</a:t>
            </a:r>
            <a:r>
              <a:rPr lang="en-US" dirty="0">
                <a:latin typeface="黑体" pitchFamily="49" charset="-122"/>
                <a:ea typeface="黑体" pitchFamily="49" charset="-122"/>
              </a:rPr>
              <a:t>] </a:t>
            </a:r>
            <a:r>
              <a:rPr lang="zh-CN" altLang="en-US" dirty="0">
                <a:solidFill>
                  <a:srgbClr val="FF0000"/>
                </a:solidFill>
                <a:latin typeface="楷体" pitchFamily="49" charset="-122"/>
                <a:ea typeface="楷体" pitchFamily="49" charset="-122"/>
              </a:rPr>
              <a:t>辛亥革命过程中的“三个想不到”</a:t>
            </a:r>
          </a:p>
          <a:p>
            <a:r>
              <a:rPr lang="en-US" dirty="0">
                <a:solidFill>
                  <a:srgbClr val="FF0000"/>
                </a:solidFill>
                <a:latin typeface="楷体" pitchFamily="49" charset="-122"/>
                <a:ea typeface="楷体" pitchFamily="49" charset="-122"/>
              </a:rPr>
              <a:t>1.</a:t>
            </a:r>
            <a:r>
              <a:rPr lang="zh-CN" altLang="en-US" dirty="0">
                <a:solidFill>
                  <a:srgbClr val="FF0000"/>
                </a:solidFill>
                <a:latin typeface="楷体" pitchFamily="49" charset="-122"/>
                <a:ea typeface="楷体" pitchFamily="49" charset="-122"/>
              </a:rPr>
              <a:t>为何群龙无首</a:t>
            </a:r>
            <a:r>
              <a:rPr lang="en-US" dirty="0">
                <a:solidFill>
                  <a:srgbClr val="FF0000"/>
                </a:solidFill>
                <a:latin typeface="楷体" pitchFamily="49" charset="-122"/>
                <a:ea typeface="楷体" pitchFamily="49" charset="-122"/>
              </a:rPr>
              <a:t>,</a:t>
            </a:r>
            <a:r>
              <a:rPr lang="zh-CN" altLang="en-US" dirty="0">
                <a:solidFill>
                  <a:srgbClr val="FF0000"/>
                </a:solidFill>
                <a:latin typeface="楷体" pitchFamily="49" charset="-122"/>
                <a:ea typeface="楷体" pitchFamily="49" charset="-122"/>
              </a:rPr>
              <a:t>但武昌起义却取得胜利</a:t>
            </a:r>
            <a:r>
              <a:rPr lang="en-US" dirty="0">
                <a:solidFill>
                  <a:srgbClr val="FF0000"/>
                </a:solidFill>
                <a:latin typeface="楷体" pitchFamily="49" charset="-122"/>
                <a:ea typeface="楷体" pitchFamily="49" charset="-122"/>
              </a:rPr>
              <a:t>?</a:t>
            </a:r>
            <a:endParaRPr lang="zh-CN" altLang="en-US" dirty="0">
              <a:solidFill>
                <a:srgbClr val="FF0000"/>
              </a:solidFill>
              <a:latin typeface="楷体" pitchFamily="49" charset="-122"/>
              <a:ea typeface="楷体" pitchFamily="49" charset="-122"/>
            </a:endParaRPr>
          </a:p>
          <a:p>
            <a:r>
              <a:rPr lang="en-US" dirty="0">
                <a:latin typeface="楷体" pitchFamily="49" charset="-122"/>
                <a:ea typeface="楷体" pitchFamily="49" charset="-122"/>
              </a:rPr>
              <a:t>(1)</a:t>
            </a:r>
            <a:r>
              <a:rPr lang="zh-CN" altLang="en-US" dirty="0">
                <a:latin typeface="楷体" pitchFamily="49" charset="-122"/>
                <a:ea typeface="楷体" pitchFamily="49" charset="-122"/>
              </a:rPr>
              <a:t>革命党人主动革命。</a:t>
            </a:r>
            <a:endParaRPr lang="en-US" altLang="zh-CN" dirty="0">
              <a:latin typeface="楷体" pitchFamily="49" charset="-122"/>
              <a:ea typeface="楷体" pitchFamily="49" charset="-122"/>
            </a:endParaRPr>
          </a:p>
          <a:p>
            <a:r>
              <a:rPr lang="en-US" altLang="zh-CN" dirty="0">
                <a:latin typeface="楷体" pitchFamily="49" charset="-122"/>
                <a:ea typeface="楷体" pitchFamily="49" charset="-122"/>
              </a:rPr>
              <a:t>(2)</a:t>
            </a:r>
            <a:r>
              <a:rPr lang="zh-CN" altLang="en-US" dirty="0">
                <a:latin typeface="楷体" pitchFamily="49" charset="-122"/>
                <a:ea typeface="楷体" pitchFamily="49" charset="-122"/>
              </a:rPr>
              <a:t>四川保路运动。</a:t>
            </a:r>
          </a:p>
          <a:p>
            <a:r>
              <a:rPr lang="en-US" altLang="zh-CN" dirty="0">
                <a:latin typeface="楷体" pitchFamily="49" charset="-122"/>
                <a:ea typeface="楷体" pitchFamily="49" charset="-122"/>
              </a:rPr>
              <a:t>(3)</a:t>
            </a:r>
            <a:r>
              <a:rPr lang="zh-CN" altLang="en-US" dirty="0">
                <a:latin typeface="楷体" pitchFamily="49" charset="-122"/>
                <a:ea typeface="楷体" pitchFamily="49" charset="-122"/>
              </a:rPr>
              <a:t>清廷腐朽</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大势所趋。</a:t>
            </a:r>
            <a:endParaRPr lang="en-US" altLang="zh-CN" dirty="0">
              <a:latin typeface="楷体" pitchFamily="49" charset="-122"/>
              <a:ea typeface="楷体" pitchFamily="49" charset="-122"/>
            </a:endParaRPr>
          </a:p>
          <a:p>
            <a:r>
              <a:rPr lang="en-US" altLang="zh-CN" dirty="0">
                <a:solidFill>
                  <a:srgbClr val="FF0000"/>
                </a:solidFill>
                <a:latin typeface="楷体" pitchFamily="49" charset="-122"/>
                <a:ea typeface="楷体" pitchFamily="49" charset="-122"/>
              </a:rPr>
              <a:t>2.</a:t>
            </a:r>
            <a:r>
              <a:rPr lang="zh-CN" altLang="en-US" dirty="0">
                <a:solidFill>
                  <a:srgbClr val="FF0000"/>
                </a:solidFill>
                <a:latin typeface="楷体" pitchFamily="49" charset="-122"/>
                <a:ea typeface="楷体" pitchFamily="49" charset="-122"/>
              </a:rPr>
              <a:t>为何起义胜利</a:t>
            </a:r>
            <a:r>
              <a:rPr lang="en-US" altLang="zh-CN" dirty="0">
                <a:solidFill>
                  <a:srgbClr val="FF0000"/>
                </a:solidFill>
                <a:latin typeface="楷体" pitchFamily="49" charset="-122"/>
                <a:ea typeface="楷体" pitchFamily="49" charset="-122"/>
              </a:rPr>
              <a:t>,</a:t>
            </a:r>
            <a:r>
              <a:rPr lang="zh-CN" altLang="en-US" dirty="0">
                <a:solidFill>
                  <a:srgbClr val="FF0000"/>
                </a:solidFill>
                <a:latin typeface="楷体" pitchFamily="49" charset="-122"/>
                <a:ea typeface="楷体" pitchFamily="49" charset="-122"/>
              </a:rPr>
              <a:t>但政权却拱手相让</a:t>
            </a:r>
            <a:r>
              <a:rPr lang="en-US" altLang="zh-CN" dirty="0">
                <a:solidFill>
                  <a:srgbClr val="FF0000"/>
                </a:solidFill>
                <a:latin typeface="楷体" pitchFamily="49" charset="-122"/>
                <a:ea typeface="楷体" pitchFamily="49" charset="-122"/>
              </a:rPr>
              <a:t>?</a:t>
            </a:r>
            <a:endParaRPr lang="zh-CN" altLang="en-US" dirty="0">
              <a:solidFill>
                <a:srgbClr val="FF0000"/>
              </a:solidFill>
              <a:latin typeface="楷体" pitchFamily="49" charset="-122"/>
              <a:ea typeface="楷体" pitchFamily="49" charset="-122"/>
            </a:endParaRPr>
          </a:p>
          <a:p>
            <a:r>
              <a:rPr lang="en-US" altLang="zh-CN" dirty="0">
                <a:latin typeface="楷体" pitchFamily="49" charset="-122"/>
                <a:ea typeface="楷体" pitchFamily="49" charset="-122"/>
              </a:rPr>
              <a:t>(1)</a:t>
            </a:r>
            <a:r>
              <a:rPr lang="zh-CN" altLang="en-US" dirty="0">
                <a:latin typeface="楷体" pitchFamily="49" charset="-122"/>
                <a:ea typeface="楷体" pitchFamily="49" charset="-122"/>
              </a:rPr>
              <a:t>资产阶级实力不足</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政治不成熟。</a:t>
            </a:r>
          </a:p>
          <a:p>
            <a:r>
              <a:rPr lang="en-US" altLang="zh-CN" dirty="0">
                <a:latin typeface="楷体" pitchFamily="49" charset="-122"/>
                <a:ea typeface="楷体" pitchFamily="49" charset="-122"/>
              </a:rPr>
              <a:t>(2)</a:t>
            </a:r>
            <a:r>
              <a:rPr lang="zh-CN" altLang="en-US" dirty="0">
                <a:latin typeface="楷体" pitchFamily="49" charset="-122"/>
                <a:ea typeface="楷体" pitchFamily="49" charset="-122"/>
              </a:rPr>
              <a:t>利用黎元洪的威望。</a:t>
            </a:r>
          </a:p>
          <a:p>
            <a:r>
              <a:rPr lang="en-US" altLang="zh-CN" dirty="0">
                <a:solidFill>
                  <a:srgbClr val="FF0000"/>
                </a:solidFill>
                <a:latin typeface="楷体" pitchFamily="49" charset="-122"/>
                <a:ea typeface="楷体" pitchFamily="49" charset="-122"/>
              </a:rPr>
              <a:t>3.</a:t>
            </a:r>
            <a:r>
              <a:rPr lang="zh-CN" altLang="en-US" dirty="0">
                <a:solidFill>
                  <a:srgbClr val="FF0000"/>
                </a:solidFill>
                <a:latin typeface="楷体" pitchFamily="49" charset="-122"/>
                <a:ea typeface="楷体" pitchFamily="49" charset="-122"/>
              </a:rPr>
              <a:t>为何身为清朝大员</a:t>
            </a:r>
            <a:r>
              <a:rPr lang="en-US" altLang="zh-CN" dirty="0">
                <a:solidFill>
                  <a:srgbClr val="FF0000"/>
                </a:solidFill>
                <a:latin typeface="楷体" pitchFamily="49" charset="-122"/>
                <a:ea typeface="楷体" pitchFamily="49" charset="-122"/>
              </a:rPr>
              <a:t>,</a:t>
            </a:r>
            <a:r>
              <a:rPr lang="zh-CN" altLang="en-US" dirty="0">
                <a:solidFill>
                  <a:srgbClr val="FF0000"/>
                </a:solidFill>
                <a:latin typeface="楷体" pitchFamily="49" charset="-122"/>
                <a:ea typeface="楷体" pitchFamily="49" charset="-122"/>
              </a:rPr>
              <a:t>但却纷纷革命</a:t>
            </a:r>
            <a:r>
              <a:rPr lang="en-US" altLang="zh-CN" dirty="0">
                <a:solidFill>
                  <a:srgbClr val="FF0000"/>
                </a:solidFill>
                <a:latin typeface="楷体" pitchFamily="49" charset="-122"/>
                <a:ea typeface="楷体" pitchFamily="49" charset="-122"/>
              </a:rPr>
              <a:t>?</a:t>
            </a:r>
            <a:endParaRPr lang="zh-CN" altLang="en-US" dirty="0">
              <a:solidFill>
                <a:srgbClr val="FF0000"/>
              </a:solidFill>
              <a:latin typeface="楷体" pitchFamily="49" charset="-122"/>
              <a:ea typeface="楷体" pitchFamily="49" charset="-122"/>
            </a:endParaRPr>
          </a:p>
          <a:p>
            <a:r>
              <a:rPr lang="en-US" altLang="zh-CN" dirty="0">
                <a:latin typeface="楷体" pitchFamily="49" charset="-122"/>
                <a:ea typeface="楷体" pitchFamily="49" charset="-122"/>
              </a:rPr>
              <a:t>(1)</a:t>
            </a:r>
            <a:r>
              <a:rPr lang="zh-CN" altLang="en-US" dirty="0">
                <a:latin typeface="楷体" pitchFamily="49" charset="-122"/>
                <a:ea typeface="楷体" pitchFamily="49" charset="-122"/>
              </a:rPr>
              <a:t>清朝政治孤立。</a:t>
            </a:r>
          </a:p>
          <a:p>
            <a:r>
              <a:rPr lang="en-US" altLang="zh-CN" dirty="0">
                <a:latin typeface="楷体" pitchFamily="49" charset="-122"/>
                <a:ea typeface="楷体" pitchFamily="49" charset="-122"/>
              </a:rPr>
              <a:t>(2)</a:t>
            </a:r>
            <a:r>
              <a:rPr lang="zh-CN" altLang="en-US" dirty="0">
                <a:latin typeface="楷体" pitchFamily="49" charset="-122"/>
                <a:ea typeface="楷体" pitchFamily="49" charset="-122"/>
              </a:rPr>
              <a:t>避战自保</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投机革命</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顺应潮流。</a:t>
            </a:r>
          </a:p>
          <a:p>
            <a:r>
              <a:rPr lang="en-US" altLang="zh-CN" dirty="0">
                <a:latin typeface="楷体" pitchFamily="49" charset="-122"/>
                <a:ea typeface="楷体" pitchFamily="49" charset="-122"/>
              </a:rPr>
              <a:t>(3)</a:t>
            </a:r>
            <a:r>
              <a:rPr lang="zh-CN" altLang="en-US" dirty="0">
                <a:latin typeface="楷体" pitchFamily="49" charset="-122"/>
                <a:ea typeface="楷体" pitchFamily="49" charset="-122"/>
              </a:rPr>
              <a:t>革命成为潮流。</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暗潜失败危机</a:t>
            </a:r>
            <a:r>
              <a:rPr lang="en-US" altLang="zh-CN" dirty="0">
                <a:latin typeface="楷体" pitchFamily="49" charset="-122"/>
                <a:ea typeface="楷体" pitchFamily="49" charset="-122"/>
              </a:rPr>
              <a:t>) </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anim calcmode="lin" valueType="num">
                                      <p:cBhvr additive="base">
                                        <p:cTn id="1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 calcmode="lin" valueType="num">
                                      <p:cBhvr additive="base">
                                        <p:cTn id="1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anim calcmode="lin" valueType="num">
                                      <p:cBhvr additive="base">
                                        <p:cTn id="21"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anim calcmode="lin" valueType="num">
                                      <p:cBhvr additive="base">
                                        <p:cTn id="25"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anim calcmode="lin" valueType="num">
                                      <p:cBhvr additive="base">
                                        <p:cTn id="31"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xEl>
                                              <p:pRg st="10" end="10"/>
                                            </p:txEl>
                                          </p:spTgt>
                                        </p:tgtEl>
                                        <p:attrNameLst>
                                          <p:attrName>style.visibility</p:attrName>
                                        </p:attrNameLst>
                                      </p:cBhvr>
                                      <p:to>
                                        <p:strVal val="visible"/>
                                      </p:to>
                                    </p:set>
                                    <p:anim calcmode="lin" valueType="num">
                                      <p:cBhvr additive="base">
                                        <p:cTn id="35" dur="500" fill="hold"/>
                                        <p:tgtEl>
                                          <p:spTgt spid="8">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10" end="10"/>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anim calcmode="lin" valueType="num">
                                      <p:cBhvr additive="base">
                                        <p:cTn id="39" dur="500" fill="hold"/>
                                        <p:tgtEl>
                                          <p:spTgt spid="8">
                                            <p:txEl>
                                              <p:pRg st="11" end="11"/>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357952" y="-23614"/>
            <a:ext cx="8358246" cy="1520609"/>
          </a:xfrm>
          <a:prstGeom prst="rect">
            <a:avLst/>
          </a:prstGeom>
          <a:noFill/>
        </p:spPr>
        <p:txBody>
          <a:bodyPr wrap="square" rtlCol="0">
            <a:spAutoFit/>
          </a:bodyPr>
          <a:lstStyle/>
          <a:p>
            <a:pPr>
              <a:lnSpc>
                <a:spcPct val="120000"/>
              </a:lnSpc>
            </a:pPr>
            <a:r>
              <a:rPr lang="en-US" dirty="0">
                <a:latin typeface="黑体" pitchFamily="49" charset="-122"/>
                <a:ea typeface="黑体" pitchFamily="49" charset="-122"/>
              </a:rPr>
              <a:t>6.</a:t>
            </a:r>
            <a:r>
              <a:rPr lang="zh-CN" altLang="en-US" dirty="0">
                <a:latin typeface="黑体" pitchFamily="49" charset="-122"/>
                <a:ea typeface="黑体" pitchFamily="49" charset="-122"/>
              </a:rPr>
              <a:t>评价</a:t>
            </a:r>
          </a:p>
          <a:p>
            <a:pPr>
              <a:lnSpc>
                <a:spcPct val="120000"/>
              </a:lnSpc>
            </a:pPr>
            <a:r>
              <a:rPr lang="en-US" dirty="0">
                <a:latin typeface="黑体" pitchFamily="49" charset="-122"/>
                <a:ea typeface="黑体" pitchFamily="49" charset="-122"/>
              </a:rPr>
              <a:t>(1)</a:t>
            </a:r>
            <a:r>
              <a:rPr lang="zh-CN" altLang="en-US" dirty="0">
                <a:latin typeface="黑体" pitchFamily="49" charset="-122"/>
                <a:ea typeface="黑体" pitchFamily="49" charset="-122"/>
              </a:rPr>
              <a:t>作用</a:t>
            </a:r>
          </a:p>
          <a:p>
            <a:pPr>
              <a:lnSpc>
                <a:spcPct val="120000"/>
              </a:lnSpc>
            </a:pPr>
            <a:r>
              <a:rPr lang="zh-CN" altLang="en-US" dirty="0"/>
              <a:t>①政治</a:t>
            </a:r>
            <a:r>
              <a:rPr lang="en-US" dirty="0"/>
              <a:t>:</a:t>
            </a:r>
            <a:r>
              <a:rPr lang="en-US" altLang="zh-CN" u="sng" dirty="0"/>
              <a:t>                                                        </a:t>
            </a:r>
            <a:r>
              <a:rPr lang="en-US" altLang="zh-CN" u="sng" dirty="0">
                <a:solidFill>
                  <a:schemeClr val="bg1"/>
                </a:solidFill>
              </a:rPr>
              <a:t>.</a:t>
            </a:r>
          </a:p>
          <a:p>
            <a:pPr>
              <a:lnSpc>
                <a:spcPct val="120000"/>
              </a:lnSpc>
            </a:pPr>
            <a:r>
              <a:rPr lang="en-US" altLang="zh-CN" u="sng" dirty="0"/>
              <a:t>                                                              </a:t>
            </a:r>
            <a:r>
              <a:rPr lang="zh-CN" altLang="en-US" dirty="0"/>
              <a:t>。</a:t>
            </a:r>
          </a:p>
        </p:txBody>
      </p:sp>
      <p:sp>
        <p:nvSpPr>
          <p:cNvPr id="7" name="矩形 6"/>
          <p:cNvSpPr/>
          <p:nvPr/>
        </p:nvSpPr>
        <p:spPr>
          <a:xfrm>
            <a:off x="429390" y="712216"/>
            <a:ext cx="8286808" cy="781945"/>
          </a:xfrm>
          <a:prstGeom prst="rect">
            <a:avLst/>
          </a:prstGeom>
        </p:spPr>
        <p:txBody>
          <a:bodyPr wrap="square">
            <a:spAutoFit/>
          </a:bodyPr>
          <a:lstStyle/>
          <a:p>
            <a:pPr>
              <a:lnSpc>
                <a:spcPct val="120000"/>
              </a:lnSpc>
            </a:pPr>
            <a:r>
              <a:rPr lang="zh-CN" altLang="en-US" dirty="0">
                <a:solidFill>
                  <a:srgbClr val="FF0000"/>
                </a:solidFill>
              </a:rPr>
              <a:t>       比较完全意义上的反帝反封建的民族民主革命</a:t>
            </a:r>
            <a:r>
              <a:rPr lang="en-US" altLang="zh-CN" dirty="0">
                <a:solidFill>
                  <a:srgbClr val="FF0000"/>
                </a:solidFill>
              </a:rPr>
              <a:t>,</a:t>
            </a:r>
            <a:r>
              <a:rPr lang="zh-CN" altLang="en-US" dirty="0">
                <a:solidFill>
                  <a:srgbClr val="FF0000"/>
                </a:solidFill>
              </a:rPr>
              <a:t>推翻了清王朝统治</a:t>
            </a:r>
            <a:r>
              <a:rPr lang="en-US" altLang="zh-CN" dirty="0">
                <a:solidFill>
                  <a:srgbClr val="FF0000"/>
                </a:solidFill>
              </a:rPr>
              <a:t>,</a:t>
            </a:r>
            <a:r>
              <a:rPr lang="zh-CN" altLang="en-US" dirty="0">
                <a:solidFill>
                  <a:srgbClr val="FF0000"/>
                </a:solidFill>
              </a:rPr>
              <a:t>结束了中国两千多年的封建君主专制制度</a:t>
            </a:r>
            <a:r>
              <a:rPr lang="en-US" altLang="zh-CN" dirty="0">
                <a:solidFill>
                  <a:srgbClr val="FF0000"/>
                </a:solidFill>
              </a:rPr>
              <a:t>,</a:t>
            </a:r>
            <a:r>
              <a:rPr lang="zh-CN" altLang="en-US" dirty="0">
                <a:solidFill>
                  <a:srgbClr val="FF0000"/>
                </a:solidFill>
              </a:rPr>
              <a:t>建立了资产阶级共和国</a:t>
            </a:r>
          </a:p>
        </p:txBody>
      </p:sp>
      <p:sp>
        <p:nvSpPr>
          <p:cNvPr id="5" name="TextBox 4">
            <a:extLst>
              <a:ext uri="{FF2B5EF4-FFF2-40B4-BE49-F238E27FC236}">
                <a16:creationId xmlns:a16="http://schemas.microsoft.com/office/drawing/2014/main" id="{DD6BD6EE-C8F2-40A2-BA20-DCB35AE30DE9}"/>
              </a:ext>
            </a:extLst>
          </p:cNvPr>
          <p:cNvSpPr txBox="1"/>
          <p:nvPr/>
        </p:nvSpPr>
        <p:spPr>
          <a:xfrm>
            <a:off x="357952" y="1519326"/>
            <a:ext cx="8429684" cy="2997937"/>
          </a:xfrm>
          <a:prstGeom prst="rect">
            <a:avLst/>
          </a:prstGeom>
          <a:noFill/>
        </p:spPr>
        <p:txBody>
          <a:bodyPr wrap="square" rtlCol="0">
            <a:spAutoFit/>
          </a:bodyPr>
          <a:lstStyle/>
          <a:p>
            <a:pPr>
              <a:lnSpc>
                <a:spcPct val="120000"/>
              </a:lnSpc>
            </a:pPr>
            <a:r>
              <a:rPr lang="zh-CN" altLang="en-US" dirty="0"/>
              <a:t>②思想</a:t>
            </a:r>
            <a:r>
              <a:rPr lang="en-US" dirty="0"/>
              <a:t>:</a:t>
            </a:r>
            <a:r>
              <a:rPr lang="en-US" altLang="zh-CN" u="sng" dirty="0"/>
              <a:t>                                    </a:t>
            </a:r>
            <a:r>
              <a:rPr lang="zh-CN" altLang="en-US" dirty="0"/>
              <a:t>。</a:t>
            </a:r>
          </a:p>
          <a:p>
            <a:pPr>
              <a:lnSpc>
                <a:spcPct val="120000"/>
              </a:lnSpc>
            </a:pPr>
            <a:r>
              <a:rPr lang="zh-CN" altLang="en-US" dirty="0"/>
              <a:t>③经济</a:t>
            </a:r>
            <a:r>
              <a:rPr lang="en-US" dirty="0"/>
              <a:t>:</a:t>
            </a:r>
            <a:r>
              <a:rPr lang="en-US" altLang="zh-CN" u="sng" dirty="0"/>
              <a:t>                                                         </a:t>
            </a:r>
            <a:r>
              <a:rPr lang="zh-CN" altLang="en-US" dirty="0"/>
              <a:t>。</a:t>
            </a:r>
          </a:p>
          <a:p>
            <a:pPr>
              <a:lnSpc>
                <a:spcPct val="120000"/>
              </a:lnSpc>
            </a:pPr>
            <a:r>
              <a:rPr lang="zh-CN" altLang="en-US" dirty="0"/>
              <a:t>④社会习俗</a:t>
            </a:r>
            <a:r>
              <a:rPr lang="en-US" dirty="0"/>
              <a:t>:</a:t>
            </a:r>
            <a:r>
              <a:rPr lang="zh-CN" altLang="en-US" u="sng" dirty="0"/>
              <a:t>                                 </a:t>
            </a:r>
            <a:r>
              <a:rPr lang="zh-CN" altLang="en-US" dirty="0"/>
              <a:t>。</a:t>
            </a:r>
          </a:p>
          <a:p>
            <a:pPr>
              <a:lnSpc>
                <a:spcPct val="120000"/>
              </a:lnSpc>
            </a:pPr>
            <a:r>
              <a:rPr lang="en-US" dirty="0">
                <a:latin typeface="黑体" pitchFamily="49" charset="-122"/>
                <a:ea typeface="黑体" pitchFamily="49" charset="-122"/>
              </a:rPr>
              <a:t>(2)</a:t>
            </a:r>
            <a:r>
              <a:rPr lang="zh-CN" altLang="en-US" dirty="0">
                <a:latin typeface="黑体" pitchFamily="49" charset="-122"/>
                <a:ea typeface="黑体" pitchFamily="49" charset="-122"/>
              </a:rPr>
              <a:t>局限</a:t>
            </a:r>
          </a:p>
          <a:p>
            <a:pPr>
              <a:lnSpc>
                <a:spcPct val="120000"/>
              </a:lnSpc>
            </a:pPr>
            <a:r>
              <a:rPr lang="zh-CN" altLang="en-US" dirty="0"/>
              <a:t>①没有解决近代中国社会的根本矛盾</a:t>
            </a:r>
            <a:r>
              <a:rPr lang="en-US" dirty="0"/>
              <a:t>,</a:t>
            </a:r>
            <a:r>
              <a:rPr lang="zh-CN" altLang="en-US" dirty="0"/>
              <a:t>没有完成</a:t>
            </a:r>
            <a:r>
              <a:rPr lang="zh-CN" altLang="en-US" u="sng" dirty="0"/>
              <a:t>                     </a:t>
            </a:r>
            <a:r>
              <a:rPr lang="zh-CN" altLang="en-US" dirty="0"/>
              <a:t>的历史任务。</a:t>
            </a:r>
          </a:p>
          <a:p>
            <a:pPr>
              <a:lnSpc>
                <a:spcPct val="120000"/>
              </a:lnSpc>
            </a:pPr>
            <a:r>
              <a:rPr lang="zh-CN" altLang="en-US" dirty="0"/>
              <a:t>②没有提出科学的革命纲领。</a:t>
            </a:r>
          </a:p>
          <a:p>
            <a:pPr>
              <a:lnSpc>
                <a:spcPct val="120000"/>
              </a:lnSpc>
            </a:pPr>
            <a:r>
              <a:rPr lang="zh-CN" altLang="en-US" dirty="0"/>
              <a:t>③没有发动广大民众</a:t>
            </a:r>
            <a:r>
              <a:rPr lang="en-US" dirty="0"/>
              <a:t>,</a:t>
            </a:r>
            <a:r>
              <a:rPr lang="zh-CN" altLang="en-US" dirty="0"/>
              <a:t>缺乏一个组织严密的</a:t>
            </a:r>
            <a:r>
              <a:rPr lang="zh-CN" altLang="en-US" u="sng" dirty="0"/>
              <a:t>            </a:t>
            </a:r>
            <a:r>
              <a:rPr lang="zh-CN" altLang="en-US" dirty="0"/>
              <a:t>的领导。</a:t>
            </a:r>
          </a:p>
        </p:txBody>
      </p:sp>
      <p:sp>
        <p:nvSpPr>
          <p:cNvPr id="9" name="矩形 8">
            <a:extLst>
              <a:ext uri="{FF2B5EF4-FFF2-40B4-BE49-F238E27FC236}">
                <a16:creationId xmlns:a16="http://schemas.microsoft.com/office/drawing/2014/main" id="{B7CBE5FF-6389-4852-A04A-3D2D3A89EFD0}"/>
              </a:ext>
            </a:extLst>
          </p:cNvPr>
          <p:cNvSpPr/>
          <p:nvPr/>
        </p:nvSpPr>
        <p:spPr>
          <a:xfrm>
            <a:off x="1572398" y="1484905"/>
            <a:ext cx="3927678" cy="435697"/>
          </a:xfrm>
          <a:prstGeom prst="rect">
            <a:avLst/>
          </a:prstGeom>
        </p:spPr>
        <p:txBody>
          <a:bodyPr wrap="none">
            <a:spAutoFit/>
          </a:bodyPr>
          <a:lstStyle/>
          <a:p>
            <a:r>
              <a:rPr lang="zh-CN" altLang="en-US" dirty="0">
                <a:solidFill>
                  <a:srgbClr val="FF0000"/>
                </a:solidFill>
              </a:rPr>
              <a:t>传播民主共和观念</a:t>
            </a:r>
            <a:r>
              <a:rPr lang="en-US" dirty="0">
                <a:solidFill>
                  <a:srgbClr val="FF0000"/>
                </a:solidFill>
              </a:rPr>
              <a:t>,</a:t>
            </a:r>
            <a:r>
              <a:rPr lang="zh-CN" altLang="en-US" dirty="0">
                <a:solidFill>
                  <a:srgbClr val="FF0000"/>
                </a:solidFill>
              </a:rPr>
              <a:t>推动思想解放</a:t>
            </a:r>
          </a:p>
        </p:txBody>
      </p:sp>
      <p:sp>
        <p:nvSpPr>
          <p:cNvPr id="10" name="矩形 9">
            <a:extLst>
              <a:ext uri="{FF2B5EF4-FFF2-40B4-BE49-F238E27FC236}">
                <a16:creationId xmlns:a16="http://schemas.microsoft.com/office/drawing/2014/main" id="{8C1A048B-5F15-478C-BCCE-98E78AA203D2}"/>
              </a:ext>
            </a:extLst>
          </p:cNvPr>
          <p:cNvSpPr/>
          <p:nvPr/>
        </p:nvSpPr>
        <p:spPr>
          <a:xfrm>
            <a:off x="1286646" y="1848594"/>
            <a:ext cx="7540847" cy="400110"/>
          </a:xfrm>
          <a:prstGeom prst="rect">
            <a:avLst/>
          </a:prstGeom>
        </p:spPr>
        <p:txBody>
          <a:bodyPr wrap="none">
            <a:spAutoFit/>
          </a:bodyPr>
          <a:lstStyle/>
          <a:p>
            <a:pPr>
              <a:lnSpc>
                <a:spcPct val="100000"/>
              </a:lnSpc>
            </a:pPr>
            <a:r>
              <a:rPr lang="zh-CN" altLang="en-US" dirty="0">
                <a:solidFill>
                  <a:srgbClr val="FF0000"/>
                </a:solidFill>
              </a:rPr>
              <a:t>打击了帝国主义在华势力</a:t>
            </a:r>
            <a:r>
              <a:rPr lang="en-US" altLang="zh-CN" dirty="0">
                <a:solidFill>
                  <a:srgbClr val="FF0000"/>
                </a:solidFill>
              </a:rPr>
              <a:t>,</a:t>
            </a:r>
            <a:r>
              <a:rPr lang="zh-CN" altLang="en-US" dirty="0">
                <a:solidFill>
                  <a:srgbClr val="FF0000"/>
                </a:solidFill>
              </a:rPr>
              <a:t>为中国民族资本主义的发展创造了条件</a:t>
            </a:r>
          </a:p>
        </p:txBody>
      </p:sp>
      <p:sp>
        <p:nvSpPr>
          <p:cNvPr id="11" name="矩形 10">
            <a:extLst>
              <a:ext uri="{FF2B5EF4-FFF2-40B4-BE49-F238E27FC236}">
                <a16:creationId xmlns:a16="http://schemas.microsoft.com/office/drawing/2014/main" id="{FDDC5477-98BF-4DEA-A007-C566F4EE9B6D}"/>
              </a:ext>
            </a:extLst>
          </p:cNvPr>
          <p:cNvSpPr/>
          <p:nvPr/>
        </p:nvSpPr>
        <p:spPr>
          <a:xfrm>
            <a:off x="2001026" y="2204985"/>
            <a:ext cx="4055919" cy="435697"/>
          </a:xfrm>
          <a:prstGeom prst="rect">
            <a:avLst/>
          </a:prstGeom>
        </p:spPr>
        <p:txBody>
          <a:bodyPr wrap="none">
            <a:spAutoFit/>
          </a:bodyPr>
          <a:lstStyle/>
          <a:p>
            <a:r>
              <a:rPr lang="zh-CN" altLang="en-US" dirty="0">
                <a:solidFill>
                  <a:srgbClr val="FF0000"/>
                </a:solidFill>
              </a:rPr>
              <a:t>推动了社会移风易俗和观念的更新</a:t>
            </a:r>
          </a:p>
        </p:txBody>
      </p:sp>
      <p:sp>
        <p:nvSpPr>
          <p:cNvPr id="12" name="矩形 11">
            <a:extLst>
              <a:ext uri="{FF2B5EF4-FFF2-40B4-BE49-F238E27FC236}">
                <a16:creationId xmlns:a16="http://schemas.microsoft.com/office/drawing/2014/main" id="{5BC6453A-F406-492A-BCA1-629FF62EF9DD}"/>
              </a:ext>
            </a:extLst>
          </p:cNvPr>
          <p:cNvSpPr/>
          <p:nvPr/>
        </p:nvSpPr>
        <p:spPr>
          <a:xfrm>
            <a:off x="5787240" y="2928714"/>
            <a:ext cx="2507418" cy="435697"/>
          </a:xfrm>
          <a:prstGeom prst="rect">
            <a:avLst/>
          </a:prstGeom>
        </p:spPr>
        <p:txBody>
          <a:bodyPr wrap="none">
            <a:spAutoFit/>
          </a:bodyPr>
          <a:lstStyle/>
          <a:p>
            <a:r>
              <a:rPr lang="zh-CN" altLang="en-US" dirty="0">
                <a:solidFill>
                  <a:srgbClr val="FF0000"/>
                </a:solidFill>
              </a:rPr>
              <a:t>民族独立、人民解放</a:t>
            </a:r>
          </a:p>
        </p:txBody>
      </p:sp>
      <p:sp>
        <p:nvSpPr>
          <p:cNvPr id="13" name="矩形 12">
            <a:extLst>
              <a:ext uri="{FF2B5EF4-FFF2-40B4-BE49-F238E27FC236}">
                <a16:creationId xmlns:a16="http://schemas.microsoft.com/office/drawing/2014/main" id="{77E69612-BB19-45AE-AE63-433FE0D40BE5}"/>
              </a:ext>
            </a:extLst>
          </p:cNvPr>
          <p:cNvSpPr/>
          <p:nvPr/>
        </p:nvSpPr>
        <p:spPr>
          <a:xfrm>
            <a:off x="5356058" y="4008834"/>
            <a:ext cx="1217000" cy="435697"/>
          </a:xfrm>
          <a:prstGeom prst="rect">
            <a:avLst/>
          </a:prstGeom>
        </p:spPr>
        <p:txBody>
          <a:bodyPr wrap="none">
            <a:spAutoFit/>
          </a:bodyPr>
          <a:lstStyle/>
          <a:p>
            <a:r>
              <a:rPr lang="zh-CN" altLang="en-US" dirty="0">
                <a:solidFill>
                  <a:srgbClr val="FF0000"/>
                </a:solidFill>
              </a:rPr>
              <a:t>革命政党</a:t>
            </a:r>
          </a:p>
        </p:txBody>
      </p:sp>
      <p:sp>
        <p:nvSpPr>
          <p:cNvPr id="14" name="TextBox 4">
            <a:extLst>
              <a:ext uri="{FF2B5EF4-FFF2-40B4-BE49-F238E27FC236}">
                <a16:creationId xmlns:a16="http://schemas.microsoft.com/office/drawing/2014/main" id="{D5752719-5F76-483F-8CC7-6470F9EB0A60}"/>
              </a:ext>
            </a:extLst>
          </p:cNvPr>
          <p:cNvSpPr txBox="1"/>
          <p:nvPr/>
        </p:nvSpPr>
        <p:spPr>
          <a:xfrm>
            <a:off x="357952" y="4587800"/>
            <a:ext cx="8429684" cy="1077218"/>
          </a:xfrm>
          <a:prstGeom prst="rect">
            <a:avLst/>
          </a:prstGeom>
          <a:noFill/>
          <a:ln>
            <a:solidFill>
              <a:schemeClr val="tx1"/>
            </a:solidFill>
          </a:ln>
        </p:spPr>
        <p:txBody>
          <a:bodyPr wrap="square" rtlCol="0">
            <a:spAutoFit/>
          </a:bodyPr>
          <a:lstStyle/>
          <a:p>
            <a:pPr>
              <a:lnSpc>
                <a:spcPct val="100000"/>
              </a:lnSpc>
            </a:pPr>
            <a:r>
              <a:rPr lang="en-US" sz="1600" dirty="0">
                <a:latin typeface="黑体" pitchFamily="49" charset="-122"/>
                <a:ea typeface="黑体" pitchFamily="49" charset="-122"/>
              </a:rPr>
              <a:t>[</a:t>
            </a:r>
            <a:r>
              <a:rPr lang="zh-CN" altLang="en-US" sz="1600" dirty="0">
                <a:latin typeface="黑体" pitchFamily="49" charset="-122"/>
                <a:ea typeface="黑体" pitchFamily="49" charset="-122"/>
              </a:rPr>
              <a:t>名师点拨</a:t>
            </a:r>
            <a:r>
              <a:rPr lang="en-US" sz="1600" dirty="0">
                <a:latin typeface="黑体" pitchFamily="49" charset="-122"/>
                <a:ea typeface="黑体" pitchFamily="49" charset="-122"/>
              </a:rPr>
              <a:t>]</a:t>
            </a:r>
            <a:r>
              <a:rPr lang="en-US" sz="1600" dirty="0">
                <a:latin typeface="楷体" pitchFamily="49" charset="-122"/>
                <a:ea typeface="楷体" pitchFamily="49" charset="-122"/>
              </a:rPr>
              <a:t> </a:t>
            </a:r>
            <a:r>
              <a:rPr lang="zh-CN" altLang="en-US" sz="1600" dirty="0">
                <a:latin typeface="楷体" pitchFamily="49" charset="-122"/>
                <a:ea typeface="楷体" pitchFamily="49" charset="-122"/>
              </a:rPr>
              <a:t>辛亥革命推翻了封建君主专制而不是封建制度</a:t>
            </a:r>
          </a:p>
          <a:p>
            <a:pPr>
              <a:lnSpc>
                <a:spcPct val="100000"/>
              </a:lnSpc>
            </a:pPr>
            <a:r>
              <a:rPr lang="zh-CN" altLang="en-US" sz="1600" dirty="0">
                <a:latin typeface="楷体" pitchFamily="49" charset="-122"/>
                <a:ea typeface="楷体" pitchFamily="49" charset="-122"/>
              </a:rPr>
              <a:t>封建制度的基本内涵包括经济制度、政治制度和思想文化制度等层面。而辛亥革命只是推翻了君主专制制度这一基本的政治制度</a:t>
            </a:r>
            <a:r>
              <a:rPr lang="en-US" sz="1600" dirty="0">
                <a:latin typeface="楷体" pitchFamily="49" charset="-122"/>
                <a:ea typeface="楷体" pitchFamily="49" charset="-122"/>
              </a:rPr>
              <a:t>,</a:t>
            </a:r>
            <a:r>
              <a:rPr lang="zh-CN" altLang="en-US" sz="1600" dirty="0">
                <a:latin typeface="楷体" pitchFamily="49" charset="-122"/>
                <a:ea typeface="楷体" pitchFamily="49" charset="-122"/>
              </a:rPr>
              <a:t>而地主阶级的统治地位、封建土地所有制并未改变</a:t>
            </a:r>
            <a:r>
              <a:rPr lang="en-US" sz="1600" dirty="0">
                <a:latin typeface="楷体" pitchFamily="49" charset="-122"/>
                <a:ea typeface="楷体" pitchFamily="49" charset="-122"/>
              </a:rPr>
              <a:t>,</a:t>
            </a:r>
            <a:r>
              <a:rPr lang="zh-CN" altLang="en-US" sz="1600" dirty="0">
                <a:latin typeface="楷体" pitchFamily="49" charset="-122"/>
                <a:ea typeface="楷体" pitchFamily="49" charset="-122"/>
              </a:rPr>
              <a:t>封建思想在国民头脑中还根深蒂固。</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blinds(horizontal)">
                                      <p:cBhvr>
                                        <p:cTn id="22" dur="5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Effect transition="in" filter="blinds(horizontal)">
                                      <p:cBhvr>
                                        <p:cTn id="32" dur="500"/>
                                        <p:tgtEl>
                                          <p:spTgt spid="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blinds(horizontal)">
                                      <p:cBhvr>
                                        <p:cTn id="42" dur="500"/>
                                        <p:tgtEl>
                                          <p:spTgt spid="5">
                                            <p:txEl>
                                              <p:pRg st="3" end="3"/>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5">
                                            <p:txEl>
                                              <p:pRg st="4" end="4"/>
                                            </p:txEl>
                                          </p:spTgt>
                                        </p:tgtEl>
                                        <p:attrNameLst>
                                          <p:attrName>style.visibility</p:attrName>
                                        </p:attrNameLst>
                                      </p:cBhvr>
                                      <p:to>
                                        <p:strVal val="visible"/>
                                      </p:to>
                                    </p:set>
                                    <p:animEffect transition="in" filter="blinds(horizontal)">
                                      <p:cBhvr>
                                        <p:cTn id="45" dur="500"/>
                                        <p:tgtEl>
                                          <p:spTgt spid="5">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linds(horizontal)">
                                      <p:cBhvr>
                                        <p:cTn id="50" dur="500"/>
                                        <p:tgtEl>
                                          <p:spTgt spid="12"/>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5">
                                            <p:txEl>
                                              <p:pRg st="5" end="5"/>
                                            </p:txEl>
                                          </p:spTgt>
                                        </p:tgtEl>
                                        <p:attrNameLst>
                                          <p:attrName>style.visibility</p:attrName>
                                        </p:attrNameLst>
                                      </p:cBhvr>
                                      <p:to>
                                        <p:strVal val="visible"/>
                                      </p:to>
                                    </p:set>
                                    <p:animEffect transition="in" filter="blinds(horizontal)">
                                      <p:cBhvr>
                                        <p:cTn id="55" dur="500"/>
                                        <p:tgtEl>
                                          <p:spTgt spid="5">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nodeType="clickEffect">
                                  <p:stCondLst>
                                    <p:cond delay="0"/>
                                  </p:stCondLst>
                                  <p:childTnLst>
                                    <p:set>
                                      <p:cBhvr>
                                        <p:cTn id="59" dur="1" fill="hold">
                                          <p:stCondLst>
                                            <p:cond delay="0"/>
                                          </p:stCondLst>
                                        </p:cTn>
                                        <p:tgtEl>
                                          <p:spTgt spid="5">
                                            <p:txEl>
                                              <p:pRg st="6" end="6"/>
                                            </p:txEl>
                                          </p:spTgt>
                                        </p:tgtEl>
                                        <p:attrNameLst>
                                          <p:attrName>style.visibility</p:attrName>
                                        </p:attrNameLst>
                                      </p:cBhvr>
                                      <p:to>
                                        <p:strVal val="visible"/>
                                      </p:to>
                                    </p:set>
                                    <p:animEffect transition="in" filter="blinds(horizontal)">
                                      <p:cBhvr>
                                        <p:cTn id="60" dur="500"/>
                                        <p:tgtEl>
                                          <p:spTgt spid="5">
                                            <p:txEl>
                                              <p:pRg st="6" end="6"/>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blinds(horizontal)">
                                      <p:cBhvr>
                                        <p:cTn id="65" dur="500"/>
                                        <p:tgtEl>
                                          <p:spTgt spid="13"/>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P spid="13" grpId="0"/>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6514" y="642128"/>
            <a:ext cx="8501122" cy="573042"/>
          </a:xfrm>
          <a:prstGeom prst="rect">
            <a:avLst/>
          </a:prstGeom>
          <a:noFill/>
        </p:spPr>
        <p:txBody>
          <a:bodyPr wrap="square" rtlCol="0">
            <a:spAutoFit/>
          </a:bodyPr>
          <a:lstStyle/>
          <a:p>
            <a:pPr algn="ctr"/>
            <a:r>
              <a:rPr lang="zh-CN" altLang="en-US" sz="2800" dirty="0">
                <a:latin typeface="黑体" pitchFamily="49" charset="-122"/>
                <a:ea typeface="黑体" pitchFamily="49" charset="-122"/>
              </a:rPr>
              <a:t>三　资产阶级的革命</a:t>
            </a:r>
            <a:r>
              <a:rPr lang="en-US" altLang="zh-CN" sz="2800" dirty="0">
                <a:latin typeface="黑体" pitchFamily="49" charset="-122"/>
                <a:ea typeface="黑体" pitchFamily="49" charset="-122"/>
              </a:rPr>
              <a:t>——</a:t>
            </a:r>
            <a:r>
              <a:rPr lang="zh-CN" altLang="en-US" sz="2800" dirty="0">
                <a:latin typeface="黑体" pitchFamily="49" charset="-122"/>
                <a:ea typeface="黑体" pitchFamily="49" charset="-122"/>
              </a:rPr>
              <a:t>辛亥革命的影响及局限性</a:t>
            </a:r>
          </a:p>
        </p:txBody>
      </p:sp>
      <p:sp>
        <p:nvSpPr>
          <p:cNvPr id="6" name="TextBox 5"/>
          <p:cNvSpPr txBox="1"/>
          <p:nvPr/>
        </p:nvSpPr>
        <p:spPr>
          <a:xfrm>
            <a:off x="286514" y="1285070"/>
            <a:ext cx="8429684" cy="1235916"/>
          </a:xfrm>
          <a:prstGeom prst="rect">
            <a:avLst/>
          </a:prstGeom>
          <a:noFill/>
        </p:spPr>
        <p:txBody>
          <a:bodyPr wrap="square" rtlCol="0">
            <a:spAutoFit/>
          </a:bodyPr>
          <a:lstStyle/>
          <a:p>
            <a:r>
              <a:rPr lang="zh-CN" altLang="en-US" u="sng" dirty="0">
                <a:latin typeface="黑体" pitchFamily="49" charset="-122"/>
                <a:ea typeface="黑体" pitchFamily="49" charset="-122"/>
              </a:rPr>
              <a:t>视角</a:t>
            </a:r>
            <a:r>
              <a:rPr lang="en-US" u="sng" dirty="0">
                <a:latin typeface="黑体" pitchFamily="49" charset="-122"/>
                <a:ea typeface="黑体" pitchFamily="49" charset="-122"/>
              </a:rPr>
              <a:t>1</a:t>
            </a:r>
            <a:r>
              <a:rPr lang="zh-CN" altLang="en-US" u="sng" dirty="0">
                <a:latin typeface="黑体" pitchFamily="49" charset="-122"/>
                <a:ea typeface="黑体" pitchFamily="49" charset="-122"/>
              </a:rPr>
              <a:t>　辛亥革命的影响</a:t>
            </a:r>
            <a:endParaRPr lang="zh-CN" altLang="en-US" dirty="0">
              <a:latin typeface="黑体" pitchFamily="49" charset="-122"/>
              <a:ea typeface="黑体" pitchFamily="49" charset="-122"/>
            </a:endParaRPr>
          </a:p>
          <a:p>
            <a:pPr algn="just"/>
            <a:r>
              <a:rPr lang="zh-CN" altLang="en-US" dirty="0">
                <a:latin typeface="黑体" pitchFamily="49" charset="-122"/>
                <a:ea typeface="黑体" pitchFamily="49" charset="-122"/>
              </a:rPr>
              <a:t>材料一</a:t>
            </a:r>
            <a:r>
              <a:rPr lang="zh-CN" altLang="en-US" dirty="0"/>
              <a:t>　</a:t>
            </a:r>
            <a:r>
              <a:rPr lang="zh-CN" altLang="en-US" dirty="0">
                <a:latin typeface="楷体" pitchFamily="49" charset="-122"/>
                <a:ea typeface="楷体" pitchFamily="49" charset="-122"/>
              </a:rPr>
              <a:t>下图揭示了在庆祝中华民国成立的日子里</a:t>
            </a:r>
            <a:r>
              <a:rPr lang="en-US" dirty="0">
                <a:latin typeface="楷体" pitchFamily="49" charset="-122"/>
                <a:ea typeface="楷体" pitchFamily="49" charset="-122"/>
              </a:rPr>
              <a:t>,</a:t>
            </a:r>
            <a:r>
              <a:rPr lang="zh-CN" altLang="en-US" dirty="0">
                <a:latin typeface="楷体" pitchFamily="49" charset="-122"/>
                <a:ea typeface="楷体" pitchFamily="49" charset="-122"/>
              </a:rPr>
              <a:t>有人把中华民国的“国”字写为“口内一个民字”。</a:t>
            </a:r>
          </a:p>
        </p:txBody>
      </p:sp>
      <p:pic>
        <p:nvPicPr>
          <p:cNvPr id="7" name="Y21S1LRJTYLS13.eps"/>
          <p:cNvPicPr/>
          <p:nvPr/>
        </p:nvPicPr>
        <p:blipFill>
          <a:blip r:embed="rId2"/>
          <a:stretch>
            <a:fillRect/>
          </a:stretch>
        </p:blipFill>
        <p:spPr>
          <a:xfrm>
            <a:off x="3286910" y="2642392"/>
            <a:ext cx="1402738" cy="2231332"/>
          </a:xfrm>
          <a:prstGeom prst="rect">
            <a:avLst/>
          </a:prstGeom>
        </p:spPr>
      </p:pic>
    </p:spTree>
  </p:cSld>
  <p:clrMapOvr>
    <a:masterClrMapping/>
  </p:clrMapOvr>
  <p:transition>
    <p:zoom dir="in"/>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357952" y="863782"/>
            <a:ext cx="8358246" cy="2492990"/>
          </a:xfrm>
          <a:prstGeom prst="rect">
            <a:avLst/>
          </a:prstGeom>
          <a:noFill/>
        </p:spPr>
        <p:txBody>
          <a:bodyPr wrap="square" rtlCol="0">
            <a:spAutoFit/>
          </a:bodyPr>
          <a:lstStyle/>
          <a:p>
            <a:r>
              <a:rPr lang="zh-CN" altLang="en-US" dirty="0">
                <a:latin typeface="黑体" pitchFamily="49" charset="-122"/>
                <a:ea typeface="黑体" pitchFamily="49" charset="-122"/>
              </a:rPr>
              <a:t>材料二</a:t>
            </a:r>
            <a:r>
              <a:rPr lang="zh-CN" altLang="en-US" dirty="0"/>
              <a:t>　</a:t>
            </a:r>
            <a:r>
              <a:rPr lang="zh-CN" altLang="en-US" dirty="0">
                <a:latin typeface="楷体" pitchFamily="49" charset="-122"/>
                <a:ea typeface="楷体" pitchFamily="49" charset="-122"/>
              </a:rPr>
              <a:t>中华民国之主权</a:t>
            </a:r>
            <a:r>
              <a:rPr lang="en-US" dirty="0">
                <a:latin typeface="楷体" pitchFamily="49" charset="-122"/>
                <a:ea typeface="楷体" pitchFamily="49" charset="-122"/>
              </a:rPr>
              <a:t>,</a:t>
            </a:r>
            <a:r>
              <a:rPr lang="zh-CN" altLang="en-US" dirty="0">
                <a:latin typeface="楷体" pitchFamily="49" charset="-122"/>
                <a:ea typeface="楷体" pitchFamily="49" charset="-122"/>
              </a:rPr>
              <a:t>属于国民全体。</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中华民国以参议院、临时大总统、国务员、法院行使其统治权。</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中华民国之立法权</a:t>
            </a:r>
            <a:r>
              <a:rPr lang="en-US" dirty="0">
                <a:latin typeface="楷体" pitchFamily="49" charset="-122"/>
                <a:ea typeface="楷体" pitchFamily="49" charset="-122"/>
              </a:rPr>
              <a:t>,</a:t>
            </a:r>
            <a:r>
              <a:rPr lang="zh-CN" altLang="en-US" dirty="0">
                <a:latin typeface="楷体" pitchFamily="49" charset="-122"/>
                <a:ea typeface="楷体" pitchFamily="49" charset="-122"/>
              </a:rPr>
              <a:t>以参议院行之。</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参议院对于临时大总统</a:t>
            </a:r>
            <a:r>
              <a:rPr lang="en-US" dirty="0">
                <a:latin typeface="楷体" pitchFamily="49" charset="-122"/>
                <a:ea typeface="楷体" pitchFamily="49" charset="-122"/>
              </a:rPr>
              <a:t>,</a:t>
            </a:r>
            <a:r>
              <a:rPr lang="zh-CN" altLang="en-US" dirty="0">
                <a:latin typeface="楷体" pitchFamily="49" charset="-122"/>
                <a:ea typeface="楷体" pitchFamily="49" charset="-122"/>
              </a:rPr>
              <a:t>认为有谋叛行为时</a:t>
            </a:r>
            <a:r>
              <a:rPr lang="en-US" dirty="0">
                <a:latin typeface="楷体" pitchFamily="49" charset="-122"/>
                <a:ea typeface="楷体" pitchFamily="49" charset="-122"/>
              </a:rPr>
              <a:t>,</a:t>
            </a:r>
            <a:r>
              <a:rPr lang="zh-CN" altLang="en-US" dirty="0">
                <a:latin typeface="楷体" pitchFamily="49" charset="-122"/>
                <a:ea typeface="楷体" pitchFamily="49" charset="-122"/>
              </a:rPr>
              <a:t>得以总员五分之四以上之出席</a:t>
            </a:r>
            <a:r>
              <a:rPr lang="en-US" dirty="0">
                <a:latin typeface="楷体" pitchFamily="49" charset="-122"/>
                <a:ea typeface="楷体" pitchFamily="49" charset="-122"/>
              </a:rPr>
              <a:t>,</a:t>
            </a:r>
            <a:r>
              <a:rPr lang="zh-CN" altLang="en-US" dirty="0">
                <a:latin typeface="楷体" pitchFamily="49" charset="-122"/>
                <a:ea typeface="楷体" pitchFamily="49" charset="-122"/>
              </a:rPr>
              <a:t>出席员四分之三以上之可决弹劾之。</a:t>
            </a:r>
          </a:p>
          <a:p>
            <a:pPr algn="r"/>
            <a:r>
              <a:rPr lang="en-US" altLang="zh-CN" dirty="0"/>
              <a:t>——</a:t>
            </a:r>
            <a:r>
              <a:rPr lang="zh-CN" altLang="en-US" dirty="0"/>
              <a:t>翦伯赞、郑天挺主编</a:t>
            </a:r>
            <a:r>
              <a:rPr lang="en-US" altLang="zh-CN" dirty="0"/>
              <a:t>《</a:t>
            </a:r>
            <a:r>
              <a:rPr lang="zh-CN" altLang="en-US" dirty="0"/>
              <a:t>中国通史</a:t>
            </a:r>
          </a:p>
          <a:p>
            <a:pPr algn="r"/>
            <a:r>
              <a:rPr lang="zh-CN" altLang="en-US" dirty="0"/>
              <a:t>参考资料近代部分</a:t>
            </a:r>
            <a:r>
              <a:rPr lang="en-US" altLang="zh-CN" dirty="0"/>
              <a:t>》</a:t>
            </a:r>
            <a:r>
              <a:rPr lang="en-US" dirty="0"/>
              <a:t>(</a:t>
            </a:r>
            <a:r>
              <a:rPr lang="zh-CN" altLang="en-US" dirty="0"/>
              <a:t>修订本</a:t>
            </a:r>
            <a:r>
              <a:rPr lang="en-US" dirty="0"/>
              <a:t>)</a:t>
            </a:r>
            <a:endParaRPr lang="zh-CN" altLang="en-US" dirty="0"/>
          </a:p>
        </p:txBody>
      </p:sp>
    </p:spTree>
  </p:cSld>
  <p:clrMapOvr>
    <a:masterClrMapping/>
  </p:clrMapOvr>
  <p:transition>
    <p:zoom dir="in"/>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286514" y="642128"/>
            <a:ext cx="8501122" cy="1235916"/>
          </a:xfrm>
          <a:prstGeom prst="rect">
            <a:avLst/>
          </a:prstGeom>
          <a:noFill/>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问题</a:t>
            </a:r>
            <a:r>
              <a:rPr lang="en-US" dirty="0">
                <a:latin typeface="黑体" pitchFamily="49" charset="-122"/>
                <a:ea typeface="黑体" pitchFamily="49" charset="-122"/>
              </a:rPr>
              <a:t>] </a:t>
            </a:r>
            <a:r>
              <a:rPr lang="en-US" dirty="0"/>
              <a:t>(1)</a:t>
            </a:r>
            <a:r>
              <a:rPr lang="zh-CN" altLang="en-US" dirty="0"/>
              <a:t>据材料一并结合所学知识</a:t>
            </a:r>
            <a:r>
              <a:rPr lang="en-US" dirty="0"/>
              <a:t>,</a:t>
            </a:r>
            <a:r>
              <a:rPr lang="zh-CN" altLang="en-US" dirty="0"/>
              <a:t>解释“囻”的主要含义。</a:t>
            </a:r>
          </a:p>
          <a:p>
            <a:pPr algn="just"/>
            <a:r>
              <a:rPr lang="en-US" dirty="0"/>
              <a:t>(2)</a:t>
            </a:r>
            <a:r>
              <a:rPr lang="zh-CN" altLang="en-US" dirty="0"/>
              <a:t>依据材料二并结合所学知识</a:t>
            </a:r>
            <a:r>
              <a:rPr lang="en-US" dirty="0"/>
              <a:t>,</a:t>
            </a:r>
            <a:r>
              <a:rPr lang="zh-CN" altLang="en-US" dirty="0"/>
              <a:t>说明</a:t>
            </a:r>
            <a:r>
              <a:rPr lang="en-US" altLang="zh-CN" dirty="0"/>
              <a:t>《</a:t>
            </a:r>
            <a:r>
              <a:rPr lang="zh-CN" altLang="en-US" dirty="0"/>
              <a:t>中华民国临时约法</a:t>
            </a:r>
            <a:r>
              <a:rPr lang="en-US" altLang="zh-CN" dirty="0"/>
              <a:t>》</a:t>
            </a:r>
            <a:r>
              <a:rPr lang="zh-CN" altLang="en-US" dirty="0"/>
              <a:t>体现的进步  意义。</a:t>
            </a:r>
          </a:p>
        </p:txBody>
      </p:sp>
      <p:sp>
        <p:nvSpPr>
          <p:cNvPr id="3" name="Rectangle 2"/>
          <p:cNvSpPr>
            <a:spLocks noChangeArrowheads="1"/>
          </p:cNvSpPr>
          <p:nvPr/>
        </p:nvSpPr>
        <p:spPr bwMode="auto">
          <a:xfrm>
            <a:off x="357952" y="1999450"/>
            <a:ext cx="8280400" cy="235745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2070888"/>
            <a:ext cx="8143932" cy="2036135"/>
          </a:xfrm>
          <a:prstGeom prst="rect">
            <a:avLst/>
          </a:prstGeom>
          <a:noFill/>
        </p:spPr>
        <p:txBody>
          <a:bodyPr wrap="square" rtlCol="0">
            <a:spAutoFit/>
          </a:bodyPr>
          <a:lstStyle/>
          <a:p>
            <a:r>
              <a:rPr lang="en-US" dirty="0">
                <a:solidFill>
                  <a:srgbClr val="FF0000"/>
                </a:solidFill>
                <a:latin typeface="黑体" pitchFamily="49" charset="-122"/>
                <a:ea typeface="黑体" pitchFamily="49" charset="-122"/>
              </a:rPr>
              <a:t>[</a:t>
            </a:r>
            <a:r>
              <a:rPr lang="zh-CN" altLang="en-US" dirty="0">
                <a:solidFill>
                  <a:srgbClr val="FF0000"/>
                </a:solidFill>
                <a:latin typeface="黑体" pitchFamily="49" charset="-122"/>
                <a:ea typeface="黑体" pitchFamily="49" charset="-122"/>
              </a:rPr>
              <a:t>结论</a:t>
            </a:r>
            <a:r>
              <a:rPr lang="en-US" dirty="0">
                <a:solidFill>
                  <a:srgbClr val="FF0000"/>
                </a:solidFill>
                <a:latin typeface="黑体" pitchFamily="49" charset="-122"/>
                <a:ea typeface="黑体" pitchFamily="49" charset="-122"/>
              </a:rPr>
              <a:t>] </a:t>
            </a:r>
            <a:r>
              <a:rPr lang="en-US" dirty="0"/>
              <a:t>(1)</a:t>
            </a:r>
            <a:r>
              <a:rPr lang="zh-CN" altLang="en-US" dirty="0"/>
              <a:t>民是国的核心</a:t>
            </a:r>
            <a:r>
              <a:rPr lang="en-US" dirty="0"/>
              <a:t>,</a:t>
            </a:r>
            <a:r>
              <a:rPr lang="zh-CN" altLang="en-US" dirty="0"/>
              <a:t>民是国的组成部分</a:t>
            </a:r>
            <a:r>
              <a:rPr lang="en-US" dirty="0"/>
              <a:t>,</a:t>
            </a:r>
            <a:r>
              <a:rPr lang="zh-CN" altLang="en-US" dirty="0"/>
              <a:t>体现了主权在民的思想与原则</a:t>
            </a:r>
            <a:r>
              <a:rPr lang="en-US" dirty="0"/>
              <a:t>,</a:t>
            </a:r>
            <a:r>
              <a:rPr lang="zh-CN" altLang="en-US" dirty="0"/>
              <a:t>也表明了辛亥革命后民主共和思想的传播。</a:t>
            </a:r>
          </a:p>
          <a:p>
            <a:pPr algn="just"/>
            <a:r>
              <a:rPr lang="en-US" dirty="0"/>
              <a:t>(2)</a:t>
            </a:r>
            <a:r>
              <a:rPr lang="zh-CN" altLang="en-US" dirty="0"/>
              <a:t>规定主权在民</a:t>
            </a:r>
            <a:r>
              <a:rPr lang="en-US" dirty="0"/>
              <a:t>,</a:t>
            </a:r>
            <a:r>
              <a:rPr lang="zh-CN" altLang="en-US" dirty="0"/>
              <a:t>促进了人民的觉醒</a:t>
            </a:r>
            <a:r>
              <a:rPr lang="en-US" dirty="0"/>
              <a:t>;</a:t>
            </a:r>
            <a:r>
              <a:rPr lang="zh-CN" altLang="en-US" dirty="0"/>
              <a:t>确立民主共和政体</a:t>
            </a:r>
            <a:r>
              <a:rPr lang="en-US" dirty="0"/>
              <a:t>,</a:t>
            </a:r>
            <a:r>
              <a:rPr lang="zh-CN" altLang="en-US" dirty="0"/>
              <a:t>否定君主专 制</a:t>
            </a:r>
            <a:r>
              <a:rPr lang="en-US" dirty="0"/>
              <a:t>;</a:t>
            </a:r>
            <a:r>
              <a:rPr lang="zh-CN" altLang="en-US" dirty="0"/>
              <a:t>确立分权体制</a:t>
            </a:r>
            <a:r>
              <a:rPr lang="en-US" dirty="0"/>
              <a:t>,</a:t>
            </a:r>
            <a:r>
              <a:rPr lang="zh-CN" altLang="en-US" dirty="0"/>
              <a:t>避免专制独裁</a:t>
            </a:r>
            <a:r>
              <a:rPr lang="en-US" dirty="0"/>
              <a:t>;</a:t>
            </a:r>
            <a:r>
              <a:rPr lang="zh-CN" altLang="en-US" dirty="0"/>
              <a:t>明确内阁总理负责制和弹劾方式</a:t>
            </a:r>
            <a:r>
              <a:rPr lang="en-US" dirty="0"/>
              <a:t>,</a:t>
            </a:r>
            <a:r>
              <a:rPr lang="zh-CN" altLang="en-US" dirty="0"/>
              <a:t>限制总统权力。</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trips(down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strips(downLeft)">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286514" y="642128"/>
            <a:ext cx="8501122" cy="3236463"/>
          </a:xfrm>
          <a:prstGeom prst="rect">
            <a:avLst/>
          </a:prstGeom>
          <a:noFill/>
        </p:spPr>
        <p:txBody>
          <a:bodyPr wrap="square" rtlCol="0">
            <a:spAutoFit/>
          </a:bodyPr>
          <a:lstStyle/>
          <a:p>
            <a:r>
              <a:rPr lang="zh-CN" altLang="en-US" u="sng" dirty="0">
                <a:latin typeface="黑体" pitchFamily="49" charset="-122"/>
                <a:ea typeface="黑体" pitchFamily="49" charset="-122"/>
              </a:rPr>
              <a:t>视角</a:t>
            </a:r>
            <a:r>
              <a:rPr lang="en-US" u="sng" dirty="0">
                <a:latin typeface="黑体" pitchFamily="49" charset="-122"/>
                <a:ea typeface="黑体" pitchFamily="49" charset="-122"/>
              </a:rPr>
              <a:t>2</a:t>
            </a:r>
            <a:r>
              <a:rPr lang="zh-CN" altLang="en-US" u="sng" dirty="0">
                <a:latin typeface="黑体" pitchFamily="49" charset="-122"/>
                <a:ea typeface="黑体" pitchFamily="49" charset="-122"/>
              </a:rPr>
              <a:t>　辛亥革命的局限性</a:t>
            </a:r>
            <a:endParaRPr lang="zh-CN" altLang="en-US" dirty="0">
              <a:latin typeface="黑体" pitchFamily="49" charset="-122"/>
              <a:ea typeface="黑体" pitchFamily="49" charset="-122"/>
            </a:endParaRPr>
          </a:p>
          <a:p>
            <a:r>
              <a:rPr lang="zh-CN" altLang="en-US" dirty="0">
                <a:latin typeface="黑体" pitchFamily="49" charset="-122"/>
                <a:ea typeface="黑体" pitchFamily="49" charset="-122"/>
              </a:rPr>
              <a:t>材料三</a:t>
            </a:r>
            <a:r>
              <a:rPr lang="zh-CN" altLang="en-US" dirty="0"/>
              <a:t>　</a:t>
            </a:r>
            <a:r>
              <a:rPr lang="zh-CN" altLang="en-US" dirty="0">
                <a:latin typeface="楷体" pitchFamily="49" charset="-122"/>
                <a:ea typeface="楷体" pitchFamily="49" charset="-122"/>
              </a:rPr>
              <a:t>同盟会纲领明确地提出了当时中国革命的民族、民权、民生三大革命任务。但有的人抱着传统的“反清兴汉”的观念参加同盟会</a:t>
            </a:r>
            <a:r>
              <a:rPr lang="en-US" dirty="0">
                <a:latin typeface="楷体" pitchFamily="49" charset="-122"/>
                <a:ea typeface="楷体" pitchFamily="49" charset="-122"/>
              </a:rPr>
              <a:t>,</a:t>
            </a:r>
            <a:r>
              <a:rPr lang="zh-CN" altLang="en-US" dirty="0">
                <a:latin typeface="楷体" pitchFamily="49" charset="-122"/>
                <a:ea typeface="楷体" pitchFamily="49" charset="-122"/>
              </a:rPr>
              <a:t>以为只要推翻了清朝</a:t>
            </a:r>
            <a:r>
              <a:rPr lang="en-US" dirty="0">
                <a:latin typeface="楷体" pitchFamily="49" charset="-122"/>
                <a:ea typeface="楷体" pitchFamily="49" charset="-122"/>
              </a:rPr>
              <a:t>,</a:t>
            </a:r>
            <a:r>
              <a:rPr lang="zh-CN" altLang="en-US" dirty="0">
                <a:latin typeface="楷体" pitchFamily="49" charset="-122"/>
                <a:ea typeface="楷体" pitchFamily="49" charset="-122"/>
              </a:rPr>
              <a:t>“就是中国人</a:t>
            </a:r>
            <a:r>
              <a:rPr lang="en-US" dirty="0">
                <a:latin typeface="楷体" pitchFamily="49" charset="-122"/>
                <a:ea typeface="楷体" pitchFamily="49" charset="-122"/>
              </a:rPr>
              <a:t>(</a:t>
            </a:r>
            <a:r>
              <a:rPr lang="zh-CN" altLang="en-US" dirty="0">
                <a:latin typeface="楷体" pitchFamily="49" charset="-122"/>
                <a:ea typeface="楷体" pitchFamily="49" charset="-122"/>
              </a:rPr>
              <a:t>指汉人</a:t>
            </a:r>
            <a:r>
              <a:rPr lang="en-US" dirty="0">
                <a:latin typeface="楷体" pitchFamily="49" charset="-122"/>
                <a:ea typeface="楷体" pitchFamily="49" charset="-122"/>
              </a:rPr>
              <a:t>)</a:t>
            </a:r>
            <a:r>
              <a:rPr lang="zh-CN" altLang="en-US" dirty="0">
                <a:latin typeface="楷体" pitchFamily="49" charset="-122"/>
                <a:ea typeface="楷体" pitchFamily="49" charset="-122"/>
              </a:rPr>
              <a:t>做皇帝</a:t>
            </a:r>
            <a:r>
              <a:rPr lang="en-US" dirty="0">
                <a:latin typeface="楷体" pitchFamily="49" charset="-122"/>
                <a:ea typeface="楷体" pitchFamily="49" charset="-122"/>
              </a:rPr>
              <a:t>,</a:t>
            </a:r>
            <a:r>
              <a:rPr lang="zh-CN" altLang="en-US" dirty="0">
                <a:latin typeface="楷体" pitchFamily="49" charset="-122"/>
                <a:ea typeface="楷体" pitchFamily="49" charset="-122"/>
              </a:rPr>
              <a:t>他们也是欢迎的”。在同盟会中</a:t>
            </a:r>
            <a:r>
              <a:rPr lang="en-US" dirty="0">
                <a:latin typeface="楷体" pitchFamily="49" charset="-122"/>
                <a:ea typeface="楷体" pitchFamily="49" charset="-122"/>
              </a:rPr>
              <a:t>,</a:t>
            </a:r>
            <a:r>
              <a:rPr lang="zh-CN" altLang="en-US" dirty="0">
                <a:latin typeface="楷体" pitchFamily="49" charset="-122"/>
                <a:ea typeface="楷体" pitchFamily="49" charset="-122"/>
              </a:rPr>
              <a:t>有更多的人是幻想在中国建立一个纯粹西方式的资产阶级共和国而赞同“反清”和拥护民权革命的</a:t>
            </a:r>
            <a:r>
              <a:rPr lang="en-US" dirty="0">
                <a:latin typeface="楷体" pitchFamily="49" charset="-122"/>
                <a:ea typeface="楷体" pitchFamily="49" charset="-122"/>
              </a:rPr>
              <a:t>,</a:t>
            </a:r>
            <a:r>
              <a:rPr lang="zh-CN" altLang="en-US" dirty="0">
                <a:latin typeface="楷体" pitchFamily="49" charset="-122"/>
                <a:ea typeface="楷体" pitchFamily="49" charset="-122"/>
              </a:rPr>
              <a:t>但对于同盟会纲领中以“平均地权”为内容的民生革命思想不感兴趣。</a:t>
            </a:r>
          </a:p>
          <a:p>
            <a:pPr algn="r"/>
            <a:r>
              <a:rPr lang="en-US" altLang="zh-CN" dirty="0"/>
              <a:t>——《</a:t>
            </a:r>
            <a:r>
              <a:rPr lang="zh-CN" altLang="en-US" dirty="0"/>
              <a:t>论同盟会的内部矛盾及其分化</a:t>
            </a:r>
            <a:r>
              <a:rPr lang="en-US" altLang="zh-CN" dirty="0"/>
              <a:t>》</a:t>
            </a:r>
            <a:endParaRPr lang="zh-CN" altLang="en-US" dirty="0"/>
          </a:p>
        </p:txBody>
      </p:sp>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286514" y="785004"/>
            <a:ext cx="8501122" cy="435697"/>
          </a:xfrm>
          <a:prstGeom prst="rect">
            <a:avLst/>
          </a:prstGeom>
          <a:noFill/>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问题</a:t>
            </a:r>
            <a:r>
              <a:rPr lang="en-US" dirty="0">
                <a:latin typeface="黑体" pitchFamily="49" charset="-122"/>
                <a:ea typeface="黑体" pitchFamily="49" charset="-122"/>
              </a:rPr>
              <a:t>] </a:t>
            </a:r>
            <a:r>
              <a:rPr lang="en-US" dirty="0"/>
              <a:t>(3)</a:t>
            </a:r>
            <a:r>
              <a:rPr lang="zh-CN" altLang="en-US" dirty="0"/>
              <a:t>根据材料三概括辛亥革命失败的必然性。</a:t>
            </a:r>
          </a:p>
        </p:txBody>
      </p:sp>
      <p:sp>
        <p:nvSpPr>
          <p:cNvPr id="3" name="Rectangle 2"/>
          <p:cNvSpPr>
            <a:spLocks noChangeArrowheads="1"/>
          </p:cNvSpPr>
          <p:nvPr/>
        </p:nvSpPr>
        <p:spPr bwMode="auto">
          <a:xfrm>
            <a:off x="357952" y="1356508"/>
            <a:ext cx="8280400" cy="150019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1427946"/>
            <a:ext cx="8143932" cy="1235916"/>
          </a:xfrm>
          <a:prstGeom prst="rect">
            <a:avLst/>
          </a:prstGeom>
          <a:noFill/>
        </p:spPr>
        <p:txBody>
          <a:bodyPr wrap="square" rtlCol="0">
            <a:spAutoFit/>
          </a:bodyPr>
          <a:lstStyle/>
          <a:p>
            <a:r>
              <a:rPr lang="en-US" dirty="0">
                <a:solidFill>
                  <a:srgbClr val="FF0000"/>
                </a:solidFill>
                <a:latin typeface="黑体" pitchFamily="49" charset="-122"/>
                <a:ea typeface="黑体" pitchFamily="49" charset="-122"/>
              </a:rPr>
              <a:t>[</a:t>
            </a:r>
            <a:r>
              <a:rPr lang="zh-CN" altLang="en-US" dirty="0">
                <a:solidFill>
                  <a:srgbClr val="FF0000"/>
                </a:solidFill>
                <a:latin typeface="黑体" pitchFamily="49" charset="-122"/>
                <a:ea typeface="黑体" pitchFamily="49" charset="-122"/>
              </a:rPr>
              <a:t>结论</a:t>
            </a:r>
            <a:r>
              <a:rPr lang="en-US" dirty="0">
                <a:solidFill>
                  <a:srgbClr val="FF0000"/>
                </a:solidFill>
                <a:latin typeface="黑体" pitchFamily="49" charset="-122"/>
                <a:ea typeface="黑体" pitchFamily="49" charset="-122"/>
              </a:rPr>
              <a:t>] </a:t>
            </a:r>
            <a:r>
              <a:rPr lang="en-US" dirty="0"/>
              <a:t>(3)</a:t>
            </a:r>
            <a:r>
              <a:rPr lang="zh-CN" altLang="en-US" dirty="0"/>
              <a:t>必然性</a:t>
            </a:r>
            <a:r>
              <a:rPr lang="en-US" dirty="0"/>
              <a:t>:</a:t>
            </a:r>
            <a:r>
              <a:rPr lang="zh-CN" altLang="en-US" dirty="0"/>
              <a:t>同盟会内部对革命纲领的认识存在着较大分歧</a:t>
            </a:r>
            <a:r>
              <a:rPr lang="en-US" dirty="0"/>
              <a:t>,</a:t>
            </a:r>
            <a:r>
              <a:rPr lang="zh-CN" altLang="en-US" dirty="0"/>
              <a:t>对革命纲领缺乏正确理解</a:t>
            </a:r>
            <a:r>
              <a:rPr lang="en-US" dirty="0"/>
              <a:t>;</a:t>
            </a:r>
            <a:r>
              <a:rPr lang="zh-CN" altLang="en-US" dirty="0"/>
              <a:t>缺乏一个能够提出科学革命纲领、能够发动广大民众</a:t>
            </a:r>
            <a:r>
              <a:rPr lang="en-US" dirty="0"/>
              <a:t>,</a:t>
            </a:r>
            <a:r>
              <a:rPr lang="zh-CN" altLang="en-US" dirty="0"/>
              <a:t>以及组织严密的革命政党的领导。</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strVal val="#ppt_w*2.5"/>
                                          </p:val>
                                        </p:tav>
                                        <p:tav tm="100000">
                                          <p:val>
                                            <p:strVal val="#ppt_w"/>
                                          </p:val>
                                        </p:tav>
                                      </p:tavLst>
                                    </p:anim>
                                    <p:anim calcmode="lin" valueType="num">
                                      <p:cBhvr>
                                        <p:cTn id="8" dur="500" fill="hold"/>
                                        <p:tgtEl>
                                          <p:spTgt spid="4">
                                            <p:txEl>
                                              <p:pRg st="0" end="0"/>
                                            </p:txEl>
                                          </p:spTgt>
                                        </p:tgtEl>
                                        <p:attrNameLst>
                                          <p:attrName>ppt_h</p:attrName>
                                        </p:attrNameLst>
                                      </p:cBhvr>
                                      <p:tavLst>
                                        <p:tav tm="0">
                                          <p:val>
                                            <p:strVal val="#ppt_h*0.01"/>
                                          </p:val>
                                        </p:tav>
                                        <p:tav tm="100000">
                                          <p:val>
                                            <p:strVal val="#ppt_h"/>
                                          </p:val>
                                        </p:tav>
                                      </p:tavLst>
                                    </p:anim>
                                    <p:anim calcmode="lin" valueType="num">
                                      <p:cBhvr>
                                        <p:cTn id="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0" dur="500" fill="hold"/>
                                        <p:tgtEl>
                                          <p:spTgt spid="4">
                                            <p:txEl>
                                              <p:pRg st="0" end="0"/>
                                            </p:txEl>
                                          </p:spTgt>
                                        </p:tgtEl>
                                        <p:attrNameLst>
                                          <p:attrName>ppt_y</p:attrName>
                                        </p:attrNameLst>
                                      </p:cBhvr>
                                      <p:tavLst>
                                        <p:tav tm="0">
                                          <p:val>
                                            <p:strVal val="#ppt_h+1"/>
                                          </p:val>
                                        </p:tav>
                                        <p:tav tm="100000">
                                          <p:val>
                                            <p:strVal val="#ppt_y"/>
                                          </p:val>
                                        </p:tav>
                                      </p:tavLst>
                                    </p:anim>
                                    <p:animEffect transition="in" filter="fade">
                                      <p:cBhvr>
                                        <p:cTn id="11"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286514" y="720331"/>
            <a:ext cx="8501122" cy="3636573"/>
          </a:xfrm>
          <a:prstGeom prst="rect">
            <a:avLst/>
          </a:prstGeom>
          <a:noFill/>
        </p:spPr>
        <p:txBody>
          <a:bodyPr wrap="square" rtlCol="0">
            <a:spAutoFit/>
          </a:bodyPr>
          <a:lstStyle/>
          <a:p>
            <a:r>
              <a:rPr lang="en-US" dirty="0">
                <a:latin typeface="黑体" pitchFamily="49" charset="-122"/>
                <a:ea typeface="黑体" pitchFamily="49" charset="-122"/>
              </a:rPr>
              <a:t>[</a:t>
            </a:r>
            <a:r>
              <a:rPr lang="zh-CN" altLang="en-US" dirty="0">
                <a:latin typeface="黑体" pitchFamily="49" charset="-122"/>
                <a:ea typeface="黑体" pitchFamily="49" charset="-122"/>
              </a:rPr>
              <a:t>深化拓展</a:t>
            </a:r>
            <a:r>
              <a:rPr lang="en-US" dirty="0">
                <a:latin typeface="黑体" pitchFamily="49" charset="-122"/>
                <a:ea typeface="黑体" pitchFamily="49" charset="-122"/>
              </a:rPr>
              <a:t>] </a:t>
            </a:r>
            <a:r>
              <a:rPr lang="zh-CN" altLang="en-US" dirty="0">
                <a:latin typeface="黑体" pitchFamily="49" charset="-122"/>
                <a:ea typeface="黑体" pitchFamily="49" charset="-122"/>
              </a:rPr>
              <a:t>辛亥革命的作用和局限性</a:t>
            </a:r>
          </a:p>
          <a:p>
            <a:r>
              <a:rPr lang="en-US" dirty="0">
                <a:latin typeface="黑体" pitchFamily="49" charset="-122"/>
                <a:ea typeface="黑体" pitchFamily="49" charset="-122"/>
              </a:rPr>
              <a:t>1.</a:t>
            </a:r>
            <a:r>
              <a:rPr lang="zh-CN" altLang="en-US" dirty="0">
                <a:latin typeface="黑体" pitchFamily="49" charset="-122"/>
                <a:ea typeface="黑体" pitchFamily="49" charset="-122"/>
              </a:rPr>
              <a:t>辛亥革命对中国近代化的作用</a:t>
            </a:r>
          </a:p>
          <a:p>
            <a:r>
              <a:rPr lang="en-US" dirty="0"/>
              <a:t>(1)</a:t>
            </a:r>
            <a:r>
              <a:rPr lang="zh-CN" altLang="en-US" dirty="0"/>
              <a:t>终结帝制</a:t>
            </a:r>
            <a:r>
              <a:rPr lang="en-US" dirty="0"/>
              <a:t>:</a:t>
            </a:r>
            <a:r>
              <a:rPr lang="zh-CN" altLang="en-US" dirty="0"/>
              <a:t>辛亥革命推翻了清王朝统治</a:t>
            </a:r>
            <a:r>
              <a:rPr lang="en-US" dirty="0"/>
              <a:t>,</a:t>
            </a:r>
            <a:r>
              <a:rPr lang="zh-CN" altLang="en-US" dirty="0"/>
              <a:t>结束了中国两千多年的君主专制制度</a:t>
            </a:r>
            <a:r>
              <a:rPr lang="en-US" dirty="0"/>
              <a:t>,</a:t>
            </a:r>
            <a:r>
              <a:rPr lang="zh-CN" altLang="en-US" dirty="0"/>
              <a:t>建立了资产阶级共和国。</a:t>
            </a:r>
          </a:p>
          <a:p>
            <a:r>
              <a:rPr lang="en-US" dirty="0"/>
              <a:t>(2)</a:t>
            </a:r>
            <a:r>
              <a:rPr lang="zh-CN" altLang="en-US" dirty="0"/>
              <a:t>经济发展</a:t>
            </a:r>
            <a:r>
              <a:rPr lang="en-US" dirty="0"/>
              <a:t>:</a:t>
            </a:r>
            <a:r>
              <a:rPr lang="zh-CN" altLang="en-US" dirty="0"/>
              <a:t>“实业救国”潮流兴起</a:t>
            </a:r>
            <a:r>
              <a:rPr lang="en-US" dirty="0"/>
              <a:t>,</a:t>
            </a:r>
            <a:r>
              <a:rPr lang="zh-CN" altLang="en-US" dirty="0"/>
              <a:t>民族资本主义工业得到显著发展。</a:t>
            </a:r>
          </a:p>
          <a:p>
            <a:r>
              <a:rPr lang="en-US" dirty="0"/>
              <a:t>(3)</a:t>
            </a:r>
            <a:r>
              <a:rPr lang="zh-CN" altLang="en-US" dirty="0"/>
              <a:t>思想理性</a:t>
            </a:r>
            <a:r>
              <a:rPr lang="en-US" dirty="0"/>
              <a:t>:</a:t>
            </a:r>
            <a:r>
              <a:rPr lang="zh-CN" altLang="en-US" dirty="0"/>
              <a:t>从帝制走向共和</a:t>
            </a:r>
            <a:r>
              <a:rPr lang="en-US" dirty="0"/>
              <a:t>,</a:t>
            </a:r>
            <a:r>
              <a:rPr lang="zh-CN" altLang="en-US" dirty="0"/>
              <a:t>民主共和观念传播</a:t>
            </a:r>
            <a:r>
              <a:rPr lang="en-US" dirty="0"/>
              <a:t>;</a:t>
            </a:r>
            <a:r>
              <a:rPr lang="zh-CN" altLang="en-US" dirty="0"/>
              <a:t>从皇权走向民权</a:t>
            </a:r>
            <a:r>
              <a:rPr lang="en-US" dirty="0"/>
              <a:t>,</a:t>
            </a:r>
            <a:r>
              <a:rPr lang="zh-CN" altLang="en-US" dirty="0"/>
              <a:t>现代民族国家观念初步形成</a:t>
            </a:r>
            <a:r>
              <a:rPr lang="en-US" dirty="0"/>
              <a:t>;</a:t>
            </a:r>
            <a:r>
              <a:rPr lang="zh-CN" altLang="en-US" dirty="0"/>
              <a:t>从三纲五常到自由、平等、博爱</a:t>
            </a:r>
            <a:r>
              <a:rPr lang="en-US" dirty="0"/>
              <a:t>,</a:t>
            </a:r>
            <a:r>
              <a:rPr lang="zh-CN" altLang="en-US" dirty="0"/>
              <a:t>自我意识觉醒。</a:t>
            </a:r>
          </a:p>
          <a:p>
            <a:r>
              <a:rPr lang="en-US" dirty="0"/>
              <a:t>(4)</a:t>
            </a:r>
            <a:r>
              <a:rPr lang="zh-CN" altLang="en-US" dirty="0"/>
              <a:t>移风易俗</a:t>
            </a:r>
            <a:r>
              <a:rPr lang="en-US" dirty="0"/>
              <a:t>:</a:t>
            </a:r>
            <a:r>
              <a:rPr lang="zh-CN" altLang="en-US" dirty="0"/>
              <a:t>推动社会生活化。</a:t>
            </a:r>
          </a:p>
          <a:p>
            <a:r>
              <a:rPr lang="en-US" dirty="0">
                <a:latin typeface="黑体" pitchFamily="49" charset="-122"/>
                <a:ea typeface="黑体" pitchFamily="49" charset="-122"/>
              </a:rPr>
              <a:t>2.</a:t>
            </a:r>
            <a:r>
              <a:rPr lang="zh-CN" altLang="en-US" dirty="0">
                <a:latin typeface="黑体" pitchFamily="49" charset="-122"/>
                <a:ea typeface="黑体" pitchFamily="49" charset="-122"/>
              </a:rPr>
              <a:t>辛亥革命未完之使命</a:t>
            </a:r>
            <a:r>
              <a:rPr lang="en-US" dirty="0">
                <a:latin typeface="黑体" pitchFamily="49" charset="-122"/>
                <a:ea typeface="黑体" pitchFamily="49" charset="-122"/>
              </a:rPr>
              <a:t>:</a:t>
            </a:r>
            <a:r>
              <a:rPr lang="zh-CN" altLang="en-US" dirty="0"/>
              <a:t>反帝反封建不彻底</a:t>
            </a:r>
            <a:r>
              <a:rPr lang="en-US" dirty="0"/>
              <a:t>,</a:t>
            </a:r>
            <a:r>
              <a:rPr lang="zh-CN" altLang="en-US" dirty="0"/>
              <a:t>未改变中国社会性质。</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wipe(down)">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wipe(down)">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wipe(down)">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wipe(down)">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57952" y="4428342"/>
            <a:ext cx="8280400" cy="5715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4499780"/>
            <a:ext cx="8143932" cy="492443"/>
          </a:xfrm>
          <a:prstGeom prst="rect">
            <a:avLst/>
          </a:prstGeom>
          <a:noFill/>
        </p:spPr>
        <p:txBody>
          <a:bodyPr wrap="square" rtlCol="0">
            <a:spAutoFit/>
          </a:bodyPr>
          <a:lstStyle/>
          <a:p>
            <a:r>
              <a:rPr lang="zh-CN" altLang="en-US" dirty="0">
                <a:solidFill>
                  <a:srgbClr val="FF0000"/>
                </a:solidFill>
                <a:latin typeface="黑体" pitchFamily="49" charset="-122"/>
                <a:ea typeface="黑体" pitchFamily="49" charset="-122"/>
              </a:rPr>
              <a:t>答案</a:t>
            </a:r>
            <a:r>
              <a:rPr lang="en-US" dirty="0">
                <a:solidFill>
                  <a:srgbClr val="FF0000"/>
                </a:solidFill>
                <a:latin typeface="黑体" pitchFamily="49" charset="-122"/>
                <a:ea typeface="黑体" pitchFamily="49" charset="-122"/>
              </a:rPr>
              <a:t>:</a:t>
            </a:r>
            <a:r>
              <a:rPr lang="en-US" dirty="0"/>
              <a:t>C </a:t>
            </a:r>
            <a:r>
              <a:rPr lang="zh-CN" altLang="en-US" dirty="0"/>
              <a:t>　</a:t>
            </a:r>
          </a:p>
        </p:txBody>
      </p:sp>
      <p:sp>
        <p:nvSpPr>
          <p:cNvPr id="5" name="TextBox 4"/>
          <p:cNvSpPr txBox="1"/>
          <p:nvPr/>
        </p:nvSpPr>
        <p:spPr>
          <a:xfrm>
            <a:off x="286514" y="758002"/>
            <a:ext cx="8501122" cy="2836354"/>
          </a:xfrm>
          <a:prstGeom prst="rect">
            <a:avLst/>
          </a:prstGeom>
          <a:noFill/>
        </p:spPr>
        <p:txBody>
          <a:bodyPr wrap="square" rtlCol="0">
            <a:spAutoFit/>
          </a:bodyPr>
          <a:lstStyle/>
          <a:p>
            <a:pPr algn="just"/>
            <a:r>
              <a:rPr lang="en-US" dirty="0"/>
              <a:t>3.</a:t>
            </a:r>
            <a:r>
              <a:rPr lang="en-US" dirty="0">
                <a:latin typeface="楷体" pitchFamily="49" charset="-122"/>
                <a:ea typeface="楷体" pitchFamily="49" charset="-122"/>
              </a:rPr>
              <a:t>(2020·</a:t>
            </a:r>
            <a:r>
              <a:rPr lang="zh-CN" altLang="en-US" dirty="0">
                <a:latin typeface="楷体" pitchFamily="49" charset="-122"/>
                <a:ea typeface="楷体" pitchFamily="49" charset="-122"/>
              </a:rPr>
              <a:t>北京等级考</a:t>
            </a:r>
            <a:r>
              <a:rPr lang="en-US" dirty="0">
                <a:latin typeface="楷体" pitchFamily="49" charset="-122"/>
                <a:ea typeface="楷体" pitchFamily="49" charset="-122"/>
              </a:rPr>
              <a:t>,7)</a:t>
            </a:r>
            <a:r>
              <a:rPr lang="en-US" dirty="0"/>
              <a:t>1911</a:t>
            </a:r>
            <a:r>
              <a:rPr lang="zh-CN" altLang="en-US" dirty="0"/>
              <a:t>年</a:t>
            </a:r>
            <a:r>
              <a:rPr lang="en-US" dirty="0"/>
              <a:t>,</a:t>
            </a:r>
            <a:r>
              <a:rPr lang="zh-CN" altLang="en-US" dirty="0"/>
              <a:t>革命党人创办的</a:t>
            </a:r>
            <a:r>
              <a:rPr lang="en-US" altLang="zh-CN" dirty="0"/>
              <a:t>《</a:t>
            </a:r>
            <a:r>
              <a:rPr lang="zh-CN" altLang="en-US" dirty="0"/>
              <a:t>神州日报</a:t>
            </a:r>
            <a:r>
              <a:rPr lang="en-US" altLang="zh-CN" dirty="0"/>
              <a:t>》</a:t>
            </a:r>
            <a:r>
              <a:rPr lang="zh-CN" altLang="en-US" dirty="0"/>
              <a:t>刊登了一组漫画</a:t>
            </a:r>
            <a:r>
              <a:rPr lang="en-US" dirty="0"/>
              <a:t>,</a:t>
            </a:r>
            <a:r>
              <a:rPr lang="zh-CN" altLang="en-US" dirty="0"/>
              <a:t>表现出对中国未来命运的深切担忧。画中的老虎代表中国</a:t>
            </a:r>
            <a:r>
              <a:rPr lang="en-US" dirty="0"/>
              <a:t>,</a:t>
            </a:r>
            <a:r>
              <a:rPr lang="zh-CN" altLang="en-US" dirty="0"/>
              <a:t>人物代表西方国家。四幅画名为“康乾时之中国”“咸</a:t>
            </a:r>
            <a:r>
              <a:rPr lang="en-US" dirty="0"/>
              <a:t>(</a:t>
            </a:r>
            <a:r>
              <a:rPr lang="zh-CN" altLang="en-US" dirty="0"/>
              <a:t>丰</a:t>
            </a:r>
            <a:r>
              <a:rPr lang="en-US" dirty="0"/>
              <a:t>)</a:t>
            </a:r>
            <a:r>
              <a:rPr lang="zh-CN" altLang="en-US" dirty="0"/>
              <a:t>同</a:t>
            </a:r>
            <a:r>
              <a:rPr lang="en-US" dirty="0"/>
              <a:t>(</a:t>
            </a:r>
            <a:r>
              <a:rPr lang="zh-CN" altLang="en-US" dirty="0"/>
              <a:t>治</a:t>
            </a:r>
            <a:r>
              <a:rPr lang="en-US" dirty="0"/>
              <a:t>)</a:t>
            </a:r>
            <a:r>
              <a:rPr lang="zh-CN" altLang="en-US" dirty="0"/>
              <a:t>时之中国” “现在之中国”和“将来之中国”。下列四幅画的序号与上述名称对应正确的是</a:t>
            </a:r>
            <a:r>
              <a:rPr lang="en-US" dirty="0"/>
              <a:t>(</a:t>
            </a:r>
            <a:r>
              <a:rPr lang="zh-CN" altLang="en-US" dirty="0"/>
              <a:t>　　</a:t>
            </a:r>
            <a:r>
              <a:rPr lang="en-US" dirty="0"/>
              <a:t>)</a:t>
            </a:r>
            <a:endParaRPr lang="zh-CN" altLang="en-US" dirty="0"/>
          </a:p>
          <a:p>
            <a:r>
              <a:rPr lang="en-US" dirty="0"/>
              <a:t>A.</a:t>
            </a:r>
            <a:r>
              <a:rPr lang="zh-CN" altLang="en-US" dirty="0"/>
              <a:t>③①②④</a:t>
            </a:r>
            <a:r>
              <a:rPr lang="en-US" dirty="0"/>
              <a:t>	B.</a:t>
            </a:r>
            <a:r>
              <a:rPr lang="zh-CN" altLang="en-US" dirty="0"/>
              <a:t>②④①③</a:t>
            </a:r>
          </a:p>
          <a:p>
            <a:r>
              <a:rPr lang="en-US" dirty="0"/>
              <a:t>C.</a:t>
            </a:r>
            <a:r>
              <a:rPr lang="zh-CN" altLang="en-US" dirty="0"/>
              <a:t>③②④①</a:t>
            </a:r>
            <a:r>
              <a:rPr lang="en-US" dirty="0"/>
              <a:t>	D.</a:t>
            </a:r>
            <a:r>
              <a:rPr lang="zh-CN" altLang="en-US" dirty="0"/>
              <a:t>③④②①</a:t>
            </a:r>
          </a:p>
        </p:txBody>
      </p:sp>
      <p:pic>
        <p:nvPicPr>
          <p:cNvPr id="7" name="F20SBJSGKTLS3B.eps"/>
          <p:cNvPicPr/>
          <p:nvPr/>
        </p:nvPicPr>
        <p:blipFill>
          <a:blip r:embed="rId2"/>
          <a:stretch>
            <a:fillRect/>
          </a:stretch>
        </p:blipFill>
        <p:spPr>
          <a:xfrm>
            <a:off x="3929852" y="2499516"/>
            <a:ext cx="2286016" cy="837694"/>
          </a:xfrm>
          <a:prstGeom prst="rect">
            <a:avLst/>
          </a:prstGeom>
        </p:spPr>
      </p:pic>
      <p:pic>
        <p:nvPicPr>
          <p:cNvPr id="8" name="F20SBJSGKTLS4B.eps"/>
          <p:cNvPicPr/>
          <p:nvPr/>
        </p:nvPicPr>
        <p:blipFill>
          <a:blip r:embed="rId3"/>
          <a:stretch>
            <a:fillRect/>
          </a:stretch>
        </p:blipFill>
        <p:spPr>
          <a:xfrm>
            <a:off x="3929852" y="3428210"/>
            <a:ext cx="2286016" cy="837694"/>
          </a:xfrm>
          <a:prstGeom prst="rect">
            <a:avLst/>
          </a:prstGeom>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85004"/>
            <a:ext cx="8280400" cy="421484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856442"/>
            <a:ext cx="8143932" cy="435697"/>
          </a:xfrm>
          <a:prstGeom prst="rect">
            <a:avLst/>
          </a:prstGeom>
          <a:noFill/>
        </p:spPr>
        <p:txBody>
          <a:bodyPr wrap="square" rtlCol="0">
            <a:spAutoFit/>
          </a:bodyPr>
          <a:lstStyle/>
          <a:p>
            <a:r>
              <a:rPr lang="en-US" altLang="zh-CN" dirty="0">
                <a:solidFill>
                  <a:srgbClr val="FF0000"/>
                </a:solidFill>
                <a:latin typeface="黑体" pitchFamily="49" charset="-122"/>
                <a:ea typeface="黑体" pitchFamily="49" charset="-122"/>
              </a:rPr>
              <a:t>[</a:t>
            </a:r>
            <a:r>
              <a:rPr lang="zh-CN" altLang="en-US" dirty="0">
                <a:solidFill>
                  <a:srgbClr val="FF0000"/>
                </a:solidFill>
                <a:latin typeface="黑体" pitchFamily="49" charset="-122"/>
                <a:ea typeface="黑体" pitchFamily="49" charset="-122"/>
              </a:rPr>
              <a:t>试题分析</a:t>
            </a:r>
            <a:r>
              <a:rPr lang="en-US" altLang="zh-CN" dirty="0">
                <a:solidFill>
                  <a:srgbClr val="FF0000"/>
                </a:solidFill>
                <a:latin typeface="黑体" pitchFamily="49" charset="-122"/>
                <a:ea typeface="黑体" pitchFamily="49" charset="-122"/>
              </a:rPr>
              <a:t>]</a:t>
            </a:r>
          </a:p>
        </p:txBody>
      </p:sp>
      <p:graphicFrame>
        <p:nvGraphicFramePr>
          <p:cNvPr id="7" name="表格 6"/>
          <p:cNvGraphicFramePr>
            <a:graphicFrameLocks noGrp="1"/>
          </p:cNvGraphicFramePr>
          <p:nvPr/>
        </p:nvGraphicFramePr>
        <p:xfrm>
          <a:off x="643704" y="1356508"/>
          <a:ext cx="7715304" cy="3357586"/>
        </p:xfrm>
        <a:graphic>
          <a:graphicData uri="http://schemas.openxmlformats.org/drawingml/2006/table">
            <a:tbl>
              <a:tblPr/>
              <a:tblGrid>
                <a:gridCol w="1428760">
                  <a:extLst>
                    <a:ext uri="{9D8B030D-6E8A-4147-A177-3AD203B41FA5}">
                      <a16:colId xmlns:a16="http://schemas.microsoft.com/office/drawing/2014/main" val="20000"/>
                    </a:ext>
                  </a:extLst>
                </a:gridCol>
                <a:gridCol w="6286544">
                  <a:extLst>
                    <a:ext uri="{9D8B030D-6E8A-4147-A177-3AD203B41FA5}">
                      <a16:colId xmlns:a16="http://schemas.microsoft.com/office/drawing/2014/main" val="20001"/>
                    </a:ext>
                  </a:extLst>
                </a:gridCol>
              </a:tblGrid>
              <a:tr h="373065">
                <a:tc>
                  <a:txBody>
                    <a:bodyPr/>
                    <a:lstStyle/>
                    <a:p>
                      <a:pPr algn="ctr">
                        <a:lnSpc>
                          <a:spcPct val="100000"/>
                        </a:lnSpc>
                        <a:spcAft>
                          <a:spcPts val="0"/>
                        </a:spcAft>
                      </a:pPr>
                      <a:r>
                        <a:rPr lang="zh-CN" sz="2000" b="1">
                          <a:latin typeface="楷体" pitchFamily="49" charset="-122"/>
                          <a:ea typeface="楷体" pitchFamily="49" charset="-122"/>
                          <a:cs typeface="Times New Roman"/>
                        </a:rPr>
                        <a:t>价值立意</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爱国主义情怀</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84521">
                <a:tc>
                  <a:txBody>
                    <a:bodyPr/>
                    <a:lstStyle/>
                    <a:p>
                      <a:pPr algn="ctr">
                        <a:lnSpc>
                          <a:spcPct val="100000"/>
                        </a:lnSpc>
                        <a:spcAft>
                          <a:spcPts val="0"/>
                        </a:spcAft>
                      </a:pPr>
                      <a:r>
                        <a:rPr lang="zh-CN" sz="2000" b="1">
                          <a:latin typeface="楷体" pitchFamily="49" charset="-122"/>
                          <a:ea typeface="楷体" pitchFamily="49" charset="-122"/>
                          <a:cs typeface="Times New Roman"/>
                        </a:rPr>
                        <a:t>选项分析</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CN" sz="2000" b="1" dirty="0">
                          <a:latin typeface="楷体" pitchFamily="49" charset="-122"/>
                          <a:ea typeface="楷体" pitchFamily="49" charset="-122"/>
                          <a:cs typeface="Times New Roman"/>
                        </a:rPr>
                        <a:t>①中的老虎被西方国家瓜分</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反映的是</a:t>
                      </a:r>
                      <a:r>
                        <a:rPr lang="en-US" sz="2000" b="1" dirty="0">
                          <a:latin typeface="楷体" pitchFamily="49" charset="-122"/>
                          <a:ea typeface="楷体" pitchFamily="49" charset="-122"/>
                          <a:cs typeface="Times New Roman"/>
                        </a:rPr>
                        <a:t>1911</a:t>
                      </a:r>
                      <a:r>
                        <a:rPr lang="zh-CN" sz="2000" b="1" dirty="0">
                          <a:latin typeface="楷体" pitchFamily="49" charset="-122"/>
                          <a:ea typeface="楷体" pitchFamily="49" charset="-122"/>
                          <a:cs typeface="Times New Roman"/>
                        </a:rPr>
                        <a:t>年革命党人对中国未来被瓜分命运的担心</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即“将来之中国”</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②中的老虎呈现出孱弱之态</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西方列强伸出双手明显有觊觎之势</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应为“咸</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丰</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同</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治</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时之中国”</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③中的老虎将西方国家赶跑</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应是强盛的康乾时期</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且此时中国实行的是闭关锁国政策</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④中老虎正被几个西方国家肢解</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表明此时中国正遭受几个西方国家的侵略</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应是“现在之中国”</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故正确的对应顺序是③②④①。</a:t>
                      </a:r>
                      <a:r>
                        <a:rPr lang="en-US" sz="2000" b="1" dirty="0">
                          <a:latin typeface="楷体" pitchFamily="49" charset="-122"/>
                          <a:ea typeface="楷体" pitchFamily="49" charset="-122"/>
                          <a:cs typeface="Times New Roman"/>
                        </a:rPr>
                        <a:t>C</a:t>
                      </a:r>
                      <a:r>
                        <a:rPr lang="zh-CN" sz="2000" b="1" dirty="0">
                          <a:latin typeface="楷体" pitchFamily="49" charset="-122"/>
                          <a:ea typeface="楷体" pitchFamily="49" charset="-122"/>
                          <a:cs typeface="Times New Roman"/>
                        </a:rPr>
                        <a:t>项符合题意</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pull dir="rd"/>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286514" y="713566"/>
            <a:ext cx="8501122" cy="504369"/>
          </a:xfrm>
          <a:prstGeom prst="rect">
            <a:avLst/>
          </a:prstGeom>
          <a:noFill/>
        </p:spPr>
        <p:txBody>
          <a:bodyPr wrap="square" rtlCol="0">
            <a:spAutoFit/>
          </a:bodyPr>
          <a:lstStyle/>
          <a:p>
            <a:r>
              <a:rPr lang="zh-CN" altLang="en-US" sz="2400" dirty="0">
                <a:latin typeface="黑体" pitchFamily="49" charset="-122"/>
                <a:ea typeface="黑体" pitchFamily="49" charset="-122"/>
              </a:rPr>
              <a:t>考题集训</a:t>
            </a:r>
          </a:p>
        </p:txBody>
      </p:sp>
      <p:sp>
        <p:nvSpPr>
          <p:cNvPr id="3" name="TextBox 2"/>
          <p:cNvSpPr txBox="1"/>
          <p:nvPr/>
        </p:nvSpPr>
        <p:spPr>
          <a:xfrm>
            <a:off x="286514" y="1285070"/>
            <a:ext cx="8501122" cy="2893100"/>
          </a:xfrm>
          <a:prstGeom prst="rect">
            <a:avLst/>
          </a:prstGeom>
          <a:noFill/>
        </p:spPr>
        <p:txBody>
          <a:bodyPr wrap="square" rtlCol="0">
            <a:spAutoFit/>
          </a:bodyPr>
          <a:lstStyle/>
          <a:p>
            <a:r>
              <a:rPr lang="en-US" dirty="0"/>
              <a:t>1.</a:t>
            </a:r>
            <a:r>
              <a:rPr lang="en-US" dirty="0">
                <a:latin typeface="楷体" pitchFamily="49" charset="-122"/>
                <a:ea typeface="楷体" pitchFamily="49" charset="-122"/>
              </a:rPr>
              <a:t>(2021·</a:t>
            </a:r>
            <a:r>
              <a:rPr lang="zh-CN" altLang="en-US" dirty="0">
                <a:latin typeface="楷体" pitchFamily="49" charset="-122"/>
                <a:ea typeface="楷体" pitchFamily="49" charset="-122"/>
              </a:rPr>
              <a:t>湖南新高考适应性考试</a:t>
            </a:r>
            <a:r>
              <a:rPr lang="en-US" dirty="0">
                <a:latin typeface="楷体" pitchFamily="49" charset="-122"/>
                <a:ea typeface="楷体" pitchFamily="49" charset="-122"/>
              </a:rPr>
              <a:t>)</a:t>
            </a:r>
            <a:r>
              <a:rPr lang="en-US" dirty="0"/>
              <a:t>1898</a:t>
            </a:r>
            <a:r>
              <a:rPr lang="zh-CN" altLang="en-US" dirty="0"/>
              <a:t>年</a:t>
            </a:r>
            <a:r>
              <a:rPr lang="en-US" dirty="0"/>
              <a:t>,</a:t>
            </a:r>
            <a:r>
              <a:rPr lang="zh-CN" altLang="en-US" dirty="0"/>
              <a:t>湖南率先建立培养新式官僚的课吏馆</a:t>
            </a:r>
            <a:r>
              <a:rPr lang="en-US" dirty="0"/>
              <a:t>,</a:t>
            </a:r>
            <a:r>
              <a:rPr lang="zh-CN" altLang="en-US" dirty="0"/>
              <a:t>其课程分学校、农工、工程、刑名、缉捕、交涉六类</a:t>
            </a:r>
            <a:r>
              <a:rPr lang="en-US" dirty="0"/>
              <a:t>,</a:t>
            </a:r>
            <a:r>
              <a:rPr lang="zh-CN" altLang="en-US" dirty="0"/>
              <a:t>戊戌政变后被废止。清末新政时期</a:t>
            </a:r>
            <a:r>
              <a:rPr lang="en-US" dirty="0"/>
              <a:t>,</a:t>
            </a:r>
            <a:r>
              <a:rPr lang="zh-CN" altLang="en-US" dirty="0"/>
              <a:t>清廷下令各省设立课吏馆。据此可知</a:t>
            </a:r>
            <a:r>
              <a:rPr lang="en-US" dirty="0"/>
              <a:t>(</a:t>
            </a:r>
            <a:r>
              <a:rPr lang="zh-CN" altLang="en-US" dirty="0"/>
              <a:t>　　</a:t>
            </a:r>
            <a:r>
              <a:rPr lang="en-US" dirty="0"/>
              <a:t>)</a:t>
            </a:r>
            <a:endParaRPr lang="zh-CN" altLang="en-US" dirty="0"/>
          </a:p>
          <a:p>
            <a:r>
              <a:rPr lang="en-US" dirty="0"/>
              <a:t>A.</a:t>
            </a:r>
            <a:r>
              <a:rPr lang="zh-CN" altLang="en-US" dirty="0"/>
              <a:t>课吏馆适应了社会转型的需要</a:t>
            </a:r>
          </a:p>
          <a:p>
            <a:r>
              <a:rPr lang="en-US" dirty="0"/>
              <a:t>B.</a:t>
            </a:r>
            <a:r>
              <a:rPr lang="zh-CN" altLang="en-US" dirty="0"/>
              <a:t>近代学校教育制度在湖南确立</a:t>
            </a:r>
          </a:p>
          <a:p>
            <a:r>
              <a:rPr lang="en-US" dirty="0"/>
              <a:t>C.</a:t>
            </a:r>
            <a:r>
              <a:rPr lang="zh-CN" altLang="en-US" dirty="0"/>
              <a:t>课吏馆是地方官制改革的标志</a:t>
            </a:r>
          </a:p>
          <a:p>
            <a:r>
              <a:rPr lang="en-US" dirty="0"/>
              <a:t>D.</a:t>
            </a:r>
            <a:r>
              <a:rPr lang="zh-CN" altLang="en-US" dirty="0"/>
              <a:t>湖南率先引入了近代官僚制度</a:t>
            </a:r>
          </a:p>
        </p:txBody>
      </p:sp>
    </p:spTree>
  </p:cSld>
  <p:clrMapOvr>
    <a:masterClrMapping/>
  </p:clrMapOvr>
  <p:transition>
    <p:dissolve/>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85004"/>
            <a:ext cx="8280400" cy="228601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856443"/>
            <a:ext cx="8143932" cy="2092881"/>
          </a:xfrm>
          <a:prstGeom prst="rect">
            <a:avLst/>
          </a:prstGeom>
          <a:noFill/>
        </p:spPr>
        <p:txBody>
          <a:bodyPr wrap="square" rtlCol="0">
            <a:spAutoFit/>
          </a:bodyPr>
          <a:lstStyle/>
          <a:p>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:A </a:t>
            </a:r>
            <a:r>
              <a:rPr lang="zh-CN" altLang="en-US" dirty="0">
                <a:latin typeface="楷体" pitchFamily="49" charset="-122"/>
                <a:ea typeface="楷体" pitchFamily="49" charset="-122"/>
              </a:rPr>
              <a:t>　据题干材料中湖南课吏馆的课程设置可知</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其中部分内容如学校、农工、工程等适应了近代以来中国社会的变革</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清末新政时期</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清廷下令各省设立课吏馆</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故</a:t>
            </a:r>
            <a:r>
              <a:rPr lang="en-US" altLang="zh-CN" dirty="0">
                <a:latin typeface="楷体" pitchFamily="49" charset="-122"/>
                <a:ea typeface="楷体" pitchFamily="49" charset="-122"/>
              </a:rPr>
              <a:t>A</a:t>
            </a:r>
            <a:r>
              <a:rPr lang="zh-CN" altLang="en-US" dirty="0">
                <a:latin typeface="楷体" pitchFamily="49" charset="-122"/>
                <a:ea typeface="楷体" pitchFamily="49" charset="-122"/>
              </a:rPr>
              <a:t>项符合题意</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课吏馆以培养新式官僚为目的</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不等同于近代学校教育制度</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排除</a:t>
            </a:r>
            <a:r>
              <a:rPr lang="en-US" altLang="zh-CN" dirty="0">
                <a:latin typeface="楷体" pitchFamily="49" charset="-122"/>
                <a:ea typeface="楷体" pitchFamily="49" charset="-122"/>
              </a:rPr>
              <a:t>B</a:t>
            </a:r>
            <a:r>
              <a:rPr lang="zh-CN" altLang="en-US" dirty="0">
                <a:latin typeface="楷体" pitchFamily="49" charset="-122"/>
                <a:ea typeface="楷体" pitchFamily="49" charset="-122"/>
              </a:rPr>
              <a:t>项</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课吏馆是培养新式官僚的场所</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并非地方官制的改革</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也不是近代官僚制度的引进</a:t>
            </a:r>
            <a:r>
              <a:rPr lang="en-US" altLang="zh-CN" dirty="0">
                <a:latin typeface="楷体" pitchFamily="49" charset="-122"/>
                <a:ea typeface="楷体" pitchFamily="49" charset="-122"/>
              </a:rPr>
              <a:t>,</a:t>
            </a:r>
            <a:r>
              <a:rPr lang="zh-CN" altLang="en-US" dirty="0">
                <a:latin typeface="楷体" pitchFamily="49" charset="-122"/>
                <a:ea typeface="楷体" pitchFamily="49" charset="-122"/>
              </a:rPr>
              <a:t>故排除</a:t>
            </a:r>
            <a:r>
              <a:rPr lang="en-US" altLang="zh-CN" dirty="0">
                <a:latin typeface="楷体" pitchFamily="49" charset="-122"/>
                <a:ea typeface="楷体" pitchFamily="49" charset="-122"/>
              </a:rPr>
              <a:t>C</a:t>
            </a:r>
            <a:r>
              <a:rPr lang="zh-CN" altLang="en-US" dirty="0">
                <a:latin typeface="楷体" pitchFamily="49" charset="-122"/>
                <a:ea typeface="楷体" pitchFamily="49" charset="-122"/>
              </a:rPr>
              <a:t>、</a:t>
            </a:r>
            <a:r>
              <a:rPr lang="en-US" altLang="zh-CN" dirty="0">
                <a:latin typeface="楷体" pitchFamily="49" charset="-122"/>
                <a:ea typeface="楷体" pitchFamily="49" charset="-122"/>
              </a:rPr>
              <a:t>D</a:t>
            </a:r>
            <a:r>
              <a:rPr lang="zh-CN" altLang="en-US" dirty="0">
                <a:latin typeface="楷体" pitchFamily="49" charset="-122"/>
                <a:ea typeface="楷体" pitchFamily="49" charset="-122"/>
              </a:rPr>
              <a:t>两项。</a:t>
            </a:r>
          </a:p>
        </p:txBody>
      </p:sp>
    </p:spTree>
  </p:cSld>
  <p:clrMapOvr>
    <a:masterClrMapping/>
  </p:clrMapOvr>
  <p:transition>
    <p:pull dir="lu"/>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357952" y="749424"/>
            <a:ext cx="8358246" cy="2436244"/>
          </a:xfrm>
          <a:prstGeom prst="rect">
            <a:avLst/>
          </a:prstGeom>
          <a:noFill/>
        </p:spPr>
        <p:txBody>
          <a:bodyPr wrap="square" rtlCol="0">
            <a:spAutoFit/>
          </a:bodyPr>
          <a:lstStyle/>
          <a:p>
            <a:r>
              <a:rPr lang="en-US" dirty="0"/>
              <a:t>2.</a:t>
            </a:r>
            <a:r>
              <a:rPr lang="en-US" dirty="0">
                <a:latin typeface="楷体" pitchFamily="49" charset="-122"/>
                <a:ea typeface="楷体" pitchFamily="49" charset="-122"/>
              </a:rPr>
              <a:t>(2020·</a:t>
            </a:r>
            <a:r>
              <a:rPr lang="zh-CN" altLang="en-US" dirty="0">
                <a:latin typeface="楷体" pitchFamily="49" charset="-122"/>
                <a:ea typeface="楷体" pitchFamily="49" charset="-122"/>
              </a:rPr>
              <a:t>全国</a:t>
            </a:r>
            <a:r>
              <a:rPr lang="en-US" altLang="zh-CN" dirty="0">
                <a:latin typeface="楷体" pitchFamily="49" charset="-122"/>
                <a:ea typeface="楷体" pitchFamily="49" charset="-122"/>
              </a:rPr>
              <a:t>Ⅲ</a:t>
            </a:r>
            <a:r>
              <a:rPr lang="zh-CN" altLang="en-US" dirty="0">
                <a:latin typeface="楷体" pitchFamily="49" charset="-122"/>
                <a:ea typeface="楷体" pitchFamily="49" charset="-122"/>
              </a:rPr>
              <a:t>卷</a:t>
            </a:r>
            <a:r>
              <a:rPr lang="en-US" dirty="0">
                <a:latin typeface="楷体" pitchFamily="49" charset="-122"/>
                <a:ea typeface="楷体" pitchFamily="49" charset="-122"/>
              </a:rPr>
              <a:t>)</a:t>
            </a:r>
            <a:r>
              <a:rPr lang="zh-CN" altLang="en-US" dirty="0"/>
              <a:t>清帝退位诏书稿由南京临时政府拟订</a:t>
            </a:r>
            <a:r>
              <a:rPr lang="en-US" dirty="0"/>
              <a:t>,</a:t>
            </a:r>
            <a:r>
              <a:rPr lang="zh-CN" altLang="en-US" dirty="0"/>
              <a:t>袁世凯收到后擅自在诏书稿上加入“由袁世凯以全权组织临时共和政府”等内容发表。孙中山表示反对</a:t>
            </a:r>
            <a:r>
              <a:rPr lang="en-US" dirty="0"/>
              <a:t>,</a:t>
            </a:r>
            <a:r>
              <a:rPr lang="zh-CN" altLang="en-US" dirty="0"/>
              <a:t>致电袁世凯强调</a:t>
            </a:r>
            <a:r>
              <a:rPr lang="en-US" dirty="0"/>
              <a:t>:</a:t>
            </a:r>
            <a:r>
              <a:rPr lang="zh-CN" altLang="en-US" dirty="0"/>
              <a:t>“共和政府不能由清帝委任组织。”他们分歧的实质体现在</a:t>
            </a:r>
            <a:r>
              <a:rPr lang="en-US" dirty="0"/>
              <a:t>(</a:t>
            </a:r>
            <a:r>
              <a:rPr lang="zh-CN" altLang="en-US" dirty="0"/>
              <a:t>　　</a:t>
            </a:r>
            <a:r>
              <a:rPr lang="en-US" dirty="0"/>
              <a:t>)</a:t>
            </a:r>
            <a:endParaRPr lang="zh-CN" altLang="en-US" dirty="0"/>
          </a:p>
          <a:p>
            <a:r>
              <a:rPr lang="en-US" dirty="0"/>
              <a:t>A.</a:t>
            </a:r>
            <a:r>
              <a:rPr lang="zh-CN" altLang="en-US" dirty="0"/>
              <a:t>是否赞同共和体制</a:t>
            </a:r>
            <a:r>
              <a:rPr lang="en-US" dirty="0"/>
              <a:t>	B.</a:t>
            </a:r>
            <a:r>
              <a:rPr lang="zh-CN" altLang="en-US" dirty="0"/>
              <a:t>政府组建的主导权</a:t>
            </a:r>
          </a:p>
          <a:p>
            <a:r>
              <a:rPr lang="en-US" dirty="0"/>
              <a:t>C.</a:t>
            </a:r>
            <a:r>
              <a:rPr lang="zh-CN" altLang="en-US" dirty="0"/>
              <a:t>是否进行社会革命</a:t>
            </a:r>
            <a:r>
              <a:rPr lang="en-US" dirty="0"/>
              <a:t>	D.</a:t>
            </a:r>
            <a:r>
              <a:rPr lang="zh-CN" altLang="en-US" dirty="0"/>
              <a:t>临时大总统的人选</a:t>
            </a:r>
          </a:p>
        </p:txBody>
      </p:sp>
    </p:spTree>
  </p:cSld>
  <p:clrMapOvr>
    <a:masterClrMapping/>
  </p:clrMapOvr>
  <p:transition>
    <p:pull dir="r"/>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29390" y="927880"/>
            <a:ext cx="8280400" cy="385765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507236" y="999318"/>
            <a:ext cx="8001056" cy="3636573"/>
          </a:xfrm>
          <a:prstGeom prst="rect">
            <a:avLst/>
          </a:prstGeom>
          <a:noFill/>
        </p:spPr>
        <p:txBody>
          <a:bodyPr wrap="square" rtlCol="0">
            <a:spAutoFit/>
          </a:bodyPr>
          <a:lstStyle/>
          <a:p>
            <a:pPr algn="just"/>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:B </a:t>
            </a:r>
            <a:r>
              <a:rPr lang="zh-CN" altLang="en-US" dirty="0">
                <a:latin typeface="楷体"/>
                <a:ea typeface="楷体"/>
              </a:rPr>
              <a:t>　由材料可知</a:t>
            </a:r>
            <a:r>
              <a:rPr lang="en-US" altLang="zh-CN" dirty="0">
                <a:latin typeface="楷体"/>
                <a:ea typeface="楷体"/>
              </a:rPr>
              <a:t>,</a:t>
            </a:r>
            <a:r>
              <a:rPr lang="zh-CN" altLang="en-US" dirty="0">
                <a:latin typeface="楷体"/>
                <a:ea typeface="楷体"/>
              </a:rPr>
              <a:t>袁世凯认为应该由他来“全权组织临时共和政府”</a:t>
            </a:r>
            <a:r>
              <a:rPr lang="en-US" altLang="zh-CN" dirty="0">
                <a:latin typeface="楷体"/>
                <a:ea typeface="楷体"/>
              </a:rPr>
              <a:t>,</a:t>
            </a:r>
            <a:r>
              <a:rPr lang="zh-CN" altLang="en-US" dirty="0">
                <a:latin typeface="楷体"/>
                <a:ea typeface="楷体"/>
              </a:rPr>
              <a:t>孙中山表示反对。结合材料和所学知识可知</a:t>
            </a:r>
            <a:r>
              <a:rPr lang="en-US" altLang="zh-CN" dirty="0">
                <a:latin typeface="楷体"/>
                <a:ea typeface="楷体"/>
              </a:rPr>
              <a:t>,</a:t>
            </a:r>
            <a:r>
              <a:rPr lang="zh-CN" altLang="en-US" dirty="0">
                <a:latin typeface="楷体"/>
                <a:ea typeface="楷体"/>
              </a:rPr>
              <a:t>在清帝退位诏书稿上加上“由袁世凯以全权组织临时共和政府”一方面揭示了袁世凯的野心</a:t>
            </a:r>
            <a:r>
              <a:rPr lang="en-US" altLang="zh-CN" dirty="0">
                <a:latin typeface="楷体"/>
                <a:ea typeface="楷体"/>
              </a:rPr>
              <a:t>,</a:t>
            </a:r>
            <a:r>
              <a:rPr lang="zh-CN" altLang="en-US" dirty="0">
                <a:latin typeface="楷体"/>
                <a:ea typeface="楷体"/>
              </a:rPr>
              <a:t>另一方面也有抹杀革命之意</a:t>
            </a:r>
            <a:r>
              <a:rPr lang="en-US" altLang="zh-CN" dirty="0">
                <a:latin typeface="楷体"/>
                <a:ea typeface="楷体"/>
              </a:rPr>
              <a:t>,</a:t>
            </a:r>
            <a:r>
              <a:rPr lang="zh-CN" altLang="en-US" dirty="0">
                <a:latin typeface="楷体"/>
                <a:ea typeface="楷体"/>
              </a:rPr>
              <a:t>似乎共和政府的组建是由清帝下诏恩赐的</a:t>
            </a:r>
            <a:r>
              <a:rPr lang="en-US" altLang="zh-CN" dirty="0">
                <a:latin typeface="楷体"/>
                <a:ea typeface="楷体"/>
              </a:rPr>
              <a:t>,</a:t>
            </a:r>
            <a:r>
              <a:rPr lang="zh-CN" altLang="en-US" dirty="0">
                <a:latin typeface="楷体"/>
                <a:ea typeface="楷体"/>
              </a:rPr>
              <a:t>而孙中山认为“共和政府不能由清帝委任组织”。因此</a:t>
            </a:r>
            <a:r>
              <a:rPr lang="en-US" altLang="zh-CN" dirty="0">
                <a:latin typeface="楷体"/>
                <a:ea typeface="楷体"/>
              </a:rPr>
              <a:t>,</a:t>
            </a:r>
            <a:r>
              <a:rPr lang="zh-CN" altLang="en-US" dirty="0">
                <a:latin typeface="楷体"/>
                <a:ea typeface="楷体"/>
              </a:rPr>
              <a:t>从材料看</a:t>
            </a:r>
            <a:r>
              <a:rPr lang="en-US" altLang="zh-CN" dirty="0">
                <a:latin typeface="楷体"/>
                <a:ea typeface="楷体"/>
              </a:rPr>
              <a:t>,</a:t>
            </a:r>
            <a:r>
              <a:rPr lang="zh-CN" altLang="en-US" dirty="0">
                <a:latin typeface="楷体"/>
                <a:ea typeface="楷体"/>
              </a:rPr>
              <a:t>当时双方最大的分歧是由谁来主导组建临时共和政府</a:t>
            </a:r>
            <a:r>
              <a:rPr lang="en-US" altLang="zh-CN" dirty="0">
                <a:latin typeface="楷体"/>
                <a:ea typeface="楷体"/>
              </a:rPr>
              <a:t>,B</a:t>
            </a:r>
            <a:r>
              <a:rPr lang="zh-CN" altLang="en-US" dirty="0">
                <a:latin typeface="楷体"/>
                <a:ea typeface="楷体"/>
              </a:rPr>
              <a:t>项符合题意。从材料看</a:t>
            </a:r>
            <a:r>
              <a:rPr lang="en-US" altLang="zh-CN" dirty="0">
                <a:latin typeface="楷体"/>
                <a:ea typeface="楷体"/>
              </a:rPr>
              <a:t>,</a:t>
            </a:r>
            <a:r>
              <a:rPr lang="zh-CN" altLang="en-US" dirty="0">
                <a:latin typeface="楷体"/>
                <a:ea typeface="楷体"/>
              </a:rPr>
              <a:t>双方都赞同“共和体制”</a:t>
            </a:r>
            <a:r>
              <a:rPr lang="en-US" altLang="zh-CN" dirty="0">
                <a:latin typeface="楷体"/>
                <a:ea typeface="楷体"/>
              </a:rPr>
              <a:t>,</a:t>
            </a:r>
            <a:r>
              <a:rPr lang="zh-CN" altLang="en-US" dirty="0">
                <a:latin typeface="楷体"/>
                <a:ea typeface="楷体"/>
              </a:rPr>
              <a:t>排除</a:t>
            </a:r>
            <a:r>
              <a:rPr lang="en-US" altLang="zh-CN" dirty="0">
                <a:latin typeface="楷体"/>
                <a:ea typeface="楷体"/>
              </a:rPr>
              <a:t>A</a:t>
            </a:r>
            <a:r>
              <a:rPr lang="zh-CN" altLang="en-US" dirty="0">
                <a:latin typeface="楷体"/>
                <a:ea typeface="楷体"/>
              </a:rPr>
              <a:t>项</a:t>
            </a:r>
            <a:r>
              <a:rPr lang="en-US" altLang="zh-CN" dirty="0">
                <a:latin typeface="楷体"/>
                <a:ea typeface="楷体"/>
              </a:rPr>
              <a:t>;</a:t>
            </a:r>
            <a:r>
              <a:rPr lang="zh-CN" altLang="en-US" dirty="0">
                <a:latin typeface="楷体"/>
                <a:ea typeface="楷体"/>
              </a:rPr>
              <a:t>材料中没有体现出是否要进行社会革命</a:t>
            </a:r>
            <a:r>
              <a:rPr lang="en-US" altLang="zh-CN" dirty="0">
                <a:latin typeface="楷体"/>
                <a:ea typeface="楷体"/>
              </a:rPr>
              <a:t>,</a:t>
            </a:r>
            <a:r>
              <a:rPr lang="zh-CN" altLang="en-US" dirty="0">
                <a:latin typeface="楷体"/>
                <a:ea typeface="楷体"/>
              </a:rPr>
              <a:t>排除</a:t>
            </a:r>
            <a:r>
              <a:rPr lang="en-US" altLang="zh-CN" dirty="0">
                <a:latin typeface="楷体"/>
                <a:ea typeface="楷体"/>
              </a:rPr>
              <a:t>C</a:t>
            </a:r>
            <a:r>
              <a:rPr lang="zh-CN" altLang="en-US" dirty="0">
                <a:latin typeface="楷体"/>
                <a:ea typeface="楷体"/>
              </a:rPr>
              <a:t>项</a:t>
            </a:r>
            <a:r>
              <a:rPr lang="en-US" altLang="zh-CN" dirty="0">
                <a:latin typeface="楷体"/>
                <a:ea typeface="楷体"/>
              </a:rPr>
              <a:t>;</a:t>
            </a:r>
            <a:r>
              <a:rPr lang="zh-CN" altLang="en-US" dirty="0">
                <a:latin typeface="楷体"/>
                <a:ea typeface="楷体"/>
              </a:rPr>
              <a:t>结合所学知识可知</a:t>
            </a:r>
            <a:r>
              <a:rPr lang="en-US" altLang="zh-CN" dirty="0">
                <a:latin typeface="楷体"/>
                <a:ea typeface="楷体"/>
              </a:rPr>
              <a:t>,</a:t>
            </a:r>
            <a:r>
              <a:rPr lang="zh-CN" altLang="en-US" dirty="0">
                <a:latin typeface="楷体"/>
                <a:ea typeface="楷体"/>
              </a:rPr>
              <a:t>按照当时双方的约定</a:t>
            </a:r>
            <a:r>
              <a:rPr lang="en-US" altLang="zh-CN" dirty="0">
                <a:latin typeface="楷体"/>
                <a:ea typeface="楷体"/>
              </a:rPr>
              <a:t>,</a:t>
            </a:r>
            <a:r>
              <a:rPr lang="zh-CN" altLang="en-US" dirty="0">
                <a:latin typeface="楷体"/>
                <a:ea typeface="楷体"/>
              </a:rPr>
              <a:t>清帝退位时临时大总统的人选是袁世凯</a:t>
            </a:r>
            <a:r>
              <a:rPr lang="en-US" altLang="zh-CN" dirty="0">
                <a:latin typeface="楷体"/>
                <a:ea typeface="楷体"/>
              </a:rPr>
              <a:t>,</a:t>
            </a:r>
            <a:r>
              <a:rPr lang="zh-CN" altLang="en-US" dirty="0">
                <a:latin typeface="楷体"/>
                <a:ea typeface="楷体"/>
              </a:rPr>
              <a:t>排除</a:t>
            </a:r>
            <a:r>
              <a:rPr lang="en-US" altLang="zh-CN" dirty="0">
                <a:latin typeface="楷体"/>
                <a:ea typeface="楷体"/>
              </a:rPr>
              <a:t>D</a:t>
            </a:r>
            <a:r>
              <a:rPr lang="zh-CN" altLang="en-US" dirty="0">
                <a:latin typeface="楷体"/>
                <a:ea typeface="楷体"/>
              </a:rPr>
              <a:t>项。</a:t>
            </a:r>
          </a:p>
        </p:txBody>
      </p:sp>
    </p:spTree>
  </p:cSld>
  <p:clrMapOvr>
    <a:masterClrMapping/>
  </p:clrMapOvr>
  <p:transition>
    <p:wedg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6514" y="734732"/>
            <a:ext cx="8501122" cy="2036135"/>
          </a:xfrm>
          <a:prstGeom prst="rect">
            <a:avLst/>
          </a:prstGeom>
          <a:noFill/>
        </p:spPr>
        <p:txBody>
          <a:bodyPr wrap="square" rtlCol="0">
            <a:spAutoFit/>
          </a:bodyPr>
          <a:lstStyle/>
          <a:p>
            <a:r>
              <a:rPr lang="en-US" dirty="0"/>
              <a:t>3.</a:t>
            </a:r>
            <a:r>
              <a:rPr lang="en-US" dirty="0">
                <a:latin typeface="楷体" pitchFamily="49" charset="-122"/>
                <a:ea typeface="楷体" pitchFamily="49" charset="-122"/>
              </a:rPr>
              <a:t>(2015·</a:t>
            </a:r>
            <a:r>
              <a:rPr lang="zh-CN" altLang="en-US" dirty="0">
                <a:latin typeface="楷体" pitchFamily="49" charset="-122"/>
                <a:ea typeface="楷体" pitchFamily="49" charset="-122"/>
              </a:rPr>
              <a:t>海南卷</a:t>
            </a:r>
            <a:r>
              <a:rPr lang="en-US" dirty="0">
                <a:latin typeface="楷体" pitchFamily="49" charset="-122"/>
                <a:ea typeface="楷体" pitchFamily="49" charset="-122"/>
              </a:rPr>
              <a:t>)</a:t>
            </a:r>
            <a:r>
              <a:rPr lang="en-US" dirty="0"/>
              <a:t>1912</a:t>
            </a:r>
            <a:r>
              <a:rPr lang="zh-CN" altLang="en-US" dirty="0"/>
              <a:t>年中华民国成立</a:t>
            </a:r>
            <a:r>
              <a:rPr lang="en-US" dirty="0"/>
              <a:t>,</a:t>
            </a:r>
            <a:r>
              <a:rPr lang="zh-CN" altLang="en-US" dirty="0"/>
              <a:t>按</a:t>
            </a:r>
            <a:r>
              <a:rPr lang="en-US" altLang="zh-CN" dirty="0"/>
              <a:t>《</a:t>
            </a:r>
            <a:r>
              <a:rPr lang="zh-CN" altLang="en-US" dirty="0"/>
              <a:t>中华民国临时政府组织大纲</a:t>
            </a:r>
            <a:r>
              <a:rPr lang="en-US" altLang="zh-CN" dirty="0"/>
              <a:t>》</a:t>
            </a:r>
            <a:r>
              <a:rPr lang="zh-CN" altLang="en-US" dirty="0"/>
              <a:t>规定实行总统制</a:t>
            </a:r>
            <a:r>
              <a:rPr lang="en-US" dirty="0"/>
              <a:t>,</a:t>
            </a:r>
            <a:r>
              <a:rPr lang="zh-CN" altLang="en-US" dirty="0"/>
              <a:t>赋予总统很大权力</a:t>
            </a:r>
            <a:r>
              <a:rPr lang="en-US" dirty="0"/>
              <a:t>;</a:t>
            </a:r>
            <a:r>
              <a:rPr lang="zh-CN" altLang="en-US" dirty="0"/>
              <a:t>其后</a:t>
            </a:r>
            <a:r>
              <a:rPr lang="en-US" dirty="0"/>
              <a:t>,</a:t>
            </a:r>
            <a:r>
              <a:rPr lang="en-US" altLang="zh-CN" dirty="0"/>
              <a:t>《</a:t>
            </a:r>
            <a:r>
              <a:rPr lang="zh-CN" altLang="en-US" dirty="0"/>
              <a:t>中华民国临时约法</a:t>
            </a:r>
            <a:r>
              <a:rPr lang="en-US" altLang="zh-CN" dirty="0"/>
              <a:t>》</a:t>
            </a:r>
            <a:r>
              <a:rPr lang="zh-CN" altLang="en-US" dirty="0"/>
              <a:t>又对总统权力做出严格限制。这一变化主要反映出当时</a:t>
            </a:r>
            <a:r>
              <a:rPr lang="en-US" dirty="0"/>
              <a:t>(</a:t>
            </a:r>
            <a:r>
              <a:rPr lang="zh-CN" altLang="en-US" dirty="0"/>
              <a:t>　　</a:t>
            </a:r>
            <a:r>
              <a:rPr lang="en-US" dirty="0"/>
              <a:t>)</a:t>
            </a:r>
            <a:endParaRPr lang="zh-CN" altLang="en-US" dirty="0"/>
          </a:p>
          <a:p>
            <a:r>
              <a:rPr lang="en-US" dirty="0"/>
              <a:t>A.</a:t>
            </a:r>
            <a:r>
              <a:rPr lang="zh-CN" altLang="en-US" dirty="0"/>
              <a:t>立法服从于政治</a:t>
            </a:r>
            <a:r>
              <a:rPr lang="en-US" dirty="0"/>
              <a:t>	B.</a:t>
            </a:r>
            <a:r>
              <a:rPr lang="zh-CN" altLang="en-US" dirty="0"/>
              <a:t>行政服从于司法</a:t>
            </a:r>
          </a:p>
          <a:p>
            <a:r>
              <a:rPr lang="en-US" dirty="0"/>
              <a:t>C.</a:t>
            </a:r>
            <a:r>
              <a:rPr lang="zh-CN" altLang="en-US" dirty="0"/>
              <a:t>从人治走向法治</a:t>
            </a:r>
            <a:r>
              <a:rPr lang="en-US" dirty="0"/>
              <a:t>	D.</a:t>
            </a:r>
            <a:r>
              <a:rPr lang="zh-CN" altLang="en-US" dirty="0"/>
              <a:t>民主政体臻于完善</a:t>
            </a:r>
          </a:p>
        </p:txBody>
      </p:sp>
    </p:spTree>
  </p:cSld>
  <p:clrMapOvr>
    <a:masterClrMapping/>
  </p:clrMapOvr>
  <p:transition>
    <p:pull dir="u"/>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435798" y="856442"/>
            <a:ext cx="8280400" cy="271464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507236" y="927880"/>
            <a:ext cx="8143932" cy="2436244"/>
          </a:xfrm>
          <a:prstGeom prst="rect">
            <a:avLst/>
          </a:prstGeom>
          <a:noFill/>
        </p:spPr>
        <p:txBody>
          <a:bodyPr wrap="square" rtlCol="0">
            <a:spAutoFit/>
          </a:bodyPr>
          <a:lstStyle/>
          <a:p>
            <a:pPr algn="just"/>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:A </a:t>
            </a:r>
            <a:r>
              <a:rPr lang="zh-CN" altLang="en-US" dirty="0">
                <a:latin typeface="楷体"/>
                <a:ea typeface="楷体"/>
              </a:rPr>
              <a:t>　据材料中从赋予总统很大权力到对总统权力做出严格限制</a:t>
            </a:r>
            <a:r>
              <a:rPr lang="en-US" altLang="zh-CN" dirty="0">
                <a:latin typeface="楷体"/>
                <a:ea typeface="楷体"/>
              </a:rPr>
              <a:t>,</a:t>
            </a:r>
            <a:r>
              <a:rPr lang="zh-CN" altLang="en-US" dirty="0">
                <a:latin typeface="楷体"/>
                <a:ea typeface="楷体"/>
              </a:rPr>
              <a:t>结合袁世凯当上临时大总统的背景分析</a:t>
            </a:r>
            <a:r>
              <a:rPr lang="en-US" altLang="zh-CN" dirty="0">
                <a:latin typeface="楷体"/>
                <a:ea typeface="楷体"/>
              </a:rPr>
              <a:t>,</a:t>
            </a:r>
            <a:r>
              <a:rPr lang="zh-CN" altLang="en-US" dirty="0">
                <a:latin typeface="楷体"/>
                <a:ea typeface="楷体"/>
              </a:rPr>
              <a:t>目的是防止袁世凯的独裁</a:t>
            </a:r>
            <a:r>
              <a:rPr lang="en-US" altLang="zh-CN" dirty="0">
                <a:latin typeface="楷体"/>
                <a:ea typeface="楷体"/>
              </a:rPr>
              <a:t>,</a:t>
            </a:r>
            <a:r>
              <a:rPr lang="zh-CN" altLang="en-US" dirty="0">
                <a:latin typeface="楷体"/>
                <a:ea typeface="楷体"/>
              </a:rPr>
              <a:t>可见立法服从于政治的需要</a:t>
            </a:r>
            <a:r>
              <a:rPr lang="en-US" altLang="zh-CN" dirty="0">
                <a:latin typeface="楷体"/>
                <a:ea typeface="楷体"/>
              </a:rPr>
              <a:t>,</a:t>
            </a:r>
            <a:r>
              <a:rPr lang="zh-CN" altLang="en-US" dirty="0">
                <a:latin typeface="楷体"/>
                <a:ea typeface="楷体"/>
              </a:rPr>
              <a:t>故</a:t>
            </a:r>
            <a:r>
              <a:rPr lang="en-US" altLang="zh-CN" dirty="0">
                <a:latin typeface="楷体"/>
                <a:ea typeface="楷体"/>
              </a:rPr>
              <a:t>A</a:t>
            </a:r>
            <a:r>
              <a:rPr lang="zh-CN" altLang="en-US" dirty="0">
                <a:latin typeface="楷体"/>
                <a:ea typeface="楷体"/>
              </a:rPr>
              <a:t>项正确。行政服从于司法的主张材料未体现</a:t>
            </a:r>
            <a:r>
              <a:rPr lang="en-US" altLang="zh-CN" dirty="0">
                <a:latin typeface="楷体"/>
                <a:ea typeface="楷体"/>
              </a:rPr>
              <a:t>,</a:t>
            </a:r>
            <a:r>
              <a:rPr lang="zh-CN" altLang="en-US" dirty="0">
                <a:latin typeface="楷体"/>
                <a:ea typeface="楷体"/>
              </a:rPr>
              <a:t>故</a:t>
            </a:r>
            <a:r>
              <a:rPr lang="en-US" altLang="zh-CN" dirty="0">
                <a:latin typeface="楷体"/>
                <a:ea typeface="楷体"/>
              </a:rPr>
              <a:t>B</a:t>
            </a:r>
            <a:r>
              <a:rPr lang="zh-CN" altLang="en-US" dirty="0">
                <a:latin typeface="楷体"/>
                <a:ea typeface="楷体"/>
              </a:rPr>
              <a:t>项错误</a:t>
            </a:r>
            <a:r>
              <a:rPr lang="en-US" altLang="zh-CN" dirty="0">
                <a:latin typeface="楷体"/>
                <a:ea typeface="楷体"/>
              </a:rPr>
              <a:t>;</a:t>
            </a:r>
            <a:r>
              <a:rPr lang="zh-CN" altLang="en-US" dirty="0">
                <a:latin typeface="楷体"/>
                <a:ea typeface="楷体"/>
              </a:rPr>
              <a:t>从材料中“赋予总统很大权力”可见并未实现从人治走向法治</a:t>
            </a:r>
            <a:r>
              <a:rPr lang="en-US" altLang="zh-CN" dirty="0">
                <a:latin typeface="楷体"/>
                <a:ea typeface="楷体"/>
              </a:rPr>
              <a:t>,</a:t>
            </a:r>
            <a:r>
              <a:rPr lang="zh-CN" altLang="en-US" dirty="0">
                <a:latin typeface="楷体"/>
                <a:ea typeface="楷体"/>
              </a:rPr>
              <a:t>故</a:t>
            </a:r>
            <a:r>
              <a:rPr lang="en-US" altLang="zh-CN" dirty="0">
                <a:latin typeface="楷体"/>
                <a:ea typeface="楷体"/>
              </a:rPr>
              <a:t>C</a:t>
            </a:r>
            <a:r>
              <a:rPr lang="zh-CN" altLang="en-US" dirty="0">
                <a:latin typeface="楷体"/>
                <a:ea typeface="楷体"/>
              </a:rPr>
              <a:t>项错误</a:t>
            </a:r>
            <a:r>
              <a:rPr lang="en-US" altLang="zh-CN" dirty="0">
                <a:latin typeface="楷体"/>
                <a:ea typeface="楷体"/>
              </a:rPr>
              <a:t>;</a:t>
            </a:r>
            <a:r>
              <a:rPr lang="zh-CN" altLang="en-US" dirty="0">
                <a:latin typeface="楷体"/>
                <a:ea typeface="楷体"/>
              </a:rPr>
              <a:t>这时民主共和政体刚刚确立</a:t>
            </a:r>
            <a:r>
              <a:rPr lang="en-US" altLang="zh-CN" dirty="0">
                <a:latin typeface="楷体"/>
                <a:ea typeface="楷体"/>
              </a:rPr>
              <a:t>,</a:t>
            </a:r>
            <a:r>
              <a:rPr lang="zh-CN" altLang="en-US" dirty="0">
                <a:latin typeface="楷体"/>
                <a:ea typeface="楷体"/>
              </a:rPr>
              <a:t>因此臻于完善的说法错误</a:t>
            </a:r>
            <a:r>
              <a:rPr lang="en-US" altLang="zh-CN" dirty="0">
                <a:latin typeface="楷体"/>
                <a:ea typeface="楷体"/>
              </a:rPr>
              <a:t>,</a:t>
            </a:r>
            <a:r>
              <a:rPr lang="zh-CN" altLang="en-US" dirty="0">
                <a:latin typeface="楷体"/>
                <a:ea typeface="楷体"/>
              </a:rPr>
              <a:t>故</a:t>
            </a:r>
            <a:r>
              <a:rPr lang="en-US" altLang="zh-CN" dirty="0">
                <a:latin typeface="楷体"/>
                <a:ea typeface="楷体"/>
              </a:rPr>
              <a:t>D</a:t>
            </a:r>
            <a:r>
              <a:rPr lang="zh-CN" altLang="en-US" dirty="0">
                <a:latin typeface="楷体"/>
                <a:ea typeface="楷体"/>
              </a:rPr>
              <a:t>项错误。</a:t>
            </a:r>
          </a:p>
        </p:txBody>
      </p:sp>
    </p:spTree>
  </p:cSld>
  <p:clrMapOvr>
    <a:masterClrMapping/>
  </p:clrMapOvr>
  <p:transition>
    <p:pull dir="r"/>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6514" y="763251"/>
            <a:ext cx="8501122" cy="2436244"/>
          </a:xfrm>
          <a:prstGeom prst="rect">
            <a:avLst/>
          </a:prstGeom>
          <a:noFill/>
        </p:spPr>
        <p:txBody>
          <a:bodyPr wrap="square" rtlCol="0">
            <a:spAutoFit/>
          </a:bodyPr>
          <a:lstStyle/>
          <a:p>
            <a:r>
              <a:rPr lang="en-US" dirty="0"/>
              <a:t>4.</a:t>
            </a:r>
            <a:r>
              <a:rPr lang="en-US" dirty="0">
                <a:latin typeface="楷体" pitchFamily="49" charset="-122"/>
                <a:ea typeface="楷体" pitchFamily="49" charset="-122"/>
              </a:rPr>
              <a:t>(2013·</a:t>
            </a:r>
            <a:r>
              <a:rPr lang="zh-CN" altLang="en-US" dirty="0">
                <a:latin typeface="楷体" pitchFamily="49" charset="-122"/>
                <a:ea typeface="楷体" pitchFamily="49" charset="-122"/>
              </a:rPr>
              <a:t>全国</a:t>
            </a:r>
            <a:r>
              <a:rPr lang="en-US" altLang="zh-CN" dirty="0">
                <a:latin typeface="楷体" pitchFamily="49" charset="-122"/>
                <a:ea typeface="楷体" pitchFamily="49" charset="-122"/>
              </a:rPr>
              <a:t>Ⅰ</a:t>
            </a:r>
            <a:r>
              <a:rPr lang="zh-CN" altLang="en-US" dirty="0">
                <a:latin typeface="楷体" pitchFamily="49" charset="-122"/>
                <a:ea typeface="楷体" pitchFamily="49" charset="-122"/>
              </a:rPr>
              <a:t>卷</a:t>
            </a:r>
            <a:r>
              <a:rPr lang="en-US" dirty="0">
                <a:latin typeface="楷体" pitchFamily="49" charset="-122"/>
                <a:ea typeface="楷体" pitchFamily="49" charset="-122"/>
              </a:rPr>
              <a:t>)</a:t>
            </a:r>
            <a:r>
              <a:rPr lang="zh-CN" altLang="en-US" dirty="0"/>
              <a:t>现代化是晚清历史发展的一个趋向</a:t>
            </a:r>
            <a:r>
              <a:rPr lang="en-US" dirty="0"/>
              <a:t>,</a:t>
            </a:r>
            <a:r>
              <a:rPr lang="zh-CN" altLang="en-US" dirty="0"/>
              <a:t>最能体现这一趋向的是</a:t>
            </a:r>
            <a:r>
              <a:rPr lang="en-US" dirty="0"/>
              <a:t>(</a:t>
            </a:r>
            <a:r>
              <a:rPr lang="zh-CN" altLang="en-US" dirty="0"/>
              <a:t>　　</a:t>
            </a:r>
            <a:r>
              <a:rPr lang="en-US" dirty="0"/>
              <a:t>)</a:t>
            </a:r>
            <a:endParaRPr lang="zh-CN" altLang="en-US" dirty="0"/>
          </a:p>
          <a:p>
            <a:r>
              <a:rPr lang="en-US" dirty="0"/>
              <a:t>A.</a:t>
            </a:r>
            <a:r>
              <a:rPr lang="zh-CN" altLang="en-US" dirty="0"/>
              <a:t>洋务运动</a:t>
            </a:r>
            <a:r>
              <a:rPr lang="en-US" altLang="zh-CN" dirty="0"/>
              <a:t>—</a:t>
            </a:r>
            <a:r>
              <a:rPr lang="zh-CN" altLang="en-US" dirty="0"/>
              <a:t>戊戌政变</a:t>
            </a:r>
            <a:r>
              <a:rPr lang="en-US" altLang="zh-CN" dirty="0"/>
              <a:t>—</a:t>
            </a:r>
            <a:r>
              <a:rPr lang="zh-CN" altLang="en-US" dirty="0"/>
              <a:t>清末新政</a:t>
            </a:r>
          </a:p>
          <a:p>
            <a:r>
              <a:rPr lang="en-US" dirty="0"/>
              <a:t>B.</a:t>
            </a:r>
            <a:r>
              <a:rPr lang="zh-CN" altLang="en-US" dirty="0"/>
              <a:t>洋务运动</a:t>
            </a:r>
            <a:r>
              <a:rPr lang="en-US" altLang="zh-CN" dirty="0"/>
              <a:t>—</a:t>
            </a:r>
            <a:r>
              <a:rPr lang="zh-CN" altLang="en-US" dirty="0"/>
              <a:t>戊戌变法</a:t>
            </a:r>
            <a:r>
              <a:rPr lang="en-US" altLang="zh-CN" dirty="0"/>
              <a:t>—</a:t>
            </a:r>
            <a:r>
              <a:rPr lang="zh-CN" altLang="en-US" dirty="0"/>
              <a:t>辛亥革命</a:t>
            </a:r>
          </a:p>
          <a:p>
            <a:r>
              <a:rPr lang="en-US" dirty="0"/>
              <a:t>C.</a:t>
            </a:r>
            <a:r>
              <a:rPr lang="zh-CN" altLang="en-US" dirty="0"/>
              <a:t>鸦片战争</a:t>
            </a:r>
            <a:r>
              <a:rPr lang="en-US" altLang="zh-CN" dirty="0"/>
              <a:t>—</a:t>
            </a:r>
            <a:r>
              <a:rPr lang="zh-CN" altLang="en-US" dirty="0"/>
              <a:t>中法战争</a:t>
            </a:r>
            <a:r>
              <a:rPr lang="en-US" altLang="zh-CN" dirty="0"/>
              <a:t>—</a:t>
            </a:r>
            <a:r>
              <a:rPr lang="zh-CN" altLang="en-US" dirty="0"/>
              <a:t>甲午战争</a:t>
            </a:r>
          </a:p>
          <a:p>
            <a:r>
              <a:rPr lang="en-US" dirty="0"/>
              <a:t>D.</a:t>
            </a:r>
            <a:r>
              <a:rPr lang="zh-CN" altLang="en-US" dirty="0"/>
              <a:t>太平天国运动</a:t>
            </a:r>
            <a:r>
              <a:rPr lang="en-US" altLang="zh-CN" dirty="0"/>
              <a:t>—</a:t>
            </a:r>
            <a:r>
              <a:rPr lang="zh-CN" altLang="en-US" dirty="0"/>
              <a:t>义和团运动</a:t>
            </a:r>
            <a:r>
              <a:rPr lang="en-US" altLang="zh-CN" dirty="0"/>
              <a:t>—</a:t>
            </a:r>
            <a:r>
              <a:rPr lang="zh-CN" altLang="en-US" dirty="0"/>
              <a:t>辛亥革命</a:t>
            </a:r>
          </a:p>
        </p:txBody>
      </p:sp>
    </p:spTree>
  </p:cSld>
  <p:clrMapOvr>
    <a:masterClrMapping/>
  </p:clrMapOvr>
  <p:transition>
    <p:wheel spokes="1"/>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856442"/>
            <a:ext cx="8280400" cy="192882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927880"/>
            <a:ext cx="8143932" cy="1578317"/>
          </a:xfrm>
          <a:prstGeom prst="rect">
            <a:avLst/>
          </a:prstGeom>
          <a:noFill/>
        </p:spPr>
        <p:txBody>
          <a:bodyPr wrap="square" rtlCol="0">
            <a:spAutoFit/>
          </a:bodyPr>
          <a:lstStyle/>
          <a:p>
            <a:pPr algn="just">
              <a:lnSpc>
                <a:spcPct val="125000"/>
              </a:lnSpc>
            </a:pPr>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:B </a:t>
            </a:r>
            <a:r>
              <a:rPr lang="zh-CN" altLang="en-US" dirty="0">
                <a:latin typeface="楷体"/>
                <a:ea typeface="楷体"/>
              </a:rPr>
              <a:t>　一般而言</a:t>
            </a:r>
            <a:r>
              <a:rPr lang="en-US" altLang="zh-CN" dirty="0">
                <a:latin typeface="楷体"/>
                <a:ea typeface="楷体"/>
              </a:rPr>
              <a:t>,</a:t>
            </a:r>
            <a:r>
              <a:rPr lang="zh-CN" altLang="en-US" dirty="0">
                <a:latin typeface="楷体"/>
                <a:ea typeface="楷体"/>
              </a:rPr>
              <a:t>现代化包括了学术知识上的科学化</a:t>
            </a:r>
            <a:r>
              <a:rPr lang="en-US" altLang="zh-CN" dirty="0">
                <a:latin typeface="楷体"/>
                <a:ea typeface="楷体"/>
              </a:rPr>
              <a:t>,</a:t>
            </a:r>
            <a:r>
              <a:rPr lang="zh-CN" altLang="en-US" dirty="0">
                <a:latin typeface="楷体"/>
                <a:ea typeface="楷体"/>
              </a:rPr>
              <a:t>政治上的民主化</a:t>
            </a:r>
            <a:r>
              <a:rPr lang="en-US" altLang="zh-CN" dirty="0">
                <a:latin typeface="楷体"/>
                <a:ea typeface="楷体"/>
              </a:rPr>
              <a:t>,</a:t>
            </a:r>
            <a:r>
              <a:rPr lang="zh-CN" altLang="en-US" dirty="0">
                <a:latin typeface="楷体"/>
                <a:ea typeface="楷体"/>
              </a:rPr>
              <a:t>经济上的工业化等。中国的洋务运动兴办近代工业</a:t>
            </a:r>
            <a:r>
              <a:rPr lang="en-US" altLang="zh-CN" dirty="0">
                <a:latin typeface="楷体"/>
                <a:ea typeface="楷体"/>
              </a:rPr>
              <a:t>,</a:t>
            </a:r>
            <a:r>
              <a:rPr lang="zh-CN" altLang="en-US" dirty="0">
                <a:latin typeface="楷体"/>
                <a:ea typeface="楷体"/>
              </a:rPr>
              <a:t>迈出了中国现代化的第一步</a:t>
            </a:r>
            <a:r>
              <a:rPr lang="en-US" altLang="zh-CN" dirty="0">
                <a:latin typeface="楷体"/>
                <a:ea typeface="楷体"/>
              </a:rPr>
              <a:t>;</a:t>
            </a:r>
            <a:r>
              <a:rPr lang="zh-CN" altLang="en-US" dirty="0">
                <a:latin typeface="楷体"/>
                <a:ea typeface="楷体"/>
              </a:rPr>
              <a:t>戊戌变法和辛亥革命主张变革中国的政治制度</a:t>
            </a:r>
            <a:r>
              <a:rPr lang="en-US" altLang="zh-CN" dirty="0">
                <a:latin typeface="楷体"/>
                <a:ea typeface="楷体"/>
              </a:rPr>
              <a:t>,</a:t>
            </a:r>
            <a:r>
              <a:rPr lang="zh-CN" altLang="en-US" dirty="0">
                <a:latin typeface="楷体"/>
                <a:ea typeface="楷体"/>
              </a:rPr>
              <a:t>体现了政治上民主化的趋向。这三者最能体现现代化这一趋向。选择</a:t>
            </a:r>
            <a:r>
              <a:rPr lang="en-US" altLang="zh-CN" dirty="0">
                <a:latin typeface="楷体"/>
                <a:ea typeface="楷体"/>
              </a:rPr>
              <a:t>B</a:t>
            </a:r>
            <a:r>
              <a:rPr lang="zh-CN" altLang="en-US" dirty="0">
                <a:latin typeface="楷体"/>
                <a:ea typeface="楷体"/>
              </a:rPr>
              <a:t>项。</a:t>
            </a:r>
          </a:p>
        </p:txBody>
      </p:sp>
    </p:spTree>
  </p:cSld>
  <p:clrMapOvr>
    <a:masterClrMapping/>
  </p:clrMapOvr>
  <p:transition>
    <p:pull dir="ld"/>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6514" y="777935"/>
            <a:ext cx="8501122" cy="2436244"/>
          </a:xfrm>
          <a:prstGeom prst="rect">
            <a:avLst/>
          </a:prstGeom>
          <a:noFill/>
        </p:spPr>
        <p:txBody>
          <a:bodyPr wrap="square" rtlCol="0">
            <a:spAutoFit/>
          </a:bodyPr>
          <a:lstStyle/>
          <a:p>
            <a:r>
              <a:rPr lang="en-US" dirty="0"/>
              <a:t>5.</a:t>
            </a:r>
            <a:r>
              <a:rPr lang="en-US" dirty="0">
                <a:latin typeface="楷体" pitchFamily="49" charset="-122"/>
                <a:ea typeface="楷体" pitchFamily="49" charset="-122"/>
              </a:rPr>
              <a:t>(2013·</a:t>
            </a:r>
            <a:r>
              <a:rPr lang="zh-CN" altLang="en-US" dirty="0">
                <a:latin typeface="楷体" pitchFamily="49" charset="-122"/>
                <a:ea typeface="楷体" pitchFamily="49" charset="-122"/>
              </a:rPr>
              <a:t>海南卷</a:t>
            </a:r>
            <a:r>
              <a:rPr lang="en-US" dirty="0">
                <a:latin typeface="楷体" pitchFamily="49" charset="-122"/>
                <a:ea typeface="楷体" pitchFamily="49" charset="-122"/>
              </a:rPr>
              <a:t>)</a:t>
            </a:r>
            <a:r>
              <a:rPr lang="zh-CN" altLang="en-US" dirty="0"/>
              <a:t>武昌起义后全国有</a:t>
            </a:r>
            <a:r>
              <a:rPr lang="en-US" dirty="0"/>
              <a:t>15</a:t>
            </a:r>
            <a:r>
              <a:rPr lang="zh-CN" altLang="en-US" dirty="0"/>
              <a:t>省先后宣布独立</a:t>
            </a:r>
            <a:r>
              <a:rPr lang="en-US" dirty="0"/>
              <a:t>,</a:t>
            </a:r>
            <a:r>
              <a:rPr lang="zh-CN" altLang="en-US" dirty="0"/>
              <a:t>各省先后担任最高军政长官</a:t>
            </a:r>
            <a:r>
              <a:rPr lang="en-US" dirty="0"/>
              <a:t>(</a:t>
            </a:r>
            <a:r>
              <a:rPr lang="zh-CN" altLang="en-US" dirty="0"/>
              <a:t>都督</a:t>
            </a:r>
            <a:r>
              <a:rPr lang="en-US" dirty="0"/>
              <a:t>)</a:t>
            </a:r>
            <a:r>
              <a:rPr lang="zh-CN" altLang="en-US" dirty="0"/>
              <a:t>者背景不尽相同</a:t>
            </a:r>
            <a:r>
              <a:rPr lang="en-US" dirty="0"/>
              <a:t>,</a:t>
            </a:r>
            <a:r>
              <a:rPr lang="zh-CN" altLang="en-US" dirty="0"/>
              <a:t>其中新军将领</a:t>
            </a:r>
            <a:r>
              <a:rPr lang="en-US" dirty="0"/>
              <a:t>13</a:t>
            </a:r>
            <a:r>
              <a:rPr lang="zh-CN" altLang="en-US" dirty="0"/>
              <a:t>人</a:t>
            </a:r>
            <a:r>
              <a:rPr lang="en-US" dirty="0"/>
              <a:t>,</a:t>
            </a:r>
            <a:r>
              <a:rPr lang="zh-CN" altLang="en-US" dirty="0"/>
              <a:t>革命党</a:t>
            </a:r>
            <a:r>
              <a:rPr lang="en-US" dirty="0"/>
              <a:t>5</a:t>
            </a:r>
            <a:r>
              <a:rPr lang="zh-CN" altLang="en-US" dirty="0"/>
              <a:t>人</a:t>
            </a:r>
            <a:r>
              <a:rPr lang="en-US" dirty="0"/>
              <a:t>,</a:t>
            </a:r>
            <a:r>
              <a:rPr lang="zh-CN" altLang="en-US" dirty="0"/>
              <a:t>咨议局议长</a:t>
            </a:r>
            <a:r>
              <a:rPr lang="en-US" dirty="0"/>
              <a:t>3</a:t>
            </a:r>
            <a:r>
              <a:rPr lang="zh-CN" altLang="en-US" dirty="0"/>
              <a:t>人</a:t>
            </a:r>
            <a:r>
              <a:rPr lang="en-US" dirty="0"/>
              <a:t>,</a:t>
            </a:r>
            <a:r>
              <a:rPr lang="zh-CN" altLang="en-US" dirty="0"/>
              <a:t>巡抚</a:t>
            </a:r>
            <a:r>
              <a:rPr lang="en-US" dirty="0"/>
              <a:t>3</a:t>
            </a:r>
            <a:r>
              <a:rPr lang="zh-CN" altLang="en-US" dirty="0"/>
              <a:t>人</a:t>
            </a:r>
            <a:r>
              <a:rPr lang="en-US" dirty="0"/>
              <a:t>,</a:t>
            </a:r>
            <a:r>
              <a:rPr lang="zh-CN" altLang="en-US" dirty="0"/>
              <a:t>布政使</a:t>
            </a:r>
            <a:r>
              <a:rPr lang="en-US" dirty="0"/>
              <a:t>1</a:t>
            </a:r>
            <a:r>
              <a:rPr lang="zh-CN" altLang="en-US" dirty="0"/>
              <a:t>人</a:t>
            </a:r>
            <a:r>
              <a:rPr lang="en-US" dirty="0"/>
              <a:t>,</a:t>
            </a:r>
            <a:r>
              <a:rPr lang="zh-CN" altLang="en-US" dirty="0"/>
              <a:t>提督</a:t>
            </a:r>
            <a:r>
              <a:rPr lang="en-US" dirty="0"/>
              <a:t>1</a:t>
            </a:r>
            <a:r>
              <a:rPr lang="zh-CN" altLang="en-US" dirty="0"/>
              <a:t>人</a:t>
            </a:r>
            <a:r>
              <a:rPr lang="en-US" dirty="0"/>
              <a:t>,</a:t>
            </a:r>
            <a:r>
              <a:rPr lang="zh-CN" altLang="en-US" dirty="0"/>
              <a:t>督练公所总参议</a:t>
            </a:r>
            <a:r>
              <a:rPr lang="en-US" dirty="0"/>
              <a:t>1</a:t>
            </a:r>
            <a:r>
              <a:rPr lang="zh-CN" altLang="en-US" dirty="0"/>
              <a:t>人。据此可知辛亥革命</a:t>
            </a:r>
            <a:r>
              <a:rPr lang="en-US" dirty="0"/>
              <a:t>(</a:t>
            </a:r>
            <a:r>
              <a:rPr lang="zh-CN" altLang="en-US" dirty="0"/>
              <a:t>　　</a:t>
            </a:r>
            <a:r>
              <a:rPr lang="en-US" dirty="0"/>
              <a:t>)</a:t>
            </a:r>
            <a:endParaRPr lang="zh-CN" altLang="en-US" dirty="0"/>
          </a:p>
          <a:p>
            <a:r>
              <a:rPr lang="en-US" dirty="0"/>
              <a:t>A.</a:t>
            </a:r>
            <a:r>
              <a:rPr lang="zh-CN" altLang="en-US" dirty="0"/>
              <a:t>具有广泛社会基础</a:t>
            </a:r>
            <a:r>
              <a:rPr lang="en-US" dirty="0"/>
              <a:t>	B.</a:t>
            </a:r>
            <a:r>
              <a:rPr lang="zh-CN" altLang="en-US" dirty="0"/>
              <a:t>具有明显的妥协性</a:t>
            </a:r>
          </a:p>
          <a:p>
            <a:r>
              <a:rPr lang="en-US" dirty="0"/>
              <a:t>C.</a:t>
            </a:r>
            <a:r>
              <a:rPr lang="zh-CN" altLang="en-US" dirty="0"/>
              <a:t>属于资产阶级革命</a:t>
            </a:r>
            <a:r>
              <a:rPr lang="en-US" dirty="0"/>
              <a:t>	D.</a:t>
            </a:r>
            <a:r>
              <a:rPr lang="zh-CN" altLang="en-US" dirty="0"/>
              <a:t>属于自上而下的革命</a:t>
            </a:r>
          </a:p>
        </p:txBody>
      </p:sp>
    </p:spTree>
  </p:cSld>
  <p:clrMapOvr>
    <a:masterClrMapping/>
  </p:clrMapOvr>
  <p:transition>
    <p:plus/>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856442"/>
            <a:ext cx="8280400" cy="192882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2400" b="0">
              <a:solidFill>
                <a:srgbClr val="0099FF"/>
              </a:solidFill>
              <a:latin typeface="Calibri" pitchFamily="34" charset="0"/>
            </a:endParaRPr>
          </a:p>
        </p:txBody>
      </p:sp>
      <p:sp>
        <p:nvSpPr>
          <p:cNvPr id="5" name="TextBox 4"/>
          <p:cNvSpPr txBox="1"/>
          <p:nvPr/>
        </p:nvSpPr>
        <p:spPr>
          <a:xfrm>
            <a:off x="500828" y="874991"/>
            <a:ext cx="8001056" cy="1636025"/>
          </a:xfrm>
          <a:prstGeom prst="rect">
            <a:avLst/>
          </a:prstGeom>
          <a:noFill/>
        </p:spPr>
        <p:txBody>
          <a:bodyPr wrap="square" rtlCol="0">
            <a:spAutoFit/>
          </a:bodyPr>
          <a:lstStyle/>
          <a:p>
            <a:pPr algn="just"/>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:B </a:t>
            </a:r>
            <a:r>
              <a:rPr lang="zh-CN" altLang="en-US" dirty="0">
                <a:latin typeface="楷体"/>
                <a:ea typeface="楷体"/>
              </a:rPr>
              <a:t>　全国有</a:t>
            </a:r>
            <a:r>
              <a:rPr lang="en-US" altLang="zh-CN" dirty="0">
                <a:latin typeface="楷体"/>
                <a:ea typeface="楷体"/>
              </a:rPr>
              <a:t>15</a:t>
            </a:r>
            <a:r>
              <a:rPr lang="zh-CN" altLang="en-US" dirty="0">
                <a:latin typeface="楷体"/>
                <a:ea typeface="楷体"/>
              </a:rPr>
              <a:t>个省先后宣布独立</a:t>
            </a:r>
            <a:r>
              <a:rPr lang="en-US" altLang="zh-CN" dirty="0">
                <a:latin typeface="楷体"/>
                <a:ea typeface="楷体"/>
              </a:rPr>
              <a:t>,</a:t>
            </a:r>
            <a:r>
              <a:rPr lang="zh-CN" altLang="en-US" dirty="0">
                <a:latin typeface="楷体"/>
                <a:ea typeface="楷体"/>
              </a:rPr>
              <a:t>其中担任都督者革命党只有</a:t>
            </a:r>
            <a:r>
              <a:rPr lang="en-US" altLang="zh-CN" dirty="0">
                <a:latin typeface="楷体"/>
                <a:ea typeface="楷体"/>
              </a:rPr>
              <a:t>5</a:t>
            </a:r>
            <a:r>
              <a:rPr lang="zh-CN" altLang="en-US" dirty="0">
                <a:latin typeface="楷体"/>
                <a:ea typeface="楷体"/>
              </a:rPr>
              <a:t>人</a:t>
            </a:r>
            <a:r>
              <a:rPr lang="en-US" altLang="zh-CN" dirty="0">
                <a:latin typeface="楷体"/>
                <a:ea typeface="楷体"/>
              </a:rPr>
              <a:t>,</a:t>
            </a:r>
            <a:r>
              <a:rPr lang="zh-CN" altLang="en-US" dirty="0">
                <a:latin typeface="楷体"/>
                <a:ea typeface="楷体"/>
              </a:rPr>
              <a:t>旧军阀和立宪派很多</a:t>
            </a:r>
            <a:r>
              <a:rPr lang="en-US" altLang="zh-CN" dirty="0">
                <a:latin typeface="楷体"/>
                <a:ea typeface="楷体"/>
              </a:rPr>
              <a:t>,</a:t>
            </a:r>
            <a:r>
              <a:rPr lang="zh-CN" altLang="en-US" dirty="0">
                <a:latin typeface="楷体"/>
                <a:ea typeface="楷体"/>
              </a:rPr>
              <a:t>体现革命具有很强的妥协性</a:t>
            </a:r>
            <a:r>
              <a:rPr lang="en-US" altLang="zh-CN" dirty="0">
                <a:latin typeface="楷体"/>
                <a:ea typeface="楷体"/>
              </a:rPr>
              <a:t>,</a:t>
            </a:r>
            <a:r>
              <a:rPr lang="zh-CN" altLang="en-US" dirty="0">
                <a:latin typeface="楷体"/>
                <a:ea typeface="楷体"/>
              </a:rPr>
              <a:t>所以选</a:t>
            </a:r>
            <a:r>
              <a:rPr lang="en-US" altLang="zh-CN" dirty="0">
                <a:latin typeface="楷体"/>
                <a:ea typeface="楷体"/>
              </a:rPr>
              <a:t>B</a:t>
            </a:r>
            <a:r>
              <a:rPr lang="zh-CN" altLang="en-US" dirty="0">
                <a:latin typeface="楷体"/>
                <a:ea typeface="楷体"/>
              </a:rPr>
              <a:t>。辛亥革命没有广泛的社会基础</a:t>
            </a:r>
            <a:r>
              <a:rPr lang="en-US" altLang="zh-CN" dirty="0">
                <a:latin typeface="楷体"/>
                <a:ea typeface="楷体"/>
              </a:rPr>
              <a:t>,</a:t>
            </a:r>
            <a:r>
              <a:rPr lang="zh-CN" altLang="en-US" dirty="0">
                <a:latin typeface="楷体"/>
                <a:ea typeface="楷体"/>
              </a:rPr>
              <a:t>排除</a:t>
            </a:r>
            <a:r>
              <a:rPr lang="en-US" altLang="zh-CN" dirty="0">
                <a:latin typeface="楷体"/>
                <a:ea typeface="楷体"/>
              </a:rPr>
              <a:t>A</a:t>
            </a:r>
            <a:r>
              <a:rPr lang="zh-CN" altLang="en-US" dirty="0">
                <a:latin typeface="楷体"/>
                <a:ea typeface="楷体"/>
              </a:rPr>
              <a:t>。辛亥革命属于资产阶级革命</a:t>
            </a:r>
            <a:r>
              <a:rPr lang="en-US" altLang="zh-CN" dirty="0">
                <a:latin typeface="楷体"/>
                <a:ea typeface="楷体"/>
              </a:rPr>
              <a:t>,</a:t>
            </a:r>
            <a:r>
              <a:rPr lang="zh-CN" altLang="en-US" dirty="0">
                <a:latin typeface="楷体"/>
                <a:ea typeface="楷体"/>
              </a:rPr>
              <a:t>但材料无法体现</a:t>
            </a:r>
            <a:r>
              <a:rPr lang="en-US" altLang="zh-CN" dirty="0">
                <a:latin typeface="楷体"/>
                <a:ea typeface="楷体"/>
              </a:rPr>
              <a:t>,</a:t>
            </a:r>
            <a:r>
              <a:rPr lang="zh-CN" altLang="en-US" dirty="0">
                <a:latin typeface="楷体"/>
                <a:ea typeface="楷体"/>
              </a:rPr>
              <a:t>排除</a:t>
            </a:r>
            <a:r>
              <a:rPr lang="en-US" altLang="zh-CN" dirty="0">
                <a:latin typeface="楷体"/>
                <a:ea typeface="楷体"/>
              </a:rPr>
              <a:t>C</a:t>
            </a:r>
            <a:r>
              <a:rPr lang="zh-CN" altLang="en-US" dirty="0">
                <a:latin typeface="楷体"/>
                <a:ea typeface="楷体"/>
              </a:rPr>
              <a:t>。辛亥革命是自下而上的革命</a:t>
            </a:r>
            <a:r>
              <a:rPr lang="en-US" altLang="zh-CN" dirty="0">
                <a:latin typeface="楷体"/>
                <a:ea typeface="楷体"/>
              </a:rPr>
              <a:t>,</a:t>
            </a:r>
            <a:r>
              <a:rPr lang="zh-CN" altLang="en-US" dirty="0">
                <a:latin typeface="楷体"/>
                <a:ea typeface="楷体"/>
              </a:rPr>
              <a:t>排除</a:t>
            </a:r>
            <a:r>
              <a:rPr lang="en-US" altLang="zh-CN" dirty="0">
                <a:latin typeface="楷体"/>
                <a:ea typeface="楷体"/>
              </a:rPr>
              <a:t>D</a:t>
            </a:r>
            <a:r>
              <a:rPr lang="zh-CN" altLang="en-US" dirty="0">
                <a:latin typeface="楷体"/>
                <a:ea typeface="楷体"/>
              </a:rPr>
              <a:t>。</a:t>
            </a:r>
          </a:p>
        </p:txBody>
      </p:sp>
    </p:spTree>
  </p:cSld>
  <p:clrMapOvr>
    <a:masterClrMapping/>
  </p:clrMapOvr>
  <p:transition>
    <p:strips/>
  </p:transition>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286514" y="713566"/>
            <a:ext cx="8429684" cy="835806"/>
          </a:xfrm>
          <a:prstGeom prst="rect">
            <a:avLst/>
          </a:prstGeom>
          <a:noFill/>
        </p:spPr>
        <p:txBody>
          <a:bodyPr wrap="square" rtlCol="0">
            <a:spAutoFit/>
          </a:bodyPr>
          <a:lstStyle/>
          <a:p>
            <a:r>
              <a:rPr lang="en-US" dirty="0"/>
              <a:t>6.</a:t>
            </a:r>
            <a:r>
              <a:rPr lang="en-US" dirty="0">
                <a:latin typeface="楷体" pitchFamily="49" charset="-122"/>
                <a:ea typeface="楷体" pitchFamily="49" charset="-122"/>
              </a:rPr>
              <a:t>(2021·</a:t>
            </a:r>
            <a:r>
              <a:rPr lang="zh-CN" altLang="en-US" dirty="0">
                <a:latin typeface="楷体" pitchFamily="49" charset="-122"/>
                <a:ea typeface="楷体" pitchFamily="49" charset="-122"/>
              </a:rPr>
              <a:t>江苏新高考适应性考试</a:t>
            </a:r>
            <a:r>
              <a:rPr lang="en-US" dirty="0">
                <a:latin typeface="楷体" pitchFamily="49" charset="-122"/>
                <a:ea typeface="楷体" pitchFamily="49" charset="-122"/>
              </a:rPr>
              <a:t>)</a:t>
            </a:r>
            <a:r>
              <a:rPr lang="zh-CN" altLang="en-US" dirty="0"/>
              <a:t>武昌起义“第一枪”到底由谁打响</a:t>
            </a:r>
            <a:r>
              <a:rPr lang="en-US" dirty="0"/>
              <a:t>,</a:t>
            </a:r>
            <a:r>
              <a:rPr lang="zh-CN" altLang="en-US" dirty="0"/>
              <a:t>历来众说纷纭。下表列举了相关观点</a:t>
            </a:r>
            <a:r>
              <a:rPr lang="en-US" dirty="0"/>
              <a:t>,</a:t>
            </a:r>
            <a:r>
              <a:rPr lang="zh-CN" altLang="en-US" dirty="0"/>
              <a:t>据此可以得出</a:t>
            </a:r>
            <a:r>
              <a:rPr lang="en-US" dirty="0"/>
              <a:t>(</a:t>
            </a:r>
            <a:r>
              <a:rPr lang="zh-CN" altLang="en-US" dirty="0"/>
              <a:t>　　</a:t>
            </a:r>
            <a:r>
              <a:rPr lang="en-US" dirty="0"/>
              <a:t>)</a:t>
            </a:r>
            <a:endParaRPr lang="zh-CN" altLang="en-US" dirty="0"/>
          </a:p>
        </p:txBody>
      </p:sp>
      <p:graphicFrame>
        <p:nvGraphicFramePr>
          <p:cNvPr id="3" name="表格 2"/>
          <p:cNvGraphicFramePr>
            <a:graphicFrameLocks noGrp="1"/>
          </p:cNvGraphicFramePr>
          <p:nvPr/>
        </p:nvGraphicFramePr>
        <p:xfrm>
          <a:off x="500828" y="1642260"/>
          <a:ext cx="8143932" cy="2357453"/>
        </p:xfrm>
        <a:graphic>
          <a:graphicData uri="http://schemas.openxmlformats.org/drawingml/2006/table">
            <a:tbl>
              <a:tblPr/>
              <a:tblGrid>
                <a:gridCol w="2405717">
                  <a:extLst>
                    <a:ext uri="{9D8B030D-6E8A-4147-A177-3AD203B41FA5}">
                      <a16:colId xmlns:a16="http://schemas.microsoft.com/office/drawing/2014/main" val="20000"/>
                    </a:ext>
                  </a:extLst>
                </a:gridCol>
                <a:gridCol w="5738215">
                  <a:extLst>
                    <a:ext uri="{9D8B030D-6E8A-4147-A177-3AD203B41FA5}">
                      <a16:colId xmlns:a16="http://schemas.microsoft.com/office/drawing/2014/main" val="20001"/>
                    </a:ext>
                  </a:extLst>
                </a:gridCol>
              </a:tblGrid>
              <a:tr h="336779">
                <a:tc>
                  <a:txBody>
                    <a:bodyPr/>
                    <a:lstStyle/>
                    <a:p>
                      <a:pPr algn="ctr">
                        <a:spcAft>
                          <a:spcPts val="0"/>
                        </a:spcAft>
                      </a:pPr>
                      <a:r>
                        <a:rPr lang="zh-CN" sz="2000" b="1" dirty="0">
                          <a:solidFill>
                            <a:srgbClr val="000000"/>
                          </a:solidFill>
                          <a:latin typeface="宋体" pitchFamily="2" charset="-122"/>
                          <a:ea typeface="宋体" pitchFamily="2" charset="-122"/>
                          <a:cs typeface="Times New Roman"/>
                        </a:rPr>
                        <a:t>出处</a:t>
                      </a:r>
                      <a:endParaRPr lang="zh-CN" sz="2000" b="1"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b="1">
                          <a:solidFill>
                            <a:srgbClr val="000000"/>
                          </a:solidFill>
                          <a:latin typeface="宋体" pitchFamily="2" charset="-122"/>
                          <a:ea typeface="宋体" pitchFamily="2" charset="-122"/>
                          <a:cs typeface="Times New Roman"/>
                        </a:rPr>
                        <a:t>观点</a:t>
                      </a:r>
                      <a:endParaRPr lang="zh-CN" sz="2000" b="1">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73558">
                <a:tc>
                  <a:txBody>
                    <a:bodyPr/>
                    <a:lstStyle/>
                    <a:p>
                      <a:pPr algn="ctr">
                        <a:spcAft>
                          <a:spcPts val="0"/>
                        </a:spcAft>
                      </a:pPr>
                      <a:r>
                        <a:rPr lang="zh-CN" sz="2000" b="1">
                          <a:solidFill>
                            <a:srgbClr val="000000"/>
                          </a:solidFill>
                          <a:latin typeface="宋体" pitchFamily="2" charset="-122"/>
                          <a:ea typeface="宋体" pitchFamily="2" charset="-122"/>
                          <a:cs typeface="Times New Roman"/>
                        </a:rPr>
                        <a:t>首义人士胡</a:t>
                      </a:r>
                      <a:endParaRPr lang="zh-CN" sz="2000" b="1">
                        <a:latin typeface="宋体" pitchFamily="2" charset="-122"/>
                        <a:ea typeface="宋体" pitchFamily="2" charset="-122"/>
                        <a:cs typeface="Times New Roman"/>
                      </a:endParaRPr>
                    </a:p>
                    <a:p>
                      <a:pPr algn="ctr">
                        <a:spcAft>
                          <a:spcPts val="0"/>
                        </a:spcAft>
                      </a:pPr>
                      <a:r>
                        <a:rPr lang="zh-CN" sz="2000" b="1">
                          <a:solidFill>
                            <a:srgbClr val="000000"/>
                          </a:solidFill>
                          <a:latin typeface="宋体" pitchFamily="2" charset="-122"/>
                          <a:ea typeface="宋体" pitchFamily="2" charset="-122"/>
                          <a:cs typeface="Times New Roman"/>
                        </a:rPr>
                        <a:t>祖舜回忆</a:t>
                      </a:r>
                      <a:endParaRPr lang="zh-CN" sz="2000" b="1">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zh-CN" sz="2000" b="1" dirty="0">
                          <a:solidFill>
                            <a:srgbClr val="000000"/>
                          </a:solidFill>
                          <a:latin typeface="宋体" pitchFamily="2" charset="-122"/>
                          <a:ea typeface="宋体" pitchFamily="2" charset="-122"/>
                          <a:cs typeface="Times New Roman"/>
                        </a:rPr>
                        <a:t>城外起义总指挥李鹏升指挥罗金玉打响了武昌首义第一枪</a:t>
                      </a:r>
                      <a:r>
                        <a:rPr lang="en-US" sz="2000" b="1" dirty="0">
                          <a:solidFill>
                            <a:srgbClr val="000000"/>
                          </a:solidFill>
                          <a:latin typeface="宋体" pitchFamily="2" charset="-122"/>
                          <a:ea typeface="宋体" pitchFamily="2" charset="-122"/>
                          <a:cs typeface="Times New Roman"/>
                        </a:rPr>
                        <a:t>,</a:t>
                      </a:r>
                      <a:r>
                        <a:rPr lang="zh-CN" sz="2000" b="1" dirty="0">
                          <a:solidFill>
                            <a:srgbClr val="000000"/>
                          </a:solidFill>
                          <a:latin typeface="宋体" pitchFamily="2" charset="-122"/>
                          <a:ea typeface="宋体" pitchFamily="2" charset="-122"/>
                          <a:cs typeface="Times New Roman"/>
                        </a:rPr>
                        <a:t>时间是</a:t>
                      </a:r>
                      <a:r>
                        <a:rPr lang="en-US" sz="2000" b="1" dirty="0">
                          <a:solidFill>
                            <a:srgbClr val="000000"/>
                          </a:solidFill>
                          <a:latin typeface="宋体" pitchFamily="2" charset="-122"/>
                          <a:ea typeface="宋体" pitchFamily="2" charset="-122"/>
                          <a:cs typeface="Times New Roman"/>
                        </a:rPr>
                        <a:t>10</a:t>
                      </a:r>
                      <a:r>
                        <a:rPr lang="zh-CN" sz="2000" b="1" dirty="0">
                          <a:solidFill>
                            <a:srgbClr val="000000"/>
                          </a:solidFill>
                          <a:latin typeface="宋体" pitchFamily="2" charset="-122"/>
                          <a:ea typeface="宋体" pitchFamily="2" charset="-122"/>
                          <a:cs typeface="Times New Roman"/>
                        </a:rPr>
                        <a:t>月</a:t>
                      </a:r>
                      <a:r>
                        <a:rPr lang="en-US" sz="2000" b="1" dirty="0">
                          <a:solidFill>
                            <a:srgbClr val="000000"/>
                          </a:solidFill>
                          <a:latin typeface="宋体" pitchFamily="2" charset="-122"/>
                          <a:ea typeface="宋体" pitchFamily="2" charset="-122"/>
                          <a:cs typeface="Times New Roman"/>
                        </a:rPr>
                        <a:t>10</a:t>
                      </a:r>
                      <a:r>
                        <a:rPr lang="zh-CN" sz="2000" b="1" dirty="0">
                          <a:solidFill>
                            <a:srgbClr val="000000"/>
                          </a:solidFill>
                          <a:latin typeface="宋体" pitchFamily="2" charset="-122"/>
                          <a:ea typeface="宋体" pitchFamily="2" charset="-122"/>
                          <a:cs typeface="Times New Roman"/>
                        </a:rPr>
                        <a:t>日晚上</a:t>
                      </a:r>
                      <a:r>
                        <a:rPr lang="en-US" sz="2000" b="1" dirty="0">
                          <a:solidFill>
                            <a:srgbClr val="000000"/>
                          </a:solidFill>
                          <a:latin typeface="宋体" pitchFamily="2" charset="-122"/>
                          <a:ea typeface="宋体" pitchFamily="2" charset="-122"/>
                          <a:cs typeface="Times New Roman"/>
                        </a:rPr>
                        <a:t>6</a:t>
                      </a:r>
                      <a:r>
                        <a:rPr lang="zh-CN" sz="2000" b="1" dirty="0">
                          <a:solidFill>
                            <a:srgbClr val="000000"/>
                          </a:solidFill>
                          <a:latin typeface="宋体" pitchFamily="2" charset="-122"/>
                          <a:ea typeface="宋体" pitchFamily="2" charset="-122"/>
                          <a:cs typeface="Times New Roman"/>
                        </a:rPr>
                        <a:t>时零</a:t>
                      </a:r>
                      <a:r>
                        <a:rPr lang="en-US" sz="2000" b="1" dirty="0">
                          <a:solidFill>
                            <a:srgbClr val="000000"/>
                          </a:solidFill>
                          <a:latin typeface="宋体" pitchFamily="2" charset="-122"/>
                          <a:ea typeface="宋体" pitchFamily="2" charset="-122"/>
                          <a:cs typeface="Times New Roman"/>
                        </a:rPr>
                        <a:t>5</a:t>
                      </a:r>
                      <a:r>
                        <a:rPr lang="zh-CN" sz="2000" b="1" dirty="0">
                          <a:solidFill>
                            <a:srgbClr val="000000"/>
                          </a:solidFill>
                          <a:latin typeface="宋体" pitchFamily="2" charset="-122"/>
                          <a:ea typeface="宋体" pitchFamily="2" charset="-122"/>
                          <a:cs typeface="Times New Roman"/>
                        </a:rPr>
                        <a:t>分</a:t>
                      </a:r>
                      <a:endParaRPr lang="zh-CN" sz="2000" b="1"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73558">
                <a:tc>
                  <a:txBody>
                    <a:bodyPr/>
                    <a:lstStyle/>
                    <a:p>
                      <a:pPr algn="ctr">
                        <a:spcAft>
                          <a:spcPts val="0"/>
                        </a:spcAft>
                      </a:pPr>
                      <a:r>
                        <a:rPr lang="zh-CN" sz="2000" b="1">
                          <a:solidFill>
                            <a:srgbClr val="000000"/>
                          </a:solidFill>
                          <a:latin typeface="宋体" pitchFamily="2" charset="-122"/>
                          <a:ea typeface="宋体" pitchFamily="2" charset="-122"/>
                          <a:cs typeface="Times New Roman"/>
                        </a:rPr>
                        <a:t>孙中山</a:t>
                      </a:r>
                      <a:endParaRPr lang="zh-CN" sz="2000" b="1">
                        <a:latin typeface="宋体" pitchFamily="2" charset="-122"/>
                        <a:ea typeface="宋体" pitchFamily="2" charset="-122"/>
                        <a:cs typeface="Times New Roman"/>
                      </a:endParaRPr>
                    </a:p>
                    <a:p>
                      <a:pPr algn="ctr">
                        <a:spcAft>
                          <a:spcPts val="0"/>
                        </a:spcAft>
                      </a:pPr>
                      <a:r>
                        <a:rPr lang="zh-CN" sz="2000" b="1">
                          <a:solidFill>
                            <a:srgbClr val="000000"/>
                          </a:solidFill>
                          <a:latin typeface="宋体" pitchFamily="2" charset="-122"/>
                          <a:ea typeface="宋体" pitchFamily="2" charset="-122"/>
                          <a:cs typeface="Times New Roman"/>
                        </a:rPr>
                        <a:t>《建国方略》</a:t>
                      </a:r>
                      <a:endParaRPr lang="zh-CN" sz="2000" b="1">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zh-CN" sz="2000" b="1">
                          <a:solidFill>
                            <a:srgbClr val="000000"/>
                          </a:solidFill>
                          <a:latin typeface="宋体" pitchFamily="2" charset="-122"/>
                          <a:ea typeface="宋体" pitchFamily="2" charset="-122"/>
                          <a:cs typeface="Times New Roman"/>
                        </a:rPr>
                        <a:t>为自存计</a:t>
                      </a:r>
                      <a:r>
                        <a:rPr lang="en-US" sz="2000" b="1">
                          <a:solidFill>
                            <a:srgbClr val="000000"/>
                          </a:solidFill>
                          <a:latin typeface="宋体" pitchFamily="2" charset="-122"/>
                          <a:ea typeface="宋体" pitchFamily="2" charset="-122"/>
                          <a:cs typeface="Times New Roman"/>
                        </a:rPr>
                        <a:t>,</a:t>
                      </a:r>
                      <a:r>
                        <a:rPr lang="zh-CN" sz="2000" b="1">
                          <a:solidFill>
                            <a:srgbClr val="000000"/>
                          </a:solidFill>
                          <a:latin typeface="宋体" pitchFamily="2" charset="-122"/>
                          <a:ea typeface="宋体" pitchFamily="2" charset="-122"/>
                          <a:cs typeface="Times New Roman"/>
                        </a:rPr>
                        <a:t>熊秉坤首先开枪发难</a:t>
                      </a:r>
                      <a:endParaRPr lang="zh-CN" sz="2000" b="1">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73558">
                <a:tc>
                  <a:txBody>
                    <a:bodyPr/>
                    <a:lstStyle/>
                    <a:p>
                      <a:pPr algn="ctr">
                        <a:spcAft>
                          <a:spcPts val="0"/>
                        </a:spcAft>
                      </a:pPr>
                      <a:r>
                        <a:rPr lang="zh-CN" sz="2000" b="1">
                          <a:solidFill>
                            <a:srgbClr val="000000"/>
                          </a:solidFill>
                          <a:latin typeface="宋体" pitchFamily="2" charset="-122"/>
                          <a:ea typeface="宋体" pitchFamily="2" charset="-122"/>
                          <a:cs typeface="Times New Roman"/>
                        </a:rPr>
                        <a:t>史学家章开沅等</a:t>
                      </a:r>
                      <a:endParaRPr lang="zh-CN" sz="2000" b="1">
                        <a:latin typeface="宋体" pitchFamily="2" charset="-122"/>
                        <a:ea typeface="宋体" pitchFamily="2" charset="-122"/>
                        <a:cs typeface="Times New Roman"/>
                      </a:endParaRPr>
                    </a:p>
                    <a:p>
                      <a:pPr algn="ctr">
                        <a:spcAft>
                          <a:spcPts val="0"/>
                        </a:spcAft>
                      </a:pPr>
                      <a:r>
                        <a:rPr lang="zh-CN" sz="2000" b="1">
                          <a:solidFill>
                            <a:srgbClr val="000000"/>
                          </a:solidFill>
                          <a:latin typeface="宋体" pitchFamily="2" charset="-122"/>
                          <a:ea typeface="宋体" pitchFamily="2" charset="-122"/>
                          <a:cs typeface="Times New Roman"/>
                        </a:rPr>
                        <a:t>主编《辛亥革命史》</a:t>
                      </a:r>
                      <a:endParaRPr lang="zh-CN" sz="2000" b="1">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zh-CN" sz="2000" b="1" dirty="0">
                          <a:solidFill>
                            <a:srgbClr val="000000"/>
                          </a:solidFill>
                          <a:latin typeface="宋体" pitchFamily="2" charset="-122"/>
                          <a:ea typeface="宋体" pitchFamily="2" charset="-122"/>
                          <a:cs typeface="Times New Roman"/>
                        </a:rPr>
                        <a:t>届时</a:t>
                      </a:r>
                      <a:r>
                        <a:rPr lang="en-US" sz="2000" b="1" dirty="0">
                          <a:solidFill>
                            <a:srgbClr val="000000"/>
                          </a:solidFill>
                          <a:latin typeface="宋体" pitchFamily="2" charset="-122"/>
                          <a:ea typeface="宋体" pitchFamily="2" charset="-122"/>
                          <a:cs typeface="Times New Roman"/>
                        </a:rPr>
                        <a:t>,</a:t>
                      </a:r>
                      <a:r>
                        <a:rPr lang="zh-CN" sz="2000" b="1" dirty="0">
                          <a:solidFill>
                            <a:srgbClr val="000000"/>
                          </a:solidFill>
                          <a:latin typeface="宋体" pitchFamily="2" charset="-122"/>
                          <a:ea typeface="宋体" pitchFamily="2" charset="-122"/>
                          <a:cs typeface="Times New Roman"/>
                        </a:rPr>
                        <a:t>罗金玉首发一枪</a:t>
                      </a:r>
                      <a:r>
                        <a:rPr lang="en-US" sz="2000" b="1" dirty="0">
                          <a:solidFill>
                            <a:srgbClr val="000000"/>
                          </a:solidFill>
                          <a:latin typeface="宋体" pitchFamily="2" charset="-122"/>
                          <a:ea typeface="宋体" pitchFamily="2" charset="-122"/>
                          <a:cs typeface="Times New Roman"/>
                        </a:rPr>
                        <a:t>,</a:t>
                      </a:r>
                      <a:r>
                        <a:rPr lang="zh-CN" sz="2000" b="1" dirty="0">
                          <a:solidFill>
                            <a:srgbClr val="000000"/>
                          </a:solidFill>
                          <a:latin typeface="宋体" pitchFamily="2" charset="-122"/>
                          <a:ea typeface="宋体" pitchFamily="2" charset="-122"/>
                          <a:cs typeface="Times New Roman"/>
                        </a:rPr>
                        <a:t>辎重队的革命者即将马草房点燃</a:t>
                      </a:r>
                      <a:r>
                        <a:rPr lang="en-US" sz="2000" b="1" dirty="0">
                          <a:solidFill>
                            <a:srgbClr val="000000"/>
                          </a:solidFill>
                          <a:latin typeface="宋体" pitchFamily="2" charset="-122"/>
                          <a:ea typeface="宋体" pitchFamily="2" charset="-122"/>
                          <a:cs typeface="Times New Roman"/>
                        </a:rPr>
                        <a:t>,</a:t>
                      </a:r>
                      <a:r>
                        <a:rPr lang="zh-CN" sz="2000" b="1" dirty="0">
                          <a:solidFill>
                            <a:srgbClr val="000000"/>
                          </a:solidFill>
                          <a:latin typeface="宋体" pitchFamily="2" charset="-122"/>
                          <a:ea typeface="宋体" pitchFamily="2" charset="-122"/>
                          <a:cs typeface="Times New Roman"/>
                        </a:rPr>
                        <a:t>举火起义</a:t>
                      </a:r>
                      <a:endParaRPr lang="zh-CN" sz="2000" b="1"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TextBox 3"/>
          <p:cNvSpPr txBox="1"/>
          <p:nvPr/>
        </p:nvSpPr>
        <p:spPr>
          <a:xfrm>
            <a:off x="429390" y="4035856"/>
            <a:ext cx="8429684" cy="892552"/>
          </a:xfrm>
          <a:prstGeom prst="rect">
            <a:avLst/>
          </a:prstGeom>
          <a:noFill/>
        </p:spPr>
        <p:txBody>
          <a:bodyPr wrap="square" rtlCol="0">
            <a:spAutoFit/>
          </a:bodyPr>
          <a:lstStyle/>
          <a:p>
            <a:r>
              <a:rPr lang="en-US" dirty="0"/>
              <a:t>A.</a:t>
            </a:r>
            <a:r>
              <a:rPr lang="zh-CN" altLang="en-US" dirty="0"/>
              <a:t>当事人的回忆接近史实  </a:t>
            </a:r>
            <a:r>
              <a:rPr lang="en-US" dirty="0"/>
              <a:t>B.</a:t>
            </a:r>
            <a:r>
              <a:rPr lang="zh-CN" altLang="en-US" dirty="0"/>
              <a:t>革命家的观点具有权威性</a:t>
            </a:r>
          </a:p>
          <a:p>
            <a:r>
              <a:rPr lang="en-US" dirty="0"/>
              <a:t>C.</a:t>
            </a:r>
            <a:r>
              <a:rPr lang="zh-CN" altLang="en-US" dirty="0"/>
              <a:t>史学家的著作更为可信  </a:t>
            </a:r>
            <a:r>
              <a:rPr lang="en-US" dirty="0"/>
              <a:t>D.</a:t>
            </a:r>
            <a:r>
              <a:rPr lang="zh-CN" altLang="en-US" dirty="0"/>
              <a:t>历史研究应准确考证史料</a:t>
            </a:r>
          </a:p>
        </p:txBody>
      </p:sp>
    </p:spTree>
  </p:cSld>
  <p:clrMapOvr>
    <a:masterClrMapping/>
  </p:clrMapOvr>
  <p:transition>
    <p:wheel spokes="8"/>
  </p:transition>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73192" y="856442"/>
            <a:ext cx="8343006" cy="228601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2400" b="0">
              <a:solidFill>
                <a:srgbClr val="0099FF"/>
              </a:solidFill>
              <a:latin typeface="Calibri" pitchFamily="34" charset="0"/>
            </a:endParaRPr>
          </a:p>
        </p:txBody>
      </p:sp>
      <p:sp>
        <p:nvSpPr>
          <p:cNvPr id="4" name="TextBox 3"/>
          <p:cNvSpPr txBox="1"/>
          <p:nvPr/>
        </p:nvSpPr>
        <p:spPr>
          <a:xfrm>
            <a:off x="444630" y="927880"/>
            <a:ext cx="8143932" cy="2036135"/>
          </a:xfrm>
          <a:prstGeom prst="rect">
            <a:avLst/>
          </a:prstGeom>
          <a:noFill/>
        </p:spPr>
        <p:txBody>
          <a:bodyPr wrap="square" rtlCol="0">
            <a:spAutoFit/>
          </a:bodyPr>
          <a:lstStyle/>
          <a:p>
            <a:pPr algn="just"/>
            <a:r>
              <a:rPr lang="zh-CN" altLang="en-US" dirty="0">
                <a:solidFill>
                  <a:srgbClr val="FF0000"/>
                </a:solidFill>
                <a:latin typeface="黑体" pitchFamily="49" charset="-122"/>
                <a:ea typeface="黑体" pitchFamily="49" charset="-122"/>
              </a:rPr>
              <a:t>解析</a:t>
            </a:r>
            <a:r>
              <a:rPr lang="en-US" altLang="zh-CN" dirty="0">
                <a:solidFill>
                  <a:srgbClr val="FF0000"/>
                </a:solidFill>
                <a:latin typeface="黑体" pitchFamily="49" charset="-122"/>
                <a:ea typeface="黑体" pitchFamily="49" charset="-122"/>
              </a:rPr>
              <a:t>:D </a:t>
            </a:r>
            <a:r>
              <a:rPr lang="zh-CN" altLang="en-US" dirty="0">
                <a:latin typeface="楷体"/>
                <a:ea typeface="楷体"/>
              </a:rPr>
              <a:t>　从表格中的材料可以看出</a:t>
            </a:r>
            <a:r>
              <a:rPr lang="en-US" altLang="zh-CN" dirty="0">
                <a:latin typeface="楷体"/>
                <a:ea typeface="楷体"/>
              </a:rPr>
              <a:t>,</a:t>
            </a:r>
            <a:r>
              <a:rPr lang="zh-CN" altLang="en-US" dirty="0">
                <a:latin typeface="楷体"/>
                <a:ea typeface="楷体"/>
              </a:rPr>
              <a:t>首义人士胡祖舜回忆与</a:t>
            </a:r>
            <a:r>
              <a:rPr lang="en-US" altLang="zh-CN" dirty="0">
                <a:latin typeface="楷体"/>
                <a:ea typeface="楷体"/>
              </a:rPr>
              <a:t>《</a:t>
            </a:r>
            <a:r>
              <a:rPr lang="zh-CN" altLang="en-US" dirty="0">
                <a:latin typeface="楷体"/>
                <a:ea typeface="楷体"/>
              </a:rPr>
              <a:t>建国方略</a:t>
            </a:r>
            <a:r>
              <a:rPr lang="en-US" altLang="zh-CN" dirty="0">
                <a:latin typeface="楷体"/>
                <a:ea typeface="楷体"/>
              </a:rPr>
              <a:t>》《</a:t>
            </a:r>
            <a:r>
              <a:rPr lang="zh-CN" altLang="en-US" dirty="0">
                <a:latin typeface="楷体"/>
                <a:ea typeface="楷体"/>
              </a:rPr>
              <a:t>辛亥革命史</a:t>
            </a:r>
            <a:r>
              <a:rPr lang="en-US" altLang="zh-CN" dirty="0">
                <a:latin typeface="楷体"/>
                <a:ea typeface="楷体"/>
              </a:rPr>
              <a:t>》</a:t>
            </a:r>
            <a:r>
              <a:rPr lang="zh-CN" altLang="en-US" dirty="0">
                <a:latin typeface="楷体"/>
                <a:ea typeface="楷体"/>
              </a:rPr>
              <a:t>中的论述都有出入</a:t>
            </a:r>
            <a:r>
              <a:rPr lang="en-US" altLang="zh-CN" dirty="0">
                <a:latin typeface="楷体"/>
                <a:ea typeface="楷体"/>
              </a:rPr>
              <a:t>,</a:t>
            </a:r>
            <a:r>
              <a:rPr lang="zh-CN" altLang="en-US" dirty="0">
                <a:latin typeface="楷体"/>
                <a:ea typeface="楷体"/>
              </a:rPr>
              <a:t>由此反映出历史研究应准确考证史料</a:t>
            </a:r>
            <a:r>
              <a:rPr lang="en-US" altLang="zh-CN" dirty="0">
                <a:latin typeface="楷体"/>
                <a:ea typeface="楷体"/>
              </a:rPr>
              <a:t>,</a:t>
            </a:r>
            <a:r>
              <a:rPr lang="zh-CN" altLang="en-US" dirty="0">
                <a:latin typeface="楷体"/>
                <a:ea typeface="楷体"/>
              </a:rPr>
              <a:t>而不能听信片面之词</a:t>
            </a:r>
            <a:r>
              <a:rPr lang="en-US" altLang="zh-CN" dirty="0">
                <a:latin typeface="楷体"/>
                <a:ea typeface="楷体"/>
              </a:rPr>
              <a:t>,</a:t>
            </a:r>
            <a:r>
              <a:rPr lang="zh-CN" altLang="en-US" dirty="0">
                <a:latin typeface="楷体"/>
                <a:ea typeface="楷体"/>
              </a:rPr>
              <a:t>故</a:t>
            </a:r>
            <a:r>
              <a:rPr lang="en-US" altLang="zh-CN" dirty="0">
                <a:latin typeface="楷体"/>
                <a:ea typeface="楷体"/>
              </a:rPr>
              <a:t>D</a:t>
            </a:r>
            <a:r>
              <a:rPr lang="zh-CN" altLang="en-US" dirty="0">
                <a:latin typeface="楷体"/>
                <a:ea typeface="楷体"/>
              </a:rPr>
              <a:t>项正确</a:t>
            </a:r>
            <a:r>
              <a:rPr lang="en-US" altLang="zh-CN" dirty="0">
                <a:latin typeface="楷体"/>
                <a:ea typeface="楷体"/>
              </a:rPr>
              <a:t>;</a:t>
            </a:r>
            <a:r>
              <a:rPr lang="zh-CN" altLang="en-US" dirty="0">
                <a:latin typeface="楷体"/>
                <a:ea typeface="楷体"/>
              </a:rPr>
              <a:t>当事人的回忆不一定更接近史实</a:t>
            </a:r>
            <a:r>
              <a:rPr lang="en-US" altLang="zh-CN" dirty="0">
                <a:latin typeface="楷体"/>
                <a:ea typeface="楷体"/>
              </a:rPr>
              <a:t>,</a:t>
            </a:r>
            <a:r>
              <a:rPr lang="zh-CN" altLang="en-US" dirty="0">
                <a:latin typeface="楷体"/>
                <a:ea typeface="楷体"/>
              </a:rPr>
              <a:t>排除</a:t>
            </a:r>
            <a:r>
              <a:rPr lang="en-US" altLang="zh-CN" dirty="0">
                <a:latin typeface="楷体"/>
                <a:ea typeface="楷体"/>
              </a:rPr>
              <a:t>A</a:t>
            </a:r>
            <a:r>
              <a:rPr lang="zh-CN" altLang="en-US" dirty="0">
                <a:latin typeface="楷体"/>
                <a:ea typeface="楷体"/>
              </a:rPr>
              <a:t>项</a:t>
            </a:r>
            <a:r>
              <a:rPr lang="en-US" altLang="zh-CN" dirty="0">
                <a:latin typeface="楷体"/>
                <a:ea typeface="楷体"/>
              </a:rPr>
              <a:t>;</a:t>
            </a:r>
            <a:r>
              <a:rPr lang="zh-CN" altLang="en-US" dirty="0">
                <a:latin typeface="楷体"/>
                <a:ea typeface="楷体"/>
              </a:rPr>
              <a:t>革命家的观点也不一定更具有权威性</a:t>
            </a:r>
            <a:r>
              <a:rPr lang="en-US" altLang="zh-CN" dirty="0">
                <a:latin typeface="楷体"/>
                <a:ea typeface="楷体"/>
              </a:rPr>
              <a:t>,</a:t>
            </a:r>
            <a:r>
              <a:rPr lang="zh-CN" altLang="en-US" dirty="0">
                <a:latin typeface="楷体"/>
                <a:ea typeface="楷体"/>
              </a:rPr>
              <a:t>排除</a:t>
            </a:r>
            <a:r>
              <a:rPr lang="en-US" altLang="zh-CN" dirty="0">
                <a:latin typeface="楷体"/>
                <a:ea typeface="楷体"/>
              </a:rPr>
              <a:t>B</a:t>
            </a:r>
            <a:r>
              <a:rPr lang="zh-CN" altLang="en-US" dirty="0">
                <a:latin typeface="楷体"/>
                <a:ea typeface="楷体"/>
              </a:rPr>
              <a:t>项</a:t>
            </a:r>
            <a:r>
              <a:rPr lang="en-US" altLang="zh-CN" dirty="0">
                <a:latin typeface="楷体"/>
                <a:ea typeface="楷体"/>
              </a:rPr>
              <a:t>;</a:t>
            </a:r>
            <a:r>
              <a:rPr lang="zh-CN" altLang="en-US" dirty="0">
                <a:latin typeface="楷体"/>
                <a:ea typeface="楷体"/>
              </a:rPr>
              <a:t>史学家的著作不一定更为可信</a:t>
            </a:r>
            <a:r>
              <a:rPr lang="en-US" altLang="zh-CN" dirty="0">
                <a:latin typeface="楷体"/>
                <a:ea typeface="楷体"/>
              </a:rPr>
              <a:t>,</a:t>
            </a:r>
            <a:r>
              <a:rPr lang="zh-CN" altLang="en-US" dirty="0">
                <a:latin typeface="楷体"/>
                <a:ea typeface="楷体"/>
              </a:rPr>
              <a:t>排除</a:t>
            </a:r>
            <a:r>
              <a:rPr lang="en-US" altLang="zh-CN" dirty="0">
                <a:latin typeface="楷体"/>
                <a:ea typeface="楷体"/>
              </a:rPr>
              <a:t>C</a:t>
            </a:r>
            <a:r>
              <a:rPr lang="zh-CN" altLang="en-US" dirty="0">
                <a:latin typeface="楷体"/>
                <a:ea typeface="楷体"/>
              </a:rPr>
              <a:t>项。</a:t>
            </a:r>
          </a:p>
        </p:txBody>
      </p:sp>
    </p:spTree>
  </p:cSld>
  <p:clrMapOvr>
    <a:masterClrMapping/>
  </p:clrMapOvr>
  <p:transition>
    <p:circle/>
  </p:transition>
</p:sld>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自定义设计方案">
  <a:themeElements>
    <a:clrScheme name="8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8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8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7060</TotalTime>
  <Words>6142</Words>
  <Application>Microsoft Office PowerPoint</Application>
  <PresentationFormat>自定义</PresentationFormat>
  <Paragraphs>386</Paragraphs>
  <Slides>46</Slides>
  <Notes>2</Notes>
  <HiddenSlides>0</HiddenSlides>
  <MMClips>0</MMClips>
  <ScaleCrop>false</ScaleCrop>
  <HeadingPairs>
    <vt:vector size="6" baseType="variant">
      <vt:variant>
        <vt:lpstr>已用的字体</vt:lpstr>
      </vt:variant>
      <vt:variant>
        <vt:i4>7</vt:i4>
      </vt:variant>
      <vt:variant>
        <vt:lpstr>主题</vt:lpstr>
      </vt:variant>
      <vt:variant>
        <vt:i4>3</vt:i4>
      </vt:variant>
      <vt:variant>
        <vt:lpstr>幻灯片标题</vt:lpstr>
      </vt:variant>
      <vt:variant>
        <vt:i4>46</vt:i4>
      </vt:variant>
    </vt:vector>
  </HeadingPairs>
  <TitlesOfParts>
    <vt:vector size="56" baseType="lpstr">
      <vt:lpstr>方正粗黑宋简体</vt:lpstr>
      <vt:lpstr>黑体</vt:lpstr>
      <vt:lpstr>华文行楷</vt:lpstr>
      <vt:lpstr>楷体</vt:lpstr>
      <vt:lpstr>宋体</vt:lpstr>
      <vt:lpstr>Arial</vt:lpstr>
      <vt:lpstr>Calibri</vt:lpstr>
      <vt:lpstr>5_自定义设计方案</vt:lpstr>
      <vt:lpstr>8_自定义设计方案</vt:lpstr>
      <vt:lpstr>7_自定义设计方案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崇芳</cp:lastModifiedBy>
  <cp:revision>2761</cp:revision>
  <dcterms:created xsi:type="dcterms:W3CDTF">2013-07-26T02:41:22Z</dcterms:created>
  <dcterms:modified xsi:type="dcterms:W3CDTF">2021-04-07T02:08:19Z</dcterms:modified>
</cp:coreProperties>
</file>