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1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978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4" Type="http://schemas.openxmlformats.org/officeDocument/2006/relationships/tableStyles" Target="tableStyles.xml"/><Relationship Id="rId23" Type="http://schemas.openxmlformats.org/officeDocument/2006/relationships/viewProps" Target="viewProps.xml"/><Relationship Id="rId22" Type="http://schemas.openxmlformats.org/officeDocument/2006/relationships/presProps" Target="presProps.xml"/><Relationship Id="rId21" Type="http://schemas.openxmlformats.org/officeDocument/2006/relationships/notesMaster" Target="notesMasters/notesMaster1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6"/>
          <p:cNvSpPr>
            <a:spLocks noChangeShapeType="1"/>
          </p:cNvSpPr>
          <p:nvPr userDrawn="1"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标题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9" name="副标题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2" name="页脚占位符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5" name="灯片编号占位符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pic>
        <p:nvPicPr>
          <p:cNvPr id="3" name="图片 2" descr="出版社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1590" y="76200"/>
            <a:ext cx="2008505" cy="59118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标题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27" name="内容占位符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5" name="日期占位符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19" name="页脚占位符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16" name="灯片编号占位符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pic>
        <p:nvPicPr>
          <p:cNvPr id="2" name="图片 1" descr="出版社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983095" y="6080125"/>
            <a:ext cx="2008505" cy="59118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文本占位符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</p:txBody>
      </p:sp>
      <p:sp>
        <p:nvSpPr>
          <p:cNvPr id="19" name="日期占位符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11" name="页脚占位符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6" name="灯片编号占位符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sp>
        <p:nvSpPr>
          <p:cNvPr id="8" name="标题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标题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4" name="内容占位符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3" name="内容占位符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1" name="日期占位符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" name="页脚占位符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1" name="灯片编号占位符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标题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3" name="文本占位符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</p:txBody>
      </p:sp>
      <p:sp>
        <p:nvSpPr>
          <p:cNvPr id="25" name="文本占位符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8" name="内容占位符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0" name="日期占位符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sp>
        <p:nvSpPr>
          <p:cNvPr id="11" name="直接连接符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标题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2" name="日期占位符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21" name="页脚占位符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pic>
        <p:nvPicPr>
          <p:cNvPr id="2" name="图片 1" descr="出版社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983095" y="6080125"/>
            <a:ext cx="2008505" cy="59118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24" name="页脚占位符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直接连接符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标题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26" name="文本占位符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</p:txBody>
      </p:sp>
      <p:sp>
        <p:nvSpPr>
          <p:cNvPr id="14" name="内容占位符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5" name="日期占位符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29" name="页脚占位符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图片占位符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CN" altLang="en-US" smtClean="0"/>
              <a:t>单击图标添加图片</a:t>
            </a:r>
            <a:endParaRPr kumimoji="0" 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1" name="灯片编号占位符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sp>
        <p:nvSpPr>
          <p:cNvPr id="17" name="标题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26" name="文本占位符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文本占位符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  <a:p>
            <a:pPr lvl="1" eaLnBrk="1" latinLnBrk="0" hangingPunct="1"/>
            <a:r>
              <a:rPr kumimoji="0" lang="zh-CN" altLang="en-US" smtClean="0"/>
              <a:t>第二级</a:t>
            </a:r>
            <a:endParaRPr kumimoji="0" lang="zh-CN" altLang="en-US" smtClean="0"/>
          </a:p>
          <a:p>
            <a:pPr lvl="2" eaLnBrk="1" latinLnBrk="0" hangingPunct="1"/>
            <a:r>
              <a:rPr kumimoji="0" lang="zh-CN" altLang="en-US" smtClean="0"/>
              <a:t>第三级</a:t>
            </a:r>
            <a:endParaRPr kumimoji="0" lang="zh-CN" altLang="en-US" smtClean="0"/>
          </a:p>
          <a:p>
            <a:pPr lvl="3" eaLnBrk="1" latinLnBrk="0" hangingPunct="1"/>
            <a:r>
              <a:rPr kumimoji="0" lang="zh-CN" altLang="en-US" smtClean="0"/>
              <a:t>第四级</a:t>
            </a:r>
            <a:endParaRPr kumimoji="0" lang="zh-CN" altLang="en-US" smtClean="0"/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11" name="日期占位符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28" name="页脚占位符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sp>
        <p:nvSpPr>
          <p:cNvPr id="10" name="标题占位符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直接连接符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 panose="05020102010507070707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 panose="05020102010507070707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 panose="05020102010507070707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 panose="05020102010507070707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 panose="05020102010507070707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 panose="05020102010507070707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 panose="05020102010507070707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 panose="05020102010507070707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 panose="05020102010507070707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ja-JP" altLang="zh-CN" b="1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第</a:t>
            </a:r>
            <a:r>
              <a:rPr lang="en-US" altLang="zh-CN" b="1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3</a:t>
            </a:r>
            <a:r>
              <a:rPr lang="ja-JP" altLang="zh-CN" b="1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課　地下鉄で　会社へ　行きます</a:t>
            </a:r>
            <a:endParaRPr lang="zh-CN" altLang="en-US" dirty="0">
              <a:latin typeface="MS Mincho" panose="02020609040205080304" pitchFamily="49" charset="-128"/>
              <a:ea typeface="MS Mincho" panose="02020609040205080304" pitchFamily="49" charset="-128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内容占位符 3"/>
          <p:cNvGraphicFramePr>
            <a:graphicFrameLocks noGrp="1"/>
          </p:cNvGraphicFramePr>
          <p:nvPr>
            <p:ph idx="1"/>
          </p:nvPr>
        </p:nvGraphicFramePr>
        <p:xfrm>
          <a:off x="0" y="260648"/>
          <a:ext cx="8712968" cy="63828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36912"/>
                <a:gridCol w="5076056"/>
              </a:tblGrid>
              <a:tr h="45656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ja-JP" sz="2400" kern="100" dirty="0">
                          <a:latin typeface="楷体_GB2312"/>
                          <a:ea typeface="MS Mincho" panose="02020609040205080304" pitchFamily="49" charset="-128"/>
                          <a:cs typeface="Times New Roman" panose="02020603050405020304"/>
                        </a:rPr>
                        <a:t>～時</a:t>
                      </a:r>
                      <a:r>
                        <a:rPr lang="zh-CN" sz="2400" kern="100" dirty="0">
                          <a:latin typeface="楷体_GB2312"/>
                          <a:ea typeface="宋体" panose="02010600030101010101" pitchFamily="2" charset="-122"/>
                          <a:cs typeface="Times New Roman" panose="02020603050405020304"/>
                        </a:rPr>
                        <a:t>（……点）</a:t>
                      </a:r>
                      <a:endParaRPr lang="zh-CN" sz="24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kern="100" dirty="0">
                          <a:latin typeface="楷体_GB2312"/>
                          <a:ea typeface="宋体" panose="02010600030101010101" pitchFamily="2" charset="-122"/>
                          <a:cs typeface="Times New Roman" panose="02020603050405020304"/>
                        </a:rPr>
                        <a:t>～分（……分）</a:t>
                      </a:r>
                      <a:endParaRPr lang="zh-CN" sz="24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45656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1</a:t>
                      </a:r>
                      <a:r>
                        <a:rPr lang="zh-CN" sz="24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時（いちじ）②</a:t>
                      </a:r>
                      <a:endParaRPr lang="zh-CN" sz="24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1</a:t>
                      </a:r>
                      <a:r>
                        <a:rPr lang="zh-CN" sz="24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分（いっぷん）①</a:t>
                      </a:r>
                      <a:endParaRPr lang="zh-CN" sz="24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45656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2</a:t>
                      </a:r>
                      <a:r>
                        <a:rPr lang="zh-CN" sz="24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時（にじ）①</a:t>
                      </a:r>
                      <a:endParaRPr lang="zh-CN" sz="24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2</a:t>
                      </a:r>
                      <a:r>
                        <a:rPr lang="zh-CN" sz="24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分（にふん）①</a:t>
                      </a:r>
                      <a:endParaRPr lang="zh-CN" sz="24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45656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3</a:t>
                      </a:r>
                      <a:r>
                        <a:rPr lang="zh-CN" sz="24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時（さんじ）①</a:t>
                      </a:r>
                      <a:endParaRPr lang="zh-CN" sz="24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3</a:t>
                      </a:r>
                      <a:r>
                        <a:rPr lang="zh-CN" sz="24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分（さんぷん）①</a:t>
                      </a:r>
                      <a:endParaRPr lang="zh-CN" sz="24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45656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4</a:t>
                      </a:r>
                      <a:r>
                        <a:rPr lang="zh-CN" sz="24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時（よじ）①</a:t>
                      </a:r>
                      <a:endParaRPr lang="zh-CN" sz="24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4</a:t>
                      </a:r>
                      <a:r>
                        <a:rPr lang="zh-CN" sz="24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分（よんぷん）①</a:t>
                      </a:r>
                      <a:endParaRPr lang="zh-CN" sz="24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45656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5</a:t>
                      </a:r>
                      <a:r>
                        <a:rPr lang="zh-CN" sz="24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時（ごじ）①</a:t>
                      </a:r>
                      <a:endParaRPr lang="zh-CN" sz="24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5</a:t>
                      </a:r>
                      <a:r>
                        <a:rPr lang="zh-CN" sz="24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分（ごふん）①</a:t>
                      </a:r>
                      <a:endParaRPr lang="zh-CN" sz="24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45656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6</a:t>
                      </a:r>
                      <a:r>
                        <a:rPr lang="zh-CN" sz="24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時（ろくじ）②</a:t>
                      </a:r>
                      <a:endParaRPr lang="zh-CN" sz="24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6</a:t>
                      </a:r>
                      <a:r>
                        <a:rPr lang="zh-CN" sz="24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分（ろっぷん）①</a:t>
                      </a:r>
                      <a:endParaRPr lang="zh-CN" sz="24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45656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7</a:t>
                      </a:r>
                      <a:r>
                        <a:rPr lang="zh-CN" sz="24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時（しちじ）②</a:t>
                      </a:r>
                      <a:endParaRPr lang="zh-CN" sz="24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7</a:t>
                      </a:r>
                      <a:r>
                        <a:rPr lang="zh-CN" sz="24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分（ななふん）②</a:t>
                      </a:r>
                      <a:endParaRPr lang="zh-CN" sz="24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45656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8</a:t>
                      </a:r>
                      <a:r>
                        <a:rPr lang="zh-CN" sz="24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時（はちじ）②</a:t>
                      </a:r>
                      <a:endParaRPr lang="zh-CN" sz="24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8</a:t>
                      </a:r>
                      <a:r>
                        <a:rPr lang="zh-CN" sz="24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分（はっぷん）①</a:t>
                      </a:r>
                      <a:endParaRPr lang="zh-CN" sz="24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45656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9</a:t>
                      </a:r>
                      <a:r>
                        <a:rPr lang="zh-CN" sz="24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時（くじ）①</a:t>
                      </a:r>
                      <a:endParaRPr lang="zh-CN" sz="24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9</a:t>
                      </a:r>
                      <a:r>
                        <a:rPr lang="zh-CN" sz="24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分（きゅうふん）①</a:t>
                      </a:r>
                      <a:endParaRPr lang="zh-CN" sz="24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44750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10</a:t>
                      </a:r>
                      <a:r>
                        <a:rPr lang="zh-CN" sz="24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時（じゅうじ）①</a:t>
                      </a:r>
                      <a:endParaRPr lang="zh-CN" sz="24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10</a:t>
                      </a:r>
                      <a:r>
                        <a:rPr lang="ja-JP" sz="24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分（じゅっぷん</a:t>
                      </a:r>
                      <a:r>
                        <a:rPr lang="ja-JP" sz="2400" kern="100" dirty="0" smtClean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・じっぷん</a:t>
                      </a:r>
                      <a:r>
                        <a:rPr lang="ja-JP" sz="24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）①</a:t>
                      </a:r>
                      <a:endParaRPr lang="zh-CN" sz="24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45656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11</a:t>
                      </a:r>
                      <a:r>
                        <a:rPr lang="ja-JP" sz="24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時（じゅういちじ）④</a:t>
                      </a:r>
                      <a:endParaRPr lang="zh-CN" sz="24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11</a:t>
                      </a:r>
                      <a:r>
                        <a:rPr lang="ja-JP" sz="24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分（じゅういっぷん）③</a:t>
                      </a:r>
                      <a:endParaRPr lang="zh-CN" sz="24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45656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12</a:t>
                      </a:r>
                      <a:r>
                        <a:rPr lang="zh-CN" sz="24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時（じゅうにじ）③</a:t>
                      </a:r>
                      <a:endParaRPr lang="zh-CN" sz="24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12</a:t>
                      </a:r>
                      <a:r>
                        <a:rPr lang="ja-JP" sz="24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分（じゅうにふん）③</a:t>
                      </a:r>
                      <a:endParaRPr lang="zh-CN" sz="24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45656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何時（なんじ）①</a:t>
                      </a:r>
                      <a:endParaRPr lang="zh-CN" sz="24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何分（なんぷん）①</a:t>
                      </a:r>
                      <a:endParaRPr lang="zh-CN" sz="24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内容占位符 5"/>
          <p:cNvGraphicFramePr>
            <a:graphicFrameLocks noGrp="1"/>
          </p:cNvGraphicFramePr>
          <p:nvPr>
            <p:ph idx="1"/>
          </p:nvPr>
        </p:nvGraphicFramePr>
        <p:xfrm>
          <a:off x="395536" y="1268760"/>
          <a:ext cx="8280920" cy="53285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24087"/>
                <a:gridCol w="2756833"/>
              </a:tblGrid>
              <a:tr h="66607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kumimoji="0" lang="ja-JP" altLang="zh-CN" sz="3200" b="1" kern="1200" dirty="0" smtClean="0">
                          <a:solidFill>
                            <a:schemeClr val="lt1"/>
                          </a:solidFill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+mn-cs"/>
                        </a:rPr>
                        <a:t>月曜日</a:t>
                      </a:r>
                      <a:r>
                        <a:rPr kumimoji="0" lang="en-US" altLang="zh-CN" sz="3200" b="1" kern="1200" dirty="0" smtClean="0">
                          <a:solidFill>
                            <a:schemeClr val="lt1"/>
                          </a:solidFill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+mn-cs"/>
                        </a:rPr>
                        <a:t>(</a:t>
                      </a:r>
                      <a:r>
                        <a:rPr kumimoji="0" lang="ja-JP" altLang="en-US" sz="3200" b="1" kern="1200" dirty="0" smtClean="0">
                          <a:solidFill>
                            <a:schemeClr val="lt1"/>
                          </a:solidFill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+mn-cs"/>
                        </a:rPr>
                        <a:t>げつようび</a:t>
                      </a:r>
                      <a:r>
                        <a:rPr kumimoji="0" lang="en-US" altLang="zh-CN" sz="3200" b="1" kern="1200" dirty="0" smtClean="0">
                          <a:solidFill>
                            <a:schemeClr val="lt1"/>
                          </a:solidFill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+mn-cs"/>
                        </a:rPr>
                        <a:t>)</a:t>
                      </a:r>
                      <a:r>
                        <a:rPr kumimoji="0" lang="ja-JP" altLang="zh-CN" sz="3200" b="1" kern="1200" dirty="0" smtClean="0">
                          <a:solidFill>
                            <a:schemeClr val="lt1"/>
                          </a:solidFill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+mn-cs"/>
                        </a:rPr>
                        <a:t>③</a:t>
                      </a:r>
                      <a:endParaRPr lang="zh-CN" sz="3200" kern="100" dirty="0">
                        <a:latin typeface="MS Mincho" panose="02020609040205080304" pitchFamily="49" charset="-128"/>
                        <a:ea typeface="MS Mincho" panose="02020609040205080304" pitchFamily="49" charset="-128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kumimoji="0" lang="zh-CN" altLang="zh-CN" sz="32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星期一</a:t>
                      </a:r>
                      <a:endParaRPr lang="zh-CN" altLang="en-US" sz="3200" dirty="0"/>
                    </a:p>
                  </a:txBody>
                  <a:tcPr/>
                </a:tc>
              </a:tr>
              <a:tr h="66607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kumimoji="0" lang="en-US" altLang="zh-CN" sz="3200" kern="1200" dirty="0" err="1" smtClean="0">
                          <a:solidFill>
                            <a:schemeClr val="dk1"/>
                          </a:solidFill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+mn-cs"/>
                        </a:rPr>
                        <a:t>火曜日</a:t>
                      </a:r>
                      <a:r>
                        <a:rPr kumimoji="0" lang="en-US" altLang="zh-CN" sz="3200" kern="1200" dirty="0" smtClean="0">
                          <a:solidFill>
                            <a:schemeClr val="dk1"/>
                          </a:solidFill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+mn-cs"/>
                        </a:rPr>
                        <a:t>(</a:t>
                      </a:r>
                      <a:r>
                        <a:rPr kumimoji="0" lang="ja-JP" altLang="en-US" sz="3200" kern="1200" dirty="0" smtClean="0">
                          <a:solidFill>
                            <a:schemeClr val="dk1"/>
                          </a:solidFill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+mn-cs"/>
                        </a:rPr>
                        <a:t>かようび</a:t>
                      </a:r>
                      <a:r>
                        <a:rPr kumimoji="0" lang="en-US" altLang="zh-CN" sz="3200" kern="1200" dirty="0" smtClean="0">
                          <a:solidFill>
                            <a:schemeClr val="dk1"/>
                          </a:solidFill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+mn-cs"/>
                        </a:rPr>
                        <a:t>)②</a:t>
                      </a:r>
                      <a:endParaRPr lang="zh-CN" sz="3200" kern="100" dirty="0">
                        <a:latin typeface="MS Mincho" panose="02020609040205080304" pitchFamily="49" charset="-128"/>
                        <a:ea typeface="MS Mincho" panose="02020609040205080304" pitchFamily="49" charset="-128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kumimoji="0" lang="zh-CN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星期二</a:t>
                      </a:r>
                      <a:endParaRPr lang="zh-CN" altLang="en-US" sz="3200" dirty="0"/>
                    </a:p>
                  </a:txBody>
                  <a:tcPr/>
                </a:tc>
              </a:tr>
              <a:tr h="66607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kumimoji="0" lang="en-US" altLang="zh-CN" sz="3200" kern="1200" dirty="0" err="1" smtClean="0">
                          <a:solidFill>
                            <a:schemeClr val="dk1"/>
                          </a:solidFill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+mn-cs"/>
                        </a:rPr>
                        <a:t>水曜日</a:t>
                      </a:r>
                      <a:r>
                        <a:rPr kumimoji="0" lang="en-US" altLang="zh-CN" sz="3200" kern="1200" dirty="0" smtClean="0">
                          <a:solidFill>
                            <a:schemeClr val="dk1"/>
                          </a:solidFill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+mn-cs"/>
                        </a:rPr>
                        <a:t>(</a:t>
                      </a:r>
                      <a:r>
                        <a:rPr kumimoji="0" lang="ja-JP" altLang="en-US" sz="3200" kern="1200" dirty="0" smtClean="0">
                          <a:solidFill>
                            <a:schemeClr val="dk1"/>
                          </a:solidFill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+mn-cs"/>
                        </a:rPr>
                        <a:t>すいようび</a:t>
                      </a:r>
                      <a:r>
                        <a:rPr kumimoji="0" lang="en-US" altLang="zh-CN" sz="3200" kern="1200" dirty="0" smtClean="0">
                          <a:solidFill>
                            <a:schemeClr val="dk1"/>
                          </a:solidFill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+mn-cs"/>
                        </a:rPr>
                        <a:t>)③</a:t>
                      </a:r>
                      <a:endParaRPr lang="zh-CN" sz="3200" kern="100" dirty="0">
                        <a:latin typeface="MS Mincho" panose="02020609040205080304" pitchFamily="49" charset="-128"/>
                        <a:ea typeface="MS Mincho" panose="02020609040205080304" pitchFamily="49" charset="-128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kumimoji="0" lang="zh-CN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星期三</a:t>
                      </a:r>
                      <a:endParaRPr lang="zh-CN" altLang="en-US" sz="3200" dirty="0"/>
                    </a:p>
                  </a:txBody>
                  <a:tcPr/>
                </a:tc>
              </a:tr>
              <a:tr h="66607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kumimoji="0" lang="en-US" altLang="zh-CN" sz="3200" kern="1200" dirty="0" err="1" smtClean="0">
                          <a:solidFill>
                            <a:schemeClr val="dk1"/>
                          </a:solidFill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+mn-cs"/>
                        </a:rPr>
                        <a:t>木曜日</a:t>
                      </a:r>
                      <a:r>
                        <a:rPr kumimoji="0" lang="en-US" altLang="zh-CN" sz="3200" kern="1200" dirty="0" smtClean="0">
                          <a:solidFill>
                            <a:schemeClr val="dk1"/>
                          </a:solidFill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+mn-cs"/>
                        </a:rPr>
                        <a:t>(</a:t>
                      </a:r>
                      <a:r>
                        <a:rPr kumimoji="0" lang="ja-JP" altLang="en-US" sz="3200" kern="1200" dirty="0" smtClean="0">
                          <a:solidFill>
                            <a:schemeClr val="dk1"/>
                          </a:solidFill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+mn-cs"/>
                        </a:rPr>
                        <a:t>もくようび</a:t>
                      </a:r>
                      <a:r>
                        <a:rPr kumimoji="0" lang="en-US" altLang="zh-CN" sz="3200" kern="1200" dirty="0" smtClean="0">
                          <a:solidFill>
                            <a:schemeClr val="dk1"/>
                          </a:solidFill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+mn-cs"/>
                        </a:rPr>
                        <a:t>)③</a:t>
                      </a:r>
                      <a:endParaRPr lang="zh-CN" sz="3200" kern="100" dirty="0">
                        <a:latin typeface="MS Mincho" panose="02020609040205080304" pitchFamily="49" charset="-128"/>
                        <a:ea typeface="MS Mincho" panose="02020609040205080304" pitchFamily="49" charset="-128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kumimoji="0" lang="zh-CN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星期四</a:t>
                      </a:r>
                      <a:endParaRPr lang="zh-CN" altLang="en-US" sz="3200" dirty="0"/>
                    </a:p>
                  </a:txBody>
                  <a:tcPr/>
                </a:tc>
              </a:tr>
              <a:tr h="66607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kumimoji="0" lang="en-US" altLang="zh-CN" sz="3200" kern="1200" dirty="0" err="1" smtClean="0">
                          <a:solidFill>
                            <a:schemeClr val="dk1"/>
                          </a:solidFill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+mn-cs"/>
                        </a:rPr>
                        <a:t>金曜日</a:t>
                      </a:r>
                      <a:r>
                        <a:rPr kumimoji="0" lang="en-US" altLang="zh-CN" sz="3200" kern="1200" dirty="0" smtClean="0">
                          <a:solidFill>
                            <a:schemeClr val="dk1"/>
                          </a:solidFill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+mn-cs"/>
                        </a:rPr>
                        <a:t>(</a:t>
                      </a:r>
                      <a:r>
                        <a:rPr kumimoji="0" lang="ja-JP" altLang="en-US" sz="3200" kern="1200" dirty="0" smtClean="0">
                          <a:solidFill>
                            <a:schemeClr val="dk1"/>
                          </a:solidFill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+mn-cs"/>
                        </a:rPr>
                        <a:t>きんようび</a:t>
                      </a:r>
                      <a:r>
                        <a:rPr kumimoji="0" lang="en-US" altLang="zh-CN" sz="3200" kern="1200" dirty="0" smtClean="0">
                          <a:solidFill>
                            <a:schemeClr val="dk1"/>
                          </a:solidFill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+mn-cs"/>
                        </a:rPr>
                        <a:t>)③</a:t>
                      </a:r>
                      <a:endParaRPr lang="zh-CN" sz="3200" kern="100" dirty="0">
                        <a:latin typeface="MS Mincho" panose="02020609040205080304" pitchFamily="49" charset="-128"/>
                        <a:ea typeface="MS Mincho" panose="02020609040205080304" pitchFamily="49" charset="-128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kumimoji="0" lang="zh-CN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星期五</a:t>
                      </a:r>
                      <a:endParaRPr lang="zh-CN" altLang="en-US" sz="3200" dirty="0"/>
                    </a:p>
                  </a:txBody>
                  <a:tcPr/>
                </a:tc>
              </a:tr>
              <a:tr h="66607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kumimoji="0" lang="en-US" altLang="zh-CN" sz="3200" kern="1200" dirty="0" err="1" smtClean="0">
                          <a:solidFill>
                            <a:schemeClr val="dk1"/>
                          </a:solidFill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+mn-cs"/>
                        </a:rPr>
                        <a:t>土曜日</a:t>
                      </a:r>
                      <a:r>
                        <a:rPr kumimoji="0" lang="en-US" altLang="zh-CN" sz="3200" kern="1200" dirty="0" smtClean="0">
                          <a:solidFill>
                            <a:schemeClr val="dk1"/>
                          </a:solidFill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+mn-cs"/>
                        </a:rPr>
                        <a:t>(</a:t>
                      </a:r>
                      <a:r>
                        <a:rPr kumimoji="0" lang="ja-JP" altLang="en-US" sz="3200" kern="1200" dirty="0" smtClean="0">
                          <a:solidFill>
                            <a:schemeClr val="dk1"/>
                          </a:solidFill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+mn-cs"/>
                        </a:rPr>
                        <a:t>どようび</a:t>
                      </a:r>
                      <a:r>
                        <a:rPr kumimoji="0" lang="en-US" altLang="zh-CN" sz="3200" kern="1200" dirty="0" smtClean="0">
                          <a:solidFill>
                            <a:schemeClr val="dk1"/>
                          </a:solidFill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+mn-cs"/>
                        </a:rPr>
                        <a:t>)②</a:t>
                      </a:r>
                      <a:endParaRPr lang="zh-CN" sz="3200" kern="100" dirty="0">
                        <a:latin typeface="MS Mincho" panose="02020609040205080304" pitchFamily="49" charset="-128"/>
                        <a:ea typeface="MS Mincho" panose="02020609040205080304" pitchFamily="49" charset="-128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kumimoji="0" lang="zh-CN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星期六</a:t>
                      </a:r>
                      <a:endParaRPr lang="zh-CN" altLang="en-US" sz="3200" dirty="0"/>
                    </a:p>
                  </a:txBody>
                  <a:tcPr/>
                </a:tc>
              </a:tr>
              <a:tr h="66607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kumimoji="0" lang="en-US" altLang="zh-CN" sz="3200" kern="1200" dirty="0" err="1" smtClean="0">
                          <a:solidFill>
                            <a:schemeClr val="dk1"/>
                          </a:solidFill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+mn-cs"/>
                        </a:rPr>
                        <a:t>日曜日</a:t>
                      </a:r>
                      <a:r>
                        <a:rPr kumimoji="0" lang="en-US" altLang="zh-CN" sz="3200" kern="1200" dirty="0" smtClean="0">
                          <a:solidFill>
                            <a:schemeClr val="dk1"/>
                          </a:solidFill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+mn-cs"/>
                        </a:rPr>
                        <a:t>(</a:t>
                      </a:r>
                      <a:r>
                        <a:rPr kumimoji="0" lang="ja-JP" altLang="en-US" sz="3200" kern="1200" dirty="0" smtClean="0">
                          <a:solidFill>
                            <a:schemeClr val="dk1"/>
                          </a:solidFill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+mn-cs"/>
                        </a:rPr>
                        <a:t>にちようび</a:t>
                      </a:r>
                      <a:r>
                        <a:rPr kumimoji="0" lang="en-US" altLang="zh-CN" sz="3200" kern="1200" dirty="0" smtClean="0">
                          <a:solidFill>
                            <a:schemeClr val="dk1"/>
                          </a:solidFill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+mn-cs"/>
                        </a:rPr>
                        <a:t>)③</a:t>
                      </a:r>
                      <a:endParaRPr lang="zh-CN" sz="3200" kern="100" dirty="0">
                        <a:latin typeface="MS Mincho" panose="02020609040205080304" pitchFamily="49" charset="-128"/>
                        <a:ea typeface="MS Mincho" panose="02020609040205080304" pitchFamily="49" charset="-128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kumimoji="0" lang="zh-CN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星期天</a:t>
                      </a:r>
                      <a:endParaRPr lang="zh-CN" altLang="en-US" sz="3200" dirty="0"/>
                    </a:p>
                  </a:txBody>
                  <a:tcPr/>
                </a:tc>
              </a:tr>
              <a:tr h="66607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kumimoji="0" lang="ja-JP" altLang="zh-CN" sz="3200" kern="1200" dirty="0" smtClean="0">
                          <a:solidFill>
                            <a:schemeClr val="dk1"/>
                          </a:solidFill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+mn-cs"/>
                        </a:rPr>
                        <a:t>何曜日</a:t>
                      </a:r>
                      <a:r>
                        <a:rPr kumimoji="0" lang="en-US" altLang="zh-CN" sz="3200" kern="1200" dirty="0" smtClean="0">
                          <a:solidFill>
                            <a:schemeClr val="dk1"/>
                          </a:solidFill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+mn-cs"/>
                        </a:rPr>
                        <a:t>(</a:t>
                      </a:r>
                      <a:r>
                        <a:rPr kumimoji="0" lang="ja-JP" altLang="en-US" sz="3200" kern="1200" dirty="0" smtClean="0">
                          <a:solidFill>
                            <a:schemeClr val="dk1"/>
                          </a:solidFill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+mn-cs"/>
                        </a:rPr>
                        <a:t>なんようび</a:t>
                      </a:r>
                      <a:r>
                        <a:rPr kumimoji="0" lang="en-US" altLang="zh-CN" sz="3200" kern="1200" dirty="0" smtClean="0">
                          <a:solidFill>
                            <a:schemeClr val="dk1"/>
                          </a:solidFill>
                          <a:latin typeface="MS Mincho" panose="02020609040205080304" pitchFamily="49" charset="-128"/>
                          <a:ea typeface="MS Mincho" panose="02020609040205080304" pitchFamily="49" charset="-128"/>
                          <a:cs typeface="+mn-cs"/>
                        </a:rPr>
                        <a:t>)③</a:t>
                      </a:r>
                      <a:endParaRPr lang="zh-CN" sz="3200" kern="100" dirty="0">
                        <a:latin typeface="MS Mincho" panose="02020609040205080304" pitchFamily="49" charset="-128"/>
                        <a:ea typeface="MS Mincho" panose="02020609040205080304" pitchFamily="49" charset="-128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kumimoji="0" lang="zh-CN" altLang="zh-CN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星期几</a:t>
                      </a:r>
                      <a:endParaRPr lang="zh-CN" altLang="en-US" sz="32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今は　何時ですか。</a:t>
            </a:r>
            <a:endParaRPr lang="en-US" altLang="ja-JP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九時です。</a:t>
            </a:r>
            <a:endParaRPr lang="en-US" altLang="ja-JP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今日は　何曜日ですか。</a:t>
            </a:r>
            <a:endParaRPr lang="en-US" altLang="ja-JP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火曜日です。</a:t>
            </a:r>
            <a:endParaRPr lang="zh-CN" altLang="en-US" dirty="0">
              <a:latin typeface="MS Mincho" panose="02020609040205080304" pitchFamily="49" charset="-128"/>
              <a:ea typeface="MS Mincho" panose="02020609040205080304" pitchFamily="49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2</a:t>
            </a:r>
            <a:r>
              <a:rPr lang="zh-CN" altLang="en-US" dirty="0" smtClean="0"/>
              <a:t>动词的时态和形式</a:t>
            </a:r>
            <a:endParaRPr lang="zh-CN" altLang="en-US" dirty="0"/>
          </a:p>
        </p:txBody>
      </p:sp>
      <p:graphicFrame>
        <p:nvGraphicFramePr>
          <p:cNvPr id="4" name="内容占位符 3"/>
          <p:cNvGraphicFramePr>
            <a:graphicFrameLocks noGrp="1"/>
          </p:cNvGraphicFramePr>
          <p:nvPr>
            <p:ph idx="1"/>
          </p:nvPr>
        </p:nvGraphicFramePr>
        <p:xfrm>
          <a:off x="251520" y="2780928"/>
          <a:ext cx="8686800" cy="128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6104"/>
                <a:gridCol w="4032448"/>
                <a:gridCol w="3718248"/>
              </a:tblGrid>
              <a:tr h="37084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n-US" sz="2800" kern="100" dirty="0">
                        <a:latin typeface="楷体_GB2312"/>
                        <a:ea typeface="MS Mincho" panose="02020609040205080304" pitchFamily="49" charset="-128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800" kern="100" dirty="0">
                          <a:latin typeface="楷体_GB2312"/>
                          <a:ea typeface="宋体" panose="02010600030101010101" pitchFamily="2" charset="-122"/>
                          <a:cs typeface="Times New Roman" panose="02020603050405020304"/>
                        </a:rPr>
                        <a:t>非过去时（现在、将来）</a:t>
                      </a:r>
                      <a:endParaRPr lang="zh-CN" sz="28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800" kern="100" dirty="0">
                          <a:latin typeface="楷体_GB2312"/>
                          <a:ea typeface="宋体" panose="02010600030101010101" pitchFamily="2" charset="-122"/>
                          <a:cs typeface="Times New Roman" panose="02020603050405020304"/>
                        </a:rPr>
                        <a:t>过去时</a:t>
                      </a:r>
                      <a:endParaRPr lang="zh-CN" sz="28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800" kern="100">
                          <a:latin typeface="楷体_GB2312"/>
                          <a:ea typeface="宋体" panose="02010600030101010101" pitchFamily="2" charset="-122"/>
                          <a:cs typeface="Times New Roman" panose="02020603050405020304"/>
                        </a:rPr>
                        <a:t>肯定</a:t>
                      </a:r>
                      <a:endParaRPr lang="zh-CN" sz="28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800" kern="100" dirty="0">
                          <a:latin typeface="楷体_GB2312"/>
                          <a:ea typeface="宋体" panose="02010600030101010101" pitchFamily="2" charset="-122"/>
                          <a:cs typeface="Times New Roman" panose="02020603050405020304"/>
                        </a:rPr>
                        <a:t>动词</a:t>
                      </a:r>
                      <a:r>
                        <a:rPr lang="ja-JP" sz="2800" kern="100" dirty="0">
                          <a:latin typeface="楷体_GB2312"/>
                          <a:ea typeface="MS Mincho" panose="02020609040205080304" pitchFamily="49" charset="-128"/>
                          <a:cs typeface="Times New Roman" panose="02020603050405020304"/>
                        </a:rPr>
                        <a:t>ます</a:t>
                      </a:r>
                      <a:endParaRPr lang="zh-CN" sz="28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800" kern="100">
                          <a:latin typeface="楷体_GB2312"/>
                          <a:ea typeface="宋体" panose="02010600030101010101" pitchFamily="2" charset="-122"/>
                          <a:cs typeface="Times New Roman" panose="02020603050405020304"/>
                        </a:rPr>
                        <a:t>动词</a:t>
                      </a:r>
                      <a:r>
                        <a:rPr lang="ja-JP" sz="2800" kern="100">
                          <a:latin typeface="楷体_GB2312"/>
                          <a:ea typeface="MS Mincho" panose="02020609040205080304" pitchFamily="49" charset="-128"/>
                          <a:cs typeface="Times New Roman" panose="02020603050405020304"/>
                        </a:rPr>
                        <a:t>ました</a:t>
                      </a:r>
                      <a:endParaRPr lang="zh-CN" sz="28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800" kern="100">
                          <a:latin typeface="楷体_GB2312"/>
                          <a:ea typeface="宋体" panose="02010600030101010101" pitchFamily="2" charset="-122"/>
                          <a:cs typeface="Times New Roman" panose="02020603050405020304"/>
                        </a:rPr>
                        <a:t>否定</a:t>
                      </a:r>
                      <a:endParaRPr lang="zh-CN" sz="28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800" kern="100" dirty="0">
                          <a:latin typeface="楷体_GB2312"/>
                          <a:ea typeface="宋体" panose="02010600030101010101" pitchFamily="2" charset="-122"/>
                          <a:cs typeface="Times New Roman" panose="02020603050405020304"/>
                        </a:rPr>
                        <a:t>动词</a:t>
                      </a:r>
                      <a:r>
                        <a:rPr lang="ja-JP" sz="2800" kern="100" dirty="0">
                          <a:latin typeface="楷体_GB2312"/>
                          <a:ea typeface="MS Mincho" panose="02020609040205080304" pitchFamily="49" charset="-128"/>
                          <a:cs typeface="Times New Roman" panose="02020603050405020304"/>
                        </a:rPr>
                        <a:t>ません</a:t>
                      </a:r>
                      <a:endParaRPr lang="zh-CN" sz="28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800" kern="100" dirty="0">
                          <a:latin typeface="楷体_GB2312"/>
                          <a:ea typeface="宋体" panose="02010600030101010101" pitchFamily="2" charset="-122"/>
                          <a:cs typeface="Times New Roman" panose="02020603050405020304"/>
                        </a:rPr>
                        <a:t>动词</a:t>
                      </a:r>
                      <a:r>
                        <a:rPr lang="ja-JP" sz="2800" kern="100" dirty="0">
                          <a:latin typeface="楷体_GB2312"/>
                          <a:ea typeface="MS Mincho" panose="02020609040205080304" pitchFamily="49" charset="-128"/>
                          <a:cs typeface="Times New Roman" panose="02020603050405020304"/>
                        </a:rPr>
                        <a:t>ませんでした</a:t>
                      </a:r>
                      <a:endParaRPr lang="zh-CN" sz="28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95537" y="1484784"/>
            <a:ext cx="8136904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zh-CN" sz="3200" dirty="0" smtClean="0"/>
              <a:t>「</a:t>
            </a:r>
            <a:r>
              <a:rPr lang="ja-JP" altLang="zh-CN" sz="3200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ます</a:t>
            </a:r>
            <a:r>
              <a:rPr lang="ja-JP" altLang="zh-CN" sz="3200" dirty="0" smtClean="0"/>
              <a:t>」</a:t>
            </a:r>
            <a:r>
              <a:rPr lang="ja-JP" altLang="zh-CN" sz="32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是助动词，日语中叫动词</a:t>
            </a:r>
            <a:r>
              <a:rPr lang="ja-JP" altLang="zh-CN" sz="3200" dirty="0" smtClean="0"/>
              <a:t>「</a:t>
            </a:r>
            <a:r>
              <a:rPr lang="ja-JP" altLang="zh-CN" sz="3200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ます</a:t>
            </a:r>
            <a:r>
              <a:rPr lang="ja-JP" altLang="zh-CN" sz="32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体」，表示说话人对听话人礼貌的态度。</a:t>
            </a:r>
            <a:endParaRPr lang="zh-CN" altLang="zh-CN" sz="3200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今日　働きます。</a:t>
            </a:r>
            <a:endParaRPr lang="zh-CN" altLang="zh-CN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明日は　学校へ　行きません。</a:t>
            </a:r>
            <a:endParaRPr lang="zh-CN" altLang="zh-CN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昨日は　休みました。</a:t>
            </a:r>
            <a:endParaRPr lang="zh-CN" altLang="zh-CN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一昨日は　残業しませんでした。</a:t>
            </a:r>
            <a:endParaRPr lang="zh-CN" altLang="zh-CN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686800" cy="838200"/>
          </a:xfrm>
        </p:spPr>
        <p:txBody>
          <a:bodyPr/>
          <a:lstStyle/>
          <a:p>
            <a:r>
              <a:rPr lang="en-US" altLang="zh-CN" dirty="0" smtClean="0"/>
              <a:t>3</a:t>
            </a:r>
            <a:r>
              <a:rPr lang="zh-CN" altLang="en-US" dirty="0" smtClean="0"/>
              <a:t>助词  </a:t>
            </a:r>
            <a:r>
              <a:rPr lang="ja-JP" altLang="en-US" dirty="0" smtClean="0"/>
              <a:t>「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から</a:t>
            </a:r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」</a:t>
            </a:r>
            <a:r>
              <a:rPr lang="en-US" altLang="ja-JP" dirty="0" smtClean="0"/>
              <a:t> </a:t>
            </a:r>
            <a:r>
              <a:rPr lang="en-US" altLang="zh-CN" dirty="0" smtClean="0"/>
              <a:t>&amp;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　まで</a:t>
            </a:r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」</a:t>
            </a:r>
            <a:endParaRPr lang="zh-CN" altLang="en-US" dirty="0">
              <a:latin typeface="MS Mincho" panose="02020609040205080304" pitchFamily="49" charset="-128"/>
              <a:ea typeface="MS Mincho" panose="02020609040205080304" pitchFamily="49" charset="-128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zh-CN" dirty="0" smtClean="0"/>
              <a:t> 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助词</a:t>
            </a:r>
            <a:r>
              <a:rPr lang="ja-JP" altLang="zh-CN" dirty="0" smtClean="0"/>
              <a:t>「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から</a:t>
            </a:r>
            <a:r>
              <a:rPr lang="ja-JP" altLang="zh-CN" dirty="0" smtClean="0"/>
              <a:t>」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表示时间或空间的起点。助词「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まで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」表示时间或空间的终点。</a:t>
            </a:r>
            <a:r>
              <a:rPr lang="zh-CN" altLang="en-US" dirty="0" smtClean="0"/>
              <a:t>这两个助词可呼应使用，也可单独使用。</a:t>
            </a:r>
            <a:endParaRPr lang="en-US" altLang="ja-JP" dirty="0" smtClean="0"/>
          </a:p>
          <a:p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日本語の　授業は　朝　</a:t>
            </a:r>
            <a:r>
              <a:rPr lang="en-US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8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時からです。</a:t>
            </a:r>
            <a:endParaRPr lang="en-US" altLang="ja-JP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昼休みは　</a:t>
            </a:r>
            <a:r>
              <a:rPr lang="en-US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12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時半から　</a:t>
            </a:r>
            <a:r>
              <a:rPr lang="en-US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1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時半までです。</a:t>
            </a:r>
            <a:endParaRPr lang="en-US" altLang="ja-JP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午後　</a:t>
            </a:r>
            <a:r>
              <a:rPr lang="en-US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6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時まで　働きます。</a:t>
            </a:r>
            <a:endParaRPr lang="zh-CN" altLang="zh-CN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4 </a:t>
            </a:r>
            <a:r>
              <a:rPr lang="zh-CN" altLang="en-US" dirty="0" smtClean="0"/>
              <a:t>助词 </a:t>
            </a:r>
            <a:r>
              <a:rPr lang="ja-JP" altLang="en-US" dirty="0" smtClean="0"/>
              <a:t>「</a:t>
            </a:r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に</a:t>
            </a:r>
            <a:r>
              <a:rPr lang="ja-JP" altLang="en-US" dirty="0" smtClean="0"/>
              <a:t>」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含有数字的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时间名词后接助词「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に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」，表示动作进行的具体时间。星期的后面可省略助词「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に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」。</a:t>
            </a:r>
            <a:endParaRPr lang="en-US" altLang="ja-JP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 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何時に　始まりますか。</a:t>
            </a:r>
            <a:endParaRPr lang="zh-CN" altLang="zh-CN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en-US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 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－７時に　始まります。</a:t>
            </a:r>
            <a:endParaRPr lang="zh-CN" altLang="zh-CN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en-US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 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土曜日</a:t>
            </a:r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［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に</a:t>
            </a:r>
            <a:r>
              <a:rPr lang="en-US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]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　アルバイトします。</a:t>
            </a:r>
            <a:endParaRPr lang="zh-CN" altLang="zh-CN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5 </a:t>
            </a:r>
            <a:r>
              <a:rPr lang="zh-CN" altLang="en-US" dirty="0" smtClean="0"/>
              <a:t>助词 </a:t>
            </a:r>
            <a:r>
              <a:rPr lang="ja-JP" altLang="en-US" dirty="0" smtClean="0"/>
              <a:t>「</a:t>
            </a:r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で</a:t>
            </a:r>
            <a:r>
              <a:rPr lang="ja-JP" altLang="en-US" dirty="0" smtClean="0"/>
              <a:t>」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zh-CN" dirty="0" smtClean="0"/>
              <a:t>（</a:t>
            </a:r>
            <a:r>
              <a:rPr lang="en-US" altLang="zh-CN" dirty="0" smtClean="0"/>
              <a:t>1</a:t>
            </a:r>
            <a:r>
              <a:rPr lang="ja-JP" altLang="zh-CN" dirty="0" smtClean="0"/>
              <a:t>）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助词「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で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」接在表示地点、方位的名词后，表示动作进行的场所。“在某地做某事”的意思。</a:t>
            </a:r>
            <a:endParaRPr lang="zh-CN" altLang="zh-CN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図書館で　勉強します。</a:t>
            </a:r>
            <a:endParaRPr lang="en-US" altLang="ja-JP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私は　ここで　働きます。</a:t>
            </a:r>
            <a:endParaRPr lang="zh-CN" altLang="en-US" dirty="0">
              <a:latin typeface="MS Mincho" panose="02020609040205080304" pitchFamily="49" charset="-128"/>
              <a:ea typeface="MS Mincho" panose="02020609040205080304" pitchFamily="49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zh-CN" dirty="0" smtClean="0"/>
              <a:t>（</a:t>
            </a:r>
            <a:r>
              <a:rPr lang="en-US" altLang="zh-CN" dirty="0" smtClean="0"/>
              <a:t>2</a:t>
            </a:r>
            <a:r>
              <a:rPr lang="ja-JP" altLang="zh-CN" dirty="0" smtClean="0"/>
              <a:t>）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助词「で」接在表示交通工具的名词后，后续移动动词「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行きます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」、「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来ます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」「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帰ります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」，表示出行的方式、方法。“用什么交通工具移动”的意思。</a:t>
            </a:r>
            <a:endParaRPr lang="en-US" altLang="ja-JP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飛行機で　行きます。</a:t>
            </a:r>
            <a:endParaRPr lang="en-US" altLang="ja-JP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zh-CN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 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地下鉄で　帰ります。</a:t>
            </a:r>
            <a:endParaRPr lang="zh-CN" altLang="zh-CN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zh-CN" dirty="0" smtClean="0"/>
              <a:t> </a:t>
            </a:r>
            <a:r>
              <a:rPr lang="ja-JP" altLang="zh-CN" dirty="0" smtClean="0"/>
              <a:t>（</a:t>
            </a:r>
            <a:r>
              <a:rPr lang="en-US" altLang="zh-CN" dirty="0" smtClean="0"/>
              <a:t>3</a:t>
            </a:r>
            <a:r>
              <a:rPr lang="ja-JP" altLang="zh-CN" dirty="0" smtClean="0"/>
              <a:t>）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助词「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で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」接在表示工具、手段的名词后，表示手段、方法。“用什么方式做某事”的意思。</a:t>
            </a:r>
            <a:endParaRPr lang="zh-CN" altLang="zh-CN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箸で　食べます。</a:t>
            </a:r>
            <a:endParaRPr lang="zh-CN" altLang="zh-CN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日本語で　書きます。</a:t>
            </a:r>
            <a:endParaRPr lang="zh-CN" altLang="en-US" dirty="0">
              <a:latin typeface="MS Mincho" panose="02020609040205080304" pitchFamily="49" charset="-128"/>
              <a:ea typeface="MS Mincho" panose="02020609040205080304" pitchFamily="49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6 </a:t>
            </a:r>
            <a:r>
              <a:rPr lang="zh-CN" altLang="en-US" dirty="0" smtClean="0"/>
              <a:t>助词</a:t>
            </a:r>
            <a:r>
              <a:rPr lang="ja-JP" altLang="en-US" dirty="0" smtClean="0"/>
              <a:t>「</a:t>
            </a:r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へ</a:t>
            </a:r>
            <a:r>
              <a:rPr lang="ja-JP" altLang="en-US" dirty="0" smtClean="0"/>
              <a:t>」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助词「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へ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」，读作“</a:t>
            </a:r>
            <a:r>
              <a:rPr lang="en-US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e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”，表示移动的方向。后跟移动动词「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行きます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」、「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来ます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」、「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帰ります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」等。</a:t>
            </a:r>
            <a:r>
              <a:rPr lang="zh-CN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“往某地或某个方向移动”的意思。</a:t>
            </a:r>
            <a:endParaRPr lang="en-US" altLang="zh-CN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学校へ　行きます。</a:t>
            </a:r>
            <a:endParaRPr lang="en-US" altLang="ja-JP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日本へ　帰ります。</a:t>
            </a:r>
            <a:endParaRPr lang="en-US" altLang="ja-JP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駅へ 　行きます。</a:t>
            </a:r>
            <a:endParaRPr lang="zh-CN" altLang="zh-CN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7 </a:t>
            </a:r>
            <a:r>
              <a:rPr lang="zh-CN" altLang="en-US" dirty="0" smtClean="0"/>
              <a:t>助词</a:t>
            </a:r>
            <a:r>
              <a:rPr lang="ja-JP" altLang="en-US" dirty="0" smtClean="0"/>
              <a:t>　「</a:t>
            </a:r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と</a:t>
            </a:r>
            <a:r>
              <a:rPr lang="ja-JP" altLang="en-US" dirty="0" smtClean="0"/>
              <a:t>」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助词「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と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」接在性质相同的两个名词之间，表示并列。</a:t>
            </a:r>
            <a:endParaRPr lang="zh-CN" altLang="zh-CN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先生と　学生</a:t>
            </a:r>
            <a:endParaRPr lang="en-US" altLang="ja-JP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犬と　猫</a:t>
            </a:r>
            <a:endParaRPr lang="zh-CN" altLang="en-US" dirty="0">
              <a:latin typeface="MS Mincho" panose="02020609040205080304" pitchFamily="49" charset="-128"/>
              <a:ea typeface="MS Mincho" panose="02020609040205080304" pitchFamily="49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8  </a:t>
            </a:r>
            <a:r>
              <a:rPr lang="zh-CN" altLang="en-US" dirty="0" smtClean="0"/>
              <a:t>助词 </a:t>
            </a:r>
            <a:r>
              <a:rPr lang="ja-JP" altLang="en-US" dirty="0" smtClean="0"/>
              <a:t>「</a:t>
            </a:r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を</a:t>
            </a:r>
            <a:r>
              <a:rPr lang="ja-JP" altLang="en-US" dirty="0" smtClean="0"/>
              <a:t>」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899174"/>
          </a:xfrm>
        </p:spPr>
        <p:txBody>
          <a:bodyPr>
            <a:normAutofit/>
          </a:bodyPr>
          <a:lstStyle/>
          <a:p>
            <a:r>
              <a:rPr lang="zh-CN" altLang="zh-CN" dirty="0" smtClean="0"/>
              <a:t> </a:t>
            </a:r>
            <a:r>
              <a:rPr lang="ja-JP" altLang="zh-CN" dirty="0" smtClean="0"/>
              <a:t>「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を</a:t>
            </a:r>
            <a:r>
              <a:rPr lang="ja-JP" altLang="zh-CN" dirty="0" smtClean="0"/>
              <a:t>」，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助词，前接名词，后跟「他动词」</a:t>
            </a:r>
            <a:r>
              <a:rPr lang="ja-JP" altLang="zh-CN" dirty="0" smtClean="0"/>
              <a:t>。</a:t>
            </a:r>
            <a:r>
              <a:rPr lang="zh-CN" altLang="zh-CN" dirty="0" smtClean="0"/>
              <a:t>日语中动词分为「自动词」和「他动词」，可带宾语的是「他动词」，不可带宾语的是「自动词」。</a:t>
            </a:r>
            <a:endParaRPr lang="zh-CN" altLang="zh-CN" dirty="0" smtClean="0"/>
          </a:p>
          <a:p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　～を飲みます</a:t>
            </a:r>
            <a:b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</a:br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（水・お茶・紅茶・牛乳・ジュース・ビール・お酒・コーヒー）</a:t>
            </a:r>
            <a:endParaRPr lang="en-US" altLang="ja-JP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ケーキを　食べます。</a:t>
            </a:r>
            <a:endParaRPr lang="en-US" altLang="ja-JP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論文を　書きます</a:t>
            </a:r>
            <a:endParaRPr lang="zh-CN" altLang="en-US" dirty="0">
              <a:latin typeface="MS Mincho" panose="02020609040205080304" pitchFamily="49" charset="-128"/>
              <a:ea typeface="MS Mincho" panose="02020609040205080304" pitchFamily="49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CN" dirty="0" smtClean="0"/>
              <a:t>9</a:t>
            </a:r>
            <a:r>
              <a:rPr lang="ja-JP" altLang="zh-CN" u="sng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疑问词</a:t>
            </a:r>
            <a:r>
              <a:rPr lang="ja-JP" altLang="zh-CN" u="sng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も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　</a:t>
            </a:r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～</a:t>
            </a:r>
            <a:r>
              <a:rPr lang="ja-JP" altLang="zh-CN" u="sng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ません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。</a:t>
            </a:r>
            <a:r>
              <a:rPr lang="ja-JP" altLang="zh-CN" dirty="0" smtClean="0"/>
              <a:t>（…也不（没）……）</a:t>
            </a:r>
            <a:br>
              <a:rPr lang="zh-CN" altLang="zh-CN" dirty="0" smtClean="0"/>
            </a:br>
            <a:endParaRPr lang="zh-CN" altLang="en-US" dirty="0">
              <a:latin typeface="MS Mincho" panose="02020609040205080304" pitchFamily="49" charset="-128"/>
              <a:ea typeface="MS Mincho" panose="02020609040205080304" pitchFamily="49" charset="-128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zh-CN" dirty="0" smtClean="0"/>
              <a:t> 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疑问词后加助词「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も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」，后续否定形，表示完全否定。</a:t>
            </a:r>
            <a:endParaRPr lang="zh-CN" altLang="zh-CN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何も　食べません。</a:t>
            </a:r>
            <a:endParaRPr lang="en-US" altLang="ja-JP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誰も　行きませんでした。</a:t>
            </a:r>
            <a:endParaRPr lang="zh-CN" altLang="en-US" dirty="0">
              <a:latin typeface="MS Mincho" panose="02020609040205080304" pitchFamily="49" charset="-128"/>
              <a:ea typeface="MS Mincho" panose="02020609040205080304" pitchFamily="49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dirty="0" smtClean="0"/>
              <a:t>10</a:t>
            </a:r>
            <a:r>
              <a:rPr lang="ja-JP" altLang="zh-CN" dirty="0" smtClean="0"/>
              <a:t>疑问词「何」的读音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疑问词「何」后续助词「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と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」、「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の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」时读作「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なん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」，后续助词「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を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」、「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も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」、「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が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」、时读作「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なに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」，当后续助词「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で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」时，两个读音皆可，「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なんで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」多用于问“为什么”，而「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なにで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」则指出行的交通工具。</a:t>
            </a:r>
            <a:endParaRPr lang="en-US" altLang="ja-JP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何を　買いますか。</a:t>
            </a:r>
            <a:endParaRPr lang="en-US" altLang="ja-JP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何で　行きますか。</a:t>
            </a:r>
            <a:endParaRPr lang="en-US" altLang="ja-JP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endParaRPr lang="zh-CN" altLang="en-US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11 </a:t>
            </a:r>
            <a:r>
              <a:rPr lang="zh-CN" altLang="en-US" dirty="0" smtClean="0"/>
              <a:t>副助词 </a:t>
            </a:r>
            <a:r>
              <a:rPr lang="ja-JP" altLang="en-US" dirty="0" smtClean="0"/>
              <a:t>「</a:t>
            </a:r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か</a:t>
            </a:r>
            <a:r>
              <a:rPr lang="ja-JP" altLang="en-US" dirty="0" smtClean="0"/>
              <a:t>」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zh-CN" dirty="0" smtClean="0"/>
              <a:t>「か」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接在两个名词之间，表示二者选其一。</a:t>
            </a:r>
            <a:endParaRPr lang="zh-CN" altLang="zh-CN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先生か　学生</a:t>
            </a:r>
            <a:endParaRPr lang="en-US" altLang="ja-JP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犬か　猫</a:t>
            </a:r>
            <a:endParaRPr lang="en-US" altLang="ja-JP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en-US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毎朝、パンか　まんじゅうを　食べます。</a:t>
            </a:r>
            <a:endParaRPr lang="zh-CN" altLang="en-US" dirty="0">
              <a:latin typeface="MS Mincho" panose="02020609040205080304" pitchFamily="49" charset="-128"/>
              <a:ea typeface="MS Mincho" panose="02020609040205080304" pitchFamily="49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ja-JP" dirty="0" smtClean="0"/>
              <a:t>12 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名词</a:t>
            </a:r>
            <a:r>
              <a:rPr lang="en-US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 / 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助词 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＋ は</a:t>
            </a:r>
            <a:endParaRPr lang="zh-CN" altLang="en-US" dirty="0">
              <a:latin typeface="MS Mincho" panose="02020609040205080304" pitchFamily="49" charset="-128"/>
              <a:ea typeface="MS Mincho" panose="02020609040205080304" pitchFamily="49" charset="-128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提示助词「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は</a:t>
            </a:r>
            <a:r>
              <a:rPr lang="ja-JP" altLang="zh-CN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」接在时间名词或其他助词后，起提示强调作用。</a:t>
            </a:r>
            <a:endParaRPr lang="zh-CN" altLang="zh-CN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日曜日</a:t>
            </a:r>
            <a:r>
              <a:rPr lang="en-US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[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に</a:t>
            </a:r>
            <a:r>
              <a:rPr lang="en-US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]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は　どこも　行きません。</a:t>
            </a:r>
            <a:endParaRPr lang="en-US" altLang="ja-JP" dirty="0" smtClean="0">
              <a:latin typeface="MS Mincho" panose="02020609040205080304" pitchFamily="49" charset="-128"/>
              <a:ea typeface="MS Mincho" panose="02020609040205080304" pitchFamily="49" charset="-128"/>
            </a:endParaRPr>
          </a:p>
          <a:p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今日は　行きません。</a:t>
            </a:r>
            <a:endParaRPr lang="zh-CN" altLang="en-US" dirty="0">
              <a:latin typeface="MS Mincho" panose="02020609040205080304" pitchFamily="49" charset="-128"/>
              <a:ea typeface="MS Mincho" panose="02020609040205080304" pitchFamily="49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跋涉">
  <a:themeElements>
    <a:clrScheme name="跋涉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跋涉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跋涉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0</TotalTime>
  <Words>1577</Words>
  <Application>WPS 演示</Application>
  <PresentationFormat>全屏显示(4:3)</PresentationFormat>
  <Paragraphs>200</Paragraphs>
  <Slides>18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38" baseType="lpstr">
      <vt:lpstr>Arial</vt:lpstr>
      <vt:lpstr>宋体</vt:lpstr>
      <vt:lpstr>Wingdings</vt:lpstr>
      <vt:lpstr>Wingdings 2</vt:lpstr>
      <vt:lpstr>MS Mincho</vt:lpstr>
      <vt:lpstr>楷体_GB2312</vt:lpstr>
      <vt:lpstr>Times New Roman</vt:lpstr>
      <vt:lpstr>华文楷体</vt:lpstr>
      <vt:lpstr>Franklin Gothic Book</vt:lpstr>
      <vt:lpstr>微软雅黑</vt:lpstr>
      <vt:lpstr>Arial Unicode MS</vt:lpstr>
      <vt:lpstr>新宋体</vt:lpstr>
      <vt:lpstr>隶书</vt:lpstr>
      <vt:lpstr>Franklin Gothic Medium</vt:lpstr>
      <vt:lpstr>Calibri</vt:lpstr>
      <vt:lpstr>HGｺﾞｼｯｸE</vt:lpstr>
      <vt:lpstr>MS Gothic</vt:lpstr>
      <vt:lpstr>HG創英角ｺﾞｼｯｸUB</vt:lpstr>
      <vt:lpstr>Segoe Print</vt:lpstr>
      <vt:lpstr>跋涉</vt:lpstr>
      <vt:lpstr>第3課　地下鉄で　会社へ　行きます</vt:lpstr>
      <vt:lpstr>PowerPoint 演示文稿</vt:lpstr>
      <vt:lpstr>PowerPoint 演示文稿</vt:lpstr>
      <vt:lpstr>PowerPoint 演示文稿</vt:lpstr>
      <vt:lpstr>2动词的时态和形式</vt:lpstr>
      <vt:lpstr>PowerPoint 演示文稿</vt:lpstr>
      <vt:lpstr>3助词  「から」 &amp;　まで」</vt:lpstr>
      <vt:lpstr>4 助词 「に」</vt:lpstr>
      <vt:lpstr>5 助词 「で」</vt:lpstr>
      <vt:lpstr>PowerPoint 演示文稿</vt:lpstr>
      <vt:lpstr>PowerPoint 演示文稿</vt:lpstr>
      <vt:lpstr>6 助词「へ」</vt:lpstr>
      <vt:lpstr>7 助词　「と」</vt:lpstr>
      <vt:lpstr>8  助词 「を」</vt:lpstr>
      <vt:lpstr>9疑问词も　～ません。（…也不（没）……） </vt:lpstr>
      <vt:lpstr>10疑问词「何」的读音</vt:lpstr>
      <vt:lpstr>11 副助词 「か」</vt:lpstr>
      <vt:lpstr>12 名词 / 助词 ＋ は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第3課　地下鉄で　会社へ　行きます</dc:title>
  <dc:creator>ivan</dc:creator>
  <cp:lastModifiedBy>彦</cp:lastModifiedBy>
  <cp:revision>25</cp:revision>
  <dcterms:created xsi:type="dcterms:W3CDTF">2019-01-07T07:53:00Z</dcterms:created>
  <dcterms:modified xsi:type="dcterms:W3CDTF">2019-05-20T02:55:34Z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2052-11.1.0.8213</vt:lpwstr>
  </property>
</Properties>
</file>