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65" r:id="rId3"/>
    <p:sldId id="266" r:id="rId4"/>
    <p:sldId id="27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58" r:id="rId13"/>
    <p:sldId id="259" r:id="rId14"/>
    <p:sldId id="277" r:id="rId15"/>
    <p:sldId id="278" r:id="rId16"/>
    <p:sldId id="260" r:id="rId17"/>
    <p:sldId id="261" r:id="rId18"/>
    <p:sldId id="262" r:id="rId19"/>
    <p:sldId id="280" r:id="rId20"/>
    <p:sldId id="267" r:id="rId21"/>
    <p:sldId id="269" r:id="rId2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66" d="100"/>
          <a:sy n="66" d="100"/>
        </p:scale>
        <p:origin x="-96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notesMaster" Target="notesMasters/notesMaster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4" Type="http://schemas.openxmlformats.org/officeDocument/2006/relationships/image" Target="../media/image9.wmf"/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4" Type="http://schemas.openxmlformats.org/officeDocument/2006/relationships/image" Target="../media/image13.wmf"/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4" Type="http://schemas.openxmlformats.org/officeDocument/2006/relationships/image" Target="../media/image17.wmf"/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7.vml.rels><?xml version="1.0" encoding="UTF-8" standalone="yes"?>
<Relationships xmlns="http://schemas.openxmlformats.org/package/2006/relationships"><Relationship Id="rId9" Type="http://schemas.openxmlformats.org/officeDocument/2006/relationships/image" Target="../media/image27.wmf"/><Relationship Id="rId8" Type="http://schemas.openxmlformats.org/officeDocument/2006/relationships/image" Target="../media/image26.wmf"/><Relationship Id="rId7" Type="http://schemas.openxmlformats.org/officeDocument/2006/relationships/image" Target="../media/image25.wmf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0" Type="http://schemas.openxmlformats.org/officeDocument/2006/relationships/image" Target="../media/image28.wmf"/><Relationship Id="rId1" Type="http://schemas.openxmlformats.org/officeDocument/2006/relationships/image" Target="../media/image19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7" Type="http://schemas.openxmlformats.org/officeDocument/2006/relationships/image" Target="../media/image35.wmf"/><Relationship Id="rId6" Type="http://schemas.openxmlformats.org/officeDocument/2006/relationships/image" Target="../media/image34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9.vml.rels><?xml version="1.0" encoding="UTF-8" standalone="yes"?>
<Relationships xmlns="http://schemas.openxmlformats.org/package/2006/relationships"><Relationship Id="rId7" Type="http://schemas.openxmlformats.org/officeDocument/2006/relationships/image" Target="../media/image43.wmf"/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10.vml.rels><?xml version="1.0" encoding="UTF-8" standalone="yes"?>
<Relationships xmlns="http://schemas.openxmlformats.org/package/2006/relationships"><Relationship Id="rId5" Type="http://schemas.openxmlformats.org/officeDocument/2006/relationships/image" Target="../media/image48.wmf"/><Relationship Id="rId4" Type="http://schemas.openxmlformats.org/officeDocument/2006/relationships/image" Target="../media/image47.wmf"/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0.wmf"/><Relationship Id="rId1" Type="http://schemas.openxmlformats.org/officeDocument/2006/relationships/image" Target="../media/image4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4274" name="页眉占位符 5427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54275" name="日期占位符 5427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54276" name="幻灯片图像占位符 54275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54277" name="文本占位符 54276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4278" name="页脚占位符 5427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54279" name="灯片编号占位符 5427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1986" name="标题 41985"/>
          <p:cNvSpPr>
            <a:spLocks noGrp="1" noRot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1987" name="副标题 41986"/>
          <p:cNvSpPr>
            <a:spLocks noGrp="1" noRot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1988" name="日期占位符 41987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989" name="页脚占位符 4198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990" name="灯片编号占位符 4198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84968" cy="41941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7408" y="1905000"/>
            <a:ext cx="4184968" cy="41941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609600"/>
            <a:ext cx="2135188" cy="5489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09600"/>
            <a:ext cx="6281784" cy="5489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301625" y="609600"/>
            <a:ext cx="8540750" cy="5489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62" name="标题 40961"/>
          <p:cNvSpPr>
            <a:spLocks noGrp="1" noRot="1"/>
          </p:cNvSpPr>
          <p:nvPr>
            <p:ph type="title"/>
          </p:nvPr>
        </p:nvSpPr>
        <p:spPr>
          <a:xfrm>
            <a:off x="301625" y="609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0963" name="文本占位符 40962"/>
          <p:cNvSpPr>
            <a:spLocks noGrp="1" noRot="1"/>
          </p:cNvSpPr>
          <p:nvPr>
            <p:ph type="body" idx="1"/>
          </p:nvPr>
        </p:nvSpPr>
        <p:spPr>
          <a:xfrm>
            <a:off x="301625" y="1905000"/>
            <a:ext cx="8540750" cy="41941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0964" name="日期占位符 40963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0965" name="页脚占位符 4096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0966" name="灯片编号占位符 4096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wmf"/><Relationship Id="rId1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5.wmf"/><Relationship Id="rId2" Type="http://schemas.openxmlformats.org/officeDocument/2006/relationships/oleObject" Target="../embeddings/oleObject2.bin"/><Relationship Id="rId1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9.wmf"/><Relationship Id="rId7" Type="http://schemas.openxmlformats.org/officeDocument/2006/relationships/oleObject" Target="../embeddings/oleObject6.bin"/><Relationship Id="rId6" Type="http://schemas.openxmlformats.org/officeDocument/2006/relationships/image" Target="../media/image8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7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6.wmf"/><Relationship Id="rId10" Type="http://schemas.openxmlformats.org/officeDocument/2006/relationships/vmlDrawing" Target="../drawings/vmlDrawing3.vml"/><Relationship Id="rId1" Type="http://schemas.openxmlformats.org/officeDocument/2006/relationships/oleObject" Target="../embeddings/oleObject3.bin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wmf"/><Relationship Id="rId1" Type="http://schemas.openxmlformats.org/officeDocument/2006/relationships/oleObject" Target="../embeddings/oleObject7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3.wmf"/><Relationship Id="rId7" Type="http://schemas.openxmlformats.org/officeDocument/2006/relationships/oleObject" Target="../embeddings/oleObject11.bin"/><Relationship Id="rId6" Type="http://schemas.openxmlformats.org/officeDocument/2006/relationships/image" Target="../media/image12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1.wmf"/><Relationship Id="rId3" Type="http://schemas.openxmlformats.org/officeDocument/2006/relationships/oleObject" Target="../embeddings/oleObject9.bin"/><Relationship Id="rId2" Type="http://schemas.openxmlformats.org/officeDocument/2006/relationships/image" Target="../media/image10.wmf"/><Relationship Id="rId10" Type="http://schemas.openxmlformats.org/officeDocument/2006/relationships/vmlDrawing" Target="../drawings/vmlDrawing5.vml"/><Relationship Id="rId1" Type="http://schemas.openxmlformats.org/officeDocument/2006/relationships/oleObject" Target="../embeddings/oleObject8.bin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8.jpeg"/><Relationship Id="rId8" Type="http://schemas.openxmlformats.org/officeDocument/2006/relationships/image" Target="../media/image17.wmf"/><Relationship Id="rId7" Type="http://schemas.openxmlformats.org/officeDocument/2006/relationships/oleObject" Target="../embeddings/oleObject15.bin"/><Relationship Id="rId6" Type="http://schemas.openxmlformats.org/officeDocument/2006/relationships/image" Target="../media/image16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5.wmf"/><Relationship Id="rId3" Type="http://schemas.openxmlformats.org/officeDocument/2006/relationships/oleObject" Target="../embeddings/oleObject13.bin"/><Relationship Id="rId2" Type="http://schemas.openxmlformats.org/officeDocument/2006/relationships/image" Target="../media/image14.wmf"/><Relationship Id="rId11" Type="http://schemas.openxmlformats.org/officeDocument/2006/relationships/vmlDrawing" Target="../drawings/vmlDrawing6.vml"/><Relationship Id="rId10" Type="http://schemas.openxmlformats.org/officeDocument/2006/relationships/slideLayout" Target="../slideLayouts/slideLayout2.xml"/><Relationship Id="rId1" Type="http://schemas.openxmlformats.org/officeDocument/2006/relationships/oleObject" Target="../embeddings/oleObject12.bin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0.bin"/><Relationship Id="rId8" Type="http://schemas.openxmlformats.org/officeDocument/2006/relationships/image" Target="../media/image22.wmf"/><Relationship Id="rId7" Type="http://schemas.openxmlformats.org/officeDocument/2006/relationships/oleObject" Target="../embeddings/oleObject19.bin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20.wmf"/><Relationship Id="rId3" Type="http://schemas.openxmlformats.org/officeDocument/2006/relationships/oleObject" Target="../embeddings/oleObject17.bin"/><Relationship Id="rId22" Type="http://schemas.openxmlformats.org/officeDocument/2006/relationships/vmlDrawing" Target="../drawings/vmlDrawing7.vml"/><Relationship Id="rId21" Type="http://schemas.openxmlformats.org/officeDocument/2006/relationships/slideLayout" Target="../slideLayouts/slideLayout2.xml"/><Relationship Id="rId20" Type="http://schemas.openxmlformats.org/officeDocument/2006/relationships/image" Target="../media/image28.wmf"/><Relationship Id="rId2" Type="http://schemas.openxmlformats.org/officeDocument/2006/relationships/image" Target="../media/image19.wmf"/><Relationship Id="rId19" Type="http://schemas.openxmlformats.org/officeDocument/2006/relationships/oleObject" Target="../embeddings/oleObject25.bin"/><Relationship Id="rId18" Type="http://schemas.openxmlformats.org/officeDocument/2006/relationships/image" Target="../media/image27.wmf"/><Relationship Id="rId17" Type="http://schemas.openxmlformats.org/officeDocument/2006/relationships/oleObject" Target="../embeddings/oleObject24.bin"/><Relationship Id="rId16" Type="http://schemas.openxmlformats.org/officeDocument/2006/relationships/image" Target="../media/image26.wmf"/><Relationship Id="rId15" Type="http://schemas.openxmlformats.org/officeDocument/2006/relationships/oleObject" Target="../embeddings/oleObject23.bin"/><Relationship Id="rId14" Type="http://schemas.openxmlformats.org/officeDocument/2006/relationships/image" Target="../media/image25.wmf"/><Relationship Id="rId13" Type="http://schemas.openxmlformats.org/officeDocument/2006/relationships/oleObject" Target="../embeddings/oleObject22.bin"/><Relationship Id="rId12" Type="http://schemas.openxmlformats.org/officeDocument/2006/relationships/image" Target="../media/image24.wmf"/><Relationship Id="rId11" Type="http://schemas.openxmlformats.org/officeDocument/2006/relationships/oleObject" Target="../embeddings/oleObject21.bin"/><Relationship Id="rId10" Type="http://schemas.openxmlformats.org/officeDocument/2006/relationships/image" Target="../media/image23.wmf"/><Relationship Id="rId1" Type="http://schemas.openxmlformats.org/officeDocument/2006/relationships/oleObject" Target="../embeddings/oleObject16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0.bin"/><Relationship Id="rId8" Type="http://schemas.openxmlformats.org/officeDocument/2006/relationships/image" Target="../media/image32.wmf"/><Relationship Id="rId7" Type="http://schemas.openxmlformats.org/officeDocument/2006/relationships/oleObject" Target="../embeddings/oleObject29.bin"/><Relationship Id="rId6" Type="http://schemas.openxmlformats.org/officeDocument/2006/relationships/image" Target="../media/image31.wmf"/><Relationship Id="rId5" Type="http://schemas.openxmlformats.org/officeDocument/2006/relationships/oleObject" Target="../embeddings/oleObject28.bin"/><Relationship Id="rId4" Type="http://schemas.openxmlformats.org/officeDocument/2006/relationships/image" Target="../media/image30.wmf"/><Relationship Id="rId3" Type="http://schemas.openxmlformats.org/officeDocument/2006/relationships/oleObject" Target="../embeddings/oleObject27.bin"/><Relationship Id="rId2" Type="http://schemas.openxmlformats.org/officeDocument/2006/relationships/image" Target="../media/image29.wmf"/><Relationship Id="rId18" Type="http://schemas.openxmlformats.org/officeDocument/2006/relationships/vmlDrawing" Target="../drawings/vmlDrawing8.vml"/><Relationship Id="rId17" Type="http://schemas.openxmlformats.org/officeDocument/2006/relationships/slideLayout" Target="../slideLayouts/slideLayout4.xml"/><Relationship Id="rId16" Type="http://schemas.openxmlformats.org/officeDocument/2006/relationships/image" Target="../media/image36.wmf"/><Relationship Id="rId15" Type="http://schemas.openxmlformats.org/officeDocument/2006/relationships/oleObject" Target="../embeddings/oleObject33.bin"/><Relationship Id="rId14" Type="http://schemas.openxmlformats.org/officeDocument/2006/relationships/image" Target="../media/image35.wmf"/><Relationship Id="rId13" Type="http://schemas.openxmlformats.org/officeDocument/2006/relationships/oleObject" Target="../embeddings/oleObject32.bin"/><Relationship Id="rId12" Type="http://schemas.openxmlformats.org/officeDocument/2006/relationships/image" Target="../media/image34.wmf"/><Relationship Id="rId11" Type="http://schemas.openxmlformats.org/officeDocument/2006/relationships/oleObject" Target="../embeddings/oleObject31.bin"/><Relationship Id="rId10" Type="http://schemas.openxmlformats.org/officeDocument/2006/relationships/image" Target="../media/image33.wmf"/><Relationship Id="rId1" Type="http://schemas.openxmlformats.org/officeDocument/2006/relationships/oleObject" Target="../embeddings/oleObject26.bin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8.bin"/><Relationship Id="rId8" Type="http://schemas.openxmlformats.org/officeDocument/2006/relationships/image" Target="../media/image40.wmf"/><Relationship Id="rId7" Type="http://schemas.openxmlformats.org/officeDocument/2006/relationships/oleObject" Target="../embeddings/oleObject37.bin"/><Relationship Id="rId6" Type="http://schemas.openxmlformats.org/officeDocument/2006/relationships/image" Target="../media/image39.wmf"/><Relationship Id="rId5" Type="http://schemas.openxmlformats.org/officeDocument/2006/relationships/oleObject" Target="../embeddings/oleObject36.bin"/><Relationship Id="rId4" Type="http://schemas.openxmlformats.org/officeDocument/2006/relationships/image" Target="../media/image38.wmf"/><Relationship Id="rId3" Type="http://schemas.openxmlformats.org/officeDocument/2006/relationships/oleObject" Target="../embeddings/oleObject35.bin"/><Relationship Id="rId2" Type="http://schemas.openxmlformats.org/officeDocument/2006/relationships/image" Target="../media/image37.wmf"/><Relationship Id="rId16" Type="http://schemas.openxmlformats.org/officeDocument/2006/relationships/vmlDrawing" Target="../drawings/vmlDrawing9.vml"/><Relationship Id="rId15" Type="http://schemas.openxmlformats.org/officeDocument/2006/relationships/slideLayout" Target="../slideLayouts/slideLayout12.xml"/><Relationship Id="rId14" Type="http://schemas.openxmlformats.org/officeDocument/2006/relationships/image" Target="../media/image43.wmf"/><Relationship Id="rId13" Type="http://schemas.openxmlformats.org/officeDocument/2006/relationships/oleObject" Target="../embeddings/oleObject40.bin"/><Relationship Id="rId12" Type="http://schemas.openxmlformats.org/officeDocument/2006/relationships/image" Target="../media/image42.wmf"/><Relationship Id="rId11" Type="http://schemas.openxmlformats.org/officeDocument/2006/relationships/oleObject" Target="../embeddings/oleObject39.bin"/><Relationship Id="rId10" Type="http://schemas.openxmlformats.org/officeDocument/2006/relationships/image" Target="../media/image41.wmf"/><Relationship Id="rId1" Type="http://schemas.openxmlformats.org/officeDocument/2006/relationships/oleObject" Target="../embeddings/oleObject34.bin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5.bin"/><Relationship Id="rId8" Type="http://schemas.openxmlformats.org/officeDocument/2006/relationships/image" Target="../media/image47.wmf"/><Relationship Id="rId7" Type="http://schemas.openxmlformats.org/officeDocument/2006/relationships/oleObject" Target="../embeddings/oleObject44.bin"/><Relationship Id="rId6" Type="http://schemas.openxmlformats.org/officeDocument/2006/relationships/image" Target="../media/image46.w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45.wmf"/><Relationship Id="rId3" Type="http://schemas.openxmlformats.org/officeDocument/2006/relationships/oleObject" Target="../embeddings/oleObject42.bin"/><Relationship Id="rId2" Type="http://schemas.openxmlformats.org/officeDocument/2006/relationships/image" Target="../media/image44.wmf"/><Relationship Id="rId12" Type="http://schemas.openxmlformats.org/officeDocument/2006/relationships/vmlDrawing" Target="../drawings/vmlDrawing10.vml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48.wmf"/><Relationship Id="rId1" Type="http://schemas.openxmlformats.org/officeDocument/2006/relationships/oleObject" Target="../embeddings/oleObject41.bin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0.wmf"/><Relationship Id="rId3" Type="http://schemas.openxmlformats.org/officeDocument/2006/relationships/oleObject" Target="../embeddings/oleObject47.bin"/><Relationship Id="rId2" Type="http://schemas.openxmlformats.org/officeDocument/2006/relationships/image" Target="../media/image49.wmf"/><Relationship Id="rId1" Type="http://schemas.openxmlformats.org/officeDocument/2006/relationships/oleObject" Target="../embeddings/oleObject46.bin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8" name="矩形 44037"/>
          <p:cNvSpPr/>
          <p:nvPr/>
        </p:nvSpPr>
        <p:spPr>
          <a:xfrm>
            <a:off x="1331913" y="620713"/>
            <a:ext cx="6408737" cy="1800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完全平方公式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4040" name="文本框 44039"/>
          <p:cNvSpPr txBox="1"/>
          <p:nvPr/>
        </p:nvSpPr>
        <p:spPr>
          <a:xfrm>
            <a:off x="3419475" y="3068638"/>
            <a:ext cx="22320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第一课时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44044" name="组合 44043"/>
          <p:cNvGrpSpPr/>
          <p:nvPr/>
        </p:nvGrpSpPr>
        <p:grpSpPr>
          <a:xfrm>
            <a:off x="2051050" y="4005263"/>
            <a:ext cx="5256213" cy="798512"/>
            <a:chOff x="1292" y="2523"/>
            <a:chExt cx="3311" cy="503"/>
          </a:xfrm>
        </p:grpSpPr>
        <p:graphicFrame>
          <p:nvGraphicFramePr>
            <p:cNvPr id="44041" name="对象 44040"/>
            <p:cNvGraphicFramePr/>
            <p:nvPr/>
          </p:nvGraphicFramePr>
          <p:xfrm>
            <a:off x="1292" y="2523"/>
            <a:ext cx="3311" cy="43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1459865" imgH="228600" progId="Equation.3">
                    <p:embed/>
                  </p:oleObj>
                </mc:Choice>
                <mc:Fallback>
                  <p:oleObj name="" r:id="rId1" imgW="1459865" imgH="228600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292" y="2523"/>
                          <a:ext cx="3311" cy="43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4042" name="文本框 44041"/>
            <p:cNvSpPr txBox="1"/>
            <p:nvPr/>
          </p:nvSpPr>
          <p:spPr>
            <a:xfrm>
              <a:off x="3106" y="2750"/>
              <a:ext cx="45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000000"/>
                  </a:solidFill>
                  <a:latin typeface="Arial" panose="020B0604020202020204" pitchFamily="34" charset="0"/>
                </a:rPr>
                <a:t>__</a:t>
              </a:r>
              <a:endParaRPr lang="en-US" altLang="zh-CN" sz="16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4043" name="文本框 44042"/>
            <p:cNvSpPr txBox="1"/>
            <p:nvPr/>
          </p:nvSpPr>
          <p:spPr>
            <a:xfrm>
              <a:off x="1655" y="2795"/>
              <a:ext cx="45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000000"/>
                  </a:solidFill>
                  <a:latin typeface="Arial" panose="020B0604020202020204" pitchFamily="34" charset="0"/>
                </a:rPr>
                <a:t>__</a:t>
              </a:r>
              <a:endParaRPr lang="en-US" altLang="zh-CN" sz="16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文本框 45057"/>
          <p:cNvSpPr txBox="1"/>
          <p:nvPr/>
        </p:nvSpPr>
        <p:spPr>
          <a:xfrm>
            <a:off x="684213" y="404813"/>
            <a:ext cx="30956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复习旧知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45059" name="文本框 45058"/>
          <p:cNvSpPr txBox="1"/>
          <p:nvPr/>
        </p:nvSpPr>
        <p:spPr>
          <a:xfrm>
            <a:off x="0" y="1196975"/>
            <a:ext cx="8855075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    1. 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一个正方形的边长是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a,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那么这个正方形的面积是</a:t>
            </a:r>
            <a:r>
              <a:rPr lang="zh-CN" altLang="en-US" sz="2800" b="1" u="sng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      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; 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一个正方形的边长是</a:t>
            </a:r>
            <a:r>
              <a:rPr lang="en-US" altLang="zh-CN" sz="2800" b="1" err="1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(a+b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),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那么这个正方形的面积是</a:t>
            </a:r>
            <a:r>
              <a:rPr lang="zh-CN" altLang="en-US" sz="2800" b="1" u="sng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        </a:t>
            </a:r>
            <a:r>
              <a:rPr lang="en-US" altLang="zh-CN" sz="2800" b="1" u="sng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.</a:t>
            </a:r>
            <a:endParaRPr lang="en-US" altLang="zh-CN" sz="2800" b="1" u="sng">
              <a:solidFill>
                <a:srgbClr val="000000"/>
              </a:solidFill>
              <a:latin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5060" name="文本框 45059"/>
          <p:cNvSpPr txBox="1"/>
          <p:nvPr/>
        </p:nvSpPr>
        <p:spPr>
          <a:xfrm>
            <a:off x="827088" y="1557338"/>
            <a:ext cx="7207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accent2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sz="3200" b="1" baseline="30000">
                <a:solidFill>
                  <a:schemeClr val="accent2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2</a:t>
            </a:r>
            <a:endParaRPr lang="en-US" altLang="zh-CN" sz="3200" b="1" baseline="30000">
              <a:solidFill>
                <a:schemeClr val="accent2"/>
              </a:solidFill>
              <a:latin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5061" name="矩形 45060"/>
          <p:cNvSpPr/>
          <p:nvPr/>
        </p:nvSpPr>
        <p:spPr>
          <a:xfrm>
            <a:off x="1763713" y="1916113"/>
            <a:ext cx="134302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accent2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(a+b)</a:t>
            </a:r>
            <a:r>
              <a:rPr lang="en-US" altLang="zh-CN" sz="3200" b="1" baseline="30000">
                <a:solidFill>
                  <a:schemeClr val="accent2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2</a:t>
            </a:r>
            <a:endParaRPr lang="en-US" altLang="zh-CN" sz="3200" b="1" baseline="30000">
              <a:solidFill>
                <a:schemeClr val="accent2"/>
              </a:solidFill>
              <a:latin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5062" name="矩形 45061"/>
          <p:cNvSpPr/>
          <p:nvPr/>
        </p:nvSpPr>
        <p:spPr>
          <a:xfrm>
            <a:off x="684213" y="2817813"/>
            <a:ext cx="8280400" cy="15875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 fontAlgn="b"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2.  5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的相反数是</a:t>
            </a:r>
            <a:r>
              <a:rPr lang="zh-CN" altLang="en-US" sz="28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       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; a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的相反是</a:t>
            </a:r>
            <a:r>
              <a:rPr lang="zh-CN" altLang="en-US" sz="28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         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;   a-b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的相反数是</a:t>
            </a:r>
            <a:r>
              <a:rPr lang="zh-CN" altLang="en-US" sz="28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 　　     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;</a:t>
            </a:r>
            <a:endParaRPr lang="en-US" altLang="zh-CN" sz="2800" b="1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algn="ctr" fontAlgn="b"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err="1">
                <a:solidFill>
                  <a:srgbClr val="000000"/>
                </a:solidFill>
                <a:latin typeface="宋体" panose="02010600030101010101" pitchFamily="2" charset="-122"/>
              </a:rPr>
              <a:t>a+b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的相反数是</a:t>
            </a:r>
            <a:r>
              <a:rPr lang="zh-CN" altLang="en-US" sz="28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        </a:t>
            </a:r>
            <a:r>
              <a:rPr lang="en-US" altLang="zh-CN" sz="2800" b="1" u="sng">
                <a:solidFill>
                  <a:srgbClr val="000000"/>
                </a:solidFill>
                <a:latin typeface="宋体" panose="02010600030101010101" pitchFamily="2" charset="-122"/>
              </a:rPr>
              <a:t>.</a:t>
            </a:r>
            <a:endParaRPr lang="en-US" altLang="zh-CN" sz="2800" b="1" u="sng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45063" name="文本框 45062"/>
          <p:cNvSpPr txBox="1"/>
          <p:nvPr/>
        </p:nvSpPr>
        <p:spPr>
          <a:xfrm>
            <a:off x="684213" y="4652963"/>
            <a:ext cx="78486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3. 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两数互为相反数平方后有什么大小关系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?</a:t>
            </a:r>
            <a:endParaRPr lang="en-US" altLang="zh-CN" sz="2800" b="1">
              <a:solidFill>
                <a:srgbClr val="000000"/>
              </a:solidFill>
              <a:latin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5064" name="文本框 45063"/>
          <p:cNvSpPr txBox="1"/>
          <p:nvPr/>
        </p:nvSpPr>
        <p:spPr>
          <a:xfrm>
            <a:off x="3563938" y="2781300"/>
            <a:ext cx="7191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accent2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-5</a:t>
            </a:r>
            <a:endParaRPr lang="en-US" altLang="zh-CN" sz="3200" b="1">
              <a:solidFill>
                <a:schemeClr val="accent2"/>
              </a:solidFill>
              <a:latin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5065" name="文本框 45064"/>
          <p:cNvSpPr txBox="1"/>
          <p:nvPr/>
        </p:nvSpPr>
        <p:spPr>
          <a:xfrm>
            <a:off x="7019925" y="2708275"/>
            <a:ext cx="8270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accent2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-a</a:t>
            </a:r>
            <a:endParaRPr lang="en-US" altLang="zh-CN" sz="3200" b="1">
              <a:solidFill>
                <a:schemeClr val="accent2"/>
              </a:solidFill>
              <a:latin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5066" name="文本框 45065"/>
          <p:cNvSpPr txBox="1"/>
          <p:nvPr/>
        </p:nvSpPr>
        <p:spPr>
          <a:xfrm>
            <a:off x="4930775" y="3141663"/>
            <a:ext cx="17287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dirty="0">
                <a:solidFill>
                  <a:schemeClr val="accent2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-a</a:t>
            </a:r>
            <a:r>
              <a:rPr lang="zh-CN" altLang="en-US" sz="3200" b="1" dirty="0">
                <a:solidFill>
                  <a:schemeClr val="accent2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＋</a:t>
            </a:r>
            <a:r>
              <a:rPr lang="en-US" altLang="zh-CN" sz="3200" b="1">
                <a:solidFill>
                  <a:schemeClr val="accent2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b</a:t>
            </a:r>
            <a:endParaRPr lang="en-US" altLang="zh-CN" sz="3200" b="1">
              <a:solidFill>
                <a:schemeClr val="accent2"/>
              </a:solidFill>
              <a:latin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5067" name="文本框 45066"/>
          <p:cNvSpPr txBox="1"/>
          <p:nvPr/>
        </p:nvSpPr>
        <p:spPr>
          <a:xfrm>
            <a:off x="5148263" y="3789363"/>
            <a:ext cx="10795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accent2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-a-b</a:t>
            </a:r>
            <a:endParaRPr lang="en-US" altLang="zh-CN" sz="3200" b="1">
              <a:solidFill>
                <a:schemeClr val="accent2"/>
              </a:solidFill>
              <a:latin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5068" name="文本框 45067"/>
          <p:cNvSpPr txBox="1"/>
          <p:nvPr/>
        </p:nvSpPr>
        <p:spPr>
          <a:xfrm>
            <a:off x="2987675" y="5157788"/>
            <a:ext cx="21605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相等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1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5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5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5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5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5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  <p:bldP spid="45059" grpId="0"/>
      <p:bldP spid="45060" grpId="0"/>
      <p:bldP spid="45061" grpId="0"/>
      <p:bldP spid="45062" grpId="0"/>
      <p:bldP spid="45063" grpId="0"/>
      <p:bldP spid="45064" grpId="0"/>
      <p:bldP spid="45065" grpId="0"/>
      <p:bldP spid="45066" grpId="0"/>
      <p:bldP spid="45067" grpId="0"/>
      <p:bldP spid="4506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30" name="文本框 73729"/>
          <p:cNvSpPr txBox="1"/>
          <p:nvPr/>
        </p:nvSpPr>
        <p:spPr>
          <a:xfrm>
            <a:off x="539750" y="7029450"/>
            <a:ext cx="7705725" cy="22987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  <a:buAutoNum type="arabicParenBoth"/>
            </a:pPr>
            <a:endParaRPr lang="en-US" altLang="zh-CN" sz="3600" b="1">
              <a:latin typeface="Times New Roman" panose="02020603050405020304" pitchFamily="18" charset="0"/>
            </a:endParaRPr>
          </a:p>
          <a:p>
            <a:pPr marL="342900" indent="-342900">
              <a:spcBef>
                <a:spcPct val="50000"/>
              </a:spcBef>
              <a:buAutoNum type="arabicParenBoth"/>
            </a:pPr>
            <a:endParaRPr lang="en-US" altLang="zh-CN" sz="3600" b="1">
              <a:latin typeface="Times New Roman" panose="02020603050405020304" pitchFamily="18" charset="0"/>
            </a:endParaRPr>
          </a:p>
          <a:p>
            <a:pPr marL="342900" indent="-342900">
              <a:spcBef>
                <a:spcPct val="50000"/>
              </a:spcBef>
              <a:buAutoNum type="arabicParenBoth"/>
            </a:pP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73731" name="文本框 73730"/>
          <p:cNvSpPr txBox="1"/>
          <p:nvPr/>
        </p:nvSpPr>
        <p:spPr>
          <a:xfrm>
            <a:off x="5940425" y="1844675"/>
            <a:ext cx="18716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3600" b="1" baseline="30000">
                <a:solidFill>
                  <a:schemeClr val="accent2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</a:rPr>
              <a:t>+2</a:t>
            </a:r>
            <a:r>
              <a:rPr lang="en-US" altLang="zh-CN" sz="36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</a:rPr>
              <a:t>+1</a:t>
            </a:r>
            <a:endParaRPr lang="en-US" altLang="zh-CN" sz="36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732" name="文本框 73731"/>
          <p:cNvSpPr txBox="1"/>
          <p:nvPr/>
        </p:nvSpPr>
        <p:spPr>
          <a:xfrm>
            <a:off x="3203575" y="2924175"/>
            <a:ext cx="25923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3600" b="1" baseline="30000">
                <a:solidFill>
                  <a:schemeClr val="accent2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</a:rPr>
              <a:t>+4</a:t>
            </a:r>
            <a:r>
              <a:rPr lang="en-US" altLang="zh-CN" sz="36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</a:rPr>
              <a:t>+4</a:t>
            </a:r>
            <a:endParaRPr lang="en-US" altLang="zh-CN" sz="36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733" name="文本框 73732"/>
          <p:cNvSpPr txBox="1"/>
          <p:nvPr/>
        </p:nvSpPr>
        <p:spPr>
          <a:xfrm>
            <a:off x="5724525" y="4149725"/>
            <a:ext cx="18716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3600" b="1" baseline="30000">
                <a:solidFill>
                  <a:schemeClr val="accent2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</a:rPr>
              <a:t>-2</a:t>
            </a:r>
            <a:r>
              <a:rPr lang="en-US" altLang="zh-CN" sz="36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</a:rPr>
              <a:t>+1</a:t>
            </a:r>
            <a:endParaRPr lang="en-US" altLang="zh-CN" sz="36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734" name="文本框 73733"/>
          <p:cNvSpPr txBox="1"/>
          <p:nvPr/>
        </p:nvSpPr>
        <p:spPr>
          <a:xfrm>
            <a:off x="3348038" y="5589588"/>
            <a:ext cx="21605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3600" b="1" baseline="30000">
                <a:solidFill>
                  <a:schemeClr val="accent2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</a:rPr>
              <a:t>-4</a:t>
            </a:r>
            <a:r>
              <a:rPr lang="en-US" altLang="zh-CN" sz="36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</a:rPr>
              <a:t>+4</a:t>
            </a:r>
            <a:endParaRPr lang="en-US" altLang="zh-CN" sz="36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735" name="矩形 73734"/>
          <p:cNvSpPr/>
          <p:nvPr/>
        </p:nvSpPr>
        <p:spPr>
          <a:xfrm>
            <a:off x="107950" y="188913"/>
            <a:ext cx="29876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二、知识探究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736" name="矩形 73735"/>
          <p:cNvSpPr/>
          <p:nvPr/>
        </p:nvSpPr>
        <p:spPr>
          <a:xfrm>
            <a:off x="34925" y="1049338"/>
            <a:ext cx="6305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计算下列各式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你能发现什么规律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?</a:t>
            </a:r>
            <a:endParaRPr lang="en-US" altLang="zh-CN" sz="32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3737" name="矩形 73736"/>
          <p:cNvSpPr/>
          <p:nvPr/>
        </p:nvSpPr>
        <p:spPr>
          <a:xfrm>
            <a:off x="611188" y="1944688"/>
            <a:ext cx="80645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(1)   (</a:t>
            </a:r>
            <a:r>
              <a:rPr lang="en-US" altLang="zh-CN" sz="3600" b="1" i="1">
                <a:latin typeface="Times New Roman" panose="02020603050405020304" pitchFamily="18" charset="0"/>
                <a:ea typeface="华文行楷" panose="02010800040101010101" pitchFamily="2" charset="-122"/>
              </a:rPr>
              <a:t>p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+1)</a:t>
            </a:r>
            <a:r>
              <a:rPr lang="en-US" altLang="zh-CN" sz="3600" b="1" baseline="30000"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 = (</a:t>
            </a:r>
            <a:r>
              <a:rPr lang="en-US" altLang="zh-CN" sz="3600" b="1" i="1">
                <a:latin typeface="Times New Roman" panose="02020603050405020304" pitchFamily="18" charset="0"/>
                <a:ea typeface="华文行楷" panose="02010800040101010101" pitchFamily="2" charset="-122"/>
              </a:rPr>
              <a:t>p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+1) (</a:t>
            </a:r>
            <a:r>
              <a:rPr lang="en-US" altLang="zh-CN" sz="3600" b="1" i="1">
                <a:latin typeface="Times New Roman" panose="02020603050405020304" pitchFamily="18" charset="0"/>
                <a:ea typeface="华文行楷" panose="02010800040101010101" pitchFamily="2" charset="-122"/>
              </a:rPr>
              <a:t>p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+1) = </a:t>
            </a:r>
            <a:r>
              <a:rPr lang="en-US" altLang="zh-CN" sz="4000" b="1">
                <a:latin typeface="Times New Roman" panose="02020603050405020304" pitchFamily="18" charset="0"/>
                <a:ea typeface="华文行楷" panose="02010800040101010101" pitchFamily="2" charset="-122"/>
              </a:rPr>
              <a:t>_________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;</a:t>
            </a:r>
            <a:endParaRPr lang="en-US" altLang="zh-CN" sz="3600" b="1" u="sng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73738" name="矩形 73737"/>
          <p:cNvSpPr/>
          <p:nvPr/>
        </p:nvSpPr>
        <p:spPr>
          <a:xfrm>
            <a:off x="611188" y="3068638"/>
            <a:ext cx="49466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(2)   (</a:t>
            </a:r>
            <a:r>
              <a:rPr lang="en-US" altLang="zh-CN" sz="3600" b="1" i="1">
                <a:latin typeface="Times New Roman" panose="02020603050405020304" pitchFamily="18" charset="0"/>
                <a:ea typeface="华文行楷" panose="02010800040101010101" pitchFamily="2" charset="-122"/>
              </a:rPr>
              <a:t>m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+2)</a:t>
            </a:r>
            <a:r>
              <a:rPr lang="en-US" altLang="zh-CN" sz="3600" b="1" baseline="30000"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= _________;</a:t>
            </a:r>
            <a:endParaRPr lang="en-US" altLang="zh-CN" sz="3600" b="1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73739" name="矩形 73738"/>
          <p:cNvSpPr/>
          <p:nvPr/>
        </p:nvSpPr>
        <p:spPr>
          <a:xfrm>
            <a:off x="668338" y="4292600"/>
            <a:ext cx="7143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(3)   (</a:t>
            </a:r>
            <a:r>
              <a:rPr lang="en-US" altLang="zh-CN" sz="3600" b="1" i="1">
                <a:latin typeface="Times New Roman" panose="02020603050405020304" pitchFamily="18" charset="0"/>
                <a:ea typeface="华文行楷" panose="02010800040101010101" pitchFamily="2" charset="-122"/>
              </a:rPr>
              <a:t>p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-1)</a:t>
            </a:r>
            <a:r>
              <a:rPr lang="en-US" altLang="zh-CN" sz="3600" b="1" baseline="30000"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 = (</a:t>
            </a:r>
            <a:r>
              <a:rPr lang="en-US" altLang="zh-CN" sz="3600" b="1" i="1">
                <a:latin typeface="Times New Roman" panose="02020603050405020304" pitchFamily="18" charset="0"/>
                <a:ea typeface="华文行楷" panose="02010800040101010101" pitchFamily="2" charset="-122"/>
              </a:rPr>
              <a:t>p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-1 ) (</a:t>
            </a:r>
            <a:r>
              <a:rPr lang="en-US" altLang="zh-CN" sz="3600" b="1" i="1">
                <a:latin typeface="Times New Roman" panose="02020603050405020304" pitchFamily="18" charset="0"/>
                <a:ea typeface="华文行楷" panose="02010800040101010101" pitchFamily="2" charset="-122"/>
              </a:rPr>
              <a:t>p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-1) = ________;</a:t>
            </a:r>
            <a:endParaRPr lang="en-US" altLang="zh-CN" sz="3600" b="1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73740" name="矩形 73739"/>
          <p:cNvSpPr/>
          <p:nvPr/>
        </p:nvSpPr>
        <p:spPr>
          <a:xfrm>
            <a:off x="684213" y="5589588"/>
            <a:ext cx="79216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spcBef>
                <a:spcPct val="50000"/>
              </a:spcBef>
            </a:pP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(4)   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(</a:t>
            </a:r>
            <a:r>
              <a:rPr lang="en-US" altLang="zh-CN" sz="3600" b="1" i="1">
                <a:latin typeface="Times New Roman" panose="02020603050405020304" pitchFamily="18" charset="0"/>
                <a:ea typeface="华文行楷" panose="02010800040101010101" pitchFamily="2" charset="-122"/>
              </a:rPr>
              <a:t>m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-2)</a:t>
            </a:r>
            <a:r>
              <a:rPr lang="en-US" altLang="zh-CN" sz="3600" b="1" baseline="30000"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r>
              <a:rPr lang="en-US" altLang="zh-CN" sz="3600" b="1">
                <a:latin typeface="Times New Roman" panose="02020603050405020304" pitchFamily="18" charset="0"/>
                <a:ea typeface="华文行楷" panose="02010800040101010101" pitchFamily="2" charset="-122"/>
              </a:rPr>
              <a:t> =  __________.</a:t>
            </a:r>
            <a:endParaRPr lang="en-US" altLang="zh-CN" sz="3600" b="1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/>
      <p:bldP spid="73732" grpId="0"/>
      <p:bldP spid="73733" grpId="0"/>
      <p:bldP spid="737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514" name="文本框 64513"/>
          <p:cNvSpPr txBox="1"/>
          <p:nvPr/>
        </p:nvSpPr>
        <p:spPr>
          <a:xfrm>
            <a:off x="0" y="0"/>
            <a:ext cx="28797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zh-CN" altLang="en-US" sz="44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动手操作</a:t>
            </a:r>
            <a:endParaRPr lang="zh-CN" altLang="en-US" sz="4400" b="1" dirty="0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64515" name="组合 64514"/>
          <p:cNvGrpSpPr>
            <a:grpSpLocks noChangeAspect="1"/>
          </p:cNvGrpSpPr>
          <p:nvPr/>
        </p:nvGrpSpPr>
        <p:grpSpPr>
          <a:xfrm>
            <a:off x="250825" y="2149475"/>
            <a:ext cx="2422525" cy="2446338"/>
            <a:chOff x="480" y="1584"/>
            <a:chExt cx="2448" cy="2486"/>
          </a:xfrm>
        </p:grpSpPr>
        <p:grpSp>
          <p:nvGrpSpPr>
            <p:cNvPr id="64516" name="组合 64515"/>
            <p:cNvGrpSpPr>
              <a:grpSpLocks noChangeAspect="1"/>
            </p:cNvGrpSpPr>
            <p:nvPr/>
          </p:nvGrpSpPr>
          <p:grpSpPr>
            <a:xfrm>
              <a:off x="768" y="3744"/>
              <a:ext cx="1296" cy="326"/>
              <a:chOff x="3456" y="2784"/>
              <a:chExt cx="1296" cy="326"/>
            </a:xfrm>
          </p:grpSpPr>
          <p:sp>
            <p:nvSpPr>
              <p:cNvPr id="64517" name="矩形 64516"/>
              <p:cNvSpPr>
                <a:spLocks noChangeAspect="1"/>
              </p:cNvSpPr>
              <p:nvPr/>
            </p:nvSpPr>
            <p:spPr>
              <a:xfrm>
                <a:off x="4033" y="2784"/>
                <a:ext cx="191" cy="32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2100" b="1" i="1">
                    <a:solidFill>
                      <a:srgbClr val="990000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Book Antiqua" panose="02040602050305030304" pitchFamily="18" charset="0"/>
                    <a:ea typeface="华文中宋" panose="02010600040101010101" pitchFamily="2" charset="-122"/>
                  </a:rPr>
                  <a:t>a</a:t>
                </a:r>
                <a:endParaRPr lang="en-US" altLang="zh-CN" sz="3200" b="1" i="1">
                  <a:solidFill>
                    <a:srgbClr val="99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Book Antiqua" panose="02040602050305030304" pitchFamily="18" charset="0"/>
                  <a:ea typeface="华文中宋" panose="02010600040101010101" pitchFamily="2" charset="-122"/>
                </a:endParaRPr>
              </a:p>
            </p:txBody>
          </p:sp>
          <p:grpSp>
            <p:nvGrpSpPr>
              <p:cNvPr id="64518" name="组合 64517"/>
              <p:cNvGrpSpPr>
                <a:grpSpLocks noChangeAspect="1"/>
              </p:cNvGrpSpPr>
              <p:nvPr/>
            </p:nvGrpSpPr>
            <p:grpSpPr>
              <a:xfrm>
                <a:off x="3456" y="2832"/>
                <a:ext cx="1296" cy="240"/>
                <a:chOff x="2928" y="1200"/>
                <a:chExt cx="1296" cy="240"/>
              </a:xfrm>
            </p:grpSpPr>
            <p:grpSp>
              <p:nvGrpSpPr>
                <p:cNvPr id="64519" name="组合 64518"/>
                <p:cNvGrpSpPr>
                  <a:grpSpLocks noChangeAspect="1"/>
                </p:cNvGrpSpPr>
                <p:nvPr/>
              </p:nvGrpSpPr>
              <p:grpSpPr>
                <a:xfrm>
                  <a:off x="2928" y="1248"/>
                  <a:ext cx="1296" cy="144"/>
                  <a:chOff x="2644" y="1248"/>
                  <a:chExt cx="1580" cy="144"/>
                </a:xfrm>
              </p:grpSpPr>
              <p:grpSp>
                <p:nvGrpSpPr>
                  <p:cNvPr id="64520" name="组合 64519"/>
                  <p:cNvGrpSpPr>
                    <a:grpSpLocks noChangeAspect="1"/>
                  </p:cNvGrpSpPr>
                  <p:nvPr/>
                </p:nvGrpSpPr>
                <p:grpSpPr>
                  <a:xfrm>
                    <a:off x="2644" y="1248"/>
                    <a:ext cx="630" cy="119"/>
                    <a:chOff x="3167" y="2549"/>
                    <a:chExt cx="636" cy="119"/>
                  </a:xfrm>
                </p:grpSpPr>
                <p:sp>
                  <p:nvSpPr>
                    <p:cNvPr id="64521" name="直接连接符 64520"/>
                    <p:cNvSpPr>
                      <a:spLocks noChangeAspect="1"/>
                    </p:cNvSpPr>
                    <p:nvPr/>
                  </p:nvSpPr>
                  <p:spPr>
                    <a:xfrm flipH="1">
                      <a:off x="3245" y="2608"/>
                      <a:ext cx="558" cy="1"/>
                    </a:xfrm>
                    <a:prstGeom prst="line">
                      <a:avLst/>
                    </a:prstGeom>
                    <a:ln w="38100" cap="flat" cmpd="sng">
                      <a:solidFill>
                        <a:srgbClr val="99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64522" name="任意多边形 64521"/>
                    <p:cNvSpPr>
                      <a:spLocks noChangeAspect="1"/>
                    </p:cNvSpPr>
                    <p:nvPr/>
                  </p:nvSpPr>
                  <p:spPr>
                    <a:xfrm>
                      <a:off x="3167" y="2549"/>
                      <a:ext cx="97" cy="119"/>
                    </a:xfrm>
                    <a:custGeom>
                      <a:avLst/>
                      <a:gdLst/>
                      <a:ahLst/>
                      <a:cxnLst/>
                      <a:pathLst>
                        <a:path w="97" h="119">
                          <a:moveTo>
                            <a:pt x="97" y="119"/>
                          </a:moveTo>
                          <a:lnTo>
                            <a:pt x="0" y="59"/>
                          </a:lnTo>
                          <a:lnTo>
                            <a:pt x="97" y="0"/>
                          </a:lnTo>
                          <a:lnTo>
                            <a:pt x="97" y="119"/>
                          </a:lnTo>
                          <a:close/>
                        </a:path>
                      </a:pathLst>
                    </a:custGeom>
                    <a:solidFill>
                      <a:srgbClr val="990000"/>
                    </a:solidFill>
                    <a:ln w="9525" cap="flat" cmpd="sng">
                      <a:solidFill>
                        <a:srgbClr val="99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64523" name="组合 64522"/>
                  <p:cNvGrpSpPr>
                    <a:grpSpLocks noChangeAspect="1"/>
                  </p:cNvGrpSpPr>
                  <p:nvPr/>
                </p:nvGrpSpPr>
                <p:grpSpPr>
                  <a:xfrm rot="-10800000">
                    <a:off x="3559" y="1248"/>
                    <a:ext cx="665" cy="144"/>
                    <a:chOff x="3167" y="2549"/>
                    <a:chExt cx="636" cy="119"/>
                  </a:xfrm>
                </p:grpSpPr>
                <p:sp>
                  <p:nvSpPr>
                    <p:cNvPr id="64524" name="直接连接符 64523"/>
                    <p:cNvSpPr>
                      <a:spLocks noChangeAspect="1"/>
                    </p:cNvSpPr>
                    <p:nvPr/>
                  </p:nvSpPr>
                  <p:spPr>
                    <a:xfrm flipH="1">
                      <a:off x="3245" y="2608"/>
                      <a:ext cx="558" cy="1"/>
                    </a:xfrm>
                    <a:prstGeom prst="line">
                      <a:avLst/>
                    </a:prstGeom>
                    <a:ln w="38100" cap="flat" cmpd="sng">
                      <a:solidFill>
                        <a:srgbClr val="99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64525" name="任意多边形 64524"/>
                    <p:cNvSpPr>
                      <a:spLocks noChangeAspect="1"/>
                    </p:cNvSpPr>
                    <p:nvPr/>
                  </p:nvSpPr>
                  <p:spPr>
                    <a:xfrm>
                      <a:off x="3167" y="2549"/>
                      <a:ext cx="97" cy="119"/>
                    </a:xfrm>
                    <a:custGeom>
                      <a:avLst/>
                      <a:gdLst/>
                      <a:ahLst/>
                      <a:cxnLst/>
                      <a:pathLst>
                        <a:path w="97" h="119">
                          <a:moveTo>
                            <a:pt x="97" y="119"/>
                          </a:moveTo>
                          <a:lnTo>
                            <a:pt x="0" y="59"/>
                          </a:lnTo>
                          <a:lnTo>
                            <a:pt x="97" y="0"/>
                          </a:lnTo>
                          <a:lnTo>
                            <a:pt x="97" y="119"/>
                          </a:lnTo>
                          <a:close/>
                        </a:path>
                      </a:pathLst>
                    </a:custGeom>
                    <a:solidFill>
                      <a:srgbClr val="990000"/>
                    </a:solidFill>
                    <a:ln w="9525" cap="flat" cmpd="sng">
                      <a:solidFill>
                        <a:srgbClr val="99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</p:grpSp>
            <p:grpSp>
              <p:nvGrpSpPr>
                <p:cNvPr id="64526" name="组合 64525"/>
                <p:cNvGrpSpPr>
                  <a:grpSpLocks noChangeAspect="1"/>
                </p:cNvGrpSpPr>
                <p:nvPr/>
              </p:nvGrpSpPr>
              <p:grpSpPr>
                <a:xfrm>
                  <a:off x="2928" y="1200"/>
                  <a:ext cx="1296" cy="240"/>
                  <a:chOff x="3216" y="2496"/>
                  <a:chExt cx="1632" cy="240"/>
                </a:xfrm>
              </p:grpSpPr>
              <p:sp>
                <p:nvSpPr>
                  <p:cNvPr id="64527" name="直接连接符 64526"/>
                  <p:cNvSpPr>
                    <a:spLocks noChangeAspect="1"/>
                  </p:cNvSpPr>
                  <p:nvPr/>
                </p:nvSpPr>
                <p:spPr>
                  <a:xfrm>
                    <a:off x="3216" y="2496"/>
                    <a:ext cx="0" cy="240"/>
                  </a:xfrm>
                  <a:prstGeom prst="line">
                    <a:avLst/>
                  </a:prstGeom>
                  <a:ln w="38100" cap="flat" cmpd="sng">
                    <a:solidFill>
                      <a:srgbClr val="990000"/>
                    </a:solidFill>
                    <a:prstDash val="solid"/>
                    <a:headEnd type="none" w="sm" len="sm"/>
                    <a:tailEnd type="none" w="sm" len="sm"/>
                  </a:ln>
                </p:spPr>
              </p:sp>
              <p:sp>
                <p:nvSpPr>
                  <p:cNvPr id="64528" name="直接连接符 64527"/>
                  <p:cNvSpPr>
                    <a:spLocks noChangeAspect="1"/>
                  </p:cNvSpPr>
                  <p:nvPr/>
                </p:nvSpPr>
                <p:spPr>
                  <a:xfrm>
                    <a:off x="4848" y="2496"/>
                    <a:ext cx="0" cy="240"/>
                  </a:xfrm>
                  <a:prstGeom prst="line">
                    <a:avLst/>
                  </a:prstGeom>
                  <a:ln w="38100" cap="flat" cmpd="sng">
                    <a:solidFill>
                      <a:srgbClr val="990000"/>
                    </a:solidFill>
                    <a:prstDash val="solid"/>
                    <a:headEnd type="none" w="sm" len="sm"/>
                    <a:tailEnd type="none" w="sm" len="sm"/>
                  </a:ln>
                </p:spPr>
              </p:sp>
            </p:grpSp>
          </p:grpSp>
        </p:grpSp>
        <p:sp>
          <p:nvSpPr>
            <p:cNvPr id="64529" name="矩形 64528"/>
            <p:cNvSpPr>
              <a:spLocks noChangeAspect="1"/>
            </p:cNvSpPr>
            <p:nvPr/>
          </p:nvSpPr>
          <p:spPr>
            <a:xfrm>
              <a:off x="768" y="2448"/>
              <a:ext cx="1296" cy="1296"/>
            </a:xfrm>
            <a:prstGeom prst="rect">
              <a:avLst/>
            </a:prstGeom>
            <a:noFill/>
            <a:ln w="38100" cap="flat" cmpd="sng">
              <a:solidFill>
                <a:srgbClr val="990000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64530" name="组合 64529"/>
            <p:cNvGrpSpPr>
              <a:grpSpLocks noChangeAspect="1"/>
            </p:cNvGrpSpPr>
            <p:nvPr/>
          </p:nvGrpSpPr>
          <p:grpSpPr>
            <a:xfrm>
              <a:off x="480" y="2448"/>
              <a:ext cx="240" cy="1296"/>
              <a:chOff x="3120" y="1488"/>
              <a:chExt cx="240" cy="1296"/>
            </a:xfrm>
          </p:grpSpPr>
          <p:grpSp>
            <p:nvGrpSpPr>
              <p:cNvPr id="64531" name="组合 64530"/>
              <p:cNvGrpSpPr>
                <a:grpSpLocks noChangeAspect="1"/>
              </p:cNvGrpSpPr>
              <p:nvPr/>
            </p:nvGrpSpPr>
            <p:grpSpPr>
              <a:xfrm rot="5400000">
                <a:off x="2592" y="2016"/>
                <a:ext cx="1296" cy="240"/>
                <a:chOff x="2928" y="1200"/>
                <a:chExt cx="1296" cy="240"/>
              </a:xfrm>
            </p:grpSpPr>
            <p:grpSp>
              <p:nvGrpSpPr>
                <p:cNvPr id="64532" name="组合 64531"/>
                <p:cNvGrpSpPr>
                  <a:grpSpLocks noChangeAspect="1"/>
                </p:cNvGrpSpPr>
                <p:nvPr/>
              </p:nvGrpSpPr>
              <p:grpSpPr>
                <a:xfrm>
                  <a:off x="2928" y="1248"/>
                  <a:ext cx="1296" cy="144"/>
                  <a:chOff x="2644" y="1248"/>
                  <a:chExt cx="1580" cy="144"/>
                </a:xfrm>
              </p:grpSpPr>
              <p:grpSp>
                <p:nvGrpSpPr>
                  <p:cNvPr id="64533" name="组合 64532"/>
                  <p:cNvGrpSpPr>
                    <a:grpSpLocks noChangeAspect="1"/>
                  </p:cNvGrpSpPr>
                  <p:nvPr/>
                </p:nvGrpSpPr>
                <p:grpSpPr>
                  <a:xfrm>
                    <a:off x="2644" y="1248"/>
                    <a:ext cx="630" cy="119"/>
                    <a:chOff x="3167" y="2549"/>
                    <a:chExt cx="636" cy="119"/>
                  </a:xfrm>
                </p:grpSpPr>
                <p:sp>
                  <p:nvSpPr>
                    <p:cNvPr id="64534" name="直接连接符 64533"/>
                    <p:cNvSpPr>
                      <a:spLocks noChangeAspect="1"/>
                    </p:cNvSpPr>
                    <p:nvPr/>
                  </p:nvSpPr>
                  <p:spPr>
                    <a:xfrm flipH="1">
                      <a:off x="3245" y="2608"/>
                      <a:ext cx="558" cy="1"/>
                    </a:xfrm>
                    <a:prstGeom prst="line">
                      <a:avLst/>
                    </a:prstGeom>
                    <a:ln w="38100" cap="flat" cmpd="sng">
                      <a:solidFill>
                        <a:srgbClr val="99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64535" name="任意多边形 64534"/>
                    <p:cNvSpPr>
                      <a:spLocks noChangeAspect="1"/>
                    </p:cNvSpPr>
                    <p:nvPr/>
                  </p:nvSpPr>
                  <p:spPr>
                    <a:xfrm>
                      <a:off x="3167" y="2549"/>
                      <a:ext cx="97" cy="119"/>
                    </a:xfrm>
                    <a:custGeom>
                      <a:avLst/>
                      <a:gdLst/>
                      <a:ahLst/>
                      <a:cxnLst/>
                      <a:pathLst>
                        <a:path w="97" h="119">
                          <a:moveTo>
                            <a:pt x="97" y="119"/>
                          </a:moveTo>
                          <a:lnTo>
                            <a:pt x="0" y="59"/>
                          </a:lnTo>
                          <a:lnTo>
                            <a:pt x="97" y="0"/>
                          </a:lnTo>
                          <a:lnTo>
                            <a:pt x="97" y="119"/>
                          </a:lnTo>
                          <a:close/>
                        </a:path>
                      </a:pathLst>
                    </a:custGeom>
                    <a:solidFill>
                      <a:srgbClr val="990000"/>
                    </a:solidFill>
                    <a:ln w="9525" cap="flat" cmpd="sng">
                      <a:solidFill>
                        <a:srgbClr val="99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64536" name="组合 64535"/>
                  <p:cNvGrpSpPr>
                    <a:grpSpLocks noChangeAspect="1"/>
                  </p:cNvGrpSpPr>
                  <p:nvPr/>
                </p:nvGrpSpPr>
                <p:grpSpPr>
                  <a:xfrm rot="-10800000">
                    <a:off x="3559" y="1248"/>
                    <a:ext cx="665" cy="144"/>
                    <a:chOff x="3167" y="2549"/>
                    <a:chExt cx="636" cy="119"/>
                  </a:xfrm>
                </p:grpSpPr>
                <p:sp>
                  <p:nvSpPr>
                    <p:cNvPr id="64537" name="直接连接符 64536"/>
                    <p:cNvSpPr>
                      <a:spLocks noChangeAspect="1"/>
                    </p:cNvSpPr>
                    <p:nvPr/>
                  </p:nvSpPr>
                  <p:spPr>
                    <a:xfrm flipH="1">
                      <a:off x="3245" y="2608"/>
                      <a:ext cx="558" cy="1"/>
                    </a:xfrm>
                    <a:prstGeom prst="line">
                      <a:avLst/>
                    </a:prstGeom>
                    <a:ln w="38100" cap="flat" cmpd="sng">
                      <a:solidFill>
                        <a:srgbClr val="99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64538" name="任意多边形 64537"/>
                    <p:cNvSpPr>
                      <a:spLocks noChangeAspect="1"/>
                    </p:cNvSpPr>
                    <p:nvPr/>
                  </p:nvSpPr>
                  <p:spPr>
                    <a:xfrm>
                      <a:off x="3167" y="2549"/>
                      <a:ext cx="97" cy="119"/>
                    </a:xfrm>
                    <a:custGeom>
                      <a:avLst/>
                      <a:gdLst/>
                      <a:ahLst/>
                      <a:cxnLst/>
                      <a:pathLst>
                        <a:path w="97" h="119">
                          <a:moveTo>
                            <a:pt x="97" y="119"/>
                          </a:moveTo>
                          <a:lnTo>
                            <a:pt x="0" y="59"/>
                          </a:lnTo>
                          <a:lnTo>
                            <a:pt x="97" y="0"/>
                          </a:lnTo>
                          <a:lnTo>
                            <a:pt x="97" y="119"/>
                          </a:lnTo>
                          <a:close/>
                        </a:path>
                      </a:pathLst>
                    </a:custGeom>
                    <a:solidFill>
                      <a:srgbClr val="990000"/>
                    </a:solidFill>
                    <a:ln w="9525" cap="flat" cmpd="sng">
                      <a:solidFill>
                        <a:srgbClr val="99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</p:grpSp>
            <p:grpSp>
              <p:nvGrpSpPr>
                <p:cNvPr id="64539" name="组合 64538"/>
                <p:cNvGrpSpPr>
                  <a:grpSpLocks noChangeAspect="1"/>
                </p:cNvGrpSpPr>
                <p:nvPr/>
              </p:nvGrpSpPr>
              <p:grpSpPr>
                <a:xfrm>
                  <a:off x="2928" y="1200"/>
                  <a:ext cx="1296" cy="240"/>
                  <a:chOff x="3216" y="2496"/>
                  <a:chExt cx="1632" cy="240"/>
                </a:xfrm>
              </p:grpSpPr>
              <p:sp>
                <p:nvSpPr>
                  <p:cNvPr id="64540" name="直接连接符 64539"/>
                  <p:cNvSpPr>
                    <a:spLocks noChangeAspect="1"/>
                  </p:cNvSpPr>
                  <p:nvPr/>
                </p:nvSpPr>
                <p:spPr>
                  <a:xfrm>
                    <a:off x="3216" y="2496"/>
                    <a:ext cx="0" cy="240"/>
                  </a:xfrm>
                  <a:prstGeom prst="line">
                    <a:avLst/>
                  </a:prstGeom>
                  <a:ln w="38100" cap="flat" cmpd="sng">
                    <a:solidFill>
                      <a:srgbClr val="990000"/>
                    </a:solidFill>
                    <a:prstDash val="solid"/>
                    <a:headEnd type="none" w="sm" len="sm"/>
                    <a:tailEnd type="none" w="sm" len="sm"/>
                  </a:ln>
                </p:spPr>
              </p:sp>
              <p:sp>
                <p:nvSpPr>
                  <p:cNvPr id="64541" name="直接连接符 64540"/>
                  <p:cNvSpPr>
                    <a:spLocks noChangeAspect="1"/>
                  </p:cNvSpPr>
                  <p:nvPr/>
                </p:nvSpPr>
                <p:spPr>
                  <a:xfrm>
                    <a:off x="4848" y="2496"/>
                    <a:ext cx="0" cy="240"/>
                  </a:xfrm>
                  <a:prstGeom prst="line">
                    <a:avLst/>
                  </a:prstGeom>
                  <a:ln w="38100" cap="flat" cmpd="sng">
                    <a:solidFill>
                      <a:srgbClr val="990000"/>
                    </a:solidFill>
                    <a:prstDash val="solid"/>
                    <a:headEnd type="none" w="sm" len="sm"/>
                    <a:tailEnd type="none" w="sm" len="sm"/>
                  </a:ln>
                </p:spPr>
              </p:sp>
            </p:grpSp>
          </p:grpSp>
          <p:sp>
            <p:nvSpPr>
              <p:cNvPr id="64542" name="矩形 64541"/>
              <p:cNvSpPr>
                <a:spLocks noChangeAspect="1"/>
              </p:cNvSpPr>
              <p:nvPr/>
            </p:nvSpPr>
            <p:spPr>
              <a:xfrm>
                <a:off x="3168" y="1931"/>
                <a:ext cx="192" cy="3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2100" b="1" i="1">
                    <a:solidFill>
                      <a:srgbClr val="990000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Book Antiqua" panose="02040602050305030304" pitchFamily="18" charset="0"/>
                    <a:ea typeface="华文中宋" panose="02010600040101010101" pitchFamily="2" charset="-122"/>
                  </a:rPr>
                  <a:t>a</a:t>
                </a:r>
                <a:endParaRPr lang="en-US" altLang="zh-CN" sz="3200" b="1" i="1">
                  <a:solidFill>
                    <a:srgbClr val="99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Book Antiqua" panose="02040602050305030304" pitchFamily="18" charset="0"/>
                  <a:ea typeface="华文中宋" panose="02010600040101010101" pitchFamily="2" charset="-122"/>
                </a:endParaRPr>
              </a:p>
            </p:txBody>
          </p:sp>
        </p:grpSp>
        <p:grpSp>
          <p:nvGrpSpPr>
            <p:cNvPr id="64543" name="组合 64542"/>
            <p:cNvGrpSpPr>
              <a:grpSpLocks noChangeAspect="1"/>
            </p:cNvGrpSpPr>
            <p:nvPr/>
          </p:nvGrpSpPr>
          <p:grpSpPr>
            <a:xfrm>
              <a:off x="2064" y="3744"/>
              <a:ext cx="864" cy="326"/>
              <a:chOff x="4704" y="3024"/>
              <a:chExt cx="864" cy="326"/>
            </a:xfrm>
          </p:grpSpPr>
          <p:grpSp>
            <p:nvGrpSpPr>
              <p:cNvPr id="64544" name="组合 64543"/>
              <p:cNvGrpSpPr>
                <a:grpSpLocks noChangeAspect="1"/>
              </p:cNvGrpSpPr>
              <p:nvPr/>
            </p:nvGrpSpPr>
            <p:grpSpPr>
              <a:xfrm>
                <a:off x="4704" y="3072"/>
                <a:ext cx="864" cy="240"/>
                <a:chOff x="4752" y="2832"/>
                <a:chExt cx="864" cy="240"/>
              </a:xfrm>
            </p:grpSpPr>
            <p:grpSp>
              <p:nvGrpSpPr>
                <p:cNvPr id="64545" name="组合 64544"/>
                <p:cNvGrpSpPr>
                  <a:grpSpLocks noChangeAspect="1"/>
                </p:cNvGrpSpPr>
                <p:nvPr/>
              </p:nvGrpSpPr>
              <p:grpSpPr>
                <a:xfrm>
                  <a:off x="4752" y="2832"/>
                  <a:ext cx="864" cy="240"/>
                  <a:chOff x="3216" y="2496"/>
                  <a:chExt cx="1632" cy="240"/>
                </a:xfrm>
              </p:grpSpPr>
              <p:sp>
                <p:nvSpPr>
                  <p:cNvPr id="64546" name="直接连接符 64545"/>
                  <p:cNvSpPr>
                    <a:spLocks noChangeAspect="1"/>
                  </p:cNvSpPr>
                  <p:nvPr/>
                </p:nvSpPr>
                <p:spPr>
                  <a:xfrm>
                    <a:off x="3216" y="2496"/>
                    <a:ext cx="0" cy="240"/>
                  </a:xfrm>
                  <a:prstGeom prst="line">
                    <a:avLst/>
                  </a:prstGeom>
                  <a:ln w="38100" cap="flat" cmpd="sng">
                    <a:solidFill>
                      <a:srgbClr val="000099"/>
                    </a:solidFill>
                    <a:prstDash val="solid"/>
                    <a:headEnd type="none" w="sm" len="sm"/>
                    <a:tailEnd type="none" w="sm" len="sm"/>
                  </a:ln>
                </p:spPr>
              </p:sp>
              <p:sp>
                <p:nvSpPr>
                  <p:cNvPr id="64547" name="直接连接符 64546"/>
                  <p:cNvSpPr>
                    <a:spLocks noChangeAspect="1"/>
                  </p:cNvSpPr>
                  <p:nvPr/>
                </p:nvSpPr>
                <p:spPr>
                  <a:xfrm>
                    <a:off x="4848" y="2496"/>
                    <a:ext cx="0" cy="240"/>
                  </a:xfrm>
                  <a:prstGeom prst="line">
                    <a:avLst/>
                  </a:prstGeom>
                  <a:ln w="38100" cap="flat" cmpd="sng">
                    <a:solidFill>
                      <a:srgbClr val="000099"/>
                    </a:solidFill>
                    <a:prstDash val="solid"/>
                    <a:headEnd type="none" w="sm" len="sm"/>
                    <a:tailEnd type="none" w="sm" len="sm"/>
                  </a:ln>
                </p:spPr>
              </p:sp>
            </p:grpSp>
            <p:grpSp>
              <p:nvGrpSpPr>
                <p:cNvPr id="64548" name="组合 64547"/>
                <p:cNvGrpSpPr>
                  <a:grpSpLocks noChangeAspect="1"/>
                </p:cNvGrpSpPr>
                <p:nvPr/>
              </p:nvGrpSpPr>
              <p:grpSpPr>
                <a:xfrm>
                  <a:off x="4752" y="2928"/>
                  <a:ext cx="864" cy="0"/>
                  <a:chOff x="4416" y="3504"/>
                  <a:chExt cx="864" cy="0"/>
                </a:xfrm>
              </p:grpSpPr>
              <p:sp>
                <p:nvSpPr>
                  <p:cNvPr id="64549" name="直接连接符 64548"/>
                  <p:cNvSpPr>
                    <a:spLocks noChangeAspect="1"/>
                  </p:cNvSpPr>
                  <p:nvPr/>
                </p:nvSpPr>
                <p:spPr>
                  <a:xfrm>
                    <a:off x="4944" y="3504"/>
                    <a:ext cx="336" cy="0"/>
                  </a:xfrm>
                  <a:prstGeom prst="line">
                    <a:avLst/>
                  </a:prstGeom>
                  <a:ln w="38100" cap="flat" cmpd="sng">
                    <a:solidFill>
                      <a:srgbClr val="000099"/>
                    </a:solidFill>
                    <a:prstDash val="solid"/>
                    <a:headEnd type="none" w="sm" len="sm"/>
                    <a:tailEnd type="triangle" w="med" len="med"/>
                  </a:ln>
                </p:spPr>
              </p:sp>
              <p:sp>
                <p:nvSpPr>
                  <p:cNvPr id="64550" name="直接连接符 64549"/>
                  <p:cNvSpPr>
                    <a:spLocks noChangeAspect="1"/>
                  </p:cNvSpPr>
                  <p:nvPr/>
                </p:nvSpPr>
                <p:spPr>
                  <a:xfrm flipH="1">
                    <a:off x="4416" y="3504"/>
                    <a:ext cx="336" cy="0"/>
                  </a:xfrm>
                  <a:prstGeom prst="line">
                    <a:avLst/>
                  </a:prstGeom>
                  <a:ln w="38100" cap="flat" cmpd="sng">
                    <a:solidFill>
                      <a:srgbClr val="000099"/>
                    </a:solidFill>
                    <a:prstDash val="solid"/>
                    <a:headEnd type="none" w="sm" len="sm"/>
                    <a:tailEnd type="triangle" w="med" len="med"/>
                  </a:ln>
                </p:spPr>
              </p:sp>
            </p:grpSp>
          </p:grpSp>
          <p:sp>
            <p:nvSpPr>
              <p:cNvPr id="64551" name="矩形 64550"/>
              <p:cNvSpPr>
                <a:spLocks noChangeAspect="1"/>
              </p:cNvSpPr>
              <p:nvPr/>
            </p:nvSpPr>
            <p:spPr>
              <a:xfrm>
                <a:off x="5088" y="3024"/>
                <a:ext cx="288" cy="32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2100" b="1" i="1">
                    <a:solidFill>
                      <a:srgbClr val="0000FF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Book Antiqua" panose="02040602050305030304" pitchFamily="18" charset="0"/>
                    <a:ea typeface="华文中宋" panose="02010600040101010101" pitchFamily="2" charset="-122"/>
                  </a:rPr>
                  <a:t>b</a:t>
                </a:r>
                <a:endParaRPr lang="en-US" altLang="zh-CN" sz="3200" b="1" i="1">
                  <a:solidFill>
                    <a:srgbClr val="0000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Book Antiqua" panose="02040602050305030304" pitchFamily="18" charset="0"/>
                  <a:ea typeface="华文中宋" panose="02010600040101010101" pitchFamily="2" charset="-122"/>
                </a:endParaRPr>
              </a:p>
            </p:txBody>
          </p:sp>
        </p:grpSp>
        <p:grpSp>
          <p:nvGrpSpPr>
            <p:cNvPr id="64552" name="组合 64551"/>
            <p:cNvGrpSpPr>
              <a:grpSpLocks noChangeAspect="1"/>
            </p:cNvGrpSpPr>
            <p:nvPr/>
          </p:nvGrpSpPr>
          <p:grpSpPr>
            <a:xfrm>
              <a:off x="480" y="1584"/>
              <a:ext cx="289" cy="864"/>
              <a:chOff x="3072" y="864"/>
              <a:chExt cx="289" cy="864"/>
            </a:xfrm>
          </p:grpSpPr>
          <p:grpSp>
            <p:nvGrpSpPr>
              <p:cNvPr id="64553" name="组合 64552"/>
              <p:cNvGrpSpPr>
                <a:grpSpLocks noChangeAspect="1"/>
              </p:cNvGrpSpPr>
              <p:nvPr/>
            </p:nvGrpSpPr>
            <p:grpSpPr>
              <a:xfrm rot="5400000">
                <a:off x="2760" y="1176"/>
                <a:ext cx="864" cy="240"/>
                <a:chOff x="4752" y="2832"/>
                <a:chExt cx="864" cy="240"/>
              </a:xfrm>
            </p:grpSpPr>
            <p:grpSp>
              <p:nvGrpSpPr>
                <p:cNvPr id="64554" name="组合 64553"/>
                <p:cNvGrpSpPr>
                  <a:grpSpLocks noChangeAspect="1"/>
                </p:cNvGrpSpPr>
                <p:nvPr/>
              </p:nvGrpSpPr>
              <p:grpSpPr>
                <a:xfrm>
                  <a:off x="4752" y="2832"/>
                  <a:ext cx="864" cy="240"/>
                  <a:chOff x="3216" y="2496"/>
                  <a:chExt cx="1632" cy="240"/>
                </a:xfrm>
              </p:grpSpPr>
              <p:sp>
                <p:nvSpPr>
                  <p:cNvPr id="64555" name="直接连接符 64554"/>
                  <p:cNvSpPr>
                    <a:spLocks noChangeAspect="1"/>
                  </p:cNvSpPr>
                  <p:nvPr/>
                </p:nvSpPr>
                <p:spPr>
                  <a:xfrm>
                    <a:off x="3216" y="2496"/>
                    <a:ext cx="0" cy="240"/>
                  </a:xfrm>
                  <a:prstGeom prst="line">
                    <a:avLst/>
                  </a:prstGeom>
                  <a:ln w="38100" cap="flat" cmpd="sng">
                    <a:solidFill>
                      <a:srgbClr val="000099"/>
                    </a:solidFill>
                    <a:prstDash val="solid"/>
                    <a:headEnd type="none" w="sm" len="sm"/>
                    <a:tailEnd type="none" w="sm" len="sm"/>
                  </a:ln>
                </p:spPr>
              </p:sp>
              <p:sp>
                <p:nvSpPr>
                  <p:cNvPr id="64556" name="直接连接符 64555"/>
                  <p:cNvSpPr>
                    <a:spLocks noChangeAspect="1"/>
                  </p:cNvSpPr>
                  <p:nvPr/>
                </p:nvSpPr>
                <p:spPr>
                  <a:xfrm>
                    <a:off x="4848" y="2496"/>
                    <a:ext cx="0" cy="240"/>
                  </a:xfrm>
                  <a:prstGeom prst="line">
                    <a:avLst/>
                  </a:prstGeom>
                  <a:ln w="38100" cap="flat" cmpd="sng">
                    <a:solidFill>
                      <a:srgbClr val="000099"/>
                    </a:solidFill>
                    <a:prstDash val="solid"/>
                    <a:headEnd type="none" w="sm" len="sm"/>
                    <a:tailEnd type="none" w="sm" len="sm"/>
                  </a:ln>
                </p:spPr>
              </p:sp>
            </p:grpSp>
            <p:grpSp>
              <p:nvGrpSpPr>
                <p:cNvPr id="64557" name="组合 64556"/>
                <p:cNvGrpSpPr>
                  <a:grpSpLocks noChangeAspect="1"/>
                </p:cNvGrpSpPr>
                <p:nvPr/>
              </p:nvGrpSpPr>
              <p:grpSpPr>
                <a:xfrm>
                  <a:off x="4752" y="2928"/>
                  <a:ext cx="864" cy="0"/>
                  <a:chOff x="4416" y="3504"/>
                  <a:chExt cx="864" cy="0"/>
                </a:xfrm>
              </p:grpSpPr>
              <p:sp>
                <p:nvSpPr>
                  <p:cNvPr id="64558" name="直接连接符 64557"/>
                  <p:cNvSpPr>
                    <a:spLocks noChangeAspect="1"/>
                  </p:cNvSpPr>
                  <p:nvPr/>
                </p:nvSpPr>
                <p:spPr>
                  <a:xfrm>
                    <a:off x="4944" y="3504"/>
                    <a:ext cx="336" cy="0"/>
                  </a:xfrm>
                  <a:prstGeom prst="line">
                    <a:avLst/>
                  </a:prstGeom>
                  <a:ln w="38100" cap="flat" cmpd="sng">
                    <a:solidFill>
                      <a:srgbClr val="000099"/>
                    </a:solidFill>
                    <a:prstDash val="solid"/>
                    <a:headEnd type="none" w="sm" len="sm"/>
                    <a:tailEnd type="triangle" w="med" len="med"/>
                  </a:ln>
                </p:spPr>
              </p:sp>
              <p:sp>
                <p:nvSpPr>
                  <p:cNvPr id="64559" name="直接连接符 64558"/>
                  <p:cNvSpPr>
                    <a:spLocks noChangeAspect="1"/>
                  </p:cNvSpPr>
                  <p:nvPr/>
                </p:nvSpPr>
                <p:spPr>
                  <a:xfrm flipH="1">
                    <a:off x="4416" y="3504"/>
                    <a:ext cx="336" cy="0"/>
                  </a:xfrm>
                  <a:prstGeom prst="line">
                    <a:avLst/>
                  </a:prstGeom>
                  <a:ln w="38100" cap="flat" cmpd="sng">
                    <a:solidFill>
                      <a:srgbClr val="000099"/>
                    </a:solidFill>
                    <a:prstDash val="solid"/>
                    <a:headEnd type="none" w="sm" len="sm"/>
                    <a:tailEnd type="triangle" w="med" len="med"/>
                  </a:ln>
                </p:spPr>
              </p:sp>
            </p:grpSp>
          </p:grpSp>
          <p:sp>
            <p:nvSpPr>
              <p:cNvPr id="64560" name="矩形 64559"/>
              <p:cNvSpPr>
                <a:spLocks noChangeAspect="1"/>
              </p:cNvSpPr>
              <p:nvPr/>
            </p:nvSpPr>
            <p:spPr>
              <a:xfrm>
                <a:off x="3169" y="1163"/>
                <a:ext cx="192" cy="3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2100" b="1" i="1">
                    <a:solidFill>
                      <a:srgbClr val="0000FF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Book Antiqua" panose="02040602050305030304" pitchFamily="18" charset="0"/>
                    <a:ea typeface="华文中宋" panose="02010600040101010101" pitchFamily="2" charset="-122"/>
                  </a:rPr>
                  <a:t>b</a:t>
                </a:r>
                <a:endParaRPr lang="en-US" altLang="zh-CN" sz="3200" b="1" i="1">
                  <a:solidFill>
                    <a:srgbClr val="0000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Book Antiqua" panose="02040602050305030304" pitchFamily="18" charset="0"/>
                  <a:ea typeface="华文中宋" panose="02010600040101010101" pitchFamily="2" charset="-122"/>
                </a:endParaRPr>
              </a:p>
            </p:txBody>
          </p:sp>
        </p:grpSp>
        <p:sp>
          <p:nvSpPr>
            <p:cNvPr id="64561" name="矩形 64560"/>
            <p:cNvSpPr>
              <a:spLocks noChangeAspect="1"/>
            </p:cNvSpPr>
            <p:nvPr/>
          </p:nvSpPr>
          <p:spPr>
            <a:xfrm>
              <a:off x="2064" y="2448"/>
              <a:ext cx="864" cy="1296"/>
            </a:xfrm>
            <a:prstGeom prst="rect">
              <a:avLst/>
            </a:prstGeom>
            <a:noFill/>
            <a:ln w="38100" cap="flat" cmpd="sng">
              <a:solidFill>
                <a:srgbClr val="990000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4562" name="矩形 64561"/>
            <p:cNvSpPr>
              <a:spLocks noChangeAspect="1"/>
            </p:cNvSpPr>
            <p:nvPr/>
          </p:nvSpPr>
          <p:spPr>
            <a:xfrm>
              <a:off x="768" y="1584"/>
              <a:ext cx="1296" cy="864"/>
            </a:xfrm>
            <a:prstGeom prst="rect">
              <a:avLst/>
            </a:prstGeom>
            <a:noFill/>
            <a:ln w="38100" cap="flat" cmpd="sng">
              <a:solidFill>
                <a:srgbClr val="990000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4563" name="矩形 64562"/>
            <p:cNvSpPr>
              <a:spLocks noChangeAspect="1"/>
            </p:cNvSpPr>
            <p:nvPr/>
          </p:nvSpPr>
          <p:spPr>
            <a:xfrm>
              <a:off x="2064" y="1584"/>
              <a:ext cx="864" cy="864"/>
            </a:xfrm>
            <a:prstGeom prst="rect">
              <a:avLst/>
            </a:prstGeom>
            <a:noFill/>
            <a:ln w="38100" cap="flat" cmpd="sng">
              <a:solidFill>
                <a:srgbClr val="990000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64564" name="矩形 64563"/>
          <p:cNvSpPr>
            <a:spLocks noChangeAspect="1"/>
          </p:cNvSpPr>
          <p:nvPr/>
        </p:nvSpPr>
        <p:spPr>
          <a:xfrm>
            <a:off x="514350" y="3003550"/>
            <a:ext cx="1282700" cy="1276350"/>
          </a:xfrm>
          <a:prstGeom prst="rect">
            <a:avLst/>
          </a:prstGeom>
          <a:solidFill>
            <a:srgbClr val="990033"/>
          </a:solidFill>
          <a:ln w="9525">
            <a:noFill/>
          </a:ln>
        </p:spPr>
        <p:txBody>
          <a:bodyPr wrap="none" anchor="ctr"/>
          <a:p>
            <a:pPr algn="ctr" eaLnBrk="0" hangingPunct="0">
              <a:buClr>
                <a:schemeClr val="bg1"/>
              </a:buClr>
            </a:pPr>
            <a:endParaRPr lang="en-US" altLang="x-none" sz="3600" b="1" baseline="30000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64565" name="矩形 64564"/>
          <p:cNvSpPr>
            <a:spLocks noChangeAspect="1"/>
          </p:cNvSpPr>
          <p:nvPr/>
        </p:nvSpPr>
        <p:spPr>
          <a:xfrm>
            <a:off x="1843088" y="2995613"/>
            <a:ext cx="830262" cy="1276350"/>
          </a:xfrm>
          <a:prstGeom prst="rect">
            <a:avLst/>
          </a:prstGeom>
          <a:solidFill>
            <a:srgbClr val="003366"/>
          </a:solidFill>
          <a:ln w="9525" cap="flat" cmpd="sng">
            <a:solidFill>
              <a:srgbClr val="003366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/>
          <a:p>
            <a:pPr algn="ctr" eaLnBrk="0" hangingPunct="0">
              <a:buClr>
                <a:schemeClr val="bg1"/>
              </a:buClr>
            </a:pPr>
            <a:endParaRPr lang="en-US" altLang="x-none" sz="3200" b="1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pSp>
        <p:nvGrpSpPr>
          <p:cNvPr id="64566" name="组合 64565"/>
          <p:cNvGrpSpPr>
            <a:grpSpLocks noChangeAspect="1"/>
          </p:cNvGrpSpPr>
          <p:nvPr/>
        </p:nvGrpSpPr>
        <p:grpSpPr>
          <a:xfrm>
            <a:off x="527050" y="2149475"/>
            <a:ext cx="1282700" cy="846138"/>
            <a:chOff x="4128" y="1344"/>
            <a:chExt cx="941" cy="596"/>
          </a:xfrm>
        </p:grpSpPr>
        <p:sp>
          <p:nvSpPr>
            <p:cNvPr id="64567" name="矩形 64566"/>
            <p:cNvSpPr>
              <a:spLocks noChangeAspect="1"/>
            </p:cNvSpPr>
            <p:nvPr/>
          </p:nvSpPr>
          <p:spPr>
            <a:xfrm rot="5400000">
              <a:off x="4300" y="1171"/>
              <a:ext cx="596" cy="941"/>
            </a:xfrm>
            <a:prstGeom prst="rect">
              <a:avLst/>
            </a:prstGeom>
            <a:solidFill>
              <a:srgbClr val="003366"/>
            </a:solidFill>
            <a:ln w="9525" cap="flat" cmpd="sng">
              <a:solidFill>
                <a:srgbClr val="003366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rot="10800000" vert="eaVert" wrap="none" anchor="ctr"/>
            <a:p>
              <a:pPr algn="ctr" eaLnBrk="0" hangingPunct="0">
                <a:buClr>
                  <a:schemeClr val="bg1"/>
                </a:buClr>
              </a:pPr>
              <a:endParaRPr lang="en-US" altLang="x-none" sz="4000" b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  <p:sp>
          <p:nvSpPr>
            <p:cNvPr id="64568" name="矩形 64567"/>
            <p:cNvSpPr>
              <a:spLocks noChangeAspect="1"/>
            </p:cNvSpPr>
            <p:nvPr/>
          </p:nvSpPr>
          <p:spPr>
            <a:xfrm>
              <a:off x="4416" y="1587"/>
              <a:ext cx="135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>
                <a:buClr>
                  <a:schemeClr val="bg1"/>
                </a:buClr>
              </a:pPr>
              <a:endParaRPr lang="en-US" altLang="x-none" sz="3200" b="1" baseline="30000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</p:grpSp>
      <p:sp>
        <p:nvSpPr>
          <p:cNvPr id="64569" name="矩形 64568"/>
          <p:cNvSpPr>
            <a:spLocks noChangeAspect="1"/>
          </p:cNvSpPr>
          <p:nvPr/>
        </p:nvSpPr>
        <p:spPr>
          <a:xfrm>
            <a:off x="1820863" y="2139950"/>
            <a:ext cx="852487" cy="846138"/>
          </a:xfrm>
          <a:prstGeom prst="rect">
            <a:avLst/>
          </a:prstGeom>
          <a:solidFill>
            <a:srgbClr val="006600"/>
          </a:solidFill>
          <a:ln w="9525" cap="flat" cmpd="sng">
            <a:solidFill>
              <a:srgbClr val="99CC00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/>
          <a:p>
            <a:pPr algn="ctr" eaLnBrk="0" hangingPunct="0">
              <a:buClr>
                <a:schemeClr val="bg1"/>
              </a:buClr>
            </a:pPr>
            <a:endParaRPr lang="en-US" altLang="x-none" sz="3200" b="1" baseline="30000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4570" name="文本框 64569"/>
          <p:cNvSpPr txBox="1"/>
          <p:nvPr/>
        </p:nvSpPr>
        <p:spPr>
          <a:xfrm>
            <a:off x="2700338" y="335915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Arial" panose="020B0604020202020204" pitchFamily="34" charset="0"/>
              </a:rPr>
              <a:t>=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64571" name="文本框 64570"/>
          <p:cNvSpPr txBox="1"/>
          <p:nvPr/>
        </p:nvSpPr>
        <p:spPr>
          <a:xfrm>
            <a:off x="6300788" y="3359150"/>
            <a:ext cx="7921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Arial" panose="020B0604020202020204" pitchFamily="34" charset="0"/>
              </a:rPr>
              <a:t>+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64572" name="文本框 64571"/>
          <p:cNvSpPr txBox="1"/>
          <p:nvPr/>
        </p:nvSpPr>
        <p:spPr>
          <a:xfrm>
            <a:off x="4427538" y="3363913"/>
            <a:ext cx="79216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Arial" panose="020B0604020202020204" pitchFamily="34" charset="0"/>
              </a:rPr>
              <a:t>+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64573" name="文本框 64572"/>
          <p:cNvSpPr txBox="1"/>
          <p:nvPr/>
        </p:nvSpPr>
        <p:spPr>
          <a:xfrm>
            <a:off x="7740650" y="3363913"/>
            <a:ext cx="7921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Arial" panose="020B0604020202020204" pitchFamily="34" charset="0"/>
              </a:rPr>
              <a:t>+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64574" name="文本框 64573"/>
          <p:cNvSpPr txBox="1"/>
          <p:nvPr/>
        </p:nvSpPr>
        <p:spPr>
          <a:xfrm>
            <a:off x="1619250" y="5445125"/>
            <a:ext cx="51133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(a+b)</a:t>
            </a:r>
            <a:r>
              <a:rPr lang="en-US" altLang="zh-CN" sz="36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36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=a</a:t>
            </a:r>
            <a:r>
              <a:rPr lang="en-US" altLang="zh-CN" sz="36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36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+2ab+b</a:t>
            </a:r>
            <a:r>
              <a:rPr lang="en-US" altLang="zh-CN" sz="36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2</a:t>
            </a:r>
            <a:endParaRPr lang="en-US" altLang="zh-CN" sz="3600" b="1" i="1" baseline="3000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64575" name="文本框 64574"/>
          <p:cNvSpPr txBox="1"/>
          <p:nvPr/>
        </p:nvSpPr>
        <p:spPr>
          <a:xfrm>
            <a:off x="3490913" y="4368800"/>
            <a:ext cx="9366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3200" b="1" i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3200" b="1" i="1" baseline="30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4576" name="文本框 64575"/>
          <p:cNvSpPr txBox="1"/>
          <p:nvPr/>
        </p:nvSpPr>
        <p:spPr>
          <a:xfrm>
            <a:off x="5221288" y="4298950"/>
            <a:ext cx="11509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i="1" err="1">
                <a:solidFill>
                  <a:srgbClr val="000000"/>
                </a:solidFill>
                <a:latin typeface="Times New Roman" panose="02020603050405020304" pitchFamily="18" charset="0"/>
              </a:rPr>
              <a:t>ab</a:t>
            </a:r>
            <a:endParaRPr lang="en-US" altLang="zh-CN" sz="32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4577" name="文本框 64576"/>
          <p:cNvSpPr txBox="1"/>
          <p:nvPr/>
        </p:nvSpPr>
        <p:spPr>
          <a:xfrm>
            <a:off x="6804025" y="4298950"/>
            <a:ext cx="10080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i="1" err="1">
                <a:solidFill>
                  <a:srgbClr val="000000"/>
                </a:solidFill>
                <a:latin typeface="Times New Roman" panose="02020603050405020304" pitchFamily="18" charset="0"/>
              </a:rPr>
              <a:t>ab</a:t>
            </a:r>
            <a:endParaRPr lang="en-US" altLang="zh-CN" sz="32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4578" name="文本框 64577"/>
          <p:cNvSpPr txBox="1"/>
          <p:nvPr/>
        </p:nvSpPr>
        <p:spPr>
          <a:xfrm>
            <a:off x="8172450" y="4300538"/>
            <a:ext cx="7191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3200" b="1" i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3200" b="1" i="1" baseline="30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4579" name="文本框 64578"/>
          <p:cNvSpPr txBox="1"/>
          <p:nvPr/>
        </p:nvSpPr>
        <p:spPr>
          <a:xfrm>
            <a:off x="323850" y="836613"/>
            <a:ext cx="882015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      </a:t>
            </a:r>
            <a:r>
              <a:rPr lang="zh-CN" alt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你能用你手中的几何图形解释完全平方公式吗？动手拼一拼．</a:t>
            </a:r>
            <a:endParaRPr lang="zh-CN" altLang="en-US" sz="32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5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5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64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"/>
                                        <p:tgtEl>
                                          <p:spTgt spid="64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64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91 -5.0393E-7 L 0.29791 -5.0393E-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645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4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62275E-6 L 0.49532 0.1782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645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00" y="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4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4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7018E-6 L 0.54948 -4.7018E-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645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4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4147E-6 L 0.69253 0.17961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645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600" y="9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4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4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4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4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45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45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4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4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45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64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64" grpId="0" animBg="1"/>
      <p:bldP spid="64564" grpId="1" animBg="1"/>
      <p:bldP spid="64565" grpId="0" animBg="1"/>
      <p:bldP spid="64565" grpId="1" animBg="1"/>
      <p:bldP spid="64569" grpId="0" animBg="1"/>
      <p:bldP spid="64569" grpId="1" animBg="1"/>
      <p:bldP spid="64570" grpId="0"/>
      <p:bldP spid="64571" grpId="0"/>
      <p:bldP spid="64572" grpId="0"/>
      <p:bldP spid="64573" grpId="0"/>
      <p:bldP spid="64574" grpId="0"/>
      <p:bldP spid="64575" grpId="0"/>
      <p:bldP spid="64576" grpId="0"/>
      <p:bldP spid="64577" grpId="0"/>
      <p:bldP spid="645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538" name="内容占位符 65537"/>
          <p:cNvPicPr>
            <a:picLocks noRot="1" noChangeAspect="1"/>
          </p:cNvPicPr>
          <p:nvPr>
            <p:ph sz="quarter" idx="2"/>
          </p:nvPr>
        </p:nvPicPr>
        <p:blipFill>
          <a:blip r:embed="rId1"/>
          <a:stretch>
            <a:fillRect/>
          </a:stretch>
        </p:blipFill>
        <p:spPr>
          <a:xfrm>
            <a:off x="2124075" y="692150"/>
            <a:ext cx="4824413" cy="4435475"/>
          </a:xfrm>
        </p:spPr>
      </p:pic>
      <p:sp>
        <p:nvSpPr>
          <p:cNvPr id="65539" name="直接连接符 65538"/>
          <p:cNvSpPr/>
          <p:nvPr/>
        </p:nvSpPr>
        <p:spPr>
          <a:xfrm>
            <a:off x="2843213" y="1484313"/>
            <a:ext cx="3384550" cy="0"/>
          </a:xfrm>
          <a:prstGeom prst="line">
            <a:avLst/>
          </a:prstGeom>
          <a:ln w="57150" cap="flat" cmpd="sng">
            <a:solidFill>
              <a:srgbClr val="CC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40" name="直接连接符 65539"/>
          <p:cNvSpPr/>
          <p:nvPr/>
        </p:nvSpPr>
        <p:spPr>
          <a:xfrm flipH="1" flipV="1">
            <a:off x="6227763" y="1484313"/>
            <a:ext cx="0" cy="3097212"/>
          </a:xfrm>
          <a:prstGeom prst="line">
            <a:avLst/>
          </a:prstGeom>
          <a:ln w="57150" cap="flat" cmpd="sng">
            <a:solidFill>
              <a:srgbClr val="CC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41" name="直接连接符 65540"/>
          <p:cNvSpPr/>
          <p:nvPr/>
        </p:nvSpPr>
        <p:spPr>
          <a:xfrm>
            <a:off x="2771775" y="4508500"/>
            <a:ext cx="3384550" cy="0"/>
          </a:xfrm>
          <a:prstGeom prst="line">
            <a:avLst/>
          </a:prstGeom>
          <a:ln w="57150" cap="flat" cmpd="sng">
            <a:solidFill>
              <a:srgbClr val="CC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42" name="直接连接符 65541"/>
          <p:cNvSpPr/>
          <p:nvPr/>
        </p:nvSpPr>
        <p:spPr>
          <a:xfrm flipH="1">
            <a:off x="2843213" y="1484313"/>
            <a:ext cx="0" cy="3168650"/>
          </a:xfrm>
          <a:prstGeom prst="line">
            <a:avLst/>
          </a:prstGeom>
          <a:ln w="57150" cap="flat" cmpd="sng">
            <a:solidFill>
              <a:srgbClr val="CC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43" name="矩形 65542"/>
          <p:cNvSpPr/>
          <p:nvPr/>
        </p:nvSpPr>
        <p:spPr>
          <a:xfrm>
            <a:off x="5508625" y="1484313"/>
            <a:ext cx="719138" cy="3024187"/>
          </a:xfrm>
          <a:prstGeom prst="rect">
            <a:avLst/>
          </a:prstGeom>
          <a:solidFill>
            <a:srgbClr val="99FF33">
              <a:alpha val="75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5544" name="矩形 65543"/>
          <p:cNvSpPr/>
          <p:nvPr/>
        </p:nvSpPr>
        <p:spPr>
          <a:xfrm rot="5400000">
            <a:off x="4211638" y="2492375"/>
            <a:ext cx="647700" cy="3382963"/>
          </a:xfrm>
          <a:prstGeom prst="rect">
            <a:avLst/>
          </a:prstGeom>
          <a:solidFill>
            <a:srgbClr val="9900FF">
              <a:alpha val="44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5545" name="直接连接符 65544"/>
          <p:cNvSpPr/>
          <p:nvPr/>
        </p:nvSpPr>
        <p:spPr>
          <a:xfrm>
            <a:off x="5508625" y="3644900"/>
            <a:ext cx="0" cy="9366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46" name="矩形 65545"/>
          <p:cNvSpPr/>
          <p:nvPr/>
        </p:nvSpPr>
        <p:spPr>
          <a:xfrm>
            <a:off x="5580063" y="2492375"/>
            <a:ext cx="4572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FF0066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ab</a:t>
            </a:r>
            <a:endParaRPr lang="zh-CN" altLang="en-US" sz="3600">
              <a:ln w="19050" cap="flat" cmpd="sng">
                <a:solidFill>
                  <a:srgbClr val="FF0066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5547" name="矩形 65546"/>
          <p:cNvSpPr/>
          <p:nvPr/>
        </p:nvSpPr>
        <p:spPr>
          <a:xfrm>
            <a:off x="3924300" y="3933825"/>
            <a:ext cx="4572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FF0066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ab</a:t>
            </a:r>
            <a:endParaRPr lang="zh-CN" altLang="en-US" sz="3600">
              <a:ln w="19050" cap="flat" cmpd="sng">
                <a:solidFill>
                  <a:srgbClr val="FF0066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5548" name="组合 65547"/>
          <p:cNvGrpSpPr/>
          <p:nvPr/>
        </p:nvGrpSpPr>
        <p:grpSpPr>
          <a:xfrm>
            <a:off x="5651500" y="3933825"/>
            <a:ext cx="360363" cy="498475"/>
            <a:chOff x="4558" y="3223"/>
            <a:chExt cx="288" cy="450"/>
          </a:xfrm>
        </p:grpSpPr>
        <p:sp>
          <p:nvSpPr>
            <p:cNvPr id="65549" name="矩形 65548"/>
            <p:cNvSpPr/>
            <p:nvPr/>
          </p:nvSpPr>
          <p:spPr>
            <a:xfrm>
              <a:off x="4558" y="3339"/>
              <a:ext cx="288" cy="33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ln w="19050" cap="flat" cmpd="sng">
                    <a:solidFill>
                      <a:srgbClr val="FF0066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66CC"/>
                  </a:solidFill>
                  <a:effectLst>
                    <a:outerShdw dist="35921" dir="2699999" algn="ctr" rotWithShape="0">
                      <a:srgbClr val="990000"/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</a:rPr>
                <a:t>b</a:t>
              </a:r>
              <a:endParaRPr lang="zh-CN" altLang="en-US" sz="3600">
                <a:ln w="19050" cap="flat" cmpd="sng">
                  <a:solidFill>
                    <a:srgbClr val="FF0066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550" name="矩形 65549"/>
            <p:cNvSpPr/>
            <p:nvPr/>
          </p:nvSpPr>
          <p:spPr>
            <a:xfrm>
              <a:off x="4701" y="3223"/>
              <a:ext cx="84" cy="16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2000">
                  <a:ln w="19050" cap="flat" cmpd="sng">
                    <a:solidFill>
                      <a:srgbClr val="FF0066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66CC"/>
                  </a:solidFill>
                  <a:effectLst>
                    <a:outerShdw dist="35921" dir="2699999" algn="ctr" rotWithShape="0">
                      <a:srgbClr val="990000"/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endParaRPr lang="zh-CN" altLang="en-US" sz="2000">
                <a:ln w="19050" cap="flat" cmpd="sng">
                  <a:solidFill>
                    <a:srgbClr val="FF0066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aphicFrame>
        <p:nvGraphicFramePr>
          <p:cNvPr id="65551" name="对象 65550"/>
          <p:cNvGraphicFramePr/>
          <p:nvPr/>
        </p:nvGraphicFramePr>
        <p:xfrm>
          <a:off x="1285875" y="5162550"/>
          <a:ext cx="6216650" cy="1074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2" imgW="1435100" imgH="228600" progId="Equation.3">
                  <p:embed/>
                </p:oleObj>
              </mc:Choice>
              <mc:Fallback>
                <p:oleObj name="" r:id="rId2" imgW="1435100" imgH="2286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85875" y="5162550"/>
                        <a:ext cx="6216650" cy="1074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552" name="矩形 6555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0" cap="flat" cmpd="sng">
            <a:pattFill prst="solidDmnd">
              <a:fgClr>
                <a:srgbClr val="9933FF"/>
              </a:fgClr>
              <a:bgClr>
                <a:srgbClr val="FFFFFF"/>
              </a:bgClr>
            </a:patt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5553" name="矩形 65552"/>
          <p:cNvSpPr/>
          <p:nvPr/>
        </p:nvSpPr>
        <p:spPr>
          <a:xfrm>
            <a:off x="4067175" y="2492375"/>
            <a:ext cx="1009650" cy="792163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5554" name="矩形 65553"/>
          <p:cNvSpPr/>
          <p:nvPr/>
        </p:nvSpPr>
        <p:spPr>
          <a:xfrm>
            <a:off x="3779838" y="2133600"/>
            <a:ext cx="690562" cy="1165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  <a:endParaRPr lang="zh-CN" altLang="en-US" sz="3600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5555" name="文本框 65554"/>
          <p:cNvSpPr txBox="1"/>
          <p:nvPr/>
        </p:nvSpPr>
        <p:spPr>
          <a:xfrm>
            <a:off x="0" y="0"/>
            <a:ext cx="28797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zh-CN" altLang="en-US" sz="44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动手操作</a:t>
            </a:r>
            <a:endParaRPr lang="zh-CN" altLang="en-US" sz="4400" b="1" dirty="0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5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5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6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65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65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65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5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2" name="文本框 66561"/>
          <p:cNvSpPr txBox="1"/>
          <p:nvPr/>
        </p:nvSpPr>
        <p:spPr>
          <a:xfrm>
            <a:off x="0" y="404813"/>
            <a:ext cx="70770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三、得出结论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ea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6563" name="文本框 66562"/>
          <p:cNvSpPr txBox="1"/>
          <p:nvPr/>
        </p:nvSpPr>
        <p:spPr>
          <a:xfrm>
            <a:off x="684213" y="1628775"/>
            <a:ext cx="511333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(a+b)</a:t>
            </a:r>
            <a:r>
              <a:rPr lang="en-US" altLang="zh-CN" sz="3600" b="1" i="1" baseline="30000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36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=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 </a:t>
            </a:r>
            <a:r>
              <a:rPr lang="en-US" altLang="zh-CN" sz="4000" b="1">
                <a:latin typeface="Times New Roman" panose="02020603050405020304" pitchFamily="18" charset="0"/>
                <a:ea typeface="华文行楷" panose="02010800040101010101" pitchFamily="2" charset="-122"/>
              </a:rPr>
              <a:t>_________</a:t>
            </a:r>
            <a:r>
              <a:rPr lang="zh-CN" altLang="en-US" sz="3600" b="1" u="sng" dirty="0">
                <a:latin typeface="Times New Roman" panose="02020603050405020304" pitchFamily="18" charset="0"/>
              </a:rPr>
              <a:t>　</a:t>
            </a:r>
            <a:r>
              <a:rPr lang="zh-CN" altLang="en-US" sz="3600" b="1" i="1" u="sng" dirty="0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　</a:t>
            </a:r>
            <a:endParaRPr lang="zh-CN" altLang="en-US" sz="3600" b="1" i="1" u="sng" dirty="0"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66564" name="文本框 66563"/>
          <p:cNvSpPr txBox="1"/>
          <p:nvPr/>
        </p:nvSpPr>
        <p:spPr>
          <a:xfrm>
            <a:off x="684213" y="2492375"/>
            <a:ext cx="417671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36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(a</a:t>
            </a:r>
            <a:r>
              <a:rPr lang="en-US" altLang="zh-CN" sz="36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−</a:t>
            </a:r>
            <a:r>
              <a:rPr lang="en-US" altLang="zh-CN" sz="36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b)</a:t>
            </a:r>
            <a:r>
              <a:rPr lang="en-US" altLang="zh-CN" sz="3600" b="1" i="1" baseline="30000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 </a:t>
            </a:r>
            <a:r>
              <a:rPr lang="en-US" altLang="zh-CN" sz="36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=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 </a:t>
            </a:r>
            <a:r>
              <a:rPr lang="en-US" altLang="zh-CN" sz="4000" b="1">
                <a:latin typeface="Times New Roman" panose="02020603050405020304" pitchFamily="18" charset="0"/>
                <a:ea typeface="华文行楷" panose="02010800040101010101" pitchFamily="2" charset="-122"/>
              </a:rPr>
              <a:t>_________</a:t>
            </a:r>
            <a:endParaRPr lang="en-US" altLang="zh-CN" sz="4000" b="1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66565" name="矩形 66564"/>
          <p:cNvSpPr/>
          <p:nvPr/>
        </p:nvSpPr>
        <p:spPr>
          <a:xfrm>
            <a:off x="2411413" y="1557338"/>
            <a:ext cx="237490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a</a:t>
            </a:r>
            <a:r>
              <a:rPr lang="en-US" altLang="zh-CN" sz="40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r>
              <a:rPr lang="en-US" altLang="zh-CN" sz="40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+2ab+b</a:t>
            </a:r>
            <a:r>
              <a:rPr lang="en-US" altLang="zh-CN" sz="40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endParaRPr lang="en-US" altLang="zh-CN" sz="4000" b="1" i="1" baseline="3000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66566" name="矩形 66565"/>
          <p:cNvSpPr/>
          <p:nvPr/>
        </p:nvSpPr>
        <p:spPr>
          <a:xfrm>
            <a:off x="2411413" y="2420938"/>
            <a:ext cx="23939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a</a:t>
            </a:r>
            <a:r>
              <a:rPr lang="en-US" altLang="zh-CN" sz="40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r>
              <a:rPr lang="en-US" altLang="zh-CN" sz="40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−2ab+b</a:t>
            </a:r>
            <a:r>
              <a:rPr lang="en-US" altLang="zh-CN" sz="40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endParaRPr lang="en-US" altLang="zh-CN" sz="4000" b="1" i="1" baseline="3000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66567" name="文本框 66566"/>
          <p:cNvSpPr txBox="1"/>
          <p:nvPr/>
        </p:nvSpPr>
        <p:spPr>
          <a:xfrm>
            <a:off x="395288" y="908050"/>
            <a:ext cx="65198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完全平方公式的数学表达式：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6568" name="文本框 66567"/>
          <p:cNvSpPr txBox="1"/>
          <p:nvPr/>
        </p:nvSpPr>
        <p:spPr>
          <a:xfrm>
            <a:off x="250825" y="3357563"/>
            <a:ext cx="69373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完全平方公式的文字叙述：</a:t>
            </a:r>
            <a:endParaRPr lang="zh-CN" altLang="en-US" sz="3600" b="1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6569" name="文本框 66568"/>
          <p:cNvSpPr txBox="1"/>
          <p:nvPr/>
        </p:nvSpPr>
        <p:spPr>
          <a:xfrm>
            <a:off x="468313" y="4076700"/>
            <a:ext cx="81915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        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两个数的和（或差）的平方，等于它们的平方和，加上（或减去）它们的积的</a:t>
            </a: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倍。</a:t>
            </a:r>
            <a:endParaRPr lang="zh-CN" altLang="en-US" sz="3200" b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6570" name="文本框 66569"/>
          <p:cNvSpPr txBox="1"/>
          <p:nvPr/>
        </p:nvSpPr>
        <p:spPr>
          <a:xfrm>
            <a:off x="468313" y="5373688"/>
            <a:ext cx="8675687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　　首平方，尾平方，首尾之积２倍放中央，积的符号看前方．</a:t>
            </a:r>
            <a:endParaRPr lang="zh-CN" altLang="en-US" sz="4000" dirty="0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9" grpId="0"/>
      <p:bldP spid="665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6" name="矩形 67585"/>
          <p:cNvSpPr>
            <a:spLocks noGrp="1"/>
          </p:cNvSpPr>
          <p:nvPr/>
        </p:nvSpPr>
        <p:spPr>
          <a:xfrm>
            <a:off x="304800" y="1773238"/>
            <a:ext cx="8839200" cy="16557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457200" indent="-457200" eaLnBrk="0" hangingPunct="0">
              <a:buClr>
                <a:schemeClr val="bg1"/>
              </a:buClr>
              <a:buAutoNum type="arabicParenBoth"/>
            </a:pP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(</a:t>
            </a:r>
            <a:r>
              <a:rPr lang="en-US" altLang="zh-CN" sz="2800" b="1" i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m</a:t>
            </a: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Lucida Sans Unicode" panose="020B0602030504020204" pitchFamily="34" charset="0"/>
                <a:ea typeface="华文中宋" panose="02010600040101010101" pitchFamily="2" charset="-122"/>
              </a:rPr>
              <a:t>+</a:t>
            </a: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3n)</a:t>
            </a:r>
            <a:r>
              <a:rPr lang="en-US" altLang="zh-CN" sz="2800" b="1" baseline="3000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是哪两个数的和的平方</a:t>
            </a: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?</a:t>
            </a:r>
            <a:endParaRPr lang="en-US" altLang="zh-CN" sz="2800" b="1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  <a:p>
            <a:pPr marL="457200" indent="-457200" eaLnBrk="0" hangingPunct="0">
              <a:buClr>
                <a:schemeClr val="bg1"/>
              </a:buClr>
              <a:buNone/>
            </a:pPr>
            <a:endParaRPr lang="en-US" altLang="zh-CN" sz="2800" b="1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  <a:p>
            <a:pPr marL="457200" indent="-457200" eaLnBrk="0" hangingPunct="0">
              <a:buClr>
                <a:schemeClr val="bg1"/>
              </a:buClr>
            </a:pP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(</a:t>
            </a:r>
            <a:r>
              <a:rPr lang="en-US" altLang="zh-CN" sz="2800" b="1" i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m</a:t>
            </a: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Lucida Sans Unicode" panose="020B0602030504020204" pitchFamily="34" charset="0"/>
                <a:ea typeface="华文中宋" panose="02010600040101010101" pitchFamily="2" charset="-122"/>
              </a:rPr>
              <a:t>+</a:t>
            </a: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3n)</a:t>
            </a:r>
            <a:r>
              <a:rPr lang="en-US" altLang="zh-CN" sz="2800" b="1" baseline="3000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 =(       ) </a:t>
            </a:r>
            <a:r>
              <a:rPr lang="en-US" altLang="zh-CN" sz="2800" b="1" baseline="3000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+2(       )(        )+(         ) </a:t>
            </a:r>
            <a:r>
              <a:rPr lang="en-US" altLang="zh-CN" sz="2800" b="1" baseline="3000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2       </a:t>
            </a:r>
            <a:endParaRPr lang="en-US" altLang="zh-CN" sz="4000" b="1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67587" name="文本框 67586"/>
          <p:cNvSpPr txBox="1"/>
          <p:nvPr/>
        </p:nvSpPr>
        <p:spPr>
          <a:xfrm>
            <a:off x="2051050" y="2608263"/>
            <a:ext cx="7207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i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m</a:t>
            </a:r>
            <a:endParaRPr lang="en-US" altLang="zh-CN" sz="3200" b="1" i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7588" name="文本框 67587"/>
          <p:cNvSpPr txBox="1"/>
          <p:nvPr/>
        </p:nvSpPr>
        <p:spPr>
          <a:xfrm>
            <a:off x="3492500" y="2560638"/>
            <a:ext cx="6016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3200" b="1" i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m </a:t>
            </a:r>
            <a:endParaRPr lang="en-US" altLang="zh-CN" sz="3200" b="1" i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7589" name="文本框 67588"/>
          <p:cNvSpPr txBox="1"/>
          <p:nvPr/>
        </p:nvSpPr>
        <p:spPr>
          <a:xfrm>
            <a:off x="4500563" y="2633663"/>
            <a:ext cx="6127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3n</a:t>
            </a:r>
            <a:endParaRPr lang="en-US" altLang="zh-CN" sz="3200" b="1" i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7590" name="文本框 67589"/>
          <p:cNvSpPr txBox="1"/>
          <p:nvPr/>
        </p:nvSpPr>
        <p:spPr>
          <a:xfrm>
            <a:off x="5614988" y="2633663"/>
            <a:ext cx="6127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3200" b="1" i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3n</a:t>
            </a:r>
            <a:endParaRPr lang="en-US" altLang="zh-CN" sz="3200" b="1" i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7591" name="矩形 67590"/>
          <p:cNvSpPr/>
          <p:nvPr/>
        </p:nvSpPr>
        <p:spPr>
          <a:xfrm>
            <a:off x="250825" y="620713"/>
            <a:ext cx="137001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口答</a:t>
            </a:r>
            <a:r>
              <a:rPr lang="en-US" altLang="zh-CN" sz="4000" b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:</a:t>
            </a:r>
            <a:endParaRPr lang="en-US" altLang="zh-CN" sz="4000" b="1"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67592" name="矩形 67591"/>
          <p:cNvSpPr/>
          <p:nvPr/>
        </p:nvSpPr>
        <p:spPr>
          <a:xfrm>
            <a:off x="215900" y="3644900"/>
            <a:ext cx="87487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(2)</a:t>
            </a:r>
            <a:r>
              <a:rPr lang="en-US" altLang="zh-CN" sz="32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 (3a−2b)</a:t>
            </a:r>
            <a:r>
              <a:rPr lang="en-US" altLang="zh-CN" sz="3200" b="1" baseline="3000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 dirty="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是哪两个数的差的平方</a:t>
            </a:r>
            <a:r>
              <a:rPr lang="en-US" altLang="zh-CN" sz="32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?</a:t>
            </a:r>
            <a:endParaRPr lang="en-US" altLang="zh-CN" sz="3200" b="1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7593" name="文本框 67592"/>
          <p:cNvSpPr txBox="1"/>
          <p:nvPr/>
        </p:nvSpPr>
        <p:spPr>
          <a:xfrm>
            <a:off x="1692275" y="3068638"/>
            <a:ext cx="47513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=m</a:t>
            </a:r>
            <a:r>
              <a:rPr lang="en-US" altLang="zh-CN" sz="3600" b="1" baseline="3000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+6mn+9n</a:t>
            </a:r>
            <a:r>
              <a:rPr lang="en-US" altLang="zh-CN" sz="3600" b="1" baseline="3000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endParaRPr lang="en-US" altLang="zh-CN" sz="3600" b="1" baseline="30000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7594" name="矩形 67593"/>
          <p:cNvSpPr/>
          <p:nvPr/>
        </p:nvSpPr>
        <p:spPr>
          <a:xfrm>
            <a:off x="2124075" y="4800600"/>
            <a:ext cx="464978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( 3a)</a:t>
            </a:r>
            <a:r>
              <a:rPr lang="en-US" altLang="zh-CN" sz="3200" b="1" baseline="3000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 2</a:t>
            </a:r>
            <a:r>
              <a:rPr lang="en-US" altLang="zh-CN" sz="32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 -2(3a )( 2b )+( 2b ) </a:t>
            </a:r>
            <a:r>
              <a:rPr lang="en-US" altLang="zh-CN" sz="3200" b="1" baseline="3000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endParaRPr lang="en-US" altLang="zh-CN" sz="3200" b="1" baseline="30000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67595" name="矩形 67594"/>
          <p:cNvSpPr/>
          <p:nvPr/>
        </p:nvSpPr>
        <p:spPr>
          <a:xfrm>
            <a:off x="395288" y="4800600"/>
            <a:ext cx="23050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(</a:t>
            </a:r>
            <a:r>
              <a:rPr lang="en-US" altLang="zh-CN" sz="3200" b="1" i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3a</a:t>
            </a:r>
            <a:r>
              <a:rPr lang="en-US" altLang="zh-CN" sz="32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-2b)</a:t>
            </a:r>
            <a:r>
              <a:rPr lang="en-US" altLang="zh-CN" sz="3200" b="1" baseline="3000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r>
              <a:rPr lang="en-US" altLang="zh-CN" sz="32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 =</a:t>
            </a:r>
            <a:endParaRPr lang="en-US" altLang="zh-CN" sz="3200" b="1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67596" name="文本框 67595"/>
          <p:cNvSpPr txBox="1"/>
          <p:nvPr/>
        </p:nvSpPr>
        <p:spPr>
          <a:xfrm>
            <a:off x="1908175" y="5308600"/>
            <a:ext cx="47513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=9a</a:t>
            </a:r>
            <a:r>
              <a:rPr lang="en-US" altLang="zh-CN" sz="3600" b="1" baseline="3000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-12ab+4b</a:t>
            </a:r>
            <a:r>
              <a:rPr lang="en-US" altLang="zh-CN" sz="3600" b="1" baseline="3000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endParaRPr lang="en-US" altLang="zh-CN" sz="3600" b="1" baseline="30000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7597" name="文本框 67596"/>
          <p:cNvSpPr txBox="1"/>
          <p:nvPr/>
        </p:nvSpPr>
        <p:spPr>
          <a:xfrm>
            <a:off x="395288" y="5229225"/>
            <a:ext cx="67691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endParaRPr sz="40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7598" name="文本框 67597"/>
          <p:cNvSpPr txBox="1"/>
          <p:nvPr/>
        </p:nvSpPr>
        <p:spPr>
          <a:xfrm>
            <a:off x="107950" y="115888"/>
            <a:ext cx="55435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理解公式</a:t>
            </a:r>
            <a:r>
              <a:rPr lang="en-US" altLang="zh-CN" sz="4000" b="1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:</a:t>
            </a:r>
            <a:endParaRPr lang="en-US" altLang="zh-CN" sz="4000" b="1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67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67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67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67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  <p:bldP spid="67587" grpId="0"/>
      <p:bldP spid="67588" grpId="0"/>
      <p:bldP spid="67589" grpId="0"/>
      <p:bldP spid="67590" grpId="0"/>
      <p:bldP spid="67591" grpId="0"/>
      <p:bldP spid="67592" grpId="0"/>
      <p:bldP spid="67593" grpId="0"/>
      <p:bldP spid="67594" grpId="0"/>
      <p:bldP spid="67595" grpId="0"/>
      <p:bldP spid="6759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0" name="矩形 68609"/>
          <p:cNvSpPr/>
          <p:nvPr/>
        </p:nvSpPr>
        <p:spPr>
          <a:xfrm>
            <a:off x="179388" y="836613"/>
            <a:ext cx="7239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 eaLnBrk="0" hangingPunct="0">
              <a:buClr>
                <a:schemeClr val="bg1"/>
              </a:buClr>
            </a:pPr>
            <a:r>
              <a:rPr lang="zh-CN" altLang="en-US" sz="3600" dirty="0"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例</a:t>
            </a:r>
            <a:r>
              <a:rPr lang="en-US" altLang="zh-CN" sz="3600" dirty="0"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1 </a:t>
            </a:r>
            <a:r>
              <a:rPr lang="zh-CN" altLang="en-US" sz="3600" dirty="0"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运用完全平方公式计算：</a:t>
            </a:r>
            <a:endParaRPr lang="zh-CN" altLang="en-US" sz="3600" dirty="0">
              <a:latin typeface="Times New Roman" panose="02020603050405020304" pitchFamily="18" charset="0"/>
              <a:ea typeface="华文中宋" panose="02010600040101010101" pitchFamily="2" charset="-122"/>
              <a:sym typeface="Webdings" panose="05030102010509060703" pitchFamily="18" charset="2"/>
            </a:endParaRPr>
          </a:p>
        </p:txBody>
      </p:sp>
      <p:sp>
        <p:nvSpPr>
          <p:cNvPr id="68611" name="文本框 68610"/>
          <p:cNvSpPr txBox="1"/>
          <p:nvPr/>
        </p:nvSpPr>
        <p:spPr>
          <a:xfrm>
            <a:off x="755650" y="134938"/>
            <a:ext cx="38877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四 、例题讲解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graphicFrame>
        <p:nvGraphicFramePr>
          <p:cNvPr id="68612" name="对象 68611"/>
          <p:cNvGraphicFramePr/>
          <p:nvPr/>
        </p:nvGraphicFramePr>
        <p:xfrm>
          <a:off x="5076825" y="1484313"/>
          <a:ext cx="2232025" cy="1204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736600" imgH="469900" progId="Equation.3">
                  <p:embed/>
                </p:oleObj>
              </mc:Choice>
              <mc:Fallback>
                <p:oleObj name="" r:id="rId1" imgW="736600" imgH="4699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076825" y="1484313"/>
                        <a:ext cx="2232025" cy="1204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3" name="文本框 68612"/>
          <p:cNvSpPr txBox="1"/>
          <p:nvPr/>
        </p:nvSpPr>
        <p:spPr>
          <a:xfrm>
            <a:off x="468313" y="1628775"/>
            <a:ext cx="34559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(1)(4m+n)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endParaRPr lang="en-US" altLang="zh-CN" sz="4000" baseline="3000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graphicFrame>
        <p:nvGraphicFramePr>
          <p:cNvPr id="68614" name="对象 68613"/>
          <p:cNvGraphicFramePr/>
          <p:nvPr/>
        </p:nvGraphicFramePr>
        <p:xfrm>
          <a:off x="779463" y="5103813"/>
          <a:ext cx="2616200" cy="1204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" imgW="862965" imgH="469900" progId="Equation.3">
                  <p:embed/>
                </p:oleObj>
              </mc:Choice>
              <mc:Fallback>
                <p:oleObj name="" r:id="rId3" imgW="862965" imgH="4699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79463" y="5103813"/>
                        <a:ext cx="2616200" cy="1204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15" name="对象 68614"/>
          <p:cNvGraphicFramePr/>
          <p:nvPr/>
        </p:nvGraphicFramePr>
        <p:xfrm>
          <a:off x="3348038" y="5246688"/>
          <a:ext cx="2879725" cy="1062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5" imgW="1066165" imgH="393700" progId="Equation.3">
                  <p:embed/>
                </p:oleObj>
              </mc:Choice>
              <mc:Fallback>
                <p:oleObj name="" r:id="rId5" imgW="1066165" imgH="3937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348038" y="5246688"/>
                        <a:ext cx="2879725" cy="1062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16" name="对象 68615"/>
          <p:cNvGraphicFramePr/>
          <p:nvPr/>
        </p:nvGraphicFramePr>
        <p:xfrm>
          <a:off x="6372225" y="5246688"/>
          <a:ext cx="2090738" cy="1062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7" imgW="774065" imgH="393700" progId="Equation.3">
                  <p:embed/>
                </p:oleObj>
              </mc:Choice>
              <mc:Fallback>
                <p:oleObj name="" r:id="rId7" imgW="774065" imgH="3937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372225" y="5246688"/>
                        <a:ext cx="2090738" cy="1062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7" name="矩形 68616"/>
          <p:cNvSpPr/>
          <p:nvPr/>
        </p:nvSpPr>
        <p:spPr>
          <a:xfrm>
            <a:off x="539750" y="3759200"/>
            <a:ext cx="29622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dirty="0">
                <a:solidFill>
                  <a:srgbClr val="FF6600"/>
                </a:solidFill>
                <a:latin typeface="Times New Roman" panose="02020603050405020304" pitchFamily="18" charset="0"/>
              </a:rPr>
              <a:t>解</a:t>
            </a:r>
            <a:r>
              <a:rPr lang="en-US" altLang="zh-CN" sz="3200">
                <a:solidFill>
                  <a:srgbClr val="FF6600"/>
                </a:solidFill>
                <a:latin typeface="Times New Roman" panose="02020603050405020304" pitchFamily="18" charset="0"/>
              </a:rPr>
              <a:t>:</a:t>
            </a:r>
            <a:r>
              <a:rPr lang="en-US" altLang="zh-CN" sz="3200">
                <a:latin typeface="Times New Roman" panose="02020603050405020304" pitchFamily="18" charset="0"/>
                <a:sym typeface="Wingdings" panose="05000000000000000000" pitchFamily="2" charset="2"/>
              </a:rPr>
              <a:t>(1)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</a:rPr>
              <a:t>4m</a:t>
            </a:r>
            <a:r>
              <a:rPr lang="en-US" altLang="zh-CN" sz="3200">
                <a:latin typeface="Times New Roman" panose="02020603050405020304" pitchFamily="18" charset="0"/>
              </a:rPr>
              <a:t>+</a:t>
            </a:r>
            <a:r>
              <a:rPr lang="en-US" altLang="zh-CN" sz="320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n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altLang="zh-CN" sz="3200" baseline="30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=</a:t>
            </a:r>
            <a:endParaRPr lang="en-US" altLang="zh-CN" sz="32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8618" name="矩形 68617"/>
          <p:cNvSpPr/>
          <p:nvPr/>
        </p:nvSpPr>
        <p:spPr>
          <a:xfrm>
            <a:off x="1419225" y="2665413"/>
            <a:ext cx="638810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4400" b="1">
                <a:solidFill>
                  <a:srgbClr val="FF505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( a+ b)</a:t>
            </a:r>
            <a:r>
              <a:rPr lang="en-US" altLang="zh-CN" sz="4400" b="1" baseline="30000">
                <a:solidFill>
                  <a:srgbClr val="FF505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zh-CN" sz="4400" b="1">
                <a:solidFill>
                  <a:srgbClr val="FF505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=  a</a:t>
            </a:r>
            <a:r>
              <a:rPr lang="en-US" altLang="zh-CN" sz="4400" b="1" baseline="30000">
                <a:solidFill>
                  <a:srgbClr val="FF505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   </a:t>
            </a:r>
            <a:r>
              <a:rPr lang="en-US" altLang="zh-CN" sz="4400" b="1">
                <a:solidFill>
                  <a:srgbClr val="FF505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+ 2   a   b+ b</a:t>
            </a:r>
            <a:r>
              <a:rPr lang="en-US" altLang="zh-CN" sz="4400" b="1" baseline="30000">
                <a:solidFill>
                  <a:srgbClr val="FF505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zh-CN" sz="4400" b="1" baseline="30000">
              <a:solidFill>
                <a:srgbClr val="FF5050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8619" name="直接连接符 68618"/>
          <p:cNvSpPr/>
          <p:nvPr/>
        </p:nvSpPr>
        <p:spPr>
          <a:xfrm>
            <a:off x="2028825" y="3275013"/>
            <a:ext cx="0" cy="533400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headEnd type="stealth" w="med" len="med"/>
            <a:tailEnd type="stealth" w="med" len="med"/>
          </a:ln>
        </p:spPr>
      </p:sp>
      <p:sp>
        <p:nvSpPr>
          <p:cNvPr id="68620" name="直接连接符 68619"/>
          <p:cNvSpPr/>
          <p:nvPr/>
        </p:nvSpPr>
        <p:spPr>
          <a:xfrm>
            <a:off x="2733675" y="3275013"/>
            <a:ext cx="0" cy="533400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headEnd type="stealth" w="med" len="med"/>
            <a:tailEnd type="stealth" w="med" len="med"/>
          </a:ln>
        </p:spPr>
      </p:sp>
      <p:sp>
        <p:nvSpPr>
          <p:cNvPr id="68621" name="直接连接符 68620"/>
          <p:cNvSpPr/>
          <p:nvPr/>
        </p:nvSpPr>
        <p:spPr>
          <a:xfrm>
            <a:off x="4010025" y="3275013"/>
            <a:ext cx="0" cy="533400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headEnd type="stealth" w="med" len="med"/>
            <a:tailEnd type="stealth" w="med" len="med"/>
          </a:ln>
        </p:spPr>
      </p:sp>
      <p:sp>
        <p:nvSpPr>
          <p:cNvPr id="68622" name="直接连接符 68621"/>
          <p:cNvSpPr/>
          <p:nvPr/>
        </p:nvSpPr>
        <p:spPr>
          <a:xfrm>
            <a:off x="5153025" y="3275013"/>
            <a:ext cx="0" cy="533400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headEnd type="stealth" w="med" len="med"/>
            <a:tailEnd type="stealth" w="med" len="med"/>
          </a:ln>
        </p:spPr>
      </p:sp>
      <p:sp>
        <p:nvSpPr>
          <p:cNvPr id="68623" name="直接连接符 68622"/>
          <p:cNvSpPr/>
          <p:nvPr/>
        </p:nvSpPr>
        <p:spPr>
          <a:xfrm>
            <a:off x="5838825" y="3275013"/>
            <a:ext cx="0" cy="533400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headEnd type="stealth" w="med" len="med"/>
            <a:tailEnd type="stealth" w="med" len="med"/>
          </a:ln>
        </p:spPr>
      </p:sp>
      <p:sp>
        <p:nvSpPr>
          <p:cNvPr id="68624" name="直接连接符 68623"/>
          <p:cNvSpPr/>
          <p:nvPr/>
        </p:nvSpPr>
        <p:spPr>
          <a:xfrm>
            <a:off x="6524625" y="3275013"/>
            <a:ext cx="0" cy="533400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headEnd type="stealth" w="med" len="med"/>
            <a:tailEnd type="stealth" w="med" len="med"/>
          </a:ln>
        </p:spPr>
      </p:sp>
      <p:sp>
        <p:nvSpPr>
          <p:cNvPr id="68625" name="直接连接符 68624"/>
          <p:cNvSpPr/>
          <p:nvPr/>
        </p:nvSpPr>
        <p:spPr>
          <a:xfrm>
            <a:off x="7362825" y="3275013"/>
            <a:ext cx="0" cy="533400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headEnd type="stealth" w="med" len="med"/>
            <a:tailEnd type="stealth" w="med" len="med"/>
          </a:ln>
        </p:spPr>
      </p:sp>
      <p:sp>
        <p:nvSpPr>
          <p:cNvPr id="68626" name="矩形 68625"/>
          <p:cNvSpPr/>
          <p:nvPr/>
        </p:nvSpPr>
        <p:spPr>
          <a:xfrm>
            <a:off x="3082925" y="4433888"/>
            <a:ext cx="27844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=16m</a:t>
            </a:r>
            <a:r>
              <a:rPr lang="en-US" altLang="zh-CN" sz="3200" baseline="30000"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+8mn+n</a:t>
            </a:r>
            <a:r>
              <a:rPr lang="en-US" altLang="zh-CN" sz="3200" baseline="30000"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2</a:t>
            </a:r>
            <a:endParaRPr lang="en-US" altLang="zh-CN" sz="3200" baseline="30000">
              <a:latin typeface="Times New Roman" panose="02020603050405020304" pitchFamily="18" charset="0"/>
              <a:ea typeface="华文中宋" panose="020106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8627" name="矩形 68626"/>
          <p:cNvSpPr/>
          <p:nvPr/>
        </p:nvSpPr>
        <p:spPr>
          <a:xfrm>
            <a:off x="3435350" y="3756025"/>
            <a:ext cx="110648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</a:rPr>
              <a:t>(4m)</a:t>
            </a:r>
            <a:r>
              <a:rPr lang="en-US" altLang="zh-CN" sz="3200" baseline="30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zh-CN" sz="3200" baseline="300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8628" name="矩形 68627"/>
          <p:cNvSpPr/>
          <p:nvPr/>
        </p:nvSpPr>
        <p:spPr>
          <a:xfrm>
            <a:off x="4543425" y="3732213"/>
            <a:ext cx="46990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+</a:t>
            </a:r>
            <a:endParaRPr lang="en-US" altLang="zh-CN" sz="4000" baseline="300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8629" name="矩形 68628"/>
          <p:cNvSpPr/>
          <p:nvPr/>
        </p:nvSpPr>
        <p:spPr>
          <a:xfrm>
            <a:off x="5026025" y="3759200"/>
            <a:ext cx="387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zh-CN" sz="3200" baseline="300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8630" name="矩形 68629"/>
          <p:cNvSpPr/>
          <p:nvPr/>
        </p:nvSpPr>
        <p:spPr>
          <a:xfrm>
            <a:off x="4468813" y="3759200"/>
            <a:ext cx="25177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×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</a:rPr>
              <a:t>4m</a:t>
            </a:r>
            <a:endParaRPr lang="en-US" altLang="zh-CN" sz="320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8631" name="矩形 68630"/>
          <p:cNvSpPr/>
          <p:nvPr/>
        </p:nvSpPr>
        <p:spPr>
          <a:xfrm>
            <a:off x="6067425" y="3756025"/>
            <a:ext cx="6921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· </a:t>
            </a:r>
            <a:r>
              <a:rPr lang="en-US" altLang="zh-CN" sz="320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n</a:t>
            </a:r>
            <a:endParaRPr lang="en-US" altLang="zh-CN" sz="3200" baseline="30000">
              <a:solidFill>
                <a:schemeClr val="tx2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8632" name="矩形 68631"/>
          <p:cNvSpPr/>
          <p:nvPr/>
        </p:nvSpPr>
        <p:spPr>
          <a:xfrm>
            <a:off x="6788150" y="3759200"/>
            <a:ext cx="8509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+ </a:t>
            </a:r>
            <a:r>
              <a:rPr lang="en-US" altLang="zh-CN" sz="320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n</a:t>
            </a:r>
            <a:r>
              <a:rPr lang="en-US" altLang="zh-CN" sz="3200" baseline="30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zh-CN" sz="3200" baseline="300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6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"/>
                                        <p:tgtEl>
                                          <p:spTgt spid="68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68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"/>
                                        <p:tgtEl>
                                          <p:spTgt spid="68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68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8" dur="500"/>
                                        <p:tgtEl>
                                          <p:spTgt spid="68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500"/>
                                        <p:tgtEl>
                                          <p:spTgt spid="68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6" dur="500"/>
                                        <p:tgtEl>
                                          <p:spTgt spid="68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1" dur="10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7" grpId="0"/>
      <p:bldP spid="68618" grpId="0"/>
      <p:bldP spid="68626" grpId="0"/>
      <p:bldP spid="68627" grpId="0"/>
      <p:bldP spid="68628" grpId="0"/>
      <p:bldP spid="68629" grpId="0"/>
      <p:bldP spid="68630" grpId="0"/>
      <p:bldP spid="68631" grpId="0"/>
      <p:bldP spid="686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9634" name="矩形 69633"/>
          <p:cNvSpPr/>
          <p:nvPr/>
        </p:nvSpPr>
        <p:spPr>
          <a:xfrm>
            <a:off x="323850" y="1773238"/>
            <a:ext cx="25590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1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、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(-2x-1)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endParaRPr lang="en-US" altLang="zh-CN" sz="4000" baseline="3000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graphicFrame>
        <p:nvGraphicFramePr>
          <p:cNvPr id="69635" name="对象 69634"/>
          <p:cNvGraphicFramePr/>
          <p:nvPr/>
        </p:nvGraphicFramePr>
        <p:xfrm>
          <a:off x="4716463" y="1268413"/>
          <a:ext cx="3240087" cy="143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888365" imgH="393700" progId="Equation.3">
                  <p:embed/>
                </p:oleObj>
              </mc:Choice>
              <mc:Fallback>
                <p:oleObj name="" r:id="rId1" imgW="888365" imgH="3937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716463" y="1268413"/>
                        <a:ext cx="3240087" cy="1435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636" name="矩形 69635"/>
          <p:cNvSpPr/>
          <p:nvPr/>
        </p:nvSpPr>
        <p:spPr>
          <a:xfrm>
            <a:off x="323850" y="836613"/>
            <a:ext cx="5772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dirty="0">
                <a:latin typeface="Times New Roman" panose="02020603050405020304" pitchFamily="18" charset="0"/>
                <a:ea typeface="华文行楷" panose="02010800040101010101" pitchFamily="2" charset="-122"/>
                <a:sym typeface="Webdings" panose="05030102010509060703" pitchFamily="18" charset="2"/>
              </a:rPr>
              <a:t>运用完全平方公式计算：</a:t>
            </a:r>
            <a:endParaRPr lang="zh-CN" altLang="en-US" sz="4000" dirty="0">
              <a:latin typeface="Times New Roman" panose="02020603050405020304" pitchFamily="18" charset="0"/>
              <a:ea typeface="华文行楷" panose="02010800040101010101" pitchFamily="2" charset="-122"/>
              <a:sym typeface="Webdings" panose="05030102010509060703" pitchFamily="18" charset="2"/>
            </a:endParaRPr>
          </a:p>
        </p:txBody>
      </p:sp>
      <p:sp>
        <p:nvSpPr>
          <p:cNvPr id="69637" name="文本框 69636"/>
          <p:cNvSpPr txBox="1"/>
          <p:nvPr/>
        </p:nvSpPr>
        <p:spPr>
          <a:xfrm>
            <a:off x="323850" y="188913"/>
            <a:ext cx="30241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边学边练</a:t>
            </a:r>
            <a:endParaRPr lang="zh-CN" altLang="en-US" sz="4000" b="1" dirty="0">
              <a:solidFill>
                <a:srgbClr val="0000CC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9638" name="矩形 69637"/>
          <p:cNvSpPr/>
          <p:nvPr/>
        </p:nvSpPr>
        <p:spPr>
          <a:xfrm>
            <a:off x="323850" y="2781300"/>
            <a:ext cx="231616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dirty="0">
                <a:solidFill>
                  <a:srgbClr val="FF6600"/>
                </a:solidFill>
                <a:latin typeface="Times New Roman" panose="02020603050405020304" pitchFamily="18" charset="0"/>
              </a:rPr>
              <a:t>解</a:t>
            </a:r>
            <a:r>
              <a:rPr lang="en-US" altLang="zh-CN" sz="3200">
                <a:solidFill>
                  <a:srgbClr val="FF6600"/>
                </a:solidFill>
                <a:latin typeface="Times New Roman" panose="02020603050405020304" pitchFamily="18" charset="0"/>
              </a:rPr>
              <a:t>: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</a:rPr>
              <a:t>-2x</a:t>
            </a:r>
            <a:r>
              <a:rPr lang="en-US" altLang="zh-CN" sz="3200">
                <a:latin typeface="Times New Roman" panose="02020603050405020304" pitchFamily="18" charset="0"/>
              </a:rPr>
              <a:t>-1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altLang="zh-CN" sz="3200" baseline="30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=</a:t>
            </a:r>
            <a:endParaRPr lang="en-US" altLang="zh-CN" sz="32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9639" name="文本框 69638"/>
          <p:cNvSpPr txBox="1"/>
          <p:nvPr/>
        </p:nvSpPr>
        <p:spPr>
          <a:xfrm>
            <a:off x="2627313" y="2795588"/>
            <a:ext cx="21605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endParaRPr sz="40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9640" name="矩形 69639"/>
          <p:cNvSpPr/>
          <p:nvPr/>
        </p:nvSpPr>
        <p:spPr>
          <a:xfrm>
            <a:off x="2189163" y="3340100"/>
            <a:ext cx="20193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=4x</a:t>
            </a:r>
            <a:r>
              <a:rPr lang="en-US" altLang="zh-CN" sz="3200" baseline="30000"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+4x+1</a:t>
            </a:r>
            <a:endParaRPr lang="en-US" altLang="zh-CN" sz="3200" baseline="30000">
              <a:latin typeface="Times New Roman" panose="02020603050405020304" pitchFamily="18" charset="0"/>
              <a:ea typeface="华文中宋" panose="020106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9641" name="矩形 69640"/>
          <p:cNvSpPr/>
          <p:nvPr/>
        </p:nvSpPr>
        <p:spPr>
          <a:xfrm>
            <a:off x="2506663" y="2719388"/>
            <a:ext cx="112871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</a:rPr>
              <a:t>(-2x)</a:t>
            </a:r>
            <a:r>
              <a:rPr lang="en-US" altLang="zh-CN" sz="3200" baseline="30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zh-CN" sz="3200" baseline="300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9642" name="矩形 69641"/>
          <p:cNvSpPr/>
          <p:nvPr/>
        </p:nvSpPr>
        <p:spPr>
          <a:xfrm>
            <a:off x="3635375" y="2795588"/>
            <a:ext cx="3556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_</a:t>
            </a:r>
            <a:endParaRPr lang="en-US" altLang="zh-CN" sz="4000" baseline="3000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9643" name="矩形 69642"/>
          <p:cNvSpPr/>
          <p:nvPr/>
        </p:nvSpPr>
        <p:spPr>
          <a:xfrm>
            <a:off x="3563938" y="2724150"/>
            <a:ext cx="25177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×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</a:rPr>
              <a:t>(-2x)</a:t>
            </a:r>
            <a:endParaRPr lang="en-US" altLang="zh-CN" sz="320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9644" name="矩形 69643"/>
          <p:cNvSpPr/>
          <p:nvPr/>
        </p:nvSpPr>
        <p:spPr>
          <a:xfrm>
            <a:off x="5829300" y="2724150"/>
            <a:ext cx="8509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+ 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200" baseline="30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zh-CN" sz="3200" baseline="300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9645" name="矩形 69644"/>
          <p:cNvSpPr/>
          <p:nvPr/>
        </p:nvSpPr>
        <p:spPr>
          <a:xfrm>
            <a:off x="3924300" y="2724150"/>
            <a:ext cx="387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zh-CN" sz="3200" baseline="300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9646" name="矩形 69645"/>
          <p:cNvSpPr/>
          <p:nvPr/>
        </p:nvSpPr>
        <p:spPr>
          <a:xfrm>
            <a:off x="5364163" y="2708275"/>
            <a:ext cx="6921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· 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</a:rPr>
              <a:t>1</a:t>
            </a:r>
            <a:endParaRPr lang="en-US" altLang="zh-CN" sz="32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9647" name="矩形 69646"/>
          <p:cNvSpPr/>
          <p:nvPr/>
        </p:nvSpPr>
        <p:spPr>
          <a:xfrm>
            <a:off x="1004888" y="4868863"/>
            <a:ext cx="16954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</a:rPr>
              <a:t>-2x</a:t>
            </a:r>
            <a:r>
              <a:rPr lang="en-US" altLang="zh-CN" sz="3200">
                <a:latin typeface="Times New Roman" panose="02020603050405020304" pitchFamily="18" charset="0"/>
              </a:rPr>
              <a:t>-1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altLang="zh-CN" sz="3200" baseline="30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=</a:t>
            </a:r>
            <a:endParaRPr lang="en-US" altLang="zh-CN" sz="32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9648" name="文本框 69647"/>
          <p:cNvSpPr txBox="1"/>
          <p:nvPr/>
        </p:nvSpPr>
        <p:spPr>
          <a:xfrm>
            <a:off x="4767263" y="4959350"/>
            <a:ext cx="21605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endParaRPr sz="40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9649" name="矩形 69648"/>
          <p:cNvSpPr/>
          <p:nvPr/>
        </p:nvSpPr>
        <p:spPr>
          <a:xfrm>
            <a:off x="2260600" y="5586413"/>
            <a:ext cx="20193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=4x</a:t>
            </a:r>
            <a:r>
              <a:rPr lang="en-US" altLang="zh-CN" sz="3200" baseline="30000"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+4x+1</a:t>
            </a:r>
            <a:endParaRPr lang="en-US" altLang="zh-CN" sz="3200" baseline="30000">
              <a:latin typeface="Times New Roman" panose="02020603050405020304" pitchFamily="18" charset="0"/>
              <a:ea typeface="华文中宋" panose="020106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9650" name="矩形 69649"/>
          <p:cNvSpPr/>
          <p:nvPr/>
        </p:nvSpPr>
        <p:spPr>
          <a:xfrm>
            <a:off x="4427538" y="4865688"/>
            <a:ext cx="9937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</a:rPr>
              <a:t>(2x)</a:t>
            </a:r>
            <a:r>
              <a:rPr lang="en-US" altLang="zh-CN" sz="3200" baseline="30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zh-CN" sz="3200" baseline="300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9651" name="矩形 69650"/>
          <p:cNvSpPr/>
          <p:nvPr/>
        </p:nvSpPr>
        <p:spPr>
          <a:xfrm>
            <a:off x="5175250" y="4814888"/>
            <a:ext cx="692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＋</a:t>
            </a:r>
            <a:endParaRPr lang="zh-CN" altLang="en-US" sz="40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9652" name="矩形 69651"/>
          <p:cNvSpPr/>
          <p:nvPr/>
        </p:nvSpPr>
        <p:spPr>
          <a:xfrm>
            <a:off x="5076825" y="4873625"/>
            <a:ext cx="25177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×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</a:rPr>
              <a:t>2x</a:t>
            </a:r>
            <a:endParaRPr lang="en-US" altLang="zh-CN" sz="320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9653" name="矩形 69652"/>
          <p:cNvSpPr/>
          <p:nvPr/>
        </p:nvSpPr>
        <p:spPr>
          <a:xfrm>
            <a:off x="7537450" y="4873625"/>
            <a:ext cx="8509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+ 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200" baseline="30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zh-CN" sz="3200" baseline="300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9654" name="矩形 69653"/>
          <p:cNvSpPr/>
          <p:nvPr/>
        </p:nvSpPr>
        <p:spPr>
          <a:xfrm>
            <a:off x="5632450" y="4868863"/>
            <a:ext cx="3873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zh-CN" sz="3200" baseline="300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9655" name="矩形 69654"/>
          <p:cNvSpPr/>
          <p:nvPr/>
        </p:nvSpPr>
        <p:spPr>
          <a:xfrm>
            <a:off x="6659563" y="4868863"/>
            <a:ext cx="9366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×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</a:rPr>
              <a:t>1</a:t>
            </a:r>
            <a:endParaRPr lang="en-US" altLang="zh-CN" sz="32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69656" name="文本框 69655"/>
          <p:cNvSpPr txBox="1"/>
          <p:nvPr/>
        </p:nvSpPr>
        <p:spPr>
          <a:xfrm>
            <a:off x="0" y="4005263"/>
            <a:ext cx="35639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另一种解法：</a:t>
            </a:r>
            <a:endParaRPr lang="zh-CN" altLang="en-US" sz="32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69657" name="矩形 69656"/>
          <p:cNvSpPr/>
          <p:nvPr/>
        </p:nvSpPr>
        <p:spPr>
          <a:xfrm>
            <a:off x="2555875" y="4865688"/>
            <a:ext cx="18319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</a:rPr>
              <a:t>2x</a:t>
            </a:r>
            <a:r>
              <a:rPr lang="zh-CN" altLang="en-US" sz="3200" dirty="0">
                <a:latin typeface="Times New Roman" panose="02020603050405020304" pitchFamily="18" charset="0"/>
              </a:rPr>
              <a:t>＋</a:t>
            </a:r>
            <a:r>
              <a:rPr lang="en-US" altLang="zh-CN" sz="3200">
                <a:latin typeface="Times New Roman" panose="02020603050405020304" pitchFamily="18" charset="0"/>
              </a:rPr>
              <a:t>1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altLang="zh-CN" sz="3200" baseline="300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=</a:t>
            </a:r>
            <a:endParaRPr lang="en-US" altLang="zh-CN" sz="32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69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96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9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9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96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96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9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9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69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2000"/>
                                        <p:tgtEl>
                                          <p:spTgt spid="69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69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96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9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9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696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9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69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696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9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9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69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8" grpId="0"/>
      <p:bldP spid="69640" grpId="0"/>
      <p:bldP spid="69641" grpId="0"/>
      <p:bldP spid="69642" grpId="0"/>
      <p:bldP spid="69643" grpId="0"/>
      <p:bldP spid="69644" grpId="0"/>
      <p:bldP spid="69645" grpId="0"/>
      <p:bldP spid="69646" grpId="0"/>
      <p:bldP spid="69647" grpId="0"/>
      <p:bldP spid="69649" grpId="0"/>
      <p:bldP spid="69650" grpId="0"/>
      <p:bldP spid="69651" grpId="0"/>
      <p:bldP spid="69652" grpId="0"/>
      <p:bldP spid="69653" grpId="0"/>
      <p:bldP spid="69654" grpId="0"/>
      <p:bldP spid="69655" grpId="0"/>
      <p:bldP spid="69656" grpId="0"/>
      <p:bldP spid="6965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0658" name="矩形 70657"/>
          <p:cNvSpPr/>
          <p:nvPr/>
        </p:nvSpPr>
        <p:spPr>
          <a:xfrm>
            <a:off x="323850" y="1773238"/>
            <a:ext cx="25590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1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、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(-2x-1)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endParaRPr lang="en-US" altLang="zh-CN" sz="4000" baseline="3000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graphicFrame>
        <p:nvGraphicFramePr>
          <p:cNvPr id="70659" name="对象 70658"/>
          <p:cNvGraphicFramePr/>
          <p:nvPr/>
        </p:nvGraphicFramePr>
        <p:xfrm>
          <a:off x="4716463" y="1268413"/>
          <a:ext cx="3240087" cy="143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888365" imgH="393700" progId="Equation.3">
                  <p:embed/>
                </p:oleObj>
              </mc:Choice>
              <mc:Fallback>
                <p:oleObj name="" r:id="rId1" imgW="888365" imgH="3937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716463" y="1268413"/>
                        <a:ext cx="3240087" cy="1435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0660" name="矩形 70659"/>
          <p:cNvSpPr/>
          <p:nvPr/>
        </p:nvSpPr>
        <p:spPr>
          <a:xfrm>
            <a:off x="323850" y="836613"/>
            <a:ext cx="5772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dirty="0">
                <a:latin typeface="Times New Roman" panose="02020603050405020304" pitchFamily="18" charset="0"/>
                <a:ea typeface="华文行楷" panose="02010800040101010101" pitchFamily="2" charset="-122"/>
                <a:sym typeface="Webdings" panose="05030102010509060703" pitchFamily="18" charset="2"/>
              </a:rPr>
              <a:t>运用完全平方公式计算：</a:t>
            </a:r>
            <a:endParaRPr lang="zh-CN" altLang="en-US" sz="4000" dirty="0">
              <a:latin typeface="Times New Roman" panose="02020603050405020304" pitchFamily="18" charset="0"/>
              <a:ea typeface="华文行楷" panose="02010800040101010101" pitchFamily="2" charset="-122"/>
              <a:sym typeface="Webdings" panose="05030102010509060703" pitchFamily="18" charset="2"/>
            </a:endParaRPr>
          </a:p>
        </p:txBody>
      </p:sp>
      <p:sp>
        <p:nvSpPr>
          <p:cNvPr id="70661" name="文本框 70660"/>
          <p:cNvSpPr txBox="1"/>
          <p:nvPr/>
        </p:nvSpPr>
        <p:spPr>
          <a:xfrm>
            <a:off x="323850" y="188913"/>
            <a:ext cx="30241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边学边练</a:t>
            </a:r>
            <a:endParaRPr lang="zh-CN" altLang="en-US" sz="4000" b="1" dirty="0">
              <a:solidFill>
                <a:srgbClr val="0000CC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0662" name="矩形 70661"/>
          <p:cNvSpPr/>
          <p:nvPr/>
        </p:nvSpPr>
        <p:spPr>
          <a:xfrm>
            <a:off x="323850" y="3068638"/>
            <a:ext cx="7032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dirty="0">
                <a:solidFill>
                  <a:srgbClr val="FF6600"/>
                </a:solidFill>
                <a:latin typeface="Times New Roman" panose="02020603050405020304" pitchFamily="18" charset="0"/>
              </a:rPr>
              <a:t>解</a:t>
            </a:r>
            <a:r>
              <a:rPr lang="en-US" altLang="zh-CN" sz="3200">
                <a:solidFill>
                  <a:srgbClr val="FF6600"/>
                </a:solidFill>
                <a:latin typeface="Times New Roman" panose="02020603050405020304" pitchFamily="18" charset="0"/>
              </a:rPr>
              <a:t>:</a:t>
            </a:r>
            <a:endParaRPr lang="en-US" altLang="zh-CN" sz="320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graphicFrame>
        <p:nvGraphicFramePr>
          <p:cNvPr id="70663" name="对象 70662"/>
          <p:cNvGraphicFramePr/>
          <p:nvPr/>
        </p:nvGraphicFramePr>
        <p:xfrm>
          <a:off x="1116013" y="2852738"/>
          <a:ext cx="2089150" cy="1074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3" imgW="774065" imgH="393700" progId="Equation.3">
                  <p:embed/>
                </p:oleObj>
              </mc:Choice>
              <mc:Fallback>
                <p:oleObj name="" r:id="rId3" imgW="774065" imgH="3937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16013" y="2852738"/>
                        <a:ext cx="2089150" cy="10747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64" name="对象 70663"/>
          <p:cNvGraphicFramePr/>
          <p:nvPr/>
        </p:nvGraphicFramePr>
        <p:xfrm>
          <a:off x="3132138" y="2781300"/>
          <a:ext cx="4608512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5" imgW="2019300" imgH="469900" progId="Equation.3">
                  <p:embed/>
                </p:oleObj>
              </mc:Choice>
              <mc:Fallback>
                <p:oleObj name="" r:id="rId5" imgW="2019300" imgH="46990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132138" y="2781300"/>
                        <a:ext cx="4608512" cy="1266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65" name="对象 70664"/>
          <p:cNvGraphicFramePr/>
          <p:nvPr/>
        </p:nvGraphicFramePr>
        <p:xfrm>
          <a:off x="3059113" y="4149725"/>
          <a:ext cx="2870200" cy="1060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7" imgW="1256665" imgH="393700" progId="Equation.3">
                  <p:embed/>
                </p:oleObj>
              </mc:Choice>
              <mc:Fallback>
                <p:oleObj name="" r:id="rId7" imgW="1256665" imgH="3937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059113" y="4149725"/>
                        <a:ext cx="2870200" cy="1060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06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0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0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06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06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0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标题 4097"/>
          <p:cNvSpPr>
            <a:spLocks noGrp="1" noRot="1"/>
          </p:cNvSpPr>
          <p:nvPr>
            <p:ph type="title"/>
          </p:nvPr>
        </p:nvSpPr>
        <p:spPr>
          <a:xfrm>
            <a:off x="755650" y="549275"/>
            <a:ext cx="6870700" cy="628650"/>
          </a:xfrm>
        </p:spPr>
        <p:txBody>
          <a:bodyPr anchor="ctr"/>
          <a:p>
            <a:pPr marL="1117600" indent="-1117600" algn="l"/>
            <a:r>
              <a:rPr lang="zh-CN" altLang="en-US" sz="3200" b="1" dirty="0">
                <a:solidFill>
                  <a:srgbClr val="FF0000"/>
                </a:solidFill>
              </a:rPr>
              <a:t>五、知识运用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4100" name="矩形 4099"/>
          <p:cNvSpPr/>
          <p:nvPr/>
        </p:nvSpPr>
        <p:spPr>
          <a:xfrm>
            <a:off x="684213" y="1311275"/>
            <a:ext cx="4608512" cy="5191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例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2.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运用完全平方公式计算</a:t>
            </a:r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endParaRPr lang="en-US" altLang="zh-CN" sz="2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04" name="矩形 4103"/>
          <p:cNvSpPr/>
          <p:nvPr/>
        </p:nvSpPr>
        <p:spPr>
          <a:xfrm>
            <a:off x="611188" y="2205038"/>
            <a:ext cx="10271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en-US" sz="12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en-US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4103" name="对象 4102"/>
          <p:cNvGraphicFramePr/>
          <p:nvPr/>
        </p:nvGraphicFramePr>
        <p:xfrm>
          <a:off x="1547813" y="2205038"/>
          <a:ext cx="2592387" cy="433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295400" imgH="228600" progId="Equation.3">
                  <p:embed/>
                </p:oleObj>
              </mc:Choice>
              <mc:Fallback>
                <p:oleObj name="" r:id="rId1" imgW="1295400" imgH="2286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47813" y="2205038"/>
                        <a:ext cx="2592387" cy="4333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5" name="矩形 4104"/>
          <p:cNvSpPr/>
          <p:nvPr/>
        </p:nvSpPr>
        <p:spPr>
          <a:xfrm>
            <a:off x="4932363" y="2205038"/>
            <a:ext cx="9509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）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4102" name="对象 4101"/>
          <p:cNvGraphicFramePr/>
          <p:nvPr/>
        </p:nvGraphicFramePr>
        <p:xfrm>
          <a:off x="6011863" y="2159000"/>
          <a:ext cx="1512887" cy="54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609600" imgH="228600" progId="Equation.3">
                  <p:embed/>
                </p:oleObj>
              </mc:Choice>
              <mc:Fallback>
                <p:oleObj name="" r:id="rId3" imgW="609600" imgH="2286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11863" y="2159000"/>
                        <a:ext cx="1512887" cy="541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6" name="矩形 4105"/>
          <p:cNvSpPr/>
          <p:nvPr/>
        </p:nvSpPr>
        <p:spPr>
          <a:xfrm>
            <a:off x="611188" y="2852738"/>
            <a:ext cx="10096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3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）</a:t>
            </a:r>
            <a:r>
              <a:rPr lang="zh-CN" altLang="en-US" sz="1200" b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zh-CN" altLang="en-US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4101" name="对象 4100"/>
          <p:cNvGraphicFramePr/>
          <p:nvPr/>
        </p:nvGraphicFramePr>
        <p:xfrm>
          <a:off x="1619250" y="2852738"/>
          <a:ext cx="720725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317500" imgH="203200" progId="Equation.3">
                  <p:embed/>
                </p:oleObj>
              </mc:Choice>
              <mc:Fallback>
                <p:oleObj name="" r:id="rId5" imgW="317500" imgH="2032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9250" y="2852738"/>
                        <a:ext cx="720725" cy="4460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7" name="矩形 4106"/>
          <p:cNvSpPr/>
          <p:nvPr/>
        </p:nvSpPr>
        <p:spPr>
          <a:xfrm>
            <a:off x="4932363" y="2882900"/>
            <a:ext cx="9874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4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）</a:t>
            </a:r>
            <a:r>
              <a:rPr lang="zh-CN" altLang="en-US" sz="6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zh-CN" altLang="en-US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09" name="矩形 4108"/>
          <p:cNvSpPr/>
          <p:nvPr/>
        </p:nvSpPr>
        <p:spPr>
          <a:xfrm>
            <a:off x="0" y="33305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4108" name="对象 4107"/>
          <p:cNvGraphicFramePr/>
          <p:nvPr/>
        </p:nvGraphicFramePr>
        <p:xfrm>
          <a:off x="6227763" y="2873375"/>
          <a:ext cx="576262" cy="442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7" imgW="254000" imgH="203200" progId="Equation.3">
                  <p:embed/>
                </p:oleObj>
              </mc:Choice>
              <mc:Fallback>
                <p:oleObj name="" r:id="rId7" imgW="254000" imgH="2032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227763" y="2873375"/>
                        <a:ext cx="576262" cy="4429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12" name="矩形 4111"/>
          <p:cNvSpPr/>
          <p:nvPr/>
        </p:nvSpPr>
        <p:spPr>
          <a:xfrm>
            <a:off x="0" y="331946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114" name="矩形 4113"/>
          <p:cNvSpPr/>
          <p:nvPr/>
        </p:nvSpPr>
        <p:spPr>
          <a:xfrm>
            <a:off x="0" y="331946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116" name="矩形 4115"/>
          <p:cNvSpPr/>
          <p:nvPr/>
        </p:nvSpPr>
        <p:spPr>
          <a:xfrm>
            <a:off x="0" y="33305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118" name="矩形 4117"/>
          <p:cNvSpPr/>
          <p:nvPr/>
        </p:nvSpPr>
        <p:spPr>
          <a:xfrm>
            <a:off x="0" y="334168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120" name="矩形 4119"/>
          <p:cNvSpPr/>
          <p:nvPr/>
        </p:nvSpPr>
        <p:spPr>
          <a:xfrm>
            <a:off x="0" y="334168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pic>
        <p:nvPicPr>
          <p:cNvPr id="4121" name="内容占位符 4120" descr="VA{%($UO5ZEOOBKEI3NZBEL"/>
          <p:cNvPicPr>
            <a:picLocks noRot="1" noChangeAspect="1"/>
          </p:cNvPicPr>
          <p:nvPr>
            <p:ph idx="1"/>
          </p:nvPr>
        </p:nvPicPr>
        <p:blipFill>
          <a:blip r:embed="rId9"/>
          <a:stretch>
            <a:fillRect/>
          </a:stretch>
        </p:blipFill>
        <p:spPr>
          <a:xfrm>
            <a:off x="539750" y="3644900"/>
            <a:ext cx="8229600" cy="26590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4" name="矩形 5123"/>
          <p:cNvSpPr/>
          <p:nvPr/>
        </p:nvSpPr>
        <p:spPr>
          <a:xfrm>
            <a:off x="755650" y="404813"/>
            <a:ext cx="220503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解：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(2)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原式</a:t>
            </a: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zh-CN" altLang="en-US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126" name="矩形 5125"/>
          <p:cNvSpPr/>
          <p:nvPr/>
        </p:nvSpPr>
        <p:spPr>
          <a:xfrm>
            <a:off x="0" y="30321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5125" name="对象 5124"/>
          <p:cNvGraphicFramePr/>
          <p:nvPr/>
        </p:nvGraphicFramePr>
        <p:xfrm>
          <a:off x="2916238" y="333375"/>
          <a:ext cx="1865312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647700" imgH="228600" progId="Equation.3">
                  <p:embed/>
                </p:oleObj>
              </mc:Choice>
              <mc:Fallback>
                <p:oleObj name="" r:id="rId1" imgW="647700" imgH="2286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916238" y="333375"/>
                        <a:ext cx="1865312" cy="61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8" name="矩形 5127"/>
          <p:cNvSpPr/>
          <p:nvPr/>
        </p:nvSpPr>
        <p:spPr>
          <a:xfrm>
            <a:off x="0" y="30321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5127" name="对象 5126"/>
          <p:cNvGraphicFramePr/>
          <p:nvPr/>
        </p:nvGraphicFramePr>
        <p:xfrm>
          <a:off x="2771775" y="1125538"/>
          <a:ext cx="304165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3" imgW="965200" imgH="228600" progId="Equation.3">
                  <p:embed/>
                </p:oleObj>
              </mc:Choice>
              <mc:Fallback>
                <p:oleObj name="" r:id="rId3" imgW="965200" imgH="2286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71775" y="1125538"/>
                        <a:ext cx="3041650" cy="685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9" name="矩形 5128"/>
          <p:cNvSpPr/>
          <p:nvPr/>
        </p:nvSpPr>
        <p:spPr>
          <a:xfrm>
            <a:off x="827088" y="1989138"/>
            <a:ext cx="2205037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解：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(3)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原式</a:t>
            </a: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zh-CN" altLang="en-US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131" name="矩形 5130"/>
          <p:cNvSpPr/>
          <p:nvPr/>
        </p:nvSpPr>
        <p:spPr>
          <a:xfrm>
            <a:off x="0" y="30321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5130" name="对象 5129"/>
          <p:cNvGraphicFramePr/>
          <p:nvPr/>
        </p:nvGraphicFramePr>
        <p:xfrm>
          <a:off x="2916238" y="1917700"/>
          <a:ext cx="2074862" cy="585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5" imgW="761365" imgH="228600" progId="Equation.3">
                  <p:embed/>
                </p:oleObj>
              </mc:Choice>
              <mc:Fallback>
                <p:oleObj name="" r:id="rId5" imgW="761365" imgH="2286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16238" y="1917700"/>
                        <a:ext cx="2074862" cy="585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3" name="矩形 5132"/>
          <p:cNvSpPr/>
          <p:nvPr/>
        </p:nvSpPr>
        <p:spPr>
          <a:xfrm>
            <a:off x="0" y="30432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5132" name="对象 5131"/>
          <p:cNvGraphicFramePr/>
          <p:nvPr/>
        </p:nvGraphicFramePr>
        <p:xfrm>
          <a:off x="2843213" y="2709863"/>
          <a:ext cx="3600450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7" imgW="1383030" imgH="203200" progId="Equation.3">
                  <p:embed/>
                </p:oleObj>
              </mc:Choice>
              <mc:Fallback>
                <p:oleObj name="" r:id="rId7" imgW="1383030" imgH="2032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843213" y="2709863"/>
                        <a:ext cx="3600450" cy="504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5" name="矩形 5134"/>
          <p:cNvSpPr/>
          <p:nvPr/>
        </p:nvSpPr>
        <p:spPr>
          <a:xfrm>
            <a:off x="0" y="30543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5134" name="对象 5133"/>
          <p:cNvGraphicFramePr/>
          <p:nvPr/>
        </p:nvGraphicFramePr>
        <p:xfrm>
          <a:off x="2843213" y="3357563"/>
          <a:ext cx="3155950" cy="48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9" imgW="1115695" imgH="177800" progId="Equation.3">
                  <p:embed/>
                </p:oleObj>
              </mc:Choice>
              <mc:Fallback>
                <p:oleObj name="" r:id="rId9" imgW="1115695" imgH="1778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843213" y="3357563"/>
                        <a:ext cx="3155950" cy="484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7" name="矩形 5136"/>
          <p:cNvSpPr/>
          <p:nvPr/>
        </p:nvSpPr>
        <p:spPr>
          <a:xfrm>
            <a:off x="0" y="30543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5136" name="对象 5135"/>
          <p:cNvGraphicFramePr/>
          <p:nvPr/>
        </p:nvGraphicFramePr>
        <p:xfrm>
          <a:off x="2843213" y="4005263"/>
          <a:ext cx="1498600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1" imgW="532765" imgH="177800" progId="Equation.3">
                  <p:embed/>
                </p:oleObj>
              </mc:Choice>
              <mc:Fallback>
                <p:oleObj name="" r:id="rId11" imgW="532765" imgH="17780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843213" y="4005263"/>
                        <a:ext cx="1498600" cy="482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8" name="矩形 5137"/>
          <p:cNvSpPr/>
          <p:nvPr/>
        </p:nvSpPr>
        <p:spPr>
          <a:xfrm>
            <a:off x="900113" y="4505325"/>
            <a:ext cx="2205037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解：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(4)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原式</a:t>
            </a:r>
            <a:r>
              <a:rPr lang="zh-CN" altLang="en-US" b="1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zh-CN" altLang="en-US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140" name="矩形 5139"/>
          <p:cNvSpPr/>
          <p:nvPr/>
        </p:nvSpPr>
        <p:spPr>
          <a:xfrm>
            <a:off x="0" y="30321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5139" name="对象 5138"/>
          <p:cNvGraphicFramePr/>
          <p:nvPr/>
        </p:nvGraphicFramePr>
        <p:xfrm>
          <a:off x="2987675" y="4510088"/>
          <a:ext cx="1863725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3" imgW="736600" imgH="228600" progId="Equation.3">
                  <p:embed/>
                </p:oleObj>
              </mc:Choice>
              <mc:Fallback>
                <p:oleObj name="" r:id="rId13" imgW="736600" imgH="2286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987675" y="4510088"/>
                        <a:ext cx="1863725" cy="550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42" name="矩形 5141"/>
          <p:cNvSpPr/>
          <p:nvPr/>
        </p:nvSpPr>
        <p:spPr>
          <a:xfrm>
            <a:off x="0" y="33305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5141" name="对象 5140"/>
          <p:cNvGraphicFramePr/>
          <p:nvPr/>
        </p:nvGraphicFramePr>
        <p:xfrm>
          <a:off x="2916238" y="5084763"/>
          <a:ext cx="2865437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5" imgW="1332230" imgH="203200" progId="Equation.3">
                  <p:embed/>
                </p:oleObj>
              </mc:Choice>
              <mc:Fallback>
                <p:oleObj name="" r:id="rId15" imgW="1332230" imgH="2032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916238" y="5084763"/>
                        <a:ext cx="2865437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44" name="矩形 5143"/>
          <p:cNvSpPr/>
          <p:nvPr/>
        </p:nvSpPr>
        <p:spPr>
          <a:xfrm>
            <a:off x="0" y="334168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5143" name="对象 5142"/>
          <p:cNvGraphicFramePr/>
          <p:nvPr/>
        </p:nvGraphicFramePr>
        <p:xfrm>
          <a:off x="2916238" y="5589588"/>
          <a:ext cx="2505075" cy="392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7" imgW="1090295" imgH="177800" progId="Equation.3">
                  <p:embed/>
                </p:oleObj>
              </mc:Choice>
              <mc:Fallback>
                <p:oleObj name="" r:id="rId17" imgW="1090295" imgH="17780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2916238" y="5589588"/>
                        <a:ext cx="2505075" cy="392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46" name="矩形 5145"/>
          <p:cNvSpPr/>
          <p:nvPr/>
        </p:nvSpPr>
        <p:spPr>
          <a:xfrm>
            <a:off x="0" y="334168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5145" name="对象 5144"/>
          <p:cNvGraphicFramePr/>
          <p:nvPr/>
        </p:nvGraphicFramePr>
        <p:xfrm>
          <a:off x="2916238" y="6092825"/>
          <a:ext cx="920750" cy="344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9" imgW="456565" imgH="177800" progId="Equation.3">
                  <p:embed/>
                </p:oleObj>
              </mc:Choice>
              <mc:Fallback>
                <p:oleObj name="" r:id="rId19" imgW="456565" imgH="177800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916238" y="6092825"/>
                        <a:ext cx="920750" cy="3444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9" grpId="0"/>
      <p:bldP spid="51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2" name="矩形 71681"/>
          <p:cNvSpPr/>
          <p:nvPr/>
        </p:nvSpPr>
        <p:spPr>
          <a:xfrm>
            <a:off x="323850" y="1933575"/>
            <a:ext cx="175260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1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、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9.8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endParaRPr lang="en-US" altLang="zh-CN" sz="4000" baseline="3000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71683" name="矩形 71682"/>
          <p:cNvSpPr/>
          <p:nvPr/>
        </p:nvSpPr>
        <p:spPr>
          <a:xfrm>
            <a:off x="323850" y="1052513"/>
            <a:ext cx="5772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dirty="0">
                <a:latin typeface="Times New Roman" panose="02020603050405020304" pitchFamily="18" charset="0"/>
                <a:ea typeface="华文行楷" panose="02010800040101010101" pitchFamily="2" charset="-122"/>
                <a:sym typeface="Webdings" panose="05030102010509060703" pitchFamily="18" charset="2"/>
              </a:rPr>
              <a:t>运用完全平方公式计算：</a:t>
            </a:r>
            <a:endParaRPr lang="zh-CN" altLang="en-US" sz="4000" dirty="0">
              <a:latin typeface="Times New Roman" panose="02020603050405020304" pitchFamily="18" charset="0"/>
              <a:ea typeface="华文行楷" panose="02010800040101010101" pitchFamily="2" charset="-122"/>
              <a:sym typeface="Webdings" panose="05030102010509060703" pitchFamily="18" charset="2"/>
            </a:endParaRPr>
          </a:p>
        </p:txBody>
      </p:sp>
      <p:sp>
        <p:nvSpPr>
          <p:cNvPr id="71684" name="文本框 71683"/>
          <p:cNvSpPr txBox="1"/>
          <p:nvPr/>
        </p:nvSpPr>
        <p:spPr>
          <a:xfrm>
            <a:off x="323850" y="188913"/>
            <a:ext cx="30241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边学边练</a:t>
            </a:r>
            <a:endParaRPr lang="zh-CN" altLang="en-US" sz="4000" b="1" dirty="0">
              <a:solidFill>
                <a:srgbClr val="0000CC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685" name="矩形 71684"/>
          <p:cNvSpPr/>
          <p:nvPr/>
        </p:nvSpPr>
        <p:spPr>
          <a:xfrm>
            <a:off x="3851275" y="1916113"/>
            <a:ext cx="213360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、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1001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endParaRPr lang="en-US" altLang="zh-CN" sz="4000" baseline="3000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71686" name="文本框 71685"/>
          <p:cNvSpPr txBox="1"/>
          <p:nvPr/>
        </p:nvSpPr>
        <p:spPr>
          <a:xfrm>
            <a:off x="395288" y="3068638"/>
            <a:ext cx="61214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endParaRPr sz="40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687" name="文本框 71686"/>
          <p:cNvSpPr txBox="1"/>
          <p:nvPr/>
        </p:nvSpPr>
        <p:spPr>
          <a:xfrm>
            <a:off x="395288" y="3040063"/>
            <a:ext cx="842486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FF6600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解</a:t>
            </a:r>
            <a:r>
              <a:rPr lang="en-US" altLang="zh-CN" sz="3200" b="1">
                <a:solidFill>
                  <a:srgbClr val="FF6600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:</a:t>
            </a:r>
            <a:r>
              <a:rPr lang="en-US" altLang="zh-CN" sz="3200" b="1"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</a:t>
            </a: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1)  </a:t>
            </a:r>
            <a:r>
              <a:rPr lang="en-US" altLang="zh-CN" sz="3200" b="1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9.8</a:t>
            </a:r>
            <a:r>
              <a:rPr lang="en-US" altLang="zh-CN" sz="3200" b="1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=</a:t>
            </a:r>
            <a:endParaRPr lang="en-US" altLang="zh-CN" sz="3200" b="1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688" name="矩形 71687"/>
          <p:cNvSpPr/>
          <p:nvPr/>
        </p:nvSpPr>
        <p:spPr>
          <a:xfrm>
            <a:off x="2344738" y="3703638"/>
            <a:ext cx="345281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=100-4+0.04=96.04</a:t>
            </a:r>
            <a:endParaRPr lang="en-US" altLang="zh-CN" sz="3200" b="1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689" name="矩形 71688"/>
          <p:cNvSpPr/>
          <p:nvPr/>
        </p:nvSpPr>
        <p:spPr>
          <a:xfrm>
            <a:off x="2627313" y="2997200"/>
            <a:ext cx="163671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(10-0.2)</a:t>
            </a:r>
            <a:r>
              <a:rPr lang="en-US" altLang="zh-CN" sz="3200" b="1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endParaRPr lang="en-US" altLang="zh-CN" sz="3200" b="1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690" name="矩形 71689"/>
          <p:cNvSpPr/>
          <p:nvPr/>
        </p:nvSpPr>
        <p:spPr>
          <a:xfrm>
            <a:off x="4238625" y="3013075"/>
            <a:ext cx="3894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=10</a:t>
            </a:r>
            <a:r>
              <a:rPr lang="en-US" altLang="zh-CN" sz="3200" b="1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-2×10×0.2+0.2</a:t>
            </a:r>
            <a:r>
              <a:rPr lang="en-US" altLang="zh-CN" sz="3200" b="1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endParaRPr lang="en-US" altLang="zh-CN" sz="3200" b="1" baseline="3000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691" name="文本框 71690"/>
          <p:cNvSpPr txBox="1"/>
          <p:nvPr/>
        </p:nvSpPr>
        <p:spPr>
          <a:xfrm>
            <a:off x="755650" y="4721225"/>
            <a:ext cx="34559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(2)  1001</a:t>
            </a:r>
            <a:r>
              <a:rPr lang="en-US" altLang="zh-CN" sz="3200" b="1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=</a:t>
            </a:r>
            <a:endParaRPr lang="en-US" altLang="zh-CN" sz="3200" b="1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692" name="矩形 71691"/>
          <p:cNvSpPr/>
          <p:nvPr/>
        </p:nvSpPr>
        <p:spPr>
          <a:xfrm>
            <a:off x="2335213" y="5373688"/>
            <a:ext cx="49720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=1000000+2000+1=1002001</a:t>
            </a:r>
            <a:endParaRPr lang="en-US" altLang="zh-CN" sz="3200" b="1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693" name="矩形 71692"/>
          <p:cNvSpPr/>
          <p:nvPr/>
        </p:nvSpPr>
        <p:spPr>
          <a:xfrm>
            <a:off x="2700338" y="4721225"/>
            <a:ext cx="18351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(1000+1)</a:t>
            </a:r>
            <a:r>
              <a:rPr lang="en-US" altLang="zh-CN" sz="3200" b="1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endParaRPr lang="en-US" altLang="zh-CN" sz="3200" b="1" baseline="3000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694" name="矩形 71693"/>
          <p:cNvSpPr/>
          <p:nvPr/>
        </p:nvSpPr>
        <p:spPr>
          <a:xfrm>
            <a:off x="4540250" y="4745038"/>
            <a:ext cx="41941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=1000</a:t>
            </a:r>
            <a:r>
              <a:rPr lang="en-US" altLang="zh-CN" sz="3200" b="1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+2×1000×1+1</a:t>
            </a:r>
            <a:r>
              <a:rPr lang="en-US" altLang="zh-CN" sz="3200" b="1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endParaRPr lang="en-US" altLang="zh-CN" sz="3200" b="1" baseline="3000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1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6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6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71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1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6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16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7" grpId="0"/>
      <p:bldP spid="71688" grpId="0"/>
      <p:bldP spid="71689" grpId="0"/>
      <p:bldP spid="71690" grpId="0"/>
      <p:bldP spid="71691" grpId="0"/>
      <p:bldP spid="71692" grpId="0"/>
      <p:bldP spid="71693" grpId="0"/>
      <p:bldP spid="7169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6" name="文本框 72705"/>
          <p:cNvSpPr txBox="1"/>
          <p:nvPr/>
        </p:nvSpPr>
        <p:spPr>
          <a:xfrm>
            <a:off x="468313" y="404813"/>
            <a:ext cx="38877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考考你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2707" name="文本框 72706"/>
          <p:cNvSpPr txBox="1"/>
          <p:nvPr/>
        </p:nvSpPr>
        <p:spPr>
          <a:xfrm>
            <a:off x="323850" y="1412875"/>
            <a:ext cx="66960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1.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（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a+b)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与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(-a-b)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相等吗？</a:t>
            </a:r>
            <a:endParaRPr lang="zh-CN" altLang="en-US" sz="40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2708" name="文本框 72707"/>
          <p:cNvSpPr txBox="1"/>
          <p:nvPr/>
        </p:nvSpPr>
        <p:spPr>
          <a:xfrm>
            <a:off x="395288" y="3284538"/>
            <a:ext cx="66960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2.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（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a-b)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与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(b-a)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相等吗？</a:t>
            </a:r>
            <a:endParaRPr lang="zh-CN" altLang="en-US" sz="40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2709" name="文本框 72708"/>
          <p:cNvSpPr txBox="1"/>
          <p:nvPr/>
        </p:nvSpPr>
        <p:spPr>
          <a:xfrm>
            <a:off x="395288" y="5300663"/>
            <a:ext cx="66960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3.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（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a-b)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与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4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-b</a:t>
            </a:r>
            <a:r>
              <a:rPr lang="en-US" altLang="zh-CN" sz="4000" baseline="300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40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相等吗？</a:t>
            </a:r>
            <a:endParaRPr lang="zh-CN" altLang="en-US" sz="40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2710" name="文本框 72709"/>
          <p:cNvSpPr txBox="1"/>
          <p:nvPr/>
        </p:nvSpPr>
        <p:spPr>
          <a:xfrm>
            <a:off x="1908175" y="2276475"/>
            <a:ext cx="15843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相等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2711" name="文本框 72710"/>
          <p:cNvSpPr txBox="1"/>
          <p:nvPr/>
        </p:nvSpPr>
        <p:spPr>
          <a:xfrm>
            <a:off x="1908175" y="4076700"/>
            <a:ext cx="15843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相等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2712" name="文本框 72711"/>
          <p:cNvSpPr txBox="1"/>
          <p:nvPr/>
        </p:nvSpPr>
        <p:spPr>
          <a:xfrm>
            <a:off x="1692275" y="5949950"/>
            <a:ext cx="29527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不一定相等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2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72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2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/>
      <p:bldP spid="72708" grpId="0"/>
      <p:bldP spid="72709" grpId="0"/>
      <p:bldP spid="72710" grpId="0"/>
      <p:bldP spid="72711" grpId="0"/>
      <p:bldP spid="727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标题 6145"/>
          <p:cNvSpPr>
            <a:spLocks noGrp="1" noRot="1"/>
          </p:cNvSpPr>
          <p:nvPr>
            <p:ph type="title"/>
          </p:nvPr>
        </p:nvSpPr>
        <p:spPr>
          <a:xfrm>
            <a:off x="755650" y="496888"/>
            <a:ext cx="8064500" cy="1203325"/>
          </a:xfrm>
        </p:spPr>
        <p:txBody>
          <a:bodyPr anchor="ctr"/>
          <a:p>
            <a:pPr algn="l"/>
            <a:r>
              <a:rPr lang="zh-CN" altLang="en-US" sz="3200" b="1" dirty="0">
                <a:solidFill>
                  <a:srgbClr val="FF0000"/>
                </a:solidFill>
              </a:rPr>
              <a:t>六、巩固加强</a:t>
            </a:r>
            <a:b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   </a:t>
            </a:r>
            <a:b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</a:b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000000"/>
                </a:solidFill>
              </a:rPr>
              <a:t>下面各式的计算错在哪里？应当怎样改正？</a:t>
            </a:r>
            <a:endParaRPr lang="zh-CN" altLang="en-US" sz="2800" b="1" dirty="0">
              <a:solidFill>
                <a:srgbClr val="000000"/>
              </a:solidFill>
            </a:endParaRPr>
          </a:p>
        </p:txBody>
      </p:sp>
      <p:graphicFrame>
        <p:nvGraphicFramePr>
          <p:cNvPr id="6167" name="内容占位符 6166"/>
          <p:cNvGraphicFramePr/>
          <p:nvPr>
            <p:ph sz="half" idx="1"/>
          </p:nvPr>
        </p:nvGraphicFramePr>
        <p:xfrm>
          <a:off x="1116013" y="1957388"/>
          <a:ext cx="2808287" cy="53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" imgW="1332230" imgH="254000" progId="Equation.3">
                  <p:embed/>
                </p:oleObj>
              </mc:Choice>
              <mc:Fallback>
                <p:oleObj name="" r:id="rId1" imgW="1332230" imgH="254000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116013" y="1957388"/>
                        <a:ext cx="2808287" cy="534987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9" name="矩形 6148"/>
          <p:cNvSpPr/>
          <p:nvPr/>
        </p:nvSpPr>
        <p:spPr>
          <a:xfrm>
            <a:off x="0" y="331946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150" name="矩形 6149"/>
          <p:cNvSpPr/>
          <p:nvPr/>
        </p:nvSpPr>
        <p:spPr>
          <a:xfrm>
            <a:off x="1187450" y="2466975"/>
            <a:ext cx="26352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漏掉积的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倍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.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改：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152" name="矩形 6151"/>
          <p:cNvSpPr/>
          <p:nvPr/>
        </p:nvSpPr>
        <p:spPr>
          <a:xfrm>
            <a:off x="0" y="331946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6151" name="对象 6150"/>
          <p:cNvGraphicFramePr/>
          <p:nvPr/>
        </p:nvGraphicFramePr>
        <p:xfrm>
          <a:off x="3779838" y="2416175"/>
          <a:ext cx="3455987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3" imgW="1473200" imgH="228600" progId="Equation.3">
                  <p:embed/>
                </p:oleObj>
              </mc:Choice>
              <mc:Fallback>
                <p:oleObj name="" r:id="rId3" imgW="1473200" imgH="228600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79838" y="2416175"/>
                        <a:ext cx="3455987" cy="50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4" name="矩形 6153"/>
          <p:cNvSpPr/>
          <p:nvPr/>
        </p:nvSpPr>
        <p:spPr>
          <a:xfrm>
            <a:off x="0" y="331946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155" name="矩形 6154"/>
          <p:cNvSpPr/>
          <p:nvPr/>
        </p:nvSpPr>
        <p:spPr>
          <a:xfrm>
            <a:off x="2339975" y="3619500"/>
            <a:ext cx="47688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两数的平方和，减去积的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倍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.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改：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157" name="矩形 6156"/>
          <p:cNvSpPr/>
          <p:nvPr/>
        </p:nvSpPr>
        <p:spPr>
          <a:xfrm>
            <a:off x="0" y="30686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6156" name="对象 6155"/>
          <p:cNvGraphicFramePr/>
          <p:nvPr/>
        </p:nvGraphicFramePr>
        <p:xfrm>
          <a:off x="2484438" y="4076700"/>
          <a:ext cx="3816350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5" imgW="1473200" imgH="228600" progId="Equation.3">
                  <p:embed/>
                </p:oleObj>
              </mc:Choice>
              <mc:Fallback>
                <p:oleObj name="" r:id="rId5" imgW="1473200" imgH="228600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484438" y="4076700"/>
                        <a:ext cx="3816350" cy="561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178" name="组合 6177"/>
          <p:cNvGrpSpPr/>
          <p:nvPr/>
        </p:nvGrpSpPr>
        <p:grpSpPr>
          <a:xfrm>
            <a:off x="827088" y="4724400"/>
            <a:ext cx="7705725" cy="1290638"/>
            <a:chOff x="521" y="2980"/>
            <a:chExt cx="4854" cy="813"/>
          </a:xfrm>
        </p:grpSpPr>
        <p:sp>
          <p:nvSpPr>
            <p:cNvPr id="6158" name="矩形 6157"/>
            <p:cNvSpPr/>
            <p:nvPr/>
          </p:nvSpPr>
          <p:spPr>
            <a:xfrm>
              <a:off x="567" y="2980"/>
              <a:ext cx="267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p>
              <a:pPr defTabSz="0">
                <a:tabLst>
                  <a:tab pos="571500" algn="l"/>
                </a:tabLst>
              </a:pP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2. </a:t>
              </a: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运用完全平方公式计算</a:t>
              </a:r>
              <a:endParaRPr lang="zh-CN" altLang="en-US" sz="28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163" name="矩形 6162"/>
            <p:cNvSpPr/>
            <p:nvPr/>
          </p:nvSpPr>
          <p:spPr>
            <a:xfrm>
              <a:off x="521" y="3430"/>
              <a:ext cx="54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r>
                <a:rPr lang="en-US" altLang="zh-CN" sz="2400" dirty="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40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(1)</a:t>
              </a:r>
              <a:r>
                <a:rPr lang="en-US" altLang="zh-CN" sz="120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endParaRPr lang="en-US" altLang="zh-CN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graphicFrame>
          <p:nvGraphicFramePr>
            <p:cNvPr id="6162" name="对象 6161"/>
            <p:cNvGraphicFramePr/>
            <p:nvPr/>
          </p:nvGraphicFramePr>
          <p:xfrm>
            <a:off x="975" y="3430"/>
            <a:ext cx="726" cy="3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3" name="" r:id="rId7" imgW="508000" imgH="228600" progId="Equation.3">
                    <p:embed/>
                  </p:oleObj>
                </mc:Choice>
                <mc:Fallback>
                  <p:oleObj name="" r:id="rId7" imgW="508000" imgH="228600" progId="Equation.3">
                    <p:embed/>
                    <p:pic>
                      <p:nvPicPr>
                        <p:cNvPr id="0" name="图片 3092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975" y="3430"/>
                          <a:ext cx="726" cy="30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64" name="矩形 6163"/>
            <p:cNvSpPr/>
            <p:nvPr/>
          </p:nvSpPr>
          <p:spPr>
            <a:xfrm>
              <a:off x="1655" y="3430"/>
              <a:ext cx="54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r>
                <a:rPr lang="en-US" altLang="zh-CN" sz="2400" dirty="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40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(2)</a:t>
              </a:r>
              <a:r>
                <a:rPr lang="en-US" altLang="zh-CN" sz="120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endParaRPr lang="en-US" altLang="zh-CN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graphicFrame>
          <p:nvGraphicFramePr>
            <p:cNvPr id="6161" name="对象 6160"/>
            <p:cNvGraphicFramePr/>
            <p:nvPr/>
          </p:nvGraphicFramePr>
          <p:xfrm>
            <a:off x="2109" y="3430"/>
            <a:ext cx="680" cy="2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4" name="" r:id="rId9" imgW="508000" imgH="228600" progId="Equation.3">
                    <p:embed/>
                  </p:oleObj>
                </mc:Choice>
                <mc:Fallback>
                  <p:oleObj name="" r:id="rId9" imgW="508000" imgH="228600" progId="Equation.3">
                    <p:embed/>
                    <p:pic>
                      <p:nvPicPr>
                        <p:cNvPr id="0" name="图片 3093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2109" y="3430"/>
                          <a:ext cx="680" cy="29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65" name="矩形 6164"/>
            <p:cNvSpPr/>
            <p:nvPr/>
          </p:nvSpPr>
          <p:spPr>
            <a:xfrm>
              <a:off x="2835" y="3430"/>
              <a:ext cx="45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r>
                <a:rPr lang="en-US" altLang="zh-CN" sz="240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(3)</a:t>
              </a:r>
              <a:r>
                <a:rPr lang="en-US" altLang="zh-CN" sz="120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endParaRPr lang="en-US" altLang="zh-CN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graphicFrame>
          <p:nvGraphicFramePr>
            <p:cNvPr id="6160" name="对象 6159"/>
            <p:cNvGraphicFramePr/>
            <p:nvPr/>
          </p:nvGraphicFramePr>
          <p:xfrm>
            <a:off x="3198" y="3430"/>
            <a:ext cx="816" cy="2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5" name="" r:id="rId11" imgW="660400" imgH="228600" progId="Equation.3">
                    <p:embed/>
                  </p:oleObj>
                </mc:Choice>
                <mc:Fallback>
                  <p:oleObj name="" r:id="rId11" imgW="660400" imgH="228600" progId="Equation.3">
                    <p:embed/>
                    <p:pic>
                      <p:nvPicPr>
                        <p:cNvPr id="0" name="图片 3094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3198" y="3430"/>
                          <a:ext cx="816" cy="26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66" name="矩形 6165"/>
            <p:cNvSpPr/>
            <p:nvPr/>
          </p:nvSpPr>
          <p:spPr>
            <a:xfrm>
              <a:off x="4059" y="3430"/>
              <a:ext cx="45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r>
                <a:rPr lang="en-US" altLang="zh-CN" sz="240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(4)</a:t>
              </a:r>
              <a:r>
                <a:rPr lang="en-US" altLang="zh-CN" sz="120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endParaRPr lang="en-US" altLang="zh-CN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graphicFrame>
          <p:nvGraphicFramePr>
            <p:cNvPr id="6159" name="对象 6158"/>
            <p:cNvGraphicFramePr/>
            <p:nvPr/>
          </p:nvGraphicFramePr>
          <p:xfrm>
            <a:off x="4468" y="3339"/>
            <a:ext cx="907" cy="4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6" name="" r:id="rId13" imgW="761365" imgH="393700" progId="Equation.3">
                    <p:embed/>
                  </p:oleObj>
                </mc:Choice>
                <mc:Fallback>
                  <p:oleObj name="" r:id="rId13" imgW="761365" imgH="393700" progId="Equation.3">
                    <p:embed/>
                    <p:pic>
                      <p:nvPicPr>
                        <p:cNvPr id="0" name="图片 3095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4468" y="3339"/>
                          <a:ext cx="907" cy="45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174" name="内容占位符 6173"/>
          <p:cNvGraphicFramePr/>
          <p:nvPr>
            <p:ph sz="half" idx="2"/>
          </p:nvPr>
        </p:nvGraphicFramePr>
        <p:xfrm>
          <a:off x="1116013" y="3068638"/>
          <a:ext cx="3197225" cy="53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15" imgW="1357630" imgH="254000" progId="Equation.3">
                  <p:embed/>
                </p:oleObj>
              </mc:Choice>
              <mc:Fallback>
                <p:oleObj name="" r:id="rId15" imgW="1357630" imgH="254000" progId="Equation.3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116013" y="3068638"/>
                        <a:ext cx="3197225" cy="534987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6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  <p:bldP spid="615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93" name="矩形 7192"/>
          <p:cNvSpPr/>
          <p:nvPr/>
        </p:nvSpPr>
        <p:spPr>
          <a:xfrm>
            <a:off x="7451725" y="4508500"/>
            <a:ext cx="360363" cy="288925"/>
          </a:xfrm>
          <a:prstGeom prst="rect">
            <a:avLst/>
          </a:prstGeom>
          <a:solidFill>
            <a:srgbClr val="99CC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92" name="矩形 7191"/>
          <p:cNvSpPr/>
          <p:nvPr/>
        </p:nvSpPr>
        <p:spPr>
          <a:xfrm>
            <a:off x="6659563" y="4508500"/>
            <a:ext cx="649287" cy="360363"/>
          </a:xfrm>
          <a:prstGeom prst="rect">
            <a:avLst/>
          </a:prstGeom>
          <a:solidFill>
            <a:srgbClr val="99CC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91" name="矩形 7190"/>
          <p:cNvSpPr/>
          <p:nvPr/>
        </p:nvSpPr>
        <p:spPr>
          <a:xfrm>
            <a:off x="3132138" y="3500438"/>
            <a:ext cx="503237" cy="360362"/>
          </a:xfrm>
          <a:prstGeom prst="rect">
            <a:avLst/>
          </a:prstGeom>
          <a:solidFill>
            <a:srgbClr val="99CC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90" name="矩形 7189"/>
          <p:cNvSpPr/>
          <p:nvPr/>
        </p:nvSpPr>
        <p:spPr>
          <a:xfrm>
            <a:off x="1835150" y="2781300"/>
            <a:ext cx="576263" cy="360363"/>
          </a:xfrm>
          <a:prstGeom prst="rect">
            <a:avLst/>
          </a:prstGeom>
          <a:solidFill>
            <a:srgbClr val="99CC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79" name="矩形 7178"/>
          <p:cNvSpPr/>
          <p:nvPr/>
        </p:nvSpPr>
        <p:spPr>
          <a:xfrm>
            <a:off x="1116013" y="881063"/>
            <a:ext cx="2376487" cy="185896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defTabSz="0">
              <a:buFont typeface="宋体" panose="02010600030101010101" pitchFamily="2" charset="-122"/>
              <a:buChar char="▲"/>
              <a:tabLst>
                <a:tab pos="228600" algn="l"/>
              </a:tabLst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扩展延伸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defTabSz="0">
              <a:buFont typeface="宋体" panose="02010600030101010101" pitchFamily="2" charset="-122"/>
              <a:buChar char="▲"/>
              <a:tabLst>
                <a:tab pos="228600" algn="l"/>
              </a:tabLst>
            </a:pPr>
            <a:endParaRPr lang="zh-CN" altLang="en-US" sz="3200" dirty="0">
              <a:latin typeface="Arial" panose="020B0604020202020204" pitchFamily="34" charset="0"/>
            </a:endParaRPr>
          </a:p>
          <a:p>
            <a:pPr defTabSz="0" eaLnBrk="0" hangingPunct="0">
              <a:buAutoNum type="arabicPeriod"/>
              <a:tabLst>
                <a:tab pos="228600" algn="l"/>
              </a:tabLst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填空题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defTabSz="0" eaLnBrk="0" hangingPunct="0">
              <a:tabLst>
                <a:tab pos="228600" algn="l"/>
              </a:tabLst>
            </a:pPr>
            <a:r>
              <a:rPr lang="en-US" altLang="zh-CN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(1) 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如果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7178" name="对象 7177"/>
          <p:cNvGraphicFramePr/>
          <p:nvPr/>
        </p:nvGraphicFramePr>
        <p:xfrm>
          <a:off x="2411413" y="2276475"/>
          <a:ext cx="1439862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1" imgW="748665" imgH="203200" progId="Equation.3">
                  <p:embed/>
                </p:oleObj>
              </mc:Choice>
              <mc:Fallback>
                <p:oleObj name="" r:id="rId1" imgW="748665" imgH="203200" progId="Equation.3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11413" y="2276475"/>
                        <a:ext cx="1439862" cy="374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80" name="矩形 7179"/>
          <p:cNvSpPr/>
          <p:nvPr/>
        </p:nvSpPr>
        <p:spPr>
          <a:xfrm>
            <a:off x="3708400" y="2259013"/>
            <a:ext cx="34020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是一个完全平方式</a:t>
            </a:r>
            <a:r>
              <a:rPr lang="en-US" altLang="zh-CN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那么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7177" name="对象 7176"/>
          <p:cNvGraphicFramePr/>
          <p:nvPr/>
        </p:nvGraphicFramePr>
        <p:xfrm>
          <a:off x="7019925" y="2420938"/>
          <a:ext cx="288925" cy="234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3" imgW="165100" imgH="139700" progId="Equation.3">
                  <p:embed/>
                </p:oleObj>
              </mc:Choice>
              <mc:Fallback>
                <p:oleObj name="" r:id="rId3" imgW="165100" imgH="139700" progId="Equation.3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019925" y="2420938"/>
                        <a:ext cx="288925" cy="234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81" name="矩形 7180"/>
          <p:cNvSpPr/>
          <p:nvPr/>
        </p:nvSpPr>
        <p:spPr>
          <a:xfrm>
            <a:off x="7235825" y="2276475"/>
            <a:ext cx="11033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的值为</a:t>
            </a:r>
            <a:endParaRPr lang="zh-CN" altLang="en-US" sz="24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7176" name="对象 7175"/>
          <p:cNvGraphicFramePr/>
          <p:nvPr/>
        </p:nvGraphicFramePr>
        <p:xfrm>
          <a:off x="1763713" y="3500438"/>
          <a:ext cx="1203325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5" imgW="647700" imgH="228600" progId="Equation.3">
                  <p:embed/>
                </p:oleObj>
              </mc:Choice>
              <mc:Fallback>
                <p:oleObj name="" r:id="rId5" imgW="647700" imgH="228600" progId="Equation.3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63713" y="3500438"/>
                        <a:ext cx="1203325" cy="4048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82" name="矩形 7181"/>
          <p:cNvSpPr/>
          <p:nvPr/>
        </p:nvSpPr>
        <p:spPr>
          <a:xfrm>
            <a:off x="3059113" y="3429000"/>
            <a:ext cx="6826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2400" u="sng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400" i="1" u="sng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xy </a:t>
            </a:r>
            <a:endParaRPr lang="en-US" altLang="zh-CN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7175" name="对象 7174"/>
          <p:cNvGraphicFramePr/>
          <p:nvPr/>
        </p:nvGraphicFramePr>
        <p:xfrm>
          <a:off x="3708400" y="3432175"/>
          <a:ext cx="1368425" cy="455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7" imgW="647700" imgH="228600" progId="Equation.3">
                  <p:embed/>
                </p:oleObj>
              </mc:Choice>
              <mc:Fallback>
                <p:oleObj name="" r:id="rId7" imgW="647700" imgH="228600" progId="Equation.3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708400" y="3432175"/>
                        <a:ext cx="1368425" cy="4556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83" name="矩形 7182"/>
          <p:cNvSpPr/>
          <p:nvPr/>
        </p:nvSpPr>
        <p:spPr>
          <a:xfrm>
            <a:off x="1116013" y="4365625"/>
            <a:ext cx="1106487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(3) 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若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7174" name="对象 7173"/>
          <p:cNvGraphicFramePr/>
          <p:nvPr/>
        </p:nvGraphicFramePr>
        <p:xfrm>
          <a:off x="2124075" y="4508500"/>
          <a:ext cx="1943100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9" imgW="1040765" imgH="190500" progId="Equation.3">
                  <p:embed/>
                </p:oleObj>
              </mc:Choice>
              <mc:Fallback>
                <p:oleObj name="" r:id="rId9" imgW="1040765" imgH="190500" progId="Equation.3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124075" y="4508500"/>
                        <a:ext cx="1943100" cy="3413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2" name="对象 7171"/>
          <p:cNvGraphicFramePr/>
          <p:nvPr/>
        </p:nvGraphicFramePr>
        <p:xfrm>
          <a:off x="4140200" y="4437063"/>
          <a:ext cx="2460625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11" imgW="1358900" imgH="228600" progId="Equation.3">
                  <p:embed/>
                </p:oleObj>
              </mc:Choice>
              <mc:Fallback>
                <p:oleObj name="" r:id="rId11" imgW="1358900" imgH="228600" progId="Equation.3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140200" y="4437063"/>
                        <a:ext cx="2460625" cy="465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86" name="矩形 7185"/>
          <p:cNvSpPr/>
          <p:nvPr/>
        </p:nvSpPr>
        <p:spPr>
          <a:xfrm>
            <a:off x="6588125" y="4437063"/>
            <a:ext cx="1555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2400" u="sng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u="sng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en-US" altLang="zh-CN" sz="2400" u="sng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400" u="sng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13 </a:t>
            </a:r>
            <a:r>
              <a:rPr lang="en-US" altLang="zh-CN" sz="240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24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87" name="矩形 7186"/>
          <p:cNvSpPr/>
          <p:nvPr/>
        </p:nvSpPr>
        <p:spPr>
          <a:xfrm>
            <a:off x="1116013" y="3429000"/>
            <a:ext cx="8001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(2) </a:t>
            </a:r>
            <a:endParaRPr lang="en-US" altLang="zh-CN" sz="24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7188" name="内容占位符 7187"/>
          <p:cNvGraphicFramePr/>
          <p:nvPr>
            <p:ph/>
          </p:nvPr>
        </p:nvGraphicFramePr>
        <p:xfrm>
          <a:off x="1817688" y="2781300"/>
          <a:ext cx="522287" cy="384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13" imgW="266065" imgH="215900" progId="Equation.3">
                  <p:embed/>
                </p:oleObj>
              </mc:Choice>
              <mc:Fallback>
                <p:oleObj name="" r:id="rId13" imgW="266065" imgH="215900" progId="Equation.3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817688" y="2781300"/>
                        <a:ext cx="522287" cy="38417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2" grpId="0"/>
      <p:bldP spid="718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6" name="矩形 8195"/>
          <p:cNvSpPr/>
          <p:nvPr/>
        </p:nvSpPr>
        <p:spPr>
          <a:xfrm>
            <a:off x="971550" y="579438"/>
            <a:ext cx="6048375" cy="88423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2.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选择题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下列式子中，正确的个数为</a:t>
            </a: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</a:rPr>
              <a:t>(     ).</a:t>
            </a:r>
            <a:endParaRPr lang="en-US" altLang="zh-CN" sz="24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8202" name="矩形 8201"/>
          <p:cNvSpPr/>
          <p:nvPr/>
        </p:nvSpPr>
        <p:spPr>
          <a:xfrm>
            <a:off x="0" y="21907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8201" name="对象 8200"/>
          <p:cNvGraphicFramePr/>
          <p:nvPr/>
        </p:nvGraphicFramePr>
        <p:xfrm>
          <a:off x="1258888" y="1484313"/>
          <a:ext cx="2881312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1" imgW="1320165" imgH="228600" progId="Equation.3">
                  <p:embed/>
                </p:oleObj>
              </mc:Choice>
              <mc:Fallback>
                <p:oleObj name="" r:id="rId1" imgW="1320165" imgH="228600" progId="Equation.3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258888" y="1484313"/>
                        <a:ext cx="2881312" cy="47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0" name="对象 8199"/>
          <p:cNvGraphicFramePr/>
          <p:nvPr/>
        </p:nvGraphicFramePr>
        <p:xfrm>
          <a:off x="1258888" y="1963738"/>
          <a:ext cx="295275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3" imgW="1397000" imgH="228600" progId="Equation.3">
                  <p:embed/>
                </p:oleObj>
              </mc:Choice>
              <mc:Fallback>
                <p:oleObj name="" r:id="rId3" imgW="1397000" imgH="228600" progId="Equation.3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58888" y="1963738"/>
                        <a:ext cx="2952750" cy="457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9" name="对象 8198"/>
          <p:cNvGraphicFramePr/>
          <p:nvPr/>
        </p:nvGraphicFramePr>
        <p:xfrm>
          <a:off x="1258888" y="2492375"/>
          <a:ext cx="3457575" cy="439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5" imgW="1701800" imgH="228600" progId="Equation.3">
                  <p:embed/>
                </p:oleObj>
              </mc:Choice>
              <mc:Fallback>
                <p:oleObj name="" r:id="rId5" imgW="1701800" imgH="228600" progId="Equation.3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258888" y="2492375"/>
                        <a:ext cx="3457575" cy="439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8" name="对象 8197"/>
          <p:cNvGraphicFramePr/>
          <p:nvPr/>
        </p:nvGraphicFramePr>
        <p:xfrm>
          <a:off x="1258888" y="2997200"/>
          <a:ext cx="3817937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7" imgW="1701800" imgH="228600" progId="Equation.3">
                  <p:embed/>
                </p:oleObj>
              </mc:Choice>
              <mc:Fallback>
                <p:oleObj name="" r:id="rId7" imgW="1701800" imgH="228600" progId="Equation.3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258888" y="2997200"/>
                        <a:ext cx="3817937" cy="485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7" name="对象 8196"/>
          <p:cNvGraphicFramePr/>
          <p:nvPr/>
        </p:nvGraphicFramePr>
        <p:xfrm>
          <a:off x="1258888" y="3573463"/>
          <a:ext cx="4176712" cy="449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9" imgW="2019300" imgH="228600" progId="Equation.3">
                  <p:embed/>
                </p:oleObj>
              </mc:Choice>
              <mc:Fallback>
                <p:oleObj name="" r:id="rId9" imgW="2019300" imgH="228600" progId="Equation.3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258888" y="3573463"/>
                        <a:ext cx="4176712" cy="4492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07" name="矩形 8206"/>
          <p:cNvSpPr/>
          <p:nvPr/>
        </p:nvSpPr>
        <p:spPr>
          <a:xfrm>
            <a:off x="1146175" y="4149725"/>
            <a:ext cx="46497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A. 1    B. 2     C. 3     D.4</a:t>
            </a:r>
            <a:endParaRPr lang="en-US" altLang="zh-CN" sz="24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8208" name="文本框 8207"/>
          <p:cNvSpPr txBox="1"/>
          <p:nvPr/>
        </p:nvSpPr>
        <p:spPr>
          <a:xfrm>
            <a:off x="4787900" y="1052513"/>
            <a:ext cx="6477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</a:rPr>
              <a:t>C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8209" name="文本框 8208"/>
          <p:cNvSpPr txBox="1"/>
          <p:nvPr/>
        </p:nvSpPr>
        <p:spPr>
          <a:xfrm>
            <a:off x="4356100" y="1412875"/>
            <a:ext cx="4333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chemeClr val="tx2"/>
                </a:solidFill>
                <a:latin typeface="Arial" panose="020B0604020202020204" pitchFamily="34" charset="0"/>
              </a:rPr>
              <a:t>√</a:t>
            </a:r>
            <a:endParaRPr lang="en-US" altLang="zh-CN" sz="2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8210" name="文本框 8209"/>
          <p:cNvSpPr txBox="1"/>
          <p:nvPr/>
        </p:nvSpPr>
        <p:spPr>
          <a:xfrm>
            <a:off x="4427538" y="1844675"/>
            <a:ext cx="4333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chemeClr val="tx2"/>
                </a:solidFill>
                <a:latin typeface="Arial" panose="020B0604020202020204" pitchFamily="34" charset="0"/>
              </a:rPr>
              <a:t>√</a:t>
            </a:r>
            <a:endParaRPr lang="en-US" altLang="zh-CN" sz="2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8211" name="文本框 8210"/>
          <p:cNvSpPr txBox="1"/>
          <p:nvPr/>
        </p:nvSpPr>
        <p:spPr>
          <a:xfrm>
            <a:off x="4572000" y="2420938"/>
            <a:ext cx="4333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chemeClr val="tx2"/>
                </a:solidFill>
                <a:latin typeface="Arial" panose="020B0604020202020204" pitchFamily="34" charset="0"/>
              </a:rPr>
              <a:t>√</a:t>
            </a:r>
            <a:endParaRPr lang="en-US" altLang="zh-CN" sz="2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8212" name="文本框 8211"/>
          <p:cNvSpPr txBox="1"/>
          <p:nvPr/>
        </p:nvSpPr>
        <p:spPr>
          <a:xfrm>
            <a:off x="5146675" y="2997200"/>
            <a:ext cx="4333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chemeClr val="tx2"/>
                </a:solidFill>
                <a:latin typeface="Arial" panose="020B0604020202020204" pitchFamily="34" charset="0"/>
              </a:rPr>
              <a:t>X</a:t>
            </a:r>
            <a:endParaRPr lang="en-US" altLang="zh-CN" sz="2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8213" name="文本框 8212"/>
          <p:cNvSpPr txBox="1"/>
          <p:nvPr/>
        </p:nvSpPr>
        <p:spPr>
          <a:xfrm>
            <a:off x="5578475" y="3573463"/>
            <a:ext cx="4333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chemeClr val="tx2"/>
                </a:solidFill>
                <a:latin typeface="Arial" panose="020B0604020202020204" pitchFamily="34" charset="0"/>
              </a:rPr>
              <a:t>X</a:t>
            </a:r>
            <a:endParaRPr lang="en-US" altLang="zh-CN" sz="2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8" grpId="0"/>
      <p:bldP spid="8209" grpId="0"/>
      <p:bldP spid="8210" grpId="0"/>
      <p:bldP spid="8211" grpId="0"/>
      <p:bldP spid="8212" grpId="0"/>
      <p:bldP spid="82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74756" name="组合 74755"/>
          <p:cNvGrpSpPr/>
          <p:nvPr/>
        </p:nvGrpSpPr>
        <p:grpSpPr>
          <a:xfrm>
            <a:off x="468313" y="692150"/>
            <a:ext cx="6697662" cy="1350963"/>
            <a:chOff x="657" y="2931"/>
            <a:chExt cx="4219" cy="851"/>
          </a:xfrm>
        </p:grpSpPr>
        <p:sp>
          <p:nvSpPr>
            <p:cNvPr id="74757" name="文本框 74756"/>
            <p:cNvSpPr txBox="1"/>
            <p:nvPr/>
          </p:nvSpPr>
          <p:spPr>
            <a:xfrm>
              <a:off x="657" y="2945"/>
              <a:ext cx="113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3.</a:t>
              </a: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计算</a:t>
              </a:r>
              <a:endPara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graphicFrame>
          <p:nvGraphicFramePr>
            <p:cNvPr id="74758" name="对象 74757"/>
            <p:cNvGraphicFramePr/>
            <p:nvPr/>
          </p:nvGraphicFramePr>
          <p:xfrm>
            <a:off x="1429" y="2931"/>
            <a:ext cx="2948" cy="37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0" name="" r:id="rId1" imgW="2019300" imgH="266700" progId="Equation.3">
                    <p:embed/>
                  </p:oleObj>
                </mc:Choice>
                <mc:Fallback>
                  <p:oleObj name="" r:id="rId1" imgW="2019300" imgH="266700" progId="Equation.3">
                    <p:embed/>
                    <p:pic>
                      <p:nvPicPr>
                        <p:cNvPr id="0" name="图片 310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429" y="2931"/>
                          <a:ext cx="2948" cy="37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4759" name="对象 74758"/>
            <p:cNvGraphicFramePr/>
            <p:nvPr/>
          </p:nvGraphicFramePr>
          <p:xfrm>
            <a:off x="1429" y="3385"/>
            <a:ext cx="3447" cy="3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1" name="" r:id="rId3" imgW="2209800" imgH="266700" progId="Equation.3">
                    <p:embed/>
                  </p:oleObj>
                </mc:Choice>
                <mc:Fallback>
                  <p:oleObj name="" r:id="rId3" imgW="2209800" imgH="266700" progId="Equation.3">
                    <p:embed/>
                    <p:pic>
                      <p:nvPicPr>
                        <p:cNvPr id="0" name="图片 3110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429" y="3385"/>
                          <a:ext cx="3447" cy="39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文本框 46081"/>
          <p:cNvSpPr txBox="1"/>
          <p:nvPr/>
        </p:nvSpPr>
        <p:spPr>
          <a:xfrm>
            <a:off x="34925" y="44450"/>
            <a:ext cx="71278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七、小结：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46083" name="文本框 46082"/>
          <p:cNvSpPr txBox="1"/>
          <p:nvPr/>
        </p:nvSpPr>
        <p:spPr>
          <a:xfrm>
            <a:off x="179388" y="765175"/>
            <a:ext cx="89646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Wingdings" panose="05000000000000000000" pitchFamily="2" charset="2"/>
              </a:rPr>
              <a:t>1.</a:t>
            </a:r>
            <a:r>
              <a:rPr lang="zh-CN" altLang="en-US" sz="3600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Wingdings" panose="05000000000000000000" pitchFamily="2" charset="2"/>
              </a:rPr>
              <a:t>本节课我们学习了什么？你知道了什么？</a:t>
            </a:r>
            <a:endParaRPr lang="zh-CN" altLang="en-US" sz="3600" dirty="0">
              <a:solidFill>
                <a:schemeClr val="tx2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6084" name="文本框 46083"/>
          <p:cNvSpPr txBox="1"/>
          <p:nvPr/>
        </p:nvSpPr>
        <p:spPr>
          <a:xfrm>
            <a:off x="179388" y="5013325"/>
            <a:ext cx="91440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2.</a:t>
            </a:r>
            <a:r>
              <a:rPr lang="zh-CN" altLang="en-US" sz="36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你在学习过程中</a:t>
            </a:r>
            <a:r>
              <a:rPr lang="en-US" altLang="zh-CN" sz="36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36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你认为哪些地方容易出错</a:t>
            </a:r>
            <a:r>
              <a:rPr lang="en-US" altLang="zh-CN" sz="36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3600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提醒大家注意</a:t>
            </a:r>
            <a:r>
              <a:rPr lang="en-US" altLang="zh-CN" sz="36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!</a:t>
            </a:r>
            <a:endParaRPr lang="en-US" altLang="zh-CN" sz="360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6085" name="文本框 46084"/>
          <p:cNvSpPr txBox="1"/>
          <p:nvPr/>
        </p:nvSpPr>
        <p:spPr>
          <a:xfrm>
            <a:off x="395288" y="2349500"/>
            <a:ext cx="77057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endParaRPr sz="3200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6086" name="文本框 46085"/>
          <p:cNvSpPr txBox="1"/>
          <p:nvPr/>
        </p:nvSpPr>
        <p:spPr>
          <a:xfrm>
            <a:off x="684213" y="1628775"/>
            <a:ext cx="51133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(a+b)</a:t>
            </a:r>
            <a:r>
              <a:rPr lang="en-US" altLang="zh-CN" sz="3200" b="1" i="1" baseline="30000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32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=</a:t>
            </a:r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 </a:t>
            </a:r>
            <a:r>
              <a:rPr lang="zh-CN" altLang="en-US" sz="3200" b="1" u="sng" dirty="0">
                <a:latin typeface="Times New Roman" panose="02020603050405020304" pitchFamily="18" charset="0"/>
              </a:rPr>
              <a:t>　</a:t>
            </a:r>
            <a:r>
              <a:rPr lang="zh-CN" altLang="en-US" sz="3200" b="1" i="1" u="sng" dirty="0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　</a:t>
            </a:r>
            <a:endParaRPr lang="zh-CN" altLang="en-US" sz="3200" b="1" i="1" u="sng" dirty="0"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6087" name="文本框 46086"/>
          <p:cNvSpPr txBox="1"/>
          <p:nvPr/>
        </p:nvSpPr>
        <p:spPr>
          <a:xfrm>
            <a:off x="684213" y="2492375"/>
            <a:ext cx="417671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32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(a</a:t>
            </a:r>
            <a:r>
              <a:rPr lang="en-US" altLang="zh-CN" sz="32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−</a:t>
            </a:r>
            <a:r>
              <a:rPr lang="en-US" altLang="zh-CN" sz="32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b)</a:t>
            </a:r>
            <a:r>
              <a:rPr lang="en-US" altLang="zh-CN" sz="3200" b="1" i="1" baseline="30000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 </a:t>
            </a:r>
            <a:r>
              <a:rPr lang="en-US" altLang="zh-CN" sz="3200" b="1" i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=</a:t>
            </a:r>
            <a:endParaRPr lang="en-US" altLang="zh-CN" sz="3200" b="1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46088" name="矩形 46087"/>
          <p:cNvSpPr/>
          <p:nvPr/>
        </p:nvSpPr>
        <p:spPr>
          <a:xfrm>
            <a:off x="2124075" y="1625600"/>
            <a:ext cx="19304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a</a:t>
            </a:r>
            <a:r>
              <a:rPr lang="en-US" altLang="zh-CN" sz="32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r>
              <a:rPr lang="en-US" altLang="zh-CN" sz="32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+2ab+b</a:t>
            </a:r>
            <a:r>
              <a:rPr lang="en-US" altLang="zh-CN" sz="32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endParaRPr lang="en-US" altLang="zh-CN" sz="3200" b="1" i="1" baseline="3000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46089" name="矩形 46088"/>
          <p:cNvSpPr/>
          <p:nvPr/>
        </p:nvSpPr>
        <p:spPr>
          <a:xfrm>
            <a:off x="2195513" y="2492375"/>
            <a:ext cx="194468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a</a:t>
            </a:r>
            <a:r>
              <a:rPr lang="en-US" altLang="zh-CN" sz="32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r>
              <a:rPr lang="en-US" altLang="zh-CN" sz="3200" b="1" i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−2ab+b</a:t>
            </a:r>
            <a:r>
              <a:rPr lang="en-US" altLang="zh-CN" sz="3200" b="1" i="1" baseline="30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2</a:t>
            </a:r>
            <a:endParaRPr lang="en-US" altLang="zh-CN" sz="3200" b="1" i="1" baseline="3000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46090" name="文本框 46089"/>
          <p:cNvSpPr txBox="1"/>
          <p:nvPr/>
        </p:nvSpPr>
        <p:spPr>
          <a:xfrm>
            <a:off x="250825" y="3141663"/>
            <a:ext cx="69373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完全平方公式的文字叙述：</a:t>
            </a:r>
            <a:endParaRPr lang="zh-CN" altLang="en-US" sz="3200" b="1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6091" name="文本框 46090"/>
          <p:cNvSpPr txBox="1"/>
          <p:nvPr/>
        </p:nvSpPr>
        <p:spPr>
          <a:xfrm>
            <a:off x="468313" y="3789363"/>
            <a:ext cx="81915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        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两个数的和（或差）的平方，等于它们的平方和，加上（或减去）它们的积的</a:t>
            </a: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倍。</a:t>
            </a:r>
            <a:endParaRPr lang="zh-CN" altLang="en-US" sz="3200" b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5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4" grpId="0"/>
      <p:bldP spid="46086" grpId="0"/>
      <p:bldP spid="46087" grpId="0"/>
      <p:bldP spid="46088" grpId="0"/>
      <p:bldP spid="46089" grpId="0"/>
      <p:bldP spid="46090" grpId="0"/>
      <p:bldP spid="4609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矩形 48129"/>
          <p:cNvSpPr/>
          <p:nvPr/>
        </p:nvSpPr>
        <p:spPr>
          <a:xfrm>
            <a:off x="1476375" y="1052513"/>
            <a:ext cx="6553200" cy="35290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谢谢！再见！</a:t>
            </a:r>
            <a:endParaRPr lang="zh-CN" altLang="en-US" sz="360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866"/>
        </a:accent4>
        <a:accent5>
          <a:srgbClr val="F3FAFF"/>
        </a:accent5>
        <a:accent6>
          <a:srgbClr val="2D5BE5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1A3"/>
        </a:accent4>
        <a:accent5>
          <a:srgbClr val="F2FAFF"/>
        </a:accent5>
        <a:accent6>
          <a:srgbClr val="DE84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9F2EB"/>
        </a:accent3>
        <a:accent4>
          <a:srgbClr val="4F4F77"/>
        </a:accent4>
        <a:accent5>
          <a:srgbClr val="FFFFEB"/>
        </a:accent5>
        <a:accent6>
          <a:srgbClr val="2D89E5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757"/>
        </a:accent4>
        <a:accent5>
          <a:srgbClr val="FFFFE2"/>
        </a:accent5>
        <a:accent6>
          <a:srgbClr val="E55B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F"/>
        </a:accent4>
        <a:accent5>
          <a:srgbClr val="E6EFEA"/>
        </a:accent5>
        <a:accent6>
          <a:srgbClr val="2D5BE5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783"/>
        </a:accent4>
        <a:accent5>
          <a:srgbClr val="EFEFEF"/>
        </a:accent5>
        <a:accent6>
          <a:srgbClr val="2D89E5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EFEFFF"/>
        </a:accent3>
        <a:accent4>
          <a:srgbClr val="AF2A00"/>
        </a:accent4>
        <a:accent5>
          <a:srgbClr val="F0EFF4"/>
        </a:accent5>
        <a:accent6>
          <a:srgbClr val="005BB7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E"/>
        </a:accent3>
        <a:accent4>
          <a:srgbClr val="000083"/>
        </a:accent4>
        <a:accent5>
          <a:srgbClr val="F2F2F2"/>
        </a:accent5>
        <a:accent6>
          <a:srgbClr val="9F62A1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CDESIGNL</Template>
  <TotalTime>0</TotalTime>
  <Words>1690</Words>
  <Application>WPS 演示</Application>
  <PresentationFormat>在屏幕上显示</PresentationFormat>
  <Paragraphs>342</Paragraphs>
  <Slides>20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47</vt:i4>
      </vt:variant>
      <vt:variant>
        <vt:lpstr>幻灯片标题</vt:lpstr>
      </vt:variant>
      <vt:variant>
        <vt:i4>20</vt:i4>
      </vt:variant>
    </vt:vector>
  </HeadingPairs>
  <TitlesOfParts>
    <vt:vector size="83" baseType="lpstr">
      <vt:lpstr>Arial</vt:lpstr>
      <vt:lpstr>宋体</vt:lpstr>
      <vt:lpstr>Wingdings</vt:lpstr>
      <vt:lpstr>华文行楷</vt:lpstr>
      <vt:lpstr>Times New Roman</vt:lpstr>
      <vt:lpstr>楷体_GB2312</vt:lpstr>
      <vt:lpstr>新宋体</vt:lpstr>
      <vt:lpstr>Book Antiqua</vt:lpstr>
      <vt:lpstr>华文中宋</vt:lpstr>
      <vt:lpstr>华文新魏</vt:lpstr>
      <vt:lpstr>黑体</vt:lpstr>
      <vt:lpstr>Lucida Sans Unicode</vt:lpstr>
      <vt:lpstr>Webdings</vt:lpstr>
      <vt:lpstr>微软雅黑</vt:lpstr>
      <vt:lpstr>Arial Unicode MS</vt:lpstr>
      <vt:lpstr>诗情画意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五、知识运用</vt:lpstr>
      <vt:lpstr>PowerPoint 演示文稿</vt:lpstr>
      <vt:lpstr>PowerPoint 演示文稿</vt:lpstr>
      <vt:lpstr>PowerPoint 演示文稿</vt:lpstr>
      <vt:lpstr>六、巩固加强     1.下面各式的计算错在哪里？应当怎样改正？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BMV8DBMV8DBMV8DBMV8D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完全平方公式</dc:title>
  <dc:creator>BMV8DBMV8D</dc:creator>
  <cp:lastModifiedBy>gtm</cp:lastModifiedBy>
  <cp:revision>63</cp:revision>
  <dcterms:created xsi:type="dcterms:W3CDTF">2012-12-07T03:53:00Z</dcterms:created>
  <dcterms:modified xsi:type="dcterms:W3CDTF">2021-11-21T12:26:57Z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2052-11.1.0.11045</vt:lpwstr>
  </property>
  <property fmtid="{D5CDD505-2E9C-101B-9397-08002B2CF9AE}" pid="3" name="ICV">
    <vt:lpwstr>4B8D06E1E6964C278280B7825F566A07</vt:lpwstr>
  </property>
</Properties>
</file>