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4" r:id="rId4"/>
  </p:sldMasterIdLst>
  <p:notesMasterIdLst>
    <p:notesMasterId r:id="rId7"/>
  </p:notesMasterIdLst>
  <p:sldIdLst>
    <p:sldId id="331" r:id="rId5"/>
    <p:sldId id="259" r:id="rId6"/>
    <p:sldId id="258" r:id="rId8"/>
    <p:sldId id="337" r:id="rId9"/>
    <p:sldId id="260" r:id="rId10"/>
    <p:sldId id="308" r:id="rId11"/>
    <p:sldId id="321" r:id="rId12"/>
    <p:sldId id="336" r:id="rId13"/>
    <p:sldId id="280" r:id="rId14"/>
    <p:sldId id="262" r:id="rId15"/>
    <p:sldId id="311" r:id="rId16"/>
    <p:sldId id="338" r:id="rId17"/>
    <p:sldId id="281" r:id="rId18"/>
    <p:sldId id="282" r:id="rId19"/>
    <p:sldId id="285" r:id="rId20"/>
    <p:sldId id="312" r:id="rId21"/>
    <p:sldId id="313" r:id="rId22"/>
    <p:sldId id="314" r:id="rId23"/>
    <p:sldId id="315" r:id="rId24"/>
    <p:sldId id="316" r:id="rId25"/>
    <p:sldId id="319" r:id="rId26"/>
    <p:sldId id="322" r:id="rId27"/>
    <p:sldId id="317" r:id="rId28"/>
    <p:sldId id="323" r:id="rId29"/>
    <p:sldId id="324" r:id="rId30"/>
    <p:sldId id="325" r:id="rId31"/>
    <p:sldId id="310" r:id="rId32"/>
    <p:sldId id="274" r:id="rId33"/>
    <p:sldId id="327" r:id="rId34"/>
    <p:sldId id="298" r:id="rId35"/>
    <p:sldId id="296" r:id="rId36"/>
    <p:sldId id="277" r:id="rId37"/>
    <p:sldId id="278" r:id="rId38"/>
    <p:sldId id="295" r:id="rId39"/>
    <p:sldId id="333" r:id="rId40"/>
    <p:sldId id="334" r:id="rId41"/>
    <p:sldId id="335" r:id="rId42"/>
    <p:sldId id="330" r:id="rId43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chemeClr val="tx1"/>
    </p:penClr>
    <p:extLst>
      <p:ext uri="{2FDB2607-1784-4EEB-B798-7EB5836EED8A}">
        <p14:showMediaCtrls xmlns:p14="http://schemas.microsoft.com/office/powerpoint/2010/main" val="1"/>
      </p:ext>
    </p:extLst>
  </p:showPr>
  <p:clrMru>
    <a:srgbClr val="FF0066"/>
    <a:srgbClr val="FF3300"/>
    <a:srgbClr val="0066CC"/>
    <a:srgbClr val="3399FF"/>
    <a:srgbClr val="3333FF"/>
    <a:srgbClr val="F8F8F8"/>
    <a:srgbClr val="DDDDDD"/>
    <a:srgbClr val="FFFF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8" d="100"/>
          <a:sy n="68" d="100"/>
        </p:scale>
        <p:origin x="1446" y="72"/>
      </p:cViewPr>
      <p:guideLst>
        <p:guide orient="horz" pos="2137"/>
        <p:guide pos="285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6" Type="http://schemas.openxmlformats.org/officeDocument/2006/relationships/tableStyles" Target="tableStyles.xml"/><Relationship Id="rId45" Type="http://schemas.openxmlformats.org/officeDocument/2006/relationships/viewProps" Target="viewProps.xml"/><Relationship Id="rId44" Type="http://schemas.openxmlformats.org/officeDocument/2006/relationships/presProps" Target="presProps.xml"/><Relationship Id="rId43" Type="http://schemas.openxmlformats.org/officeDocument/2006/relationships/slide" Target="slides/slide38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0" Type="http://schemas.openxmlformats.org/officeDocument/2006/relationships/slide" Target="slides/slide35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48" name="Rectangle 4"/>
          <p:cNvSpPr>
            <a:spLocks noGrp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3" name="Rectangle 5"/>
          <p:cNvSpPr>
            <a:spLocks noGrp="1" noChangeArrowheads="1" noTextEdit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   </a:t>
            </a: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</a:t>
            </a: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</a:t>
            </a: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</a:t>
            </a: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</a:t>
            </a: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0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1EA80AC-7F8C-45F7-BE00-250B4BE36400}" type="slidenum">
              <a:rPr kumimoji="0" lang="zh-CN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218" name="Rectangle 2"/>
          <p:cNvSpPr>
            <a:spLocks noGrp="1" noTextEdit="1"/>
          </p:cNvSpPr>
          <p:nvPr>
            <p:ph type="sldImg"/>
          </p:nvPr>
        </p:nvSpPr>
        <p:spPr/>
      </p:sp>
      <p:sp>
        <p:nvSpPr>
          <p:cNvPr id="9219" name="Rectangle 3"/>
          <p:cNvSpPr>
            <a:spLocks noGrp="1" noTextEdit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浸浸   jìn</a:t>
            </a:r>
            <a:endParaRPr lang="zh-CN" altLang="zh-CN" b="1" dirty="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诬蔑    污蔑  都有，近义词</a:t>
            </a:r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树靶子、           打靶子、            立观点、      归结论</a:t>
            </a:r>
            <a:endParaRPr lang="zh-CN" altLang="en-US"/>
          </a:p>
          <a:p>
            <a:r>
              <a:rPr lang="zh-CN" altLang="en-US"/>
              <a:t>摆出敌人论点、驳斥敌人论点、证明自己观点</a:t>
            </a: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zh-CN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不能。因为悲观论者早就失掉了自信力，只有</a:t>
            </a:r>
            <a:r>
              <a:rPr lang="zh-CN" altLang="zh-CN" b="1" dirty="0">
                <a:solidFill>
                  <a:srgbClr val="0000FF"/>
                </a:solidFill>
                <a:ea typeface="黑体" panose="02010609060101010101" pitchFamily="49" charset="-122"/>
                <a:sym typeface="+mn-ea"/>
              </a:rPr>
              <a:t>“</a:t>
            </a:r>
            <a:r>
              <a:rPr lang="zh-CN" altLang="zh-CN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他信力</a:t>
            </a:r>
            <a:r>
              <a:rPr lang="zh-CN" altLang="zh-CN" b="1" dirty="0">
                <a:solidFill>
                  <a:srgbClr val="0000FF"/>
                </a:solidFill>
                <a:ea typeface="黑体" panose="02010609060101010101" pitchFamily="49" charset="-122"/>
                <a:sym typeface="+mn-ea"/>
              </a:rPr>
              <a:t>”</a:t>
            </a:r>
            <a:r>
              <a:rPr lang="zh-CN" altLang="zh-CN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，失去的是</a:t>
            </a:r>
            <a:r>
              <a:rPr lang="zh-CN" altLang="zh-CN" b="1" dirty="0">
                <a:solidFill>
                  <a:srgbClr val="0000FF"/>
                </a:solidFill>
                <a:ea typeface="黑体" panose="02010609060101010101" pitchFamily="49" charset="-122"/>
                <a:sym typeface="+mn-ea"/>
              </a:rPr>
              <a:t>“</a:t>
            </a:r>
            <a:r>
              <a:rPr lang="zh-CN" altLang="zh-CN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他信力</a:t>
            </a:r>
            <a:r>
              <a:rPr lang="zh-CN" altLang="zh-CN" b="1" dirty="0">
                <a:solidFill>
                  <a:srgbClr val="0000FF"/>
                </a:solidFill>
                <a:ea typeface="黑体" panose="02010609060101010101" pitchFamily="49" charset="-122"/>
                <a:sym typeface="+mn-ea"/>
              </a:rPr>
              <a:t>”</a:t>
            </a:r>
            <a:r>
              <a:rPr lang="zh-CN" altLang="zh-CN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，现在是在发展着</a:t>
            </a:r>
            <a:r>
              <a:rPr lang="zh-CN" altLang="zh-CN" b="1" dirty="0">
                <a:solidFill>
                  <a:srgbClr val="0000FF"/>
                </a:solidFill>
                <a:ea typeface="黑体" panose="02010609060101010101" pitchFamily="49" charset="-122"/>
                <a:sym typeface="+mn-ea"/>
              </a:rPr>
              <a:t>“</a:t>
            </a:r>
            <a:r>
              <a:rPr lang="zh-CN" altLang="zh-CN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自欺力</a:t>
            </a:r>
            <a:r>
              <a:rPr lang="zh-CN" altLang="zh-CN" b="1" dirty="0">
                <a:solidFill>
                  <a:srgbClr val="0000FF"/>
                </a:solidFill>
                <a:ea typeface="黑体" panose="02010609060101010101" pitchFamily="49" charset="-122"/>
                <a:sym typeface="+mn-ea"/>
              </a:rPr>
              <a:t>”</a:t>
            </a:r>
            <a:r>
              <a:rPr lang="zh-CN" altLang="zh-CN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。</a:t>
            </a:r>
            <a:endParaRPr lang="zh-CN" altLang="zh-CN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endParaRPr lang="zh-CN" altLang="en-US"/>
          </a:p>
          <a:p>
            <a:r>
              <a:rPr lang="zh-CN" altLang="zh-CN" b="1" dirty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直接反驳</a:t>
            </a: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0000FF"/>
                </a:solidFill>
                <a:ea typeface="黑体" panose="02010609060101010101" pitchFamily="49" charset="-122"/>
                <a:sym typeface="+mn-ea"/>
              </a:rPr>
              <a:t>失掉的是“他信力”</a:t>
            </a:r>
            <a:endParaRPr lang="zh-CN" altLang="en-US" b="1" dirty="0">
              <a:solidFill>
                <a:srgbClr val="0000FF"/>
              </a:solidFill>
              <a:ea typeface="黑体" panose="02010609060101010101" pitchFamily="49" charset="-122"/>
              <a:sym typeface="+mn-ea"/>
            </a:endParaRPr>
          </a:p>
          <a:p>
            <a:r>
              <a:rPr lang="zh-CN" altLang="en-US" b="1" dirty="0">
                <a:solidFill>
                  <a:srgbClr val="0000FF"/>
                </a:solidFill>
                <a:ea typeface="黑体" panose="02010609060101010101" pitchFamily="49" charset="-122"/>
                <a:sym typeface="+mn-ea"/>
              </a:rPr>
              <a:t>发展着“自欺力”</a:t>
            </a:r>
            <a:endParaRPr lang="zh-CN" altLang="en-US" dirty="0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论点：</a:t>
            </a:r>
            <a:r>
              <a:rPr lang="zh-CN" altLang="en-US" b="1" dirty="0">
                <a:solidFill>
                  <a:srgbClr val="0000FF"/>
                </a:solidFill>
                <a:ea typeface="黑体" panose="02010609060101010101" pitchFamily="49" charset="-122"/>
                <a:sym typeface="+mn-ea"/>
              </a:rPr>
              <a:t>我们有并不失掉自信力的中国人在。</a:t>
            </a:r>
            <a:endParaRPr lang="zh-CN" altLang="en-US" b="1" dirty="0">
              <a:solidFill>
                <a:srgbClr val="0000FF"/>
              </a:solidFill>
              <a:ea typeface="黑体" panose="02010609060101010101" pitchFamily="49" charset="-122"/>
              <a:sym typeface="+mn-ea"/>
            </a:endParaRPr>
          </a:p>
          <a:p>
            <a:endParaRPr lang="zh-CN" altLang="en-US"/>
          </a:p>
          <a:p>
            <a:r>
              <a:rPr lang="zh-CN" altLang="en-US"/>
              <a:t>论据：</a:t>
            </a:r>
            <a:r>
              <a:rPr lang="zh-CN" altLang="en-US" b="1" dirty="0">
                <a:solidFill>
                  <a:srgbClr val="0000FF"/>
                </a:solidFill>
                <a:ea typeface="黑体" panose="02010609060101010101" pitchFamily="49" charset="-122"/>
                <a:sym typeface="+mn-ea"/>
              </a:rPr>
              <a:t>从古到今有满怀自信的“中国脊梁”</a:t>
            </a:r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从结构上说，这一段在全文中是结论部分，它起到照应题目，对题目提出的问题作出回答的作用。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0000FF"/>
                </a:solidFill>
                <a:ea typeface="黑体" panose="02010609060101010101" pitchFamily="49" charset="-122"/>
                <a:sym typeface="+mn-ea"/>
              </a:rPr>
              <a:t>自信力的有无，状元宰相的文章不足为据，要看地底下。</a:t>
            </a:r>
            <a:endParaRPr lang="zh-CN" altLang="en-US" b="1" dirty="0">
              <a:solidFill>
                <a:srgbClr val="0000FF"/>
              </a:solidFill>
              <a:ea typeface="黑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ea typeface="黑体" panose="02010609060101010101" pitchFamily="49" charset="-122"/>
                <a:sym typeface="+mn-ea"/>
              </a:rPr>
              <a:t>本文是一篇</a:t>
            </a:r>
            <a:r>
              <a:rPr lang="zh-CN" altLang="en-US" b="1" dirty="0">
                <a:solidFill>
                  <a:srgbClr val="0000FF"/>
                </a:solidFill>
                <a:ea typeface="黑体" panose="02010609060101010101" pitchFamily="49" charset="-122"/>
                <a:sym typeface="+mn-ea"/>
              </a:rPr>
              <a:t>驳论</a:t>
            </a:r>
            <a:r>
              <a:rPr lang="zh-CN" altLang="en-US" b="1" dirty="0">
                <a:ea typeface="黑体" panose="02010609060101010101" pitchFamily="49" charset="-122"/>
                <a:sym typeface="+mn-ea"/>
              </a:rPr>
              <a:t>文，</a:t>
            </a:r>
            <a:r>
              <a:rPr lang="zh-CN" altLang="en-US" b="1" dirty="0">
                <a:solidFill>
                  <a:srgbClr val="0000FF"/>
                </a:solidFill>
                <a:ea typeface="黑体" panose="02010609060101010101" pitchFamily="49" charset="-122"/>
                <a:sym typeface="+mn-ea"/>
              </a:rPr>
              <a:t>首</a:t>
            </a:r>
            <a:r>
              <a:rPr lang="zh-CN" altLang="en-US" b="1" dirty="0">
                <a:solidFill>
                  <a:srgbClr val="0000FF"/>
                </a:solidFill>
                <a:ea typeface="黑体" panose="02010609060101010101" pitchFamily="49" charset="-122"/>
                <a:sym typeface="Arial" panose="020B0604020202020204" pitchFamily="34" charset="0"/>
              </a:rPr>
              <a:t>先</a:t>
            </a:r>
            <a:r>
              <a:rPr lang="zh-CN" altLang="en-US" b="1" dirty="0">
                <a:ea typeface="黑体" panose="02010609060101010101" pitchFamily="49" charset="-122"/>
                <a:sym typeface="Arial" panose="020B0604020202020204" pitchFamily="34" charset="0"/>
              </a:rPr>
              <a:t>摆</a:t>
            </a:r>
            <a:r>
              <a:rPr lang="zh-CN" altLang="en-US" b="1" dirty="0">
                <a:ea typeface="黑体" panose="02010609060101010101" pitchFamily="49" charset="-122"/>
                <a:sym typeface="+mn-ea"/>
              </a:rPr>
              <a:t>出对方错误的论调，</a:t>
            </a:r>
            <a:r>
              <a:rPr lang="zh-CN" altLang="en-US" b="1" dirty="0">
                <a:solidFill>
                  <a:srgbClr val="0000FF"/>
                </a:solidFill>
                <a:ea typeface="黑体" panose="02010609060101010101" pitchFamily="49" charset="-122"/>
                <a:sym typeface="+mn-ea"/>
              </a:rPr>
              <a:t>接着</a:t>
            </a:r>
            <a:r>
              <a:rPr lang="zh-CN" altLang="en-US" b="1" dirty="0">
                <a:ea typeface="黑体" panose="02010609060101010101" pitchFamily="49" charset="-122"/>
                <a:sym typeface="+mn-ea"/>
              </a:rPr>
              <a:t>从对方论据不能推出论点来直接批驳，</a:t>
            </a:r>
            <a:r>
              <a:rPr lang="zh-CN" altLang="en-US" b="1" dirty="0">
                <a:solidFill>
                  <a:srgbClr val="0000FF"/>
                </a:solidFill>
                <a:ea typeface="黑体" panose="02010609060101010101" pitchFamily="49" charset="-122"/>
                <a:sym typeface="Arial" panose="020B0604020202020204" pitchFamily="34" charset="0"/>
              </a:rPr>
              <a:t>然后</a:t>
            </a:r>
            <a:r>
              <a:rPr lang="zh-CN" altLang="en-US" b="1" dirty="0">
                <a:ea typeface="黑体" panose="02010609060101010101" pitchFamily="49" charset="-122"/>
                <a:sym typeface="+mn-ea"/>
              </a:rPr>
              <a:t>提出正面论点作间接批驳。</a:t>
            </a:r>
            <a:r>
              <a:rPr lang="zh-CN" altLang="en-US" b="1" dirty="0">
                <a:solidFill>
                  <a:srgbClr val="0000FF"/>
                </a:solidFill>
                <a:ea typeface="黑体" panose="02010609060101010101" pitchFamily="49" charset="-122"/>
                <a:sym typeface="Arial" panose="020B0604020202020204" pitchFamily="34" charset="0"/>
              </a:rPr>
              <a:t>最后</a:t>
            </a:r>
            <a:r>
              <a:rPr lang="zh-CN" altLang="en-US" b="1" dirty="0">
                <a:ea typeface="黑体" panose="02010609060101010101" pitchFamily="49" charset="-122"/>
                <a:sym typeface="Arial" panose="020B0604020202020204" pitchFamily="34" charset="0"/>
              </a:rPr>
              <a:t>以古今都有“中国的脊梁”来证明</a:t>
            </a:r>
            <a:r>
              <a:rPr lang="zh-CN" altLang="en-US" b="1" dirty="0">
                <a:ea typeface="黑体" panose="02010609060101010101" pitchFamily="49" charset="-122"/>
                <a:sym typeface="+mn-ea"/>
              </a:rPr>
              <a:t>中国人并没有失掉自信力。</a:t>
            </a:r>
            <a:endParaRPr lang="zh-CN" altLang="en-US" b="1" dirty="0">
              <a:ea typeface="黑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指极少数顽固分子以外的中国人民。</a:t>
            </a:r>
            <a:endParaRPr lang="zh-CN" altLang="en-US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endParaRPr lang="zh-CN" altLang="en-US"/>
          </a:p>
          <a:p>
            <a:r>
              <a:rPr lang="zh-CN" altLang="en-US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指当时国民党反动政客及其御用文人。</a:t>
            </a:r>
            <a:endParaRPr lang="zh-CN" altLang="en-US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endParaRPr lang="zh-CN" altLang="en-US"/>
          </a:p>
          <a:p>
            <a:r>
              <a:rPr lang="zh-CN" altLang="en-US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指当时还处于地下斗争状态的中国共产党及其领导下的革命力量。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指广大人民。</a:t>
            </a:r>
            <a:endParaRPr lang="zh-CN" altLang="en-US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endParaRPr lang="zh-CN" altLang="en-US"/>
          </a:p>
          <a:p>
            <a:r>
              <a:rPr lang="zh-CN" altLang="en-US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指国民党反动统治者及其御用文人</a:t>
            </a:r>
            <a:endParaRPr lang="zh-CN" altLang="en-US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/>
          </a:p>
          <a:p>
            <a:endParaRPr lang="zh-CN" altLang="en-US"/>
          </a:p>
          <a:p>
            <a:r>
              <a:rPr lang="zh-CN" altLang="en-US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所有的中国人</a:t>
            </a:r>
            <a:endParaRPr lang="zh-CN" altLang="en-US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endParaRPr lang="zh-CN" altLang="en-US"/>
          </a:p>
          <a:p>
            <a:r>
              <a:rPr lang="zh-CN" altLang="en-US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指国民党反动统治者及其御用文人。</a:t>
            </a:r>
            <a:endParaRPr lang="zh-CN" altLang="en-US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zh-CN" b="1" dirty="0">
                <a:solidFill>
                  <a:srgbClr val="3333FF"/>
                </a:solidFill>
                <a:ea typeface="黑体" panose="02010609060101010101" pitchFamily="49" charset="-122"/>
                <a:sym typeface="+mn-ea"/>
              </a:rPr>
              <a:t>“总自夸”、“只希望”、“一味求神拜佛，怀古伤今了”、“是事实”“也是事实”、“却也是事实”</a:t>
            </a:r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eaLnBrk="1" hangingPunct="1"/>
            <a:r>
              <a:rPr lang="zh-CN" altLang="zh-CN" b="1" dirty="0">
                <a:solidFill>
                  <a:srgbClr val="3333FF"/>
                </a:solidFill>
                <a:ea typeface="黑体" panose="02010609060101010101" pitchFamily="49" charset="-122"/>
                <a:sym typeface="+mn-ea"/>
              </a:rPr>
              <a:t>由“自信力”衍生而来，是对国民党反动政客及其御用文人的</a:t>
            </a:r>
            <a:r>
              <a:rPr lang="zh-CN" altLang="zh-CN" b="1" dirty="0">
                <a:solidFill>
                  <a:srgbClr val="FF3300"/>
                </a:solidFill>
                <a:ea typeface="黑体" panose="02010609060101010101" pitchFamily="49" charset="-122"/>
                <a:sym typeface="+mn-ea"/>
              </a:rPr>
              <a:t>讽刺</a:t>
            </a:r>
            <a:r>
              <a:rPr lang="zh-CN" altLang="zh-CN" b="1" dirty="0">
                <a:solidFill>
                  <a:srgbClr val="3333FF"/>
                </a:solidFill>
                <a:ea typeface="黑体" panose="02010609060101010101" pitchFamily="49" charset="-122"/>
                <a:sym typeface="+mn-ea"/>
              </a:rPr>
              <a:t>。</a:t>
            </a:r>
            <a:endParaRPr lang="zh-CN" altLang="zh-CN" b="1" dirty="0">
              <a:solidFill>
                <a:srgbClr val="3333FF"/>
              </a:solidFill>
              <a:ea typeface="黑体" panose="02010609060101010101" pitchFamily="49" charset="-122"/>
            </a:endParaRPr>
          </a:p>
          <a:p>
            <a:pPr eaLnBrk="1" hangingPunct="1"/>
            <a:r>
              <a:rPr lang="zh-CN" altLang="zh-CN" b="1" dirty="0">
                <a:solidFill>
                  <a:srgbClr val="3333FF"/>
                </a:solidFill>
                <a:ea typeface="黑体" panose="02010609060101010101" pitchFamily="49" charset="-122"/>
                <a:sym typeface="+mn-ea"/>
              </a:rPr>
              <a:t>运用</a:t>
            </a:r>
            <a:r>
              <a:rPr lang="zh-CN" altLang="zh-CN" b="1" dirty="0">
                <a:solidFill>
                  <a:srgbClr val="FF3300"/>
                </a:solidFill>
                <a:ea typeface="黑体" panose="02010609060101010101" pitchFamily="49" charset="-122"/>
                <a:sym typeface="+mn-ea"/>
              </a:rPr>
              <a:t>仿拟</a:t>
            </a:r>
            <a:r>
              <a:rPr lang="zh-CN" altLang="zh-CN" b="1" dirty="0">
                <a:solidFill>
                  <a:srgbClr val="3333FF"/>
                </a:solidFill>
                <a:ea typeface="黑体" panose="02010609060101010101" pitchFamily="49" charset="-122"/>
                <a:sym typeface="+mn-ea"/>
              </a:rPr>
              <a:t>的修辞手法，将敌论的自我麻醉，自欺欺人的本质充分揭露出来，也增强了文章逻辑力量。</a:t>
            </a:r>
            <a:endParaRPr lang="zh-CN" altLang="zh-CN" b="1" dirty="0">
              <a:solidFill>
                <a:srgbClr val="3333FF"/>
              </a:solidFill>
              <a:ea typeface="黑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marL="0" lvl="0" indent="0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指默默无闻、努力工作的广大劳动人民。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如</a:t>
            </a:r>
            <a:r>
              <a:rPr lang="zh-CN" altLang="en-US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毕昇、祖冲之、李时珍、詹天佑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等人。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marL="0" lvl="0" indent="0"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zh-CN" altLang="en-US"/>
          </a:p>
          <a:p>
            <a:pPr marL="0" lvl="0" indent="0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指那些不怕牺牲、不计得失、忠于祖国的人。如</a:t>
            </a:r>
            <a:r>
              <a:rPr lang="zh-CN" altLang="en-US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岳飞、文天祥、戚继光、林则徐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等人。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指同情人民，为人民鸣不平、伸张正义的人。如</a:t>
            </a:r>
            <a:r>
              <a:rPr lang="zh-CN" altLang="en-US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屈原、关汉卿、海瑞、包公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等人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/>
          </a:p>
          <a:p>
            <a:endParaRPr lang="zh-CN" altLang="en-US"/>
          </a:p>
          <a:p>
            <a:pPr marL="0" lvl="0" indent="0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指历尽艰辛、英勇献身、追求真理的人。</a:t>
            </a:r>
            <a:endParaRPr lang="zh-CN" altLang="zh-CN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如</a:t>
            </a:r>
            <a:r>
              <a:rPr lang="zh-CN" altLang="zh-CN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商鞅、谭嗣同、玄奘、法显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等人</a:t>
            </a:r>
            <a:endParaRPr lang="zh-CN" altLang="zh-CN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eaLnBrk="1" hangingPunct="1"/>
            <a:r>
              <a:rPr lang="zh-CN" altLang="zh-CN" b="1" dirty="0">
                <a:solidFill>
                  <a:srgbClr val="0000FF"/>
                </a:solidFill>
                <a:ea typeface="黑体" panose="02010609060101010101" pitchFamily="49" charset="-122"/>
                <a:sym typeface="+mn-ea"/>
              </a:rPr>
              <a:t>“</a:t>
            </a:r>
            <a:r>
              <a:rPr lang="zh-CN" altLang="zh-CN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九、一八</a:t>
            </a:r>
            <a:r>
              <a:rPr lang="zh-CN" altLang="zh-CN" b="1" dirty="0">
                <a:solidFill>
                  <a:srgbClr val="0000FF"/>
                </a:solidFill>
                <a:ea typeface="黑体" panose="02010609060101010101" pitchFamily="49" charset="-122"/>
                <a:sym typeface="+mn-ea"/>
              </a:rPr>
              <a:t>”</a:t>
            </a:r>
            <a:r>
              <a:rPr lang="zh-CN" altLang="zh-CN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事变后，中共于9月20日和22日连续发表宣言，提出</a:t>
            </a:r>
            <a:r>
              <a:rPr lang="zh-CN" altLang="zh-CN" b="1" dirty="0">
                <a:solidFill>
                  <a:srgbClr val="0000FF"/>
                </a:solidFill>
                <a:ea typeface="黑体" panose="02010609060101010101" pitchFamily="49" charset="-122"/>
                <a:sym typeface="+mn-ea"/>
              </a:rPr>
              <a:t>“</a:t>
            </a:r>
            <a:r>
              <a:rPr lang="zh-CN" altLang="zh-CN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组织群众的反帝运动，发动群众斗争，反抗日本帝国主义的侵略</a:t>
            </a:r>
            <a:r>
              <a:rPr lang="zh-CN" altLang="zh-CN" b="1" dirty="0">
                <a:solidFill>
                  <a:srgbClr val="0000FF"/>
                </a:solidFill>
                <a:ea typeface="黑体" panose="02010609060101010101" pitchFamily="49" charset="-122"/>
                <a:sym typeface="+mn-ea"/>
              </a:rPr>
              <a:t>”</a:t>
            </a:r>
            <a:r>
              <a:rPr lang="zh-CN" altLang="zh-CN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的战斗口号。</a:t>
            </a:r>
            <a:endParaRPr lang="zh-CN" altLang="zh-CN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zh-CN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在党的号召和领导下，全国掀起声势浩大的抗日运动，坚决反对蒋介石的不抵抗政策。</a:t>
            </a:r>
            <a:endParaRPr lang="zh-CN" altLang="zh-CN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zh-CN" b="1" dirty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1931年9月至12月，曾发生三次规模很大的学生请愿运动。</a:t>
            </a:r>
            <a:endParaRPr lang="zh-CN" altLang="zh-CN" b="1" dirty="0">
              <a:solidFill>
                <a:srgbClr val="3333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zh-CN" b="1" u="sng" dirty="0">
                <a:solidFill>
                  <a:srgbClr val="0000FF"/>
                </a:solidFill>
                <a:ea typeface="黑体" panose="02010609060101010101" pitchFamily="49" charset="-122"/>
                <a:sym typeface="+mn-ea"/>
              </a:rPr>
              <a:t>只有称得上“脊梁”的人才算是真正意义的中国人，为人民着想，代表最广大人民的利益，永远也不会失掉自信力。</a:t>
            </a:r>
            <a:r>
              <a:rPr lang="zh-CN" altLang="zh-CN" b="1" dirty="0">
                <a:solidFill>
                  <a:srgbClr val="0000FF"/>
                </a:solidFill>
                <a:ea typeface="黑体" panose="02010609060101010101" pitchFamily="49" charset="-122"/>
                <a:sym typeface="+mn-ea"/>
              </a:rPr>
              <a:t>评价中国人应该去评价这部分人，在当时只有中国共产党和广大的抗日军民才能算是“中国的脊梁”，而不是开头提到的哪些。</a:t>
            </a:r>
            <a:endParaRPr lang="zh-CN" altLang="zh-CN" b="1" dirty="0">
              <a:solidFill>
                <a:srgbClr val="0000FF"/>
              </a:solidFill>
              <a:ea typeface="黑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zh-CN"/>
              <a:t>Click to edit Master subtitle style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C3B5731-6708-4D60-AE7B-534F11BDAFFF}" type="slidenum">
              <a:rPr kumimoji="0" lang="zh-CN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C3B5731-6708-4D60-AE7B-534F11BDAFFF}" type="slidenum">
              <a:rPr kumimoji="0" lang="zh-CN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altLang="zh-CN"/>
              <a:t>Edit Master text styles</a:t>
            </a:r>
            <a:endParaRPr lang="en-US" altLang="zh-CN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C3B5731-6708-4D60-AE7B-534F11BDAFFF}" type="slidenum">
              <a:rPr kumimoji="0" lang="zh-CN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C3B5731-6708-4D60-AE7B-534F11BDAFFF}" type="slidenum">
              <a:rPr kumimoji="0" lang="zh-CN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/>
              <a:t>Edit Master text styles</a:t>
            </a:r>
            <a:endParaRPr lang="en-US" altLang="zh-C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/>
              <a:t>Edit Master text styles</a:t>
            </a:r>
            <a:endParaRPr lang="en-US" altLang="zh-CN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C3B5731-6708-4D60-AE7B-534F11BDAFFF}" type="slidenum">
              <a:rPr kumimoji="0" lang="zh-CN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C3B5731-6708-4D60-AE7B-534F11BDAFFF}" type="slidenum">
              <a:rPr kumimoji="0" lang="zh-CN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C3B5731-6708-4D60-AE7B-534F11BDAFFF}" type="slidenum">
              <a:rPr kumimoji="0" lang="zh-CN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/>
              <a:t>Edit Master text styles</a:t>
            </a:r>
            <a:endParaRPr lang="en-US" altLang="zh-CN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C3B5731-6708-4D60-AE7B-534F11BDAFFF}" type="slidenum">
              <a:rPr kumimoji="0" lang="zh-CN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/>
              <a:t>Edit Master text styles</a:t>
            </a:r>
            <a:endParaRPr lang="en-US" altLang="zh-CN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C3B5731-6708-4D60-AE7B-534F11BDAFFF}" type="slidenum">
              <a:rPr kumimoji="0" lang="zh-CN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C3B5731-6708-4D60-AE7B-534F11BDAFFF}" type="slidenum">
              <a:rPr kumimoji="0" lang="zh-CN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C3B5731-6708-4D60-AE7B-534F11BDAFFF}" type="slidenum">
              <a:rPr kumimoji="0" lang="zh-CN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694D708-EE6C-49E3-AF26-25208676BFD5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694D708-EE6C-49E3-AF26-25208676BFD5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694D708-EE6C-49E3-AF26-25208676BFD5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694D708-EE6C-49E3-AF26-25208676BFD5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694D708-EE6C-49E3-AF26-25208676BFD5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694D708-EE6C-49E3-AF26-25208676BFD5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694D708-EE6C-49E3-AF26-25208676BFD5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694D708-EE6C-49E3-AF26-25208676BFD5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694D708-EE6C-49E3-AF26-25208676BFD5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694D708-EE6C-49E3-AF26-25208676BFD5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694D708-EE6C-49E3-AF26-25208676BFD5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标题，文本与剪贴画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剪贴画占位符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D4E00B8-4F8B-48DF-B4E8-472FF4A31BF1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标题，文本与两项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5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6"/>
          <p:cNvSpPr>
            <a:spLocks noGrp="1"/>
          </p:cNvSpPr>
          <p:nvPr>
            <p:ph type="ftr" sz="quarter" idx="1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7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2BD6A1E-7D7A-426C-8615-CBCED4F79D3F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zh-CN"/>
              <a:t>Click to edit Master subtitle style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556924D-7B03-4454-8078-BDBFD1F2FC42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556924D-7B03-4454-8078-BDBFD1F2FC42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altLang="zh-CN"/>
              <a:t>Edit Master text styles</a:t>
            </a:r>
            <a:endParaRPr lang="en-US" altLang="zh-CN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556924D-7B03-4454-8078-BDBFD1F2FC42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556924D-7B03-4454-8078-BDBFD1F2FC42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/>
              <a:t>Edit Master text styles</a:t>
            </a:r>
            <a:endParaRPr lang="en-US" altLang="zh-C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/>
              <a:t>Edit Master text styles</a:t>
            </a:r>
            <a:endParaRPr lang="en-US" altLang="zh-CN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556924D-7B03-4454-8078-BDBFD1F2FC42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556924D-7B03-4454-8078-BDBFD1F2FC42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556924D-7B03-4454-8078-BDBFD1F2FC42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/>
              <a:t>Edit Master text styles</a:t>
            </a:r>
            <a:endParaRPr lang="en-US" altLang="zh-CN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556924D-7B03-4454-8078-BDBFD1F2FC42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/>
              <a:t>Edit Master text styles</a:t>
            </a:r>
            <a:endParaRPr lang="en-US" altLang="zh-CN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556924D-7B03-4454-8078-BDBFD1F2FC42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556924D-7B03-4454-8078-BDBFD1F2FC42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CN"/>
              <a:t>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556924D-7B03-4454-8078-BDBFD1F2FC42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4" Type="http://schemas.openxmlformats.org/officeDocument/2006/relationships/theme" Target="../theme/theme2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3.xml"/><Relationship Id="rId8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6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34.xml"/><Relationship Id="rId1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zh-CN" dirty="0"/>
              <a:t>单击此处编辑母版标题样式</a:t>
            </a:r>
            <a:endParaRPr lang="zh-CN" altLang="zh-CN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zh-CN" dirty="0"/>
              <a:t>单击此处编辑母版文本样式</a:t>
            </a:r>
            <a:endParaRPr lang="zh-CN" altLang="zh-CN" dirty="0"/>
          </a:p>
          <a:p>
            <a:pPr lvl="1"/>
            <a:r>
              <a:rPr lang="zh-CN" altLang="zh-CN" dirty="0"/>
              <a:t>第二级</a:t>
            </a:r>
            <a:endParaRPr lang="zh-CN" altLang="zh-CN" dirty="0"/>
          </a:p>
          <a:p>
            <a:pPr lvl="2"/>
            <a:r>
              <a:rPr lang="zh-CN" altLang="zh-CN" dirty="0"/>
              <a:t>第三级</a:t>
            </a:r>
            <a:endParaRPr lang="zh-CN" altLang="zh-CN" dirty="0"/>
          </a:p>
          <a:p>
            <a:pPr lvl="3"/>
            <a:r>
              <a:rPr lang="zh-CN" altLang="zh-CN" dirty="0"/>
              <a:t>第四级</a:t>
            </a:r>
            <a:endParaRPr lang="zh-CN" altLang="zh-CN" dirty="0"/>
          </a:p>
          <a:p>
            <a:pPr lvl="4"/>
            <a:r>
              <a:rPr lang="zh-CN" altLang="zh-CN" dirty="0"/>
              <a:t>第五级</a:t>
            </a:r>
            <a:endParaRPr lang="zh-CN" altLang="zh-CN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C3B5731-6708-4D60-AE7B-534F11BDAFFF}" type="slidenum">
              <a:rPr kumimoji="0" lang="zh-CN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694D708-EE6C-49E3-AF26-25208676BFD5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/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4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075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556924D-7B03-4454-8078-BDBFD1F2FC42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7" Type="http://schemas.openxmlformats.org/officeDocument/2006/relationships/slideLayout" Target="../slideLayouts/slideLayout3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990600" y="2438400"/>
            <a:ext cx="6019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zh-CN" kern="0" cap="none" spc="0" normalizeH="0" baseline="0" noProof="0">
              <a:solidFill>
                <a:sysClr val="windowText" lastClr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7171" name="Picture 3" descr="油画-62"/>
          <p:cNvPicPr>
            <a:picLocks noChangeAspect="1"/>
          </p:cNvPicPr>
          <p:nvPr/>
        </p:nvPicPr>
        <p:blipFill>
          <a:blip r:embed="rId1">
            <a:clrChange>
              <a:clrFrom>
                <a:srgbClr val="AE898C"/>
              </a:clrFrom>
              <a:clrTo>
                <a:srgbClr val="AE898C">
                  <a:alpha val="0"/>
                </a:srgbClr>
              </a:clrTo>
            </a:clrChange>
            <a:lum bright="48001"/>
          </a:blip>
          <a:srcRect b="7692"/>
          <a:stretch>
            <a:fillRect/>
          </a:stretch>
        </p:blipFill>
        <p:spPr>
          <a:xfrm>
            <a:off x="6084888" y="896938"/>
            <a:ext cx="3059112" cy="5943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-468312" y="4216400"/>
            <a:ext cx="7667625" cy="792163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107763" dir="13500000" algn="ctr" rotWithShape="0">
              <a:schemeClr val="bg2"/>
            </a:outerShdw>
          </a:effectLst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5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华文行楷" panose="02010800040101010101" pitchFamily="2" charset="-122"/>
                <a:cs typeface="+mn-cs"/>
              </a:rPr>
              <a:t>鲁迅   </a:t>
            </a:r>
            <a:endParaRPr kumimoji="1" lang="en-US" altLang="zh-CN" sz="5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5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华文行楷" panose="02010800040101010101" pitchFamily="2" charset="-122"/>
                <a:cs typeface="+mn-cs"/>
              </a:rPr>
              <a:t>《</a:t>
            </a:r>
            <a:r>
              <a:rPr kumimoji="1" lang="zh-CN" altLang="en-US" sz="5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华文行楷" panose="02010800040101010101" pitchFamily="2" charset="-122"/>
                <a:cs typeface="+mn-cs"/>
              </a:rPr>
              <a:t>且介亭杂文</a:t>
            </a:r>
            <a:r>
              <a:rPr kumimoji="1" lang="en-US" altLang="zh-CN" sz="5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华文行楷" panose="02010800040101010101" pitchFamily="2" charset="-122"/>
                <a:cs typeface="+mn-cs"/>
              </a:rPr>
              <a:t>》</a:t>
            </a:r>
            <a:endParaRPr kumimoji="1" lang="en-US" altLang="zh-CN" sz="5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华文行楷" panose="02010800040101010101" pitchFamily="2" charset="-122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07988" y="1608138"/>
            <a:ext cx="6602413" cy="1568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kern="0" cap="none" spc="0" normalizeH="0" baseline="0" noProof="0" dirty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中国人失掉自信力了</a:t>
            </a:r>
            <a:endParaRPr kumimoji="0" lang="en-US" altLang="zh-CN" sz="4800" kern="0" cap="none" spc="0" normalizeH="0" baseline="0" noProof="0" dirty="0">
              <a:solidFill>
                <a:sysClr val="windowText" lastClr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kern="0" cap="none" spc="0" normalizeH="0" baseline="0" noProof="0" dirty="0">
                <a:solidFill>
                  <a:sysClr val="windowText" lastClr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   </a:t>
            </a:r>
            <a:r>
              <a:rPr kumimoji="0" lang="zh-CN" altLang="en-US" sz="4800" kern="0" cap="none" spc="0" normalizeH="0" baseline="0" noProof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吗？</a:t>
            </a:r>
            <a:endParaRPr kumimoji="0" lang="zh-CN" altLang="en-US" sz="4800" kern="0" cap="none" spc="0" normalizeH="0" baseline="0" noProof="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098" name="Text Box 2"/>
          <p:cNvSpPr txBox="1"/>
          <p:nvPr/>
        </p:nvSpPr>
        <p:spPr>
          <a:xfrm>
            <a:off x="2771775" y="333375"/>
            <a:ext cx="5832475" cy="26511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本文选自《且介亭杂文》，作者鲁迅（1881-1936），原名</a:t>
            </a:r>
            <a:r>
              <a:rPr lang="zh-CN" altLang="zh-CN" sz="2800" b="1" dirty="0">
                <a:solidFill>
                  <a:srgbClr val="66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周树人</a:t>
            </a:r>
            <a:r>
              <a:rPr lang="zh-CN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，字豫才。鲁迅是他1918年为《新青年》写稿时开始使用的笔名。他是浙江人，伟大的爱国主义者、</a:t>
            </a:r>
            <a:r>
              <a:rPr lang="zh-CN" altLang="zh-CN" sz="2800" b="1" dirty="0">
                <a:solidFill>
                  <a:srgbClr val="66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文学家、思想家、革命家</a:t>
            </a:r>
            <a:r>
              <a:rPr lang="zh-CN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5" name="Rectangle 3"/>
          <p:cNvSpPr/>
          <p:nvPr/>
        </p:nvSpPr>
        <p:spPr>
          <a:xfrm>
            <a:off x="539750" y="195263"/>
            <a:ext cx="2214563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000" b="1" dirty="0">
                <a:solidFill>
                  <a:srgbClr val="FF0000"/>
                </a:solidFill>
                <a:ea typeface="黑体" panose="02010609060101010101" pitchFamily="49" charset="-122"/>
              </a:rPr>
              <a:t>作家作品</a:t>
            </a:r>
            <a:endParaRPr lang="zh-CN" altLang="en-US" sz="4000" b="1" dirty="0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  <p:sp>
        <p:nvSpPr>
          <p:cNvPr id="8196" name="Text Box 4"/>
          <p:cNvSpPr txBox="1"/>
          <p:nvPr/>
        </p:nvSpPr>
        <p:spPr>
          <a:xfrm>
            <a:off x="519113" y="7205663"/>
            <a:ext cx="8624887" cy="334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1600" dirty="0">
                <a:solidFill>
                  <a:schemeClr val="folHlink"/>
                </a:solidFill>
                <a:latin typeface="宋体" panose="02010600030101010101" pitchFamily="2" charset="-122"/>
              </a:rPr>
              <a:t>广东省中山市海洲初级中学 陈小玲  （陈远超修改 2011-11-14）</a:t>
            </a:r>
            <a:endParaRPr lang="zh-CN" altLang="en-US" sz="1600" dirty="0">
              <a:solidFill>
                <a:schemeClr val="folHlink"/>
              </a:solidFill>
              <a:latin typeface="宋体" panose="02010600030101010101" pitchFamily="2" charset="-122"/>
            </a:endParaRPr>
          </a:p>
        </p:txBody>
      </p:sp>
      <p:pic>
        <p:nvPicPr>
          <p:cNvPr id="8197" name="Picture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2413" y="981075"/>
            <a:ext cx="2232025" cy="2232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2" name="Text Box 6"/>
          <p:cNvSpPr txBox="1"/>
          <p:nvPr/>
        </p:nvSpPr>
        <p:spPr>
          <a:xfrm>
            <a:off x="396875" y="3070225"/>
            <a:ext cx="8496300" cy="35052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《且介亭杂文》1935年12月编订，收入了1934年鲁迅创作的杂文。在这本杂文集的命名中，鲁迅用了</a:t>
            </a:r>
            <a:r>
              <a:rPr lang="zh-CN" altLang="zh-CN" sz="2800" b="1" dirty="0">
                <a:ea typeface="黑体" panose="02010609060101010101" pitchFamily="49" charset="-122"/>
              </a:rPr>
              <a:t>“</a:t>
            </a:r>
            <a:r>
              <a:rPr lang="zh-CN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损形</a:t>
            </a:r>
            <a:r>
              <a:rPr lang="zh-CN" altLang="zh-CN" sz="2800" b="1" dirty="0">
                <a:ea typeface="黑体" panose="02010609060101010101" pitchFamily="49" charset="-122"/>
              </a:rPr>
              <a:t>”</a:t>
            </a:r>
            <a:r>
              <a:rPr lang="zh-CN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的修辞手法，</a:t>
            </a:r>
            <a:r>
              <a:rPr lang="zh-CN" altLang="zh-CN" sz="2800" b="1" dirty="0">
                <a:solidFill>
                  <a:srgbClr val="0000FF"/>
                </a:solidFill>
                <a:ea typeface="黑体" panose="02010609060101010101" pitchFamily="49" charset="-122"/>
              </a:rPr>
              <a:t>“</a:t>
            </a:r>
            <a:r>
              <a:rPr lang="zh-CN" altLang="zh-CN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且介</a:t>
            </a:r>
            <a:r>
              <a:rPr lang="zh-CN" altLang="zh-CN" sz="2800" b="1" dirty="0">
                <a:solidFill>
                  <a:srgbClr val="0000FF"/>
                </a:solidFill>
                <a:ea typeface="黑体" panose="02010609060101010101" pitchFamily="49" charset="-122"/>
              </a:rPr>
              <a:t>”</a:t>
            </a:r>
            <a:r>
              <a:rPr lang="zh-CN" altLang="zh-CN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分别是租界二字的一半，即</a:t>
            </a:r>
            <a:r>
              <a:rPr lang="zh-CN" altLang="zh-CN" sz="2800" b="1" dirty="0">
                <a:solidFill>
                  <a:srgbClr val="0000FF"/>
                </a:solidFill>
                <a:ea typeface="黑体" panose="02010609060101010101" pitchFamily="49" charset="-122"/>
              </a:rPr>
              <a:t>“</a:t>
            </a:r>
            <a:r>
              <a:rPr lang="zh-CN" altLang="zh-CN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租界</a:t>
            </a:r>
            <a:r>
              <a:rPr lang="zh-CN" altLang="zh-CN" sz="2800" b="1" dirty="0">
                <a:solidFill>
                  <a:srgbClr val="0000FF"/>
                </a:solidFill>
                <a:ea typeface="黑体" panose="02010609060101010101" pitchFamily="49" charset="-122"/>
              </a:rPr>
              <a:t>”</a:t>
            </a:r>
            <a:r>
              <a:rPr lang="zh-CN" altLang="zh-CN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的意思。</a:t>
            </a:r>
            <a:r>
              <a:rPr lang="zh-CN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当时，鲁迅生活在上海北四川路，这是帝国主义越过租界范围以后修筑马路的区域，被称为半租界。鲁迅以杂文集名告诉读者，这些杂文创作于</a:t>
            </a:r>
            <a:r>
              <a:rPr lang="zh-CN" altLang="zh-CN" sz="2800" b="1" dirty="0">
                <a:ea typeface="黑体" panose="02010609060101010101" pitchFamily="49" charset="-122"/>
              </a:rPr>
              <a:t>“</a:t>
            </a:r>
            <a:r>
              <a:rPr lang="zh-CN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半租界的亭子间</a:t>
            </a:r>
            <a:r>
              <a:rPr lang="zh-CN" altLang="zh-CN" sz="2800" b="1" dirty="0">
                <a:ea typeface="黑体" panose="02010609060101010101" pitchFamily="49" charset="-122"/>
              </a:rPr>
              <a:t>”</a:t>
            </a:r>
            <a:r>
              <a:rPr lang="zh-CN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，表达了</a:t>
            </a:r>
            <a:r>
              <a:rPr lang="zh-CN" altLang="zh-CN" sz="2800" b="1" dirty="0"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对半封建半殖民地的旧中国的无比愤懑之情</a:t>
            </a:r>
            <a:r>
              <a:rPr lang="zh-CN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bldLvl="0" animBg="1"/>
      <p:bldP spid="4102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146" name="Text Box 2"/>
          <p:cNvSpPr txBox="1"/>
          <p:nvPr/>
        </p:nvSpPr>
        <p:spPr>
          <a:xfrm>
            <a:off x="3492500" y="1158875"/>
            <a:ext cx="5130800" cy="51498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lnSpc>
                <a:spcPct val="60000"/>
              </a:lnSpc>
              <a:spcBef>
                <a:spcPct val="50000"/>
              </a:spcBef>
              <a:buNone/>
            </a:pP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   运交华盖欲何求，</a:t>
            </a:r>
            <a:endParaRPr lang="zh-CN" altLang="zh-CN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60000"/>
              </a:lnSpc>
              <a:spcBef>
                <a:spcPct val="50000"/>
              </a:spcBef>
              <a:buNone/>
            </a:pP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   未敢翻身已碰头。</a:t>
            </a:r>
            <a:endParaRPr lang="zh-CN" altLang="zh-CN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60000"/>
              </a:lnSpc>
              <a:spcBef>
                <a:spcPct val="50000"/>
              </a:spcBef>
              <a:buNone/>
            </a:pP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   破帽遮颜过闹市，</a:t>
            </a:r>
            <a:endParaRPr lang="zh-CN" altLang="zh-CN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60000"/>
              </a:lnSpc>
              <a:spcBef>
                <a:spcPct val="50000"/>
              </a:spcBef>
              <a:buNone/>
            </a:pP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   漏船载酒泛中流。</a:t>
            </a:r>
            <a:endParaRPr lang="zh-CN" altLang="zh-CN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60000"/>
              </a:lnSpc>
              <a:spcBef>
                <a:spcPct val="50000"/>
              </a:spcBef>
              <a:buNone/>
            </a:pP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zh-CN" sz="40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横眉冷对千夫指，</a:t>
            </a:r>
            <a:endParaRPr lang="zh-CN" altLang="zh-CN" sz="40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60000"/>
              </a:lnSpc>
              <a:spcBef>
                <a:spcPct val="50000"/>
              </a:spcBef>
              <a:buNone/>
            </a:pPr>
            <a:r>
              <a:rPr lang="zh-CN" altLang="zh-CN" sz="40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俯首甘为孺子牛。</a:t>
            </a:r>
            <a:endParaRPr lang="zh-CN" altLang="zh-CN" sz="40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60000"/>
              </a:lnSpc>
              <a:spcBef>
                <a:spcPct val="50000"/>
              </a:spcBef>
              <a:buNone/>
            </a:pP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   躲进小楼成</a:t>
            </a:r>
            <a:r>
              <a:rPr lang="zh-CN" altLang="zh-CN" sz="4000" b="1" dirty="0">
                <a:ea typeface="黑体" panose="02010609060101010101" pitchFamily="49" charset="-122"/>
              </a:rPr>
              <a:t>—</a:t>
            </a: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统，</a:t>
            </a:r>
            <a:endParaRPr lang="zh-CN" altLang="zh-CN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60000"/>
              </a:lnSpc>
              <a:spcBef>
                <a:spcPct val="50000"/>
              </a:spcBef>
              <a:buNone/>
            </a:pP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   管它冬夏与春秋。</a:t>
            </a:r>
            <a:endParaRPr lang="zh-CN" altLang="zh-CN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0243" name="Picture 3" descr="luxun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0825" y="836613"/>
            <a:ext cx="3224213" cy="5029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4" name="Text Box 4"/>
          <p:cNvSpPr txBox="1"/>
          <p:nvPr/>
        </p:nvSpPr>
        <p:spPr>
          <a:xfrm>
            <a:off x="519113" y="7205663"/>
            <a:ext cx="8624887" cy="334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1600" dirty="0">
                <a:solidFill>
                  <a:schemeClr val="folHlink"/>
                </a:solidFill>
                <a:latin typeface="宋体" panose="02010600030101010101" pitchFamily="2" charset="-122"/>
              </a:rPr>
              <a:t>广东省中山市海洲初级中学 陈小玲  （陈远超修改 2011-11-14）</a:t>
            </a:r>
            <a:endParaRPr lang="zh-CN" altLang="en-US" sz="1600" dirty="0">
              <a:solidFill>
                <a:schemeClr val="folHlink"/>
              </a:solidFill>
              <a:latin typeface="宋体" panose="02010600030101010101" pitchFamily="2" charset="-122"/>
            </a:endParaRPr>
          </a:p>
        </p:txBody>
      </p:sp>
      <p:sp>
        <p:nvSpPr>
          <p:cNvPr id="10245" name="Text Box 5"/>
          <p:cNvSpPr txBox="1"/>
          <p:nvPr/>
        </p:nvSpPr>
        <p:spPr>
          <a:xfrm>
            <a:off x="5724525" y="333375"/>
            <a:ext cx="1198563" cy="7000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4000" b="1" dirty="0"/>
              <a:t>自嘲</a:t>
            </a:r>
            <a:endParaRPr lang="zh-CN" altLang="zh-CN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7522" name="Text Box 2"/>
          <p:cNvSpPr txBox="1">
            <a:spLocks noChangeArrowheads="1"/>
          </p:cNvSpPr>
          <p:nvPr/>
        </p:nvSpPr>
        <p:spPr bwMode="auto">
          <a:xfrm>
            <a:off x="250825" y="333375"/>
            <a:ext cx="8534400" cy="1176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FFBF00"/>
                    </a:gs>
                    <a:gs pos="10001">
                      <a:srgbClr val="F27300"/>
                    </a:gs>
                    <a:gs pos="25000">
                      <a:srgbClr val="8F0040"/>
                    </a:gs>
                    <a:gs pos="50000">
                      <a:srgbClr val="400040"/>
                    </a:gs>
                    <a:gs pos="80000">
                      <a:srgbClr val="000040"/>
                    </a:gs>
                    <a:gs pos="100000">
                      <a:srgbClr val="000000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fontAlgn="auto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楷体_GB2312" pitchFamily="1" charset="-122"/>
                <a:cs typeface="+mn-cs"/>
              </a:rPr>
              <a:t>“</a:t>
            </a:r>
            <a:r>
              <a:rPr kumimoji="0" lang="zh-CN" altLang="en-US" sz="3600" b="1" kern="0" cap="none" spc="0" normalizeH="0" baseline="0" noProof="0">
                <a:solidFill>
                  <a:sysClr val="windowText" lastClr="000000"/>
                </a:solidFill>
                <a:latin typeface="楷体_GB2312" pitchFamily="1" charset="-122"/>
                <a:ea typeface="楷体_GB2312" pitchFamily="1" charset="-122"/>
                <a:cs typeface="+mn-cs"/>
              </a:rPr>
              <a:t>我中国</a:t>
            </a:r>
            <a:r>
              <a:rPr kumimoji="0" lang="zh-CN" altLang="en-US" sz="3600" b="1" kern="0" cap="none" spc="0" normalizeH="0" baseline="0" noProof="0">
                <a:solidFill>
                  <a:srgbClr val="FF3300"/>
                </a:solidFill>
                <a:latin typeface="楷体_GB2312" pitchFamily="1" charset="-122"/>
                <a:ea typeface="楷体_GB2312" pitchFamily="1" charset="-122"/>
                <a:cs typeface="+mn-cs"/>
              </a:rPr>
              <a:t>地大物博</a:t>
            </a:r>
            <a:r>
              <a:rPr kumimoji="0" lang="zh-CN" altLang="en-US" sz="3600" b="1" kern="0" cap="none" spc="0" normalizeH="0" baseline="0" noProof="0">
                <a:solidFill>
                  <a:sysClr val="windowText" lastClr="000000"/>
                </a:solidFill>
                <a:latin typeface="楷体_GB2312" pitchFamily="1" charset="-122"/>
                <a:ea typeface="楷体_GB2312" pitchFamily="1" charset="-122"/>
                <a:cs typeface="+mn-cs"/>
              </a:rPr>
              <a:t>，人口众多</a:t>
            </a:r>
            <a:r>
              <a:rPr kumimoji="0" lang="zh-CN" altLang="en-US" sz="3600" b="1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楷体_GB2312" pitchFamily="1" charset="-122"/>
                <a:cs typeface="+mn-cs"/>
              </a:rPr>
              <a:t>”</a:t>
            </a:r>
            <a:endParaRPr kumimoji="0" lang="zh-CN" altLang="en-US" sz="3600" b="1" kern="0" cap="none" spc="0" normalizeH="0" baseline="0" noProof="0">
              <a:solidFill>
                <a:sysClr val="windowText" lastClr="000000"/>
              </a:solidFill>
              <a:latin typeface="楷体_GB2312" pitchFamily="1" charset="-122"/>
              <a:ea typeface="楷体_GB2312" pitchFamily="1" charset="-122"/>
              <a:cs typeface="+mn-cs"/>
            </a:endParaRPr>
          </a:p>
          <a:p>
            <a:pPr marR="0" algn="r" defTabSz="914400" eaLnBrk="1" fontAlgn="auto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kern="0" cap="none" spc="0" normalizeH="0" baseline="0" noProof="0">
                <a:solidFill>
                  <a:sysClr val="windowText" lastClr="000000"/>
                </a:solidFill>
                <a:latin typeface="楷体_GB2312" pitchFamily="1" charset="-122"/>
                <a:ea typeface="楷体_GB2312" pitchFamily="1" charset="-122"/>
                <a:cs typeface="+mn-cs"/>
              </a:rPr>
              <a:t>--</a:t>
            </a:r>
            <a:r>
              <a:rPr kumimoji="0" lang="zh-CN" altLang="en-US" sz="3200" b="1" kern="0" cap="none" spc="0" normalizeH="0" baseline="0" noProof="0">
                <a:solidFill>
                  <a:sysClr val="windowText" lastClr="000000"/>
                </a:solidFill>
                <a:latin typeface="楷体_GB2312" pitchFamily="1" charset="-122"/>
                <a:ea typeface="楷体_GB2312" pitchFamily="1" charset="-122"/>
                <a:cs typeface="+mn-cs"/>
              </a:rPr>
              <a:t>选自</a:t>
            </a:r>
            <a:r>
              <a:rPr kumimoji="0" lang="en-US" altLang="zh-CN" sz="3200" b="1" kern="0" cap="none" spc="0" normalizeH="0" baseline="0" noProof="0">
                <a:solidFill>
                  <a:sysClr val="windowText" lastClr="000000"/>
                </a:solidFill>
                <a:latin typeface="楷体_GB2312" pitchFamily="1" charset="-122"/>
                <a:ea typeface="楷体_GB2312" pitchFamily="1" charset="-122"/>
                <a:cs typeface="+mn-cs"/>
              </a:rPr>
              <a:t>30</a:t>
            </a:r>
            <a:r>
              <a:rPr kumimoji="0" lang="zh-CN" altLang="en-US" sz="3200" b="1" kern="0" cap="none" spc="0" normalizeH="0" baseline="0" noProof="0">
                <a:solidFill>
                  <a:sysClr val="windowText" lastClr="000000"/>
                </a:solidFill>
                <a:latin typeface="楷体_GB2312" pitchFamily="1" charset="-122"/>
                <a:ea typeface="楷体_GB2312" pitchFamily="1" charset="-122"/>
                <a:cs typeface="+mn-cs"/>
              </a:rPr>
              <a:t>年代的御用报纸</a:t>
            </a:r>
            <a:endParaRPr kumimoji="0" lang="zh-CN" altLang="en-US" sz="3200" b="1" kern="0" cap="none" spc="0" normalizeH="0" baseline="0" noProof="0">
              <a:solidFill>
                <a:sysClr val="windowText" lastClr="000000"/>
              </a:solidFill>
              <a:latin typeface="楷体_GB2312" pitchFamily="1" charset="-122"/>
              <a:ea typeface="楷体_GB2312" pitchFamily="1" charset="-122"/>
              <a:cs typeface="+mn-cs"/>
            </a:endParaRPr>
          </a:p>
        </p:txBody>
      </p:sp>
      <p:sp>
        <p:nvSpPr>
          <p:cNvPr id="107523" name="Text Box 3"/>
          <p:cNvSpPr txBox="1">
            <a:spLocks noChangeArrowheads="1"/>
          </p:cNvSpPr>
          <p:nvPr/>
        </p:nvSpPr>
        <p:spPr bwMode="auto">
          <a:xfrm>
            <a:off x="250825" y="1773238"/>
            <a:ext cx="8610600" cy="15636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F87FF"/>
                    </a:gs>
                    <a:gs pos="100000">
                      <a:schemeClr val="accent1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kern="0" cap="none" spc="0" normalizeH="0" baseline="0" noProof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仿宋_GB2312" pitchFamily="49" charset="-122"/>
                <a:cs typeface="+mn-cs"/>
              </a:rPr>
              <a:t>“忍辱含愤，暂取逆来顺受态度，以待</a:t>
            </a:r>
            <a:r>
              <a:rPr kumimoji="0" lang="zh-CN" altLang="en-US" sz="3200" b="1" kern="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仿宋_GB2312" pitchFamily="49" charset="-122"/>
                <a:cs typeface="+mn-cs"/>
              </a:rPr>
              <a:t>国联</a:t>
            </a:r>
            <a:r>
              <a:rPr kumimoji="0" lang="zh-CN" altLang="en-US" sz="3200" b="1" kern="0" cap="none" spc="0" normalizeH="0" baseline="0" noProof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仿宋_GB2312" pitchFamily="49" charset="-122"/>
                <a:cs typeface="+mn-cs"/>
              </a:rPr>
              <a:t>公理自判决” </a:t>
            </a:r>
            <a:r>
              <a:rPr kumimoji="0" lang="en-US" altLang="zh-CN" sz="3200" b="1" kern="0" cap="none" spc="0" normalizeH="0" baseline="0" noProof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仿宋_GB2312" pitchFamily="49" charset="-122"/>
                <a:cs typeface="+mn-cs"/>
              </a:rPr>
              <a:t>--</a:t>
            </a:r>
            <a:r>
              <a:rPr kumimoji="0" lang="zh-CN" altLang="en-US" sz="3200" b="1" kern="0" cap="none" spc="0" normalizeH="0" baseline="0" noProof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仿宋_GB2312" pitchFamily="49" charset="-122"/>
                <a:cs typeface="+mn-cs"/>
              </a:rPr>
              <a:t>选自蒋介石在“九一八”事件发生后的演讲            </a:t>
            </a:r>
            <a:endParaRPr kumimoji="0" lang="zh-CN" altLang="en-US" sz="3200" b="1" kern="0" cap="none" spc="0" normalizeH="0" baseline="0" noProof="0">
              <a:solidFill>
                <a:sysClr val="windowText" lastClr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仿宋_GB2312" pitchFamily="49" charset="-122"/>
              <a:cs typeface="+mn-cs"/>
            </a:endParaRPr>
          </a:p>
        </p:txBody>
      </p:sp>
      <p:sp>
        <p:nvSpPr>
          <p:cNvPr id="107524" name="Text Box 4"/>
          <p:cNvSpPr txBox="1">
            <a:spLocks noChangeArrowheads="1"/>
          </p:cNvSpPr>
          <p:nvPr/>
        </p:nvSpPr>
        <p:spPr bwMode="auto">
          <a:xfrm>
            <a:off x="250825" y="3500438"/>
            <a:ext cx="8458200" cy="14160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20000">
                      <a:srgbClr val="0A128C"/>
                    </a:gs>
                    <a:gs pos="35000">
                      <a:srgbClr val="181CC7"/>
                    </a:gs>
                    <a:gs pos="44000">
                      <a:srgbClr val="7005D4"/>
                    </a:gs>
                    <a:gs pos="50000">
                      <a:srgbClr val="8C3D91"/>
                    </a:gs>
                    <a:gs pos="56000">
                      <a:srgbClr val="7005D4"/>
                    </a:gs>
                    <a:gs pos="65000">
                      <a:srgbClr val="181CC7"/>
                    </a:gs>
                    <a:gs pos="80001">
                      <a:srgbClr val="0A128C"/>
                    </a:gs>
                    <a:gs pos="100000">
                      <a:srgbClr val="000000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fontAlgn="auto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rPr>
              <a:t>1934</a:t>
            </a:r>
            <a:r>
              <a:rPr kumimoji="0" lang="zh-CN" altLang="en-US" sz="3200" b="1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rPr>
              <a:t>年 ，由反动政客戴季陶和军阀段祺瑞发起，一些国民党官僚在杭州灵隐寺举行法会，请班禅大师</a:t>
            </a:r>
            <a:r>
              <a:rPr kumimoji="0" lang="zh-CN" altLang="en-US" sz="3200" b="1" kern="0" cap="none" spc="0" normalizeH="0" baseline="0" noProof="0">
                <a:solidFill>
                  <a:srgbClr val="FF33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rPr>
              <a:t>求佛保佑</a:t>
            </a:r>
            <a:r>
              <a:rPr kumimoji="0" lang="zh-CN" altLang="en-US" sz="3200" b="1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rPr>
              <a:t>。</a:t>
            </a:r>
            <a:endParaRPr kumimoji="0" lang="zh-CN" altLang="en-US" sz="3200" b="1" kern="0" cap="none" spc="0" normalizeH="0" baseline="0" noProof="0">
              <a:solidFill>
                <a:sysClr val="windowText" lastClr="000000"/>
              </a:solidFill>
              <a:latin typeface="Times New Roman" panose="02020603050405020304" pitchFamily="18" charset="0"/>
              <a:ea typeface="仿宋_GB2312" pitchFamily="49" charset="-122"/>
              <a:cs typeface="+mn-cs"/>
            </a:endParaRPr>
          </a:p>
        </p:txBody>
      </p:sp>
      <p:sp>
        <p:nvSpPr>
          <p:cNvPr id="107525" name="Text Box 5"/>
          <p:cNvSpPr txBox="1">
            <a:spLocks noChangeArrowheads="1"/>
          </p:cNvSpPr>
          <p:nvPr/>
        </p:nvSpPr>
        <p:spPr bwMode="auto">
          <a:xfrm>
            <a:off x="250825" y="5084763"/>
            <a:ext cx="8458200" cy="157670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8C3D91"/>
                    </a:gs>
                    <a:gs pos="12000">
                      <a:srgbClr val="7005D4"/>
                    </a:gs>
                    <a:gs pos="30000">
                      <a:srgbClr val="181CC7"/>
                    </a:gs>
                    <a:gs pos="60001">
                      <a:srgbClr val="0A128C"/>
                    </a:gs>
                    <a:gs pos="100000">
                      <a:srgbClr val="000000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fontAlgn="auto" hangingPunct="1">
              <a:lnSpc>
                <a:spcPct val="105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kern="0" cap="none" spc="0" normalizeH="0" baseline="0" noProof="0">
                <a:solidFill>
                  <a:sysClr val="windowText" lastClr="00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   </a:t>
            </a:r>
            <a:r>
              <a:rPr kumimoji="0" lang="zh-CN" altLang="en-US" sz="2800" b="1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幼圆" panose="02010509060101010101" pitchFamily="49" charset="-122"/>
                <a:cs typeface="+mn-cs"/>
              </a:rPr>
              <a:t>“</a:t>
            </a:r>
            <a:r>
              <a:rPr kumimoji="0" lang="zh-CN" altLang="en-US" sz="2800" b="1" kern="0" cap="none" spc="0" normalizeH="0" baseline="0" noProof="0">
                <a:solidFill>
                  <a:srgbClr val="FF33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民族之自尊心与自信心</a:t>
            </a:r>
            <a:r>
              <a:rPr kumimoji="0" lang="zh-CN" altLang="en-US" sz="2800" b="1" kern="0" cap="none" spc="0" normalizeH="0" baseline="0" noProof="0">
                <a:solidFill>
                  <a:sysClr val="windowText" lastClr="00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，既已</a:t>
            </a:r>
            <a:r>
              <a:rPr kumimoji="0" lang="zh-CN" altLang="en-US" sz="2800" b="1" kern="0" cap="none" spc="0" normalizeH="0" baseline="0" noProof="0">
                <a:solidFill>
                  <a:srgbClr val="FF33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荡然无存</a:t>
            </a:r>
            <a:r>
              <a:rPr kumimoji="0" lang="zh-CN" altLang="en-US" sz="2800" b="1" kern="0" cap="none" spc="0" normalizeH="0" baseline="0" noProof="0">
                <a:solidFill>
                  <a:sysClr val="windowText" lastClr="00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，不待外侮之来，国家固早已濒于精神幻灭之域</a:t>
            </a:r>
            <a:r>
              <a:rPr kumimoji="0" lang="zh-CN" altLang="en-US" sz="2800" b="1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幼圆" panose="02010509060101010101" pitchFamily="49" charset="-122"/>
                <a:cs typeface="+mn-cs"/>
              </a:rPr>
              <a:t>”</a:t>
            </a:r>
            <a:r>
              <a:rPr kumimoji="0" lang="zh-CN" altLang="en-US" sz="2800" b="1" kern="0" cap="none" spc="0" normalizeH="0" baseline="0" noProof="0">
                <a:solidFill>
                  <a:sysClr val="windowText" lastClr="00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      </a:t>
            </a:r>
            <a:endParaRPr kumimoji="0" lang="zh-CN" altLang="en-US" sz="2800" b="1" kern="0" cap="none" spc="0" normalizeH="0" baseline="0" noProof="0">
              <a:solidFill>
                <a:sysClr val="windowText" lastClr="000000"/>
              </a:solidFill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  <a:p>
            <a:pPr marR="0" algn="r" defTabSz="914400" eaLnBrk="1" fontAlgn="auto" hangingPunct="1">
              <a:lnSpc>
                <a:spcPct val="85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幼圆" panose="02010509060101010101" pitchFamily="49" charset="-122"/>
                <a:cs typeface="+mn-cs"/>
              </a:rPr>
              <a:t>—</a:t>
            </a:r>
            <a:r>
              <a:rPr kumimoji="0" lang="zh-CN" altLang="en-US" sz="2800" b="1" kern="0" cap="none" spc="0" normalizeH="0" baseline="0" noProof="0">
                <a:solidFill>
                  <a:sysClr val="windowText" lastClr="00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选自</a:t>
            </a:r>
            <a:r>
              <a:rPr kumimoji="0" lang="en-US" altLang="zh-CN" sz="2800" b="1" kern="0" cap="none" spc="0" normalizeH="0" baseline="0" noProof="0">
                <a:solidFill>
                  <a:sysClr val="windowText" lastClr="00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《</a:t>
            </a:r>
            <a:r>
              <a:rPr kumimoji="0" lang="zh-CN" altLang="en-US" sz="2800" b="1" kern="0" cap="none" spc="0" normalizeH="0" baseline="0" noProof="0">
                <a:solidFill>
                  <a:sysClr val="windowText" lastClr="00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大公报</a:t>
            </a:r>
            <a:r>
              <a:rPr kumimoji="0" lang="en-US" altLang="zh-CN" sz="2800" b="1" kern="0" cap="none" spc="0" normalizeH="0" baseline="0" noProof="0">
                <a:solidFill>
                  <a:sysClr val="windowText" lastClr="00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》1934</a:t>
            </a:r>
            <a:r>
              <a:rPr kumimoji="0" lang="zh-CN" altLang="en-US" sz="2800" b="1" kern="0" cap="none" spc="0" normalizeH="0" baseline="0" noProof="0">
                <a:solidFill>
                  <a:sysClr val="windowText" lastClr="00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年</a:t>
            </a:r>
            <a:r>
              <a:rPr kumimoji="0" lang="en-US" altLang="zh-CN" sz="2800" b="1" kern="0" cap="none" spc="0" normalizeH="0" baseline="0" noProof="0">
                <a:solidFill>
                  <a:sysClr val="windowText" lastClr="00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8</a:t>
            </a:r>
            <a:r>
              <a:rPr kumimoji="0" lang="zh-CN" altLang="en-US" sz="2800" b="1" kern="0" cap="none" spc="0" normalizeH="0" baseline="0" noProof="0">
                <a:solidFill>
                  <a:sysClr val="windowText" lastClr="00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月</a:t>
            </a:r>
            <a:r>
              <a:rPr kumimoji="0" lang="en-US" altLang="zh-CN" sz="2800" b="1" kern="0" cap="none" spc="0" normalizeH="0" baseline="0" noProof="0">
                <a:solidFill>
                  <a:sysClr val="windowText" lastClr="00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24</a:t>
            </a:r>
            <a:r>
              <a:rPr kumimoji="0" lang="zh-CN" altLang="en-US" sz="2800" b="1" kern="0" cap="none" spc="0" normalizeH="0" baseline="0" noProof="0">
                <a:solidFill>
                  <a:sysClr val="windowText" lastClr="00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日的</a:t>
            </a:r>
            <a:r>
              <a:rPr kumimoji="0" lang="zh-CN" altLang="en-US" sz="2800" b="1" kern="0" cap="none" spc="0" normalizeH="0" baseline="0" noProof="0">
                <a:solidFill>
                  <a:sysClr val="windowText" lastClr="000000"/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  <a:hlinkClick r:id="" action="ppaction://noaction"/>
              </a:rPr>
              <a:t>社论</a:t>
            </a:r>
            <a:endParaRPr kumimoji="0" lang="zh-CN" altLang="en-US" sz="2800" b="1" kern="0" cap="none" spc="0" normalizeH="0" baseline="0" noProof="0">
              <a:solidFill>
                <a:sysClr val="windowText" lastClr="000000"/>
              </a:solidFill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7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7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7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7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2" grpId="0" bldLvl="0" animBg="1"/>
      <p:bldP spid="107523" grpId="0" bldLvl="0" animBg="1"/>
      <p:bldP spid="107524" grpId="0" bldLvl="0" animBg="1"/>
      <p:bldP spid="107525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2290" name="Text Box 2"/>
          <p:cNvSpPr txBox="1"/>
          <p:nvPr/>
        </p:nvSpPr>
        <p:spPr>
          <a:xfrm>
            <a:off x="180975" y="117475"/>
            <a:ext cx="4835525" cy="5175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solidFill>
                  <a:srgbClr val="FF3300"/>
                </a:solidFill>
                <a:ea typeface="黑体" panose="02010609060101010101" pitchFamily="49" charset="-122"/>
              </a:rPr>
              <a:t>时代背景（详）：</a:t>
            </a:r>
            <a:endParaRPr lang="zh-CN" altLang="en-US" sz="2800" b="1" dirty="0">
              <a:solidFill>
                <a:srgbClr val="FF3300"/>
              </a:solidFill>
              <a:ea typeface="黑体" panose="02010609060101010101" pitchFamily="49" charset="-122"/>
            </a:endParaRPr>
          </a:p>
        </p:txBody>
      </p:sp>
      <p:sp>
        <p:nvSpPr>
          <p:cNvPr id="7171" name="Text Box 3"/>
          <p:cNvSpPr txBox="1"/>
          <p:nvPr/>
        </p:nvSpPr>
        <p:spPr>
          <a:xfrm>
            <a:off x="323850" y="620713"/>
            <a:ext cx="8497888" cy="60007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  这篇文章写于1934年9月25日，</a:t>
            </a:r>
            <a:r>
              <a:rPr lang="zh-CN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正是</a:t>
            </a:r>
            <a:r>
              <a:rPr lang="zh-CN" altLang="zh-CN" sz="2400" b="1" dirty="0">
                <a:solidFill>
                  <a:srgbClr val="0000FF"/>
                </a:solidFill>
                <a:ea typeface="黑体" panose="02010609060101010101" pitchFamily="49" charset="-122"/>
              </a:rPr>
              <a:t>“</a:t>
            </a:r>
            <a:r>
              <a:rPr lang="zh-CN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九</a:t>
            </a:r>
            <a:r>
              <a:rPr lang="zh-CN" altLang="zh-CN" sz="2400" b="1" dirty="0">
                <a:solidFill>
                  <a:srgbClr val="0000FF"/>
                </a:solidFill>
                <a:ea typeface="黑体" panose="02010609060101010101" pitchFamily="49" charset="-122"/>
              </a:rPr>
              <a:t>·</a:t>
            </a:r>
            <a:r>
              <a:rPr lang="zh-CN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一八</a:t>
            </a:r>
            <a:r>
              <a:rPr lang="zh-CN" altLang="zh-CN" sz="2400" b="1" dirty="0">
                <a:solidFill>
                  <a:srgbClr val="0000FF"/>
                </a:solidFill>
                <a:ea typeface="黑体" panose="02010609060101010101" pitchFamily="49" charset="-122"/>
              </a:rPr>
              <a:t>”</a:t>
            </a:r>
            <a:r>
              <a:rPr lang="zh-CN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事变三周年后</a:t>
            </a: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。当时，当九一八事变后，中国</a:t>
            </a:r>
            <a:r>
              <a:rPr lang="zh-CN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东北沦陷</a:t>
            </a: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，但中国国民党的官僚政客和社会</a:t>
            </a:r>
            <a:r>
              <a:rPr lang="zh-CN" altLang="zh-CN" sz="2400" b="1" dirty="0">
                <a:ea typeface="黑体" panose="02010609060101010101" pitchFamily="49" charset="-122"/>
              </a:rPr>
              <a:t>“</a:t>
            </a: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名人</a:t>
            </a:r>
            <a:r>
              <a:rPr lang="zh-CN" altLang="zh-CN" sz="2400" b="1" dirty="0">
                <a:ea typeface="黑体" panose="02010609060101010101" pitchFamily="49" charset="-122"/>
              </a:rPr>
              <a:t>”</a:t>
            </a: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等，却在北京等地多次</a:t>
            </a:r>
            <a:r>
              <a:rPr lang="zh-CN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举行</a:t>
            </a:r>
            <a:r>
              <a:rPr lang="zh-CN" altLang="zh-CN" sz="2400" b="1" dirty="0">
                <a:solidFill>
                  <a:srgbClr val="0000FF"/>
                </a:solidFill>
                <a:ea typeface="黑体" panose="02010609060101010101" pitchFamily="49" charset="-122"/>
              </a:rPr>
              <a:t>“</a:t>
            </a:r>
            <a:r>
              <a:rPr lang="zh-CN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法会</a:t>
            </a:r>
            <a:r>
              <a:rPr lang="zh-CN" altLang="zh-CN" sz="2400" b="1" dirty="0">
                <a:solidFill>
                  <a:srgbClr val="0000FF"/>
                </a:solidFill>
                <a:ea typeface="黑体" panose="02010609060101010101" pitchFamily="49" charset="-122"/>
              </a:rPr>
              <a:t>”</a:t>
            </a:r>
            <a:r>
              <a:rPr lang="zh-CN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，祈祷</a:t>
            </a:r>
            <a:r>
              <a:rPr lang="zh-CN" altLang="zh-CN" sz="2400" b="1" dirty="0">
                <a:solidFill>
                  <a:srgbClr val="0000FF"/>
                </a:solidFill>
                <a:ea typeface="黑体" panose="02010609060101010101" pitchFamily="49" charset="-122"/>
              </a:rPr>
              <a:t>“</a:t>
            </a:r>
            <a:r>
              <a:rPr lang="zh-CN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解救国难</a:t>
            </a:r>
            <a:r>
              <a:rPr lang="zh-CN" altLang="zh-CN" sz="2400" b="1" dirty="0">
                <a:solidFill>
                  <a:srgbClr val="0000FF"/>
                </a:solidFill>
                <a:ea typeface="黑体" panose="02010609060101010101" pitchFamily="49" charset="-122"/>
              </a:rPr>
              <a:t>”</a:t>
            </a: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。1934年4月，国民党的反动政客戴季陶和下野的北洋军阀头子段祺瑞等，又发起</a:t>
            </a:r>
            <a:r>
              <a:rPr lang="zh-CN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请第九世班禅喇嘛</a:t>
            </a: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:在4月28日至5月18日，在杭州灵隐寺</a:t>
            </a:r>
            <a:r>
              <a:rPr lang="zh-CN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举行</a:t>
            </a:r>
            <a:r>
              <a:rPr lang="zh-CN" altLang="zh-CN" sz="2400" b="1" dirty="0">
                <a:solidFill>
                  <a:srgbClr val="0000FF"/>
                </a:solidFill>
                <a:ea typeface="黑体" panose="02010609060101010101" pitchFamily="49" charset="-122"/>
              </a:rPr>
              <a:t>“</a:t>
            </a:r>
            <a:r>
              <a:rPr lang="zh-CN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时轮金刚法会</a:t>
            </a:r>
            <a:r>
              <a:rPr lang="zh-CN" altLang="zh-CN" sz="2400" b="1" dirty="0">
                <a:solidFill>
                  <a:srgbClr val="0000FF"/>
                </a:solidFill>
                <a:ea typeface="黑体" panose="02010609060101010101" pitchFamily="49" charset="-122"/>
              </a:rPr>
              <a:t>”</a:t>
            </a: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zh-CN" sz="2400" b="1" dirty="0">
                <a:solidFill>
                  <a:srgbClr val="0000FF"/>
                </a:solidFill>
                <a:ea typeface="黑体" panose="02010609060101010101" pitchFamily="49" charset="-122"/>
              </a:rPr>
              <a:t>“</a:t>
            </a:r>
            <a:r>
              <a:rPr lang="zh-CN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求佛菩萨来保佑</a:t>
            </a:r>
            <a:r>
              <a:rPr lang="zh-CN" altLang="zh-CN" sz="2400" b="1" dirty="0">
                <a:solidFill>
                  <a:srgbClr val="0000FF"/>
                </a:solidFill>
                <a:ea typeface="黑体" panose="02010609060101010101" pitchFamily="49" charset="-122"/>
              </a:rPr>
              <a:t>”</a:t>
            </a: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。还说什么</a:t>
            </a:r>
            <a:r>
              <a:rPr lang="zh-CN" altLang="zh-CN" sz="2400" b="1" dirty="0">
                <a:ea typeface="黑体" panose="02010609060101010101" pitchFamily="49" charset="-122"/>
              </a:rPr>
              <a:t>“</a:t>
            </a: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今则人心浸浸以衰矣！非仗佛力之加被，未由消此浩劫</a:t>
            </a:r>
            <a:r>
              <a:rPr lang="zh-CN" altLang="zh-CN" sz="2400" b="1" dirty="0">
                <a:ea typeface="黑体" panose="02010609060101010101" pitchFamily="49" charset="-122"/>
              </a:rPr>
              <a:t>”</a:t>
            </a: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。1934年8月27日，当时颇有影响的资产阶级报纸</a:t>
            </a:r>
            <a:r>
              <a:rPr lang="zh-CN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《大公报》</a:t>
            </a: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也发表了《孔子诞辰纪念》的</a:t>
            </a:r>
            <a:r>
              <a:rPr lang="zh-CN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社评，散布</a:t>
            </a:r>
            <a:r>
              <a:rPr lang="zh-CN" altLang="zh-CN" sz="2400" b="1" dirty="0">
                <a:solidFill>
                  <a:srgbClr val="0000FF"/>
                </a:solidFill>
                <a:ea typeface="黑体" panose="02010609060101010101" pitchFamily="49" charset="-122"/>
              </a:rPr>
              <a:t>“</a:t>
            </a:r>
            <a:r>
              <a:rPr lang="zh-CN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中国人失去了自信力</a:t>
            </a:r>
            <a:r>
              <a:rPr lang="zh-CN" altLang="zh-CN" sz="2400" b="1" dirty="0">
                <a:solidFill>
                  <a:srgbClr val="0000FF"/>
                </a:solidFill>
                <a:ea typeface="黑体" panose="02010609060101010101" pitchFamily="49" charset="-122"/>
              </a:rPr>
              <a:t>”</a:t>
            </a:r>
            <a:r>
              <a:rPr lang="zh-CN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的失败主义论调。资产阶级的走狗文人，也一口一声地狂吠</a:t>
            </a:r>
            <a:r>
              <a:rPr lang="zh-CN" altLang="zh-CN" sz="2400" b="1" dirty="0">
                <a:solidFill>
                  <a:srgbClr val="0000FF"/>
                </a:solidFill>
                <a:ea typeface="黑体" panose="02010609060101010101" pitchFamily="49" charset="-122"/>
              </a:rPr>
              <a:t>“</a:t>
            </a:r>
            <a:r>
              <a:rPr lang="zh-CN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中国人失掉了自信力了</a:t>
            </a:r>
            <a:r>
              <a:rPr lang="zh-CN" altLang="zh-CN" sz="2400" b="1" dirty="0">
                <a:solidFill>
                  <a:srgbClr val="0000FF"/>
                </a:solidFill>
                <a:ea typeface="黑体" panose="02010609060101010101" pitchFamily="49" charset="-122"/>
              </a:rPr>
              <a:t>”</a:t>
            </a: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。那，究竟是什么样的中国人失去了自信力呢？在同年9月25日，鲁迅先生写了《中国人失掉自信力了吗》一文，予以有力的驳斥，文章指出中华民族仍有许多</a:t>
            </a:r>
            <a:r>
              <a:rPr lang="zh-CN" altLang="zh-CN" sz="2400" b="1" dirty="0">
                <a:ea typeface="黑体" panose="02010609060101010101" pitchFamily="49" charset="-122"/>
              </a:rPr>
              <a:t>“</a:t>
            </a: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埋头苦干</a:t>
            </a:r>
            <a:r>
              <a:rPr lang="zh-CN" altLang="zh-CN" sz="2400" b="1" dirty="0">
                <a:ea typeface="黑体" panose="02010609060101010101" pitchFamily="49" charset="-122"/>
              </a:rPr>
              <a:t>”</a:t>
            </a: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zh-CN" sz="2400" b="1" dirty="0">
                <a:ea typeface="黑体" panose="02010609060101010101" pitchFamily="49" charset="-122"/>
              </a:rPr>
              <a:t>“</a:t>
            </a: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拼命硬干</a:t>
            </a:r>
            <a:r>
              <a:rPr lang="zh-CN" altLang="zh-CN" sz="2400" b="1" dirty="0">
                <a:ea typeface="黑体" panose="02010609060101010101" pitchFamily="49" charset="-122"/>
              </a:rPr>
              <a:t>”</a:t>
            </a: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zh-CN" sz="2400" b="1" dirty="0">
                <a:ea typeface="黑体" panose="02010609060101010101" pitchFamily="49" charset="-122"/>
              </a:rPr>
              <a:t>“</a:t>
            </a: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为民请命</a:t>
            </a:r>
            <a:r>
              <a:rPr lang="zh-CN" altLang="zh-CN" sz="2400" b="1" dirty="0">
                <a:ea typeface="黑体" panose="02010609060101010101" pitchFamily="49" charset="-122"/>
              </a:rPr>
              <a:t>”</a:t>
            </a: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zh-CN" sz="2400" b="1" dirty="0">
                <a:ea typeface="黑体" panose="02010609060101010101" pitchFamily="49" charset="-122"/>
              </a:rPr>
              <a:t>“</a:t>
            </a: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舍身求法</a:t>
            </a:r>
            <a:r>
              <a:rPr lang="zh-CN" altLang="zh-CN" sz="2400" b="1" dirty="0">
                <a:ea typeface="黑体" panose="02010609060101010101" pitchFamily="49" charset="-122"/>
              </a:rPr>
              <a:t>”</a:t>
            </a:r>
            <a:r>
              <a:rPr lang="zh-CN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的人在，而这些人正是民族的脊梁。</a:t>
            </a:r>
            <a:endParaRPr lang="zh-CN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2" name="Text Box 4"/>
          <p:cNvSpPr txBox="1"/>
          <p:nvPr/>
        </p:nvSpPr>
        <p:spPr>
          <a:xfrm>
            <a:off x="519113" y="7205663"/>
            <a:ext cx="8624887" cy="334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1600" dirty="0">
                <a:solidFill>
                  <a:schemeClr val="folHlink"/>
                </a:solidFill>
                <a:latin typeface="宋体" panose="02010600030101010101" pitchFamily="2" charset="-122"/>
              </a:rPr>
              <a:t>广东省中山市海洲初级中学 陈小玲  （陈远超修改 2011-11-14）</a:t>
            </a:r>
            <a:endParaRPr lang="zh-CN" altLang="en-US" sz="1600" dirty="0">
              <a:solidFill>
                <a:schemeClr val="folHlink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 showMasterSp="0">
  <p:cSld>
    <p:spTree>
      <p:nvGrpSpPr>
        <p:cNvPr id="1" name=""/>
        <p:cNvGrpSpPr/>
        <p:nvPr/>
      </p:nvGrpSpPr>
      <p:grpSpPr/>
      <p:sp>
        <p:nvSpPr>
          <p:cNvPr id="13314" name="Text Box 2"/>
          <p:cNvSpPr txBox="1"/>
          <p:nvPr/>
        </p:nvSpPr>
        <p:spPr>
          <a:xfrm>
            <a:off x="457200" y="304800"/>
            <a:ext cx="4835525" cy="7620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4400" b="1" dirty="0">
                <a:solidFill>
                  <a:srgbClr val="FF3300"/>
                </a:solidFill>
                <a:ea typeface="黑体" panose="02010609060101010101" pitchFamily="49" charset="-122"/>
              </a:rPr>
              <a:t>时代背景（略）：</a:t>
            </a:r>
            <a:endParaRPr lang="zh-CN" altLang="en-US" sz="4400" b="1" dirty="0">
              <a:solidFill>
                <a:srgbClr val="FF3300"/>
              </a:solidFill>
              <a:ea typeface="黑体" panose="02010609060101010101" pitchFamily="49" charset="-122"/>
            </a:endParaRPr>
          </a:p>
        </p:txBody>
      </p:sp>
      <p:sp>
        <p:nvSpPr>
          <p:cNvPr id="8195" name="Text Box 3"/>
          <p:cNvSpPr txBox="1"/>
          <p:nvPr/>
        </p:nvSpPr>
        <p:spPr>
          <a:xfrm>
            <a:off x="539750" y="1268413"/>
            <a:ext cx="8001000" cy="49688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    这篇文章写于1934年9月25日，正是</a:t>
            </a:r>
            <a:r>
              <a:rPr lang="zh-CN" altLang="zh-CN" sz="4000" b="1" dirty="0">
                <a:ea typeface="黑体" panose="02010609060101010101" pitchFamily="49" charset="-122"/>
              </a:rPr>
              <a:t>“</a:t>
            </a: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九</a:t>
            </a:r>
            <a:r>
              <a:rPr lang="zh-CN" altLang="zh-CN" sz="4000" b="1" dirty="0">
                <a:ea typeface="黑体" panose="02010609060101010101" pitchFamily="49" charset="-122"/>
              </a:rPr>
              <a:t>·</a:t>
            </a: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一八</a:t>
            </a:r>
            <a:r>
              <a:rPr lang="zh-CN" altLang="zh-CN" sz="4000" b="1" dirty="0">
                <a:ea typeface="黑体" panose="02010609060101010101" pitchFamily="49" charset="-122"/>
              </a:rPr>
              <a:t>”</a:t>
            </a: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事变三周年后。当时，</a:t>
            </a:r>
            <a:r>
              <a:rPr lang="zh-CN" altLang="zh-CN" sz="4000" b="1" dirty="0">
                <a:solidFill>
                  <a:srgbClr val="0066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有些人</a:t>
            </a:r>
            <a:r>
              <a:rPr lang="zh-CN" altLang="zh-CN" sz="40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散布对抗日前途的悲观论调，指责</a:t>
            </a:r>
            <a:r>
              <a:rPr lang="zh-CN" altLang="zh-CN" sz="4000" b="1" dirty="0">
                <a:solidFill>
                  <a:srgbClr val="0066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中国人</a:t>
            </a:r>
            <a:r>
              <a:rPr lang="zh-CN" altLang="zh-CN" sz="40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失掉了自信力，</a:t>
            </a: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他们这样做只能瓦解斗志，甘做亡国奴。鲁迅这篇文章，就是为</a:t>
            </a:r>
            <a:r>
              <a:rPr lang="zh-CN" altLang="zh-CN" sz="40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批驳</a:t>
            </a: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这种错误论调，鼓舞民族的自信心而写的。</a:t>
            </a:r>
            <a:endParaRPr lang="zh-CN" altLang="zh-CN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16" name="Text Box 4"/>
          <p:cNvSpPr txBox="1"/>
          <p:nvPr/>
        </p:nvSpPr>
        <p:spPr>
          <a:xfrm>
            <a:off x="519113" y="7205663"/>
            <a:ext cx="8624887" cy="334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1600" dirty="0">
                <a:solidFill>
                  <a:schemeClr val="folHlink"/>
                </a:solidFill>
                <a:latin typeface="宋体" panose="02010600030101010101" pitchFamily="2" charset="-122"/>
              </a:rPr>
              <a:t>广东省中山市海洲初级中学 陈小玲  （陈远超修改 2011-11-14）</a:t>
            </a:r>
            <a:endParaRPr lang="zh-CN" altLang="en-US" sz="1600" dirty="0">
              <a:solidFill>
                <a:schemeClr val="folHlink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4338" name="Rectangle 2"/>
          <p:cNvSpPr>
            <a:spLocks noGrp="1"/>
          </p:cNvSpPr>
          <p:nvPr>
            <p:ph type="title"/>
          </p:nvPr>
        </p:nvSpPr>
        <p:spPr>
          <a:xfrm>
            <a:off x="250825" y="188913"/>
            <a:ext cx="8642350" cy="2232025"/>
          </a:xfrm>
          <a:solidFill>
            <a:schemeClr val="bg1">
              <a:alpha val="100000"/>
            </a:schemeClr>
          </a:solidFill>
        </p:spPr>
        <p:txBody>
          <a:bodyPr vert="horz" wrap="square" lIns="91440" tIns="45720" rIns="91440" bIns="45720" anchor="ctr"/>
          <a:p>
            <a:pPr algn="l" eaLnBrk="1" hangingPunct="1"/>
            <a:r>
              <a:rPr lang="zh-CN" altLang="zh-CN" sz="3600" b="1" dirty="0">
                <a:solidFill>
                  <a:srgbClr val="FF3300"/>
                </a:solidFill>
                <a:ea typeface="黑体" panose="02010609060101010101" pitchFamily="49" charset="-122"/>
              </a:rPr>
              <a:t>杂文：</a:t>
            </a:r>
            <a:r>
              <a:rPr lang="zh-CN" altLang="zh-CN" sz="3600" b="1" dirty="0">
                <a:solidFill>
                  <a:srgbClr val="6600FF"/>
                </a:solidFill>
                <a:ea typeface="黑体" panose="02010609060101010101" pitchFamily="49" charset="-122"/>
              </a:rPr>
              <a:t>不像一般的议论文那样地说理，</a:t>
            </a:r>
            <a:r>
              <a:rPr lang="zh-CN" altLang="zh-CN" sz="3600" b="1" dirty="0">
                <a:solidFill>
                  <a:schemeClr val="tx1"/>
                </a:solidFill>
                <a:ea typeface="黑体" panose="02010609060101010101" pitchFamily="49" charset="-122"/>
              </a:rPr>
              <a:t>而是用</a:t>
            </a:r>
            <a:r>
              <a:rPr lang="zh-CN" altLang="zh-CN" sz="3600" b="1" dirty="0">
                <a:solidFill>
                  <a:srgbClr val="00B050"/>
                </a:solidFill>
                <a:ea typeface="黑体" panose="02010609060101010101" pitchFamily="49" charset="-122"/>
              </a:rPr>
              <a:t>文艺性的笔调</a:t>
            </a:r>
            <a:r>
              <a:rPr lang="zh-CN" altLang="zh-CN" sz="3600" b="1" dirty="0">
                <a:solidFill>
                  <a:schemeClr val="tx1"/>
                </a:solidFill>
                <a:ea typeface="黑体" panose="02010609060101010101" pitchFamily="49" charset="-122"/>
              </a:rPr>
              <a:t>，</a:t>
            </a:r>
            <a:r>
              <a:rPr lang="zh-CN" altLang="zh-CN" sz="3600" b="1" dirty="0">
                <a:solidFill>
                  <a:srgbClr val="00B050"/>
                </a:solidFill>
                <a:ea typeface="黑体" panose="02010609060101010101" pitchFamily="49" charset="-122"/>
              </a:rPr>
              <a:t>形象化手法</a:t>
            </a:r>
            <a:r>
              <a:rPr lang="zh-CN" altLang="zh-CN" sz="3600" b="1" dirty="0">
                <a:solidFill>
                  <a:schemeClr val="tx1"/>
                </a:solidFill>
                <a:ea typeface="黑体" panose="02010609060101010101" pitchFamily="49" charset="-122"/>
              </a:rPr>
              <a:t>来议论说理</a:t>
            </a:r>
            <a:r>
              <a:rPr lang="zh-CN" altLang="zh-CN" sz="3600" b="1" dirty="0">
                <a:solidFill>
                  <a:srgbClr val="6600FF"/>
                </a:solidFill>
                <a:ea typeface="黑体" panose="02010609060101010101" pitchFamily="49" charset="-122"/>
              </a:rPr>
              <a:t>。兼有政论、文艺两种因素。</a:t>
            </a:r>
            <a:endParaRPr lang="zh-CN" altLang="zh-CN" sz="3600" b="1" dirty="0">
              <a:solidFill>
                <a:srgbClr val="6600FF"/>
              </a:solidFill>
              <a:ea typeface="黑体" panose="02010609060101010101" pitchFamily="49" charset="-122"/>
            </a:endParaRPr>
          </a:p>
        </p:txBody>
      </p:sp>
      <p:sp>
        <p:nvSpPr>
          <p:cNvPr id="14339" name="Rectangle 3"/>
          <p:cNvSpPr>
            <a:spLocks noGrp="1"/>
          </p:cNvSpPr>
          <p:nvPr>
            <p:ph idx="1"/>
          </p:nvPr>
        </p:nvSpPr>
        <p:spPr>
          <a:xfrm>
            <a:off x="395288" y="2636838"/>
            <a:ext cx="8424862" cy="3535362"/>
          </a:xfrm>
          <a:solidFill>
            <a:schemeClr val="bg1">
              <a:alpha val="100000"/>
            </a:schemeClr>
          </a:solidFill>
        </p:spPr>
        <p:txBody>
          <a:bodyPr vert="horz" wrap="square" lIns="91440" tIns="45720" rIns="91440" bIns="45720" anchor="t"/>
          <a:p>
            <a:pPr eaLnBrk="1" hangingPunct="1">
              <a:lnSpc>
                <a:spcPct val="65000"/>
              </a:lnSpc>
            </a:pPr>
            <a:r>
              <a:rPr lang="zh-CN" altLang="zh-CN" sz="40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特点：</a:t>
            </a:r>
            <a:endParaRPr lang="zh-CN" altLang="zh-CN" sz="40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65000"/>
              </a:lnSpc>
              <a:buNone/>
            </a:pP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1、篇幅短小，取材广泛。</a:t>
            </a:r>
            <a:endParaRPr lang="zh-CN" altLang="zh-CN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65000"/>
              </a:lnSpc>
              <a:buNone/>
            </a:pP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2、敏锐迅速，泼辣犀利，战斗性强。</a:t>
            </a:r>
            <a:endParaRPr lang="zh-CN" altLang="zh-CN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75000"/>
              </a:lnSpc>
              <a:buNone/>
            </a:pPr>
            <a:r>
              <a:rPr lang="zh-CN" altLang="zh-CN" sz="36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（像匕首、投枪，能和读者一同杀出一条血路）</a:t>
            </a:r>
            <a:endParaRPr lang="zh-CN" altLang="zh-CN" sz="36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65000"/>
              </a:lnSpc>
              <a:buNone/>
            </a:pP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3、冷嘲热讽、幽默风趣。</a:t>
            </a:r>
            <a:endParaRPr lang="zh-CN" altLang="zh-CN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65000"/>
              </a:lnSpc>
              <a:buNone/>
            </a:pP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4、说理生动、议论生动。</a:t>
            </a:r>
            <a:endParaRPr lang="zh-CN" altLang="zh-CN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4340" name="Picture 4" descr="cncy_p_adorment00039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36000" y="0"/>
            <a:ext cx="508000" cy="13414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5362" name="Group 2"/>
          <p:cNvGrpSpPr/>
          <p:nvPr/>
        </p:nvGrpSpPr>
        <p:grpSpPr>
          <a:xfrm>
            <a:off x="692150" y="1417638"/>
            <a:ext cx="7615238" cy="2801937"/>
            <a:chOff x="0" y="0"/>
            <a:chExt cx="4797" cy="1765"/>
          </a:xfrm>
        </p:grpSpPr>
        <p:sp>
          <p:nvSpPr>
            <p:cNvPr id="121859" name="Text Box 3"/>
            <p:cNvSpPr txBox="1">
              <a:spLocks noChangeArrowheads="1"/>
            </p:cNvSpPr>
            <p:nvPr/>
          </p:nvSpPr>
          <p:spPr bwMode="auto">
            <a:xfrm>
              <a:off x="0" y="0"/>
              <a:ext cx="2973" cy="327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sy="50000" kx="2115830" algn="bl" rotWithShape="0">
                <a:srgbClr val="C0C0C0"/>
              </a:outerShdw>
            </a:effectLst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A603AB"/>
                      </a:gs>
                      <a:gs pos="12000">
                        <a:srgbClr val="E81766"/>
                      </a:gs>
                      <a:gs pos="27000">
                        <a:srgbClr val="EE3F17"/>
                      </a:gs>
                      <a:gs pos="48000">
                        <a:srgbClr val="FFFF00"/>
                      </a:gs>
                      <a:gs pos="64999">
                        <a:srgbClr val="1A8D48"/>
                      </a:gs>
                      <a:gs pos="78999">
                        <a:srgbClr val="0819FB"/>
                      </a:gs>
                      <a:gs pos="100000">
                        <a:srgbClr val="A603AB"/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marR="0" defTabSz="914400" eaLnBrk="1" fontAlgn="auto" hangingPunct="1"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kern="0" cap="none" spc="0" normalizeH="0" baseline="0" noProof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一、读一读  写一写：</a:t>
              </a:r>
              <a:endParaRPr kumimoji="0" lang="zh-CN" altLang="en-US" sz="2800" b="1" kern="0" cap="none" spc="0" normalizeH="0" baseline="0" noProof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1860" name="Text Box 4"/>
            <p:cNvSpPr txBox="1">
              <a:spLocks noChangeArrowheads="1"/>
            </p:cNvSpPr>
            <p:nvPr/>
          </p:nvSpPr>
          <p:spPr bwMode="auto">
            <a:xfrm>
              <a:off x="45" y="648"/>
              <a:ext cx="4752" cy="1117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sy="50000" kx="2115830" algn="bl" rotWithShape="0">
                <a:srgbClr val="C0C0C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marR="0" defTabSz="914400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kern="0" cap="none" spc="0" normalizeH="0" baseline="0" noProof="0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玄</a:t>
              </a:r>
              <a:r>
                <a:rPr kumimoji="0" lang="zh-CN" altLang="en-US" sz="2800" b="1" kern="0" cap="none" spc="0" normalizeH="0" baseline="0" noProof="0" dirty="0">
                  <a:solidFill>
                    <a:sysClr val="windowText" lastClr="00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（    ）虚  </a:t>
              </a:r>
              <a:r>
                <a:rPr kumimoji="0" lang="zh-CN" altLang="en-US" sz="2800" b="1" kern="0" cap="none" spc="0" normalizeH="0" baseline="0" noProof="0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省</a:t>
              </a:r>
              <a:r>
                <a:rPr kumimoji="0" lang="zh-CN" altLang="en-US" sz="2800" b="1" kern="0" cap="none" spc="0" normalizeH="0" baseline="0" noProof="0" dirty="0">
                  <a:solidFill>
                    <a:sysClr val="windowText" lastClr="00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（    ）悟  </a:t>
              </a:r>
              <a:r>
                <a:rPr kumimoji="0" lang="zh-CN" altLang="en-US" sz="2800" b="1" kern="0" cap="none" spc="0" normalizeH="0" baseline="0" noProof="0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摧</a:t>
              </a:r>
              <a:r>
                <a:rPr kumimoji="0" lang="zh-CN" altLang="en-US" sz="2800" b="1" kern="0" cap="none" spc="0" normalizeH="0" baseline="0" noProof="0" dirty="0">
                  <a:solidFill>
                    <a:sysClr val="windowText" lastClr="00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（     ）残</a:t>
              </a:r>
              <a:endParaRPr kumimoji="0" lang="zh-CN" altLang="en-US" sz="2800" b="1" kern="0" cap="none" spc="0" normalizeH="0" baseline="0" noProof="0" dirty="0">
                <a:solidFill>
                  <a:sysClr val="windowText" lastClr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  <a:p>
              <a:pPr marR="0" defTabSz="914400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kern="0" cap="none" spc="0" normalizeH="0" baseline="0" noProof="0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渺</a:t>
              </a:r>
              <a:r>
                <a:rPr kumimoji="0" lang="zh-CN" altLang="en-US" sz="2800" b="1" kern="0" cap="none" spc="0" normalizeH="0" baseline="0" noProof="0" dirty="0">
                  <a:solidFill>
                    <a:sysClr val="windowText" lastClr="00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（    ）茫  家</a:t>
              </a:r>
              <a:r>
                <a:rPr kumimoji="0" lang="en-US" altLang="zh-CN" sz="2800" b="1" kern="0" cap="none" spc="0" normalizeH="0" baseline="0" noProof="0" dirty="0" err="1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pǔ</a:t>
              </a:r>
              <a:r>
                <a:rPr kumimoji="0" lang="en-US" altLang="zh-CN" sz="2800" b="1" kern="0" cap="none" spc="0" normalizeH="0" baseline="0" noProof="0" dirty="0">
                  <a:solidFill>
                    <a:sysClr val="windowText" lastClr="00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(      )  </a:t>
              </a:r>
              <a:r>
                <a:rPr kumimoji="0" lang="en-US" altLang="zh-CN" sz="2800" b="1" kern="0" cap="none" spc="0" normalizeH="0" baseline="0" noProof="0" dirty="0" err="1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wū</a:t>
              </a:r>
              <a:r>
                <a:rPr kumimoji="0" lang="zh-CN" altLang="en-US" sz="2800" b="1" kern="0" cap="none" spc="0" normalizeH="0" baseline="0" noProof="0" dirty="0">
                  <a:solidFill>
                    <a:sysClr val="windowText" lastClr="00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（     ）</a:t>
              </a:r>
              <a:r>
                <a:rPr kumimoji="0" lang="zh-CN" altLang="en-US" sz="2800" b="1" kern="0" cap="none" spc="0" normalizeH="0" baseline="0" noProof="0" dirty="0">
                  <a:solidFill>
                    <a:sysClr val="windowText" lastClr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蔑</a:t>
              </a:r>
              <a:endParaRPr kumimoji="0" lang="zh-CN" altLang="en-US" sz="2800" b="1" kern="0" cap="none" spc="0" normalizeH="0" baseline="0" noProof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  <a:p>
              <a:pPr marR="0" defTabSz="914400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800" b="1" kern="0" cap="none" spc="0" normalizeH="0" baseline="0" noProof="0" dirty="0" err="1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kuānɡ</a:t>
              </a:r>
              <a:r>
                <a:rPr kumimoji="0" lang="zh-CN" altLang="en-US" sz="2800" b="1" kern="0" cap="none" spc="0" normalizeH="0" baseline="0" noProof="0" dirty="0">
                  <a:solidFill>
                    <a:sysClr val="windowText" lastClr="00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（  ）骗  </a:t>
              </a:r>
              <a:r>
                <a:rPr kumimoji="0" lang="en-US" altLang="zh-CN" sz="2800" b="1" kern="0" cap="none" spc="0" normalizeH="0" baseline="0" noProof="0" dirty="0" err="1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zǎi</a:t>
              </a:r>
              <a:r>
                <a:rPr kumimoji="0" lang="zh-CN" altLang="en-US" sz="2800" b="1" kern="0" cap="none" spc="0" normalizeH="0" baseline="0" noProof="0" dirty="0">
                  <a:solidFill>
                    <a:sysClr val="windowText" lastClr="00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（    ）相   </a:t>
              </a:r>
              <a:r>
                <a:rPr kumimoji="0" lang="zh-CN" altLang="en-US" b="1" kern="0" cap="none" spc="0" normalizeH="0" baseline="0" noProof="0" dirty="0">
                  <a:solidFill>
                    <a:srgbClr val="FF00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搽</a:t>
              </a:r>
              <a:r>
                <a:rPr kumimoji="0" lang="en-US" altLang="zh-CN" b="1" kern="0" cap="none" spc="0" normalizeH="0" baseline="0" noProof="0" dirty="0">
                  <a:solidFill>
                    <a:sysClr val="windowText" lastClr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(         )</a:t>
              </a:r>
              <a:endParaRPr kumimoji="0" lang="zh-CN" altLang="en-US" b="1" kern="0" cap="none" spc="0" normalizeH="0" baseline="0" noProof="0" dirty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21861" name="Text Box 5"/>
          <p:cNvSpPr txBox="1">
            <a:spLocks noChangeArrowheads="1"/>
          </p:cNvSpPr>
          <p:nvPr/>
        </p:nvSpPr>
        <p:spPr bwMode="auto">
          <a:xfrm>
            <a:off x="1466850" y="2560638"/>
            <a:ext cx="1257300" cy="519113"/>
          </a:xfrm>
          <a:prstGeom prst="rect">
            <a:avLst/>
          </a:prstGeom>
          <a:noFill/>
          <a:ln>
            <a:noFill/>
          </a:ln>
          <a:effectLst>
            <a:outerShdw dist="35921" dir="2700000" sy="50000" kx="2115830" algn="bl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9400E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kern="0" cap="none" spc="0" normalizeH="0" baseline="0" noProof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xuán</a:t>
            </a:r>
            <a:endParaRPr kumimoji="0" lang="en-US" altLang="zh-CN" sz="2800" b="1" kern="0" cap="none" spc="0" normalizeH="0" baseline="0" noProof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1862" name="Text Box 6"/>
          <p:cNvSpPr txBox="1">
            <a:spLocks noChangeArrowheads="1"/>
          </p:cNvSpPr>
          <p:nvPr/>
        </p:nvSpPr>
        <p:spPr bwMode="auto">
          <a:xfrm>
            <a:off x="3876675" y="2522538"/>
            <a:ext cx="1122363" cy="519113"/>
          </a:xfrm>
          <a:prstGeom prst="rect">
            <a:avLst/>
          </a:prstGeom>
          <a:noFill/>
          <a:ln>
            <a:noFill/>
          </a:ln>
          <a:effectLst>
            <a:outerShdw dist="35921" dir="2700000" sy="50000" kx="2115830" algn="bl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R="0" algn="ctr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kern="0" cap="none" spc="0" normalizeH="0" baseline="0" noProof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xǐnɡ</a:t>
            </a:r>
            <a:endParaRPr kumimoji="0" lang="en-US" altLang="zh-CN" sz="2800" b="1" kern="0" cap="none" spc="0" normalizeH="0" baseline="0" noProof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1863" name="Text Box 7"/>
          <p:cNvSpPr txBox="1">
            <a:spLocks noChangeArrowheads="1"/>
          </p:cNvSpPr>
          <p:nvPr/>
        </p:nvSpPr>
        <p:spPr bwMode="auto">
          <a:xfrm>
            <a:off x="6519863" y="2522538"/>
            <a:ext cx="1076325" cy="519113"/>
          </a:xfrm>
          <a:prstGeom prst="rect">
            <a:avLst/>
          </a:prstGeom>
          <a:noFill/>
          <a:ln>
            <a:noFill/>
          </a:ln>
          <a:effectLst>
            <a:outerShdw dist="35921" dir="2700000" sy="50000" kx="2115830" algn="bl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R="0" algn="ctr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kern="0" cap="none" spc="0" normalizeH="0" baseline="0" noProof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cuī</a:t>
            </a:r>
            <a:endParaRPr kumimoji="0" lang="en-US" altLang="zh-CN" sz="2800" b="1" kern="0" cap="none" spc="0" normalizeH="0" baseline="0" noProof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1864" name="Text Box 8"/>
          <p:cNvSpPr txBox="1">
            <a:spLocks noChangeArrowheads="1"/>
          </p:cNvSpPr>
          <p:nvPr/>
        </p:nvSpPr>
        <p:spPr bwMode="auto">
          <a:xfrm>
            <a:off x="1463675" y="3065463"/>
            <a:ext cx="963613" cy="519113"/>
          </a:xfrm>
          <a:prstGeom prst="rect">
            <a:avLst/>
          </a:prstGeom>
          <a:noFill/>
          <a:ln>
            <a:noFill/>
          </a:ln>
          <a:effectLst>
            <a:outerShdw dist="35921" dir="2700000" sy="50000" kx="2115830" algn="bl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9400E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kern="0" cap="none" spc="0" normalizeH="0" baseline="0" noProof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miǎo</a:t>
            </a:r>
            <a:endParaRPr kumimoji="0" lang="en-US" altLang="zh-CN" sz="2800" b="1" kern="0" cap="none" spc="0" normalizeH="0" baseline="0" noProof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1865" name="Text Box 9"/>
          <p:cNvSpPr txBox="1">
            <a:spLocks noChangeArrowheads="1"/>
          </p:cNvSpPr>
          <p:nvPr/>
        </p:nvSpPr>
        <p:spPr bwMode="auto">
          <a:xfrm>
            <a:off x="4478338" y="3141663"/>
            <a:ext cx="823913" cy="519113"/>
          </a:xfrm>
          <a:prstGeom prst="rect">
            <a:avLst/>
          </a:prstGeom>
          <a:noFill/>
          <a:ln>
            <a:noFill/>
          </a:ln>
          <a:effectLst>
            <a:outerShdw dist="35921" dir="2700000" sy="50000" kx="2115830" algn="bl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kern="0" cap="none" spc="0" normalizeH="0" baseline="0" noProof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1" charset="-122"/>
                <a:cs typeface="+mn-cs"/>
              </a:rPr>
              <a:t>谱</a:t>
            </a:r>
            <a:endParaRPr kumimoji="0" lang="zh-CN" altLang="en-US" sz="2800" b="1" kern="0" cap="none" spc="0" normalizeH="0" baseline="0" noProof="0">
              <a:solidFill>
                <a:srgbClr val="FF0000"/>
              </a:solidFill>
              <a:latin typeface="宋体" panose="02010600030101010101" pitchFamily="2" charset="-122"/>
              <a:ea typeface="楷体_GB2312" pitchFamily="1" charset="-122"/>
              <a:cs typeface="+mn-cs"/>
            </a:endParaRPr>
          </a:p>
        </p:txBody>
      </p:sp>
      <p:sp>
        <p:nvSpPr>
          <p:cNvPr id="121866" name="Text Box 10"/>
          <p:cNvSpPr txBox="1">
            <a:spLocks noChangeArrowheads="1"/>
          </p:cNvSpPr>
          <p:nvPr/>
        </p:nvSpPr>
        <p:spPr bwMode="auto">
          <a:xfrm>
            <a:off x="6583363" y="3179763"/>
            <a:ext cx="939800" cy="519113"/>
          </a:xfrm>
          <a:prstGeom prst="rect">
            <a:avLst/>
          </a:prstGeom>
          <a:noFill/>
          <a:ln>
            <a:noFill/>
          </a:ln>
          <a:effectLst>
            <a:outerShdw dist="35921" dir="2700000" sy="50000" kx="2115830" algn="bl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R="0" algn="ctr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kern="0" cap="none" spc="0" normalizeH="0" baseline="0" noProof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1" charset="-122"/>
                <a:cs typeface="+mn-cs"/>
              </a:rPr>
              <a:t>诬</a:t>
            </a:r>
            <a:endParaRPr kumimoji="0" lang="zh-CN" altLang="en-US" sz="2800" b="1" kern="0" cap="none" spc="0" normalizeH="0" baseline="0" noProof="0">
              <a:solidFill>
                <a:srgbClr val="FF0000"/>
              </a:solidFill>
              <a:latin typeface="宋体" panose="02010600030101010101" pitchFamily="2" charset="-122"/>
              <a:ea typeface="楷体_GB2312" pitchFamily="1" charset="-122"/>
              <a:cs typeface="+mn-cs"/>
            </a:endParaRPr>
          </a:p>
        </p:txBody>
      </p:sp>
      <p:sp>
        <p:nvSpPr>
          <p:cNvPr id="121867" name="Text Box 11"/>
          <p:cNvSpPr txBox="1">
            <a:spLocks noChangeArrowheads="1"/>
          </p:cNvSpPr>
          <p:nvPr/>
        </p:nvSpPr>
        <p:spPr bwMode="auto">
          <a:xfrm>
            <a:off x="1997075" y="3683000"/>
            <a:ext cx="1136650" cy="519113"/>
          </a:xfrm>
          <a:prstGeom prst="rect">
            <a:avLst/>
          </a:prstGeom>
          <a:noFill/>
          <a:ln>
            <a:noFill/>
          </a:ln>
          <a:effectLst>
            <a:outerShdw dist="35921" dir="2700000" sy="50000" kx="2115830" algn="bl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kern="0" cap="none" spc="0" normalizeH="0" baseline="0" noProof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1" charset="-122"/>
                <a:cs typeface="+mn-cs"/>
              </a:rPr>
              <a:t>诓</a:t>
            </a:r>
            <a:endParaRPr kumimoji="0" lang="zh-CN" altLang="en-US" sz="2800" b="1" kern="0" cap="none" spc="0" normalizeH="0" baseline="0" noProof="0">
              <a:solidFill>
                <a:srgbClr val="FF0000"/>
              </a:solidFill>
              <a:latin typeface="宋体" panose="02010600030101010101" pitchFamily="2" charset="-122"/>
              <a:ea typeface="楷体_GB2312" pitchFamily="1" charset="-122"/>
              <a:cs typeface="+mn-cs"/>
            </a:endParaRPr>
          </a:p>
        </p:txBody>
      </p:sp>
      <p:sp>
        <p:nvSpPr>
          <p:cNvPr id="121868" name="Text Box 12"/>
          <p:cNvSpPr txBox="1">
            <a:spLocks noChangeArrowheads="1"/>
          </p:cNvSpPr>
          <p:nvPr/>
        </p:nvSpPr>
        <p:spPr bwMode="auto">
          <a:xfrm>
            <a:off x="4114800" y="3675063"/>
            <a:ext cx="1300163" cy="519113"/>
          </a:xfrm>
          <a:prstGeom prst="rect">
            <a:avLst/>
          </a:prstGeom>
          <a:noFill/>
          <a:ln>
            <a:noFill/>
          </a:ln>
          <a:effectLst>
            <a:outerShdw dist="35921" dir="2700000" sy="50000" kx="2115830" algn="bl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R="0" algn="ctr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kern="0" cap="none" spc="0" normalizeH="0" baseline="0" noProof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1" charset="-122"/>
                <a:cs typeface="+mn-cs"/>
              </a:rPr>
              <a:t>宰</a:t>
            </a:r>
            <a:endParaRPr kumimoji="0" lang="zh-CN" altLang="en-US" sz="2800" b="1" kern="0" cap="none" spc="0" normalizeH="0" baseline="0" noProof="0">
              <a:solidFill>
                <a:srgbClr val="FF0000"/>
              </a:solidFill>
              <a:latin typeface="宋体" panose="02010600030101010101" pitchFamily="2" charset="-122"/>
              <a:ea typeface="楷体_GB2312" pitchFamily="1" charset="-122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791325" y="3652838"/>
            <a:ext cx="676910" cy="52197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kern="0" cap="none" spc="0" normalizeH="0" baseline="0" noProof="0" dirty="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chá</a:t>
            </a:r>
            <a:endParaRPr kumimoji="0" lang="en-US" altLang="zh-CN" sz="2800" kern="0" cap="none" spc="0" normalizeH="0" baseline="0" noProof="0" dirty="0" err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Text Box 15"/>
          <p:cNvSpPr txBox="1">
            <a:spLocks noChangeArrowheads="1"/>
          </p:cNvSpPr>
          <p:nvPr/>
        </p:nvSpPr>
        <p:spPr bwMode="auto">
          <a:xfrm>
            <a:off x="827088" y="4292600"/>
            <a:ext cx="6985000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b="1" kern="0" cap="none" spc="0" normalizeH="0" baseline="0" noProof="0" dirty="0" err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Xuán</a:t>
            </a:r>
            <a:r>
              <a:rPr kumimoji="0" lang="en-US" altLang="zh-CN" b="1" kern="0" cap="none" spc="0" normalizeH="0" baseline="0" noProof="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</a:t>
            </a:r>
            <a:r>
              <a:rPr kumimoji="0" lang="en-US" altLang="zh-CN" b="1" kern="0" cap="none" spc="0" normalizeH="0" baseline="0" noProof="0" dirty="0" err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xǐng</a:t>
            </a:r>
            <a:r>
              <a:rPr kumimoji="0" lang="en-US" altLang="zh-CN" b="1" kern="0" cap="none" spc="0" normalizeH="0" baseline="0" noProof="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</a:t>
            </a:r>
            <a:r>
              <a:rPr kumimoji="0" lang="en-US" altLang="zh-CN" b="1" kern="0" cap="none" spc="0" normalizeH="0" baseline="0" noProof="0" dirty="0" err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miǎo</a:t>
            </a:r>
            <a:r>
              <a:rPr kumimoji="0" lang="en-US" altLang="zh-CN" b="1" kern="0" cap="none" spc="0" normalizeH="0" baseline="0" noProof="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</a:t>
            </a:r>
            <a:r>
              <a:rPr kumimoji="0" lang="en-US" altLang="zh-CN" b="1" kern="0" cap="none" spc="0" normalizeH="0" baseline="0" noProof="0" dirty="0" err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jǐ</a:t>
            </a:r>
            <a:r>
              <a:rPr kumimoji="0" lang="en-US" altLang="zh-CN" b="1" kern="0" cap="none" spc="0" normalizeH="0" baseline="0" noProof="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</a:t>
            </a:r>
            <a:r>
              <a:rPr kumimoji="0" lang="en-US" altLang="zh-CN" b="1" kern="0" cap="none" spc="0" normalizeH="0" baseline="0" noProof="0" dirty="0" err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kuāng</a:t>
            </a:r>
            <a:r>
              <a:rPr kumimoji="0" lang="en-US" altLang="zh-CN" b="1" kern="0" cap="none" spc="0" normalizeH="0" baseline="0" noProof="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</a:t>
            </a:r>
            <a:r>
              <a:rPr kumimoji="0" lang="en-US" altLang="zh-CN" b="1" kern="0" cap="none" spc="0" normalizeH="0" baseline="0" noProof="0" dirty="0" err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miè</a:t>
            </a:r>
            <a:r>
              <a:rPr kumimoji="0" lang="en-US" altLang="zh-CN" b="1" kern="0" cap="none" spc="0" normalizeH="0" baseline="0" noProof="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</a:t>
            </a:r>
            <a:endParaRPr kumimoji="0" lang="en-US" altLang="zh-CN" b="1" kern="0" cap="none" spc="0" normalizeH="0" baseline="0" noProof="0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R="0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b="1" kern="0" cap="none" spc="0" normalizeH="0" baseline="0" noProof="0" dirty="0">
              <a:solidFill>
                <a:sysClr val="windowText" lastClr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46125" y="4786313"/>
            <a:ext cx="6202363" cy="4603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玄</a:t>
            </a:r>
            <a:r>
              <a: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虚      </a:t>
            </a:r>
            <a:r>
              <a: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省</a:t>
            </a:r>
            <a:r>
              <a: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悟    </a:t>
            </a:r>
            <a:r>
              <a: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渺</a:t>
            </a:r>
            <a:r>
              <a: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茫    </a:t>
            </a:r>
            <a:r>
              <a: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脊</a:t>
            </a:r>
            <a:r>
              <a: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梁   </a:t>
            </a:r>
            <a:r>
              <a: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诓</a:t>
            </a:r>
            <a:r>
              <a: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骗      诬</a:t>
            </a:r>
            <a:r>
              <a: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蔑</a:t>
            </a:r>
            <a:r>
              <a: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</a:t>
            </a:r>
            <a:endParaRPr kumimoji="0" lang="zh-CN" altLang="en-US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61" grpId="0"/>
      <p:bldP spid="121862" grpId="0"/>
      <p:bldP spid="121863" grpId="0"/>
      <p:bldP spid="121864" grpId="0"/>
      <p:bldP spid="121865" grpId="0"/>
      <p:bldP spid="121866" grpId="0"/>
      <p:bldP spid="121867" grpId="0"/>
      <p:bldP spid="121868" grpId="0"/>
      <p:bldP spid="2" grpId="0"/>
      <p:bldP spid="17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6386" name="Text Box 2"/>
          <p:cNvSpPr txBox="1"/>
          <p:nvPr/>
        </p:nvSpPr>
        <p:spPr>
          <a:xfrm>
            <a:off x="468313" y="1268413"/>
            <a:ext cx="8281987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听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读全文，</a:t>
            </a:r>
            <a:endParaRPr lang="en-US" altLang="zh-CN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将不会读的字音圈出来，</a:t>
            </a:r>
            <a:endParaRPr lang="en-US" altLang="zh-CN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思考本文与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敬业与乐业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》《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事物的正确答案不止一个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有何不同</a:t>
            </a:r>
            <a:endParaRPr lang="zh-CN" altLang="zh-CN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 showMasterSp="0">
  <p:cSld>
    <p:spTree>
      <p:nvGrpSpPr>
        <p:cNvPr id="1" name=""/>
        <p:cNvGrpSpPr/>
        <p:nvPr/>
      </p:nvGrpSpPr>
      <p:grpSpPr/>
      <p:sp>
        <p:nvSpPr>
          <p:cNvPr id="17410" name="Text Box 2"/>
          <p:cNvSpPr txBox="1"/>
          <p:nvPr/>
        </p:nvSpPr>
        <p:spPr>
          <a:xfrm>
            <a:off x="250825" y="333375"/>
            <a:ext cx="8569325" cy="7112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4000" b="1" dirty="0">
                <a:solidFill>
                  <a:schemeClr val="tx2"/>
                </a:solidFill>
              </a:rPr>
              <a:t>1.给下列加线的字注音，并解释词语。</a:t>
            </a:r>
            <a:endParaRPr lang="zh-CN" altLang="zh-CN" sz="4000" b="1" dirty="0"/>
          </a:p>
        </p:txBody>
      </p:sp>
      <p:sp>
        <p:nvSpPr>
          <p:cNvPr id="17411" name="Text Box 3"/>
          <p:cNvSpPr txBox="1"/>
          <p:nvPr/>
        </p:nvSpPr>
        <p:spPr>
          <a:xfrm>
            <a:off x="323850" y="1773238"/>
            <a:ext cx="1954213" cy="7112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4000" b="1" u="sng" dirty="0">
                <a:solidFill>
                  <a:srgbClr val="6600FF"/>
                </a:solidFill>
                <a:ea typeface="黑体" panose="02010609060101010101" pitchFamily="49" charset="-122"/>
              </a:rPr>
              <a:t>玄</a:t>
            </a:r>
            <a:r>
              <a:rPr lang="zh-CN" altLang="zh-CN" sz="4000" b="1" dirty="0">
                <a:solidFill>
                  <a:srgbClr val="6600FF"/>
                </a:solidFill>
                <a:ea typeface="黑体" panose="02010609060101010101" pitchFamily="49" charset="-122"/>
              </a:rPr>
              <a:t>虚</a:t>
            </a:r>
            <a:endParaRPr lang="zh-CN" altLang="zh-CN" sz="4000" b="1" dirty="0">
              <a:solidFill>
                <a:srgbClr val="6600FF"/>
              </a:solidFill>
              <a:ea typeface="黑体" panose="02010609060101010101" pitchFamily="49" charset="-122"/>
            </a:endParaRPr>
          </a:p>
        </p:txBody>
      </p:sp>
      <p:sp>
        <p:nvSpPr>
          <p:cNvPr id="17412" name="Text Box 4"/>
          <p:cNvSpPr txBox="1"/>
          <p:nvPr/>
        </p:nvSpPr>
        <p:spPr>
          <a:xfrm>
            <a:off x="323850" y="2952750"/>
            <a:ext cx="2386013" cy="7112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4000" b="1" u="sng" dirty="0">
                <a:solidFill>
                  <a:srgbClr val="6600FF"/>
                </a:solidFill>
                <a:ea typeface="黑体" panose="02010609060101010101" pitchFamily="49" charset="-122"/>
              </a:rPr>
              <a:t>诓</a:t>
            </a:r>
            <a:r>
              <a:rPr lang="zh-CN" altLang="zh-CN" sz="4000" b="1" dirty="0">
                <a:solidFill>
                  <a:srgbClr val="6600FF"/>
                </a:solidFill>
                <a:ea typeface="黑体" panose="02010609060101010101" pitchFamily="49" charset="-122"/>
              </a:rPr>
              <a:t>骗</a:t>
            </a:r>
            <a:endParaRPr lang="zh-CN" altLang="zh-CN" sz="4000" b="1" dirty="0">
              <a:solidFill>
                <a:srgbClr val="6600FF"/>
              </a:solidFill>
              <a:ea typeface="黑体" panose="02010609060101010101" pitchFamily="49" charset="-122"/>
            </a:endParaRPr>
          </a:p>
        </p:txBody>
      </p:sp>
      <p:sp>
        <p:nvSpPr>
          <p:cNvPr id="17413" name="Text Box 5"/>
          <p:cNvSpPr txBox="1"/>
          <p:nvPr/>
        </p:nvSpPr>
        <p:spPr>
          <a:xfrm>
            <a:off x="323850" y="3860800"/>
            <a:ext cx="3251200" cy="7112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4000" b="1" dirty="0">
                <a:solidFill>
                  <a:srgbClr val="6600FF"/>
                </a:solidFill>
                <a:ea typeface="黑体" panose="02010609060101010101" pitchFamily="49" charset="-122"/>
              </a:rPr>
              <a:t>怀古伤今</a:t>
            </a:r>
            <a:endParaRPr lang="zh-CN" altLang="zh-CN" sz="4000" b="1" dirty="0">
              <a:solidFill>
                <a:srgbClr val="6600FF"/>
              </a:solidFill>
              <a:ea typeface="黑体" panose="02010609060101010101" pitchFamily="49" charset="-122"/>
            </a:endParaRPr>
          </a:p>
        </p:txBody>
      </p:sp>
      <p:sp>
        <p:nvSpPr>
          <p:cNvPr id="17414" name="Text Box 6"/>
          <p:cNvSpPr txBox="1"/>
          <p:nvPr/>
        </p:nvSpPr>
        <p:spPr>
          <a:xfrm>
            <a:off x="179388" y="4949825"/>
            <a:ext cx="3898900" cy="7112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4000" b="1" dirty="0">
                <a:solidFill>
                  <a:srgbClr val="6600FF"/>
                </a:solidFill>
                <a:ea typeface="黑体" panose="02010609060101010101" pitchFamily="49" charset="-122"/>
              </a:rPr>
              <a:t>为民请命</a:t>
            </a:r>
            <a:endParaRPr lang="zh-CN" altLang="zh-CN" sz="4000" b="1" dirty="0">
              <a:solidFill>
                <a:srgbClr val="6600FF"/>
              </a:solidFill>
              <a:ea typeface="黑体" panose="02010609060101010101" pitchFamily="49" charset="-122"/>
            </a:endParaRPr>
          </a:p>
        </p:txBody>
      </p:sp>
      <p:sp>
        <p:nvSpPr>
          <p:cNvPr id="14343" name="Text Box 7"/>
          <p:cNvSpPr txBox="1"/>
          <p:nvPr/>
        </p:nvSpPr>
        <p:spPr>
          <a:xfrm>
            <a:off x="2843213" y="1628775"/>
            <a:ext cx="6019800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3600" b="1" dirty="0">
                <a:ea typeface="黑体" panose="02010609060101010101" pitchFamily="49" charset="-122"/>
              </a:rPr>
              <a:t>用使人迷惑的形式来掩盖真相的欺骗手段。</a:t>
            </a:r>
            <a:endParaRPr lang="zh-CN" altLang="zh-CN" sz="3600" b="1" dirty="0">
              <a:ea typeface="黑体" panose="02010609060101010101" pitchFamily="49" charset="-122"/>
            </a:endParaRPr>
          </a:p>
        </p:txBody>
      </p:sp>
      <p:sp>
        <p:nvSpPr>
          <p:cNvPr id="14344" name="Text Box 8"/>
          <p:cNvSpPr txBox="1"/>
          <p:nvPr/>
        </p:nvSpPr>
        <p:spPr>
          <a:xfrm>
            <a:off x="3203575" y="3095625"/>
            <a:ext cx="1600200" cy="6413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3600" b="1" dirty="0">
                <a:ea typeface="黑体" panose="02010609060101010101" pitchFamily="49" charset="-122"/>
              </a:rPr>
              <a:t>哄骗。</a:t>
            </a:r>
            <a:endParaRPr lang="zh-CN" altLang="zh-CN" sz="3600" b="1" dirty="0">
              <a:ea typeface="黑体" panose="02010609060101010101" pitchFamily="49" charset="-122"/>
            </a:endParaRPr>
          </a:p>
        </p:txBody>
      </p:sp>
      <p:sp>
        <p:nvSpPr>
          <p:cNvPr id="14345" name="Text Box 9"/>
          <p:cNvSpPr txBox="1"/>
          <p:nvPr/>
        </p:nvSpPr>
        <p:spPr>
          <a:xfrm>
            <a:off x="2584450" y="5013325"/>
            <a:ext cx="6019800" cy="6413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3600" b="1" dirty="0">
                <a:ea typeface="黑体" panose="02010609060101010101" pitchFamily="49" charset="-122"/>
              </a:rPr>
              <a:t>为人民保全生命或解除困苦。</a:t>
            </a:r>
            <a:endParaRPr lang="zh-CN" altLang="zh-CN" sz="3600" b="1" dirty="0">
              <a:ea typeface="黑体" panose="02010609060101010101" pitchFamily="49" charset="-122"/>
            </a:endParaRPr>
          </a:p>
        </p:txBody>
      </p:sp>
      <p:sp>
        <p:nvSpPr>
          <p:cNvPr id="14346" name="Text Box 10"/>
          <p:cNvSpPr txBox="1"/>
          <p:nvPr/>
        </p:nvSpPr>
        <p:spPr>
          <a:xfrm>
            <a:off x="2843213" y="3860800"/>
            <a:ext cx="5257800" cy="11906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3600" b="1" dirty="0">
                <a:ea typeface="黑体" panose="02010609060101010101" pitchFamily="49" charset="-122"/>
              </a:rPr>
              <a:t>追念古代的事情因现在的事而悲伤。</a:t>
            </a:r>
            <a:endParaRPr lang="zh-CN" altLang="zh-CN" sz="3600" b="1" dirty="0">
              <a:ea typeface="黑体" panose="02010609060101010101" pitchFamily="49" charset="-122"/>
            </a:endParaRPr>
          </a:p>
        </p:txBody>
      </p:sp>
      <p:sp>
        <p:nvSpPr>
          <p:cNvPr id="14347" name="Rectangle 11"/>
          <p:cNvSpPr/>
          <p:nvPr/>
        </p:nvSpPr>
        <p:spPr>
          <a:xfrm>
            <a:off x="1547813" y="1773238"/>
            <a:ext cx="1439862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4000" b="1" dirty="0">
                <a:solidFill>
                  <a:srgbClr val="FF0000"/>
                </a:solidFill>
              </a:rPr>
              <a:t>xuán</a:t>
            </a:r>
            <a:endParaRPr lang="zh-CN" altLang="zh-CN" sz="4000" b="1" dirty="0">
              <a:solidFill>
                <a:srgbClr val="FF0000"/>
              </a:solidFill>
            </a:endParaRPr>
          </a:p>
        </p:txBody>
      </p:sp>
      <p:sp>
        <p:nvSpPr>
          <p:cNvPr id="14348" name="Rectangle 12"/>
          <p:cNvSpPr/>
          <p:nvPr/>
        </p:nvSpPr>
        <p:spPr>
          <a:xfrm>
            <a:off x="1547813" y="2952750"/>
            <a:ext cx="18002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4000" b="1" dirty="0">
                <a:solidFill>
                  <a:srgbClr val="FF3300"/>
                </a:solidFill>
              </a:rPr>
              <a:t>kuāng</a:t>
            </a:r>
            <a:endParaRPr lang="zh-CN" altLang="zh-CN" sz="4000" b="1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 bldLvl="0" animBg="1"/>
      <p:bldP spid="14344" grpId="0" animBg="1"/>
      <p:bldP spid="14345" grpId="0" bldLvl="0" animBg="1"/>
      <p:bldP spid="14346" grpId="0" bldLvl="0" animBg="1"/>
      <p:bldP spid="14347" grpId="0"/>
      <p:bldP spid="1434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8434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r>
              <a:rPr lang="zh-CN" altLang="en-US" sz="4800" b="1" dirty="0">
                <a:solidFill>
                  <a:srgbClr val="FF3300"/>
                </a:solidFill>
                <a:ea typeface="黑体" panose="02010609060101010101" pitchFamily="49" charset="-122"/>
              </a:rPr>
              <a:t>论证结构</a:t>
            </a:r>
            <a:endParaRPr lang="zh-CN" altLang="en-US" sz="4800" b="1" dirty="0">
              <a:solidFill>
                <a:srgbClr val="FF3300"/>
              </a:solidFill>
              <a:ea typeface="黑体" panose="02010609060101010101" pitchFamily="49" charset="-122"/>
            </a:endParaRPr>
          </a:p>
        </p:txBody>
      </p:sp>
      <p:sp>
        <p:nvSpPr>
          <p:cNvPr id="18435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/>
          <a:p>
            <a:pPr eaLnBrk="1" hangingPunct="1"/>
            <a:endParaRPr lang="zh-CN" altLang="zh-CN" dirty="0"/>
          </a:p>
        </p:txBody>
      </p:sp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9570" name="Text Box 2"/>
          <p:cNvSpPr txBox="1">
            <a:spLocks noChangeArrowheads="1"/>
          </p:cNvSpPr>
          <p:nvPr/>
        </p:nvSpPr>
        <p:spPr bwMode="auto">
          <a:xfrm>
            <a:off x="0" y="333375"/>
            <a:ext cx="5970270" cy="92202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bg1"/>
            </a:extrusionClr>
            <a:contourClr>
              <a:schemeClr val="bg1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flatTx/>
          </a:bodyPr>
          <a:lstStyle/>
          <a:p>
            <a:pPr marR="0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kern="0" cap="none" spc="0" normalizeH="0" baseline="0" noProof="0">
                <a:solidFill>
                  <a:srgbClr val="0000FF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+mn-cs"/>
              </a:rPr>
              <a:t>理清作者写作思路</a:t>
            </a:r>
            <a:endParaRPr kumimoji="0" lang="zh-CN" altLang="en-US" sz="5400" b="1" kern="0" cap="none" spc="0" normalizeH="0" baseline="0" noProof="0">
              <a:solidFill>
                <a:srgbClr val="0000FF"/>
              </a:solidFill>
              <a:latin typeface="Times New Roman" panose="02020603050405020304" pitchFamily="18" charset="0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109571" name="Text Box 3" descr="水滴"/>
          <p:cNvSpPr txBox="1">
            <a:spLocks noChangeArrowheads="1"/>
          </p:cNvSpPr>
          <p:nvPr/>
        </p:nvSpPr>
        <p:spPr bwMode="auto">
          <a:xfrm>
            <a:off x="-123825" y="2138045"/>
            <a:ext cx="1813560" cy="645160"/>
          </a:xfrm>
          <a:prstGeom prst="rect">
            <a:avLst/>
          </a:prstGeom>
          <a:blipFill dpi="0" rotWithShape="0">
            <a:blip r:embed="rId1"/>
            <a:srcRect/>
            <a:tile tx="0" ty="0" sx="100000" sy="100000" flip="none" algn="tl"/>
          </a:blipFill>
          <a:ln w="28575" cap="sq">
            <a:miter lim="800000"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FF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flatTx/>
          </a:bodyPr>
          <a:lstStyle/>
          <a:p>
            <a:pPr marR="0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</a:t>
            </a:r>
            <a:r>
              <a:rPr kumimoji="0" lang="zh-CN" altLang="en-US" sz="3600" b="1" kern="0" cap="none" spc="0" normalizeH="0" baseline="0" noProof="0">
                <a:solidFill>
                  <a:srgbClr val="FF33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+mn-cs"/>
              </a:rPr>
              <a:t>树靶子</a:t>
            </a:r>
            <a:endParaRPr kumimoji="0" lang="zh-CN" altLang="en-US" sz="3600" b="1" kern="0" cap="none" spc="0" normalizeH="0" baseline="0" noProof="0">
              <a:solidFill>
                <a:srgbClr val="FF3300"/>
              </a:solidFill>
              <a:latin typeface="Times New Roman" panose="02020603050405020304" pitchFamily="18" charset="0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109572" name="Text Box 4" descr="永恒"/>
          <p:cNvSpPr txBox="1">
            <a:spLocks noChangeArrowheads="1"/>
          </p:cNvSpPr>
          <p:nvPr/>
        </p:nvSpPr>
        <p:spPr bwMode="auto">
          <a:xfrm>
            <a:off x="2269173" y="2133600"/>
            <a:ext cx="1752600" cy="669925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 w="28575" cap="sq">
            <a:miter lim="800000"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FF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marR="0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3600" b="1" kern="0" cap="none" spc="0" normalizeH="0" baseline="0" noProof="0">
                <a:solidFill>
                  <a:srgbClr val="FF33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+mn-cs"/>
              </a:rPr>
              <a:t>打靶子</a:t>
            </a:r>
            <a:endParaRPr kumimoji="0" lang="zh-CN" altLang="en-US" sz="3600" b="1" kern="0" cap="none" spc="0" normalizeH="0" baseline="0" noProof="0">
              <a:solidFill>
                <a:srgbClr val="FF3300"/>
              </a:solidFill>
              <a:latin typeface="Times New Roman" panose="02020603050405020304" pitchFamily="18" charset="0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109573" name="Text Box 5" descr="蓝色砂纸"/>
          <p:cNvSpPr txBox="1">
            <a:spLocks noChangeArrowheads="1"/>
          </p:cNvSpPr>
          <p:nvPr/>
        </p:nvSpPr>
        <p:spPr bwMode="auto">
          <a:xfrm>
            <a:off x="4644073" y="2133600"/>
            <a:ext cx="2057400" cy="641350"/>
          </a:xfrm>
          <a:prstGeom prst="rect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FF"/>
            </a:extrusionClr>
            <a:contourClr>
              <a:srgbClr val="FFFF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marR="0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kern="0" cap="none" spc="0" normalizeH="0" baseline="0" noProof="0">
                <a:solidFill>
                  <a:srgbClr val="FF33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+mn-cs"/>
              </a:rPr>
              <a:t>  立观点</a:t>
            </a:r>
            <a:endParaRPr kumimoji="0" lang="zh-CN" altLang="en-US" sz="3600" b="1" kern="0" cap="none" spc="0" normalizeH="0" baseline="0" noProof="0">
              <a:solidFill>
                <a:srgbClr val="FF3300"/>
              </a:solidFill>
              <a:latin typeface="Times New Roman" panose="02020603050405020304" pitchFamily="18" charset="0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109574" name="Text Box 6" descr="新闻纸"/>
          <p:cNvSpPr txBox="1">
            <a:spLocks noChangeArrowheads="1"/>
          </p:cNvSpPr>
          <p:nvPr/>
        </p:nvSpPr>
        <p:spPr bwMode="auto">
          <a:xfrm>
            <a:off x="0" y="3810000"/>
            <a:ext cx="2133600" cy="1465263"/>
          </a:xfrm>
          <a:prstGeom prst="rect">
            <a:avLst/>
          </a:prstGeom>
          <a:blipFill dpi="0" rotWithShape="0">
            <a:blip r:embed="rId4"/>
            <a:srcRect/>
            <a:tile tx="0" ty="0" sx="100000" sy="100000" flip="none" algn="tl"/>
          </a:blipFill>
          <a:ln>
            <a:noFill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FF"/>
            </a:extrusionClr>
            <a:contourClr>
              <a:srgbClr val="FFFF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marR="0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</a:t>
            </a:r>
            <a:r>
              <a:rPr kumimoji="0" lang="zh-CN" altLang="en-US" sz="3600" b="1" kern="0" cap="none" spc="0" normalizeH="0" baseline="0" noProof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 摆出</a:t>
            </a:r>
            <a:r>
              <a:rPr kumimoji="0" lang="zh-CN" altLang="en-US" sz="3600" b="1" kern="0" cap="none" spc="0" normalizeH="0" baseline="0" noProof="0">
                <a:solidFill>
                  <a:srgbClr val="FF33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+mn-cs"/>
              </a:rPr>
              <a:t>敌</a:t>
            </a:r>
            <a:endParaRPr kumimoji="0" lang="zh-CN" altLang="en-US" sz="3600" b="1" kern="0" cap="none" spc="0" normalizeH="0" baseline="0" noProof="0">
              <a:solidFill>
                <a:srgbClr val="FF3300"/>
              </a:solidFill>
              <a:latin typeface="Times New Roman" panose="02020603050405020304" pitchFamily="18" charset="0"/>
              <a:ea typeface="华文新魏" panose="02010800040101010101" pitchFamily="2" charset="-122"/>
              <a:cs typeface="+mn-cs"/>
            </a:endParaRPr>
          </a:p>
          <a:p>
            <a:pPr marR="0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kern="0" cap="none" spc="0" normalizeH="0" baseline="0" noProof="0">
                <a:solidFill>
                  <a:srgbClr val="FF33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+mn-cs"/>
              </a:rPr>
              <a:t>    论点</a:t>
            </a:r>
            <a:endParaRPr kumimoji="0" lang="zh-CN" altLang="en-US" sz="3600" b="1" kern="0" cap="none" spc="0" normalizeH="0" baseline="0" noProof="0">
              <a:solidFill>
                <a:srgbClr val="FF3300"/>
              </a:solidFill>
              <a:latin typeface="Times New Roman" panose="02020603050405020304" pitchFamily="18" charset="0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109575" name="Text Box 7" descr="水滴"/>
          <p:cNvSpPr txBox="1">
            <a:spLocks noChangeArrowheads="1"/>
          </p:cNvSpPr>
          <p:nvPr/>
        </p:nvSpPr>
        <p:spPr bwMode="auto">
          <a:xfrm>
            <a:off x="2555875" y="3716338"/>
            <a:ext cx="1897063" cy="1465263"/>
          </a:xfrm>
          <a:prstGeom prst="rect">
            <a:avLst/>
          </a:prstGeom>
          <a:blipFill dpi="0" rotWithShape="0">
            <a:blip r:embed="rId1"/>
            <a:srcRect/>
            <a:tile tx="0" ty="0" sx="100000" sy="100000" flip="none" algn="tl"/>
          </a:blipFill>
          <a:ln>
            <a:noFill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FF"/>
            </a:extrusionClr>
            <a:contourClr>
              <a:srgbClr val="FFFF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marR="0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3600" b="1" kern="0" cap="none" spc="0" normalizeH="0" baseline="0" noProof="0">
                <a:solidFill>
                  <a:srgbClr val="FF33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+mn-cs"/>
              </a:rPr>
              <a:t>驳斥敌</a:t>
            </a:r>
            <a:endParaRPr kumimoji="0" lang="zh-CN" altLang="en-US" sz="3600" b="1" kern="0" cap="none" spc="0" normalizeH="0" baseline="0" noProof="0">
              <a:solidFill>
                <a:srgbClr val="FF3300"/>
              </a:solidFill>
              <a:latin typeface="Times New Roman" panose="02020603050405020304" pitchFamily="18" charset="0"/>
              <a:ea typeface="华文新魏" panose="02010800040101010101" pitchFamily="2" charset="-122"/>
              <a:cs typeface="+mn-cs"/>
            </a:endParaRPr>
          </a:p>
          <a:p>
            <a:pPr marR="0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kern="0" cap="none" spc="0" normalizeH="0" baseline="0" noProof="0">
                <a:solidFill>
                  <a:srgbClr val="FF33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+mn-cs"/>
              </a:rPr>
              <a:t>   论证            </a:t>
            </a:r>
            <a:endParaRPr kumimoji="0" lang="zh-CN" altLang="en-US" sz="3600" b="1" kern="0" cap="none" spc="0" normalizeH="0" baseline="0" noProof="0">
              <a:solidFill>
                <a:srgbClr val="FF3300"/>
              </a:solidFill>
              <a:latin typeface="Times New Roman" panose="02020603050405020304" pitchFamily="18" charset="0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109576" name="Text Box 8" descr="再生纸"/>
          <p:cNvSpPr txBox="1">
            <a:spLocks noChangeArrowheads="1"/>
          </p:cNvSpPr>
          <p:nvPr/>
        </p:nvSpPr>
        <p:spPr bwMode="auto">
          <a:xfrm>
            <a:off x="4859338" y="3644900"/>
            <a:ext cx="2376488" cy="1465263"/>
          </a:xfrm>
          <a:prstGeom prst="rect">
            <a:avLst/>
          </a:prstGeom>
          <a:blipFill dpi="0" rotWithShape="0">
            <a:blip r:embed="rId5"/>
            <a:srcRect/>
            <a:tile tx="0" ty="0" sx="100000" sy="100000" flip="none" algn="tl"/>
          </a:blipFill>
          <a:ln>
            <a:noFill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FF"/>
            </a:extrusionClr>
            <a:contourClr>
              <a:srgbClr val="FFFF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marR="0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</a:t>
            </a:r>
            <a:r>
              <a:rPr kumimoji="0" lang="zh-CN" altLang="en-US" sz="3600" b="1" kern="0" cap="none" spc="0" normalizeH="0" baseline="0" noProof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证明自己</a:t>
            </a:r>
            <a:endParaRPr kumimoji="0" lang="zh-CN" altLang="en-US" sz="3600" b="1" kern="0" cap="none" spc="0" normalizeH="0" baseline="0" noProof="0">
              <a:solidFill>
                <a:srgbClr val="FF3300"/>
              </a:solidFill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  <a:p>
            <a:pPr marR="0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kern="0" cap="none" spc="0" normalizeH="0" baseline="0" noProof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     观点</a:t>
            </a:r>
            <a:endParaRPr kumimoji="0" lang="zh-CN" altLang="en-US" sz="3600" b="1" kern="0" cap="none" spc="0" normalizeH="0" baseline="0" noProof="0">
              <a:solidFill>
                <a:srgbClr val="FF3300"/>
              </a:solidFill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109577" name="Line 9"/>
          <p:cNvSpPr>
            <a:spLocks noChangeShapeType="1"/>
          </p:cNvSpPr>
          <p:nvPr/>
        </p:nvSpPr>
        <p:spPr bwMode="auto">
          <a:xfrm>
            <a:off x="1143000" y="2895600"/>
            <a:ext cx="0" cy="68580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9578" name="Line 10"/>
          <p:cNvSpPr>
            <a:spLocks noChangeShapeType="1"/>
          </p:cNvSpPr>
          <p:nvPr/>
        </p:nvSpPr>
        <p:spPr bwMode="auto">
          <a:xfrm>
            <a:off x="3505200" y="2819400"/>
            <a:ext cx="0" cy="68580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9579" name="Line 11"/>
          <p:cNvSpPr>
            <a:spLocks noChangeShapeType="1"/>
          </p:cNvSpPr>
          <p:nvPr/>
        </p:nvSpPr>
        <p:spPr bwMode="auto">
          <a:xfrm>
            <a:off x="5795963" y="2781300"/>
            <a:ext cx="0" cy="68580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9580" name="Line 12"/>
          <p:cNvSpPr>
            <a:spLocks noChangeShapeType="1"/>
          </p:cNvSpPr>
          <p:nvPr/>
        </p:nvSpPr>
        <p:spPr bwMode="auto">
          <a:xfrm flipH="1">
            <a:off x="1842135" y="2514600"/>
            <a:ext cx="4572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9581" name="Line 13"/>
          <p:cNvSpPr>
            <a:spLocks noChangeShapeType="1"/>
          </p:cNvSpPr>
          <p:nvPr/>
        </p:nvSpPr>
        <p:spPr bwMode="auto">
          <a:xfrm>
            <a:off x="4212273" y="2420938"/>
            <a:ext cx="5334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9470" name="Picture 14" descr="1-15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6263" y="5410200"/>
            <a:ext cx="7467600" cy="1447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9583" name="Text Box 15" descr="水滴"/>
          <p:cNvSpPr txBox="1">
            <a:spLocks noChangeArrowheads="1"/>
          </p:cNvSpPr>
          <p:nvPr/>
        </p:nvSpPr>
        <p:spPr bwMode="auto">
          <a:xfrm>
            <a:off x="7309485" y="2060893"/>
            <a:ext cx="1871663" cy="669925"/>
          </a:xfrm>
          <a:prstGeom prst="rect">
            <a:avLst/>
          </a:prstGeom>
          <a:blipFill dpi="0" rotWithShape="0">
            <a:blip r:embed="rId1"/>
            <a:srcRect/>
            <a:tile tx="0" ty="0" sx="100000" sy="100000" flip="none" algn="tl"/>
          </a:blipFill>
          <a:ln w="28575" cap="sq">
            <a:miter lim="800000"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FF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marR="0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</a:t>
            </a:r>
            <a:r>
              <a:rPr kumimoji="0" lang="zh-CN" altLang="en-US" sz="3600" b="1" kern="0" cap="none" spc="0" normalizeH="0" baseline="0" noProof="0">
                <a:solidFill>
                  <a:srgbClr val="FF33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+mn-cs"/>
              </a:rPr>
              <a:t>归结论</a:t>
            </a:r>
            <a:endParaRPr kumimoji="0" lang="zh-CN" altLang="en-US" sz="3600" b="1" kern="0" cap="none" spc="0" normalizeH="0" baseline="0" noProof="0">
              <a:solidFill>
                <a:srgbClr val="FF3300"/>
              </a:solidFill>
              <a:latin typeface="Times New Roman" panose="02020603050405020304" pitchFamily="18" charset="0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109584" name="Line 16"/>
          <p:cNvSpPr>
            <a:spLocks noChangeShapeType="1"/>
          </p:cNvSpPr>
          <p:nvPr/>
        </p:nvSpPr>
        <p:spPr bwMode="auto">
          <a:xfrm>
            <a:off x="6804660" y="2349500"/>
            <a:ext cx="5334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9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9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09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9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9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9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9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9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09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9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9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9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9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09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9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9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9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1" grpId="0" bldLvl="0" animBg="1"/>
      <p:bldP spid="109572" grpId="0" bldLvl="0" animBg="1"/>
      <p:bldP spid="109573" grpId="0" bldLvl="0" animBg="1"/>
      <p:bldP spid="109574" grpId="0" animBg="1"/>
      <p:bldP spid="109575" grpId="0" animBg="1"/>
      <p:bldP spid="109576" grpId="0" animBg="1"/>
      <p:bldP spid="109583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Text Box 2"/>
          <p:cNvSpPr txBox="1"/>
          <p:nvPr/>
        </p:nvSpPr>
        <p:spPr>
          <a:xfrm>
            <a:off x="519113" y="404813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zh-CN" sz="2400" dirty="0"/>
          </a:p>
        </p:txBody>
      </p:sp>
      <p:sp>
        <p:nvSpPr>
          <p:cNvPr id="20483" name="Text Box 3"/>
          <p:cNvSpPr txBox="1"/>
          <p:nvPr/>
        </p:nvSpPr>
        <p:spPr>
          <a:xfrm>
            <a:off x="539750" y="404813"/>
            <a:ext cx="5432425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000" b="1" dirty="0">
                <a:solidFill>
                  <a:srgbClr val="FF3300"/>
                </a:solidFill>
                <a:ea typeface="黑体" panose="02010609060101010101" pitchFamily="49" charset="-122"/>
              </a:rPr>
              <a:t>阅读第1-2段，回答问题</a:t>
            </a:r>
            <a:endParaRPr lang="zh-CN" altLang="en-US" sz="4000" b="1" dirty="0">
              <a:solidFill>
                <a:srgbClr val="FF3300"/>
              </a:solidFill>
              <a:ea typeface="黑体" panose="02010609060101010101" pitchFamily="49" charset="-122"/>
            </a:endParaRPr>
          </a:p>
        </p:txBody>
      </p:sp>
      <p:sp>
        <p:nvSpPr>
          <p:cNvPr id="20484" name="Text Box 4"/>
          <p:cNvSpPr txBox="1"/>
          <p:nvPr/>
        </p:nvSpPr>
        <p:spPr>
          <a:xfrm>
            <a:off x="323850" y="1339850"/>
            <a:ext cx="8351838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4000" b="1" dirty="0">
                <a:ea typeface="黑体" panose="02010609060101010101" pitchFamily="49" charset="-122"/>
              </a:rPr>
              <a:t>1、</a:t>
            </a:r>
            <a:r>
              <a:rPr lang="zh-CN" altLang="zh-CN" sz="4000" b="1" dirty="0">
                <a:solidFill>
                  <a:srgbClr val="0000FF"/>
                </a:solidFill>
                <a:ea typeface="黑体" panose="02010609060101010101" pitchFamily="49" charset="-122"/>
              </a:rPr>
              <a:t>这是一篇驳论</a:t>
            </a:r>
            <a:r>
              <a:rPr lang="zh-CN" altLang="zh-CN" sz="4000" b="1" dirty="0">
                <a:ea typeface="黑体" panose="02010609060101010101" pitchFamily="49" charset="-122"/>
              </a:rPr>
              <a:t>，那么文章在一二段中摆出的</a:t>
            </a:r>
            <a:r>
              <a:rPr lang="zh-CN" altLang="zh-CN" sz="4000" b="1" u="sng" dirty="0">
                <a:ea typeface="黑体" panose="02010609060101010101" pitchFamily="49" charset="-122"/>
              </a:rPr>
              <a:t>对方的论点</a:t>
            </a:r>
            <a:r>
              <a:rPr lang="zh-CN" altLang="zh-CN" sz="4000" b="1" dirty="0">
                <a:ea typeface="黑体" panose="02010609060101010101" pitchFamily="49" charset="-122"/>
              </a:rPr>
              <a:t>是？</a:t>
            </a:r>
            <a:r>
              <a:rPr lang="zh-CN" altLang="zh-CN" sz="4000" b="1" u="sng" dirty="0">
                <a:ea typeface="黑体" panose="02010609060101010101" pitchFamily="49" charset="-122"/>
                <a:sym typeface="Arial" panose="020B0604020202020204" pitchFamily="34" charset="0"/>
              </a:rPr>
              <a:t>对方的论据</a:t>
            </a:r>
            <a:r>
              <a:rPr lang="zh-CN" altLang="zh-CN" sz="4000" b="1" dirty="0">
                <a:ea typeface="黑体" panose="02010609060101010101" pitchFamily="49" charset="-122"/>
              </a:rPr>
              <a:t>又是什么？（课文中找，划出来）</a:t>
            </a:r>
            <a:endParaRPr lang="zh-CN" altLang="zh-CN" sz="4000" b="1" dirty="0">
              <a:ea typeface="黑体" panose="02010609060101010101" pitchFamily="49" charset="-122"/>
            </a:endParaRPr>
          </a:p>
        </p:txBody>
      </p:sp>
      <p:sp>
        <p:nvSpPr>
          <p:cNvPr id="20485" name="Text Box 5"/>
          <p:cNvSpPr txBox="1"/>
          <p:nvPr/>
        </p:nvSpPr>
        <p:spPr>
          <a:xfrm>
            <a:off x="323850" y="3357563"/>
            <a:ext cx="8443913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4000" b="1" dirty="0">
                <a:ea typeface="黑体" panose="02010609060101010101" pitchFamily="49" charset="-122"/>
              </a:rPr>
              <a:t>2、用一句话来归纳文章一二两段的</a:t>
            </a:r>
            <a:endParaRPr lang="zh-CN" altLang="zh-CN" sz="4000" b="1" dirty="0"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4000" b="1" dirty="0">
                <a:ea typeface="黑体" panose="02010609060101010101" pitchFamily="49" charset="-122"/>
              </a:rPr>
              <a:t>     主要内容。</a:t>
            </a:r>
            <a:endParaRPr lang="zh-CN" altLang="zh-CN" sz="4000" b="1" dirty="0">
              <a:ea typeface="黑体" panose="02010609060101010101" pitchFamily="49" charset="-122"/>
            </a:endParaRPr>
          </a:p>
        </p:txBody>
      </p:sp>
      <p:sp>
        <p:nvSpPr>
          <p:cNvPr id="16390" name="Text Box 6"/>
          <p:cNvSpPr txBox="1"/>
          <p:nvPr/>
        </p:nvSpPr>
        <p:spPr>
          <a:xfrm>
            <a:off x="682625" y="4797425"/>
            <a:ext cx="68611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4000" b="1" dirty="0">
                <a:solidFill>
                  <a:srgbClr val="6600FF"/>
                </a:solidFill>
                <a:ea typeface="黑体" panose="02010609060101010101" pitchFamily="49" charset="-122"/>
              </a:rPr>
              <a:t>一、提出对方的论点和论据。</a:t>
            </a:r>
            <a:endParaRPr lang="zh-CN" altLang="zh-CN" sz="4000" b="1" dirty="0">
              <a:solidFill>
                <a:srgbClr val="6600FF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 bldLvl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Text Box 2"/>
          <p:cNvSpPr txBox="1"/>
          <p:nvPr/>
        </p:nvSpPr>
        <p:spPr>
          <a:xfrm>
            <a:off x="792163" y="1901825"/>
            <a:ext cx="30956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zh-CN" sz="2400" dirty="0"/>
          </a:p>
        </p:txBody>
      </p:sp>
      <p:sp>
        <p:nvSpPr>
          <p:cNvPr id="21507" name="Text Box 3"/>
          <p:cNvSpPr txBox="1"/>
          <p:nvPr/>
        </p:nvSpPr>
        <p:spPr>
          <a:xfrm>
            <a:off x="396875" y="1123950"/>
            <a:ext cx="1800225" cy="3932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ea typeface="黑体" panose="02010609060101010101" pitchFamily="49" charset="-122"/>
              </a:rPr>
              <a:t>一、</a:t>
            </a:r>
            <a:endParaRPr lang="zh-CN" altLang="en-US" sz="3600" b="1" dirty="0">
              <a:solidFill>
                <a:srgbClr val="0000FF"/>
              </a:solidFill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ea typeface="黑体" panose="02010609060101010101" pitchFamily="49" charset="-122"/>
                <a:sym typeface="Arial" panose="020B0604020202020204" pitchFamily="34" charset="0"/>
              </a:rPr>
              <a:t>（1-2）</a:t>
            </a:r>
            <a:endParaRPr lang="zh-CN" altLang="en-US" sz="3600" b="1" dirty="0">
              <a:solidFill>
                <a:srgbClr val="0000FF"/>
              </a:solidFill>
              <a:ea typeface="黑体" panose="02010609060101010101" pitchFamily="49" charset="-122"/>
              <a:sym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ea typeface="黑体" panose="02010609060101010101" pitchFamily="49" charset="-122"/>
              </a:rPr>
              <a:t>提出对方的论点和论据</a:t>
            </a:r>
            <a:endParaRPr lang="zh-CN" altLang="en-US" sz="3600" b="1" dirty="0">
              <a:solidFill>
                <a:srgbClr val="0000FF"/>
              </a:solidFill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3600" b="1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21508" name="AutoShape 4"/>
          <p:cNvSpPr/>
          <p:nvPr/>
        </p:nvSpPr>
        <p:spPr>
          <a:xfrm>
            <a:off x="1908175" y="1341438"/>
            <a:ext cx="288925" cy="3024187"/>
          </a:xfrm>
          <a:prstGeom prst="leftBrace">
            <a:avLst>
              <a:gd name="adj1" fmla="val 87225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400" dirty="0"/>
          </a:p>
        </p:txBody>
      </p:sp>
      <p:sp>
        <p:nvSpPr>
          <p:cNvPr id="21509" name="Text Box 5"/>
          <p:cNvSpPr txBox="1"/>
          <p:nvPr/>
        </p:nvSpPr>
        <p:spPr>
          <a:xfrm>
            <a:off x="2051050" y="1489075"/>
            <a:ext cx="18002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4000" b="1" dirty="0">
                <a:solidFill>
                  <a:srgbClr val="0000FF"/>
                </a:solidFill>
                <a:ea typeface="黑体" panose="02010609060101010101" pitchFamily="49" charset="-122"/>
              </a:rPr>
              <a:t>论据</a:t>
            </a:r>
            <a:endParaRPr lang="zh-CN" altLang="zh-CN" sz="4000" b="1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21510" name="Text Box 6"/>
          <p:cNvSpPr txBox="1"/>
          <p:nvPr/>
        </p:nvSpPr>
        <p:spPr>
          <a:xfrm>
            <a:off x="2197100" y="3789363"/>
            <a:ext cx="18002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000" b="1" dirty="0">
                <a:solidFill>
                  <a:srgbClr val="0000FF"/>
                </a:solidFill>
                <a:ea typeface="黑体" panose="02010609060101010101" pitchFamily="49" charset="-122"/>
              </a:rPr>
              <a:t>论点：</a:t>
            </a:r>
            <a:endParaRPr lang="zh-CN" altLang="en-US" sz="2400" dirty="0"/>
          </a:p>
        </p:txBody>
      </p:sp>
      <p:sp>
        <p:nvSpPr>
          <p:cNvPr id="21511" name="AutoShape 7"/>
          <p:cNvSpPr/>
          <p:nvPr/>
        </p:nvSpPr>
        <p:spPr>
          <a:xfrm>
            <a:off x="3203575" y="1052513"/>
            <a:ext cx="288925" cy="1739900"/>
          </a:xfrm>
          <a:prstGeom prst="leftBrace">
            <a:avLst>
              <a:gd name="adj1" fmla="val 50183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400" dirty="0"/>
          </a:p>
        </p:txBody>
      </p:sp>
      <p:sp>
        <p:nvSpPr>
          <p:cNvPr id="17416" name="Text Box 8"/>
          <p:cNvSpPr txBox="1"/>
          <p:nvPr/>
        </p:nvSpPr>
        <p:spPr>
          <a:xfrm>
            <a:off x="3492500" y="981075"/>
            <a:ext cx="68484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00FF"/>
                </a:solidFill>
                <a:ea typeface="黑体" panose="02010609060101010101" pitchFamily="49" charset="-122"/>
              </a:rPr>
              <a:t>两年前：自夸“地大物博”</a:t>
            </a:r>
            <a:endParaRPr lang="zh-CN" altLang="en-US" b="1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17417" name="Text Box 9"/>
          <p:cNvSpPr txBox="1"/>
          <p:nvPr/>
        </p:nvSpPr>
        <p:spPr>
          <a:xfrm>
            <a:off x="3492500" y="1730375"/>
            <a:ext cx="68484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00FF"/>
                </a:solidFill>
                <a:ea typeface="黑体" panose="02010609060101010101" pitchFamily="49" charset="-122"/>
              </a:rPr>
              <a:t>不久：只希望着国联</a:t>
            </a:r>
            <a:endParaRPr lang="zh-CN" altLang="en-US" b="1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17418" name="Text Box 10"/>
          <p:cNvSpPr txBox="1"/>
          <p:nvPr/>
        </p:nvSpPr>
        <p:spPr>
          <a:xfrm>
            <a:off x="3484563" y="2416175"/>
            <a:ext cx="68484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00FF"/>
                </a:solidFill>
                <a:ea typeface="黑体" panose="02010609060101010101" pitchFamily="49" charset="-122"/>
              </a:rPr>
              <a:t>现在：一味求神拜佛</a:t>
            </a:r>
            <a:endParaRPr lang="zh-CN" altLang="en-US" b="1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17419" name="Text Box 11"/>
          <p:cNvSpPr txBox="1"/>
          <p:nvPr/>
        </p:nvSpPr>
        <p:spPr>
          <a:xfrm>
            <a:off x="3467100" y="3789363"/>
            <a:ext cx="4849813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000" b="1" dirty="0">
                <a:solidFill>
                  <a:srgbClr val="0000FF"/>
                </a:solidFill>
                <a:ea typeface="黑体" panose="02010609060101010101" pitchFamily="49" charset="-122"/>
              </a:rPr>
              <a:t>中国人失掉自信力了</a:t>
            </a:r>
            <a:endParaRPr lang="zh-CN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6" grpId="0" bldLvl="0"/>
      <p:bldP spid="17417" grpId="0" bldLvl="0"/>
      <p:bldP spid="17418" grpId="0" bldLvl="0"/>
      <p:bldP spid="17419" grpId="0" bldLvl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Text Box 2"/>
          <p:cNvSpPr txBox="1"/>
          <p:nvPr/>
        </p:nvSpPr>
        <p:spPr>
          <a:xfrm>
            <a:off x="663575" y="404813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zh-CN" sz="2400" dirty="0"/>
          </a:p>
        </p:txBody>
      </p:sp>
      <p:sp>
        <p:nvSpPr>
          <p:cNvPr id="22531" name="Text Box 3"/>
          <p:cNvSpPr txBox="1"/>
          <p:nvPr/>
        </p:nvSpPr>
        <p:spPr>
          <a:xfrm>
            <a:off x="395288" y="260350"/>
            <a:ext cx="5280025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40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阅读3</a:t>
            </a:r>
            <a:r>
              <a:rPr lang="zh-CN" altLang="zh-CN" sz="4000" b="1" dirty="0">
                <a:solidFill>
                  <a:srgbClr val="FF3300"/>
                </a:solidFill>
                <a:ea typeface="黑体" panose="02010609060101010101" pitchFamily="49" charset="-122"/>
              </a:rPr>
              <a:t>—</a:t>
            </a:r>
            <a:r>
              <a:rPr lang="zh-CN" altLang="zh-CN" sz="40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5段，回答问题</a:t>
            </a:r>
            <a:endParaRPr lang="zh-CN" altLang="zh-CN" sz="40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2" name="Text Box 4"/>
          <p:cNvSpPr txBox="1"/>
          <p:nvPr/>
        </p:nvSpPr>
        <p:spPr>
          <a:xfrm>
            <a:off x="252413" y="1054100"/>
            <a:ext cx="8569325" cy="1406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80000"/>
              </a:lnSpc>
              <a:spcBef>
                <a:spcPct val="0"/>
              </a:spcBef>
              <a:buNone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1、根据文段的内容，你觉得对方的</a:t>
            </a:r>
            <a:r>
              <a:rPr lang="zh-CN" altLang="en-US" sz="3600" b="1" dirty="0">
                <a:ea typeface="黑体" panose="02010609060101010101" pitchFamily="49" charset="-122"/>
              </a:rPr>
              <a:t>“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中国人失掉了自信力</a:t>
            </a:r>
            <a:r>
              <a:rPr lang="zh-CN" altLang="en-US" sz="3600" b="1" dirty="0">
                <a:ea typeface="黑体" panose="02010609060101010101" pitchFamily="49" charset="-122"/>
              </a:rPr>
              <a:t>”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这个观点能够成立吗？为什么？作者从哪个角度来论证？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437" name="Rectangle 5"/>
          <p:cNvSpPr/>
          <p:nvPr/>
        </p:nvSpPr>
        <p:spPr>
          <a:xfrm>
            <a:off x="396875" y="2493963"/>
            <a:ext cx="8569325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不能。因为悲观论者早就失掉了自信力，只有</a:t>
            </a:r>
            <a:r>
              <a:rPr lang="zh-CN" altLang="zh-CN" sz="4000" b="1" dirty="0">
                <a:solidFill>
                  <a:srgbClr val="0000FF"/>
                </a:solidFill>
                <a:ea typeface="黑体" panose="02010609060101010101" pitchFamily="49" charset="-122"/>
              </a:rPr>
              <a:t>“</a:t>
            </a:r>
            <a:r>
              <a:rPr lang="zh-CN" altLang="zh-CN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他信力</a:t>
            </a:r>
            <a:r>
              <a:rPr lang="zh-CN" altLang="zh-CN" sz="4000" b="1" dirty="0">
                <a:solidFill>
                  <a:srgbClr val="0000FF"/>
                </a:solidFill>
                <a:ea typeface="黑体" panose="02010609060101010101" pitchFamily="49" charset="-122"/>
              </a:rPr>
              <a:t>”</a:t>
            </a:r>
            <a:r>
              <a:rPr lang="zh-CN" altLang="zh-CN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，失去的是</a:t>
            </a:r>
            <a:r>
              <a:rPr lang="zh-CN" altLang="zh-CN" sz="4000" b="1" dirty="0">
                <a:solidFill>
                  <a:srgbClr val="0000FF"/>
                </a:solidFill>
                <a:ea typeface="黑体" panose="02010609060101010101" pitchFamily="49" charset="-122"/>
              </a:rPr>
              <a:t>“</a:t>
            </a:r>
            <a:r>
              <a:rPr lang="zh-CN" altLang="zh-CN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他信力</a:t>
            </a:r>
            <a:r>
              <a:rPr lang="zh-CN" altLang="zh-CN" sz="4000" b="1" dirty="0">
                <a:solidFill>
                  <a:srgbClr val="0000FF"/>
                </a:solidFill>
                <a:ea typeface="黑体" panose="02010609060101010101" pitchFamily="49" charset="-122"/>
              </a:rPr>
              <a:t>”</a:t>
            </a:r>
            <a:r>
              <a:rPr lang="zh-CN" altLang="zh-CN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，现在是在发展着</a:t>
            </a:r>
            <a:r>
              <a:rPr lang="zh-CN" altLang="zh-CN" sz="4000" b="1" dirty="0">
                <a:solidFill>
                  <a:srgbClr val="0000FF"/>
                </a:solidFill>
                <a:ea typeface="黑体" panose="02010609060101010101" pitchFamily="49" charset="-122"/>
              </a:rPr>
              <a:t>“</a:t>
            </a:r>
            <a:r>
              <a:rPr lang="zh-CN" altLang="zh-CN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自欺力</a:t>
            </a:r>
            <a:r>
              <a:rPr lang="zh-CN" altLang="zh-CN" sz="4000" b="1" dirty="0">
                <a:solidFill>
                  <a:srgbClr val="0000FF"/>
                </a:solidFill>
                <a:ea typeface="黑体" panose="02010609060101010101" pitchFamily="49" charset="-122"/>
              </a:rPr>
              <a:t>”</a:t>
            </a:r>
            <a:r>
              <a:rPr lang="zh-CN" altLang="zh-CN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zh-CN" sz="40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438" name="Text Box 6"/>
          <p:cNvSpPr txBox="1"/>
          <p:nvPr/>
        </p:nvSpPr>
        <p:spPr>
          <a:xfrm>
            <a:off x="3492500" y="5732463"/>
            <a:ext cx="39084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4000" b="1" dirty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直接反驳</a:t>
            </a:r>
            <a:endParaRPr lang="zh-CN" altLang="zh-CN" sz="4000" b="1" dirty="0">
              <a:solidFill>
                <a:srgbClr val="3333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 bldLvl="0"/>
      <p:bldP spid="18438" grpId="0" bldLvl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Text Box 2"/>
          <p:cNvSpPr txBox="1"/>
          <p:nvPr/>
        </p:nvSpPr>
        <p:spPr>
          <a:xfrm>
            <a:off x="792163" y="1901825"/>
            <a:ext cx="30956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zh-CN" sz="2400" dirty="0"/>
          </a:p>
        </p:txBody>
      </p:sp>
      <p:sp>
        <p:nvSpPr>
          <p:cNvPr id="23555" name="Text Box 3"/>
          <p:cNvSpPr txBox="1"/>
          <p:nvPr/>
        </p:nvSpPr>
        <p:spPr>
          <a:xfrm>
            <a:off x="396875" y="1557338"/>
            <a:ext cx="2951163" cy="1736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ea typeface="黑体" panose="02010609060101010101" pitchFamily="49" charset="-122"/>
              </a:rPr>
              <a:t>二、</a:t>
            </a:r>
            <a:r>
              <a:rPr lang="zh-CN" altLang="en-US" sz="3600" b="1" dirty="0">
                <a:solidFill>
                  <a:srgbClr val="0000FF"/>
                </a:solidFill>
                <a:ea typeface="黑体" panose="02010609060101010101" pitchFamily="49" charset="-122"/>
                <a:sym typeface="Arial" panose="020B0604020202020204" pitchFamily="34" charset="0"/>
              </a:rPr>
              <a:t>（3-5）</a:t>
            </a:r>
            <a:endParaRPr lang="zh-CN" altLang="en-US" sz="3600" b="1" dirty="0">
              <a:solidFill>
                <a:srgbClr val="0000FF"/>
              </a:solidFill>
              <a:ea typeface="黑体" panose="02010609060101010101" pitchFamily="49" charset="-122"/>
              <a:sym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ea typeface="黑体" panose="02010609060101010101" pitchFamily="49" charset="-122"/>
              </a:rPr>
              <a:t>直接反驳</a:t>
            </a:r>
            <a:endParaRPr lang="zh-CN" altLang="en-US" sz="3600" b="1" dirty="0">
              <a:solidFill>
                <a:srgbClr val="0000FF"/>
              </a:solidFill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ea typeface="黑体" panose="02010609060101010101" pitchFamily="49" charset="-122"/>
              </a:rPr>
              <a:t>      </a:t>
            </a:r>
            <a:endParaRPr lang="zh-CN" altLang="en-US" sz="3600" b="1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23556" name="AutoShape 4"/>
          <p:cNvSpPr/>
          <p:nvPr/>
        </p:nvSpPr>
        <p:spPr>
          <a:xfrm>
            <a:off x="3492500" y="1539875"/>
            <a:ext cx="288925" cy="1584325"/>
          </a:xfrm>
          <a:prstGeom prst="leftBrace">
            <a:avLst>
              <a:gd name="adj1" fmla="val 45695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400" dirty="0"/>
          </a:p>
        </p:txBody>
      </p:sp>
      <p:sp>
        <p:nvSpPr>
          <p:cNvPr id="19461" name="Text Box 5"/>
          <p:cNvSpPr txBox="1"/>
          <p:nvPr/>
        </p:nvSpPr>
        <p:spPr>
          <a:xfrm>
            <a:off x="3780155" y="1412875"/>
            <a:ext cx="436245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ea typeface="黑体" panose="02010609060101010101" pitchFamily="49" charset="-122"/>
              </a:rPr>
              <a:t>失掉的是“</a:t>
            </a:r>
            <a:r>
              <a:rPr lang="zh-CN" altLang="en-US" sz="3600" b="1" dirty="0">
                <a:solidFill>
                  <a:srgbClr val="FF0000"/>
                </a:solidFill>
                <a:ea typeface="黑体" panose="02010609060101010101" pitchFamily="49" charset="-122"/>
              </a:rPr>
              <a:t>他信力</a:t>
            </a:r>
            <a:r>
              <a:rPr lang="zh-CN" altLang="en-US" sz="3600" b="1" dirty="0">
                <a:solidFill>
                  <a:srgbClr val="0000FF"/>
                </a:solidFill>
                <a:ea typeface="黑体" panose="02010609060101010101" pitchFamily="49" charset="-122"/>
              </a:rPr>
              <a:t>”</a:t>
            </a:r>
            <a:endParaRPr lang="zh-CN" altLang="en-US" sz="3600" b="1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19462" name="Text Box 6"/>
          <p:cNvSpPr txBox="1"/>
          <p:nvPr/>
        </p:nvSpPr>
        <p:spPr>
          <a:xfrm>
            <a:off x="3779838" y="2493963"/>
            <a:ext cx="4849812" cy="700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000" b="1" dirty="0">
                <a:solidFill>
                  <a:srgbClr val="0000FF"/>
                </a:solidFill>
                <a:ea typeface="黑体" panose="02010609060101010101" pitchFamily="49" charset="-122"/>
              </a:rPr>
              <a:t>发展着“</a:t>
            </a:r>
            <a:r>
              <a:rPr lang="zh-CN" altLang="en-US" sz="4000" b="1" dirty="0">
                <a:solidFill>
                  <a:srgbClr val="FF0000"/>
                </a:solidFill>
                <a:ea typeface="黑体" panose="02010609060101010101" pitchFamily="49" charset="-122"/>
              </a:rPr>
              <a:t>自欺力</a:t>
            </a:r>
            <a:r>
              <a:rPr lang="zh-CN" altLang="en-US" sz="4000" b="1" dirty="0">
                <a:solidFill>
                  <a:srgbClr val="0000FF"/>
                </a:solidFill>
                <a:ea typeface="黑体" panose="02010609060101010101" pitchFamily="49" charset="-122"/>
              </a:rPr>
              <a:t>”</a:t>
            </a:r>
            <a:endParaRPr lang="zh-CN" altLang="en-US" sz="2400" dirty="0"/>
          </a:p>
        </p:txBody>
      </p:sp>
      <p:sp>
        <p:nvSpPr>
          <p:cNvPr id="2" name="矩形 1"/>
          <p:cNvSpPr/>
          <p:nvPr/>
        </p:nvSpPr>
        <p:spPr>
          <a:xfrm>
            <a:off x="5905500" y="3448050"/>
            <a:ext cx="201930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72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solidFill>
                  <a:srgbClr val="FF0066"/>
                </a:soli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仿拟</a:t>
            </a:r>
            <a:endParaRPr lang="zh-CN" altLang="en-US" sz="72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solidFill>
                <a:srgbClr val="FF0066"/>
              </a:soli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 bldLvl="0"/>
      <p:bldP spid="19462" grpId="0" bldLvl="0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Text Box 2"/>
          <p:cNvSpPr txBox="1"/>
          <p:nvPr/>
        </p:nvSpPr>
        <p:spPr>
          <a:xfrm>
            <a:off x="395288" y="476250"/>
            <a:ext cx="5280025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40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阅读6</a:t>
            </a:r>
            <a:r>
              <a:rPr lang="zh-CN" altLang="zh-CN" sz="4000" b="1" dirty="0">
                <a:solidFill>
                  <a:srgbClr val="FF3300"/>
                </a:solidFill>
                <a:ea typeface="黑体" panose="02010609060101010101" pitchFamily="49" charset="-122"/>
              </a:rPr>
              <a:t>—</a:t>
            </a:r>
            <a:r>
              <a:rPr lang="zh-CN" altLang="zh-CN" sz="40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8段，回答问题</a:t>
            </a:r>
            <a:endParaRPr lang="zh-CN" altLang="zh-CN" sz="40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79" name="Text Box 3"/>
          <p:cNvSpPr txBox="1"/>
          <p:nvPr/>
        </p:nvSpPr>
        <p:spPr>
          <a:xfrm>
            <a:off x="396875" y="1412875"/>
            <a:ext cx="8496300" cy="2289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1、作者直接反驳了对方的观点之后，需要马上摆出自己的观点，你认为作者摆出的观点是什么？他又是如何证明自己的观点的呢？</a:t>
            </a:r>
            <a:endParaRPr lang="zh-CN" altLang="zh-CN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Text Box 2"/>
          <p:cNvSpPr txBox="1"/>
          <p:nvPr/>
        </p:nvSpPr>
        <p:spPr>
          <a:xfrm>
            <a:off x="792163" y="1901825"/>
            <a:ext cx="30956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zh-CN" sz="2400" dirty="0"/>
          </a:p>
        </p:txBody>
      </p:sp>
      <p:sp>
        <p:nvSpPr>
          <p:cNvPr id="25603" name="Text Box 3"/>
          <p:cNvSpPr txBox="1"/>
          <p:nvPr/>
        </p:nvSpPr>
        <p:spPr>
          <a:xfrm>
            <a:off x="396875" y="1557338"/>
            <a:ext cx="2951163" cy="1736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ea typeface="黑体" panose="02010609060101010101" pitchFamily="49" charset="-122"/>
              </a:rPr>
              <a:t>三、</a:t>
            </a:r>
            <a:r>
              <a:rPr lang="zh-CN" altLang="en-US" sz="3600" b="1" dirty="0">
                <a:solidFill>
                  <a:srgbClr val="0000FF"/>
                </a:solidFill>
                <a:ea typeface="黑体" panose="02010609060101010101" pitchFamily="49" charset="-122"/>
                <a:sym typeface="Arial" panose="020B0604020202020204" pitchFamily="34" charset="0"/>
              </a:rPr>
              <a:t>（6-8）</a:t>
            </a:r>
            <a:endParaRPr lang="zh-CN" altLang="en-US" sz="3600" b="1" dirty="0">
              <a:solidFill>
                <a:srgbClr val="0000FF"/>
              </a:solidFill>
              <a:ea typeface="黑体" panose="02010609060101010101" pitchFamily="49" charset="-122"/>
              <a:sym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ea typeface="黑体" panose="02010609060101010101" pitchFamily="49" charset="-122"/>
              </a:rPr>
              <a:t>间接反驳</a:t>
            </a:r>
            <a:endParaRPr lang="zh-CN" altLang="en-US" sz="3600" b="1" dirty="0">
              <a:solidFill>
                <a:srgbClr val="0000FF"/>
              </a:solidFill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3600" b="1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25604" name="AutoShape 4"/>
          <p:cNvSpPr/>
          <p:nvPr/>
        </p:nvSpPr>
        <p:spPr>
          <a:xfrm>
            <a:off x="2628900" y="1125538"/>
            <a:ext cx="287338" cy="2303462"/>
          </a:xfrm>
          <a:prstGeom prst="leftBrace">
            <a:avLst>
              <a:gd name="adj1" fmla="val 66804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400" dirty="0"/>
          </a:p>
        </p:txBody>
      </p:sp>
      <p:sp>
        <p:nvSpPr>
          <p:cNvPr id="25605" name="Text Box 5"/>
          <p:cNvSpPr txBox="1"/>
          <p:nvPr/>
        </p:nvSpPr>
        <p:spPr>
          <a:xfrm>
            <a:off x="2987675" y="1052513"/>
            <a:ext cx="2305050" cy="639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ea typeface="黑体" panose="02010609060101010101" pitchFamily="49" charset="-122"/>
              </a:rPr>
              <a:t>论点：</a:t>
            </a:r>
            <a:endParaRPr lang="zh-CN" altLang="en-US" sz="3600" b="1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21510" name="Text Box 6"/>
          <p:cNvSpPr txBox="1"/>
          <p:nvPr/>
        </p:nvSpPr>
        <p:spPr>
          <a:xfrm>
            <a:off x="4284663" y="1052513"/>
            <a:ext cx="4537075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00FF"/>
                </a:solidFill>
                <a:ea typeface="黑体" panose="02010609060101010101" pitchFamily="49" charset="-122"/>
              </a:rPr>
              <a:t>我们有并不失掉自信力的中国人在。</a:t>
            </a:r>
            <a:endParaRPr lang="zh-CN" altLang="en-US" b="1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25607" name="Text Box 7"/>
          <p:cNvSpPr txBox="1"/>
          <p:nvPr/>
        </p:nvSpPr>
        <p:spPr>
          <a:xfrm>
            <a:off x="2987675" y="2781300"/>
            <a:ext cx="2017713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ea typeface="黑体" panose="02010609060101010101" pitchFamily="49" charset="-122"/>
              </a:rPr>
              <a:t>论据：</a:t>
            </a:r>
            <a:endParaRPr lang="zh-CN" altLang="en-US" sz="3600" b="1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21512" name="Text Box 8"/>
          <p:cNvSpPr txBox="1"/>
          <p:nvPr/>
        </p:nvSpPr>
        <p:spPr>
          <a:xfrm>
            <a:off x="4140200" y="2852738"/>
            <a:ext cx="453707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00FF"/>
                </a:solidFill>
                <a:ea typeface="黑体" panose="02010609060101010101" pitchFamily="49" charset="-122"/>
              </a:rPr>
              <a:t>从古到今有满怀自信的“中国脊梁”</a:t>
            </a:r>
            <a:endParaRPr lang="zh-CN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0" grpId="0" bldLvl="0"/>
      <p:bldP spid="21512" grpId="0" bldLvl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Text Box 2"/>
          <p:cNvSpPr txBox="1"/>
          <p:nvPr/>
        </p:nvSpPr>
        <p:spPr>
          <a:xfrm>
            <a:off x="395288" y="442913"/>
            <a:ext cx="5280025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40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阅读第九段，回答问题</a:t>
            </a:r>
            <a:endParaRPr lang="zh-CN" altLang="zh-CN" sz="40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627" name="Text Box 3"/>
          <p:cNvSpPr txBox="1"/>
          <p:nvPr/>
        </p:nvSpPr>
        <p:spPr>
          <a:xfrm>
            <a:off x="663575" y="1504950"/>
            <a:ext cx="7573963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4000" b="1" dirty="0">
                <a:solidFill>
                  <a:srgbClr val="66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1、这一段在全文中有什么作用？</a:t>
            </a:r>
            <a:endParaRPr lang="zh-CN" altLang="zh-CN" sz="4000" b="1" dirty="0">
              <a:solidFill>
                <a:srgbClr val="66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2" name="Text Box 4"/>
          <p:cNvSpPr txBox="1"/>
          <p:nvPr/>
        </p:nvSpPr>
        <p:spPr>
          <a:xfrm>
            <a:off x="539750" y="2781300"/>
            <a:ext cx="8156575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从</a:t>
            </a:r>
            <a:r>
              <a:rPr lang="zh-CN" alt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结构</a:t>
            </a: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上说，这一段在全文中是结论部分，它起到</a:t>
            </a:r>
            <a:r>
              <a:rPr lang="zh-CN" alt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照应题目</a:t>
            </a: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，对题目提出的问题作出回答的作用。</a:t>
            </a:r>
            <a:endParaRPr lang="zh-CN" altLang="zh-CN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Text Box 2"/>
          <p:cNvSpPr txBox="1"/>
          <p:nvPr/>
        </p:nvSpPr>
        <p:spPr>
          <a:xfrm>
            <a:off x="792163" y="1901825"/>
            <a:ext cx="30956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zh-CN" sz="2400" dirty="0"/>
          </a:p>
        </p:txBody>
      </p:sp>
      <p:sp>
        <p:nvSpPr>
          <p:cNvPr id="27651" name="Text Box 3"/>
          <p:cNvSpPr txBox="1"/>
          <p:nvPr/>
        </p:nvSpPr>
        <p:spPr>
          <a:xfrm>
            <a:off x="396875" y="1557338"/>
            <a:ext cx="3384550" cy="639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FF"/>
                </a:solidFill>
                <a:ea typeface="黑体" panose="02010609060101010101" pitchFamily="49" charset="-122"/>
              </a:rPr>
              <a:t>四、</a:t>
            </a:r>
            <a:r>
              <a:rPr lang="zh-CN" altLang="en-US" sz="3600" b="1" dirty="0">
                <a:solidFill>
                  <a:srgbClr val="0000FF"/>
                </a:solidFill>
              </a:rPr>
              <a:t>（9）</a:t>
            </a:r>
            <a:r>
              <a:rPr lang="zh-CN" altLang="en-US" sz="3600" b="1" dirty="0">
                <a:solidFill>
                  <a:srgbClr val="0000FF"/>
                </a:solidFill>
                <a:ea typeface="黑体" panose="02010609060101010101" pitchFamily="49" charset="-122"/>
              </a:rPr>
              <a:t>结论：</a:t>
            </a:r>
            <a:endParaRPr lang="zh-CN" altLang="en-US" sz="3600" b="1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23556" name="Text Box 4"/>
          <p:cNvSpPr txBox="1"/>
          <p:nvPr/>
        </p:nvSpPr>
        <p:spPr>
          <a:xfrm>
            <a:off x="3781425" y="1557338"/>
            <a:ext cx="4535488" cy="1554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00FF"/>
                </a:solidFill>
                <a:ea typeface="黑体" panose="02010609060101010101" pitchFamily="49" charset="-122"/>
              </a:rPr>
              <a:t>自信力的有无，状元宰相的文章不足为据，要看地底下。</a:t>
            </a:r>
            <a:endParaRPr lang="zh-CN" altLang="en-US" b="1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 bldLvl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Rectangle 2"/>
          <p:cNvSpPr>
            <a:spLocks noGrp="1"/>
          </p:cNvSpPr>
          <p:nvPr>
            <p:ph type="title"/>
          </p:nvPr>
        </p:nvSpPr>
        <p:spPr>
          <a:xfrm>
            <a:off x="36513" y="44450"/>
            <a:ext cx="1871662" cy="720725"/>
          </a:xfrm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sz="2800" b="1" dirty="0">
                <a:solidFill>
                  <a:srgbClr val="FF3300"/>
                </a:solidFill>
                <a:ea typeface="黑体" panose="02010609060101010101" pitchFamily="49" charset="-122"/>
              </a:rPr>
              <a:t>论证结构</a:t>
            </a:r>
            <a:endParaRPr lang="zh-CN" altLang="en-US" sz="2800" b="1" dirty="0">
              <a:solidFill>
                <a:srgbClr val="FF3300"/>
              </a:solidFill>
              <a:ea typeface="黑体" panose="02010609060101010101" pitchFamily="49" charset="-122"/>
            </a:endParaRPr>
          </a:p>
        </p:txBody>
      </p:sp>
      <p:sp>
        <p:nvSpPr>
          <p:cNvPr id="28675" name="Text Box 3"/>
          <p:cNvSpPr txBox="1"/>
          <p:nvPr/>
        </p:nvSpPr>
        <p:spPr>
          <a:xfrm>
            <a:off x="792163" y="1901825"/>
            <a:ext cx="309562" cy="3365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zh-CN" sz="1600" dirty="0"/>
          </a:p>
        </p:txBody>
      </p:sp>
      <p:sp>
        <p:nvSpPr>
          <p:cNvPr id="28676" name="Text Box 4"/>
          <p:cNvSpPr txBox="1"/>
          <p:nvPr/>
        </p:nvSpPr>
        <p:spPr>
          <a:xfrm>
            <a:off x="323850" y="981075"/>
            <a:ext cx="1800225" cy="1189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0000FF"/>
                </a:solidFill>
                <a:ea typeface="黑体" panose="02010609060101010101" pitchFamily="49" charset="-122"/>
              </a:rPr>
              <a:t>一、（1-2）提出对方的论点和论据</a:t>
            </a:r>
            <a:endParaRPr lang="zh-CN" altLang="en-US" sz="2400" b="1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28677" name="AutoShape 5"/>
          <p:cNvSpPr/>
          <p:nvPr/>
        </p:nvSpPr>
        <p:spPr>
          <a:xfrm>
            <a:off x="1981200" y="909638"/>
            <a:ext cx="287338" cy="1511300"/>
          </a:xfrm>
          <a:prstGeom prst="leftBrace">
            <a:avLst>
              <a:gd name="adj1" fmla="val 4383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400" dirty="0"/>
          </a:p>
        </p:txBody>
      </p:sp>
      <p:sp>
        <p:nvSpPr>
          <p:cNvPr id="28678" name="Text Box 6"/>
          <p:cNvSpPr txBox="1"/>
          <p:nvPr/>
        </p:nvSpPr>
        <p:spPr>
          <a:xfrm>
            <a:off x="2124075" y="836613"/>
            <a:ext cx="18002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2800" b="1" dirty="0">
                <a:solidFill>
                  <a:srgbClr val="0000FF"/>
                </a:solidFill>
                <a:ea typeface="黑体" panose="02010609060101010101" pitchFamily="49" charset="-122"/>
              </a:rPr>
              <a:t>论据</a:t>
            </a:r>
            <a:endParaRPr lang="zh-CN" altLang="zh-CN" sz="2800" b="1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28679" name="Text Box 7"/>
          <p:cNvSpPr txBox="1"/>
          <p:nvPr/>
        </p:nvSpPr>
        <p:spPr>
          <a:xfrm>
            <a:off x="2195513" y="1974850"/>
            <a:ext cx="180022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  <a:ea typeface="黑体" panose="02010609060101010101" pitchFamily="49" charset="-122"/>
              </a:rPr>
              <a:t>论点：</a:t>
            </a:r>
            <a:endParaRPr lang="zh-CN" altLang="en-US" sz="2800" b="1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28680" name="AutoShape 8"/>
          <p:cNvSpPr/>
          <p:nvPr/>
        </p:nvSpPr>
        <p:spPr>
          <a:xfrm>
            <a:off x="2916238" y="693738"/>
            <a:ext cx="288925" cy="936625"/>
          </a:xfrm>
          <a:prstGeom prst="leftBrace">
            <a:avLst>
              <a:gd name="adj1" fmla="val 27014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400" dirty="0"/>
          </a:p>
        </p:txBody>
      </p:sp>
      <p:sp>
        <p:nvSpPr>
          <p:cNvPr id="24585" name="Text Box 9"/>
          <p:cNvSpPr txBox="1"/>
          <p:nvPr/>
        </p:nvSpPr>
        <p:spPr>
          <a:xfrm>
            <a:off x="3203575" y="476250"/>
            <a:ext cx="68484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  <a:ea typeface="黑体" panose="02010609060101010101" pitchFamily="49" charset="-122"/>
              </a:rPr>
              <a:t>两年前：自夸“地大物博”</a:t>
            </a:r>
            <a:endParaRPr lang="zh-CN" altLang="en-US" sz="2800" b="1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24586" name="Text Box 10"/>
          <p:cNvSpPr txBox="1"/>
          <p:nvPr/>
        </p:nvSpPr>
        <p:spPr>
          <a:xfrm>
            <a:off x="3203575" y="909638"/>
            <a:ext cx="684847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  <a:ea typeface="黑体" panose="02010609060101010101" pitchFamily="49" charset="-122"/>
              </a:rPr>
              <a:t>不    久：只希望着国联</a:t>
            </a:r>
            <a:endParaRPr lang="zh-CN" altLang="en-US" sz="2800" b="1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24587" name="Text Box 11"/>
          <p:cNvSpPr txBox="1"/>
          <p:nvPr/>
        </p:nvSpPr>
        <p:spPr>
          <a:xfrm>
            <a:off x="3276600" y="1341438"/>
            <a:ext cx="684847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  <a:ea typeface="黑体" panose="02010609060101010101" pitchFamily="49" charset="-122"/>
              </a:rPr>
              <a:t>现    在：一味求神拜佛</a:t>
            </a:r>
            <a:endParaRPr lang="zh-CN" altLang="en-US" sz="2800" b="1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24588" name="Text Box 12"/>
          <p:cNvSpPr txBox="1"/>
          <p:nvPr/>
        </p:nvSpPr>
        <p:spPr>
          <a:xfrm>
            <a:off x="3467100" y="1974850"/>
            <a:ext cx="4849813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3300"/>
                </a:solidFill>
                <a:ea typeface="黑体" panose="02010609060101010101" pitchFamily="49" charset="-122"/>
              </a:rPr>
              <a:t>中国人失掉自信力了</a:t>
            </a:r>
            <a:endParaRPr lang="zh-CN" altLang="en-US" sz="2800" b="1" dirty="0">
              <a:solidFill>
                <a:srgbClr val="FF3300"/>
              </a:solidFill>
              <a:ea typeface="黑体" panose="02010609060101010101" pitchFamily="49" charset="-122"/>
            </a:endParaRPr>
          </a:p>
        </p:txBody>
      </p:sp>
      <p:sp>
        <p:nvSpPr>
          <p:cNvPr id="28685" name="Text Box 13"/>
          <p:cNvSpPr txBox="1"/>
          <p:nvPr/>
        </p:nvSpPr>
        <p:spPr>
          <a:xfrm>
            <a:off x="647700" y="2981325"/>
            <a:ext cx="309563" cy="3667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zh-CN" sz="1800" dirty="0"/>
          </a:p>
        </p:txBody>
      </p:sp>
      <p:sp>
        <p:nvSpPr>
          <p:cNvPr id="28686" name="Text Box 14"/>
          <p:cNvSpPr txBox="1"/>
          <p:nvPr/>
        </p:nvSpPr>
        <p:spPr>
          <a:xfrm>
            <a:off x="252413" y="2636838"/>
            <a:ext cx="2592387" cy="9445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  <a:ea typeface="黑体" panose="02010609060101010101" pitchFamily="49" charset="-122"/>
              </a:rPr>
              <a:t>二、(3-5)</a:t>
            </a:r>
            <a:endParaRPr lang="zh-CN" altLang="en-US" sz="2800" b="1" dirty="0">
              <a:solidFill>
                <a:srgbClr val="0000FF"/>
              </a:solidFill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  <a:ea typeface="黑体" panose="02010609060101010101" pitchFamily="49" charset="-122"/>
              </a:rPr>
              <a:t>直接反驳</a:t>
            </a:r>
            <a:endParaRPr lang="zh-CN" altLang="en-US" sz="2800" b="1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28687" name="AutoShape 15"/>
          <p:cNvSpPr/>
          <p:nvPr/>
        </p:nvSpPr>
        <p:spPr>
          <a:xfrm>
            <a:off x="1908175" y="2636838"/>
            <a:ext cx="288925" cy="936625"/>
          </a:xfrm>
          <a:prstGeom prst="leftBrace">
            <a:avLst>
              <a:gd name="adj1" fmla="val 27014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400" dirty="0"/>
          </a:p>
        </p:txBody>
      </p:sp>
      <p:sp>
        <p:nvSpPr>
          <p:cNvPr id="24592" name="Text Box 16"/>
          <p:cNvSpPr txBox="1"/>
          <p:nvPr/>
        </p:nvSpPr>
        <p:spPr>
          <a:xfrm>
            <a:off x="2268538" y="2565400"/>
            <a:ext cx="684847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  <a:ea typeface="黑体" panose="02010609060101010101" pitchFamily="49" charset="-122"/>
              </a:rPr>
              <a:t>失掉的是“他信力”</a:t>
            </a:r>
            <a:endParaRPr lang="zh-CN" altLang="en-US" sz="2800" b="1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24593" name="Text Box 17"/>
          <p:cNvSpPr txBox="1"/>
          <p:nvPr/>
        </p:nvSpPr>
        <p:spPr>
          <a:xfrm>
            <a:off x="2268538" y="3141663"/>
            <a:ext cx="4849812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  <a:ea typeface="黑体" panose="02010609060101010101" pitchFamily="49" charset="-122"/>
              </a:rPr>
              <a:t>发展着“自欺力”</a:t>
            </a:r>
            <a:endParaRPr lang="zh-CN" altLang="en-US" sz="2800" b="1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28690" name="Text Box 18"/>
          <p:cNvSpPr txBox="1"/>
          <p:nvPr/>
        </p:nvSpPr>
        <p:spPr>
          <a:xfrm>
            <a:off x="647700" y="3919538"/>
            <a:ext cx="309563" cy="3651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zh-CN" sz="1800" dirty="0"/>
          </a:p>
        </p:txBody>
      </p:sp>
      <p:sp>
        <p:nvSpPr>
          <p:cNvPr id="28691" name="Text Box 19"/>
          <p:cNvSpPr txBox="1"/>
          <p:nvPr/>
        </p:nvSpPr>
        <p:spPr>
          <a:xfrm>
            <a:off x="250825" y="3929063"/>
            <a:ext cx="2952750" cy="1371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  <a:ea typeface="黑体" panose="02010609060101010101" pitchFamily="49" charset="-122"/>
              </a:rPr>
              <a:t>三、</a:t>
            </a:r>
            <a:r>
              <a:rPr lang="zh-CN" altLang="en-US" sz="2400" b="1" dirty="0">
                <a:solidFill>
                  <a:srgbClr val="0000FF"/>
                </a:solidFill>
              </a:rPr>
              <a:t>(6-8)</a:t>
            </a:r>
            <a:endParaRPr lang="zh-CN" altLang="en-US" sz="2400" b="1" dirty="0">
              <a:solidFill>
                <a:srgbClr val="0000FF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  <a:ea typeface="黑体" panose="02010609060101010101" pitchFamily="49" charset="-122"/>
              </a:rPr>
              <a:t>间接反驳</a:t>
            </a:r>
            <a:endParaRPr lang="zh-CN" altLang="en-US" sz="2800" b="1" dirty="0">
              <a:solidFill>
                <a:srgbClr val="0000FF"/>
              </a:solidFill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800" b="1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28692" name="AutoShape 20"/>
          <p:cNvSpPr/>
          <p:nvPr/>
        </p:nvSpPr>
        <p:spPr>
          <a:xfrm>
            <a:off x="1908175" y="3717925"/>
            <a:ext cx="288925" cy="1365250"/>
          </a:xfrm>
          <a:prstGeom prst="leftBrace">
            <a:avLst>
              <a:gd name="adj1" fmla="val 39377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400" dirty="0"/>
          </a:p>
        </p:txBody>
      </p:sp>
      <p:sp>
        <p:nvSpPr>
          <p:cNvPr id="28693" name="Text Box 21"/>
          <p:cNvSpPr txBox="1"/>
          <p:nvPr/>
        </p:nvSpPr>
        <p:spPr>
          <a:xfrm>
            <a:off x="2124075" y="3644900"/>
            <a:ext cx="23050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  <a:ea typeface="黑体" panose="02010609060101010101" pitchFamily="49" charset="-122"/>
              </a:rPr>
              <a:t>论点：</a:t>
            </a:r>
            <a:endParaRPr lang="zh-CN" altLang="en-US" sz="2800" b="1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24598" name="Text Box 22"/>
          <p:cNvSpPr txBox="1"/>
          <p:nvPr/>
        </p:nvSpPr>
        <p:spPr>
          <a:xfrm>
            <a:off x="3060700" y="3644900"/>
            <a:ext cx="662463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3300"/>
                </a:solidFill>
                <a:ea typeface="黑体" panose="02010609060101010101" pitchFamily="49" charset="-122"/>
              </a:rPr>
              <a:t>我们有并不失掉自信力的中国人在。</a:t>
            </a:r>
            <a:endParaRPr lang="zh-CN" altLang="en-US" sz="2800" b="1" dirty="0">
              <a:solidFill>
                <a:srgbClr val="FF3300"/>
              </a:solidFill>
              <a:ea typeface="黑体" panose="02010609060101010101" pitchFamily="49" charset="-122"/>
            </a:endParaRPr>
          </a:p>
        </p:txBody>
      </p:sp>
      <p:sp>
        <p:nvSpPr>
          <p:cNvPr id="28695" name="Text Box 23"/>
          <p:cNvSpPr txBox="1"/>
          <p:nvPr/>
        </p:nvSpPr>
        <p:spPr>
          <a:xfrm>
            <a:off x="2051050" y="4510088"/>
            <a:ext cx="2017713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  <a:ea typeface="黑体" panose="02010609060101010101" pitchFamily="49" charset="-122"/>
              </a:rPr>
              <a:t>论据：</a:t>
            </a:r>
            <a:endParaRPr lang="zh-CN" altLang="en-US" sz="2800" b="1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24600" name="Text Box 24"/>
          <p:cNvSpPr txBox="1"/>
          <p:nvPr/>
        </p:nvSpPr>
        <p:spPr>
          <a:xfrm>
            <a:off x="3132138" y="4438650"/>
            <a:ext cx="6192837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  <a:ea typeface="黑体" panose="02010609060101010101" pitchFamily="49" charset="-122"/>
              </a:rPr>
              <a:t>从古到今有满怀自信的“中国脊梁”</a:t>
            </a:r>
            <a:endParaRPr lang="zh-CN" altLang="en-US" sz="2800" b="1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28697" name="Text Box 25"/>
          <p:cNvSpPr txBox="1"/>
          <p:nvPr/>
        </p:nvSpPr>
        <p:spPr>
          <a:xfrm>
            <a:off x="323850" y="5359400"/>
            <a:ext cx="338455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  <a:ea typeface="黑体" panose="02010609060101010101" pitchFamily="49" charset="-122"/>
              </a:rPr>
              <a:t>四、</a:t>
            </a:r>
            <a:r>
              <a:rPr lang="zh-CN" altLang="en-US" sz="2400" b="1" dirty="0">
                <a:solidFill>
                  <a:srgbClr val="0000FF"/>
                </a:solidFill>
              </a:rPr>
              <a:t>(9)</a:t>
            </a:r>
            <a:r>
              <a:rPr lang="zh-CN" altLang="en-US" sz="2800" b="1" dirty="0">
                <a:solidFill>
                  <a:srgbClr val="0000FF"/>
                </a:solidFill>
                <a:ea typeface="黑体" panose="02010609060101010101" pitchFamily="49" charset="-122"/>
              </a:rPr>
              <a:t>结论：</a:t>
            </a:r>
            <a:endParaRPr lang="zh-CN" altLang="en-US" sz="2800" b="1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24602" name="Text Box 26"/>
          <p:cNvSpPr txBox="1"/>
          <p:nvPr/>
        </p:nvSpPr>
        <p:spPr>
          <a:xfrm>
            <a:off x="2411413" y="5364163"/>
            <a:ext cx="5832475" cy="9445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  <a:ea typeface="黑体" panose="02010609060101010101" pitchFamily="49" charset="-122"/>
              </a:rPr>
              <a:t>自信力的有无，状元宰相的文章不足为据，要看地底下。</a:t>
            </a:r>
            <a:endParaRPr lang="zh-CN" altLang="en-US" sz="2800" b="1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24603" name="AutoShape 27"/>
          <p:cNvSpPr/>
          <p:nvPr/>
        </p:nvSpPr>
        <p:spPr>
          <a:xfrm>
            <a:off x="7235825" y="693738"/>
            <a:ext cx="144463" cy="503237"/>
          </a:xfrm>
          <a:prstGeom prst="rightBrace">
            <a:avLst>
              <a:gd name="adj1" fmla="val 29029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400" dirty="0"/>
          </a:p>
        </p:txBody>
      </p:sp>
      <p:grpSp>
        <p:nvGrpSpPr>
          <p:cNvPr id="24604" name="Group 28"/>
          <p:cNvGrpSpPr/>
          <p:nvPr/>
        </p:nvGrpSpPr>
        <p:grpSpPr>
          <a:xfrm>
            <a:off x="5508625" y="974725"/>
            <a:ext cx="2879725" cy="1806575"/>
            <a:chOff x="0" y="0"/>
            <a:chExt cx="4536" cy="2844"/>
          </a:xfrm>
        </p:grpSpPr>
        <p:sp>
          <p:nvSpPr>
            <p:cNvPr id="28708" name="Line 29"/>
            <p:cNvSpPr/>
            <p:nvPr/>
          </p:nvSpPr>
          <p:spPr>
            <a:xfrm>
              <a:off x="3175" y="0"/>
              <a:ext cx="1361" cy="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09" name="Line 30"/>
            <p:cNvSpPr/>
            <p:nvPr/>
          </p:nvSpPr>
          <p:spPr>
            <a:xfrm>
              <a:off x="4536" y="8"/>
              <a:ext cx="1" cy="283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10" name="Line 31"/>
            <p:cNvSpPr/>
            <p:nvPr/>
          </p:nvSpPr>
          <p:spPr>
            <a:xfrm flipH="1">
              <a:off x="0" y="2844"/>
              <a:ext cx="4536" cy="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</p:grpSp>
      <p:grpSp>
        <p:nvGrpSpPr>
          <p:cNvPr id="24608" name="Group 32"/>
          <p:cNvGrpSpPr/>
          <p:nvPr/>
        </p:nvGrpSpPr>
        <p:grpSpPr>
          <a:xfrm>
            <a:off x="5095875" y="1587500"/>
            <a:ext cx="2879725" cy="1806575"/>
            <a:chOff x="0" y="0"/>
            <a:chExt cx="4536" cy="2844"/>
          </a:xfrm>
        </p:grpSpPr>
        <p:sp>
          <p:nvSpPr>
            <p:cNvPr id="28705" name="Line 33"/>
            <p:cNvSpPr/>
            <p:nvPr/>
          </p:nvSpPr>
          <p:spPr>
            <a:xfrm>
              <a:off x="3175" y="0"/>
              <a:ext cx="1361" cy="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06" name="Line 34"/>
            <p:cNvSpPr/>
            <p:nvPr/>
          </p:nvSpPr>
          <p:spPr>
            <a:xfrm>
              <a:off x="4536" y="8"/>
              <a:ext cx="1" cy="283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07" name="Line 35"/>
            <p:cNvSpPr/>
            <p:nvPr/>
          </p:nvSpPr>
          <p:spPr>
            <a:xfrm flipH="1">
              <a:off x="0" y="2844"/>
              <a:ext cx="4536" cy="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</p:grpSp>
      <p:grpSp>
        <p:nvGrpSpPr>
          <p:cNvPr id="24612" name="Group 36"/>
          <p:cNvGrpSpPr/>
          <p:nvPr/>
        </p:nvGrpSpPr>
        <p:grpSpPr>
          <a:xfrm>
            <a:off x="6819900" y="2244725"/>
            <a:ext cx="863600" cy="1384300"/>
            <a:chOff x="0" y="0"/>
            <a:chExt cx="1360" cy="2180"/>
          </a:xfrm>
        </p:grpSpPr>
        <p:sp>
          <p:nvSpPr>
            <p:cNvPr id="28703" name="Line 37"/>
            <p:cNvSpPr/>
            <p:nvPr/>
          </p:nvSpPr>
          <p:spPr>
            <a:xfrm>
              <a:off x="0" y="0"/>
              <a:ext cx="1361" cy="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8704" name="Line 38"/>
            <p:cNvSpPr/>
            <p:nvPr/>
          </p:nvSpPr>
          <p:spPr>
            <a:xfrm>
              <a:off x="1360" y="26"/>
              <a:ext cx="1" cy="2155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5" grpId="0" bldLvl="0"/>
      <p:bldP spid="24586" grpId="0" bldLvl="0"/>
      <p:bldP spid="24587" grpId="0" bldLvl="0"/>
      <p:bldP spid="24588" grpId="0" bldLvl="0"/>
      <p:bldP spid="24592" grpId="0" bldLvl="0"/>
      <p:bldP spid="24593" grpId="0" bldLvl="0"/>
      <p:bldP spid="24598" grpId="0" bldLvl="0"/>
      <p:bldP spid="24600" grpId="0" bldLvl="0"/>
      <p:bldP spid="24602" grpId="0" bldLvl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r>
              <a:rPr lang="zh-CN" altLang="en-US" b="1" dirty="0">
                <a:solidFill>
                  <a:srgbClr val="FF3300"/>
                </a:solidFill>
              </a:rPr>
              <a:t>小结</a:t>
            </a:r>
            <a:endParaRPr lang="zh-CN" altLang="en-US" b="1" dirty="0">
              <a:solidFill>
                <a:srgbClr val="FF3300"/>
              </a:solidFill>
            </a:endParaRPr>
          </a:p>
        </p:txBody>
      </p:sp>
      <p:sp>
        <p:nvSpPr>
          <p:cNvPr id="29699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/>
          <a:p>
            <a:pPr marL="14605" indent="-14605" eaLnBrk="1" hangingPunct="1">
              <a:buNone/>
            </a:pPr>
            <a:r>
              <a:rPr lang="zh-CN" altLang="en-US" b="1" dirty="0">
                <a:ea typeface="黑体" panose="02010609060101010101" pitchFamily="49" charset="-122"/>
              </a:rPr>
              <a:t>       本文是一篇</a:t>
            </a:r>
            <a:r>
              <a:rPr lang="zh-CN" altLang="en-US" b="1" dirty="0">
                <a:solidFill>
                  <a:srgbClr val="0000FF"/>
                </a:solidFill>
                <a:ea typeface="黑体" panose="02010609060101010101" pitchFamily="49" charset="-122"/>
              </a:rPr>
              <a:t>驳论</a:t>
            </a:r>
            <a:r>
              <a:rPr lang="zh-CN" altLang="en-US" b="1" dirty="0">
                <a:ea typeface="黑体" panose="02010609060101010101" pitchFamily="49" charset="-122"/>
              </a:rPr>
              <a:t>文，</a:t>
            </a:r>
            <a:r>
              <a:rPr lang="zh-CN" altLang="en-US" b="1" dirty="0">
                <a:solidFill>
                  <a:srgbClr val="0000FF"/>
                </a:solidFill>
                <a:ea typeface="黑体" panose="02010609060101010101" pitchFamily="49" charset="-122"/>
              </a:rPr>
              <a:t>首</a:t>
            </a:r>
            <a:r>
              <a:rPr lang="zh-CN" altLang="en-US" b="1" dirty="0">
                <a:solidFill>
                  <a:srgbClr val="0000FF"/>
                </a:solidFill>
                <a:ea typeface="黑体" panose="02010609060101010101" pitchFamily="49" charset="-122"/>
                <a:sym typeface="Arial" panose="020B0604020202020204" pitchFamily="34" charset="0"/>
              </a:rPr>
              <a:t>先</a:t>
            </a:r>
            <a:r>
              <a:rPr lang="zh-CN" altLang="en-US" b="1" dirty="0">
                <a:ea typeface="黑体" panose="02010609060101010101" pitchFamily="49" charset="-122"/>
                <a:sym typeface="Arial" panose="020B0604020202020204" pitchFamily="34" charset="0"/>
              </a:rPr>
              <a:t>摆</a:t>
            </a:r>
            <a:r>
              <a:rPr lang="zh-CN" altLang="en-US" b="1" dirty="0">
                <a:ea typeface="黑体" panose="02010609060101010101" pitchFamily="49" charset="-122"/>
              </a:rPr>
              <a:t>出对方错误的论调，</a:t>
            </a:r>
            <a:r>
              <a:rPr lang="zh-CN" altLang="en-US" b="1" dirty="0">
                <a:solidFill>
                  <a:srgbClr val="0000FF"/>
                </a:solidFill>
                <a:ea typeface="黑体" panose="02010609060101010101" pitchFamily="49" charset="-122"/>
              </a:rPr>
              <a:t>接着</a:t>
            </a:r>
            <a:r>
              <a:rPr lang="zh-CN" altLang="en-US" b="1" dirty="0">
                <a:ea typeface="黑体" panose="02010609060101010101" pitchFamily="49" charset="-122"/>
              </a:rPr>
              <a:t>从对方论据不能推出论点来直接批驳，</a:t>
            </a:r>
            <a:r>
              <a:rPr lang="zh-CN" altLang="en-US" b="1" dirty="0">
                <a:solidFill>
                  <a:srgbClr val="0000FF"/>
                </a:solidFill>
                <a:ea typeface="黑体" panose="02010609060101010101" pitchFamily="49" charset="-122"/>
                <a:sym typeface="Arial" panose="020B0604020202020204" pitchFamily="34" charset="0"/>
              </a:rPr>
              <a:t>然后</a:t>
            </a:r>
            <a:r>
              <a:rPr lang="zh-CN" altLang="en-US" b="1" dirty="0">
                <a:ea typeface="黑体" panose="02010609060101010101" pitchFamily="49" charset="-122"/>
              </a:rPr>
              <a:t>提出正面论点作间接批驳。</a:t>
            </a:r>
            <a:r>
              <a:rPr lang="zh-CN" altLang="en-US" b="1" dirty="0">
                <a:solidFill>
                  <a:srgbClr val="0000FF"/>
                </a:solidFill>
                <a:ea typeface="黑体" panose="02010609060101010101" pitchFamily="49" charset="-122"/>
                <a:sym typeface="Arial" panose="020B0604020202020204" pitchFamily="34" charset="0"/>
              </a:rPr>
              <a:t>最后</a:t>
            </a:r>
            <a:r>
              <a:rPr lang="zh-CN" altLang="en-US" b="1" dirty="0">
                <a:ea typeface="黑体" panose="02010609060101010101" pitchFamily="49" charset="-122"/>
                <a:sym typeface="Arial" panose="020B0604020202020204" pitchFamily="34" charset="0"/>
              </a:rPr>
              <a:t>以古今都有“中国的脊梁”来证明</a:t>
            </a:r>
            <a:r>
              <a:rPr lang="zh-CN" altLang="en-US" b="1" dirty="0">
                <a:ea typeface="黑体" panose="02010609060101010101" pitchFamily="49" charset="-122"/>
              </a:rPr>
              <a:t>中国人并没有失掉自信力。</a:t>
            </a:r>
            <a:endParaRPr lang="zh-CN" altLang="en-US" b="1" dirty="0"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r>
              <a:rPr lang="zh-CN" altLang="en-US" dirty="0">
                <a:solidFill>
                  <a:srgbClr val="FF3300"/>
                </a:solidFill>
                <a:ea typeface="黑体" panose="02010609060101010101" pitchFamily="49" charset="-122"/>
              </a:rPr>
              <a:t>语言探究</a:t>
            </a:r>
            <a:endParaRPr lang="zh-CN" altLang="en-US" dirty="0">
              <a:solidFill>
                <a:srgbClr val="FF3300"/>
              </a:solidFill>
              <a:ea typeface="黑体" panose="02010609060101010101" pitchFamily="49" charset="-122"/>
            </a:endParaRPr>
          </a:p>
        </p:txBody>
      </p:sp>
      <p:sp>
        <p:nvSpPr>
          <p:cNvPr id="30723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/>
          <a:p>
            <a:pPr eaLnBrk="1" hangingPunct="1"/>
            <a:endParaRPr lang="zh-CN" altLang="zh-CN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Text Box 2"/>
          <p:cNvSpPr txBox="1"/>
          <p:nvPr/>
        </p:nvSpPr>
        <p:spPr>
          <a:xfrm>
            <a:off x="663575" y="404813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zh-CN" sz="2400" dirty="0"/>
          </a:p>
        </p:txBody>
      </p:sp>
      <p:sp>
        <p:nvSpPr>
          <p:cNvPr id="31747" name="Text Box 3"/>
          <p:cNvSpPr txBox="1"/>
          <p:nvPr/>
        </p:nvSpPr>
        <p:spPr>
          <a:xfrm>
            <a:off x="323850" y="261938"/>
            <a:ext cx="8424863" cy="6065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911225" lvl="0" indent="-911225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1、辨析下列句子中</a:t>
            </a:r>
            <a:r>
              <a:rPr lang="zh-CN" altLang="en-US" sz="2800" b="1" dirty="0">
                <a:solidFill>
                  <a:srgbClr val="0000FF"/>
                </a:solidFill>
                <a:ea typeface="黑体" panose="02010609060101010101" pitchFamily="49" charset="-122"/>
              </a:rPr>
              <a:t>“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中国人</a:t>
            </a:r>
            <a:r>
              <a:rPr lang="zh-CN" altLang="en-US" sz="2800" b="1" dirty="0">
                <a:solidFill>
                  <a:srgbClr val="0000FF"/>
                </a:solidFill>
                <a:ea typeface="黑体" panose="02010609060101010101" pitchFamily="49" charset="-122"/>
              </a:rPr>
              <a:t>”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的含义，说明</a:t>
            </a:r>
            <a:r>
              <a:rPr lang="zh-CN" altLang="en-US" sz="2800" b="1" dirty="0">
                <a:solidFill>
                  <a:srgbClr val="0000FF"/>
                </a:solidFill>
                <a:ea typeface="黑体" panose="02010609060101010101" pitchFamily="49" charset="-122"/>
              </a:rPr>
              <a:t>“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状元宰相</a:t>
            </a:r>
            <a:r>
              <a:rPr lang="zh-CN" altLang="en-US" sz="2800" b="1" dirty="0">
                <a:solidFill>
                  <a:srgbClr val="0000FF"/>
                </a:solidFill>
                <a:ea typeface="黑体" panose="02010609060101010101" pitchFamily="49" charset="-122"/>
              </a:rPr>
              <a:t>”“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地底下</a:t>
            </a:r>
            <a:r>
              <a:rPr lang="zh-CN" altLang="en-US" sz="2800" b="1" dirty="0">
                <a:solidFill>
                  <a:srgbClr val="0000FF"/>
                </a:solidFill>
                <a:ea typeface="黑体" panose="02010609060101010101" pitchFamily="49" charset="-122"/>
              </a:rPr>
              <a:t>”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指的是什么。（课后练习二）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911225" lvl="0" indent="-911225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（1）要论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中国人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，必须不被搽在表面的自欺欺人的脂粉所诓骗，却看看他的筋骨和脊梁。自信力的有无，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状元宰相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的文章是不足为据的，要自己去看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地底下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911225" lvl="0" indent="-911225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（2）然而，在这笼罩之下，我们有并不失掉自信力的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中国人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在。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911225" lvl="0" indent="-911225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（3）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中国人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现在是在发展着</a:t>
            </a:r>
            <a:r>
              <a:rPr lang="zh-CN" altLang="en-US" sz="2800" b="1" dirty="0">
                <a:ea typeface="黑体" panose="02010609060101010101" pitchFamily="49" charset="-122"/>
              </a:rPr>
              <a:t>“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自欺力</a:t>
            </a:r>
            <a:r>
              <a:rPr lang="zh-CN" altLang="en-US" sz="2800" b="1" dirty="0">
                <a:ea typeface="黑体" panose="02010609060101010101" pitchFamily="49" charset="-122"/>
              </a:rPr>
              <a:t>”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911225" lvl="0" indent="-911225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（4）于是有人慨叹曰：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中国人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失掉自信力了。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911225" lvl="0" indent="-911225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（5）假使这也算一种</a:t>
            </a:r>
            <a:r>
              <a:rPr lang="zh-CN" altLang="en-US" sz="2800" b="1" dirty="0">
                <a:ea typeface="黑体" panose="02010609060101010101" pitchFamily="49" charset="-122"/>
              </a:rPr>
              <a:t>“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信</a:t>
            </a:r>
            <a:r>
              <a:rPr lang="zh-CN" altLang="en-US" sz="2800" b="1" dirty="0">
                <a:ea typeface="黑体" panose="02010609060101010101" pitchFamily="49" charset="-122"/>
              </a:rPr>
              <a:t>”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，那也只能说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中国人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曾经有过</a:t>
            </a:r>
            <a:r>
              <a:rPr lang="zh-CN" altLang="en-US" sz="2800" b="1" dirty="0">
                <a:ea typeface="黑体" panose="02010609060101010101" pitchFamily="49" charset="-122"/>
              </a:rPr>
              <a:t>“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他信力</a:t>
            </a:r>
            <a:r>
              <a:rPr lang="zh-CN" altLang="en-US" sz="2800" b="1" dirty="0">
                <a:ea typeface="黑体" panose="02010609060101010101" pitchFamily="49" charset="-122"/>
              </a:rPr>
              <a:t>”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，自从对国联失望之后，便把这他信力都失掉了。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911225" lvl="0" indent="-911225" eaLnBrk="1" hangingPunct="1">
              <a:spcBef>
                <a:spcPct val="0"/>
              </a:spcBef>
              <a:buNone/>
            </a:pP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Text Box 2"/>
          <p:cNvSpPr txBox="1"/>
          <p:nvPr/>
        </p:nvSpPr>
        <p:spPr>
          <a:xfrm>
            <a:off x="663575" y="404813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zh-CN" sz="2400" dirty="0"/>
          </a:p>
        </p:txBody>
      </p:sp>
      <p:sp>
        <p:nvSpPr>
          <p:cNvPr id="32771" name="Text Box 3"/>
          <p:cNvSpPr txBox="1"/>
          <p:nvPr/>
        </p:nvSpPr>
        <p:spPr>
          <a:xfrm>
            <a:off x="323850" y="261938"/>
            <a:ext cx="8424863" cy="17986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452755" lvl="0" indent="-452755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（1）要论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中国人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，必须不被搽在表面的自欺欺人的脂粉所诓骗，却看看他的筋骨和脊梁。自信力的有无，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状元宰相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的文章是不足为据的，要自己去看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地底下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72" name="Text Box 4"/>
          <p:cNvSpPr txBox="1"/>
          <p:nvPr/>
        </p:nvSpPr>
        <p:spPr>
          <a:xfrm>
            <a:off x="755650" y="2420938"/>
            <a:ext cx="18732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8255" lvl="0" indent="-8255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中国人：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73" name="Text Box 5"/>
          <p:cNvSpPr txBox="1"/>
          <p:nvPr/>
        </p:nvSpPr>
        <p:spPr>
          <a:xfrm>
            <a:off x="755650" y="3505200"/>
            <a:ext cx="252095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8255" lvl="0" indent="-8255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状元宰相：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74" name="Text Box 6"/>
          <p:cNvSpPr txBox="1"/>
          <p:nvPr/>
        </p:nvSpPr>
        <p:spPr>
          <a:xfrm>
            <a:off x="823913" y="4454525"/>
            <a:ext cx="1804987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8255" lvl="0" indent="-8255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地底下：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9" name="Text Box 7"/>
          <p:cNvSpPr txBox="1"/>
          <p:nvPr/>
        </p:nvSpPr>
        <p:spPr>
          <a:xfrm>
            <a:off x="2339975" y="2420938"/>
            <a:ext cx="7561263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8255" lvl="0" indent="-8255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指极少数顽固分子以外的中国人民。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80" name="Text Box 8"/>
          <p:cNvSpPr txBox="1"/>
          <p:nvPr/>
        </p:nvSpPr>
        <p:spPr>
          <a:xfrm>
            <a:off x="2463800" y="3486150"/>
            <a:ext cx="75596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8255" lvl="0" indent="-8255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指当时国民党反动政客及其御用文人。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81" name="Text Box 9"/>
          <p:cNvSpPr txBox="1"/>
          <p:nvPr/>
        </p:nvSpPr>
        <p:spPr>
          <a:xfrm>
            <a:off x="2233613" y="4438650"/>
            <a:ext cx="6516687" cy="944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8255" lvl="0" indent="-8255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指当时还处于地下斗争状态的中国共产党及其领导下的革命力量。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9" grpId="0" bldLvl="0"/>
      <p:bldP spid="28680" grpId="0" bldLvl="0"/>
      <p:bldP spid="28681" grpId="0" bldLvl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Text Box 2"/>
          <p:cNvSpPr txBox="1"/>
          <p:nvPr/>
        </p:nvSpPr>
        <p:spPr>
          <a:xfrm>
            <a:off x="663575" y="404813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zh-CN" sz="2400" dirty="0"/>
          </a:p>
        </p:txBody>
      </p:sp>
      <p:sp>
        <p:nvSpPr>
          <p:cNvPr id="33795" name="Text Box 3"/>
          <p:cNvSpPr txBox="1"/>
          <p:nvPr/>
        </p:nvSpPr>
        <p:spPr>
          <a:xfrm>
            <a:off x="323850" y="261938"/>
            <a:ext cx="8424863" cy="5638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452755" lvl="0" indent="-452755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（2）然而，在这笼罩之下，我们有并不失掉自信力的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中国人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在。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2755" lvl="0" indent="-452755" eaLnBrk="1" hangingPunct="1">
              <a:spcBef>
                <a:spcPct val="0"/>
              </a:spcBef>
              <a:buNone/>
            </a:pP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2755" lvl="0" indent="-452755" eaLnBrk="1" hangingPunct="1">
              <a:spcBef>
                <a:spcPct val="0"/>
              </a:spcBef>
              <a:buNone/>
            </a:pP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2755" lvl="0" indent="-452755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（3）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中国人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现在是在发展着</a:t>
            </a:r>
            <a:r>
              <a:rPr lang="zh-CN" altLang="en-US" sz="2800" b="1" dirty="0">
                <a:ea typeface="黑体" panose="02010609060101010101" pitchFamily="49" charset="-122"/>
              </a:rPr>
              <a:t>“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自欺力</a:t>
            </a:r>
            <a:r>
              <a:rPr lang="zh-CN" altLang="en-US" sz="2800" b="1" dirty="0">
                <a:ea typeface="黑体" panose="02010609060101010101" pitchFamily="49" charset="-122"/>
              </a:rPr>
              <a:t>”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2755" lvl="0" indent="-452755" eaLnBrk="1" hangingPunct="1">
              <a:spcBef>
                <a:spcPct val="0"/>
              </a:spcBef>
              <a:buNone/>
            </a:pP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2755" lvl="0" indent="-452755" eaLnBrk="1" hangingPunct="1">
              <a:spcBef>
                <a:spcPct val="0"/>
              </a:spcBef>
              <a:buNone/>
            </a:pP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2755" lvl="0" indent="-452755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（4）于是有人慨叹曰：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中国人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失掉自信力了。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2755" lvl="0" indent="-452755" eaLnBrk="1" hangingPunct="1">
              <a:spcBef>
                <a:spcPct val="0"/>
              </a:spcBef>
              <a:buNone/>
            </a:pP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2755" lvl="0" indent="-452755" eaLnBrk="1" hangingPunct="1">
              <a:spcBef>
                <a:spcPct val="0"/>
              </a:spcBef>
              <a:buNone/>
            </a:pP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2755" lvl="0" indent="-452755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（5）假使这也算一种</a:t>
            </a:r>
            <a:r>
              <a:rPr lang="zh-CN" altLang="en-US" sz="2800" b="1" dirty="0">
                <a:ea typeface="黑体" panose="02010609060101010101" pitchFamily="49" charset="-122"/>
              </a:rPr>
              <a:t>“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信</a:t>
            </a:r>
            <a:r>
              <a:rPr lang="zh-CN" altLang="en-US" sz="2800" b="1" dirty="0">
                <a:ea typeface="黑体" panose="02010609060101010101" pitchFamily="49" charset="-122"/>
              </a:rPr>
              <a:t>”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，那也只能说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中国人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曾经有过</a:t>
            </a:r>
            <a:r>
              <a:rPr lang="zh-CN" altLang="en-US" sz="2800" b="1" dirty="0">
                <a:ea typeface="黑体" panose="02010609060101010101" pitchFamily="49" charset="-122"/>
              </a:rPr>
              <a:t>“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他信力</a:t>
            </a:r>
            <a:r>
              <a:rPr lang="zh-CN" altLang="en-US" sz="2800" b="1" dirty="0">
                <a:ea typeface="黑体" panose="02010609060101010101" pitchFamily="49" charset="-122"/>
              </a:rPr>
              <a:t>”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，自从对国联失望之后，便把这他信力都失掉了。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700" name="Text Box 4"/>
          <p:cNvSpPr txBox="1"/>
          <p:nvPr/>
        </p:nvSpPr>
        <p:spPr>
          <a:xfrm>
            <a:off x="828675" y="1181100"/>
            <a:ext cx="75596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8255" lvl="0" indent="-8255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指广大人民。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701" name="Text Box 5"/>
          <p:cNvSpPr txBox="1"/>
          <p:nvPr/>
        </p:nvSpPr>
        <p:spPr>
          <a:xfrm>
            <a:off x="930275" y="2492375"/>
            <a:ext cx="75596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8255" lvl="0" indent="-8255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指国民党反动统治者及其御用文人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702" name="Text Box 6"/>
          <p:cNvSpPr txBox="1"/>
          <p:nvPr/>
        </p:nvSpPr>
        <p:spPr>
          <a:xfrm>
            <a:off x="930275" y="3789363"/>
            <a:ext cx="75596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8255" lvl="0" indent="-8255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指所有的中国人。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703" name="Text Box 7"/>
          <p:cNvSpPr txBox="1"/>
          <p:nvPr/>
        </p:nvSpPr>
        <p:spPr>
          <a:xfrm>
            <a:off x="1090295" y="6058853"/>
            <a:ext cx="75596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8255" lvl="0" indent="-8255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指国民党反动统治者及其御用文人。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bldLvl="0"/>
      <p:bldP spid="29701" grpId="0" bldLvl="0"/>
      <p:bldP spid="29702" grpId="0" bldLvl="0"/>
      <p:bldP spid="29703" grpId="0" bldLvl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34818" name="Text Box 2"/>
          <p:cNvSpPr txBox="1"/>
          <p:nvPr/>
        </p:nvSpPr>
        <p:spPr>
          <a:xfrm>
            <a:off x="663575" y="404813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zh-CN" sz="2400" dirty="0"/>
          </a:p>
        </p:txBody>
      </p:sp>
      <p:sp>
        <p:nvSpPr>
          <p:cNvPr id="34819" name="Text Box 3"/>
          <p:cNvSpPr txBox="1"/>
          <p:nvPr/>
        </p:nvSpPr>
        <p:spPr>
          <a:xfrm>
            <a:off x="395288" y="371475"/>
            <a:ext cx="8310562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2、第1段最富于讽刺意味的文字是：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4" name="Rectangle 4"/>
          <p:cNvSpPr/>
          <p:nvPr/>
        </p:nvSpPr>
        <p:spPr>
          <a:xfrm>
            <a:off x="539750" y="1412875"/>
            <a:ext cx="7991475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4000" b="1" dirty="0">
                <a:solidFill>
                  <a:srgbClr val="3333FF"/>
                </a:solidFill>
                <a:ea typeface="黑体" panose="02010609060101010101" pitchFamily="49" charset="-122"/>
              </a:rPr>
              <a:t>“总自夸”、“只希望”、“一味求神拜佛，怀古伤今了”、“是事实”“也是事实”、“却也是事实”</a:t>
            </a:r>
            <a:endParaRPr lang="zh-CN" altLang="zh-CN" sz="4000" b="1" dirty="0">
              <a:solidFill>
                <a:srgbClr val="3333FF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 bldLvl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5842" name="Rectangle 2"/>
          <p:cNvSpPr>
            <a:spLocks noGrp="1"/>
          </p:cNvSpPr>
          <p:nvPr>
            <p:ph type="title"/>
          </p:nvPr>
        </p:nvSpPr>
        <p:spPr>
          <a:xfrm>
            <a:off x="539750" y="476250"/>
            <a:ext cx="7993063" cy="1143000"/>
          </a:xfrm>
          <a:solidFill>
            <a:schemeClr val="bg1">
              <a:alpha val="100000"/>
            </a:schemeClr>
          </a:solidFill>
        </p:spPr>
        <p:txBody>
          <a:bodyPr vert="horz" wrap="square" lIns="91440" tIns="45720" rIns="91440" bIns="45720" anchor="ctr"/>
          <a:p>
            <a:pPr algn="l" eaLnBrk="1" hangingPunct="1"/>
            <a:r>
              <a:rPr lang="zh-CN" altLang="en-US" sz="40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3、</a:t>
            </a:r>
            <a:r>
              <a:rPr lang="zh-CN" altLang="en-US" sz="4000" b="1" dirty="0">
                <a:solidFill>
                  <a:schemeClr val="tx1"/>
                </a:solidFill>
                <a:ea typeface="黑体" panose="02010609060101010101" pitchFamily="49" charset="-122"/>
              </a:rPr>
              <a:t>“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他信力</a:t>
            </a:r>
            <a:r>
              <a:rPr lang="zh-CN" altLang="en-US" sz="4000" b="1" dirty="0">
                <a:solidFill>
                  <a:schemeClr val="tx1"/>
                </a:solidFill>
                <a:ea typeface="黑体" panose="02010609060101010101" pitchFamily="49" charset="-122"/>
              </a:rPr>
              <a:t>”“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自欺力</a:t>
            </a:r>
            <a:r>
              <a:rPr lang="zh-CN" altLang="en-US" sz="4000" b="1" dirty="0">
                <a:solidFill>
                  <a:schemeClr val="tx1"/>
                </a:solidFill>
                <a:ea typeface="黑体" panose="02010609060101010101" pitchFamily="49" charset="-122"/>
              </a:rPr>
              <a:t>”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有什么的表达效果？</a:t>
            </a:r>
            <a:endParaRPr lang="zh-CN" altLang="en-US" sz="40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747" name="Rectangle 3"/>
          <p:cNvSpPr>
            <a:spLocks noGrp="1"/>
          </p:cNvSpPr>
          <p:nvPr>
            <p:ph idx="1"/>
          </p:nvPr>
        </p:nvSpPr>
        <p:spPr>
          <a:xfrm>
            <a:off x="612775" y="1844675"/>
            <a:ext cx="7991475" cy="4608513"/>
          </a:xfrm>
        </p:spPr>
        <p:txBody>
          <a:bodyPr vert="horz" wrap="square" lIns="91440" tIns="45720" rIns="91440" bIns="45720" anchor="t"/>
          <a:p>
            <a:pPr eaLnBrk="1" hangingPunct="1"/>
            <a:r>
              <a:rPr lang="zh-CN" altLang="zh-CN" sz="4000" b="1" dirty="0">
                <a:solidFill>
                  <a:srgbClr val="3333FF"/>
                </a:solidFill>
                <a:ea typeface="黑体" panose="02010609060101010101" pitchFamily="49" charset="-122"/>
              </a:rPr>
              <a:t>由“自信力”衍生而来，是对国民党反动政客及其御用文人的</a:t>
            </a:r>
            <a:r>
              <a:rPr lang="zh-CN" altLang="zh-CN" sz="4000" b="1" dirty="0">
                <a:solidFill>
                  <a:srgbClr val="FF3300"/>
                </a:solidFill>
                <a:ea typeface="黑体" panose="02010609060101010101" pitchFamily="49" charset="-122"/>
              </a:rPr>
              <a:t>讽刺</a:t>
            </a:r>
            <a:r>
              <a:rPr lang="zh-CN" altLang="zh-CN" sz="4000" b="1" dirty="0">
                <a:solidFill>
                  <a:srgbClr val="3333FF"/>
                </a:solidFill>
                <a:ea typeface="黑体" panose="02010609060101010101" pitchFamily="49" charset="-122"/>
              </a:rPr>
              <a:t>。</a:t>
            </a:r>
            <a:endParaRPr lang="zh-CN" altLang="zh-CN" sz="4000" b="1" dirty="0">
              <a:solidFill>
                <a:srgbClr val="3333FF"/>
              </a:solidFill>
              <a:ea typeface="黑体" panose="02010609060101010101" pitchFamily="49" charset="-122"/>
            </a:endParaRPr>
          </a:p>
          <a:p>
            <a:pPr eaLnBrk="1" hangingPunct="1"/>
            <a:r>
              <a:rPr lang="zh-CN" altLang="zh-CN" sz="4000" b="1" dirty="0">
                <a:solidFill>
                  <a:srgbClr val="3333FF"/>
                </a:solidFill>
                <a:ea typeface="黑体" panose="02010609060101010101" pitchFamily="49" charset="-122"/>
              </a:rPr>
              <a:t>运用</a:t>
            </a:r>
            <a:r>
              <a:rPr lang="zh-CN" altLang="zh-CN" sz="4000" b="1" dirty="0">
                <a:solidFill>
                  <a:srgbClr val="FF3300"/>
                </a:solidFill>
                <a:ea typeface="黑体" panose="02010609060101010101" pitchFamily="49" charset="-122"/>
              </a:rPr>
              <a:t>仿拟</a:t>
            </a:r>
            <a:r>
              <a:rPr lang="zh-CN" altLang="zh-CN" sz="4000" b="1" dirty="0">
                <a:solidFill>
                  <a:srgbClr val="3333FF"/>
                </a:solidFill>
                <a:ea typeface="黑体" panose="02010609060101010101" pitchFamily="49" charset="-122"/>
              </a:rPr>
              <a:t>的修辞手法，将敌论的自我麻醉，自欺欺人的本质充分揭露出来，也增强了文章逻辑力量。</a:t>
            </a:r>
            <a:endParaRPr lang="zh-CN" altLang="zh-CN" sz="4000" b="1" dirty="0">
              <a:solidFill>
                <a:srgbClr val="3333FF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1747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charRg st="31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1747">
                                            <p:txEl>
                                              <p:charRg st="31" end="7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6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r>
              <a:rPr lang="zh-CN" altLang="en-US" dirty="0">
                <a:solidFill>
                  <a:srgbClr val="FF3300"/>
                </a:solidFill>
                <a:ea typeface="黑体" panose="02010609060101010101" pitchFamily="49" charset="-122"/>
              </a:rPr>
              <a:t>拓展思维</a:t>
            </a:r>
            <a:endParaRPr lang="zh-CN" altLang="en-US" dirty="0">
              <a:solidFill>
                <a:srgbClr val="FF3300"/>
              </a:solidFill>
              <a:ea typeface="黑体" panose="02010609060101010101" pitchFamily="49" charset="-122"/>
            </a:endParaRPr>
          </a:p>
        </p:txBody>
      </p:sp>
      <p:sp>
        <p:nvSpPr>
          <p:cNvPr id="36867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/>
          <a:p>
            <a:pPr eaLnBrk="1" hangingPunct="1"/>
            <a:endParaRPr lang="zh-CN" altLang="zh-CN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396875" y="333375"/>
            <a:ext cx="8229600" cy="173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36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1、文中</a:t>
            </a:r>
            <a:r>
              <a:rPr kumimoji="0" lang="zh-CN" altLang="en-US" sz="36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“</a:t>
            </a:r>
            <a:r>
              <a:rPr kumimoji="0" lang="zh-CN" altLang="en-US" sz="36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中国的脊梁</a:t>
            </a:r>
            <a:r>
              <a:rPr kumimoji="0" lang="zh-CN" altLang="en-US" sz="36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”</a:t>
            </a:r>
            <a:r>
              <a:rPr kumimoji="0" lang="zh-CN" altLang="en-US" sz="36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指什么人?</a:t>
            </a:r>
            <a:r>
              <a:rPr kumimoji="0" lang="zh-CN" altLang="en-US" sz="3600" b="1" kern="1200" cap="none" spc="0" normalizeH="0" baseline="0" noProof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你是如何理解的？能不能举例说明？作者强调他们在当时和现在有什么实际意义？</a:t>
            </a:r>
            <a:endParaRPr kumimoji="0" lang="zh-CN" altLang="en-US" sz="3600" b="1" kern="1200" cap="none" spc="0" normalizeH="0" baseline="0" noProof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3795" name="Rectangle 3"/>
          <p:cNvSpPr/>
          <p:nvPr/>
        </p:nvSpPr>
        <p:spPr>
          <a:xfrm>
            <a:off x="323850" y="2205038"/>
            <a:ext cx="41814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3600" b="1" dirty="0">
                <a:solidFill>
                  <a:srgbClr val="66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⑴</a:t>
            </a:r>
            <a:r>
              <a:rPr lang="zh-CN" altLang="zh-CN" sz="3600" b="1" dirty="0">
                <a:solidFill>
                  <a:srgbClr val="6600FF"/>
                </a:solidFill>
                <a:ea typeface="黑体" panose="02010609060101010101" pitchFamily="49" charset="-122"/>
              </a:rPr>
              <a:t>“</a:t>
            </a:r>
            <a:r>
              <a:rPr lang="zh-CN" altLang="zh-CN" sz="3600" b="1" dirty="0">
                <a:solidFill>
                  <a:srgbClr val="66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埋头苦干的人</a:t>
            </a:r>
            <a:r>
              <a:rPr lang="zh-CN" altLang="zh-CN" sz="3600" b="1" dirty="0">
                <a:solidFill>
                  <a:srgbClr val="6600FF"/>
                </a:solidFill>
                <a:ea typeface="黑体" panose="02010609060101010101" pitchFamily="49" charset="-122"/>
              </a:rPr>
              <a:t>”</a:t>
            </a:r>
            <a:endParaRPr lang="zh-CN" altLang="zh-CN" sz="3600" b="1" dirty="0">
              <a:solidFill>
                <a:srgbClr val="66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796" name="Rectangle 4"/>
          <p:cNvSpPr/>
          <p:nvPr/>
        </p:nvSpPr>
        <p:spPr>
          <a:xfrm>
            <a:off x="323850" y="4078288"/>
            <a:ext cx="44640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3600" b="1" dirty="0">
                <a:solidFill>
                  <a:srgbClr val="66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⑵</a:t>
            </a:r>
            <a:r>
              <a:rPr lang="zh-CN" altLang="zh-CN" sz="3600" b="1" dirty="0">
                <a:solidFill>
                  <a:srgbClr val="6600FF"/>
                </a:solidFill>
                <a:ea typeface="黑体" panose="02010609060101010101" pitchFamily="49" charset="-122"/>
              </a:rPr>
              <a:t>“</a:t>
            </a:r>
            <a:r>
              <a:rPr lang="zh-CN" altLang="zh-CN" sz="3600" b="1" dirty="0">
                <a:solidFill>
                  <a:srgbClr val="66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拼命硬干的人</a:t>
            </a:r>
            <a:r>
              <a:rPr lang="zh-CN" altLang="zh-CN" sz="3600" b="1" dirty="0">
                <a:solidFill>
                  <a:srgbClr val="6600FF"/>
                </a:solidFill>
                <a:ea typeface="黑体" panose="02010609060101010101" pitchFamily="49" charset="-122"/>
              </a:rPr>
              <a:t>”</a:t>
            </a:r>
            <a:endParaRPr lang="zh-CN" altLang="zh-CN" sz="3600" b="1" dirty="0">
              <a:solidFill>
                <a:srgbClr val="66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797" name="Rectangle 5"/>
          <p:cNvSpPr/>
          <p:nvPr/>
        </p:nvSpPr>
        <p:spPr>
          <a:xfrm>
            <a:off x="468313" y="2924175"/>
            <a:ext cx="8496300" cy="1079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指默默无闻、努力工作的广大劳动人民。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如</a:t>
            </a:r>
            <a:r>
              <a:rPr lang="zh-CN" altLang="en-US" sz="36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毕昇、祖冲之、李时珍、詹天佑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等人。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798" name="Rectangle 6"/>
          <p:cNvSpPr/>
          <p:nvPr/>
        </p:nvSpPr>
        <p:spPr>
          <a:xfrm>
            <a:off x="395288" y="4797425"/>
            <a:ext cx="8208962" cy="1571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指那些不怕牺牲、不计得失、忠于祖国的人。如</a:t>
            </a:r>
            <a:r>
              <a:rPr lang="zh-CN" altLang="en-US" sz="36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岳飞、文天祥、戚继光、林则徐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等人。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6" grpId="0" bldLvl="0"/>
      <p:bldP spid="33797" grpId="0" bldLvl="0"/>
      <p:bldP spid="33798" grpId="0" bldLvl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Rectangle 2"/>
          <p:cNvSpPr/>
          <p:nvPr/>
        </p:nvSpPr>
        <p:spPr>
          <a:xfrm>
            <a:off x="539750" y="549275"/>
            <a:ext cx="40322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3600" b="1" dirty="0">
                <a:solidFill>
                  <a:srgbClr val="66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⑶</a:t>
            </a:r>
            <a:r>
              <a:rPr lang="zh-CN" altLang="zh-CN" sz="3600" b="1" dirty="0">
                <a:solidFill>
                  <a:srgbClr val="6600FF"/>
                </a:solidFill>
                <a:ea typeface="黑体" panose="02010609060101010101" pitchFamily="49" charset="-122"/>
              </a:rPr>
              <a:t>“</a:t>
            </a:r>
            <a:r>
              <a:rPr lang="zh-CN" altLang="zh-CN" sz="3600" b="1" dirty="0">
                <a:solidFill>
                  <a:srgbClr val="66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为民请命的人</a:t>
            </a:r>
            <a:r>
              <a:rPr lang="zh-CN" altLang="zh-CN" sz="3600" b="1" dirty="0">
                <a:solidFill>
                  <a:srgbClr val="6600FF"/>
                </a:solidFill>
                <a:ea typeface="黑体" panose="02010609060101010101" pitchFamily="49" charset="-122"/>
              </a:rPr>
              <a:t>”</a:t>
            </a:r>
            <a:endParaRPr lang="zh-CN" altLang="zh-CN" sz="3600" b="1" dirty="0">
              <a:solidFill>
                <a:srgbClr val="66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819" name="Rectangle 3"/>
          <p:cNvSpPr/>
          <p:nvPr/>
        </p:nvSpPr>
        <p:spPr>
          <a:xfrm>
            <a:off x="323850" y="3070225"/>
            <a:ext cx="49672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3600" b="1" dirty="0">
                <a:solidFill>
                  <a:srgbClr val="66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⑷</a:t>
            </a:r>
            <a:r>
              <a:rPr lang="zh-CN" altLang="zh-CN" sz="3600" b="1" dirty="0">
                <a:solidFill>
                  <a:srgbClr val="6600FF"/>
                </a:solidFill>
                <a:ea typeface="黑体" panose="02010609060101010101" pitchFamily="49" charset="-122"/>
              </a:rPr>
              <a:t>“</a:t>
            </a:r>
            <a:r>
              <a:rPr lang="zh-CN" altLang="zh-CN" sz="3600" b="1" dirty="0">
                <a:solidFill>
                  <a:srgbClr val="66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舍身求法的人</a:t>
            </a:r>
            <a:r>
              <a:rPr lang="zh-CN" altLang="zh-CN" sz="3600" b="1" dirty="0">
                <a:solidFill>
                  <a:srgbClr val="6600FF"/>
                </a:solidFill>
                <a:ea typeface="黑体" panose="02010609060101010101" pitchFamily="49" charset="-122"/>
              </a:rPr>
              <a:t>”</a:t>
            </a:r>
            <a:endParaRPr lang="zh-CN" altLang="zh-CN" sz="3600" b="1" dirty="0">
              <a:solidFill>
                <a:srgbClr val="66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820" name="Rectangle 4"/>
          <p:cNvSpPr/>
          <p:nvPr/>
        </p:nvSpPr>
        <p:spPr>
          <a:xfrm>
            <a:off x="396875" y="1412875"/>
            <a:ext cx="8135938" cy="1571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指同情人民，为人民鸣不平、伸张正义的人。如</a:t>
            </a:r>
            <a:r>
              <a:rPr lang="zh-CN" altLang="en-US" sz="36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屈原、关汉卿、海瑞、包公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等人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821" name="Rectangle 5"/>
          <p:cNvSpPr/>
          <p:nvPr/>
        </p:nvSpPr>
        <p:spPr>
          <a:xfrm>
            <a:off x="396875" y="3933825"/>
            <a:ext cx="8928100" cy="1079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指历尽艰辛、英勇献身、追求真理的人。</a:t>
            </a:r>
            <a:endParaRPr lang="zh-CN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如</a:t>
            </a:r>
            <a:r>
              <a:rPr lang="zh-CN" altLang="zh-CN" sz="36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商鞅、谭嗣同、玄奘、法显</a:t>
            </a:r>
            <a:r>
              <a:rPr lang="zh-CN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等人</a:t>
            </a:r>
            <a:endParaRPr lang="zh-CN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 bldLvl="0"/>
      <p:bldP spid="34819" grpId="0" bldLvl="0"/>
      <p:bldP spid="34820" grpId="0" bldLvl="0"/>
      <p:bldP spid="34821" grpId="0" bldLvl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9938" name="Rectangle 2"/>
          <p:cNvSpPr>
            <a:spLocks noGrp="1"/>
          </p:cNvSpPr>
          <p:nvPr>
            <p:ph type="title"/>
          </p:nvPr>
        </p:nvSpPr>
        <p:spPr>
          <a:xfrm>
            <a:off x="323850" y="260350"/>
            <a:ext cx="8208963" cy="1368425"/>
          </a:xfrm>
        </p:spPr>
        <p:txBody>
          <a:bodyPr vert="horz" wrap="square" lIns="91440" tIns="45720" rIns="91440" bIns="45720" anchor="ctr"/>
          <a:p>
            <a:pPr algn="l" eaLnBrk="1" hangingPunct="1"/>
            <a:r>
              <a:rPr lang="zh-CN" altLang="en-US" sz="3200" b="1" dirty="0">
                <a:solidFill>
                  <a:schemeClr val="tx1"/>
                </a:solidFill>
                <a:ea typeface="黑体" panose="02010609060101010101" pitchFamily="49" charset="-122"/>
              </a:rPr>
              <a:t>2、“这一类的人们，就是现在也何尝少呢？”你能举出当时一些具体事例来证明作者的观点吗？</a:t>
            </a:r>
            <a:endParaRPr lang="zh-CN" altLang="en-US" sz="3200" b="1" dirty="0">
              <a:solidFill>
                <a:schemeClr val="tx1"/>
              </a:solidFill>
              <a:ea typeface="黑体" panose="02010609060101010101" pitchFamily="49" charset="-122"/>
            </a:endParaRPr>
          </a:p>
        </p:txBody>
      </p:sp>
      <p:sp>
        <p:nvSpPr>
          <p:cNvPr id="35843" name="Rectangle 3"/>
          <p:cNvSpPr>
            <a:spLocks noGrp="1"/>
          </p:cNvSpPr>
          <p:nvPr>
            <p:ph idx="1"/>
          </p:nvPr>
        </p:nvSpPr>
        <p:spPr>
          <a:xfrm>
            <a:off x="396875" y="1773238"/>
            <a:ext cx="8351838" cy="4876800"/>
          </a:xfrm>
          <a:solidFill>
            <a:schemeClr val="bg1">
              <a:alpha val="100000"/>
            </a:schemeClr>
          </a:solidFill>
        </p:spPr>
        <p:txBody>
          <a:bodyPr vert="horz" wrap="square" lIns="91440" tIns="45720" rIns="91440" bIns="45720" anchor="t"/>
          <a:p>
            <a:pPr eaLnBrk="1" hangingPunct="1"/>
            <a:r>
              <a:rPr lang="zh-CN" altLang="zh-CN" b="1" dirty="0">
                <a:solidFill>
                  <a:srgbClr val="0000FF"/>
                </a:solidFill>
                <a:ea typeface="黑体" panose="02010609060101010101" pitchFamily="49" charset="-122"/>
              </a:rPr>
              <a:t>“</a:t>
            </a:r>
            <a:r>
              <a:rPr lang="zh-CN" altLang="zh-CN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九、一八</a:t>
            </a:r>
            <a:r>
              <a:rPr lang="zh-CN" altLang="zh-CN" b="1" dirty="0">
                <a:solidFill>
                  <a:srgbClr val="0000FF"/>
                </a:solidFill>
                <a:ea typeface="黑体" panose="02010609060101010101" pitchFamily="49" charset="-122"/>
              </a:rPr>
              <a:t>”</a:t>
            </a:r>
            <a:r>
              <a:rPr lang="zh-CN" altLang="zh-CN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事变后，中共于9月20日和22日连续发表宣言，提出</a:t>
            </a:r>
            <a:r>
              <a:rPr lang="zh-CN" altLang="zh-CN" b="1" dirty="0">
                <a:solidFill>
                  <a:srgbClr val="0000FF"/>
                </a:solidFill>
                <a:ea typeface="黑体" panose="02010609060101010101" pitchFamily="49" charset="-122"/>
              </a:rPr>
              <a:t>“</a:t>
            </a:r>
            <a:r>
              <a:rPr lang="zh-CN" altLang="zh-CN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组织群众的反帝运动，发动群众斗争，反抗日本帝国主义的侵略</a:t>
            </a:r>
            <a:r>
              <a:rPr lang="zh-CN" altLang="zh-CN" b="1" dirty="0">
                <a:solidFill>
                  <a:srgbClr val="0000FF"/>
                </a:solidFill>
                <a:ea typeface="黑体" panose="02010609060101010101" pitchFamily="49" charset="-122"/>
              </a:rPr>
              <a:t>”</a:t>
            </a:r>
            <a:r>
              <a:rPr lang="zh-CN" altLang="zh-CN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的战斗口号。</a:t>
            </a:r>
            <a:endParaRPr lang="zh-CN" altLang="zh-CN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zh-CN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在党的号召和领导下，全国掀起声势浩大的抗日运动，坚决反对蒋介石的不抵抗政策。</a:t>
            </a:r>
            <a:endParaRPr lang="zh-CN" altLang="zh-CN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zh-CN" b="1" dirty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1931年9月至12月，曾发生三次规模很大的学生请愿运动。</a:t>
            </a:r>
            <a:endParaRPr lang="zh-CN" altLang="zh-CN" b="1" dirty="0">
              <a:solidFill>
                <a:srgbClr val="3333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charRg st="0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charRg st="68" end="10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charRg st="107" end="1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0962" name="Rectangle 2"/>
          <p:cNvSpPr>
            <a:spLocks noGrp="1"/>
          </p:cNvSpPr>
          <p:nvPr>
            <p:ph type="title"/>
          </p:nvPr>
        </p:nvSpPr>
        <p:spPr>
          <a:xfrm>
            <a:off x="323850" y="404813"/>
            <a:ext cx="8280400" cy="1143000"/>
          </a:xfrm>
        </p:spPr>
        <p:txBody>
          <a:bodyPr vert="horz" wrap="square" lIns="91440" tIns="45720" rIns="91440" bIns="45720" anchor="ctr"/>
          <a:p>
            <a:pPr algn="l" eaLnBrk="1" hangingPunct="1"/>
            <a:r>
              <a:rPr lang="zh-CN" altLang="en-US" sz="40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3、鲁迅为什么反复强调</a:t>
            </a:r>
            <a:r>
              <a:rPr lang="zh-CN" altLang="en-US" sz="4000" b="1" dirty="0">
                <a:solidFill>
                  <a:schemeClr val="tx1"/>
                </a:solidFill>
                <a:ea typeface="黑体" panose="02010609060101010101" pitchFamily="49" charset="-122"/>
              </a:rPr>
              <a:t>“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中国人的脊梁</a:t>
            </a:r>
            <a:r>
              <a:rPr lang="zh-CN" altLang="en-US" sz="4000" b="1" dirty="0">
                <a:solidFill>
                  <a:schemeClr val="tx1"/>
                </a:solidFill>
                <a:ea typeface="黑体" panose="02010609060101010101" pitchFamily="49" charset="-122"/>
              </a:rPr>
              <a:t>”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？</a:t>
            </a:r>
            <a:endParaRPr lang="zh-CN" altLang="en-US" sz="40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867" name="Rectangle 3"/>
          <p:cNvSpPr>
            <a:spLocks noGrp="1"/>
          </p:cNvSpPr>
          <p:nvPr>
            <p:ph idx="1"/>
          </p:nvPr>
        </p:nvSpPr>
        <p:spPr>
          <a:xfrm>
            <a:off x="468313" y="1773238"/>
            <a:ext cx="8280400" cy="4114800"/>
          </a:xfrm>
        </p:spPr>
        <p:txBody>
          <a:bodyPr vert="horz" wrap="square" lIns="91440" tIns="45720" rIns="91440" bIns="45720" anchor="t"/>
          <a:p>
            <a:pPr eaLnBrk="1" hangingPunct="1"/>
            <a:r>
              <a:rPr lang="zh-CN" altLang="zh-CN" sz="4000" b="1" u="sng" dirty="0">
                <a:solidFill>
                  <a:srgbClr val="0000FF"/>
                </a:solidFill>
                <a:ea typeface="黑体" panose="02010609060101010101" pitchFamily="49" charset="-122"/>
              </a:rPr>
              <a:t>只有称得上“脊梁”的人才算是真正意义的中国人，为人民着想，代表最广大人民的利益，永远也不会失掉自信力。</a:t>
            </a:r>
            <a:r>
              <a:rPr lang="zh-CN" altLang="zh-CN" sz="4000" b="1" dirty="0">
                <a:solidFill>
                  <a:srgbClr val="0000FF"/>
                </a:solidFill>
                <a:ea typeface="黑体" panose="02010609060101010101" pitchFamily="49" charset="-122"/>
              </a:rPr>
              <a:t>评价中国人应该去评价这部分人，在当时只有中国共产党和广大的抗日军民才能算是“中国的脊梁”，而不是开头提到的哪些。</a:t>
            </a:r>
            <a:endParaRPr lang="zh-CN" altLang="zh-CN" sz="4000" b="1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charRg st="0" end="10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41986" name="Text Box 2"/>
          <p:cNvSpPr txBox="1"/>
          <p:nvPr/>
        </p:nvSpPr>
        <p:spPr>
          <a:xfrm>
            <a:off x="179388" y="0"/>
            <a:ext cx="8569325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2、如何理解</a:t>
            </a:r>
            <a:r>
              <a:rPr lang="zh-CN" altLang="zh-CN" sz="3600" b="1" dirty="0">
                <a:ea typeface="黑体" panose="02010609060101010101" pitchFamily="49" charset="-122"/>
              </a:rPr>
              <a:t>“</a:t>
            </a:r>
            <a:r>
              <a:rPr lang="zh-CN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要论中国人</a:t>
            </a:r>
            <a:r>
              <a:rPr lang="zh-CN" altLang="zh-CN" sz="3600" b="1" dirty="0">
                <a:ea typeface="黑体" panose="02010609060101010101" pitchFamily="49" charset="-122"/>
              </a:rPr>
              <a:t>……</a:t>
            </a:r>
            <a:r>
              <a:rPr lang="zh-CN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要自己去看地底下</a:t>
            </a:r>
            <a:r>
              <a:rPr lang="zh-CN" altLang="zh-CN" sz="3600" b="1" dirty="0">
                <a:ea typeface="黑体" panose="02010609060101010101" pitchFamily="49" charset="-122"/>
              </a:rPr>
              <a:t>”</a:t>
            </a:r>
            <a:r>
              <a:rPr lang="zh-CN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中的</a:t>
            </a:r>
            <a:r>
              <a:rPr lang="zh-CN" altLang="zh-CN" sz="3600" b="1" dirty="0">
                <a:solidFill>
                  <a:srgbClr val="FF3300"/>
                </a:solidFill>
                <a:ea typeface="黑体" panose="02010609060101010101" pitchFamily="49" charset="-122"/>
              </a:rPr>
              <a:t>“</a:t>
            </a:r>
            <a:r>
              <a:rPr lang="zh-CN" altLang="zh-CN" sz="36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中国人</a:t>
            </a:r>
            <a:r>
              <a:rPr lang="zh-CN" altLang="zh-CN" sz="3600" b="1" dirty="0">
                <a:solidFill>
                  <a:srgbClr val="FF3300"/>
                </a:solidFill>
                <a:ea typeface="黑体" panose="02010609060101010101" pitchFamily="49" charset="-122"/>
              </a:rPr>
              <a:t>”</a:t>
            </a:r>
            <a:r>
              <a:rPr lang="zh-CN" altLang="zh-CN" sz="36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zh-CN" sz="3600" b="1" dirty="0">
                <a:solidFill>
                  <a:srgbClr val="FF3300"/>
                </a:solidFill>
                <a:ea typeface="黑体" panose="02010609060101010101" pitchFamily="49" charset="-122"/>
              </a:rPr>
              <a:t>“</a:t>
            </a:r>
            <a:r>
              <a:rPr lang="zh-CN" altLang="zh-CN" sz="36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状元宰相</a:t>
            </a:r>
            <a:r>
              <a:rPr lang="zh-CN" altLang="zh-CN" sz="3600" b="1" dirty="0">
                <a:solidFill>
                  <a:srgbClr val="FF3300"/>
                </a:solidFill>
                <a:ea typeface="黑体" panose="02010609060101010101" pitchFamily="49" charset="-122"/>
              </a:rPr>
              <a:t>”</a:t>
            </a:r>
            <a:r>
              <a:rPr lang="zh-CN" altLang="zh-CN" sz="36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zh-CN" sz="3600" b="1" dirty="0">
                <a:solidFill>
                  <a:srgbClr val="FF3300"/>
                </a:solidFill>
                <a:ea typeface="黑体" panose="02010609060101010101" pitchFamily="49" charset="-122"/>
              </a:rPr>
              <a:t>“</a:t>
            </a:r>
            <a:r>
              <a:rPr lang="zh-CN" altLang="zh-CN" sz="36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地底下</a:t>
            </a:r>
            <a:r>
              <a:rPr lang="zh-CN" altLang="zh-CN" sz="3600" b="1" dirty="0">
                <a:solidFill>
                  <a:srgbClr val="FF3300"/>
                </a:solidFill>
                <a:ea typeface="黑体" panose="02010609060101010101" pitchFamily="49" charset="-122"/>
              </a:rPr>
              <a:t>”</a:t>
            </a:r>
            <a:r>
              <a:rPr lang="zh-CN" altLang="zh-CN" sz="36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？</a:t>
            </a:r>
            <a:r>
              <a:rPr lang="zh-CN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1" name="Rectangle 3"/>
          <p:cNvSpPr/>
          <p:nvPr/>
        </p:nvSpPr>
        <p:spPr>
          <a:xfrm>
            <a:off x="1692275" y="1989138"/>
            <a:ext cx="71278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指极少数顽固分子以外的中国人民 </a:t>
            </a:r>
            <a:endParaRPr lang="zh-CN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2" name="Rectangle 4"/>
          <p:cNvSpPr/>
          <p:nvPr/>
        </p:nvSpPr>
        <p:spPr>
          <a:xfrm>
            <a:off x="250825" y="5229225"/>
            <a:ext cx="8424863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  指当时还处于地下斗争状态的中国共产党及其领导下的革命力量。</a:t>
            </a:r>
            <a:endParaRPr lang="zh-CN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989" name="Rectangle 5"/>
          <p:cNvSpPr/>
          <p:nvPr/>
        </p:nvSpPr>
        <p:spPr>
          <a:xfrm>
            <a:off x="0" y="2997200"/>
            <a:ext cx="331311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3600" b="1" dirty="0">
                <a:solidFill>
                  <a:srgbClr val="6600FF"/>
                </a:solidFill>
                <a:ea typeface="黑体" panose="02010609060101010101" pitchFamily="49" charset="-122"/>
              </a:rPr>
              <a:t>“</a:t>
            </a:r>
            <a:r>
              <a:rPr lang="zh-CN" altLang="zh-CN" sz="3600" b="1" dirty="0">
                <a:solidFill>
                  <a:srgbClr val="66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状元宰相</a:t>
            </a:r>
            <a:r>
              <a:rPr lang="zh-CN" altLang="zh-CN" sz="3600" b="1" dirty="0">
                <a:solidFill>
                  <a:srgbClr val="6600FF"/>
                </a:solidFill>
                <a:ea typeface="黑体" panose="02010609060101010101" pitchFamily="49" charset="-122"/>
              </a:rPr>
              <a:t>”</a:t>
            </a:r>
            <a:endParaRPr lang="zh-CN" altLang="zh-CN" sz="3600" b="1" dirty="0">
              <a:solidFill>
                <a:srgbClr val="66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4" name="Rectangle 6"/>
          <p:cNvSpPr/>
          <p:nvPr/>
        </p:nvSpPr>
        <p:spPr>
          <a:xfrm>
            <a:off x="1042988" y="3644900"/>
            <a:ext cx="85693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指当时国民党反动政客及其御用文人。</a:t>
            </a:r>
            <a:endParaRPr lang="zh-CN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991" name="Rectangle 7"/>
          <p:cNvSpPr/>
          <p:nvPr/>
        </p:nvSpPr>
        <p:spPr>
          <a:xfrm>
            <a:off x="323850" y="4437063"/>
            <a:ext cx="28082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3600" b="1" dirty="0">
                <a:solidFill>
                  <a:srgbClr val="6600FF"/>
                </a:solidFill>
                <a:ea typeface="黑体" panose="02010609060101010101" pitchFamily="49" charset="-122"/>
              </a:rPr>
              <a:t>“</a:t>
            </a:r>
            <a:r>
              <a:rPr lang="zh-CN" altLang="zh-CN" sz="3600" b="1" dirty="0">
                <a:solidFill>
                  <a:srgbClr val="66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地底下</a:t>
            </a:r>
            <a:r>
              <a:rPr lang="zh-CN" altLang="zh-CN" sz="3600" b="1" dirty="0">
                <a:solidFill>
                  <a:srgbClr val="6600FF"/>
                </a:solidFill>
                <a:ea typeface="黑体" panose="02010609060101010101" pitchFamily="49" charset="-122"/>
              </a:rPr>
              <a:t>”</a:t>
            </a:r>
            <a:endParaRPr lang="zh-CN" altLang="zh-CN" sz="3600" b="1" dirty="0">
              <a:solidFill>
                <a:srgbClr val="66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992" name="Rectangle 8"/>
          <p:cNvSpPr/>
          <p:nvPr/>
        </p:nvSpPr>
        <p:spPr>
          <a:xfrm>
            <a:off x="0" y="1916113"/>
            <a:ext cx="21605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zh-CN" sz="3600" b="1" dirty="0">
                <a:solidFill>
                  <a:srgbClr val="66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中国人：</a:t>
            </a:r>
            <a:endParaRPr lang="zh-CN" altLang="zh-CN" sz="3600" b="1" dirty="0">
              <a:solidFill>
                <a:srgbClr val="66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  <p:bldP spid="37892" grpId="0"/>
      <p:bldP spid="3789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3010" name="Rectangle 2"/>
          <p:cNvSpPr>
            <a:spLocks noGrp="1"/>
          </p:cNvSpPr>
          <p:nvPr>
            <p:ph type="title"/>
          </p:nvPr>
        </p:nvSpPr>
        <p:spPr>
          <a:xfrm>
            <a:off x="250825" y="404813"/>
            <a:ext cx="2736850" cy="863600"/>
          </a:xfrm>
        </p:spPr>
        <p:txBody>
          <a:bodyPr vert="horz" wrap="square" lIns="91440" tIns="45720" rIns="91440" bIns="45720" anchor="ctr"/>
          <a:p>
            <a:pPr eaLnBrk="1" hangingPunct="1"/>
            <a:r>
              <a:rPr lang="zh-CN" altLang="zh-CN" sz="4000" b="1" dirty="0">
                <a:ea typeface="黑体" panose="02010609060101010101" pitchFamily="49" charset="-122"/>
              </a:rPr>
              <a:t>文学体裁：</a:t>
            </a:r>
            <a:endParaRPr lang="zh-CN" altLang="zh-CN" sz="2800" b="1" dirty="0">
              <a:ea typeface="黑体" panose="02010609060101010101" pitchFamily="49" charset="-122"/>
            </a:endParaRPr>
          </a:p>
        </p:txBody>
      </p:sp>
      <p:sp>
        <p:nvSpPr>
          <p:cNvPr id="43011" name="Rectangle 3"/>
          <p:cNvSpPr>
            <a:spLocks noGrp="1"/>
          </p:cNvSpPr>
          <p:nvPr>
            <p:ph idx="1"/>
          </p:nvPr>
        </p:nvSpPr>
        <p:spPr>
          <a:xfrm>
            <a:off x="250825" y="1196975"/>
            <a:ext cx="3454400" cy="584200"/>
          </a:xfrm>
        </p:spPr>
        <p:txBody>
          <a:bodyPr vert="horz" wrap="square" lIns="91440" tIns="45720" rIns="91440" bIns="45720" anchor="t"/>
          <a:p>
            <a:pPr eaLnBrk="1" hangingPunct="1">
              <a:lnSpc>
                <a:spcPct val="80000"/>
              </a:lnSpc>
              <a:buNone/>
            </a:pPr>
            <a:r>
              <a:rPr lang="zh-CN" altLang="zh-CN" sz="4000" b="1" dirty="0">
                <a:ea typeface="黑体" panose="02010609060101010101" pitchFamily="49" charset="-122"/>
              </a:rPr>
              <a:t>文体形式：</a:t>
            </a:r>
            <a:endParaRPr lang="zh-CN" altLang="zh-CN" sz="4000" b="1" dirty="0">
              <a:ea typeface="黑体" panose="02010609060101010101" pitchFamily="49" charset="-122"/>
            </a:endParaRP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1476375" y="2357438"/>
            <a:ext cx="3743325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kern="0" cap="none" spc="0" normalizeH="0" baseline="0" noProof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三要素：</a:t>
            </a:r>
            <a:endParaRPr kumimoji="0" lang="zh-CN" altLang="en-US" sz="3600" b="1" kern="0" cap="none" spc="0" normalizeH="0" baseline="0" noProof="0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2916238" y="476250"/>
            <a:ext cx="6119813" cy="7016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4000" b="1" kern="0" cap="none" spc="0" normalizeH="0" baseline="0" noProof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小说、诗歌、散文、戏剧</a:t>
            </a:r>
            <a:endParaRPr kumimoji="0" lang="zh-CN" altLang="zh-CN" sz="4000" b="1" kern="0" cap="none" spc="0" normalizeH="0" baseline="0" noProof="0">
              <a:solidFill>
                <a:schemeClr val="tx2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2916238" y="1123950"/>
            <a:ext cx="6985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记叙文、说明文、</a:t>
            </a:r>
            <a:r>
              <a:rPr kumimoji="0" lang="zh-CN" altLang="zh-CN" sz="3600" b="1" kern="0" cap="none" spc="0" normalizeH="0" baseline="0" noProof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议论文</a:t>
            </a:r>
            <a:endParaRPr kumimoji="0" lang="zh-CN" altLang="zh-CN" sz="3600" b="1" kern="0" cap="none" spc="0" normalizeH="0" baseline="0" noProof="0">
              <a:solidFill>
                <a:sysClr val="windowText" lastClr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3635375" y="2349500"/>
            <a:ext cx="5472113" cy="650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论点、论据、论证</a:t>
            </a:r>
            <a:endParaRPr kumimoji="0" lang="zh-CN" altLang="zh-CN" sz="3600" b="1" kern="0" cap="none" spc="0" normalizeH="0" baseline="0" noProof="0">
              <a:solidFill>
                <a:sysClr val="windowText" lastClr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1552575" y="3068638"/>
            <a:ext cx="3600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kern="0" cap="none" spc="0" normalizeH="0" baseline="0" noProof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论据：</a:t>
            </a:r>
            <a:endParaRPr kumimoji="0" lang="zh-CN" altLang="zh-CN" sz="3600" b="1" kern="0" cap="none" spc="0" normalizeH="0" baseline="0" noProof="0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3568700" y="3068638"/>
            <a:ext cx="5543550" cy="650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事实论据、道理论据</a:t>
            </a:r>
            <a:endParaRPr kumimoji="0" lang="zh-CN" altLang="zh-CN" sz="3600" b="1" kern="0" cap="none" spc="0" normalizeH="0" baseline="0" noProof="0">
              <a:solidFill>
                <a:sysClr val="windowText" lastClr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1479550" y="3797300"/>
            <a:ext cx="3816350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kern="0" cap="none" spc="0" normalizeH="0" baseline="0" noProof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论证方法：</a:t>
            </a:r>
            <a:endParaRPr kumimoji="0" lang="zh-CN" altLang="en-US" sz="3600" b="1" kern="0" cap="none" spc="0" normalizeH="0" baseline="0" noProof="0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3641725" y="4060825"/>
            <a:ext cx="5903913" cy="1023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fontAlgn="auto" hangingPunct="1">
              <a:lnSpc>
                <a:spcPct val="6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举例论证、道理论证、</a:t>
            </a:r>
            <a:endParaRPr kumimoji="0" lang="zh-CN" altLang="zh-CN" sz="3600" b="1" kern="0" cap="none" spc="0" normalizeH="0" baseline="0" noProof="0">
              <a:solidFill>
                <a:sysClr val="windowText" lastClr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  <a:p>
            <a:pPr marR="0" defTabSz="914400" eaLnBrk="1" fontAlgn="auto" hangingPunct="1">
              <a:lnSpc>
                <a:spcPct val="6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对比论证、比喻论证</a:t>
            </a:r>
            <a:endParaRPr kumimoji="0" lang="zh-CN" altLang="zh-CN" sz="3600" b="1" kern="0" cap="none" spc="0" normalizeH="0" baseline="0" noProof="0">
              <a:solidFill>
                <a:sysClr val="windowText" lastClr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519113" y="7342188"/>
            <a:ext cx="8624888" cy="33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kern="0" cap="none" spc="0" normalizeH="0" baseline="0" noProof="0">
                <a:solidFill>
                  <a:schemeClr val="folHlink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广东省中山市海洲初级中学 陈小玲  （陈远超修改 2011-11-14）</a:t>
            </a:r>
            <a:endParaRPr kumimoji="0" lang="zh-CN" altLang="en-US" sz="1600" kern="0" cap="none" spc="0" normalizeH="0" baseline="0" noProof="0">
              <a:solidFill>
                <a:schemeClr val="folHlink"/>
              </a:solidFill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53" name="Text Box 13"/>
          <p:cNvSpPr txBox="1">
            <a:spLocks noChangeArrowheads="1"/>
          </p:cNvSpPr>
          <p:nvPr/>
        </p:nvSpPr>
        <p:spPr bwMode="auto">
          <a:xfrm>
            <a:off x="395288" y="3068638"/>
            <a:ext cx="690563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议</a:t>
            </a:r>
            <a:endParaRPr kumimoji="0" lang="zh-CN" altLang="en-US" sz="4000" b="1" kern="0" cap="none" spc="0" normalizeH="0" baseline="0" noProof="0">
              <a:solidFill>
                <a:sysClr val="windowText" lastClr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论</a:t>
            </a:r>
            <a:endParaRPr kumimoji="0" lang="zh-CN" altLang="en-US" sz="4000" b="1" kern="0" cap="none" spc="0" normalizeH="0" baseline="0" noProof="0">
              <a:solidFill>
                <a:sysClr val="windowText" lastClr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文</a:t>
            </a:r>
            <a:endParaRPr kumimoji="0" lang="zh-CN" altLang="en-US" sz="4000" b="1" kern="0" cap="none" spc="0" normalizeH="0" baseline="0" noProof="0">
              <a:solidFill>
                <a:sysClr val="windowText" lastClr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254" name="AutoShape 14"/>
          <p:cNvSpPr/>
          <p:nvPr/>
        </p:nvSpPr>
        <p:spPr bwMode="auto">
          <a:xfrm>
            <a:off x="1187450" y="2862263"/>
            <a:ext cx="215900" cy="2871788"/>
          </a:xfrm>
          <a:prstGeom prst="leftBrace">
            <a:avLst>
              <a:gd name="adj1" fmla="val 110846"/>
              <a:gd name="adj2" fmla="val 50000"/>
            </a:avLst>
          </a:prstGeom>
          <a:noFill/>
          <a:ln w="9525" cmpd="sng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55" name="Text Box 15"/>
          <p:cNvSpPr txBox="1">
            <a:spLocks noChangeArrowheads="1"/>
          </p:cNvSpPr>
          <p:nvPr/>
        </p:nvSpPr>
        <p:spPr bwMode="auto">
          <a:xfrm>
            <a:off x="1403350" y="5237163"/>
            <a:ext cx="3816350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kern="0" cap="none" spc="0" normalizeH="0" baseline="0" noProof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论证方式：</a:t>
            </a:r>
            <a:endParaRPr kumimoji="0" lang="zh-CN" altLang="en-US" sz="3600" b="1" kern="0" cap="none" spc="0" normalizeH="0" baseline="0" noProof="0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256" name="Text Box 16"/>
          <p:cNvSpPr txBox="1">
            <a:spLocks noChangeArrowheads="1"/>
          </p:cNvSpPr>
          <p:nvPr/>
        </p:nvSpPr>
        <p:spPr bwMode="auto">
          <a:xfrm>
            <a:off x="3640138" y="5457825"/>
            <a:ext cx="5903913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fontAlgn="auto" hangingPunct="1">
              <a:lnSpc>
                <a:spcPct val="6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立论、驳论</a:t>
            </a:r>
            <a:endParaRPr kumimoji="0" lang="zh-CN" altLang="zh-CN" sz="3600" b="1" kern="0" cap="none" spc="0" normalizeH="0" baseline="0" noProof="0">
              <a:solidFill>
                <a:sysClr val="windowText" lastClr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 bldLvl="0" animBg="1"/>
      <p:bldP spid="10249" grpId="0" bldLvl="0" animBg="1"/>
      <p:bldP spid="10251" grpId="0" bldLvl="0" animBg="1"/>
      <p:bldP spid="10256" grpId="0" bldLvl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4034" name="Rectangle 2"/>
          <p:cNvSpPr>
            <a:spLocks noGrp="1"/>
          </p:cNvSpPr>
          <p:nvPr>
            <p:ph type="title"/>
          </p:nvPr>
        </p:nvSpPr>
        <p:spPr>
          <a:xfrm>
            <a:off x="612775" y="188913"/>
            <a:ext cx="2879725" cy="998537"/>
          </a:xfrm>
          <a:solidFill>
            <a:schemeClr val="bg1">
              <a:alpha val="100000"/>
            </a:schemeClr>
          </a:solidFill>
        </p:spPr>
        <p:txBody>
          <a:bodyPr vert="horz" wrap="square" lIns="91440" tIns="45720" rIns="91440" bIns="45720" anchor="ctr"/>
          <a:p>
            <a:pPr eaLnBrk="1" hangingPunct="1"/>
            <a:r>
              <a:rPr lang="zh-CN" altLang="zh-CN" sz="4000" b="1" dirty="0">
                <a:solidFill>
                  <a:srgbClr val="FF3300"/>
                </a:solidFill>
                <a:ea typeface="黑体" panose="02010609060101010101" pitchFamily="49" charset="-122"/>
              </a:rPr>
              <a:t>论证方式：</a:t>
            </a:r>
            <a:endParaRPr lang="zh-CN" altLang="zh-CN" sz="4000" b="1" dirty="0">
              <a:solidFill>
                <a:srgbClr val="FF3300"/>
              </a:solidFill>
              <a:ea typeface="黑体" panose="02010609060101010101" pitchFamily="49" charset="-122"/>
            </a:endParaRP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323850" y="1701800"/>
            <a:ext cx="2519363" cy="1004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4000" b="1" i="0" u="none" strike="noStrike" kern="0" cap="none" spc="0" normalizeH="0" baseline="0" noProof="0">
                <a:ln>
                  <a:noFill/>
                </a:ln>
                <a:solidFill>
                  <a:srgbClr val="6600FF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驳论：</a:t>
            </a:r>
            <a:endParaRPr kumimoji="0" lang="zh-CN" altLang="zh-CN" sz="40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692275" y="1773238"/>
            <a:ext cx="7127875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40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2124075" y="1844675"/>
            <a:ext cx="6551613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用正确的观点披露或驳斥错误的观点，从而进一步阐明和确立正确的观点。</a:t>
            </a:r>
            <a:endParaRPr kumimoji="0" lang="zh-CN" altLang="zh-CN" sz="3600" b="1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3203575" y="260350"/>
            <a:ext cx="2724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4000" b="1" kern="0" cap="none" spc="0" normalizeH="0" baseline="0" noProof="0">
                <a:solidFill>
                  <a:srgbClr val="66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Arial" panose="020B0604020202020204" pitchFamily="34" charset="0"/>
              </a:rPr>
              <a:t>立论、驳论</a:t>
            </a:r>
            <a:endParaRPr kumimoji="0" lang="zh-CN" altLang="zh-CN" sz="1800" kern="0" cap="none" spc="0" normalizeH="0" baseline="0" noProof="0">
              <a:solidFill>
                <a:sysClr val="windowText" lastClr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5058" name="Rectangle 2"/>
          <p:cNvSpPr>
            <a:spLocks noGrp="1"/>
          </p:cNvSpPr>
          <p:nvPr>
            <p:ph type="title"/>
          </p:nvPr>
        </p:nvSpPr>
        <p:spPr>
          <a:xfrm>
            <a:off x="612775" y="188913"/>
            <a:ext cx="2879725" cy="998537"/>
          </a:xfrm>
          <a:solidFill>
            <a:schemeClr val="bg1">
              <a:alpha val="100000"/>
            </a:schemeClr>
          </a:solidFill>
        </p:spPr>
        <p:txBody>
          <a:bodyPr vert="horz" wrap="square" lIns="91440" tIns="45720" rIns="91440" bIns="45720" anchor="ctr"/>
          <a:p>
            <a:pPr eaLnBrk="1" hangingPunct="1"/>
            <a:r>
              <a:rPr lang="zh-CN" altLang="zh-CN" sz="4000" b="1" dirty="0">
                <a:solidFill>
                  <a:srgbClr val="FF3300"/>
                </a:solidFill>
                <a:ea typeface="黑体" panose="02010609060101010101" pitchFamily="49" charset="-122"/>
              </a:rPr>
              <a:t>论证方式：</a:t>
            </a:r>
            <a:endParaRPr lang="zh-CN" altLang="zh-CN" sz="4000" b="1" dirty="0">
              <a:solidFill>
                <a:srgbClr val="FF3300"/>
              </a:solidFill>
              <a:ea typeface="黑体" panose="02010609060101010101" pitchFamily="49" charset="-122"/>
            </a:endParaRP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1692275" y="1773238"/>
            <a:ext cx="7127875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40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3203575" y="260350"/>
            <a:ext cx="2724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4000" b="1" kern="0" cap="none" spc="0" normalizeH="0" baseline="0" noProof="0">
                <a:solidFill>
                  <a:srgbClr val="66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Arial" panose="020B0604020202020204" pitchFamily="34" charset="0"/>
              </a:rPr>
              <a:t>立论、驳论</a:t>
            </a:r>
            <a:endParaRPr kumimoji="0" lang="zh-CN" altLang="zh-CN" sz="4000" b="1" kern="0" cap="none" spc="0" normalizeH="0" baseline="0" noProof="0">
              <a:solidFill>
                <a:srgbClr val="6600FF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539750" y="1341438"/>
            <a:ext cx="799465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kern="0" cap="none" spc="0" normalizeH="0" baseline="0" noProof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立论文的一般结构形式是：</a:t>
            </a:r>
            <a:endParaRPr kumimoji="0" lang="zh-CN" altLang="zh-CN" sz="2800" b="1" kern="0" cap="none" spc="0" normalizeH="0" baseline="0" noProof="0">
              <a:solidFill>
                <a:sysClr val="windowText" lastClr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6948488" y="4149725"/>
            <a:ext cx="216058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kern="0" cap="none" spc="0" normalizeH="0" baseline="0" noProof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直接反驳</a:t>
            </a:r>
            <a:endParaRPr kumimoji="0" lang="zh-CN" altLang="en-US" sz="2800" b="1" kern="0" cap="none" spc="0" normalizeH="0" baseline="0" noProof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179388" y="1879600"/>
            <a:ext cx="9145588" cy="11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1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　　一、提出论点：是什么，不是什么；要什么，不要什么。</a:t>
            </a:r>
            <a:endParaRPr kumimoji="0" lang="zh-CN" altLang="zh-CN" sz="1800" b="1" kern="0" cap="none" spc="0" normalizeH="0" baseline="0" noProof="0">
              <a:solidFill>
                <a:sysClr val="windowText" lastClr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1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　　二、进行论证：为什么，怎么样。</a:t>
            </a:r>
            <a:endParaRPr kumimoji="0" lang="zh-CN" altLang="zh-CN" sz="1800" b="1" kern="0" cap="none" spc="0" normalizeH="0" baseline="0" noProof="0">
              <a:solidFill>
                <a:sysClr val="windowText" lastClr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1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　　三、做出结论：所以是什么，不是什么；要什么，不要什么。</a:t>
            </a:r>
            <a:endParaRPr kumimoji="0" lang="zh-CN" altLang="zh-CN" sz="1800" b="1" kern="0" cap="none" spc="0" normalizeH="0" baseline="0" noProof="0">
              <a:solidFill>
                <a:sysClr val="windowText" lastClr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6950075" y="5302250"/>
            <a:ext cx="2087563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kern="0" cap="none" spc="0" normalizeH="0" baseline="0" noProof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间接反驳</a:t>
            </a:r>
            <a:endParaRPr kumimoji="0" lang="zh-CN" altLang="en-US" sz="2800" b="1" kern="0" cap="none" spc="0" normalizeH="0" baseline="0" noProof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539750" y="3270250"/>
            <a:ext cx="79930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kern="0" cap="none" spc="0" normalizeH="0" baseline="0" noProof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驳论文的一般结构形式是：</a:t>
            </a:r>
            <a:endParaRPr kumimoji="0" lang="zh-CN" altLang="zh-CN" sz="2800" b="1" kern="0" cap="none" spc="0" normalizeH="0" baseline="0" noProof="0">
              <a:solidFill>
                <a:sysClr val="windowText" lastClr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179388" y="3789363"/>
            <a:ext cx="7993063" cy="11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1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　　一、摆出错误论点、论据或论证（树靶子）</a:t>
            </a:r>
            <a:endParaRPr kumimoji="0" lang="zh-CN" altLang="zh-CN" sz="1800" b="1" kern="0" cap="none" spc="0" normalizeH="0" baseline="0" noProof="0">
              <a:solidFill>
                <a:sysClr val="windowText" lastClr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1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　　二、批驳错误论点、论据或论证（射靶子）</a:t>
            </a:r>
            <a:endParaRPr kumimoji="0" lang="zh-CN" altLang="zh-CN" sz="1800" b="1" kern="0" cap="none" spc="0" normalizeH="0" baseline="0" noProof="0">
              <a:solidFill>
                <a:sysClr val="windowText" lastClr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1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　　三、指明错误的实质或危害（打倒靶子）</a:t>
            </a:r>
            <a:endParaRPr kumimoji="0" lang="zh-CN" altLang="zh-CN" sz="1800" b="1" kern="0" cap="none" spc="0" normalizeH="0" baseline="0" noProof="0">
              <a:solidFill>
                <a:sysClr val="windowText" lastClr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2299" name="AutoShape 11"/>
          <p:cNvSpPr/>
          <p:nvPr/>
        </p:nvSpPr>
        <p:spPr bwMode="auto">
          <a:xfrm>
            <a:off x="6588125" y="3933825"/>
            <a:ext cx="215900" cy="1008063"/>
          </a:xfrm>
          <a:prstGeom prst="rightBrace">
            <a:avLst>
              <a:gd name="adj1" fmla="val 38909"/>
              <a:gd name="adj2" fmla="val 50000"/>
            </a:avLst>
          </a:prstGeom>
          <a:noFill/>
          <a:ln w="9525" cmpd="sng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300" name="Text Box 12"/>
          <p:cNvSpPr txBox="1">
            <a:spLocks noChangeArrowheads="1"/>
          </p:cNvSpPr>
          <p:nvPr/>
        </p:nvSpPr>
        <p:spPr bwMode="auto">
          <a:xfrm>
            <a:off x="2413000" y="5229225"/>
            <a:ext cx="446405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从正面提出自己的正确论点</a:t>
            </a:r>
            <a:endParaRPr kumimoji="0" lang="zh-CN" altLang="en-US" sz="1800" b="1" kern="0" cap="none" spc="0" normalizeH="0" baseline="0" noProof="0">
              <a:solidFill>
                <a:sysClr val="windowText" lastClr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kern="0" cap="none" spc="0" normalizeH="0" baseline="0" noProof="0">
                <a:solidFill>
                  <a:sysClr val="windowText" lastClr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用正面论据证明自己的论点</a:t>
            </a:r>
            <a:endParaRPr kumimoji="0" lang="zh-CN" altLang="en-US" sz="1800" b="1" kern="0" cap="none" spc="0" normalizeH="0" baseline="0" noProof="0">
              <a:solidFill>
                <a:sysClr val="windowText" lastClr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2301" name="AutoShape 13"/>
          <p:cNvSpPr/>
          <p:nvPr/>
        </p:nvSpPr>
        <p:spPr bwMode="auto">
          <a:xfrm>
            <a:off x="6634163" y="5159375"/>
            <a:ext cx="215900" cy="1006475"/>
          </a:xfrm>
          <a:prstGeom prst="rightBrace">
            <a:avLst>
              <a:gd name="adj1" fmla="val 38848"/>
              <a:gd name="adj2" fmla="val 50000"/>
            </a:avLst>
          </a:prstGeom>
          <a:noFill/>
          <a:ln w="9525" cap="flat" cmpd="sng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 bldLvl="0"/>
      <p:bldP spid="12295" grpId="0" bldLvl="0"/>
      <p:bldP spid="12296" grpId="0" bldLvl="0"/>
      <p:bldP spid="12298" grpId="0" bldLvl="0"/>
      <p:bldP spid="12300" grpId="0" bldLvl="0"/>
      <p:bldP spid="12300" grpId="1" bldLvl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2" name="Rectangle 2"/>
          <p:cNvSpPr>
            <a:spLocks noGrp="1"/>
          </p:cNvSpPr>
          <p:nvPr>
            <p:ph type="title"/>
          </p:nvPr>
        </p:nvSpPr>
        <p:spPr>
          <a:xfrm>
            <a:off x="612775" y="1701800"/>
            <a:ext cx="7772400" cy="1143000"/>
          </a:xfrm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dirty="0"/>
              <a:t>The End</a:t>
            </a:r>
            <a:endParaRPr lang="zh-CN" altLang="en-US" dirty="0"/>
          </a:p>
        </p:txBody>
      </p:sp>
      <p:sp>
        <p:nvSpPr>
          <p:cNvPr id="46083" name="Rectangle 3"/>
          <p:cNvSpPr>
            <a:spLocks noGrp="1"/>
          </p:cNvSpPr>
          <p:nvPr>
            <p:ph idx="1"/>
          </p:nvPr>
        </p:nvSpPr>
        <p:spPr>
          <a:xfrm>
            <a:off x="685800" y="3070225"/>
            <a:ext cx="7772400" cy="3025775"/>
          </a:xfrm>
        </p:spPr>
        <p:txBody>
          <a:bodyPr vert="horz" wrap="square" lIns="91440" tIns="45720" rIns="91440" bIns="45720" anchor="t"/>
          <a:p>
            <a:pPr eaLnBrk="1" hangingPunct="1"/>
            <a:endParaRPr lang="zh-CN" altLang="zh-CN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4452</Words>
  <Application>WPS 演示</Application>
  <PresentationFormat>On-screen Show (4:3)</PresentationFormat>
  <Paragraphs>409</Paragraphs>
  <Slides>38</Slides>
  <Notes>1</Notes>
  <HiddenSlides>4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38</vt:i4>
      </vt:variant>
    </vt:vector>
  </HeadingPairs>
  <TitlesOfParts>
    <vt:vector size="56" baseType="lpstr">
      <vt:lpstr>Arial</vt:lpstr>
      <vt:lpstr>宋体</vt:lpstr>
      <vt:lpstr>Wingdings</vt:lpstr>
      <vt:lpstr>Times New Roman</vt:lpstr>
      <vt:lpstr>Calibri</vt:lpstr>
      <vt:lpstr>华文行楷</vt:lpstr>
      <vt:lpstr>黑体</vt:lpstr>
      <vt:lpstr>楷体_GB2312</vt:lpstr>
      <vt:lpstr>仿宋_GB2312</vt:lpstr>
      <vt:lpstr>幼圆</vt:lpstr>
      <vt:lpstr>微软雅黑</vt:lpstr>
      <vt:lpstr>Arial Unicode MS</vt:lpstr>
      <vt:lpstr>华文新魏</vt:lpstr>
      <vt:lpstr>新宋体</vt:lpstr>
      <vt:lpstr>仿宋</vt:lpstr>
      <vt:lpstr>默认设计模板</vt:lpstr>
      <vt:lpstr>Office 主题</vt:lpstr>
      <vt:lpstr>1_默认设计模板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杂文：不像一般的议论文那样地说理，而是用文艺性的笔调，形象化手法来议论说理。兼有政论、文艺两种因素。</vt:lpstr>
      <vt:lpstr>PowerPoint 演示文稿</vt:lpstr>
      <vt:lpstr>PowerPoint 演示文稿</vt:lpstr>
      <vt:lpstr>PowerPoint 演示文稿</vt:lpstr>
      <vt:lpstr>论证结构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论证结构</vt:lpstr>
      <vt:lpstr>小结</vt:lpstr>
      <vt:lpstr>语言探究</vt:lpstr>
      <vt:lpstr>PowerPoint 演示文稿</vt:lpstr>
      <vt:lpstr>PowerPoint 演示文稿</vt:lpstr>
      <vt:lpstr>PowerPoint 演示文稿</vt:lpstr>
      <vt:lpstr>PowerPoint 演示文稿</vt:lpstr>
      <vt:lpstr>3、“他信力”“自欺力”有什么的表达效果？</vt:lpstr>
      <vt:lpstr>拓展思维</vt:lpstr>
      <vt:lpstr>PowerPoint 演示文稿</vt:lpstr>
      <vt:lpstr>PowerPoint 演示文稿</vt:lpstr>
      <vt:lpstr>2、“这一类的人们，就是现在也何尝少呢？”你能举出当时一些具体事例来证明作者的观点吗？</vt:lpstr>
      <vt:lpstr>3、鲁迅为什么反复强调“中国人的脊梁”？</vt:lpstr>
      <vt:lpstr>PowerPoint 演示文稿</vt:lpstr>
      <vt:lpstr>文学体裁：</vt:lpstr>
      <vt:lpstr>论证方式：</vt:lpstr>
      <vt:lpstr>论证方式：</vt:lpstr>
      <vt:lpstr>The End</vt:lpstr>
    </vt:vector>
  </TitlesOfParts>
  <Company>电白县林头中学现代教学技术开发小组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中国人失掉自信力了吗？</dc:title>
  <dc:creator>温基青</dc:creator>
  <dc:description>这个课件原是用PowerPoint97制作，发现演示时有些问题，现已把Office升级为2000版，请放心使用，绝无病毒。
如遇到问题，请发E-mail到：ltzx770408@163.com或wenjiqing1@21cn.com以便改正，谢谢！</dc:description>
  <dc:subject>为参赛制作</dc:subject>
  <cp:category>语文课件</cp:category>
  <cp:lastModifiedBy>young</cp:lastModifiedBy>
  <cp:revision>216</cp:revision>
  <dcterms:created xsi:type="dcterms:W3CDTF">2002-11-15T05:00:00Z</dcterms:created>
  <dcterms:modified xsi:type="dcterms:W3CDTF">2017-11-16T02:22:57Z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2052-10.1.0.6877</vt:lpwstr>
  </property>
</Properties>
</file>