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319" r:id="rId3"/>
    <p:sldId id="359" r:id="rId4"/>
    <p:sldId id="321" r:id="rId5"/>
    <p:sldId id="440" r:id="rId6"/>
    <p:sldId id="454" r:id="rId7"/>
    <p:sldId id="481" r:id="rId8"/>
    <p:sldId id="441" r:id="rId9"/>
    <p:sldId id="442" r:id="rId10"/>
    <p:sldId id="443" r:id="rId11"/>
    <p:sldId id="457" r:id="rId12"/>
    <p:sldId id="444" r:id="rId13"/>
    <p:sldId id="455" r:id="rId14"/>
    <p:sldId id="445" r:id="rId15"/>
    <p:sldId id="456" r:id="rId16"/>
    <p:sldId id="461" r:id="rId17"/>
    <p:sldId id="460" r:id="rId18"/>
    <p:sldId id="446" r:id="rId19"/>
    <p:sldId id="447" r:id="rId20"/>
    <p:sldId id="448" r:id="rId21"/>
    <p:sldId id="458" r:id="rId22"/>
    <p:sldId id="449" r:id="rId23"/>
    <p:sldId id="450" r:id="rId24"/>
    <p:sldId id="466" r:id="rId25"/>
    <p:sldId id="451" r:id="rId26"/>
    <p:sldId id="459" r:id="rId27"/>
    <p:sldId id="462" r:id="rId28"/>
    <p:sldId id="463" r:id="rId29"/>
    <p:sldId id="452" r:id="rId30"/>
    <p:sldId id="464" r:id="rId31"/>
    <p:sldId id="467" r:id="rId32"/>
    <p:sldId id="468" r:id="rId33"/>
    <p:sldId id="469" r:id="rId34"/>
    <p:sldId id="470" r:id="rId35"/>
    <p:sldId id="471" r:id="rId36"/>
    <p:sldId id="472" r:id="rId37"/>
    <p:sldId id="476" r:id="rId38"/>
    <p:sldId id="478" r:id="rId39"/>
    <p:sldId id="477" r:id="rId40"/>
    <p:sldId id="479" r:id="rId41"/>
    <p:sldId id="473" r:id="rId42"/>
    <p:sldId id="474" r:id="rId43"/>
    <p:sldId id="475" r:id="rId44"/>
    <p:sldId id="325" r:id="rId4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9999"/>
    <a:srgbClr val="FFFF99"/>
    <a:srgbClr val="009900"/>
    <a:srgbClr val="FF0066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0" Type="http://schemas.openxmlformats.org/officeDocument/2006/relationships/tableStyles" Target="tableStyles.xml"/><Relationship Id="rId5" Type="http://schemas.openxmlformats.org/officeDocument/2006/relationships/slide" Target="slides/slide3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handoutMaster" Target="handoutMasters/handoutMaster1.xml"/><Relationship Id="rId46" Type="http://schemas.openxmlformats.org/officeDocument/2006/relationships/notesMaster" Target="notesMasters/notesMaster1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/>
            </a:lvl1pPr>
          </a:lstStyle>
          <a:p>
            <a:fld id="{02140CF9-1573-42D7-BB7D-9021AB810CD7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09D953D3-D307-4929-AE44-6282F28207D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6239C-1621-4838-B1D6-0631E21EE2E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8B92D-0836-481F-ACF8-00A5C8B9F9C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6E349-D484-439E-9006-32B8A4705A9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6D5A1B-9E38-4908-81E0-E2D151CEBAE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1403DE-F6DD-472A-9383-000C3EA96F4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3DF973-DDDB-4CAA-A98B-69D8AADFB9F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8C922-36BD-4D4B-B1D4-BD199451267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3F1C2-1B55-4096-B4F0-A238E803B43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835AA-9B79-4ED2-9BDB-440359F0C82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1B5E9-8104-439F-9E1D-A8913F2CDA3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65DB2-7D67-4C41-9EE4-03056ED5FB3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90503D-2B43-491F-8B32-1B1DF332613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5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F7034B7D-C99D-478E-95B5-A33209DA2E8D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6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4213" y="766763"/>
            <a:ext cx="7704137" cy="646112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b="1" dirty="0">
                <a:solidFill>
                  <a:schemeClr val="accent3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5 Save the endangered animals</a:t>
            </a:r>
            <a:endParaRPr lang="en-US" altLang="zh-CN" sz="3600" b="1" dirty="0">
              <a:solidFill>
                <a:schemeClr val="accent3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63938" y="1547813"/>
            <a:ext cx="1962150" cy="585787"/>
          </a:xfrm>
          <a:prstGeom prst="rect">
            <a:avLst/>
          </a:prstGeom>
          <a:solidFill>
            <a:srgbClr val="009900"/>
          </a:solidFill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>
                <a:solidFill>
                  <a:schemeClr val="accent3"/>
                </a:solidFill>
                <a:latin typeface="+mn-lt"/>
              </a:rPr>
              <a:t>Grammar</a:t>
            </a:r>
            <a:endParaRPr lang="en-US" altLang="zh-CN" sz="3200" b="1" dirty="0">
              <a:solidFill>
                <a:schemeClr val="accent3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/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57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>
            <a:spLocks noChangeArrowheads="1"/>
          </p:cNvSpPr>
          <p:nvPr/>
        </p:nvSpPr>
        <p:spPr bwMode="auto">
          <a:xfrm>
            <a:off x="755650" y="2205038"/>
            <a:ext cx="2806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>
            <a:spLocks noChangeArrowheads="1"/>
          </p:cNvSpPr>
          <p:nvPr/>
        </p:nvSpPr>
        <p:spPr bwMode="auto">
          <a:xfrm>
            <a:off x="5364163" y="3068638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 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>
            <a:spLocks noChangeArrowheads="1"/>
          </p:cNvSpPr>
          <p:nvPr/>
        </p:nvSpPr>
        <p:spPr bwMode="auto">
          <a:xfrm>
            <a:off x="1476375" y="3933825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/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 txBox="1">
            <a:spLocks noChangeArrowheads="1"/>
          </p:cNvSpPr>
          <p:nvPr/>
        </p:nvSpPr>
        <p:spPr bwMode="auto">
          <a:xfrm>
            <a:off x="427038" y="765175"/>
            <a:ext cx="832167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1) </a:t>
            </a:r>
            <a:r>
              <a:rPr lang="zh-CN" altLang="en-US" sz="3200">
                <a:latin typeface="Times New Roman" panose="02020603050405020304" pitchFamily="18" charset="0"/>
              </a:rPr>
              <a:t>对我们来说，保护熊猫是重要的。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 is important for us to protect giant pandas.</a:t>
            </a:r>
            <a:endParaRPr lang="en-US" altLang="zh-CN" sz="3200" u="sng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2) </a:t>
            </a:r>
            <a:r>
              <a:rPr lang="zh-CN" altLang="en-US" sz="3200">
                <a:latin typeface="Times New Roman" panose="02020603050405020304" pitchFamily="18" charset="0"/>
              </a:rPr>
              <a:t>对人们来说，挽救濒临灭绝的动物是有好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</a:t>
            </a:r>
            <a:r>
              <a:rPr lang="zh-CN" altLang="en-US" sz="3200">
                <a:latin typeface="Times New Roman" panose="02020603050405020304" pitchFamily="18" charset="0"/>
              </a:rPr>
              <a:t>处的。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 is good for people to save endangered  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  animals.</a:t>
            </a:r>
            <a:endParaRPr lang="en-US" altLang="zh-CN" sz="3200" u="sng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1465263" y="5011738"/>
            <a:ext cx="5700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Calibri" panose="020F0502020204030204" pitchFamily="34" charset="0"/>
              </a:rPr>
              <a:t>对某人来说，做某事是……的</a:t>
            </a:r>
            <a:endParaRPr lang="zh-CN" altLang="en-US" sz="3200">
              <a:latin typeface="Calibri" panose="020F0502020204030204" pitchFamily="34" charset="0"/>
            </a:endParaRPr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auto">
          <a:xfrm>
            <a:off x="1465263" y="4365625"/>
            <a:ext cx="6059487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</a:rPr>
              <a:t>It’s + adj + for + sb + to do sth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 txBox="1">
            <a:spLocks noChangeArrowheads="1"/>
          </p:cNvSpPr>
          <p:nvPr/>
        </p:nvSpPr>
        <p:spPr bwMode="auto">
          <a:xfrm>
            <a:off x="450850" y="1443038"/>
            <a:ext cx="8297863" cy="284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200">
                <a:latin typeface="Times New Roman" panose="02020603050405020304" pitchFamily="18" charset="0"/>
              </a:rPr>
              <a:t>It is important for us </a:t>
            </a:r>
            <a:r>
              <a:rPr lang="en-US" altLang="zh-CN" sz="3200" u="sng">
                <a:latin typeface="Times New Roman" panose="02020603050405020304" pitchFamily="18" charset="0"/>
              </a:rPr>
              <a:t>to protect giant pandas.</a:t>
            </a:r>
            <a:endParaRPr lang="en-US" altLang="zh-CN" sz="3200" u="sng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200" u="sng">
                <a:latin typeface="Times New Roman" panose="02020603050405020304" pitchFamily="18" charset="0"/>
              </a:rPr>
              <a:t>To protect giant pandas </a:t>
            </a:r>
            <a:r>
              <a:rPr lang="en-US" altLang="zh-CN" sz="3200">
                <a:latin typeface="Times New Roman" panose="02020603050405020304" pitchFamily="18" charset="0"/>
              </a:rPr>
              <a:t>is important for us.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200">
                <a:latin typeface="Times New Roman" panose="02020603050405020304" pitchFamily="18" charset="0"/>
              </a:rPr>
              <a:t>It is good for people </a:t>
            </a:r>
            <a:r>
              <a:rPr lang="en-US" altLang="zh-CN" sz="3200" u="sng">
                <a:latin typeface="Times New Roman" panose="02020603050405020304" pitchFamily="18" charset="0"/>
              </a:rPr>
              <a:t>to save endangered animals.</a:t>
            </a:r>
            <a:endParaRPr lang="en-US" altLang="zh-CN" sz="3200" u="sng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200" u="sng">
                <a:latin typeface="Times New Roman" panose="02020603050405020304" pitchFamily="18" charset="0"/>
              </a:rPr>
              <a:t>To save endangered animals </a:t>
            </a:r>
            <a:r>
              <a:rPr lang="en-US" altLang="zh-CN" sz="3200">
                <a:latin typeface="Times New Roman" panose="02020603050405020304" pitchFamily="18" charset="0"/>
              </a:rPr>
              <a:t>is good for people.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0242" name="TextBox 4"/>
          <p:cNvSpPr txBox="1">
            <a:spLocks noChangeArrowheads="1"/>
          </p:cNvSpPr>
          <p:nvPr/>
        </p:nvSpPr>
        <p:spPr bwMode="auto">
          <a:xfrm>
            <a:off x="1763713" y="3414713"/>
            <a:ext cx="55594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</a:t>
            </a:r>
            <a:r>
              <a:rPr lang="en-US" altLang="zh-CN" sz="3600">
                <a:solidFill>
                  <a:srgbClr val="5F5F5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 txBox="1">
            <a:spLocks noChangeArrowheads="1"/>
          </p:cNvSpPr>
          <p:nvPr/>
        </p:nvSpPr>
        <p:spPr bwMode="auto">
          <a:xfrm>
            <a:off x="323850" y="1270000"/>
            <a:ext cx="8442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>
                <a:latin typeface="Times New Roman" panose="02020603050405020304" pitchFamily="18" charset="0"/>
              </a:rPr>
              <a:t>It is important for us to protect giant pandas.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Rectangle 2"/>
          <p:cNvSpPr txBox="1">
            <a:spLocks noChangeArrowheads="1"/>
          </p:cNvSpPr>
          <p:nvPr/>
        </p:nvSpPr>
        <p:spPr bwMode="auto">
          <a:xfrm>
            <a:off x="466725" y="4149725"/>
            <a:ext cx="8137525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例如：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It’s impossible for us to get along with her.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=To get along with her is impossible.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    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87338" y="1341438"/>
            <a:ext cx="539750" cy="5397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7" name="下箭头 6"/>
          <p:cNvSpPr/>
          <p:nvPr/>
        </p:nvSpPr>
        <p:spPr>
          <a:xfrm>
            <a:off x="395288" y="2133600"/>
            <a:ext cx="360362" cy="71913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50825" y="2997200"/>
            <a:ext cx="2305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形式主语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4211638" y="1196975"/>
            <a:ext cx="4321175" cy="7635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下箭头 9"/>
          <p:cNvSpPr/>
          <p:nvPr/>
        </p:nvSpPr>
        <p:spPr>
          <a:xfrm>
            <a:off x="6300788" y="2133600"/>
            <a:ext cx="358775" cy="71913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148263" y="2997200"/>
            <a:ext cx="3024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真正的主语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9219" grpId="0"/>
      <p:bldP spid="4" grpId="0" animBg="1"/>
      <p:bldP spid="7" grpId="0" animBg="1"/>
      <p:bldP spid="8" grpId="0"/>
      <p:bldP spid="9" grpId="0" animBg="1"/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457200" y="4749800"/>
            <a:ext cx="7691438" cy="1703388"/>
          </a:xfrm>
          <a:prstGeom prst="round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US" altLang="zh-CN" sz="3600" b="1" noProof="1">
                <a:solidFill>
                  <a:srgbClr val="0000FF"/>
                </a:solidFill>
              </a:rPr>
              <a:t>The adjective in this sentence pattern describes (the person/the action)</a:t>
            </a:r>
            <a:endParaRPr lang="en-US" altLang="zh-CN" sz="3600" b="1" noProof="1">
              <a:solidFill>
                <a:srgbClr val="0000FF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528638" y="4173538"/>
            <a:ext cx="4110037" cy="576262"/>
          </a:xfrm>
          <a:prstGeom prst="round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200" b="1" noProof="1">
                <a:solidFill>
                  <a:schemeClr val="tx1"/>
                </a:solidFill>
              </a:rPr>
              <a:t>Work out the rule</a:t>
            </a:r>
            <a:endParaRPr lang="en-US" altLang="zh-CN" sz="3200" b="1" noProof="1">
              <a:solidFill>
                <a:schemeClr val="tx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876800" y="5664200"/>
            <a:ext cx="19050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graphicFrame>
        <p:nvGraphicFramePr>
          <p:cNvPr id="45065" name="表格 45064"/>
          <p:cNvGraphicFramePr/>
          <p:nvPr/>
        </p:nvGraphicFramePr>
        <p:xfrm>
          <a:off x="152400" y="1319213"/>
          <a:ext cx="8763000" cy="2470149"/>
        </p:xfrm>
        <a:graphic>
          <a:graphicData uri="http://schemas.openxmlformats.org/drawingml/2006/table">
            <a:tbl>
              <a:tblPr/>
              <a:tblGrid>
                <a:gridCol w="938213"/>
                <a:gridCol w="1728787"/>
                <a:gridCol w="962025"/>
                <a:gridCol w="1828800"/>
                <a:gridCol w="3305175"/>
              </a:tblGrid>
              <a:tr h="579661">
                <a:tc gridSpan="5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It is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     adj.         </a:t>
                      </a: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for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 noun/pronoun       </a:t>
                      </a:r>
                      <a:r>
                        <a:rPr lang="en-US" altLang="zh-CN" sz="3200" b="1" i="1" dirty="0" err="1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to</a:t>
                      </a:r>
                      <a:r>
                        <a:rPr lang="en-US" altLang="zh-CN" sz="3200" b="1" dirty="0" err="1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+verb</a:t>
                      </a:r>
                      <a:endParaRPr lang="zh-CN" altLang="en-US" sz="3200" b="1" dirty="0">
                        <a:solidFill>
                          <a:srgbClr val="6600C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3C3"/>
                    </a:solidFill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945244"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2800" b="1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latin typeface="Times New Roman" panose="02020603050405020304" pitchFamily="18" charset="0"/>
                        </a:rPr>
                        <a:t>It is</a:t>
                      </a:r>
                      <a:endParaRPr lang="zh-CN" altLang="en-US" sz="2800" b="1" dirty="0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important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2800" b="1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  for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     us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to protect giant pandas.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5244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good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  people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latin typeface="Times New Roman" panose="02020603050405020304" pitchFamily="18" charset="0"/>
                        </a:rPr>
                        <a:t>to save endangered animals.</a:t>
                      </a:r>
                      <a:endParaRPr lang="zh-CN" altLang="en-US" sz="2800" b="1" dirty="0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13" name="Rectangle 2"/>
          <p:cNvSpPr txBox="1">
            <a:spLocks noChangeArrowheads="1"/>
          </p:cNvSpPr>
          <p:nvPr/>
        </p:nvSpPr>
        <p:spPr bwMode="auto">
          <a:xfrm>
            <a:off x="1258888" y="476250"/>
            <a:ext cx="6626225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A   Using </a:t>
            </a:r>
            <a:r>
              <a:rPr lang="en-US" altLang="zh-CN" sz="28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It is</a:t>
            </a:r>
            <a:r>
              <a:rPr lang="en-US" altLang="zh-CN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+ adjective + </a:t>
            </a:r>
            <a:r>
              <a:rPr lang="en-US" altLang="zh-CN" sz="28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for</a:t>
            </a:r>
            <a:r>
              <a:rPr lang="en-US" altLang="zh-CN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+ noun/pronoun + </a:t>
            </a:r>
            <a:r>
              <a:rPr lang="en-US" altLang="zh-CN" sz="28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28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+ verb</a:t>
            </a:r>
            <a:endParaRPr lang="en-US" altLang="zh-CN" sz="28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1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6" descr="老师上课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4557713"/>
            <a:ext cx="1712912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Rectangle 2"/>
          <p:cNvSpPr txBox="1">
            <a:spLocks noChangeArrowheads="1"/>
          </p:cNvSpPr>
          <p:nvPr/>
        </p:nvSpPr>
        <p:spPr bwMode="auto">
          <a:xfrm>
            <a:off x="539750" y="2693988"/>
            <a:ext cx="7689850" cy="176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difficult	convenient         strange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important       impossible         possible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necessary	easy /</a:t>
            </a:r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hard         useful</a:t>
            </a:r>
            <a:endParaRPr lang="en-US" altLang="zh-CN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4" name="Text Box 3"/>
          <p:cNvSpPr txBox="1">
            <a:spLocks noChangeArrowheads="1"/>
          </p:cNvSpPr>
          <p:nvPr/>
        </p:nvSpPr>
        <p:spPr bwMode="auto">
          <a:xfrm>
            <a:off x="590550" y="1916113"/>
            <a:ext cx="80010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/>
              <a:t>表示事物性质的形容词</a:t>
            </a:r>
            <a:endParaRPr lang="en-US" altLang="zh-CN" sz="3200" b="1"/>
          </a:p>
        </p:txBody>
      </p:sp>
      <p:sp>
        <p:nvSpPr>
          <p:cNvPr id="13316" name="文本框 2"/>
          <p:cNvSpPr txBox="1">
            <a:spLocks noChangeArrowheads="1"/>
          </p:cNvSpPr>
          <p:nvPr/>
        </p:nvSpPr>
        <p:spPr bwMode="auto">
          <a:xfrm>
            <a:off x="565150" y="1125538"/>
            <a:ext cx="78089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It is + adj. + for +  n./pro. + to + v.</a:t>
            </a:r>
            <a:endParaRPr lang="zh-CN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  <p:bldP spid="61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2"/>
          <p:cNvSpPr txBox="1">
            <a:spLocks noChangeArrowheads="1"/>
          </p:cNvSpPr>
          <p:nvPr/>
        </p:nvSpPr>
        <p:spPr bwMode="auto">
          <a:xfrm>
            <a:off x="395288" y="1125538"/>
            <a:ext cx="8208962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</a:rPr>
              <a:t>）在句型“</a:t>
            </a:r>
            <a:r>
              <a:rPr lang="en-US" altLang="zh-CN" sz="3200" b="1">
                <a:latin typeface="Times New Roman" panose="02020603050405020304" pitchFamily="18" charset="0"/>
              </a:rPr>
              <a:t>It is + adj. + for + n. / pron. +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to + v.”</a:t>
            </a:r>
            <a:r>
              <a:rPr lang="zh-CN" altLang="en-US" sz="3200" b="1">
                <a:latin typeface="Times New Roman" panose="02020603050405020304" pitchFamily="18" charset="0"/>
              </a:rPr>
              <a:t>中，</a:t>
            </a:r>
            <a:r>
              <a:rPr lang="en-US" altLang="zh-CN" sz="3200" b="1">
                <a:latin typeface="Times New Roman" panose="02020603050405020304" pitchFamily="18" charset="0"/>
              </a:rPr>
              <a:t>it </a:t>
            </a:r>
            <a:r>
              <a:rPr lang="zh-CN" altLang="en-US" sz="3200" b="1">
                <a:latin typeface="Times New Roman" panose="02020603050405020304" pitchFamily="18" charset="0"/>
              </a:rPr>
              <a:t>是形式主语，不定式是真正的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主语。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</a:rPr>
              <a:t>）此句型中的形容词表示句中动作的特征，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如可能性、必要性、重要性、紧迫性、频繁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程度以及价值判断等。常用于这一句型的形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容词有：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common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easy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right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good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 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(un)important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(un)necessary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(im)possible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(un)usual</a:t>
            </a:r>
            <a:r>
              <a:rPr lang="zh-CN" altLang="en-US" sz="3200" b="1">
                <a:latin typeface="Times New Roman" panose="02020603050405020304" pitchFamily="18" charset="0"/>
              </a:rPr>
              <a:t>等。</a:t>
            </a:r>
            <a:endParaRPr lang="en-US" altLang="zh-CN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38" name="文本框 2"/>
          <p:cNvSpPr txBox="1">
            <a:spLocks noChangeArrowheads="1"/>
          </p:cNvSpPr>
          <p:nvPr/>
        </p:nvSpPr>
        <p:spPr bwMode="auto">
          <a:xfrm>
            <a:off x="3348038" y="333375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Summary</a:t>
            </a:r>
            <a:endParaRPr lang="zh-CN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7" descr="http://pic.eslite.com/Upload/Attachment/201108/634479016107474822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9" b="51262"/>
          <a:stretch>
            <a:fillRect/>
          </a:stretch>
        </p:blipFill>
        <p:spPr bwMode="auto">
          <a:xfrm>
            <a:off x="207963" y="1268413"/>
            <a:ext cx="876458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28775"/>
            <a:ext cx="8496300" cy="442341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/>
              <a:t>Ways to protect endangered animals</a:t>
            </a:r>
            <a:endParaRPr lang="en-US" altLang="zh-CN" sz="3200" b="1"/>
          </a:p>
          <a:p>
            <a:pPr eaLnBrk="1" hangingPunct="1">
              <a:buFont typeface="Arial" panose="020B0604020202020204" pitchFamily="34" charset="0"/>
              <a:buAutoNum type="arabicPlain"/>
            </a:pPr>
            <a:r>
              <a:rPr lang="en-US" altLang="zh-CN" sz="3200"/>
              <a:t>learn about endangered animals in the area ----								important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AutoNum type="arabicPlain"/>
            </a:pPr>
            <a:r>
              <a:rPr lang="en-US" altLang="zh-CN" sz="3200"/>
              <a:t>buy products made from endangered animals ---- 							wrong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AutoNum type="arabicPlain"/>
            </a:pPr>
            <a:r>
              <a:rPr lang="en-US" altLang="zh-CN" sz="3200"/>
              <a:t>report any hunting of endangered animals----								helpful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AutoNum type="arabicPlain"/>
            </a:pPr>
            <a:r>
              <a:rPr lang="en-US" altLang="zh-CN" sz="3200"/>
              <a:t>protect the homes of endangered animals----right</a:t>
            </a:r>
            <a:endParaRPr lang="en-US" altLang="zh-CN" sz="320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79400" y="484188"/>
            <a:ext cx="8540750" cy="784225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 i="1">
                <a:solidFill>
                  <a:schemeClr val="tx1"/>
                </a:solidFill>
              </a:rPr>
              <a:t>Read the notes below. Then write a short notice to remind your classmates about how to protect endangered animals.</a:t>
            </a:r>
            <a:endParaRPr lang="en-US" altLang="zh-CN" sz="2400" b="1" i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 txBox="1">
            <a:spLocks noChangeArrowheads="1"/>
          </p:cNvSpPr>
          <p:nvPr/>
        </p:nvSpPr>
        <p:spPr bwMode="auto">
          <a:xfrm>
            <a:off x="252413" y="981075"/>
            <a:ext cx="8569325" cy="5016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Protecting endangered animals: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AutoNum type="arabicPeriod"/>
            </a:pPr>
            <a:r>
              <a:rPr lang="zh-CN" altLang="en-US" sz="3200">
                <a:latin typeface="Times New Roman" panose="02020603050405020304" pitchFamily="18" charset="0"/>
              </a:rPr>
              <a:t> I</a:t>
            </a:r>
            <a:r>
              <a:rPr lang="en-US" altLang="zh-CN" sz="3200">
                <a:latin typeface="Times New Roman" panose="02020603050405020304" pitchFamily="18" charset="0"/>
              </a:rPr>
              <a:t>t is important for people</a:t>
            </a:r>
            <a:r>
              <a:rPr lang="zh-CN" altLang="en-US" sz="3200">
                <a:latin typeface="Times New Roman" panose="02020603050405020304" pitchFamily="18" charset="0"/>
              </a:rPr>
              <a:t> / us to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200">
                <a:solidFill>
                  <a:srgbClr val="C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t is wrong for </a:t>
            </a:r>
            <a:r>
              <a:rPr lang="zh-CN" altLang="en-US" sz="3200">
                <a:solidFill>
                  <a:srgbClr val="C00000"/>
                </a:solidFill>
                <a:latin typeface="Times New Roman" panose="02020603050405020304" pitchFamily="18" charset="0"/>
              </a:rPr>
              <a:t>people/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us to buy products made from endangered animals.</a:t>
            </a:r>
            <a:endParaRPr lang="en-US" altLang="zh-CN" sz="320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3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200">
                <a:solidFill>
                  <a:srgbClr val="C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t is helpful for </a:t>
            </a:r>
            <a:r>
              <a:rPr lang="zh-CN" altLang="en-US" sz="3200">
                <a:solidFill>
                  <a:srgbClr val="C00000"/>
                </a:solidFill>
                <a:latin typeface="Times New Roman" panose="02020603050405020304" pitchFamily="18" charset="0"/>
              </a:rPr>
              <a:t>people/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us to report any hunting of endangered animals.</a:t>
            </a:r>
            <a:endParaRPr lang="en-US" altLang="zh-CN" sz="320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4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200">
                <a:solidFill>
                  <a:srgbClr val="C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t is right for people</a:t>
            </a:r>
            <a:r>
              <a:rPr lang="zh-CN" altLang="en-US" sz="3200">
                <a:solidFill>
                  <a:srgbClr val="C00000"/>
                </a:solidFill>
                <a:latin typeface="Times New Roman" panose="02020603050405020304" pitchFamily="18" charset="0"/>
              </a:rPr>
              <a:t>/us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 to protect the homes of endangered animals.</a:t>
            </a:r>
            <a:endParaRPr lang="en-US" altLang="zh-CN" sz="320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6" name="矩形 2"/>
          <p:cNvSpPr>
            <a:spLocks noChangeArrowheads="1"/>
          </p:cNvSpPr>
          <p:nvPr/>
        </p:nvSpPr>
        <p:spPr bwMode="auto">
          <a:xfrm>
            <a:off x="250825" y="1558925"/>
            <a:ext cx="85693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                                                         learn about endangered animals in the area.</a:t>
            </a:r>
            <a:endParaRPr lang="zh-CN" altLang="en-US" sz="320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857375"/>
            <a:ext cx="7921625" cy="4857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 They </a:t>
            </a:r>
            <a:r>
              <a:rPr lang="en-US" altLang="zh-CN" sz="3200">
                <a:solidFill>
                  <a:srgbClr val="C00000"/>
                </a:solidFill>
              </a:rPr>
              <a:t>are strong enough to</a:t>
            </a:r>
            <a:r>
              <a:rPr lang="en-US" altLang="zh-CN" sz="3200"/>
              <a:t> protect themselves.</a:t>
            </a:r>
            <a:endParaRPr lang="en-US" altLang="zh-CN" sz="3200"/>
          </a:p>
        </p:txBody>
      </p:sp>
      <p:sp>
        <p:nvSpPr>
          <p:cNvPr id="17410" name="Rectangle 2"/>
          <p:cNvSpPr txBox="1">
            <a:spLocks noChangeArrowheads="1"/>
          </p:cNvSpPr>
          <p:nvPr/>
        </p:nvSpPr>
        <p:spPr bwMode="auto">
          <a:xfrm>
            <a:off x="684213" y="692150"/>
            <a:ext cx="705643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B  Using adjective +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enough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+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 to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+ verb</a:t>
            </a:r>
            <a:endParaRPr lang="en-US" altLang="zh-CN" sz="32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7411" name="组合 8195"/>
          <p:cNvGrpSpPr/>
          <p:nvPr/>
        </p:nvGrpSpPr>
        <p:grpSpPr bwMode="auto">
          <a:xfrm>
            <a:off x="395288" y="1844675"/>
            <a:ext cx="7921625" cy="498475"/>
            <a:chOff x="0" y="0"/>
            <a:chExt cx="8136904" cy="2880320"/>
          </a:xfrm>
        </p:grpSpPr>
        <p:cxnSp>
          <p:nvCxnSpPr>
            <p:cNvPr id="17412" name="直接连接符 8"/>
            <p:cNvCxnSpPr>
              <a:cxnSpLocks noChangeShapeType="1"/>
            </p:cNvCxnSpPr>
            <p:nvPr/>
          </p:nvCxnSpPr>
          <p:spPr bwMode="auto">
            <a:xfrm>
              <a:off x="0" y="9522"/>
              <a:ext cx="0" cy="2870798"/>
            </a:xfrm>
            <a:prstGeom prst="line">
              <a:avLst/>
            </a:prstGeom>
            <a:noFill/>
            <a:ln w="76200">
              <a:solidFill>
                <a:srgbClr val="00206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13" name="直接连接符 9"/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2880320"/>
            </a:xfrm>
            <a:prstGeom prst="line">
              <a:avLst/>
            </a:prstGeom>
            <a:noFill/>
            <a:ln w="76200">
              <a:solidFill>
                <a:srgbClr val="00206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17414" name="图片 8198" descr="QQ截图2015011518210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068638"/>
            <a:ext cx="876300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1"/>
          <p:cNvSpPr>
            <a:spLocks noChangeArrowheads="1"/>
          </p:cNvSpPr>
          <p:nvPr/>
        </p:nvSpPr>
        <p:spPr bwMode="auto">
          <a:xfrm>
            <a:off x="323850" y="1035050"/>
            <a:ext cx="84963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</a:rPr>
              <a:t>）在“</a:t>
            </a:r>
            <a:r>
              <a:rPr lang="en-US" altLang="zh-CN" sz="3200" dirty="0">
                <a:latin typeface="Times New Roman" panose="02020603050405020304" pitchFamily="18" charset="0"/>
              </a:rPr>
              <a:t>adj. + enough + to + v.”</a:t>
            </a:r>
            <a:r>
              <a:rPr lang="zh-CN" altLang="en-US" sz="3200" dirty="0">
                <a:latin typeface="Times New Roman" panose="02020603050405020304" pitchFamily="18" charset="0"/>
              </a:rPr>
              <a:t>结构中</a:t>
            </a:r>
            <a:r>
              <a:rPr lang="en-US" altLang="zh-CN" sz="3200" dirty="0">
                <a:latin typeface="Times New Roman" panose="02020603050405020304" pitchFamily="18" charset="0"/>
              </a:rPr>
              <a:t>enough </a:t>
            </a:r>
            <a:r>
              <a:rPr lang="zh-CN" altLang="en-US" sz="3200" dirty="0">
                <a:latin typeface="Times New Roman" panose="02020603050405020304" pitchFamily="18" charset="0"/>
              </a:rPr>
              <a:t>为副词，修饰形容词时放在其后，表示主语所指的对象有足够的能力去做某件事，该句型意为“足够</a:t>
            </a:r>
            <a:r>
              <a:rPr lang="en-US" altLang="zh-CN" sz="3200" dirty="0">
                <a:latin typeface="Times New Roman" panose="02020603050405020304" pitchFamily="18" charset="0"/>
              </a:rPr>
              <a:t>……</a:t>
            </a:r>
            <a:r>
              <a:rPr lang="zh-CN" altLang="en-US" sz="3200" dirty="0">
                <a:latin typeface="Times New Roman" panose="02020603050405020304" pitchFamily="18" charset="0"/>
              </a:rPr>
              <a:t>能</a:t>
            </a:r>
            <a:r>
              <a:rPr lang="en-US" altLang="zh-CN" sz="3200" dirty="0">
                <a:latin typeface="Times New Roman" panose="02020603050405020304" pitchFamily="18" charset="0"/>
              </a:rPr>
              <a:t>……”</a:t>
            </a:r>
            <a:r>
              <a:rPr lang="zh-CN" altLang="en-US" sz="3200" dirty="0">
                <a:latin typeface="Times New Roman" panose="02020603050405020304" pitchFamily="18" charset="0"/>
              </a:rPr>
              <a:t>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</a:rPr>
              <a:t>）此结构的否定形式为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“</a:t>
            </a:r>
            <a:r>
              <a:rPr lang="en-US" altLang="zh-CN" sz="3200" dirty="0">
                <a:latin typeface="Times New Roman" panose="02020603050405020304" pitchFamily="18" charset="0"/>
              </a:rPr>
              <a:t>not + adj. +enough + to + v.”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意为“不够</a:t>
            </a:r>
            <a:r>
              <a:rPr lang="en-US" altLang="zh-CN" sz="3200" dirty="0">
                <a:latin typeface="Times New Roman" panose="02020603050405020304" pitchFamily="18" charset="0"/>
              </a:rPr>
              <a:t>……</a:t>
            </a:r>
            <a:r>
              <a:rPr lang="zh-CN" altLang="en-US" sz="3200" dirty="0">
                <a:latin typeface="Times New Roman" panose="02020603050405020304" pitchFamily="18" charset="0"/>
              </a:rPr>
              <a:t>来</a:t>
            </a:r>
            <a:r>
              <a:rPr lang="en-US" altLang="zh-CN" sz="3200" dirty="0">
                <a:latin typeface="Times New Roman" panose="02020603050405020304" pitchFamily="18" charset="0"/>
              </a:rPr>
              <a:t>……”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可与“</a:t>
            </a:r>
            <a:r>
              <a:rPr lang="en-US" altLang="zh-CN" sz="3200" dirty="0">
                <a:latin typeface="Times New Roman" panose="02020603050405020304" pitchFamily="18" charset="0"/>
              </a:rPr>
              <a:t>too + adj. + to + v.”</a:t>
            </a:r>
            <a:r>
              <a:rPr lang="zh-CN" altLang="en-US" sz="3200" dirty="0">
                <a:latin typeface="Times New Roman" panose="02020603050405020304" pitchFamily="18" charset="0"/>
              </a:rPr>
              <a:t>互换使用。例如</a:t>
            </a:r>
            <a:r>
              <a:rPr lang="en-US" altLang="zh-CN" sz="3200" dirty="0">
                <a:latin typeface="Times New Roman" panose="02020603050405020304" pitchFamily="18" charset="0"/>
              </a:rPr>
              <a:t>: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他还太小了，不能上学。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He is not old enough to go to school.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=He is too young to go to school.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4" name="文本框 2"/>
          <p:cNvSpPr txBox="1">
            <a:spLocks noChangeArrowheads="1"/>
          </p:cNvSpPr>
          <p:nvPr/>
        </p:nvSpPr>
        <p:spPr bwMode="auto">
          <a:xfrm>
            <a:off x="3348038" y="333375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Summary</a:t>
            </a:r>
            <a:endParaRPr lang="zh-CN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2"/>
          <p:cNvSpPr txBox="1">
            <a:spLocks noChangeArrowheads="1"/>
          </p:cNvSpPr>
          <p:nvPr/>
        </p:nvSpPr>
        <p:spPr bwMode="auto">
          <a:xfrm>
            <a:off x="827088" y="2205038"/>
            <a:ext cx="72469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b="1">
                <a:solidFill>
                  <a:srgbClr val="0000FF"/>
                </a:solidFill>
                <a:latin typeface="Comic Sans MS" panose="030F0702030302020204" pitchFamily="66" charset="0"/>
              </a:rPr>
              <a:t>Let’s do some exercises.</a:t>
            </a:r>
            <a:endParaRPr lang="zh-CN" altLang="en-US" sz="2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58" name="图片 4" descr="思考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00" y="3155950"/>
            <a:ext cx="288925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6202363" cy="490538"/>
          </a:xfrm>
        </p:spPr>
        <p:txBody>
          <a:bodyPr/>
          <a:lstStyle/>
          <a:p>
            <a:r>
              <a:rPr lang="zh-CN" altLang="en-US" sz="2800" b="1">
                <a:solidFill>
                  <a:schemeClr val="tx1"/>
                </a:solidFill>
              </a:rPr>
              <a:t>用括号内所给的词完成下列句子。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196975"/>
            <a:ext cx="8489950" cy="5448300"/>
          </a:xfrm>
        </p:spPr>
        <p:txBody>
          <a:bodyPr/>
          <a:lstStyle/>
          <a:p>
            <a:r>
              <a:rPr lang="en-US" altLang="zh-CN" dirty="0"/>
              <a:t>When did you buy these cakes? Are they _________________?(fresh/ eat)</a:t>
            </a:r>
            <a:endParaRPr lang="en-US" altLang="zh-CN" dirty="0"/>
          </a:p>
          <a:p>
            <a:r>
              <a:rPr lang="en-US" altLang="zh-CN" dirty="0"/>
              <a:t>This bed is hard. It’s not _______________________.</a:t>
            </a:r>
            <a:endParaRPr lang="en-US" altLang="zh-CN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dirty="0"/>
              <a:t>	(comfortable/ sleep on)</a:t>
            </a:r>
            <a:endParaRPr lang="en-US" altLang="zh-CN" dirty="0"/>
          </a:p>
          <a:p>
            <a:pPr>
              <a:buFont typeface="Wingdings 2" panose="05020102010507070707" pitchFamily="18" charset="2"/>
              <a:buChar char="•"/>
            </a:pPr>
            <a:r>
              <a:rPr lang="en-US" altLang="zh-CN" dirty="0"/>
              <a:t>I’ll start the film now. Is it _________________________?</a:t>
            </a:r>
            <a:endParaRPr lang="en-US" altLang="zh-CN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dirty="0"/>
              <a:t>	(loud/ hear)</a:t>
            </a:r>
            <a:endParaRPr lang="en-US" altLang="zh-CN" dirty="0"/>
          </a:p>
          <a:p>
            <a:r>
              <a:rPr lang="en-US" altLang="zh-CN" dirty="0"/>
              <a:t>Janet looks ill. Is she ________________________? (well/ go to school)</a:t>
            </a:r>
            <a:endParaRPr lang="en-US" altLang="zh-CN" dirty="0"/>
          </a:p>
          <a:p>
            <a:r>
              <a:rPr lang="en-US" altLang="zh-CN" dirty="0"/>
              <a:t>This box is heavy. Are you _______________________? (strong/ carry)</a:t>
            </a:r>
            <a:endParaRPr lang="en-US" altLang="zh-CN" dirty="0"/>
          </a:p>
          <a:p>
            <a:r>
              <a:rPr lang="en-US" altLang="zh-CN" dirty="0"/>
              <a:t>I want a book from the top shelf. Are you _________________? (tall/ reach)</a:t>
            </a:r>
            <a:endParaRPr lang="en-US" altLang="zh-CN" dirty="0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900113" y="1562100"/>
            <a:ext cx="309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fresh enough to eat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211638" y="1989138"/>
            <a:ext cx="4537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comfortable enough to sleep on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356100" y="3038475"/>
            <a:ext cx="43926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loud enough for everyone to hear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708400" y="3933825"/>
            <a:ext cx="424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well enough to go to school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500563" y="4797425"/>
            <a:ext cx="4032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strong enough to carry it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84213" y="6094413"/>
            <a:ext cx="338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tall enough to reach it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  <p:bldP spid="1639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03225" y="788988"/>
            <a:ext cx="8569325" cy="1338262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 i="1">
                <a:solidFill>
                  <a:schemeClr val="tx1"/>
                </a:solidFill>
              </a:rPr>
              <a:t>Simon is talking about his trip to the nature park with Emma. Complete their conversation with the adjectives and verbs in brackets.</a:t>
            </a:r>
            <a:endParaRPr lang="en-US" altLang="zh-CN" sz="2800" b="1" i="1">
              <a:solidFill>
                <a:schemeClr val="tx1"/>
              </a:solidFill>
            </a:endParaRPr>
          </a:p>
        </p:txBody>
      </p:sp>
      <p:sp>
        <p:nvSpPr>
          <p:cNvPr id="21506" name="Rectangle 3"/>
          <p:cNvSpPr txBox="1">
            <a:spLocks noChangeArrowheads="1"/>
          </p:cNvSpPr>
          <p:nvPr/>
        </p:nvSpPr>
        <p:spPr bwMode="auto">
          <a:xfrm>
            <a:off x="339725" y="2127250"/>
            <a:ext cx="8351838" cy="393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Simon: </a:t>
            </a:r>
            <a:r>
              <a:rPr lang="en-US" altLang="zh-CN" sz="2800">
                <a:latin typeface="Times New Roman" panose="02020603050405020304" pitchFamily="18" charset="0"/>
              </a:rPr>
              <a:t>Someone was throwing rocks at a duck in the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park, but I   _________________________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(brave/tell) him to stop doing it. I feel  really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sorry about it.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Emma: </a:t>
            </a:r>
            <a:r>
              <a:rPr lang="en-US" altLang="zh-CN" sz="2800">
                <a:latin typeface="Times New Roman" panose="02020603050405020304" pitchFamily="18" charset="0"/>
              </a:rPr>
              <a:t>That’s OK</a:t>
            </a:r>
            <a:r>
              <a:rPr lang="zh-CN" altLang="en-US" sz="2800">
                <a:latin typeface="Times New Roman" panose="02020603050405020304" pitchFamily="18" charset="0"/>
              </a:rPr>
              <a:t>,</a:t>
            </a:r>
            <a:r>
              <a:rPr lang="en-US" altLang="zh-CN" sz="2800">
                <a:latin typeface="Times New Roman" panose="02020603050405020304" pitchFamily="18" charset="0"/>
              </a:rPr>
              <a:t> Simon. At least, you’re  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 ____________________ (honest/say) you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  were wrong. What happened to the duck then?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332163" y="2482850"/>
            <a:ext cx="4625975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not brave enough to tell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979613" y="4921250"/>
            <a:ext cx="320357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honest enough to say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024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5070">
            <a:off x="6700838" y="5040313"/>
            <a:ext cx="2036762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标题 10242"/>
          <p:cNvSpPr>
            <a:spLocks noGrp="1" noChangeArrowheads="1"/>
          </p:cNvSpPr>
          <p:nvPr>
            <p:ph type="title"/>
          </p:nvPr>
        </p:nvSpPr>
        <p:spPr>
          <a:xfrm>
            <a:off x="457200" y="692150"/>
            <a:ext cx="8507413" cy="3803650"/>
          </a:xfrm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"/>
              </a:spcBef>
            </a:pPr>
            <a:r>
              <a:rPr lang="en-US" altLang="zh-CN" sz="2800" b="1">
                <a:solidFill>
                  <a:schemeClr val="tx1"/>
                </a:solidFill>
              </a:rPr>
              <a:t>Simon: </a:t>
            </a:r>
            <a:r>
              <a:rPr lang="en-US" altLang="zh-CN" sz="2800">
                <a:solidFill>
                  <a:schemeClr val="tx1"/>
                </a:solidFill>
              </a:rPr>
              <a:t>It flew away from us. I think it came close because                      </a:t>
            </a:r>
            <a:br>
              <a:rPr lang="en-US" altLang="zh-CN" sz="2800">
                <a:solidFill>
                  <a:schemeClr val="tx1"/>
                </a:solidFill>
              </a:rPr>
            </a:br>
            <a:r>
              <a:rPr lang="en-US" altLang="zh-CN" sz="2800">
                <a:solidFill>
                  <a:schemeClr val="tx1"/>
                </a:solidFill>
              </a:rPr>
              <a:t>              it was hungry. Some other people in the park were </a:t>
            </a:r>
            <a:br>
              <a:rPr lang="en-US" altLang="zh-CN" sz="2800">
                <a:solidFill>
                  <a:schemeClr val="tx1"/>
                </a:solidFill>
              </a:rPr>
            </a:br>
            <a:r>
              <a:rPr lang="en-US" altLang="zh-CN" sz="2800">
                <a:solidFill>
                  <a:schemeClr val="tx1"/>
                </a:solidFill>
              </a:rPr>
              <a:t>               __________________ (kind/give) it some food, </a:t>
            </a:r>
            <a:br>
              <a:rPr lang="en-US" altLang="zh-CN" sz="2800">
                <a:solidFill>
                  <a:schemeClr val="tx1"/>
                </a:solidFill>
              </a:rPr>
            </a:br>
            <a:r>
              <a:rPr lang="en-US" altLang="zh-CN" sz="2800">
                <a:solidFill>
                  <a:schemeClr val="tx1"/>
                </a:solidFill>
              </a:rPr>
              <a:t>              so it was fine.</a:t>
            </a:r>
            <a:br>
              <a:rPr lang="en-US" altLang="zh-CN" sz="2800">
                <a:solidFill>
                  <a:schemeClr val="tx1"/>
                </a:solidFill>
              </a:rPr>
            </a:br>
            <a:r>
              <a:rPr lang="en-US" altLang="zh-CN" sz="2800" b="1">
                <a:solidFill>
                  <a:schemeClr val="tx1"/>
                </a:solidFill>
              </a:rPr>
              <a:t>Emma: </a:t>
            </a:r>
            <a:r>
              <a:rPr lang="en-US" altLang="zh-CN" sz="2800">
                <a:solidFill>
                  <a:schemeClr val="tx1"/>
                </a:solidFill>
              </a:rPr>
              <a:t>Did you see any other animals during your trip?</a:t>
            </a:r>
            <a:br>
              <a:rPr lang="en-US" altLang="zh-CN" sz="2800">
                <a:solidFill>
                  <a:schemeClr val="tx1"/>
                </a:solidFill>
              </a:rPr>
            </a:br>
            <a:r>
              <a:rPr lang="en-US" altLang="zh-CN" sz="2800" b="1">
                <a:solidFill>
                  <a:schemeClr val="tx1"/>
                </a:solidFill>
              </a:rPr>
              <a:t>Simon: </a:t>
            </a:r>
            <a:r>
              <a:rPr lang="en-US" altLang="zh-CN" sz="2800">
                <a:solidFill>
                  <a:schemeClr val="tx1"/>
                </a:solidFill>
              </a:rPr>
              <a:t>Yes, I saw some birds, some horses and some </a:t>
            </a:r>
            <a:br>
              <a:rPr lang="en-US" altLang="zh-CN" sz="2800">
                <a:solidFill>
                  <a:schemeClr val="tx1"/>
                </a:solidFill>
              </a:rPr>
            </a:br>
            <a:r>
              <a:rPr lang="en-US" altLang="zh-CN" sz="2800">
                <a:solidFill>
                  <a:schemeClr val="tx1"/>
                </a:solidFill>
              </a:rPr>
              <a:t>              sheep. I did a lot of walking. I am_____________  </a:t>
            </a:r>
            <a:br>
              <a:rPr lang="en-US" altLang="zh-CN" sz="2800">
                <a:solidFill>
                  <a:schemeClr val="tx1"/>
                </a:solidFill>
              </a:rPr>
            </a:br>
            <a:r>
              <a:rPr lang="zh-CN" altLang="en-US" sz="2800">
                <a:solidFill>
                  <a:schemeClr val="tx1"/>
                </a:solidFill>
              </a:rPr>
              <a:t>              </a:t>
            </a:r>
            <a:r>
              <a:rPr lang="en-US" altLang="zh-CN" sz="2800">
                <a:solidFill>
                  <a:schemeClr val="tx1"/>
                </a:solidFill>
              </a:rPr>
              <a:t>(tired/fall) asleep right now!</a:t>
            </a:r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10244" name="Text Box 3"/>
          <p:cNvSpPr txBox="1">
            <a:spLocks noChangeArrowheads="1"/>
          </p:cNvSpPr>
          <p:nvPr/>
        </p:nvSpPr>
        <p:spPr bwMode="auto">
          <a:xfrm>
            <a:off x="1763713" y="1490663"/>
            <a:ext cx="30448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汉仪丫丫体简" pitchFamily="2" charset="-122"/>
              </a:rPr>
              <a:t>kind enough to give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汉仪丫丫体简" pitchFamily="2" charset="-122"/>
            </a:endParaRPr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6543675" y="3435350"/>
            <a:ext cx="24479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汉仪丫丫体简" pitchFamily="2" charset="-122"/>
              </a:rPr>
              <a:t>tired enough to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汉仪丫丫体简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汉仪丫丫体简" pitchFamily="2" charset="-122"/>
              </a:rPr>
              <a:t>fall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汉仪丫丫体简" pitchFamily="2" charset="-122"/>
            </a:endParaRPr>
          </a:p>
        </p:txBody>
      </p:sp>
      <p:pic>
        <p:nvPicPr>
          <p:cNvPr id="22533" name="图片 102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42026">
            <a:off x="334963" y="5006975"/>
            <a:ext cx="21177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图片 102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797425"/>
            <a:ext cx="21558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3"/>
          <p:cNvSpPr txBox="1">
            <a:spLocks noChangeArrowheads="1"/>
          </p:cNvSpPr>
          <p:nvPr/>
        </p:nvSpPr>
        <p:spPr bwMode="auto">
          <a:xfrm>
            <a:off x="382588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1) </a:t>
            </a:r>
            <a:r>
              <a:rPr lang="zh-CN" altLang="en-US" sz="3200">
                <a:latin typeface="Times New Roman" panose="02020603050405020304" pitchFamily="18" charset="0"/>
              </a:rPr>
              <a:t>人类杀熊猫是残忍的。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2) </a:t>
            </a:r>
            <a:r>
              <a:rPr lang="zh-CN" altLang="en-US" sz="3200">
                <a:latin typeface="Times New Roman" panose="02020603050405020304" pitchFamily="18" charset="0"/>
              </a:rPr>
              <a:t>你真好，试着救这条狗。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827088" y="4365625"/>
            <a:ext cx="6192837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It’s adj+of sb to do sth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795338" y="5229225"/>
            <a:ext cx="6224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“某人做了某事，他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她是……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”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Rectangle 2"/>
          <p:cNvSpPr txBox="1">
            <a:spLocks noChangeArrowheads="1"/>
          </p:cNvSpPr>
          <p:nvPr/>
        </p:nvSpPr>
        <p:spPr bwMode="auto">
          <a:xfrm>
            <a:off x="1476375" y="620713"/>
            <a:ext cx="6191250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C  Using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It is +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adjective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+ of </a:t>
            </a:r>
            <a:endParaRPr lang="en-US" altLang="zh-CN" sz="3200" b="1" i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+ 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noun/pronoun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+ to + 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verb</a:t>
            </a:r>
            <a:endParaRPr lang="en-US" altLang="zh-CN" sz="3200" b="1" noProof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矩形 24"/>
          <p:cNvSpPr>
            <a:spLocks noChangeArrowheads="1"/>
          </p:cNvSpPr>
          <p:nvPr/>
        </p:nvSpPr>
        <p:spPr bwMode="auto">
          <a:xfrm>
            <a:off x="844550" y="2133600"/>
            <a:ext cx="5815013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 is cruel of human to kill pandas.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2" name="矩形 25"/>
          <p:cNvSpPr>
            <a:spLocks noChangeArrowheads="1"/>
          </p:cNvSpPr>
          <p:nvPr/>
        </p:nvSpPr>
        <p:spPr bwMode="auto">
          <a:xfrm>
            <a:off x="842963" y="3421063"/>
            <a:ext cx="6465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 is kind of you to try to save the dog.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1" grpId="0"/>
      <p:bldP spid="1127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0" descr="86T58PICIpW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38" y="4464050"/>
            <a:ext cx="2005012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Rectangle 3"/>
          <p:cNvSpPr txBox="1">
            <a:spLocks noChangeArrowheads="1"/>
          </p:cNvSpPr>
          <p:nvPr/>
        </p:nvSpPr>
        <p:spPr bwMode="auto">
          <a:xfrm>
            <a:off x="323850" y="2060575"/>
            <a:ext cx="7777163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    </a:t>
            </a:r>
            <a:r>
              <a:rPr lang="en-US" altLang="zh-CN" sz="3200">
                <a:latin typeface="Times New Roman" panose="02020603050405020304" pitchFamily="18" charset="0"/>
              </a:rPr>
              <a:t>1.</a:t>
            </a:r>
            <a:r>
              <a:rPr lang="zh-CN" altLang="en-US" sz="3200">
                <a:latin typeface="Times New Roman" panose="02020603050405020304" pitchFamily="18" charset="0"/>
              </a:rPr>
              <a:t>表示褒贬义的形容词有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polite, brave, foolish, stupid, clever, careless</a:t>
            </a:r>
            <a:r>
              <a:rPr lang="zh-CN" altLang="en-US" sz="3200">
                <a:latin typeface="Times New Roman" panose="02020603050405020304" pitchFamily="18" charset="0"/>
              </a:rPr>
              <a:t>等。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    2.</a:t>
            </a:r>
            <a:r>
              <a:rPr lang="zh-CN" altLang="en-US" sz="3200">
                <a:latin typeface="Times New Roman" panose="02020603050405020304" pitchFamily="18" charset="0"/>
              </a:rPr>
              <a:t>表示心情、心地善良或卑劣等的有：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nice, kind, good, friendly, generous, thoughtful, unkind, naughty</a:t>
            </a:r>
            <a:r>
              <a:rPr lang="zh-CN" altLang="en-US" sz="3200">
                <a:latin typeface="Times New Roman" panose="02020603050405020304" pitchFamily="18" charset="0"/>
              </a:rPr>
              <a:t>等。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441325" y="1052513"/>
            <a:ext cx="4635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表示人的属性的形容词</a:t>
            </a:r>
            <a:r>
              <a:rPr lang="en-US" altLang="zh-CN" sz="3200" b="1">
                <a:latin typeface="Times New Roman" panose="02020603050405020304" pitchFamily="18" charset="0"/>
              </a:rPr>
              <a:t>: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457200" y="4495800"/>
            <a:ext cx="7691438" cy="1703388"/>
          </a:xfrm>
          <a:prstGeom prst="round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US" altLang="zh-CN" sz="3600" b="1" noProof="1">
                <a:solidFill>
                  <a:srgbClr val="0000FF"/>
                </a:solidFill>
              </a:rPr>
              <a:t>The </a:t>
            </a:r>
            <a:r>
              <a:rPr lang="en-US" altLang="zh-CN" sz="3600" b="1" u="sng" noProof="1">
                <a:solidFill>
                  <a:srgbClr val="0000FF"/>
                </a:solidFill>
              </a:rPr>
              <a:t>adjective </a:t>
            </a:r>
            <a:r>
              <a:rPr lang="en-US" altLang="zh-CN" sz="3600" b="1" noProof="1">
                <a:solidFill>
                  <a:srgbClr val="0000FF"/>
                </a:solidFill>
              </a:rPr>
              <a:t>in this sentence pattern describes (the person/the action)</a:t>
            </a:r>
            <a:endParaRPr lang="en-US" altLang="zh-CN" sz="3600" b="1" noProof="1">
              <a:solidFill>
                <a:srgbClr val="0000FF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528638" y="3919538"/>
            <a:ext cx="4110037" cy="576262"/>
          </a:xfrm>
          <a:prstGeom prst="round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200" b="1" noProof="1">
                <a:solidFill>
                  <a:srgbClr val="0000FF"/>
                </a:solidFill>
              </a:rPr>
              <a:t>Work out the rule</a:t>
            </a:r>
            <a:endParaRPr lang="en-US" altLang="zh-CN" sz="3200" b="1" noProof="1">
              <a:solidFill>
                <a:srgbClr val="0000FF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743200" y="5486400"/>
            <a:ext cx="19812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graphicFrame>
        <p:nvGraphicFramePr>
          <p:cNvPr id="58373" name="表格 58372"/>
          <p:cNvGraphicFramePr/>
          <p:nvPr/>
        </p:nvGraphicFramePr>
        <p:xfrm>
          <a:off x="152400" y="1066800"/>
          <a:ext cx="8763000" cy="2590800"/>
        </p:xfrm>
        <a:graphic>
          <a:graphicData uri="http://schemas.openxmlformats.org/drawingml/2006/table">
            <a:tbl>
              <a:tblPr/>
              <a:tblGrid>
                <a:gridCol w="938213"/>
                <a:gridCol w="1728787"/>
                <a:gridCol w="962025"/>
                <a:gridCol w="1828800"/>
                <a:gridCol w="3305175"/>
              </a:tblGrid>
              <a:tr h="579438">
                <a:tc gridSpan="5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It is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+   adj.  +  </a:t>
                      </a: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of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+  noun/pronoun  + </a:t>
                      </a: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to 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+ verb</a:t>
                      </a:r>
                      <a:endParaRPr lang="zh-CN" altLang="en-US" sz="3200" b="1" dirty="0">
                        <a:solidFill>
                          <a:srgbClr val="6600C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3C3"/>
                    </a:solidFill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944562"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3200" b="1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latin typeface="Times New Roman" panose="02020603050405020304" pitchFamily="18" charset="0"/>
                        </a:rPr>
                        <a:t>It is</a:t>
                      </a:r>
                      <a:endParaRPr lang="zh-CN" altLang="en-US" sz="32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cruel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3200" b="1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  of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     them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latin typeface="Times New Roman" panose="02020603050405020304" pitchFamily="18" charset="0"/>
                        </a:rPr>
                        <a:t>to kill pandas.</a:t>
                      </a:r>
                      <a:endParaRPr lang="zh-CN" altLang="en-US" sz="32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latin typeface="Times New Roman" panose="02020603050405020304" pitchFamily="18" charset="0"/>
                        </a:rPr>
                        <a:t>kind</a:t>
                      </a:r>
                      <a:endParaRPr lang="zh-CN" altLang="en-US" sz="32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latin typeface="Times New Roman" panose="02020603050405020304" pitchFamily="18" charset="0"/>
                        </a:rPr>
                        <a:t>  you</a:t>
                      </a:r>
                      <a:endParaRPr lang="zh-CN" altLang="en-US" sz="32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to try to save the dog.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/>
          <p:cNvSpPr>
            <a:spLocks noGrp="1" noChangeArrowheads="1"/>
          </p:cNvSpPr>
          <p:nvPr>
            <p:ph type="title"/>
          </p:nvPr>
        </p:nvSpPr>
        <p:spPr>
          <a:xfrm>
            <a:off x="457200" y="985838"/>
            <a:ext cx="8229600" cy="1143000"/>
          </a:xfrm>
        </p:spPr>
        <p:txBody>
          <a:bodyPr/>
          <a:lstStyle/>
          <a:p>
            <a:r>
              <a:rPr lang="en-US" altLang="zh-CN" sz="4000"/>
              <a:t>What is the difference between these sentences?</a:t>
            </a:r>
            <a:endParaRPr lang="en-US" altLang="zh-CN" sz="4000"/>
          </a:p>
        </p:txBody>
      </p:sp>
      <p:sp>
        <p:nvSpPr>
          <p:cNvPr id="11271" name="矩形 24"/>
          <p:cNvSpPr>
            <a:spLocks noChangeArrowheads="1"/>
          </p:cNvSpPr>
          <p:nvPr/>
        </p:nvSpPr>
        <p:spPr bwMode="auto">
          <a:xfrm>
            <a:off x="177800" y="3811588"/>
            <a:ext cx="688975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17375E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3600" b="1" u="sng">
                <a:solidFill>
                  <a:srgbClr val="17375E"/>
                </a:solidFill>
                <a:latin typeface="Times New Roman" panose="02020603050405020304" pitchFamily="18" charset="0"/>
              </a:rPr>
              <a:t>cruel</a:t>
            </a:r>
            <a:r>
              <a:rPr lang="en-US" altLang="zh-CN" sz="3600" b="1">
                <a:solidFill>
                  <a:srgbClr val="17375E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3600" b="1">
                <a:solidFill>
                  <a:srgbClr val="17375E"/>
                </a:solidFill>
                <a:latin typeface="Times New Roman" panose="02020603050405020304" pitchFamily="18" charset="0"/>
              </a:rPr>
              <a:t>human to kill pandas.</a:t>
            </a:r>
            <a:endParaRPr lang="en-US" altLang="zh-CN" sz="3600" b="1">
              <a:solidFill>
                <a:srgbClr val="1737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7" name="文本框 3"/>
          <p:cNvSpPr txBox="1">
            <a:spLocks noChangeArrowheads="1"/>
          </p:cNvSpPr>
          <p:nvPr/>
        </p:nvSpPr>
        <p:spPr bwMode="auto">
          <a:xfrm>
            <a:off x="177800" y="3162300"/>
            <a:ext cx="89916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600" b="1">
                <a:solidFill>
                  <a:srgbClr val="17375E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3600" b="1" u="sng">
                <a:solidFill>
                  <a:srgbClr val="17375E"/>
                </a:solidFill>
                <a:latin typeface="Times New Roman" panose="02020603050405020304" pitchFamily="18" charset="0"/>
              </a:rPr>
              <a:t>important</a:t>
            </a:r>
            <a:r>
              <a:rPr lang="en-US" altLang="zh-CN" sz="3600" b="1">
                <a:solidFill>
                  <a:srgbClr val="17375E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for </a:t>
            </a:r>
            <a:r>
              <a:rPr lang="en-US" altLang="zh-CN" sz="3600" b="1">
                <a:solidFill>
                  <a:srgbClr val="17375E"/>
                </a:solidFill>
                <a:latin typeface="Times New Roman" panose="02020603050405020304" pitchFamily="18" charset="0"/>
              </a:rPr>
              <a:t>us to protect giant pandas.</a:t>
            </a:r>
            <a:endParaRPr lang="en-US" altLang="zh-CN" sz="3600" b="1">
              <a:solidFill>
                <a:srgbClr val="1737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下弧形箭头 4"/>
          <p:cNvSpPr/>
          <p:nvPr/>
        </p:nvSpPr>
        <p:spPr>
          <a:xfrm>
            <a:off x="1547813" y="4560888"/>
            <a:ext cx="1871662" cy="576262"/>
          </a:xfrm>
          <a:prstGeom prst="curvedUpArrow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noProof="1">
              <a:solidFill>
                <a:schemeClr val="tx1"/>
              </a:solidFill>
            </a:endParaRPr>
          </a:p>
        </p:txBody>
      </p:sp>
      <p:sp>
        <p:nvSpPr>
          <p:cNvPr id="6" name="下弧形箭头 5"/>
          <p:cNvSpPr/>
          <p:nvPr/>
        </p:nvSpPr>
        <p:spPr>
          <a:xfrm flipV="1">
            <a:off x="2306638" y="2630488"/>
            <a:ext cx="3373437" cy="687387"/>
          </a:xfrm>
          <a:prstGeom prst="curvedUpArrow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rAng="0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5" grpId="0" bldLvl="0" animBg="1"/>
      <p:bldP spid="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7" y="764704"/>
            <a:ext cx="7704852" cy="5847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i="1" dirty="0"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for us to learn English well.</a:t>
            </a:r>
            <a:endParaRPr lang="en-US" altLang="zh-CN" sz="3200" b="1" i="1" dirty="0"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17"/>
          <p:cNvSpPr>
            <a:spLocks noChangeArrowheads="1"/>
          </p:cNvSpPr>
          <p:nvPr/>
        </p:nvSpPr>
        <p:spPr bwMode="auto">
          <a:xfrm>
            <a:off x="395288" y="1360488"/>
            <a:ext cx="82804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“</a:t>
            </a:r>
            <a:r>
              <a:rPr lang="en-US" altLang="zh-CN" sz="2800">
                <a:latin typeface="Times New Roman" panose="02020603050405020304" pitchFamily="18" charset="0"/>
              </a:rPr>
              <a:t>It is + adjective + for + noun/pronoun + to + verb</a:t>
            </a:r>
            <a:r>
              <a:rPr lang="zh-CN" altLang="en-US" sz="2800">
                <a:latin typeface="Times New Roman" panose="02020603050405020304" pitchFamily="18" charset="0"/>
              </a:rPr>
              <a:t>”句型中，形容词通常是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描述事物的</a:t>
            </a:r>
            <a:r>
              <a:rPr lang="zh-CN" altLang="en-US" sz="2800">
                <a:latin typeface="Times New Roman" panose="02020603050405020304" pitchFamily="18" charset="0"/>
              </a:rPr>
              <a:t>，修饰的对象是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动词不定式</a:t>
            </a:r>
            <a:r>
              <a:rPr lang="zh-CN" altLang="en-US" sz="2800">
                <a:latin typeface="Times New Roman" panose="02020603050405020304" pitchFamily="18" charset="0"/>
              </a:rPr>
              <a:t>。这个句型往往用于表达对某人如果做某件事情的看法，说话时这个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动作可能并未完成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2" y="3402438"/>
            <a:ext cx="7704858" cy="5847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i="1" dirty="0"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 is very nice of you to lend me an umbrella.</a:t>
            </a:r>
            <a:endParaRPr lang="en-US" altLang="zh-CN" sz="3200" b="1" i="1" dirty="0"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17"/>
          <p:cNvSpPr>
            <a:spLocks noChangeArrowheads="1"/>
          </p:cNvSpPr>
          <p:nvPr/>
        </p:nvSpPr>
        <p:spPr bwMode="auto">
          <a:xfrm>
            <a:off x="539750" y="3990975"/>
            <a:ext cx="7993063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“</a:t>
            </a:r>
            <a:r>
              <a:rPr lang="en-US" altLang="zh-CN" sz="2800">
                <a:latin typeface="Times New Roman" panose="02020603050405020304" pitchFamily="18" charset="0"/>
              </a:rPr>
              <a:t>It is + adjective + of + noun/pronoun + to + verb</a:t>
            </a:r>
            <a:r>
              <a:rPr lang="zh-CN" altLang="en-US" sz="2800">
                <a:latin typeface="Times New Roman" panose="02020603050405020304" pitchFamily="18" charset="0"/>
              </a:rPr>
              <a:t>”句型中，形容词多是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描述人物的性格、品质的形容词</a:t>
            </a:r>
            <a:r>
              <a:rPr lang="zh-CN" altLang="en-US" sz="2800">
                <a:latin typeface="Times New Roman" panose="02020603050405020304" pitchFamily="18" charset="0"/>
              </a:rPr>
              <a:t>，修饰的对象是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句子的逻辑主语</a:t>
            </a:r>
            <a:r>
              <a:rPr lang="zh-CN" altLang="en-US" sz="2800">
                <a:latin typeface="Times New Roman" panose="02020603050405020304" pitchFamily="18" charset="0"/>
              </a:rPr>
              <a:t>，即</a:t>
            </a:r>
            <a:r>
              <a:rPr lang="en-US" altLang="zh-CN" sz="2800">
                <a:latin typeface="Times New Roman" panose="02020603050405020304" pitchFamily="18" charset="0"/>
              </a:rPr>
              <a:t>of</a:t>
            </a:r>
            <a:r>
              <a:rPr lang="zh-CN" altLang="en-US" sz="2800">
                <a:latin typeface="Times New Roman" panose="02020603050405020304" pitchFamily="18" charset="0"/>
              </a:rPr>
              <a:t>后的名词或代词。而且，在说这句话之前，句中的那个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动作通常都已经完成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2" name="文本框 55301"/>
          <p:cNvSpPr txBox="1">
            <a:spLocks noChangeArrowheads="1"/>
          </p:cNvSpPr>
          <p:nvPr/>
        </p:nvSpPr>
        <p:spPr bwMode="auto">
          <a:xfrm>
            <a:off x="838200" y="1143000"/>
            <a:ext cx="797401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  <a:latin typeface="Times New Roman" panose="02020603050405020304" pitchFamily="18" charset="0"/>
              </a:rPr>
              <a:t>The adjectives below are often used in this sentence pattern.</a:t>
            </a:r>
            <a:endParaRPr lang="en-US" altLang="zh-CN" sz="3600" b="1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303" name="矩形 55302"/>
          <p:cNvSpPr>
            <a:spLocks noChangeArrowheads="1"/>
          </p:cNvSpPr>
          <p:nvPr/>
        </p:nvSpPr>
        <p:spPr bwMode="auto">
          <a:xfrm>
            <a:off x="609600" y="3048000"/>
            <a:ext cx="7921625" cy="1584325"/>
          </a:xfrm>
          <a:prstGeom prst="rect">
            <a:avLst/>
          </a:prstGeom>
          <a:noFill/>
          <a:ln w="38100">
            <a:solidFill>
              <a:srgbClr val="6600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altLang="zh-CN" sz="3600" b="1">
                <a:latin typeface="Times New Roman" panose="02020603050405020304" pitchFamily="18" charset="0"/>
              </a:rPr>
              <a:t>bad		foolish		kind		silly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altLang="zh-CN" sz="3600" b="1">
                <a:latin typeface="Times New Roman" panose="02020603050405020304" pitchFamily="18" charset="0"/>
              </a:rPr>
              <a:t>clever	good		nice 	       wrong</a:t>
            </a:r>
            <a:endParaRPr lang="en-US" altLang="zh-CN" sz="3600" b="1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03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2"/>
          <p:cNvSpPr txBox="1">
            <a:spLocks noChangeArrowheads="1"/>
          </p:cNvSpPr>
          <p:nvPr/>
        </p:nvSpPr>
        <p:spPr bwMode="auto">
          <a:xfrm>
            <a:off x="395288" y="1125538"/>
            <a:ext cx="8208962" cy="412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</a:rPr>
              <a:t>）在句型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      It is + adj. + of + n. / pron. + to+ v.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中，</a:t>
            </a:r>
            <a:r>
              <a:rPr lang="en-US" altLang="zh-CN" sz="3200" b="1">
                <a:latin typeface="Times New Roman" panose="02020603050405020304" pitchFamily="18" charset="0"/>
              </a:rPr>
              <a:t>it </a:t>
            </a:r>
            <a:r>
              <a:rPr lang="zh-CN" altLang="en-US" sz="3200" b="1">
                <a:latin typeface="Times New Roman" panose="02020603050405020304" pitchFamily="18" charset="0"/>
              </a:rPr>
              <a:t>是形式主语，不定式是真正的主语。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</a:rPr>
              <a:t>）此句型中的形容词表示句中的人或事物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的特征。常用于此句型的形容词有：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careless</a:t>
            </a:r>
            <a:r>
              <a:rPr lang="zh-CN" altLang="en-US" sz="3200" b="1"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</a:rPr>
              <a:t>clever</a:t>
            </a:r>
            <a:r>
              <a:rPr lang="zh-CN" altLang="en-US" sz="3200" b="1"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</a:rPr>
              <a:t>good</a:t>
            </a:r>
            <a:r>
              <a:rPr lang="zh-CN" altLang="en-US" sz="3200" b="1"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</a:rPr>
              <a:t>kind</a:t>
            </a:r>
            <a:r>
              <a:rPr lang="zh-CN" altLang="en-US" sz="3200" b="1">
                <a:latin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</a:rPr>
              <a:t>nice</a:t>
            </a:r>
            <a:r>
              <a:rPr lang="zh-CN" altLang="en-US" sz="3200" b="1">
                <a:latin typeface="Times New Roman" panose="02020603050405020304" pitchFamily="18" charset="0"/>
              </a:rPr>
              <a:t>，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polite</a:t>
            </a:r>
            <a:r>
              <a:rPr lang="zh-CN" altLang="en-US" sz="3200" b="1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silly</a:t>
            </a:r>
            <a:r>
              <a:rPr lang="zh-CN" altLang="en-US" sz="3200" b="1">
                <a:latin typeface="Times New Roman" panose="02020603050405020304" pitchFamily="18" charset="0"/>
              </a:rPr>
              <a:t>等。</a:t>
            </a:r>
            <a:endParaRPr lang="en-US" altLang="zh-CN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8" name="文本框 2"/>
          <p:cNvSpPr txBox="1">
            <a:spLocks noChangeArrowheads="1"/>
          </p:cNvSpPr>
          <p:nvPr/>
        </p:nvSpPr>
        <p:spPr bwMode="auto">
          <a:xfrm>
            <a:off x="3348038" y="333375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Summary</a:t>
            </a:r>
            <a:endParaRPr lang="zh-CN" altLang="en-US">
              <a:solidFill>
                <a:srgbClr val="0000FF"/>
              </a:solidFill>
            </a:endParaRPr>
          </a:p>
        </p:txBody>
      </p:sp>
      <p:pic>
        <p:nvPicPr>
          <p:cNvPr id="29699" name="图片 3" descr="234768-14051F01P112-lp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063" y="4826000"/>
            <a:ext cx="2381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"/>
          <p:cNvSpPr txBox="1">
            <a:spLocks noChangeArrowheads="1"/>
          </p:cNvSpPr>
          <p:nvPr/>
        </p:nvSpPr>
        <p:spPr bwMode="auto">
          <a:xfrm>
            <a:off x="827088" y="2205038"/>
            <a:ext cx="72469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b="1">
                <a:solidFill>
                  <a:srgbClr val="0000FF"/>
                </a:solidFill>
                <a:latin typeface="Comic Sans MS" panose="030F0702030302020204" pitchFamily="66" charset="0"/>
              </a:rPr>
              <a:t>Let’s do some exercises.</a:t>
            </a:r>
            <a:endParaRPr lang="zh-CN" altLang="en-US" sz="2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22" name="图片 4" descr="思考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50" y="3338513"/>
            <a:ext cx="2727325" cy="322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xfrm>
            <a:off x="1179513" y="593725"/>
            <a:ext cx="6491287" cy="417513"/>
          </a:xfrm>
        </p:spPr>
        <p:txBody>
          <a:bodyPr/>
          <a:lstStyle/>
          <a:p>
            <a:r>
              <a:rPr lang="zh-CN" altLang="en-US" sz="2800" b="1">
                <a:solidFill>
                  <a:schemeClr val="tx1"/>
                </a:solidFill>
              </a:rPr>
              <a:t>用以下句子后括号中的单词完成句子。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461963" y="962025"/>
            <a:ext cx="8218487" cy="5529263"/>
          </a:xfrm>
        </p:spPr>
        <p:txBody>
          <a:bodyPr/>
          <a:lstStyle/>
          <a:p>
            <a:pPr>
              <a:lnSpc>
                <a:spcPct val="105000"/>
              </a:lnSpc>
            </a:pPr>
            <a:r>
              <a:rPr lang="en-US" altLang="zh-CN"/>
              <a:t>I left home without my public transportation card. It ______________________ my card. (silly/ forget)</a:t>
            </a:r>
            <a:endParaRPr lang="en-US" altLang="zh-CN"/>
          </a:p>
          <a:p>
            <a:pPr>
              <a:lnSpc>
                <a:spcPct val="105000"/>
              </a:lnSpc>
            </a:pPr>
            <a:r>
              <a:rPr lang="en-US" altLang="zh-CN"/>
              <a:t>I needed some cash, so Mary lent me </a:t>
            </a:r>
            <a:r>
              <a:rPr lang="zh-CN" altLang="en-US"/>
              <a:t>￥</a:t>
            </a:r>
            <a:r>
              <a:rPr lang="en-US" altLang="zh-CN"/>
              <a:t>100. It ______________________ the money. (generous/ lend)</a:t>
            </a:r>
            <a:endParaRPr lang="en-US" altLang="zh-CN"/>
          </a:p>
          <a:p>
            <a:pPr>
              <a:lnSpc>
                <a:spcPct val="105000"/>
              </a:lnSpc>
            </a:pPr>
            <a:r>
              <a:rPr lang="en-US" altLang="zh-CN"/>
              <a:t>A man stood up and offered me his seat on the train. It ______________________ his seat. (nice/ give)</a:t>
            </a:r>
            <a:endParaRPr lang="en-US" altLang="zh-CN"/>
          </a:p>
          <a:p>
            <a:pPr>
              <a:lnSpc>
                <a:spcPct val="105000"/>
              </a:lnSpc>
            </a:pPr>
            <a:r>
              <a:rPr lang="en-US" altLang="zh-CN"/>
              <a:t>I dropped my books, and a boy picked them up for me. It ____________________ the books for me.(kind/pick up)</a:t>
            </a:r>
            <a:endParaRPr lang="en-US" altLang="zh-CN"/>
          </a:p>
          <a:p>
            <a:pPr>
              <a:lnSpc>
                <a:spcPct val="105000"/>
              </a:lnSpc>
            </a:pPr>
            <a:r>
              <a:rPr lang="en-US" altLang="zh-CN"/>
              <a:t>I fell down the stairs. It _________________________ the stairs. (careless/ fall down)</a:t>
            </a:r>
            <a:endParaRPr lang="en-US" altLang="zh-CN"/>
          </a:p>
          <a:p>
            <a:pPr>
              <a:lnSpc>
                <a:spcPct val="105000"/>
              </a:lnSpc>
            </a:pPr>
            <a:r>
              <a:rPr lang="en-US" altLang="zh-CN"/>
              <a:t>I met Simon, and he laughed at my new hairstyle. It _______________________ my hairstyle. (rude/ laugh at)</a:t>
            </a:r>
            <a:endParaRPr lang="en-US" altLang="zh-CN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971550" y="1268413"/>
            <a:ext cx="36718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was silly of me to forget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15900" y="2133600"/>
            <a:ext cx="4572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was generous of her to lend me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755650" y="3043238"/>
            <a:ext cx="38163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was nice of him to give me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684213" y="4005263"/>
            <a:ext cx="38877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was kind of him to pick up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967163" y="4497388"/>
            <a:ext cx="44656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was careless of me to fall down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827088" y="5805488"/>
            <a:ext cx="38877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was rude of him to laugh at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  <p:bldP spid="17416" grpId="0"/>
      <p:bldP spid="17417" grpId="0"/>
      <p:bldP spid="174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620713"/>
            <a:ext cx="8351837" cy="908050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2800" b="1" i="1">
                <a:solidFill>
                  <a:schemeClr val="tx1"/>
                </a:solidFill>
              </a:rPr>
              <a:t>Below are some pictures of Helen's visit to the zoo. Write captions for the pictures.</a:t>
            </a:r>
            <a:endParaRPr lang="en-US" altLang="zh-CN" sz="2800" b="1" i="1">
              <a:solidFill>
                <a:schemeClr val="tx1"/>
              </a:solidFill>
            </a:endParaRPr>
          </a:p>
        </p:txBody>
      </p:sp>
      <p:sp>
        <p:nvSpPr>
          <p:cNvPr id="32770" name="Text Box 3"/>
          <p:cNvSpPr txBox="1">
            <a:spLocks noChangeArrowheads="1"/>
          </p:cNvSpPr>
          <p:nvPr/>
        </p:nvSpPr>
        <p:spPr bwMode="auto">
          <a:xfrm>
            <a:off x="1258888" y="1817688"/>
            <a:ext cx="6121400" cy="1323975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bad	clever	 careless	nice    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lose	 take		show		wave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2771" name="图片 13319" descr="HRIDL20H_[N_~B8IM]5~$1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3213100"/>
            <a:ext cx="44005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图片 13320" descr="YR`@WRM[N[3_JEDGOBAM6D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57563"/>
            <a:ext cx="45386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矩形 2"/>
          <p:cNvSpPr>
            <a:spLocks noChangeArrowheads="1"/>
          </p:cNvSpPr>
          <p:nvPr/>
        </p:nvSpPr>
        <p:spPr bwMode="auto">
          <a:xfrm>
            <a:off x="4859338" y="5084763"/>
            <a:ext cx="33845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was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clever of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monkey to wave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13322" descr="N$AL}1@~0B}S76)206N~7QP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133600"/>
            <a:ext cx="43354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矩形 3"/>
          <p:cNvSpPr>
            <a:spLocks noChangeArrowheads="1"/>
          </p:cNvSpPr>
          <p:nvPr/>
        </p:nvSpPr>
        <p:spPr bwMode="auto">
          <a:xfrm>
            <a:off x="611188" y="3933825"/>
            <a:ext cx="332898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 was careless of Helen to lose 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3795" name="图片 13324" descr="RA7TP85KH9}(397%[YOLAV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3600"/>
            <a:ext cx="436403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矩形 5"/>
          <p:cNvSpPr>
            <a:spLocks noChangeArrowheads="1"/>
          </p:cNvSpPr>
          <p:nvPr/>
        </p:nvSpPr>
        <p:spPr bwMode="auto">
          <a:xfrm>
            <a:off x="4427538" y="3860800"/>
            <a:ext cx="446563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 was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bad of the monkey   to take 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Text Box 3"/>
          <p:cNvSpPr txBox="1">
            <a:spLocks noChangeArrowheads="1"/>
          </p:cNvSpPr>
          <p:nvPr/>
        </p:nvSpPr>
        <p:spPr bwMode="auto">
          <a:xfrm>
            <a:off x="1301750" y="809625"/>
            <a:ext cx="6121400" cy="1323975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bad	clever	 careless	nice    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lose	 take		show		wave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4"/>
          <p:cNvSpPr txBox="1">
            <a:spLocks noChangeArrowheads="1"/>
          </p:cNvSpPr>
          <p:nvPr/>
        </p:nvSpPr>
        <p:spPr bwMode="auto">
          <a:xfrm>
            <a:off x="1042988" y="2636838"/>
            <a:ext cx="6121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useful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4818" name="图片 5" descr="学习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8229600" cy="5260975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/>
              <a:t>1.Someone was </a:t>
            </a:r>
            <a:r>
              <a:rPr lang="en-US" altLang="zh-CN" sz="2800" b="1">
                <a:solidFill>
                  <a:srgbClr val="FF0000"/>
                </a:solidFill>
              </a:rPr>
              <a:t>throwing</a:t>
            </a:r>
            <a:r>
              <a:rPr lang="en-US" altLang="zh-CN" sz="2800" b="1"/>
              <a:t> rocks </a:t>
            </a:r>
            <a:r>
              <a:rPr lang="en-US" altLang="zh-CN" sz="2800" b="1">
                <a:solidFill>
                  <a:srgbClr val="FF0000"/>
                </a:solidFill>
              </a:rPr>
              <a:t>at </a:t>
            </a:r>
            <a:r>
              <a:rPr lang="en-US" altLang="zh-CN" sz="2800" b="1"/>
              <a:t>a duck in the park, … (P72-B</a:t>
            </a:r>
            <a:endParaRPr lang="en-US" altLang="zh-CN" sz="28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/>
              <a:t>  </a:t>
            </a:r>
            <a:r>
              <a:rPr lang="zh-CN" altLang="en-US" sz="2800" b="1"/>
              <a:t>有人向公园里的一个鸭子扔石头，</a:t>
            </a:r>
            <a:r>
              <a:rPr lang="en-US" altLang="zh-CN" sz="2800" b="1"/>
              <a:t>……</a:t>
            </a:r>
            <a:endParaRPr lang="en-US" altLang="zh-CN" sz="28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throw sth at sb		</a:t>
            </a:r>
            <a:r>
              <a:rPr lang="zh-CN" altLang="en-US" sz="2800"/>
              <a:t>把某物向某人扔去</a:t>
            </a:r>
            <a:endParaRPr lang="en-US" altLang="zh-CN" sz="28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				       </a:t>
            </a:r>
            <a:r>
              <a:rPr lang="zh-CN" altLang="en-US" sz="2800"/>
              <a:t>（挑衅地，恶意地）</a:t>
            </a:r>
            <a:endParaRPr lang="en-US" altLang="zh-CN" sz="28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throw sth to sb		</a:t>
            </a:r>
            <a:r>
              <a:rPr lang="zh-CN" altLang="en-US" sz="2800"/>
              <a:t>把某物扔给某人</a:t>
            </a:r>
            <a:endParaRPr lang="en-US" altLang="zh-CN" sz="28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/>
              <a:t>				       </a:t>
            </a:r>
            <a:r>
              <a:rPr lang="zh-CN" altLang="en-US" sz="2800"/>
              <a:t>（不带恶意）</a:t>
            </a:r>
            <a:endParaRPr lang="en-US" altLang="zh-CN" sz="2800"/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不要朝猴子扔石头。</a:t>
            </a:r>
            <a:endParaRPr lang="en-US" altLang="zh-CN" sz="2800"/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</a:rPr>
              <a:t>Don’t throw rocks at the monkeys.</a:t>
            </a:r>
            <a:endParaRPr lang="en-US" altLang="zh-CN" sz="280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请把球扔给我。</a:t>
            </a:r>
            <a:endParaRPr lang="en-US" altLang="zh-CN" sz="2800"/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</a:rPr>
              <a:t>Please throw the ball to me.</a:t>
            </a:r>
            <a:endParaRPr lang="en-US" altLang="zh-CN" sz="2800"/>
          </a:p>
        </p:txBody>
      </p:sp>
      <p:sp>
        <p:nvSpPr>
          <p:cNvPr id="35842" name="文本框 12291"/>
          <p:cNvSpPr txBox="1">
            <a:spLocks noChangeArrowheads="1"/>
          </p:cNvSpPr>
          <p:nvPr/>
        </p:nvSpPr>
        <p:spPr bwMode="auto">
          <a:xfrm>
            <a:off x="2627313" y="333375"/>
            <a:ext cx="396240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800">
                <a:solidFill>
                  <a:srgbClr val="0000FF"/>
                </a:solidFill>
                <a:latin typeface="Comic Sans MS" panose="030F0702030302020204" pitchFamily="66" charset="0"/>
              </a:rPr>
              <a:t>Notes </a:t>
            </a:r>
            <a:r>
              <a:rPr lang="en-US" altLang="zh-CN" sz="3600">
                <a:latin typeface="Times New Roman" panose="02020603050405020304" pitchFamily="18" charset="0"/>
              </a:rPr>
              <a:t>P71-73</a:t>
            </a:r>
            <a:endParaRPr lang="en-US" altLang="zh-CN" sz="3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503363"/>
            <a:ext cx="8229600" cy="412750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2. I </a:t>
            </a:r>
            <a:r>
              <a:rPr lang="en-US" altLang="zh-CN" sz="3200" b="1">
                <a:solidFill>
                  <a:srgbClr val="FF0000"/>
                </a:solidFill>
              </a:rPr>
              <a:t>feel</a:t>
            </a:r>
            <a:r>
              <a:rPr lang="en-US" altLang="zh-CN" sz="3200" b="1"/>
              <a:t>  really </a:t>
            </a:r>
            <a:r>
              <a:rPr lang="en-US" altLang="zh-CN" sz="3200" b="1">
                <a:solidFill>
                  <a:srgbClr val="FF0000"/>
                </a:solidFill>
              </a:rPr>
              <a:t>sorry about</a:t>
            </a:r>
            <a:r>
              <a:rPr lang="en-US" altLang="zh-CN" sz="3200" b="1"/>
              <a:t> it. (P72-B)</a:t>
            </a:r>
            <a:endParaRPr lang="en-US" altLang="zh-CN" sz="32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为此我感到很遗憾。</a:t>
            </a:r>
            <a:endParaRPr lang="en-US" altLang="zh-CN" sz="32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feel sorry about = be sorry about	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对</a:t>
            </a:r>
            <a:r>
              <a:rPr lang="en-US" altLang="zh-CN" sz="3200"/>
              <a:t>……</a:t>
            </a:r>
            <a:r>
              <a:rPr lang="zh-CN" altLang="en-US" sz="3200"/>
              <a:t>感到遗憾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昨天没参加晚会，我感到很遗憾。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 didn’t come to the party, so I felt very sorry </a:t>
            </a:r>
            <a:endParaRPr lang="en-US" altLang="zh-CN" sz="3200">
              <a:solidFill>
                <a:srgbClr val="FF0000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about it.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503363"/>
            <a:ext cx="8229600" cy="353695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3. It </a:t>
            </a:r>
            <a:r>
              <a:rPr lang="en-US" altLang="zh-CN" sz="3200" b="1">
                <a:solidFill>
                  <a:srgbClr val="FF0000"/>
                </a:solidFill>
              </a:rPr>
              <a:t>flew away</a:t>
            </a:r>
            <a:r>
              <a:rPr lang="en-US" altLang="zh-CN" sz="3200" b="1"/>
              <a:t> from us. (P72-B)</a:t>
            </a:r>
            <a:endParaRPr lang="en-US" altLang="zh-CN" sz="32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它从我们身边飞走了。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fly away		</a:t>
            </a:r>
            <a:r>
              <a:rPr lang="zh-CN" altLang="en-US" sz="3200"/>
              <a:t>飞离；离开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飞机从机场飞走了。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plane flew away from the airport.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503363"/>
            <a:ext cx="8229600" cy="235585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4. fall asleep (P72-B)		</a:t>
            </a:r>
            <a:r>
              <a:rPr lang="zh-CN" altLang="en-US" sz="3200" b="1"/>
              <a:t>睡着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他们所有人一个接一个的睡着了。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One after another, all of them fell asleep.</a:t>
            </a:r>
            <a:endParaRPr lang="en-US" altLang="zh-CN" sz="3200">
              <a:solidFill>
                <a:srgbClr val="FF0000"/>
              </a:solidFill>
            </a:endParaRPr>
          </a:p>
        </p:txBody>
      </p:sp>
      <p:pic>
        <p:nvPicPr>
          <p:cNvPr id="38914" name="图片 2" descr="睡着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4287838"/>
            <a:ext cx="2701925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9938" name="TextBox 4"/>
          <p:cNvSpPr txBox="1">
            <a:spLocks noChangeArrowheads="1"/>
          </p:cNvSpPr>
          <p:nvPr/>
        </p:nvSpPr>
        <p:spPr bwMode="auto">
          <a:xfrm>
            <a:off x="2124075" y="3414713"/>
            <a:ext cx="53435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2"/>
          <p:cNvSpPr txBox="1">
            <a:spLocks noChangeArrowheads="1"/>
          </p:cNvSpPr>
          <p:nvPr/>
        </p:nvSpPr>
        <p:spPr bwMode="auto">
          <a:xfrm>
            <a:off x="395288" y="1125538"/>
            <a:ext cx="8208962" cy="531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</a:rPr>
              <a:t>）在句型“</a:t>
            </a:r>
            <a:r>
              <a:rPr lang="en-US" altLang="zh-CN" sz="3200" dirty="0">
                <a:latin typeface="Times New Roman" panose="02020603050405020304" pitchFamily="18" charset="0"/>
              </a:rPr>
              <a:t>It is + adj. + for + n. / pron. +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to + v.”</a:t>
            </a:r>
            <a:r>
              <a:rPr lang="zh-CN" altLang="en-US" sz="3200" dirty="0">
                <a:latin typeface="Times New Roman" panose="02020603050405020304" pitchFamily="18" charset="0"/>
              </a:rPr>
              <a:t>中，</a:t>
            </a:r>
            <a:r>
              <a:rPr lang="en-US" altLang="zh-CN" sz="3200" dirty="0">
                <a:latin typeface="Times New Roman" panose="02020603050405020304" pitchFamily="18" charset="0"/>
              </a:rPr>
              <a:t>it </a:t>
            </a:r>
            <a:r>
              <a:rPr lang="zh-CN" altLang="en-US" sz="3200" dirty="0">
                <a:latin typeface="Times New Roman" panose="02020603050405020304" pitchFamily="18" charset="0"/>
              </a:rPr>
              <a:t>是形式主语，不定式是真正的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主语。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</a:rPr>
              <a:t>）此句型中的形容词表示句中动作的特征，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如可能性、必要性、重要性、紧迫性、频繁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程度以及价值判断等。常用于这一句型的形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容词有：</a:t>
            </a:r>
            <a:r>
              <a:rPr lang="en-US" altLang="zh-CN" sz="3200" dirty="0">
                <a:latin typeface="Times New Roman" panose="02020603050405020304" pitchFamily="18" charset="0"/>
              </a:rPr>
              <a:t>common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easy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right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good</a:t>
            </a:r>
            <a:r>
              <a:rPr lang="zh-CN" altLang="en-US" sz="3200" dirty="0">
                <a:latin typeface="Times New Roman" panose="02020603050405020304" pitchFamily="18" charset="0"/>
              </a:rPr>
              <a:t>，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(un)important</a:t>
            </a:r>
            <a:r>
              <a:rPr lang="zh-CN" altLang="en-US" sz="3200" dirty="0">
                <a:latin typeface="Times New Roman" panose="02020603050405020304" pitchFamily="18" charset="0"/>
              </a:rPr>
              <a:t>， </a:t>
            </a:r>
            <a:r>
              <a:rPr lang="en-US" altLang="zh-CN" sz="3200" dirty="0">
                <a:latin typeface="Times New Roman" panose="02020603050405020304" pitchFamily="18" charset="0"/>
              </a:rPr>
              <a:t>(un)necessary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(</a:t>
            </a:r>
            <a:r>
              <a:rPr lang="en-US" altLang="zh-CN" sz="3200" dirty="0" err="1">
                <a:latin typeface="Times New Roman" panose="02020603050405020304" pitchFamily="18" charset="0"/>
              </a:rPr>
              <a:t>im</a:t>
            </a:r>
            <a:r>
              <a:rPr lang="en-US" altLang="zh-CN" sz="3200" dirty="0">
                <a:latin typeface="Times New Roman" panose="02020603050405020304" pitchFamily="18" charset="0"/>
              </a:rPr>
              <a:t>)possible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(un)usual</a:t>
            </a:r>
            <a:r>
              <a:rPr lang="zh-CN" altLang="en-US" sz="3200" dirty="0">
                <a:latin typeface="Times New Roman" panose="02020603050405020304" pitchFamily="18" charset="0"/>
              </a:rPr>
              <a:t>等。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62" name="文本框 2"/>
          <p:cNvSpPr txBox="1">
            <a:spLocks noChangeArrowheads="1"/>
          </p:cNvSpPr>
          <p:nvPr/>
        </p:nvSpPr>
        <p:spPr bwMode="auto">
          <a:xfrm>
            <a:off x="3348038" y="333375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Summary</a:t>
            </a:r>
            <a:endParaRPr lang="zh-CN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2"/>
          <p:cNvSpPr txBox="1">
            <a:spLocks noChangeArrowheads="1"/>
          </p:cNvSpPr>
          <p:nvPr/>
        </p:nvSpPr>
        <p:spPr bwMode="auto">
          <a:xfrm>
            <a:off x="395288" y="1125538"/>
            <a:ext cx="8208962" cy="443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</a:rPr>
              <a:t>）在句型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      It is + adj. + of + n. / pron. + to+ v.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中，</a:t>
            </a:r>
            <a:r>
              <a:rPr lang="en-US" altLang="zh-CN" sz="3200" dirty="0">
                <a:latin typeface="Times New Roman" panose="02020603050405020304" pitchFamily="18" charset="0"/>
              </a:rPr>
              <a:t>it </a:t>
            </a:r>
            <a:r>
              <a:rPr lang="zh-CN" altLang="en-US" sz="3200" dirty="0">
                <a:latin typeface="Times New Roman" panose="02020603050405020304" pitchFamily="18" charset="0"/>
              </a:rPr>
              <a:t>是形式主语，不定式是真正的主语。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</a:rPr>
              <a:t>）此句型中的形容词表示句中的人或事物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的特征。常用于此句型的形容词有：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careless</a:t>
            </a:r>
            <a:r>
              <a:rPr lang="zh-CN" altLang="en-US" sz="3200" dirty="0">
                <a:latin typeface="Times New Roman" panose="02020603050405020304" pitchFamily="18" charset="0"/>
              </a:rPr>
              <a:t>， </a:t>
            </a:r>
            <a:r>
              <a:rPr lang="en-US" altLang="zh-CN" sz="3200" dirty="0">
                <a:latin typeface="Times New Roman" panose="02020603050405020304" pitchFamily="18" charset="0"/>
              </a:rPr>
              <a:t>clever</a:t>
            </a:r>
            <a:r>
              <a:rPr lang="zh-CN" altLang="en-US" sz="3200" dirty="0">
                <a:latin typeface="Times New Roman" panose="02020603050405020304" pitchFamily="18" charset="0"/>
              </a:rPr>
              <a:t>， </a:t>
            </a:r>
            <a:r>
              <a:rPr lang="en-US" altLang="zh-CN" sz="3200" dirty="0">
                <a:latin typeface="Times New Roman" panose="02020603050405020304" pitchFamily="18" charset="0"/>
              </a:rPr>
              <a:t>good</a:t>
            </a:r>
            <a:r>
              <a:rPr lang="zh-CN" altLang="en-US" sz="3200" dirty="0">
                <a:latin typeface="Times New Roman" panose="02020603050405020304" pitchFamily="18" charset="0"/>
              </a:rPr>
              <a:t>， </a:t>
            </a:r>
            <a:r>
              <a:rPr lang="en-US" altLang="zh-CN" sz="3200" dirty="0">
                <a:latin typeface="Times New Roman" panose="02020603050405020304" pitchFamily="18" charset="0"/>
              </a:rPr>
              <a:t>kind</a:t>
            </a:r>
            <a:r>
              <a:rPr lang="zh-CN" altLang="en-US" sz="3200" dirty="0">
                <a:latin typeface="Times New Roman" panose="02020603050405020304" pitchFamily="18" charset="0"/>
              </a:rPr>
              <a:t>， </a:t>
            </a:r>
            <a:r>
              <a:rPr lang="en-US" altLang="zh-CN" sz="3200" dirty="0">
                <a:latin typeface="Times New Roman" panose="02020603050405020304" pitchFamily="18" charset="0"/>
              </a:rPr>
              <a:t>nice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polite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silly</a:t>
            </a:r>
            <a:r>
              <a:rPr lang="zh-CN" altLang="en-US" sz="3200" dirty="0">
                <a:latin typeface="Times New Roman" panose="02020603050405020304" pitchFamily="18" charset="0"/>
              </a:rPr>
              <a:t>等。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6" name="文本框 2"/>
          <p:cNvSpPr txBox="1">
            <a:spLocks noChangeArrowheads="1"/>
          </p:cNvSpPr>
          <p:nvPr/>
        </p:nvSpPr>
        <p:spPr bwMode="auto">
          <a:xfrm>
            <a:off x="3348038" y="333375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Summary</a:t>
            </a:r>
            <a:endParaRPr lang="zh-CN" altLang="en-US">
              <a:solidFill>
                <a:srgbClr val="0000FF"/>
              </a:solidFill>
            </a:endParaRPr>
          </a:p>
        </p:txBody>
      </p:sp>
      <p:pic>
        <p:nvPicPr>
          <p:cNvPr id="41987" name="图片 3" descr="234768-14051F01P112-lp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851400"/>
            <a:ext cx="2381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7" y="764704"/>
            <a:ext cx="7704852" cy="5847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i="1" dirty="0"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for us to learn English well.</a:t>
            </a:r>
            <a:endParaRPr lang="en-US" altLang="zh-CN" sz="3200" b="1" i="1" dirty="0"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17"/>
          <p:cNvSpPr>
            <a:spLocks noChangeArrowheads="1"/>
          </p:cNvSpPr>
          <p:nvPr/>
        </p:nvSpPr>
        <p:spPr bwMode="auto">
          <a:xfrm>
            <a:off x="395288" y="1360488"/>
            <a:ext cx="82804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“</a:t>
            </a:r>
            <a:r>
              <a:rPr lang="en-US" altLang="zh-CN" sz="2800">
                <a:latin typeface="Times New Roman" panose="02020603050405020304" pitchFamily="18" charset="0"/>
              </a:rPr>
              <a:t>It is + adjective + for + noun/pronoun + to + verb</a:t>
            </a:r>
            <a:r>
              <a:rPr lang="zh-CN" altLang="en-US" sz="2800">
                <a:latin typeface="Times New Roman" panose="02020603050405020304" pitchFamily="18" charset="0"/>
              </a:rPr>
              <a:t>”句型中，形容词通常是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描述事物的</a:t>
            </a:r>
            <a:r>
              <a:rPr lang="zh-CN" altLang="en-US" sz="2800">
                <a:latin typeface="Times New Roman" panose="02020603050405020304" pitchFamily="18" charset="0"/>
              </a:rPr>
              <a:t>，修饰的对象是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动词不定式</a:t>
            </a:r>
            <a:r>
              <a:rPr lang="zh-CN" altLang="en-US" sz="2800">
                <a:latin typeface="Times New Roman" panose="02020603050405020304" pitchFamily="18" charset="0"/>
              </a:rPr>
              <a:t>。这个句型往往用于表达对某人如果做某件事情的看法，说话时这个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动作可能并未完成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2" y="3402438"/>
            <a:ext cx="7704858" cy="5847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i="1" dirty="0"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 is very nice of you to lend me an umbrella.</a:t>
            </a:r>
            <a:endParaRPr lang="en-US" altLang="zh-CN" sz="3200" b="1" i="1" dirty="0"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17"/>
          <p:cNvSpPr>
            <a:spLocks noChangeArrowheads="1"/>
          </p:cNvSpPr>
          <p:nvPr/>
        </p:nvSpPr>
        <p:spPr bwMode="auto">
          <a:xfrm>
            <a:off x="539750" y="3990975"/>
            <a:ext cx="7993063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“</a:t>
            </a:r>
            <a:r>
              <a:rPr lang="en-US" altLang="zh-CN" sz="2800">
                <a:latin typeface="Times New Roman" panose="02020603050405020304" pitchFamily="18" charset="0"/>
              </a:rPr>
              <a:t>It is + adjective + of + noun/pronoun + to + verb</a:t>
            </a:r>
            <a:r>
              <a:rPr lang="zh-CN" altLang="en-US" sz="2800">
                <a:latin typeface="Times New Roman" panose="02020603050405020304" pitchFamily="18" charset="0"/>
              </a:rPr>
              <a:t>”句型中，形容词多是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描述人物的性格、品质的形容词</a:t>
            </a:r>
            <a:r>
              <a:rPr lang="zh-CN" altLang="en-US" sz="2800">
                <a:latin typeface="Times New Roman" panose="02020603050405020304" pitchFamily="18" charset="0"/>
              </a:rPr>
              <a:t>，修饰的对象是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句子的逻辑主语</a:t>
            </a:r>
            <a:r>
              <a:rPr lang="zh-CN" altLang="en-US" sz="2800">
                <a:latin typeface="Times New Roman" panose="02020603050405020304" pitchFamily="18" charset="0"/>
              </a:rPr>
              <a:t>，即</a:t>
            </a:r>
            <a:r>
              <a:rPr lang="en-US" altLang="zh-CN" sz="2800">
                <a:latin typeface="Times New Roman" panose="02020603050405020304" pitchFamily="18" charset="0"/>
              </a:rPr>
              <a:t>of</a:t>
            </a:r>
            <a:r>
              <a:rPr lang="zh-CN" altLang="en-US" sz="2800">
                <a:latin typeface="Times New Roman" panose="02020603050405020304" pitchFamily="18" charset="0"/>
              </a:rPr>
              <a:t>后的名词或代词。而且，在说这句话之前，句中的那个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动作通常都已经完成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矩形 1"/>
          <p:cNvSpPr>
            <a:spLocks noChangeArrowheads="1"/>
          </p:cNvSpPr>
          <p:nvPr/>
        </p:nvSpPr>
        <p:spPr bwMode="auto">
          <a:xfrm>
            <a:off x="323850" y="1136650"/>
            <a:ext cx="8496300" cy="4763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</a:rPr>
              <a:t>）在“</a:t>
            </a:r>
            <a:r>
              <a:rPr lang="en-US" altLang="zh-CN" sz="3200" dirty="0">
                <a:latin typeface="Times New Roman" panose="02020603050405020304" pitchFamily="18" charset="0"/>
              </a:rPr>
              <a:t>adj. + enough + to + v.”</a:t>
            </a:r>
            <a:r>
              <a:rPr lang="zh-CN" altLang="en-US" sz="3200" dirty="0">
                <a:latin typeface="Times New Roman" panose="02020603050405020304" pitchFamily="18" charset="0"/>
              </a:rPr>
              <a:t>结构中</a:t>
            </a:r>
            <a:r>
              <a:rPr lang="en-US" altLang="zh-CN" sz="3200" dirty="0">
                <a:latin typeface="Times New Roman" panose="02020603050405020304" pitchFamily="18" charset="0"/>
              </a:rPr>
              <a:t>enough </a:t>
            </a:r>
            <a:r>
              <a:rPr lang="zh-CN" altLang="en-US" sz="3200" dirty="0">
                <a:latin typeface="Times New Roman" panose="02020603050405020304" pitchFamily="18" charset="0"/>
              </a:rPr>
              <a:t>为副词，修饰形容词时放在其后，表示主语所指的对象有足够的能力去做某件事，该句型意为“足够</a:t>
            </a:r>
            <a:r>
              <a:rPr lang="en-US" altLang="zh-CN" sz="3200" dirty="0">
                <a:latin typeface="Times New Roman" panose="02020603050405020304" pitchFamily="18" charset="0"/>
              </a:rPr>
              <a:t>……</a:t>
            </a:r>
            <a:r>
              <a:rPr lang="zh-CN" altLang="en-US" sz="3200" dirty="0">
                <a:latin typeface="Times New Roman" panose="02020603050405020304" pitchFamily="18" charset="0"/>
              </a:rPr>
              <a:t>能</a:t>
            </a:r>
            <a:r>
              <a:rPr lang="en-US" altLang="zh-CN" sz="3200" dirty="0">
                <a:latin typeface="Times New Roman" panose="02020603050405020304" pitchFamily="18" charset="0"/>
              </a:rPr>
              <a:t>……”</a:t>
            </a:r>
            <a:r>
              <a:rPr lang="zh-CN" altLang="en-US" sz="3200" dirty="0">
                <a:latin typeface="Times New Roman" panose="02020603050405020304" pitchFamily="18" charset="0"/>
              </a:rPr>
              <a:t>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latin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</a:rPr>
              <a:t>）此结构的否定形式为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“</a:t>
            </a:r>
            <a:r>
              <a:rPr lang="en-US" altLang="zh-CN" sz="3200" dirty="0">
                <a:latin typeface="Times New Roman" panose="02020603050405020304" pitchFamily="18" charset="0"/>
              </a:rPr>
              <a:t>not + adj. +enough + to + v.”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意为“不够</a:t>
            </a:r>
            <a:r>
              <a:rPr lang="en-US" altLang="zh-CN" sz="3200" dirty="0">
                <a:latin typeface="Times New Roman" panose="02020603050405020304" pitchFamily="18" charset="0"/>
              </a:rPr>
              <a:t>……</a:t>
            </a:r>
            <a:r>
              <a:rPr lang="zh-CN" altLang="en-US" sz="3200" dirty="0">
                <a:latin typeface="Times New Roman" panose="02020603050405020304" pitchFamily="18" charset="0"/>
              </a:rPr>
              <a:t>来</a:t>
            </a:r>
            <a:r>
              <a:rPr lang="en-US" altLang="zh-CN" sz="3200" dirty="0">
                <a:latin typeface="Times New Roman" panose="02020603050405020304" pitchFamily="18" charset="0"/>
              </a:rPr>
              <a:t>……”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可与“</a:t>
            </a:r>
            <a:r>
              <a:rPr lang="en-US" altLang="zh-CN" sz="3200" dirty="0">
                <a:latin typeface="Times New Roman" panose="02020603050405020304" pitchFamily="18" charset="0"/>
              </a:rPr>
              <a:t>too + adj. + to + v.”</a:t>
            </a:r>
            <a:r>
              <a:rPr lang="zh-CN" altLang="en-US" sz="3200" dirty="0">
                <a:latin typeface="Times New Roman" panose="02020603050405020304" pitchFamily="18" charset="0"/>
              </a:rPr>
              <a:t>互换使用。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44034" name="文本框 2"/>
          <p:cNvSpPr txBox="1">
            <a:spLocks noChangeArrowheads="1"/>
          </p:cNvSpPr>
          <p:nvPr/>
        </p:nvSpPr>
        <p:spPr bwMode="auto">
          <a:xfrm>
            <a:off x="3348038" y="333375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Summary</a:t>
            </a:r>
            <a:endParaRPr lang="zh-CN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5058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3770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692150"/>
            <a:ext cx="8218487" cy="5721350"/>
          </a:xfrm>
        </p:spPr>
        <p:txBody>
          <a:bodyPr/>
          <a:lstStyle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b="1"/>
              <a:t>一、选择最佳答案填空。</a:t>
            </a:r>
            <a:endParaRPr lang="zh-CN" altLang="en-US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)1. It is wrong ____ him to laught at the little girl.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of 		B. for 		C. to 		D. with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)2. It is uesful ____ us to learn some computer skills.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of 		B. for 		C. to 		D. with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)3. The child is ____ tall ____ get the apples on the 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table.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not so</a:t>
            </a:r>
            <a:r>
              <a:rPr lang="zh-CN" altLang="en-US"/>
              <a:t>,</a:t>
            </a:r>
            <a:r>
              <a:rPr lang="en-US" altLang="zh-CN"/>
              <a:t> that 		B. too</a:t>
            </a:r>
            <a:r>
              <a:rPr lang="zh-CN" altLang="en-US"/>
              <a:t>,</a:t>
            </a:r>
            <a:r>
              <a:rPr lang="en-US" altLang="zh-CN"/>
              <a:t> to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C. enough</a:t>
            </a:r>
            <a:r>
              <a:rPr lang="zh-CN" altLang="en-US"/>
              <a:t>,</a:t>
            </a:r>
            <a:r>
              <a:rPr lang="en-US" altLang="zh-CN"/>
              <a:t> to 		D. not</a:t>
            </a:r>
            <a:r>
              <a:rPr lang="zh-CN" altLang="en-US"/>
              <a:t>,</a:t>
            </a:r>
            <a:r>
              <a:rPr lang="en-US" altLang="zh-CN"/>
              <a:t> enough to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)4. It’s not good for you ____ so many computer 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games. It is a waste of time.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to play 			B. play</a:t>
            </a: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C. playing 			D. to playing</a:t>
            </a:r>
            <a:endParaRPr lang="en-US" altLang="zh-CN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12775" y="4524375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39750" y="1068388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612775" y="1931988"/>
            <a:ext cx="404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12775" y="2795588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idx="1"/>
          </p:nvPr>
        </p:nvSpPr>
        <p:spPr>
          <a:xfrm>
            <a:off x="528638" y="836613"/>
            <a:ext cx="8147050" cy="4800600"/>
          </a:xfrm>
        </p:spPr>
        <p:txBody>
          <a:bodyPr/>
          <a:lstStyle/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二、选用</a:t>
            </a:r>
            <a:r>
              <a:rPr lang="en-US" altLang="zh-CN" sz="3000" b="1"/>
              <a:t>for </a:t>
            </a:r>
            <a:r>
              <a:rPr lang="zh-CN" altLang="en-US" sz="3000" b="1"/>
              <a:t>或</a:t>
            </a:r>
            <a:r>
              <a:rPr lang="en-US" altLang="zh-CN" sz="3000" b="1"/>
              <a:t>of </a:t>
            </a:r>
            <a:r>
              <a:rPr lang="zh-CN" altLang="en-US" sz="3000" b="1"/>
              <a:t>填空。</a:t>
            </a:r>
            <a:endParaRPr lang="zh-CN" altLang="en-US" sz="3000"/>
          </a:p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1. It’s very kind ____ you to help me.</a:t>
            </a:r>
            <a:endParaRPr lang="en-US" altLang="zh-CN" sz="3000"/>
          </a:p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2. It’s silly ____ you to say such words.</a:t>
            </a:r>
            <a:endParaRPr lang="en-US" altLang="zh-CN" sz="3000"/>
          </a:p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3. It’s very dangerous ____ children to cross busy </a:t>
            </a:r>
            <a:endParaRPr lang="en-US" altLang="zh-CN" sz="3000"/>
          </a:p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    streets.</a:t>
            </a:r>
            <a:endParaRPr lang="en-US" altLang="zh-CN" sz="3000"/>
          </a:p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4. It’s difficult ____ us to finish the work.</a:t>
            </a:r>
            <a:endParaRPr lang="en-US" altLang="zh-CN" sz="3000"/>
          </a:p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5. It is good ____ him to send medicine to the sick </a:t>
            </a:r>
            <a:endParaRPr lang="en-US" altLang="zh-CN" sz="3000"/>
          </a:p>
          <a:p>
            <a:pPr marL="609600" indent="-60960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000"/>
              <a:t>    boy.</a:t>
            </a:r>
            <a:endParaRPr lang="zh-CN" altLang="en-US" sz="300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203575" y="1471613"/>
            <a:ext cx="4810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140200" y="2695575"/>
            <a:ext cx="600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for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987675" y="3775075"/>
            <a:ext cx="600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for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2700338" y="4422775"/>
            <a:ext cx="4810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339975" y="2047875"/>
            <a:ext cx="4810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8130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6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9308</Words>
  <Application>WPS 演示</Application>
  <PresentationFormat>全屏显示(4:3)</PresentationFormat>
  <Paragraphs>427</Paragraphs>
  <Slides>43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6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Segoe Print</vt:lpstr>
      <vt:lpstr>Arial Unicode MS</vt:lpstr>
      <vt:lpstr>汉仪丫丫体简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Read the notes below. Then write a short notice to remind your classmates about how to protect endangered animals.</vt:lpstr>
      <vt:lpstr>PowerPoint 演示文稿</vt:lpstr>
      <vt:lpstr>PowerPoint 演示文稿</vt:lpstr>
      <vt:lpstr>PowerPoint 演示文稿</vt:lpstr>
      <vt:lpstr>PowerPoint 演示文稿</vt:lpstr>
      <vt:lpstr>用括号内所给的词完成下列句子。</vt:lpstr>
      <vt:lpstr>Simon is talking about his trip to the nature park with Emma. Complete their conversation with the adjectives and verbs in brackets.</vt:lpstr>
      <vt:lpstr>Simon: It flew away from us. I think it came close because                                     it was hungry. Some other people in the park were                 __________________ (kind/give) it some food,                so it was fine. Emma: Did you see any other animals during your trip? Simon: Yes, I saw some birds, some horses and some                sheep. I did a lot of walking. I am_____________                 (tired/fall) asleep right now!</vt:lpstr>
      <vt:lpstr>PowerPoint 演示文稿</vt:lpstr>
      <vt:lpstr>PowerPoint 演示文稿</vt:lpstr>
      <vt:lpstr>PowerPoint 演示文稿</vt:lpstr>
      <vt:lpstr>What is the difference between these sentences?</vt:lpstr>
      <vt:lpstr>PowerPoint 演示文稿</vt:lpstr>
      <vt:lpstr>PowerPoint 演示文稿</vt:lpstr>
      <vt:lpstr>PowerPoint 演示文稿</vt:lpstr>
      <vt:lpstr>PowerPoint 演示文稿</vt:lpstr>
      <vt:lpstr>用以下句子后括号中的单词完成句子。</vt:lpstr>
      <vt:lpstr>Below are some pictures of Helen's visit to the zoo. Write captions for the pictures.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  <Manager>英语周报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Huang</cp:lastModifiedBy>
  <cp:revision>23</cp:revision>
  <dcterms:created xsi:type="dcterms:W3CDTF">2017-01-04T07:10:00Z</dcterms:created>
  <dcterms:modified xsi:type="dcterms:W3CDTF">2022-04-13T09:23:25Z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DF9841A6302A4CF2BD26806DA49A8564</vt:lpwstr>
  </property>
</Properties>
</file>