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311" r:id="rId3"/>
    <p:sldId id="291" r:id="rId4"/>
    <p:sldId id="256" r:id="rId5"/>
    <p:sldId id="257" r:id="rId6"/>
    <p:sldId id="297" r:id="rId7"/>
    <p:sldId id="299" r:id="rId8"/>
    <p:sldId id="312" r:id="rId9"/>
    <p:sldId id="301" r:id="rId10"/>
    <p:sldId id="303" r:id="rId11"/>
    <p:sldId id="313" r:id="rId12"/>
    <p:sldId id="315" r:id="rId13"/>
    <p:sldId id="309" r:id="rId14"/>
    <p:sldId id="277" r:id="rId15"/>
    <p:sldId id="287" r:id="rId16"/>
    <p:sldId id="325" r:id="rId17"/>
    <p:sldId id="326" r:id="rId18"/>
  </p:sldIdLst>
  <p:sldSz cx="9144000" cy="6858000" type="screen4x3"/>
  <p:notesSz cx="6858000" cy="9144000"/>
  <p:defaultTextStyle>
    <a:defPPr>
      <a:defRPr lang="en-US"/>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0000"/>
    <a:srgbClr val="800000"/>
    <a:srgbClr val="993300"/>
    <a:srgbClr val="080808"/>
    <a:srgbClr val="0033CC"/>
    <a:srgbClr val="33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46"/>
    <p:restoredTop sz="94647"/>
  </p:normalViewPr>
  <p:slideViewPr>
    <p:cSldViewPr showGuides="1">
      <p:cViewPr varScale="1">
        <p:scale>
          <a:sx n="89" d="100"/>
          <a:sy n="89" d="100"/>
        </p:scale>
        <p:origin x="-102" y="-46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1" Type="http://schemas.openxmlformats.org/officeDocument/2006/relationships/tableStyles" Target="tableStyles.xml"/><Relationship Id="rId20" Type="http://schemas.openxmlformats.org/officeDocument/2006/relationships/viewProps" Target="viewProps.xml"/><Relationship Id="rId2" Type="http://schemas.openxmlformats.org/officeDocument/2006/relationships/theme" Target="theme/theme1.xml"/><Relationship Id="rId19" Type="http://schemas.openxmlformats.org/officeDocument/2006/relationships/presProps" Target="presProps.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7826" name="Rectangle 2"/>
          <p:cNvSpPr>
            <a:spLocks noGrp="1" noRot="1" noChangeArrowheads="1"/>
          </p:cNvSpPr>
          <p:nvPr>
            <p:ph type="ctrTitle"/>
          </p:nvPr>
        </p:nvSpPr>
        <p:spPr>
          <a:xfrm>
            <a:off x="685800" y="2286000"/>
            <a:ext cx="7772400" cy="1143000"/>
          </a:xfrm>
        </p:spPr>
        <p:txBody>
          <a:bodyPr/>
          <a:lstStyle>
            <a:lvl1pPr>
              <a:defRPr/>
            </a:lvl1pPr>
          </a:lstStyle>
          <a:p>
            <a:pPr lvl="0"/>
            <a:r>
              <a:rPr lang="zh-CN" altLang="en-US" noProof="0" smtClean="0"/>
              <a:t>单击此处编辑母版标题样式</a:t>
            </a:r>
            <a:endParaRPr lang="zh-CN" altLang="en-US" noProof="0" smtClean="0"/>
          </a:p>
        </p:txBody>
      </p:sp>
      <p:sp>
        <p:nvSpPr>
          <p:cNvPr id="77827" name="Rectangle 3"/>
          <p:cNvSpPr>
            <a:spLocks noGrp="1" noRot="1" noChangeArrowheads="1"/>
          </p:cNvSpPr>
          <p:nvPr>
            <p:ph type="subTitle"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zh-CN" altLang="en-US" noProof="0" smtClean="0"/>
              <a:t>单击此处编辑母版副标题样式</a:t>
            </a:r>
            <a:endParaRPr lang="zh-CN" altLang="en-US" noProof="0" smtClean="0"/>
          </a:p>
        </p:txBody>
      </p:sp>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1625" y="1600200"/>
            <a:ext cx="4194175"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600200"/>
            <a:ext cx="4194175" cy="44989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
                <a:schemeClr val="hlink"/>
              </a:buClr>
              <a:buSzPct val="95000"/>
              <a:buFont typeface="Wingdings" panose="05000000000000000000" pitchFamily="2" charset="2"/>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07188" y="228600"/>
            <a:ext cx="2135187" cy="58705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228600"/>
            <a:ext cx="6253163" cy="587057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1026" name="Rectangle 2"/>
          <p:cNvSpPr>
            <a:spLocks noGrp="1" noRot="1"/>
          </p:cNvSpPr>
          <p:nvPr>
            <p:ph type="title"/>
          </p:nvPr>
        </p:nvSpPr>
        <p:spPr>
          <a:xfrm>
            <a:off x="301625" y="228600"/>
            <a:ext cx="854075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Rectangle 3"/>
          <p:cNvSpPr>
            <a:spLocks noGrp="1" noRot="1"/>
          </p:cNvSpPr>
          <p:nvPr>
            <p:ph type="body" idx="1"/>
          </p:nvPr>
        </p:nvSpPr>
        <p:spPr>
          <a:xfrm>
            <a:off x="301625" y="1600200"/>
            <a:ext cx="8540750" cy="4498975"/>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6804" name="Rectangle 4"/>
          <p:cNvSpPr>
            <a:spLocks noGrp="1" noChangeArrowheads="1"/>
          </p:cNvSpPr>
          <p:nvPr>
            <p:ph type="dt" sz="half" idx="2"/>
          </p:nvPr>
        </p:nvSpPr>
        <p:spPr bwMode="auto">
          <a:xfrm>
            <a:off x="301625"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680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6806" name="Rectangle 6"/>
          <p:cNvSpPr>
            <a:spLocks noGrp="1" noChangeArrowheads="1"/>
          </p:cNvSpPr>
          <p:nvPr>
            <p:ph type="sldNum" sz="quarter" idx="4"/>
          </p:nvPr>
        </p:nvSpPr>
        <p:spPr bwMode="auto">
          <a:xfrm>
            <a:off x="6553200" y="6245225"/>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Clr>
          <a:schemeClr val="hlink"/>
        </a:buClr>
        <a:buSzPct val="95000"/>
        <a:buFont typeface="Wingdings" panose="05000000000000000000" pitchFamily="2" charset="2"/>
        <a:buChar char="w"/>
        <a:defRPr sz="3200">
          <a:solidFill>
            <a:schemeClr val="tx1"/>
          </a:solidFill>
          <a:latin typeface="+mn-lt"/>
          <a:ea typeface="+mn-ea"/>
          <a:cs typeface="+mn-cs"/>
        </a:defRPr>
      </a:lvl1pPr>
      <a:lvl2pPr marL="742950" indent="-285750" algn="l" rtl="0" fontAlgn="base">
        <a:spcBef>
          <a:spcPct val="20000"/>
        </a:spcBef>
        <a:spcAft>
          <a:spcPct val="0"/>
        </a:spcAft>
        <a:buClr>
          <a:schemeClr val="folHlink"/>
        </a:buClr>
        <a:buSzPct val="90000"/>
        <a:buFont typeface="Wingdings" panose="05000000000000000000" pitchFamily="2" charset="2"/>
        <a:buChar char="ª"/>
        <a:defRPr sz="2800">
          <a:solidFill>
            <a:schemeClr val="tx1"/>
          </a:solidFill>
          <a:latin typeface="+mn-lt"/>
          <a:ea typeface="+mn-ea"/>
        </a:defRPr>
      </a:lvl2pPr>
      <a:lvl3pPr marL="1143000" indent="-228600" algn="l" rtl="0" fontAlgn="base">
        <a:spcBef>
          <a:spcPct val="20000"/>
        </a:spcBef>
        <a:spcAft>
          <a:spcPct val="0"/>
        </a:spcAft>
        <a:buClr>
          <a:schemeClr val="hlink"/>
        </a:buClr>
        <a:buFont typeface="Wingdings" panose="05000000000000000000" pitchFamily="2" charset="2"/>
        <a:buChar char="w"/>
        <a:defRPr sz="2400">
          <a:solidFill>
            <a:schemeClr val="tx1"/>
          </a:solidFill>
          <a:latin typeface="+mn-lt"/>
          <a:ea typeface="+mn-ea"/>
        </a:defRPr>
      </a:lvl3pPr>
      <a:lvl4pPr marL="1600200" indent="-228600" algn="l" rtl="0" fontAlgn="base">
        <a:spcBef>
          <a:spcPct val="20000"/>
        </a:spcBef>
        <a:spcAft>
          <a:spcPct val="0"/>
        </a:spcAft>
        <a:buClr>
          <a:schemeClr val="folHlink"/>
        </a:buClr>
        <a:buSzPct val="90000"/>
        <a:buFont typeface="Wingdings" panose="05000000000000000000" pitchFamily="2" charset="2"/>
        <a:buChar char="ª"/>
        <a:defRPr sz="2000">
          <a:solidFill>
            <a:schemeClr val="tx1"/>
          </a:solidFill>
          <a:latin typeface="+mn-lt"/>
          <a:ea typeface="+mn-ea"/>
        </a:defRPr>
      </a:lvl4pPr>
      <a:lvl5pPr marL="2057400" indent="-228600" algn="l" rtl="0" fontAlgn="base">
        <a:spcBef>
          <a:spcPct val="20000"/>
        </a:spcBef>
        <a:spcAft>
          <a:spcPct val="0"/>
        </a:spcAft>
        <a:buClr>
          <a:schemeClr val="hlink"/>
        </a:buClr>
        <a:buFont typeface="Wingdings" panose="05000000000000000000" pitchFamily="2" charset="2"/>
        <a:buChar char="w"/>
        <a:defRPr sz="2000">
          <a:solidFill>
            <a:schemeClr val="tx1"/>
          </a:solidFill>
          <a:latin typeface="+mn-lt"/>
          <a:ea typeface="+mn-ea"/>
        </a:defRPr>
      </a:lvl5pPr>
      <a:lvl6pPr marL="2514600" indent="-228600" algn="l" rtl="0" fontAlgn="base">
        <a:spcBef>
          <a:spcPct val="20000"/>
        </a:spcBef>
        <a:spcAft>
          <a:spcPct val="0"/>
        </a:spcAft>
        <a:buClr>
          <a:schemeClr val="hlink"/>
        </a:buClr>
        <a:buFont typeface="Wingdings" panose="05000000000000000000" pitchFamily="2" charset="2"/>
        <a:buChar char="w"/>
        <a:defRPr sz="2000">
          <a:solidFill>
            <a:schemeClr val="tx1"/>
          </a:solidFill>
          <a:latin typeface="+mn-lt"/>
          <a:ea typeface="+mn-ea"/>
        </a:defRPr>
      </a:lvl6pPr>
      <a:lvl7pPr marL="2971800" indent="-228600" algn="l" rtl="0" fontAlgn="base">
        <a:spcBef>
          <a:spcPct val="20000"/>
        </a:spcBef>
        <a:spcAft>
          <a:spcPct val="0"/>
        </a:spcAft>
        <a:buClr>
          <a:schemeClr val="hlink"/>
        </a:buClr>
        <a:buFont typeface="Wingdings" panose="05000000000000000000" pitchFamily="2" charset="2"/>
        <a:buChar char="w"/>
        <a:defRPr sz="2000">
          <a:solidFill>
            <a:schemeClr val="tx1"/>
          </a:solidFill>
          <a:latin typeface="+mn-lt"/>
          <a:ea typeface="+mn-ea"/>
        </a:defRPr>
      </a:lvl7pPr>
      <a:lvl8pPr marL="3429000" indent="-228600" algn="l" rtl="0" fontAlgn="base">
        <a:spcBef>
          <a:spcPct val="20000"/>
        </a:spcBef>
        <a:spcAft>
          <a:spcPct val="0"/>
        </a:spcAft>
        <a:buClr>
          <a:schemeClr val="hlink"/>
        </a:buClr>
        <a:buFont typeface="Wingdings" panose="05000000000000000000" pitchFamily="2" charset="2"/>
        <a:buChar char="w"/>
        <a:defRPr sz="2000">
          <a:solidFill>
            <a:schemeClr val="tx1"/>
          </a:solidFill>
          <a:latin typeface="+mn-lt"/>
          <a:ea typeface="+mn-ea"/>
        </a:defRPr>
      </a:lvl8pPr>
      <a:lvl9pPr marL="3886200" indent="-228600" algn="l" rtl="0" fontAlgn="base">
        <a:spcBef>
          <a:spcPct val="20000"/>
        </a:spcBef>
        <a:spcAft>
          <a:spcPct val="0"/>
        </a:spcAft>
        <a:buClr>
          <a:schemeClr val="hlink"/>
        </a:buClr>
        <a:buFont typeface="Wingdings" panose="05000000000000000000" pitchFamily="2" charset="2"/>
        <a:buChar char="w"/>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4.jpe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Rectangle 4"/>
          <p:cNvSpPr/>
          <p:nvPr/>
        </p:nvSpPr>
        <p:spPr>
          <a:xfrm>
            <a:off x="4643438" y="260350"/>
            <a:ext cx="4176712" cy="6281738"/>
          </a:xfrm>
          <a:prstGeom prst="rect">
            <a:avLst/>
          </a:prstGeom>
          <a:noFill/>
          <a:ln w="9525">
            <a:noFill/>
          </a:ln>
        </p:spPr>
        <p:txBody>
          <a:bodyPr>
            <a:spAutoFit/>
          </a:bodyPr>
          <a:p>
            <a:pPr>
              <a:lnSpc>
                <a:spcPct val="80000"/>
              </a:lnSpc>
              <a:spcBef>
                <a:spcPct val="20000"/>
              </a:spcBef>
              <a:buClr>
                <a:schemeClr val="hlink"/>
              </a:buClr>
              <a:buSzPct val="95000"/>
              <a:buFont typeface="Wingdings" panose="05000000000000000000" pitchFamily="2" charset="2"/>
              <a:buNone/>
            </a:pPr>
            <a:r>
              <a:rPr lang="zh-CN" altLang="en-US" b="1" dirty="0">
                <a:solidFill>
                  <a:srgbClr val="000000"/>
                </a:solidFill>
                <a:latin typeface="Arial" panose="020B0604020202020204" pitchFamily="34" charset="0"/>
              </a:rPr>
              <a:t>一道道的那个山来哟</a:t>
            </a:r>
            <a:endParaRPr lang="zh-CN" altLang="en-US" b="1" dirty="0">
              <a:solidFill>
                <a:srgbClr val="000000"/>
              </a:solidFill>
              <a:latin typeface="Arial" panose="020B0604020202020204" pitchFamily="34" charset="0"/>
            </a:endParaRPr>
          </a:p>
          <a:p>
            <a:pPr>
              <a:lnSpc>
                <a:spcPct val="80000"/>
              </a:lnSpc>
              <a:spcBef>
                <a:spcPct val="20000"/>
              </a:spcBef>
              <a:buClr>
                <a:schemeClr val="hlink"/>
              </a:buClr>
              <a:buSzPct val="95000"/>
              <a:buFont typeface="Wingdings" panose="05000000000000000000" pitchFamily="2" charset="2"/>
              <a:buNone/>
            </a:pPr>
            <a:r>
              <a:rPr lang="zh-CN" altLang="en-US" b="1" dirty="0">
                <a:solidFill>
                  <a:srgbClr val="000000"/>
                </a:solidFill>
                <a:latin typeface="Arial" panose="020B0604020202020204" pitchFamily="34" charset="0"/>
              </a:rPr>
              <a:t>一道道水</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咱们中央噢红军到陕北</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咱们中央噢红军到陕北</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  一杆杆的那个红旗哟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  一杆杆枪</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咱们的队伍势力壮</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  千家万户哎咳哎咳哟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把门开哎咳哎咳哟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 快把咱亲人迎进来咿儿呀儿来吧哟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热腾腾油糕哎咳哎咳哟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 摆上桌哎咳哎咳哟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滚滚的米酒快给亲人喝咿儿呀儿来吧哟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为民亲人哎咳哎咳哟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热炕上坐哎咳哎咳哟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痴心的话儿围着情哥哥咿儿呀儿来吧哟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满天的乌云哎咳哎咳哟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风吹散咳哎咳哟</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毛主席来了晴了天</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晴呀晴了天</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毛主席来了晴了天晴呀晴了晴呀天</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千里的那个雷声噢万里的闪</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咱们革命的力量大发展</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咱们革命的力量大发展</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山丹丹的那个开花哟红艳艳</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毛主席领导咱们打江山</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山丹丹的那个开花哟红艳艳</a:t>
            </a:r>
            <a:br>
              <a:rPr lang="zh-CN" altLang="en-US" b="1" dirty="0">
                <a:solidFill>
                  <a:srgbClr val="000000"/>
                </a:solidFill>
                <a:latin typeface="Arial" panose="020B0604020202020204" pitchFamily="34" charset="0"/>
              </a:rPr>
            </a:br>
            <a:r>
              <a:rPr lang="zh-CN" altLang="en-US" b="1" dirty="0">
                <a:solidFill>
                  <a:srgbClr val="000000"/>
                </a:solidFill>
                <a:latin typeface="Arial" panose="020B0604020202020204" pitchFamily="34" charset="0"/>
              </a:rPr>
              <a:t>毛主席领导咱们打江山 </a:t>
            </a:r>
            <a:r>
              <a:rPr lang="zh-CN" altLang="en-US" b="1" dirty="0">
                <a:latin typeface="Arial" panose="020B0604020202020204" pitchFamily="34" charset="0"/>
              </a:rPr>
              <a:t> </a:t>
            </a:r>
            <a:endParaRPr lang="zh-CN" altLang="en-US" b="1" dirty="0">
              <a:latin typeface="Arial" panose="020B0604020202020204" pitchFamily="34" charset="0"/>
            </a:endParaRPr>
          </a:p>
        </p:txBody>
      </p:sp>
      <p:pic>
        <p:nvPicPr>
          <p:cNvPr id="2051" name="Picture 6" descr="83025aafa40f4bfbe2b47cb7014f78f0f63618e8"/>
          <p:cNvPicPr>
            <a:picLocks noChangeAspect="1"/>
          </p:cNvPicPr>
          <p:nvPr/>
        </p:nvPicPr>
        <p:blipFill>
          <a:blip r:embed="rId1"/>
          <a:stretch>
            <a:fillRect/>
          </a:stretch>
        </p:blipFill>
        <p:spPr>
          <a:xfrm>
            <a:off x="0" y="1628775"/>
            <a:ext cx="4643438" cy="2492375"/>
          </a:xfrm>
          <a:prstGeom prst="rect">
            <a:avLst/>
          </a:prstGeom>
          <a:noFill/>
          <a:ln w="9525">
            <a:noFill/>
          </a:ln>
        </p:spPr>
      </p:pic>
      <p:sp>
        <p:nvSpPr>
          <p:cNvPr id="2052" name="WordArt 8"/>
          <p:cNvSpPr>
            <a:spLocks noTextEdit="1"/>
          </p:cNvSpPr>
          <p:nvPr/>
        </p:nvSpPr>
        <p:spPr>
          <a:xfrm>
            <a:off x="468313" y="692150"/>
            <a:ext cx="3657600" cy="617538"/>
          </a:xfrm>
          <a:prstGeom prst="rect">
            <a:avLst/>
          </a:prstGeom>
        </p:spPr>
        <p:txBody>
          <a:bodyPr wrap="none" fromWordArt="1">
            <a:prstTxWarp prst="textWave1">
              <a:avLst>
                <a:gd name="adj1" fmla="val 13005"/>
                <a:gd name="adj2" fmla="val 0"/>
              </a:avLst>
            </a:prstTxWarp>
            <a:normAutofit/>
          </a:bodyPr>
          <a:p>
            <a:pPr algn="ctr" eaLnBrk="0" hangingPunct="0"/>
            <a:r>
              <a:rPr lang="zh-CN" altLang="en-US" sz="3600">
                <a:solidFill>
                  <a:srgbClr val="FF0000"/>
                </a:solidFill>
                <a:effectLst>
                  <a:outerShdw dist="53882" dir="2699999" algn="ctr" rotWithShape="0">
                    <a:srgbClr val="C0C0C0">
                      <a:alpha val="79999"/>
                    </a:srgbClr>
                  </a:outerShdw>
                </a:effectLst>
                <a:latin typeface="宋体" panose="02010600030101010101" pitchFamily="2" charset="-122"/>
                <a:ea typeface="宋体" panose="02010600030101010101" pitchFamily="2" charset="-122"/>
              </a:rPr>
              <a:t>山丹丹花开红艳艳</a:t>
            </a:r>
            <a:endParaRPr lang="zh-CN" altLang="en-US" sz="3600">
              <a:solidFill>
                <a:srgbClr val="FF0000"/>
              </a:solidFill>
              <a:effectLst>
                <a:outerShdw dist="53882" dir="2699999" algn="ctr" rotWithShape="0">
                  <a:srgbClr val="C0C0C0">
                    <a:alpha val="79999"/>
                  </a:srgbClr>
                </a:outerShdw>
              </a:effectLst>
              <a:latin typeface="宋体" panose="02010600030101010101" pitchFamily="2" charset="-122"/>
              <a:ea typeface="宋体" panose="02010600030101010101" pitchFamily="2" charset="-122"/>
            </a:endParaRPr>
          </a:p>
        </p:txBody>
      </p:sp>
      <p:sp>
        <p:nvSpPr>
          <p:cNvPr id="2054" name="Rectangle 10"/>
          <p:cNvSpPr/>
          <p:nvPr/>
        </p:nvSpPr>
        <p:spPr>
          <a:xfrm>
            <a:off x="250825" y="4365625"/>
            <a:ext cx="4105275" cy="2289175"/>
          </a:xfrm>
          <a:prstGeom prst="rect">
            <a:avLst/>
          </a:prstGeom>
          <a:noFill/>
          <a:ln w="9525">
            <a:noFill/>
          </a:ln>
        </p:spPr>
        <p:txBody>
          <a:bodyPr>
            <a:spAutoFit/>
          </a:bodyPr>
          <a:p>
            <a:r>
              <a:rPr lang="zh-CN" altLang="en-US" b="1" dirty="0">
                <a:solidFill>
                  <a:srgbClr val="000000"/>
                </a:solidFill>
                <a:latin typeface="Arial" panose="020B0604020202020204" pitchFamily="34" charset="0"/>
              </a:rPr>
              <a:t>       </a:t>
            </a:r>
            <a:r>
              <a:rPr lang="zh-CN" altLang="en-US" b="1" dirty="0">
                <a:solidFill>
                  <a:srgbClr val="0033CC"/>
                </a:solidFill>
                <a:latin typeface="Arial" panose="020B0604020202020204" pitchFamily="34" charset="0"/>
              </a:rPr>
              <a:t>这首民歌是首具有陕西风情的信天游，也是首颂扬红色政权的歌曲，全曲用西北人民的语言生动地描绘了中央红军到达陕北的革命历史史实。现在我们来学习著名作家贺敬之以信天游的形式写成的诗歌</a:t>
            </a:r>
            <a:r>
              <a:rPr lang="en-US" altLang="zh-CN" b="1">
                <a:solidFill>
                  <a:srgbClr val="0033CC"/>
                </a:solidFill>
                <a:latin typeface="Arial" panose="020B0604020202020204" pitchFamily="34" charset="0"/>
              </a:rPr>
              <a:t>——《</a:t>
            </a:r>
            <a:r>
              <a:rPr lang="zh-CN" altLang="en-US" b="1" dirty="0">
                <a:solidFill>
                  <a:srgbClr val="0033CC"/>
                </a:solidFill>
                <a:latin typeface="Arial" panose="020B0604020202020204" pitchFamily="34" charset="0"/>
              </a:rPr>
              <a:t>回延安</a:t>
            </a:r>
            <a:r>
              <a:rPr lang="en-US" altLang="zh-CN" b="1">
                <a:solidFill>
                  <a:srgbClr val="0033CC"/>
                </a:solidFill>
                <a:latin typeface="Arial" panose="020B0604020202020204" pitchFamily="34" charset="0"/>
              </a:rPr>
              <a:t>》</a:t>
            </a:r>
            <a:r>
              <a:rPr lang="zh-CN" altLang="en-US" b="1" dirty="0">
                <a:solidFill>
                  <a:srgbClr val="0033CC"/>
                </a:solidFill>
                <a:latin typeface="Arial" panose="020B0604020202020204" pitchFamily="34" charset="0"/>
              </a:rPr>
              <a:t>。看看中国的革命圣地延安给作者留下怎样的温暖记忆？</a:t>
            </a:r>
            <a:endParaRPr lang="zh-CN" altLang="en-US" b="1" dirty="0">
              <a:solidFill>
                <a:srgbClr val="0033CC"/>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animEffect transition="in" filter="checkerboard(across)">
                                      <p:cBhvr>
                                        <p:cTn id="7" dur="500"/>
                                        <p:tgtEl>
                                          <p:spTgt spid="205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2054"/>
                                        </p:tgtEl>
                                        <p:attrNameLst>
                                          <p:attrName>style.visibility</p:attrName>
                                        </p:attrNameLst>
                                      </p:cBhvr>
                                      <p:to>
                                        <p:strVal val="visible"/>
                                      </p:to>
                                    </p:set>
                                    <p:animEffect transition="in" filter="strips(downLeft)">
                                      <p:cBhvr>
                                        <p:cTn id="12" dur="500"/>
                                        <p:tgtEl>
                                          <p:spTgt spid="20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4"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3074" name="Picture 8" descr="图片1"/>
          <p:cNvPicPr>
            <a:picLocks noChangeAspect="1"/>
          </p:cNvPicPr>
          <p:nvPr/>
        </p:nvPicPr>
        <p:blipFill>
          <a:blip r:embed="rId1"/>
          <a:stretch>
            <a:fillRect/>
          </a:stretch>
        </p:blipFill>
        <p:spPr>
          <a:xfrm>
            <a:off x="0" y="0"/>
            <a:ext cx="9144000" cy="6858000"/>
          </a:xfrm>
          <a:prstGeom prst="rect">
            <a:avLst/>
          </a:prstGeom>
          <a:noFill/>
          <a:ln w="9525">
            <a:noFill/>
          </a:ln>
        </p:spPr>
      </p:pic>
      <p:sp>
        <p:nvSpPr>
          <p:cNvPr id="3075" name="WordArt 11"/>
          <p:cNvSpPr>
            <a:spLocks noTextEdit="1"/>
          </p:cNvSpPr>
          <p:nvPr/>
        </p:nvSpPr>
        <p:spPr>
          <a:xfrm>
            <a:off x="2700338" y="765175"/>
            <a:ext cx="3240087" cy="1728788"/>
          </a:xfrm>
          <a:prstGeom prst="rect">
            <a:avLst/>
          </a:prstGeom>
        </p:spPr>
        <p:txBody>
          <a:bodyPr wrap="none" fromWordArt="1">
            <a:prstTxWarp prst="textCanUp">
              <a:avLst>
                <a:gd name="adj" fmla="val 85713"/>
              </a:avLst>
            </a:prstTxWarp>
            <a:normAutofit/>
          </a:bodyPr>
          <a:p>
            <a:pPr algn="ctr"/>
            <a:r>
              <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rPr>
              <a:t>回延安</a:t>
            </a:r>
            <a:endParaRPr lang="zh-CN" altLang="en-US" sz="3600">
              <a:ln w="19050" cap="flat" cmpd="sng">
                <a:solidFill>
                  <a:srgbClr val="99CCFF"/>
                </a:solidFill>
                <a:prstDash val="solid"/>
                <a:headEnd type="none" w="med" len="med"/>
                <a:tailEnd type="none" w="med" len="med"/>
              </a:ln>
              <a:solidFill>
                <a:srgbClr val="0066CC"/>
              </a:solidFill>
              <a:effectLst>
                <a:outerShdw dist="35921" dir="2699999" algn="ctr" rotWithShape="0">
                  <a:srgbClr val="990000"/>
                </a:outerShdw>
              </a:effectLst>
              <a:latin typeface="宋体" panose="02010600030101010101" pitchFamily="2" charset="-122"/>
              <a:ea typeface="宋体" panose="02010600030101010101" pitchFamily="2" charset="-122"/>
            </a:endParaRPr>
          </a:p>
        </p:txBody>
      </p:sp>
      <p:sp>
        <p:nvSpPr>
          <p:cNvPr id="3076" name="WordArt 12"/>
          <p:cNvSpPr>
            <a:spLocks noTextEdit="1"/>
          </p:cNvSpPr>
          <p:nvPr/>
        </p:nvSpPr>
        <p:spPr>
          <a:xfrm>
            <a:off x="3708400" y="3213100"/>
            <a:ext cx="1368425" cy="576263"/>
          </a:xfrm>
          <a:prstGeom prst="rect">
            <a:avLst/>
          </a:prstGeom>
        </p:spPr>
        <p:txBody>
          <a:bodyPr wrap="none" fromWordArt="1">
            <a:prstTxWarp prst="textPlain">
              <a:avLst>
                <a:gd name="adj" fmla="val 50000"/>
              </a:avLst>
            </a:prstTxWarp>
            <a:normAutofit/>
          </a:bodyPr>
          <a:p>
            <a:pPr algn="ctr"/>
            <a:r>
              <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rPr>
              <a:t>贺敬之</a:t>
            </a:r>
            <a:endParaRPr lang="zh-CN" altLang="en-US" sz="3600">
              <a:gradFill rotWithShape="1">
                <a:gsLst>
                  <a:gs pos="0">
                    <a:srgbClr val="FFFF00"/>
                  </a:gs>
                  <a:gs pos="100000">
                    <a:srgbClr val="FF9933"/>
                  </a:gs>
                </a:gsLst>
                <a:path path="rect">
                  <a:fillToRect l="50000" t="50000" r="50000" b="50000"/>
                </a:path>
                <a:tileRect/>
              </a:gradFill>
              <a:effectLst>
                <a:outerShdw dist="35921" dir="2699999" algn="ctr" rotWithShape="0">
                  <a:srgbClr val="C0C0C0">
                    <a:alpha val="79999"/>
                  </a:srgbClr>
                </a:outerShdw>
              </a:effectLst>
              <a:latin typeface="宋体" panose="02010600030101010101" pitchFamily="2" charset="-122"/>
              <a:ea typeface="宋体" panose="02010600030101010101"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4098" name="Text Box 2"/>
          <p:cNvSpPr txBox="1"/>
          <p:nvPr/>
        </p:nvSpPr>
        <p:spPr>
          <a:xfrm>
            <a:off x="3851275" y="1341438"/>
            <a:ext cx="4968875" cy="4422775"/>
          </a:xfrm>
          <a:prstGeom prst="rect">
            <a:avLst/>
          </a:prstGeom>
          <a:noFill/>
          <a:ln w="9525">
            <a:noFill/>
          </a:ln>
        </p:spPr>
        <p:txBody>
          <a:bodyPr>
            <a:spAutoFit/>
          </a:bodyPr>
          <a:p>
            <a:pPr>
              <a:spcBef>
                <a:spcPct val="50000"/>
              </a:spcBef>
            </a:pPr>
            <a:r>
              <a:rPr lang="zh-CN" altLang="en-US" sz="3200" b="1" dirty="0">
                <a:solidFill>
                  <a:srgbClr val="000000"/>
                </a:solidFill>
                <a:latin typeface="Arial" panose="020B0604020202020204" pitchFamily="34" charset="0"/>
              </a:rPr>
              <a:t>    </a:t>
            </a:r>
            <a:r>
              <a:rPr lang="zh-CN" altLang="en-US" sz="2800" b="1" dirty="0">
                <a:solidFill>
                  <a:srgbClr val="0033CC"/>
                </a:solidFill>
                <a:latin typeface="宋体" panose="02010600030101010101" pitchFamily="2" charset="-122"/>
              </a:rPr>
              <a:t>贺敬之</a:t>
            </a:r>
            <a:r>
              <a:rPr lang="zh-CN" altLang="en-US" sz="2800" b="1" dirty="0">
                <a:solidFill>
                  <a:srgbClr val="333300"/>
                </a:solidFill>
                <a:latin typeface="宋体" panose="02010600030101010101" pitchFamily="2" charset="-122"/>
              </a:rPr>
              <a:t>现当代诗人、剧作家。山东峄</a:t>
            </a:r>
            <a:r>
              <a:rPr lang="en-US" altLang="zh-CN" sz="2800" b="1" dirty="0">
                <a:solidFill>
                  <a:srgbClr val="333300"/>
                </a:solidFill>
                <a:latin typeface="宋体" panose="02010600030101010101" pitchFamily="2" charset="-122"/>
              </a:rPr>
              <a:t>[yì]</a:t>
            </a:r>
            <a:r>
              <a:rPr lang="zh-CN" altLang="en-US" sz="2800" b="1" dirty="0">
                <a:solidFill>
                  <a:srgbClr val="333300"/>
                </a:solidFill>
                <a:latin typeface="宋体" panose="02010600030101010101" pitchFamily="2" charset="-122"/>
              </a:rPr>
              <a:t>县（今枣庄市）人。</a:t>
            </a:r>
            <a:r>
              <a:rPr lang="en-US" altLang="zh-CN" sz="2800" b="1" dirty="0">
                <a:solidFill>
                  <a:srgbClr val="333300"/>
                </a:solidFill>
                <a:latin typeface="宋体" panose="02010600030101010101" pitchFamily="2" charset="-122"/>
              </a:rPr>
              <a:t>1940</a:t>
            </a:r>
            <a:r>
              <a:rPr lang="zh-CN" altLang="en-US" sz="2800" b="1" dirty="0">
                <a:solidFill>
                  <a:srgbClr val="333300"/>
                </a:solidFill>
                <a:latin typeface="宋体" panose="02010600030101010101" pitchFamily="2" charset="-122"/>
              </a:rPr>
              <a:t>年到延安，进入鲁迅艺术文学院学习。</a:t>
            </a:r>
            <a:r>
              <a:rPr lang="en-US" altLang="zh-CN" sz="2800" b="1" dirty="0">
                <a:solidFill>
                  <a:srgbClr val="333300"/>
                </a:solidFill>
                <a:latin typeface="宋体" panose="02010600030101010101" pitchFamily="2" charset="-122"/>
              </a:rPr>
              <a:t>1945</a:t>
            </a:r>
            <a:r>
              <a:rPr lang="zh-CN" altLang="en-US" sz="2800" b="1" dirty="0">
                <a:solidFill>
                  <a:srgbClr val="333300"/>
                </a:solidFill>
                <a:latin typeface="宋体" panose="02010600030101010101" pitchFamily="2" charset="-122"/>
              </a:rPr>
              <a:t>年，与丁毅合作创作了歌剧</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白毛女</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，此剧1951年荣获斯大林文学奖。 80年代任中华人民共和国文化部部长。主要诗歌集有</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朝阳花开</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乡村的夜</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放歌集</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贺敬之诗选</a:t>
            </a:r>
            <a:r>
              <a:rPr lang="en-US" altLang="zh-CN" sz="2800" b="1" dirty="0">
                <a:solidFill>
                  <a:srgbClr val="333300"/>
                </a:solidFill>
                <a:latin typeface="宋体" panose="02010600030101010101" pitchFamily="2" charset="-122"/>
              </a:rPr>
              <a:t>》</a:t>
            </a:r>
            <a:r>
              <a:rPr lang="zh-CN" altLang="en-US" sz="2800" b="1" dirty="0">
                <a:solidFill>
                  <a:srgbClr val="333300"/>
                </a:solidFill>
                <a:latin typeface="宋体" panose="02010600030101010101" pitchFamily="2" charset="-122"/>
              </a:rPr>
              <a:t>等。</a:t>
            </a:r>
            <a:r>
              <a:rPr lang="zh-CN" altLang="en-US" sz="2800" dirty="0">
                <a:solidFill>
                  <a:srgbClr val="FF0000"/>
                </a:solidFill>
                <a:latin typeface="Arial" panose="020B0604020202020204" pitchFamily="34" charset="0"/>
              </a:rPr>
              <a:t> </a:t>
            </a:r>
            <a:endParaRPr lang="zh-CN" altLang="en-US" sz="2800" dirty="0">
              <a:solidFill>
                <a:srgbClr val="FF0000"/>
              </a:solidFill>
              <a:latin typeface="Arial" panose="020B0604020202020204" pitchFamily="34" charset="0"/>
            </a:endParaRPr>
          </a:p>
        </p:txBody>
      </p:sp>
      <p:pic>
        <p:nvPicPr>
          <p:cNvPr id="4099" name="Picture 3" descr="賀敬之"/>
          <p:cNvPicPr>
            <a:picLocks noChangeAspect="1"/>
          </p:cNvPicPr>
          <p:nvPr/>
        </p:nvPicPr>
        <p:blipFill>
          <a:blip r:embed="rId1"/>
          <a:stretch>
            <a:fillRect/>
          </a:stretch>
        </p:blipFill>
        <p:spPr>
          <a:xfrm>
            <a:off x="611188" y="1700213"/>
            <a:ext cx="2781300" cy="3962400"/>
          </a:xfrm>
          <a:prstGeom prst="rect">
            <a:avLst/>
          </a:prstGeom>
          <a:noFill/>
          <a:ln w="9525">
            <a:noFill/>
          </a:ln>
        </p:spPr>
      </p:pic>
      <p:sp>
        <p:nvSpPr>
          <p:cNvPr id="4100" name="WordArt 10"/>
          <p:cNvSpPr>
            <a:spLocks noTextEdit="1"/>
          </p:cNvSpPr>
          <p:nvPr/>
        </p:nvSpPr>
        <p:spPr>
          <a:xfrm>
            <a:off x="395288" y="404813"/>
            <a:ext cx="2089150" cy="792162"/>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作者简介</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5123" name="Text Box 3"/>
          <p:cNvSpPr txBox="1">
            <a:spLocks noChangeArrowheads="1"/>
          </p:cNvSpPr>
          <p:nvPr/>
        </p:nvSpPr>
        <p:spPr bwMode="auto">
          <a:xfrm>
            <a:off x="762000" y="449263"/>
            <a:ext cx="7924800" cy="557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p>
            <a:pPr>
              <a:spcBef>
                <a:spcPct val="50000"/>
              </a:spcBef>
            </a:pPr>
            <a:r>
              <a:rPr lang="zh-CN" altLang="en-US" sz="4000" dirty="0">
                <a:solidFill>
                  <a:srgbClr val="FF0000"/>
                </a:solidFill>
                <a:effectLst>
                  <a:outerShdw blurRad="38100" dist="38100" dir="2700000">
                    <a:srgbClr val="C0C0C0"/>
                  </a:outerShdw>
                </a:effectLst>
                <a:latin typeface="_x000B__x000C_" charset="0"/>
              </a:rPr>
              <a:t>写作背景</a:t>
            </a:r>
            <a:r>
              <a:rPr lang="zh-CN" altLang="en-US" sz="4000" dirty="0">
                <a:solidFill>
                  <a:srgbClr val="000000"/>
                </a:solidFill>
                <a:effectLst>
                  <a:outerShdw blurRad="38100" dist="38100" dir="2700000">
                    <a:srgbClr val="C0C0C0"/>
                  </a:outerShdw>
                </a:effectLst>
                <a:latin typeface="_x000B__x000C_" charset="0"/>
              </a:rPr>
              <a:t>：</a:t>
            </a:r>
            <a:endParaRPr lang="zh-CN" altLang="en-US" sz="4000" dirty="0">
              <a:solidFill>
                <a:srgbClr val="000000"/>
              </a:solidFill>
              <a:effectLst>
                <a:outerShdw blurRad="38100" dist="38100" dir="2700000">
                  <a:srgbClr val="C0C0C0"/>
                </a:outerShdw>
              </a:effectLst>
              <a:latin typeface="_x000B__x000C_" charset="0"/>
            </a:endParaRPr>
          </a:p>
          <a:p>
            <a:r>
              <a:rPr lang="en-US" altLang="zh-CN" sz="3200">
                <a:solidFill>
                  <a:srgbClr val="000000"/>
                </a:solidFill>
                <a:latin typeface="Arial" panose="020B0604020202020204" pitchFamily="34" charset="0"/>
              </a:rPr>
              <a:t>         </a:t>
            </a:r>
            <a:endParaRPr lang="en-US" altLang="zh-CN" sz="3200">
              <a:solidFill>
                <a:srgbClr val="000000"/>
              </a:solidFill>
              <a:latin typeface="Arial" panose="020B0604020202020204" pitchFamily="34" charset="0"/>
            </a:endParaRPr>
          </a:p>
          <a:p>
            <a:r>
              <a:rPr lang="en-US" altLang="zh-CN" sz="3200">
                <a:solidFill>
                  <a:srgbClr val="000000"/>
                </a:solidFill>
                <a:latin typeface="Arial" panose="020B0604020202020204" pitchFamily="34" charset="0"/>
              </a:rPr>
              <a:t>       </a:t>
            </a:r>
            <a:r>
              <a:rPr lang="en-US" altLang="zh-CN" sz="3200" b="1">
                <a:solidFill>
                  <a:srgbClr val="000000"/>
                </a:solidFill>
                <a:latin typeface="Arial" panose="020B0604020202020204" pitchFamily="34" charset="0"/>
              </a:rPr>
              <a:t>1956</a:t>
            </a:r>
            <a:r>
              <a:rPr lang="zh-CN" altLang="en-US" sz="3200" b="1" dirty="0">
                <a:solidFill>
                  <a:srgbClr val="000000"/>
                </a:solidFill>
                <a:latin typeface="Arial" panose="020B0604020202020204" pitchFamily="34" charset="0"/>
              </a:rPr>
              <a:t>年作者参加西北五省（区）青年造林大会，回到阔别十年的延安，看到延安的巨大变化，无限兴奋喜悦，因此写了这首诗，抒发了对延安的深切怀念，对党和人民的无限热爱。</a:t>
            </a:r>
            <a:endParaRPr lang="zh-CN" altLang="en-US" sz="3200" b="1" dirty="0">
              <a:solidFill>
                <a:srgbClr val="000000"/>
              </a:solidFill>
              <a:latin typeface="Arial" panose="020B0604020202020204" pitchFamily="34" charset="0"/>
            </a:endParaRPr>
          </a:p>
          <a:p>
            <a:r>
              <a:rPr lang="zh-CN" altLang="en-US" sz="3200" b="1" dirty="0">
                <a:solidFill>
                  <a:srgbClr val="000000"/>
                </a:solidFill>
                <a:latin typeface="Arial" panose="020B0604020202020204" pitchFamily="34" charset="0"/>
              </a:rPr>
              <a:t>    当时诗人打算写几篇报告文学和一点新闻报道，青年大会要举行一个联欢晚会，说要诗人出个节目，于是诗人就采用了最具地方特色的“信天游”的格式写了这首诗。</a:t>
            </a:r>
            <a:endParaRPr lang="zh-CN" altLang="en-US" sz="3200" b="1" dirty="0">
              <a:solidFill>
                <a:srgbClr val="000000"/>
              </a:solidFill>
              <a:latin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6146" name="Rectangle 3"/>
          <p:cNvSpPr>
            <a:spLocks noGrp="1" noRot="1"/>
          </p:cNvSpPr>
          <p:nvPr>
            <p:ph idx="1"/>
          </p:nvPr>
        </p:nvSpPr>
        <p:spPr/>
        <p:txBody>
          <a:bodyPr vert="horz" wrap="square" lIns="91440" tIns="45720" rIns="91440" bIns="45720" anchor="t"/>
          <a:p>
            <a:pPr eaLnBrk="1" hangingPunct="1"/>
            <a:r>
              <a:rPr lang="zh-CN" altLang="en-US" sz="2800" b="1" dirty="0">
                <a:solidFill>
                  <a:srgbClr val="FF0000"/>
                </a:solidFill>
              </a:rPr>
              <a:t>信天游</a:t>
            </a:r>
            <a:r>
              <a:rPr lang="zh-CN" altLang="en-US" sz="2800" dirty="0">
                <a:solidFill>
                  <a:srgbClr val="000000"/>
                </a:solidFill>
              </a:rPr>
              <a:t>，</a:t>
            </a:r>
            <a:r>
              <a:rPr lang="zh-CN" altLang="en-US" sz="2800" b="1" dirty="0">
                <a:solidFill>
                  <a:srgbClr val="000000"/>
                </a:solidFill>
              </a:rPr>
              <a:t>广泛流行于我国西北广大地区的一种民歌，是陕北最富有特色、最具代表性的民歌。在陕北它叫“信天游”，又称“顺天游”，在山西则被称为“山曲”，而在内蒙古又被叫作“爬山调”。</a:t>
            </a:r>
            <a:endParaRPr lang="zh-CN" altLang="en-US" sz="2800" b="1" dirty="0">
              <a:solidFill>
                <a:srgbClr val="000000"/>
              </a:solidFill>
            </a:endParaRPr>
          </a:p>
          <a:p>
            <a:pPr eaLnBrk="1" hangingPunct="1">
              <a:buNone/>
            </a:pPr>
            <a:r>
              <a:rPr lang="zh-CN" altLang="en-US" sz="2800" b="1" dirty="0">
                <a:solidFill>
                  <a:srgbClr val="000000"/>
                </a:solidFill>
              </a:rPr>
              <a:t>         信天游的唱词一般</a:t>
            </a:r>
            <a:r>
              <a:rPr lang="zh-CN" altLang="en-US" sz="2800" b="1" dirty="0">
                <a:solidFill>
                  <a:srgbClr val="FF0000"/>
                </a:solidFill>
              </a:rPr>
              <a:t>两行一节，上下句押韵</a:t>
            </a:r>
            <a:r>
              <a:rPr lang="zh-CN" altLang="en-US" sz="2800" b="1" dirty="0">
                <a:solidFill>
                  <a:srgbClr val="000000"/>
                </a:solidFill>
              </a:rPr>
              <a:t>，一节一韵，诗行错落有致，读来高亢悠远。有的一节表达一个简单独立的意思，有的几节构成一组，表达比较复杂的意思。信天游</a:t>
            </a:r>
            <a:r>
              <a:rPr lang="zh-CN" altLang="en-US" sz="2800" b="1" dirty="0">
                <a:solidFill>
                  <a:srgbClr val="FF0000"/>
                </a:solidFill>
              </a:rPr>
              <a:t>形式自由</a:t>
            </a:r>
            <a:r>
              <a:rPr lang="zh-CN" altLang="en-US" sz="2800" b="1" dirty="0">
                <a:solidFill>
                  <a:srgbClr val="000000"/>
                </a:solidFill>
              </a:rPr>
              <a:t>，常用来抒情，亦可叙事。注意运用</a:t>
            </a:r>
            <a:r>
              <a:rPr lang="zh-CN" altLang="en-US" sz="2800" b="1" dirty="0">
                <a:solidFill>
                  <a:srgbClr val="FF0000"/>
                </a:solidFill>
              </a:rPr>
              <a:t>比兴</a:t>
            </a:r>
            <a:r>
              <a:rPr lang="zh-CN" altLang="en-US" sz="2800" b="1" dirty="0">
                <a:solidFill>
                  <a:srgbClr val="000000"/>
                </a:solidFill>
              </a:rPr>
              <a:t>手法，贴切、自然，增强了诗的音乐性；</a:t>
            </a:r>
            <a:r>
              <a:rPr lang="zh-CN" altLang="en-US" sz="2800" b="1" dirty="0">
                <a:solidFill>
                  <a:srgbClr val="FF0000"/>
                </a:solidFill>
              </a:rPr>
              <a:t>联想丰富，感情深切</a:t>
            </a:r>
            <a:r>
              <a:rPr lang="zh-CN" altLang="en-US" sz="2800" b="1" dirty="0">
                <a:solidFill>
                  <a:srgbClr val="000000"/>
                </a:solidFill>
              </a:rPr>
              <a:t>。</a:t>
            </a:r>
            <a:endParaRPr lang="zh-CN" altLang="en-US" sz="2800" b="1" dirty="0">
              <a:solidFill>
                <a:srgbClr val="000000"/>
              </a:solidFill>
            </a:endParaRPr>
          </a:p>
        </p:txBody>
      </p:sp>
      <p:sp>
        <p:nvSpPr>
          <p:cNvPr id="6147" name="WordArt 4"/>
          <p:cNvSpPr>
            <a:spLocks noTextEdit="1"/>
          </p:cNvSpPr>
          <p:nvPr/>
        </p:nvSpPr>
        <p:spPr>
          <a:xfrm>
            <a:off x="395288" y="404813"/>
            <a:ext cx="2089150" cy="792162"/>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诗体简介</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170" name="Rectangle 3"/>
          <p:cNvSpPr>
            <a:spLocks noGrp="1" noRot="1"/>
          </p:cNvSpPr>
          <p:nvPr>
            <p:ph idx="1"/>
          </p:nvPr>
        </p:nvSpPr>
        <p:spPr>
          <a:xfrm>
            <a:off x="1187450" y="981075"/>
            <a:ext cx="6985000" cy="4968875"/>
          </a:xfrm>
        </p:spPr>
        <p:txBody>
          <a:bodyPr vert="horz" wrap="square" lIns="91440" tIns="45720" rIns="91440" bIns="45720" anchor="t"/>
          <a:p>
            <a:pPr eaLnBrk="1" hangingPunct="1">
              <a:buNone/>
            </a:pPr>
            <a:endParaRPr lang="en-US" altLang="zh-CN" sz="3600" b="1"/>
          </a:p>
          <a:p>
            <a:pPr eaLnBrk="1" hangingPunct="1">
              <a:buNone/>
            </a:pPr>
            <a:r>
              <a:rPr lang="zh-CN" altLang="en-US" dirty="0">
                <a:solidFill>
                  <a:srgbClr val="000000"/>
                </a:solidFill>
              </a:rPr>
              <a:t>       注意节奏、感情。</a:t>
            </a:r>
            <a:endParaRPr lang="en-US" altLang="zh-CN">
              <a:solidFill>
                <a:srgbClr val="000000"/>
              </a:solidFill>
            </a:endParaRPr>
          </a:p>
          <a:p>
            <a:pPr eaLnBrk="1" hangingPunct="1">
              <a:buNone/>
            </a:pPr>
            <a:r>
              <a:rPr lang="zh-CN" altLang="en-US" dirty="0">
                <a:solidFill>
                  <a:srgbClr val="000000"/>
                </a:solidFill>
              </a:rPr>
              <a:t>     读准下列红色字体字的读音。</a:t>
            </a:r>
            <a:endParaRPr lang="zh-CN" altLang="en-US" dirty="0">
              <a:solidFill>
                <a:srgbClr val="000000"/>
              </a:solidFill>
            </a:endParaRPr>
          </a:p>
          <a:p>
            <a:pPr eaLnBrk="1" hangingPunct="1">
              <a:buNone/>
            </a:pPr>
            <a:endParaRPr lang="zh-CN" altLang="en-US" dirty="0">
              <a:solidFill>
                <a:srgbClr val="FF0000"/>
              </a:solidFill>
            </a:endParaRPr>
          </a:p>
          <a:p>
            <a:pPr eaLnBrk="1" hangingPunct="1">
              <a:buNone/>
            </a:pPr>
            <a:r>
              <a:rPr lang="zh-CN" altLang="en-US" dirty="0">
                <a:solidFill>
                  <a:srgbClr val="333300"/>
                </a:solidFill>
              </a:rPr>
              <a:t>    </a:t>
            </a:r>
            <a:r>
              <a:rPr lang="zh-CN" altLang="en-US" b="1" dirty="0">
                <a:solidFill>
                  <a:srgbClr val="333300"/>
                </a:solidFill>
              </a:rPr>
              <a:t>白羊</a:t>
            </a:r>
            <a:r>
              <a:rPr lang="zh-CN" altLang="en-US" b="1" dirty="0">
                <a:solidFill>
                  <a:srgbClr val="FF0000"/>
                </a:solidFill>
              </a:rPr>
              <a:t>肚</a:t>
            </a:r>
            <a:r>
              <a:rPr lang="zh-CN" altLang="en-US" b="1" dirty="0">
                <a:solidFill>
                  <a:srgbClr val="333300"/>
                </a:solidFill>
              </a:rPr>
              <a:t>手巾            </a:t>
            </a:r>
            <a:r>
              <a:rPr lang="zh-CN" altLang="en-US" b="1" dirty="0">
                <a:solidFill>
                  <a:srgbClr val="FF0000"/>
                </a:solidFill>
              </a:rPr>
              <a:t>炕</a:t>
            </a:r>
            <a:r>
              <a:rPr lang="zh-CN" altLang="en-US" b="1" dirty="0">
                <a:solidFill>
                  <a:srgbClr val="333300"/>
                </a:solidFill>
              </a:rPr>
              <a:t>上坐          </a:t>
            </a:r>
            <a:endParaRPr lang="zh-CN" altLang="en-US" b="1" dirty="0">
              <a:solidFill>
                <a:srgbClr val="333300"/>
              </a:solidFill>
            </a:endParaRPr>
          </a:p>
          <a:p>
            <a:pPr eaLnBrk="1" hangingPunct="1">
              <a:buNone/>
            </a:pPr>
            <a:r>
              <a:rPr lang="zh-CN" altLang="en-US" b="1" dirty="0">
                <a:solidFill>
                  <a:srgbClr val="FF0000"/>
                </a:solidFill>
              </a:rPr>
              <a:t>窑 </a:t>
            </a:r>
            <a:r>
              <a:rPr lang="zh-CN" altLang="en-US" b="1" dirty="0">
                <a:solidFill>
                  <a:srgbClr val="333300"/>
                </a:solidFill>
              </a:rPr>
              <a:t>       　</a:t>
            </a:r>
            <a:r>
              <a:rPr lang="zh-CN" altLang="en-US" b="1" dirty="0">
                <a:solidFill>
                  <a:srgbClr val="FF0000"/>
                </a:solidFill>
              </a:rPr>
              <a:t>糜</a:t>
            </a:r>
            <a:r>
              <a:rPr lang="zh-CN" altLang="en-US" b="1" dirty="0">
                <a:solidFill>
                  <a:srgbClr val="333300"/>
                </a:solidFill>
              </a:rPr>
              <a:t>子              油</a:t>
            </a:r>
            <a:r>
              <a:rPr lang="zh-CN" altLang="en-US" b="1" dirty="0">
                <a:solidFill>
                  <a:srgbClr val="FF0000"/>
                </a:solidFill>
              </a:rPr>
              <a:t>馍</a:t>
            </a:r>
            <a:r>
              <a:rPr lang="zh-CN" altLang="en-US" b="1" dirty="0">
                <a:solidFill>
                  <a:srgbClr val="333300"/>
                </a:solidFill>
              </a:rPr>
              <a:t>　</a:t>
            </a:r>
            <a:endParaRPr lang="zh-CN" altLang="en-US" b="1" dirty="0">
              <a:solidFill>
                <a:srgbClr val="333300"/>
              </a:solidFill>
            </a:endParaRPr>
          </a:p>
          <a:p>
            <a:pPr eaLnBrk="1" hangingPunct="1">
              <a:buNone/>
            </a:pPr>
            <a:r>
              <a:rPr lang="zh-CN" altLang="en-US" b="1" dirty="0">
                <a:solidFill>
                  <a:srgbClr val="333300"/>
                </a:solidFill>
              </a:rPr>
              <a:t>          脑</a:t>
            </a:r>
            <a:r>
              <a:rPr lang="zh-CN" altLang="en-US" b="1" dirty="0">
                <a:solidFill>
                  <a:srgbClr val="FF0000"/>
                </a:solidFill>
              </a:rPr>
              <a:t>畔</a:t>
            </a:r>
            <a:r>
              <a:rPr lang="zh-CN" altLang="en-US" b="1" dirty="0">
                <a:solidFill>
                  <a:srgbClr val="333300"/>
                </a:solidFill>
              </a:rPr>
              <a:t>                   眼</a:t>
            </a:r>
            <a:r>
              <a:rPr lang="zh-CN" altLang="en-US" b="1" dirty="0">
                <a:solidFill>
                  <a:srgbClr val="FF0000"/>
                </a:solidFill>
              </a:rPr>
              <a:t>眶</a:t>
            </a:r>
            <a:endParaRPr lang="zh-CN" altLang="en-US" b="1" dirty="0">
              <a:solidFill>
                <a:srgbClr val="FF0000"/>
              </a:solidFill>
            </a:endParaRPr>
          </a:p>
        </p:txBody>
      </p:sp>
      <p:sp>
        <p:nvSpPr>
          <p:cNvPr id="7171" name="WordArt 4"/>
          <p:cNvSpPr>
            <a:spLocks noTextEdit="1"/>
          </p:cNvSpPr>
          <p:nvPr/>
        </p:nvSpPr>
        <p:spPr>
          <a:xfrm>
            <a:off x="395288" y="404813"/>
            <a:ext cx="2089150" cy="792162"/>
          </a:xfrm>
          <a:prstGeom prst="rect">
            <a:avLst/>
          </a:prstGeom>
        </p:spPr>
        <p:txBody>
          <a:bodyPr wrap="none" fromWordArt="1">
            <a:prstTxWarp prst="textCascadeUp">
              <a:avLst>
                <a:gd name="adj" fmla="val 44444"/>
              </a:avLst>
            </a:prstTxWarp>
            <a:normAutofit/>
            <a:scene3d>
              <a:camera prst="legacyPerspectiveFront">
                <a:rot lat="20520000" lon="1080000" rev="0"/>
              </a:camera>
              <a:lightRig rig="legacyHarsh2" dir="b"/>
            </a:scene3d>
            <a:sp3d extrusionH="430200" prstMaterial="legacyMatte">
              <a:extrusionClr>
                <a:srgbClr val="FF6600"/>
              </a:extrusionClr>
            </a:sp3d>
          </a:bodyPr>
          <a:p>
            <a:pPr algn="ctr" eaLnBrk="0" hangingPunct="0"/>
            <a:r>
              <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rPr>
              <a:t>听朗读</a:t>
            </a:r>
            <a:endParaRPr lang="zh-CN" altLang="en-US" sz="3600">
              <a:gradFill rotWithShape="1">
                <a:gsLst>
                  <a:gs pos="0">
                    <a:srgbClr val="FFE701"/>
                  </a:gs>
                  <a:gs pos="100000">
                    <a:srgbClr val="FE3E02"/>
                  </a:gs>
                </a:gsLst>
                <a:lin ang="5400000" scaled="1"/>
                <a:tileRect/>
              </a:gradFill>
              <a:latin typeface="宋体" panose="02010600030101010101" pitchFamily="2" charset="-122"/>
              <a:ea typeface="宋体" panose="02010600030101010101" pitchFamily="2" charset="-122"/>
            </a:endParaRPr>
          </a:p>
        </p:txBody>
      </p:sp>
      <p:sp>
        <p:nvSpPr>
          <p:cNvPr id="7173" name="Rectangle 6"/>
          <p:cNvSpPr/>
          <p:nvPr/>
        </p:nvSpPr>
        <p:spPr>
          <a:xfrm>
            <a:off x="4319588" y="4005263"/>
            <a:ext cx="895350"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méi</a:t>
            </a:r>
            <a:r>
              <a:rPr lang="en-US" altLang="zh-CN" sz="2800" b="1">
                <a:solidFill>
                  <a:srgbClr val="0033CC"/>
                </a:solidFill>
                <a:latin typeface="Arial" panose="020B0604020202020204" pitchFamily="34" charset="0"/>
              </a:rPr>
              <a:t> </a:t>
            </a:r>
            <a:endParaRPr lang="en-US" altLang="zh-CN" sz="2800" b="1">
              <a:solidFill>
                <a:srgbClr val="0033CC"/>
              </a:solidFill>
              <a:latin typeface="Arial" panose="020B0604020202020204" pitchFamily="34" charset="0"/>
            </a:endParaRPr>
          </a:p>
        </p:txBody>
      </p:sp>
      <p:sp>
        <p:nvSpPr>
          <p:cNvPr id="7174" name="Rectangle 7"/>
          <p:cNvSpPr/>
          <p:nvPr/>
        </p:nvSpPr>
        <p:spPr>
          <a:xfrm>
            <a:off x="4427538" y="3416300"/>
            <a:ext cx="679450" cy="519113"/>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dǔ</a:t>
            </a:r>
            <a:r>
              <a:rPr lang="en-US" altLang="zh-CN" sz="2800" b="1">
                <a:solidFill>
                  <a:srgbClr val="0033CC"/>
                </a:solidFill>
                <a:latin typeface="Arial" panose="020B0604020202020204" pitchFamily="34" charset="0"/>
              </a:rPr>
              <a:t> </a:t>
            </a:r>
            <a:endParaRPr lang="en-US" altLang="zh-CN" sz="2800" b="1">
              <a:solidFill>
                <a:srgbClr val="0033CC"/>
              </a:solidFill>
              <a:latin typeface="Arial" panose="020B0604020202020204" pitchFamily="34" charset="0"/>
            </a:endParaRPr>
          </a:p>
        </p:txBody>
      </p:sp>
      <p:sp>
        <p:nvSpPr>
          <p:cNvPr id="7175" name="Rectangle 8"/>
          <p:cNvSpPr/>
          <p:nvPr/>
        </p:nvSpPr>
        <p:spPr>
          <a:xfrm>
            <a:off x="6756400" y="3379788"/>
            <a:ext cx="1114425"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kàng</a:t>
            </a:r>
            <a:r>
              <a:rPr lang="en-US" altLang="zh-CN" sz="2800" b="1">
                <a:solidFill>
                  <a:srgbClr val="0033CC"/>
                </a:solidFill>
                <a:latin typeface="Arial" panose="020B0604020202020204" pitchFamily="34" charset="0"/>
              </a:rPr>
              <a:t> </a:t>
            </a:r>
            <a:endParaRPr lang="en-US" altLang="zh-CN" sz="2800" b="1">
              <a:solidFill>
                <a:srgbClr val="0033CC"/>
              </a:solidFill>
              <a:latin typeface="Arial" panose="020B0604020202020204" pitchFamily="34" charset="0"/>
            </a:endParaRPr>
          </a:p>
        </p:txBody>
      </p:sp>
      <p:sp>
        <p:nvSpPr>
          <p:cNvPr id="7176" name="Rectangle 9"/>
          <p:cNvSpPr/>
          <p:nvPr/>
        </p:nvSpPr>
        <p:spPr>
          <a:xfrm>
            <a:off x="1979613" y="4005263"/>
            <a:ext cx="896937"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yáo</a:t>
            </a:r>
            <a:r>
              <a:rPr lang="en-US" altLang="zh-CN" sz="2800" b="1">
                <a:solidFill>
                  <a:srgbClr val="0033CC"/>
                </a:solidFill>
                <a:latin typeface="Arial" panose="020B0604020202020204" pitchFamily="34" charset="0"/>
              </a:rPr>
              <a:t> </a:t>
            </a:r>
            <a:endParaRPr lang="en-US" altLang="zh-CN" sz="2800" b="1">
              <a:solidFill>
                <a:srgbClr val="0033CC"/>
              </a:solidFill>
              <a:latin typeface="Arial" panose="020B0604020202020204" pitchFamily="34" charset="0"/>
            </a:endParaRPr>
          </a:p>
        </p:txBody>
      </p:sp>
      <p:sp>
        <p:nvSpPr>
          <p:cNvPr id="7177" name="Rectangle 10"/>
          <p:cNvSpPr/>
          <p:nvPr/>
        </p:nvSpPr>
        <p:spPr>
          <a:xfrm>
            <a:off x="6859588" y="4005263"/>
            <a:ext cx="781050"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mó</a:t>
            </a:r>
            <a:r>
              <a:rPr lang="en-US" altLang="zh-CN">
                <a:latin typeface="Arial" panose="020B0604020202020204" pitchFamily="34" charset="0"/>
              </a:rPr>
              <a:t> </a:t>
            </a:r>
            <a:endParaRPr lang="en-US" altLang="zh-CN">
              <a:latin typeface="Arial" panose="020B0604020202020204" pitchFamily="34" charset="0"/>
            </a:endParaRPr>
          </a:p>
        </p:txBody>
      </p:sp>
      <p:sp>
        <p:nvSpPr>
          <p:cNvPr id="7178" name="Rectangle 11"/>
          <p:cNvSpPr/>
          <p:nvPr/>
        </p:nvSpPr>
        <p:spPr>
          <a:xfrm>
            <a:off x="4319588" y="4545013"/>
            <a:ext cx="881062"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pàn</a:t>
            </a:r>
            <a:r>
              <a:rPr lang="en-US" altLang="zh-CN">
                <a:latin typeface="Arial" panose="020B0604020202020204" pitchFamily="34" charset="0"/>
              </a:rPr>
              <a:t> </a:t>
            </a:r>
            <a:endParaRPr lang="en-US" altLang="zh-CN">
              <a:latin typeface="Arial" panose="020B0604020202020204" pitchFamily="34" charset="0"/>
            </a:endParaRPr>
          </a:p>
        </p:txBody>
      </p:sp>
      <p:sp>
        <p:nvSpPr>
          <p:cNvPr id="7179" name="Rectangle 12"/>
          <p:cNvSpPr/>
          <p:nvPr/>
        </p:nvSpPr>
        <p:spPr>
          <a:xfrm>
            <a:off x="6665913" y="4545013"/>
            <a:ext cx="1296987" cy="519112"/>
          </a:xfrm>
          <a:prstGeom prst="rect">
            <a:avLst/>
          </a:prstGeom>
          <a:noFill/>
          <a:ln w="9525">
            <a:noFill/>
          </a:ln>
        </p:spPr>
        <p:txBody>
          <a:bodyPr wrap="none" anchor="ctr">
            <a:spAutoFit/>
          </a:bodyPr>
          <a:p>
            <a:r>
              <a:rPr lang="en-US" altLang="zh-CN" sz="2800" b="1" err="1">
                <a:solidFill>
                  <a:srgbClr val="0033CC"/>
                </a:solidFill>
                <a:latin typeface="Arial" panose="020B0604020202020204" pitchFamily="34" charset="0"/>
              </a:rPr>
              <a:t>kuàng</a:t>
            </a:r>
            <a:r>
              <a:rPr lang="en-US" altLang="zh-CN">
                <a:latin typeface="Arial" panose="020B0604020202020204" pitchFamily="34" charset="0"/>
              </a:rPr>
              <a:t> </a:t>
            </a:r>
            <a:endParaRPr lang="en-US" altLang="zh-CN">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7170">
                                            <p:txEl>
                                              <p:charRg st="37" end="72"/>
                                            </p:txEl>
                                          </p:spTgt>
                                        </p:tgtEl>
                                        <p:attrNameLst>
                                          <p:attrName>style.visibility</p:attrName>
                                        </p:attrNameLst>
                                      </p:cBhvr>
                                      <p:to>
                                        <p:strVal val="visible"/>
                                      </p:to>
                                    </p:set>
                                    <p:animEffect transition="in" filter="strips(downLeft)">
                                      <p:cBhvr>
                                        <p:cTn id="7" dur="500"/>
                                        <p:tgtEl>
                                          <p:spTgt spid="7170">
                                            <p:txEl>
                                              <p:charRg st="37" end="72"/>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7170">
                                            <p:txEl>
                                              <p:charRg st="72" end="102"/>
                                            </p:txEl>
                                          </p:spTgt>
                                        </p:tgtEl>
                                        <p:attrNameLst>
                                          <p:attrName>style.visibility</p:attrName>
                                        </p:attrNameLst>
                                      </p:cBhvr>
                                      <p:to>
                                        <p:strVal val="visible"/>
                                      </p:to>
                                    </p:set>
                                    <p:animEffect transition="in" filter="strips(downLeft)">
                                      <p:cBhvr>
                                        <p:cTn id="10" dur="500"/>
                                        <p:tgtEl>
                                          <p:spTgt spid="7170">
                                            <p:txEl>
                                              <p:charRg st="72" end="102"/>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7170">
                                            <p:txEl>
                                              <p:charRg st="102" end="136"/>
                                            </p:txEl>
                                          </p:spTgt>
                                        </p:tgtEl>
                                        <p:attrNameLst>
                                          <p:attrName>style.visibility</p:attrName>
                                        </p:attrNameLst>
                                      </p:cBhvr>
                                      <p:to>
                                        <p:strVal val="visible"/>
                                      </p:to>
                                    </p:set>
                                    <p:animEffect transition="in" filter="strips(downLeft)">
                                      <p:cBhvr>
                                        <p:cTn id="13" dur="500"/>
                                        <p:tgtEl>
                                          <p:spTgt spid="7170">
                                            <p:txEl>
                                              <p:charRg st="102" end="136"/>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7174"/>
                                        </p:tgtEl>
                                        <p:attrNameLst>
                                          <p:attrName>style.visibility</p:attrName>
                                        </p:attrNameLst>
                                      </p:cBhvr>
                                      <p:to>
                                        <p:strVal val="visible"/>
                                      </p:to>
                                    </p:set>
                                    <p:animEffect transition="in" filter="checkerboard(across)">
                                      <p:cBhvr>
                                        <p:cTn id="18" dur="500"/>
                                        <p:tgtEl>
                                          <p:spTgt spid="7174"/>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7175"/>
                                        </p:tgtEl>
                                        <p:attrNameLst>
                                          <p:attrName>style.visibility</p:attrName>
                                        </p:attrNameLst>
                                      </p:cBhvr>
                                      <p:to>
                                        <p:strVal val="visible"/>
                                      </p:to>
                                    </p:set>
                                    <p:animEffect transition="in" filter="checkerboard(across)">
                                      <p:cBhvr>
                                        <p:cTn id="23" dur="500"/>
                                        <p:tgtEl>
                                          <p:spTgt spid="7175"/>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7176"/>
                                        </p:tgtEl>
                                        <p:attrNameLst>
                                          <p:attrName>style.visibility</p:attrName>
                                        </p:attrNameLst>
                                      </p:cBhvr>
                                      <p:to>
                                        <p:strVal val="visible"/>
                                      </p:to>
                                    </p:set>
                                    <p:animEffect transition="in" filter="checkerboard(across)">
                                      <p:cBhvr>
                                        <p:cTn id="28" dur="500"/>
                                        <p:tgtEl>
                                          <p:spTgt spid="7176"/>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7173"/>
                                        </p:tgtEl>
                                        <p:attrNameLst>
                                          <p:attrName>style.visibility</p:attrName>
                                        </p:attrNameLst>
                                      </p:cBhvr>
                                      <p:to>
                                        <p:strVal val="visible"/>
                                      </p:to>
                                    </p:set>
                                    <p:animEffect transition="in" filter="checkerboard(across)">
                                      <p:cBhvr>
                                        <p:cTn id="33" dur="500"/>
                                        <p:tgtEl>
                                          <p:spTgt spid="7173"/>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7177"/>
                                        </p:tgtEl>
                                        <p:attrNameLst>
                                          <p:attrName>style.visibility</p:attrName>
                                        </p:attrNameLst>
                                      </p:cBhvr>
                                      <p:to>
                                        <p:strVal val="visible"/>
                                      </p:to>
                                    </p:set>
                                    <p:animEffect transition="in" filter="checkerboard(across)">
                                      <p:cBhvr>
                                        <p:cTn id="38" dur="500"/>
                                        <p:tgtEl>
                                          <p:spTgt spid="7177"/>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7178"/>
                                        </p:tgtEl>
                                        <p:attrNameLst>
                                          <p:attrName>style.visibility</p:attrName>
                                        </p:attrNameLst>
                                      </p:cBhvr>
                                      <p:to>
                                        <p:strVal val="visible"/>
                                      </p:to>
                                    </p:set>
                                    <p:animEffect transition="in" filter="checkerboard(across)">
                                      <p:cBhvr>
                                        <p:cTn id="43" dur="500"/>
                                        <p:tgtEl>
                                          <p:spTgt spid="7178"/>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7179"/>
                                        </p:tgtEl>
                                        <p:attrNameLst>
                                          <p:attrName>style.visibility</p:attrName>
                                        </p:attrNameLst>
                                      </p:cBhvr>
                                      <p:to>
                                        <p:strVal val="visible"/>
                                      </p:to>
                                    </p:set>
                                    <p:animEffect transition="in" filter="checkerboard(across)">
                                      <p:cBhvr>
                                        <p:cTn id="48" dur="500"/>
                                        <p:tgtEl>
                                          <p:spTgt spid="7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3" grpId="0"/>
      <p:bldP spid="7174" grpId="0"/>
      <p:bldP spid="7175" grpId="0"/>
      <p:bldP spid="7176" grpId="0"/>
      <p:bldP spid="7177" grpId="0"/>
      <p:bldP spid="7178" grpId="0"/>
      <p:bldP spid="71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4" name="标题 1"/>
          <p:cNvSpPr>
            <a:spLocks noGrp="1"/>
          </p:cNvSpPr>
          <p:nvPr>
            <p:ph type="title"/>
          </p:nvPr>
        </p:nvSpPr>
        <p:spPr/>
        <p:txBody>
          <a:bodyPr vert="horz" wrap="square" lIns="91440" tIns="45720" rIns="91440" bIns="45720" anchor="ctr"/>
          <a:p>
            <a:pPr eaLnBrk="1" hangingPunct="1"/>
            <a:r>
              <a:rPr lang="zh-CN" altLang="en-US" b="1" dirty="0">
                <a:solidFill>
                  <a:srgbClr val="000000"/>
                </a:solidFill>
              </a:rPr>
              <a:t>诵读诗歌    整体感知</a:t>
            </a:r>
            <a:endParaRPr lang="zh-CN" altLang="en-US" b="1" dirty="0">
              <a:solidFill>
                <a:srgbClr val="000000"/>
              </a:solidFill>
            </a:endParaRPr>
          </a:p>
        </p:txBody>
      </p:sp>
      <p:sp>
        <p:nvSpPr>
          <p:cNvPr id="8195" name="内容占位符 2"/>
          <p:cNvSpPr>
            <a:spLocks noGrp="1"/>
          </p:cNvSpPr>
          <p:nvPr>
            <p:ph idx="1"/>
          </p:nvPr>
        </p:nvSpPr>
        <p:spPr/>
        <p:txBody>
          <a:bodyPr vert="horz" wrap="square" lIns="91440" tIns="45720" rIns="91440" bIns="45720" anchor="t"/>
          <a:p>
            <a:pPr eaLnBrk="1" hangingPunct="1"/>
            <a:r>
              <a:rPr lang="en-US" altLang="zh-CN">
                <a:solidFill>
                  <a:srgbClr val="000000"/>
                </a:solidFill>
              </a:rPr>
              <a:t>1</a:t>
            </a:r>
            <a:r>
              <a:rPr lang="zh-CN" altLang="en-US" dirty="0">
                <a:solidFill>
                  <a:srgbClr val="000000"/>
                </a:solidFill>
              </a:rPr>
              <a:t>、朗读诗歌</a:t>
            </a:r>
            <a:endParaRPr lang="en-US" altLang="zh-CN">
              <a:solidFill>
                <a:srgbClr val="000000"/>
              </a:solidFill>
            </a:endParaRPr>
          </a:p>
          <a:p>
            <a:pPr eaLnBrk="1" hangingPunct="1"/>
            <a:r>
              <a:rPr lang="zh-CN" altLang="en-US" dirty="0">
                <a:solidFill>
                  <a:srgbClr val="0033CC"/>
                </a:solidFill>
              </a:rPr>
              <a:t>注意节奏的停顿，语气、语速和感情。</a:t>
            </a:r>
            <a:endParaRPr lang="en-US" altLang="zh-CN">
              <a:solidFill>
                <a:srgbClr val="0033CC"/>
              </a:solidFill>
            </a:endParaRPr>
          </a:p>
          <a:p>
            <a:pPr eaLnBrk="1" hangingPunct="1"/>
            <a:r>
              <a:rPr lang="en-US" altLang="zh-CN">
                <a:solidFill>
                  <a:srgbClr val="000000"/>
                </a:solidFill>
              </a:rPr>
              <a:t>2</a:t>
            </a:r>
            <a:r>
              <a:rPr lang="zh-CN" altLang="en-US" dirty="0">
                <a:solidFill>
                  <a:srgbClr val="000000"/>
                </a:solidFill>
              </a:rPr>
              <a:t>、概括诗歌每部分的内容以及这些内容中流露出作者怎样的感情？</a:t>
            </a:r>
            <a:endParaRPr lang="en-US" altLang="zh-CN">
              <a:solidFill>
                <a:srgbClr val="000000"/>
              </a:solidFill>
            </a:endParaRPr>
          </a:p>
          <a:p>
            <a:pPr eaLnBrk="1" hangingPunct="1">
              <a:lnSpc>
                <a:spcPts val="2250"/>
              </a:lnSpc>
            </a:pPr>
            <a:r>
              <a:rPr lang="en-US" altLang="zh-CN">
                <a:solidFill>
                  <a:srgbClr val="333333"/>
                </a:solidFill>
                <a:latin typeface="宋体" panose="02010600030101010101" pitchFamily="2" charset="-122"/>
              </a:rPr>
              <a:t> </a:t>
            </a:r>
            <a:r>
              <a:rPr lang="en-US" altLang="zh-CN" sz="2800">
                <a:solidFill>
                  <a:srgbClr val="333333"/>
                </a:solidFill>
                <a:latin typeface="宋体" panose="02010600030101010101" pitchFamily="2" charset="-122"/>
              </a:rPr>
              <a:t> </a:t>
            </a:r>
            <a:endParaRPr lang="en-US" altLang="zh-CN" sz="2800">
              <a:solidFill>
                <a:srgbClr val="333333"/>
              </a:solidFill>
              <a:latin typeface="宋体" panose="02010600030101010101" pitchFamily="2" charset="-122"/>
            </a:endParaRPr>
          </a:p>
          <a:p>
            <a:pPr eaLnBrk="1" hangingPunct="1">
              <a:lnSpc>
                <a:spcPts val="2250"/>
              </a:lnSpc>
            </a:pPr>
            <a:r>
              <a:rPr lang="zh-CN" altLang="en-US" sz="2800" dirty="0">
                <a:solidFill>
                  <a:srgbClr val="333333"/>
                </a:solidFill>
                <a:latin typeface="宋体" panose="02010600030101010101" pitchFamily="2" charset="-122"/>
              </a:rPr>
              <a:t>  </a:t>
            </a:r>
            <a:r>
              <a:rPr lang="zh-CN" altLang="zh-CN" sz="2800" b="1" dirty="0">
                <a:solidFill>
                  <a:srgbClr val="FF0000"/>
                </a:solidFill>
                <a:latin typeface="宋体" panose="02010600030101010101" pitchFamily="2" charset="-122"/>
              </a:rPr>
              <a:t>①写踏上延安土地时的激动情景。</a:t>
            </a:r>
            <a:r>
              <a:rPr lang="en-US" altLang="zh-CN" sz="2800" b="1">
                <a:solidFill>
                  <a:srgbClr val="FF0000"/>
                </a:solidFill>
                <a:latin typeface="宋体" panose="02010600030101010101" pitchFamily="2" charset="-122"/>
              </a:rPr>
              <a:t>   </a:t>
            </a:r>
            <a:endParaRPr lang="en-US" altLang="zh-CN" sz="2800" b="1">
              <a:solidFill>
                <a:srgbClr val="FF0000"/>
              </a:solidFill>
              <a:latin typeface="宋体" panose="02010600030101010101" pitchFamily="2" charset="-122"/>
            </a:endParaRPr>
          </a:p>
          <a:p>
            <a:pPr eaLnBrk="1" hangingPunct="1">
              <a:lnSpc>
                <a:spcPts val="2250"/>
              </a:lnSpc>
            </a:pPr>
            <a:r>
              <a:rPr lang="en-US" altLang="zh-CN" sz="2800" b="1">
                <a:solidFill>
                  <a:srgbClr val="FF0000"/>
                </a:solidFill>
                <a:latin typeface="宋体" panose="02010600030101010101" pitchFamily="2" charset="-122"/>
              </a:rPr>
              <a:t>  </a:t>
            </a:r>
            <a:r>
              <a:rPr lang="zh-CN" altLang="zh-CN" sz="2800" b="1" dirty="0">
                <a:solidFill>
                  <a:srgbClr val="FF0000"/>
                </a:solidFill>
                <a:latin typeface="宋体" panose="02010600030101010101" pitchFamily="2" charset="-122"/>
              </a:rPr>
              <a:t>②回忆十年前在延安的革命生活。</a:t>
            </a:r>
            <a:r>
              <a:rPr lang="en-US" altLang="zh-CN" sz="2800" b="1">
                <a:solidFill>
                  <a:srgbClr val="FF0000"/>
                </a:solidFill>
                <a:latin typeface="宋体" panose="02010600030101010101" pitchFamily="2" charset="-122"/>
              </a:rPr>
              <a:t>  </a:t>
            </a:r>
            <a:endParaRPr lang="en-US" altLang="zh-CN" sz="2800" b="1">
              <a:solidFill>
                <a:srgbClr val="FF0000"/>
              </a:solidFill>
              <a:latin typeface="宋体" panose="02010600030101010101" pitchFamily="2" charset="-122"/>
            </a:endParaRPr>
          </a:p>
          <a:p>
            <a:pPr eaLnBrk="1" hangingPunct="1">
              <a:lnSpc>
                <a:spcPts val="2250"/>
              </a:lnSpc>
            </a:pPr>
            <a:r>
              <a:rPr lang="en-US" altLang="zh-CN" sz="2800" b="1">
                <a:solidFill>
                  <a:srgbClr val="FF0000"/>
                </a:solidFill>
                <a:latin typeface="宋体" panose="02010600030101010101" pitchFamily="2" charset="-122"/>
              </a:rPr>
              <a:t>  </a:t>
            </a:r>
            <a:r>
              <a:rPr lang="zh-CN" altLang="zh-CN" sz="2800" b="1" dirty="0">
                <a:solidFill>
                  <a:srgbClr val="FF0000"/>
                </a:solidFill>
                <a:latin typeface="宋体" panose="02010600030101010101" pitchFamily="2" charset="-122"/>
              </a:rPr>
              <a:t>③写和延安亲人欢聚的热烈场面。</a:t>
            </a:r>
            <a:endParaRPr lang="zh-CN" altLang="zh-CN" sz="2800" b="1" dirty="0">
              <a:solidFill>
                <a:srgbClr val="FF0000"/>
              </a:solidFill>
              <a:latin typeface="宋体" panose="02010600030101010101" pitchFamily="2" charset="-122"/>
            </a:endParaRPr>
          </a:p>
          <a:p>
            <a:pPr eaLnBrk="1" hangingPunct="1">
              <a:lnSpc>
                <a:spcPts val="2250"/>
              </a:lnSpc>
            </a:pPr>
            <a:r>
              <a:rPr lang="en-US" altLang="zh-CN" sz="2800" b="1">
                <a:solidFill>
                  <a:srgbClr val="FF0000"/>
                </a:solidFill>
                <a:latin typeface="宋体" panose="02010600030101010101" pitchFamily="2" charset="-122"/>
              </a:rPr>
              <a:t>  </a:t>
            </a:r>
            <a:r>
              <a:rPr lang="zh-CN" altLang="zh-CN" sz="2800" b="1" dirty="0">
                <a:solidFill>
                  <a:srgbClr val="FF0000"/>
                </a:solidFill>
                <a:latin typeface="宋体" panose="02010600030101010101" pitchFamily="2" charset="-122"/>
              </a:rPr>
              <a:t>④写今天在延安城看到的崭新面貌。</a:t>
            </a:r>
            <a:r>
              <a:rPr lang="en-US" altLang="zh-CN" sz="2800" b="1">
                <a:solidFill>
                  <a:srgbClr val="FF0000"/>
                </a:solidFill>
                <a:latin typeface="宋体" panose="02010600030101010101" pitchFamily="2" charset="-122"/>
              </a:rPr>
              <a:t>   </a:t>
            </a:r>
            <a:endParaRPr lang="en-US" altLang="zh-CN" sz="2800" b="1">
              <a:solidFill>
                <a:srgbClr val="FF0000"/>
              </a:solidFill>
              <a:latin typeface="宋体" panose="02010600030101010101" pitchFamily="2" charset="-122"/>
            </a:endParaRPr>
          </a:p>
          <a:p>
            <a:pPr eaLnBrk="1" hangingPunct="1">
              <a:lnSpc>
                <a:spcPts val="2250"/>
              </a:lnSpc>
            </a:pPr>
            <a:r>
              <a:rPr lang="en-US" altLang="zh-CN" sz="2800" b="1">
                <a:solidFill>
                  <a:srgbClr val="FF0000"/>
                </a:solidFill>
                <a:latin typeface="宋体" panose="02010600030101010101" pitchFamily="2" charset="-122"/>
              </a:rPr>
              <a:t>  </a:t>
            </a:r>
            <a:r>
              <a:rPr lang="zh-CN" altLang="zh-CN" sz="2800" b="1" dirty="0">
                <a:solidFill>
                  <a:srgbClr val="FF0000"/>
                </a:solidFill>
                <a:latin typeface="宋体" panose="02010600030101010101" pitchFamily="2" charset="-122"/>
              </a:rPr>
              <a:t>⑤歌颂延安城的光辉业绩。</a:t>
            </a:r>
            <a:endParaRPr lang="en-US" altLang="zh-CN" sz="2800" b="1">
              <a:solidFill>
                <a:srgbClr val="FF0000"/>
              </a:solidFill>
            </a:endParaRPr>
          </a:p>
          <a:p>
            <a:pPr eaLnBrk="1" hangingPunct="1"/>
            <a:endParaRPr lang="zh-CN" altLang="en-US" sz="2800" dirty="0">
              <a:solidFill>
                <a:srgbClr val="00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8195">
                                            <p:txEl>
                                              <p:charRg st="25" end="56"/>
                                            </p:txEl>
                                          </p:spTgt>
                                        </p:tgtEl>
                                        <p:attrNameLst>
                                          <p:attrName>style.visibility</p:attrName>
                                        </p:attrNameLst>
                                      </p:cBhvr>
                                      <p:to>
                                        <p:strVal val="visible"/>
                                      </p:to>
                                    </p:set>
                                    <p:animEffect transition="in" filter="strips(downLeft)">
                                      <p:cBhvr>
                                        <p:cTn id="7" dur="500"/>
                                        <p:tgtEl>
                                          <p:spTgt spid="8195">
                                            <p:txEl>
                                              <p:charRg st="25" end="56"/>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8195">
                                            <p:txEl>
                                              <p:charRg st="56" end="59"/>
                                            </p:txEl>
                                          </p:spTgt>
                                        </p:tgtEl>
                                        <p:attrNameLst>
                                          <p:attrName>style.visibility</p:attrName>
                                        </p:attrNameLst>
                                      </p:cBhvr>
                                      <p:to>
                                        <p:strVal val="visible"/>
                                      </p:to>
                                    </p:set>
                                    <p:animEffect transition="in" filter="strips(downLeft)">
                                      <p:cBhvr>
                                        <p:cTn id="10" dur="500"/>
                                        <p:tgtEl>
                                          <p:spTgt spid="8195">
                                            <p:txEl>
                                              <p:charRg st="56" end="59"/>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8195">
                                            <p:txEl>
                                              <p:charRg st="59" end="80"/>
                                            </p:txEl>
                                          </p:spTgt>
                                        </p:tgtEl>
                                        <p:attrNameLst>
                                          <p:attrName>style.visibility</p:attrName>
                                        </p:attrNameLst>
                                      </p:cBhvr>
                                      <p:to>
                                        <p:strVal val="visible"/>
                                      </p:to>
                                    </p:set>
                                    <p:animEffect transition="in" filter="checkerboard(across)">
                                      <p:cBhvr>
                                        <p:cTn id="15" dur="500"/>
                                        <p:tgtEl>
                                          <p:spTgt spid="8195">
                                            <p:txEl>
                                              <p:charRg st="59" end="80"/>
                                            </p:txEl>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8195">
                                            <p:txEl>
                                              <p:charRg st="80" end="100"/>
                                            </p:txEl>
                                          </p:spTgt>
                                        </p:tgtEl>
                                        <p:attrNameLst>
                                          <p:attrName>style.visibility</p:attrName>
                                        </p:attrNameLst>
                                      </p:cBhvr>
                                      <p:to>
                                        <p:strVal val="visible"/>
                                      </p:to>
                                    </p:set>
                                    <p:animEffect transition="in" filter="checkerboard(across)">
                                      <p:cBhvr>
                                        <p:cTn id="18" dur="500"/>
                                        <p:tgtEl>
                                          <p:spTgt spid="8195">
                                            <p:txEl>
                                              <p:charRg st="80" end="100"/>
                                            </p:txEl>
                                          </p:spTgt>
                                        </p:tgtEl>
                                      </p:cBhvr>
                                    </p:animEffect>
                                  </p:childTnLst>
                                </p:cTn>
                              </p:par>
                              <p:par>
                                <p:cTn id="19" presetID="5" presetClass="entr" presetSubtype="10" fill="hold" nodeType="withEffect">
                                  <p:stCondLst>
                                    <p:cond delay="0"/>
                                  </p:stCondLst>
                                  <p:childTnLst>
                                    <p:set>
                                      <p:cBhvr>
                                        <p:cTn id="20" dur="1" fill="hold">
                                          <p:stCondLst>
                                            <p:cond delay="0"/>
                                          </p:stCondLst>
                                        </p:cTn>
                                        <p:tgtEl>
                                          <p:spTgt spid="8195">
                                            <p:txEl>
                                              <p:charRg st="100" end="118"/>
                                            </p:txEl>
                                          </p:spTgt>
                                        </p:tgtEl>
                                        <p:attrNameLst>
                                          <p:attrName>style.visibility</p:attrName>
                                        </p:attrNameLst>
                                      </p:cBhvr>
                                      <p:to>
                                        <p:strVal val="visible"/>
                                      </p:to>
                                    </p:set>
                                    <p:animEffect transition="in" filter="checkerboard(across)">
                                      <p:cBhvr>
                                        <p:cTn id="21" dur="500"/>
                                        <p:tgtEl>
                                          <p:spTgt spid="8195">
                                            <p:txEl>
                                              <p:charRg st="100" end="118"/>
                                            </p:txEl>
                                          </p:spTgt>
                                        </p:tgtEl>
                                      </p:cBhvr>
                                    </p:animEffect>
                                  </p:childTnLst>
                                </p:cTn>
                              </p:par>
                              <p:par>
                                <p:cTn id="22" presetID="5" presetClass="entr" presetSubtype="10" fill="hold" nodeType="withEffect">
                                  <p:stCondLst>
                                    <p:cond delay="0"/>
                                  </p:stCondLst>
                                  <p:childTnLst>
                                    <p:set>
                                      <p:cBhvr>
                                        <p:cTn id="23" dur="1" fill="hold">
                                          <p:stCondLst>
                                            <p:cond delay="0"/>
                                          </p:stCondLst>
                                        </p:cTn>
                                        <p:tgtEl>
                                          <p:spTgt spid="8195">
                                            <p:txEl>
                                              <p:charRg st="118" end="140"/>
                                            </p:txEl>
                                          </p:spTgt>
                                        </p:tgtEl>
                                        <p:attrNameLst>
                                          <p:attrName>style.visibility</p:attrName>
                                        </p:attrNameLst>
                                      </p:cBhvr>
                                      <p:to>
                                        <p:strVal val="visible"/>
                                      </p:to>
                                    </p:set>
                                    <p:animEffect transition="in" filter="checkerboard(across)">
                                      <p:cBhvr>
                                        <p:cTn id="24" dur="500"/>
                                        <p:tgtEl>
                                          <p:spTgt spid="8195">
                                            <p:txEl>
                                              <p:charRg st="118" end="140"/>
                                            </p:txEl>
                                          </p:spTgt>
                                        </p:tgtEl>
                                      </p:cBhvr>
                                    </p:animEffect>
                                  </p:childTnLst>
                                </p:cTn>
                              </p:par>
                              <p:par>
                                <p:cTn id="25" presetID="5" presetClass="entr" presetSubtype="10" fill="hold" nodeType="withEffect">
                                  <p:stCondLst>
                                    <p:cond delay="0"/>
                                  </p:stCondLst>
                                  <p:childTnLst>
                                    <p:set>
                                      <p:cBhvr>
                                        <p:cTn id="26" dur="1" fill="hold">
                                          <p:stCondLst>
                                            <p:cond delay="0"/>
                                          </p:stCondLst>
                                        </p:cTn>
                                        <p:tgtEl>
                                          <p:spTgt spid="8195">
                                            <p:txEl>
                                              <p:charRg st="140" end="155"/>
                                            </p:txEl>
                                          </p:spTgt>
                                        </p:tgtEl>
                                        <p:attrNameLst>
                                          <p:attrName>style.visibility</p:attrName>
                                        </p:attrNameLst>
                                      </p:cBhvr>
                                      <p:to>
                                        <p:strVal val="visible"/>
                                      </p:to>
                                    </p:set>
                                    <p:animEffect transition="in" filter="checkerboard(across)">
                                      <p:cBhvr>
                                        <p:cTn id="27" dur="500"/>
                                        <p:tgtEl>
                                          <p:spTgt spid="8195">
                                            <p:txEl>
                                              <p:charRg st="140" end="1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79875" name="Rectangle 3"/>
          <p:cNvSpPr>
            <a:spLocks noGrp="1" noRot="1" noChangeArrowheads="1"/>
          </p:cNvSpPr>
          <p:nvPr>
            <p:ph idx="1"/>
          </p:nvPr>
        </p:nvSpPr>
        <p:spPr>
          <a:xfrm>
            <a:off x="179388" y="404813"/>
            <a:ext cx="8540750" cy="6192838"/>
          </a:xfrm>
        </p:spPr>
        <p:txBody>
          <a:bodyPr vert="horz" wrap="square" lIns="91440" tIns="45720" rIns="91440" bIns="45720" numCol="1" anchor="t" anchorCtr="0" compatLnSpc="1"/>
          <a:p>
            <a:pPr marL="0" indent="0" eaLnBrk="1" hangingPunct="1">
              <a:lnSpc>
                <a:spcPct val="90000"/>
              </a:lnSpc>
              <a:buNone/>
            </a:pPr>
            <a:endParaRPr lang="zh-CN" altLang="en-US" sz="2800" dirty="0">
              <a:solidFill>
                <a:srgbClr val="000000"/>
              </a:solidFill>
            </a:endParaRPr>
          </a:p>
          <a:p>
            <a:pPr marL="0" indent="0" eaLnBrk="1" hangingPunct="1">
              <a:lnSpc>
                <a:spcPct val="90000"/>
              </a:lnSpc>
              <a:spcBef>
                <a:spcPct val="0"/>
              </a:spcBef>
              <a:buClrTx/>
              <a:buSzPct val="100000"/>
              <a:buNone/>
            </a:pPr>
            <a:r>
              <a:rPr lang="zh-CN" altLang="en-US" sz="2800" b="1" dirty="0">
                <a:solidFill>
                  <a:srgbClr val="0033CC"/>
                </a:solidFill>
              </a:rPr>
              <a:t>      </a:t>
            </a:r>
            <a:r>
              <a:rPr lang="en-US" altLang="zh-CN" sz="2800" b="1">
                <a:solidFill>
                  <a:srgbClr val="0033CC"/>
                </a:solidFill>
              </a:rPr>
              <a:t>3</a:t>
            </a:r>
            <a:r>
              <a:rPr lang="zh-CN" altLang="en-US" sz="2800" b="1" dirty="0">
                <a:solidFill>
                  <a:srgbClr val="0033CC"/>
                </a:solidFill>
              </a:rPr>
              <a:t>、诗歌每部分的内容中流露出作者怎样的感情？</a:t>
            </a:r>
            <a:endParaRPr lang="zh-CN" altLang="en-US" sz="2800" b="1" dirty="0">
              <a:solidFill>
                <a:srgbClr val="0033CC"/>
              </a:solidFill>
            </a:endParaRPr>
          </a:p>
          <a:p>
            <a:pPr marL="0" indent="0" eaLnBrk="1" hangingPunct="1">
              <a:lnSpc>
                <a:spcPct val="90000"/>
              </a:lnSpc>
            </a:pPr>
            <a:endParaRPr lang="zh-CN" altLang="en-US" sz="2800" b="1" dirty="0">
              <a:solidFill>
                <a:srgbClr val="000000"/>
              </a:solidFill>
            </a:endParaRPr>
          </a:p>
          <a:p>
            <a:pPr marL="0" indent="0" eaLnBrk="1" hangingPunct="1">
              <a:lnSpc>
                <a:spcPct val="90000"/>
              </a:lnSpc>
            </a:pPr>
            <a:r>
              <a:rPr lang="zh-CN" altLang="en-US" sz="2800" b="1" dirty="0">
                <a:solidFill>
                  <a:srgbClr val="000000"/>
                </a:solidFill>
              </a:rPr>
              <a:t>               （</a:t>
            </a:r>
            <a:r>
              <a:rPr lang="en-US" altLang="zh-CN" sz="2800" b="1">
                <a:solidFill>
                  <a:srgbClr val="000000"/>
                </a:solidFill>
              </a:rPr>
              <a:t>1</a:t>
            </a:r>
            <a:r>
              <a:rPr lang="zh-CN" altLang="en-US" sz="2800" b="1" dirty="0">
                <a:solidFill>
                  <a:srgbClr val="000000"/>
                </a:solidFill>
              </a:rPr>
              <a:t>）回延安，激动满情怀     </a:t>
            </a:r>
            <a:endParaRPr lang="zh-CN" altLang="en-US" sz="2800" b="1" dirty="0">
              <a:solidFill>
                <a:srgbClr val="000000"/>
              </a:solidFill>
            </a:endParaRPr>
          </a:p>
          <a:p>
            <a:pPr marL="0" indent="0" eaLnBrk="1" hangingPunct="1">
              <a:lnSpc>
                <a:spcPct val="90000"/>
              </a:lnSpc>
            </a:pPr>
            <a:r>
              <a:rPr lang="zh-CN" altLang="en-US" sz="2800" b="1" dirty="0">
                <a:solidFill>
                  <a:srgbClr val="FF0000"/>
                </a:solidFill>
              </a:rPr>
              <a:t>                            </a:t>
            </a:r>
            <a:endParaRPr lang="zh-CN" altLang="en-US" sz="2800" b="1" dirty="0">
              <a:solidFill>
                <a:srgbClr val="FF0000"/>
              </a:solidFill>
            </a:endParaRPr>
          </a:p>
          <a:p>
            <a:pPr marL="0" indent="0" eaLnBrk="1" hangingPunct="1">
              <a:lnSpc>
                <a:spcPct val="90000"/>
              </a:lnSpc>
            </a:pPr>
            <a:r>
              <a:rPr lang="zh-CN" altLang="en-US" sz="2800" b="1" dirty="0">
                <a:solidFill>
                  <a:srgbClr val="000000"/>
                </a:solidFill>
              </a:rPr>
              <a:t>               （</a:t>
            </a:r>
            <a:r>
              <a:rPr lang="en-US" altLang="zh-CN" sz="2800" b="1">
                <a:solidFill>
                  <a:srgbClr val="000000"/>
                </a:solidFill>
              </a:rPr>
              <a:t>2</a:t>
            </a:r>
            <a:r>
              <a:rPr lang="zh-CN" altLang="en-US" sz="2800" b="1" dirty="0">
                <a:solidFill>
                  <a:srgbClr val="000000"/>
                </a:solidFill>
              </a:rPr>
              <a:t>）忆延安，圣地养育我     </a:t>
            </a:r>
            <a:endParaRPr lang="zh-CN" altLang="en-US" sz="2800" b="1" dirty="0">
              <a:solidFill>
                <a:srgbClr val="000000"/>
              </a:solidFill>
            </a:endParaRPr>
          </a:p>
          <a:p>
            <a:pPr marL="0" indent="0" eaLnBrk="1" hangingPunct="1">
              <a:lnSpc>
                <a:spcPct val="90000"/>
              </a:lnSpc>
            </a:pPr>
            <a:r>
              <a:rPr lang="zh-CN" altLang="en-US" sz="2800" b="1" dirty="0">
                <a:solidFill>
                  <a:srgbClr val="FF0000"/>
                </a:solidFill>
              </a:rPr>
              <a:t>                           </a:t>
            </a:r>
            <a:endParaRPr lang="zh-CN" altLang="en-US" sz="2800" b="1" dirty="0">
              <a:solidFill>
                <a:srgbClr val="FF0000"/>
              </a:solidFill>
            </a:endParaRPr>
          </a:p>
          <a:p>
            <a:pPr marL="0" indent="0" eaLnBrk="1" hangingPunct="1">
              <a:lnSpc>
                <a:spcPct val="90000"/>
              </a:lnSpc>
            </a:pPr>
            <a:r>
              <a:rPr lang="zh-CN" altLang="en-US" sz="2800" b="1" dirty="0">
                <a:solidFill>
                  <a:srgbClr val="000000"/>
                </a:solidFill>
              </a:rPr>
              <a:t>               （</a:t>
            </a:r>
            <a:r>
              <a:rPr lang="en-US" altLang="zh-CN" sz="2800" b="1">
                <a:solidFill>
                  <a:srgbClr val="000000"/>
                </a:solidFill>
              </a:rPr>
              <a:t>3</a:t>
            </a:r>
            <a:r>
              <a:rPr lang="zh-CN" altLang="en-US" sz="2800" b="1" dirty="0">
                <a:solidFill>
                  <a:srgbClr val="000000"/>
                </a:solidFill>
              </a:rPr>
              <a:t>）话延安，欢聚话今昔    </a:t>
            </a:r>
            <a:endParaRPr lang="zh-CN" altLang="en-US" sz="2800" b="1" dirty="0">
              <a:solidFill>
                <a:srgbClr val="000000"/>
              </a:solidFill>
            </a:endParaRPr>
          </a:p>
          <a:p>
            <a:pPr marL="0" indent="0" eaLnBrk="1" hangingPunct="1">
              <a:lnSpc>
                <a:spcPct val="90000"/>
              </a:lnSpc>
            </a:pPr>
            <a:r>
              <a:rPr lang="zh-CN" altLang="en-US" sz="2800" b="1" dirty="0">
                <a:solidFill>
                  <a:srgbClr val="000000"/>
                </a:solidFill>
              </a:rPr>
              <a:t>               </a:t>
            </a:r>
            <a:endParaRPr lang="zh-CN" altLang="en-US" sz="2800" b="1" dirty="0">
              <a:solidFill>
                <a:srgbClr val="000000"/>
              </a:solidFill>
            </a:endParaRPr>
          </a:p>
          <a:p>
            <a:pPr marL="0" indent="0" eaLnBrk="1" hangingPunct="1">
              <a:lnSpc>
                <a:spcPct val="90000"/>
              </a:lnSpc>
            </a:pPr>
            <a:r>
              <a:rPr lang="zh-CN" altLang="en-US" sz="2800" b="1" dirty="0">
                <a:solidFill>
                  <a:srgbClr val="000000"/>
                </a:solidFill>
              </a:rPr>
              <a:t>               （</a:t>
            </a:r>
            <a:r>
              <a:rPr lang="en-US" altLang="zh-CN" sz="2800" b="1">
                <a:solidFill>
                  <a:srgbClr val="000000"/>
                </a:solidFill>
              </a:rPr>
              <a:t>4</a:t>
            </a:r>
            <a:r>
              <a:rPr lang="zh-CN" altLang="en-US" sz="2800" b="1" dirty="0">
                <a:solidFill>
                  <a:srgbClr val="000000"/>
                </a:solidFill>
              </a:rPr>
              <a:t>）看延安，旧貌换新颜    </a:t>
            </a:r>
            <a:endParaRPr lang="zh-CN" altLang="en-US" sz="2800" b="1" dirty="0">
              <a:solidFill>
                <a:srgbClr val="000000"/>
              </a:solidFill>
            </a:endParaRPr>
          </a:p>
          <a:p>
            <a:pPr marL="0" indent="0" eaLnBrk="1" hangingPunct="1">
              <a:lnSpc>
                <a:spcPct val="90000"/>
              </a:lnSpc>
            </a:pPr>
            <a:endParaRPr lang="zh-CN" altLang="en-US" sz="2800" b="1" dirty="0">
              <a:solidFill>
                <a:srgbClr val="000000"/>
              </a:solidFill>
            </a:endParaRPr>
          </a:p>
          <a:p>
            <a:pPr marL="0" indent="0" eaLnBrk="1" hangingPunct="1">
              <a:lnSpc>
                <a:spcPct val="90000"/>
              </a:lnSpc>
            </a:pPr>
            <a:r>
              <a:rPr lang="zh-CN" altLang="en-US" sz="2800" b="1" dirty="0">
                <a:solidFill>
                  <a:srgbClr val="000000"/>
                </a:solidFill>
              </a:rPr>
              <a:t>               （</a:t>
            </a:r>
            <a:r>
              <a:rPr lang="en-US" altLang="zh-CN" sz="2800" b="1">
                <a:solidFill>
                  <a:srgbClr val="000000"/>
                </a:solidFill>
              </a:rPr>
              <a:t>5</a:t>
            </a:r>
            <a:r>
              <a:rPr lang="zh-CN" altLang="en-US" sz="2800" b="1" dirty="0">
                <a:solidFill>
                  <a:srgbClr val="000000"/>
                </a:solidFill>
              </a:rPr>
              <a:t>）祝延安，圣地大贡献     </a:t>
            </a:r>
            <a:endParaRPr lang="zh-CN" altLang="en-US" sz="2800" b="1" dirty="0">
              <a:solidFill>
                <a:srgbClr val="000000"/>
              </a:solidFill>
            </a:endParaRPr>
          </a:p>
          <a:p>
            <a:pPr marL="0" indent="0" eaLnBrk="1" hangingPunct="1">
              <a:lnSpc>
                <a:spcPct val="90000"/>
              </a:lnSpc>
            </a:pPr>
            <a:r>
              <a:rPr lang="zh-CN" altLang="en-US" sz="2800" b="1" dirty="0">
                <a:solidFill>
                  <a:srgbClr val="FF0000"/>
                </a:solidFill>
              </a:rPr>
              <a:t>                              </a:t>
            </a:r>
            <a:endParaRPr lang="zh-CN" altLang="en-US" sz="2800" b="1" dirty="0">
              <a:solidFill>
                <a:srgbClr val="FF0000"/>
              </a:solidFill>
            </a:endParaRPr>
          </a:p>
        </p:txBody>
      </p:sp>
      <p:sp>
        <p:nvSpPr>
          <p:cNvPr id="9220" name="矩形 9219"/>
          <p:cNvSpPr/>
          <p:nvPr/>
        </p:nvSpPr>
        <p:spPr>
          <a:xfrm>
            <a:off x="3635375" y="2190750"/>
            <a:ext cx="1779588" cy="457200"/>
          </a:xfrm>
          <a:prstGeom prst="rect">
            <a:avLst/>
          </a:prstGeom>
          <a:noFill/>
          <a:ln w="9525">
            <a:noFill/>
          </a:ln>
        </p:spPr>
        <p:txBody>
          <a:bodyPr wrap="none" anchor="t">
            <a:spAutoFit/>
          </a:bodyPr>
          <a:p>
            <a:r>
              <a:rPr lang="zh-CN" altLang="en-US" sz="2400" b="1" dirty="0">
                <a:solidFill>
                  <a:srgbClr val="FF0000"/>
                </a:solidFill>
                <a:latin typeface="Arial" panose="020B0604020202020204" pitchFamily="34" charset="0"/>
              </a:rPr>
              <a:t>激动、兴奋</a:t>
            </a:r>
            <a:r>
              <a:rPr lang="zh-CN" altLang="en-US" b="1" dirty="0">
                <a:solidFill>
                  <a:srgbClr val="FF0000"/>
                </a:solidFill>
                <a:latin typeface="Arial" panose="020B0604020202020204" pitchFamily="34" charset="0"/>
              </a:rPr>
              <a:t> </a:t>
            </a:r>
            <a:endParaRPr lang="zh-CN" altLang="en-US" b="1" dirty="0">
              <a:solidFill>
                <a:srgbClr val="FF0000"/>
              </a:solidFill>
              <a:latin typeface="Arial" panose="020B0604020202020204" pitchFamily="34" charset="0"/>
            </a:endParaRPr>
          </a:p>
        </p:txBody>
      </p:sp>
      <p:sp>
        <p:nvSpPr>
          <p:cNvPr id="9221" name="矩形 9220"/>
          <p:cNvSpPr/>
          <p:nvPr/>
        </p:nvSpPr>
        <p:spPr>
          <a:xfrm>
            <a:off x="3563938" y="3140075"/>
            <a:ext cx="1800225" cy="457200"/>
          </a:xfrm>
          <a:prstGeom prst="rect">
            <a:avLst/>
          </a:prstGeom>
          <a:noFill/>
          <a:ln w="9525">
            <a:noFill/>
          </a:ln>
        </p:spPr>
        <p:txBody>
          <a:bodyPr wrap="none" anchor="t">
            <a:spAutoFit/>
          </a:bodyPr>
          <a:p>
            <a:r>
              <a:rPr lang="zh-CN" altLang="en-US" sz="2400" b="1" dirty="0">
                <a:solidFill>
                  <a:srgbClr val="FF0000"/>
                </a:solidFill>
                <a:latin typeface="Arial" panose="020B0604020202020204" pitchFamily="34" charset="0"/>
              </a:rPr>
              <a:t>感激 、怀念</a:t>
            </a:r>
            <a:endParaRPr lang="zh-CN" altLang="en-US" sz="2400" b="1" dirty="0">
              <a:solidFill>
                <a:srgbClr val="FF0000"/>
              </a:solidFill>
              <a:latin typeface="Arial" panose="020B0604020202020204" pitchFamily="34" charset="0"/>
            </a:endParaRPr>
          </a:p>
        </p:txBody>
      </p:sp>
      <p:sp>
        <p:nvSpPr>
          <p:cNvPr id="9222" name="矩形 9221"/>
          <p:cNvSpPr/>
          <p:nvPr/>
        </p:nvSpPr>
        <p:spPr>
          <a:xfrm>
            <a:off x="3708400" y="4071938"/>
            <a:ext cx="1028700" cy="420687"/>
          </a:xfrm>
          <a:prstGeom prst="rect">
            <a:avLst/>
          </a:prstGeom>
          <a:noFill/>
          <a:ln w="9525">
            <a:noFill/>
          </a:ln>
        </p:spPr>
        <p:txBody>
          <a:bodyPr wrap="none" anchor="t">
            <a:spAutoFit/>
          </a:bodyPr>
          <a:p>
            <a:pPr>
              <a:lnSpc>
                <a:spcPct val="90000"/>
              </a:lnSpc>
              <a:spcBef>
                <a:spcPct val="20000"/>
              </a:spcBef>
              <a:buClr>
                <a:schemeClr val="hlink"/>
              </a:buClr>
              <a:buSzPct val="95000"/>
              <a:buFont typeface="Wingdings" panose="05000000000000000000" pitchFamily="2" charset="2"/>
              <a:buChar char="w"/>
            </a:pPr>
            <a:r>
              <a:rPr lang="zh-CN" altLang="en-US" sz="2400" b="1" dirty="0">
                <a:solidFill>
                  <a:srgbClr val="FF0000"/>
                </a:solidFill>
                <a:latin typeface="Arial" panose="020B0604020202020204" pitchFamily="34" charset="0"/>
              </a:rPr>
              <a:t>欢喜</a:t>
            </a:r>
            <a:r>
              <a:rPr lang="zh-CN" altLang="en-US" b="1" dirty="0">
                <a:solidFill>
                  <a:srgbClr val="FF0000"/>
                </a:solidFill>
                <a:latin typeface="Arial" panose="020B0604020202020204" pitchFamily="34" charset="0"/>
              </a:rPr>
              <a:t> </a:t>
            </a:r>
            <a:endParaRPr lang="zh-CN" altLang="en-US" b="1" dirty="0">
              <a:solidFill>
                <a:srgbClr val="FF0000"/>
              </a:solidFill>
              <a:latin typeface="Arial" panose="020B0604020202020204" pitchFamily="34" charset="0"/>
            </a:endParaRPr>
          </a:p>
        </p:txBody>
      </p:sp>
      <p:sp>
        <p:nvSpPr>
          <p:cNvPr id="9223" name="矩形 9222"/>
          <p:cNvSpPr/>
          <p:nvPr/>
        </p:nvSpPr>
        <p:spPr>
          <a:xfrm>
            <a:off x="3492500" y="5006975"/>
            <a:ext cx="1884363" cy="457200"/>
          </a:xfrm>
          <a:prstGeom prst="rect">
            <a:avLst/>
          </a:prstGeom>
          <a:noFill/>
          <a:ln w="9525">
            <a:noFill/>
          </a:ln>
        </p:spPr>
        <p:txBody>
          <a:bodyPr wrap="none" anchor="t">
            <a:spAutoFit/>
          </a:bodyPr>
          <a:p>
            <a:pPr>
              <a:spcBef>
                <a:spcPct val="20000"/>
              </a:spcBef>
              <a:buClr>
                <a:schemeClr val="hlink"/>
              </a:buClr>
              <a:buSzPct val="95000"/>
              <a:buFont typeface="Wingdings" panose="05000000000000000000" pitchFamily="2" charset="2"/>
              <a:buChar char="w"/>
            </a:pPr>
            <a:r>
              <a:rPr lang="zh-CN" altLang="en-US" sz="2400" b="1" dirty="0">
                <a:solidFill>
                  <a:srgbClr val="FF0000"/>
                </a:solidFill>
                <a:latin typeface="Arial" panose="020B0604020202020204" pitchFamily="34" charset="0"/>
              </a:rPr>
              <a:t>喜悦、自豪</a:t>
            </a:r>
            <a:endParaRPr lang="en-US" altLang="zh-CN" sz="2400" b="1">
              <a:solidFill>
                <a:srgbClr val="FF0000"/>
              </a:solidFill>
              <a:latin typeface="Arial" panose="020B0604020202020204" pitchFamily="34" charset="0"/>
            </a:endParaRPr>
          </a:p>
        </p:txBody>
      </p:sp>
      <p:sp>
        <p:nvSpPr>
          <p:cNvPr id="9224" name="矩形 9223"/>
          <p:cNvSpPr/>
          <p:nvPr/>
        </p:nvSpPr>
        <p:spPr>
          <a:xfrm>
            <a:off x="3348038" y="6088063"/>
            <a:ext cx="1884362" cy="457200"/>
          </a:xfrm>
          <a:prstGeom prst="rect">
            <a:avLst/>
          </a:prstGeom>
          <a:noFill/>
          <a:ln w="9525">
            <a:noFill/>
          </a:ln>
        </p:spPr>
        <p:txBody>
          <a:bodyPr wrap="none" anchor="t">
            <a:spAutoFit/>
          </a:bodyPr>
          <a:p>
            <a:pPr>
              <a:spcBef>
                <a:spcPct val="20000"/>
              </a:spcBef>
              <a:buClr>
                <a:schemeClr val="hlink"/>
              </a:buClr>
              <a:buSzPct val="95000"/>
              <a:buFont typeface="Wingdings" panose="05000000000000000000" pitchFamily="2" charset="2"/>
              <a:buChar char="w"/>
            </a:pPr>
            <a:r>
              <a:rPr lang="zh-CN" altLang="en-US" sz="2400" b="1" dirty="0">
                <a:solidFill>
                  <a:srgbClr val="FF0000"/>
                </a:solidFill>
                <a:latin typeface="Arial" panose="020B0604020202020204" pitchFamily="34" charset="0"/>
              </a:rPr>
              <a:t>赞颂、憧憬</a:t>
            </a:r>
            <a:endParaRPr lang="zh-CN" altLang="en-US" sz="2400" b="1" dirty="0">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79875">
                                            <p:txEl>
                                              <p:charRg st="31" end="64"/>
                                            </p:txEl>
                                          </p:spTgt>
                                        </p:tgtEl>
                                        <p:attrNameLst>
                                          <p:attrName>style.visibility</p:attrName>
                                        </p:attrNameLst>
                                      </p:cBhvr>
                                      <p:to>
                                        <p:strVal val="visible"/>
                                      </p:to>
                                    </p:set>
                                    <p:animEffect transition="in" filter="strips(downLeft)">
                                      <p:cBhvr>
                                        <p:cTn id="7" dur="500"/>
                                        <p:tgtEl>
                                          <p:spTgt spid="79875">
                                            <p:txEl>
                                              <p:charRg st="31" end="64"/>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79875">
                                            <p:txEl>
                                              <p:charRg st="64" end="93"/>
                                            </p:txEl>
                                          </p:spTgt>
                                        </p:tgtEl>
                                        <p:attrNameLst>
                                          <p:attrName>style.visibility</p:attrName>
                                        </p:attrNameLst>
                                      </p:cBhvr>
                                      <p:to>
                                        <p:strVal val="visible"/>
                                      </p:to>
                                    </p:set>
                                    <p:animEffect transition="in" filter="strips(downLeft)">
                                      <p:cBhvr>
                                        <p:cTn id="10" dur="500"/>
                                        <p:tgtEl>
                                          <p:spTgt spid="79875">
                                            <p:txEl>
                                              <p:charRg st="64" end="93"/>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79875">
                                            <p:txEl>
                                              <p:charRg st="93" end="126"/>
                                            </p:txEl>
                                          </p:spTgt>
                                        </p:tgtEl>
                                        <p:attrNameLst>
                                          <p:attrName>style.visibility</p:attrName>
                                        </p:attrNameLst>
                                      </p:cBhvr>
                                      <p:to>
                                        <p:strVal val="visible"/>
                                      </p:to>
                                    </p:set>
                                    <p:animEffect transition="in" filter="strips(downLeft)">
                                      <p:cBhvr>
                                        <p:cTn id="13" dur="500"/>
                                        <p:tgtEl>
                                          <p:spTgt spid="79875">
                                            <p:txEl>
                                              <p:charRg st="93" end="126"/>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79875">
                                            <p:txEl>
                                              <p:charRg st="126" end="154"/>
                                            </p:txEl>
                                          </p:spTgt>
                                        </p:tgtEl>
                                        <p:attrNameLst>
                                          <p:attrName>style.visibility</p:attrName>
                                        </p:attrNameLst>
                                      </p:cBhvr>
                                      <p:to>
                                        <p:strVal val="visible"/>
                                      </p:to>
                                    </p:set>
                                    <p:animEffect transition="in" filter="strips(downLeft)">
                                      <p:cBhvr>
                                        <p:cTn id="16" dur="500"/>
                                        <p:tgtEl>
                                          <p:spTgt spid="79875">
                                            <p:txEl>
                                              <p:charRg st="126" end="154"/>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79875">
                                            <p:txEl>
                                              <p:charRg st="154" end="186"/>
                                            </p:txEl>
                                          </p:spTgt>
                                        </p:tgtEl>
                                        <p:attrNameLst>
                                          <p:attrName>style.visibility</p:attrName>
                                        </p:attrNameLst>
                                      </p:cBhvr>
                                      <p:to>
                                        <p:strVal val="visible"/>
                                      </p:to>
                                    </p:set>
                                    <p:animEffect transition="in" filter="strips(downLeft)">
                                      <p:cBhvr>
                                        <p:cTn id="19" dur="500"/>
                                        <p:tgtEl>
                                          <p:spTgt spid="79875">
                                            <p:txEl>
                                              <p:charRg st="154" end="186"/>
                                            </p:txEl>
                                          </p:spTgt>
                                        </p:tgtEl>
                                      </p:cBhvr>
                                    </p:animEffect>
                                  </p:childTnLst>
                                </p:cTn>
                              </p:par>
                              <p:par>
                                <p:cTn id="20" presetID="18" presetClass="entr" presetSubtype="12" fill="hold" nodeType="withEffect">
                                  <p:stCondLst>
                                    <p:cond delay="0"/>
                                  </p:stCondLst>
                                  <p:childTnLst>
                                    <p:set>
                                      <p:cBhvr>
                                        <p:cTn id="21" dur="1" fill="hold">
                                          <p:stCondLst>
                                            <p:cond delay="0"/>
                                          </p:stCondLst>
                                        </p:cTn>
                                        <p:tgtEl>
                                          <p:spTgt spid="79875">
                                            <p:txEl>
                                              <p:charRg st="186" end="202"/>
                                            </p:txEl>
                                          </p:spTgt>
                                        </p:tgtEl>
                                        <p:attrNameLst>
                                          <p:attrName>style.visibility</p:attrName>
                                        </p:attrNameLst>
                                      </p:cBhvr>
                                      <p:to>
                                        <p:strVal val="visible"/>
                                      </p:to>
                                    </p:set>
                                    <p:animEffect transition="in" filter="strips(downLeft)">
                                      <p:cBhvr>
                                        <p:cTn id="22" dur="500"/>
                                        <p:tgtEl>
                                          <p:spTgt spid="79875">
                                            <p:txEl>
                                              <p:charRg st="186" end="202"/>
                                            </p:txEl>
                                          </p:spTgt>
                                        </p:tgtEl>
                                      </p:cBhvr>
                                    </p:animEffect>
                                  </p:childTnLst>
                                </p:cTn>
                              </p:par>
                              <p:par>
                                <p:cTn id="23" presetID="18" presetClass="entr" presetSubtype="12" fill="hold" nodeType="withEffect">
                                  <p:stCondLst>
                                    <p:cond delay="0"/>
                                  </p:stCondLst>
                                  <p:childTnLst>
                                    <p:set>
                                      <p:cBhvr>
                                        <p:cTn id="24" dur="1" fill="hold">
                                          <p:stCondLst>
                                            <p:cond delay="0"/>
                                          </p:stCondLst>
                                        </p:cTn>
                                        <p:tgtEl>
                                          <p:spTgt spid="79875">
                                            <p:txEl>
                                              <p:charRg st="202" end="234"/>
                                            </p:txEl>
                                          </p:spTgt>
                                        </p:tgtEl>
                                        <p:attrNameLst>
                                          <p:attrName>style.visibility</p:attrName>
                                        </p:attrNameLst>
                                      </p:cBhvr>
                                      <p:to>
                                        <p:strVal val="visible"/>
                                      </p:to>
                                    </p:set>
                                    <p:animEffect transition="in" filter="strips(downLeft)">
                                      <p:cBhvr>
                                        <p:cTn id="25" dur="500"/>
                                        <p:tgtEl>
                                          <p:spTgt spid="79875">
                                            <p:txEl>
                                              <p:charRg st="202" end="234"/>
                                            </p:txEl>
                                          </p:spTgt>
                                        </p:tgtEl>
                                      </p:cBhvr>
                                    </p:animEffect>
                                  </p:childTnLst>
                                </p:cTn>
                              </p:par>
                              <p:par>
                                <p:cTn id="26" presetID="18" presetClass="entr" presetSubtype="12" fill="hold" nodeType="withEffect">
                                  <p:stCondLst>
                                    <p:cond delay="0"/>
                                  </p:stCondLst>
                                  <p:childTnLst>
                                    <p:set>
                                      <p:cBhvr>
                                        <p:cTn id="27" dur="1" fill="hold">
                                          <p:stCondLst>
                                            <p:cond delay="0"/>
                                          </p:stCondLst>
                                        </p:cTn>
                                        <p:tgtEl>
                                          <p:spTgt spid="79875">
                                            <p:txEl>
                                              <p:charRg st="235" end="268"/>
                                            </p:txEl>
                                          </p:spTgt>
                                        </p:tgtEl>
                                        <p:attrNameLst>
                                          <p:attrName>style.visibility</p:attrName>
                                        </p:attrNameLst>
                                      </p:cBhvr>
                                      <p:to>
                                        <p:strVal val="visible"/>
                                      </p:to>
                                    </p:set>
                                    <p:animEffect transition="in" filter="strips(downLeft)">
                                      <p:cBhvr>
                                        <p:cTn id="28" dur="500"/>
                                        <p:tgtEl>
                                          <p:spTgt spid="79875">
                                            <p:txEl>
                                              <p:charRg st="235" end="26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9220"/>
                                        </p:tgtEl>
                                        <p:attrNameLst>
                                          <p:attrName>style.visibility</p:attrName>
                                        </p:attrNameLst>
                                      </p:cBhvr>
                                      <p:to>
                                        <p:strVal val="visible"/>
                                      </p:to>
                                    </p:set>
                                    <p:animEffect transition="in" filter="checkerboard(across)">
                                      <p:cBhvr>
                                        <p:cTn id="33" dur="500"/>
                                        <p:tgtEl>
                                          <p:spTgt spid="9220"/>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grpId="0" nodeType="clickEffect">
                                  <p:stCondLst>
                                    <p:cond delay="0"/>
                                  </p:stCondLst>
                                  <p:childTnLst>
                                    <p:set>
                                      <p:cBhvr>
                                        <p:cTn id="37" dur="1" fill="hold">
                                          <p:stCondLst>
                                            <p:cond delay="0"/>
                                          </p:stCondLst>
                                        </p:cTn>
                                        <p:tgtEl>
                                          <p:spTgt spid="9221"/>
                                        </p:tgtEl>
                                        <p:attrNameLst>
                                          <p:attrName>style.visibility</p:attrName>
                                        </p:attrNameLst>
                                      </p:cBhvr>
                                      <p:to>
                                        <p:strVal val="visible"/>
                                      </p:to>
                                    </p:set>
                                    <p:animEffect transition="in" filter="checkerboard(across)">
                                      <p:cBhvr>
                                        <p:cTn id="38" dur="500"/>
                                        <p:tgtEl>
                                          <p:spTgt spid="9221"/>
                                        </p:tgtEl>
                                      </p:cBhvr>
                                    </p:animEffect>
                                  </p:childTnLst>
                                </p:cTn>
                              </p:par>
                            </p:childTnLst>
                          </p:cTn>
                        </p:par>
                      </p:childTnLst>
                    </p:cTn>
                  </p:par>
                  <p:par>
                    <p:cTn id="39" fill="hold">
                      <p:stCondLst>
                        <p:cond delay="indefinite"/>
                      </p:stCondLst>
                      <p:childTnLst>
                        <p:par>
                          <p:cTn id="40" fill="hold">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9222"/>
                                        </p:tgtEl>
                                        <p:attrNameLst>
                                          <p:attrName>style.visibility</p:attrName>
                                        </p:attrNameLst>
                                      </p:cBhvr>
                                      <p:to>
                                        <p:strVal val="visible"/>
                                      </p:to>
                                    </p:set>
                                    <p:animEffect transition="in" filter="checkerboard(across)">
                                      <p:cBhvr>
                                        <p:cTn id="43" dur="500"/>
                                        <p:tgtEl>
                                          <p:spTgt spid="9222"/>
                                        </p:tgtEl>
                                      </p:cBhvr>
                                    </p:animEffect>
                                  </p:childTnLst>
                                </p:cTn>
                              </p:par>
                            </p:childTnLst>
                          </p:cTn>
                        </p:par>
                      </p:childTnLst>
                    </p:cTn>
                  </p:par>
                  <p:par>
                    <p:cTn id="44" fill="hold">
                      <p:stCondLst>
                        <p:cond delay="indefinite"/>
                      </p:stCondLst>
                      <p:childTnLst>
                        <p:par>
                          <p:cTn id="45" fill="hold">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9223"/>
                                        </p:tgtEl>
                                        <p:attrNameLst>
                                          <p:attrName>style.visibility</p:attrName>
                                        </p:attrNameLst>
                                      </p:cBhvr>
                                      <p:to>
                                        <p:strVal val="visible"/>
                                      </p:to>
                                    </p:set>
                                    <p:animEffect transition="in" filter="checkerboard(across)">
                                      <p:cBhvr>
                                        <p:cTn id="48" dur="500"/>
                                        <p:tgtEl>
                                          <p:spTgt spid="9223"/>
                                        </p:tgtEl>
                                      </p:cBhvr>
                                    </p:animEffect>
                                  </p:childTnLst>
                                </p:cTn>
                              </p:par>
                            </p:childTnLst>
                          </p:cTn>
                        </p:par>
                      </p:childTnLst>
                    </p:cTn>
                  </p:par>
                  <p:par>
                    <p:cTn id="49" fill="hold">
                      <p:stCondLst>
                        <p:cond delay="indefinite"/>
                      </p:stCondLst>
                      <p:childTnLst>
                        <p:par>
                          <p:cTn id="50" fill="hold">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9224"/>
                                        </p:tgtEl>
                                        <p:attrNameLst>
                                          <p:attrName>style.visibility</p:attrName>
                                        </p:attrNameLst>
                                      </p:cBhvr>
                                      <p:to>
                                        <p:strVal val="visible"/>
                                      </p:to>
                                    </p:set>
                                    <p:animEffect transition="in" filter="checkerboard(across)">
                                      <p:cBhvr>
                                        <p:cTn id="53" dur="500"/>
                                        <p:tgtEl>
                                          <p:spTgt spid="9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p:bldP spid="9221" grpId="0"/>
      <p:bldP spid="9222" grpId="0"/>
      <p:bldP spid="9223" grpId="0"/>
      <p:bldP spid="922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0245" name="矩形 10244"/>
          <p:cNvSpPr/>
          <p:nvPr/>
        </p:nvSpPr>
        <p:spPr>
          <a:xfrm>
            <a:off x="323850" y="260350"/>
            <a:ext cx="8208963" cy="1628775"/>
          </a:xfrm>
          <a:prstGeom prst="rect">
            <a:avLst/>
          </a:prstGeom>
          <a:noFill/>
          <a:ln w="9525">
            <a:noFill/>
          </a:ln>
        </p:spPr>
        <p:txBody>
          <a:bodyPr>
            <a:spAutoFit/>
          </a:bodyPr>
          <a:p>
            <a:pPr>
              <a:lnSpc>
                <a:spcPct val="90000"/>
              </a:lnSpc>
              <a:spcBef>
                <a:spcPct val="20000"/>
              </a:spcBef>
              <a:buClr>
                <a:schemeClr val="hlink"/>
              </a:buClr>
              <a:buSzPct val="95000"/>
              <a:buFont typeface="Wingdings" panose="05000000000000000000" pitchFamily="2" charset="2"/>
              <a:buChar char="w"/>
            </a:pPr>
            <a:r>
              <a:rPr lang="en-US" altLang="zh-CN" sz="2800" b="1">
                <a:solidFill>
                  <a:srgbClr val="000000"/>
                </a:solidFill>
                <a:latin typeface="Arial" panose="020B0604020202020204" pitchFamily="34" charset="0"/>
              </a:rPr>
              <a:t>4</a:t>
            </a:r>
            <a:r>
              <a:rPr lang="zh-CN" altLang="en-US" sz="2800" b="1" dirty="0">
                <a:solidFill>
                  <a:srgbClr val="000000"/>
                </a:solidFill>
                <a:latin typeface="Arial" panose="020B0604020202020204" pitchFamily="34" charset="0"/>
              </a:rPr>
              <a:t>、这首诗生动形象，热情奔放，意蕴深刻。作者通过高超的写作技巧表现出自身对延安最浓烈的深情，请大家说说，作者通过哪些写作技法表现了哪些情感？</a:t>
            </a:r>
            <a:endParaRPr lang="zh-CN" altLang="en-US" sz="2800" b="1" dirty="0">
              <a:solidFill>
                <a:srgbClr val="000000"/>
              </a:solidFill>
              <a:latin typeface="Arial" panose="020B0604020202020204" pitchFamily="34" charset="0"/>
            </a:endParaRPr>
          </a:p>
        </p:txBody>
      </p:sp>
      <p:sp>
        <p:nvSpPr>
          <p:cNvPr id="10246" name="矩形 10245"/>
          <p:cNvSpPr/>
          <p:nvPr/>
        </p:nvSpPr>
        <p:spPr>
          <a:xfrm>
            <a:off x="539750" y="2852738"/>
            <a:ext cx="8208963" cy="396875"/>
          </a:xfrm>
          <a:prstGeom prst="rect">
            <a:avLst/>
          </a:prstGeom>
          <a:noFill/>
          <a:ln w="9525">
            <a:noFill/>
          </a:ln>
        </p:spPr>
        <p:txBody>
          <a:bodyPr>
            <a:spAutoFit/>
          </a:bodyPr>
          <a:p>
            <a:r>
              <a:rPr lang="zh-CN" altLang="en-US" sz="2000" b="1" dirty="0">
                <a:solidFill>
                  <a:srgbClr val="0033CC"/>
                </a:solidFill>
                <a:latin typeface="Arial" panose="020B0604020202020204" pitchFamily="34" charset="0"/>
              </a:rPr>
              <a:t>把诗歌的内容表现得形象、生动，而且把作者的感情表现得亲切、热烈。</a:t>
            </a:r>
            <a:endParaRPr lang="zh-CN" altLang="en-US" sz="2000" b="1" dirty="0">
              <a:solidFill>
                <a:srgbClr val="0033CC"/>
              </a:solidFill>
              <a:latin typeface="Arial" panose="020B0604020202020204" pitchFamily="34" charset="0"/>
            </a:endParaRPr>
          </a:p>
        </p:txBody>
      </p:sp>
      <p:sp>
        <p:nvSpPr>
          <p:cNvPr id="10247" name="矩形 10246"/>
          <p:cNvSpPr/>
          <p:nvPr/>
        </p:nvSpPr>
        <p:spPr>
          <a:xfrm>
            <a:off x="539750" y="2060575"/>
            <a:ext cx="7993063" cy="4054475"/>
          </a:xfrm>
          <a:prstGeom prst="rect">
            <a:avLst/>
          </a:prstGeom>
          <a:noFill/>
          <a:ln w="9525">
            <a:noFill/>
          </a:ln>
        </p:spPr>
        <p:txBody>
          <a:bodyPr>
            <a:spAutoFit/>
          </a:bodyPr>
          <a:p>
            <a:r>
              <a:rPr lang="en-US" altLang="zh-CN" sz="2000" b="1">
                <a:solidFill>
                  <a:srgbClr val="FF0000"/>
                </a:solidFill>
                <a:latin typeface="Arial" panose="020B0604020202020204" pitchFamily="34" charset="0"/>
              </a:rPr>
              <a:t>1</a:t>
            </a:r>
            <a:r>
              <a:rPr lang="zh-CN" altLang="en-US" sz="2000" b="1" dirty="0">
                <a:solidFill>
                  <a:srgbClr val="FF0000"/>
                </a:solidFill>
                <a:latin typeface="Arial" panose="020B0604020202020204" pitchFamily="34" charset="0"/>
              </a:rPr>
              <a:t>）、善用修辞表现情感。</a:t>
            </a:r>
            <a:endParaRPr lang="zh-CN" altLang="en-US" sz="2000" b="1" dirty="0">
              <a:solidFill>
                <a:srgbClr val="FF0000"/>
              </a:solidFill>
              <a:latin typeface="Arial" panose="020B0604020202020204" pitchFamily="34" charset="0"/>
            </a:endParaRPr>
          </a:p>
          <a:p>
            <a:r>
              <a:rPr lang="zh-CN" altLang="en-US" sz="2000" b="1" dirty="0">
                <a:solidFill>
                  <a:srgbClr val="000000"/>
                </a:solidFill>
                <a:latin typeface="Arial" panose="020B0604020202020204" pitchFamily="34" charset="0"/>
              </a:rPr>
              <a:t>   比喻、夸张、排比、拟人等等</a:t>
            </a:r>
            <a:endParaRPr lang="zh-CN" altLang="en-US" sz="2000" b="1" dirty="0">
              <a:solidFill>
                <a:srgbClr val="000000"/>
              </a:solidFill>
              <a:latin typeface="Arial" panose="020B0604020202020204" pitchFamily="34" charset="0"/>
            </a:endParaRPr>
          </a:p>
          <a:p>
            <a:r>
              <a:rPr lang="en-US" altLang="zh-CN" sz="2000" b="1">
                <a:solidFill>
                  <a:srgbClr val="FF0000"/>
                </a:solidFill>
                <a:latin typeface="Arial" panose="020B0604020202020204" pitchFamily="34" charset="0"/>
              </a:rPr>
              <a:t>  </a:t>
            </a:r>
            <a:endParaRPr lang="en-US" altLang="zh-CN" sz="2000" b="1">
              <a:solidFill>
                <a:srgbClr val="FF0000"/>
              </a:solidFill>
              <a:latin typeface="Arial" panose="020B0604020202020204" pitchFamily="34" charset="0"/>
            </a:endParaRPr>
          </a:p>
          <a:p>
            <a:r>
              <a:rPr lang="en-US" altLang="zh-CN" sz="2000" b="1">
                <a:solidFill>
                  <a:srgbClr val="FF0000"/>
                </a:solidFill>
                <a:latin typeface="Arial" panose="020B0604020202020204" pitchFamily="34" charset="0"/>
              </a:rPr>
              <a:t>  </a:t>
            </a:r>
            <a:endParaRPr lang="en-US" altLang="zh-CN" sz="2000" b="1">
              <a:solidFill>
                <a:srgbClr val="FF0000"/>
              </a:solidFill>
              <a:latin typeface="Arial" panose="020B0604020202020204" pitchFamily="34" charset="0"/>
            </a:endParaRPr>
          </a:p>
          <a:p>
            <a:r>
              <a:rPr lang="en-US" altLang="zh-CN" sz="2000" b="1">
                <a:solidFill>
                  <a:srgbClr val="FF0000"/>
                </a:solidFill>
                <a:latin typeface="Arial" panose="020B0604020202020204" pitchFamily="34" charset="0"/>
              </a:rPr>
              <a:t>2</a:t>
            </a:r>
            <a:r>
              <a:rPr lang="zh-CN" altLang="en-US" sz="2000" b="1" dirty="0">
                <a:solidFill>
                  <a:srgbClr val="FF0000"/>
                </a:solidFill>
                <a:latin typeface="Arial" panose="020B0604020202020204" pitchFamily="34" charset="0"/>
              </a:rPr>
              <a:t>）、选取延安独有的风俗民情表达情感</a:t>
            </a:r>
            <a:r>
              <a:rPr lang="zh-CN" altLang="en-US" sz="2000" b="1" dirty="0">
                <a:solidFill>
                  <a:srgbClr val="000000"/>
                </a:solidFill>
                <a:latin typeface="Arial" panose="020B0604020202020204" pitchFamily="34" charset="0"/>
              </a:rPr>
              <a:t>。</a:t>
            </a:r>
            <a:endParaRPr lang="zh-CN" altLang="en-US" sz="2000" b="1" dirty="0">
              <a:solidFill>
                <a:srgbClr val="000000"/>
              </a:solidFill>
              <a:latin typeface="Arial" panose="020B0604020202020204" pitchFamily="34" charset="0"/>
            </a:endParaRPr>
          </a:p>
          <a:p>
            <a:r>
              <a:rPr lang="zh-CN" altLang="en-US" sz="2000" b="1" dirty="0">
                <a:solidFill>
                  <a:srgbClr val="000000"/>
                </a:solidFill>
                <a:latin typeface="Arial" panose="020B0604020202020204" pitchFamily="34" charset="0"/>
              </a:rPr>
              <a:t>如：第三节中，诗人通过描写延安亲人对诗人盛情接待的情景表达炽热的感情。</a:t>
            </a:r>
            <a:endParaRPr lang="zh-CN" altLang="en-US" sz="2000" b="1" dirty="0">
              <a:solidFill>
                <a:srgbClr val="000000"/>
              </a:solidFill>
              <a:latin typeface="Arial" panose="020B0604020202020204" pitchFamily="34" charset="0"/>
            </a:endParaRPr>
          </a:p>
          <a:p>
            <a:r>
              <a:rPr lang="en-US" altLang="zh-CN" sz="2000" b="1">
                <a:solidFill>
                  <a:srgbClr val="FF0000"/>
                </a:solidFill>
                <a:latin typeface="Arial" panose="020B0604020202020204" pitchFamily="34" charset="0"/>
              </a:rPr>
              <a:t> </a:t>
            </a:r>
            <a:endParaRPr lang="en-US" altLang="zh-CN" sz="2000" b="1">
              <a:solidFill>
                <a:srgbClr val="FF0000"/>
              </a:solidFill>
              <a:latin typeface="Arial" panose="020B0604020202020204" pitchFamily="34" charset="0"/>
            </a:endParaRPr>
          </a:p>
          <a:p>
            <a:r>
              <a:rPr lang="en-US" altLang="zh-CN" sz="2000" b="1">
                <a:solidFill>
                  <a:srgbClr val="FF0000"/>
                </a:solidFill>
                <a:latin typeface="Arial" panose="020B0604020202020204" pitchFamily="34" charset="0"/>
              </a:rPr>
              <a:t>  3</a:t>
            </a:r>
            <a:r>
              <a:rPr lang="zh-CN" altLang="en-US" sz="2000" b="1" dirty="0">
                <a:solidFill>
                  <a:srgbClr val="FF0000"/>
                </a:solidFill>
                <a:latin typeface="Arial" panose="020B0604020202020204" pitchFamily="34" charset="0"/>
              </a:rPr>
              <a:t>）、采用“信天游”的形式，运用带有鲜明地方色彩的语言表达情感。</a:t>
            </a:r>
            <a:endParaRPr lang="zh-CN" altLang="en-US" sz="2000" b="1" dirty="0">
              <a:solidFill>
                <a:srgbClr val="FF0000"/>
              </a:solidFill>
              <a:latin typeface="Arial" panose="020B0604020202020204" pitchFamily="34" charset="0"/>
            </a:endParaRPr>
          </a:p>
          <a:p>
            <a:r>
              <a:rPr lang="zh-CN" altLang="en-US" sz="2000" b="1" dirty="0">
                <a:solidFill>
                  <a:srgbClr val="000000"/>
                </a:solidFill>
                <a:latin typeface="Arial" panose="020B0604020202020204" pitchFamily="34" charset="0"/>
              </a:rPr>
              <a:t> 如：诗中的枣园、窑洞、宝塔山、糜子等带有延安的地方色彩；诗中的“登时”“莫要”“几根根”等，取自陕北的方言。诗歌表达的是对延安的深厚感情，所以诗中景物的描写、形式的采用以及全诗的遣词造句，都带有鲜明的地方色彩，使诗的内容与形式达到了和谐统一。</a:t>
            </a:r>
            <a:endParaRPr lang="zh-CN" altLang="en-US" sz="2000" b="1" dirty="0">
              <a:solidFill>
                <a:srgbClr val="00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10247">
                                            <p:txEl>
                                              <p:charRg st="0" end="13"/>
                                            </p:txEl>
                                          </p:spTgt>
                                        </p:tgtEl>
                                        <p:attrNameLst>
                                          <p:attrName>style.visibility</p:attrName>
                                        </p:attrNameLst>
                                      </p:cBhvr>
                                      <p:to>
                                        <p:strVal val="visible"/>
                                      </p:to>
                                    </p:set>
                                    <p:animEffect transition="in" filter="strips(downLeft)">
                                      <p:cBhvr>
                                        <p:cTn id="7" dur="500"/>
                                        <p:tgtEl>
                                          <p:spTgt spid="10247">
                                            <p:txEl>
                                              <p:charRg st="0" end="13"/>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47">
                                            <p:txEl>
                                              <p:charRg st="13" end="30"/>
                                            </p:txEl>
                                          </p:spTgt>
                                        </p:tgtEl>
                                        <p:attrNameLst>
                                          <p:attrName>style.visibility</p:attrName>
                                        </p:attrNameLst>
                                      </p:cBhvr>
                                      <p:to>
                                        <p:strVal val="visible"/>
                                      </p:to>
                                    </p:set>
                                    <p:animEffect transition="in" filter="checkerboard(across)">
                                      <p:cBhvr>
                                        <p:cTn id="12" dur="500"/>
                                        <p:tgtEl>
                                          <p:spTgt spid="10247">
                                            <p:txEl>
                                              <p:charRg st="13" end="3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0246">
                                            <p:txEl>
                                              <p:charRg st="0" end="33"/>
                                            </p:txEl>
                                          </p:spTgt>
                                        </p:tgtEl>
                                        <p:attrNameLst>
                                          <p:attrName>style.visibility</p:attrName>
                                        </p:attrNameLst>
                                      </p:cBhvr>
                                      <p:to>
                                        <p:strVal val="visible"/>
                                      </p:to>
                                    </p:set>
                                    <p:animEffect transition="in" filter="blinds(horizontal)">
                                      <p:cBhvr>
                                        <p:cTn id="17" dur="500"/>
                                        <p:tgtEl>
                                          <p:spTgt spid="10246">
                                            <p:txEl>
                                              <p:charRg st="0" end="3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nodeType="clickEffect">
                                  <p:stCondLst>
                                    <p:cond delay="0"/>
                                  </p:stCondLst>
                                  <p:childTnLst>
                                    <p:set>
                                      <p:cBhvr>
                                        <p:cTn id="21" dur="1" fill="hold">
                                          <p:stCondLst>
                                            <p:cond delay="0"/>
                                          </p:stCondLst>
                                        </p:cTn>
                                        <p:tgtEl>
                                          <p:spTgt spid="10247">
                                            <p:txEl>
                                              <p:charRg st="36" end="56"/>
                                            </p:txEl>
                                          </p:spTgt>
                                        </p:tgtEl>
                                        <p:attrNameLst>
                                          <p:attrName>style.visibility</p:attrName>
                                        </p:attrNameLst>
                                      </p:cBhvr>
                                      <p:to>
                                        <p:strVal val="visible"/>
                                      </p:to>
                                    </p:set>
                                    <p:animEffect transition="in" filter="strips(downLeft)">
                                      <p:cBhvr>
                                        <p:cTn id="22" dur="500"/>
                                        <p:tgtEl>
                                          <p:spTgt spid="10247">
                                            <p:txEl>
                                              <p:charRg st="36" end="5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10247">
                                            <p:txEl>
                                              <p:charRg st="56" end="92"/>
                                            </p:txEl>
                                          </p:spTgt>
                                        </p:tgtEl>
                                        <p:attrNameLst>
                                          <p:attrName>style.visibility</p:attrName>
                                        </p:attrNameLst>
                                      </p:cBhvr>
                                      <p:to>
                                        <p:strVal val="visible"/>
                                      </p:to>
                                    </p:set>
                                    <p:animEffect transition="in" filter="checkerboard(across)">
                                      <p:cBhvr>
                                        <p:cTn id="27" dur="500"/>
                                        <p:tgtEl>
                                          <p:spTgt spid="10247">
                                            <p:txEl>
                                              <p:charRg st="56" end="9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nodeType="clickEffect">
                                  <p:stCondLst>
                                    <p:cond delay="0"/>
                                  </p:stCondLst>
                                  <p:childTnLst>
                                    <p:set>
                                      <p:cBhvr>
                                        <p:cTn id="31" dur="1" fill="hold">
                                          <p:stCondLst>
                                            <p:cond delay="0"/>
                                          </p:stCondLst>
                                        </p:cTn>
                                        <p:tgtEl>
                                          <p:spTgt spid="10247">
                                            <p:txEl>
                                              <p:charRg st="94" end="129"/>
                                            </p:txEl>
                                          </p:spTgt>
                                        </p:tgtEl>
                                        <p:attrNameLst>
                                          <p:attrName>style.visibility</p:attrName>
                                        </p:attrNameLst>
                                      </p:cBhvr>
                                      <p:to>
                                        <p:strVal val="visible"/>
                                      </p:to>
                                    </p:set>
                                    <p:animEffect transition="in" filter="strips(downLeft)">
                                      <p:cBhvr>
                                        <p:cTn id="32" dur="500"/>
                                        <p:tgtEl>
                                          <p:spTgt spid="10247">
                                            <p:txEl>
                                              <p:charRg st="94" end="12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10247">
                                            <p:txEl>
                                              <p:charRg st="129" end="252"/>
                                            </p:txEl>
                                          </p:spTgt>
                                        </p:tgtEl>
                                        <p:attrNameLst>
                                          <p:attrName>style.visibility</p:attrName>
                                        </p:attrNameLst>
                                      </p:cBhvr>
                                      <p:to>
                                        <p:strVal val="visible"/>
                                      </p:to>
                                    </p:set>
                                    <p:animEffect transition="in" filter="checkerboard(across)">
                                      <p:cBhvr>
                                        <p:cTn id="37" dur="500"/>
                                        <p:tgtEl>
                                          <p:spTgt spid="10247">
                                            <p:txEl>
                                              <p:charRg st="129" end="25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6" name="标题 21505"/>
          <p:cNvSpPr>
            <a:spLocks noGrp="1" noRot="1"/>
          </p:cNvSpPr>
          <p:nvPr>
            <p:ph type="title"/>
          </p:nvPr>
        </p:nvSpPr>
        <p:spPr/>
        <p:txBody>
          <a:bodyPr anchor="ctr"/>
          <a:p>
            <a:r>
              <a:rPr lang="en-US" altLang="zh-CN">
                <a:solidFill>
                  <a:srgbClr val="FF0000"/>
                </a:solidFill>
              </a:rPr>
              <a:t>5</a:t>
            </a:r>
            <a:r>
              <a:rPr lang="zh-CN" altLang="en-US" dirty="0">
                <a:solidFill>
                  <a:srgbClr val="FF0000"/>
                </a:solidFill>
              </a:rPr>
              <a:t>、理解“信天游”在文中的体现</a:t>
            </a:r>
            <a:endParaRPr lang="zh-CN" altLang="en-US" dirty="0">
              <a:solidFill>
                <a:srgbClr val="FF0000"/>
              </a:solidFill>
            </a:endParaRPr>
          </a:p>
        </p:txBody>
      </p:sp>
      <p:sp>
        <p:nvSpPr>
          <p:cNvPr id="21507" name="文本占位符 21506"/>
          <p:cNvSpPr>
            <a:spLocks noGrp="1" noRot="1"/>
          </p:cNvSpPr>
          <p:nvPr>
            <p:ph type="body" idx="1"/>
          </p:nvPr>
        </p:nvSpPr>
        <p:spPr/>
        <p:txBody>
          <a:bodyPr/>
          <a:p>
            <a:pPr>
              <a:buNone/>
            </a:pPr>
            <a:r>
              <a:rPr lang="en-US" altLang="zh-CN" b="1">
                <a:solidFill>
                  <a:srgbClr val="333300"/>
                </a:solidFill>
              </a:rPr>
              <a:t>1</a:t>
            </a:r>
            <a:r>
              <a:rPr lang="zh-CN" altLang="en-US" b="1" dirty="0">
                <a:solidFill>
                  <a:srgbClr val="333300"/>
                </a:solidFill>
              </a:rPr>
              <a:t>）、格式上每两句一节，有时一节就表现一个意思，有时多节共同表示一意。</a:t>
            </a:r>
            <a:endParaRPr lang="zh-CN" altLang="en-US" b="1" dirty="0">
              <a:solidFill>
                <a:srgbClr val="333300"/>
              </a:solidFill>
            </a:endParaRPr>
          </a:p>
          <a:p>
            <a:pPr>
              <a:buNone/>
            </a:pPr>
            <a:r>
              <a:rPr lang="en-US" altLang="zh-CN" b="1">
                <a:solidFill>
                  <a:srgbClr val="333300"/>
                </a:solidFill>
              </a:rPr>
              <a:t>2</a:t>
            </a:r>
            <a:r>
              <a:rPr lang="zh-CN" altLang="en-US" b="1" dirty="0">
                <a:solidFill>
                  <a:srgbClr val="333300"/>
                </a:solidFill>
              </a:rPr>
              <a:t>）、节内押韵</a:t>
            </a:r>
            <a:endParaRPr lang="zh-CN" altLang="en-US" b="1" dirty="0">
              <a:solidFill>
                <a:srgbClr val="333300"/>
              </a:solidFill>
            </a:endParaRPr>
          </a:p>
          <a:p>
            <a:pPr>
              <a:buNone/>
            </a:pPr>
            <a:r>
              <a:rPr lang="en-US" altLang="zh-CN" b="1">
                <a:solidFill>
                  <a:srgbClr val="333300"/>
                </a:solidFill>
              </a:rPr>
              <a:t>3</a:t>
            </a:r>
            <a:r>
              <a:rPr lang="zh-CN" altLang="en-US" b="1" dirty="0">
                <a:solidFill>
                  <a:srgbClr val="333300"/>
                </a:solidFill>
              </a:rPr>
              <a:t>）、运用比较多的叠词</a:t>
            </a:r>
            <a:endParaRPr lang="zh-CN" altLang="en-US" b="1" dirty="0">
              <a:solidFill>
                <a:srgbClr val="333300"/>
              </a:solidFill>
            </a:endParaRPr>
          </a:p>
          <a:p>
            <a:pPr>
              <a:buNone/>
            </a:pPr>
            <a:r>
              <a:rPr lang="en-US" altLang="zh-CN" b="1">
                <a:solidFill>
                  <a:srgbClr val="333300"/>
                </a:solidFill>
              </a:rPr>
              <a:t>4</a:t>
            </a:r>
            <a:r>
              <a:rPr lang="zh-CN" altLang="en-US" b="1" dirty="0">
                <a:solidFill>
                  <a:srgbClr val="333300"/>
                </a:solidFill>
              </a:rPr>
              <a:t>）、两句一节的事中，善用比兴手法。</a:t>
            </a:r>
            <a:endParaRPr lang="zh-CN" altLang="en-US" b="1" dirty="0">
              <a:solidFill>
                <a:srgbClr val="333300"/>
              </a:solidFill>
            </a:endParaRPr>
          </a:p>
        </p:txBody>
      </p:sp>
      <p:sp>
        <p:nvSpPr>
          <p:cNvPr id="21508" name="矩形 21507"/>
          <p:cNvSpPr/>
          <p:nvPr/>
        </p:nvSpPr>
        <p:spPr>
          <a:xfrm>
            <a:off x="395288" y="4797425"/>
            <a:ext cx="8497887" cy="1800225"/>
          </a:xfrm>
          <a:prstGeom prst="rect">
            <a:avLst/>
          </a:prstGeom>
          <a:noFill/>
          <a:ln w="9525">
            <a:noFill/>
          </a:ln>
        </p:spPr>
        <p:txBody>
          <a:bodyPr>
            <a:spAutoFit/>
          </a:bodyPr>
          <a:p>
            <a:pPr>
              <a:spcBef>
                <a:spcPct val="20000"/>
              </a:spcBef>
              <a:buClr>
                <a:schemeClr val="hlink"/>
              </a:buClr>
              <a:buSzPct val="95000"/>
              <a:buFont typeface="Wingdings" panose="05000000000000000000" pitchFamily="2" charset="2"/>
              <a:buNone/>
            </a:pPr>
            <a:r>
              <a:rPr lang="zh-CN" altLang="en-US" sz="2800" b="1" dirty="0">
                <a:solidFill>
                  <a:srgbClr val="FF0000"/>
                </a:solidFill>
                <a:latin typeface="Arial" panose="020B0604020202020204" pitchFamily="34" charset="0"/>
              </a:rPr>
              <a:t>比兴</a:t>
            </a:r>
            <a:r>
              <a:rPr lang="zh-CN" altLang="en-US" sz="2800" b="1" dirty="0">
                <a:solidFill>
                  <a:srgbClr val="0033CC"/>
                </a:solidFill>
                <a:latin typeface="Arial" panose="020B0604020202020204" pitchFamily="34" charset="0"/>
              </a:rPr>
              <a:t>：这是“信天游”中大量使用的。所谓“比”，即比喻。古人说：“比者，以彼物比此物也。”所谓“兴”，即起兴。古人说：“兴者，先言他物以引起所咏之词也</a:t>
            </a:r>
            <a:r>
              <a:rPr lang="zh-CN" altLang="en-US" sz="2800" dirty="0">
                <a:solidFill>
                  <a:srgbClr val="000000"/>
                </a:solidFill>
                <a:latin typeface="Arial" panose="020B0604020202020204" pitchFamily="34" charset="0"/>
              </a:rPr>
              <a:t>。</a:t>
            </a:r>
            <a:endParaRPr lang="zh-CN" altLang="en-US" sz="2800" dirty="0">
              <a:solidFill>
                <a:srgbClr val="00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21507">
                                            <p:txEl>
                                              <p:charRg st="0" end="36"/>
                                            </p:txEl>
                                          </p:spTgt>
                                        </p:tgtEl>
                                        <p:attrNameLst>
                                          <p:attrName>style.visibility</p:attrName>
                                        </p:attrNameLst>
                                      </p:cBhvr>
                                      <p:to>
                                        <p:strVal val="visible"/>
                                      </p:to>
                                    </p:set>
                                    <p:animEffect transition="in" filter="strips(downLeft)">
                                      <p:cBhvr>
                                        <p:cTn id="7" dur="500"/>
                                        <p:tgtEl>
                                          <p:spTgt spid="21507">
                                            <p:txEl>
                                              <p:charRg st="0" end="36"/>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21507">
                                            <p:txEl>
                                              <p:charRg st="36" end="44"/>
                                            </p:txEl>
                                          </p:spTgt>
                                        </p:tgtEl>
                                        <p:attrNameLst>
                                          <p:attrName>style.visibility</p:attrName>
                                        </p:attrNameLst>
                                      </p:cBhvr>
                                      <p:to>
                                        <p:strVal val="visible"/>
                                      </p:to>
                                    </p:set>
                                    <p:animEffect transition="in" filter="strips(downLeft)">
                                      <p:cBhvr>
                                        <p:cTn id="10" dur="500"/>
                                        <p:tgtEl>
                                          <p:spTgt spid="21507">
                                            <p:txEl>
                                              <p:charRg st="36" end="44"/>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21507">
                                            <p:txEl>
                                              <p:charRg st="44" end="56"/>
                                            </p:txEl>
                                          </p:spTgt>
                                        </p:tgtEl>
                                        <p:attrNameLst>
                                          <p:attrName>style.visibility</p:attrName>
                                        </p:attrNameLst>
                                      </p:cBhvr>
                                      <p:to>
                                        <p:strVal val="visible"/>
                                      </p:to>
                                    </p:set>
                                    <p:animEffect transition="in" filter="strips(downLeft)">
                                      <p:cBhvr>
                                        <p:cTn id="13" dur="500"/>
                                        <p:tgtEl>
                                          <p:spTgt spid="21507">
                                            <p:txEl>
                                              <p:charRg st="44" end="56"/>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21507">
                                            <p:txEl>
                                              <p:charRg st="56" end="75"/>
                                            </p:txEl>
                                          </p:spTgt>
                                        </p:tgtEl>
                                        <p:attrNameLst>
                                          <p:attrName>style.visibility</p:attrName>
                                        </p:attrNameLst>
                                      </p:cBhvr>
                                      <p:to>
                                        <p:strVal val="visible"/>
                                      </p:to>
                                    </p:set>
                                    <p:animEffect transition="in" filter="strips(downLeft)">
                                      <p:cBhvr>
                                        <p:cTn id="16" dur="500"/>
                                        <p:tgtEl>
                                          <p:spTgt spid="21507">
                                            <p:txEl>
                                              <p:charRg st="56" end="75"/>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nodeType="clickEffect">
                                  <p:stCondLst>
                                    <p:cond delay="0"/>
                                  </p:stCondLst>
                                  <p:childTnLst>
                                    <p:set>
                                      <p:cBhvr>
                                        <p:cTn id="20" dur="1" fill="hold">
                                          <p:stCondLst>
                                            <p:cond delay="0"/>
                                          </p:stCondLst>
                                        </p:cTn>
                                        <p:tgtEl>
                                          <p:spTgt spid="21508">
                                            <p:txEl>
                                              <p:charRg st="0" end="76"/>
                                            </p:txEl>
                                          </p:spTgt>
                                        </p:tgtEl>
                                        <p:attrNameLst>
                                          <p:attrName>style.visibility</p:attrName>
                                        </p:attrNameLst>
                                      </p:cBhvr>
                                      <p:to>
                                        <p:strVal val="visible"/>
                                      </p:to>
                                    </p:set>
                                    <p:animEffect transition="in" filter="checkerboard(across)">
                                      <p:cBhvr>
                                        <p:cTn id="21" dur="500"/>
                                        <p:tgtEl>
                                          <p:spTgt spid="21508">
                                            <p:txEl>
                                              <p:charRg st="0" end="7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8" name="文本占位符 24577"/>
          <p:cNvSpPr>
            <a:spLocks noGrp="1" noRot="1"/>
          </p:cNvSpPr>
          <p:nvPr>
            <p:ph type="body" idx="1"/>
          </p:nvPr>
        </p:nvSpPr>
        <p:spPr>
          <a:xfrm>
            <a:off x="323850" y="1412875"/>
            <a:ext cx="8820150" cy="4498975"/>
          </a:xfrm>
        </p:spPr>
        <p:txBody>
          <a:bodyPr/>
          <a:p>
            <a:pPr>
              <a:lnSpc>
                <a:spcPct val="80000"/>
              </a:lnSpc>
              <a:buNone/>
            </a:pPr>
            <a:r>
              <a:rPr lang="en-US" altLang="zh-CN" sz="2800" b="1">
                <a:solidFill>
                  <a:srgbClr val="000000"/>
                </a:solidFill>
              </a:rPr>
              <a:t>1</a:t>
            </a:r>
            <a:r>
              <a:rPr lang="zh-CN" altLang="en-US" sz="2800" b="1" dirty="0">
                <a:solidFill>
                  <a:srgbClr val="000000"/>
                </a:solidFill>
              </a:rPr>
              <a:t>）、“树梢树枝树根根，亲山亲水有亲人”</a:t>
            </a:r>
            <a:endParaRPr lang="zh-CN" altLang="en-US" sz="2800" b="1" dirty="0">
              <a:solidFill>
                <a:srgbClr val="000000"/>
              </a:solidFill>
            </a:endParaRPr>
          </a:p>
          <a:p>
            <a:pPr>
              <a:lnSpc>
                <a:spcPct val="80000"/>
              </a:lnSpc>
              <a:buNone/>
            </a:pPr>
            <a:r>
              <a:rPr lang="zh-CN" altLang="en-US" sz="2800" b="1" dirty="0">
                <a:solidFill>
                  <a:srgbClr val="000000"/>
                </a:solidFill>
              </a:rPr>
              <a:t>       </a:t>
            </a:r>
            <a:r>
              <a:rPr lang="zh-CN" altLang="en-US" sz="2800" b="1" dirty="0">
                <a:solidFill>
                  <a:srgbClr val="FF0000"/>
                </a:solidFill>
              </a:rPr>
              <a:t>以“树</a:t>
            </a:r>
            <a:r>
              <a:rPr lang="en-US" altLang="zh-CN" sz="2800" b="1" dirty="0">
                <a:solidFill>
                  <a:srgbClr val="FF0000"/>
                </a:solidFill>
              </a:rPr>
              <a:t>”</a:t>
            </a:r>
            <a:r>
              <a:rPr lang="zh-CN" altLang="en-US" sz="2800" b="1" dirty="0">
                <a:solidFill>
                  <a:srgbClr val="FF0000"/>
                </a:solidFill>
              </a:rPr>
              <a:t>起兴，比喻诗人和延安山水以及延安人民密不可分的关系。</a:t>
            </a:r>
            <a:endParaRPr lang="zh-CN" altLang="en-US" sz="2800" b="1" dirty="0">
              <a:solidFill>
                <a:srgbClr val="FF0000"/>
              </a:solidFill>
            </a:endParaRPr>
          </a:p>
          <a:p>
            <a:pPr>
              <a:lnSpc>
                <a:spcPct val="80000"/>
              </a:lnSpc>
            </a:pPr>
            <a:endParaRPr lang="en-US" altLang="zh-CN" sz="2800" b="1">
              <a:solidFill>
                <a:srgbClr val="000000"/>
              </a:solidFill>
            </a:endParaRPr>
          </a:p>
          <a:p>
            <a:pPr>
              <a:lnSpc>
                <a:spcPct val="80000"/>
              </a:lnSpc>
              <a:buNone/>
            </a:pPr>
            <a:r>
              <a:rPr lang="en-US" altLang="zh-CN" sz="2800" b="1">
                <a:solidFill>
                  <a:srgbClr val="000000"/>
                </a:solidFill>
              </a:rPr>
              <a:t>2</a:t>
            </a:r>
            <a:r>
              <a:rPr lang="zh-CN" altLang="en-US" sz="2800" b="1" dirty="0">
                <a:solidFill>
                  <a:srgbClr val="000000"/>
                </a:solidFill>
              </a:rPr>
              <a:t>）、“羊羔羔吃奶眼望着妈，小米饭养活我长大” </a:t>
            </a:r>
            <a:endParaRPr lang="zh-CN" altLang="en-US" sz="2800" b="1" dirty="0">
              <a:solidFill>
                <a:srgbClr val="000000"/>
              </a:solidFill>
            </a:endParaRPr>
          </a:p>
          <a:p>
            <a:pPr>
              <a:lnSpc>
                <a:spcPct val="80000"/>
              </a:lnSpc>
              <a:buNone/>
            </a:pPr>
            <a:r>
              <a:rPr lang="zh-CN" altLang="en-US" sz="2800" b="1" dirty="0">
                <a:solidFill>
                  <a:srgbClr val="FF0000"/>
                </a:solidFill>
              </a:rPr>
              <a:t>    以“ 羊羔吃奶”起兴，比喻延安对诗人的养育之恩。</a:t>
            </a:r>
            <a:endParaRPr lang="zh-CN" altLang="en-US" sz="2800" b="1" dirty="0">
              <a:solidFill>
                <a:srgbClr val="FF0000"/>
              </a:solidFill>
            </a:endParaRPr>
          </a:p>
          <a:p>
            <a:pPr>
              <a:lnSpc>
                <a:spcPct val="80000"/>
              </a:lnSpc>
            </a:pPr>
            <a:endParaRPr lang="en-US" altLang="zh-CN" sz="2800" b="1">
              <a:solidFill>
                <a:srgbClr val="000000"/>
              </a:solidFill>
            </a:endParaRPr>
          </a:p>
          <a:p>
            <a:pPr>
              <a:lnSpc>
                <a:spcPct val="80000"/>
              </a:lnSpc>
              <a:buNone/>
            </a:pPr>
            <a:r>
              <a:rPr lang="en-US" altLang="zh-CN" sz="2800" b="1">
                <a:solidFill>
                  <a:srgbClr val="000000"/>
                </a:solidFill>
              </a:rPr>
              <a:t>3</a:t>
            </a:r>
            <a:r>
              <a:rPr lang="zh-CN" altLang="en-US" sz="2800" b="1" dirty="0">
                <a:solidFill>
                  <a:srgbClr val="000000"/>
                </a:solidFill>
              </a:rPr>
              <a:t>）、“东山的糜子西山的谷，肩膀上的红旗手中的书”</a:t>
            </a:r>
            <a:endParaRPr lang="zh-CN" altLang="en-US" sz="2800" b="1" dirty="0">
              <a:solidFill>
                <a:srgbClr val="000000"/>
              </a:solidFill>
            </a:endParaRPr>
          </a:p>
          <a:p>
            <a:pPr>
              <a:lnSpc>
                <a:spcPct val="80000"/>
              </a:lnSpc>
              <a:buNone/>
            </a:pPr>
            <a:r>
              <a:rPr lang="zh-CN" altLang="en-US" sz="2800" b="1" dirty="0">
                <a:solidFill>
                  <a:srgbClr val="000000"/>
                </a:solidFill>
              </a:rPr>
              <a:t>       </a:t>
            </a:r>
            <a:r>
              <a:rPr lang="zh-CN" altLang="en-US" sz="2800" b="1" dirty="0">
                <a:solidFill>
                  <a:srgbClr val="FF0000"/>
                </a:solidFill>
              </a:rPr>
              <a:t>以大生产运动中“东山”、“西山”的茂盛庄稼，引起并喻写出自己投身其中锻炼、学习。</a:t>
            </a:r>
            <a:endParaRPr lang="zh-CN" altLang="en-US" sz="2800" b="1" dirty="0">
              <a:solidFill>
                <a:srgbClr val="FF0000"/>
              </a:solidFill>
            </a:endParaRPr>
          </a:p>
        </p:txBody>
      </p:sp>
      <p:sp>
        <p:nvSpPr>
          <p:cNvPr id="24579" name="矩形 24578"/>
          <p:cNvSpPr/>
          <p:nvPr/>
        </p:nvSpPr>
        <p:spPr>
          <a:xfrm>
            <a:off x="611188" y="438150"/>
            <a:ext cx="1408112" cy="579438"/>
          </a:xfrm>
          <a:prstGeom prst="rect">
            <a:avLst/>
          </a:prstGeom>
          <a:noFill/>
          <a:ln w="9525">
            <a:noFill/>
          </a:ln>
        </p:spPr>
        <p:txBody>
          <a:bodyPr wrap="none" anchor="t">
            <a:spAutoFit/>
          </a:bodyPr>
          <a:p>
            <a:r>
              <a:rPr lang="zh-CN" altLang="en-US" sz="3200" b="1" dirty="0">
                <a:solidFill>
                  <a:srgbClr val="000000"/>
                </a:solidFill>
                <a:latin typeface="Arial" panose="020B0604020202020204" pitchFamily="34" charset="0"/>
              </a:rPr>
              <a:t>例如：</a:t>
            </a:r>
            <a:endParaRPr lang="zh-CN" altLang="en-US" sz="3200" b="1" dirty="0">
              <a:solidFill>
                <a:srgbClr val="00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24578">
                                            <p:txEl>
                                              <p:charRg st="21" end="58"/>
                                            </p:txEl>
                                          </p:spTgt>
                                        </p:tgtEl>
                                        <p:attrNameLst>
                                          <p:attrName>style.visibility</p:attrName>
                                        </p:attrNameLst>
                                      </p:cBhvr>
                                      <p:to>
                                        <p:strVal val="visible"/>
                                      </p:to>
                                    </p:set>
                                    <p:animEffect transition="in" filter="checkerboard(across)">
                                      <p:cBhvr>
                                        <p:cTn id="7" dur="500"/>
                                        <p:tgtEl>
                                          <p:spTgt spid="24578">
                                            <p:txEl>
                                              <p:charRg st="21" end="58"/>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4578">
                                            <p:txEl>
                                              <p:charRg st="84" end="113"/>
                                            </p:txEl>
                                          </p:spTgt>
                                        </p:tgtEl>
                                        <p:attrNameLst>
                                          <p:attrName>style.visibility</p:attrName>
                                        </p:attrNameLst>
                                      </p:cBhvr>
                                      <p:to>
                                        <p:strVal val="visible"/>
                                      </p:to>
                                    </p:set>
                                    <p:animEffect transition="in" filter="checkerboard(across)">
                                      <p:cBhvr>
                                        <p:cTn id="12" dur="500"/>
                                        <p:tgtEl>
                                          <p:spTgt spid="24578">
                                            <p:txEl>
                                              <p:charRg st="84" end="11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4578">
                                            <p:txEl>
                                              <p:charRg st="140" end="188"/>
                                            </p:txEl>
                                          </p:spTgt>
                                        </p:tgtEl>
                                        <p:attrNameLst>
                                          <p:attrName>style.visibility</p:attrName>
                                        </p:attrNameLst>
                                      </p:cBhvr>
                                      <p:to>
                                        <p:strVal val="visible"/>
                                      </p:to>
                                    </p:set>
                                    <p:animEffect transition="in" filter="checkerboard(across)">
                                      <p:cBhvr>
                                        <p:cTn id="17" dur="500"/>
                                        <p:tgtEl>
                                          <p:spTgt spid="24578">
                                            <p:txEl>
                                              <p:charRg st="140" end="18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6386" name="Rectangle 3"/>
          <p:cNvSpPr>
            <a:spLocks noGrp="1" noRot="1"/>
          </p:cNvSpPr>
          <p:nvPr>
            <p:ph idx="1"/>
          </p:nvPr>
        </p:nvSpPr>
        <p:spPr>
          <a:xfrm>
            <a:off x="1258888" y="549275"/>
            <a:ext cx="6430962" cy="792163"/>
          </a:xfrm>
        </p:spPr>
        <p:txBody>
          <a:bodyPr vert="horz" wrap="square" lIns="91440" tIns="45720" rIns="91440" bIns="45720" anchor="t"/>
          <a:p>
            <a:pPr marL="2209800" lvl="4" indent="-381000" eaLnBrk="1" hangingPunct="1"/>
            <a:r>
              <a:rPr lang="zh-CN" altLang="en-US" sz="4400" b="1" dirty="0">
                <a:solidFill>
                  <a:srgbClr val="000000"/>
                </a:solidFill>
              </a:rPr>
              <a:t>主题思想</a:t>
            </a:r>
            <a:endParaRPr lang="zh-CN" altLang="en-US" sz="4400" dirty="0">
              <a:solidFill>
                <a:srgbClr val="000000"/>
              </a:solidFill>
            </a:endParaRPr>
          </a:p>
        </p:txBody>
      </p:sp>
      <p:sp>
        <p:nvSpPr>
          <p:cNvPr id="16388" name="矩形 16387"/>
          <p:cNvSpPr/>
          <p:nvPr/>
        </p:nvSpPr>
        <p:spPr>
          <a:xfrm>
            <a:off x="827088" y="1916113"/>
            <a:ext cx="7777162" cy="2838450"/>
          </a:xfrm>
          <a:prstGeom prst="rect">
            <a:avLst/>
          </a:prstGeom>
          <a:noFill/>
          <a:ln w="9525">
            <a:noFill/>
          </a:ln>
        </p:spPr>
        <p:txBody>
          <a:bodyPr>
            <a:spAutoFit/>
          </a:bodyPr>
          <a:p>
            <a:r>
              <a:rPr lang="zh-CN" altLang="en-US" sz="3600" b="1" dirty="0">
                <a:solidFill>
                  <a:srgbClr val="000000"/>
                </a:solidFill>
                <a:latin typeface="Arial" panose="020B0604020202020204" pitchFamily="34" charset="0"/>
              </a:rPr>
              <a:t>      </a:t>
            </a:r>
            <a:r>
              <a:rPr lang="zh-CN" altLang="en-US" sz="3600" b="1" dirty="0">
                <a:solidFill>
                  <a:srgbClr val="FF0000"/>
                </a:solidFill>
                <a:latin typeface="Arial" panose="020B0604020202020204" pitchFamily="34" charset="0"/>
              </a:rPr>
              <a:t>诗人采用“信天游”这一民歌形式记下回延安时的所见、所闻、所感，抒发了诗人重游革命圣地的无限喜悦和对延安、延安人民及革命事业的无比热爱之情。</a:t>
            </a:r>
            <a:endParaRPr lang="en-US" altLang="zh-CN" sz="3600" b="1">
              <a:solidFill>
                <a:srgbClr val="FF0000"/>
              </a:solidFill>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388"/>
                                        </p:tgtEl>
                                        <p:attrNameLst>
                                          <p:attrName>style.visibility</p:attrName>
                                        </p:attrNameLst>
                                      </p:cBhvr>
                                      <p:to>
                                        <p:strVal val="visible"/>
                                      </p:to>
                                    </p:set>
                                    <p:animEffect transition="in" filter="checkerboard(across)">
                                      <p:cBhvr>
                                        <p:cTn id="7"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8434" name="Rectangle 1026"/>
          <p:cNvSpPr/>
          <p:nvPr/>
        </p:nvSpPr>
        <p:spPr>
          <a:xfrm>
            <a:off x="3429000" y="2519363"/>
            <a:ext cx="9144000" cy="0"/>
          </a:xfrm>
          <a:prstGeom prst="rect">
            <a:avLst/>
          </a:prstGeom>
          <a:noFill/>
          <a:ln w="9525">
            <a:noFill/>
          </a:ln>
        </p:spPr>
        <p:txBody>
          <a:bodyPr>
            <a:spAutoFit/>
          </a:bodyPr>
          <a:p>
            <a:endParaRPr lang="zh-CN" altLang="en-US" dirty="0">
              <a:latin typeface="Arial" panose="020B0604020202020204" pitchFamily="34" charset="0"/>
            </a:endParaRPr>
          </a:p>
        </p:txBody>
      </p:sp>
      <p:sp>
        <p:nvSpPr>
          <p:cNvPr id="18435" name="Text Box 1028"/>
          <p:cNvSpPr txBox="1"/>
          <p:nvPr/>
        </p:nvSpPr>
        <p:spPr>
          <a:xfrm>
            <a:off x="1763713" y="4652963"/>
            <a:ext cx="6192837" cy="1555750"/>
          </a:xfrm>
          <a:prstGeom prst="rect">
            <a:avLst/>
          </a:prstGeom>
          <a:noFill/>
          <a:ln w="9525">
            <a:noFill/>
          </a:ln>
        </p:spPr>
        <p:txBody>
          <a:bodyPr>
            <a:spAutoFit/>
          </a:bodyPr>
          <a:p>
            <a:pPr>
              <a:spcBef>
                <a:spcPct val="50000"/>
              </a:spcBef>
            </a:pPr>
            <a:r>
              <a:rPr lang="zh-CN" altLang="en-US" sz="4800" dirty="0">
                <a:solidFill>
                  <a:srgbClr val="000000"/>
                </a:solidFill>
                <a:latin typeface="Times New Roman" panose="02020603050405020304" pitchFamily="18" charset="0"/>
              </a:rPr>
              <a:t>白羊肚手巾红腰带，亲人迎过延河来</a:t>
            </a:r>
            <a:endParaRPr lang="zh-CN" altLang="en-US" sz="4800" dirty="0">
              <a:solidFill>
                <a:srgbClr val="000000"/>
              </a:solidFill>
              <a:latin typeface="Times New Roman" panose="02020603050405020304" pitchFamily="18" charset="0"/>
            </a:endParaRPr>
          </a:p>
        </p:txBody>
      </p:sp>
      <p:pic>
        <p:nvPicPr>
          <p:cNvPr id="18436" name="Picture 1031" descr="腰鼓"/>
          <p:cNvPicPr>
            <a:picLocks noChangeAspect="1"/>
          </p:cNvPicPr>
          <p:nvPr/>
        </p:nvPicPr>
        <p:blipFill>
          <a:blip r:embed="rId1"/>
          <a:stretch>
            <a:fillRect/>
          </a:stretch>
        </p:blipFill>
        <p:spPr>
          <a:xfrm>
            <a:off x="1676400" y="533400"/>
            <a:ext cx="5943600" cy="3886200"/>
          </a:xfrm>
          <a:prstGeom prst="rect">
            <a:avLst/>
          </a:prstGeom>
          <a:solidFill>
            <a:srgbClr val="FFCC00"/>
          </a:solidFill>
          <a:ln w="9525" cap="flat" cmpd="sng">
            <a:solidFill>
              <a:srgbClr val="FF9900"/>
            </a:solidFill>
            <a:prstDash val="solid"/>
            <a:miter/>
            <a:headEnd type="none" w="med" len="med"/>
            <a:tailEnd type="none" w="med" len="med"/>
          </a:ln>
          <a:effectLst>
            <a:outerShdw dist="107763" dir="2699999" algn="ctr" rotWithShape="0">
              <a:srgbClr val="808080"/>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pic>
        <p:nvPicPr>
          <p:cNvPr id="19458" name="Picture 2" descr="JZL"/>
          <p:cNvPicPr>
            <a:picLocks noChangeAspect="1"/>
          </p:cNvPicPr>
          <p:nvPr/>
        </p:nvPicPr>
        <p:blipFill>
          <a:blip r:embed="rId1"/>
          <a:stretch>
            <a:fillRect/>
          </a:stretch>
        </p:blipFill>
        <p:spPr>
          <a:xfrm>
            <a:off x="304800" y="304800"/>
            <a:ext cx="3581400" cy="2301875"/>
          </a:xfrm>
          <a:prstGeom prst="rect">
            <a:avLst/>
          </a:prstGeom>
          <a:noFill/>
          <a:ln w="9525">
            <a:noFill/>
          </a:ln>
        </p:spPr>
      </p:pic>
      <p:pic>
        <p:nvPicPr>
          <p:cNvPr id="19459" name="Picture 3" descr="jzh"/>
          <p:cNvPicPr>
            <a:picLocks noChangeAspect="1"/>
          </p:cNvPicPr>
          <p:nvPr/>
        </p:nvPicPr>
        <p:blipFill>
          <a:blip r:embed="rId2"/>
          <a:stretch>
            <a:fillRect/>
          </a:stretch>
        </p:blipFill>
        <p:spPr>
          <a:xfrm>
            <a:off x="6096000" y="304800"/>
            <a:ext cx="2667000" cy="2590800"/>
          </a:xfrm>
          <a:prstGeom prst="rect">
            <a:avLst/>
          </a:prstGeom>
          <a:noFill/>
          <a:ln w="9525">
            <a:noFill/>
          </a:ln>
        </p:spPr>
      </p:pic>
      <p:pic>
        <p:nvPicPr>
          <p:cNvPr id="19460" name="Picture 4" descr="btsjz"/>
          <p:cNvPicPr>
            <a:picLocks noChangeAspect="1"/>
          </p:cNvPicPr>
          <p:nvPr/>
        </p:nvPicPr>
        <p:blipFill>
          <a:blip r:embed="rId3"/>
          <a:stretch>
            <a:fillRect/>
          </a:stretch>
        </p:blipFill>
        <p:spPr>
          <a:xfrm>
            <a:off x="304800" y="3670300"/>
            <a:ext cx="3276600" cy="2874963"/>
          </a:xfrm>
          <a:prstGeom prst="rect">
            <a:avLst/>
          </a:prstGeom>
          <a:noFill/>
          <a:ln w="9525">
            <a:noFill/>
          </a:ln>
        </p:spPr>
      </p:pic>
      <p:pic>
        <p:nvPicPr>
          <p:cNvPr id="19461" name="Picture 5" descr="jzh1"/>
          <p:cNvPicPr>
            <a:picLocks noChangeAspect="1"/>
          </p:cNvPicPr>
          <p:nvPr/>
        </p:nvPicPr>
        <p:blipFill>
          <a:blip r:embed="rId4"/>
          <a:stretch>
            <a:fillRect/>
          </a:stretch>
        </p:blipFill>
        <p:spPr>
          <a:xfrm>
            <a:off x="6019800" y="3657600"/>
            <a:ext cx="2724150" cy="2819400"/>
          </a:xfrm>
          <a:prstGeom prst="rect">
            <a:avLst/>
          </a:prstGeom>
          <a:noFill/>
          <a:ln w="9525">
            <a:noFill/>
          </a:ln>
        </p:spPr>
      </p:pic>
      <p:sp>
        <p:nvSpPr>
          <p:cNvPr id="19462" name="Text Box 6"/>
          <p:cNvSpPr txBox="1"/>
          <p:nvPr/>
        </p:nvSpPr>
        <p:spPr>
          <a:xfrm>
            <a:off x="2971800" y="3276600"/>
            <a:ext cx="3733800" cy="457200"/>
          </a:xfrm>
          <a:prstGeom prst="rect">
            <a:avLst/>
          </a:prstGeom>
          <a:noFill/>
          <a:ln w="9525">
            <a:noFill/>
          </a:ln>
        </p:spPr>
        <p:txBody>
          <a:bodyPr>
            <a:spAutoFit/>
          </a:bodyPr>
          <a:p>
            <a:pPr>
              <a:spcBef>
                <a:spcPct val="50000"/>
              </a:spcBef>
            </a:pPr>
            <a:endParaRPr lang="zh-CN" altLang="en-US" sz="2400" dirty="0">
              <a:latin typeface="Times New Roman" panose="02020603050405020304" pitchFamily="18" charset="0"/>
            </a:endParaRPr>
          </a:p>
        </p:txBody>
      </p:sp>
      <p:sp>
        <p:nvSpPr>
          <p:cNvPr id="19463" name="Text Box 7"/>
          <p:cNvSpPr txBox="1"/>
          <p:nvPr/>
        </p:nvSpPr>
        <p:spPr>
          <a:xfrm>
            <a:off x="4191000" y="914400"/>
            <a:ext cx="1557338" cy="4800600"/>
          </a:xfrm>
          <a:prstGeom prst="rect">
            <a:avLst/>
          </a:prstGeom>
          <a:noFill/>
          <a:ln w="9525">
            <a:noFill/>
          </a:ln>
        </p:spPr>
        <p:txBody>
          <a:bodyPr vert="eaVert">
            <a:spAutoFit/>
          </a:bodyPr>
          <a:p>
            <a:pPr>
              <a:spcBef>
                <a:spcPct val="50000"/>
              </a:spcBef>
            </a:pPr>
            <a:r>
              <a:rPr lang="zh-CN" altLang="en-US" sz="3600" dirty="0">
                <a:solidFill>
                  <a:srgbClr val="000000"/>
                </a:solidFill>
                <a:latin typeface="Times New Roman" panose="02020603050405020304" pitchFamily="18" charset="0"/>
              </a:rPr>
              <a:t>白生生的窗纸红窗花</a:t>
            </a:r>
            <a:endParaRPr lang="zh-CN" altLang="en-US" sz="3600" dirty="0">
              <a:solidFill>
                <a:srgbClr val="000000"/>
              </a:solidFill>
              <a:latin typeface="Times New Roman" panose="02020603050405020304" pitchFamily="18" charset="0"/>
            </a:endParaRPr>
          </a:p>
          <a:p>
            <a:pPr>
              <a:spcBef>
                <a:spcPct val="50000"/>
              </a:spcBef>
            </a:pPr>
            <a:r>
              <a:rPr lang="zh-CN" altLang="en-US" sz="3600" dirty="0">
                <a:solidFill>
                  <a:srgbClr val="000000"/>
                </a:solidFill>
                <a:latin typeface="Times New Roman" panose="02020603050405020304" pitchFamily="18" charset="0"/>
              </a:rPr>
              <a:t>娃娃们争抢来把手拉</a:t>
            </a:r>
            <a:endParaRPr lang="zh-CN" altLang="en-US" sz="3600" dirty="0">
              <a:solidFill>
                <a:srgbClr val="000000"/>
              </a:solidFill>
              <a:latin typeface="Times New Roman" panose="02020603050405020304" pitchFamily="18" charset="0"/>
            </a:endParaRPr>
          </a:p>
        </p:txBody>
      </p:sp>
      <p:sp>
        <p:nvSpPr>
          <p:cNvPr id="19464" name="Text Box 8"/>
          <p:cNvSpPr txBox="1"/>
          <p:nvPr/>
        </p:nvSpPr>
        <p:spPr>
          <a:xfrm>
            <a:off x="3962400" y="5273675"/>
            <a:ext cx="2012950" cy="641350"/>
          </a:xfrm>
          <a:prstGeom prst="rect">
            <a:avLst/>
          </a:prstGeom>
          <a:noFill/>
          <a:ln w="9525">
            <a:noFill/>
          </a:ln>
        </p:spPr>
        <p:txBody>
          <a:bodyPr wrap="none">
            <a:spAutoFit/>
          </a:bodyPr>
          <a:p>
            <a:r>
              <a:rPr lang="zh-CN" altLang="en-US" sz="3600" dirty="0">
                <a:solidFill>
                  <a:schemeClr val="bg1"/>
                </a:solidFill>
                <a:latin typeface="Times New Roman" panose="02020603050405020304" pitchFamily="18" charset="0"/>
              </a:rPr>
              <a:t>（渲染）</a:t>
            </a:r>
            <a:endParaRPr lang="zh-CN" altLang="en-US" sz="3600" dirty="0">
              <a:solidFill>
                <a:schemeClr val="bg1"/>
              </a:solidFill>
              <a:latin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1407160" y="1551940"/>
            <a:ext cx="6333490" cy="2306955"/>
          </a:xfrm>
          <a:prstGeom prst="rect">
            <a:avLst/>
          </a:prstGeom>
          <a:noFill/>
        </p:spPr>
        <p:txBody>
          <a:bodyPr wrap="square" rtlCol="0">
            <a:spAutoFit/>
          </a:bodyPr>
          <a:p>
            <a:r>
              <a:rPr lang="zh-CN" altLang="en-US" sz="3600" b="1">
                <a:solidFill>
                  <a:schemeClr val="accent6">
                    <a:lumMod val="10000"/>
                  </a:schemeClr>
                </a:solidFill>
              </a:rPr>
              <a:t>拓展阅读</a:t>
            </a:r>
            <a:endParaRPr lang="zh-CN" altLang="en-US" sz="3600" b="1">
              <a:solidFill>
                <a:schemeClr val="accent6">
                  <a:lumMod val="10000"/>
                </a:schemeClr>
              </a:solidFill>
            </a:endParaRPr>
          </a:p>
          <a:p>
            <a:r>
              <a:rPr lang="zh-CN" altLang="en-US" sz="3600" b="1">
                <a:solidFill>
                  <a:schemeClr val="accent6">
                    <a:lumMod val="10000"/>
                  </a:schemeClr>
                </a:solidFill>
              </a:rPr>
              <a:t>       阅读自读课本的《记一辆纺车》，感悟</a:t>
            </a:r>
            <a:r>
              <a:rPr lang="en-US" altLang="zh-CN" sz="3600" b="1">
                <a:solidFill>
                  <a:schemeClr val="accent6">
                    <a:lumMod val="10000"/>
                  </a:schemeClr>
                </a:solidFill>
              </a:rPr>
              <a:t>“</a:t>
            </a:r>
            <a:r>
              <a:rPr lang="zh-CN" altLang="en-US" sz="3600" b="1">
                <a:solidFill>
                  <a:schemeClr val="accent6">
                    <a:lumMod val="10000"/>
                  </a:schemeClr>
                </a:solidFill>
              </a:rPr>
              <a:t>延安精神</a:t>
            </a:r>
            <a:r>
              <a:rPr lang="en-US" altLang="zh-CN" sz="3600" b="1">
                <a:solidFill>
                  <a:schemeClr val="accent6">
                    <a:lumMod val="10000"/>
                  </a:schemeClr>
                </a:solidFill>
              </a:rPr>
              <a:t>”</a:t>
            </a:r>
            <a:r>
              <a:rPr lang="zh-CN" altLang="en-US" sz="3600" b="1">
                <a:solidFill>
                  <a:schemeClr val="accent6">
                    <a:lumMod val="10000"/>
                  </a:schemeClr>
                </a:solidFill>
              </a:rPr>
              <a:t>。</a:t>
            </a:r>
            <a:endParaRPr lang="zh-CN" altLang="en-US" sz="3600" b="1">
              <a:solidFill>
                <a:schemeClr val="accent6">
                  <a:lumMod val="10000"/>
                </a:schemeClr>
              </a:solidFill>
            </a:endParaRPr>
          </a:p>
          <a:p>
            <a:endParaRPr lang="zh-CN" altLang="en-US" sz="3600" b="1">
              <a:solidFill>
                <a:schemeClr val="accent6">
                  <a:lumMod val="10000"/>
                </a:schemeClr>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17880" y="857885"/>
            <a:ext cx="7353300" cy="1938020"/>
          </a:xfrm>
          <a:prstGeom prst="rect">
            <a:avLst/>
          </a:prstGeom>
          <a:noFill/>
        </p:spPr>
        <p:txBody>
          <a:bodyPr wrap="square" rtlCol="0" anchor="t">
            <a:spAutoFit/>
          </a:bodyPr>
          <a:p>
            <a:r>
              <a:rPr lang="en-US" altLang="zh-CN" sz="2400" b="1">
                <a:solidFill>
                  <a:schemeClr val="accent2">
                    <a:lumMod val="10000"/>
                  </a:schemeClr>
                </a:solidFill>
              </a:rPr>
              <a:t>       </a:t>
            </a:r>
            <a:r>
              <a:rPr lang="zh-CN" altLang="en-US" sz="2400" b="1">
                <a:solidFill>
                  <a:schemeClr val="accent2">
                    <a:lumMod val="10000"/>
                  </a:schemeClr>
                </a:solidFill>
              </a:rPr>
              <a:t>延安精神是中国共产党、也是中华民族的宝贵精神财富，它对中国历史发展进程产生着巨大和深远的影响。延安精神的主要内容是:坚定正确的政治方向，解放思想、实事求是的思想路线，全心全意为人民服务的根本宗旨，</a:t>
            </a:r>
            <a:r>
              <a:rPr lang="zh-CN" altLang="en-US" sz="2400" b="1">
                <a:solidFill>
                  <a:srgbClr val="FF0000"/>
                </a:solidFill>
              </a:rPr>
              <a:t>自力更生</a:t>
            </a:r>
            <a:r>
              <a:rPr lang="zh-CN" altLang="en-US" sz="2400" b="1">
                <a:solidFill>
                  <a:schemeClr val="accent2">
                    <a:lumMod val="10000"/>
                  </a:schemeClr>
                </a:solidFill>
              </a:rPr>
              <a:t>、</a:t>
            </a:r>
            <a:r>
              <a:rPr lang="zh-CN" altLang="en-US" sz="2400" b="1">
                <a:solidFill>
                  <a:srgbClr val="FF0000"/>
                </a:solidFill>
              </a:rPr>
              <a:t>艰苦奋斗</a:t>
            </a:r>
            <a:r>
              <a:rPr lang="zh-CN" altLang="en-US" sz="2400" b="1">
                <a:solidFill>
                  <a:schemeClr val="accent2">
                    <a:lumMod val="10000"/>
                  </a:schemeClr>
                </a:solidFill>
              </a:rPr>
              <a:t>的创业精神。</a:t>
            </a:r>
            <a:endParaRPr lang="zh-CN" altLang="en-US" sz="2400" b="1">
              <a:solidFill>
                <a:schemeClr val="accent2">
                  <a:lumMod val="10000"/>
                </a:schemeClr>
              </a:solidFill>
            </a:endParaRPr>
          </a:p>
        </p:txBody>
      </p:sp>
      <p:sp>
        <p:nvSpPr>
          <p:cNvPr id="3" name="文本框 2"/>
          <p:cNvSpPr txBox="1"/>
          <p:nvPr/>
        </p:nvSpPr>
        <p:spPr>
          <a:xfrm>
            <a:off x="5256530" y="3027680"/>
            <a:ext cx="3005455" cy="460375"/>
          </a:xfrm>
          <a:prstGeom prst="rect">
            <a:avLst/>
          </a:prstGeom>
          <a:noFill/>
        </p:spPr>
        <p:txBody>
          <a:bodyPr wrap="square" rtlCol="0">
            <a:spAutoFit/>
          </a:bodyPr>
          <a:p>
            <a:r>
              <a:rPr lang="en-US" altLang="zh-CN" sz="2400" b="1">
                <a:solidFill>
                  <a:schemeClr val="accent2">
                    <a:lumMod val="10000"/>
                  </a:schemeClr>
                </a:solidFill>
                <a:effectLst/>
              </a:rPr>
              <a:t>——</a:t>
            </a:r>
            <a:r>
              <a:rPr lang="zh-CN" altLang="en-US" sz="2400" b="1">
                <a:solidFill>
                  <a:schemeClr val="accent2">
                    <a:lumMod val="10000"/>
                  </a:schemeClr>
                </a:solidFill>
                <a:effectLst/>
              </a:rPr>
              <a:t>百度词条</a:t>
            </a:r>
            <a:endParaRPr lang="zh-CN" altLang="en-US" sz="2400" b="1">
              <a:solidFill>
                <a:schemeClr val="accent2">
                  <a:lumMod val="10000"/>
                </a:schemeClr>
              </a:solidFill>
              <a:effectLst/>
            </a:endParaRPr>
          </a:p>
        </p:txBody>
      </p:sp>
      <p:sp>
        <p:nvSpPr>
          <p:cNvPr id="4" name="文本框 3"/>
          <p:cNvSpPr txBox="1"/>
          <p:nvPr/>
        </p:nvSpPr>
        <p:spPr>
          <a:xfrm>
            <a:off x="1348740" y="3746500"/>
            <a:ext cx="5514975" cy="1814830"/>
          </a:xfrm>
          <a:prstGeom prst="rect">
            <a:avLst/>
          </a:prstGeom>
          <a:noFill/>
        </p:spPr>
        <p:txBody>
          <a:bodyPr wrap="square" rtlCol="0" anchor="t">
            <a:spAutoFit/>
          </a:bodyPr>
          <a:p>
            <a:r>
              <a:rPr lang="zh-CN" altLang="en-US" sz="2800" b="1">
                <a:solidFill>
                  <a:schemeClr val="accent2">
                    <a:lumMod val="10000"/>
                  </a:schemeClr>
                </a:solidFill>
              </a:rPr>
              <a:t>与天奋斗，其乐无穷；</a:t>
            </a:r>
            <a:endParaRPr lang="zh-CN" altLang="en-US" sz="2800" b="1">
              <a:solidFill>
                <a:schemeClr val="accent2">
                  <a:lumMod val="10000"/>
                </a:schemeClr>
              </a:solidFill>
            </a:endParaRPr>
          </a:p>
          <a:p>
            <a:r>
              <a:rPr lang="zh-CN" altLang="en-US" sz="2800" b="1">
                <a:solidFill>
                  <a:schemeClr val="accent2">
                    <a:lumMod val="10000"/>
                  </a:schemeClr>
                </a:solidFill>
              </a:rPr>
              <a:t>与地奋斗，其乐无穷；</a:t>
            </a:r>
            <a:endParaRPr lang="zh-CN" altLang="en-US" sz="2800" b="1">
              <a:solidFill>
                <a:schemeClr val="accent2">
                  <a:lumMod val="10000"/>
                </a:schemeClr>
              </a:solidFill>
            </a:endParaRPr>
          </a:p>
          <a:p>
            <a:r>
              <a:rPr lang="zh-CN" altLang="en-US" sz="2800" b="1">
                <a:solidFill>
                  <a:schemeClr val="accent2">
                    <a:lumMod val="10000"/>
                  </a:schemeClr>
                </a:solidFill>
              </a:rPr>
              <a:t>与人奋斗，其乐无穷。</a:t>
            </a:r>
            <a:endParaRPr lang="zh-CN" altLang="en-US" sz="2800" b="1">
              <a:solidFill>
                <a:schemeClr val="accent2">
                  <a:lumMod val="10000"/>
                </a:schemeClr>
              </a:solidFill>
            </a:endParaRPr>
          </a:p>
          <a:p>
            <a:r>
              <a:rPr lang="zh-CN" altLang="en-US" sz="2800" b="1">
                <a:solidFill>
                  <a:schemeClr val="accent2">
                    <a:lumMod val="10000"/>
                  </a:schemeClr>
                </a:solidFill>
              </a:rPr>
              <a:t>                                   </a:t>
            </a:r>
            <a:r>
              <a:rPr lang="en-US" altLang="zh-CN" sz="2800" b="1">
                <a:solidFill>
                  <a:schemeClr val="accent2">
                    <a:lumMod val="10000"/>
                  </a:schemeClr>
                </a:solidFill>
              </a:rPr>
              <a:t>——</a:t>
            </a:r>
            <a:r>
              <a:rPr lang="zh-CN" altLang="en-US" sz="2800" b="1">
                <a:solidFill>
                  <a:schemeClr val="accent2">
                    <a:lumMod val="10000"/>
                  </a:schemeClr>
                </a:solidFill>
              </a:rPr>
              <a:t>毛泽东</a:t>
            </a:r>
            <a:endParaRPr lang="zh-CN" altLang="en-US" sz="2800" b="1">
              <a:solidFill>
                <a:schemeClr val="accent2">
                  <a:lumMod val="10000"/>
                </a:schemeClr>
              </a:solidFill>
            </a:endParaRPr>
          </a:p>
        </p:txBody>
      </p:sp>
    </p:spTree>
  </p:cSld>
  <p:clrMapOvr>
    <a:masterClrMapping/>
  </p:clrMapOvr>
</p:sld>
</file>

<file path=ppt/theme/theme1.xml><?xml version="1.0" encoding="utf-8"?>
<a:theme xmlns:a="http://schemas.openxmlformats.org/drawingml/2006/main" name="欢天喜地">
  <a:themeElements>
    <a:clrScheme name="欢天喜地 1">
      <a:dk1>
        <a:srgbClr val="C0C0C0"/>
      </a:dk1>
      <a:lt1>
        <a:srgbClr val="FFFFFF"/>
      </a:lt1>
      <a:dk2>
        <a:srgbClr val="FFA679"/>
      </a:dk2>
      <a:lt2>
        <a:srgbClr val="FFFF66"/>
      </a:lt2>
      <a:accent1>
        <a:srgbClr val="9C9CBE"/>
      </a:accent1>
      <a:accent2>
        <a:srgbClr val="FFFFCC"/>
      </a:accent2>
      <a:accent3>
        <a:srgbClr val="FFD0BE"/>
      </a:accent3>
      <a:accent4>
        <a:srgbClr val="DADADA"/>
      </a:accent4>
      <a:accent5>
        <a:srgbClr val="CBCBDB"/>
      </a:accent5>
      <a:accent6>
        <a:srgbClr val="E7E7B9"/>
      </a:accent6>
      <a:hlink>
        <a:srgbClr val="CCECFF"/>
      </a:hlink>
      <a:folHlink>
        <a:srgbClr val="99FF66"/>
      </a:folHlink>
    </a:clrScheme>
    <a:fontScheme name="欢天喜地">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non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欢天喜地 1">
        <a:dk1>
          <a:srgbClr val="C0C0C0"/>
        </a:dk1>
        <a:lt1>
          <a:srgbClr val="FFFFFF"/>
        </a:lt1>
        <a:dk2>
          <a:srgbClr val="FFA679"/>
        </a:dk2>
        <a:lt2>
          <a:srgbClr val="FFFF66"/>
        </a:lt2>
        <a:accent1>
          <a:srgbClr val="9C9CBE"/>
        </a:accent1>
        <a:accent2>
          <a:srgbClr val="FFFFCC"/>
        </a:accent2>
        <a:accent3>
          <a:srgbClr val="FFD0BE"/>
        </a:accent3>
        <a:accent4>
          <a:srgbClr val="DADADA"/>
        </a:accent4>
        <a:accent5>
          <a:srgbClr val="CBCBDB"/>
        </a:accent5>
        <a:accent6>
          <a:srgbClr val="E7E7B9"/>
        </a:accent6>
        <a:hlink>
          <a:srgbClr val="CCECFF"/>
        </a:hlink>
        <a:folHlink>
          <a:srgbClr val="99FF66"/>
        </a:folHlink>
      </a:clrScheme>
      <a:clrMap bg1="dk2" tx1="lt1" bg2="dk1" tx2="lt2" accent1="accent1" accent2="accent2" accent3="accent3" accent4="accent4" accent5="accent5" accent6="accent6" hlink="hlink" folHlink="folHlink"/>
    </a:extraClrScheme>
    <a:extraClrScheme>
      <a:clrScheme name="欢天喜地 2">
        <a:dk1>
          <a:srgbClr val="B2B2B2"/>
        </a:dk1>
        <a:lt1>
          <a:srgbClr val="FFFFFF"/>
        </a:lt1>
        <a:dk2>
          <a:srgbClr val="EBA18D"/>
        </a:dk2>
        <a:lt2>
          <a:srgbClr val="FFFFFF"/>
        </a:lt2>
        <a:accent1>
          <a:srgbClr val="C97F94"/>
        </a:accent1>
        <a:accent2>
          <a:srgbClr val="CC99FF"/>
        </a:accent2>
        <a:accent3>
          <a:srgbClr val="F3CDC5"/>
        </a:accent3>
        <a:accent4>
          <a:srgbClr val="DADADA"/>
        </a:accent4>
        <a:accent5>
          <a:srgbClr val="E1C0C8"/>
        </a:accent5>
        <a:accent6>
          <a:srgbClr val="B98AE7"/>
        </a:accent6>
        <a:hlink>
          <a:srgbClr val="FFFF00"/>
        </a:hlink>
        <a:folHlink>
          <a:srgbClr val="A50021"/>
        </a:folHlink>
      </a:clrScheme>
      <a:clrMap bg1="dk2" tx1="lt1" bg2="dk1" tx2="lt2" accent1="accent1" accent2="accent2" accent3="accent3" accent4="accent4" accent5="accent5" accent6="accent6" hlink="hlink" folHlink="folHlink"/>
    </a:extraClrScheme>
    <a:extraClrScheme>
      <a:clrScheme name="欢天喜地 3">
        <a:dk1>
          <a:srgbClr val="000000"/>
        </a:dk1>
        <a:lt1>
          <a:srgbClr val="FFFFFF"/>
        </a:lt1>
        <a:dk2>
          <a:srgbClr val="FFFF00"/>
        </a:dk2>
        <a:lt2>
          <a:srgbClr val="C0C0C0"/>
        </a:lt2>
        <a:accent1>
          <a:srgbClr val="FEE2E2"/>
        </a:accent1>
        <a:accent2>
          <a:srgbClr val="FFFFFF"/>
        </a:accent2>
        <a:accent3>
          <a:srgbClr val="FFFFFF"/>
        </a:accent3>
        <a:accent4>
          <a:srgbClr val="000000"/>
        </a:accent4>
        <a:accent5>
          <a:srgbClr val="FEEEEE"/>
        </a:accent5>
        <a:accent6>
          <a:srgbClr val="E7E7E7"/>
        </a:accent6>
        <a:hlink>
          <a:srgbClr val="FFFFCC"/>
        </a:hlink>
        <a:folHlink>
          <a:srgbClr val="800000"/>
        </a:folHlink>
      </a:clrScheme>
      <a:clrMap bg1="lt1" tx1="dk1" bg2="lt2" tx2="dk2" accent1="accent1" accent2="accent2" accent3="accent3" accent4="accent4" accent5="accent5" accent6="accent6" hlink="hlink" folHlink="folHlink"/>
    </a:extraClrScheme>
    <a:extraClrScheme>
      <a:clrScheme name="欢天喜地 4">
        <a:dk1>
          <a:srgbClr val="C0C0C0"/>
        </a:dk1>
        <a:lt1>
          <a:srgbClr val="FFFFFF"/>
        </a:lt1>
        <a:dk2>
          <a:srgbClr val="E0A172"/>
        </a:dk2>
        <a:lt2>
          <a:srgbClr val="FFFF99"/>
        </a:lt2>
        <a:accent1>
          <a:srgbClr val="89A3AB"/>
        </a:accent1>
        <a:accent2>
          <a:srgbClr val="CCCCFF"/>
        </a:accent2>
        <a:accent3>
          <a:srgbClr val="EDCDBC"/>
        </a:accent3>
        <a:accent4>
          <a:srgbClr val="DADADA"/>
        </a:accent4>
        <a:accent5>
          <a:srgbClr val="C4CED2"/>
        </a:accent5>
        <a:accent6>
          <a:srgbClr val="B9B9E7"/>
        </a:accent6>
        <a:hlink>
          <a:srgbClr val="4D4D4D"/>
        </a:hlink>
        <a:folHlink>
          <a:srgbClr val="A50021"/>
        </a:folHlink>
      </a:clrScheme>
      <a:clrMap bg1="dk2" tx1="lt1" bg2="dk1" tx2="lt2" accent1="accent1" accent2="accent2" accent3="accent3" accent4="accent4" accent5="accent5" accent6="accent6" hlink="hlink" folHlink="folHlink"/>
    </a:extraClrScheme>
    <a:extraClrScheme>
      <a:clrScheme name="欢天喜地 5">
        <a:dk1>
          <a:srgbClr val="B2B2B2"/>
        </a:dk1>
        <a:lt1>
          <a:srgbClr val="FFFF66"/>
        </a:lt1>
        <a:dk2>
          <a:srgbClr val="D5E2CC"/>
        </a:dk2>
        <a:lt2>
          <a:srgbClr val="FFFFFF"/>
        </a:lt2>
        <a:accent1>
          <a:srgbClr val="859AC3"/>
        </a:accent1>
        <a:accent2>
          <a:srgbClr val="66CCFF"/>
        </a:accent2>
        <a:accent3>
          <a:srgbClr val="E7EEE2"/>
        </a:accent3>
        <a:accent4>
          <a:srgbClr val="DADA56"/>
        </a:accent4>
        <a:accent5>
          <a:srgbClr val="C2CADE"/>
        </a:accent5>
        <a:accent6>
          <a:srgbClr val="5CB9E7"/>
        </a:accent6>
        <a:hlink>
          <a:srgbClr val="0000CC"/>
        </a:hlink>
        <a:folHlink>
          <a:srgbClr val="000000"/>
        </a:folHlink>
      </a:clrScheme>
      <a:clrMap bg1="dk2" tx1="lt1" bg2="dk1" tx2="lt2" accent1="accent1" accent2="accent2" accent3="accent3" accent4="accent4" accent5="accent5" accent6="accent6" hlink="hlink" folHlink="folHlink"/>
    </a:extraClrScheme>
    <a:extraClrScheme>
      <a:clrScheme name="欢天喜地 6">
        <a:dk1>
          <a:srgbClr val="C0C0C0"/>
        </a:dk1>
        <a:lt1>
          <a:srgbClr val="FFFFCC"/>
        </a:lt1>
        <a:dk2>
          <a:srgbClr val="FFCC99"/>
        </a:dk2>
        <a:lt2>
          <a:srgbClr val="000000"/>
        </a:lt2>
        <a:accent1>
          <a:srgbClr val="73A78D"/>
        </a:accent1>
        <a:accent2>
          <a:srgbClr val="CC3399"/>
        </a:accent2>
        <a:accent3>
          <a:srgbClr val="FFE2CA"/>
        </a:accent3>
        <a:accent4>
          <a:srgbClr val="DADAAE"/>
        </a:accent4>
        <a:accent5>
          <a:srgbClr val="BCD0C5"/>
        </a:accent5>
        <a:accent6>
          <a:srgbClr val="B92D8A"/>
        </a:accent6>
        <a:hlink>
          <a:srgbClr val="CCECFF"/>
        </a:hlink>
        <a:folHlink>
          <a:srgbClr val="000099"/>
        </a:folHlink>
      </a:clrScheme>
      <a:clrMap bg1="dk2" tx1="lt1" bg2="dk1" tx2="lt2" accent1="accent1" accent2="accent2" accent3="accent3" accent4="accent4" accent5="accent5" accent6="accent6" hlink="hlink" folHlink="folHlink"/>
    </a:extraClrScheme>
    <a:extraClrScheme>
      <a:clrScheme name="欢天喜地 7">
        <a:dk1>
          <a:srgbClr val="000066"/>
        </a:dk1>
        <a:lt1>
          <a:srgbClr val="F48E6E"/>
        </a:lt1>
        <a:dk2>
          <a:srgbClr val="FFFF99"/>
        </a:dk2>
        <a:lt2>
          <a:srgbClr val="C0C0C0"/>
        </a:lt2>
        <a:accent1>
          <a:srgbClr val="E8E8CE"/>
        </a:accent1>
        <a:accent2>
          <a:srgbClr val="3333CC"/>
        </a:accent2>
        <a:accent3>
          <a:srgbClr val="F8C6BA"/>
        </a:accent3>
        <a:accent4>
          <a:srgbClr val="000056"/>
        </a:accent4>
        <a:accent5>
          <a:srgbClr val="F2F2E3"/>
        </a:accent5>
        <a:accent6>
          <a:srgbClr val="2D2DB9"/>
        </a:accent6>
        <a:hlink>
          <a:srgbClr val="FFFF00"/>
        </a:hlink>
        <a:folHlink>
          <a:srgbClr val="666699"/>
        </a:folHlink>
      </a:clrScheme>
      <a:clrMap bg1="lt1" tx1="dk1" bg2="lt2" tx2="dk2" accent1="accent1" accent2="accent2" accent3="accent3" accent4="accent4" accent5="accent5" accent6="accent6" hlink="hlink" folHlink="folHlink"/>
    </a:extraClrScheme>
    <a:extraClrScheme>
      <a:clrScheme name="欢天喜地 8">
        <a:dk1>
          <a:srgbClr val="B2B2B2"/>
        </a:dk1>
        <a:lt1>
          <a:srgbClr val="66FFFF"/>
        </a:lt1>
        <a:dk2>
          <a:srgbClr val="FFCCCC"/>
        </a:dk2>
        <a:lt2>
          <a:srgbClr val="660066"/>
        </a:lt2>
        <a:accent1>
          <a:srgbClr val="7592B1"/>
        </a:accent1>
        <a:accent2>
          <a:srgbClr val="008080"/>
        </a:accent2>
        <a:accent3>
          <a:srgbClr val="FFE2E2"/>
        </a:accent3>
        <a:accent4>
          <a:srgbClr val="56DADA"/>
        </a:accent4>
        <a:accent5>
          <a:srgbClr val="BDC7D5"/>
        </a:accent5>
        <a:accent6>
          <a:srgbClr val="007373"/>
        </a:accent6>
        <a:hlink>
          <a:srgbClr val="FFFFFF"/>
        </a:hlink>
        <a:folHlink>
          <a:srgbClr val="FFFF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CDESIGNM</Template>
  <TotalTime>0</TotalTime>
  <Words>2680</Words>
  <Application>WPS 演示</Application>
  <PresentationFormat>在屏幕上显示</PresentationFormat>
  <Paragraphs>142</Paragraphs>
  <Slides>16</Slides>
  <Notes>0</Notes>
  <HiddenSlides>0</HiddenSlides>
  <MMClips>2</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16</vt:i4>
      </vt:variant>
    </vt:vector>
  </HeadingPairs>
  <TitlesOfParts>
    <vt:vector size="26" baseType="lpstr">
      <vt:lpstr>Arial</vt:lpstr>
      <vt:lpstr>宋体</vt:lpstr>
      <vt:lpstr>Wingdings</vt:lpstr>
      <vt:lpstr>_x000B__x000C_</vt:lpstr>
      <vt:lpstr>Times New Roman</vt:lpstr>
      <vt:lpstr>微软雅黑</vt:lpstr>
      <vt:lpstr>Arial Unicode MS</vt:lpstr>
      <vt:lpstr>Calibri</vt:lpstr>
      <vt:lpstr>Segoe Print</vt:lpstr>
      <vt:lpstr>欢天喜地</vt:lpstr>
      <vt:lpstr>PowerPoint 演示文稿</vt:lpstr>
      <vt:lpstr>PowerPoint 演示文稿</vt:lpstr>
      <vt:lpstr>PowerPoint 演示文稿</vt:lpstr>
      <vt:lpstr>PowerPoint 演示文稿</vt:lpstr>
      <vt:lpstr>PowerPoint 演示文稿</vt:lpstr>
      <vt:lpstr>PowerPoint 演示文稿</vt:lpstr>
      <vt:lpstr>诵读诗歌    整体感知</vt:lpstr>
      <vt:lpstr>PowerPoint 演示文稿</vt:lpstr>
      <vt:lpstr>PowerPoint 演示文稿</vt:lpstr>
      <vt:lpstr>5、理解“信天游”在文中的体现</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爱睡觉的猪</cp:lastModifiedBy>
  <cp:revision>58</cp:revision>
  <dcterms:created xsi:type="dcterms:W3CDTF">2019-02-25T00:18:00Z</dcterms:created>
  <dcterms:modified xsi:type="dcterms:W3CDTF">2019-02-26T00:26:06Z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2052-11.1.0.8214</vt:lpwstr>
  </property>
</Properties>
</file>