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4" r:id="rId1"/>
  </p:sldMasterIdLst>
  <p:notesMasterIdLst>
    <p:notesMasterId r:id="rId19"/>
  </p:notesMasterIdLst>
  <p:sldIdLst>
    <p:sldId id="388" r:id="rId2"/>
    <p:sldId id="424" r:id="rId3"/>
    <p:sldId id="488" r:id="rId4"/>
    <p:sldId id="485" r:id="rId5"/>
    <p:sldId id="460" r:id="rId6"/>
    <p:sldId id="461" r:id="rId7"/>
    <p:sldId id="483" r:id="rId8"/>
    <p:sldId id="464" r:id="rId9"/>
    <p:sldId id="428" r:id="rId10"/>
    <p:sldId id="431" r:id="rId11"/>
    <p:sldId id="434" r:id="rId12"/>
    <p:sldId id="482" r:id="rId13"/>
    <p:sldId id="436" r:id="rId14"/>
    <p:sldId id="437" r:id="rId15"/>
    <p:sldId id="438" r:id="rId16"/>
    <p:sldId id="486" r:id="rId17"/>
    <p:sldId id="489" r:id="rId18"/>
  </p:sldIdLst>
  <p:sldSz cx="9144000" cy="6858000" type="screen4x3"/>
  <p:notesSz cx="6858000" cy="9144000"/>
  <p:custDataLst>
    <p:tags r:id="rId20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4E38"/>
    <a:srgbClr val="000000"/>
    <a:srgbClr val="FF0000"/>
    <a:srgbClr val="0000FF"/>
    <a:srgbClr val="66FF33"/>
    <a:srgbClr val="984807"/>
    <a:srgbClr val="00FF00"/>
    <a:srgbClr val="969696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7" autoAdjust="0"/>
    <p:restoredTop sz="97470" autoAdjust="0"/>
  </p:normalViewPr>
  <p:slideViewPr>
    <p:cSldViewPr>
      <p:cViewPr varScale="1">
        <p:scale>
          <a:sx n="68" d="100"/>
          <a:sy n="68" d="100"/>
        </p:scale>
        <p:origin x="72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200">
                <a:latin typeface="Times New Roman" pitchFamily="18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>
                <a:latin typeface="Times New Roman" pitchFamily="18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7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207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200">
                <a:latin typeface="Times New Roman" pitchFamily="18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07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9DA9727E-2AB2-4726-A8A5-15547BB5F5F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52794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72" t="20904" r="8112" b="5438"/>
          <a:stretch/>
        </p:blipFill>
        <p:spPr bwMode="auto">
          <a:xfrm>
            <a:off x="7812360" y="110000"/>
            <a:ext cx="1187624" cy="86409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060848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spcBef>
                <a:spcPct val="50000"/>
              </a:spcBef>
              <a:defRPr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0F1299A7-AC01-4DAF-BEEC-51177504A6DB}" type="datetimeFigureOut">
              <a:rPr lang="zh-CN" altLang="en-US"/>
              <a:pPr>
                <a:defRPr/>
              </a:pPr>
              <a:t>2020/2/15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spcBef>
                <a:spcPct val="50000"/>
              </a:spcBef>
              <a:defRPr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 smtClean="0"/>
            </a:lvl1pPr>
          </a:lstStyle>
          <a:p>
            <a:pPr>
              <a:defRPr/>
            </a:pPr>
            <a:fld id="{6419088F-1B01-4B4B-9D61-524DCACC9A0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9927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spcBef>
                <a:spcPct val="50000"/>
              </a:spcBef>
              <a:defRPr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B3B071D9-47DD-43C8-BFC6-F46A9437BC92}" type="datetimeFigureOut">
              <a:rPr lang="zh-CN" altLang="en-US"/>
              <a:pPr>
                <a:defRPr/>
              </a:pPr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spcBef>
                <a:spcPct val="50000"/>
              </a:spcBef>
              <a:defRPr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 smtClean="0"/>
            </a:lvl1pPr>
          </a:lstStyle>
          <a:p>
            <a:pPr>
              <a:defRPr/>
            </a:pPr>
            <a:fld id="{B296379F-0C2A-478B-BE3A-A5B2276B3D7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414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spcBef>
                <a:spcPct val="50000"/>
              </a:spcBef>
              <a:defRPr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BC7D7194-E4B8-4A9D-A5FC-CC5ED0A3471B}" type="datetimeFigureOut">
              <a:rPr lang="zh-CN" altLang="en-US"/>
              <a:pPr>
                <a:defRPr/>
              </a:pPr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spcBef>
                <a:spcPct val="50000"/>
              </a:spcBef>
              <a:defRPr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 smtClean="0"/>
            </a:lvl1pPr>
          </a:lstStyle>
          <a:p>
            <a:pPr>
              <a:defRPr/>
            </a:pPr>
            <a:fld id="{E58EBDB2-DC06-4136-984A-35D0BC6543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941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spcBef>
                <a:spcPct val="50000"/>
              </a:spcBef>
              <a:defRPr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1B2B1B4A-131F-4417-99AF-CB4DFF10CAA1}" type="datetimeFigureOut">
              <a:rPr lang="zh-CN" altLang="en-US"/>
              <a:pPr>
                <a:defRPr/>
              </a:pPr>
              <a:t>2020/2/15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spcBef>
                <a:spcPct val="50000"/>
              </a:spcBef>
              <a:defRPr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 smtClean="0"/>
            </a:lvl1pPr>
          </a:lstStyle>
          <a:p>
            <a:pPr>
              <a:defRPr/>
            </a:pPr>
            <a:fld id="{31029213-C0A1-4D6F-8278-B54E8A6E70E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24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spcBef>
                <a:spcPct val="50000"/>
              </a:spcBef>
              <a:defRPr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797B46FD-0513-474E-929C-DE87AA63894E}" type="datetimeFigureOut">
              <a:rPr lang="zh-CN" altLang="en-US"/>
              <a:pPr>
                <a:defRPr/>
              </a:pPr>
              <a:t>2020/2/15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spcBef>
                <a:spcPct val="50000"/>
              </a:spcBef>
              <a:defRPr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 smtClean="0"/>
            </a:lvl1pPr>
          </a:lstStyle>
          <a:p>
            <a:pPr>
              <a:defRPr/>
            </a:pPr>
            <a:fld id="{3C2FD8C6-7C92-4DF2-91AD-A768AFF2C98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554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</p:spPr>
        <p:txBody>
          <a:bodyPr/>
          <a:lstStyle>
            <a:lvl1pPr eaLnBrk="1" hangingPunct="1">
              <a:spcBef>
                <a:spcPct val="50000"/>
              </a:spcBef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</p:spPr>
        <p:txBody>
          <a:bodyPr/>
          <a:lstStyle>
            <a:lvl1pPr eaLnBrk="1" hangingPunct="1">
              <a:spcBef>
                <a:spcPct val="50000"/>
              </a:spcBef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 smtClean="0"/>
            </a:lvl1pPr>
          </a:lstStyle>
          <a:p>
            <a:pPr>
              <a:defRPr/>
            </a:pPr>
            <a:fld id="{D5D637D6-6CA9-49D9-AB2D-8524A81ECA0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52681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468849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2250"/>
            <a:ext cx="91440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72" t="20904" r="8112" b="5438"/>
          <a:stretch/>
        </p:blipFill>
        <p:spPr bwMode="auto">
          <a:xfrm>
            <a:off x="7812360" y="110000"/>
            <a:ext cx="1187624" cy="86409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  <p:sldLayoutId id="2147483936" r:id="rId2"/>
    <p:sldLayoutId id="2147483937" r:id="rId3"/>
    <p:sldLayoutId id="2147483938" r:id="rId4"/>
    <p:sldLayoutId id="2147483939" r:id="rId5"/>
    <p:sldLayoutId id="2147483940" r:id="rId6"/>
    <p:sldLayoutId id="2147483934" r:id="rId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0" y="-9433"/>
            <a:ext cx="741682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610" tIns="40806" rIns="81610" bIns="40806" anchor="b"/>
          <a:lstStyle/>
          <a:p>
            <a:pPr defTabSz="817039" eaLnBrk="1" hangingPunct="1">
              <a:spcBef>
                <a:spcPct val="50000"/>
              </a:spcBef>
              <a:defRPr/>
            </a:pPr>
            <a:r>
              <a:rPr lang="zh-CN" altLang="en-US" sz="6000" b="1" kern="0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方正舒体" panose="02010601030101010101" pitchFamily="2" charset="-122"/>
                <a:ea typeface="方正舒体" panose="02010601030101010101" pitchFamily="2" charset="-122"/>
              </a:rPr>
              <a:t>第五章：曲线运动</a:t>
            </a:r>
            <a:endParaRPr lang="zh-CN" altLang="en-US" sz="6000" b="1" kern="0" dirty="0">
              <a:ln w="12700">
                <a:solidFill>
                  <a:srgbClr val="0070C0"/>
                </a:solidFill>
                <a:prstDash val="solid"/>
              </a:ln>
              <a:solidFill>
                <a:srgbClr val="FFC000"/>
              </a:solidFill>
              <a:latin typeface="方正舒体" panose="02010601030101010101" pitchFamily="2" charset="-122"/>
              <a:ea typeface="方正舒体" panose="02010601030101010101" pitchFamily="2" charset="-122"/>
              <a:cs typeface="+mj-cs"/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1115616" y="2852936"/>
            <a:ext cx="604867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610" tIns="40806" rIns="81610" bIns="40806" anchor="b"/>
          <a:lstStyle/>
          <a:p>
            <a:pPr defTabSz="817039" eaLnBrk="1" hangingPunct="1">
              <a:spcBef>
                <a:spcPct val="50000"/>
              </a:spcBef>
              <a:defRPr/>
            </a:pPr>
            <a:r>
              <a:rPr lang="zh-CN" altLang="en-US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方正姚体" pitchFamily="2" charset="-122"/>
                <a:ea typeface="方正大黑简体"/>
              </a:rPr>
              <a:t>  </a:t>
            </a:r>
            <a:r>
              <a:rPr lang="zh-CN" altLang="en-US" sz="48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第 </a:t>
            </a:r>
            <a:r>
              <a:rPr lang="en-US" altLang="zh-CN" sz="48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4 </a:t>
            </a:r>
            <a:r>
              <a:rPr lang="zh-CN" altLang="en-US" sz="48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节：圆周运动</a:t>
            </a:r>
            <a:endParaRPr lang="zh-CN" altLang="en-US" sz="4800" b="1" kern="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4"/>
          <p:cNvGrpSpPr>
            <a:grpSpLocks/>
          </p:cNvGrpSpPr>
          <p:nvPr/>
        </p:nvGrpSpPr>
        <p:grpSpPr bwMode="auto">
          <a:xfrm>
            <a:off x="123825" y="1044575"/>
            <a:ext cx="4162425" cy="3694113"/>
            <a:chOff x="153988" y="455613"/>
            <a:chExt cx="4162425" cy="3694112"/>
          </a:xfrm>
        </p:grpSpPr>
        <p:pic>
          <p:nvPicPr>
            <p:cNvPr id="10248" name="Picture 13" descr="STAR">
              <a:hlinkClick r:id="" action="ppaction://noaction"/>
            </p:cNvPr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4413" y="1366838"/>
              <a:ext cx="762000" cy="76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0249" name="组合 3"/>
            <p:cNvGrpSpPr>
              <a:grpSpLocks/>
            </p:cNvGrpSpPr>
            <p:nvPr/>
          </p:nvGrpSpPr>
          <p:grpSpPr bwMode="auto">
            <a:xfrm>
              <a:off x="153988" y="455613"/>
              <a:ext cx="4027487" cy="3694112"/>
              <a:chOff x="153988" y="455613"/>
              <a:chExt cx="4027487" cy="3694112"/>
            </a:xfrm>
          </p:grpSpPr>
          <p:sp>
            <p:nvSpPr>
              <p:cNvPr id="10250" name="Oval 3"/>
              <p:cNvSpPr>
                <a:spLocks noChangeArrowheads="1"/>
              </p:cNvSpPr>
              <p:nvPr/>
            </p:nvSpPr>
            <p:spPr bwMode="auto">
              <a:xfrm>
                <a:off x="1111476" y="883557"/>
                <a:ext cx="2973388" cy="2947988"/>
              </a:xfrm>
              <a:prstGeom prst="ellipse">
                <a:avLst/>
              </a:prstGeom>
              <a:noFill/>
              <a:ln w="19050">
                <a:solidFill>
                  <a:srgbClr val="CC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8E163E"/>
                  </a:solidFill>
                </a:endParaRPr>
              </a:p>
            </p:txBody>
          </p:sp>
          <p:pic>
            <p:nvPicPr>
              <p:cNvPr id="10251" name="Picture 4" descr="地球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12975" y="644525"/>
                <a:ext cx="473075" cy="4699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52" name="Picture 7" descr="STAR">
                <a:hlinkClick r:id="rId4" action="ppaction://hlinksldjump"/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19475" y="455613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53" name="Picture 10" descr="STAR">
                <a:hlinkClick r:id="" action="ppaction://noaction"/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49363" y="3387725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54" name="Picture 11" descr="STAR">
                <a:hlinkClick r:id="" action="ppaction://noaction"/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63663" y="836613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55" name="Picture 12" descr="STAR">
                <a:hlinkClick r:id="" action="ppaction://noaction"/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7538" y="1800225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56" name="Picture 15" descr="STAR">
                <a:hlinkClick r:id="rId4" action="ppaction://hlinksldjump"/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988" y="3149600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57" name="Picture 16" descr="STAR">
                <a:hlinkClick r:id="" action="ppaction://noaction"/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7075" y="2933700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0243" name="AutoShape 6" descr="http://img4.imgtn.bdimg.com/it/u=2256621878,387638391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/>
          </a:p>
        </p:txBody>
      </p:sp>
      <p:sp>
        <p:nvSpPr>
          <p:cNvPr id="16" name="TextBox 4"/>
          <p:cNvSpPr txBox="1"/>
          <p:nvPr/>
        </p:nvSpPr>
        <p:spPr>
          <a:xfrm>
            <a:off x="307975" y="4768850"/>
            <a:ext cx="685323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这些物体的运动有什么特点？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87338" y="5567363"/>
            <a:ext cx="7997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6C4E38"/>
                </a:solidFill>
                <a:latin typeface="华文行楷" pitchFamily="2" charset="-122"/>
                <a:ea typeface="华文行楷" pitchFamily="2" charset="-122"/>
              </a:rPr>
              <a:t>请同学们举圆周运动的例子</a:t>
            </a:r>
          </a:p>
        </p:txBody>
      </p:sp>
      <p:pic>
        <p:nvPicPr>
          <p:cNvPr id="10246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963" y="1901825"/>
            <a:ext cx="2390775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文本框 5"/>
          <p:cNvSpPr txBox="1">
            <a:spLocks noChangeArrowheads="1"/>
          </p:cNvSpPr>
          <p:nvPr/>
        </p:nvSpPr>
        <p:spPr bwMode="auto">
          <a:xfrm>
            <a:off x="155575" y="323850"/>
            <a:ext cx="51927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0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认识圆周运动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2987675" y="1354138"/>
          <a:ext cx="3667125" cy="453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4" name="Photo Editor 照片" r:id="rId3" imgW="2057143" imgH="3200000" progId="MSPhotoEd.3">
                  <p:embed/>
                </p:oleObj>
              </mc:Choice>
              <mc:Fallback>
                <p:oleObj name="Photo Editor 照片" r:id="rId3" imgW="2057143" imgH="3200000" progId="MSPhotoEd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675" y="1354138"/>
                        <a:ext cx="3667125" cy="4532312"/>
                      </a:xfrm>
                      <a:prstGeom prst="rect">
                        <a:avLst/>
                      </a:prstGeom>
                      <a:noFill/>
                      <a:ln w="76200">
                        <a:solidFill>
                          <a:srgbClr val="984807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9" name="Picture 3" descr="火车照片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13550" y="3621088"/>
            <a:ext cx="2230438" cy="1727200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0" y="236538"/>
            <a:ext cx="5256213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圆周运动的定义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17475" y="1354138"/>
            <a:ext cx="3086100" cy="432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>
                <a:latin typeface="Times New Roman" pitchFamily="18" charset="0"/>
              </a:rPr>
              <a:t>　　</a:t>
            </a:r>
            <a:r>
              <a:rPr kumimoji="1" lang="zh-CN" altLang="en-US" sz="3200" b="1">
                <a:latin typeface="华文楷体" pitchFamily="2" charset="-122"/>
                <a:ea typeface="华文楷体" pitchFamily="2" charset="-122"/>
              </a:rPr>
              <a:t>在物理学中，</a:t>
            </a:r>
            <a:endParaRPr kumimoji="1" lang="en-US" altLang="zh-CN" sz="3200" b="1">
              <a:latin typeface="华文楷体" pitchFamily="2" charset="-122"/>
              <a:ea typeface="华文楷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华文楷体" pitchFamily="2" charset="-122"/>
                <a:ea typeface="华文楷体" pitchFamily="2" charset="-122"/>
              </a:rPr>
              <a:t>把质点的运动</a:t>
            </a:r>
            <a:endParaRPr kumimoji="1" lang="en-US" altLang="zh-CN" sz="3200" b="1">
              <a:latin typeface="华文楷体" pitchFamily="2" charset="-122"/>
              <a:ea typeface="华文楷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华文楷体" pitchFamily="2" charset="-122"/>
                <a:ea typeface="华文楷体" pitchFamily="2" charset="-122"/>
              </a:rPr>
              <a:t>轨迹是圆或圆</a:t>
            </a:r>
            <a:endParaRPr kumimoji="1" lang="en-US" altLang="zh-CN" sz="3200" b="1">
              <a:latin typeface="华文楷体" pitchFamily="2" charset="-122"/>
              <a:ea typeface="华文楷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华文楷体" pitchFamily="2" charset="-122"/>
                <a:ea typeface="华文楷体" pitchFamily="2" charset="-122"/>
              </a:rPr>
              <a:t>弧的一部分的</a:t>
            </a:r>
            <a:endParaRPr kumimoji="1" lang="en-US" altLang="zh-CN" sz="3200" b="1">
              <a:latin typeface="华文楷体" pitchFamily="2" charset="-122"/>
              <a:ea typeface="华文楷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华文楷体" pitchFamily="2" charset="-122"/>
                <a:ea typeface="华文楷体" pitchFamily="2" charset="-122"/>
              </a:rPr>
              <a:t>运动叫做圆周</a:t>
            </a:r>
            <a:endParaRPr kumimoji="1" lang="en-US" altLang="zh-CN" sz="3200" b="1">
              <a:latin typeface="华文楷体" pitchFamily="2" charset="-122"/>
              <a:ea typeface="华文楷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华文楷体" pitchFamily="2" charset="-122"/>
                <a:ea typeface="华文楷体" pitchFamily="2" charset="-122"/>
              </a:rPr>
              <a:t>运动。</a:t>
            </a:r>
          </a:p>
        </p:txBody>
      </p:sp>
      <p:pic>
        <p:nvPicPr>
          <p:cNvPr id="8" name="Picture 2" descr="2_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50" y="1557338"/>
            <a:ext cx="2136775" cy="1443037"/>
          </a:xfrm>
          <a:prstGeom prst="rect">
            <a:avLst/>
          </a:prstGeom>
          <a:noFill/>
          <a:ln w="76200">
            <a:solidFill>
              <a:srgbClr val="6C4E3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2"/>
          <a:srcRect l="4945" t="4819" r="7500" b="4567"/>
          <a:stretch>
            <a:fillRect/>
          </a:stretch>
        </p:blipFill>
        <p:spPr bwMode="auto">
          <a:xfrm>
            <a:off x="1979613" y="823913"/>
            <a:ext cx="5400675" cy="3630612"/>
          </a:xfrm>
          <a:prstGeom prst="rect">
            <a:avLst/>
          </a:prstGeom>
          <a:solidFill>
            <a:schemeClr val="accent6">
              <a:lumMod val="50000"/>
            </a:schemeClr>
          </a:solidFill>
          <a:ln w="762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827088" y="4821237"/>
            <a:ext cx="7777162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/>
              <a:t>       如何描述自行车大齿轮、小齿轮和后轮的运动情况？</a:t>
            </a:r>
          </a:p>
        </p:txBody>
      </p:sp>
      <p:sp>
        <p:nvSpPr>
          <p:cNvPr id="12292" name="文本框 2"/>
          <p:cNvSpPr txBox="1">
            <a:spLocks noChangeArrowheads="1"/>
          </p:cNvSpPr>
          <p:nvPr/>
        </p:nvSpPr>
        <p:spPr bwMode="auto">
          <a:xfrm>
            <a:off x="322263" y="635000"/>
            <a:ext cx="1009650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en-US" altLang="zh-CN" sz="4000" b="1" dirty="0">
              <a:latin typeface="华文行楷" pitchFamily="2" charset="-122"/>
              <a:ea typeface="华文行楷" pitchFamily="2" charset="-122"/>
            </a:endParaRPr>
          </a:p>
          <a:p>
            <a:r>
              <a:rPr lang="zh-CN" altLang="en-US" sz="4800" b="1" dirty="0">
                <a:solidFill>
                  <a:srgbClr val="6C4E38"/>
                </a:solidFill>
                <a:latin typeface="华文行楷" pitchFamily="2" charset="-122"/>
                <a:ea typeface="华文行楷" pitchFamily="2" charset="-122"/>
              </a:rPr>
              <a:t>问题探究</a:t>
            </a:r>
            <a:endParaRPr lang="en-US" altLang="zh-CN" sz="4800" b="1" dirty="0">
              <a:solidFill>
                <a:srgbClr val="6C4E38"/>
              </a:solidFill>
              <a:latin typeface="华文行楷" pitchFamily="2" charset="-122"/>
              <a:ea typeface="华文行楷" pitchFamily="2" charset="-122"/>
            </a:endParaRPr>
          </a:p>
          <a:p>
            <a:endParaRPr lang="zh-CN" altLang="en-US" sz="4000" b="1" dirty="0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4" name="Oval 4"/>
          <p:cNvSpPr>
            <a:spLocks noChangeAspect="1" noChangeArrowheads="1"/>
          </p:cNvSpPr>
          <p:nvPr/>
        </p:nvSpPr>
        <p:spPr bwMode="auto">
          <a:xfrm>
            <a:off x="1747838" y="1658938"/>
            <a:ext cx="2201862" cy="2201862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>
              <a:latin typeface="Calibri" pitchFamily="34" charset="0"/>
            </a:endParaRPr>
          </a:p>
        </p:txBody>
      </p:sp>
      <p:sp>
        <p:nvSpPr>
          <p:cNvPr id="92165" name="Oval 5"/>
          <p:cNvSpPr>
            <a:spLocks noChangeAspect="1" noChangeArrowheads="1"/>
          </p:cNvSpPr>
          <p:nvPr/>
        </p:nvSpPr>
        <p:spPr bwMode="auto">
          <a:xfrm>
            <a:off x="5508625" y="1647825"/>
            <a:ext cx="2201863" cy="2201863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>
              <a:latin typeface="Calibri" pitchFamily="34" charset="0"/>
            </a:endParaRPr>
          </a:p>
        </p:txBody>
      </p:sp>
      <p:sp>
        <p:nvSpPr>
          <p:cNvPr id="92166" name="Oval 6"/>
          <p:cNvSpPr>
            <a:spLocks noChangeAspect="1" noChangeArrowheads="1"/>
          </p:cNvSpPr>
          <p:nvPr/>
        </p:nvSpPr>
        <p:spPr bwMode="auto">
          <a:xfrm>
            <a:off x="2757488" y="1546225"/>
            <a:ext cx="217487" cy="217488"/>
          </a:xfrm>
          <a:prstGeom prst="ellipse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spcBef>
                <a:spcPct val="50000"/>
              </a:spcBef>
              <a:defRPr/>
            </a:pPr>
            <a:endParaRPr lang="zh-CN" altLang="en-US"/>
          </a:p>
        </p:txBody>
      </p:sp>
      <p:sp>
        <p:nvSpPr>
          <p:cNvPr id="92167" name="Oval 7"/>
          <p:cNvSpPr>
            <a:spLocks noChangeAspect="1" noChangeArrowheads="1"/>
          </p:cNvSpPr>
          <p:nvPr/>
        </p:nvSpPr>
        <p:spPr bwMode="auto">
          <a:xfrm>
            <a:off x="6518275" y="1535113"/>
            <a:ext cx="217488" cy="217487"/>
          </a:xfrm>
          <a:prstGeom prst="ellipse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spcBef>
                <a:spcPct val="50000"/>
              </a:spcBef>
              <a:defRPr/>
            </a:pPr>
            <a:endParaRPr lang="zh-CN" altLang="en-US"/>
          </a:p>
        </p:txBody>
      </p:sp>
      <p:sp>
        <p:nvSpPr>
          <p:cNvPr id="13318" name="矩形 1"/>
          <p:cNvSpPr>
            <a:spLocks noChangeArrowheads="1"/>
          </p:cNvSpPr>
          <p:nvPr/>
        </p:nvSpPr>
        <p:spPr bwMode="auto">
          <a:xfrm>
            <a:off x="-71438" y="331788"/>
            <a:ext cx="8512176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      </a:t>
            </a:r>
            <a:r>
              <a:rPr kumimoji="1" lang="zh-CN" altLang="en-US" sz="4000" b="1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分析：  </a:t>
            </a:r>
            <a:r>
              <a:rPr kumimoji="1" lang="zh-CN" altLang="en-US" sz="4000" b="1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  <a:t>两物体均做圆周运动，怎样比较它们运动的快慢</a:t>
            </a:r>
            <a:r>
              <a:rPr lang="zh-CN" altLang="en-US" sz="4000" b="1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  <a:t>？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14338" y="4219575"/>
            <a:ext cx="5724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华文楷体" pitchFamily="2" charset="-122"/>
                <a:ea typeface="华文楷体" pitchFamily="2" charset="-122"/>
              </a:rPr>
              <a:t>比较物体在一段时间内通过的</a:t>
            </a:r>
            <a:r>
              <a:rPr lang="zh-CN" altLang="en-US" sz="24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圆弧的长短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476375" y="4762500"/>
            <a:ext cx="5416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华文楷体" pitchFamily="2" charset="-122"/>
                <a:ea typeface="华文楷体" pitchFamily="2" charset="-122"/>
              </a:rPr>
              <a:t>比较物体在一段时间内半径</a:t>
            </a:r>
            <a:r>
              <a:rPr lang="zh-CN" altLang="en-US" sz="24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转过的角度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816225" y="5300663"/>
            <a:ext cx="3876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华文楷体" pitchFamily="2" charset="-122"/>
                <a:ea typeface="华文楷体" pitchFamily="2" charset="-122"/>
              </a:rPr>
              <a:t>比较物体转过一圈所用</a:t>
            </a:r>
            <a:r>
              <a:rPr lang="zh-CN" altLang="en-US" sz="24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时间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735388" y="5824538"/>
            <a:ext cx="48021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华文楷体" pitchFamily="2" charset="-122"/>
                <a:ea typeface="华文楷体" pitchFamily="2" charset="-122"/>
              </a:rPr>
              <a:t>比较物体在一段时间内转过的</a:t>
            </a:r>
            <a:r>
              <a:rPr lang="zh-CN" altLang="en-US" sz="24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圈数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" presetClass="pat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028E-6 C 0.06562 -3.70028E-6 0.11927 0.071 0.11927 0.15865 C 0.11927 0.24607 0.06562 0.31753 2.77778E-6 0.31753 C -0.0658 0.31753 -0.1191 0.24607 -0.1191 0.15865 C -0.1191 0.071 -0.0658 -3.70028E-6 2.77778E-6 -3.70028E-6 Z " pathEditMode="relative" rAng="0" ptsTypes="fffff">
                                      <p:cBhvr>
                                        <p:cTn id="20" dur="20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86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0629E-6 C 0.06563 2.0629E-6 0.11927 0.071 0.11927 0.15865 C 0.11927 0.24607 0.06563 0.31753 -1.38889E-6 0.31753 C -0.0658 0.31753 -0.1191 0.24607 -0.1191 0.15865 C -0.1191 0.071 -0.0658 2.0629E-6 -1.38889E-6 2.0629E-6 Z " pathEditMode="relative" rAng="0" ptsTypes="fffff">
                                      <p:cBhvr>
                                        <p:cTn id="22" dur="50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8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 animBg="1"/>
      <p:bldP spid="92165" grpId="0" animBg="1"/>
      <p:bldP spid="92166" grpId="0" animBg="1"/>
      <p:bldP spid="92166" grpId="1" animBg="1"/>
      <p:bldP spid="92167" grpId="0" animBg="1"/>
      <p:bldP spid="92167" grpId="1" animBg="1"/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5" name="Text Box 7"/>
          <p:cNvSpPr txBox="1">
            <a:spLocks noChangeArrowheads="1"/>
          </p:cNvSpPr>
          <p:nvPr/>
        </p:nvSpPr>
        <p:spPr bwMode="auto">
          <a:xfrm>
            <a:off x="598488" y="1223963"/>
            <a:ext cx="28416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600" b="1">
                <a:latin typeface="Times New Roman" pitchFamily="18" charset="0"/>
                <a:ea typeface="楷体_GB2312" pitchFamily="49" charset="-122"/>
              </a:rPr>
              <a:t>1. 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物理意义：</a:t>
            </a:r>
            <a:endParaRPr kumimoji="1" lang="zh-CN" altLang="en-US" sz="2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4456" name="Text Box 8"/>
          <p:cNvSpPr txBox="1">
            <a:spLocks noChangeArrowheads="1"/>
          </p:cNvSpPr>
          <p:nvPr/>
        </p:nvSpPr>
        <p:spPr bwMode="auto">
          <a:xfrm>
            <a:off x="620713" y="1690688"/>
            <a:ext cx="1236662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en-US" altLang="zh-CN" sz="2600" b="1">
                <a:latin typeface="Times New Roman" pitchFamily="18" charset="0"/>
                <a:ea typeface="楷体_GB2312" pitchFamily="49" charset="-122"/>
              </a:rPr>
              <a:t>2. 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定义：</a:t>
            </a:r>
          </a:p>
        </p:txBody>
      </p:sp>
      <p:sp>
        <p:nvSpPr>
          <p:cNvPr id="104457" name="Text Box 9"/>
          <p:cNvSpPr txBox="1">
            <a:spLocks noChangeArrowheads="1"/>
          </p:cNvSpPr>
          <p:nvPr/>
        </p:nvSpPr>
        <p:spPr bwMode="auto">
          <a:xfrm>
            <a:off x="473075" y="3621088"/>
            <a:ext cx="12366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600" b="1">
                <a:latin typeface="Times New Roman" pitchFamily="18" charset="0"/>
                <a:ea typeface="楷体_GB2312" pitchFamily="49" charset="-122"/>
              </a:rPr>
              <a:t>3. 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大小：</a:t>
            </a:r>
          </a:p>
        </p:txBody>
      </p:sp>
      <p:sp>
        <p:nvSpPr>
          <p:cNvPr id="104460" name="Text Box 12"/>
          <p:cNvSpPr txBox="1">
            <a:spLocks noChangeArrowheads="1"/>
          </p:cNvSpPr>
          <p:nvPr/>
        </p:nvSpPr>
        <p:spPr bwMode="auto">
          <a:xfrm>
            <a:off x="473075" y="4575175"/>
            <a:ext cx="1384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600" b="1">
                <a:latin typeface="Times New Roman" pitchFamily="18" charset="0"/>
                <a:ea typeface="楷体_GB2312" pitchFamily="49" charset="-122"/>
              </a:rPr>
              <a:t>4. 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单位：</a:t>
            </a:r>
            <a:endParaRPr kumimoji="1" lang="en-US" altLang="zh-CN" sz="2600" b="1">
              <a:latin typeface="Times New Roman" pitchFamily="18" charset="0"/>
              <a:ea typeface="楷体_GB2312" pitchFamily="49" charset="-122"/>
            </a:endParaRPr>
          </a:p>
        </p:txBody>
      </p:sp>
      <p:grpSp>
        <p:nvGrpSpPr>
          <p:cNvPr id="8210" name="Group 15"/>
          <p:cNvGrpSpPr>
            <a:grpSpLocks/>
          </p:cNvGrpSpPr>
          <p:nvPr/>
        </p:nvGrpSpPr>
        <p:grpSpPr bwMode="auto">
          <a:xfrm>
            <a:off x="1882775" y="3381375"/>
            <a:ext cx="1584325" cy="923925"/>
            <a:chOff x="4474" y="2088"/>
            <a:chExt cx="998" cy="582"/>
          </a:xfrm>
        </p:grpSpPr>
        <p:sp>
          <p:nvSpPr>
            <p:cNvPr id="14356" name="Rectangle 16"/>
            <p:cNvSpPr>
              <a:spLocks noChangeArrowheads="1"/>
            </p:cNvSpPr>
            <p:nvPr/>
          </p:nvSpPr>
          <p:spPr bwMode="auto">
            <a:xfrm>
              <a:off x="4474" y="2229"/>
              <a:ext cx="99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</a:rPr>
                <a:t>v =</a:t>
              </a:r>
            </a:p>
          </p:txBody>
        </p:sp>
        <p:sp>
          <p:nvSpPr>
            <p:cNvPr id="14357" name="Text Box 17"/>
            <p:cNvSpPr txBox="1">
              <a:spLocks noChangeArrowheads="1"/>
            </p:cNvSpPr>
            <p:nvPr/>
          </p:nvSpPr>
          <p:spPr bwMode="auto">
            <a:xfrm>
              <a:off x="4848" y="2340"/>
              <a:ext cx="52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9999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Δ</a:t>
              </a:r>
              <a:r>
                <a:rPr kumimoji="1"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t</a:t>
              </a:r>
              <a:endParaRPr kumimoji="1" lang="en-US" altLang="zh-CN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4358" name="Text Box 18"/>
            <p:cNvSpPr txBox="1">
              <a:spLocks noChangeArrowheads="1"/>
            </p:cNvSpPr>
            <p:nvPr/>
          </p:nvSpPr>
          <p:spPr bwMode="auto">
            <a:xfrm>
              <a:off x="4848" y="2088"/>
              <a:ext cx="52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9999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Δ</a:t>
              </a:r>
              <a:r>
                <a:rPr kumimoji="1"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l</a:t>
              </a:r>
              <a:endParaRPr kumimoji="1" lang="en-US" altLang="zh-CN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4359" name="Line 19"/>
            <p:cNvSpPr>
              <a:spLocks noChangeShapeType="1"/>
            </p:cNvSpPr>
            <p:nvPr/>
          </p:nvSpPr>
          <p:spPr bwMode="auto">
            <a:xfrm>
              <a:off x="4851" y="2394"/>
              <a:ext cx="317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4468" name="Text Box 20"/>
          <p:cNvSpPr txBox="1">
            <a:spLocks noChangeArrowheads="1"/>
          </p:cNvSpPr>
          <p:nvPr/>
        </p:nvSpPr>
        <p:spPr bwMode="auto">
          <a:xfrm>
            <a:off x="473075" y="5084763"/>
            <a:ext cx="1284288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en-US" altLang="zh-CN" sz="2600" b="1">
                <a:latin typeface="Times New Roman" pitchFamily="18" charset="0"/>
                <a:ea typeface="楷体_GB2312" pitchFamily="49" charset="-122"/>
              </a:rPr>
              <a:t>5. 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方向：</a:t>
            </a:r>
            <a:endParaRPr kumimoji="1" lang="zh-CN" altLang="en-US" sz="2600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4344" name="Oval 29"/>
          <p:cNvSpPr>
            <a:spLocks noChangeArrowheads="1"/>
          </p:cNvSpPr>
          <p:nvPr/>
        </p:nvSpPr>
        <p:spPr bwMode="auto">
          <a:xfrm>
            <a:off x="6011863" y="1673225"/>
            <a:ext cx="2663825" cy="2662238"/>
          </a:xfrm>
          <a:prstGeom prst="ellips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>
              <a:latin typeface="Calibri" pitchFamily="34" charset="0"/>
            </a:endParaRPr>
          </a:p>
        </p:txBody>
      </p:sp>
      <p:sp>
        <p:nvSpPr>
          <p:cNvPr id="104478" name="Oval 30"/>
          <p:cNvSpPr>
            <a:spLocks noChangeArrowheads="1"/>
          </p:cNvSpPr>
          <p:nvPr/>
        </p:nvSpPr>
        <p:spPr bwMode="auto">
          <a:xfrm>
            <a:off x="7218363" y="1547813"/>
            <a:ext cx="250825" cy="250825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chemeClr val="tx1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>
                <a:lumMod val="85000"/>
                <a:lumOff val="1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zh-CN" altLang="en-US"/>
          </a:p>
        </p:txBody>
      </p:sp>
      <p:sp>
        <p:nvSpPr>
          <p:cNvPr id="104479" name="Arc 31"/>
          <p:cNvSpPr>
            <a:spLocks/>
          </p:cNvSpPr>
          <p:nvPr/>
        </p:nvSpPr>
        <p:spPr bwMode="auto">
          <a:xfrm rot="-7747652">
            <a:off x="7108826" y="1863725"/>
            <a:ext cx="1581150" cy="879475"/>
          </a:xfrm>
          <a:custGeom>
            <a:avLst/>
            <a:gdLst>
              <a:gd name="T0" fmla="*/ 2147483647 w 28098"/>
              <a:gd name="T1" fmla="*/ 2147483647 h 21600"/>
              <a:gd name="T2" fmla="*/ 0 w 28098"/>
              <a:gd name="T3" fmla="*/ 2147483647 h 21600"/>
              <a:gd name="T4" fmla="*/ 2147483647 w 28098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8098" h="21600" fill="none" extrusionOk="0">
                <a:moveTo>
                  <a:pt x="28098" y="11107"/>
                </a:moveTo>
                <a:cubicBezTo>
                  <a:pt x="24195" y="17616"/>
                  <a:pt x="17162" y="21599"/>
                  <a:pt x="9573" y="21600"/>
                </a:cubicBezTo>
                <a:cubicBezTo>
                  <a:pt x="6252" y="21600"/>
                  <a:pt x="2976" y="20834"/>
                  <a:pt x="0" y="19362"/>
                </a:cubicBezTo>
              </a:path>
              <a:path w="28098" h="21600" stroke="0" extrusionOk="0">
                <a:moveTo>
                  <a:pt x="28098" y="11107"/>
                </a:moveTo>
                <a:cubicBezTo>
                  <a:pt x="24195" y="17616"/>
                  <a:pt x="17162" y="21599"/>
                  <a:pt x="9573" y="21600"/>
                </a:cubicBezTo>
                <a:cubicBezTo>
                  <a:pt x="6252" y="21600"/>
                  <a:pt x="2976" y="20834"/>
                  <a:pt x="0" y="19362"/>
                </a:cubicBezTo>
                <a:lnTo>
                  <a:pt x="9573" y="0"/>
                </a:lnTo>
                <a:lnTo>
                  <a:pt x="28098" y="11107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4480" name="Rectangle 32"/>
          <p:cNvSpPr>
            <a:spLocks noChangeArrowheads="1"/>
          </p:cNvSpPr>
          <p:nvPr/>
        </p:nvSpPr>
        <p:spPr bwMode="auto">
          <a:xfrm>
            <a:off x="8186738" y="1443038"/>
            <a:ext cx="4572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2400" b="1" i="1">
                <a:solidFill>
                  <a:srgbClr val="3333FF"/>
                </a:solidFill>
                <a:latin typeface="Times New Roman" pitchFamily="18" charset="0"/>
              </a:rPr>
              <a:t>∆l</a:t>
            </a:r>
          </a:p>
        </p:txBody>
      </p:sp>
      <p:sp>
        <p:nvSpPr>
          <p:cNvPr id="104481" name="Rectangle 33"/>
          <p:cNvSpPr>
            <a:spLocks noChangeArrowheads="1"/>
          </p:cNvSpPr>
          <p:nvPr/>
        </p:nvSpPr>
        <p:spPr bwMode="auto">
          <a:xfrm>
            <a:off x="7469188" y="2068513"/>
            <a:ext cx="4572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2400" b="1" i="1">
                <a:solidFill>
                  <a:srgbClr val="3333FF"/>
                </a:solidFill>
                <a:latin typeface="Times New Roman" pitchFamily="18" charset="0"/>
              </a:rPr>
              <a:t>∆t</a:t>
            </a:r>
          </a:p>
        </p:txBody>
      </p:sp>
      <p:sp>
        <p:nvSpPr>
          <p:cNvPr id="30" name="矩形 29"/>
          <p:cNvSpPr/>
          <p:nvPr/>
        </p:nvSpPr>
        <p:spPr>
          <a:xfrm>
            <a:off x="2733675" y="303213"/>
            <a:ext cx="2967038" cy="6461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一、线 速 度</a:t>
            </a:r>
          </a:p>
        </p:txBody>
      </p:sp>
      <p:sp>
        <p:nvSpPr>
          <p:cNvPr id="3" name="椭圆形标注 2"/>
          <p:cNvSpPr/>
          <p:nvPr/>
        </p:nvSpPr>
        <p:spPr>
          <a:xfrm>
            <a:off x="3708400" y="3459163"/>
            <a:ext cx="2574925" cy="1166812"/>
          </a:xfrm>
          <a:prstGeom prst="wedgeEllipseCallout">
            <a:avLst>
              <a:gd name="adj1" fmla="val -80514"/>
              <a:gd name="adj2" fmla="val -35066"/>
            </a:avLst>
          </a:prstGeom>
          <a:solidFill>
            <a:srgbClr val="66FF33"/>
          </a:solidFill>
          <a:ln w="158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kumimoji="1" lang="en-US" altLang="zh-CN" sz="2400" b="1" dirty="0" err="1">
                <a:solidFill>
                  <a:srgbClr val="3333FF"/>
                </a:solidFill>
                <a:latin typeface="Times New Roman" pitchFamily="18" charset="0"/>
                <a:ea typeface="楷体_GB2312" pitchFamily="49" charset="-122"/>
              </a:rPr>
              <a:t>Δ</a:t>
            </a:r>
            <a:r>
              <a:rPr kumimoji="1" lang="en-US" altLang="zh-CN" sz="2400" b="1" i="1" dirty="0" err="1">
                <a:solidFill>
                  <a:srgbClr val="3333FF"/>
                </a:solidFill>
                <a:latin typeface="Times New Roman" pitchFamily="18" charset="0"/>
                <a:ea typeface="楷体_GB2312" pitchFamily="49" charset="-122"/>
              </a:rPr>
              <a:t>l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  <a:ea typeface="楷体_GB2312" pitchFamily="49" charset="-122"/>
              </a:rPr>
              <a:t>是弧长并非位移</a:t>
            </a:r>
          </a:p>
        </p:txBody>
      </p:sp>
      <p:sp>
        <p:nvSpPr>
          <p:cNvPr id="32" name="椭圆形标注 31"/>
          <p:cNvSpPr/>
          <p:nvPr/>
        </p:nvSpPr>
        <p:spPr>
          <a:xfrm>
            <a:off x="1858963" y="260350"/>
            <a:ext cx="1581150" cy="731838"/>
          </a:xfrm>
          <a:prstGeom prst="wedgeEllipseCallout">
            <a:avLst>
              <a:gd name="adj1" fmla="val 103027"/>
              <a:gd name="adj2" fmla="val 34673"/>
            </a:avLst>
          </a:prstGeom>
          <a:solidFill>
            <a:srgbClr val="FFFF00"/>
          </a:solidFill>
          <a:ln w="158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3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矢量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438400" y="1168400"/>
            <a:ext cx="45656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描述质点沿圆周运动的快慢</a:t>
            </a:r>
            <a:r>
              <a:rPr kumimoji="1" lang="zh-CN" altLang="en-US" sz="2800" b="1"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57363" y="1685925"/>
            <a:ext cx="4572000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质点做圆周运动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通过的弧长 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Δ</a:t>
            </a:r>
            <a:r>
              <a:rPr kumimoji="1" lang="en-US" altLang="zh-CN" sz="2600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l 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和所用时间 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Δ</a:t>
            </a:r>
            <a:r>
              <a:rPr kumimoji="1" lang="en-US" altLang="zh-CN" sz="2600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t  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的比值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叫做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线速度的大小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。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857375" y="4518025"/>
            <a:ext cx="20875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米</a:t>
            </a:r>
            <a:r>
              <a:rPr kumimoji="1" lang="en-US" altLang="zh-CN" sz="2600" b="1">
                <a:latin typeface="Times New Roman" pitchFamily="18" charset="0"/>
                <a:ea typeface="楷体_GB2312" pitchFamily="49" charset="-122"/>
              </a:rPr>
              <a:t>/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秒    </a:t>
            </a:r>
            <a:r>
              <a:rPr kumimoji="1" lang="en-US" altLang="zh-CN" sz="2600" b="1">
                <a:latin typeface="Times New Roman" pitchFamily="18" charset="0"/>
                <a:ea typeface="楷体_GB2312" pitchFamily="49" charset="-122"/>
              </a:rPr>
              <a:t>m/s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857375" y="5170488"/>
            <a:ext cx="70358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质点在圆周某点的线速度方向沿圆周上该点的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切线方向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。</a:t>
            </a:r>
            <a:endParaRPr lang="zh-CN" altLang="en-US" sz="2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0.00069 C 0.00382 -1.23959E-6 0.02101 0.0007 0.03611 0.00555 C 0.05069 0.00971 0.06788 0.01596 0.08212 0.02798 C 0.09774 0.04186 0.11545 0.06221 0.12483 0.08488 C 0.13611 0.10546 0.13698 0.14524 0.14167 0.16189 " pathEditMode="relative" rAng="-1544891" ptsTypes="aaaaa">
                                      <p:cBhvr>
                                        <p:cTn id="6" dur="2000" fill="hold"/>
                                        <p:tgtEl>
                                          <p:spTgt spid="1044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91" y="77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4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4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4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0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04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5" grpId="0"/>
      <p:bldP spid="104456" grpId="0"/>
      <p:bldP spid="104457" grpId="0"/>
      <p:bldP spid="104460" grpId="0"/>
      <p:bldP spid="104468" grpId="0"/>
      <p:bldP spid="104478" grpId="0" animBg="1"/>
      <p:bldP spid="104479" grpId="0" animBg="1"/>
      <p:bldP spid="104480" grpId="0"/>
      <p:bldP spid="104481" grpId="0"/>
      <p:bldP spid="30" grpId="0"/>
      <p:bldP spid="3" grpId="0" animBg="1"/>
      <p:bldP spid="32" grpId="0" animBg="1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25438" y="1087438"/>
            <a:ext cx="8532812" cy="89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600" b="1">
                <a:latin typeface="Times New Roman" pitchFamily="18" charset="0"/>
                <a:cs typeface="Times New Roman" pitchFamily="18" charset="0"/>
              </a:rPr>
              <a:t>在开门过程中，</a:t>
            </a:r>
            <a:r>
              <a:rPr lang="en-US" altLang="zh-CN" sz="2600" b="1" i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600" b="1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600" b="1" i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zh-CN" sz="26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600" b="1">
                <a:latin typeface="Times New Roman" pitchFamily="18" charset="0"/>
                <a:cs typeface="Times New Roman" pitchFamily="18" charset="0"/>
              </a:rPr>
              <a:t>两点的线速度</a:t>
            </a:r>
            <a:r>
              <a:rPr lang="en-US" altLang="zh-CN" sz="2600" b="1" i="1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altLang="zh-CN" sz="2600" b="1" i="1" baseline="-25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2600" b="1" baseline="-25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600" b="1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6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600" b="1" i="1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altLang="zh-CN" sz="2600" b="1" i="1" baseline="-2500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zh-CN" altLang="en-US" sz="2600" b="1">
                <a:latin typeface="Times New Roman" pitchFamily="18" charset="0"/>
                <a:cs typeface="Times New Roman" pitchFamily="18" charset="0"/>
              </a:rPr>
              <a:t>大小关系是怎样的？</a:t>
            </a:r>
            <a:endParaRPr lang="en-US" altLang="zh-CN" sz="2600" b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4339" name="组合 6"/>
          <p:cNvGrpSpPr>
            <a:grpSpLocks/>
          </p:cNvGrpSpPr>
          <p:nvPr/>
        </p:nvGrpSpPr>
        <p:grpSpPr bwMode="auto">
          <a:xfrm>
            <a:off x="312481" y="3284984"/>
            <a:ext cx="3422626" cy="3096344"/>
            <a:chOff x="5583390" y="3036101"/>
            <a:chExt cx="2859367" cy="3024842"/>
          </a:xfrm>
          <a:noFill/>
        </p:grpSpPr>
        <p:grpSp>
          <p:nvGrpSpPr>
            <p:cNvPr id="14342" name="组合 2"/>
            <p:cNvGrpSpPr>
              <a:grpSpLocks/>
            </p:cNvGrpSpPr>
            <p:nvPr/>
          </p:nvGrpSpPr>
          <p:grpSpPr bwMode="auto">
            <a:xfrm>
              <a:off x="5626148" y="3244334"/>
              <a:ext cx="2816609" cy="2816609"/>
              <a:chOff x="4525888" y="2636912"/>
              <a:chExt cx="2816609" cy="2816609"/>
            </a:xfrm>
            <a:grpFill/>
          </p:grpSpPr>
          <p:pic>
            <p:nvPicPr>
              <p:cNvPr id="14345" name="Picture 4" descr="http://down.tutu001.com/d/file/20090927/23741f3273316544ac691f17c08b042f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25888" y="2636912"/>
                <a:ext cx="2816609" cy="281660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" name="流程图: 联系 1"/>
              <p:cNvSpPr/>
              <p:nvPr/>
            </p:nvSpPr>
            <p:spPr>
              <a:xfrm>
                <a:off x="5508755" y="2817701"/>
                <a:ext cx="71445" cy="73041"/>
              </a:xfrm>
              <a:prstGeom prst="flowChartConnector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endParaRPr lang="zh-CN" altLang="en-US"/>
              </a:p>
            </p:txBody>
          </p:sp>
          <p:sp>
            <p:nvSpPr>
              <p:cNvPr id="9" name="流程图: 联系 8"/>
              <p:cNvSpPr/>
              <p:nvPr/>
            </p:nvSpPr>
            <p:spPr>
              <a:xfrm>
                <a:off x="4873693" y="2738309"/>
                <a:ext cx="71445" cy="71452"/>
              </a:xfrm>
              <a:prstGeom prst="flowChartConnector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endParaRPr lang="zh-CN" altLang="en-US"/>
              </a:p>
            </p:txBody>
          </p:sp>
        </p:grpSp>
        <p:sp>
          <p:nvSpPr>
            <p:cNvPr id="14343" name="矩形 3"/>
            <p:cNvSpPr>
              <a:spLocks noChangeArrowheads="1"/>
            </p:cNvSpPr>
            <p:nvPr/>
          </p:nvSpPr>
          <p:spPr bwMode="auto">
            <a:xfrm>
              <a:off x="5583390" y="3041367"/>
              <a:ext cx="389850" cy="4616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en-US" altLang="zh-CN" sz="2400" b="1" i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zh-CN" altLang="en-US" sz="2400" dirty="0">
                <a:solidFill>
                  <a:srgbClr val="0000FF"/>
                </a:solidFill>
              </a:endParaRPr>
            </a:p>
          </p:txBody>
        </p:sp>
        <p:sp>
          <p:nvSpPr>
            <p:cNvPr id="14344" name="矩形 5"/>
            <p:cNvSpPr>
              <a:spLocks noChangeArrowheads="1"/>
            </p:cNvSpPr>
            <p:nvPr/>
          </p:nvSpPr>
          <p:spPr bwMode="auto">
            <a:xfrm>
              <a:off x="6608364" y="3036101"/>
              <a:ext cx="389850" cy="4616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en-US" altLang="zh-CN" sz="2400" b="1" i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zh-CN" altLang="en-US" sz="2400">
                <a:solidFill>
                  <a:srgbClr val="0000FF"/>
                </a:solidFill>
              </a:endParaRPr>
            </a:p>
          </p:txBody>
        </p:sp>
      </p:grp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312738" y="2062163"/>
            <a:ext cx="7821612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600" b="1">
                <a:latin typeface="Times New Roman" pitchFamily="18" charset="0"/>
                <a:cs typeface="Times New Roman" pitchFamily="18" charset="0"/>
              </a:rPr>
              <a:t>在开门过程中，</a:t>
            </a:r>
            <a:r>
              <a:rPr lang="en-US" altLang="zh-CN" sz="2600" b="1" i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600" b="1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600" b="1" i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zh-CN" sz="26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600" b="1">
                <a:latin typeface="Times New Roman" pitchFamily="18" charset="0"/>
                <a:cs typeface="Times New Roman" pitchFamily="18" charset="0"/>
              </a:rPr>
              <a:t>两点转过的角度又是怎样的？</a:t>
            </a:r>
            <a:endParaRPr lang="en-US" altLang="zh-CN" sz="26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>
            <a:grpSpLocks/>
          </p:cNvGrpSpPr>
          <p:nvPr/>
        </p:nvGrpSpPr>
        <p:grpSpPr bwMode="auto">
          <a:xfrm rot="321425">
            <a:off x="5962650" y="1838325"/>
            <a:ext cx="2967038" cy="1006475"/>
            <a:chOff x="122" y="1279"/>
            <a:chExt cx="3457" cy="1172"/>
          </a:xfrm>
        </p:grpSpPr>
        <p:sp>
          <p:nvSpPr>
            <p:cNvPr id="16409" name="Oval 3"/>
            <p:cNvSpPr>
              <a:spLocks noChangeArrowheads="1"/>
            </p:cNvSpPr>
            <p:nvPr/>
          </p:nvSpPr>
          <p:spPr bwMode="auto">
            <a:xfrm rot="-4353809">
              <a:off x="125" y="1276"/>
              <a:ext cx="293" cy="299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FF6600"/>
                </a:gs>
              </a:gsLst>
              <a:path path="shape">
                <a:fillToRect l="50000" t="50000" r="50000" b="50000"/>
              </a:path>
            </a:gra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6410" name="Line 4"/>
            <p:cNvSpPr>
              <a:spLocks noChangeShapeType="1"/>
            </p:cNvSpPr>
            <p:nvPr/>
          </p:nvSpPr>
          <p:spPr bwMode="auto">
            <a:xfrm rot="17246191" flipH="1">
              <a:off x="1897" y="378"/>
              <a:ext cx="15" cy="3147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1" name="Rectangle 5"/>
            <p:cNvSpPr>
              <a:spLocks noChangeArrowheads="1"/>
            </p:cNvSpPr>
            <p:nvPr/>
          </p:nvSpPr>
          <p:spPr bwMode="auto">
            <a:xfrm rot="-4353809">
              <a:off x="2494" y="1367"/>
              <a:ext cx="427" cy="17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zh-CN" altLang="en-US">
                <a:latin typeface="Calibri" pitchFamily="34" charset="0"/>
              </a:endParaRPr>
            </a:p>
          </p:txBody>
        </p:sp>
      </p:grpSp>
      <p:sp>
        <p:nvSpPr>
          <p:cNvPr id="11288" name="Arc 7"/>
          <p:cNvSpPr>
            <a:spLocks/>
          </p:cNvSpPr>
          <p:nvPr/>
        </p:nvSpPr>
        <p:spPr bwMode="auto">
          <a:xfrm rot="-7025584">
            <a:off x="7073107" y="1977231"/>
            <a:ext cx="185738" cy="244475"/>
          </a:xfrm>
          <a:custGeom>
            <a:avLst/>
            <a:gdLst>
              <a:gd name="T0" fmla="*/ 0 w 21600"/>
              <a:gd name="T1" fmla="*/ 0 h 22199"/>
              <a:gd name="T2" fmla="*/ 2147483647 w 21600"/>
              <a:gd name="T3" fmla="*/ 2147483647 h 22199"/>
              <a:gd name="T4" fmla="*/ 0 w 21600"/>
              <a:gd name="T5" fmla="*/ 2147483647 h 2219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2199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1799"/>
                  <a:pt x="21597" y="21999"/>
                  <a:pt x="21591" y="22198"/>
                </a:cubicBezTo>
              </a:path>
              <a:path w="21600" h="22199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1799"/>
                  <a:pt x="21597" y="21999"/>
                  <a:pt x="21591" y="22198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08559" name="Group 15"/>
          <p:cNvGrpSpPr>
            <a:grpSpLocks/>
          </p:cNvGrpSpPr>
          <p:nvPr/>
        </p:nvGrpSpPr>
        <p:grpSpPr bwMode="auto">
          <a:xfrm rot="310102">
            <a:off x="5929313" y="1849438"/>
            <a:ext cx="2878137" cy="950912"/>
            <a:chOff x="76" y="652"/>
            <a:chExt cx="3356" cy="1109"/>
          </a:xfrm>
        </p:grpSpPr>
        <p:sp>
          <p:nvSpPr>
            <p:cNvPr id="16406" name="Oval 16"/>
            <p:cNvSpPr>
              <a:spLocks noChangeArrowheads="1"/>
            </p:cNvSpPr>
            <p:nvPr/>
          </p:nvSpPr>
          <p:spPr bwMode="auto">
            <a:xfrm rot="-4353809">
              <a:off x="79" y="649"/>
              <a:ext cx="293" cy="299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FF6600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6407" name="Line 17"/>
            <p:cNvSpPr>
              <a:spLocks noChangeShapeType="1"/>
            </p:cNvSpPr>
            <p:nvPr/>
          </p:nvSpPr>
          <p:spPr bwMode="auto">
            <a:xfrm rot="17246191" flipH="1">
              <a:off x="1851" y="-249"/>
              <a:ext cx="15" cy="3147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8" name="Rectangle 18"/>
            <p:cNvSpPr>
              <a:spLocks noChangeArrowheads="1"/>
            </p:cNvSpPr>
            <p:nvPr/>
          </p:nvSpPr>
          <p:spPr bwMode="auto">
            <a:xfrm rot="-4353809">
              <a:off x="2338" y="677"/>
              <a:ext cx="427" cy="17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zh-CN" altLang="en-US">
                <a:latin typeface="Calibri" pitchFamily="34" charset="0"/>
              </a:endParaRPr>
            </a:p>
          </p:txBody>
        </p:sp>
      </p:grpSp>
      <p:sp>
        <p:nvSpPr>
          <p:cNvPr id="16389" name="Oval 19"/>
          <p:cNvSpPr>
            <a:spLocks noChangeArrowheads="1"/>
          </p:cNvSpPr>
          <p:nvPr/>
        </p:nvSpPr>
        <p:spPr bwMode="auto">
          <a:xfrm>
            <a:off x="6038850" y="984250"/>
            <a:ext cx="2732088" cy="2732088"/>
          </a:xfrm>
          <a:prstGeom prst="ellipse">
            <a:avLst/>
          </a:prstGeom>
          <a:noFill/>
          <a:ln w="1905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>
              <a:latin typeface="Calibri" pitchFamily="34" charset="0"/>
            </a:endParaRPr>
          </a:p>
        </p:txBody>
      </p:sp>
      <p:sp>
        <p:nvSpPr>
          <p:cNvPr id="11271" name="Text Box 20"/>
          <p:cNvSpPr txBox="1">
            <a:spLocks noChangeArrowheads="1"/>
          </p:cNvSpPr>
          <p:nvPr/>
        </p:nvSpPr>
        <p:spPr bwMode="auto">
          <a:xfrm>
            <a:off x="7146925" y="2295525"/>
            <a:ext cx="5175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b="1" i="1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Ｏ</a:t>
            </a:r>
          </a:p>
        </p:txBody>
      </p:sp>
      <p:sp>
        <p:nvSpPr>
          <p:cNvPr id="29" name="Rectangle 33"/>
          <p:cNvSpPr>
            <a:spLocks noChangeArrowheads="1"/>
          </p:cNvSpPr>
          <p:nvPr/>
        </p:nvSpPr>
        <p:spPr bwMode="auto">
          <a:xfrm rot="-2108358">
            <a:off x="6530975" y="1608138"/>
            <a:ext cx="531813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2400" b="1" i="1">
                <a:solidFill>
                  <a:srgbClr val="FF0000"/>
                </a:solidFill>
                <a:latin typeface="Times New Roman" pitchFamily="18" charset="0"/>
              </a:rPr>
              <a:t>∆</a:t>
            </a:r>
            <a:r>
              <a:rPr kumimoji="1" lang="el-GR" altLang="zh-CN" sz="2400" b="1" i="1">
                <a:solidFill>
                  <a:srgbClr val="FF0000"/>
                </a:solidFill>
                <a:latin typeface="Times New Roman" pitchFamily="18" charset="0"/>
              </a:rPr>
              <a:t>θ</a:t>
            </a:r>
            <a:endParaRPr kumimoji="1" lang="en-US" altLang="zh-CN" sz="24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011488" y="188913"/>
            <a:ext cx="2967037" cy="6461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二、角 速 度</a:t>
            </a:r>
          </a:p>
        </p:txBody>
      </p:sp>
      <p:sp>
        <p:nvSpPr>
          <p:cNvPr id="32" name="Text Box 23"/>
          <p:cNvSpPr txBox="1">
            <a:spLocks noChangeArrowheads="1"/>
          </p:cNvSpPr>
          <p:nvPr/>
        </p:nvSpPr>
        <p:spPr bwMode="auto">
          <a:xfrm>
            <a:off x="549275" y="1071563"/>
            <a:ext cx="213360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en-US" altLang="zh-CN" sz="2600" b="1">
                <a:latin typeface="Times New Roman" pitchFamily="18" charset="0"/>
                <a:ea typeface="楷体_GB2312" pitchFamily="49" charset="-122"/>
              </a:rPr>
              <a:t>1.  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物理意义：</a:t>
            </a:r>
            <a:endParaRPr kumimoji="1" lang="zh-CN" altLang="en-US" sz="2600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33" name="Text Box 24"/>
          <p:cNvSpPr txBox="1">
            <a:spLocks noChangeArrowheads="1"/>
          </p:cNvSpPr>
          <p:nvPr/>
        </p:nvSpPr>
        <p:spPr bwMode="auto">
          <a:xfrm>
            <a:off x="549275" y="2208213"/>
            <a:ext cx="135890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en-US" altLang="zh-CN" sz="2600" b="1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2. 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定义：</a:t>
            </a:r>
          </a:p>
        </p:txBody>
      </p:sp>
      <p:sp>
        <p:nvSpPr>
          <p:cNvPr id="34" name="Text Box 25"/>
          <p:cNvSpPr txBox="1">
            <a:spLocks noChangeArrowheads="1"/>
          </p:cNvSpPr>
          <p:nvPr/>
        </p:nvSpPr>
        <p:spPr bwMode="auto">
          <a:xfrm>
            <a:off x="549275" y="4114800"/>
            <a:ext cx="21336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600" b="1">
                <a:latin typeface="Times New Roman" pitchFamily="18" charset="0"/>
                <a:ea typeface="楷体_GB2312" pitchFamily="49" charset="-122"/>
              </a:rPr>
              <a:t>3. 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公式：</a:t>
            </a:r>
          </a:p>
        </p:txBody>
      </p:sp>
      <p:grpSp>
        <p:nvGrpSpPr>
          <p:cNvPr id="35" name="Group 26"/>
          <p:cNvGrpSpPr>
            <a:grpSpLocks/>
          </p:cNvGrpSpPr>
          <p:nvPr/>
        </p:nvGrpSpPr>
        <p:grpSpPr bwMode="auto">
          <a:xfrm>
            <a:off x="2003425" y="3890963"/>
            <a:ext cx="1662113" cy="908050"/>
            <a:chOff x="1950" y="1860"/>
            <a:chExt cx="998" cy="463"/>
          </a:xfrm>
        </p:grpSpPr>
        <p:sp>
          <p:nvSpPr>
            <p:cNvPr id="16402" name="Rectangle 28"/>
            <p:cNvSpPr>
              <a:spLocks noChangeArrowheads="1"/>
            </p:cNvSpPr>
            <p:nvPr/>
          </p:nvSpPr>
          <p:spPr bwMode="auto">
            <a:xfrm>
              <a:off x="1950" y="1967"/>
              <a:ext cx="998" cy="2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</a:rPr>
                <a:t>ω =</a:t>
              </a:r>
            </a:p>
          </p:txBody>
        </p:sp>
        <p:sp>
          <p:nvSpPr>
            <p:cNvPr id="16403" name="Text Box 29"/>
            <p:cNvSpPr txBox="1">
              <a:spLocks noChangeArrowheads="1"/>
            </p:cNvSpPr>
            <p:nvPr/>
          </p:nvSpPr>
          <p:spPr bwMode="auto">
            <a:xfrm>
              <a:off x="2375" y="2056"/>
              <a:ext cx="448" cy="2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9999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Δ</a:t>
              </a:r>
              <a:r>
                <a:rPr kumimoji="1"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t</a:t>
              </a:r>
              <a:endParaRPr kumimoji="1" lang="en-US" altLang="zh-CN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6404" name="Line 31"/>
            <p:cNvSpPr>
              <a:spLocks noChangeShapeType="1"/>
            </p:cNvSpPr>
            <p:nvPr/>
          </p:nvSpPr>
          <p:spPr bwMode="auto">
            <a:xfrm>
              <a:off x="2376" y="2099"/>
              <a:ext cx="326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5" name="Text Box 32"/>
            <p:cNvSpPr txBox="1">
              <a:spLocks noChangeArrowheads="1"/>
            </p:cNvSpPr>
            <p:nvPr/>
          </p:nvSpPr>
          <p:spPr bwMode="auto">
            <a:xfrm>
              <a:off x="2376" y="1860"/>
              <a:ext cx="426" cy="2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9999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l-GR" altLang="zh-CN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Δ</a:t>
              </a:r>
              <a:r>
                <a:rPr kumimoji="1"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θ</a:t>
              </a:r>
              <a:endParaRPr kumimoji="1" lang="en-US" altLang="zh-CN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sp>
        <p:nvSpPr>
          <p:cNvPr id="42" name="Text Box 34"/>
          <p:cNvSpPr txBox="1">
            <a:spLocks noChangeArrowheads="1"/>
          </p:cNvSpPr>
          <p:nvPr/>
        </p:nvSpPr>
        <p:spPr bwMode="auto">
          <a:xfrm>
            <a:off x="549275" y="5118100"/>
            <a:ext cx="12144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600" b="1">
                <a:latin typeface="Times New Roman" pitchFamily="18" charset="0"/>
                <a:ea typeface="楷体_GB2312" pitchFamily="49" charset="-122"/>
              </a:rPr>
              <a:t>4. 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单位：</a:t>
            </a:r>
            <a:endParaRPr kumimoji="1" lang="en-US" altLang="zh-CN" sz="2600" b="1" baseline="30000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47" name="椭圆形标注 46"/>
          <p:cNvSpPr/>
          <p:nvPr/>
        </p:nvSpPr>
        <p:spPr>
          <a:xfrm>
            <a:off x="4202113" y="3678238"/>
            <a:ext cx="2093912" cy="955675"/>
          </a:xfrm>
          <a:prstGeom prst="wedgeEllipseCallout">
            <a:avLst>
              <a:gd name="adj1" fmla="val -85775"/>
              <a:gd name="adj2" fmla="val 7498"/>
            </a:avLst>
          </a:prstGeom>
          <a:solidFill>
            <a:srgbClr val="66FF33"/>
          </a:solidFill>
          <a:ln w="158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kumimoji="1" lang="el-GR" altLang="zh-CN" sz="2400" b="1" dirty="0">
                <a:solidFill>
                  <a:srgbClr val="3333FF"/>
                </a:solidFill>
                <a:latin typeface="Times New Roman" pitchFamily="18" charset="0"/>
                <a:ea typeface="楷体_GB2312" pitchFamily="49" charset="-122"/>
              </a:rPr>
              <a:t>Δ</a:t>
            </a:r>
            <a:r>
              <a:rPr kumimoji="1" lang="el-GR" altLang="zh-CN" sz="2400" b="1" i="1" dirty="0">
                <a:solidFill>
                  <a:srgbClr val="3333FF"/>
                </a:solidFill>
                <a:latin typeface="Times New Roman" pitchFamily="18" charset="0"/>
                <a:ea typeface="楷体_GB2312" pitchFamily="49" charset="-122"/>
              </a:rPr>
              <a:t>θ</a:t>
            </a:r>
            <a:r>
              <a:rPr kumimoji="1" lang="en-US" altLang="zh-CN" sz="2400" b="1" i="1" dirty="0">
                <a:solidFill>
                  <a:srgbClr val="3333FF"/>
                </a:solidFill>
                <a:latin typeface="Times New Roman" pitchFamily="18" charset="0"/>
                <a:ea typeface="楷体_GB2312" pitchFamily="49" charset="-122"/>
              </a:rPr>
              <a:t> </a:t>
            </a:r>
            <a:r>
              <a:rPr kumimoji="1" lang="zh-CN" altLang="en-US" sz="2400" b="1" dirty="0">
                <a:solidFill>
                  <a:srgbClr val="3333FF"/>
                </a:solidFill>
                <a:latin typeface="Times New Roman" pitchFamily="18" charset="0"/>
                <a:ea typeface="楷体_GB2312" pitchFamily="49" charset="-122"/>
              </a:rPr>
              <a:t>采用弧度制</a:t>
            </a: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920750" y="1674813"/>
            <a:ext cx="4622800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描述质点绕圆心转动的快慢。</a:t>
            </a:r>
            <a:r>
              <a:rPr kumimoji="1" lang="zh-CN" altLang="en-US" sz="2600">
                <a:latin typeface="Times New Roman" pitchFamily="18" charset="0"/>
                <a:ea typeface="楷体_GB2312" pitchFamily="49" charset="-122"/>
              </a:rPr>
              <a:t> 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42963" y="2752725"/>
            <a:ext cx="5375275" cy="89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600" b="1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质点所在的半径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转过的角度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Δ</a:t>
            </a:r>
            <a:r>
              <a:rPr kumimoji="1" lang="en-US" altLang="zh-CN" sz="2600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θ 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和所用时间 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Δ</a:t>
            </a:r>
            <a:r>
              <a:rPr kumimoji="1" lang="en-US" altLang="zh-CN" sz="2600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t 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的比值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叫做角速度。</a:t>
            </a:r>
            <a:endParaRPr lang="zh-CN" altLang="en-US" sz="2600">
              <a:ea typeface="楷体_GB2312" pitchFamily="49" charset="-122"/>
              <a:cs typeface="Times New Roman" pitchFamily="18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144713" y="5130800"/>
            <a:ext cx="312261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弧度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/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秒</a:t>
            </a:r>
            <a:r>
              <a:rPr lang="zh-CN" altLang="en-US" sz="2600" b="1">
                <a:latin typeface="Calibri" pitchFamily="34" charset="0"/>
              </a:rPr>
              <a:t>    </a:t>
            </a:r>
            <a:r>
              <a:rPr kumimoji="1" lang="en-US" altLang="zh-CN" sz="2600" b="1">
                <a:latin typeface="Times New Roman" pitchFamily="18" charset="0"/>
                <a:ea typeface="楷体_GB2312" pitchFamily="49" charset="-122"/>
              </a:rPr>
              <a:t>rad/s</a:t>
            </a:r>
            <a:r>
              <a:rPr kumimoji="1" lang="en-US" altLang="zh-CN" sz="2600" b="1" i="1">
                <a:latin typeface="Times New Roman" pitchFamily="18" charset="0"/>
                <a:ea typeface="楷体_GB2312" pitchFamily="49" charset="-122"/>
              </a:rPr>
              <a:t> </a:t>
            </a:r>
            <a:r>
              <a:rPr kumimoji="1" lang="zh-CN" altLang="en-US" sz="2600" b="1">
                <a:latin typeface="Times New Roman" pitchFamily="18" charset="0"/>
                <a:ea typeface="楷体_GB2312" pitchFamily="49" charset="-122"/>
              </a:rPr>
              <a:t>或 </a:t>
            </a:r>
            <a:r>
              <a:rPr kumimoji="1" lang="en-US" altLang="zh-CN" sz="2600" b="1">
                <a:latin typeface="Times New Roman" pitchFamily="18" charset="0"/>
                <a:ea typeface="楷体_GB2312" pitchFamily="49" charset="-122"/>
              </a:rPr>
              <a:t>s</a:t>
            </a:r>
            <a:r>
              <a:rPr kumimoji="1" lang="en-US" altLang="zh-CN" sz="2600" b="1" baseline="30000">
                <a:latin typeface="Times New Roman" pitchFamily="18" charset="0"/>
                <a:ea typeface="楷体_GB2312" pitchFamily="49" charset="-122"/>
              </a:rPr>
              <a:t>-1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880000">
                                      <p:cBhvr>
                                        <p:cTn id="6" dur="3000" fill="hold"/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8" grpId="0" animBg="1"/>
      <p:bldP spid="29" grpId="0"/>
      <p:bldP spid="30" grpId="0"/>
      <p:bldP spid="32" grpId="0"/>
      <p:bldP spid="33" grpId="0"/>
      <p:bldP spid="34" grpId="0"/>
      <p:bldP spid="42" grpId="0"/>
      <p:bldP spid="47" grpId="0" animBg="1"/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ChangeArrowheads="1"/>
          </p:cNvSpPr>
          <p:nvPr/>
        </p:nvSpPr>
        <p:spPr bwMode="auto">
          <a:xfrm>
            <a:off x="1979613" y="280988"/>
            <a:ext cx="5472112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FF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三、周期、频率和转速</a:t>
            </a:r>
          </a:p>
        </p:txBody>
      </p:sp>
      <p:sp>
        <p:nvSpPr>
          <p:cNvPr id="105475" name="Text Box 4"/>
          <p:cNvSpPr txBox="1">
            <a:spLocks noChangeArrowheads="1"/>
          </p:cNvSpPr>
          <p:nvPr/>
        </p:nvSpPr>
        <p:spPr bwMode="auto">
          <a:xfrm>
            <a:off x="425450" y="2368550"/>
            <a:ext cx="155416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9A00"/>
                    </a:gs>
                    <a:gs pos="100000">
                      <a:srgbClr val="004400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频率 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kumimoji="1" lang="en-US" altLang="zh-CN" sz="2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5476" name="Rectangle 7"/>
          <p:cNvSpPr>
            <a:spLocks noChangeArrowheads="1"/>
          </p:cNvSpPr>
          <p:nvPr/>
        </p:nvSpPr>
        <p:spPr bwMode="auto">
          <a:xfrm>
            <a:off x="425450" y="3992563"/>
            <a:ext cx="155416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FF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转速 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kumimoji="1" lang="en-US" altLang="zh-CN" sz="2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3459" name="Text Box 3"/>
          <p:cNvSpPr txBox="1">
            <a:spLocks noChangeArrowheads="1"/>
          </p:cNvSpPr>
          <p:nvPr/>
        </p:nvSpPr>
        <p:spPr bwMode="auto">
          <a:xfrm>
            <a:off x="425450" y="1262063"/>
            <a:ext cx="155416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9A00"/>
                    </a:gs>
                    <a:gs pos="100000">
                      <a:srgbClr val="004400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en-US" altLang="zh-CN" sz="2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kumimoji="1" lang="zh-CN" altLang="en-US" sz="2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周期 </a:t>
            </a:r>
            <a:r>
              <a:rPr kumimoji="1" lang="en-US" altLang="zh-CN" sz="26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kumimoji="1" lang="zh-CN" altLang="en-US" sz="2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endParaRPr kumimoji="1" lang="en-US" altLang="zh-CN" sz="26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25450" y="5232400"/>
            <a:ext cx="789463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zh-CN" altLang="en-US" sz="2600" b="1">
                <a:latin typeface="Times New Roman" pitchFamily="18" charset="0"/>
                <a:cs typeface="Times New Roman" pitchFamily="18" charset="0"/>
              </a:rPr>
              <a:t>当转速</a:t>
            </a:r>
            <a:r>
              <a:rPr kumimoji="1" lang="en-US" altLang="zh-CN" sz="2600" b="1">
                <a:latin typeface="Times New Roman" pitchFamily="18" charset="0"/>
                <a:cs typeface="Times New Roman" pitchFamily="18" charset="0"/>
              </a:rPr>
              <a:t>n</a:t>
            </a:r>
            <a:r>
              <a:rPr kumimoji="1" lang="zh-CN" altLang="en-US" sz="2600" b="1">
                <a:latin typeface="Times New Roman" pitchFamily="18" charset="0"/>
                <a:cs typeface="Times New Roman" pitchFamily="18" charset="0"/>
              </a:rPr>
              <a:t>的单位为转</a:t>
            </a:r>
            <a:r>
              <a:rPr kumimoji="1" lang="en-US" altLang="zh-CN" sz="2600" b="1">
                <a:latin typeface="Times New Roman" pitchFamily="18" charset="0"/>
                <a:cs typeface="Times New Roman" pitchFamily="18" charset="0"/>
              </a:rPr>
              <a:t>/</a:t>
            </a:r>
            <a:r>
              <a:rPr kumimoji="1" lang="zh-CN" altLang="en-US" sz="2600" b="1">
                <a:latin typeface="Times New Roman" pitchFamily="18" charset="0"/>
                <a:cs typeface="Times New Roman" pitchFamily="18" charset="0"/>
              </a:rPr>
              <a:t>秒（</a:t>
            </a:r>
            <a:r>
              <a:rPr kumimoji="1" lang="en-US" altLang="zh-CN" sz="2600" b="1">
                <a:latin typeface="Times New Roman" pitchFamily="18" charset="0"/>
                <a:cs typeface="Times New Roman" pitchFamily="18" charset="0"/>
              </a:rPr>
              <a:t>r/s</a:t>
            </a:r>
            <a:r>
              <a:rPr kumimoji="1" lang="zh-CN" altLang="en-US" sz="2600" b="1">
                <a:latin typeface="Times New Roman" pitchFamily="18" charset="0"/>
                <a:cs typeface="Times New Roman" pitchFamily="18" charset="0"/>
              </a:rPr>
              <a:t>）时转速、频率、周期三者之间的关系：</a:t>
            </a:r>
            <a:endParaRPr lang="zh-CN" altLang="en-US" sz="2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619125" y="3208338"/>
            <a:ext cx="27209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单位 </a:t>
            </a:r>
            <a:r>
              <a:rPr kumimoji="1"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赫或 </a:t>
            </a:r>
            <a:r>
              <a:rPr kumimoji="1"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Hz )   </a:t>
            </a: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4140200" y="5607050"/>
          <a:ext cx="1719263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9" name="Equation" r:id="rId3" imgW="685502" imgH="406224" progId="Equation.DSMT4">
                  <p:embed/>
                </p:oleObj>
              </mc:Choice>
              <mc:Fallback>
                <p:oleObj name="Equation" r:id="rId3" imgW="685502" imgH="406224" progId="Equation.DSMT4">
                  <p:embed/>
                  <p:pic>
                    <p:nvPicPr>
                      <p:cNvPr id="0" name="对象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200" y="5607050"/>
                        <a:ext cx="1719263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/>
        </p:nvSpPr>
        <p:spPr>
          <a:xfrm>
            <a:off x="2241550" y="1362075"/>
            <a:ext cx="6218238" cy="10922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做圆周运动的物体转过一周所用的时间。 </a:t>
            </a:r>
            <a:endParaRPr kumimoji="1" lang="en-US" altLang="zh-CN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kumimoji="1" lang="en-US" altLang="zh-CN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( </a:t>
            </a:r>
            <a:r>
              <a:rPr kumimoji="1"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单位 </a:t>
            </a:r>
            <a:r>
              <a:rPr kumimoji="1" lang="en-US" altLang="zh-CN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1"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秒 </a:t>
            </a:r>
            <a:r>
              <a:rPr kumimoji="1" lang="en-US" altLang="zh-CN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1" lang="en-US" altLang="zh-CN" sz="26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124075" y="2520950"/>
            <a:ext cx="69024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600" b="1">
                <a:latin typeface="Times New Roman" pitchFamily="18" charset="0"/>
                <a:cs typeface="Times New Roman" pitchFamily="18" charset="0"/>
              </a:rPr>
              <a:t>做圆周运动的物体 </a:t>
            </a:r>
            <a:r>
              <a:rPr kumimoji="1" lang="en-US" altLang="zh-CN" sz="2600" b="1">
                <a:latin typeface="Times New Roman" pitchFamily="18" charset="0"/>
                <a:cs typeface="Times New Roman" pitchFamily="18" charset="0"/>
              </a:rPr>
              <a:t>1 </a:t>
            </a:r>
            <a:r>
              <a:rPr kumimoji="1" lang="zh-CN" altLang="en-US" sz="2600" b="1">
                <a:latin typeface="Times New Roman" pitchFamily="18" charset="0"/>
                <a:cs typeface="Times New Roman" pitchFamily="18" charset="0"/>
              </a:rPr>
              <a:t>秒内沿圆周运动的周数。</a:t>
            </a:r>
            <a:r>
              <a:rPr kumimoji="1" lang="en-US" altLang="zh-CN" sz="2600" b="1">
                <a:latin typeface="Times New Roman" pitchFamily="18" charset="0"/>
                <a:cs typeface="Times New Roman" pitchFamily="18" charset="0"/>
              </a:rPr>
              <a:t> </a:t>
            </a:r>
            <a:endParaRPr lang="zh-CN" altLang="en-US" sz="2600"/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2381250" y="4092575"/>
            <a:ext cx="6294438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600" b="1">
                <a:latin typeface="Times New Roman" pitchFamily="18" charset="0"/>
                <a:cs typeface="Times New Roman" pitchFamily="18" charset="0"/>
              </a:rPr>
              <a:t>物体单位时间内转过的圈数。</a:t>
            </a:r>
            <a:r>
              <a:rPr kumimoji="1" lang="en-US" altLang="zh-CN" sz="2600" b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600" b="1">
                <a:latin typeface="Times New Roman" pitchFamily="18" charset="0"/>
                <a:cs typeface="Times New Roman" pitchFamily="18" charset="0"/>
              </a:rPr>
              <a:t>( 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单位 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转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秒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(r/s)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、转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分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(r/min) </a:t>
            </a:r>
            <a:r>
              <a:rPr kumimoji="1" lang="en-US" altLang="zh-CN" sz="2600" b="1">
                <a:latin typeface="Times New Roman" pitchFamily="18" charset="0"/>
                <a:cs typeface="Times New Roman" pitchFamily="18" charset="0"/>
              </a:rPr>
              <a:t>) </a:t>
            </a: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3165475" y="3082925"/>
            <a:ext cx="4105275" cy="1019175"/>
            <a:chOff x="3165474" y="3082317"/>
            <a:chExt cx="4105127" cy="1019175"/>
          </a:xfrm>
        </p:grpSpPr>
        <p:graphicFrame>
          <p:nvGraphicFramePr>
            <p:cNvPr id="17421" name="对象 1"/>
            <p:cNvGraphicFramePr>
              <a:graphicFrameLocks noChangeAspect="1"/>
            </p:cNvGraphicFramePr>
            <p:nvPr/>
          </p:nvGraphicFramePr>
          <p:xfrm>
            <a:off x="6156176" y="3082317"/>
            <a:ext cx="1114425" cy="10191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30" name="Equation" r:id="rId5" imgW="444114" imgH="406048" progId="Equation.DSMT4">
                    <p:embed/>
                  </p:oleObj>
                </mc:Choice>
                <mc:Fallback>
                  <p:oleObj name="Equation" r:id="rId5" imgW="444114" imgH="406048" progId="Equation.DSMT4">
                    <p:embed/>
                    <p:pic>
                      <p:nvPicPr>
                        <p:cNvPr id="0" name="对象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156176" y="3082317"/>
                          <a:ext cx="1114425" cy="10191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422" name="文本框 7"/>
            <p:cNvSpPr txBox="1">
              <a:spLocks noChangeArrowheads="1"/>
            </p:cNvSpPr>
            <p:nvPr/>
          </p:nvSpPr>
          <p:spPr bwMode="auto">
            <a:xfrm>
              <a:off x="3165474" y="3345682"/>
              <a:ext cx="3100389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600" b="1"/>
                <a:t>周期与频率的关系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3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3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/>
      <p:bldP spid="105476" grpId="0"/>
      <p:bldP spid="403459" grpId="0"/>
      <p:bldP spid="3" grpId="0"/>
      <p:bldP spid="2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86" name="Arc 2"/>
          <p:cNvSpPr>
            <a:spLocks/>
          </p:cNvSpPr>
          <p:nvPr/>
        </p:nvSpPr>
        <p:spPr bwMode="auto">
          <a:xfrm rot="9055447">
            <a:off x="1533525" y="1296988"/>
            <a:ext cx="1274763" cy="455612"/>
          </a:xfrm>
          <a:custGeom>
            <a:avLst/>
            <a:gdLst>
              <a:gd name="T0" fmla="*/ 2147483647 w 25608"/>
              <a:gd name="T1" fmla="*/ 2147483647 h 21600"/>
              <a:gd name="T2" fmla="*/ 0 w 25608"/>
              <a:gd name="T3" fmla="*/ 2147483647 h 21600"/>
              <a:gd name="T4" fmla="*/ 2147483647 w 25608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5608" h="21600" fill="none" extrusionOk="0">
                <a:moveTo>
                  <a:pt x="25608" y="18357"/>
                </a:moveTo>
                <a:cubicBezTo>
                  <a:pt x="22189" y="20476"/>
                  <a:pt x="18247" y="21600"/>
                  <a:pt x="14225" y="21600"/>
                </a:cubicBezTo>
                <a:cubicBezTo>
                  <a:pt x="8992" y="21600"/>
                  <a:pt x="3937" y="19700"/>
                  <a:pt x="0" y="16254"/>
                </a:cubicBezTo>
              </a:path>
              <a:path w="25608" h="21600" stroke="0" extrusionOk="0">
                <a:moveTo>
                  <a:pt x="25608" y="18357"/>
                </a:moveTo>
                <a:cubicBezTo>
                  <a:pt x="22189" y="20476"/>
                  <a:pt x="18247" y="21600"/>
                  <a:pt x="14225" y="21600"/>
                </a:cubicBezTo>
                <a:cubicBezTo>
                  <a:pt x="8992" y="21600"/>
                  <a:pt x="3937" y="19700"/>
                  <a:pt x="0" y="16254"/>
                </a:cubicBezTo>
                <a:lnTo>
                  <a:pt x="14225" y="0"/>
                </a:lnTo>
                <a:lnTo>
                  <a:pt x="25608" y="18357"/>
                </a:lnTo>
                <a:close/>
              </a:path>
            </a:pathLst>
          </a:custGeom>
          <a:noFill/>
          <a:ln w="317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769938" y="1074738"/>
            <a:ext cx="4752975" cy="4752975"/>
          </a:xfrm>
          <a:prstGeom prst="ellipse">
            <a:avLst/>
          </a:prstGeom>
          <a:noFill/>
          <a:ln w="9525">
            <a:solidFill>
              <a:srgbClr val="00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>
              <a:solidFill>
                <a:srgbClr val="8E163E"/>
              </a:solidFill>
            </a:endParaRPr>
          </a:p>
        </p:txBody>
      </p:sp>
      <p:sp>
        <p:nvSpPr>
          <p:cNvPr id="400388" name="Arc 4"/>
          <p:cNvSpPr>
            <a:spLocks/>
          </p:cNvSpPr>
          <p:nvPr/>
        </p:nvSpPr>
        <p:spPr bwMode="auto">
          <a:xfrm rot="7335733">
            <a:off x="627063" y="2106613"/>
            <a:ext cx="1295400" cy="361950"/>
          </a:xfrm>
          <a:custGeom>
            <a:avLst/>
            <a:gdLst>
              <a:gd name="T0" fmla="*/ 2147483647 w 29545"/>
              <a:gd name="T1" fmla="*/ 2147483647 h 21600"/>
              <a:gd name="T2" fmla="*/ 0 w 29545"/>
              <a:gd name="T3" fmla="*/ 2147483647 h 21600"/>
              <a:gd name="T4" fmla="*/ 2147483647 w 29545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9545" h="21600" fill="none" extrusionOk="0">
                <a:moveTo>
                  <a:pt x="29545" y="15506"/>
                </a:moveTo>
                <a:cubicBezTo>
                  <a:pt x="25515" y="19414"/>
                  <a:pt x="20121" y="21600"/>
                  <a:pt x="14508" y="21600"/>
                </a:cubicBezTo>
                <a:cubicBezTo>
                  <a:pt x="9144" y="21600"/>
                  <a:pt x="3973" y="19604"/>
                  <a:pt x="0" y="16002"/>
                </a:cubicBezTo>
              </a:path>
              <a:path w="29545" h="21600" stroke="0" extrusionOk="0">
                <a:moveTo>
                  <a:pt x="29545" y="15506"/>
                </a:moveTo>
                <a:cubicBezTo>
                  <a:pt x="25515" y="19414"/>
                  <a:pt x="20121" y="21600"/>
                  <a:pt x="14508" y="21600"/>
                </a:cubicBezTo>
                <a:cubicBezTo>
                  <a:pt x="9144" y="21600"/>
                  <a:pt x="3973" y="19604"/>
                  <a:pt x="0" y="16002"/>
                </a:cubicBezTo>
                <a:lnTo>
                  <a:pt x="14508" y="0"/>
                </a:lnTo>
                <a:lnTo>
                  <a:pt x="29545" y="15506"/>
                </a:lnTo>
                <a:close/>
              </a:path>
            </a:pathLst>
          </a:custGeom>
          <a:noFill/>
          <a:ln w="317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0394" name="Oval 10"/>
          <p:cNvSpPr>
            <a:spLocks noChangeArrowheads="1"/>
          </p:cNvSpPr>
          <p:nvPr/>
        </p:nvSpPr>
        <p:spPr bwMode="auto">
          <a:xfrm>
            <a:off x="757238" y="2708275"/>
            <a:ext cx="228600" cy="2159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>
              <a:solidFill>
                <a:srgbClr val="8E163E"/>
              </a:solidFill>
            </a:endParaRPr>
          </a:p>
        </p:txBody>
      </p:sp>
      <p:sp>
        <p:nvSpPr>
          <p:cNvPr id="108556" name="Rectangle 12"/>
          <p:cNvSpPr>
            <a:spLocks noChangeArrowheads="1"/>
          </p:cNvSpPr>
          <p:nvPr/>
        </p:nvSpPr>
        <p:spPr bwMode="auto">
          <a:xfrm>
            <a:off x="5864225" y="1535113"/>
            <a:ext cx="3097213" cy="113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2600" b="1">
                <a:solidFill>
                  <a:srgbClr val="0000FF"/>
                </a:solidFill>
              </a:rPr>
              <a:t>弧长相等，则线速度的大小处处相等</a:t>
            </a:r>
          </a:p>
        </p:txBody>
      </p:sp>
      <p:sp>
        <p:nvSpPr>
          <p:cNvPr id="5" name="Text Box 14"/>
          <p:cNvSpPr txBox="1">
            <a:spLocks noChangeArrowheads="1"/>
          </p:cNvSpPr>
          <p:nvPr/>
        </p:nvSpPr>
        <p:spPr bwMode="auto">
          <a:xfrm>
            <a:off x="3078163" y="1712913"/>
            <a:ext cx="18732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角速度 </a:t>
            </a:r>
            <a:r>
              <a:rPr lang="el-GR" altLang="zh-CN" sz="2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altLang="zh-CN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不变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5994400" y="2778125"/>
            <a:ext cx="3381375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周期 </a:t>
            </a:r>
            <a:r>
              <a:rPr lang="en-US" altLang="zh-CN" sz="26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altLang="zh-CN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频率 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zh-CN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、</a:t>
            </a:r>
            <a:endParaRPr lang="en-US" altLang="zh-CN" sz="26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转速 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zh-CN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不变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85725" y="87313"/>
            <a:ext cx="3190875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2" tIns="45716" rIns="91432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匀速圆周运动</a:t>
            </a:r>
          </a:p>
        </p:txBody>
      </p:sp>
      <p:sp>
        <p:nvSpPr>
          <p:cNvPr id="12" name="Arc 5"/>
          <p:cNvSpPr>
            <a:spLocks/>
          </p:cNvSpPr>
          <p:nvPr/>
        </p:nvSpPr>
        <p:spPr bwMode="auto">
          <a:xfrm rot="10800000">
            <a:off x="6592888" y="1392238"/>
            <a:ext cx="1295400" cy="360362"/>
          </a:xfrm>
          <a:custGeom>
            <a:avLst/>
            <a:gdLst>
              <a:gd name="T0" fmla="*/ 2147483647 w 29545"/>
              <a:gd name="T1" fmla="*/ 2147483647 h 21600"/>
              <a:gd name="T2" fmla="*/ 0 w 29545"/>
              <a:gd name="T3" fmla="*/ 2147483647 h 21600"/>
              <a:gd name="T4" fmla="*/ 2147483647 w 29545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9545" h="21600" fill="none" extrusionOk="0">
                <a:moveTo>
                  <a:pt x="29545" y="15506"/>
                </a:moveTo>
                <a:cubicBezTo>
                  <a:pt x="25515" y="19414"/>
                  <a:pt x="20121" y="21599"/>
                  <a:pt x="14508" y="21600"/>
                </a:cubicBezTo>
                <a:cubicBezTo>
                  <a:pt x="9144" y="21600"/>
                  <a:pt x="3973" y="19604"/>
                  <a:pt x="0" y="16002"/>
                </a:cubicBezTo>
              </a:path>
              <a:path w="29545" h="21600" stroke="0" extrusionOk="0">
                <a:moveTo>
                  <a:pt x="29545" y="15506"/>
                </a:moveTo>
                <a:cubicBezTo>
                  <a:pt x="25515" y="19414"/>
                  <a:pt x="20121" y="21599"/>
                  <a:pt x="14508" y="21600"/>
                </a:cubicBezTo>
                <a:cubicBezTo>
                  <a:pt x="9144" y="21600"/>
                  <a:pt x="3973" y="19604"/>
                  <a:pt x="0" y="16002"/>
                </a:cubicBezTo>
                <a:lnTo>
                  <a:pt x="14508" y="0"/>
                </a:lnTo>
                <a:lnTo>
                  <a:pt x="29545" y="15506"/>
                </a:lnTo>
                <a:close/>
              </a:path>
            </a:pathLst>
          </a:custGeom>
          <a:noFill/>
          <a:ln w="317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Arc 6"/>
          <p:cNvSpPr>
            <a:spLocks/>
          </p:cNvSpPr>
          <p:nvPr/>
        </p:nvSpPr>
        <p:spPr bwMode="auto">
          <a:xfrm rot="10800000">
            <a:off x="6592888" y="2143125"/>
            <a:ext cx="1295400" cy="360363"/>
          </a:xfrm>
          <a:custGeom>
            <a:avLst/>
            <a:gdLst>
              <a:gd name="T0" fmla="*/ 2147483647 w 29545"/>
              <a:gd name="T1" fmla="*/ 2147483647 h 21600"/>
              <a:gd name="T2" fmla="*/ 0 w 29545"/>
              <a:gd name="T3" fmla="*/ 2147483647 h 21600"/>
              <a:gd name="T4" fmla="*/ 2147483647 w 29545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9545" h="21600" fill="none" extrusionOk="0">
                <a:moveTo>
                  <a:pt x="29545" y="15506"/>
                </a:moveTo>
                <a:cubicBezTo>
                  <a:pt x="25515" y="19414"/>
                  <a:pt x="20121" y="21599"/>
                  <a:pt x="14508" y="21600"/>
                </a:cubicBezTo>
                <a:cubicBezTo>
                  <a:pt x="9144" y="21600"/>
                  <a:pt x="3973" y="19604"/>
                  <a:pt x="0" y="16002"/>
                </a:cubicBezTo>
              </a:path>
              <a:path w="29545" h="21600" stroke="0" extrusionOk="0">
                <a:moveTo>
                  <a:pt x="29545" y="15506"/>
                </a:moveTo>
                <a:cubicBezTo>
                  <a:pt x="25515" y="19414"/>
                  <a:pt x="20121" y="21599"/>
                  <a:pt x="14508" y="21600"/>
                </a:cubicBezTo>
                <a:cubicBezTo>
                  <a:pt x="9144" y="21600"/>
                  <a:pt x="3973" y="19604"/>
                  <a:pt x="0" y="16002"/>
                </a:cubicBezTo>
                <a:lnTo>
                  <a:pt x="14508" y="0"/>
                </a:lnTo>
                <a:lnTo>
                  <a:pt x="29545" y="15506"/>
                </a:lnTo>
                <a:close/>
              </a:path>
            </a:pathLst>
          </a:custGeom>
          <a:noFill/>
          <a:ln w="317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4719638" y="187325"/>
            <a:ext cx="3132137" cy="105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2400" b="1">
                <a:solidFill>
                  <a:srgbClr val="CC3300"/>
                </a:solidFill>
                <a:ea typeface="楷体_GB2312" pitchFamily="49" charset="-122"/>
              </a:rPr>
              <a:t>任取两段相等的时间，比较圆弧长度</a:t>
            </a:r>
          </a:p>
        </p:txBody>
      </p:sp>
      <p:cxnSp>
        <p:nvCxnSpPr>
          <p:cNvPr id="3" name="直接连接符 2"/>
          <p:cNvCxnSpPr/>
          <p:nvPr/>
        </p:nvCxnSpPr>
        <p:spPr>
          <a:xfrm flipH="1" flipV="1">
            <a:off x="1546225" y="1685925"/>
            <a:ext cx="1600200" cy="180022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 flipV="1">
            <a:off x="871538" y="2789238"/>
            <a:ext cx="2274887" cy="6969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 flipV="1">
            <a:off x="2673350" y="1090613"/>
            <a:ext cx="446088" cy="237966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弧形 16"/>
          <p:cNvSpPr/>
          <p:nvPr/>
        </p:nvSpPr>
        <p:spPr>
          <a:xfrm rot="16906893">
            <a:off x="2771775" y="2882901"/>
            <a:ext cx="433387" cy="411162"/>
          </a:xfrm>
          <a:prstGeom prst="arc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spcBef>
                <a:spcPct val="50000"/>
              </a:spcBef>
              <a:defRPr/>
            </a:pPr>
            <a:endParaRPr lang="zh-CN" altLang="en-US"/>
          </a:p>
        </p:txBody>
      </p:sp>
      <p:sp>
        <p:nvSpPr>
          <p:cNvPr id="27" name="弧形 26"/>
          <p:cNvSpPr/>
          <p:nvPr/>
        </p:nvSpPr>
        <p:spPr>
          <a:xfrm rot="15791859">
            <a:off x="2536826" y="3073400"/>
            <a:ext cx="431800" cy="409575"/>
          </a:xfrm>
          <a:prstGeom prst="arc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spcBef>
                <a:spcPct val="50000"/>
              </a:spcBef>
              <a:defRPr/>
            </a:pPr>
            <a:endParaRPr lang="zh-CN" alt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2576513" y="2327275"/>
            <a:ext cx="3508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altLang="zh-CN" sz="2400" b="1" i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θ</a:t>
            </a:r>
            <a:endParaRPr lang="zh-CN" altLang="en-US" sz="2400" b="1" i="1">
              <a:solidFill>
                <a:srgbClr val="0000FF"/>
              </a:solidFill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2008188" y="2743200"/>
            <a:ext cx="352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altLang="zh-CN" sz="2400" b="1" i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θ</a:t>
            </a:r>
            <a:endParaRPr lang="zh-CN" altLang="en-US" sz="2400" b="1" i="1">
              <a:solidFill>
                <a:srgbClr val="0000FF"/>
              </a:solidFill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</p:txBody>
      </p:sp>
      <p:grpSp>
        <p:nvGrpSpPr>
          <p:cNvPr id="22" name="Group 3"/>
          <p:cNvGrpSpPr>
            <a:grpSpLocks/>
          </p:cNvGrpSpPr>
          <p:nvPr/>
        </p:nvGrpSpPr>
        <p:grpSpPr bwMode="auto">
          <a:xfrm>
            <a:off x="501650" y="3470275"/>
            <a:ext cx="2644775" cy="2073275"/>
            <a:chOff x="72" y="1513"/>
            <a:chExt cx="1241" cy="973"/>
          </a:xfrm>
        </p:grpSpPr>
        <p:sp>
          <p:nvSpPr>
            <p:cNvPr id="18472" name="Line 4"/>
            <p:cNvSpPr>
              <a:spLocks noChangeShapeType="1"/>
            </p:cNvSpPr>
            <p:nvPr/>
          </p:nvSpPr>
          <p:spPr bwMode="auto">
            <a:xfrm flipH="1">
              <a:off x="712" y="1513"/>
              <a:ext cx="601" cy="865"/>
            </a:xfrm>
            <a:prstGeom prst="line">
              <a:avLst/>
            </a:prstGeom>
            <a:noFill/>
            <a:ln w="12700">
              <a:solidFill>
                <a:srgbClr val="00CCFF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8473" name="Group 5"/>
            <p:cNvGrpSpPr>
              <a:grpSpLocks/>
            </p:cNvGrpSpPr>
            <p:nvPr/>
          </p:nvGrpSpPr>
          <p:grpSpPr bwMode="auto">
            <a:xfrm>
              <a:off x="72" y="1715"/>
              <a:ext cx="667" cy="771"/>
              <a:chOff x="72" y="1715"/>
              <a:chExt cx="667" cy="771"/>
            </a:xfrm>
          </p:grpSpPr>
          <p:sp>
            <p:nvSpPr>
              <p:cNvPr id="18474" name="Oval 6"/>
              <p:cNvSpPr>
                <a:spLocks noChangeArrowheads="1"/>
              </p:cNvSpPr>
              <p:nvPr/>
            </p:nvSpPr>
            <p:spPr bwMode="auto">
              <a:xfrm>
                <a:off x="603" y="2350"/>
                <a:ext cx="136" cy="1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endParaRPr lang="zh-CN" altLang="zh-CN">
                  <a:latin typeface="Verdana" pitchFamily="34" charset="0"/>
                </a:endParaRPr>
              </a:p>
            </p:txBody>
          </p:sp>
          <p:grpSp>
            <p:nvGrpSpPr>
              <p:cNvPr id="18475" name="Group 7"/>
              <p:cNvGrpSpPr>
                <a:grpSpLocks/>
              </p:cNvGrpSpPr>
              <p:nvPr/>
            </p:nvGrpSpPr>
            <p:grpSpPr bwMode="auto">
              <a:xfrm>
                <a:off x="72" y="1715"/>
                <a:ext cx="549" cy="663"/>
                <a:chOff x="72" y="1715"/>
                <a:chExt cx="549" cy="663"/>
              </a:xfrm>
            </p:grpSpPr>
            <p:sp>
              <p:nvSpPr>
                <p:cNvPr id="18476" name="Line 8"/>
                <p:cNvSpPr>
                  <a:spLocks noChangeShapeType="1"/>
                </p:cNvSpPr>
                <p:nvPr/>
              </p:nvSpPr>
              <p:spPr bwMode="auto">
                <a:xfrm flipH="1" flipV="1">
                  <a:off x="249" y="2024"/>
                  <a:ext cx="372" cy="354"/>
                </a:xfrm>
                <a:prstGeom prst="line">
                  <a:avLst/>
                </a:prstGeom>
                <a:noFill/>
                <a:ln w="31750">
                  <a:solidFill>
                    <a:srgbClr val="0000FF"/>
                  </a:solidFill>
                  <a:round/>
                  <a:headEnd/>
                  <a:tailEnd type="stealth" w="lg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77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72" y="1715"/>
                  <a:ext cx="258" cy="4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1432" tIns="45716" rIns="91432" bIns="45716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sz="4000" b="1" i="1">
                      <a:solidFill>
                        <a:srgbClr val="CC3300"/>
                      </a:solidFill>
                      <a:latin typeface="Times New Roman" pitchFamily="18" charset="0"/>
                      <a:ea typeface="隶书" pitchFamily="49" charset="-122"/>
                    </a:rPr>
                    <a:t>v</a:t>
                  </a:r>
                </a:p>
              </p:txBody>
            </p:sp>
          </p:grpSp>
        </p:grpSp>
      </p:grpSp>
      <p:grpSp>
        <p:nvGrpSpPr>
          <p:cNvPr id="31" name="Group 21"/>
          <p:cNvGrpSpPr>
            <a:grpSpLocks/>
          </p:cNvGrpSpPr>
          <p:nvPr/>
        </p:nvGrpSpPr>
        <p:grpSpPr bwMode="auto">
          <a:xfrm>
            <a:off x="1941513" y="139700"/>
            <a:ext cx="1862137" cy="3330575"/>
            <a:chOff x="900" y="217"/>
            <a:chExt cx="810" cy="1484"/>
          </a:xfrm>
        </p:grpSpPr>
        <p:sp>
          <p:nvSpPr>
            <p:cNvPr id="18466" name="Line 22"/>
            <p:cNvSpPr>
              <a:spLocks noChangeShapeType="1"/>
            </p:cNvSpPr>
            <p:nvPr/>
          </p:nvSpPr>
          <p:spPr bwMode="auto">
            <a:xfrm>
              <a:off x="972" y="703"/>
              <a:ext cx="452" cy="998"/>
            </a:xfrm>
            <a:prstGeom prst="line">
              <a:avLst/>
            </a:prstGeom>
            <a:noFill/>
            <a:ln w="12700">
              <a:solidFill>
                <a:srgbClr val="00CCFF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8467" name="Group 23"/>
            <p:cNvGrpSpPr>
              <a:grpSpLocks/>
            </p:cNvGrpSpPr>
            <p:nvPr/>
          </p:nvGrpSpPr>
          <p:grpSpPr bwMode="auto">
            <a:xfrm>
              <a:off x="900" y="217"/>
              <a:ext cx="810" cy="571"/>
              <a:chOff x="930" y="246"/>
              <a:chExt cx="810" cy="571"/>
            </a:xfrm>
          </p:grpSpPr>
          <p:sp>
            <p:nvSpPr>
              <p:cNvPr id="18468" name="Oval 24"/>
              <p:cNvSpPr>
                <a:spLocks noChangeArrowheads="1"/>
              </p:cNvSpPr>
              <p:nvPr/>
            </p:nvSpPr>
            <p:spPr bwMode="auto">
              <a:xfrm>
                <a:off x="930" y="681"/>
                <a:ext cx="136" cy="1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endParaRPr lang="zh-CN" altLang="zh-CN">
                  <a:latin typeface="Verdana" pitchFamily="34" charset="0"/>
                </a:endParaRPr>
              </a:p>
            </p:txBody>
          </p:sp>
          <p:grpSp>
            <p:nvGrpSpPr>
              <p:cNvPr id="18469" name="Group 25"/>
              <p:cNvGrpSpPr>
                <a:grpSpLocks/>
              </p:cNvGrpSpPr>
              <p:nvPr/>
            </p:nvGrpSpPr>
            <p:grpSpPr bwMode="auto">
              <a:xfrm>
                <a:off x="1065" y="246"/>
                <a:ext cx="675" cy="481"/>
                <a:chOff x="1065" y="246"/>
                <a:chExt cx="675" cy="481"/>
              </a:xfrm>
            </p:grpSpPr>
            <p:sp>
              <p:nvSpPr>
                <p:cNvPr id="18470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1065" y="527"/>
                  <a:ext cx="500" cy="200"/>
                </a:xfrm>
                <a:prstGeom prst="line">
                  <a:avLst/>
                </a:prstGeom>
                <a:noFill/>
                <a:ln w="31750">
                  <a:solidFill>
                    <a:srgbClr val="0000FF"/>
                  </a:solidFill>
                  <a:round/>
                  <a:headEnd/>
                  <a:tailEnd type="stealth" w="lg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71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510" y="246"/>
                  <a:ext cx="230" cy="4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1432" tIns="45716" rIns="91432" bIns="45716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sz="4000" b="1" i="1">
                      <a:solidFill>
                        <a:srgbClr val="CC3300"/>
                      </a:solidFill>
                      <a:latin typeface="Times New Roman" pitchFamily="18" charset="0"/>
                      <a:ea typeface="隶书" pitchFamily="49" charset="-122"/>
                    </a:rPr>
                    <a:t>v</a:t>
                  </a:r>
                </a:p>
              </p:txBody>
            </p:sp>
          </p:grpSp>
        </p:grpSp>
      </p:grpSp>
      <p:grpSp>
        <p:nvGrpSpPr>
          <p:cNvPr id="38" name="Group 29"/>
          <p:cNvGrpSpPr>
            <a:grpSpLocks/>
          </p:cNvGrpSpPr>
          <p:nvPr/>
        </p:nvGrpSpPr>
        <p:grpSpPr bwMode="auto">
          <a:xfrm>
            <a:off x="3146425" y="3463925"/>
            <a:ext cx="2479675" cy="2292350"/>
            <a:chOff x="1190" y="1661"/>
            <a:chExt cx="1164" cy="1076"/>
          </a:xfrm>
        </p:grpSpPr>
        <p:sp>
          <p:nvSpPr>
            <p:cNvPr id="18460" name="Line 30"/>
            <p:cNvSpPr>
              <a:spLocks noChangeShapeType="1"/>
            </p:cNvSpPr>
            <p:nvPr/>
          </p:nvSpPr>
          <p:spPr bwMode="auto">
            <a:xfrm flipH="1" flipV="1">
              <a:off x="1190" y="1661"/>
              <a:ext cx="1073" cy="163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8461" name="Group 31"/>
            <p:cNvGrpSpPr>
              <a:grpSpLocks/>
            </p:cNvGrpSpPr>
            <p:nvPr/>
          </p:nvGrpSpPr>
          <p:grpSpPr bwMode="auto">
            <a:xfrm>
              <a:off x="1973" y="1752"/>
              <a:ext cx="381" cy="985"/>
              <a:chOff x="1973" y="1752"/>
              <a:chExt cx="381" cy="985"/>
            </a:xfrm>
          </p:grpSpPr>
          <p:grpSp>
            <p:nvGrpSpPr>
              <p:cNvPr id="18462" name="Group 32"/>
              <p:cNvGrpSpPr>
                <a:grpSpLocks/>
              </p:cNvGrpSpPr>
              <p:nvPr/>
            </p:nvGrpSpPr>
            <p:grpSpPr bwMode="auto">
              <a:xfrm>
                <a:off x="1973" y="1879"/>
                <a:ext cx="308" cy="858"/>
                <a:chOff x="1973" y="1879"/>
                <a:chExt cx="308" cy="858"/>
              </a:xfrm>
            </p:grpSpPr>
            <p:sp>
              <p:nvSpPr>
                <p:cNvPr id="18464" name="Line 33"/>
                <p:cNvSpPr>
                  <a:spLocks noChangeShapeType="1"/>
                </p:cNvSpPr>
                <p:nvPr/>
              </p:nvSpPr>
              <p:spPr bwMode="auto">
                <a:xfrm flipH="1">
                  <a:off x="2145" y="1879"/>
                  <a:ext cx="136" cy="590"/>
                </a:xfrm>
                <a:prstGeom prst="line">
                  <a:avLst/>
                </a:prstGeom>
                <a:noFill/>
                <a:ln w="31750">
                  <a:solidFill>
                    <a:srgbClr val="0000FF"/>
                  </a:solidFill>
                  <a:round/>
                  <a:headEnd/>
                  <a:tailEnd type="stealth" w="lg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465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1973" y="2295"/>
                  <a:ext cx="230" cy="4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1432" tIns="45716" rIns="91432" bIns="45716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sz="4000" b="1" i="1">
                      <a:solidFill>
                        <a:srgbClr val="CC3300"/>
                      </a:solidFill>
                      <a:latin typeface="Times New Roman" pitchFamily="18" charset="0"/>
                      <a:ea typeface="隶书" pitchFamily="49" charset="-122"/>
                    </a:rPr>
                    <a:t>v</a:t>
                  </a:r>
                </a:p>
              </p:txBody>
            </p:sp>
          </p:grpSp>
          <p:sp>
            <p:nvSpPr>
              <p:cNvPr id="18463" name="Oval 35"/>
              <p:cNvSpPr>
                <a:spLocks noChangeArrowheads="1"/>
              </p:cNvSpPr>
              <p:nvPr/>
            </p:nvSpPr>
            <p:spPr bwMode="auto">
              <a:xfrm>
                <a:off x="2218" y="1752"/>
                <a:ext cx="136" cy="1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endParaRPr lang="zh-CN" altLang="zh-CN">
                  <a:latin typeface="Verdana" pitchFamily="34" charset="0"/>
                </a:endParaRPr>
              </a:p>
            </p:txBody>
          </p:sp>
        </p:grpSp>
      </p:grpSp>
      <p:sp>
        <p:nvSpPr>
          <p:cNvPr id="45" name="Text Box 30"/>
          <p:cNvSpPr txBox="1">
            <a:spLocks noChangeArrowheads="1"/>
          </p:cNvSpPr>
          <p:nvPr/>
        </p:nvSpPr>
        <p:spPr bwMode="auto">
          <a:xfrm>
            <a:off x="3835400" y="5765800"/>
            <a:ext cx="53546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匀速圆周运动是一种</a:t>
            </a:r>
            <a:r>
              <a:rPr kumimoji="1" lang="zh-CN" altLang="en-US" sz="2800" b="1" u="sng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变速运动</a:t>
            </a:r>
            <a:r>
              <a:rPr kumimoji="1" lang="en-US" altLang="zh-CN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!</a:t>
            </a:r>
            <a:endParaRPr kumimoji="1" lang="zh-CN" altLang="en-US" sz="28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81163" y="4033838"/>
            <a:ext cx="346710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线速度方向在变化</a:t>
            </a:r>
          </a:p>
        </p:txBody>
      </p:sp>
      <p:sp>
        <p:nvSpPr>
          <p:cNvPr id="47" name="椭圆形标注 46"/>
          <p:cNvSpPr/>
          <p:nvPr/>
        </p:nvSpPr>
        <p:spPr>
          <a:xfrm>
            <a:off x="1092200" y="5756275"/>
            <a:ext cx="2011363" cy="960438"/>
          </a:xfrm>
          <a:prstGeom prst="wedgeEllipseCallout">
            <a:avLst>
              <a:gd name="adj1" fmla="val 98275"/>
              <a:gd name="adj2" fmla="val -19778"/>
            </a:avLst>
          </a:prstGeom>
          <a:solidFill>
            <a:srgbClr val="0000FF"/>
          </a:solidFill>
          <a:ln w="158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kumimoji="1" lang="zh-CN" altLang="en-US" sz="2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楷体_GB2312" pitchFamily="49" charset="-122"/>
              </a:rPr>
              <a:t>线速度大小不变</a:t>
            </a:r>
          </a:p>
        </p:txBody>
      </p:sp>
      <p:sp>
        <p:nvSpPr>
          <p:cNvPr id="48" name="Text Box 30"/>
          <p:cNvSpPr txBox="1">
            <a:spLocks noChangeArrowheads="1"/>
          </p:cNvSpPr>
          <p:nvPr/>
        </p:nvSpPr>
        <p:spPr bwMode="auto">
          <a:xfrm>
            <a:off x="3743325" y="411163"/>
            <a:ext cx="53546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prstDash val="lgDash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匀速圆周运动是匀速运动吗？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141788" y="303213"/>
            <a:ext cx="470058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</a:rPr>
              <a:t>在匀速圆周运动中刚学过的这</a:t>
            </a:r>
            <a:r>
              <a:rPr lang="en-US" altLang="zh-CN" sz="2400" b="1">
                <a:solidFill>
                  <a:srgbClr val="FF0000"/>
                </a:solidFill>
              </a:rPr>
              <a:t>5</a:t>
            </a:r>
            <a:r>
              <a:rPr lang="zh-CN" altLang="en-US" sz="2400" b="1">
                <a:solidFill>
                  <a:srgbClr val="FF0000"/>
                </a:solidFill>
              </a:rPr>
              <a:t>个物理量，哪些是恒量，哪些是变量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C 0.03628 -0.18356 0.17795 -0.29421 0.31666 -0.24514 C 0.45434 -0.19653 0.53715 -0.00694 0.50069 0.17732 C 0.46458 0.35926 0.32274 0.46945 0.18281 0.42246 C 0.04566 0.37176 -0.03854 0.18519 3.33333E-6 -1.48148E-6 Z " pathEditMode="relative" rAng="-4508256" ptsTypes="fffff">
                                      <p:cBhvr>
                                        <p:cTn id="6" dur="5000" fill="hold"/>
                                        <p:tgtEl>
                                          <p:spTgt spid="4003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48" y="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00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00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77457E-6 L 3.33333E-6 -0.1079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4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3" dur="500"/>
                                        <p:tgtEl>
                                          <p:spTgt spid="108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0386" grpId="0" animBg="1"/>
      <p:bldP spid="400388" grpId="0" animBg="1"/>
      <p:bldP spid="400394" grpId="0" animBg="1"/>
      <p:bldP spid="108556" grpId="0"/>
      <p:bldP spid="108556" grpId="1"/>
      <p:bldP spid="5" grpId="0"/>
      <p:bldP spid="6" grpId="0"/>
      <p:bldP spid="11" grpId="0"/>
      <p:bldP spid="12" grpId="0" animBg="1"/>
      <p:bldP spid="13" grpId="0" animBg="1"/>
      <p:bldP spid="13" grpId="1" animBg="1"/>
      <p:bldP spid="14" grpId="0"/>
      <p:bldP spid="14" grpId="1"/>
      <p:bldP spid="18" grpId="0"/>
      <p:bldP spid="29" grpId="0"/>
      <p:bldP spid="45" grpId="0"/>
      <p:bldP spid="2" grpId="0"/>
      <p:bldP spid="47" grpId="0" animBg="1"/>
      <p:bldP spid="48" grpId="0"/>
      <p:bldP spid="48" grpId="1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 Box 3"/>
          <p:cNvSpPr txBox="1">
            <a:spLocks noChangeArrowheads="1"/>
          </p:cNvSpPr>
          <p:nvPr/>
        </p:nvSpPr>
        <p:spPr bwMode="auto">
          <a:xfrm>
            <a:off x="1851025" y="260350"/>
            <a:ext cx="577056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四、线速度与角速度的关系</a:t>
            </a:r>
          </a:p>
        </p:txBody>
      </p:sp>
      <p:sp>
        <p:nvSpPr>
          <p:cNvPr id="19459" name="Text Box 4"/>
          <p:cNvSpPr txBox="1">
            <a:spLocks noChangeArrowheads="1"/>
          </p:cNvSpPr>
          <p:nvPr/>
        </p:nvSpPr>
        <p:spPr bwMode="auto">
          <a:xfrm>
            <a:off x="733425" y="1435100"/>
            <a:ext cx="7942263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60000"/>
              </a:lnSpc>
              <a:spcBef>
                <a:spcPct val="50000"/>
              </a:spcBef>
            </a:pP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设物体做半径为 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的匀速圆周运动，在 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内通过的弧长为 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，半径转过的角度为 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θ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endParaRPr kumimoji="1" lang="zh-CN" altLang="en-US" sz="26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815975" y="3151188"/>
            <a:ext cx="472440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由数学知识得  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 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θ</a:t>
            </a:r>
          </a:p>
        </p:txBody>
      </p:sp>
      <p:grpSp>
        <p:nvGrpSpPr>
          <p:cNvPr id="388102" name="Group 6"/>
          <p:cNvGrpSpPr>
            <a:grpSpLocks/>
          </p:cNvGrpSpPr>
          <p:nvPr/>
        </p:nvGrpSpPr>
        <p:grpSpPr bwMode="auto">
          <a:xfrm>
            <a:off x="965200" y="3917950"/>
            <a:ext cx="3733800" cy="903288"/>
            <a:chOff x="1152" y="1968"/>
            <a:chExt cx="2352" cy="569"/>
          </a:xfrm>
        </p:grpSpPr>
        <p:sp>
          <p:nvSpPr>
            <p:cNvPr id="19476" name="Rectangle 7"/>
            <p:cNvSpPr>
              <a:spLocks noChangeArrowheads="1"/>
            </p:cNvSpPr>
            <p:nvPr/>
          </p:nvSpPr>
          <p:spPr bwMode="auto">
            <a:xfrm>
              <a:off x="1152" y="2109"/>
              <a:ext cx="2352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600" b="1" i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altLang="zh-CN" sz="26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 =        =         = </a:t>
              </a:r>
              <a:r>
                <a:rPr lang="en-US" altLang="zh-CN" sz="2600" b="1" i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rω</a:t>
              </a:r>
            </a:p>
          </p:txBody>
        </p:sp>
        <p:sp>
          <p:nvSpPr>
            <p:cNvPr id="19477" name="Text Box 8"/>
            <p:cNvSpPr txBox="1">
              <a:spLocks noChangeArrowheads="1"/>
            </p:cNvSpPr>
            <p:nvPr/>
          </p:nvSpPr>
          <p:spPr bwMode="auto">
            <a:xfrm>
              <a:off x="1520" y="2227"/>
              <a:ext cx="408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9999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600" b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Δ</a:t>
              </a:r>
              <a:r>
                <a:rPr kumimoji="1" lang="en-US" altLang="zh-CN" sz="2600" b="1" i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t</a:t>
              </a:r>
            </a:p>
          </p:txBody>
        </p:sp>
        <p:sp>
          <p:nvSpPr>
            <p:cNvPr id="19478" name="Text Box 9"/>
            <p:cNvSpPr txBox="1">
              <a:spLocks noChangeArrowheads="1"/>
            </p:cNvSpPr>
            <p:nvPr/>
          </p:nvSpPr>
          <p:spPr bwMode="auto">
            <a:xfrm>
              <a:off x="1520" y="1970"/>
              <a:ext cx="403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9999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600" b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Δ</a:t>
              </a:r>
              <a:r>
                <a:rPr kumimoji="1" lang="en-US" altLang="zh-CN" sz="2600" b="1" i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l</a:t>
              </a:r>
            </a:p>
          </p:txBody>
        </p:sp>
        <p:sp>
          <p:nvSpPr>
            <p:cNvPr id="19479" name="Line 10"/>
            <p:cNvSpPr>
              <a:spLocks noChangeShapeType="1"/>
            </p:cNvSpPr>
            <p:nvPr/>
          </p:nvSpPr>
          <p:spPr bwMode="auto">
            <a:xfrm>
              <a:off x="1520" y="2278"/>
              <a:ext cx="264" cy="0"/>
            </a:xfrm>
            <a:prstGeom prst="line">
              <a:avLst/>
            </a:prstGeom>
            <a:noFill/>
            <a:ln w="25400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0" name="Text Box 11"/>
            <p:cNvSpPr txBox="1">
              <a:spLocks noChangeArrowheads="1"/>
            </p:cNvSpPr>
            <p:nvPr/>
          </p:nvSpPr>
          <p:spPr bwMode="auto">
            <a:xfrm>
              <a:off x="2105" y="2219"/>
              <a:ext cx="393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9999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600" b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Δ</a:t>
              </a:r>
              <a:r>
                <a:rPr kumimoji="1" lang="en-US" altLang="zh-CN" sz="2600" b="1" i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t</a:t>
              </a:r>
            </a:p>
          </p:txBody>
        </p:sp>
        <p:sp>
          <p:nvSpPr>
            <p:cNvPr id="19481" name="Text Box 12"/>
            <p:cNvSpPr txBox="1">
              <a:spLocks noChangeArrowheads="1"/>
            </p:cNvSpPr>
            <p:nvPr/>
          </p:nvSpPr>
          <p:spPr bwMode="auto">
            <a:xfrm>
              <a:off x="2038" y="1968"/>
              <a:ext cx="512" cy="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9999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600" b="1" i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r</a:t>
              </a:r>
              <a:r>
                <a:rPr kumimoji="1" lang="en-US" altLang="zh-CN" sz="2600" b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Δ</a:t>
              </a:r>
              <a:r>
                <a:rPr kumimoji="1" lang="el-GR" altLang="zh-CN" sz="2600" b="1" i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θ</a:t>
              </a:r>
              <a:endParaRPr kumimoji="1" lang="en-US" altLang="zh-CN" sz="2600" b="1" i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19482" name="Line 13"/>
            <p:cNvSpPr>
              <a:spLocks noChangeShapeType="1"/>
            </p:cNvSpPr>
            <p:nvPr/>
          </p:nvSpPr>
          <p:spPr bwMode="auto">
            <a:xfrm>
              <a:off x="2081" y="2271"/>
              <a:ext cx="319" cy="0"/>
            </a:xfrm>
            <a:prstGeom prst="line">
              <a:avLst/>
            </a:prstGeom>
            <a:noFill/>
            <a:ln w="25400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88111" name="Rectangle 15"/>
          <p:cNvSpPr>
            <a:spLocks noChangeArrowheads="1"/>
          </p:cNvSpPr>
          <p:nvPr/>
        </p:nvSpPr>
        <p:spPr bwMode="auto">
          <a:xfrm>
            <a:off x="1763713" y="5241925"/>
            <a:ext cx="1905000" cy="585788"/>
          </a:xfrm>
          <a:prstGeom prst="rect">
            <a:avLst/>
          </a:prstGeom>
          <a:noFill/>
          <a:ln w="28575">
            <a:solidFill>
              <a:srgbClr val="000000"/>
            </a:solidFill>
            <a:prstDash val="lg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>
                    <a:alpha val="79999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200" b="1" i="1">
                <a:solidFill>
                  <a:srgbClr val="FF0000"/>
                </a:solidFill>
                <a:latin typeface="Times New Roman" pitchFamily="18" charset="0"/>
              </a:rPr>
              <a:t>v = </a:t>
            </a:r>
            <a:r>
              <a:rPr lang="en-US" altLang="zh-CN" sz="32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rω</a:t>
            </a:r>
          </a:p>
        </p:txBody>
      </p:sp>
      <p:grpSp>
        <p:nvGrpSpPr>
          <p:cNvPr id="388112" name="Group 16"/>
          <p:cNvGrpSpPr>
            <a:grpSpLocks/>
          </p:cNvGrpSpPr>
          <p:nvPr/>
        </p:nvGrpSpPr>
        <p:grpSpPr bwMode="auto">
          <a:xfrm>
            <a:off x="5497513" y="2986088"/>
            <a:ext cx="2552700" cy="2841625"/>
            <a:chOff x="3648" y="1488"/>
            <a:chExt cx="1607" cy="1789"/>
          </a:xfrm>
        </p:grpSpPr>
        <p:sp>
          <p:nvSpPr>
            <p:cNvPr id="19464" name="Oval 17"/>
            <p:cNvSpPr>
              <a:spLocks noChangeAspect="1" noChangeArrowheads="1"/>
            </p:cNvSpPr>
            <p:nvPr/>
          </p:nvSpPr>
          <p:spPr bwMode="auto">
            <a:xfrm>
              <a:off x="3648" y="1670"/>
              <a:ext cx="1607" cy="1607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endParaRPr lang="zh-CN" altLang="en-US">
                <a:solidFill>
                  <a:srgbClr val="8E163E"/>
                </a:solidFill>
              </a:endParaRPr>
            </a:p>
          </p:txBody>
        </p:sp>
        <p:grpSp>
          <p:nvGrpSpPr>
            <p:cNvPr id="19465" name="Group 18"/>
            <p:cNvGrpSpPr>
              <a:grpSpLocks/>
            </p:cNvGrpSpPr>
            <p:nvPr/>
          </p:nvGrpSpPr>
          <p:grpSpPr bwMode="auto">
            <a:xfrm>
              <a:off x="4254" y="1488"/>
              <a:ext cx="849" cy="990"/>
              <a:chOff x="4254" y="1488"/>
              <a:chExt cx="849" cy="990"/>
            </a:xfrm>
          </p:grpSpPr>
          <p:sp>
            <p:nvSpPr>
              <p:cNvPr id="19466" name="Oval 19"/>
              <p:cNvSpPr>
                <a:spLocks noChangeAspect="1" noChangeArrowheads="1"/>
              </p:cNvSpPr>
              <p:nvPr/>
            </p:nvSpPr>
            <p:spPr bwMode="auto">
              <a:xfrm>
                <a:off x="4377" y="1599"/>
                <a:ext cx="137" cy="13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endParaRPr lang="zh-CN" altLang="en-US">
                  <a:solidFill>
                    <a:srgbClr val="8E163E"/>
                  </a:solidFill>
                </a:endParaRPr>
              </a:p>
            </p:txBody>
          </p:sp>
          <p:sp>
            <p:nvSpPr>
              <p:cNvPr id="19467" name="Rectangle 20"/>
              <p:cNvSpPr>
                <a:spLocks noChangeArrowheads="1"/>
              </p:cNvSpPr>
              <p:nvPr/>
            </p:nvSpPr>
            <p:spPr bwMode="auto">
              <a:xfrm>
                <a:off x="4752" y="1488"/>
                <a:ext cx="296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kumimoji="1" lang="en-US" altLang="zh-CN" sz="2400" b="1" i="1">
                    <a:solidFill>
                      <a:srgbClr val="3333FF"/>
                    </a:solidFill>
                    <a:latin typeface="Times New Roman" pitchFamily="18" charset="0"/>
                  </a:rPr>
                  <a:t>∆</a:t>
                </a:r>
                <a:r>
                  <a:rPr kumimoji="1" lang="en-US" altLang="zh-CN" sz="2800" b="1" i="1">
                    <a:solidFill>
                      <a:srgbClr val="3333FF"/>
                    </a:solidFill>
                    <a:latin typeface="Times New Roman" pitchFamily="18" charset="0"/>
                  </a:rPr>
                  <a:t>l</a:t>
                </a:r>
              </a:p>
            </p:txBody>
          </p:sp>
          <p:grpSp>
            <p:nvGrpSpPr>
              <p:cNvPr id="19468" name="Group 21"/>
              <p:cNvGrpSpPr>
                <a:grpSpLocks/>
              </p:cNvGrpSpPr>
              <p:nvPr/>
            </p:nvGrpSpPr>
            <p:grpSpPr bwMode="auto">
              <a:xfrm>
                <a:off x="4377" y="1662"/>
                <a:ext cx="726" cy="816"/>
                <a:chOff x="4521" y="1406"/>
                <a:chExt cx="726" cy="816"/>
              </a:xfrm>
            </p:grpSpPr>
            <p:sp>
              <p:nvSpPr>
                <p:cNvPr id="19471" name="Oval 22"/>
                <p:cNvSpPr>
                  <a:spLocks noChangeAspect="1" noChangeArrowheads="1"/>
                </p:cNvSpPr>
                <p:nvPr/>
              </p:nvSpPr>
              <p:spPr bwMode="auto">
                <a:xfrm>
                  <a:off x="5110" y="1606"/>
                  <a:ext cx="137" cy="137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2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</a:pPr>
                  <a:endParaRPr lang="zh-CN" altLang="en-US">
                    <a:solidFill>
                      <a:srgbClr val="8E163E"/>
                    </a:solidFill>
                  </a:endParaRPr>
                </a:p>
              </p:txBody>
            </p:sp>
            <p:sp>
              <p:nvSpPr>
                <p:cNvPr id="19472" name="Arc 23"/>
                <p:cNvSpPr>
                  <a:spLocks noChangeAspect="1"/>
                </p:cNvSpPr>
                <p:nvPr/>
              </p:nvSpPr>
              <p:spPr bwMode="auto">
                <a:xfrm>
                  <a:off x="4599" y="2048"/>
                  <a:ext cx="114" cy="136"/>
                </a:xfrm>
                <a:custGeom>
                  <a:avLst/>
                  <a:gdLst>
                    <a:gd name="T0" fmla="*/ 0 w 18099"/>
                    <a:gd name="T1" fmla="*/ 0 h 21600"/>
                    <a:gd name="T2" fmla="*/ 0 w 18099"/>
                    <a:gd name="T3" fmla="*/ 0 h 21600"/>
                    <a:gd name="T4" fmla="*/ 0 w 18099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8099" h="21600" fill="none" extrusionOk="0">
                      <a:moveTo>
                        <a:pt x="-1" y="0"/>
                      </a:moveTo>
                      <a:cubicBezTo>
                        <a:pt x="7303" y="0"/>
                        <a:pt x="14112" y="3690"/>
                        <a:pt x="18099" y="9810"/>
                      </a:cubicBezTo>
                    </a:path>
                    <a:path w="18099" h="21600" stroke="0" extrusionOk="0">
                      <a:moveTo>
                        <a:pt x="-1" y="0"/>
                      </a:moveTo>
                      <a:cubicBezTo>
                        <a:pt x="7303" y="0"/>
                        <a:pt x="14112" y="3690"/>
                        <a:pt x="18099" y="981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9473" name="Line 24"/>
                <p:cNvSpPr>
                  <a:spLocks noChangeShapeType="1"/>
                </p:cNvSpPr>
                <p:nvPr/>
              </p:nvSpPr>
              <p:spPr bwMode="auto">
                <a:xfrm>
                  <a:off x="4599" y="1406"/>
                  <a:ext cx="0" cy="81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74" name="Line 25"/>
                <p:cNvSpPr>
                  <a:spLocks noChangeShapeType="1"/>
                </p:cNvSpPr>
                <p:nvPr/>
              </p:nvSpPr>
              <p:spPr bwMode="auto">
                <a:xfrm flipV="1">
                  <a:off x="4608" y="1678"/>
                  <a:ext cx="576" cy="5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75" name="Rectangle 27"/>
                <p:cNvSpPr>
                  <a:spLocks noChangeArrowheads="1"/>
                </p:cNvSpPr>
                <p:nvPr/>
              </p:nvSpPr>
              <p:spPr bwMode="auto">
                <a:xfrm>
                  <a:off x="4521" y="1721"/>
                  <a:ext cx="445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kumimoji="1" lang="en-US" altLang="zh-CN" sz="2800" b="1">
                      <a:solidFill>
                        <a:srgbClr val="3333FF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el-GR" altLang="zh-CN" sz="2800" b="1">
                      <a:solidFill>
                        <a:srgbClr val="3333FF"/>
                      </a:solidFill>
                      <a:latin typeface="Times New Roman" pitchFamily="18" charset="0"/>
                    </a:rPr>
                    <a:t>Δ</a:t>
                  </a:r>
                  <a:r>
                    <a:rPr kumimoji="1" lang="en-US" altLang="zh-CN" sz="2800" b="1" i="1">
                      <a:solidFill>
                        <a:srgbClr val="3333FF"/>
                      </a:solidFill>
                      <a:latin typeface="Times New Roman" pitchFamily="18" charset="0"/>
                    </a:rPr>
                    <a:t>θ</a:t>
                  </a:r>
                </a:p>
              </p:txBody>
            </p:sp>
          </p:grpSp>
          <p:sp>
            <p:nvSpPr>
              <p:cNvPr id="19469" name="Arc 28"/>
              <p:cNvSpPr>
                <a:spLocks noChangeAspect="1"/>
              </p:cNvSpPr>
              <p:nvPr/>
            </p:nvSpPr>
            <p:spPr bwMode="auto">
              <a:xfrm>
                <a:off x="4447" y="1664"/>
                <a:ext cx="593" cy="791"/>
              </a:xfrm>
              <a:custGeom>
                <a:avLst/>
                <a:gdLst>
                  <a:gd name="T0" fmla="*/ 0 w 16187"/>
                  <a:gd name="T1" fmla="*/ 0 h 21600"/>
                  <a:gd name="T2" fmla="*/ 0 w 16187"/>
                  <a:gd name="T3" fmla="*/ 0 h 21600"/>
                  <a:gd name="T4" fmla="*/ 0 w 16187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6187" h="21600" fill="none" extrusionOk="0">
                    <a:moveTo>
                      <a:pt x="-1" y="0"/>
                    </a:moveTo>
                    <a:cubicBezTo>
                      <a:pt x="6192" y="0"/>
                      <a:pt x="12086" y="2657"/>
                      <a:pt x="16186" y="7298"/>
                    </a:cubicBezTo>
                  </a:path>
                  <a:path w="16187" h="21600" stroke="0" extrusionOk="0">
                    <a:moveTo>
                      <a:pt x="-1" y="0"/>
                    </a:moveTo>
                    <a:cubicBezTo>
                      <a:pt x="6192" y="0"/>
                      <a:pt x="12086" y="2657"/>
                      <a:pt x="16186" y="7298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28575">
                <a:solidFill>
                  <a:srgbClr val="3333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9470" name="Text Box 29"/>
              <p:cNvSpPr txBox="1">
                <a:spLocks noChangeArrowheads="1"/>
              </p:cNvSpPr>
              <p:nvPr/>
            </p:nvSpPr>
            <p:spPr bwMode="auto">
              <a:xfrm>
                <a:off x="4254" y="1860"/>
                <a:ext cx="240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rgbClr val="3333FF"/>
                    </a:solidFill>
                    <a:latin typeface="Times New Roman" pitchFamily="18" charset="0"/>
                  </a:rPr>
                  <a:t>r</a:t>
                </a: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1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2070100" y="3317875"/>
            <a:ext cx="43243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</a:rPr>
              <a:t>当 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</a:rPr>
              <a:t>v 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</a:rPr>
              <a:t>一定时，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</a:rPr>
              <a:t>ω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</a:rPr>
              <a:t>与 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</a:rPr>
              <a:t>r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</a:rPr>
              <a:t>成反比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070100" y="2741613"/>
            <a:ext cx="45053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</a:rPr>
              <a:t>当 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</a:rPr>
              <a:t>ω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</a:rPr>
              <a:t>一定时，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</a:rPr>
              <a:t>v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</a:rPr>
              <a:t>与 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</a:rPr>
              <a:t>r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</a:rPr>
              <a:t>成正比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2070100" y="3906838"/>
            <a:ext cx="44100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</a:rPr>
              <a:t>当 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</a:rPr>
              <a:t>r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</a:rPr>
              <a:t>一定时，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</a:rPr>
              <a:t>v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</a:rPr>
              <a:t>与 </a:t>
            </a:r>
            <a:r>
              <a:rPr kumimoji="1" lang="en-US" altLang="zh-CN" sz="2600" b="1" i="1">
                <a:solidFill>
                  <a:srgbClr val="0000FF"/>
                </a:solidFill>
                <a:latin typeface="Times New Roman" pitchFamily="18" charset="0"/>
              </a:rPr>
              <a:t>ω</a:t>
            </a:r>
            <a:r>
              <a:rPr kumimoji="1" lang="en-US" altLang="zh-CN" sz="26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kumimoji="1" lang="zh-CN" altLang="en-US" sz="2600" b="1">
                <a:solidFill>
                  <a:srgbClr val="0000FF"/>
                </a:solidFill>
                <a:latin typeface="Times New Roman" pitchFamily="18" charset="0"/>
              </a:rPr>
              <a:t>成正比</a:t>
            </a:r>
          </a:p>
        </p:txBody>
      </p:sp>
      <p:sp>
        <p:nvSpPr>
          <p:cNvPr id="20485" name="Text Box 8"/>
          <p:cNvSpPr txBox="1">
            <a:spLocks noChangeArrowheads="1"/>
          </p:cNvSpPr>
          <p:nvPr/>
        </p:nvSpPr>
        <p:spPr bwMode="auto">
          <a:xfrm>
            <a:off x="539750" y="1052513"/>
            <a:ext cx="8064500" cy="1217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600" b="1">
                <a:latin typeface="Times New Roman" pitchFamily="18" charset="0"/>
                <a:cs typeface="Times New Roman" pitchFamily="18" charset="0"/>
              </a:rPr>
              <a:t>         根据公式 </a:t>
            </a:r>
            <a:r>
              <a:rPr lang="en-US" altLang="zh-CN" sz="2600" b="1" i="1">
                <a:latin typeface="Times New Roman" pitchFamily="18" charset="0"/>
                <a:cs typeface="Times New Roman" pitchFamily="18" charset="0"/>
              </a:rPr>
              <a:t>v = rω</a:t>
            </a:r>
            <a:r>
              <a:rPr lang="zh-CN" altLang="en-US" sz="2600" b="1">
                <a:latin typeface="Times New Roman" pitchFamily="18" charset="0"/>
                <a:cs typeface="Times New Roman" pitchFamily="18" charset="0"/>
              </a:rPr>
              <a:t>，得出速度 </a:t>
            </a:r>
            <a:r>
              <a:rPr lang="en-US" altLang="zh-CN" sz="2600" b="1" i="1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altLang="zh-CN" sz="26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600" b="1">
                <a:latin typeface="Times New Roman" pitchFamily="18" charset="0"/>
                <a:cs typeface="Times New Roman" pitchFamily="18" charset="0"/>
              </a:rPr>
              <a:t>与角速度 </a:t>
            </a:r>
            <a:r>
              <a:rPr lang="en-US" altLang="zh-CN" sz="2600" b="1" i="1">
                <a:latin typeface="Times New Roman" pitchFamily="18" charset="0"/>
                <a:cs typeface="Times New Roman" pitchFamily="18" charset="0"/>
              </a:rPr>
              <a:t>ω </a:t>
            </a:r>
            <a:r>
              <a:rPr lang="zh-CN" altLang="en-US" sz="2600" b="1">
                <a:latin typeface="Times New Roman" pitchFamily="18" charset="0"/>
                <a:cs typeface="Times New Roman" pitchFamily="18" charset="0"/>
              </a:rPr>
              <a:t>成正比，你同意这种说法吗？请说出你的理由。</a:t>
            </a:r>
          </a:p>
        </p:txBody>
      </p:sp>
      <p:pic>
        <p:nvPicPr>
          <p:cNvPr id="20486" name="Picture 2" descr="E:\2015下学期精品课件\栏目图标\图标\二级\思考与讨论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300038"/>
            <a:ext cx="1835150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/>
      <p:bldP spid="1946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561975" y="1008063"/>
            <a:ext cx="478790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600" b="1">
                <a:solidFill>
                  <a:srgbClr val="FF0000"/>
                </a:solidFill>
                <a:latin typeface="宋体" pitchFamily="2" charset="-122"/>
              </a:rPr>
              <a:t>线速度、角速度与周期的关系：</a:t>
            </a: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628650" y="1881188"/>
            <a:ext cx="6172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设物体做半径为  </a:t>
            </a:r>
            <a:r>
              <a:rPr kumimoji="1" lang="en-US" altLang="zh-CN" sz="24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的匀速圆周运动：</a:t>
            </a:r>
          </a:p>
        </p:txBody>
      </p:sp>
      <p:grpSp>
        <p:nvGrpSpPr>
          <p:cNvPr id="386053" name="Group 5"/>
          <p:cNvGrpSpPr>
            <a:grpSpLocks/>
          </p:cNvGrpSpPr>
          <p:nvPr/>
        </p:nvGrpSpPr>
        <p:grpSpPr bwMode="auto">
          <a:xfrm>
            <a:off x="7597775" y="2635250"/>
            <a:ext cx="1622425" cy="1042988"/>
            <a:chOff x="2816" y="1574"/>
            <a:chExt cx="1022" cy="657"/>
          </a:xfrm>
        </p:grpSpPr>
        <p:sp>
          <p:nvSpPr>
            <p:cNvPr id="21533" name="Rectangle 7"/>
            <p:cNvSpPr>
              <a:spLocks noChangeArrowheads="1"/>
            </p:cNvSpPr>
            <p:nvPr/>
          </p:nvSpPr>
          <p:spPr bwMode="auto">
            <a:xfrm>
              <a:off x="2816" y="1733"/>
              <a:ext cx="99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</a:rPr>
                <a:t>v =</a:t>
              </a:r>
            </a:p>
          </p:txBody>
        </p:sp>
        <p:sp>
          <p:nvSpPr>
            <p:cNvPr id="21534" name="Text Box 8"/>
            <p:cNvSpPr txBox="1">
              <a:spLocks noChangeArrowheads="1"/>
            </p:cNvSpPr>
            <p:nvPr/>
          </p:nvSpPr>
          <p:spPr bwMode="auto">
            <a:xfrm>
              <a:off x="3203" y="1904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9999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T</a:t>
              </a:r>
              <a:endParaRPr kumimoji="1" lang="en-US" altLang="zh-CN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21535" name="Line 9"/>
            <p:cNvSpPr>
              <a:spLocks noChangeShapeType="1"/>
            </p:cNvSpPr>
            <p:nvPr/>
          </p:nvSpPr>
          <p:spPr bwMode="auto">
            <a:xfrm>
              <a:off x="3203" y="1904"/>
              <a:ext cx="361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6" name="Text Box 10"/>
            <p:cNvSpPr txBox="1">
              <a:spLocks noChangeArrowheads="1"/>
            </p:cNvSpPr>
            <p:nvPr/>
          </p:nvSpPr>
          <p:spPr bwMode="auto">
            <a:xfrm>
              <a:off x="3166" y="1574"/>
              <a:ext cx="672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9999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2π</a:t>
              </a:r>
              <a:r>
                <a:rPr kumimoji="1"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r</a:t>
              </a:r>
              <a:endParaRPr kumimoji="1" lang="en-US" altLang="zh-CN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sp>
        <p:nvSpPr>
          <p:cNvPr id="21509" name="Text Box 11"/>
          <p:cNvSpPr txBox="1">
            <a:spLocks noChangeArrowheads="1"/>
          </p:cNvSpPr>
          <p:nvPr/>
        </p:nvSpPr>
        <p:spPr bwMode="auto">
          <a:xfrm>
            <a:off x="4681538" y="2935288"/>
            <a:ext cx="3181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FF"/>
                </a:solidFill>
                <a:latin typeface="宋体" pitchFamily="2" charset="-122"/>
              </a:rPr>
              <a:t>线速度与周期的关系：</a:t>
            </a:r>
          </a:p>
        </p:txBody>
      </p:sp>
      <p:sp>
        <p:nvSpPr>
          <p:cNvPr id="21510" name="Text Box 12"/>
          <p:cNvSpPr txBox="1">
            <a:spLocks noChangeArrowheads="1"/>
          </p:cNvSpPr>
          <p:nvPr/>
        </p:nvSpPr>
        <p:spPr bwMode="auto">
          <a:xfrm>
            <a:off x="4730750" y="4268788"/>
            <a:ext cx="3962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FF"/>
                </a:solidFill>
                <a:latin typeface="宋体" pitchFamily="2" charset="-122"/>
              </a:rPr>
              <a:t>角速度与周期的关系：</a:t>
            </a:r>
          </a:p>
        </p:txBody>
      </p:sp>
      <p:grpSp>
        <p:nvGrpSpPr>
          <p:cNvPr id="386061" name="Group 13"/>
          <p:cNvGrpSpPr>
            <a:grpSpLocks/>
          </p:cNvGrpSpPr>
          <p:nvPr/>
        </p:nvGrpSpPr>
        <p:grpSpPr bwMode="auto">
          <a:xfrm>
            <a:off x="7724775" y="3987800"/>
            <a:ext cx="1584325" cy="1041400"/>
            <a:chOff x="2790" y="2266"/>
            <a:chExt cx="998" cy="655"/>
          </a:xfrm>
        </p:grpSpPr>
        <p:sp>
          <p:nvSpPr>
            <p:cNvPr id="21529" name="Rectangle 15"/>
            <p:cNvSpPr>
              <a:spLocks noChangeArrowheads="1"/>
            </p:cNvSpPr>
            <p:nvPr/>
          </p:nvSpPr>
          <p:spPr bwMode="auto">
            <a:xfrm>
              <a:off x="2790" y="2429"/>
              <a:ext cx="99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itchFamily="18" charset="0"/>
                </a:rPr>
                <a:t>ω =</a:t>
              </a:r>
            </a:p>
          </p:txBody>
        </p:sp>
        <p:sp>
          <p:nvSpPr>
            <p:cNvPr id="21530" name="Text Box 16"/>
            <p:cNvSpPr txBox="1">
              <a:spLocks noChangeArrowheads="1"/>
            </p:cNvSpPr>
            <p:nvPr/>
          </p:nvSpPr>
          <p:spPr bwMode="auto">
            <a:xfrm>
              <a:off x="3239" y="2594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9999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 i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T</a:t>
              </a:r>
              <a:endParaRPr kumimoji="1" lang="en-US" altLang="zh-CN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21531" name="Line 17"/>
            <p:cNvSpPr>
              <a:spLocks noChangeShapeType="1"/>
            </p:cNvSpPr>
            <p:nvPr/>
          </p:nvSpPr>
          <p:spPr bwMode="auto">
            <a:xfrm>
              <a:off x="3256" y="2598"/>
              <a:ext cx="301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2" name="Text Box 18"/>
            <p:cNvSpPr txBox="1">
              <a:spLocks noChangeArrowheads="1"/>
            </p:cNvSpPr>
            <p:nvPr/>
          </p:nvSpPr>
          <p:spPr bwMode="auto">
            <a:xfrm>
              <a:off x="3239" y="2266"/>
              <a:ext cx="423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79999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2π</a:t>
              </a:r>
            </a:p>
          </p:txBody>
        </p:sp>
      </p:grpSp>
      <p:pic>
        <p:nvPicPr>
          <p:cNvPr id="21512" name="Picture 2" descr="E:\2015下学期精品课件\栏目图标\图标\二级\思考与讨论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261938"/>
            <a:ext cx="1835150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13" name="组合 7"/>
          <p:cNvGrpSpPr>
            <a:grpSpLocks/>
          </p:cNvGrpSpPr>
          <p:nvPr/>
        </p:nvGrpSpPr>
        <p:grpSpPr bwMode="auto">
          <a:xfrm>
            <a:off x="561975" y="2598738"/>
            <a:ext cx="2651125" cy="923925"/>
            <a:chOff x="519976" y="2433293"/>
            <a:chExt cx="2651248" cy="923925"/>
          </a:xfrm>
        </p:grpSpPr>
        <p:grpSp>
          <p:nvGrpSpPr>
            <p:cNvPr id="21523" name="Group 15"/>
            <p:cNvGrpSpPr>
              <a:grpSpLocks/>
            </p:cNvGrpSpPr>
            <p:nvPr/>
          </p:nvGrpSpPr>
          <p:grpSpPr bwMode="auto">
            <a:xfrm>
              <a:off x="1586899" y="2433293"/>
              <a:ext cx="1584325" cy="923925"/>
              <a:chOff x="4474" y="2088"/>
              <a:chExt cx="998" cy="582"/>
            </a:xfrm>
          </p:grpSpPr>
          <p:sp>
            <p:nvSpPr>
              <p:cNvPr id="21525" name="Rectangle 16"/>
              <p:cNvSpPr>
                <a:spLocks noChangeArrowheads="1"/>
              </p:cNvSpPr>
              <p:nvPr/>
            </p:nvSpPr>
            <p:spPr bwMode="auto">
              <a:xfrm>
                <a:off x="4474" y="2229"/>
                <a:ext cx="998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rgbClr val="FF0000"/>
                    </a:solidFill>
                    <a:latin typeface="Times New Roman" pitchFamily="18" charset="0"/>
                  </a:rPr>
                  <a:t>v =</a:t>
                </a:r>
              </a:p>
            </p:txBody>
          </p:sp>
          <p:sp>
            <p:nvSpPr>
              <p:cNvPr id="21526" name="Text Box 17"/>
              <p:cNvSpPr txBox="1">
                <a:spLocks noChangeArrowheads="1"/>
              </p:cNvSpPr>
              <p:nvPr/>
            </p:nvSpPr>
            <p:spPr bwMode="auto">
              <a:xfrm>
                <a:off x="4848" y="2340"/>
                <a:ext cx="528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>
                        <a:alpha val="79999"/>
                      </a:srgbClr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800" b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Δ</a:t>
                </a:r>
                <a:r>
                  <a:rPr kumimoji="1" lang="en-US" altLang="zh-CN" sz="2800" b="1" i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t</a:t>
                </a:r>
                <a:endParaRPr kumimoji="1" lang="en-US" altLang="zh-CN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21527" name="Text Box 18"/>
              <p:cNvSpPr txBox="1">
                <a:spLocks noChangeArrowheads="1"/>
              </p:cNvSpPr>
              <p:nvPr/>
            </p:nvSpPr>
            <p:spPr bwMode="auto">
              <a:xfrm>
                <a:off x="4848" y="2088"/>
                <a:ext cx="528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>
                        <a:alpha val="79999"/>
                      </a:srgbClr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800" b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Δ</a:t>
                </a:r>
                <a:r>
                  <a:rPr kumimoji="1" lang="en-US" altLang="zh-CN" sz="2800" b="1" i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l</a:t>
                </a:r>
                <a:endParaRPr kumimoji="1" lang="en-US" altLang="zh-CN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21528" name="Line 19"/>
              <p:cNvSpPr>
                <a:spLocks noChangeShapeType="1"/>
              </p:cNvSpPr>
              <p:nvPr/>
            </p:nvSpPr>
            <p:spPr bwMode="auto">
              <a:xfrm>
                <a:off x="4851" y="2394"/>
                <a:ext cx="317" cy="0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1524" name="矩形 1"/>
            <p:cNvSpPr>
              <a:spLocks noChangeArrowheads="1"/>
            </p:cNvSpPr>
            <p:nvPr/>
          </p:nvSpPr>
          <p:spPr bwMode="auto">
            <a:xfrm>
              <a:off x="519976" y="2740017"/>
              <a:ext cx="111280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线速度</a:t>
              </a:r>
              <a:endParaRPr lang="zh-CN" altLang="en-US" sz="2400"/>
            </a:p>
          </p:txBody>
        </p:sp>
      </p:grpSp>
      <p:grpSp>
        <p:nvGrpSpPr>
          <p:cNvPr id="21514" name="组合 6"/>
          <p:cNvGrpSpPr>
            <a:grpSpLocks/>
          </p:cNvGrpSpPr>
          <p:nvPr/>
        </p:nvGrpSpPr>
        <p:grpSpPr bwMode="auto">
          <a:xfrm>
            <a:off x="561975" y="4038600"/>
            <a:ext cx="2681288" cy="908050"/>
            <a:chOff x="514427" y="3325587"/>
            <a:chExt cx="2681399" cy="908050"/>
          </a:xfrm>
        </p:grpSpPr>
        <p:grpSp>
          <p:nvGrpSpPr>
            <p:cNvPr id="21517" name="Group 26"/>
            <p:cNvGrpSpPr>
              <a:grpSpLocks/>
            </p:cNvGrpSpPr>
            <p:nvPr/>
          </p:nvGrpSpPr>
          <p:grpSpPr bwMode="auto">
            <a:xfrm>
              <a:off x="1533713" y="3325587"/>
              <a:ext cx="1662113" cy="908050"/>
              <a:chOff x="1950" y="1860"/>
              <a:chExt cx="998" cy="463"/>
            </a:xfrm>
          </p:grpSpPr>
          <p:sp>
            <p:nvSpPr>
              <p:cNvPr id="21519" name="Rectangle 28"/>
              <p:cNvSpPr>
                <a:spLocks noChangeArrowheads="1"/>
              </p:cNvSpPr>
              <p:nvPr/>
            </p:nvSpPr>
            <p:spPr bwMode="auto">
              <a:xfrm>
                <a:off x="1950" y="1967"/>
                <a:ext cx="998" cy="2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rgbClr val="FF0000"/>
                    </a:solidFill>
                    <a:latin typeface="Times New Roman" pitchFamily="18" charset="0"/>
                  </a:rPr>
                  <a:t>ω =</a:t>
                </a:r>
              </a:p>
            </p:txBody>
          </p:sp>
          <p:sp>
            <p:nvSpPr>
              <p:cNvPr id="21520" name="Text Box 29"/>
              <p:cNvSpPr txBox="1">
                <a:spLocks noChangeArrowheads="1"/>
              </p:cNvSpPr>
              <p:nvPr/>
            </p:nvSpPr>
            <p:spPr bwMode="auto">
              <a:xfrm>
                <a:off x="2375" y="2056"/>
                <a:ext cx="448" cy="2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>
                        <a:alpha val="79999"/>
                      </a:srgbClr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800" b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Δ</a:t>
                </a:r>
                <a:r>
                  <a:rPr kumimoji="1" lang="en-US" altLang="zh-CN" sz="2800" b="1" i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t</a:t>
                </a:r>
                <a:endParaRPr kumimoji="1" lang="en-US" altLang="zh-CN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21521" name="Line 31"/>
              <p:cNvSpPr>
                <a:spLocks noChangeShapeType="1"/>
              </p:cNvSpPr>
              <p:nvPr/>
            </p:nvSpPr>
            <p:spPr bwMode="auto">
              <a:xfrm>
                <a:off x="2376" y="2099"/>
                <a:ext cx="326" cy="0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22" name="Text Box 32"/>
              <p:cNvSpPr txBox="1">
                <a:spLocks noChangeArrowheads="1"/>
              </p:cNvSpPr>
              <p:nvPr/>
            </p:nvSpPr>
            <p:spPr bwMode="auto">
              <a:xfrm>
                <a:off x="2376" y="1860"/>
                <a:ext cx="426" cy="2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>
                        <a:alpha val="79999"/>
                      </a:srgbClr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l-GR" altLang="zh-CN" sz="2800" b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Δ</a:t>
                </a:r>
                <a:r>
                  <a:rPr kumimoji="1" lang="en-US" altLang="zh-CN" sz="2800" b="1" i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θ</a:t>
                </a:r>
                <a:endParaRPr kumimoji="1" lang="en-US" altLang="zh-CN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</p:grpSp>
        <p:sp>
          <p:nvSpPr>
            <p:cNvPr id="21518" name="矩形 2"/>
            <p:cNvSpPr>
              <a:spLocks noChangeArrowheads="1"/>
            </p:cNvSpPr>
            <p:nvPr/>
          </p:nvSpPr>
          <p:spPr bwMode="auto">
            <a:xfrm>
              <a:off x="514427" y="3578892"/>
              <a:ext cx="111280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kumimoji="1"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角速度</a:t>
              </a:r>
              <a:endParaRPr lang="zh-CN" altLang="en-US" sz="2400"/>
            </a:p>
          </p:txBody>
        </p:sp>
      </p:grpSp>
      <p:sp>
        <p:nvSpPr>
          <p:cNvPr id="5" name="右箭头 4"/>
          <p:cNvSpPr/>
          <p:nvPr/>
        </p:nvSpPr>
        <p:spPr>
          <a:xfrm>
            <a:off x="3190875" y="4162425"/>
            <a:ext cx="1403350" cy="628650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6" name="右箭头 45"/>
          <p:cNvSpPr/>
          <p:nvPr/>
        </p:nvSpPr>
        <p:spPr>
          <a:xfrm>
            <a:off x="3211513" y="3032125"/>
            <a:ext cx="1403350" cy="628650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6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86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85788" y="2192338"/>
            <a:ext cx="3663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皮带传动－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线速度相等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716463" y="2192338"/>
            <a:ext cx="41767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齿轮传动－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线速度相等</a:t>
            </a:r>
          </a:p>
        </p:txBody>
      </p:sp>
      <p:pic>
        <p:nvPicPr>
          <p:cNvPr id="19463" name="Picture 7" descr="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3436938"/>
            <a:ext cx="116205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8" descr="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094038"/>
            <a:ext cx="196215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590550" y="2928938"/>
            <a:ext cx="2016125" cy="2016125"/>
            <a:chOff x="295" y="1344"/>
            <a:chExt cx="1270" cy="1270"/>
          </a:xfrm>
        </p:grpSpPr>
        <p:sp>
          <p:nvSpPr>
            <p:cNvPr id="22544" name="Oval 10"/>
            <p:cNvSpPr>
              <a:spLocks noChangeArrowheads="1"/>
            </p:cNvSpPr>
            <p:nvPr/>
          </p:nvSpPr>
          <p:spPr bwMode="auto">
            <a:xfrm>
              <a:off x="295" y="1344"/>
              <a:ext cx="1270" cy="1270"/>
            </a:xfrm>
            <a:prstGeom prst="ellips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zh-CN" altLang="zh-CN">
                <a:latin typeface="Verdana" pitchFamily="34" charset="0"/>
              </a:endParaRPr>
            </a:p>
          </p:txBody>
        </p:sp>
        <p:sp>
          <p:nvSpPr>
            <p:cNvPr id="22545" name="Line 11"/>
            <p:cNvSpPr>
              <a:spLocks noChangeShapeType="1"/>
            </p:cNvSpPr>
            <p:nvPr/>
          </p:nvSpPr>
          <p:spPr bwMode="auto">
            <a:xfrm>
              <a:off x="930" y="1344"/>
              <a:ext cx="0" cy="1270"/>
            </a:xfrm>
            <a:prstGeom prst="line">
              <a:avLst/>
            </a:prstGeom>
            <a:noFill/>
            <a:ln w="127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6" name="Line 12"/>
            <p:cNvSpPr>
              <a:spLocks noChangeShapeType="1"/>
            </p:cNvSpPr>
            <p:nvPr/>
          </p:nvSpPr>
          <p:spPr bwMode="auto">
            <a:xfrm>
              <a:off x="295" y="1979"/>
              <a:ext cx="127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7" name="Line 13"/>
            <p:cNvSpPr>
              <a:spLocks noChangeShapeType="1"/>
            </p:cNvSpPr>
            <p:nvPr/>
          </p:nvSpPr>
          <p:spPr bwMode="auto">
            <a:xfrm flipV="1">
              <a:off x="476" y="1525"/>
              <a:ext cx="907" cy="907"/>
            </a:xfrm>
            <a:prstGeom prst="line">
              <a:avLst/>
            </a:prstGeom>
            <a:noFill/>
            <a:ln w="12700">
              <a:solidFill>
                <a:srgbClr val="CC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8" name="Line 14"/>
            <p:cNvSpPr>
              <a:spLocks noChangeShapeType="1"/>
            </p:cNvSpPr>
            <p:nvPr/>
          </p:nvSpPr>
          <p:spPr bwMode="auto">
            <a:xfrm>
              <a:off x="476" y="1525"/>
              <a:ext cx="907" cy="907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71" name="Line 15"/>
          <p:cNvSpPr>
            <a:spLocks noChangeShapeType="1"/>
          </p:cNvSpPr>
          <p:nvPr/>
        </p:nvSpPr>
        <p:spPr bwMode="auto">
          <a:xfrm>
            <a:off x="1787525" y="2917825"/>
            <a:ext cx="2663825" cy="9366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2" name="Line 16"/>
          <p:cNvSpPr>
            <a:spLocks noChangeShapeType="1"/>
          </p:cNvSpPr>
          <p:nvPr/>
        </p:nvSpPr>
        <p:spPr bwMode="auto">
          <a:xfrm flipV="1">
            <a:off x="1541463" y="4297363"/>
            <a:ext cx="2925762" cy="673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4249738" y="3865563"/>
            <a:ext cx="433387" cy="433387"/>
            <a:chOff x="2562" y="1298"/>
            <a:chExt cx="273" cy="273"/>
          </a:xfrm>
        </p:grpSpPr>
        <p:sp>
          <p:nvSpPr>
            <p:cNvPr id="22541" name="AutoShape 18"/>
            <p:cNvSpPr>
              <a:spLocks noChangeArrowheads="1"/>
            </p:cNvSpPr>
            <p:nvPr/>
          </p:nvSpPr>
          <p:spPr bwMode="auto">
            <a:xfrm>
              <a:off x="2562" y="1298"/>
              <a:ext cx="273" cy="273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5 w 21600"/>
                <a:gd name="T25" fmla="*/ 3165 h 21600"/>
                <a:gd name="T26" fmla="*/ 18435 w 21600"/>
                <a:gd name="T27" fmla="*/ 1843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2542" name="Line 19"/>
            <p:cNvSpPr>
              <a:spLocks noChangeShapeType="1"/>
            </p:cNvSpPr>
            <p:nvPr/>
          </p:nvSpPr>
          <p:spPr bwMode="auto">
            <a:xfrm flipV="1">
              <a:off x="2699" y="1316"/>
              <a:ext cx="0" cy="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3" name="Line 20"/>
            <p:cNvSpPr>
              <a:spLocks noChangeShapeType="1"/>
            </p:cNvSpPr>
            <p:nvPr/>
          </p:nvSpPr>
          <p:spPr bwMode="auto">
            <a:xfrm flipV="1">
              <a:off x="2699" y="1516"/>
              <a:ext cx="0" cy="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" name="Text Box 18"/>
          <p:cNvSpPr txBox="1">
            <a:spLocks noChangeArrowheads="1"/>
          </p:cNvSpPr>
          <p:nvPr/>
        </p:nvSpPr>
        <p:spPr bwMode="auto">
          <a:xfrm>
            <a:off x="1339850" y="5699125"/>
            <a:ext cx="6111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同轮缘线速度相同</a:t>
            </a:r>
          </a:p>
        </p:txBody>
      </p:sp>
      <p:sp>
        <p:nvSpPr>
          <p:cNvPr id="114700" name="TextBox 21"/>
          <p:cNvSpPr txBox="1">
            <a:spLocks noChangeArrowheads="1"/>
          </p:cNvSpPr>
          <p:nvPr/>
        </p:nvSpPr>
        <p:spPr bwMode="auto">
          <a:xfrm>
            <a:off x="2195513" y="400050"/>
            <a:ext cx="46085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五、两个重要的结论</a:t>
            </a:r>
          </a:p>
        </p:txBody>
      </p:sp>
      <p:sp>
        <p:nvSpPr>
          <p:cNvPr id="22540" name="Text Box 2"/>
          <p:cNvSpPr txBox="1">
            <a:spLocks noChangeArrowheads="1"/>
          </p:cNvSpPr>
          <p:nvPr/>
        </p:nvSpPr>
        <p:spPr bwMode="auto">
          <a:xfrm>
            <a:off x="436563" y="1412875"/>
            <a:ext cx="434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1.  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传动装置线速度的关系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6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71" grpId="0" animBg="1"/>
      <p:bldP spid="19472" grpId="0" animBg="1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7"/>
          <p:cNvSpPr txBox="1">
            <a:spLocks noChangeArrowheads="1"/>
          </p:cNvSpPr>
          <p:nvPr/>
        </p:nvSpPr>
        <p:spPr bwMode="auto">
          <a:xfrm>
            <a:off x="539750" y="404813"/>
            <a:ext cx="56880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72F69E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  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同一轮上各点的角速度关系</a:t>
            </a:r>
          </a:p>
        </p:txBody>
      </p:sp>
      <p:pic>
        <p:nvPicPr>
          <p:cNvPr id="16410" name="Picture 26" descr="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13" y="1484313"/>
            <a:ext cx="266382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5364163" y="1593850"/>
            <a:ext cx="2543175" cy="2519363"/>
            <a:chOff x="864" y="816"/>
            <a:chExt cx="1986" cy="2064"/>
          </a:xfrm>
        </p:grpSpPr>
        <p:grpSp>
          <p:nvGrpSpPr>
            <p:cNvPr id="23558" name="Group 5"/>
            <p:cNvGrpSpPr>
              <a:grpSpLocks/>
            </p:cNvGrpSpPr>
            <p:nvPr/>
          </p:nvGrpSpPr>
          <p:grpSpPr bwMode="auto">
            <a:xfrm>
              <a:off x="864" y="816"/>
              <a:ext cx="1968" cy="2064"/>
              <a:chOff x="672" y="960"/>
              <a:chExt cx="1968" cy="2112"/>
            </a:xfrm>
          </p:grpSpPr>
          <p:sp>
            <p:nvSpPr>
              <p:cNvPr id="23561" name="AutoShape 6"/>
              <p:cNvSpPr>
                <a:spLocks noChangeArrowheads="1"/>
              </p:cNvSpPr>
              <p:nvPr/>
            </p:nvSpPr>
            <p:spPr bwMode="auto">
              <a:xfrm>
                <a:off x="672" y="960"/>
                <a:ext cx="1968" cy="211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3161 w 21600"/>
                  <a:gd name="T25" fmla="*/ 3160 h 21600"/>
                  <a:gd name="T26" fmla="*/ 18439 w 21600"/>
                  <a:gd name="T27" fmla="*/ 18440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3562" name="Line 7"/>
              <p:cNvSpPr>
                <a:spLocks noChangeShapeType="1"/>
              </p:cNvSpPr>
              <p:nvPr/>
            </p:nvSpPr>
            <p:spPr bwMode="auto">
              <a:xfrm>
                <a:off x="1680" y="2064"/>
                <a:ext cx="96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559" name="Oval 8"/>
            <p:cNvSpPr>
              <a:spLocks noChangeArrowheads="1"/>
            </p:cNvSpPr>
            <p:nvPr/>
          </p:nvSpPr>
          <p:spPr bwMode="auto">
            <a:xfrm>
              <a:off x="2313" y="1857"/>
              <a:ext cx="62" cy="64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endParaRPr lang="zh-CN" altLang="en-US">
                <a:solidFill>
                  <a:srgbClr val="8E163E"/>
                </a:solidFill>
              </a:endParaRPr>
            </a:p>
          </p:txBody>
        </p:sp>
        <p:sp>
          <p:nvSpPr>
            <p:cNvPr id="23560" name="Oval 9"/>
            <p:cNvSpPr>
              <a:spLocks noChangeArrowheads="1"/>
            </p:cNvSpPr>
            <p:nvPr/>
          </p:nvSpPr>
          <p:spPr bwMode="auto">
            <a:xfrm>
              <a:off x="2791" y="1864"/>
              <a:ext cx="59" cy="62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endParaRPr lang="zh-CN" altLang="en-US">
                <a:solidFill>
                  <a:srgbClr val="8E163E"/>
                </a:solidFill>
              </a:endParaRPr>
            </a:p>
          </p:txBody>
        </p:sp>
      </p:grpSp>
      <p:sp>
        <p:nvSpPr>
          <p:cNvPr id="10" name="Text Box 18"/>
          <p:cNvSpPr txBox="1">
            <a:spLocks noChangeArrowheads="1"/>
          </p:cNvSpPr>
          <p:nvPr/>
        </p:nvSpPr>
        <p:spPr bwMode="auto">
          <a:xfrm>
            <a:off x="1258888" y="4897438"/>
            <a:ext cx="48656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同轴角速度相同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/>
          <p:cNvPicPr>
            <a:picLocks noChangeAspect="1" noChangeArrowheads="1"/>
          </p:cNvPicPr>
          <p:nvPr/>
        </p:nvPicPr>
        <p:blipFill>
          <a:blip r:embed="rId2"/>
          <a:srcRect l="4945" t="4819" r="7500" b="4567"/>
          <a:stretch>
            <a:fillRect/>
          </a:stretch>
        </p:blipFill>
        <p:spPr bwMode="auto">
          <a:xfrm>
            <a:off x="5489575" y="714375"/>
            <a:ext cx="3132138" cy="210661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4579" name="Picture 7" descr="E:\2015下学期精品课件\栏目图标\图标\二级\想一想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158432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矩形 1"/>
          <p:cNvSpPr>
            <a:spLocks noChangeArrowheads="1"/>
          </p:cNvSpPr>
          <p:nvPr/>
        </p:nvSpPr>
        <p:spPr bwMode="auto">
          <a:xfrm>
            <a:off x="539750" y="2981325"/>
            <a:ext cx="7777163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/>
              <a:t>       </a:t>
            </a:r>
            <a:r>
              <a:rPr lang="en-US" altLang="zh-CN" sz="2800" b="1"/>
              <a:t>a</a:t>
            </a:r>
            <a:r>
              <a:rPr lang="zh-CN" altLang="en-US" sz="2800" b="1"/>
              <a:t>、</a:t>
            </a:r>
            <a:r>
              <a:rPr lang="en-US" altLang="zh-CN" sz="2800" b="1"/>
              <a:t>b</a:t>
            </a:r>
            <a:r>
              <a:rPr lang="zh-CN" altLang="en-US" sz="2800" b="1"/>
              <a:t>、</a:t>
            </a:r>
            <a:r>
              <a:rPr lang="en-US" altLang="zh-CN" sz="2800" b="1"/>
              <a:t>c</a:t>
            </a:r>
            <a:r>
              <a:rPr lang="zh-CN" altLang="en-US" sz="2800" b="1"/>
              <a:t>三点的线速度、角速度之间存在什么关系？</a:t>
            </a:r>
          </a:p>
        </p:txBody>
      </p:sp>
      <p:sp>
        <p:nvSpPr>
          <p:cNvPr id="24581" name="文本框 2"/>
          <p:cNvSpPr txBox="1">
            <a:spLocks noChangeArrowheads="1"/>
          </p:cNvSpPr>
          <p:nvPr/>
        </p:nvSpPr>
        <p:spPr bwMode="auto">
          <a:xfrm>
            <a:off x="1566863" y="979488"/>
            <a:ext cx="7191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/>
              <a:t>a</a:t>
            </a:r>
            <a:endParaRPr lang="zh-CN" altLang="en-US"/>
          </a:p>
        </p:txBody>
      </p:sp>
      <p:grpSp>
        <p:nvGrpSpPr>
          <p:cNvPr id="24582" name="组合 11"/>
          <p:cNvGrpSpPr>
            <a:grpSpLocks/>
          </p:cNvGrpSpPr>
          <p:nvPr/>
        </p:nvGrpSpPr>
        <p:grpSpPr bwMode="auto">
          <a:xfrm>
            <a:off x="1573213" y="976313"/>
            <a:ext cx="3594100" cy="2057400"/>
            <a:chOff x="1619672" y="919394"/>
            <a:chExt cx="3594734" cy="2057400"/>
          </a:xfrm>
        </p:grpSpPr>
        <p:grpSp>
          <p:nvGrpSpPr>
            <p:cNvPr id="24586" name="组合 4"/>
            <p:cNvGrpSpPr>
              <a:grpSpLocks/>
            </p:cNvGrpSpPr>
            <p:nvPr/>
          </p:nvGrpSpPr>
          <p:grpSpPr bwMode="auto">
            <a:xfrm>
              <a:off x="1619672" y="919394"/>
              <a:ext cx="3571875" cy="2057400"/>
              <a:chOff x="0" y="0"/>
              <a:chExt cx="3571875" cy="205740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0" y="0"/>
                <a:ext cx="2057763" cy="2057400"/>
              </a:xfrm>
              <a:prstGeom prst="ellipse">
                <a:avLst/>
              </a:prstGeom>
              <a:noFill/>
              <a:ln w="254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grpSp>
            <p:nvGrpSpPr>
              <p:cNvPr id="24591" name="组合 6"/>
              <p:cNvGrpSpPr>
                <a:grpSpLocks/>
              </p:cNvGrpSpPr>
              <p:nvPr/>
            </p:nvGrpSpPr>
            <p:grpSpPr bwMode="auto">
              <a:xfrm>
                <a:off x="790575" y="400050"/>
                <a:ext cx="2781300" cy="1057275"/>
                <a:chOff x="0" y="0"/>
                <a:chExt cx="2781300" cy="1057275"/>
              </a:xfrm>
            </p:grpSpPr>
            <p:sp>
              <p:nvSpPr>
                <p:cNvPr id="8" name="椭圆 7"/>
                <p:cNvSpPr/>
                <p:nvPr/>
              </p:nvSpPr>
              <p:spPr>
                <a:xfrm>
                  <a:off x="139" y="409575"/>
                  <a:ext cx="438227" cy="438150"/>
                </a:xfrm>
                <a:prstGeom prst="ellipse">
                  <a:avLst/>
                </a:prstGeom>
                <a:noFill/>
                <a:ln w="254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9" name="椭圆 8"/>
                <p:cNvSpPr/>
                <p:nvPr/>
              </p:nvSpPr>
              <p:spPr>
                <a:xfrm>
                  <a:off x="1762575" y="19050"/>
                  <a:ext cx="1019355" cy="1019175"/>
                </a:xfrm>
                <a:prstGeom prst="ellipse">
                  <a:avLst/>
                </a:prstGeom>
                <a:noFill/>
                <a:ln w="254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cxnSp>
              <p:nvCxnSpPr>
                <p:cNvPr id="10" name="直接连接符 9"/>
                <p:cNvCxnSpPr/>
                <p:nvPr/>
              </p:nvCxnSpPr>
              <p:spPr>
                <a:xfrm flipV="1">
                  <a:off x="123986" y="0"/>
                  <a:ext cx="2162557" cy="447675"/>
                </a:xfrm>
                <a:prstGeom prst="line">
                  <a:avLst/>
                </a:prstGeom>
                <a:ln w="254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直接连接符 10"/>
                <p:cNvCxnSpPr/>
                <p:nvPr/>
              </p:nvCxnSpPr>
              <p:spPr>
                <a:xfrm>
                  <a:off x="238306" y="857250"/>
                  <a:ext cx="2133977" cy="200025"/>
                </a:xfrm>
                <a:prstGeom prst="line">
                  <a:avLst/>
                </a:prstGeom>
                <a:ln w="254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" name="椭圆 3"/>
            <p:cNvSpPr/>
            <p:nvPr/>
          </p:nvSpPr>
          <p:spPr>
            <a:xfrm>
              <a:off x="1827671" y="1254356"/>
              <a:ext cx="44458" cy="6508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399271" y="1892531"/>
              <a:ext cx="58748" cy="5556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5168360" y="1711556"/>
              <a:ext cx="46046" cy="5556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4583" name="文本框 16"/>
          <p:cNvSpPr txBox="1">
            <a:spLocks noChangeArrowheads="1"/>
          </p:cNvSpPr>
          <p:nvPr/>
        </p:nvSpPr>
        <p:spPr bwMode="auto">
          <a:xfrm>
            <a:off x="2128838" y="1719263"/>
            <a:ext cx="7191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/>
              <a:t>b</a:t>
            </a:r>
            <a:endParaRPr lang="zh-CN" altLang="en-US"/>
          </a:p>
        </p:txBody>
      </p:sp>
      <p:sp>
        <p:nvSpPr>
          <p:cNvPr id="24584" name="文本框 17"/>
          <p:cNvSpPr txBox="1">
            <a:spLocks noChangeArrowheads="1"/>
          </p:cNvSpPr>
          <p:nvPr/>
        </p:nvSpPr>
        <p:spPr bwMode="auto">
          <a:xfrm>
            <a:off x="5083175" y="1454150"/>
            <a:ext cx="7207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/>
              <a:t>c</a:t>
            </a:r>
            <a:endParaRPr lang="zh-CN" altLang="en-US"/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03263" y="4475163"/>
            <a:ext cx="8064500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altLang="zh-CN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＝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altLang="zh-CN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因为</a:t>
            </a:r>
            <a:r>
              <a:rPr lang="zh-CN" altLang="en-US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zh-CN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＝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ωr </a:t>
            </a:r>
            <a:r>
              <a:rPr lang="zh-CN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altLang="zh-CN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altLang="zh-CN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zh-CN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所以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altLang="zh-CN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altLang="zh-CN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altLang="zh-CN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＝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altLang="zh-CN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，又因为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zh-CN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＝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ωr</a:t>
            </a:r>
            <a:r>
              <a:rPr lang="zh-CN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altLang="zh-CN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altLang="zh-CN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zh-CN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所以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altLang="zh-CN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en-US" altLang="zh-CN" sz="3200" b="1" i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altLang="zh-CN" sz="3200" b="1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zh-CN" altLang="zh-CN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268538" y="360363"/>
            <a:ext cx="5903912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720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课堂小结</a:t>
            </a:r>
            <a:r>
              <a:rPr lang="zh-CN" altLang="en-US" sz="5400">
                <a:solidFill>
                  <a:schemeClr val="hlink"/>
                </a:solidFill>
                <a:latin typeface="华文行楷" pitchFamily="2" charset="-122"/>
                <a:ea typeface="华文行楷" pitchFamily="2" charset="-122"/>
              </a:rPr>
              <a:t>　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258888" y="2276475"/>
            <a:ext cx="733425" cy="2954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chemeClr val="hlink"/>
                </a:solidFill>
                <a:ea typeface="黑体" pitchFamily="49" charset="-122"/>
              </a:rPr>
              <a:t>匀速圆周运动</a:t>
            </a:r>
          </a:p>
        </p:txBody>
      </p:sp>
      <p:sp>
        <p:nvSpPr>
          <p:cNvPr id="19460" name="AutoShape 4"/>
          <p:cNvSpPr>
            <a:spLocks/>
          </p:cNvSpPr>
          <p:nvPr/>
        </p:nvSpPr>
        <p:spPr bwMode="auto">
          <a:xfrm>
            <a:off x="2268538" y="2205038"/>
            <a:ext cx="215900" cy="3024187"/>
          </a:xfrm>
          <a:prstGeom prst="leftBrace">
            <a:avLst>
              <a:gd name="adj1" fmla="val 116728"/>
              <a:gd name="adj2" fmla="val 50000"/>
            </a:avLst>
          </a:prstGeom>
          <a:noFill/>
          <a:ln w="57150">
            <a:solidFill>
              <a:srgbClr val="007A77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700338" y="1916113"/>
            <a:ext cx="51847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/>
              <a:t>１）认识圆周运动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2700338" y="2921000"/>
            <a:ext cx="49672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/>
              <a:t>２）描述圆周运动的快慢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2700338" y="3929063"/>
            <a:ext cx="43211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/>
              <a:t>３）两个重要的结论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2670175" y="4865688"/>
            <a:ext cx="49688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/>
              <a:t>４）关于Ｖ＝</a:t>
            </a:r>
            <a:r>
              <a:rPr lang="en-US" altLang="zh-CN" sz="3200" b="1"/>
              <a:t>ωr</a:t>
            </a:r>
            <a:r>
              <a:rPr lang="zh-CN" altLang="en-US" sz="3200" b="1"/>
              <a:t>的讨论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  <p:bldP spid="19460" grpId="0" animBg="1"/>
      <p:bldP spid="19461" grpId="0"/>
      <p:bldP spid="19462" grpId="0"/>
      <p:bldP spid="19463" grpId="0"/>
      <p:bldP spid="1946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PLUGINVER]" val="10"/>
  <p:tag name="[ANDCEF]" val="[ANDCEF]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CDESIGNK</Template>
  <TotalTime>14925</TotalTime>
  <Words>810</Words>
  <Application>Microsoft Office PowerPoint</Application>
  <PresentationFormat>全屏显示(4:3)</PresentationFormat>
  <Paragraphs>136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33" baseType="lpstr">
      <vt:lpstr>方正舒体</vt:lpstr>
      <vt:lpstr>方正姚体</vt:lpstr>
      <vt:lpstr>黑体</vt:lpstr>
      <vt:lpstr>华文行楷</vt:lpstr>
      <vt:lpstr>华文琥珀</vt:lpstr>
      <vt:lpstr>华文楷体</vt:lpstr>
      <vt:lpstr>华文新魏</vt:lpstr>
      <vt:lpstr>楷体_GB2312</vt:lpstr>
      <vt:lpstr>宋体</vt:lpstr>
      <vt:lpstr>Arial</vt:lpstr>
      <vt:lpstr>Calibri</vt:lpstr>
      <vt:lpstr>Times New Roman</vt:lpstr>
      <vt:lpstr>Verdana</vt:lpstr>
      <vt:lpstr>自定义设计方案</vt:lpstr>
      <vt:lpstr>Photo Editor 照片</vt:lpstr>
      <vt:lpstr>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yql</dc:creator>
  <cp:lastModifiedBy>黄梅达娜</cp:lastModifiedBy>
  <cp:revision>502</cp:revision>
  <dcterms:created xsi:type="dcterms:W3CDTF">1601-01-01T00:00:00Z</dcterms:created>
  <dcterms:modified xsi:type="dcterms:W3CDTF">2020-02-15T15:33:48Z</dcterms:modified>
</cp:coreProperties>
</file>