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bin" ContentType="application/vnd.openxmlformats-officedocument.oleObject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6" r:id="rId1"/>
  </p:sldMasterIdLst>
  <p:notesMasterIdLst>
    <p:notesMasterId r:id="rId26"/>
  </p:notesMasterIdLst>
  <p:handoutMasterIdLst>
    <p:handoutMasterId r:id="rId27"/>
  </p:handoutMasterIdLst>
  <p:sldIdLst>
    <p:sldId id="261" r:id="rId2"/>
    <p:sldId id="256" r:id="rId3"/>
    <p:sldId id="262" r:id="rId4"/>
    <p:sldId id="282" r:id="rId5"/>
    <p:sldId id="332" r:id="rId6"/>
    <p:sldId id="333" r:id="rId7"/>
    <p:sldId id="343" r:id="rId8"/>
    <p:sldId id="344" r:id="rId9"/>
    <p:sldId id="345" r:id="rId10"/>
    <p:sldId id="350" r:id="rId11"/>
    <p:sldId id="336" r:id="rId12"/>
    <p:sldId id="341" r:id="rId13"/>
    <p:sldId id="342" r:id="rId14"/>
    <p:sldId id="311" r:id="rId15"/>
    <p:sldId id="346" r:id="rId16"/>
    <p:sldId id="322" r:id="rId17"/>
    <p:sldId id="316" r:id="rId18"/>
    <p:sldId id="323" r:id="rId19"/>
    <p:sldId id="337" r:id="rId20"/>
    <p:sldId id="338" r:id="rId21"/>
    <p:sldId id="340" r:id="rId22"/>
    <p:sldId id="351" r:id="rId23"/>
    <p:sldId id="352" r:id="rId24"/>
    <p:sldId id="293" r:id="rId25"/>
  </p:sldIdLst>
  <p:sldSz cx="9144000" cy="5143500" type="screen16x9"/>
  <p:notesSz cx="9144000" cy="6858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华文楷体"/>
        <a:cs typeface="华文楷体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华文楷体"/>
        <a:cs typeface="华文楷体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华文楷体"/>
        <a:cs typeface="华文楷体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华文楷体"/>
        <a:cs typeface="华文楷体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华文楷体"/>
        <a:cs typeface="华文楷体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华文楷体"/>
        <a:cs typeface="华文楷体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华文楷体"/>
        <a:cs typeface="华文楷体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华文楷体"/>
        <a:cs typeface="华文楷体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华文楷体"/>
        <a:cs typeface="华文楷体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EF0E4"/>
    <a:srgbClr val="FFFF99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80" autoAdjust="0"/>
    <p:restoredTop sz="94660"/>
  </p:normalViewPr>
  <p:slideViewPr>
    <p:cSldViewPr>
      <p:cViewPr varScale="1">
        <p:scale>
          <a:sx n="78" d="100"/>
          <a:sy n="78" d="100"/>
        </p:scale>
        <p:origin x="-894" y="-96"/>
      </p:cViewPr>
      <p:guideLst>
        <p:guide orient="horz" pos="395"/>
        <p:guide orient="horz" pos="2935"/>
        <p:guide pos="295"/>
        <p:guide pos="415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8" d="100"/>
          <a:sy n="68" d="100"/>
        </p:scale>
        <p:origin x="-2052" y="-90"/>
      </p:cViewPr>
      <p:guideLst>
        <p:guide orient="horz" pos="935"/>
        <p:guide orient="horz" pos="3385"/>
        <p:guide pos="295"/>
        <p:guide pos="4195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Relationship Id="rId5" Type="http://schemas.openxmlformats.org/officeDocument/2006/relationships/image" Target="../media/image8.wmf"/><Relationship Id="rId4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image" Target="../media/image10.wmf"/><Relationship Id="rId5" Type="http://schemas.openxmlformats.org/officeDocument/2006/relationships/image" Target="../media/image14.wmf"/><Relationship Id="rId4" Type="http://schemas.openxmlformats.org/officeDocument/2006/relationships/image" Target="../media/image13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7" Type="http://schemas.openxmlformats.org/officeDocument/2006/relationships/image" Target="../media/image23.wmf"/><Relationship Id="rId2" Type="http://schemas.openxmlformats.org/officeDocument/2006/relationships/image" Target="../media/image13.wmf"/><Relationship Id="rId1" Type="http://schemas.openxmlformats.org/officeDocument/2006/relationships/image" Target="../media/image18.wmf"/><Relationship Id="rId6" Type="http://schemas.openxmlformats.org/officeDocument/2006/relationships/image" Target="../media/image22.wmf"/><Relationship Id="rId5" Type="http://schemas.openxmlformats.org/officeDocument/2006/relationships/image" Target="../media/image21.wmf"/><Relationship Id="rId4" Type="http://schemas.openxmlformats.org/officeDocument/2006/relationships/image" Target="../media/image20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image" Target="../media/image25.wmf"/><Relationship Id="rId1" Type="http://schemas.openxmlformats.org/officeDocument/2006/relationships/image" Target="../media/image24.wmf"/><Relationship Id="rId4" Type="http://schemas.openxmlformats.org/officeDocument/2006/relationships/image" Target="../media/image27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image" Target="../media/image29.wmf"/><Relationship Id="rId1" Type="http://schemas.openxmlformats.org/officeDocument/2006/relationships/image" Target="../media/image28.wmf"/></Relationships>
</file>

<file path=ppt/drawings/_rels/vmlDrawing9.vml.rels><?xml version="1.0" encoding="UTF-8" standalone="yes"?>
<Relationships xmlns="http://schemas.openxmlformats.org/package/2006/relationships"><Relationship Id="rId8" Type="http://schemas.openxmlformats.org/officeDocument/2006/relationships/image" Target="../media/image39.wmf"/><Relationship Id="rId3" Type="http://schemas.openxmlformats.org/officeDocument/2006/relationships/image" Target="../media/image34.wmf"/><Relationship Id="rId7" Type="http://schemas.openxmlformats.org/officeDocument/2006/relationships/image" Target="../media/image38.wmf"/><Relationship Id="rId2" Type="http://schemas.openxmlformats.org/officeDocument/2006/relationships/image" Target="../media/image33.wmf"/><Relationship Id="rId1" Type="http://schemas.openxmlformats.org/officeDocument/2006/relationships/image" Target="../media/image32.wmf"/><Relationship Id="rId6" Type="http://schemas.openxmlformats.org/officeDocument/2006/relationships/image" Target="../media/image37.wmf"/><Relationship Id="rId5" Type="http://schemas.openxmlformats.org/officeDocument/2006/relationships/image" Target="../media/image36.wmf"/><Relationship Id="rId10" Type="http://schemas.openxmlformats.org/officeDocument/2006/relationships/image" Target="../media/image41.wmf"/><Relationship Id="rId4" Type="http://schemas.openxmlformats.org/officeDocument/2006/relationships/image" Target="../media/image35.wmf"/><Relationship Id="rId9" Type="http://schemas.openxmlformats.org/officeDocument/2006/relationships/image" Target="../media/image40.wmf"/></Relationships>
</file>

<file path=ppt/drawings/_rels/vmlDrawing10.vml.rels><?xml version="1.0" encoding="UTF-8" standalone="yes"?>
<Relationships xmlns="http://schemas.openxmlformats.org/package/2006/relationships"><Relationship Id="rId8" Type="http://schemas.openxmlformats.org/officeDocument/2006/relationships/image" Target="../media/image49.wmf"/><Relationship Id="rId3" Type="http://schemas.openxmlformats.org/officeDocument/2006/relationships/image" Target="../media/image44.wmf"/><Relationship Id="rId7" Type="http://schemas.openxmlformats.org/officeDocument/2006/relationships/image" Target="../media/image48.wmf"/><Relationship Id="rId2" Type="http://schemas.openxmlformats.org/officeDocument/2006/relationships/image" Target="../media/image43.wmf"/><Relationship Id="rId1" Type="http://schemas.openxmlformats.org/officeDocument/2006/relationships/image" Target="../media/image42.wmf"/><Relationship Id="rId6" Type="http://schemas.openxmlformats.org/officeDocument/2006/relationships/image" Target="../media/image47.wmf"/><Relationship Id="rId5" Type="http://schemas.openxmlformats.org/officeDocument/2006/relationships/image" Target="../media/image46.wmf"/><Relationship Id="rId4" Type="http://schemas.openxmlformats.org/officeDocument/2006/relationships/image" Target="../media/image45.wmf"/><Relationship Id="rId9" Type="http://schemas.openxmlformats.org/officeDocument/2006/relationships/image" Target="../media/image50.w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52.wmf"/><Relationship Id="rId1" Type="http://schemas.openxmlformats.org/officeDocument/2006/relationships/image" Target="../media/image51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5.wmf"/><Relationship Id="rId2" Type="http://schemas.openxmlformats.org/officeDocument/2006/relationships/image" Target="../media/image54.wmf"/><Relationship Id="rId1" Type="http://schemas.openxmlformats.org/officeDocument/2006/relationships/image" Target="../media/image53.wmf"/><Relationship Id="rId5" Type="http://schemas.openxmlformats.org/officeDocument/2006/relationships/image" Target="../media/image57.wmf"/><Relationship Id="rId4" Type="http://schemas.openxmlformats.org/officeDocument/2006/relationships/image" Target="../media/image56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60.wmf"/><Relationship Id="rId7" Type="http://schemas.openxmlformats.org/officeDocument/2006/relationships/image" Target="../media/image64.wmf"/><Relationship Id="rId2" Type="http://schemas.openxmlformats.org/officeDocument/2006/relationships/image" Target="../media/image59.wmf"/><Relationship Id="rId1" Type="http://schemas.openxmlformats.org/officeDocument/2006/relationships/image" Target="../media/image58.wmf"/><Relationship Id="rId6" Type="http://schemas.openxmlformats.org/officeDocument/2006/relationships/image" Target="../media/image63.wmf"/><Relationship Id="rId5" Type="http://schemas.openxmlformats.org/officeDocument/2006/relationships/image" Target="../media/image62.wmf"/><Relationship Id="rId4" Type="http://schemas.openxmlformats.org/officeDocument/2006/relationships/image" Target="../media/image61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67.wmf"/><Relationship Id="rId7" Type="http://schemas.openxmlformats.org/officeDocument/2006/relationships/image" Target="../media/image71.wmf"/><Relationship Id="rId2" Type="http://schemas.openxmlformats.org/officeDocument/2006/relationships/image" Target="../media/image66.wmf"/><Relationship Id="rId1" Type="http://schemas.openxmlformats.org/officeDocument/2006/relationships/image" Target="../media/image65.wmf"/><Relationship Id="rId6" Type="http://schemas.openxmlformats.org/officeDocument/2006/relationships/image" Target="../media/image70.wmf"/><Relationship Id="rId5" Type="http://schemas.openxmlformats.org/officeDocument/2006/relationships/image" Target="../media/image69.wmf"/><Relationship Id="rId4" Type="http://schemas.openxmlformats.org/officeDocument/2006/relationships/image" Target="../media/image68.wmf"/></Relationships>
</file>

<file path=ppt/drawings/_rels/vmlDrawing15.vml.rels><?xml version="1.0" encoding="UTF-8" standalone="yes"?>
<Relationships xmlns="http://schemas.openxmlformats.org/package/2006/relationships"><Relationship Id="rId2" Type="http://schemas.openxmlformats.org/officeDocument/2006/relationships/image" Target="../media/image73.wmf"/><Relationship Id="rId1" Type="http://schemas.openxmlformats.org/officeDocument/2006/relationships/image" Target="../media/image72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F9ED3B6C-6D5C-45C4-8E69-C26F1C3088BE}" type="datetimeFigureOut">
              <a:rPr lang="zh-CN" altLang="en-US"/>
              <a:pPr>
                <a:defRPr/>
              </a:pPr>
              <a:t>2016/5/31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C1ECA95D-E8F0-42A5-9361-85C8CBF42F9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1ECA95D-E8F0-42A5-9361-85C8CBF42F9D}" type="slidenum">
              <a:rPr lang="zh-CN" altLang="en-US" smtClean="0"/>
              <a:pPr>
                <a:defRPr/>
              </a:pPr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1ECA95D-E8F0-42A5-9361-85C8CBF42F9D}" type="slidenum">
              <a:rPr lang="zh-CN" altLang="en-US" smtClean="0"/>
              <a:pPr>
                <a:defRPr/>
              </a:pPr>
              <a:t>20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514350" y="4012427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标题 28"/>
          <p:cNvSpPr>
            <a:spLocks noGrp="1"/>
          </p:cNvSpPr>
          <p:nvPr>
            <p:ph type="ctrTitle"/>
          </p:nvPr>
        </p:nvSpPr>
        <p:spPr>
          <a:xfrm>
            <a:off x="381000" y="3640059"/>
            <a:ext cx="8458200" cy="916781"/>
          </a:xfrm>
        </p:spPr>
        <p:txBody>
          <a:bodyPr anchor="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9" name="副标题 8"/>
          <p:cNvSpPr>
            <a:spLocks noGrp="1"/>
          </p:cNvSpPr>
          <p:nvPr>
            <p:ph type="subTitle" idx="1"/>
          </p:nvPr>
        </p:nvSpPr>
        <p:spPr>
          <a:xfrm>
            <a:off x="381000" y="2914650"/>
            <a:ext cx="8458200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1BE01EE-9B06-4FC0-86BC-8F92A502E1BD}" type="datetimeFigureOut">
              <a:rPr lang="zh-CN" altLang="en-US" smtClean="0"/>
              <a:pPr>
                <a:defRPr/>
              </a:pPr>
              <a:t>2016/5/31</a:t>
            </a:fld>
            <a:endParaRPr lang="zh-CN" altLang="en-US"/>
          </a:p>
        </p:txBody>
      </p:sp>
      <p:sp>
        <p:nvSpPr>
          <p:cNvPr id="2" name="页脚占位符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5" name="灯片编号占位符 14"/>
          <p:cNvSpPr>
            <a:spLocks noGrp="1"/>
          </p:cNvSpPr>
          <p:nvPr>
            <p:ph type="sldNum" sz="quarter" idx="12"/>
          </p:nvPr>
        </p:nvSpPr>
        <p:spPr>
          <a:xfrm>
            <a:off x="8229600" y="4855464"/>
            <a:ext cx="758952" cy="185166"/>
          </a:xfrm>
        </p:spPr>
        <p:txBody>
          <a:bodyPr/>
          <a:lstStyle/>
          <a:p>
            <a:pPr>
              <a:defRPr/>
            </a:pPr>
            <a:fld id="{87BF9C79-86D7-4467-9DB7-1DCADA750455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标题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27" name="内容占位符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5" name="日期占位符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54DA03-CB3C-4B1A-A658-E89DA059247D}" type="datetimeFigureOut">
              <a:rPr lang="zh-CN" altLang="en-US" smtClean="0"/>
              <a:pPr>
                <a:defRPr/>
              </a:pPr>
              <a:t>2016/5/31</a:t>
            </a:fld>
            <a:endParaRPr lang="zh-CN" altLang="en-US"/>
          </a:p>
        </p:txBody>
      </p:sp>
      <p:sp>
        <p:nvSpPr>
          <p:cNvPr id="19" name="页脚占位符 18"/>
          <p:cNvSpPr>
            <a:spLocks noGrp="1"/>
          </p:cNvSpPr>
          <p:nvPr>
            <p:ph type="ftr" sz="quarter" idx="11"/>
          </p:nvPr>
        </p:nvSpPr>
        <p:spPr>
          <a:xfrm>
            <a:off x="3581400" y="57150"/>
            <a:ext cx="2895600" cy="216694"/>
          </a:xfrm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6" name="灯片编号占位符 15"/>
          <p:cNvSpPr>
            <a:spLocks noGrp="1"/>
          </p:cNvSpPr>
          <p:nvPr>
            <p:ph type="sldNum" sz="quarter" idx="12"/>
          </p:nvPr>
        </p:nvSpPr>
        <p:spPr>
          <a:xfrm>
            <a:off x="8229600" y="4855464"/>
            <a:ext cx="758952" cy="185166"/>
          </a:xfrm>
        </p:spPr>
        <p:txBody>
          <a:bodyPr/>
          <a:lstStyle/>
          <a:p>
            <a:pPr>
              <a:defRPr/>
            </a:pPr>
            <a:fld id="{255971E0-DC7B-4F56-BC93-7EF1646DDC3C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514350" y="2583677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文本占位符 5"/>
          <p:cNvSpPr>
            <a:spLocks noGrp="1"/>
          </p:cNvSpPr>
          <p:nvPr>
            <p:ph type="body" idx="1"/>
          </p:nvPr>
        </p:nvSpPr>
        <p:spPr>
          <a:xfrm>
            <a:off x="381000" y="1257300"/>
            <a:ext cx="8458200" cy="9144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19" name="日期占位符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25F9992-53D4-4D06-8C0C-32682F466E31}" type="datetimeFigureOut">
              <a:rPr lang="zh-CN" altLang="en-US" smtClean="0"/>
              <a:pPr>
                <a:defRPr/>
              </a:pPr>
              <a:t>2016/5/31</a:t>
            </a:fld>
            <a:endParaRPr lang="zh-CN" altLang="en-US"/>
          </a:p>
        </p:txBody>
      </p:sp>
      <p:sp>
        <p:nvSpPr>
          <p:cNvPr id="11" name="页脚占位符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6" name="灯片编号占位符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31E55A-E527-4951-B019-1079E07B9319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  <p:sp>
        <p:nvSpPr>
          <p:cNvPr id="8" name="标题 7"/>
          <p:cNvSpPr>
            <a:spLocks noGrp="1"/>
          </p:cNvSpPr>
          <p:nvPr>
            <p:ph type="title"/>
          </p:nvPr>
        </p:nvSpPr>
        <p:spPr>
          <a:xfrm>
            <a:off x="180475" y="2210314"/>
            <a:ext cx="8686800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标题 19"/>
          <p:cNvSpPr>
            <a:spLocks noGrp="1"/>
          </p:cNvSpPr>
          <p:nvPr>
            <p:ph type="title"/>
          </p:nvPr>
        </p:nvSpPr>
        <p:spPr>
          <a:xfrm>
            <a:off x="301752" y="342900"/>
            <a:ext cx="8686800" cy="630936"/>
          </a:xfrm>
        </p:spPr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4" name="内容占位符 13"/>
          <p:cNvSpPr>
            <a:spLocks noGrp="1"/>
          </p:cNvSpPr>
          <p:nvPr>
            <p:ph sz="half" idx="1"/>
          </p:nvPr>
        </p:nvSpPr>
        <p:spPr>
          <a:xfrm>
            <a:off x="304800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3" name="内容占位符 12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3434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1" name="日期占位符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D236A1D-A379-4EEE-BB36-CFE161A741BA}" type="datetimeFigureOut">
              <a:rPr lang="zh-CN" altLang="en-US" smtClean="0"/>
              <a:pPr>
                <a:defRPr/>
              </a:pPr>
              <a:t>2016/5/31</a:t>
            </a:fld>
            <a:endParaRPr lang="zh-CN" altLang="en-US"/>
          </a:p>
        </p:txBody>
      </p:sp>
      <p:sp>
        <p:nvSpPr>
          <p:cNvPr id="10" name="页脚占位符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31" name="灯片编号占位符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9BB794-2CD9-47B0-874C-885471633515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标题 28"/>
          <p:cNvSpPr>
            <a:spLocks noGrp="1"/>
          </p:cNvSpPr>
          <p:nvPr>
            <p:ph type="title"/>
          </p:nvPr>
        </p:nvSpPr>
        <p:spPr>
          <a:xfrm>
            <a:off x="304800" y="4057650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idx="1"/>
          </p:nvPr>
        </p:nvSpPr>
        <p:spPr>
          <a:xfrm>
            <a:off x="281444" y="500062"/>
            <a:ext cx="4290556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25" name="文本占位符 24"/>
          <p:cNvSpPr>
            <a:spLocks noGrp="1"/>
          </p:cNvSpPr>
          <p:nvPr>
            <p:ph type="body" sz="half" idx="3"/>
          </p:nvPr>
        </p:nvSpPr>
        <p:spPr>
          <a:xfrm>
            <a:off x="4645026" y="500062"/>
            <a:ext cx="4292241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281444" y="987028"/>
            <a:ext cx="429055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8" name="内容占位符 27"/>
          <p:cNvSpPr>
            <a:spLocks noGrp="1"/>
          </p:cNvSpPr>
          <p:nvPr>
            <p:ph sz="quarter" idx="4"/>
          </p:nvPr>
        </p:nvSpPr>
        <p:spPr>
          <a:xfrm>
            <a:off x="4648730" y="987028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0" name="日期占位符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8BED6-32A3-4795-BE8C-AC7A873CCBA5}" type="datetimeFigureOut">
              <a:rPr lang="zh-CN" altLang="en-US" smtClean="0"/>
              <a:pPr>
                <a:defRPr/>
              </a:pPr>
              <a:t>2016/5/31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229600" y="4857750"/>
            <a:ext cx="762000" cy="185166"/>
          </a:xfrm>
        </p:spPr>
        <p:txBody>
          <a:bodyPr/>
          <a:lstStyle/>
          <a:p>
            <a:pPr>
              <a:defRPr/>
            </a:pPr>
            <a:fld id="{285D78A2-4E36-4508-9402-E763DD71FAE5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514350" y="4514850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标题 29"/>
          <p:cNvSpPr>
            <a:spLocks noGrp="1"/>
          </p:cNvSpPr>
          <p:nvPr>
            <p:ph type="title"/>
          </p:nvPr>
        </p:nvSpPr>
        <p:spPr>
          <a:xfrm>
            <a:off x="301752" y="342900"/>
            <a:ext cx="8686800" cy="630936"/>
          </a:xfrm>
        </p:spPr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2" name="日期占位符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1C3D940-2F48-4B6C-9FC2-D239D06F4EE7}" type="datetimeFigureOut">
              <a:rPr lang="zh-CN" altLang="en-US" smtClean="0"/>
              <a:pPr>
                <a:defRPr/>
              </a:pPr>
              <a:t>2016/5/31</a:t>
            </a:fld>
            <a:endParaRPr lang="zh-CN" altLang="en-US"/>
          </a:p>
        </p:txBody>
      </p:sp>
      <p:sp>
        <p:nvSpPr>
          <p:cNvPr id="21" name="页脚占位符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B09F4C3-D947-4CF6-AA3D-A20038DEBB3B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D7F565C-8894-4D67-8522-A24BE7555848}" type="datetimeFigureOut">
              <a:rPr lang="zh-CN" altLang="en-US" smtClean="0"/>
              <a:pPr>
                <a:defRPr/>
              </a:pPr>
              <a:t>2016/5/31</a:t>
            </a:fld>
            <a:endParaRPr lang="zh-CN" altLang="en-US"/>
          </a:p>
        </p:txBody>
      </p:sp>
      <p:sp>
        <p:nvSpPr>
          <p:cNvPr id="24" name="页脚占位符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830EB2-27E2-4936-9B62-8757EE800656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直接连接符 7"/>
          <p:cNvSpPr>
            <a:spLocks noChangeShapeType="1"/>
          </p:cNvSpPr>
          <p:nvPr/>
        </p:nvSpPr>
        <p:spPr bwMode="auto">
          <a:xfrm>
            <a:off x="514350" y="4386838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标题 11"/>
          <p:cNvSpPr>
            <a:spLocks noGrp="1"/>
          </p:cNvSpPr>
          <p:nvPr>
            <p:ph type="title"/>
          </p:nvPr>
        </p:nvSpPr>
        <p:spPr>
          <a:xfrm>
            <a:off x="457200" y="4114800"/>
            <a:ext cx="8458200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26" name="文本占位符 25"/>
          <p:cNvSpPr>
            <a:spLocks noGrp="1"/>
          </p:cNvSpPr>
          <p:nvPr>
            <p:ph type="body" idx="2"/>
          </p:nvPr>
        </p:nvSpPr>
        <p:spPr>
          <a:xfrm>
            <a:off x="457201" y="457200"/>
            <a:ext cx="3008313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14" name="内容占位符 13"/>
          <p:cNvSpPr>
            <a:spLocks noGrp="1"/>
          </p:cNvSpPr>
          <p:nvPr>
            <p:ph sz="half" idx="1"/>
          </p:nvPr>
        </p:nvSpPr>
        <p:spPr>
          <a:xfrm>
            <a:off x="3575050" y="457200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5" name="日期占位符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5309701-0C0C-47C4-B82F-9E0AFBD1DF6A}" type="datetimeFigureOut">
              <a:rPr lang="zh-CN" altLang="en-US" smtClean="0"/>
              <a:pPr>
                <a:defRPr/>
              </a:pPr>
              <a:t>2016/5/31</a:t>
            </a:fld>
            <a:endParaRPr lang="zh-CN" altLang="en-US"/>
          </a:p>
        </p:txBody>
      </p:sp>
      <p:sp>
        <p:nvSpPr>
          <p:cNvPr id="29" name="页脚占位符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503B1E2-4679-4C8B-81B5-0E0AA21B75DB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图片占位符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CN" altLang="en-US" smtClean="0"/>
              <a:t>单击图标添加图片</a:t>
            </a:r>
            <a:endParaRPr kumimoji="0" 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CF73E4D-5D43-4AB6-B3D6-977E809FBB0A}" type="datetimeFigureOut">
              <a:rPr lang="zh-CN" altLang="en-US" smtClean="0"/>
              <a:pPr>
                <a:defRPr/>
              </a:pPr>
              <a:t>2016/5/31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31" name="灯片编号占位符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E5C06E4-9644-4675-997C-C6B2B6686906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  <p:sp>
        <p:nvSpPr>
          <p:cNvPr id="17" name="标题 16"/>
          <p:cNvSpPr>
            <a:spLocks noGrp="1"/>
          </p:cNvSpPr>
          <p:nvPr>
            <p:ph type="title"/>
          </p:nvPr>
        </p:nvSpPr>
        <p:spPr>
          <a:xfrm>
            <a:off x="381000" y="3745320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26" name="文本占位符 25"/>
          <p:cNvSpPr>
            <a:spLocks noGrp="1"/>
          </p:cNvSpPr>
          <p:nvPr>
            <p:ph type="body" sz="half" idx="2"/>
          </p:nvPr>
        </p:nvSpPr>
        <p:spPr>
          <a:xfrm>
            <a:off x="381000" y="4149913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81F9C94-AB82-41A4-AAD3-A8051D226D95}" type="datetimeFigureOut">
              <a:rPr lang="zh-CN" altLang="en-US" smtClean="0"/>
              <a:pPr>
                <a:defRPr/>
              </a:pPr>
              <a:t>2016/5/31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372DF2-D42B-4019-A12A-EA4ECA20EB48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58000" y="411957"/>
            <a:ext cx="1828800" cy="4388644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411957"/>
            <a:ext cx="6248400" cy="4388644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D891060-BBE0-41EC-9C16-F0DE0D1F6ECA}" type="datetimeFigureOut">
              <a:rPr lang="zh-CN" altLang="en-US" smtClean="0"/>
              <a:pPr>
                <a:defRPr/>
              </a:pPr>
              <a:t>2016/5/31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470F7FF-00A0-4E96-B136-E4F7C1E3C331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514350" y="788174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文本占位符 7"/>
          <p:cNvSpPr>
            <a:spLocks noGrp="1"/>
          </p:cNvSpPr>
          <p:nvPr>
            <p:ph type="body" idx="1"/>
          </p:nvPr>
        </p:nvSpPr>
        <p:spPr>
          <a:xfrm>
            <a:off x="304800" y="1165622"/>
            <a:ext cx="8686800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11" name="日期占位符 10"/>
          <p:cNvSpPr>
            <a:spLocks noGrp="1"/>
          </p:cNvSpPr>
          <p:nvPr>
            <p:ph type="dt" sz="half" idx="2"/>
          </p:nvPr>
        </p:nvSpPr>
        <p:spPr>
          <a:xfrm>
            <a:off x="6477000" y="57150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D11AA182-CCAC-41D0-949A-239231B50DF5}" type="datetimeFigureOut">
              <a:rPr lang="zh-CN" altLang="en-US" smtClean="0"/>
              <a:pPr>
                <a:defRPr/>
              </a:pPr>
              <a:t>2016/5/31</a:t>
            </a:fld>
            <a:endParaRPr lang="zh-CN" altLang="en-US"/>
          </a:p>
        </p:txBody>
      </p:sp>
      <p:sp>
        <p:nvSpPr>
          <p:cNvPr id="28" name="页脚占位符 27"/>
          <p:cNvSpPr>
            <a:spLocks noGrp="1"/>
          </p:cNvSpPr>
          <p:nvPr>
            <p:ph type="ftr" sz="quarter" idx="3"/>
          </p:nvPr>
        </p:nvSpPr>
        <p:spPr>
          <a:xfrm>
            <a:off x="3124200" y="57150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8229600" y="4857751"/>
            <a:ext cx="762000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AB8057B2-11F6-4CDF-8812-3A1C60F65E22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  <p:sp>
        <p:nvSpPr>
          <p:cNvPr id="10" name="标题占位符 9"/>
          <p:cNvSpPr>
            <a:spLocks noGrp="1"/>
          </p:cNvSpPr>
          <p:nvPr>
            <p:ph type="title"/>
          </p:nvPr>
        </p:nvSpPr>
        <p:spPr>
          <a:xfrm>
            <a:off x="304800" y="342900"/>
            <a:ext cx="8686800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514350" y="788174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直接连接符 11"/>
          <p:cNvSpPr>
            <a:spLocks noChangeShapeType="1"/>
          </p:cNvSpPr>
          <p:nvPr/>
        </p:nvSpPr>
        <p:spPr bwMode="auto">
          <a:xfrm>
            <a:off x="514350" y="793490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7" r:id="rId1"/>
    <p:sldLayoutId id="2147483838" r:id="rId2"/>
    <p:sldLayoutId id="2147483839" r:id="rId3"/>
    <p:sldLayoutId id="2147483840" r:id="rId4"/>
    <p:sldLayoutId id="2147483841" r:id="rId5"/>
    <p:sldLayoutId id="2147483842" r:id="rId6"/>
    <p:sldLayoutId id="2147483843" r:id="rId7"/>
    <p:sldLayoutId id="2147483844" r:id="rId8"/>
    <p:sldLayoutId id="2147483845" r:id="rId9"/>
    <p:sldLayoutId id="2147483846" r:id="rId10"/>
    <p:sldLayoutId id="214748384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5.bin"/><Relationship Id="rId5" Type="http://schemas.openxmlformats.org/officeDocument/2006/relationships/oleObject" Target="../embeddings/oleObject4.bin"/><Relationship Id="rId4" Type="http://schemas.openxmlformats.org/officeDocument/2006/relationships/oleObject" Target="../embeddings/oleObject3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7" Type="http://schemas.openxmlformats.org/officeDocument/2006/relationships/oleObject" Target="../embeddings/oleObject1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11.bin"/><Relationship Id="rId5" Type="http://schemas.openxmlformats.org/officeDocument/2006/relationships/oleObject" Target="../embeddings/oleObject10.bin"/><Relationship Id="rId4" Type="http://schemas.openxmlformats.org/officeDocument/2006/relationships/oleObject" Target="../embeddings/oleObject9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5" Type="http://schemas.openxmlformats.org/officeDocument/2006/relationships/oleObject" Target="../embeddings/oleObject15.bin"/><Relationship Id="rId4" Type="http://schemas.openxmlformats.org/officeDocument/2006/relationships/oleObject" Target="../embeddings/oleObject14.bin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1.bin"/><Relationship Id="rId3" Type="http://schemas.openxmlformats.org/officeDocument/2006/relationships/oleObject" Target="../embeddings/oleObject16.bin"/><Relationship Id="rId7" Type="http://schemas.openxmlformats.org/officeDocument/2006/relationships/oleObject" Target="../embeddings/oleObject2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19.bin"/><Relationship Id="rId5" Type="http://schemas.openxmlformats.org/officeDocument/2006/relationships/oleObject" Target="../embeddings/oleObject18.bin"/><Relationship Id="rId4" Type="http://schemas.openxmlformats.org/officeDocument/2006/relationships/oleObject" Target="../embeddings/oleObject17.bin"/><Relationship Id="rId9" Type="http://schemas.openxmlformats.org/officeDocument/2006/relationships/oleObject" Target="../embeddings/oleObject22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26.bin"/><Relationship Id="rId5" Type="http://schemas.openxmlformats.org/officeDocument/2006/relationships/oleObject" Target="../embeddings/oleObject25.bin"/><Relationship Id="rId4" Type="http://schemas.openxmlformats.org/officeDocument/2006/relationships/oleObject" Target="../embeddings/oleObject24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29.bin"/><Relationship Id="rId5" Type="http://schemas.openxmlformats.org/officeDocument/2006/relationships/oleObject" Target="../embeddings/oleObject28.bin"/><Relationship Id="rId4" Type="http://schemas.openxmlformats.org/officeDocument/2006/relationships/image" Target="../media/image31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5.bin"/><Relationship Id="rId3" Type="http://schemas.openxmlformats.org/officeDocument/2006/relationships/oleObject" Target="../embeddings/oleObject30.bin"/><Relationship Id="rId7" Type="http://schemas.openxmlformats.org/officeDocument/2006/relationships/oleObject" Target="../embeddings/oleObject34.bin"/><Relationship Id="rId12" Type="http://schemas.openxmlformats.org/officeDocument/2006/relationships/oleObject" Target="../embeddings/oleObject3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33.bin"/><Relationship Id="rId11" Type="http://schemas.openxmlformats.org/officeDocument/2006/relationships/oleObject" Target="../embeddings/oleObject38.bin"/><Relationship Id="rId5" Type="http://schemas.openxmlformats.org/officeDocument/2006/relationships/oleObject" Target="../embeddings/oleObject32.bin"/><Relationship Id="rId10" Type="http://schemas.openxmlformats.org/officeDocument/2006/relationships/oleObject" Target="../embeddings/oleObject37.bin"/><Relationship Id="rId4" Type="http://schemas.openxmlformats.org/officeDocument/2006/relationships/oleObject" Target="../embeddings/oleObject31.bin"/><Relationship Id="rId9" Type="http://schemas.openxmlformats.org/officeDocument/2006/relationships/oleObject" Target="../embeddings/oleObject36.bin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5.bin"/><Relationship Id="rId3" Type="http://schemas.openxmlformats.org/officeDocument/2006/relationships/oleObject" Target="../embeddings/oleObject40.bin"/><Relationship Id="rId7" Type="http://schemas.openxmlformats.org/officeDocument/2006/relationships/oleObject" Target="../embeddings/oleObject4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43.bin"/><Relationship Id="rId11" Type="http://schemas.openxmlformats.org/officeDocument/2006/relationships/oleObject" Target="../embeddings/oleObject48.bin"/><Relationship Id="rId5" Type="http://schemas.openxmlformats.org/officeDocument/2006/relationships/oleObject" Target="../embeddings/oleObject42.bin"/><Relationship Id="rId10" Type="http://schemas.openxmlformats.org/officeDocument/2006/relationships/oleObject" Target="../embeddings/oleObject47.bin"/><Relationship Id="rId4" Type="http://schemas.openxmlformats.org/officeDocument/2006/relationships/oleObject" Target="../embeddings/oleObject41.bin"/><Relationship Id="rId9" Type="http://schemas.openxmlformats.org/officeDocument/2006/relationships/oleObject" Target="../embeddings/oleObject46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4" Type="http://schemas.openxmlformats.org/officeDocument/2006/relationships/oleObject" Target="../embeddings/oleObject50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1.bin"/><Relationship Id="rId7" Type="http://schemas.openxmlformats.org/officeDocument/2006/relationships/oleObject" Target="../embeddings/oleObject5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54.bin"/><Relationship Id="rId5" Type="http://schemas.openxmlformats.org/officeDocument/2006/relationships/oleObject" Target="../embeddings/oleObject53.bin"/><Relationship Id="rId4" Type="http://schemas.openxmlformats.org/officeDocument/2006/relationships/oleObject" Target="../embeddings/oleObject52.bin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1.bin"/><Relationship Id="rId3" Type="http://schemas.openxmlformats.org/officeDocument/2006/relationships/oleObject" Target="../embeddings/oleObject56.bin"/><Relationship Id="rId7" Type="http://schemas.openxmlformats.org/officeDocument/2006/relationships/oleObject" Target="../embeddings/oleObject6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59.bin"/><Relationship Id="rId5" Type="http://schemas.openxmlformats.org/officeDocument/2006/relationships/oleObject" Target="../embeddings/oleObject58.bin"/><Relationship Id="rId4" Type="http://schemas.openxmlformats.org/officeDocument/2006/relationships/oleObject" Target="../embeddings/oleObject57.bin"/><Relationship Id="rId9" Type="http://schemas.openxmlformats.org/officeDocument/2006/relationships/oleObject" Target="../embeddings/oleObject62.bin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7.bin"/><Relationship Id="rId3" Type="http://schemas.openxmlformats.org/officeDocument/2006/relationships/notesSlide" Target="../notesSlides/notesSlide2.xml"/><Relationship Id="rId7" Type="http://schemas.openxmlformats.org/officeDocument/2006/relationships/oleObject" Target="../embeddings/oleObject6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65.bin"/><Relationship Id="rId5" Type="http://schemas.openxmlformats.org/officeDocument/2006/relationships/oleObject" Target="../embeddings/oleObject64.bin"/><Relationship Id="rId10" Type="http://schemas.openxmlformats.org/officeDocument/2006/relationships/oleObject" Target="../embeddings/oleObject69.bin"/><Relationship Id="rId4" Type="http://schemas.openxmlformats.org/officeDocument/2006/relationships/oleObject" Target="../embeddings/oleObject63.bin"/><Relationship Id="rId9" Type="http://schemas.openxmlformats.org/officeDocument/2006/relationships/oleObject" Target="../embeddings/oleObject68.bin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Relationship Id="rId4" Type="http://schemas.openxmlformats.org/officeDocument/2006/relationships/oleObject" Target="../embeddings/oleObject71.bin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Box 3"/>
          <p:cNvSpPr txBox="1">
            <a:spLocks noChangeArrowheads="1"/>
          </p:cNvSpPr>
          <p:nvPr/>
        </p:nvSpPr>
        <p:spPr bwMode="auto">
          <a:xfrm>
            <a:off x="106461" y="1096164"/>
            <a:ext cx="6481763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4400" b="1" dirty="0" smtClean="0">
                <a:latin typeface="楷体"/>
                <a:ea typeface="楷体"/>
                <a:cs typeface="楷体"/>
              </a:rPr>
              <a:t>第十讲</a:t>
            </a:r>
            <a:endParaRPr lang="en-US" altLang="zh-CN" sz="4400" b="1" dirty="0">
              <a:latin typeface="楷体"/>
              <a:ea typeface="楷体"/>
              <a:cs typeface="楷体"/>
            </a:endParaRPr>
          </a:p>
          <a:p>
            <a:pPr algn="ctr"/>
            <a:endParaRPr lang="en-US" altLang="zh-CN" sz="4400" b="1" dirty="0">
              <a:latin typeface="Franklin Gothic Book"/>
            </a:endParaRPr>
          </a:p>
          <a:p>
            <a:pPr algn="ctr"/>
            <a:r>
              <a:rPr lang="zh-CN" altLang="en-US" sz="4400" b="1" dirty="0" smtClean="0">
                <a:latin typeface="楷体"/>
                <a:ea typeface="楷体"/>
                <a:cs typeface="楷体"/>
              </a:rPr>
              <a:t>期末复习</a:t>
            </a:r>
            <a:r>
              <a:rPr lang="en-US" altLang="zh-CN" sz="4400" b="1" dirty="0" smtClean="0">
                <a:latin typeface="楷体"/>
                <a:ea typeface="楷体"/>
                <a:cs typeface="楷体"/>
              </a:rPr>
              <a:t>——</a:t>
            </a:r>
            <a:r>
              <a:rPr lang="zh-CN" altLang="en-US" sz="4400" b="1" dirty="0" smtClean="0">
                <a:latin typeface="楷体"/>
                <a:ea typeface="楷体"/>
                <a:cs typeface="楷体"/>
              </a:rPr>
              <a:t>三角函数</a:t>
            </a:r>
            <a:endParaRPr lang="zh-CN" altLang="en-US" sz="4400" b="1" dirty="0">
              <a:latin typeface="楷体"/>
              <a:ea typeface="楷体"/>
              <a:cs typeface="楷体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395536" y="1462013"/>
            <a:ext cx="52902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进一步强化与巩固三角函数章节知识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4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51520" y="771550"/>
            <a:ext cx="26468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一、学习目标</a:t>
            </a:r>
            <a:endParaRPr lang="en-US" altLang="zh-CN" sz="3200" b="1" dirty="0" smtClean="0">
              <a:solidFill>
                <a:srgbClr val="FF0000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251520" y="2058983"/>
            <a:ext cx="26564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二、重点难点</a:t>
            </a:r>
            <a:endParaRPr lang="en-US" altLang="zh-CN" sz="3200" b="1" dirty="0" smtClean="0">
              <a:solidFill>
                <a:srgbClr val="FF0000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07504" y="2787774"/>
            <a:ext cx="655272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66700"/>
            <a:r>
              <a:rPr lang="en-US" altLang="zh-CN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1、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三角函数的求值与化简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.</a:t>
            </a:r>
          </a:p>
          <a:p>
            <a:pPr lvl="0" indent="266700"/>
            <a:endParaRPr lang="en-US" altLang="zh-CN" sz="800" b="1" dirty="0" smtClean="0">
              <a:latin typeface="楷体" pitchFamily="49" charset="-122"/>
              <a:ea typeface="楷体" pitchFamily="49" charset="-122"/>
              <a:cs typeface="Times New Roman" pitchFamily="18" charset="0"/>
            </a:endParaRPr>
          </a:p>
          <a:p>
            <a:pPr lvl="0" indent="268288" eaLnBrk="0" hangingPunct="0"/>
            <a:r>
              <a:rPr lang="en-US" altLang="zh-CN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2、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三角函数公式的灵活运用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.</a:t>
            </a:r>
          </a:p>
          <a:p>
            <a:pPr lvl="0" indent="268288" eaLnBrk="0" hangingPunct="0"/>
            <a:endParaRPr lang="en-US" altLang="zh-CN" sz="800" b="1" dirty="0" smtClean="0">
              <a:latin typeface="楷体" pitchFamily="49" charset="-122"/>
              <a:ea typeface="楷体" pitchFamily="49" charset="-122"/>
              <a:cs typeface="Times New Roman" pitchFamily="18" charset="0"/>
            </a:endParaRPr>
          </a:p>
          <a:p>
            <a:pPr lvl="0" indent="268288" eaLnBrk="0" hangingPunct="0"/>
            <a:r>
              <a:rPr lang="en-US" altLang="zh-CN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3、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三角函数题型归类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.</a:t>
            </a:r>
            <a:endParaRPr lang="en-US" altLang="zh-CN" sz="2400" b="1" dirty="0" smtClean="0">
              <a:latin typeface="楷体" pitchFamily="49" charset="-122"/>
              <a:ea typeface="楷体" pitchFamily="49" charset="-122"/>
              <a:cs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7503" y="483517"/>
            <a:ext cx="50554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FF0000"/>
                </a:solidFill>
              </a:rPr>
              <a:t>三、知识构架</a:t>
            </a:r>
            <a:endParaRPr lang="zh-CN" altLang="en-US" sz="2000" b="1" dirty="0">
              <a:solidFill>
                <a:srgbClr val="FF0000"/>
              </a:solidFill>
            </a:endParaRPr>
          </a:p>
        </p:txBody>
      </p:sp>
      <p:graphicFrame>
        <p:nvGraphicFramePr>
          <p:cNvPr id="18437" name="Object 5"/>
          <p:cNvGraphicFramePr>
            <a:graphicFrameLocks noChangeAspect="1"/>
          </p:cNvGraphicFramePr>
          <p:nvPr/>
        </p:nvGraphicFramePr>
        <p:xfrm>
          <a:off x="288031" y="915566"/>
          <a:ext cx="6300193" cy="3672408"/>
        </p:xfrm>
        <a:graphic>
          <a:graphicData uri="http://schemas.openxmlformats.org/presentationml/2006/ole">
            <p:oleObj spid="_x0000_s18437" name="Microsoft Equation 3.0" r:id="rId4" imgW="4000320" imgH="22604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79512" y="627534"/>
            <a:ext cx="48245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FF0000"/>
                </a:solidFill>
              </a:rPr>
              <a:t>四、思想方法剖析</a:t>
            </a:r>
            <a:endParaRPr lang="zh-CN" altLang="en-US" sz="2000" b="1" dirty="0">
              <a:solidFill>
                <a:srgbClr val="FF0000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107504" y="1143784"/>
            <a:ext cx="67687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   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 1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、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三角函数在某个象限内的符号及三角函数线在单位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圆中的应用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07504" y="2865006"/>
            <a:ext cx="6840760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    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3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、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求值与化简时应注意的基本原则：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（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1）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弦切互化，              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 （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2）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和积互化，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（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3）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“1”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的妙巧，            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（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4）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拼角的技巧，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（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5）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角的范围与值的符号的确定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07504" y="2028785"/>
            <a:ext cx="67687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   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 2、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在使用同角关系及诱导公式，要注意象限对符号的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影响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/>
      <p:bldP spid="9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07504" y="771550"/>
            <a:ext cx="68407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   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 4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、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研究三角函数性质时的单名化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y=</a:t>
            </a:r>
            <a:r>
              <a:rPr lang="en-US" altLang="zh-CN" sz="2000" b="1" dirty="0" err="1" smtClean="0">
                <a:latin typeface="楷体" pitchFamily="49" charset="-122"/>
                <a:ea typeface="楷体" pitchFamily="49" charset="-122"/>
              </a:rPr>
              <a:t>Asin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(</a:t>
            </a:r>
            <a:r>
              <a:rPr lang="el-GR" altLang="zh-CN" sz="2000" b="1" dirty="0" smtClean="0">
                <a:latin typeface="楷体"/>
                <a:ea typeface="楷体"/>
              </a:rPr>
              <a:t>ω</a:t>
            </a:r>
            <a:r>
              <a:rPr lang="en-US" altLang="zh-CN" sz="2000" b="1" dirty="0" smtClean="0">
                <a:latin typeface="楷体"/>
                <a:ea typeface="楷体"/>
              </a:rPr>
              <a:t>x+</a:t>
            </a:r>
            <a:r>
              <a:rPr lang="el-GR" altLang="zh-CN" sz="2000" b="1" dirty="0" smtClean="0">
                <a:latin typeface="楷体"/>
                <a:ea typeface="楷体"/>
              </a:rPr>
              <a:t>φ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),</a:t>
            </a:r>
          </a:p>
          <a:p>
            <a:endParaRPr lang="en-US" altLang="zh-CN" sz="800" b="1" dirty="0" smtClean="0">
              <a:latin typeface="楷体"/>
              <a:ea typeface="楷体"/>
            </a:endParaRPr>
          </a:p>
          <a:p>
            <a:r>
              <a:rPr lang="el-GR" altLang="zh-CN" sz="2000" b="1" dirty="0" smtClean="0">
                <a:latin typeface="楷体"/>
                <a:ea typeface="楷体"/>
              </a:rPr>
              <a:t>ω</a:t>
            </a:r>
            <a:r>
              <a:rPr lang="zh-CN" altLang="el-GR" sz="2000" b="1" dirty="0" smtClean="0">
                <a:latin typeface="楷体"/>
                <a:ea typeface="楷体"/>
              </a:rPr>
              <a:t>＞</a:t>
            </a:r>
            <a:r>
              <a:rPr lang="en-US" altLang="zh-CN" sz="2000" b="1" dirty="0" smtClean="0">
                <a:latin typeface="楷体"/>
                <a:ea typeface="楷体"/>
              </a:rPr>
              <a:t>0</a:t>
            </a:r>
            <a:r>
              <a:rPr lang="zh-CN" altLang="en-US" sz="2000" b="1" dirty="0" smtClean="0">
                <a:latin typeface="楷体"/>
                <a:ea typeface="楷体"/>
              </a:rPr>
              <a:t>原则，注意视</a:t>
            </a:r>
            <a:r>
              <a:rPr lang="el-GR" altLang="zh-CN" sz="2000" b="1" dirty="0" smtClean="0">
                <a:latin typeface="楷体"/>
                <a:ea typeface="楷体"/>
              </a:rPr>
              <a:t>ω</a:t>
            </a:r>
            <a:r>
              <a:rPr lang="en-US" altLang="zh-CN" sz="2000" b="1" dirty="0" smtClean="0">
                <a:latin typeface="楷体"/>
                <a:ea typeface="楷体"/>
              </a:rPr>
              <a:t>x+</a:t>
            </a:r>
            <a:r>
              <a:rPr lang="el-GR" altLang="zh-CN" sz="2000" b="1" dirty="0" smtClean="0">
                <a:latin typeface="楷体"/>
                <a:ea typeface="楷体"/>
              </a:rPr>
              <a:t>φ</a:t>
            </a:r>
            <a:r>
              <a:rPr lang="zh-CN" altLang="en-US" sz="2000" b="1" dirty="0" smtClean="0">
                <a:latin typeface="楷体"/>
                <a:ea typeface="楷体"/>
              </a:rPr>
              <a:t>为整体，借</a:t>
            </a:r>
            <a:r>
              <a:rPr lang="en-US" altLang="zh-CN" sz="2000" b="1" dirty="0" smtClean="0">
                <a:latin typeface="楷体"/>
                <a:ea typeface="楷体"/>
              </a:rPr>
              <a:t>y=</a:t>
            </a:r>
            <a:r>
              <a:rPr lang="en-US" altLang="zh-CN" sz="2000" b="1" dirty="0" err="1" smtClean="0">
                <a:latin typeface="楷体"/>
                <a:ea typeface="楷体"/>
              </a:rPr>
              <a:t>sinx</a:t>
            </a:r>
            <a:r>
              <a:rPr lang="zh-CN" altLang="en-US" sz="2000" b="1" dirty="0" smtClean="0">
                <a:latin typeface="楷体"/>
                <a:ea typeface="楷体"/>
              </a:rPr>
              <a:t>来研究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07504" y="1596737"/>
            <a:ext cx="68407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   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 5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、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三角函数中所给定的范围，特别是挖掘其隐含的范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围，是考查的重点与难点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07504" y="2460833"/>
            <a:ext cx="68407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   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 6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、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在利用图象求三角函数解析式时，确定</a:t>
            </a:r>
            <a:r>
              <a:rPr lang="el-GR" altLang="zh-CN" sz="2000" b="1" dirty="0" smtClean="0">
                <a:latin typeface="楷体"/>
                <a:ea typeface="楷体"/>
              </a:rPr>
              <a:t>φ</a:t>
            </a:r>
            <a:r>
              <a:rPr lang="zh-CN" altLang="en-US" sz="2000" b="1" dirty="0" smtClean="0">
                <a:latin typeface="楷体"/>
                <a:ea typeface="楷体"/>
              </a:rPr>
              <a:t>是关键，</a:t>
            </a:r>
            <a:endParaRPr lang="en-US" altLang="zh-CN" sz="2000" b="1" dirty="0" smtClean="0">
              <a:latin typeface="楷体"/>
              <a:ea typeface="楷体"/>
            </a:endParaRPr>
          </a:p>
          <a:p>
            <a:endParaRPr lang="en-US" altLang="zh-CN" sz="800" b="1" dirty="0" smtClean="0">
              <a:latin typeface="楷体"/>
              <a:ea typeface="楷体"/>
            </a:endParaRPr>
          </a:p>
          <a:p>
            <a:r>
              <a:rPr lang="zh-CN" altLang="en-US" sz="2000" b="1" dirty="0" smtClean="0">
                <a:latin typeface="楷体"/>
                <a:ea typeface="楷体"/>
              </a:rPr>
              <a:t>尽量选择图解的最值点代入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68437" y="3323768"/>
            <a:ext cx="651978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    7、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对称问题抓平衡点及最值点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11560" y="3795886"/>
            <a:ext cx="576064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solidFill>
                  <a:srgbClr val="FF0000"/>
                </a:solidFill>
                <a:latin typeface="楷体"/>
                <a:ea typeface="楷体"/>
              </a:rPr>
              <a:t>8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/>
                <a:ea typeface="楷体"/>
              </a:rPr>
              <a:t>、</a:t>
            </a:r>
            <a:r>
              <a:rPr lang="zh-CN" altLang="en-US" sz="2000" b="1" dirty="0" smtClean="0">
                <a:latin typeface="楷体"/>
                <a:ea typeface="楷体"/>
              </a:rPr>
              <a:t>平衡点与周期的关系</a:t>
            </a:r>
            <a:r>
              <a:rPr lang="en-US" altLang="zh-CN" sz="2000" b="1" dirty="0" smtClean="0">
                <a:latin typeface="楷体"/>
                <a:ea typeface="楷体"/>
              </a:rPr>
              <a:t>.</a:t>
            </a:r>
            <a:endParaRPr lang="zh-CN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34024" y="803488"/>
            <a:ext cx="61541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9、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在使用三角公式时注意其灵活性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(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如凑角、公式的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变形等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)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与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“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三变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”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策略：变角、变名、变式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95536" y="1707654"/>
            <a:ext cx="62281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10、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辅助角公式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95536" y="2184415"/>
            <a:ext cx="6228184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11、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三大类综合性三角函数问题：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（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1）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化简、求值及三角形的三角函数问题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（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2）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同名化三角函数问题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（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3）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单名化三角函数问题</a:t>
            </a:r>
            <a:endParaRPr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>
            <a:spLocks/>
          </p:cNvSpPr>
          <p:nvPr/>
        </p:nvSpPr>
        <p:spPr>
          <a:xfrm>
            <a:off x="179512" y="843558"/>
            <a:ext cx="3096344" cy="576064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anchor="ctr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CN" altLang="en-US" sz="2000" b="1" cap="all" dirty="0"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五、分析探求，揭示本质</a:t>
            </a:r>
            <a:endParaRPr lang="zh-CN" altLang="en-US" sz="2000" b="1" cap="all" dirty="0"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79512" y="1419622"/>
            <a:ext cx="648072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solidFill>
                  <a:srgbClr val="FF0000"/>
                </a:solidFill>
                <a:latin typeface="楷体"/>
                <a:ea typeface="楷体"/>
              </a:rPr>
              <a:t>★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探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究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1 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⊿ABC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中，已知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A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＞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B，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求证：</a:t>
            </a:r>
            <a:r>
              <a:rPr lang="en-US" altLang="zh-CN" sz="2000" b="1" dirty="0" err="1" smtClean="0">
                <a:latin typeface="楷体" pitchFamily="49" charset="-122"/>
                <a:ea typeface="楷体" pitchFamily="49" charset="-122"/>
              </a:rPr>
              <a:t>sinA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＞</a:t>
            </a:r>
            <a:r>
              <a:rPr lang="en-US" altLang="zh-CN" sz="2000" b="1" dirty="0" err="1" smtClean="0">
                <a:latin typeface="楷体" pitchFamily="49" charset="-122"/>
                <a:ea typeface="楷体" pitchFamily="49" charset="-122"/>
              </a:rPr>
              <a:t>sinB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zh-CN" sz="20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5496" y="1883608"/>
            <a:ext cx="64087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 探究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（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1）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可利用条件控制角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A，B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的范围，再利用函数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的单调性处理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——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范围问题是三角函数中永恒的主题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35496" y="2748865"/>
            <a:ext cx="62281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     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（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2）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也可利用正、余弦定理，结合三角形边角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的关系处理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5496" y="555526"/>
            <a:ext cx="640871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解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I 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∵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三角形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ABC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中，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A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＞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B，</a:t>
            </a:r>
          </a:p>
        </p:txBody>
      </p:sp>
      <p:grpSp>
        <p:nvGrpSpPr>
          <p:cNvPr id="18" name="组合 17"/>
          <p:cNvGrpSpPr/>
          <p:nvPr/>
        </p:nvGrpSpPr>
        <p:grpSpPr>
          <a:xfrm>
            <a:off x="90264" y="882467"/>
            <a:ext cx="6858000" cy="628898"/>
            <a:chOff x="90264" y="882467"/>
            <a:chExt cx="6858000" cy="628898"/>
          </a:xfrm>
        </p:grpSpPr>
        <p:sp>
          <p:nvSpPr>
            <p:cNvPr id="5" name="矩形 4"/>
            <p:cNvSpPr/>
            <p:nvPr/>
          </p:nvSpPr>
          <p:spPr>
            <a:xfrm>
              <a:off x="90264" y="1018932"/>
              <a:ext cx="6858000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A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、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B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为锐角时，即</a:t>
              </a:r>
              <a:endParaRPr lang="zh-CN" altLang="en-US" sz="2000" b="1" dirty="0">
                <a:latin typeface="楷体" pitchFamily="49" charset="-122"/>
                <a:ea typeface="楷体" pitchFamily="49" charset="-122"/>
              </a:endParaRPr>
            </a:p>
          </p:txBody>
        </p:sp>
        <p:graphicFrame>
          <p:nvGraphicFramePr>
            <p:cNvPr id="163842" name="Object 2"/>
            <p:cNvGraphicFramePr>
              <a:graphicFrameLocks noChangeAspect="1"/>
            </p:cNvGraphicFramePr>
            <p:nvPr/>
          </p:nvGraphicFramePr>
          <p:xfrm>
            <a:off x="2350680" y="882467"/>
            <a:ext cx="1501240" cy="628898"/>
          </p:xfrm>
          <a:graphic>
            <a:graphicData uri="http://schemas.openxmlformats.org/presentationml/2006/ole">
              <p:oleObj spid="_x0000_s163842" name="Microsoft Equation 3.0" r:id="rId3" imgW="939600" imgH="393480" progId="Equation.3">
                <p:embed/>
              </p:oleObj>
            </a:graphicData>
          </a:graphic>
        </p:graphicFrame>
      </p:grpSp>
      <p:grpSp>
        <p:nvGrpSpPr>
          <p:cNvPr id="19" name="组合 18"/>
          <p:cNvGrpSpPr/>
          <p:nvPr/>
        </p:nvGrpSpPr>
        <p:grpSpPr>
          <a:xfrm>
            <a:off x="90264" y="1421448"/>
            <a:ext cx="6858000" cy="685155"/>
            <a:chOff x="90264" y="1421448"/>
            <a:chExt cx="6858000" cy="685155"/>
          </a:xfrm>
        </p:grpSpPr>
        <p:sp>
          <p:nvSpPr>
            <p:cNvPr id="7" name="矩形 6"/>
            <p:cNvSpPr/>
            <p:nvPr/>
          </p:nvSpPr>
          <p:spPr>
            <a:xfrm>
              <a:off x="90264" y="1562477"/>
              <a:ext cx="6858000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又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y=</a:t>
              </a:r>
              <a:r>
                <a:rPr lang="en-US" altLang="zh-CN" sz="2000" b="1" dirty="0" err="1" smtClean="0">
                  <a:latin typeface="楷体" pitchFamily="49" charset="-122"/>
                  <a:ea typeface="楷体" pitchFamily="49" charset="-122"/>
                </a:rPr>
                <a:t>sinx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在      单调递增，∴</a:t>
              </a:r>
              <a:r>
                <a:rPr lang="en-US" altLang="zh-CN" sz="2000" b="1" dirty="0" err="1" smtClean="0">
                  <a:latin typeface="楷体" pitchFamily="49" charset="-122"/>
                  <a:ea typeface="楷体" pitchFamily="49" charset="-122"/>
                </a:rPr>
                <a:t>sinA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＞</a:t>
              </a:r>
              <a:r>
                <a:rPr lang="en-US" altLang="zh-CN" sz="2000" b="1" dirty="0" err="1" smtClean="0">
                  <a:latin typeface="楷体" pitchFamily="49" charset="-122"/>
                  <a:ea typeface="楷体" pitchFamily="49" charset="-122"/>
                </a:rPr>
                <a:t>sinB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.</a:t>
              </a:r>
              <a:endParaRPr lang="zh-CN" altLang="en-US" sz="2000" b="1" dirty="0">
                <a:latin typeface="楷体" pitchFamily="49" charset="-122"/>
                <a:ea typeface="楷体" pitchFamily="49" charset="-122"/>
              </a:endParaRPr>
            </a:p>
          </p:txBody>
        </p:sp>
        <p:graphicFrame>
          <p:nvGraphicFramePr>
            <p:cNvPr id="163843" name="Object 3"/>
            <p:cNvGraphicFramePr>
              <a:graphicFrameLocks noChangeAspect="1"/>
            </p:cNvGraphicFramePr>
            <p:nvPr/>
          </p:nvGraphicFramePr>
          <p:xfrm>
            <a:off x="1488480" y="1421448"/>
            <a:ext cx="707256" cy="685155"/>
          </p:xfrm>
          <a:graphic>
            <a:graphicData uri="http://schemas.openxmlformats.org/presentationml/2006/ole">
              <p:oleObj spid="_x0000_s163843" name="Microsoft Equation 3.0" r:id="rId4" imgW="406080" imgH="393480" progId="Equation.3">
                <p:embed/>
              </p:oleObj>
            </a:graphicData>
          </a:graphic>
        </p:graphicFrame>
      </p:grpSp>
      <p:grpSp>
        <p:nvGrpSpPr>
          <p:cNvPr id="20" name="组合 19"/>
          <p:cNvGrpSpPr/>
          <p:nvPr/>
        </p:nvGrpSpPr>
        <p:grpSpPr>
          <a:xfrm>
            <a:off x="35496" y="2035290"/>
            <a:ext cx="6858000" cy="628650"/>
            <a:chOff x="35496" y="2035290"/>
            <a:chExt cx="6858000" cy="628650"/>
          </a:xfrm>
        </p:grpSpPr>
        <p:sp>
          <p:nvSpPr>
            <p:cNvPr id="9" name="矩形 8"/>
            <p:cNvSpPr/>
            <p:nvPr/>
          </p:nvSpPr>
          <p:spPr>
            <a:xfrm>
              <a:off x="35496" y="2138541"/>
              <a:ext cx="6858000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A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为钝角时，即</a:t>
              </a:r>
              <a:endParaRPr lang="zh-CN" altLang="en-US" sz="2000" b="1" dirty="0">
                <a:latin typeface="楷体" pitchFamily="49" charset="-122"/>
                <a:ea typeface="楷体" pitchFamily="49" charset="-122"/>
              </a:endParaRPr>
            </a:p>
          </p:txBody>
        </p:sp>
        <p:graphicFrame>
          <p:nvGraphicFramePr>
            <p:cNvPr id="163844" name="Object 4"/>
            <p:cNvGraphicFramePr>
              <a:graphicFrameLocks noChangeAspect="1"/>
            </p:cNvGraphicFramePr>
            <p:nvPr/>
          </p:nvGraphicFramePr>
          <p:xfrm>
            <a:off x="1835696" y="2035290"/>
            <a:ext cx="1887537" cy="628650"/>
          </p:xfrm>
          <a:graphic>
            <a:graphicData uri="http://schemas.openxmlformats.org/presentationml/2006/ole">
              <p:oleObj spid="_x0000_s163844" name="Microsoft Equation 3.0" r:id="rId5" imgW="1180800" imgH="393480" progId="Equation.3">
                <p:embed/>
              </p:oleObj>
            </a:graphicData>
          </a:graphic>
        </p:graphicFrame>
      </p:grpSp>
      <p:grpSp>
        <p:nvGrpSpPr>
          <p:cNvPr id="21" name="组合 20"/>
          <p:cNvGrpSpPr/>
          <p:nvPr/>
        </p:nvGrpSpPr>
        <p:grpSpPr>
          <a:xfrm>
            <a:off x="35496" y="2546747"/>
            <a:ext cx="6858000" cy="711984"/>
            <a:chOff x="35496" y="2546747"/>
            <a:chExt cx="6858000" cy="711984"/>
          </a:xfrm>
        </p:grpSpPr>
        <p:sp>
          <p:nvSpPr>
            <p:cNvPr id="11" name="矩形 10"/>
            <p:cNvSpPr/>
            <p:nvPr/>
          </p:nvSpPr>
          <p:spPr>
            <a:xfrm>
              <a:off x="35496" y="2682667"/>
              <a:ext cx="6858000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又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A + B 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＜</a:t>
              </a:r>
              <a:r>
                <a:rPr lang="el-GR" altLang="zh-CN" sz="2000" b="1" dirty="0" smtClean="0">
                  <a:latin typeface="楷体"/>
                  <a:ea typeface="楷体"/>
                </a:rPr>
                <a:t>π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, ∴   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＜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A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＜</a:t>
              </a:r>
              <a:r>
                <a:rPr lang="el-GR" altLang="zh-CN" sz="2000" b="1" dirty="0" smtClean="0">
                  <a:latin typeface="楷体"/>
                  <a:ea typeface="楷体"/>
                </a:rPr>
                <a:t>π</a:t>
              </a:r>
              <a:r>
                <a:rPr lang="en-US" altLang="zh-CN" sz="2000" b="1" dirty="0" smtClean="0">
                  <a:latin typeface="楷体"/>
                  <a:ea typeface="楷体"/>
                </a:rPr>
                <a:t>- B</a:t>
              </a:r>
              <a:r>
                <a:rPr lang="zh-CN" altLang="en-US" sz="2000" b="1" dirty="0" smtClean="0">
                  <a:latin typeface="楷体"/>
                  <a:ea typeface="楷体"/>
                </a:rPr>
                <a:t>＜</a:t>
              </a:r>
              <a:r>
                <a:rPr lang="el-GR" altLang="zh-CN" sz="2000" b="1" dirty="0" smtClean="0">
                  <a:latin typeface="楷体"/>
                  <a:ea typeface="楷体"/>
                </a:rPr>
                <a:t>π</a:t>
              </a:r>
              <a:r>
                <a:rPr lang="en-US" altLang="zh-CN" sz="2000" b="1" dirty="0" smtClean="0">
                  <a:latin typeface="楷体"/>
                  <a:ea typeface="楷体"/>
                </a:rPr>
                <a:t>,</a:t>
              </a:r>
              <a:endParaRPr lang="zh-CN" altLang="en-US" sz="2000" b="1" dirty="0">
                <a:latin typeface="楷体" pitchFamily="49" charset="-122"/>
                <a:ea typeface="楷体" pitchFamily="49" charset="-122"/>
              </a:endParaRPr>
            </a:p>
          </p:txBody>
        </p:sp>
        <p:graphicFrame>
          <p:nvGraphicFramePr>
            <p:cNvPr id="163845" name="Object 5"/>
            <p:cNvGraphicFramePr>
              <a:graphicFrameLocks noChangeAspect="1"/>
            </p:cNvGraphicFramePr>
            <p:nvPr/>
          </p:nvGraphicFramePr>
          <p:xfrm>
            <a:off x="2257202" y="2546747"/>
            <a:ext cx="298574" cy="711984"/>
          </p:xfrm>
          <a:graphic>
            <a:graphicData uri="http://schemas.openxmlformats.org/presentationml/2006/ole">
              <p:oleObj spid="_x0000_s163845" name="Microsoft Equation 3.0" r:id="rId6" imgW="164880" imgH="393480" progId="Equation.3">
                <p:embed/>
              </p:oleObj>
            </a:graphicData>
          </a:graphic>
        </p:graphicFrame>
      </p:grpSp>
      <p:grpSp>
        <p:nvGrpSpPr>
          <p:cNvPr id="22" name="组合 21"/>
          <p:cNvGrpSpPr/>
          <p:nvPr/>
        </p:nvGrpSpPr>
        <p:grpSpPr>
          <a:xfrm>
            <a:off x="35496" y="3182094"/>
            <a:ext cx="6858000" cy="685800"/>
            <a:chOff x="35496" y="3219822"/>
            <a:chExt cx="6858000" cy="685800"/>
          </a:xfrm>
        </p:grpSpPr>
        <p:sp>
          <p:nvSpPr>
            <p:cNvPr id="14" name="矩形 13"/>
            <p:cNvSpPr/>
            <p:nvPr/>
          </p:nvSpPr>
          <p:spPr>
            <a:xfrm>
              <a:off x="35496" y="3290669"/>
              <a:ext cx="685800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而</a:t>
              </a:r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</a:rPr>
                <a:t>y=</a:t>
              </a:r>
              <a:r>
                <a:rPr lang="en-US" altLang="zh-CN" sz="2400" b="1" dirty="0" err="1" smtClean="0">
                  <a:latin typeface="楷体" pitchFamily="49" charset="-122"/>
                  <a:ea typeface="楷体" pitchFamily="49" charset="-122"/>
                </a:rPr>
                <a:t>sinx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在      单调递减，</a:t>
              </a:r>
              <a:endParaRPr lang="zh-CN" altLang="en-US" sz="2000" b="1" dirty="0">
                <a:latin typeface="楷体" pitchFamily="49" charset="-122"/>
                <a:ea typeface="楷体" pitchFamily="49" charset="-122"/>
              </a:endParaRPr>
            </a:p>
          </p:txBody>
        </p:sp>
        <p:graphicFrame>
          <p:nvGraphicFramePr>
            <p:cNvPr id="163846" name="Object 6"/>
            <p:cNvGraphicFramePr>
              <a:graphicFrameLocks noChangeAspect="1"/>
            </p:cNvGraphicFramePr>
            <p:nvPr/>
          </p:nvGraphicFramePr>
          <p:xfrm>
            <a:off x="1568227" y="3219822"/>
            <a:ext cx="771525" cy="685800"/>
          </p:xfrm>
          <a:graphic>
            <a:graphicData uri="http://schemas.openxmlformats.org/presentationml/2006/ole">
              <p:oleObj spid="_x0000_s163846" name="Microsoft Equation 3.0" r:id="rId7" imgW="444240" imgH="393480" progId="Equation.3">
                <p:embed/>
              </p:oleObj>
            </a:graphicData>
          </a:graphic>
        </p:graphicFrame>
      </p:grpSp>
      <p:sp>
        <p:nvSpPr>
          <p:cNvPr id="16" name="矩形 15"/>
          <p:cNvSpPr/>
          <p:nvPr/>
        </p:nvSpPr>
        <p:spPr>
          <a:xfrm>
            <a:off x="53549" y="3825503"/>
            <a:ext cx="342593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∴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sin A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＞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sin(</a:t>
            </a:r>
            <a:r>
              <a:rPr lang="el-GR" altLang="zh-CN" sz="2000" b="1" dirty="0" smtClean="0">
                <a:latin typeface="楷体"/>
                <a:ea typeface="楷体"/>
              </a:rPr>
              <a:t>π</a:t>
            </a:r>
            <a:r>
              <a:rPr lang="en-US" altLang="zh-CN" sz="2000" b="1" dirty="0" smtClean="0">
                <a:latin typeface="楷体"/>
                <a:ea typeface="楷体"/>
              </a:rPr>
              <a:t>- 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B)=</a:t>
            </a:r>
            <a:r>
              <a:rPr lang="en-US" altLang="zh-CN" sz="2000" b="1" dirty="0" err="1" smtClean="0">
                <a:latin typeface="楷体" pitchFamily="49" charset="-122"/>
                <a:ea typeface="楷体" pitchFamily="49" charset="-122"/>
              </a:rPr>
              <a:t>sinB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000" dirty="0"/>
          </a:p>
        </p:txBody>
      </p:sp>
      <p:sp>
        <p:nvSpPr>
          <p:cNvPr id="17" name="矩形 16"/>
          <p:cNvSpPr/>
          <p:nvPr/>
        </p:nvSpPr>
        <p:spPr>
          <a:xfrm>
            <a:off x="107504" y="4259872"/>
            <a:ext cx="237917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综合上，命题成立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6" grpId="0"/>
      <p:bldP spid="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5496" y="1173981"/>
            <a:ext cx="64087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解</a:t>
            </a:r>
            <a:r>
              <a:rPr lang="en-US" altLang="zh-CN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II 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由三角形边角不等关系，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A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＞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B，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有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a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＞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b.</a:t>
            </a:r>
          </a:p>
        </p:txBody>
      </p:sp>
      <p:graphicFrame>
        <p:nvGraphicFramePr>
          <p:cNvPr id="164866" name="Object 2"/>
          <p:cNvGraphicFramePr>
            <a:graphicFrameLocks noChangeAspect="1"/>
          </p:cNvGraphicFramePr>
          <p:nvPr/>
        </p:nvGraphicFramePr>
        <p:xfrm>
          <a:off x="1475656" y="1667584"/>
          <a:ext cx="2354014" cy="760150"/>
        </p:xfrm>
        <a:graphic>
          <a:graphicData uri="http://schemas.openxmlformats.org/presentationml/2006/ole">
            <p:oleObj spid="_x0000_s164866" name="Microsoft Equation 3.0" r:id="rId3" imgW="1218960" imgH="393480" progId="Equation.3">
              <p:embed/>
            </p:oleObj>
          </a:graphicData>
        </a:graphic>
      </p:graphicFrame>
      <p:sp>
        <p:nvSpPr>
          <p:cNvPr id="6" name="矩形 5"/>
          <p:cNvSpPr/>
          <p:nvPr/>
        </p:nvSpPr>
        <p:spPr>
          <a:xfrm>
            <a:off x="35496" y="1843538"/>
            <a:ext cx="640871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由正弦定理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5496" y="2502063"/>
            <a:ext cx="64087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∴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2Rsin A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＞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2Rsin B.</a:t>
            </a:r>
          </a:p>
        </p:txBody>
      </p:sp>
      <p:sp>
        <p:nvSpPr>
          <p:cNvPr id="8" name="矩形 7"/>
          <p:cNvSpPr/>
          <p:nvPr/>
        </p:nvSpPr>
        <p:spPr>
          <a:xfrm>
            <a:off x="35496" y="3003798"/>
            <a:ext cx="64087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∴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sin A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＞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sin B.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107504" y="2029946"/>
            <a:ext cx="640871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    探究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 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(1)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发现角的关系是关键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——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拼角：</a:t>
            </a:r>
            <a:endParaRPr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  <p:grpSp>
        <p:nvGrpSpPr>
          <p:cNvPr id="2" name="组合 11"/>
          <p:cNvGrpSpPr/>
          <p:nvPr/>
        </p:nvGrpSpPr>
        <p:grpSpPr>
          <a:xfrm>
            <a:off x="179512" y="699542"/>
            <a:ext cx="6480720" cy="1297306"/>
            <a:chOff x="179512" y="1058421"/>
            <a:chExt cx="6480720" cy="1297306"/>
          </a:xfrm>
        </p:grpSpPr>
        <p:grpSp>
          <p:nvGrpSpPr>
            <p:cNvPr id="3" name="组合 9"/>
            <p:cNvGrpSpPr/>
            <p:nvPr/>
          </p:nvGrpSpPr>
          <p:grpSpPr>
            <a:xfrm>
              <a:off x="179512" y="1058421"/>
              <a:ext cx="6480720" cy="1182881"/>
              <a:chOff x="179512" y="1058421"/>
              <a:chExt cx="6480720" cy="1182881"/>
            </a:xfrm>
          </p:grpSpPr>
          <p:sp>
            <p:nvSpPr>
              <p:cNvPr id="22" name="矩形 21"/>
              <p:cNvSpPr/>
              <p:nvPr/>
            </p:nvSpPr>
            <p:spPr>
              <a:xfrm>
                <a:off x="179512" y="1203598"/>
                <a:ext cx="6480720" cy="101566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zh-CN" altLang="en-US" sz="2000" b="1" dirty="0" smtClean="0">
                    <a:solidFill>
                      <a:srgbClr val="FF0000"/>
                    </a:solidFill>
                    <a:latin typeface="楷体"/>
                    <a:ea typeface="楷体"/>
                  </a:rPr>
                  <a:t>★★</a:t>
                </a:r>
                <a:r>
                  <a:rPr lang="zh-CN" altLang="en-US" sz="2000" b="1" dirty="0" smtClean="0">
                    <a:solidFill>
                      <a:srgbClr val="FF0000"/>
                    </a:solidFill>
                    <a:latin typeface="楷体" pitchFamily="49" charset="-122"/>
                    <a:ea typeface="楷体" pitchFamily="49" charset="-122"/>
                  </a:rPr>
                  <a:t>探</a:t>
                </a:r>
                <a:r>
                  <a:rPr lang="zh-CN" altLang="en-US" sz="2000" b="1" dirty="0" smtClean="0">
                    <a:solidFill>
                      <a:srgbClr val="FF0000"/>
                    </a:solidFill>
                    <a:latin typeface="楷体" pitchFamily="49" charset="-122"/>
                    <a:ea typeface="楷体" pitchFamily="49" charset="-122"/>
                  </a:rPr>
                  <a:t>究</a:t>
                </a:r>
                <a:r>
                  <a:rPr lang="en-US" altLang="zh-CN" sz="2000" b="1" dirty="0" smtClean="0">
                    <a:solidFill>
                      <a:srgbClr val="FF0000"/>
                    </a:solidFill>
                    <a:latin typeface="楷体" pitchFamily="49" charset="-122"/>
                    <a:ea typeface="楷体" pitchFamily="49" charset="-122"/>
                  </a:rPr>
                  <a:t>2  </a:t>
                </a:r>
                <a:r>
                  <a:rPr lang="zh-CN" altLang="zh-CN" sz="2000" b="1" dirty="0" smtClean="0">
                    <a:latin typeface="楷体" pitchFamily="49" charset="-122"/>
                    <a:ea typeface="楷体" pitchFamily="49" charset="-122"/>
                  </a:rPr>
                  <a:t>已知</a:t>
                </a:r>
                <a:r>
                  <a:rPr lang="en-US" altLang="zh-CN" sz="2000" b="1" dirty="0" smtClean="0">
                    <a:latin typeface="楷体" pitchFamily="49" charset="-122"/>
                    <a:ea typeface="楷体" pitchFamily="49" charset="-122"/>
                  </a:rPr>
                  <a:t>                 </a:t>
                </a:r>
                <a:r>
                  <a:rPr lang="zh-CN" altLang="zh-CN" sz="2000" b="1" dirty="0" smtClean="0">
                    <a:latin typeface="楷体" pitchFamily="49" charset="-122"/>
                    <a:ea typeface="楷体" pitchFamily="49" charset="-122"/>
                  </a:rPr>
                  <a:t>且</a:t>
                </a:r>
                <a:r>
                  <a:rPr lang="en-US" altLang="zh-CN" sz="2000" b="1" dirty="0" smtClean="0">
                    <a:latin typeface="楷体" pitchFamily="49" charset="-122"/>
                    <a:ea typeface="楷体" pitchFamily="49" charset="-122"/>
                  </a:rPr>
                  <a:t> </a:t>
                </a:r>
              </a:p>
              <a:p>
                <a:endParaRPr lang="en-US" altLang="zh-CN" sz="2000" b="1" dirty="0" smtClean="0">
                  <a:latin typeface="楷体" pitchFamily="49" charset="-122"/>
                  <a:ea typeface="楷体" pitchFamily="49" charset="-122"/>
                </a:endParaRPr>
              </a:p>
              <a:p>
                <a:r>
                  <a:rPr lang="en-US" altLang="zh-CN" sz="2000" b="1" dirty="0" smtClean="0">
                    <a:latin typeface="楷体" pitchFamily="49" charset="-122"/>
                    <a:ea typeface="楷体" pitchFamily="49" charset="-122"/>
                  </a:rPr>
                  <a:t>             </a:t>
                </a:r>
                <a:r>
                  <a:rPr lang="zh-CN" altLang="zh-CN" sz="2000" b="1" dirty="0" smtClean="0">
                    <a:latin typeface="楷体" pitchFamily="49" charset="-122"/>
                    <a:ea typeface="楷体" pitchFamily="49" charset="-122"/>
                  </a:rPr>
                  <a:t>求</a:t>
                </a:r>
                <a:r>
                  <a:rPr lang="en-US" altLang="zh-CN" sz="2000" b="1" dirty="0" smtClean="0">
                    <a:latin typeface="楷体" pitchFamily="49" charset="-122"/>
                    <a:ea typeface="楷体" pitchFamily="49" charset="-122"/>
                  </a:rPr>
                  <a:t>           </a:t>
                </a:r>
                <a:r>
                  <a:rPr lang="zh-CN" altLang="zh-CN" sz="2000" b="1" dirty="0" smtClean="0">
                    <a:latin typeface="楷体" pitchFamily="49" charset="-122"/>
                    <a:ea typeface="楷体" pitchFamily="49" charset="-122"/>
                  </a:rPr>
                  <a:t>的值</a:t>
                </a:r>
                <a:r>
                  <a:rPr lang="en-US" altLang="zh-CN" sz="2000" b="1" dirty="0" smtClean="0">
                    <a:latin typeface="楷体" pitchFamily="49" charset="-122"/>
                    <a:ea typeface="楷体" pitchFamily="49" charset="-122"/>
                  </a:rPr>
                  <a:t>.</a:t>
                </a:r>
                <a:endParaRPr lang="zh-CN" altLang="zh-CN" sz="2000" b="1" dirty="0">
                  <a:latin typeface="楷体" pitchFamily="49" charset="-122"/>
                  <a:ea typeface="楷体" pitchFamily="49" charset="-122"/>
                </a:endParaRPr>
              </a:p>
            </p:txBody>
          </p:sp>
          <p:graphicFrame>
            <p:nvGraphicFramePr>
              <p:cNvPr id="158721" name="Object 1"/>
              <p:cNvGraphicFramePr>
                <a:graphicFrameLocks noChangeAspect="1"/>
              </p:cNvGraphicFramePr>
              <p:nvPr/>
            </p:nvGraphicFramePr>
            <p:xfrm>
              <a:off x="2195736" y="1058421"/>
              <a:ext cx="2160240" cy="720080"/>
            </p:xfrm>
            <a:graphic>
              <a:graphicData uri="http://schemas.openxmlformats.org/presentationml/2006/ole">
                <p:oleObj spid="_x0000_s178178" name="Microsoft Equation 3.0" r:id="rId3" imgW="1180800" imgH="393480" progId="Equation.3">
                  <p:embed/>
                </p:oleObj>
              </a:graphicData>
            </a:graphic>
          </p:graphicFrame>
          <p:graphicFrame>
            <p:nvGraphicFramePr>
              <p:cNvPr id="158723" name="Object 3"/>
              <p:cNvGraphicFramePr>
                <a:graphicFrameLocks noChangeAspect="1"/>
              </p:cNvGraphicFramePr>
              <p:nvPr/>
            </p:nvGraphicFramePr>
            <p:xfrm>
              <a:off x="4749479" y="1058863"/>
              <a:ext cx="1910753" cy="666781"/>
            </p:xfrm>
            <a:graphic>
              <a:graphicData uri="http://schemas.openxmlformats.org/presentationml/2006/ole">
                <p:oleObj spid="_x0000_s178179" name="Microsoft Equation 3.0" r:id="rId4" imgW="1130040" imgH="393480" progId="Equation.3">
                  <p:embed/>
                </p:oleObj>
              </a:graphicData>
            </a:graphic>
          </p:graphicFrame>
          <p:graphicFrame>
            <p:nvGraphicFramePr>
              <p:cNvPr id="158724" name="Object 4"/>
              <p:cNvGraphicFramePr>
                <a:graphicFrameLocks noChangeAspect="1"/>
              </p:cNvGraphicFramePr>
              <p:nvPr/>
            </p:nvGraphicFramePr>
            <p:xfrm>
              <a:off x="2224528" y="1851670"/>
              <a:ext cx="1339360" cy="389632"/>
            </p:xfrm>
            <a:graphic>
              <a:graphicData uri="http://schemas.openxmlformats.org/presentationml/2006/ole">
                <p:oleObj spid="_x0000_s178180" name="Microsoft Equation 3.0" r:id="rId5" imgW="698400" imgH="203040" progId="Equation.3">
                  <p:embed/>
                </p:oleObj>
              </a:graphicData>
            </a:graphic>
          </p:graphicFrame>
        </p:grpSp>
        <p:graphicFrame>
          <p:nvGraphicFramePr>
            <p:cNvPr id="158725" name="Object 5"/>
            <p:cNvGraphicFramePr>
              <a:graphicFrameLocks noChangeAspect="1"/>
            </p:cNvGraphicFramePr>
            <p:nvPr/>
          </p:nvGraphicFramePr>
          <p:xfrm>
            <a:off x="184154" y="1707654"/>
            <a:ext cx="1651542" cy="648073"/>
          </p:xfrm>
          <a:graphic>
            <a:graphicData uri="http://schemas.openxmlformats.org/presentationml/2006/ole">
              <p:oleObj spid="_x0000_s178181" name="Microsoft Equation 3.0" r:id="rId6" imgW="1002960" imgH="393480" progId="Equation.3">
                <p:embed/>
              </p:oleObj>
            </a:graphicData>
          </a:graphic>
        </p:graphicFrame>
      </p:grpSp>
      <p:graphicFrame>
        <p:nvGraphicFramePr>
          <p:cNvPr id="158726" name="Object 6"/>
          <p:cNvGraphicFramePr>
            <a:graphicFrameLocks noChangeAspect="1"/>
          </p:cNvGraphicFramePr>
          <p:nvPr/>
        </p:nvGraphicFramePr>
        <p:xfrm>
          <a:off x="467544" y="2428895"/>
          <a:ext cx="4088196" cy="720080"/>
        </p:xfrm>
        <a:graphic>
          <a:graphicData uri="http://schemas.openxmlformats.org/presentationml/2006/ole">
            <p:oleObj spid="_x0000_s178182" name="Microsoft Equation 3.0" r:id="rId7" imgW="2234880" imgH="393480" progId="Equation.3">
              <p:embed/>
            </p:oleObj>
          </a:graphicData>
        </a:graphic>
      </p:graphicFrame>
      <p:sp>
        <p:nvSpPr>
          <p:cNvPr id="15" name="矩形 14"/>
          <p:cNvSpPr/>
          <p:nvPr/>
        </p:nvSpPr>
        <p:spPr>
          <a:xfrm>
            <a:off x="107504" y="3252921"/>
            <a:ext cx="64087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    探究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 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(2)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注重范围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——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开方求值时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“+”“-”</a:t>
            </a: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的取舍问题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72008" y="771550"/>
            <a:ext cx="6372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解：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</p:txBody>
      </p:sp>
      <p:graphicFrame>
        <p:nvGraphicFramePr>
          <p:cNvPr id="146441" name="Object 9"/>
          <p:cNvGraphicFramePr>
            <a:graphicFrameLocks noChangeAspect="1"/>
          </p:cNvGraphicFramePr>
          <p:nvPr/>
        </p:nvGraphicFramePr>
        <p:xfrm>
          <a:off x="683567" y="699542"/>
          <a:ext cx="3553943" cy="720080"/>
        </p:xfrm>
        <a:graphic>
          <a:graphicData uri="http://schemas.openxmlformats.org/presentationml/2006/ole">
            <p:oleObj spid="_x0000_s146441" name="Microsoft Equation 3.0" r:id="rId3" imgW="1942920" imgH="393480" progId="Equation.3">
              <p:embed/>
            </p:oleObj>
          </a:graphicData>
        </a:graphic>
      </p:graphicFrame>
      <p:graphicFrame>
        <p:nvGraphicFramePr>
          <p:cNvPr id="146442" name="Object 10"/>
          <p:cNvGraphicFramePr>
            <a:graphicFrameLocks noChangeAspect="1"/>
          </p:cNvGraphicFramePr>
          <p:nvPr/>
        </p:nvGraphicFramePr>
        <p:xfrm>
          <a:off x="251520" y="1419622"/>
          <a:ext cx="3846621" cy="648072"/>
        </p:xfrm>
        <a:graphic>
          <a:graphicData uri="http://schemas.openxmlformats.org/presentationml/2006/ole">
            <p:oleObj spid="_x0000_s146442" name="Microsoft Equation 3.0" r:id="rId4" imgW="2336760" imgH="393480" progId="Equation.3">
              <p:embed/>
            </p:oleObj>
          </a:graphicData>
        </a:graphic>
      </p:graphicFrame>
      <p:graphicFrame>
        <p:nvGraphicFramePr>
          <p:cNvPr id="146443" name="Object 11"/>
          <p:cNvGraphicFramePr>
            <a:graphicFrameLocks noChangeAspect="1"/>
          </p:cNvGraphicFramePr>
          <p:nvPr/>
        </p:nvGraphicFramePr>
        <p:xfrm>
          <a:off x="179512" y="2067694"/>
          <a:ext cx="6149976" cy="700087"/>
        </p:xfrm>
        <a:graphic>
          <a:graphicData uri="http://schemas.openxmlformats.org/presentationml/2006/ole">
            <p:oleObj spid="_x0000_s146443" name="Microsoft Equation 3.0" r:id="rId5" imgW="3454200" imgH="393480" progId="Equation.3">
              <p:embed/>
            </p:oleObj>
          </a:graphicData>
        </a:graphic>
      </p:graphicFrame>
      <p:sp>
        <p:nvSpPr>
          <p:cNvPr id="26" name="矩形 25"/>
          <p:cNvSpPr/>
          <p:nvPr/>
        </p:nvSpPr>
        <p:spPr>
          <a:xfrm>
            <a:off x="107504" y="2820873"/>
            <a:ext cx="615419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所以需要得到上式中的四种三角函数值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107504" y="3323768"/>
            <a:ext cx="615419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而已知有两种，下面我们来求另两种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92298" y="771525"/>
          <a:ext cx="2103438" cy="666750"/>
        </p:xfrm>
        <a:graphic>
          <a:graphicData uri="http://schemas.openxmlformats.org/presentationml/2006/ole">
            <p:oleObj spid="_x0000_s160770" name="Microsoft Equation 3.0" r:id="rId3" imgW="1244520" imgH="393480" progId="Equation.3">
              <p:embed/>
            </p:oleObj>
          </a:graphicData>
        </a:graphic>
      </p:graphicFrame>
      <p:graphicFrame>
        <p:nvGraphicFramePr>
          <p:cNvPr id="5" name="Object 5"/>
          <p:cNvGraphicFramePr>
            <a:graphicFrameLocks noChangeAspect="1"/>
          </p:cNvGraphicFramePr>
          <p:nvPr/>
        </p:nvGraphicFramePr>
        <p:xfrm>
          <a:off x="2267744" y="771550"/>
          <a:ext cx="1835044" cy="720080"/>
        </p:xfrm>
        <a:graphic>
          <a:graphicData uri="http://schemas.openxmlformats.org/presentationml/2006/ole">
            <p:oleObj spid="_x0000_s160771" name="Microsoft Equation 3.0" r:id="rId4" imgW="1002960" imgH="393480" progId="Equation.3">
              <p:embed/>
            </p:oleObj>
          </a:graphicData>
        </a:graphic>
      </p:graphicFrame>
      <p:sp>
        <p:nvSpPr>
          <p:cNvPr id="6" name="矩形 5"/>
          <p:cNvSpPr/>
          <p:nvPr/>
        </p:nvSpPr>
        <p:spPr>
          <a:xfrm>
            <a:off x="35496" y="1491630"/>
            <a:ext cx="61541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    求另两种时由平方关系，要开方，关系到取正或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负的问题，所以需要研究角的范围：</a:t>
            </a:r>
            <a:endParaRPr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  <p:graphicFrame>
        <p:nvGraphicFramePr>
          <p:cNvPr id="7" name="Object 1"/>
          <p:cNvGraphicFramePr>
            <a:graphicFrameLocks noChangeAspect="1"/>
          </p:cNvGraphicFramePr>
          <p:nvPr/>
        </p:nvGraphicFramePr>
        <p:xfrm>
          <a:off x="103019" y="2284661"/>
          <a:ext cx="2392363" cy="719137"/>
        </p:xfrm>
        <a:graphic>
          <a:graphicData uri="http://schemas.openxmlformats.org/presentationml/2006/ole">
            <p:oleObj spid="_x0000_s160772" name="Microsoft Equation 3.0" r:id="rId5" imgW="1307880" imgH="393480" progId="Equation.3">
              <p:embed/>
            </p:oleObj>
          </a:graphicData>
        </a:graphic>
      </p:graphicFrame>
      <p:graphicFrame>
        <p:nvGraphicFramePr>
          <p:cNvPr id="160773" name="Object 5"/>
          <p:cNvGraphicFramePr>
            <a:graphicFrameLocks noChangeAspect="1"/>
          </p:cNvGraphicFramePr>
          <p:nvPr/>
        </p:nvGraphicFramePr>
        <p:xfrm>
          <a:off x="2639398" y="2283718"/>
          <a:ext cx="2276382" cy="720080"/>
        </p:xfrm>
        <a:graphic>
          <a:graphicData uri="http://schemas.openxmlformats.org/presentationml/2006/ole">
            <p:oleObj spid="_x0000_s160773" name="Microsoft Equation 3.0" r:id="rId6" imgW="1244520" imgH="393480" progId="Equation.3">
              <p:embed/>
            </p:oleObj>
          </a:graphicData>
        </a:graphic>
      </p:graphicFrame>
      <p:graphicFrame>
        <p:nvGraphicFramePr>
          <p:cNvPr id="160774" name="Object 6"/>
          <p:cNvGraphicFramePr>
            <a:graphicFrameLocks noChangeAspect="1"/>
          </p:cNvGraphicFramePr>
          <p:nvPr/>
        </p:nvGraphicFramePr>
        <p:xfrm>
          <a:off x="4943654" y="2283718"/>
          <a:ext cx="1788586" cy="720080"/>
        </p:xfrm>
        <a:graphic>
          <a:graphicData uri="http://schemas.openxmlformats.org/presentationml/2006/ole">
            <p:oleObj spid="_x0000_s160774" name="Microsoft Equation 3.0" r:id="rId7" imgW="977760" imgH="393480" progId="Equation.3">
              <p:embed/>
            </p:oleObj>
          </a:graphicData>
        </a:graphic>
      </p:graphicFrame>
      <p:graphicFrame>
        <p:nvGraphicFramePr>
          <p:cNvPr id="160775" name="Object 7"/>
          <p:cNvGraphicFramePr>
            <a:graphicFrameLocks noChangeAspect="1"/>
          </p:cNvGraphicFramePr>
          <p:nvPr/>
        </p:nvGraphicFramePr>
        <p:xfrm>
          <a:off x="77789" y="2931791"/>
          <a:ext cx="3847158" cy="720080"/>
        </p:xfrm>
        <a:graphic>
          <a:graphicData uri="http://schemas.openxmlformats.org/presentationml/2006/ole">
            <p:oleObj spid="_x0000_s160775" name="Microsoft Equation 3.0" r:id="rId8" imgW="2374560" imgH="444240" progId="Equation.3">
              <p:embed/>
            </p:oleObj>
          </a:graphicData>
        </a:graphic>
      </p:graphicFrame>
      <p:graphicFrame>
        <p:nvGraphicFramePr>
          <p:cNvPr id="160776" name="Object 8"/>
          <p:cNvGraphicFramePr>
            <a:graphicFrameLocks noChangeAspect="1"/>
          </p:cNvGraphicFramePr>
          <p:nvPr/>
        </p:nvGraphicFramePr>
        <p:xfrm>
          <a:off x="179512" y="3651796"/>
          <a:ext cx="3888432" cy="727804"/>
        </p:xfrm>
        <a:graphic>
          <a:graphicData uri="http://schemas.openxmlformats.org/presentationml/2006/ole">
            <p:oleObj spid="_x0000_s160776" name="Microsoft Equation 3.0" r:id="rId9" imgW="2374560" imgH="4442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07504" y="803488"/>
            <a:ext cx="615419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∴将已知值与所求得的值代入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(*)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式得：</a:t>
            </a:r>
            <a:endParaRPr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  <p:graphicFrame>
        <p:nvGraphicFramePr>
          <p:cNvPr id="161794" name="Object 2"/>
          <p:cNvGraphicFramePr>
            <a:graphicFrameLocks noChangeAspect="1"/>
          </p:cNvGraphicFramePr>
          <p:nvPr/>
        </p:nvGraphicFramePr>
        <p:xfrm>
          <a:off x="223838" y="1204913"/>
          <a:ext cx="6665912" cy="719137"/>
        </p:xfrm>
        <a:graphic>
          <a:graphicData uri="http://schemas.openxmlformats.org/presentationml/2006/ole">
            <p:oleObj spid="_x0000_s161794" name="Microsoft Equation 3.0" r:id="rId3" imgW="3644640" imgH="393480" progId="Equation.3">
              <p:embed/>
            </p:oleObj>
          </a:graphicData>
        </a:graphic>
      </p:graphicFrame>
      <p:graphicFrame>
        <p:nvGraphicFramePr>
          <p:cNvPr id="161796" name="Object 4"/>
          <p:cNvGraphicFramePr>
            <a:graphicFrameLocks noChangeAspect="1"/>
          </p:cNvGraphicFramePr>
          <p:nvPr/>
        </p:nvGraphicFramePr>
        <p:xfrm>
          <a:off x="179512" y="1923678"/>
          <a:ext cx="3863017" cy="864096"/>
        </p:xfrm>
        <a:graphic>
          <a:graphicData uri="http://schemas.openxmlformats.org/presentationml/2006/ole">
            <p:oleObj spid="_x0000_s161796" name="Microsoft Equation 3.0" r:id="rId4" imgW="1930320" imgH="431640" progId="Equation.3">
              <p:embed/>
            </p:oleObj>
          </a:graphicData>
        </a:graphic>
      </p:graphicFrame>
      <p:graphicFrame>
        <p:nvGraphicFramePr>
          <p:cNvPr id="161797" name="Object 5"/>
          <p:cNvGraphicFramePr>
            <a:graphicFrameLocks noChangeAspect="1"/>
          </p:cNvGraphicFramePr>
          <p:nvPr/>
        </p:nvGraphicFramePr>
        <p:xfrm>
          <a:off x="146050" y="2787650"/>
          <a:ext cx="3835400" cy="792163"/>
        </p:xfrm>
        <a:graphic>
          <a:graphicData uri="http://schemas.openxmlformats.org/presentationml/2006/ole">
            <p:oleObj spid="_x0000_s161797" name="Microsoft Equation 3.0" r:id="rId5" imgW="1904760" imgH="393480" progId="Equation.3">
              <p:embed/>
            </p:oleObj>
          </a:graphicData>
        </a:graphic>
      </p:graphicFrame>
      <p:graphicFrame>
        <p:nvGraphicFramePr>
          <p:cNvPr id="161798" name="Object 6"/>
          <p:cNvGraphicFramePr>
            <a:graphicFrameLocks noChangeAspect="1"/>
          </p:cNvGraphicFramePr>
          <p:nvPr/>
        </p:nvGraphicFramePr>
        <p:xfrm>
          <a:off x="179512" y="3507854"/>
          <a:ext cx="2813051" cy="869950"/>
        </p:xfrm>
        <a:graphic>
          <a:graphicData uri="http://schemas.openxmlformats.org/presentationml/2006/ole">
            <p:oleObj spid="_x0000_s161798" name="Microsoft Equation 3.0" r:id="rId6" imgW="1396800" imgH="4316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组合 17"/>
          <p:cNvGrpSpPr/>
          <p:nvPr/>
        </p:nvGrpSpPr>
        <p:grpSpPr>
          <a:xfrm>
            <a:off x="35496" y="411510"/>
            <a:ext cx="6984776" cy="965752"/>
            <a:chOff x="35496" y="347597"/>
            <a:chExt cx="6984776" cy="965752"/>
          </a:xfrm>
        </p:grpSpPr>
        <p:sp>
          <p:nvSpPr>
            <p:cNvPr id="8" name="矩形 7"/>
            <p:cNvSpPr/>
            <p:nvPr/>
          </p:nvSpPr>
          <p:spPr>
            <a:xfrm>
              <a:off x="35496" y="482352"/>
              <a:ext cx="6984776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dirty="0" smtClean="0">
                  <a:solidFill>
                    <a:srgbClr val="FF0000"/>
                  </a:solidFill>
                  <a:latin typeface="楷体"/>
                  <a:ea typeface="楷体"/>
                </a:rPr>
                <a:t>★★</a:t>
              </a:r>
              <a:r>
                <a:rPr lang="zh-CN" altLang="en-US" sz="20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</a:rPr>
                <a:t>探</a:t>
              </a:r>
              <a:r>
                <a:rPr lang="zh-CN" altLang="en-US" sz="20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</a:rPr>
                <a:t>究</a:t>
              </a:r>
              <a:r>
                <a:rPr lang="en-US" altLang="zh-CN" sz="20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</a:rPr>
                <a:t>3 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已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知函数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f(x)=</a:t>
              </a:r>
              <a:r>
                <a:rPr lang="en-US" altLang="zh-CN" sz="2000" b="1" dirty="0" err="1" smtClean="0">
                  <a:latin typeface="楷体" pitchFamily="49" charset="-122"/>
                  <a:ea typeface="楷体" pitchFamily="49" charset="-122"/>
                </a:rPr>
                <a:t>Asin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l-GR" altLang="zh-CN" sz="2000" b="1" dirty="0" smtClean="0">
                  <a:latin typeface="楷体"/>
                  <a:ea typeface="楷体"/>
                </a:rPr>
                <a:t>ω</a:t>
              </a:r>
              <a:r>
                <a:rPr lang="en-US" altLang="zh-CN" sz="2000" b="1" dirty="0" smtClean="0">
                  <a:latin typeface="楷体"/>
                  <a:ea typeface="楷体"/>
                </a:rPr>
                <a:t>x+</a:t>
              </a:r>
              <a:r>
                <a:rPr lang="el-GR" altLang="zh-CN" sz="2000" b="1" dirty="0" smtClean="0">
                  <a:latin typeface="楷体"/>
                  <a:ea typeface="楷体"/>
                </a:rPr>
                <a:t>φ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),(A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＞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0,|</a:t>
              </a:r>
              <a:r>
                <a:rPr lang="el-GR" altLang="zh-CN" sz="2000" b="1" dirty="0" smtClean="0">
                  <a:latin typeface="楷体"/>
                  <a:ea typeface="楷体"/>
                </a:rPr>
                <a:t>φ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|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＜   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)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 </a:t>
              </a:r>
              <a:endParaRPr lang="en-US" altLang="zh-CN" sz="2000" b="1" dirty="0" smtClean="0">
                <a:latin typeface="楷体" pitchFamily="49" charset="-122"/>
                <a:ea typeface="楷体" pitchFamily="49" charset="-122"/>
              </a:endParaRPr>
            </a:p>
            <a:p>
              <a:endParaRPr lang="en-US" altLang="zh-CN" sz="800" b="1" dirty="0" smtClean="0">
                <a:latin typeface="楷体" pitchFamily="49" charset="-122"/>
                <a:ea typeface="楷体" pitchFamily="49" charset="-122"/>
              </a:endParaRPr>
            </a:p>
            <a:p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的部分图象如图所示</a:t>
              </a:r>
              <a:endParaRPr lang="zh-CN" altLang="en-US" sz="2000" b="1" dirty="0">
                <a:latin typeface="楷体" pitchFamily="49" charset="-122"/>
                <a:ea typeface="楷体" pitchFamily="49" charset="-122"/>
              </a:endParaRPr>
            </a:p>
          </p:txBody>
        </p:sp>
        <p:graphicFrame>
          <p:nvGraphicFramePr>
            <p:cNvPr id="152578" name="Object 2"/>
            <p:cNvGraphicFramePr>
              <a:graphicFrameLocks noChangeAspect="1"/>
            </p:cNvGraphicFramePr>
            <p:nvPr/>
          </p:nvGraphicFramePr>
          <p:xfrm>
            <a:off x="6289650" y="347597"/>
            <a:ext cx="370582" cy="711985"/>
          </p:xfrm>
          <a:graphic>
            <a:graphicData uri="http://schemas.openxmlformats.org/presentationml/2006/ole">
              <p:oleObj spid="_x0000_s152578" name="Microsoft Equation 3.0" r:id="rId3" imgW="164880" imgH="393480" progId="Equation.3">
                <p:embed/>
              </p:oleObj>
            </a:graphicData>
          </a:graphic>
        </p:graphicFrame>
      </p:grpSp>
      <p:pic>
        <p:nvPicPr>
          <p:cNvPr id="152581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74643" y="1195503"/>
            <a:ext cx="2529605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2583" name="Rectangle 7"/>
          <p:cNvSpPr>
            <a:spLocks noChangeArrowheads="1"/>
          </p:cNvSpPr>
          <p:nvPr/>
        </p:nvSpPr>
        <p:spPr bwMode="auto">
          <a:xfrm>
            <a:off x="87671" y="1411527"/>
            <a:ext cx="302999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(1)</a:t>
            </a:r>
            <a:r>
              <a:rPr kumimoji="0" lang="zh-CN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求函数</a:t>
            </a:r>
            <a:r>
              <a:rPr kumimoji="0" lang="en-US" altLang="zh-CN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f(x)</a:t>
            </a:r>
            <a:r>
              <a:rPr kumimoji="0" lang="zh-CN" alt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的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解析式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.</a:t>
            </a:r>
            <a:endParaRPr kumimoji="0" lang="zh-CN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楷体" pitchFamily="49" charset="-122"/>
              <a:ea typeface="楷体" pitchFamily="49" charset="-122"/>
              <a:cs typeface="宋体" pitchFamily="2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72008" y="1927777"/>
            <a:ext cx="4572000" cy="1427966"/>
            <a:chOff x="72008" y="1863864"/>
            <a:chExt cx="4572000" cy="1427966"/>
          </a:xfrm>
        </p:grpSpPr>
        <p:sp>
          <p:nvSpPr>
            <p:cNvPr id="15" name="矩形 14"/>
            <p:cNvSpPr/>
            <p:nvPr/>
          </p:nvSpPr>
          <p:spPr>
            <a:xfrm>
              <a:off x="72008" y="1863864"/>
              <a:ext cx="4572000" cy="126188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(2)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在⊿ABC中，角A,B,C的对边分别</a:t>
              </a:r>
              <a:endParaRPr lang="en-US" altLang="zh-CN" sz="2000" b="1" dirty="0" smtClean="0">
                <a:latin typeface="楷体" pitchFamily="49" charset="-122"/>
                <a:ea typeface="楷体" pitchFamily="49" charset="-122"/>
              </a:endParaRPr>
            </a:p>
            <a:p>
              <a:endParaRPr lang="en-US" altLang="zh-CN" sz="800" b="1" dirty="0" smtClean="0">
                <a:latin typeface="楷体" pitchFamily="49" charset="-122"/>
                <a:ea typeface="楷体" pitchFamily="49" charset="-122"/>
              </a:endParaRPr>
            </a:p>
            <a:p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是a,b,c，若(2a-c)cosB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 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=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 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bcosC,</a:t>
              </a:r>
              <a:endParaRPr lang="en-US" altLang="zh-CN" sz="2000" b="1" dirty="0" smtClean="0">
                <a:latin typeface="楷体" pitchFamily="49" charset="-122"/>
                <a:ea typeface="楷体" pitchFamily="49" charset="-122"/>
              </a:endParaRPr>
            </a:p>
            <a:p>
              <a:endParaRPr lang="en-US" altLang="zh-CN" sz="800" b="1" dirty="0" smtClean="0">
                <a:latin typeface="楷体" pitchFamily="49" charset="-122"/>
                <a:ea typeface="楷体" pitchFamily="49" charset="-122"/>
              </a:endParaRPr>
            </a:p>
            <a:p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求     的取值范围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.</a:t>
              </a:r>
              <a:endParaRPr lang="zh-CN" altLang="en-US" sz="2000" b="1" dirty="0">
                <a:latin typeface="楷体" pitchFamily="49" charset="-122"/>
                <a:ea typeface="楷体" pitchFamily="49" charset="-122"/>
              </a:endParaRPr>
            </a:p>
          </p:txBody>
        </p:sp>
        <p:graphicFrame>
          <p:nvGraphicFramePr>
            <p:cNvPr id="152585" name="Object 9"/>
            <p:cNvGraphicFramePr>
              <a:graphicFrameLocks noChangeAspect="1"/>
            </p:cNvGraphicFramePr>
            <p:nvPr/>
          </p:nvGraphicFramePr>
          <p:xfrm>
            <a:off x="395536" y="2571750"/>
            <a:ext cx="648072" cy="720080"/>
          </p:xfrm>
          <a:graphic>
            <a:graphicData uri="http://schemas.openxmlformats.org/presentationml/2006/ole">
              <p:oleObj spid="_x0000_s152585" name="Microsoft Equation 3.0" r:id="rId5" imgW="393480" imgH="393480" progId="Equation.3">
                <p:embed/>
              </p:oleObj>
            </a:graphicData>
          </a:graphic>
        </p:graphicFrame>
      </p:grpSp>
      <p:grpSp>
        <p:nvGrpSpPr>
          <p:cNvPr id="19" name="组合 18"/>
          <p:cNvGrpSpPr/>
          <p:nvPr/>
        </p:nvGrpSpPr>
        <p:grpSpPr>
          <a:xfrm>
            <a:off x="35496" y="3147814"/>
            <a:ext cx="6199924" cy="700906"/>
            <a:chOff x="100268" y="646708"/>
            <a:chExt cx="6199924" cy="700906"/>
          </a:xfrm>
        </p:grpSpPr>
        <p:sp>
          <p:nvSpPr>
            <p:cNvPr id="20" name="Rectangle 8"/>
            <p:cNvSpPr>
              <a:spLocks noChangeArrowheads="1"/>
            </p:cNvSpPr>
            <p:nvPr/>
          </p:nvSpPr>
          <p:spPr bwMode="auto">
            <a:xfrm>
              <a:off x="100268" y="803488"/>
              <a:ext cx="5767876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lvl="0"/>
              <a:r>
                <a:rPr kumimoji="0" lang="zh-CN" altLang="en-US" sz="2000" b="1" i="0" u="none" strike="noStrike" cap="none" normalizeH="0" baseline="0" dirty="0" smtClean="0">
                  <a:ln>
                    <a:noFill/>
                  </a:ln>
                  <a:solidFill>
                    <a:srgbClr val="FF0000"/>
                  </a:solidFill>
                  <a:effectLst/>
                  <a:latin typeface="楷体" pitchFamily="49" charset="-122"/>
                  <a:ea typeface="楷体" pitchFamily="49" charset="-122"/>
                  <a:cs typeface="Times New Roman" pitchFamily="18" charset="0"/>
                </a:rPr>
                <a:t>探究</a:t>
              </a:r>
              <a:r>
                <a:rPr lang="en-US" altLang="zh-CN" sz="20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  <a:cs typeface="Times New Roman" pitchFamily="18" charset="0"/>
                  <a:sym typeface="Wingdings" pitchFamily="2" charset="2"/>
                </a:rPr>
                <a:t>: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  <a:cs typeface="Times New Roman" pitchFamily="18" charset="0"/>
                  <a:sym typeface="Wingdings" pitchFamily="2" charset="2"/>
                </a:rPr>
                <a:t>(1)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观察图像可知函数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f(x)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的一条对称轴为</a:t>
              </a:r>
              <a:endParaRPr kumimoji="0" lang="en-US" altLang="zh-CN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宋体" pitchFamily="2" charset="-122"/>
              </a:endParaRPr>
            </a:p>
          </p:txBody>
        </p:sp>
        <p:graphicFrame>
          <p:nvGraphicFramePr>
            <p:cNvPr id="21" name="Object 14"/>
            <p:cNvGraphicFramePr>
              <a:graphicFrameLocks noChangeAspect="1"/>
            </p:cNvGraphicFramePr>
            <p:nvPr/>
          </p:nvGraphicFramePr>
          <p:xfrm>
            <a:off x="5576676" y="646708"/>
            <a:ext cx="723516" cy="700906"/>
          </p:xfrm>
          <a:graphic>
            <a:graphicData uri="http://schemas.openxmlformats.org/presentationml/2006/ole">
              <p:oleObj spid="_x0000_s152586" name="Microsoft Equation 3.0" r:id="rId6" imgW="406080" imgH="393480" progId="Equation.3">
                <p:embed/>
              </p:oleObj>
            </a:graphicData>
          </a:graphic>
        </p:graphicFrame>
      </p:grpSp>
      <p:sp>
        <p:nvSpPr>
          <p:cNvPr id="22" name="矩形 21"/>
          <p:cNvSpPr/>
          <p:nvPr/>
        </p:nvSpPr>
        <p:spPr>
          <a:xfrm>
            <a:off x="114740" y="3809811"/>
            <a:ext cx="651171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   （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2）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运用正弦定理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，将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已知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等式统一到角，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再由三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角形的内角和为π可得出角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B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的值，进而得出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A+C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的大小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7"/>
          <p:cNvGrpSpPr/>
          <p:nvPr/>
        </p:nvGrpSpPr>
        <p:grpSpPr>
          <a:xfrm>
            <a:off x="100268" y="646708"/>
            <a:ext cx="5767876" cy="1276970"/>
            <a:chOff x="100268" y="646708"/>
            <a:chExt cx="5767876" cy="1276970"/>
          </a:xfrm>
        </p:grpSpPr>
        <p:sp>
          <p:nvSpPr>
            <p:cNvPr id="129032" name="Rectangle 8"/>
            <p:cNvSpPr>
              <a:spLocks noChangeArrowheads="1"/>
            </p:cNvSpPr>
            <p:nvPr/>
          </p:nvSpPr>
          <p:spPr bwMode="auto">
            <a:xfrm>
              <a:off x="100268" y="771550"/>
              <a:ext cx="5767876" cy="10156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lvl="0"/>
              <a:r>
                <a:rPr lang="zh-CN" altLang="en-US" sz="20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  <a:cs typeface="Times New Roman" pitchFamily="18" charset="0"/>
                  <a:sym typeface="Wingdings" pitchFamily="2" charset="2"/>
                </a:rPr>
                <a:t>解</a:t>
              </a:r>
              <a:r>
                <a:rPr lang="en-US" altLang="zh-CN" sz="20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  <a:cs typeface="Times New Roman" pitchFamily="18" charset="0"/>
                  <a:sym typeface="Wingdings" pitchFamily="2" charset="2"/>
                </a:rPr>
                <a:t>: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  <a:cs typeface="Times New Roman" pitchFamily="18" charset="0"/>
                  <a:sym typeface="Wingdings" pitchFamily="2" charset="2"/>
                </a:rPr>
                <a:t>(1)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  <a:cs typeface="Times New Roman" pitchFamily="18" charset="0"/>
                  <a:sym typeface="Wingdings" pitchFamily="2" charset="2"/>
                </a:rPr>
                <a:t>由                       的一条对称</a:t>
              </a:r>
              <a:endParaRPr lang="en-US" altLang="zh-CN" sz="2000" b="1" dirty="0" smtClean="0">
                <a:latin typeface="楷体" pitchFamily="49" charset="-122"/>
                <a:ea typeface="楷体" pitchFamily="49" charset="-122"/>
                <a:cs typeface="Times New Roman" pitchFamily="18" charset="0"/>
                <a:sym typeface="Wingdings" pitchFamily="2" charset="2"/>
              </a:endParaRPr>
            </a:p>
            <a:p>
              <a:pPr lvl="0"/>
              <a:endParaRPr lang="en-US" altLang="zh-CN" sz="2000" b="1" dirty="0" smtClean="0">
                <a:latin typeface="楷体" pitchFamily="49" charset="-122"/>
                <a:ea typeface="楷体" pitchFamily="49" charset="-122"/>
                <a:cs typeface="Times New Roman" pitchFamily="18" charset="0"/>
                <a:sym typeface="Wingdings" pitchFamily="2" charset="2"/>
              </a:endParaRPr>
            </a:p>
            <a:p>
              <a:pPr lvl="0"/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  <a:cs typeface="Times New Roman" pitchFamily="18" charset="0"/>
                  <a:sym typeface="Wingdings" pitchFamily="2" charset="2"/>
                </a:rPr>
                <a:t>轴为</a:t>
              </a:r>
              <a:endParaRPr kumimoji="0" lang="en-US" altLang="zh-CN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宋体" pitchFamily="2" charset="-122"/>
              </a:endParaRPr>
            </a:p>
          </p:txBody>
        </p:sp>
        <p:graphicFrame>
          <p:nvGraphicFramePr>
            <p:cNvPr id="129039" name="Object 15"/>
            <p:cNvGraphicFramePr>
              <a:graphicFrameLocks noChangeAspect="1"/>
            </p:cNvGraphicFramePr>
            <p:nvPr/>
          </p:nvGraphicFramePr>
          <p:xfrm>
            <a:off x="1187624" y="646708"/>
            <a:ext cx="3024336" cy="669674"/>
          </p:xfrm>
          <a:graphic>
            <a:graphicData uri="http://schemas.openxmlformats.org/presentationml/2006/ole">
              <p:oleObj spid="_x0000_s174082" name="Microsoft Equation 3.0" r:id="rId3" imgW="1777680" imgH="393480" progId="Equation.3">
                <p:embed/>
              </p:oleObj>
            </a:graphicData>
          </a:graphic>
        </p:graphicFrame>
        <p:graphicFrame>
          <p:nvGraphicFramePr>
            <p:cNvPr id="129040" name="Object 16"/>
            <p:cNvGraphicFramePr>
              <a:graphicFrameLocks noChangeAspect="1"/>
            </p:cNvGraphicFramePr>
            <p:nvPr/>
          </p:nvGraphicFramePr>
          <p:xfrm>
            <a:off x="683568" y="1241602"/>
            <a:ext cx="792088" cy="682076"/>
          </p:xfrm>
          <a:graphic>
            <a:graphicData uri="http://schemas.openxmlformats.org/presentationml/2006/ole">
              <p:oleObj spid="_x0000_s174083" name="Microsoft Equation 3.0" r:id="rId4" imgW="457200" imgH="393480" progId="Equation.3">
                <p:embed/>
              </p:oleObj>
            </a:graphicData>
          </a:graphic>
        </p:graphicFrame>
      </p:grpSp>
      <p:grpSp>
        <p:nvGrpSpPr>
          <p:cNvPr id="3" name="组合 19"/>
          <p:cNvGrpSpPr/>
          <p:nvPr/>
        </p:nvGrpSpPr>
        <p:grpSpPr>
          <a:xfrm>
            <a:off x="1619672" y="1275606"/>
            <a:ext cx="3816424" cy="700906"/>
            <a:chOff x="1619672" y="1275606"/>
            <a:chExt cx="3816424" cy="700906"/>
          </a:xfrm>
        </p:grpSpPr>
        <p:sp>
          <p:nvSpPr>
            <p:cNvPr id="19" name="矩形 18"/>
            <p:cNvSpPr/>
            <p:nvPr/>
          </p:nvSpPr>
          <p:spPr>
            <a:xfrm>
              <a:off x="1619672" y="1419622"/>
              <a:ext cx="1991251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∴最小正周期为</a:t>
              </a:r>
              <a:endParaRPr lang="zh-CN" altLang="en-US" sz="2000" dirty="0"/>
            </a:p>
          </p:txBody>
        </p:sp>
        <p:graphicFrame>
          <p:nvGraphicFramePr>
            <p:cNvPr id="129041" name="Object 17"/>
            <p:cNvGraphicFramePr>
              <a:graphicFrameLocks noChangeAspect="1"/>
            </p:cNvGraphicFramePr>
            <p:nvPr/>
          </p:nvGraphicFramePr>
          <p:xfrm>
            <a:off x="3481572" y="1275606"/>
            <a:ext cx="1954524" cy="700906"/>
          </p:xfrm>
          <a:graphic>
            <a:graphicData uri="http://schemas.openxmlformats.org/presentationml/2006/ole">
              <p:oleObj spid="_x0000_s174084" name="Microsoft Equation 3.0" r:id="rId5" imgW="1218960" imgH="393480" progId="Equation.3">
                <p:embed/>
              </p:oleObj>
            </a:graphicData>
          </a:graphic>
        </p:graphicFrame>
      </p:grpSp>
      <p:sp>
        <p:nvSpPr>
          <p:cNvPr id="22" name="矩形 21"/>
          <p:cNvSpPr/>
          <p:nvPr/>
        </p:nvSpPr>
        <p:spPr>
          <a:xfrm>
            <a:off x="107504" y="2086868"/>
            <a:ext cx="121860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∴</a:t>
            </a:r>
            <a:r>
              <a:rPr lang="el-GR" altLang="zh-CN" sz="2000" b="1" dirty="0" smtClean="0">
                <a:latin typeface="楷体"/>
                <a:ea typeface="楷体"/>
              </a:rPr>
              <a:t>ω</a:t>
            </a:r>
            <a:r>
              <a:rPr lang="en-US" altLang="zh-CN" sz="2000" b="1" dirty="0" smtClean="0">
                <a:latin typeface="楷体"/>
                <a:ea typeface="楷体"/>
              </a:rPr>
              <a:t>=2，</a:t>
            </a:r>
            <a:endParaRPr lang="zh-CN" altLang="en-US" sz="2000" dirty="0"/>
          </a:p>
        </p:txBody>
      </p:sp>
      <p:grpSp>
        <p:nvGrpSpPr>
          <p:cNvPr id="4" name="组合 24"/>
          <p:cNvGrpSpPr/>
          <p:nvPr/>
        </p:nvGrpSpPr>
        <p:grpSpPr>
          <a:xfrm>
            <a:off x="1265165" y="1995686"/>
            <a:ext cx="2515432" cy="628898"/>
            <a:chOff x="1265165" y="1995686"/>
            <a:chExt cx="2515432" cy="628898"/>
          </a:xfrm>
        </p:grpSpPr>
        <p:sp>
          <p:nvSpPr>
            <p:cNvPr id="24" name="矩形 23"/>
            <p:cNvSpPr/>
            <p:nvPr/>
          </p:nvSpPr>
          <p:spPr>
            <a:xfrm>
              <a:off x="1265165" y="2099632"/>
              <a:ext cx="2515432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000" b="1" dirty="0" smtClean="0">
                  <a:latin typeface="楷体"/>
                  <a:ea typeface="楷体"/>
                </a:rPr>
                <a:t>又</a:t>
              </a:r>
              <a:r>
                <a:rPr lang="en-US" altLang="zh-CN" sz="2000" b="1" dirty="0" smtClean="0">
                  <a:latin typeface="楷体"/>
                  <a:ea typeface="楷体"/>
                </a:rPr>
                <a:t>f(x)</a:t>
              </a:r>
              <a:r>
                <a:rPr lang="zh-CN" altLang="en-US" sz="2000" b="1" dirty="0" smtClean="0">
                  <a:latin typeface="楷体"/>
                  <a:ea typeface="楷体"/>
                </a:rPr>
                <a:t>过点      </a:t>
              </a:r>
              <a:r>
                <a:rPr lang="en-US" altLang="zh-CN" sz="2000" b="1" dirty="0" smtClean="0">
                  <a:latin typeface="楷体"/>
                  <a:ea typeface="楷体"/>
                </a:rPr>
                <a:t>，</a:t>
              </a:r>
              <a:endParaRPr lang="zh-CN" altLang="en-US" sz="2000" dirty="0"/>
            </a:p>
          </p:txBody>
        </p:sp>
        <p:graphicFrame>
          <p:nvGraphicFramePr>
            <p:cNvPr id="129043" name="Object 19"/>
            <p:cNvGraphicFramePr>
              <a:graphicFrameLocks noChangeAspect="1"/>
            </p:cNvGraphicFramePr>
            <p:nvPr/>
          </p:nvGraphicFramePr>
          <p:xfrm>
            <a:off x="2627784" y="1995686"/>
            <a:ext cx="750620" cy="628898"/>
          </p:xfrm>
          <a:graphic>
            <a:graphicData uri="http://schemas.openxmlformats.org/presentationml/2006/ole">
              <p:oleObj spid="_x0000_s174085" name="Microsoft Equation 3.0" r:id="rId6" imgW="469800" imgH="393480" progId="Equation.3">
                <p:embed/>
              </p:oleObj>
            </a:graphicData>
          </a:graphic>
        </p:graphicFrame>
      </p:grpSp>
      <p:graphicFrame>
        <p:nvGraphicFramePr>
          <p:cNvPr id="129044" name="Object 20"/>
          <p:cNvGraphicFramePr>
            <a:graphicFrameLocks noChangeAspect="1"/>
          </p:cNvGraphicFramePr>
          <p:nvPr/>
        </p:nvGraphicFramePr>
        <p:xfrm>
          <a:off x="3563888" y="1923678"/>
          <a:ext cx="2276382" cy="720080"/>
        </p:xfrm>
        <a:graphic>
          <a:graphicData uri="http://schemas.openxmlformats.org/presentationml/2006/ole">
            <p:oleObj spid="_x0000_s174086" name="Microsoft Equation 3.0" r:id="rId7" imgW="1244520" imgH="393480" progId="Equation.3">
              <p:embed/>
            </p:oleObj>
          </a:graphicData>
        </a:graphic>
      </p:graphicFrame>
      <p:grpSp>
        <p:nvGrpSpPr>
          <p:cNvPr id="5" name="组合 28"/>
          <p:cNvGrpSpPr/>
          <p:nvPr/>
        </p:nvGrpSpPr>
        <p:grpSpPr>
          <a:xfrm>
            <a:off x="107504" y="2571750"/>
            <a:ext cx="1351652" cy="720080"/>
            <a:chOff x="107504" y="2499742"/>
            <a:chExt cx="1351652" cy="720080"/>
          </a:xfrm>
        </p:grpSpPr>
        <p:sp>
          <p:nvSpPr>
            <p:cNvPr id="26" name="矩形 25"/>
            <p:cNvSpPr/>
            <p:nvPr/>
          </p:nvSpPr>
          <p:spPr>
            <a:xfrm>
              <a:off x="107504" y="2643758"/>
              <a:ext cx="1351652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000" b="1" dirty="0" smtClean="0">
                  <a:latin typeface="楷体"/>
                  <a:ea typeface="楷体"/>
                </a:rPr>
                <a:t>∵       </a:t>
              </a:r>
              <a:endParaRPr lang="zh-CN" altLang="en-US" sz="2000" dirty="0"/>
            </a:p>
          </p:txBody>
        </p:sp>
        <p:graphicFrame>
          <p:nvGraphicFramePr>
            <p:cNvPr id="129045" name="Object 21"/>
            <p:cNvGraphicFramePr>
              <a:graphicFrameLocks noChangeAspect="1"/>
            </p:cNvGraphicFramePr>
            <p:nvPr/>
          </p:nvGraphicFramePr>
          <p:xfrm>
            <a:off x="451284" y="2499742"/>
            <a:ext cx="952364" cy="720080"/>
          </p:xfrm>
          <a:graphic>
            <a:graphicData uri="http://schemas.openxmlformats.org/presentationml/2006/ole">
              <p:oleObj spid="_x0000_s174087" name="Microsoft Equation 3.0" r:id="rId8" imgW="520560" imgH="393480" progId="Equation.3">
                <p:embed/>
              </p:oleObj>
            </a:graphicData>
          </a:graphic>
        </p:graphicFrame>
      </p:grpSp>
      <p:graphicFrame>
        <p:nvGraphicFramePr>
          <p:cNvPr id="129047" name="Object 23"/>
          <p:cNvGraphicFramePr>
            <a:graphicFrameLocks noChangeAspect="1"/>
          </p:cNvGraphicFramePr>
          <p:nvPr/>
        </p:nvGraphicFramePr>
        <p:xfrm>
          <a:off x="1475655" y="2571750"/>
          <a:ext cx="2808313" cy="720080"/>
        </p:xfrm>
        <a:graphic>
          <a:graphicData uri="http://schemas.openxmlformats.org/presentationml/2006/ole">
            <p:oleObj spid="_x0000_s174088" name="Microsoft Equation 3.0" r:id="rId9" imgW="1409400" imgH="393480" progId="Equation.3">
              <p:embed/>
            </p:oleObj>
          </a:graphicData>
        </a:graphic>
      </p:graphicFrame>
      <p:grpSp>
        <p:nvGrpSpPr>
          <p:cNvPr id="6" name="组合 30"/>
          <p:cNvGrpSpPr/>
          <p:nvPr/>
        </p:nvGrpSpPr>
        <p:grpSpPr>
          <a:xfrm>
            <a:off x="184360" y="3395776"/>
            <a:ext cx="4027600" cy="400110"/>
            <a:chOff x="1265165" y="2099632"/>
            <a:chExt cx="4027600" cy="400110"/>
          </a:xfrm>
        </p:grpSpPr>
        <p:sp>
          <p:nvSpPr>
            <p:cNvPr id="32" name="矩形 31"/>
            <p:cNvSpPr/>
            <p:nvPr/>
          </p:nvSpPr>
          <p:spPr>
            <a:xfrm>
              <a:off x="1265165" y="2099632"/>
              <a:ext cx="4027600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dirty="0" smtClean="0">
                  <a:latin typeface="楷体"/>
                  <a:ea typeface="楷体"/>
                </a:rPr>
                <a:t>又</a:t>
              </a:r>
              <a:r>
                <a:rPr lang="en-US" altLang="zh-CN" sz="2000" b="1" dirty="0" smtClean="0">
                  <a:latin typeface="楷体"/>
                  <a:ea typeface="楷体"/>
                </a:rPr>
                <a:t>f(x)</a:t>
              </a:r>
              <a:r>
                <a:rPr lang="zh-CN" altLang="en-US" sz="2000" b="1" dirty="0" smtClean="0">
                  <a:latin typeface="楷体"/>
                  <a:ea typeface="楷体"/>
                </a:rPr>
                <a:t>过点    </a:t>
              </a:r>
              <a:r>
                <a:rPr lang="en-US" altLang="zh-CN" sz="2000" b="1" dirty="0" smtClean="0">
                  <a:latin typeface="楷体"/>
                  <a:ea typeface="楷体"/>
                </a:rPr>
                <a:t>，</a:t>
              </a:r>
              <a:endParaRPr lang="zh-CN" altLang="en-US" sz="2000" dirty="0"/>
            </a:p>
          </p:txBody>
        </p:sp>
        <p:graphicFrame>
          <p:nvGraphicFramePr>
            <p:cNvPr id="33" name="Object 19"/>
            <p:cNvGraphicFramePr>
              <a:graphicFrameLocks noChangeAspect="1"/>
            </p:cNvGraphicFramePr>
            <p:nvPr/>
          </p:nvGraphicFramePr>
          <p:xfrm>
            <a:off x="2628469" y="2147143"/>
            <a:ext cx="550399" cy="352599"/>
          </p:xfrm>
          <a:graphic>
            <a:graphicData uri="http://schemas.openxmlformats.org/presentationml/2006/ole">
              <p:oleObj spid="_x0000_s174089" name="Microsoft Equation 3.0" r:id="rId10" imgW="317160" imgH="203040" progId="Equation.3">
                <p:embed/>
              </p:oleObj>
            </a:graphicData>
          </a:graphic>
        </p:graphicFrame>
      </p:grpSp>
      <p:graphicFrame>
        <p:nvGraphicFramePr>
          <p:cNvPr id="129049" name="Object 25"/>
          <p:cNvGraphicFramePr>
            <a:graphicFrameLocks noChangeAspect="1"/>
          </p:cNvGraphicFramePr>
          <p:nvPr/>
        </p:nvGraphicFramePr>
        <p:xfrm>
          <a:off x="2195735" y="3219822"/>
          <a:ext cx="2478469" cy="792088"/>
        </p:xfrm>
        <a:graphic>
          <a:graphicData uri="http://schemas.openxmlformats.org/presentationml/2006/ole">
            <p:oleObj spid="_x0000_s174090" name="Microsoft Equation 3.0" r:id="rId11" imgW="1231560" imgH="393480" progId="Equation.3">
              <p:embed/>
            </p:oleObj>
          </a:graphicData>
        </a:graphic>
      </p:graphicFrame>
      <p:graphicFrame>
        <p:nvGraphicFramePr>
          <p:cNvPr id="129050" name="Object 26"/>
          <p:cNvGraphicFramePr>
            <a:graphicFrameLocks noChangeAspect="1"/>
          </p:cNvGraphicFramePr>
          <p:nvPr/>
        </p:nvGraphicFramePr>
        <p:xfrm>
          <a:off x="107504" y="3867894"/>
          <a:ext cx="2887288" cy="792088"/>
        </p:xfrm>
        <a:graphic>
          <a:graphicData uri="http://schemas.openxmlformats.org/presentationml/2006/ole">
            <p:oleObj spid="_x0000_s174091" name="Microsoft Equation 3.0" r:id="rId12" imgW="1434960" imgH="3934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70856" y="699542"/>
            <a:ext cx="5463355" cy="461665"/>
            <a:chOff x="70856" y="699542"/>
            <a:chExt cx="5463355" cy="461665"/>
          </a:xfrm>
        </p:grpSpPr>
        <p:sp>
          <p:nvSpPr>
            <p:cNvPr id="13" name="矩形 12"/>
            <p:cNvSpPr/>
            <p:nvPr/>
          </p:nvSpPr>
          <p:spPr>
            <a:xfrm>
              <a:off x="70856" y="699542"/>
              <a:ext cx="5463355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  <a:cs typeface="Times New Roman" pitchFamily="18" charset="0"/>
                  <a:sym typeface="Wingdings" pitchFamily="2" charset="2"/>
                </a:rPr>
                <a:t>(2)                    </a:t>
              </a:r>
              <a:r>
                <a:rPr lang="zh-CN" altLang="en-US" sz="2400" b="1" dirty="0" smtClean="0">
                  <a:latin typeface="楷体" pitchFamily="49" charset="-122"/>
                  <a:ea typeface="楷体" pitchFamily="49" charset="-122"/>
                  <a:cs typeface="Times New Roman" pitchFamily="18" charset="0"/>
                  <a:sym typeface="Wingdings" pitchFamily="2" charset="2"/>
                </a:rPr>
                <a:t>由正弦定理</a:t>
              </a:r>
              <a:endParaRPr lang="zh-CN" altLang="en-US" sz="2400" b="1" dirty="0"/>
            </a:p>
          </p:txBody>
        </p:sp>
        <p:graphicFrame>
          <p:nvGraphicFramePr>
            <p:cNvPr id="118794" name="Object 10"/>
            <p:cNvGraphicFramePr>
              <a:graphicFrameLocks noChangeAspect="1"/>
            </p:cNvGraphicFramePr>
            <p:nvPr/>
          </p:nvGraphicFramePr>
          <p:xfrm>
            <a:off x="611561" y="771550"/>
            <a:ext cx="2952327" cy="377898"/>
          </p:xfrm>
          <a:graphic>
            <a:graphicData uri="http://schemas.openxmlformats.org/presentationml/2006/ole">
              <p:oleObj spid="_x0000_s118794" name="Microsoft Equation 3.0" r:id="rId3" imgW="1587240" imgH="203040" progId="Equation.3">
                <p:embed/>
              </p:oleObj>
            </a:graphicData>
          </a:graphic>
        </p:graphicFrame>
      </p:grpSp>
      <p:graphicFrame>
        <p:nvGraphicFramePr>
          <p:cNvPr id="118795" name="Object 11"/>
          <p:cNvGraphicFramePr>
            <a:graphicFrameLocks noChangeAspect="1"/>
          </p:cNvGraphicFramePr>
          <p:nvPr/>
        </p:nvGraphicFramePr>
        <p:xfrm>
          <a:off x="134938" y="1203325"/>
          <a:ext cx="4293045" cy="401412"/>
        </p:xfrm>
        <a:graphic>
          <a:graphicData uri="http://schemas.openxmlformats.org/presentationml/2006/ole">
            <p:oleObj spid="_x0000_s118795" name="Microsoft Equation 3.0" r:id="rId4" imgW="2171520" imgH="203040" progId="Equation.3">
              <p:embed/>
            </p:oleObj>
          </a:graphicData>
        </a:graphic>
      </p:graphicFrame>
      <p:graphicFrame>
        <p:nvGraphicFramePr>
          <p:cNvPr id="118796" name="Object 12"/>
          <p:cNvGraphicFramePr>
            <a:graphicFrameLocks noChangeAspect="1"/>
          </p:cNvGraphicFramePr>
          <p:nvPr/>
        </p:nvGraphicFramePr>
        <p:xfrm>
          <a:off x="107504" y="1678062"/>
          <a:ext cx="4464496" cy="415302"/>
        </p:xfrm>
        <a:graphic>
          <a:graphicData uri="http://schemas.openxmlformats.org/presentationml/2006/ole">
            <p:oleObj spid="_x0000_s118796" name="Microsoft Equation 3.0" r:id="rId5" imgW="2184120" imgH="203040" progId="Equation.3">
              <p:embed/>
            </p:oleObj>
          </a:graphicData>
        </a:graphic>
      </p:graphicFrame>
      <p:graphicFrame>
        <p:nvGraphicFramePr>
          <p:cNvPr id="118797" name="Object 13"/>
          <p:cNvGraphicFramePr>
            <a:graphicFrameLocks noChangeAspect="1"/>
          </p:cNvGraphicFramePr>
          <p:nvPr/>
        </p:nvGraphicFramePr>
        <p:xfrm>
          <a:off x="107503" y="2067694"/>
          <a:ext cx="3934889" cy="792088"/>
        </p:xfrm>
        <a:graphic>
          <a:graphicData uri="http://schemas.openxmlformats.org/presentationml/2006/ole">
            <p:oleObj spid="_x0000_s118797" name="Microsoft Equation 3.0" r:id="rId6" imgW="1955520" imgH="393480" progId="Equation.3">
              <p:embed/>
            </p:oleObj>
          </a:graphicData>
        </a:graphic>
      </p:graphicFrame>
      <p:graphicFrame>
        <p:nvGraphicFramePr>
          <p:cNvPr id="118798" name="Object 14"/>
          <p:cNvGraphicFramePr>
            <a:graphicFrameLocks noChangeAspect="1"/>
          </p:cNvGraphicFramePr>
          <p:nvPr/>
        </p:nvGraphicFramePr>
        <p:xfrm>
          <a:off x="4067944" y="2067694"/>
          <a:ext cx="1672443" cy="720080"/>
        </p:xfrm>
        <a:graphic>
          <a:graphicData uri="http://schemas.openxmlformats.org/presentationml/2006/ole">
            <p:oleObj spid="_x0000_s118798" name="Microsoft Equation 3.0" r:id="rId7" imgW="914400" imgH="393480" progId="Equation.3">
              <p:embed/>
            </p:oleObj>
          </a:graphicData>
        </a:graphic>
      </p:graphicFrame>
      <p:graphicFrame>
        <p:nvGraphicFramePr>
          <p:cNvPr id="118799" name="Object 15"/>
          <p:cNvGraphicFramePr>
            <a:graphicFrameLocks noChangeAspect="1"/>
          </p:cNvGraphicFramePr>
          <p:nvPr/>
        </p:nvGraphicFramePr>
        <p:xfrm>
          <a:off x="145174" y="2787650"/>
          <a:ext cx="2482610" cy="680716"/>
        </p:xfrm>
        <a:graphic>
          <a:graphicData uri="http://schemas.openxmlformats.org/presentationml/2006/ole">
            <p:oleObj spid="_x0000_s118799" name="Microsoft Equation 3.0" r:id="rId8" imgW="1434960" imgH="393480" progId="Equation.3">
              <p:embed/>
            </p:oleObj>
          </a:graphicData>
        </a:graphic>
      </p:graphicFrame>
      <p:graphicFrame>
        <p:nvGraphicFramePr>
          <p:cNvPr id="118800" name="Object 16"/>
          <p:cNvGraphicFramePr>
            <a:graphicFrameLocks noChangeAspect="1"/>
          </p:cNvGraphicFramePr>
          <p:nvPr/>
        </p:nvGraphicFramePr>
        <p:xfrm>
          <a:off x="2736303" y="2771170"/>
          <a:ext cx="3347865" cy="678326"/>
        </p:xfrm>
        <a:graphic>
          <a:graphicData uri="http://schemas.openxmlformats.org/presentationml/2006/ole">
            <p:oleObj spid="_x0000_s118800" name="Microsoft Equation 3.0" r:id="rId9" imgW="1942920" imgH="393480" progId="Equation.3">
              <p:embed/>
            </p:oleObj>
          </a:graphicData>
        </a:graphic>
      </p:graphicFrame>
      <p:graphicFrame>
        <p:nvGraphicFramePr>
          <p:cNvPr id="118801" name="Object 17"/>
          <p:cNvGraphicFramePr>
            <a:graphicFrameLocks noChangeAspect="1"/>
          </p:cNvGraphicFramePr>
          <p:nvPr/>
        </p:nvGraphicFramePr>
        <p:xfrm>
          <a:off x="107504" y="3435846"/>
          <a:ext cx="3024337" cy="684339"/>
        </p:xfrm>
        <a:graphic>
          <a:graphicData uri="http://schemas.openxmlformats.org/presentationml/2006/ole">
            <p:oleObj spid="_x0000_s118801" name="Microsoft Equation 3.0" r:id="rId10" imgW="1739880" imgH="393480" progId="Equation.3">
              <p:embed/>
            </p:oleObj>
          </a:graphicData>
        </a:graphic>
      </p:graphicFrame>
      <p:graphicFrame>
        <p:nvGraphicFramePr>
          <p:cNvPr id="118802" name="Object 18"/>
          <p:cNvGraphicFramePr>
            <a:graphicFrameLocks noChangeAspect="1"/>
          </p:cNvGraphicFramePr>
          <p:nvPr/>
        </p:nvGraphicFramePr>
        <p:xfrm>
          <a:off x="3203847" y="3435921"/>
          <a:ext cx="1718993" cy="720005"/>
        </p:xfrm>
        <a:graphic>
          <a:graphicData uri="http://schemas.openxmlformats.org/presentationml/2006/ole">
            <p:oleObj spid="_x0000_s118802" name="Microsoft Equation 3.0" r:id="rId11" imgW="939600" imgH="3934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8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8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107504" y="828457"/>
            <a:ext cx="676875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solidFill>
                  <a:srgbClr val="FF0000"/>
                </a:solidFill>
                <a:latin typeface="楷体"/>
                <a:ea typeface="楷体"/>
              </a:rPr>
              <a:t>★★★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探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究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4 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函数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f(x)= x</a:t>
            </a:r>
            <a:r>
              <a:rPr lang="en-US" altLang="zh-CN" sz="2000" b="1" baseline="40000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-1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．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对任</a:t>
            </a:r>
            <a:endParaRPr lang="zh-CN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2000" b="1" dirty="0" smtClean="0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  <a:p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                                          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恒成立，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试在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(0,</a:t>
            </a:r>
            <a:r>
              <a:rPr lang="el-GR" altLang="zh-CN" sz="2000" b="1" dirty="0" smtClean="0">
                <a:latin typeface="楷体"/>
                <a:ea typeface="楷体"/>
              </a:rPr>
              <a:t>π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)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内求</a:t>
            </a:r>
            <a:r>
              <a:rPr lang="el-GR" altLang="zh-CN" sz="2000" b="1" dirty="0" smtClean="0">
                <a:latin typeface="楷体"/>
                <a:ea typeface="楷体"/>
              </a:rPr>
              <a:t>θ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的更窄的范围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,</a:t>
            </a:r>
          </a:p>
        </p:txBody>
      </p:sp>
      <p:sp>
        <p:nvSpPr>
          <p:cNvPr id="11571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graphicFrame>
        <p:nvGraphicFramePr>
          <p:cNvPr id="115720" name="Object 8"/>
          <p:cNvGraphicFramePr>
            <a:graphicFrameLocks noChangeAspect="1"/>
          </p:cNvGraphicFramePr>
          <p:nvPr/>
        </p:nvGraphicFramePr>
        <p:xfrm>
          <a:off x="107504" y="1265101"/>
          <a:ext cx="5400600" cy="730585"/>
        </p:xfrm>
        <a:graphic>
          <a:graphicData uri="http://schemas.openxmlformats.org/presentationml/2006/ole">
            <p:oleObj spid="_x0000_s115720" name="Microsoft Equation 3.0" r:id="rId3" imgW="2908080" imgH="393480" progId="Equation.3">
              <p:embed/>
            </p:oleObj>
          </a:graphicData>
        </a:graphic>
      </p:graphicFrame>
      <p:graphicFrame>
        <p:nvGraphicFramePr>
          <p:cNvPr id="115721" name="Object 9"/>
          <p:cNvGraphicFramePr>
            <a:graphicFrameLocks noChangeAspect="1"/>
          </p:cNvGraphicFramePr>
          <p:nvPr/>
        </p:nvGraphicFramePr>
        <p:xfrm>
          <a:off x="4355976" y="627534"/>
          <a:ext cx="1512168" cy="794529"/>
        </p:xfrm>
        <a:graphic>
          <a:graphicData uri="http://schemas.openxmlformats.org/presentationml/2006/ole">
            <p:oleObj spid="_x0000_s115721" name="Microsoft Equation 3.0" r:id="rId4" imgW="749160" imgH="393480" progId="Equation.3">
              <p:embed/>
            </p:oleObj>
          </a:graphicData>
        </a:graphic>
      </p:graphicFrame>
      <p:sp>
        <p:nvSpPr>
          <p:cNvPr id="7" name="矩形 6"/>
          <p:cNvSpPr/>
          <p:nvPr/>
        </p:nvSpPr>
        <p:spPr>
          <a:xfrm>
            <a:off x="107504" y="2647240"/>
            <a:ext cx="6336704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    探究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: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将正弦函数换元后分离变量，利用最值思想，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  <a:cs typeface="Times New Roman" pitchFamily="18" charset="0"/>
            </a:endParaRPr>
          </a:p>
          <a:p>
            <a:pPr lvl="0"/>
            <a:endParaRPr lang="en-US" altLang="zh-CN" sz="900" b="1" dirty="0" smtClean="0">
              <a:latin typeface="楷体" pitchFamily="49" charset="-122"/>
              <a:ea typeface="楷体" pitchFamily="49" charset="-122"/>
              <a:cs typeface="Times New Roman" pitchFamily="18" charset="0"/>
            </a:endParaRPr>
          </a:p>
          <a:p>
            <a:pPr lvl="0"/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进而整理出一个关于正弦函数的不等式，依范围解出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  <a:cs typeface="Times New Roman" pitchFamily="18" charset="0"/>
            </a:endParaRPr>
          </a:p>
          <a:p>
            <a:pPr lvl="0"/>
            <a:endParaRPr lang="en-US" altLang="zh-CN" sz="900" b="1" dirty="0" smtClean="0">
              <a:latin typeface="楷体" pitchFamily="49" charset="-122"/>
              <a:ea typeface="楷体" pitchFamily="49" charset="-122"/>
              <a:cs typeface="Times New Roman" pitchFamily="18" charset="0"/>
            </a:endParaRPr>
          </a:p>
          <a:p>
            <a:pPr lvl="0"/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这个三角不等式即可，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  <a:cs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3057" name="Object 1"/>
          <p:cNvGraphicFramePr>
            <a:graphicFrameLocks noChangeAspect="1"/>
          </p:cNvGraphicFramePr>
          <p:nvPr/>
        </p:nvGraphicFramePr>
        <p:xfrm>
          <a:off x="107504" y="1275606"/>
          <a:ext cx="4552764" cy="720080"/>
        </p:xfrm>
        <a:graphic>
          <a:graphicData uri="http://schemas.openxmlformats.org/presentationml/2006/ole">
            <p:oleObj spid="_x0000_s173057" name="Microsoft Equation 3.0" r:id="rId3" imgW="2489040" imgH="393480" progId="Equation.3">
              <p:embed/>
            </p:oleObj>
          </a:graphicData>
        </a:graphic>
      </p:graphicFrame>
      <p:grpSp>
        <p:nvGrpSpPr>
          <p:cNvPr id="11" name="组合 10"/>
          <p:cNvGrpSpPr/>
          <p:nvPr/>
        </p:nvGrpSpPr>
        <p:grpSpPr>
          <a:xfrm>
            <a:off x="47109" y="1858144"/>
            <a:ext cx="6495797" cy="857622"/>
            <a:chOff x="47109" y="1858144"/>
            <a:chExt cx="6495797" cy="857622"/>
          </a:xfrm>
        </p:grpSpPr>
        <p:sp>
          <p:nvSpPr>
            <p:cNvPr id="5" name="矩形 4"/>
            <p:cNvSpPr/>
            <p:nvPr/>
          </p:nvSpPr>
          <p:spPr>
            <a:xfrm>
              <a:off x="47109" y="2038077"/>
              <a:ext cx="44275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即</a:t>
              </a:r>
              <a:endParaRPr lang="zh-CN" altLang="en-US" sz="2000" b="1" dirty="0">
                <a:latin typeface="楷体" pitchFamily="49" charset="-122"/>
                <a:ea typeface="楷体" pitchFamily="49" charset="-122"/>
              </a:endParaRPr>
            </a:p>
          </p:txBody>
        </p:sp>
        <p:graphicFrame>
          <p:nvGraphicFramePr>
            <p:cNvPr id="173058" name="Object 2"/>
            <p:cNvGraphicFramePr>
              <a:graphicFrameLocks noChangeAspect="1"/>
            </p:cNvGraphicFramePr>
            <p:nvPr/>
          </p:nvGraphicFramePr>
          <p:xfrm>
            <a:off x="539552" y="1858144"/>
            <a:ext cx="6003354" cy="857622"/>
          </p:xfrm>
          <a:graphic>
            <a:graphicData uri="http://schemas.openxmlformats.org/presentationml/2006/ole">
              <p:oleObj spid="_x0000_s173058" name="Microsoft Equation 3.0" r:id="rId4" imgW="2933640" imgH="419040" progId="Equation.3">
                <p:embed/>
              </p:oleObj>
            </a:graphicData>
          </a:graphic>
        </p:graphicFrame>
      </p:grpSp>
      <p:grpSp>
        <p:nvGrpSpPr>
          <p:cNvPr id="12" name="组合 11"/>
          <p:cNvGrpSpPr/>
          <p:nvPr/>
        </p:nvGrpSpPr>
        <p:grpSpPr>
          <a:xfrm>
            <a:off x="107504" y="2571750"/>
            <a:ext cx="4543472" cy="792088"/>
            <a:chOff x="107504" y="2571750"/>
            <a:chExt cx="4543472" cy="792088"/>
          </a:xfrm>
        </p:grpSpPr>
        <p:sp>
          <p:nvSpPr>
            <p:cNvPr id="7" name="矩形 6"/>
            <p:cNvSpPr/>
            <p:nvPr/>
          </p:nvSpPr>
          <p:spPr>
            <a:xfrm>
              <a:off x="107504" y="2787774"/>
              <a:ext cx="958917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整理得</a:t>
              </a:r>
              <a:endParaRPr lang="zh-CN" altLang="en-US" sz="2000" b="1" dirty="0">
                <a:latin typeface="楷体" pitchFamily="49" charset="-122"/>
                <a:ea typeface="楷体" pitchFamily="49" charset="-122"/>
              </a:endParaRPr>
            </a:p>
          </p:txBody>
        </p:sp>
        <p:graphicFrame>
          <p:nvGraphicFramePr>
            <p:cNvPr id="173059" name="Object 3"/>
            <p:cNvGraphicFramePr>
              <a:graphicFrameLocks noChangeAspect="1"/>
            </p:cNvGraphicFramePr>
            <p:nvPr/>
          </p:nvGraphicFramePr>
          <p:xfrm>
            <a:off x="971600" y="2571750"/>
            <a:ext cx="3679376" cy="792088"/>
          </p:xfrm>
          <a:graphic>
            <a:graphicData uri="http://schemas.openxmlformats.org/presentationml/2006/ole">
              <p:oleObj spid="_x0000_s173059" name="Microsoft Equation 3.0" r:id="rId5" imgW="1828800" imgH="393480" progId="Equation.3">
                <p:embed/>
              </p:oleObj>
            </a:graphicData>
          </a:graphic>
        </p:graphicFrame>
      </p:grpSp>
      <p:grpSp>
        <p:nvGrpSpPr>
          <p:cNvPr id="10" name="组合 9"/>
          <p:cNvGrpSpPr/>
          <p:nvPr/>
        </p:nvGrpSpPr>
        <p:grpSpPr>
          <a:xfrm>
            <a:off x="107504" y="624284"/>
            <a:ext cx="6336704" cy="795338"/>
            <a:chOff x="107504" y="624284"/>
            <a:chExt cx="6336704" cy="795338"/>
          </a:xfrm>
        </p:grpSpPr>
        <p:sp>
          <p:nvSpPr>
            <p:cNvPr id="15" name="矩形 14"/>
            <p:cNvSpPr/>
            <p:nvPr/>
          </p:nvSpPr>
          <p:spPr>
            <a:xfrm>
              <a:off x="107504" y="809293"/>
              <a:ext cx="6336704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</a:rPr>
                <a:t>解：             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令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sin</a:t>
              </a:r>
              <a:r>
                <a:rPr lang="el-GR" altLang="zh-CN" sz="2000" b="1" dirty="0" smtClean="0">
                  <a:latin typeface="楷体"/>
                  <a:ea typeface="楷体"/>
                </a:rPr>
                <a:t>θ</a:t>
              </a:r>
              <a:r>
                <a:rPr lang="en-US" altLang="zh-CN" sz="2000" b="1" dirty="0" smtClean="0">
                  <a:latin typeface="楷体"/>
                  <a:ea typeface="楷体"/>
                </a:rPr>
                <a:t>=m,</a:t>
              </a:r>
              <a:r>
                <a:rPr lang="zh-CN" altLang="en-US" sz="2000" b="1" dirty="0" smtClean="0">
                  <a:latin typeface="楷体"/>
                  <a:ea typeface="楷体"/>
                </a:rPr>
                <a:t>则不等式可化为：</a:t>
              </a:r>
              <a:endParaRPr lang="en-US" altLang="zh-CN" sz="8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graphicFrame>
          <p:nvGraphicFramePr>
            <p:cNvPr id="173060" name="Object 4"/>
            <p:cNvGraphicFramePr>
              <a:graphicFrameLocks noChangeAspect="1"/>
            </p:cNvGraphicFramePr>
            <p:nvPr/>
          </p:nvGraphicFramePr>
          <p:xfrm>
            <a:off x="571277" y="624284"/>
            <a:ext cx="1768475" cy="795338"/>
          </p:xfrm>
          <a:graphic>
            <a:graphicData uri="http://schemas.openxmlformats.org/presentationml/2006/ole">
              <p:oleObj spid="_x0000_s173060" name="Microsoft Equation 3.0" r:id="rId6" imgW="876240" imgH="393480" progId="Equation.3">
                <p:embed/>
              </p:oleObj>
            </a:graphicData>
          </a:graphic>
        </p:graphicFrame>
      </p:grpSp>
      <p:grpSp>
        <p:nvGrpSpPr>
          <p:cNvPr id="14" name="组合 13"/>
          <p:cNvGrpSpPr/>
          <p:nvPr/>
        </p:nvGrpSpPr>
        <p:grpSpPr>
          <a:xfrm>
            <a:off x="35496" y="3363913"/>
            <a:ext cx="5731113" cy="792013"/>
            <a:chOff x="35496" y="2552651"/>
            <a:chExt cx="5731113" cy="792013"/>
          </a:xfrm>
        </p:grpSpPr>
        <p:sp>
          <p:nvSpPr>
            <p:cNvPr id="17" name="矩形 16"/>
            <p:cNvSpPr/>
            <p:nvPr/>
          </p:nvSpPr>
          <p:spPr>
            <a:xfrm>
              <a:off x="35496" y="2715766"/>
              <a:ext cx="2895344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将含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m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的式子分离出来：</a:t>
              </a:r>
              <a:endParaRPr lang="zh-CN" altLang="en-US" sz="2000" b="1" dirty="0">
                <a:latin typeface="楷体" pitchFamily="49" charset="-122"/>
                <a:ea typeface="楷体" pitchFamily="49" charset="-122"/>
              </a:endParaRPr>
            </a:p>
          </p:txBody>
        </p:sp>
        <p:graphicFrame>
          <p:nvGraphicFramePr>
            <p:cNvPr id="18" name="Object 3"/>
            <p:cNvGraphicFramePr>
              <a:graphicFrameLocks noChangeAspect="1"/>
            </p:cNvGraphicFramePr>
            <p:nvPr/>
          </p:nvGraphicFramePr>
          <p:xfrm>
            <a:off x="2699792" y="2552651"/>
            <a:ext cx="3066817" cy="792013"/>
          </p:xfrm>
          <a:graphic>
            <a:graphicData uri="http://schemas.openxmlformats.org/presentationml/2006/ole">
              <p:oleObj spid="_x0000_s173062" name="Microsoft Equation 3.0" r:id="rId7" imgW="1523880" imgH="393480" progId="Equation.3">
                <p:embed/>
              </p:oleObj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组合 20"/>
          <p:cNvGrpSpPr/>
          <p:nvPr/>
        </p:nvGrpSpPr>
        <p:grpSpPr>
          <a:xfrm>
            <a:off x="107504" y="627534"/>
            <a:ext cx="6336704" cy="772914"/>
            <a:chOff x="107504" y="627534"/>
            <a:chExt cx="6336704" cy="772914"/>
          </a:xfrm>
        </p:grpSpPr>
        <p:sp>
          <p:nvSpPr>
            <p:cNvPr id="17" name="矩形 16"/>
            <p:cNvSpPr/>
            <p:nvPr/>
          </p:nvSpPr>
          <p:spPr>
            <a:xfrm>
              <a:off x="107504" y="809293"/>
              <a:ext cx="6336704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</a:rPr>
                <a:t>    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设</a:t>
              </a:r>
              <a:endParaRPr lang="en-US" altLang="zh-CN" sz="8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graphicFrame>
          <p:nvGraphicFramePr>
            <p:cNvPr id="147462" name="Object 6"/>
            <p:cNvGraphicFramePr>
              <a:graphicFrameLocks noChangeAspect="1"/>
            </p:cNvGraphicFramePr>
            <p:nvPr/>
          </p:nvGraphicFramePr>
          <p:xfrm>
            <a:off x="971600" y="627534"/>
            <a:ext cx="3216320" cy="772914"/>
          </p:xfrm>
          <a:graphic>
            <a:graphicData uri="http://schemas.openxmlformats.org/presentationml/2006/ole">
              <p:oleObj spid="_x0000_s147462" name="Microsoft Equation 3.0" r:id="rId3" imgW="1638000" imgH="393480" progId="Equation.3">
                <p:embed/>
              </p:oleObj>
            </a:graphicData>
          </a:graphic>
        </p:graphicFrame>
      </p:grpSp>
      <p:grpSp>
        <p:nvGrpSpPr>
          <p:cNvPr id="20" name="组合 19"/>
          <p:cNvGrpSpPr/>
          <p:nvPr/>
        </p:nvGrpSpPr>
        <p:grpSpPr>
          <a:xfrm>
            <a:off x="107504" y="1344613"/>
            <a:ext cx="6336704" cy="795337"/>
            <a:chOff x="107504" y="1344613"/>
            <a:chExt cx="6336704" cy="795337"/>
          </a:xfrm>
        </p:grpSpPr>
        <p:graphicFrame>
          <p:nvGraphicFramePr>
            <p:cNvPr id="18" name="Object 4"/>
            <p:cNvGraphicFramePr>
              <a:graphicFrameLocks noChangeAspect="1"/>
            </p:cNvGraphicFramePr>
            <p:nvPr/>
          </p:nvGraphicFramePr>
          <p:xfrm>
            <a:off x="3805238" y="1344613"/>
            <a:ext cx="1460500" cy="795337"/>
          </p:xfrm>
          <a:graphic>
            <a:graphicData uri="http://schemas.openxmlformats.org/presentationml/2006/ole">
              <p:oleObj spid="_x0000_s147461" name="Microsoft Equation 3.0" r:id="rId4" imgW="723600" imgH="393480" progId="Equation.3">
                <p:embed/>
              </p:oleObj>
            </a:graphicData>
          </a:graphic>
        </p:graphicFrame>
        <p:sp>
          <p:nvSpPr>
            <p:cNvPr id="19" name="矩形 18"/>
            <p:cNvSpPr/>
            <p:nvPr/>
          </p:nvSpPr>
          <p:spPr>
            <a:xfrm>
              <a:off x="107504" y="1523568"/>
              <a:ext cx="6336704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于是                    对任            恒成立，</a:t>
              </a:r>
              <a:endParaRPr lang="en-US" altLang="zh-CN" sz="2000" b="1" dirty="0" smtClean="0">
                <a:latin typeface="楷体" pitchFamily="49" charset="-122"/>
                <a:ea typeface="楷体" pitchFamily="49" charset="-122"/>
              </a:endParaRPr>
            </a:p>
          </p:txBody>
        </p:sp>
        <p:graphicFrame>
          <p:nvGraphicFramePr>
            <p:cNvPr id="147463" name="Object 7"/>
            <p:cNvGraphicFramePr>
              <a:graphicFrameLocks noChangeAspect="1"/>
            </p:cNvGraphicFramePr>
            <p:nvPr/>
          </p:nvGraphicFramePr>
          <p:xfrm>
            <a:off x="755575" y="1347614"/>
            <a:ext cx="2529571" cy="792088"/>
          </p:xfrm>
          <a:graphic>
            <a:graphicData uri="http://schemas.openxmlformats.org/presentationml/2006/ole">
              <p:oleObj spid="_x0000_s147463" name="Microsoft Equation 3.0" r:id="rId5" imgW="1257120" imgH="393480" progId="Equation.3">
                <p:embed/>
              </p:oleObj>
            </a:graphicData>
          </a:graphic>
        </p:graphicFrame>
      </p:grpSp>
      <p:grpSp>
        <p:nvGrpSpPr>
          <p:cNvPr id="22" name="组合 21"/>
          <p:cNvGrpSpPr/>
          <p:nvPr/>
        </p:nvGrpSpPr>
        <p:grpSpPr>
          <a:xfrm>
            <a:off x="107504" y="2066925"/>
            <a:ext cx="6552728" cy="773113"/>
            <a:chOff x="107504" y="607591"/>
            <a:chExt cx="6552728" cy="773113"/>
          </a:xfrm>
        </p:grpSpPr>
        <p:sp>
          <p:nvSpPr>
            <p:cNvPr id="23" name="矩形 22"/>
            <p:cNvSpPr/>
            <p:nvPr/>
          </p:nvSpPr>
          <p:spPr>
            <a:xfrm>
              <a:off x="107504" y="809293"/>
              <a:ext cx="6552728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问题转化为求                           内的最大值，</a:t>
              </a:r>
              <a:endParaRPr lang="en-US" altLang="zh-CN" sz="8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graphicFrame>
          <p:nvGraphicFramePr>
            <p:cNvPr id="24" name="Object 6"/>
            <p:cNvGraphicFramePr>
              <a:graphicFrameLocks noChangeAspect="1"/>
            </p:cNvGraphicFramePr>
            <p:nvPr/>
          </p:nvGraphicFramePr>
          <p:xfrm>
            <a:off x="1773238" y="607591"/>
            <a:ext cx="3340100" cy="773113"/>
          </p:xfrm>
          <a:graphic>
            <a:graphicData uri="http://schemas.openxmlformats.org/presentationml/2006/ole">
              <p:oleObj spid="_x0000_s147464" name="Microsoft Equation 3.0" r:id="rId6" imgW="1701720" imgH="393480" progId="Equation.3">
                <p:embed/>
              </p:oleObj>
            </a:graphicData>
          </a:graphic>
        </p:graphicFrame>
      </p:grpSp>
      <p:graphicFrame>
        <p:nvGraphicFramePr>
          <p:cNvPr id="147466" name="Object 10"/>
          <p:cNvGraphicFramePr>
            <a:graphicFrameLocks noChangeAspect="1"/>
          </p:cNvGraphicFramePr>
          <p:nvPr/>
        </p:nvGraphicFramePr>
        <p:xfrm>
          <a:off x="179512" y="2787774"/>
          <a:ext cx="2938391" cy="792088"/>
        </p:xfrm>
        <a:graphic>
          <a:graphicData uri="http://schemas.openxmlformats.org/presentationml/2006/ole">
            <p:oleObj spid="_x0000_s147466" name="Microsoft Equation 3.0" r:id="rId7" imgW="1460160" imgH="393480" progId="Equation.3">
              <p:embed/>
            </p:oleObj>
          </a:graphicData>
        </a:graphic>
      </p:graphicFrame>
      <p:graphicFrame>
        <p:nvGraphicFramePr>
          <p:cNvPr id="147467" name="Object 11"/>
          <p:cNvGraphicFramePr>
            <a:graphicFrameLocks noChangeAspect="1"/>
          </p:cNvGraphicFramePr>
          <p:nvPr/>
        </p:nvGraphicFramePr>
        <p:xfrm>
          <a:off x="3176959" y="2787650"/>
          <a:ext cx="2043113" cy="792163"/>
        </p:xfrm>
        <a:graphic>
          <a:graphicData uri="http://schemas.openxmlformats.org/presentationml/2006/ole">
            <p:oleObj spid="_x0000_s147467" name="Microsoft Equation 3.0" r:id="rId8" imgW="1015920" imgH="393480" progId="Equation.3">
              <p:embed/>
            </p:oleObj>
          </a:graphicData>
        </a:graphic>
      </p:graphicFrame>
      <p:graphicFrame>
        <p:nvGraphicFramePr>
          <p:cNvPr id="147468" name="Object 12"/>
          <p:cNvGraphicFramePr>
            <a:graphicFrameLocks noChangeAspect="1"/>
          </p:cNvGraphicFramePr>
          <p:nvPr/>
        </p:nvGraphicFramePr>
        <p:xfrm>
          <a:off x="129368" y="3542854"/>
          <a:ext cx="4010584" cy="829096"/>
        </p:xfrm>
        <a:graphic>
          <a:graphicData uri="http://schemas.openxmlformats.org/presentationml/2006/ole">
            <p:oleObj spid="_x0000_s147468" name="Microsoft Equation 3.0" r:id="rId9" imgW="1904760" imgH="393480" progId="Equation.3">
              <p:embed/>
            </p:oleObj>
          </a:graphicData>
        </a:graphic>
      </p:graphicFrame>
      <p:sp>
        <p:nvSpPr>
          <p:cNvPr id="30" name="矩形 29"/>
          <p:cNvSpPr/>
          <p:nvPr/>
        </p:nvSpPr>
        <p:spPr>
          <a:xfrm>
            <a:off x="4067944" y="3786594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上为增函数，</a:t>
            </a:r>
            <a:endParaRPr lang="zh-CN" altLang="en-US" b="1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5496" y="2099632"/>
            <a:ext cx="39959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整理得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12m</a:t>
            </a:r>
            <a:r>
              <a:rPr lang="en-US" altLang="zh-CN" sz="2000" b="1" baseline="42000" dirty="0" smtClean="0">
                <a:latin typeface="楷体" pitchFamily="49" charset="-122"/>
                <a:ea typeface="楷体" pitchFamily="49" charset="-122"/>
              </a:rPr>
              <a:t>4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-5m</a:t>
            </a:r>
            <a:r>
              <a:rPr lang="en-US" altLang="zh-CN" sz="2000" b="1" baseline="42000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-3≥0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，</a:t>
            </a:r>
            <a:endParaRPr lang="zh-CN" altLang="en-US" sz="2000" dirty="0"/>
          </a:p>
        </p:txBody>
      </p:sp>
      <p:graphicFrame>
        <p:nvGraphicFramePr>
          <p:cNvPr id="148487" name="Object 7"/>
          <p:cNvGraphicFramePr>
            <a:graphicFrameLocks noChangeAspect="1"/>
          </p:cNvGraphicFramePr>
          <p:nvPr/>
        </p:nvGraphicFramePr>
        <p:xfrm>
          <a:off x="107504" y="699542"/>
          <a:ext cx="3528392" cy="719606"/>
        </p:xfrm>
        <a:graphic>
          <a:graphicData uri="http://schemas.openxmlformats.org/presentationml/2006/ole">
            <p:oleObj spid="_x0000_s148487" name="Microsoft Equation 3.0" r:id="rId4" imgW="1930320" imgH="393480" progId="Equation.3">
              <p:embed/>
            </p:oleObj>
          </a:graphicData>
        </a:graphic>
      </p:graphicFrame>
      <p:graphicFrame>
        <p:nvGraphicFramePr>
          <p:cNvPr id="148488" name="Object 8"/>
          <p:cNvGraphicFramePr>
            <a:graphicFrameLocks noChangeAspect="1"/>
          </p:cNvGraphicFramePr>
          <p:nvPr/>
        </p:nvGraphicFramePr>
        <p:xfrm>
          <a:off x="107505" y="1385106"/>
          <a:ext cx="2592288" cy="664139"/>
        </p:xfrm>
        <a:graphic>
          <a:graphicData uri="http://schemas.openxmlformats.org/presentationml/2006/ole">
            <p:oleObj spid="_x0000_s148488" name="Microsoft Equation 3.0" r:id="rId5" imgW="1536480" imgH="393480" progId="Equation.3">
              <p:embed/>
            </p:oleObj>
          </a:graphicData>
        </a:graphic>
      </p:graphicFrame>
      <p:sp>
        <p:nvSpPr>
          <p:cNvPr id="23" name="矩形 22"/>
          <p:cNvSpPr/>
          <p:nvPr/>
        </p:nvSpPr>
        <p:spPr>
          <a:xfrm>
            <a:off x="2636168" y="2099632"/>
            <a:ext cx="395205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分解因式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(4m</a:t>
            </a:r>
            <a:r>
              <a:rPr lang="en-US" altLang="zh-CN" sz="2000" b="1" baseline="42000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-3)(3m</a:t>
            </a:r>
            <a:r>
              <a:rPr lang="en-US" altLang="zh-CN" sz="2000" b="1" baseline="42000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+1)≥0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，</a:t>
            </a:r>
            <a:endParaRPr lang="zh-CN" altLang="en-US" sz="2000" dirty="0"/>
          </a:p>
        </p:txBody>
      </p:sp>
      <p:sp>
        <p:nvSpPr>
          <p:cNvPr id="24" name="矩形 23"/>
          <p:cNvSpPr/>
          <p:nvPr/>
        </p:nvSpPr>
        <p:spPr>
          <a:xfrm>
            <a:off x="179512" y="2715766"/>
            <a:ext cx="156645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∴ 4m</a:t>
            </a:r>
            <a:r>
              <a:rPr lang="en-US" altLang="zh-CN" sz="2000" b="1" baseline="42000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-3≥0</a:t>
            </a:r>
            <a:endParaRPr lang="zh-CN" altLang="en-US" sz="2000" dirty="0"/>
          </a:p>
        </p:txBody>
      </p:sp>
      <p:graphicFrame>
        <p:nvGraphicFramePr>
          <p:cNvPr id="148489" name="Object 9"/>
          <p:cNvGraphicFramePr>
            <a:graphicFrameLocks noChangeAspect="1"/>
          </p:cNvGraphicFramePr>
          <p:nvPr/>
        </p:nvGraphicFramePr>
        <p:xfrm>
          <a:off x="1763688" y="2499742"/>
          <a:ext cx="2392795" cy="719956"/>
        </p:xfrm>
        <a:graphic>
          <a:graphicData uri="http://schemas.openxmlformats.org/presentationml/2006/ole">
            <p:oleObj spid="_x0000_s148489" name="Microsoft Equation 3.0" r:id="rId6" imgW="1434960" imgH="431640" progId="Equation.3">
              <p:embed/>
            </p:oleObj>
          </a:graphicData>
        </a:graphic>
      </p:graphicFrame>
      <p:graphicFrame>
        <p:nvGraphicFramePr>
          <p:cNvPr id="148490" name="Object 10"/>
          <p:cNvGraphicFramePr>
            <a:graphicFrameLocks noChangeAspect="1"/>
          </p:cNvGraphicFramePr>
          <p:nvPr/>
        </p:nvGraphicFramePr>
        <p:xfrm>
          <a:off x="107504" y="3147814"/>
          <a:ext cx="3354726" cy="792088"/>
        </p:xfrm>
        <a:graphic>
          <a:graphicData uri="http://schemas.openxmlformats.org/presentationml/2006/ole">
            <p:oleObj spid="_x0000_s148490" name="Microsoft Equation 3.0" r:id="rId7" imgW="1828800" imgH="431640" progId="Equation.3">
              <p:embed/>
            </p:oleObj>
          </a:graphicData>
        </a:graphic>
      </p:graphicFrame>
      <p:graphicFrame>
        <p:nvGraphicFramePr>
          <p:cNvPr id="148491" name="Object 11"/>
          <p:cNvGraphicFramePr>
            <a:graphicFrameLocks noChangeAspect="1"/>
          </p:cNvGraphicFramePr>
          <p:nvPr/>
        </p:nvGraphicFramePr>
        <p:xfrm>
          <a:off x="3491880" y="3363838"/>
          <a:ext cx="2987824" cy="415697"/>
        </p:xfrm>
        <a:graphic>
          <a:graphicData uri="http://schemas.openxmlformats.org/presentationml/2006/ole">
            <p:oleObj spid="_x0000_s148491" name="Microsoft Equation 3.0" r:id="rId8" imgW="1460160" imgH="203040" progId="Equation.3">
              <p:embed/>
            </p:oleObj>
          </a:graphicData>
        </a:graphic>
      </p:graphicFrame>
      <p:graphicFrame>
        <p:nvGraphicFramePr>
          <p:cNvPr id="148492" name="Object 12"/>
          <p:cNvGraphicFramePr>
            <a:graphicFrameLocks noChangeAspect="1"/>
          </p:cNvGraphicFramePr>
          <p:nvPr/>
        </p:nvGraphicFramePr>
        <p:xfrm>
          <a:off x="1763688" y="3939902"/>
          <a:ext cx="1672443" cy="720080"/>
        </p:xfrm>
        <a:graphic>
          <a:graphicData uri="http://schemas.openxmlformats.org/presentationml/2006/ole">
            <p:oleObj spid="_x0000_s148492" name="Microsoft Equation 3.0" r:id="rId9" imgW="914400" imgH="393480" progId="Equation.3">
              <p:embed/>
            </p:oleObj>
          </a:graphicData>
        </a:graphic>
      </p:graphicFrame>
      <p:graphicFrame>
        <p:nvGraphicFramePr>
          <p:cNvPr id="148493" name="Object 13"/>
          <p:cNvGraphicFramePr>
            <a:graphicFrameLocks noChangeAspect="1"/>
          </p:cNvGraphicFramePr>
          <p:nvPr/>
        </p:nvGraphicFramePr>
        <p:xfrm>
          <a:off x="113705" y="3870994"/>
          <a:ext cx="1577975" cy="788988"/>
        </p:xfrm>
        <a:graphic>
          <a:graphicData uri="http://schemas.openxmlformats.org/presentationml/2006/ole">
            <p:oleObj spid="_x0000_s148493" name="Microsoft Equation 3.0" r:id="rId10" imgW="863280" imgH="4316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3" grpId="0"/>
      <p:bldP spid="2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>
            <a:off x="107504" y="444744"/>
            <a:ext cx="7776864" cy="1137620"/>
            <a:chOff x="107504" y="444744"/>
            <a:chExt cx="7776864" cy="1137620"/>
          </a:xfrm>
        </p:grpSpPr>
        <p:sp>
          <p:nvSpPr>
            <p:cNvPr id="2" name="矩形 1"/>
            <p:cNvSpPr/>
            <p:nvPr/>
          </p:nvSpPr>
          <p:spPr>
            <a:xfrm>
              <a:off x="107504" y="540425"/>
              <a:ext cx="6768752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</a:rPr>
                <a:t> </a:t>
              </a:r>
              <a:r>
                <a:rPr lang="zh-CN" altLang="en-US" sz="2400" b="1" dirty="0" smtClean="0">
                  <a:solidFill>
                    <a:srgbClr val="FF0000"/>
                  </a:solidFill>
                  <a:latin typeface="楷体"/>
                  <a:ea typeface="楷体"/>
                </a:rPr>
                <a:t>★★★ </a:t>
              </a:r>
              <a:r>
                <a:rPr lang="zh-CN" altLang="en-US" sz="24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</a:rPr>
                <a:t>变</a:t>
              </a:r>
              <a:r>
                <a:rPr lang="zh-CN" altLang="en-US" sz="24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</a:rPr>
                <a:t>式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（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原创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）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函数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                                  </a:t>
              </a:r>
            </a:p>
            <a:p>
              <a:endParaRPr lang="en-US" altLang="zh-CN" sz="1000" b="1" dirty="0" smtClean="0">
                <a:latin typeface="楷体" pitchFamily="49" charset="-122"/>
                <a:ea typeface="楷体" pitchFamily="49" charset="-122"/>
              </a:endParaRPr>
            </a:p>
            <a:p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在       内有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3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个相异的零点，求实数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m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的取值范围，</a:t>
              </a:r>
              <a:endParaRPr lang="en-US" altLang="zh-CN" sz="2000" b="1" dirty="0" smtClean="0">
                <a:latin typeface="楷体" pitchFamily="49" charset="-122"/>
                <a:ea typeface="楷体" pitchFamily="49" charset="-122"/>
              </a:endParaRPr>
            </a:p>
          </p:txBody>
        </p:sp>
        <p:graphicFrame>
          <p:nvGraphicFramePr>
            <p:cNvPr id="179203" name="Object 3"/>
            <p:cNvGraphicFramePr>
              <a:graphicFrameLocks noChangeAspect="1"/>
            </p:cNvGraphicFramePr>
            <p:nvPr/>
          </p:nvGraphicFramePr>
          <p:xfrm>
            <a:off x="3563888" y="444744"/>
            <a:ext cx="4320480" cy="686846"/>
          </p:xfrm>
          <a:graphic>
            <a:graphicData uri="http://schemas.openxmlformats.org/presentationml/2006/ole">
              <p:oleObj spid="_x0000_s179203" name="Microsoft Equation 3.0" r:id="rId3" imgW="2476440" imgH="393480" progId="Equation.3">
                <p:embed/>
              </p:oleObj>
            </a:graphicData>
          </a:graphic>
        </p:graphicFrame>
        <p:graphicFrame>
          <p:nvGraphicFramePr>
            <p:cNvPr id="179204" name="Object 4"/>
            <p:cNvGraphicFramePr>
              <a:graphicFrameLocks noChangeAspect="1"/>
            </p:cNvGraphicFramePr>
            <p:nvPr/>
          </p:nvGraphicFramePr>
          <p:xfrm>
            <a:off x="467544" y="915566"/>
            <a:ext cx="817365" cy="666798"/>
          </p:xfrm>
          <a:graphic>
            <a:graphicData uri="http://schemas.openxmlformats.org/presentationml/2006/ole">
              <p:oleObj spid="_x0000_s179204" name="Microsoft Equation 3.0" r:id="rId4" imgW="482400" imgH="393480" progId="Equation.3">
                <p:embed/>
              </p:oleObj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12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339502"/>
            <a:ext cx="2333625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>
            <a:spLocks/>
          </p:cNvSpPr>
          <p:nvPr/>
        </p:nvSpPr>
        <p:spPr>
          <a:xfrm>
            <a:off x="179512" y="804649"/>
            <a:ext cx="3096344" cy="576064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anchor="ctr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CN" altLang="en-US" b="1" cap="all" dirty="0"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六</a:t>
            </a:r>
            <a:r>
              <a:rPr lang="zh-CN" altLang="en-US" b="1" cap="all" dirty="0" smtClean="0"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、课堂回顾</a:t>
            </a:r>
            <a:endParaRPr lang="zh-CN" altLang="en-US" b="1" cap="all" dirty="0"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93298" y="1341804"/>
            <a:ext cx="642291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    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1、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三角函数与数形的思考角度，三角函数零点的</a:t>
            </a:r>
            <a:endParaRPr lang="en-US" altLang="zh-CN" sz="2000" b="1" dirty="0" smtClean="0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确定，特别是对复合函数的的处理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000" dirty="0"/>
          </a:p>
        </p:txBody>
      </p:sp>
      <p:sp>
        <p:nvSpPr>
          <p:cNvPr id="10" name="矩形 9"/>
          <p:cNvSpPr/>
          <p:nvPr/>
        </p:nvSpPr>
        <p:spPr>
          <a:xfrm>
            <a:off x="93298" y="2283718"/>
            <a:ext cx="649492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   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 2、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角的范围与拼角的技巧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000" dirty="0"/>
          </a:p>
        </p:txBody>
      </p:sp>
      <p:sp>
        <p:nvSpPr>
          <p:cNvPr id="11" name="矩形 10"/>
          <p:cNvSpPr/>
          <p:nvPr/>
        </p:nvSpPr>
        <p:spPr>
          <a:xfrm>
            <a:off x="93298" y="2787774"/>
            <a:ext cx="649492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    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3、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三角形中的三角函数问题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11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跋涉">
  <a:themeElements>
    <a:clrScheme name="穿越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跋涉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跋涉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7337</TotalTime>
  <Words>1327</Words>
  <Application>Microsoft Office PowerPoint</Application>
  <PresentationFormat>全屏显示(16:9)</PresentationFormat>
  <Paragraphs>136</Paragraphs>
  <Slides>24</Slides>
  <Notes>2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26" baseType="lpstr">
      <vt:lpstr>跋涉</vt:lpstr>
      <vt:lpstr>Microsoft Equation 3.0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Windows User</dc:creator>
  <cp:lastModifiedBy>Administrator</cp:lastModifiedBy>
  <cp:revision>612</cp:revision>
  <dcterms:created xsi:type="dcterms:W3CDTF">2016-03-07T00:49:06Z</dcterms:created>
  <dcterms:modified xsi:type="dcterms:W3CDTF">2016-05-31T02:01:30Z</dcterms:modified>
</cp:coreProperties>
</file>