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81" r:id="rId16"/>
    <p:sldId id="276" r:id="rId17"/>
    <p:sldId id="273" r:id="rId18"/>
    <p:sldId id="274" r:id="rId19"/>
    <p:sldId id="275" r:id="rId20"/>
    <p:sldId id="257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图片 922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4763"/>
            <a:ext cx="12190413" cy="685323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9219" name="Text Placeholder 2"/>
          <p:cNvSpPr>
            <a:spLocks noGrp="1"/>
          </p:cNvSpPr>
          <p:nvPr>
            <p:ph type="subTitle" idx="1"/>
          </p:nvPr>
        </p:nvSpPr>
        <p:spPr>
          <a:xfrm>
            <a:off x="2898020" y="5126038"/>
            <a:ext cx="7087929" cy="684212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>
            <a:lvl1pPr marL="0" lvl="0" indent="0" algn="ctr">
              <a:buNone/>
              <a:defRPr kern="1200"/>
            </a:lvl1pPr>
            <a:lvl2pPr marL="0" lvl="1" indent="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0965" lvl="3" indent="-1370965" algn="ctr">
              <a:buNone/>
              <a:defRPr kern="1200"/>
            </a:lvl4pPr>
            <a:lvl5pPr marL="1828165" lvl="4" indent="-1828165" algn="ctr">
              <a:buNone/>
              <a:defRPr kern="1200"/>
            </a:lvl5pPr>
          </a:lstStyle>
          <a:p>
            <a:pPr lvl="0"/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441" y="6245225"/>
            <a:ext cx="2845647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6103" y="6245225"/>
            <a:ext cx="3859795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913" y="6245225"/>
            <a:ext cx="2845647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223" name="Title Placeholder 1"/>
          <p:cNvSpPr>
            <a:spLocks noGrp="1"/>
          </p:cNvSpPr>
          <p:nvPr>
            <p:ph type="ctrTitle"/>
          </p:nvPr>
        </p:nvSpPr>
        <p:spPr>
          <a:xfrm rot="-152120">
            <a:off x="2655197" y="979488"/>
            <a:ext cx="7183154" cy="7747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 lvl="0" algn="ctr">
              <a:defRPr kern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486" y="1770742"/>
            <a:ext cx="7884647" cy="1070339"/>
          </a:xfrm>
        </p:spPr>
        <p:txBody>
          <a:bodyPr anchor="b"/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486" y="2868069"/>
            <a:ext cx="788464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0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486" y="1825625"/>
            <a:ext cx="3885188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7945" y="1825625"/>
            <a:ext cx="3885188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677" y="365126"/>
            <a:ext cx="7884647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678" y="1681163"/>
            <a:ext cx="386733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0965" indent="0">
              <a:buNone/>
              <a:defRPr sz="1600" b="1"/>
            </a:lvl4pPr>
            <a:lvl5pPr marL="1828165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678" y="2505075"/>
            <a:ext cx="3867333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7945" y="1681163"/>
            <a:ext cx="388637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0965" indent="0">
              <a:buNone/>
              <a:defRPr sz="1600" b="1"/>
            </a:lvl4pPr>
            <a:lvl5pPr marL="1828165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7945" y="2505075"/>
            <a:ext cx="3886379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677" y="457200"/>
            <a:ext cx="294841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379" y="987426"/>
            <a:ext cx="462794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677" y="2057400"/>
            <a:ext cx="294841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677" y="457200"/>
            <a:ext cx="294841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6379" y="987426"/>
            <a:ext cx="4627945" cy="4873625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0965" indent="0">
              <a:buNone/>
              <a:defRPr sz="2000"/>
            </a:lvl4pPr>
            <a:lvl5pPr marL="1828165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marL="0" marR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ebdings" pitchFamily="18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677" y="2057400"/>
            <a:ext cx="294841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1971" y="365125"/>
            <a:ext cx="1971162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486" y="365125"/>
            <a:ext cx="579921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spcBef>
                <a:spcPct val="50000"/>
              </a:spcBef>
            </a:pP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spcBef>
                <a:spcPct val="50000"/>
              </a:spcBef>
            </a:pPr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spcBef>
                <a:spcPct val="50000"/>
              </a:spcBef>
            </a:pPr>
            <a:fld id="{9A0DB2DC-4C9A-4742-B13C-FB6460FD3503}" type="slidenum">
              <a:rPr lang="en-US" altLang="zh-CN" strike="noStrike" noProof="1" dirty="0">
                <a:latin typeface="Times New Roman" pitchFamily="18" charset="0"/>
                <a:ea typeface="宋体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图片 1031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>
          <a:xfrm>
            <a:off x="0" y="-9525"/>
            <a:ext cx="12190413" cy="68834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>
          <a:xfrm>
            <a:off x="755453" y="1338263"/>
            <a:ext cx="10679507" cy="4797425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982" y="6356350"/>
            <a:ext cx="27440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9136" y="6356350"/>
            <a:ext cx="41137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946" y="6356350"/>
            <a:ext cx="27440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31" name="Title Placeholder 1"/>
          <p:cNvSpPr>
            <a:spLocks noGrp="1"/>
          </p:cNvSpPr>
          <p:nvPr>
            <p:ph type="title"/>
          </p:nvPr>
        </p:nvSpPr>
        <p:spPr>
          <a:xfrm>
            <a:off x="755453" y="406400"/>
            <a:ext cx="10679507" cy="60166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750" indent="-539115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100000"/>
        <a:buFont typeface="Webdings" pitchFamily="18" charset="2"/>
        <a:buChar char="Ù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539115" algn="l" defTabSz="914400" rtl="0" eaLnBrk="1" latinLnBrk="0" hangingPunct="1">
        <a:lnSpc>
          <a:spcPct val="120000"/>
        </a:lnSpc>
        <a:spcBef>
          <a:spcPts val="0"/>
        </a:spcBef>
        <a:buFont typeface="Calibri" pitchFamily="34" charset="0"/>
        <a:buChar char=" "/>
        <a:tabLst>
          <a:tab pos="539750" algn="l"/>
        </a:tabLst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7965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599565" indent="-227965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6765" indent="-227965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3965" indent="-227965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7965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7965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930" indent="-227965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/>
              <a:t>安徒生</a:t>
            </a:r>
          </a:p>
        </p:txBody>
      </p:sp>
      <p:sp>
        <p:nvSpPr>
          <p:cNvPr id="5" name="标题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/>
              <a:t>皇帝的新装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图片 35841" descr="PM_00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5843" name="矩形 35842"/>
          <p:cNvSpPr/>
          <p:nvPr/>
        </p:nvSpPr>
        <p:spPr>
          <a:xfrm>
            <a:off x="3568700" y="1524000"/>
            <a:ext cx="5053013" cy="150177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6000" b="1" spc="-600" dirty="0" smtClean="0">
                <a:ln w="12700" cap="flat" cmpd="sng">
                  <a:solidFill>
                    <a:srgbClr val="0000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幼圆" charset="0"/>
                <a:ea typeface="幼圆" charset="0"/>
              </a:rPr>
              <a:t>皇帝</a:t>
            </a:r>
            <a:r>
              <a:rPr lang="zh-CN" altLang="en-US" sz="6000" b="1" spc="-600" dirty="0">
                <a:ln w="12700" cap="flat" cmpd="sng">
                  <a:solidFill>
                    <a:srgbClr val="0000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幼圆" charset="0"/>
                <a:ea typeface="幼圆" charset="0"/>
              </a:rPr>
              <a:t>的新装</a:t>
            </a:r>
          </a:p>
        </p:txBody>
      </p:sp>
      <p:sp>
        <p:nvSpPr>
          <p:cNvPr id="35844" name="矩形 35843"/>
          <p:cNvSpPr/>
          <p:nvPr/>
        </p:nvSpPr>
        <p:spPr>
          <a:xfrm>
            <a:off x="4495800" y="3733800"/>
            <a:ext cx="2819400" cy="968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华文新魏" charset="0"/>
                <a:ea typeface="华文新魏" charset="0"/>
              </a:rPr>
              <a:t>作者:安徒生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文本框 7171"/>
          <p:cNvSpPr txBox="1"/>
          <p:nvPr/>
        </p:nvSpPr>
        <p:spPr>
          <a:xfrm>
            <a:off x="2133600" y="2209800"/>
            <a:ext cx="4419600" cy="399288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dirty="0">
                <a:latin typeface="Times New Roman" pitchFamily="18" charset="0"/>
                <a:ea typeface="隶书" pitchFamily="49" charset="-122"/>
              </a:rPr>
              <a:t>      </a:t>
            </a:r>
            <a:r>
              <a:rPr lang="zh-CN" altLang="en-US" sz="3200" b="1" dirty="0">
                <a:latin typeface="Times New Roman" pitchFamily="18" charset="0"/>
                <a:ea typeface="隶书" pitchFamily="49" charset="-122"/>
              </a:rPr>
              <a:t>童话是儿童文学的一种，它通过</a:t>
            </a: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丰富的想象、幻想和夸张</a:t>
            </a:r>
            <a:r>
              <a:rPr lang="zh-CN" altLang="en-US" sz="3200" b="1" dirty="0">
                <a:latin typeface="Times New Roman" pitchFamily="18" charset="0"/>
                <a:ea typeface="隶书" pitchFamily="49" charset="-122"/>
              </a:rPr>
              <a:t>来</a:t>
            </a: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塑造形象，反映生活</a:t>
            </a:r>
            <a:r>
              <a:rPr lang="zh-CN" altLang="en-US" sz="3200" b="1" dirty="0">
                <a:latin typeface="Times New Roman" pitchFamily="18" charset="0"/>
                <a:ea typeface="隶书" pitchFamily="49" charset="-122"/>
              </a:rPr>
              <a:t>，对儿童进行</a:t>
            </a: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思想教育</a:t>
            </a:r>
            <a:r>
              <a:rPr lang="zh-CN" altLang="en-US" sz="3200" b="1" dirty="0">
                <a:latin typeface="Times New Roman" pitchFamily="18" charset="0"/>
                <a:ea typeface="隶书" pitchFamily="49" charset="-122"/>
              </a:rPr>
              <a:t>。语言</a:t>
            </a: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通俗易懂</a:t>
            </a:r>
            <a:r>
              <a:rPr lang="zh-CN" altLang="en-US" sz="3200" b="1" dirty="0">
                <a:latin typeface="Times New Roman" pitchFamily="18" charset="0"/>
                <a:ea typeface="隶书" pitchFamily="49" charset="-122"/>
              </a:rPr>
              <a:t>，情节</a:t>
            </a: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曲折离奇</a:t>
            </a:r>
            <a:r>
              <a:rPr lang="zh-CN" altLang="en-US" sz="3200" b="1" dirty="0">
                <a:latin typeface="Times New Roman" pitchFamily="18" charset="0"/>
                <a:ea typeface="隶书" pitchFamily="49" charset="-122"/>
              </a:rPr>
              <a:t>，往往采用</a:t>
            </a: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拟人</a:t>
            </a:r>
            <a:r>
              <a:rPr lang="zh-CN" altLang="en-US" sz="3200" b="1" dirty="0">
                <a:latin typeface="Times New Roman" pitchFamily="18" charset="0"/>
                <a:ea typeface="隶书" pitchFamily="49" charset="-122"/>
              </a:rPr>
              <a:t>的手法</a:t>
            </a:r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。</a:t>
            </a:r>
            <a:endParaRPr lang="zh-CN" altLang="en-US" sz="3200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173" name="矩形 7172"/>
          <p:cNvSpPr/>
          <p:nvPr/>
        </p:nvSpPr>
        <p:spPr>
          <a:xfrm>
            <a:off x="1524000" y="328613"/>
            <a:ext cx="6050280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2" indent="0"/>
            <a:r>
              <a:rPr lang="zh-CN" altLang="en-US" sz="3600" b="1" u="sng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学习目的</a:t>
            </a:r>
          </a:p>
          <a:p>
            <a:pPr lvl="2" indent="0"/>
            <a:r>
              <a:rPr lang="en-US" altLang="zh-CN" sz="2000" b="1" dirty="0">
                <a:latin typeface="宋体" pitchFamily="2" charset="-122"/>
                <a:ea typeface="宋体" pitchFamily="2" charset="-122"/>
              </a:rPr>
              <a:t>1. 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理解童话的想象和夸张的艺术特点</a:t>
            </a:r>
          </a:p>
          <a:p>
            <a:pPr lvl="2" indent="0"/>
            <a:r>
              <a:rPr lang="en-US" altLang="zh-CN" sz="2000" b="1" dirty="0">
                <a:latin typeface="宋体" pitchFamily="2" charset="-122"/>
                <a:ea typeface="宋体" pitchFamily="2" charset="-122"/>
              </a:rPr>
              <a:t>2. </a:t>
            </a:r>
            <a:r>
              <a:rPr lang="zh-CN" altLang="en-US" sz="2000" b="1" dirty="0">
                <a:latin typeface="宋体" pitchFamily="2" charset="-122"/>
                <a:ea typeface="宋体" pitchFamily="2" charset="-122"/>
              </a:rPr>
              <a:t>认识封建统治者的愚蠢和虚伪</a:t>
            </a:r>
          </a:p>
        </p:txBody>
      </p:sp>
      <p:pic>
        <p:nvPicPr>
          <p:cNvPr id="4100" name="图片 7173" descr="a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178675" y="1905000"/>
            <a:ext cx="3489325" cy="44958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7175" name="文本框 7174"/>
          <p:cNvSpPr txBox="1"/>
          <p:nvPr/>
        </p:nvSpPr>
        <p:spPr>
          <a:xfrm>
            <a:off x="2438400" y="1752600"/>
            <a:ext cx="20574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u="sng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体裁介绍</a:t>
            </a:r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  <p:bldP spid="71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3075" descr="a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24000" y="1752600"/>
            <a:ext cx="4343400" cy="451961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5123" name="文本框 3076"/>
          <p:cNvSpPr txBox="1"/>
          <p:nvPr/>
        </p:nvSpPr>
        <p:spPr>
          <a:xfrm>
            <a:off x="6019800" y="476250"/>
            <a:ext cx="4648200" cy="606552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b="1" dirty="0">
                <a:latin typeface="Times New Roman" pitchFamily="18" charset="0"/>
                <a:ea typeface="宋体" pitchFamily="2" charset="-122"/>
              </a:rPr>
              <a:t>        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安徒生（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1805~1875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）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全名是：汉斯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·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克利斯坦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·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安徒生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,19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世纪</a:t>
            </a:r>
            <a:r>
              <a:rPr lang="zh-CN" altLang="en-US" sz="28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丹麦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文学巨匠，世界著名的童话作家。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他的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160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余篇童话在近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150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年中被翻译成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140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多种文字，从丹麦传向世界。安徒生生于鞋匠家庭，童年生活穷苦，早期写有诗歌、剧本和长篇小说等，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1835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年开始写童话，著名的童话有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《</a:t>
            </a: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丑小鸭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》</a:t>
            </a: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《</a:t>
            </a: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海的女儿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》</a:t>
            </a: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《</a:t>
            </a: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卖火柴的小女孩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》</a:t>
            </a: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《</a:t>
            </a: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夜莺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》</a:t>
            </a: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《</a:t>
            </a: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皇帝的新装</a:t>
            </a: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》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等。</a:t>
            </a:r>
          </a:p>
        </p:txBody>
      </p:sp>
      <p:sp>
        <p:nvSpPr>
          <p:cNvPr id="5124" name="文本框 3077"/>
          <p:cNvSpPr txBox="1"/>
          <p:nvPr/>
        </p:nvSpPr>
        <p:spPr>
          <a:xfrm>
            <a:off x="3048000" y="609600"/>
            <a:ext cx="2362200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作者简介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框 36865"/>
          <p:cNvSpPr txBox="1"/>
          <p:nvPr/>
        </p:nvSpPr>
        <p:spPr>
          <a:xfrm>
            <a:off x="1905000" y="358775"/>
            <a:ext cx="8382000" cy="6130909"/>
          </a:xfrm>
          <a:prstGeom prst="rect">
            <a:avLst/>
          </a:prstGeom>
          <a:noFill/>
          <a:ln w="57150" cap="flat" cmpd="thickThin">
            <a:solidFill>
              <a:srgbClr val="66FF33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lvl="0">
              <a:lnSpc>
                <a:spcPct val="13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写作背景：</a:t>
            </a:r>
          </a:p>
          <a:p>
            <a:pPr lvl="0">
              <a:lnSpc>
                <a:spcPct val="13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en-US" altLang="zh-CN" sz="36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18</a:t>
            </a:r>
            <a:r>
              <a:rPr lang="zh-CN" altLang="en-US" sz="36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世纪</a:t>
            </a:r>
            <a:r>
              <a:rPr lang="zh-CN" altLang="en-US" sz="36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末代</a:t>
            </a:r>
            <a:r>
              <a:rPr lang="en-US" altLang="zh-CN" sz="36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19</a:t>
            </a:r>
            <a:r>
              <a:rPr lang="zh-CN" altLang="en-US" sz="36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世纪初，丹麦人民生活在水深火热之中，封建统治阶级则穷奢（</a:t>
            </a:r>
            <a:r>
              <a:rPr lang="en-US" altLang="zh-CN" sz="3600" b="1" dirty="0" err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shē</a:t>
            </a:r>
            <a:r>
              <a:rPr lang="en-US" altLang="zh-CN" sz="36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)</a:t>
            </a:r>
            <a:r>
              <a:rPr lang="zh-CN" altLang="en-US" sz="36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极欲，挥霍无度。面对这样的现实，安徒生根据西班牙的民间故事改编，创作了本文，</a:t>
            </a:r>
            <a:r>
              <a:rPr lang="zh-CN" altLang="en-US" sz="3600" b="1" dirty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揭露了贵族阶层的阿</a:t>
            </a:r>
            <a:r>
              <a:rPr lang="en-US" altLang="zh-CN" sz="3600" b="1" dirty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(ē)</a:t>
            </a:r>
            <a:r>
              <a:rPr lang="zh-CN" altLang="en-US" sz="3600" b="1" dirty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谀</a:t>
            </a:r>
            <a:r>
              <a:rPr lang="en-US" altLang="zh-CN" sz="3600" b="1" dirty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(yú)</a:t>
            </a:r>
            <a:r>
              <a:rPr lang="zh-CN" altLang="en-US" sz="3600" b="1" dirty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奉承和虚伪透顶，深刻地解剖了当时的社会的病状。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文本框 4100"/>
          <p:cNvSpPr txBox="1"/>
          <p:nvPr/>
        </p:nvSpPr>
        <p:spPr>
          <a:xfrm>
            <a:off x="1828800" y="1295400"/>
            <a:ext cx="8229600" cy="118872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炫</a:t>
            </a:r>
            <a:r>
              <a:rPr lang="en-US" altLang="zh-CN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(         )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耀   陛</a:t>
            </a:r>
            <a:r>
              <a:rPr lang="en-US" altLang="zh-CN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(     )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下    御</a:t>
            </a:r>
            <a:r>
              <a:rPr lang="en-US" altLang="zh-CN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(     )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聘</a:t>
            </a:r>
            <a:r>
              <a:rPr lang="en-US" altLang="zh-CN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(        )    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骇</a:t>
            </a:r>
            <a:r>
              <a:rPr lang="en-US" altLang="zh-CN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(         )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人听闻    头衔</a:t>
            </a:r>
            <a:r>
              <a:rPr lang="en-US" altLang="zh-CN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(          )  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滑稽</a:t>
            </a:r>
            <a:r>
              <a:rPr lang="en-US" altLang="zh-CN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(      )   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钦</a:t>
            </a:r>
            <a:r>
              <a:rPr lang="en-US" altLang="zh-CN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(       )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差大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臣</a:t>
            </a:r>
          </a:p>
          <a:p>
            <a:pPr lvl="2" indent="0"/>
            <a:endParaRPr lang="zh-CN" altLang="en-US" sz="2400" b="1" dirty="0">
              <a:solidFill>
                <a:schemeClr val="bg2">
                  <a:lumMod val="50000"/>
                </a:schemeClr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170" name="左大括号 4121"/>
          <p:cNvSpPr/>
          <p:nvPr/>
        </p:nvSpPr>
        <p:spPr>
          <a:xfrm>
            <a:off x="1752600" y="457200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E3794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/>
            <a:endParaRPr sz="2400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171" name="左大括号 4122"/>
          <p:cNvSpPr/>
          <p:nvPr/>
        </p:nvSpPr>
        <p:spPr>
          <a:xfrm>
            <a:off x="1752600" y="571500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E3794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 sz="240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172" name="矩形 4123"/>
          <p:cNvSpPr/>
          <p:nvPr/>
        </p:nvSpPr>
        <p:spPr>
          <a:xfrm>
            <a:off x="1524000" y="762000"/>
            <a:ext cx="1554480" cy="11887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36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36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正音</a:t>
            </a:r>
          </a:p>
          <a:p>
            <a:pPr lvl="0"/>
            <a:endParaRPr lang="zh-CN" altLang="en-US" sz="3600" b="1" dirty="0">
              <a:solidFill>
                <a:srgbClr val="0000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173" name="矩形 4124"/>
          <p:cNvSpPr/>
          <p:nvPr/>
        </p:nvSpPr>
        <p:spPr>
          <a:xfrm>
            <a:off x="2058035" y="0"/>
            <a:ext cx="2963545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4400" b="1" u="sng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检查预习</a:t>
            </a:r>
          </a:p>
        </p:txBody>
      </p:sp>
      <p:sp>
        <p:nvSpPr>
          <p:cNvPr id="7174" name="文本框 4130"/>
          <p:cNvSpPr txBox="1"/>
          <p:nvPr/>
        </p:nvSpPr>
        <p:spPr>
          <a:xfrm>
            <a:off x="1524635" y="3962400"/>
            <a:ext cx="3062605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sz="36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一字多音</a:t>
            </a:r>
          </a:p>
        </p:txBody>
      </p:sp>
      <p:sp>
        <p:nvSpPr>
          <p:cNvPr id="7175" name="文本框 4132"/>
          <p:cNvSpPr txBox="1"/>
          <p:nvPr/>
        </p:nvSpPr>
        <p:spPr>
          <a:xfrm>
            <a:off x="1524635" y="2209800"/>
            <a:ext cx="2757805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sz="36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词语解释</a:t>
            </a:r>
          </a:p>
        </p:txBody>
      </p:sp>
      <p:sp>
        <p:nvSpPr>
          <p:cNvPr id="7176" name="文本框 4133"/>
          <p:cNvSpPr txBox="1"/>
          <p:nvPr/>
        </p:nvSpPr>
        <p:spPr>
          <a:xfrm>
            <a:off x="1524000" y="2743200"/>
            <a:ext cx="1828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CC"/>
                </a:solidFill>
                <a:latin typeface="宋体" pitchFamily="2" charset="-122"/>
                <a:ea typeface="宋体" pitchFamily="2" charset="-122"/>
              </a:rPr>
              <a:t>钦差大臣：</a:t>
            </a:r>
          </a:p>
        </p:txBody>
      </p:sp>
      <p:sp>
        <p:nvSpPr>
          <p:cNvPr id="7177" name="文本框 4134"/>
          <p:cNvSpPr txBox="1"/>
          <p:nvPr/>
        </p:nvSpPr>
        <p:spPr>
          <a:xfrm>
            <a:off x="1774825" y="4508500"/>
            <a:ext cx="792480" cy="10058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E3794F"/>
                </a:solidFill>
                <a:latin typeface="Times New Roman" pitchFamily="18" charset="0"/>
                <a:ea typeface="宋体" pitchFamily="2" charset="-122"/>
              </a:rPr>
              <a:t>更衣</a:t>
            </a:r>
          </a:p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E3794F"/>
                </a:solidFill>
                <a:latin typeface="Times New Roman" pitchFamily="18" charset="0"/>
                <a:ea typeface="宋体" pitchFamily="2" charset="-122"/>
              </a:rPr>
              <a:t>更多</a:t>
            </a:r>
          </a:p>
        </p:txBody>
      </p:sp>
      <p:sp>
        <p:nvSpPr>
          <p:cNvPr id="7178" name="文本框 4135"/>
          <p:cNvSpPr txBox="1"/>
          <p:nvPr/>
        </p:nvSpPr>
        <p:spPr>
          <a:xfrm>
            <a:off x="1828800" y="5638800"/>
            <a:ext cx="2438400" cy="100584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E3794F"/>
                </a:solidFill>
                <a:latin typeface="Times New Roman" pitchFamily="18" charset="0"/>
                <a:ea typeface="宋体" pitchFamily="2" charset="-122"/>
              </a:rPr>
              <a:t>自称</a:t>
            </a:r>
          </a:p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E3794F"/>
                </a:solidFill>
                <a:latin typeface="Times New Roman" pitchFamily="18" charset="0"/>
                <a:ea typeface="宋体" pitchFamily="2" charset="-122"/>
              </a:rPr>
              <a:t>相称</a:t>
            </a:r>
          </a:p>
        </p:txBody>
      </p:sp>
      <p:grpSp>
        <p:nvGrpSpPr>
          <p:cNvPr id="4151" name="组合 4150"/>
          <p:cNvGrpSpPr/>
          <p:nvPr/>
        </p:nvGrpSpPr>
        <p:grpSpPr>
          <a:xfrm>
            <a:off x="2286000" y="1295400"/>
            <a:ext cx="6477000" cy="838200"/>
            <a:chOff x="480" y="816"/>
            <a:chExt cx="4080" cy="528"/>
          </a:xfrm>
        </p:grpSpPr>
        <p:sp>
          <p:nvSpPr>
            <p:cNvPr id="7180" name="文本框 4137"/>
            <p:cNvSpPr txBox="1"/>
            <p:nvPr/>
          </p:nvSpPr>
          <p:spPr>
            <a:xfrm>
              <a:off x="480" y="816"/>
              <a:ext cx="528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en-US" altLang="zh-CN" sz="2400" b="1" err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xuàn</a:t>
              </a:r>
              <a:r>
                <a:rPr lang="en-US" altLang="zh-CN" sz="2400">
                  <a:solidFill>
                    <a:srgbClr val="FF0000"/>
                  </a:solidFill>
                  <a:latin typeface="宋体" pitchFamily="2" charset="-122"/>
                  <a:ea typeface="宋体" pitchFamily="2" charset="-122"/>
                </a:rPr>
                <a:t> </a:t>
              </a:r>
            </a:p>
          </p:txBody>
        </p:sp>
        <p:sp>
          <p:nvSpPr>
            <p:cNvPr id="7181" name="文本框 4138"/>
            <p:cNvSpPr txBox="1"/>
            <p:nvPr/>
          </p:nvSpPr>
          <p:spPr>
            <a:xfrm>
              <a:off x="1440" y="816"/>
              <a:ext cx="480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 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ｂ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ì</a:t>
              </a:r>
            </a:p>
          </p:txBody>
        </p:sp>
        <p:sp>
          <p:nvSpPr>
            <p:cNvPr id="7182" name="文本框 4139"/>
            <p:cNvSpPr txBox="1"/>
            <p:nvPr/>
          </p:nvSpPr>
          <p:spPr>
            <a:xfrm>
              <a:off x="2352" y="816"/>
              <a:ext cx="528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  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ｙ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ù</a:t>
              </a:r>
            </a:p>
          </p:txBody>
        </p:sp>
        <p:sp>
          <p:nvSpPr>
            <p:cNvPr id="7183" name="文本框 4140"/>
            <p:cNvSpPr txBox="1"/>
            <p:nvPr/>
          </p:nvSpPr>
          <p:spPr>
            <a:xfrm>
              <a:off x="2928" y="816"/>
              <a:ext cx="576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  pì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ｎ</a:t>
              </a:r>
            </a:p>
          </p:txBody>
        </p:sp>
        <p:sp>
          <p:nvSpPr>
            <p:cNvPr id="7184" name="文本框 4141"/>
            <p:cNvSpPr txBox="1"/>
            <p:nvPr/>
          </p:nvSpPr>
          <p:spPr>
            <a:xfrm>
              <a:off x="3840" y="816"/>
              <a:ext cx="720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 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ｈ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à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ｉ</a:t>
              </a:r>
            </a:p>
          </p:txBody>
        </p:sp>
        <p:sp>
          <p:nvSpPr>
            <p:cNvPr id="7185" name="文本框 4142"/>
            <p:cNvSpPr txBox="1"/>
            <p:nvPr/>
          </p:nvSpPr>
          <p:spPr>
            <a:xfrm>
              <a:off x="672" y="1056"/>
              <a:ext cx="672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en-US" altLang="zh-CN" sz="2400" b="1" err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xián</a:t>
              </a:r>
            </a:p>
          </p:txBody>
        </p:sp>
        <p:sp>
          <p:nvSpPr>
            <p:cNvPr id="7186" name="文本框 4143"/>
            <p:cNvSpPr txBox="1"/>
            <p:nvPr/>
          </p:nvSpPr>
          <p:spPr>
            <a:xfrm>
              <a:off x="1680" y="1056"/>
              <a:ext cx="480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ｊ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ī</a:t>
              </a:r>
            </a:p>
          </p:txBody>
        </p:sp>
        <p:sp>
          <p:nvSpPr>
            <p:cNvPr id="7187" name="文本框 4144"/>
            <p:cNvSpPr txBox="1"/>
            <p:nvPr/>
          </p:nvSpPr>
          <p:spPr>
            <a:xfrm>
              <a:off x="2496" y="1056"/>
              <a:ext cx="480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qīn</a:t>
              </a:r>
            </a:p>
          </p:txBody>
        </p:sp>
      </p:grpSp>
      <p:sp>
        <p:nvSpPr>
          <p:cNvPr id="4146" name="文本框 4145"/>
          <p:cNvSpPr txBox="1"/>
          <p:nvPr/>
        </p:nvSpPr>
        <p:spPr>
          <a:xfrm>
            <a:off x="2971800" y="2743200"/>
            <a:ext cx="73914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由皇帝派遣，代表皇帝出外办理重大事件的官员</a:t>
            </a:r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。</a:t>
            </a:r>
          </a:p>
        </p:txBody>
      </p:sp>
      <p:sp>
        <p:nvSpPr>
          <p:cNvPr id="4148" name="文本框 4147"/>
          <p:cNvSpPr txBox="1"/>
          <p:nvPr/>
        </p:nvSpPr>
        <p:spPr>
          <a:xfrm>
            <a:off x="2971800" y="3200400"/>
            <a:ext cx="42672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指官衔、学衔等称号。</a:t>
            </a:r>
          </a:p>
        </p:txBody>
      </p:sp>
      <p:sp>
        <p:nvSpPr>
          <p:cNvPr id="7190" name="文本框 4148"/>
          <p:cNvSpPr txBox="1"/>
          <p:nvPr/>
        </p:nvSpPr>
        <p:spPr>
          <a:xfrm>
            <a:off x="1524000" y="3581400"/>
            <a:ext cx="176371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CC"/>
                </a:solidFill>
                <a:latin typeface="宋体" pitchFamily="2" charset="-122"/>
                <a:ea typeface="宋体" pitchFamily="2" charset="-122"/>
              </a:rPr>
              <a:t>骇人听闻：</a:t>
            </a:r>
          </a:p>
        </p:txBody>
      </p:sp>
      <p:sp>
        <p:nvSpPr>
          <p:cNvPr id="7191" name="文本框 4149"/>
          <p:cNvSpPr txBox="1"/>
          <p:nvPr/>
        </p:nvSpPr>
        <p:spPr>
          <a:xfrm>
            <a:off x="1524000" y="3200400"/>
            <a:ext cx="176371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CC"/>
                </a:solidFill>
                <a:latin typeface="宋体" pitchFamily="2" charset="-122"/>
                <a:ea typeface="宋体" pitchFamily="2" charset="-122"/>
              </a:rPr>
              <a:t>头    衔：</a:t>
            </a:r>
          </a:p>
        </p:txBody>
      </p:sp>
      <p:sp>
        <p:nvSpPr>
          <p:cNvPr id="4153" name="文本框 4152"/>
          <p:cNvSpPr txBox="1"/>
          <p:nvPr/>
        </p:nvSpPr>
        <p:spPr>
          <a:xfrm>
            <a:off x="2855913" y="4572000"/>
            <a:ext cx="7812087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更衣的更：念</a:t>
            </a:r>
            <a:r>
              <a:rPr lang="en-US" altLang="zh-CN" sz="2400" b="1" err="1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gēng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，当“改换”讲。辨析与“更多”的“更”，念</a:t>
            </a:r>
            <a:r>
              <a:rPr lang="en-US" altLang="zh-CN" sz="2400" b="1" err="1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gèng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，当“越发”讲，音、义都不相同。</a:t>
            </a:r>
          </a:p>
        </p:txBody>
      </p:sp>
      <p:sp>
        <p:nvSpPr>
          <p:cNvPr id="4154" name="文本框 4153"/>
          <p:cNvSpPr txBox="1"/>
          <p:nvPr/>
        </p:nvSpPr>
        <p:spPr>
          <a:xfrm>
            <a:off x="2782888" y="5670550"/>
            <a:ext cx="7010400" cy="118872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自称的称：念</a:t>
            </a:r>
            <a:r>
              <a:rPr lang="en-US" altLang="zh-CN" sz="2400" b="1" err="1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chēng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，当“说”讲。辨析与“相称”的“称”，念</a:t>
            </a:r>
            <a:r>
              <a:rPr lang="en-US" altLang="zh-CN" sz="2400" b="1" err="1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chèn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，当“适合”、“配得上”讲，音、义都不相同。</a:t>
            </a:r>
          </a:p>
        </p:txBody>
      </p:sp>
      <p:sp>
        <p:nvSpPr>
          <p:cNvPr id="4155" name="文本框 4154"/>
          <p:cNvSpPr txBox="1"/>
          <p:nvPr/>
        </p:nvSpPr>
        <p:spPr>
          <a:xfrm>
            <a:off x="2971800" y="3581400"/>
            <a:ext cx="7467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使人听了非常吃惊</a:t>
            </a:r>
            <a:r>
              <a:rPr lang="en-US" altLang="zh-CN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多指社会上发生的坏事</a:t>
            </a:r>
            <a:r>
              <a:rPr lang="en-US" altLang="zh-CN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。骇</a:t>
            </a:r>
            <a:r>
              <a:rPr lang="en-US" altLang="zh-CN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震惊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6" grpId="0"/>
      <p:bldP spid="4148" grpId="0"/>
      <p:bldP spid="4153" grpId="0"/>
      <p:bldP spid="4154" grpId="0"/>
      <p:bldP spid="41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文本框 5123"/>
          <p:cNvSpPr txBox="1"/>
          <p:nvPr/>
        </p:nvSpPr>
        <p:spPr>
          <a:xfrm>
            <a:off x="2133600" y="304800"/>
            <a:ext cx="54102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u="sng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阅读课文</a:t>
            </a:r>
            <a:r>
              <a:rPr lang="en-US" altLang="zh-CN" sz="4000" b="1" u="sng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,</a:t>
            </a:r>
            <a:r>
              <a:rPr lang="zh-CN" altLang="en-US" sz="4000" b="1" u="sng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思考下列问题</a:t>
            </a:r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:</a:t>
            </a:r>
          </a:p>
        </p:txBody>
      </p:sp>
      <p:sp>
        <p:nvSpPr>
          <p:cNvPr id="5135" name="文本框 5134"/>
          <p:cNvSpPr txBox="1"/>
          <p:nvPr/>
        </p:nvSpPr>
        <p:spPr>
          <a:xfrm>
            <a:off x="335915" y="1021080"/>
            <a:ext cx="11337925" cy="11887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36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、按照皇帝“爱新装      做新装      看新装      展新装”的顺序，理清本文结构层次。</a:t>
            </a:r>
          </a:p>
        </p:txBody>
      </p:sp>
      <p:sp>
        <p:nvSpPr>
          <p:cNvPr id="5136" name="文本框 5135"/>
          <p:cNvSpPr txBox="1"/>
          <p:nvPr/>
        </p:nvSpPr>
        <p:spPr>
          <a:xfrm>
            <a:off x="9448800" y="2133600"/>
            <a:ext cx="9144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结局</a:t>
            </a:r>
          </a:p>
        </p:txBody>
      </p:sp>
      <p:sp>
        <p:nvSpPr>
          <p:cNvPr id="5137" name="文本框 5136"/>
          <p:cNvSpPr txBox="1"/>
          <p:nvPr/>
        </p:nvSpPr>
        <p:spPr>
          <a:xfrm>
            <a:off x="8763000" y="2590800"/>
            <a:ext cx="1447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CC"/>
                </a:solidFill>
                <a:latin typeface="Times New Roman" pitchFamily="18" charset="0"/>
                <a:ea typeface="宋体" pitchFamily="2" charset="-122"/>
              </a:rPr>
              <a:t>展新装</a:t>
            </a:r>
          </a:p>
        </p:txBody>
      </p:sp>
      <p:sp>
        <p:nvSpPr>
          <p:cNvPr id="5141" name="文本框 5140"/>
          <p:cNvSpPr txBox="1"/>
          <p:nvPr/>
        </p:nvSpPr>
        <p:spPr>
          <a:xfrm>
            <a:off x="6248400" y="2590800"/>
            <a:ext cx="12954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CC"/>
                </a:solidFill>
                <a:latin typeface="Times New Roman" pitchFamily="18" charset="0"/>
                <a:ea typeface="宋体" pitchFamily="2" charset="-122"/>
              </a:rPr>
              <a:t>看新装</a:t>
            </a:r>
          </a:p>
        </p:txBody>
      </p:sp>
      <p:grpSp>
        <p:nvGrpSpPr>
          <p:cNvPr id="5155" name="组合 5154"/>
          <p:cNvGrpSpPr/>
          <p:nvPr/>
        </p:nvGrpSpPr>
        <p:grpSpPr>
          <a:xfrm>
            <a:off x="2514600" y="3048000"/>
            <a:ext cx="7772400" cy="457200"/>
            <a:chOff x="624" y="1920"/>
            <a:chExt cx="4896" cy="288"/>
          </a:xfrm>
        </p:grpSpPr>
        <p:sp>
          <p:nvSpPr>
            <p:cNvPr id="8200" name="文本框 5137"/>
            <p:cNvSpPr txBox="1"/>
            <p:nvPr/>
          </p:nvSpPr>
          <p:spPr>
            <a:xfrm>
              <a:off x="624" y="1920"/>
              <a:ext cx="672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第</a:t>
              </a:r>
              <a:r>
                <a:rPr lang="en-US" altLang="zh-CN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1</a:t>
              </a:r>
              <a:r>
                <a:rPr lang="zh-CN" altLang="en-US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段</a:t>
              </a:r>
            </a:p>
          </p:txBody>
        </p:sp>
        <p:sp>
          <p:nvSpPr>
            <p:cNvPr id="8201" name="文本框 5138"/>
            <p:cNvSpPr txBox="1"/>
            <p:nvPr/>
          </p:nvSpPr>
          <p:spPr>
            <a:xfrm>
              <a:off x="1728" y="1920"/>
              <a:ext cx="1152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第</a:t>
              </a:r>
              <a:r>
                <a:rPr lang="en-US" altLang="zh-CN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2</a:t>
              </a:r>
              <a:r>
                <a:rPr lang="zh-CN" altLang="en-US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至</a:t>
              </a:r>
              <a:r>
                <a:rPr lang="en-US" altLang="zh-CN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4</a:t>
              </a:r>
              <a:r>
                <a:rPr lang="zh-CN" altLang="en-US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段</a:t>
              </a:r>
            </a:p>
          </p:txBody>
        </p:sp>
        <p:sp>
          <p:nvSpPr>
            <p:cNvPr id="8202" name="文本框 5139"/>
            <p:cNvSpPr txBox="1"/>
            <p:nvPr/>
          </p:nvSpPr>
          <p:spPr>
            <a:xfrm>
              <a:off x="2880" y="1920"/>
              <a:ext cx="1104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第</a:t>
              </a:r>
              <a:r>
                <a:rPr lang="en-US" altLang="zh-CN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5</a:t>
              </a:r>
              <a:r>
                <a:rPr lang="zh-CN" altLang="en-US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至</a:t>
              </a:r>
              <a:r>
                <a:rPr lang="en-US" altLang="zh-CN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22</a:t>
              </a:r>
              <a:r>
                <a:rPr lang="zh-CN" altLang="en-US" sz="2400" b="1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段</a:t>
              </a:r>
            </a:p>
          </p:txBody>
        </p:sp>
        <p:sp>
          <p:nvSpPr>
            <p:cNvPr id="8203" name="文本框 5142"/>
            <p:cNvSpPr txBox="1"/>
            <p:nvPr/>
          </p:nvSpPr>
          <p:spPr>
            <a:xfrm>
              <a:off x="4224" y="1920"/>
              <a:ext cx="1296" cy="2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第</a:t>
              </a:r>
              <a:r>
                <a:rPr lang="en-US" altLang="zh-CN" sz="2400" b="1" dirty="0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23</a:t>
              </a:r>
              <a:r>
                <a:rPr lang="zh-CN" altLang="en-US" sz="2400" b="1" dirty="0">
                  <a:solidFill>
                    <a:srgbClr val="0000FF"/>
                  </a:solidFill>
                  <a:latin typeface="宋体" pitchFamily="2" charset="-122"/>
                  <a:ea typeface="宋体" pitchFamily="2" charset="-122"/>
                </a:rPr>
                <a:t>段至末尾</a:t>
              </a:r>
            </a:p>
          </p:txBody>
        </p:sp>
      </p:grpSp>
      <p:sp>
        <p:nvSpPr>
          <p:cNvPr id="5144" name="文本框 5143"/>
          <p:cNvSpPr txBox="1"/>
          <p:nvPr/>
        </p:nvSpPr>
        <p:spPr>
          <a:xfrm>
            <a:off x="2362200" y="2590800"/>
            <a:ext cx="1524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400" b="1" dirty="0">
                <a:latin typeface="Times New Roman" pitchFamily="18" charset="0"/>
                <a:ea typeface="宋体" pitchFamily="2" charset="-122"/>
              </a:rPr>
              <a:t> </a:t>
            </a:r>
            <a:r>
              <a:rPr lang="zh-CN" altLang="en-US" sz="2400" b="1" dirty="0">
                <a:solidFill>
                  <a:srgbClr val="FF33CC"/>
                </a:solidFill>
                <a:latin typeface="Times New Roman" pitchFamily="18" charset="0"/>
                <a:ea typeface="宋体" pitchFamily="2" charset="-122"/>
              </a:rPr>
              <a:t>爱新装</a:t>
            </a:r>
          </a:p>
        </p:txBody>
      </p:sp>
      <p:sp>
        <p:nvSpPr>
          <p:cNvPr id="5145" name="文本框 5144"/>
          <p:cNvSpPr txBox="1"/>
          <p:nvPr/>
        </p:nvSpPr>
        <p:spPr>
          <a:xfrm>
            <a:off x="4419600" y="2590800"/>
            <a:ext cx="12954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CC"/>
                </a:solidFill>
                <a:latin typeface="Times New Roman" pitchFamily="18" charset="0"/>
                <a:ea typeface="宋体" pitchFamily="2" charset="-122"/>
              </a:rPr>
              <a:t>做新装</a:t>
            </a:r>
          </a:p>
        </p:txBody>
      </p:sp>
      <p:sp>
        <p:nvSpPr>
          <p:cNvPr id="5146" name="文本框 5145"/>
          <p:cNvSpPr txBox="1"/>
          <p:nvPr/>
        </p:nvSpPr>
        <p:spPr>
          <a:xfrm>
            <a:off x="2209800" y="2133600"/>
            <a:ext cx="19812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一、引子</a:t>
            </a:r>
          </a:p>
        </p:txBody>
      </p:sp>
      <p:sp>
        <p:nvSpPr>
          <p:cNvPr id="5147" name="文本框 5146"/>
          <p:cNvSpPr txBox="1"/>
          <p:nvPr/>
        </p:nvSpPr>
        <p:spPr>
          <a:xfrm>
            <a:off x="4114800" y="2133600"/>
            <a:ext cx="1752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二、开端</a:t>
            </a:r>
          </a:p>
        </p:txBody>
      </p:sp>
      <p:sp>
        <p:nvSpPr>
          <p:cNvPr id="5148" name="文本框 5147"/>
          <p:cNvSpPr txBox="1"/>
          <p:nvPr/>
        </p:nvSpPr>
        <p:spPr>
          <a:xfrm>
            <a:off x="6019800" y="2133600"/>
            <a:ext cx="1752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三、发展</a:t>
            </a:r>
          </a:p>
        </p:txBody>
      </p:sp>
      <p:sp>
        <p:nvSpPr>
          <p:cNvPr id="5149" name="文本框 5148"/>
          <p:cNvSpPr txBox="1"/>
          <p:nvPr/>
        </p:nvSpPr>
        <p:spPr>
          <a:xfrm>
            <a:off x="8077200" y="2133600"/>
            <a:ext cx="1752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四、高潮、</a:t>
            </a:r>
          </a:p>
        </p:txBody>
      </p:sp>
      <p:sp>
        <p:nvSpPr>
          <p:cNvPr id="5150" name="矩形 5149"/>
          <p:cNvSpPr/>
          <p:nvPr/>
        </p:nvSpPr>
        <p:spPr>
          <a:xfrm>
            <a:off x="1524000" y="4210050"/>
            <a:ext cx="8839200" cy="22860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2" indent="0"/>
            <a:r>
              <a:rPr lang="en-US" altLang="zh-CN" sz="2400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“</a:t>
            </a:r>
            <a:r>
              <a:rPr lang="zh-CN" altLang="en-US" sz="2400" b="1" u="sng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任何不称职的或愚蠢得不可救药的人，都看不见这衣服</a:t>
            </a:r>
            <a:r>
              <a:rPr lang="zh-CN" altLang="en-US" sz="2400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”</a:t>
            </a:r>
            <a:r>
              <a:rPr lang="zh-CN" altLang="en-US" sz="2400" b="1" dirty="0">
                <a:solidFill>
                  <a:srgbClr val="3333FF"/>
                </a:solidFill>
                <a:latin typeface="宋体" pitchFamily="2" charset="-122"/>
                <a:ea typeface="宋体" pitchFamily="2" charset="-122"/>
              </a:rPr>
              <a:t>这句话，在故事情节发展中起着关键的推动作用。骗子胡说那衣服具有这样一种“奇怪的特性”，不但抓住了皇帝的昏庸荒政而又想辨别出官员是否称职、是聪明还是愚蠢，以求保住皇位的心理，而且抓住了大臣们只想保住官位的心理，因而骗术步步行通。</a:t>
            </a:r>
          </a:p>
        </p:txBody>
      </p:sp>
      <p:sp>
        <p:nvSpPr>
          <p:cNvPr id="5151" name="文本框 5150"/>
          <p:cNvSpPr txBox="1"/>
          <p:nvPr/>
        </p:nvSpPr>
        <p:spPr>
          <a:xfrm>
            <a:off x="822960" y="3657600"/>
            <a:ext cx="10728960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3600" b="1" dirty="0">
                <a:solidFill>
                  <a:schemeClr val="bg2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、找出在故事情节发展中起着关键的作用的语句</a:t>
            </a:r>
          </a:p>
        </p:txBody>
      </p:sp>
      <p:sp>
        <p:nvSpPr>
          <p:cNvPr id="8212" name="直接连接符 5151"/>
          <p:cNvSpPr/>
          <p:nvPr/>
        </p:nvSpPr>
        <p:spPr>
          <a:xfrm>
            <a:off x="4907280" y="1295400"/>
            <a:ext cx="914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pPr lvl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8213" name="直接连接符 5152"/>
          <p:cNvSpPr/>
          <p:nvPr/>
        </p:nvSpPr>
        <p:spPr>
          <a:xfrm>
            <a:off x="7757160" y="1371600"/>
            <a:ext cx="914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pPr lvl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8214" name="直接连接符 5153"/>
          <p:cNvSpPr/>
          <p:nvPr/>
        </p:nvSpPr>
        <p:spPr>
          <a:xfrm>
            <a:off x="10408920" y="1341120"/>
            <a:ext cx="533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pPr lvl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35" grpId="0"/>
      <p:bldP spid="5136" grpId="0"/>
      <p:bldP spid="5137" grpId="0"/>
      <p:bldP spid="5141" grpId="0"/>
      <p:bldP spid="5144" grpId="0"/>
      <p:bldP spid="5145" grpId="0"/>
      <p:bldP spid="5146" grpId="0"/>
      <p:bldP spid="5147" grpId="0"/>
      <p:bldP spid="5148" grpId="0"/>
      <p:bldP spid="5149" grpId="0"/>
      <p:bldP spid="5150" grpId="0"/>
      <p:bldP spid="51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文本框 39938"/>
          <p:cNvSpPr txBox="1"/>
          <p:nvPr/>
        </p:nvSpPr>
        <p:spPr>
          <a:xfrm>
            <a:off x="1919288" y="620713"/>
            <a:ext cx="8280400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 indent="625475">
              <a:lnSpc>
                <a:spcPct val="125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细读课文，找出描写皇帝的爱好和心理活动的语句，并揣摩、分析作者用笔的精妙。</a:t>
            </a:r>
          </a:p>
        </p:txBody>
      </p:sp>
      <p:sp>
        <p:nvSpPr>
          <p:cNvPr id="39940" name="文本框 39939"/>
          <p:cNvSpPr txBox="1"/>
          <p:nvPr/>
        </p:nvSpPr>
        <p:spPr>
          <a:xfrm>
            <a:off x="2063750" y="2349500"/>
            <a:ext cx="7416800" cy="277368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 indent="625475">
              <a:spcBef>
                <a:spcPct val="50000"/>
              </a:spcBef>
              <a:buClr>
                <a:srgbClr val="000000"/>
              </a:buClr>
            </a:pPr>
            <a:r>
              <a:rPr lang="en-US" altLang="zh-CN" sz="3200" b="1" dirty="0">
                <a:solidFill>
                  <a:srgbClr val="006600"/>
                </a:solidFill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3200" b="1" dirty="0">
                <a:solidFill>
                  <a:srgbClr val="006600"/>
                </a:solidFill>
                <a:latin typeface="Arial" pitchFamily="34" charset="0"/>
                <a:ea typeface="宋体" pitchFamily="2" charset="-122"/>
              </a:rPr>
              <a:t>、他既不关心他的军队，</a:t>
            </a:r>
            <a:r>
              <a:rPr lang="en-US" altLang="zh-CN" sz="3200" b="1" dirty="0">
                <a:solidFill>
                  <a:srgbClr val="006600"/>
                </a:solidFill>
                <a:latin typeface="Arial" pitchFamily="34" charset="0"/>
                <a:ea typeface="宋体" pitchFamily="2" charset="-122"/>
              </a:rPr>
              <a:t>……</a:t>
            </a:r>
            <a:r>
              <a:rPr lang="zh-CN" altLang="en-US" sz="3200" b="1" dirty="0">
                <a:solidFill>
                  <a:srgbClr val="006600"/>
                </a:solidFill>
                <a:latin typeface="Arial" pitchFamily="34" charset="0"/>
                <a:ea typeface="宋体" pitchFamily="2" charset="-122"/>
              </a:rPr>
              <a:t>，总是说：“皇上在更衣室里。”</a:t>
            </a:r>
          </a:p>
          <a:p>
            <a:pPr lvl="0" indent="625475">
              <a:spcBef>
                <a:spcPct val="50000"/>
              </a:spcBef>
              <a:buClr>
                <a:srgbClr val="000000"/>
              </a:buClr>
            </a:pP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第一句强调的重点是什么？“每一天每一点钟都要换一套衣服”极尽夸张，它有什么表达效果？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框 40961"/>
          <p:cNvSpPr txBox="1"/>
          <p:nvPr/>
        </p:nvSpPr>
        <p:spPr>
          <a:xfrm>
            <a:off x="2279650" y="692150"/>
            <a:ext cx="7129463" cy="48615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 indent="625475">
              <a:lnSpc>
                <a:spcPct val="145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这段话用</a:t>
            </a:r>
            <a:r>
              <a:rPr lang="zh-CN" altLang="en-US" sz="3600" b="1" dirty="0">
                <a:solidFill>
                  <a:srgbClr val="FF3300"/>
                </a:solidFill>
                <a:latin typeface="Arial" pitchFamily="34" charset="0"/>
                <a:ea typeface="宋体" pitchFamily="2" charset="-122"/>
              </a:rPr>
              <a:t>概括、对比、夸张</a:t>
            </a:r>
            <a:r>
              <a:rPr lang="zh-CN" altLang="en-US" sz="36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的手法写出皇帝</a:t>
            </a:r>
            <a:r>
              <a:rPr lang="zh-CN" altLang="en-US" sz="3600" b="1" dirty="0">
                <a:solidFill>
                  <a:srgbClr val="FF3300"/>
                </a:solidFill>
                <a:latin typeface="Arial" pitchFamily="34" charset="0"/>
                <a:ea typeface="宋体" pitchFamily="2" charset="-122"/>
              </a:rPr>
              <a:t>爱新装</a:t>
            </a:r>
            <a:r>
              <a:rPr lang="zh-CN" altLang="en-US" sz="36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到了</a:t>
            </a:r>
            <a:r>
              <a:rPr lang="zh-CN" altLang="en-US" sz="3600" b="1" dirty="0">
                <a:solidFill>
                  <a:srgbClr val="FF3300"/>
                </a:solidFill>
                <a:latin typeface="Arial" pitchFamily="34" charset="0"/>
                <a:ea typeface="宋体" pitchFamily="2" charset="-122"/>
              </a:rPr>
              <a:t>如痴如狂</a:t>
            </a:r>
            <a:r>
              <a:rPr lang="zh-CN" altLang="en-US" sz="36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的地步。第一句强调的重点是“除非为了去炫耀一下他的新装。”用夸张突出强调皇帝</a:t>
            </a:r>
            <a:r>
              <a:rPr lang="zh-CN" altLang="en-US" sz="3600" b="1" dirty="0">
                <a:solidFill>
                  <a:srgbClr val="FF3300"/>
                </a:solidFill>
                <a:latin typeface="Arial" pitchFamily="34" charset="0"/>
                <a:ea typeface="宋体" pitchFamily="2" charset="-122"/>
              </a:rPr>
              <a:t>爱慕虚荣、生活奢靡。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框 41985"/>
          <p:cNvSpPr txBox="1"/>
          <p:nvPr/>
        </p:nvSpPr>
        <p:spPr>
          <a:xfrm>
            <a:off x="2208213" y="260350"/>
            <a:ext cx="7777162" cy="243776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 indent="625475">
              <a:lnSpc>
                <a:spcPct val="11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solidFill>
                  <a:srgbClr val="006600"/>
                </a:solidFill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800" b="1" dirty="0">
                <a:solidFill>
                  <a:srgbClr val="006600"/>
                </a:solidFill>
                <a:latin typeface="Arial" pitchFamily="34" charset="0"/>
                <a:ea typeface="宋体" pitchFamily="2" charset="-122"/>
              </a:rPr>
              <a:t>、“我倒很想知道衣料究竟织得怎样了。”皇帝想。不过，想起凡是愚蠢或不称职的人就看不见这布，心里的确感到不大自然。他相信自己是无须害怕的，但仍然觉得先派一个人去看看工作的进展情形比较妥当。</a:t>
            </a:r>
          </a:p>
        </p:txBody>
      </p:sp>
      <p:sp>
        <p:nvSpPr>
          <p:cNvPr id="41987" name="文本框 41986"/>
          <p:cNvSpPr txBox="1"/>
          <p:nvPr/>
        </p:nvSpPr>
        <p:spPr>
          <a:xfrm>
            <a:off x="2351088" y="3141663"/>
            <a:ext cx="7632700" cy="64579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 indent="625475">
              <a:lnSpc>
                <a:spcPct val="13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3300"/>
                </a:solidFill>
                <a:latin typeface="Arial" pitchFamily="34" charset="0"/>
                <a:ea typeface="宋体" pitchFamily="2" charset="-122"/>
              </a:rPr>
              <a:t>心虚</a:t>
            </a:r>
          </a:p>
        </p:txBody>
      </p:sp>
      <p:sp>
        <p:nvSpPr>
          <p:cNvPr id="41988" name="文本框 41987"/>
          <p:cNvSpPr txBox="1"/>
          <p:nvPr/>
        </p:nvSpPr>
        <p:spPr>
          <a:xfrm>
            <a:off x="2690813" y="2692400"/>
            <a:ext cx="6228080" cy="9874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>
              <a:lnSpc>
                <a:spcPct val="11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这段自相矛盾的心理活动说明了什么？</a:t>
            </a:r>
          </a:p>
          <a:p>
            <a:pPr lvl="0"/>
            <a:endParaRPr lang="zh-CN" altLang="en-US" sz="2800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1989" name="下箭头 41988"/>
          <p:cNvSpPr/>
          <p:nvPr/>
        </p:nvSpPr>
        <p:spPr>
          <a:xfrm>
            <a:off x="3287713" y="3789363"/>
            <a:ext cx="144462" cy="503237"/>
          </a:xfrm>
          <a:prstGeom prst="downArrow">
            <a:avLst>
              <a:gd name="adj1" fmla="val 50000"/>
              <a:gd name="adj2" fmla="val 8707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1990" name="文本框 41989"/>
          <p:cNvSpPr txBox="1"/>
          <p:nvPr/>
        </p:nvSpPr>
        <p:spPr>
          <a:xfrm>
            <a:off x="2927350" y="4292600"/>
            <a:ext cx="267208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壮胆、强作镇静</a:t>
            </a:r>
            <a:endParaRPr lang="zh-CN" altLang="en-US" sz="2800" b="1">
              <a:solidFill>
                <a:srgbClr val="FF33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1991" name="下箭头 41990"/>
          <p:cNvSpPr/>
          <p:nvPr/>
        </p:nvSpPr>
        <p:spPr>
          <a:xfrm>
            <a:off x="3287713" y="4868863"/>
            <a:ext cx="144462" cy="720725"/>
          </a:xfrm>
          <a:prstGeom prst="downArrow">
            <a:avLst>
              <a:gd name="adj1" fmla="val 50000"/>
              <a:gd name="adj2" fmla="val 12470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1992" name="文本框 41991"/>
          <p:cNvSpPr txBox="1"/>
          <p:nvPr/>
        </p:nvSpPr>
        <p:spPr>
          <a:xfrm>
            <a:off x="2782888" y="5516563"/>
            <a:ext cx="160528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仍然害怕</a:t>
            </a:r>
            <a:endParaRPr lang="zh-CN" altLang="en-US" sz="2800" b="1">
              <a:solidFill>
                <a:srgbClr val="FF33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1993" name="右大括号 41992"/>
          <p:cNvSpPr/>
          <p:nvPr/>
        </p:nvSpPr>
        <p:spPr>
          <a:xfrm>
            <a:off x="5448300" y="3357563"/>
            <a:ext cx="512763" cy="2592387"/>
          </a:xfrm>
          <a:prstGeom prst="rightBrace">
            <a:avLst>
              <a:gd name="adj1" fmla="val 42107"/>
              <a:gd name="adj2" fmla="val 50000"/>
            </a:avLst>
          </a:prstGeom>
          <a:noFill/>
          <a:ln w="41275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/>
            <a:endParaRPr dirty="0">
              <a:solidFill>
                <a:srgbClr val="FF33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1994" name="文本框 41993"/>
          <p:cNvSpPr txBox="1"/>
          <p:nvPr/>
        </p:nvSpPr>
        <p:spPr>
          <a:xfrm>
            <a:off x="6096000" y="3716338"/>
            <a:ext cx="3434080" cy="15544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自相矛盾的心理：</a:t>
            </a:r>
          </a:p>
          <a:p>
            <a:pPr lvl="0"/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自信而又心虚</a:t>
            </a:r>
          </a:p>
          <a:p>
            <a:pPr lvl="0"/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愚蠢而又狡猾</a:t>
            </a:r>
            <a:endParaRPr lang="zh-CN" altLang="en-US" sz="3200" b="1">
              <a:solidFill>
                <a:srgbClr val="FF3300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1"/>
      <p:bldP spid="41988" grpId="0"/>
      <p:bldP spid="41990" grpId="0"/>
      <p:bldP spid="41992" grpId="0"/>
      <p:bldP spid="41993" grpId="0" bldLvl="0" animBg="1"/>
      <p:bldP spid="419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文本框 44033"/>
          <p:cNvSpPr txBox="1"/>
          <p:nvPr/>
        </p:nvSpPr>
        <p:spPr>
          <a:xfrm>
            <a:off x="2135188" y="404813"/>
            <a:ext cx="7993062" cy="19050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 indent="625475">
              <a:lnSpc>
                <a:spcPct val="125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solidFill>
                  <a:srgbClr val="006600"/>
                </a:solidFill>
                <a:latin typeface="Arial" pitchFamily="34" charset="0"/>
                <a:ea typeface="宋体" pitchFamily="2" charset="-122"/>
              </a:rPr>
              <a:t>3</a:t>
            </a:r>
            <a:r>
              <a:rPr lang="zh-CN" altLang="en-US" sz="2800" b="1" dirty="0">
                <a:solidFill>
                  <a:srgbClr val="006600"/>
                </a:solidFill>
                <a:latin typeface="Arial" pitchFamily="34" charset="0"/>
                <a:ea typeface="宋体" pitchFamily="2" charset="-122"/>
              </a:rPr>
              <a:t>、不过他心里却这样想：“我必须把这游行大典举行完毕。”因此他摆出一副更骄傲的神气。</a:t>
            </a:r>
          </a:p>
          <a:p>
            <a:pPr lvl="0" indent="625475">
              <a:lnSpc>
                <a:spcPct val="125000"/>
              </a:lnSpc>
              <a:spcBef>
                <a:spcPct val="50000"/>
              </a:spcBef>
              <a:buClr>
                <a:srgbClr val="000000"/>
              </a:buClr>
            </a:pPr>
            <a:endParaRPr lang="zh-CN" altLang="en-US" sz="2800" b="1" dirty="0">
              <a:solidFill>
                <a:srgbClr val="0000FF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4035" name="文本框 44034"/>
          <p:cNvSpPr txBox="1"/>
          <p:nvPr/>
        </p:nvSpPr>
        <p:spPr>
          <a:xfrm>
            <a:off x="2063750" y="2852738"/>
            <a:ext cx="7993063" cy="350456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 indent="625475">
              <a:lnSpc>
                <a:spcPct val="14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3200" b="1" dirty="0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为了维护自己的统治和权威，他不能在公众面前暴露自己其实愚蠢和不称职，只好硬着头皮，用“更骄傲的神气”掩饰自己内心的恐慌，暴露了他的</a:t>
            </a:r>
            <a:r>
              <a:rPr lang="zh-CN" altLang="en-US" sz="3200" b="1" dirty="0">
                <a:solidFill>
                  <a:srgbClr val="FF3300"/>
                </a:solidFill>
                <a:latin typeface="Arial" pitchFamily="34" charset="0"/>
                <a:ea typeface="宋体" pitchFamily="2" charset="-122"/>
              </a:rPr>
              <a:t>外强中干（外表无所谓，内心怯弱虚伪）</a:t>
            </a:r>
            <a:r>
              <a:rPr lang="zh-CN" altLang="en-US" sz="3200" b="1" dirty="0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。</a:t>
            </a:r>
          </a:p>
        </p:txBody>
      </p:sp>
      <p:sp>
        <p:nvSpPr>
          <p:cNvPr id="44036" name="文本框 44035"/>
          <p:cNvSpPr txBox="1"/>
          <p:nvPr/>
        </p:nvSpPr>
        <p:spPr>
          <a:xfrm>
            <a:off x="2208213" y="1773238"/>
            <a:ext cx="7650480" cy="9448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皇帝已经感觉到老百姓的话是真的，为什么反而</a:t>
            </a:r>
          </a:p>
          <a:p>
            <a:pPr lvl="0"/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“摆出一副更骄傲的神气”？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5" grpId="0"/>
      <p:bldP spid="440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框 45058"/>
          <p:cNvSpPr txBox="1"/>
          <p:nvPr/>
        </p:nvSpPr>
        <p:spPr>
          <a:xfrm>
            <a:off x="2208213" y="692150"/>
            <a:ext cx="7561262" cy="118872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600" b="1" dirty="0">
                <a:solidFill>
                  <a:srgbClr val="006600"/>
                </a:solidFill>
                <a:latin typeface="Arial" pitchFamily="34" charset="0"/>
                <a:ea typeface="宋体" pitchFamily="2" charset="-122"/>
              </a:rPr>
              <a:t>通过对文章的理解，文中的皇帝是一个怎样的皇帝？</a:t>
            </a:r>
          </a:p>
        </p:txBody>
      </p:sp>
      <p:sp>
        <p:nvSpPr>
          <p:cNvPr id="45060" name="文本框 45059"/>
          <p:cNvSpPr txBox="1"/>
          <p:nvPr/>
        </p:nvSpPr>
        <p:spPr>
          <a:xfrm>
            <a:off x="2424113" y="2852738"/>
            <a:ext cx="7488237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4000" b="1" dirty="0">
                <a:solidFill>
                  <a:srgbClr val="FF3300"/>
                </a:solidFill>
                <a:latin typeface="Arial" pitchFamily="34" charset="0"/>
                <a:ea typeface="宋体" pitchFamily="2" charset="-122"/>
              </a:rPr>
              <a:t>骄奢、昏庸虚荣、愚蠢无能、自欺欺人。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20481"/>
          <p:cNvSpPr txBox="1"/>
          <p:nvPr/>
        </p:nvSpPr>
        <p:spPr>
          <a:xfrm>
            <a:off x="1801813" y="457200"/>
            <a:ext cx="8713787" cy="10668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3200" b="1" dirty="0">
                <a:solidFill>
                  <a:schemeClr val="bg2"/>
                </a:solidFill>
                <a:latin typeface="Times New Roman" pitchFamily="18" charset="0"/>
                <a:ea typeface="宋体" pitchFamily="2" charset="-122"/>
              </a:rPr>
              <a:t>大臣、官员和皇帝都去看布料，场面相同，但写法各不相同，它们不同在哪里？</a:t>
            </a:r>
            <a:endParaRPr lang="zh-CN" altLang="en-US" sz="3200" b="1">
              <a:solidFill>
                <a:schemeClr val="bg2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1992313" y="2244725"/>
            <a:ext cx="7040880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600" b="1" dirty="0">
                <a:solidFill>
                  <a:srgbClr val="3333FF"/>
                </a:solidFill>
                <a:latin typeface="Times New Roman" pitchFamily="18" charset="0"/>
                <a:ea typeface="楷体_GB2312" pitchFamily="49" charset="-122"/>
              </a:rPr>
              <a:t>根据人物身份和年龄的特点来写：</a:t>
            </a:r>
            <a:endParaRPr lang="zh-CN" altLang="en-US" sz="3600" b="1">
              <a:solidFill>
                <a:srgbClr val="3333FF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20484" name="文本框 20483"/>
          <p:cNvSpPr txBox="1"/>
          <p:nvPr/>
        </p:nvSpPr>
        <p:spPr>
          <a:xfrm>
            <a:off x="2063750" y="3429000"/>
            <a:ext cx="7726680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、查看织布的神态、动作各不相同；</a:t>
            </a:r>
          </a:p>
        </p:txBody>
      </p:sp>
      <p:sp>
        <p:nvSpPr>
          <p:cNvPr id="20485" name="文本框 20484"/>
          <p:cNvSpPr txBox="1"/>
          <p:nvPr/>
        </p:nvSpPr>
        <p:spPr>
          <a:xfrm>
            <a:off x="1992313" y="4437063"/>
            <a:ext cx="4983480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、心理描写各不相同；</a:t>
            </a:r>
          </a:p>
        </p:txBody>
      </p:sp>
      <p:sp>
        <p:nvSpPr>
          <p:cNvPr id="20486" name="文本框 20485"/>
          <p:cNvSpPr txBox="1"/>
          <p:nvPr/>
        </p:nvSpPr>
        <p:spPr>
          <a:xfrm>
            <a:off x="2063750" y="5229225"/>
            <a:ext cx="5903913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/>
            <a:r>
              <a:rPr lang="en-US" altLang="zh-CN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、语言描写各有特色。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  <p:bldP spid="20484" grpId="0"/>
      <p:bldP spid="20485" grpId="0"/>
      <p:bldP spid="2048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图片 37889" descr="41963422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25912" y="15648"/>
            <a:ext cx="8597590" cy="227054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7891" name="文本框 37890"/>
          <p:cNvSpPr txBox="1"/>
          <p:nvPr/>
        </p:nvSpPr>
        <p:spPr>
          <a:xfrm>
            <a:off x="1499142" y="2337696"/>
            <a:ext cx="6705600" cy="46166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2400" b="1" dirty="0">
                <a:latin typeface="Arial" pitchFamily="34" charset="0"/>
                <a:ea typeface="黑体" pitchFamily="2" charset="-122"/>
              </a:rPr>
              <a:t>     </a:t>
            </a:r>
            <a:r>
              <a:rPr lang="zh-CN" altLang="en-US" sz="2400" b="1" dirty="0">
                <a:latin typeface="Arial" pitchFamily="34" charset="0"/>
                <a:ea typeface="黑体" pitchFamily="2" charset="-122"/>
              </a:rPr>
              <a:t>认真读课文，着重读最后一段，思考：</a:t>
            </a:r>
          </a:p>
        </p:txBody>
      </p:sp>
      <p:sp>
        <p:nvSpPr>
          <p:cNvPr id="37892" name="矩形 37891"/>
          <p:cNvSpPr/>
          <p:nvPr/>
        </p:nvSpPr>
        <p:spPr>
          <a:xfrm>
            <a:off x="892097" y="3312530"/>
            <a:ext cx="10181063" cy="3508653"/>
          </a:xfrm>
          <a:prstGeom prst="rect">
            <a:avLst/>
          </a:prstGeom>
          <a:solidFill>
            <a:srgbClr val="FFCCFF"/>
          </a:solidFill>
          <a:ln w="76200" cap="rnd" cmpd="sng">
            <a:solidFill>
              <a:srgbClr val="FFFF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  <a:buClr>
                <a:srgbClr val="000000"/>
              </a:buClr>
            </a:pPr>
            <a:r>
              <a:rPr lang="en-US" altLang="zh-CN" sz="2800" dirty="0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24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在封建专制下，老百姓怕触犯皇帝，又怕受人讥笑，因而不敢讲真话。只有纯洁、天真无邪的小孩才敢于说出真话。</a:t>
            </a:r>
            <a:r>
              <a:rPr lang="zh-CN" altLang="en-US" sz="24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</a:rPr>
              <a:t>这句话既天真又大胆，既率直又肯定，符合孩子的身份。这一笔，增强了童话的神奇色彩和作品的现实意义。</a:t>
            </a:r>
            <a:r>
              <a:rPr lang="zh-CN" altLang="en-US" sz="24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皇帝最后还要坚持把大典举行完毕，更说明他的虚伪、愚蠢。小孩的真话，像一把匕首，戳穿了骗子、老大臣、官吏和皇帝自欺欺人的鬼把戏，这真话，就是真理，就是力量。 </a:t>
            </a:r>
          </a:p>
        </p:txBody>
      </p:sp>
      <p:sp>
        <p:nvSpPr>
          <p:cNvPr id="37893" name="文本框 37892"/>
          <p:cNvSpPr txBox="1"/>
          <p:nvPr/>
        </p:nvSpPr>
        <p:spPr>
          <a:xfrm>
            <a:off x="1524928" y="2799361"/>
            <a:ext cx="8915400" cy="400110"/>
          </a:xfrm>
          <a:prstGeom prst="rect">
            <a:avLst/>
          </a:prstGeom>
          <a:solidFill>
            <a:schemeClr val="bg1"/>
          </a:solidFill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000" b="1" dirty="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     </a:t>
            </a:r>
            <a:r>
              <a:rPr lang="zh-CN" altLang="en-US" sz="2000" b="1" dirty="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这场骗局是由一个小孩说出真相，这说明了什么？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 bldLvl="0" animBg="1"/>
      <p:bldP spid="3789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6189"/>
          <p:cNvSpPr txBox="1"/>
          <p:nvPr/>
        </p:nvSpPr>
        <p:spPr>
          <a:xfrm>
            <a:off x="2209800" y="914400"/>
            <a:ext cx="8077200" cy="13716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E3794F"/>
                </a:solidFill>
                <a:latin typeface="宋体" pitchFamily="2" charset="-122"/>
                <a:ea typeface="宋体" pitchFamily="2" charset="-122"/>
              </a:rPr>
              <a:t>这篇课文的情节围绕一个“骗”字展开，请同学们说说文中各种人物是怎样围绕这个“骗”字进行活动的。</a:t>
            </a:r>
            <a:endParaRPr lang="zh-CN" altLang="en-US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6191" name="椭圆 6190"/>
          <p:cNvSpPr/>
          <p:nvPr/>
        </p:nvSpPr>
        <p:spPr>
          <a:xfrm>
            <a:off x="5334000" y="3505200"/>
            <a:ext cx="1295400" cy="1295400"/>
          </a:xfrm>
          <a:prstGeom prst="ellipse">
            <a:avLst/>
          </a:prstGeom>
          <a:solidFill>
            <a:srgbClr val="CCFFFF"/>
          </a:solidFill>
          <a:ln w="9525" cap="flat" cmpd="sng">
            <a:solidFill>
              <a:srgbClr val="99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6193" name="文本框 6192"/>
          <p:cNvSpPr txBox="1"/>
          <p:nvPr/>
        </p:nvSpPr>
        <p:spPr>
          <a:xfrm>
            <a:off x="5562600" y="3657600"/>
            <a:ext cx="1066800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>
                <a:solidFill>
                  <a:srgbClr val="FF33CC"/>
                </a:solidFill>
                <a:latin typeface="Times New Roman" pitchFamily="18" charset="0"/>
                <a:ea typeface="宋体" pitchFamily="2" charset="-122"/>
              </a:rPr>
              <a:t>骗</a:t>
            </a:r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grpSp>
        <p:nvGrpSpPr>
          <p:cNvPr id="6211" name="组合 6210"/>
          <p:cNvGrpSpPr/>
          <p:nvPr/>
        </p:nvGrpSpPr>
        <p:grpSpPr>
          <a:xfrm>
            <a:off x="3505200" y="2286000"/>
            <a:ext cx="5181600" cy="3717925"/>
            <a:chOff x="1248" y="1440"/>
            <a:chExt cx="3264" cy="2342"/>
          </a:xfrm>
        </p:grpSpPr>
        <p:sp>
          <p:nvSpPr>
            <p:cNvPr id="17414" name="文本框 6193"/>
            <p:cNvSpPr txBox="1"/>
            <p:nvPr/>
          </p:nvSpPr>
          <p:spPr>
            <a:xfrm>
              <a:off x="1248" y="2400"/>
              <a:ext cx="768" cy="3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2800" b="1" dirty="0">
                  <a:latin typeface="Times New Roman" pitchFamily="18" charset="0"/>
                  <a:ea typeface="宋体" pitchFamily="2" charset="-122"/>
                </a:rPr>
                <a:t>皇帝</a:t>
              </a:r>
              <a:endParaRPr lang="zh-CN" altLang="en-US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7415" name="文本框 6194"/>
            <p:cNvSpPr txBox="1"/>
            <p:nvPr/>
          </p:nvSpPr>
          <p:spPr>
            <a:xfrm>
              <a:off x="2496" y="1440"/>
              <a:ext cx="720" cy="3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chemeClr val="bg2">
                      <a:lumMod val="50000"/>
                    </a:schemeClr>
                  </a:solidFill>
                  <a:latin typeface="Times New Roman" pitchFamily="18" charset="0"/>
                  <a:ea typeface="宋体" pitchFamily="2" charset="-122"/>
                </a:rPr>
                <a:t>大臣</a:t>
              </a:r>
            </a:p>
          </p:txBody>
        </p:sp>
        <p:sp>
          <p:nvSpPr>
            <p:cNvPr id="17416" name="文本框 6195"/>
            <p:cNvSpPr txBox="1"/>
            <p:nvPr/>
          </p:nvSpPr>
          <p:spPr>
            <a:xfrm>
              <a:off x="3744" y="2400"/>
              <a:ext cx="768" cy="3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Times New Roman" pitchFamily="18" charset="0"/>
                  <a:ea typeface="宋体" pitchFamily="2" charset="-122"/>
                </a:rPr>
                <a:t>百姓</a:t>
              </a:r>
              <a:endParaRPr lang="zh-CN" altLang="en-US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7417" name="文本框 6196"/>
            <p:cNvSpPr txBox="1"/>
            <p:nvPr/>
          </p:nvSpPr>
          <p:spPr>
            <a:xfrm>
              <a:off x="2496" y="3456"/>
              <a:ext cx="624" cy="3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小孩</a:t>
              </a:r>
              <a:endParaRPr lang="zh-CN" altLang="en-US"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6210" name="组合 6209"/>
          <p:cNvGrpSpPr/>
          <p:nvPr/>
        </p:nvGrpSpPr>
        <p:grpSpPr>
          <a:xfrm>
            <a:off x="4419600" y="2743200"/>
            <a:ext cx="3124200" cy="2819400"/>
            <a:chOff x="1824" y="1728"/>
            <a:chExt cx="1968" cy="1776"/>
          </a:xfrm>
        </p:grpSpPr>
        <p:sp>
          <p:nvSpPr>
            <p:cNvPr id="17419" name="直接连接符 6197"/>
            <p:cNvSpPr/>
            <p:nvPr/>
          </p:nvSpPr>
          <p:spPr>
            <a:xfrm flipH="1">
              <a:off x="1824" y="2592"/>
              <a:ext cx="576" cy="0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anchor="t"/>
            <a:lstStyle/>
            <a:p>
              <a:pPr lvl="0"/>
              <a:endParaRPr lang="zh-CN" altLang="en-US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7420" name="直接连接符 6198"/>
            <p:cNvSpPr/>
            <p:nvPr/>
          </p:nvSpPr>
          <p:spPr>
            <a:xfrm flipH="1">
              <a:off x="3216" y="2592"/>
              <a:ext cx="576" cy="0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anchor="t"/>
            <a:lstStyle/>
            <a:p>
              <a:pPr lvl="0"/>
              <a:endParaRPr lang="zh-CN" altLang="en-US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7421" name="直接连接符 6199"/>
            <p:cNvSpPr/>
            <p:nvPr/>
          </p:nvSpPr>
          <p:spPr>
            <a:xfrm flipV="1">
              <a:off x="2784" y="1728"/>
              <a:ext cx="0" cy="480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anchor="t"/>
            <a:lstStyle/>
            <a:p>
              <a:pPr lvl="0"/>
              <a:endParaRPr lang="zh-CN" altLang="en-US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7422" name="直接连接符 6200"/>
            <p:cNvSpPr/>
            <p:nvPr/>
          </p:nvSpPr>
          <p:spPr>
            <a:xfrm flipV="1">
              <a:off x="2784" y="3024"/>
              <a:ext cx="0" cy="480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anchor="t"/>
            <a:lstStyle/>
            <a:p>
              <a:pPr lvl="0"/>
              <a:endParaRPr lang="zh-CN" altLang="en-US">
                <a:latin typeface="Times New Roman" pitchFamily="18" charset="0"/>
                <a:ea typeface="宋体" pitchFamily="2" charset="-122"/>
              </a:endParaRPr>
            </a:p>
          </p:txBody>
        </p:sp>
      </p:grpSp>
      <p:sp>
        <p:nvSpPr>
          <p:cNvPr id="6202" name="文本框 6201"/>
          <p:cNvSpPr txBox="1"/>
          <p:nvPr/>
        </p:nvSpPr>
        <p:spPr>
          <a:xfrm>
            <a:off x="6019800" y="2895600"/>
            <a:ext cx="8382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助</a:t>
            </a:r>
          </a:p>
        </p:txBody>
      </p:sp>
      <p:sp>
        <p:nvSpPr>
          <p:cNvPr id="6203" name="文本框 6202"/>
          <p:cNvSpPr txBox="1"/>
          <p:nvPr/>
        </p:nvSpPr>
        <p:spPr>
          <a:xfrm>
            <a:off x="6858000" y="3657600"/>
            <a:ext cx="609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传</a:t>
            </a:r>
          </a:p>
        </p:txBody>
      </p:sp>
      <p:sp>
        <p:nvSpPr>
          <p:cNvPr id="6204" name="文本框 6203"/>
          <p:cNvSpPr txBox="1"/>
          <p:nvPr/>
        </p:nvSpPr>
        <p:spPr>
          <a:xfrm>
            <a:off x="5943600" y="4953000"/>
            <a:ext cx="990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揭</a:t>
            </a:r>
          </a:p>
        </p:txBody>
      </p:sp>
      <p:sp>
        <p:nvSpPr>
          <p:cNvPr id="6205" name="文本框 6204"/>
          <p:cNvSpPr txBox="1"/>
          <p:nvPr/>
        </p:nvSpPr>
        <p:spPr>
          <a:xfrm>
            <a:off x="4648200" y="3657600"/>
            <a:ext cx="5334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>
                <a:latin typeface="Times New Roman" pitchFamily="18" charset="0"/>
                <a:ea typeface="宋体" pitchFamily="2" charset="-122"/>
              </a:rPr>
              <a:t>受</a:t>
            </a:r>
          </a:p>
        </p:txBody>
      </p:sp>
      <p:sp>
        <p:nvSpPr>
          <p:cNvPr id="6206" name="文本框 6205"/>
          <p:cNvSpPr txBox="1"/>
          <p:nvPr/>
        </p:nvSpPr>
        <p:spPr>
          <a:xfrm>
            <a:off x="2971800" y="4419600"/>
            <a:ext cx="1828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latin typeface="Times New Roman" pitchFamily="18" charset="0"/>
                <a:ea typeface="宋体" pitchFamily="2" charset="-122"/>
              </a:rPr>
              <a:t>昏庸、愚蠢</a:t>
            </a:r>
          </a:p>
        </p:txBody>
      </p:sp>
      <p:sp>
        <p:nvSpPr>
          <p:cNvPr id="6207" name="文本框 6206"/>
          <p:cNvSpPr txBox="1"/>
          <p:nvPr/>
        </p:nvSpPr>
        <p:spPr>
          <a:xfrm>
            <a:off x="6477000" y="2286000"/>
            <a:ext cx="1828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虚伪、自私</a:t>
            </a:r>
          </a:p>
        </p:txBody>
      </p:sp>
      <p:sp>
        <p:nvSpPr>
          <p:cNvPr id="6208" name="文本框 6207"/>
          <p:cNvSpPr txBox="1"/>
          <p:nvPr/>
        </p:nvSpPr>
        <p:spPr>
          <a:xfrm>
            <a:off x="7086600" y="4343400"/>
            <a:ext cx="31242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怕被嘲笑、怕被杀头</a:t>
            </a:r>
          </a:p>
        </p:txBody>
      </p:sp>
      <p:sp>
        <p:nvSpPr>
          <p:cNvPr id="6209" name="文本框 6208"/>
          <p:cNvSpPr txBox="1"/>
          <p:nvPr/>
        </p:nvSpPr>
        <p:spPr>
          <a:xfrm>
            <a:off x="4648200" y="609600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天真烂漫、无私无畏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6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6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5" dur="500"/>
                                        <p:tgtEl>
                                          <p:spTgt spid="6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3" grpId="0"/>
      <p:bldP spid="6202" grpId="0"/>
      <p:bldP spid="6203" grpId="0"/>
      <p:bldP spid="6204" grpId="0"/>
      <p:bldP spid="6205" grpId="0"/>
      <p:bldP spid="6206" grpId="0"/>
      <p:bldP spid="6207" grpId="0"/>
      <p:bldP spid="6208" grpId="0"/>
      <p:bldP spid="620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框 46082"/>
          <p:cNvSpPr txBox="1"/>
          <p:nvPr/>
        </p:nvSpPr>
        <p:spPr>
          <a:xfrm>
            <a:off x="1992313" y="476250"/>
            <a:ext cx="8280400" cy="94488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如果你来朗读文中的人物，你打算用什么样的语气来朗读？</a:t>
            </a:r>
          </a:p>
        </p:txBody>
      </p:sp>
      <p:sp>
        <p:nvSpPr>
          <p:cNvPr id="46084" name="文本框 46083"/>
          <p:cNvSpPr txBox="1"/>
          <p:nvPr/>
        </p:nvSpPr>
        <p:spPr>
          <a:xfrm>
            <a:off x="2351088" y="1557338"/>
            <a:ext cx="1081087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latin typeface="Arial" pitchFamily="34" charset="0"/>
                <a:ea typeface="宋体" pitchFamily="2" charset="-122"/>
              </a:rPr>
              <a:t>皇帝</a:t>
            </a:r>
          </a:p>
        </p:txBody>
      </p:sp>
      <p:sp>
        <p:nvSpPr>
          <p:cNvPr id="46085" name="文本框 46084"/>
          <p:cNvSpPr txBox="1"/>
          <p:nvPr/>
        </p:nvSpPr>
        <p:spPr>
          <a:xfrm>
            <a:off x="2351088" y="2133600"/>
            <a:ext cx="1081087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latin typeface="Arial" pitchFamily="34" charset="0"/>
                <a:ea typeface="宋体" pitchFamily="2" charset="-122"/>
              </a:rPr>
              <a:t>骗子</a:t>
            </a:r>
          </a:p>
        </p:txBody>
      </p:sp>
      <p:sp>
        <p:nvSpPr>
          <p:cNvPr id="46086" name="文本框 46085"/>
          <p:cNvSpPr txBox="1"/>
          <p:nvPr/>
        </p:nvSpPr>
        <p:spPr>
          <a:xfrm>
            <a:off x="2351088" y="2708275"/>
            <a:ext cx="144145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latin typeface="Arial" pitchFamily="34" charset="0"/>
                <a:ea typeface="宋体" pitchFamily="2" charset="-122"/>
              </a:rPr>
              <a:t>老大臣</a:t>
            </a:r>
          </a:p>
        </p:txBody>
      </p:sp>
      <p:sp>
        <p:nvSpPr>
          <p:cNvPr id="46087" name="文本框 46086"/>
          <p:cNvSpPr txBox="1"/>
          <p:nvPr/>
        </p:nvSpPr>
        <p:spPr>
          <a:xfrm>
            <a:off x="1992313" y="3213100"/>
            <a:ext cx="2303462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latin typeface="Arial" pitchFamily="34" charset="0"/>
                <a:ea typeface="宋体" pitchFamily="2" charset="-122"/>
              </a:rPr>
              <a:t>诚实的官员</a:t>
            </a:r>
          </a:p>
        </p:txBody>
      </p:sp>
      <p:sp>
        <p:nvSpPr>
          <p:cNvPr id="46088" name="文本框 46087"/>
          <p:cNvSpPr txBox="1"/>
          <p:nvPr/>
        </p:nvSpPr>
        <p:spPr>
          <a:xfrm>
            <a:off x="2351088" y="3860800"/>
            <a:ext cx="187325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latin typeface="Arial" pitchFamily="34" charset="0"/>
                <a:ea typeface="宋体" pitchFamily="2" charset="-122"/>
              </a:rPr>
              <a:t>骑士们</a:t>
            </a:r>
          </a:p>
        </p:txBody>
      </p:sp>
      <p:sp>
        <p:nvSpPr>
          <p:cNvPr id="46089" name="文本框 46088"/>
          <p:cNvSpPr txBox="1"/>
          <p:nvPr/>
        </p:nvSpPr>
        <p:spPr>
          <a:xfrm>
            <a:off x="2208213" y="4508500"/>
            <a:ext cx="187325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latin typeface="Arial" pitchFamily="34" charset="0"/>
                <a:ea typeface="宋体" pitchFamily="2" charset="-122"/>
              </a:rPr>
              <a:t>百姓们</a:t>
            </a:r>
          </a:p>
        </p:txBody>
      </p:sp>
      <p:sp>
        <p:nvSpPr>
          <p:cNvPr id="46090" name="文本框 46089"/>
          <p:cNvSpPr txBox="1"/>
          <p:nvPr/>
        </p:nvSpPr>
        <p:spPr>
          <a:xfrm>
            <a:off x="2135188" y="5229225"/>
            <a:ext cx="187325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latin typeface="Arial" pitchFamily="34" charset="0"/>
                <a:ea typeface="宋体" pitchFamily="2" charset="-122"/>
              </a:rPr>
              <a:t>小孩子</a:t>
            </a:r>
          </a:p>
        </p:txBody>
      </p:sp>
      <p:sp>
        <p:nvSpPr>
          <p:cNvPr id="46091" name="文本框 46090"/>
          <p:cNvSpPr txBox="1"/>
          <p:nvPr/>
        </p:nvSpPr>
        <p:spPr>
          <a:xfrm>
            <a:off x="4079875" y="1557338"/>
            <a:ext cx="5832475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3399"/>
                </a:solidFill>
                <a:latin typeface="Arial" pitchFamily="34" charset="0"/>
                <a:ea typeface="宋体" pitchFamily="2" charset="-122"/>
              </a:rPr>
              <a:t>语调傲慢、神情自负。</a:t>
            </a:r>
          </a:p>
        </p:txBody>
      </p:sp>
      <p:sp>
        <p:nvSpPr>
          <p:cNvPr id="46092" name="文本框 46091"/>
          <p:cNvSpPr txBox="1"/>
          <p:nvPr/>
        </p:nvSpPr>
        <p:spPr>
          <a:xfrm>
            <a:off x="4079875" y="2133600"/>
            <a:ext cx="5832475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3399"/>
                </a:solidFill>
                <a:latin typeface="Arial" pitchFamily="34" charset="0"/>
                <a:ea typeface="宋体" pitchFamily="2" charset="-122"/>
              </a:rPr>
              <a:t>油腔滑调、阿谀奉承。</a:t>
            </a:r>
          </a:p>
        </p:txBody>
      </p:sp>
      <p:sp>
        <p:nvSpPr>
          <p:cNvPr id="46093" name="文本框 46092"/>
          <p:cNvSpPr txBox="1"/>
          <p:nvPr/>
        </p:nvSpPr>
        <p:spPr>
          <a:xfrm>
            <a:off x="4079875" y="2781300"/>
            <a:ext cx="5832475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3399"/>
                </a:solidFill>
                <a:latin typeface="Arial" pitchFamily="34" charset="0"/>
                <a:ea typeface="宋体" pitchFamily="2" charset="-122"/>
              </a:rPr>
              <a:t>老于世故，语调迟缓，故作镇定。</a:t>
            </a:r>
          </a:p>
        </p:txBody>
      </p:sp>
      <p:sp>
        <p:nvSpPr>
          <p:cNvPr id="46094" name="文本框 46093"/>
          <p:cNvSpPr txBox="1"/>
          <p:nvPr/>
        </p:nvSpPr>
        <p:spPr>
          <a:xfrm>
            <a:off x="4151313" y="3284538"/>
            <a:ext cx="5832475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3399"/>
                </a:solidFill>
                <a:latin typeface="Arial" pitchFamily="34" charset="0"/>
                <a:ea typeface="宋体" pitchFamily="2" charset="-122"/>
              </a:rPr>
              <a:t>故作姿态，语调低沉。</a:t>
            </a:r>
          </a:p>
        </p:txBody>
      </p:sp>
      <p:sp>
        <p:nvSpPr>
          <p:cNvPr id="46095" name="文本框 46094"/>
          <p:cNvSpPr txBox="1"/>
          <p:nvPr/>
        </p:nvSpPr>
        <p:spPr>
          <a:xfrm>
            <a:off x="4151313" y="3933825"/>
            <a:ext cx="5832475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3399"/>
                </a:solidFill>
                <a:latin typeface="Arial" pitchFamily="34" charset="0"/>
                <a:ea typeface="宋体" pitchFamily="2" charset="-122"/>
              </a:rPr>
              <a:t>随声附和。</a:t>
            </a:r>
          </a:p>
        </p:txBody>
      </p:sp>
      <p:sp>
        <p:nvSpPr>
          <p:cNvPr id="46096" name="文本框 46095"/>
          <p:cNvSpPr txBox="1"/>
          <p:nvPr/>
        </p:nvSpPr>
        <p:spPr>
          <a:xfrm>
            <a:off x="4295775" y="4652963"/>
            <a:ext cx="5832475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3399"/>
                </a:solidFill>
                <a:latin typeface="Arial" pitchFamily="34" charset="0"/>
                <a:ea typeface="宋体" pitchFamily="2" charset="-122"/>
              </a:rPr>
              <a:t>不敢说真话，心里明白。</a:t>
            </a:r>
          </a:p>
        </p:txBody>
      </p:sp>
      <p:sp>
        <p:nvSpPr>
          <p:cNvPr id="46097" name="文本框 46096"/>
          <p:cNvSpPr txBox="1"/>
          <p:nvPr/>
        </p:nvSpPr>
        <p:spPr>
          <a:xfrm>
            <a:off x="4008438" y="5229225"/>
            <a:ext cx="5832475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3399"/>
                </a:solidFill>
                <a:latin typeface="Arial" pitchFamily="34" charset="0"/>
                <a:ea typeface="宋体" pitchFamily="2" charset="-122"/>
              </a:rPr>
              <a:t>天真单纯，高声叫了出来。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60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60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60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6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46085" grpId="0"/>
      <p:bldP spid="46086" grpId="0"/>
      <p:bldP spid="46087" grpId="0"/>
      <p:bldP spid="46088" grpId="0"/>
      <p:bldP spid="46089" grpId="0"/>
      <p:bldP spid="46090" grpId="0"/>
      <p:bldP spid="46091" grpId="0"/>
      <p:bldP spid="46092" grpId="0"/>
      <p:bldP spid="46093" grpId="0"/>
      <p:bldP spid="46094" grpId="0"/>
      <p:bldP spid="46095" grpId="0"/>
      <p:bldP spid="46096" grpId="0"/>
      <p:bldP spid="4609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38913"/>
          <p:cNvSpPr txBox="1"/>
          <p:nvPr/>
        </p:nvSpPr>
        <p:spPr>
          <a:xfrm>
            <a:off x="1189990" y="524510"/>
            <a:ext cx="10072370" cy="1371600"/>
          </a:xfrm>
          <a:prstGeom prst="rect">
            <a:avLst/>
          </a:prstGeom>
          <a:solidFill>
            <a:srgbClr val="FFCCFF"/>
          </a:solidFill>
          <a:ln w="76200" cap="rnd" cmpd="sng">
            <a:solidFill>
              <a:srgbClr val="FFFF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  <a:buClr>
                <a:srgbClr val="000000"/>
              </a:buClr>
            </a:pPr>
            <a:r>
              <a:rPr lang="zh-CN" altLang="en-US" sz="28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设想一下，如果皇帝第一次派去查看布料的”诚实的“老大臣讲了诚实的话，接下来将出现怎样的情况？请谈谈你的设想。</a:t>
            </a:r>
          </a:p>
        </p:txBody>
      </p:sp>
      <p:pic>
        <p:nvPicPr>
          <p:cNvPr id="16386" name="图片 38914" descr="830637008"/>
          <p:cNvPicPr>
            <a:picLocks noChangeAspect="1"/>
          </p:cNvPicPr>
          <p:nvPr/>
        </p:nvPicPr>
        <p:blipFill>
          <a:blip r:embed="rId2"/>
          <a:srcRect t="1823" r="-3004" b="3380"/>
          <a:stretch>
            <a:fillRect/>
          </a:stretch>
        </p:blipFill>
        <p:spPr>
          <a:xfrm>
            <a:off x="3429000" y="2819400"/>
            <a:ext cx="3048000" cy="3733800"/>
          </a:xfrm>
          <a:prstGeom prst="rect">
            <a:avLst/>
          </a:prstGeom>
          <a:noFill/>
          <a:ln w="76200" cap="flat" cmpd="tri">
            <a:solidFill>
              <a:srgbClr val="CC0099"/>
            </a:solidFill>
            <a:prstDash val="sysDot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8433"/>
          <p:cNvSpPr txBox="1"/>
          <p:nvPr/>
        </p:nvSpPr>
        <p:spPr>
          <a:xfrm>
            <a:off x="2362200" y="228600"/>
            <a:ext cx="3733800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课堂讨论：</a:t>
            </a:r>
            <a:endParaRPr lang="zh-CN" altLang="en-US" sz="3600" b="1">
              <a:solidFill>
                <a:srgbClr val="FF33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8435" name="文本框 18434"/>
          <p:cNvSpPr txBox="1"/>
          <p:nvPr/>
        </p:nvSpPr>
        <p:spPr>
          <a:xfrm>
            <a:off x="2133600" y="1087438"/>
            <a:ext cx="8093075" cy="179832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800" b="1" dirty="0">
                <a:solidFill>
                  <a:schemeClr val="bg2"/>
                </a:solidFill>
                <a:latin typeface="Times New Roman" pitchFamily="18" charset="0"/>
                <a:ea typeface="宋体" pitchFamily="2" charset="-122"/>
              </a:rPr>
              <a:t>课文中很多情节是荒唐可笑的，如骗子在织布机上空忙，大臣手里拖着根本不存在的后裙，皇帝光着身子在街上游行，这些夸张的描写，并非生活中实有，但又能令人信服，为什么能产生这样的效果？</a:t>
            </a:r>
            <a:endParaRPr lang="zh-CN" altLang="en-US" sz="2800" b="1">
              <a:solidFill>
                <a:schemeClr val="bg2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8436" name="文本框 18435"/>
          <p:cNvSpPr txBox="1"/>
          <p:nvPr/>
        </p:nvSpPr>
        <p:spPr>
          <a:xfrm>
            <a:off x="2270125" y="3244850"/>
            <a:ext cx="8016875" cy="222504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夸张是借助于想象完成的。想象是以现实生活做基础的，有生活的真实；而夸张借助于想象完成，它可以深化故事的主题，突出事物的本质，加强艺术的感染力。</a:t>
            </a:r>
            <a:r>
              <a:rPr lang="zh-CN" altLang="en-US" sz="2800" b="1" dirty="0">
                <a:solidFill>
                  <a:srgbClr val="3333FF"/>
                </a:solidFill>
                <a:latin typeface="Times New Roman" pitchFamily="18" charset="0"/>
                <a:ea typeface="楷体_GB2312" pitchFamily="49" charset="-122"/>
              </a:rPr>
              <a:t>本文成功地运用夸张和想象，绘出了一幅骗者行骗、被骗者自欺欺人甘心被骗的群丑图。</a:t>
            </a:r>
            <a:endParaRPr lang="zh-CN" altLang="en-US" sz="2800" b="1">
              <a:solidFill>
                <a:srgbClr val="3333FF"/>
              </a:solidFill>
              <a:latin typeface="Times New Roman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文本框 48129"/>
          <p:cNvSpPr txBox="1"/>
          <p:nvPr/>
        </p:nvSpPr>
        <p:spPr>
          <a:xfrm>
            <a:off x="1774825" y="333375"/>
            <a:ext cx="8569325" cy="64008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>
            <a:spAutoFit/>
          </a:bodyPr>
          <a:lstStyle/>
          <a:p>
            <a:pPr lvl="0" indent="533400">
              <a:lnSpc>
                <a:spcPct val="125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2400" b="1" dirty="0">
                <a:solidFill>
                  <a:srgbClr val="FF3399"/>
                </a:solidFill>
                <a:latin typeface="Arial" pitchFamily="34" charset="0"/>
                <a:ea typeface="宋体" pitchFamily="2" charset="-122"/>
              </a:rPr>
              <a:t>作业：</a:t>
            </a:r>
          </a:p>
          <a:p>
            <a:pPr lvl="0" indent="533400">
              <a:lnSpc>
                <a:spcPct val="125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2400" b="1" dirty="0">
                <a:solidFill>
                  <a:srgbClr val="006600"/>
                </a:solidFill>
                <a:latin typeface="Arial" pitchFamily="34" charset="0"/>
                <a:ea typeface="宋体" pitchFamily="2" charset="-122"/>
              </a:rPr>
              <a:t>一、请同学们就下面设定的情境展开大胆想象，对情节进行增补。</a:t>
            </a:r>
            <a:r>
              <a:rPr lang="en-US" altLang="zh-CN" sz="2400" b="1" dirty="0">
                <a:solidFill>
                  <a:srgbClr val="FF3300"/>
                </a:solidFill>
                <a:latin typeface="Arial" pitchFamily="34" charset="0"/>
                <a:ea typeface="宋体" pitchFamily="2" charset="-122"/>
              </a:rPr>
              <a:t>(</a:t>
            </a:r>
            <a:r>
              <a:rPr lang="zh-CN" altLang="en-US" sz="2400" b="1" dirty="0">
                <a:solidFill>
                  <a:srgbClr val="FF3300"/>
                </a:solidFill>
                <a:latin typeface="Arial" pitchFamily="34" charset="0"/>
                <a:ea typeface="宋体" pitchFamily="2" charset="-122"/>
              </a:rPr>
              <a:t>四选一</a:t>
            </a:r>
            <a:r>
              <a:rPr lang="en-US" altLang="zh-CN" sz="2400" b="1">
                <a:solidFill>
                  <a:srgbClr val="FF3300"/>
                </a:solidFill>
                <a:latin typeface="Arial" pitchFamily="34" charset="0"/>
                <a:ea typeface="宋体" pitchFamily="2" charset="-122"/>
              </a:rPr>
              <a:t>)</a:t>
            </a:r>
          </a:p>
          <a:p>
            <a:pPr lvl="0" indent="533400">
              <a:lnSpc>
                <a:spcPct val="125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、有一天，皇帝在更衣室里，有个大臣来报告重要军情，＿＿＿＿＿＿＿＿（想象一下，皇帝的反应）</a:t>
            </a:r>
          </a:p>
          <a:p>
            <a:pPr lvl="0" indent="533400">
              <a:lnSpc>
                <a:spcPct val="125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、老大臣走后，两个骗子＿＿＿＿＿＿＿＿（想象一下骗子会说什么）</a:t>
            </a:r>
          </a:p>
          <a:p>
            <a:pPr lvl="0" indent="533400">
              <a:lnSpc>
                <a:spcPct val="125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、城里的人们都在讨论这种神奇的布料，他们会说什么，想什么？</a:t>
            </a:r>
          </a:p>
          <a:p>
            <a:pPr lvl="0" indent="533400"/>
            <a:r>
              <a:rPr lang="zh-CN" altLang="en-US" sz="24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</a:t>
            </a:r>
            <a:r>
              <a:rPr lang="en-US" altLang="zh-CN" sz="24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4</a:t>
            </a:r>
            <a:r>
              <a:rPr lang="zh-CN" altLang="en-US" sz="2400" b="1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、</a:t>
            </a:r>
            <a:r>
              <a:rPr lang="zh-CN" altLang="en-US" sz="2400" b="1" dirty="0">
                <a:solidFill>
                  <a:srgbClr val="3333FF"/>
                </a:solidFill>
                <a:latin typeface="Times New Roman" pitchFamily="18" charset="0"/>
                <a:ea typeface="宋体" pitchFamily="2" charset="-122"/>
              </a:rPr>
              <a:t>为本课文写一个续编：</a:t>
            </a:r>
          </a:p>
          <a:p>
            <a:pPr marL="1075055" lvl="2" indent="0"/>
            <a:r>
              <a:rPr lang="zh-CN" altLang="en-US" sz="24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要求：请发挥你的想象力，想象和夸张的成分越浓越好。</a:t>
            </a:r>
          </a:p>
          <a:p>
            <a:pPr marL="1075055" lvl="2" indent="0"/>
            <a:endParaRPr lang="zh-CN" altLang="en-US" sz="2400" b="1" dirty="0">
              <a:solidFill>
                <a:srgbClr val="FF3300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000120141119A01PPBG">
  <a:themeElements>
    <a:clrScheme name="自定义 235">
      <a:dk1>
        <a:srgbClr val="FFFFFF"/>
      </a:dk1>
      <a:lt1>
        <a:srgbClr val="717579"/>
      </a:lt1>
      <a:dk2>
        <a:srgbClr val="FFFFFF"/>
      </a:dk2>
      <a:lt2>
        <a:srgbClr val="717579"/>
      </a:lt2>
      <a:accent1>
        <a:srgbClr val="007D7A"/>
      </a:accent1>
      <a:accent2>
        <a:srgbClr val="2C74A0"/>
      </a:accent2>
      <a:accent3>
        <a:srgbClr val="799E48"/>
      </a:accent3>
      <a:accent4>
        <a:srgbClr val="A59045"/>
      </a:accent4>
      <a:accent5>
        <a:srgbClr val="F73C51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4">
      <a:majorFont>
        <a:latin typeface="Bell MT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1573</Words>
  <Application>Microsoft Office PowerPoint</Application>
  <PresentationFormat>宽屏</PresentationFormat>
  <Paragraphs>121</Paragraphs>
  <Slides>20</Slides>
  <Notes>0</Notes>
  <HiddenSlides>1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黑体</vt:lpstr>
      <vt:lpstr>华文新魏</vt:lpstr>
      <vt:lpstr>楷体_GB2312</vt:lpstr>
      <vt:lpstr>隶书</vt:lpstr>
      <vt:lpstr>宋体</vt:lpstr>
      <vt:lpstr>幼圆</vt:lpstr>
      <vt:lpstr>Arial</vt:lpstr>
      <vt:lpstr>Bell MT</vt:lpstr>
      <vt:lpstr>Calibri</vt:lpstr>
      <vt:lpstr>Times New Roman</vt:lpstr>
      <vt:lpstr>Webdings</vt:lpstr>
      <vt:lpstr>A000120141119A01PPBG</vt:lpstr>
      <vt:lpstr>皇帝的新装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tt y</cp:lastModifiedBy>
  <cp:revision>11</cp:revision>
  <dcterms:created xsi:type="dcterms:W3CDTF">2015-12-11T06:15:00Z</dcterms:created>
  <dcterms:modified xsi:type="dcterms:W3CDTF">2015-12-15T02:23:42Z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2052-10.1.0.5400</vt:lpwstr>
  </property>
</Properties>
</file>