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79" r:id="rId12"/>
    <p:sldId id="266" r:id="rId13"/>
    <p:sldId id="267" r:id="rId14"/>
    <p:sldId id="268" r:id="rId15"/>
    <p:sldId id="269" r:id="rId16"/>
    <p:sldId id="270" r:id="rId17"/>
    <p:sldId id="271" r:id="rId18"/>
    <p:sldId id="272" r:id="rId19"/>
    <p:sldId id="273" r:id="rId20"/>
    <p:sldId id="274" r:id="rId21"/>
    <p:sldId id="275" r:id="rId22"/>
    <p:sldId id="278" r:id="rId23"/>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autoAdjust="0"/>
    <p:restoredTop sz="94620" autoAdjust="0"/>
  </p:normalViewPr>
  <p:slideViewPr>
    <p:cSldViewPr>
      <p:cViewPr>
        <p:scale>
          <a:sx n="70" d="100"/>
          <a:sy n="70" d="100"/>
        </p:scale>
        <p:origin x="-1140" y="-72"/>
      </p:cViewPr>
      <p:guideLst>
        <p:guide orient="horz" pos="2160"/>
        <p:guide pos="2880"/>
      </p:guideLst>
    </p:cSldViewPr>
  </p:slideViewPr>
  <p:outlineViewPr>
    <p:cViewPr>
      <p:scale>
        <a:sx n="33" d="100"/>
        <a:sy n="33" d="100"/>
      </p:scale>
      <p:origin x="102" y="2064"/>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065A3C-27AC-4593-BA3B-AB50E913A08B}" type="datetimeFigureOut">
              <a:rPr lang="zh-CN" altLang="en-US" smtClean="0"/>
              <a:pPr/>
              <a:t>2014/6/25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732E73-6C2C-4DF1-983B-638F05BAD4BA}"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8" name="日期占位符 27"/>
          <p:cNvSpPr>
            <a:spLocks noGrp="1"/>
          </p:cNvSpPr>
          <p:nvPr>
            <p:ph type="dt" sz="half" idx="10"/>
          </p:nvPr>
        </p:nvSpPr>
        <p:spPr/>
        <p:txBody>
          <a:bodyPr/>
          <a:lstStyle>
            <a:extLst/>
          </a:lstStyle>
          <a:p>
            <a:fld id="{9C300292-E26F-4DA7-A253-F02E2472E994}" type="datetimeFigureOut">
              <a:rPr lang="zh-CN" altLang="en-US" smtClean="0"/>
              <a:pPr/>
              <a:t>2014/6/25</a:t>
            </a:fld>
            <a:endParaRPr lang="zh-CN" altLang="en-US"/>
          </a:p>
        </p:txBody>
      </p:sp>
      <p:sp>
        <p:nvSpPr>
          <p:cNvPr id="17" name="页脚占位符 16"/>
          <p:cNvSpPr>
            <a:spLocks noGrp="1"/>
          </p:cNvSpPr>
          <p:nvPr>
            <p:ph type="ftr" sz="quarter" idx="11"/>
          </p:nvPr>
        </p:nvSpPr>
        <p:spPr/>
        <p:txBody>
          <a:bodyPr/>
          <a:lstStyle>
            <a:extLst/>
          </a:lstStyle>
          <a:p>
            <a:endParaRPr lang="zh-CN" altLang="en-US"/>
          </a:p>
        </p:txBody>
      </p:sp>
      <p:sp>
        <p:nvSpPr>
          <p:cNvPr id="29" name="灯片编号占位符 28"/>
          <p:cNvSpPr>
            <a:spLocks noGrp="1"/>
          </p:cNvSpPr>
          <p:nvPr>
            <p:ph type="sldNum" sz="quarter" idx="12"/>
          </p:nvPr>
        </p:nvSpPr>
        <p:spPr/>
        <p:txBody>
          <a:bodyPr/>
          <a:lstStyle>
            <a:extLst/>
          </a:lstStyle>
          <a:p>
            <a:fld id="{3EC1CAE2-9BD4-4129-8E1A-3BBDC7A3AEA2}" type="slidenum">
              <a:rPr lang="zh-CN" altLang="en-US" smtClean="0"/>
              <a:pPr/>
              <a:t>‹#›</a:t>
            </a:fld>
            <a:endParaRPr lang="zh-CN" altLang="en-US"/>
          </a:p>
        </p:txBody>
      </p:sp>
      <p:sp>
        <p:nvSpPr>
          <p:cNvPr id="32" name="矩形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矩形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矩形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矩形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矩形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标题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zh-CN" altLang="en-US" smtClean="0"/>
              <a:t>单击此处编辑母版副标题样式</a:t>
            </a:r>
            <a:endParaRPr kumimoji="0" lang="en-US"/>
          </a:p>
        </p:txBody>
      </p:sp>
      <p:sp>
        <p:nvSpPr>
          <p:cNvPr id="56" name="矩形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矩形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矩形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矩形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9C300292-E26F-4DA7-A253-F02E2472E994}" type="datetimeFigureOut">
              <a:rPr lang="zh-CN" altLang="en-US" smtClean="0"/>
              <a:pPr/>
              <a:t>2014/6/25</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3EC1CAE2-9BD4-4129-8E1A-3BBDC7A3AEA2}"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4" name="任意多边形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任意多边形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任意多边形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任意多边形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任意多边形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任意多边形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任意多边形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任意多边形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任意多边形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任意多边形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任意多边形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任意多边形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任意多边形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任意多边形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任意多边形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文本占位符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extLst/>
          </a:lstStyle>
          <a:p>
            <a:fld id="{9C300292-E26F-4DA7-A253-F02E2472E994}" type="datetimeFigureOut">
              <a:rPr lang="zh-CN" altLang="en-US" smtClean="0"/>
              <a:pPr/>
              <a:t>2014/6/25</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3EC1CAE2-9BD4-4129-8E1A-3BBDC7A3AEA2}" type="slidenum">
              <a:rPr lang="zh-CN" altLang="en-US" smtClean="0"/>
              <a:pPr/>
              <a:t>‹#›</a:t>
            </a:fld>
            <a:endParaRPr lang="zh-CN" altLang="en-US"/>
          </a:p>
        </p:txBody>
      </p:sp>
      <p:sp>
        <p:nvSpPr>
          <p:cNvPr id="7" name="矩形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标题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zh-CN" altLang="en-US" smtClean="0"/>
              <a:t>单击此处编辑母版标题样式</a:t>
            </a:r>
            <a:endParaRPr kumimoji="0" lang="en-US"/>
          </a:p>
        </p:txBody>
      </p:sp>
      <p:sp>
        <p:nvSpPr>
          <p:cNvPr id="8" name="矩形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矩形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矩形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矩形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矩形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512064"/>
            <a:ext cx="8229600" cy="914400"/>
          </a:xfrm>
        </p:spPr>
        <p:txBody>
          <a:bodyPr/>
          <a:lstStyle>
            <a:extLst/>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extLst/>
          </a:lstStyle>
          <a:p>
            <a:fld id="{9C300292-E26F-4DA7-A253-F02E2472E994}" type="datetimeFigureOut">
              <a:rPr lang="zh-CN" altLang="en-US" smtClean="0"/>
              <a:pPr/>
              <a:t>2014/6/25</a:t>
            </a:fld>
            <a:endParaRPr lang="zh-CN" altLang="en-US"/>
          </a:p>
        </p:txBody>
      </p:sp>
      <p:sp>
        <p:nvSpPr>
          <p:cNvPr id="6" name="页脚占位符 5"/>
          <p:cNvSpPr>
            <a:spLocks noGrp="1"/>
          </p:cNvSpPr>
          <p:nvPr>
            <p:ph type="ftr" sz="quarter" idx="11"/>
          </p:nvPr>
        </p:nvSpPr>
        <p:spPr/>
        <p:txBody>
          <a:bodyPr/>
          <a:lstStyle>
            <a:extLst/>
          </a:lstStyle>
          <a:p>
            <a:endParaRPr lang="zh-CN" altLang="en-US"/>
          </a:p>
        </p:txBody>
      </p:sp>
      <p:sp>
        <p:nvSpPr>
          <p:cNvPr id="7" name="灯片编号占位符 6"/>
          <p:cNvSpPr>
            <a:spLocks noGrp="1"/>
          </p:cNvSpPr>
          <p:nvPr>
            <p:ph type="sldNum" sz="quarter" idx="12"/>
          </p:nvPr>
        </p:nvSpPr>
        <p:spPr/>
        <p:txBody>
          <a:bodyPr/>
          <a:lstStyle>
            <a:extLst/>
          </a:lstStyle>
          <a:p>
            <a:fld id="{3EC1CAE2-9BD4-4129-8E1A-3BBDC7A3AEA2}"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5" name="矩形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标题 1"/>
          <p:cNvSpPr>
            <a:spLocks noGrp="1"/>
          </p:cNvSpPr>
          <p:nvPr>
            <p:ph type="title"/>
          </p:nvPr>
        </p:nvSpPr>
        <p:spPr>
          <a:xfrm>
            <a:off x="504824" y="512064"/>
            <a:ext cx="7772400" cy="914400"/>
          </a:xfrm>
        </p:spPr>
        <p:txBody>
          <a:bodyPr anchor="t"/>
          <a:lstStyle>
            <a:lvl1pPr>
              <a:defRPr sz="4000"/>
            </a:lvl1pPr>
            <a:extLst/>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extLst/>
          </a:lstStyle>
          <a:p>
            <a:fld id="{9C300292-E26F-4DA7-A253-F02E2472E994}" type="datetimeFigureOut">
              <a:rPr lang="zh-CN" altLang="en-US" smtClean="0"/>
              <a:pPr/>
              <a:t>2014/6/25</a:t>
            </a:fld>
            <a:endParaRPr lang="zh-CN" altLang="en-US"/>
          </a:p>
        </p:txBody>
      </p:sp>
      <p:sp>
        <p:nvSpPr>
          <p:cNvPr id="8" name="页脚占位符 7"/>
          <p:cNvSpPr>
            <a:spLocks noGrp="1"/>
          </p:cNvSpPr>
          <p:nvPr>
            <p:ph type="ftr" sz="quarter" idx="11"/>
          </p:nvPr>
        </p:nvSpPr>
        <p:spPr/>
        <p:txBody>
          <a:bodyPr/>
          <a:lstStyle>
            <a:extLst/>
          </a:lstStyle>
          <a:p>
            <a:endParaRPr lang="zh-CN" altLang="en-US"/>
          </a:p>
        </p:txBody>
      </p:sp>
      <p:sp>
        <p:nvSpPr>
          <p:cNvPr id="9" name="灯片编号占位符 8"/>
          <p:cNvSpPr>
            <a:spLocks noGrp="1"/>
          </p:cNvSpPr>
          <p:nvPr>
            <p:ph type="sldNum" sz="quarter" idx="12"/>
          </p:nvPr>
        </p:nvSpPr>
        <p:spPr/>
        <p:txBody>
          <a:bodyPr/>
          <a:lstStyle>
            <a:extLst/>
          </a:lstStyle>
          <a:p>
            <a:fld id="{3EC1CAE2-9BD4-4129-8E1A-3BBDC7A3AEA2}" type="slidenum">
              <a:rPr lang="zh-CN" altLang="en-US" smtClean="0"/>
              <a:pPr/>
              <a:t>‹#›</a:t>
            </a:fld>
            <a:endParaRPr lang="zh-CN" altLang="en-US"/>
          </a:p>
        </p:txBody>
      </p:sp>
      <p:sp>
        <p:nvSpPr>
          <p:cNvPr id="16" name="矩形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矩形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矩形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矩形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矩形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矩形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矩形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矩形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矩形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914400" y="512064"/>
            <a:ext cx="7772400" cy="914400"/>
          </a:xfrm>
        </p:spPr>
        <p:txBody>
          <a:bodyPr/>
          <a:lstStyle>
            <a:lvl1pPr>
              <a:defRPr sz="4000" cap="none" baseline="0"/>
            </a:lvl1pPr>
            <a:extLst/>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extLst/>
          </a:lstStyle>
          <a:p>
            <a:fld id="{9C300292-E26F-4DA7-A253-F02E2472E994}" type="datetimeFigureOut">
              <a:rPr lang="zh-CN" altLang="en-US" smtClean="0"/>
              <a:pPr/>
              <a:t>2014/6/25</a:t>
            </a:fld>
            <a:endParaRPr lang="zh-CN" altLang="en-US"/>
          </a:p>
        </p:txBody>
      </p:sp>
      <p:sp>
        <p:nvSpPr>
          <p:cNvPr id="4" name="页脚占位符 3"/>
          <p:cNvSpPr>
            <a:spLocks noGrp="1"/>
          </p:cNvSpPr>
          <p:nvPr>
            <p:ph type="ftr" sz="quarter" idx="11"/>
          </p:nvPr>
        </p:nvSpPr>
        <p:spPr/>
        <p:txBody>
          <a:bodyPr/>
          <a:lstStyle>
            <a:extLst/>
          </a:lstStyle>
          <a:p>
            <a:endParaRPr lang="zh-CN" altLang="en-US"/>
          </a:p>
        </p:txBody>
      </p:sp>
      <p:sp>
        <p:nvSpPr>
          <p:cNvPr id="5" name="灯片编号占位符 4"/>
          <p:cNvSpPr>
            <a:spLocks noGrp="1"/>
          </p:cNvSpPr>
          <p:nvPr>
            <p:ph type="sldNum" sz="quarter" idx="12"/>
          </p:nvPr>
        </p:nvSpPr>
        <p:spPr/>
        <p:txBody>
          <a:bodyPr/>
          <a:lstStyle>
            <a:extLst/>
          </a:lstStyle>
          <a:p>
            <a:fld id="{3EC1CAE2-9BD4-4129-8E1A-3BBDC7A3AEA2}"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extLst/>
          </a:lstStyle>
          <a:p>
            <a:fld id="{9C300292-E26F-4DA7-A253-F02E2472E994}" type="datetimeFigureOut">
              <a:rPr lang="zh-CN" altLang="en-US" smtClean="0"/>
              <a:pPr/>
              <a:t>2014/6/25</a:t>
            </a:fld>
            <a:endParaRPr lang="zh-CN" altLang="en-US"/>
          </a:p>
        </p:txBody>
      </p:sp>
      <p:sp>
        <p:nvSpPr>
          <p:cNvPr id="3" name="页脚占位符 2"/>
          <p:cNvSpPr>
            <a:spLocks noGrp="1"/>
          </p:cNvSpPr>
          <p:nvPr>
            <p:ph type="ftr" sz="quarter" idx="11"/>
          </p:nvPr>
        </p:nvSpPr>
        <p:spPr/>
        <p:txBody>
          <a:bodyPr/>
          <a:lstStyle>
            <a:extLst/>
          </a:lstStyle>
          <a:p>
            <a:endParaRPr lang="zh-CN" altLang="en-US"/>
          </a:p>
        </p:txBody>
      </p:sp>
      <p:sp>
        <p:nvSpPr>
          <p:cNvPr id="4" name="灯片编号占位符 3"/>
          <p:cNvSpPr>
            <a:spLocks noGrp="1"/>
          </p:cNvSpPr>
          <p:nvPr>
            <p:ph type="sldNum" sz="quarter" idx="12"/>
          </p:nvPr>
        </p:nvSpPr>
        <p:spPr/>
        <p:txBody>
          <a:bodyPr/>
          <a:lstStyle>
            <a:extLst/>
          </a:lstStyle>
          <a:p>
            <a:fld id="{3EC1CAE2-9BD4-4129-8E1A-3BBDC7A3AEA2}"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85800" y="273050"/>
            <a:ext cx="8229600" cy="1162050"/>
          </a:xfrm>
        </p:spPr>
        <p:txBody>
          <a:bodyPr anchor="ctr"/>
          <a:lstStyle>
            <a:lvl1pPr algn="l">
              <a:buNone/>
              <a:defRPr sz="3600" b="0"/>
            </a:lvl1pPr>
            <a:extLst/>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extLst/>
          </a:lstStyle>
          <a:p>
            <a:fld id="{9C300292-E26F-4DA7-A253-F02E2472E994}" type="datetimeFigureOut">
              <a:rPr lang="zh-CN" altLang="en-US" smtClean="0"/>
              <a:pPr/>
              <a:t>2014/6/25</a:t>
            </a:fld>
            <a:endParaRPr lang="zh-CN" altLang="en-US"/>
          </a:p>
        </p:txBody>
      </p:sp>
      <p:sp>
        <p:nvSpPr>
          <p:cNvPr id="6" name="页脚占位符 5"/>
          <p:cNvSpPr>
            <a:spLocks noGrp="1"/>
          </p:cNvSpPr>
          <p:nvPr>
            <p:ph type="ftr" sz="quarter" idx="11"/>
          </p:nvPr>
        </p:nvSpPr>
        <p:spPr/>
        <p:txBody>
          <a:bodyPr/>
          <a:lstStyle>
            <a:extLst/>
          </a:lstStyle>
          <a:p>
            <a:endParaRPr lang="zh-CN" altLang="en-US"/>
          </a:p>
        </p:txBody>
      </p:sp>
      <p:sp>
        <p:nvSpPr>
          <p:cNvPr id="7" name="灯片编号占位符 6"/>
          <p:cNvSpPr>
            <a:spLocks noGrp="1"/>
          </p:cNvSpPr>
          <p:nvPr>
            <p:ph type="sldNum" sz="quarter" idx="12"/>
          </p:nvPr>
        </p:nvSpPr>
        <p:spPr/>
        <p:txBody>
          <a:bodyPr/>
          <a:lstStyle>
            <a:extLst/>
          </a:lstStyle>
          <a:p>
            <a:fld id="{3EC1CAE2-9BD4-4129-8E1A-3BBDC7A3AEA2}"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8" name="矩形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直接连接符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组合 9"/>
          <p:cNvGrpSpPr/>
          <p:nvPr/>
        </p:nvGrpSpPr>
        <p:grpSpPr>
          <a:xfrm rot="5400000">
            <a:off x="8514581" y="1219200"/>
            <a:ext cx="132763" cy="128466"/>
            <a:chOff x="6668087" y="1297746"/>
            <a:chExt cx="161840" cy="156602"/>
          </a:xfrm>
        </p:grpSpPr>
        <p:cxnSp>
          <p:nvCxnSpPr>
            <p:cNvPr id="15" name="直接连接符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直接连接符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直接连接符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标题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zh-CN" altLang="en-US" smtClean="0"/>
              <a:t>单击图标添加图片</a:t>
            </a:r>
            <a:endParaRPr kumimoji="0" lang="en-US"/>
          </a:p>
        </p:txBody>
      </p:sp>
      <p:sp>
        <p:nvSpPr>
          <p:cNvPr id="4" name="文本占位符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zh-CN" altLang="en-US" smtClean="0"/>
              <a:t>单击此处编辑母版文本样式</a:t>
            </a:r>
          </a:p>
        </p:txBody>
      </p:sp>
      <p:grpSp>
        <p:nvGrpSpPr>
          <p:cNvPr id="14" name="组合 13"/>
          <p:cNvGrpSpPr/>
          <p:nvPr/>
        </p:nvGrpSpPr>
        <p:grpSpPr>
          <a:xfrm rot="5400000">
            <a:off x="8666981" y="1371600"/>
            <a:ext cx="132763" cy="128466"/>
            <a:chOff x="6668087" y="1297746"/>
            <a:chExt cx="161840" cy="156602"/>
          </a:xfrm>
        </p:grpSpPr>
        <p:cxnSp>
          <p:nvCxnSpPr>
            <p:cNvPr id="11" name="直接连接符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直接连接符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直接连接符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组合 17"/>
          <p:cNvGrpSpPr/>
          <p:nvPr/>
        </p:nvGrpSpPr>
        <p:grpSpPr>
          <a:xfrm rot="5400000">
            <a:off x="8320088" y="1474763"/>
            <a:ext cx="132763" cy="128466"/>
            <a:chOff x="6668087" y="1297746"/>
            <a:chExt cx="161840" cy="156602"/>
          </a:xfrm>
        </p:grpSpPr>
        <p:cxnSp>
          <p:nvCxnSpPr>
            <p:cNvPr id="19" name="直接连接符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直接连接符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直接连接符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日期占位符 4"/>
          <p:cNvSpPr>
            <a:spLocks noGrp="1"/>
          </p:cNvSpPr>
          <p:nvPr>
            <p:ph type="dt" sz="half" idx="10"/>
          </p:nvPr>
        </p:nvSpPr>
        <p:spPr>
          <a:xfrm>
            <a:off x="6477000" y="55499"/>
            <a:ext cx="2133600" cy="365125"/>
          </a:xfrm>
        </p:spPr>
        <p:txBody>
          <a:bodyPr/>
          <a:lstStyle>
            <a:extLst/>
          </a:lstStyle>
          <a:p>
            <a:fld id="{9C300292-E26F-4DA7-A253-F02E2472E994}" type="datetimeFigureOut">
              <a:rPr lang="zh-CN" altLang="en-US" smtClean="0"/>
              <a:pPr/>
              <a:t>2014/6/25</a:t>
            </a:fld>
            <a:endParaRPr lang="zh-CN" altLang="en-US"/>
          </a:p>
        </p:txBody>
      </p:sp>
      <p:sp>
        <p:nvSpPr>
          <p:cNvPr id="6" name="页脚占位符 5"/>
          <p:cNvSpPr>
            <a:spLocks noGrp="1"/>
          </p:cNvSpPr>
          <p:nvPr>
            <p:ph type="ftr" sz="quarter" idx="11"/>
          </p:nvPr>
        </p:nvSpPr>
        <p:spPr>
          <a:xfrm>
            <a:off x="914400" y="55499"/>
            <a:ext cx="5562600" cy="365125"/>
          </a:xfrm>
        </p:spPr>
        <p:txBody>
          <a:bodyPr/>
          <a:lstStyle>
            <a:extLst/>
          </a:lstStyle>
          <a:p>
            <a:endParaRPr lang="zh-CN" altLang="en-US"/>
          </a:p>
        </p:txBody>
      </p:sp>
      <p:sp>
        <p:nvSpPr>
          <p:cNvPr id="7" name="灯片编号占位符 6"/>
          <p:cNvSpPr>
            <a:spLocks noGrp="1"/>
          </p:cNvSpPr>
          <p:nvPr>
            <p:ph type="sldNum" sz="quarter" idx="12"/>
          </p:nvPr>
        </p:nvSpPr>
        <p:spPr>
          <a:xfrm>
            <a:off x="8610600" y="55499"/>
            <a:ext cx="457200" cy="365125"/>
          </a:xfrm>
        </p:spPr>
        <p:txBody>
          <a:bodyPr/>
          <a:lstStyle>
            <a:extLst/>
          </a:lstStyle>
          <a:p>
            <a:fld id="{3EC1CAE2-9BD4-4129-8E1A-3BBDC7A3AEA2}"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9C300292-E26F-4DA7-A253-F02E2472E994}" type="datetimeFigureOut">
              <a:rPr lang="zh-CN" altLang="en-US" smtClean="0"/>
              <a:pPr/>
              <a:t>2014/6/25</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3EC1CAE2-9BD4-4129-8E1A-3BBDC7A3AEA2}"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9"/>
            <a:ext cx="1981200" cy="5851525"/>
          </a:xfrm>
        </p:spPr>
        <p:txBody>
          <a:bodyPr vert="eaVert" anchor="ctr"/>
          <a:lstStyle>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609600" y="274639"/>
            <a:ext cx="5867400" cy="5851525"/>
          </a:xfrm>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9C300292-E26F-4DA7-A253-F02E2472E994}" type="datetimeFigureOut">
              <a:rPr lang="zh-CN" altLang="en-US" smtClean="0"/>
              <a:pPr/>
              <a:t>2014/6/25</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3EC1CAE2-9BD4-4129-8E1A-3BBDC7A3AEA2}"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矩形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矩形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矩形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矩形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矩形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矩形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矩形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矩形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矩形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标题占位符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9C300292-E26F-4DA7-A253-F02E2472E994}" type="datetimeFigureOut">
              <a:rPr lang="zh-CN" altLang="en-US" smtClean="0"/>
              <a:pPr/>
              <a:t>2014/6/25</a:t>
            </a:fld>
            <a:endParaRPr lang="zh-CN" altLang="en-US"/>
          </a:p>
        </p:txBody>
      </p:sp>
      <p:sp>
        <p:nvSpPr>
          <p:cNvPr id="3" name="页脚占位符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zh-CN" altLang="en-US"/>
          </a:p>
        </p:txBody>
      </p:sp>
      <p:sp>
        <p:nvSpPr>
          <p:cNvPr id="23" name="灯片编号占位符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3EC1CAE2-9BD4-4129-8E1A-3BBDC7A3AEA2}" type="slidenum">
              <a:rPr lang="zh-CN" altLang="en-US" smtClean="0"/>
              <a:pPr/>
              <a:t>‹#›</a:t>
            </a:fld>
            <a:endParaRPr lang="zh-CN" altLang="en-US"/>
          </a:p>
        </p:txBody>
      </p:sp>
    </p:spTree>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115616" y="3573016"/>
            <a:ext cx="7772400" cy="1975104"/>
          </a:xfrm>
        </p:spPr>
        <p:txBody>
          <a:bodyPr/>
          <a:lstStyle/>
          <a:p>
            <a:pPr algn="ctr"/>
            <a:r>
              <a:rPr lang="en-US" altLang="zh-CN" dirty="0" smtClean="0"/>
              <a:t>2014-06-14</a:t>
            </a:r>
            <a:br>
              <a:rPr lang="en-US" altLang="zh-CN" dirty="0" smtClean="0"/>
            </a:br>
            <a:r>
              <a:rPr lang="zh-CN" altLang="en-US" dirty="0" smtClean="0"/>
              <a:t>詹保胜</a:t>
            </a:r>
            <a:endParaRPr lang="zh-CN" altLang="en-US" dirty="0"/>
          </a:p>
        </p:txBody>
      </p:sp>
      <p:sp>
        <p:nvSpPr>
          <p:cNvPr id="3" name="副标题 2"/>
          <p:cNvSpPr>
            <a:spLocks noGrp="1"/>
          </p:cNvSpPr>
          <p:nvPr>
            <p:ph type="subTitle" idx="1"/>
          </p:nvPr>
        </p:nvSpPr>
        <p:spPr>
          <a:xfrm>
            <a:off x="827584" y="1556792"/>
            <a:ext cx="7772400" cy="1508760"/>
          </a:xfrm>
        </p:spPr>
        <p:txBody>
          <a:bodyPr>
            <a:noAutofit/>
          </a:bodyPr>
          <a:lstStyle/>
          <a:p>
            <a:pPr algn="ctr"/>
            <a:r>
              <a:rPr lang="zh-CN" altLang="zh-CN" sz="8000" b="1" dirty="0" smtClean="0"/>
              <a:t>语言运用题</a:t>
            </a:r>
            <a:r>
              <a:rPr lang="zh-CN" altLang="en-US" sz="8000" b="1" dirty="0" smtClean="0"/>
              <a:t>讲解</a:t>
            </a:r>
            <a:endParaRPr lang="zh-CN" altLang="zh-CN" sz="8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14400" y="512064"/>
            <a:ext cx="7772400" cy="1260752"/>
          </a:xfrm>
        </p:spPr>
        <p:txBody>
          <a:bodyPr/>
          <a:lstStyle/>
          <a:p>
            <a:r>
              <a:rPr lang="en-US" altLang="zh-CN" sz="3200" b="1" dirty="0" smtClean="0">
                <a:solidFill>
                  <a:schemeClr val="tx1"/>
                </a:solidFill>
              </a:rPr>
              <a:t>2013</a:t>
            </a:r>
            <a:r>
              <a:rPr lang="zh-CN" altLang="zh-CN" sz="3200" b="1" dirty="0" smtClean="0">
                <a:solidFill>
                  <a:schemeClr val="tx1"/>
                </a:solidFill>
              </a:rPr>
              <a:t>年中国学生选择留学国家时的考虑因素有</a:t>
            </a:r>
            <a:r>
              <a:rPr lang="en-US" altLang="zh-CN" sz="3200" b="1" dirty="0" smtClean="0">
                <a:solidFill>
                  <a:schemeClr val="tx1"/>
                </a:solidFill>
              </a:rPr>
              <a:t>:</a:t>
            </a:r>
            <a:r>
              <a:rPr lang="zh-CN" altLang="zh-CN" sz="3200" b="1" dirty="0" smtClean="0">
                <a:solidFill>
                  <a:schemeClr val="tx1"/>
                </a:solidFill>
              </a:rPr>
              <a:t>气候环境、国内就业形势、性价比。</a:t>
            </a:r>
            <a:r>
              <a:rPr lang="zh-CN" altLang="zh-CN" sz="3200" dirty="0" smtClean="0">
                <a:solidFill>
                  <a:schemeClr val="tx1"/>
                </a:solidFill>
              </a:rPr>
              <a:t/>
            </a:r>
            <a:br>
              <a:rPr lang="zh-CN" altLang="zh-CN" sz="3200" dirty="0" smtClean="0">
                <a:solidFill>
                  <a:schemeClr val="tx1"/>
                </a:solidFill>
              </a:rPr>
            </a:br>
            <a:endParaRPr lang="zh-CN" altLang="en-US" sz="3200" dirty="0">
              <a:solidFill>
                <a:schemeClr val="tx1"/>
              </a:solidFill>
            </a:endParaRPr>
          </a:p>
        </p:txBody>
      </p:sp>
      <p:sp>
        <p:nvSpPr>
          <p:cNvPr id="3" name="内容占位符 2"/>
          <p:cNvSpPr>
            <a:spLocks noGrp="1"/>
          </p:cNvSpPr>
          <p:nvPr>
            <p:ph idx="1"/>
          </p:nvPr>
        </p:nvSpPr>
        <p:spPr>
          <a:xfrm>
            <a:off x="755576" y="1772816"/>
            <a:ext cx="7772400" cy="4726760"/>
          </a:xfrm>
        </p:spPr>
        <p:txBody>
          <a:bodyPr>
            <a:noAutofit/>
          </a:bodyPr>
          <a:lstStyle/>
          <a:p>
            <a:r>
              <a:rPr lang="en-US" altLang="zh-CN" sz="2000" b="1" dirty="0" smtClean="0">
                <a:solidFill>
                  <a:schemeClr val="accent1"/>
                </a:solidFill>
              </a:rPr>
              <a:t>1</a:t>
            </a:r>
            <a:r>
              <a:rPr lang="zh-CN" altLang="zh-CN" sz="2000" b="1" dirty="0" smtClean="0">
                <a:solidFill>
                  <a:schemeClr val="accent1"/>
                </a:solidFill>
              </a:rPr>
              <a:t>．阅读下面材料，请在“该报告显示”后补写一句话。要求：概括该报告反映的主要信息；不超过</a:t>
            </a:r>
            <a:r>
              <a:rPr lang="en-US" altLang="zh-CN" sz="2000" b="1" dirty="0" smtClean="0">
                <a:solidFill>
                  <a:schemeClr val="accent1"/>
                </a:solidFill>
              </a:rPr>
              <a:t>40</a:t>
            </a:r>
            <a:r>
              <a:rPr lang="zh-CN" altLang="zh-CN" sz="2000" b="1" dirty="0" smtClean="0">
                <a:solidFill>
                  <a:schemeClr val="accent1"/>
                </a:solidFill>
              </a:rPr>
              <a:t>字，含标点符号。</a:t>
            </a:r>
          </a:p>
          <a:p>
            <a:r>
              <a:rPr lang="zh-CN" altLang="zh-CN" sz="2000" b="1" dirty="0" smtClean="0">
                <a:solidFill>
                  <a:schemeClr val="accent1"/>
                </a:solidFill>
              </a:rPr>
              <a:t>《</a:t>
            </a:r>
            <a:r>
              <a:rPr lang="en-US" altLang="zh-CN" sz="2000" b="1" dirty="0" smtClean="0">
                <a:solidFill>
                  <a:schemeClr val="accent1"/>
                </a:solidFill>
              </a:rPr>
              <a:t>2013</a:t>
            </a:r>
            <a:r>
              <a:rPr lang="zh-CN" altLang="zh-CN" sz="2000" b="1" dirty="0" smtClean="0">
                <a:solidFill>
                  <a:schemeClr val="accent1"/>
                </a:solidFill>
              </a:rPr>
              <a:t>年中国学生留学意向调查报告》在北京、南京、重庆、郑州、长沙、厦门六地同时发布。据报告发布方启德教育集团北京分公司副总经理张磊介绍，问卷覆盖全国</a:t>
            </a:r>
            <a:r>
              <a:rPr lang="en-US" altLang="zh-CN" sz="2000" b="1" dirty="0" smtClean="0">
                <a:solidFill>
                  <a:schemeClr val="accent1"/>
                </a:solidFill>
              </a:rPr>
              <a:t>23</a:t>
            </a:r>
            <a:r>
              <a:rPr lang="zh-CN" altLang="zh-CN" sz="2000" b="1" dirty="0" smtClean="0">
                <a:solidFill>
                  <a:schemeClr val="accent1"/>
                </a:solidFill>
              </a:rPr>
              <a:t>个主要城市，其中有效问卷为</a:t>
            </a:r>
            <a:r>
              <a:rPr lang="en-US" altLang="zh-CN" sz="2000" b="1" dirty="0" smtClean="0">
                <a:solidFill>
                  <a:schemeClr val="accent1"/>
                </a:solidFill>
              </a:rPr>
              <a:t>21352</a:t>
            </a:r>
            <a:r>
              <a:rPr lang="zh-CN" altLang="zh-CN" sz="2000" b="1" dirty="0" smtClean="0">
                <a:solidFill>
                  <a:schemeClr val="accent1"/>
                </a:solidFill>
              </a:rPr>
              <a:t>份。张磊说，“让我们感到意外又不意外的是，有超过</a:t>
            </a:r>
            <a:r>
              <a:rPr lang="en-US" altLang="zh-CN" sz="2000" b="1" dirty="0" smtClean="0">
                <a:solidFill>
                  <a:schemeClr val="accent1"/>
                </a:solidFill>
              </a:rPr>
              <a:t>30%</a:t>
            </a:r>
            <a:r>
              <a:rPr lang="zh-CN" altLang="zh-CN" sz="2000" b="1" dirty="0" smtClean="0">
                <a:solidFill>
                  <a:schemeClr val="accent1"/>
                </a:solidFill>
              </a:rPr>
              <a:t>的被调查者会考虑气候环境这个因素，较去年同比增长近</a:t>
            </a:r>
            <a:r>
              <a:rPr lang="en-US" altLang="zh-CN" sz="2000" b="1" dirty="0" smtClean="0">
                <a:solidFill>
                  <a:schemeClr val="accent1"/>
                </a:solidFill>
              </a:rPr>
              <a:t>10%</a:t>
            </a:r>
            <a:r>
              <a:rPr lang="zh-CN" altLang="zh-CN" sz="2000" b="1" dirty="0" smtClean="0">
                <a:solidFill>
                  <a:schemeClr val="accent1"/>
                </a:solidFill>
              </a:rPr>
              <a:t>。”张磊介绍说，</a:t>
            </a:r>
            <a:r>
              <a:rPr lang="en-US" altLang="zh-CN" sz="2000" b="1" dirty="0" smtClean="0">
                <a:solidFill>
                  <a:schemeClr val="accent1"/>
                </a:solidFill>
              </a:rPr>
              <a:t>69.3%</a:t>
            </a:r>
            <a:r>
              <a:rPr lang="zh-CN" altLang="zh-CN" sz="2000" b="1" dirty="0" smtClean="0">
                <a:solidFill>
                  <a:schemeClr val="accent1"/>
                </a:solidFill>
              </a:rPr>
              <a:t>的意向留学者认为国内就业形势对其选择留学国家及留学专业产生了影响，其中认为有很大影响的占到</a:t>
            </a:r>
            <a:r>
              <a:rPr lang="en-US" altLang="zh-CN" sz="2000" b="1" dirty="0" smtClean="0">
                <a:solidFill>
                  <a:schemeClr val="accent1"/>
                </a:solidFill>
              </a:rPr>
              <a:t>15</a:t>
            </a:r>
            <a:r>
              <a:rPr lang="zh-CN" altLang="zh-CN" sz="2000" b="1" dirty="0" smtClean="0">
                <a:solidFill>
                  <a:schemeClr val="accent1"/>
                </a:solidFill>
              </a:rPr>
              <a:t>，</a:t>
            </a:r>
            <a:r>
              <a:rPr lang="en-US" altLang="zh-CN" sz="2000" b="1" dirty="0" smtClean="0">
                <a:solidFill>
                  <a:schemeClr val="accent1"/>
                </a:solidFill>
              </a:rPr>
              <a:t>4%</a:t>
            </a:r>
            <a:r>
              <a:rPr lang="zh-CN" altLang="zh-CN" sz="2000" b="1" dirty="0" smtClean="0">
                <a:solidFill>
                  <a:schemeClr val="accent1"/>
                </a:solidFill>
              </a:rPr>
              <a:t>。张磊还说，除美国依旧是留学首选国家，占比达到</a:t>
            </a:r>
            <a:r>
              <a:rPr lang="en-US" altLang="zh-CN" sz="2000" b="1" dirty="0" smtClean="0">
                <a:solidFill>
                  <a:schemeClr val="accent1"/>
                </a:solidFill>
              </a:rPr>
              <a:t>26</a:t>
            </a:r>
            <a:r>
              <a:rPr lang="zh-CN" altLang="zh-CN" sz="2000" b="1" dirty="0" smtClean="0">
                <a:solidFill>
                  <a:schemeClr val="accent1"/>
                </a:solidFill>
              </a:rPr>
              <a:t>，</a:t>
            </a:r>
            <a:r>
              <a:rPr lang="en-US" altLang="zh-CN" sz="2000" b="1" dirty="0" smtClean="0">
                <a:solidFill>
                  <a:schemeClr val="accent1"/>
                </a:solidFill>
              </a:rPr>
              <a:t>8%</a:t>
            </a:r>
            <a:r>
              <a:rPr lang="zh-CN" altLang="zh-CN" sz="2000" b="1" dirty="0" smtClean="0">
                <a:solidFill>
                  <a:schemeClr val="accent1"/>
                </a:solidFill>
              </a:rPr>
              <a:t>外，一些高性价比的欧洲留学国家有较大增长，其中德国的增幅最为明显，较</a:t>
            </a:r>
            <a:r>
              <a:rPr lang="en-US" altLang="zh-CN" sz="2000" b="1" dirty="0" smtClean="0">
                <a:solidFill>
                  <a:schemeClr val="accent1"/>
                </a:solidFill>
              </a:rPr>
              <a:t>2012</a:t>
            </a:r>
            <a:r>
              <a:rPr lang="zh-CN" altLang="zh-CN" sz="2000" b="1" dirty="0" smtClean="0">
                <a:solidFill>
                  <a:schemeClr val="accent1"/>
                </a:solidFill>
              </a:rPr>
              <a:t>年的</a:t>
            </a:r>
            <a:r>
              <a:rPr lang="en-US" altLang="zh-CN" sz="2000" b="1" dirty="0" smtClean="0">
                <a:solidFill>
                  <a:schemeClr val="accent1"/>
                </a:solidFill>
              </a:rPr>
              <a:t>3.9%</a:t>
            </a:r>
            <a:r>
              <a:rPr lang="zh-CN" altLang="zh-CN" sz="2000" b="1" dirty="0" smtClean="0">
                <a:solidFill>
                  <a:schemeClr val="accent1"/>
                </a:solidFill>
              </a:rPr>
              <a:t>。增长了</a:t>
            </a:r>
            <a:r>
              <a:rPr lang="en-US" altLang="zh-CN" sz="2000" b="1" dirty="0" smtClean="0">
                <a:solidFill>
                  <a:schemeClr val="accent1"/>
                </a:solidFill>
              </a:rPr>
              <a:t>20.3</a:t>
            </a:r>
            <a:endParaRPr lang="zh-CN" altLang="zh-CN" sz="2000" b="1" dirty="0" smtClean="0">
              <a:solidFill>
                <a:schemeClr val="accent1"/>
              </a:solidFill>
            </a:endParaRPr>
          </a:p>
          <a:p>
            <a:r>
              <a:rPr lang="zh-CN" altLang="zh-CN" sz="2000" b="1" dirty="0" smtClean="0">
                <a:solidFill>
                  <a:schemeClr val="accent1"/>
                </a:solidFill>
              </a:rPr>
              <a:t>个百分</a:t>
            </a:r>
            <a:r>
              <a:rPr lang="en-US" altLang="zh-CN" sz="2000" b="1" dirty="0" smtClean="0">
                <a:solidFill>
                  <a:schemeClr val="accent1"/>
                </a:solidFill>
              </a:rPr>
              <a:t>`</a:t>
            </a:r>
            <a:r>
              <a:rPr lang="zh-CN" altLang="zh-CN" sz="2000" b="1" dirty="0" smtClean="0">
                <a:solidFill>
                  <a:schemeClr val="accent1"/>
                </a:solidFill>
              </a:rPr>
              <a:t>点，达到</a:t>
            </a:r>
            <a:r>
              <a:rPr lang="en-US" altLang="zh-CN" sz="2000" b="1" dirty="0" smtClean="0">
                <a:solidFill>
                  <a:schemeClr val="accent1"/>
                </a:solidFill>
              </a:rPr>
              <a:t>24.2%</a:t>
            </a:r>
            <a:r>
              <a:rPr lang="zh-CN" altLang="zh-CN" sz="2000" b="1" dirty="0" smtClean="0">
                <a:solidFill>
                  <a:schemeClr val="accent1"/>
                </a:solidFill>
              </a:rPr>
              <a:t>。</a:t>
            </a:r>
          </a:p>
          <a:p>
            <a:r>
              <a:rPr lang="zh-CN" altLang="zh-CN" sz="2000" b="1" dirty="0" smtClean="0">
                <a:solidFill>
                  <a:schemeClr val="accent1"/>
                </a:solidFill>
              </a:rPr>
              <a:t>该报告显示：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14400" y="512064"/>
            <a:ext cx="7772400" cy="2700912"/>
          </a:xfrm>
        </p:spPr>
        <p:txBody>
          <a:bodyPr/>
          <a:lstStyle/>
          <a:p>
            <a:r>
              <a:rPr lang="zh-CN" altLang="en-US" sz="3200" b="1" dirty="0" smtClean="0"/>
              <a:t>尊敬的顾客朋友：大家好！</a:t>
            </a:r>
            <a:r>
              <a:rPr lang="zh-CN" altLang="zh-CN" sz="3200" b="1" dirty="0" smtClean="0"/>
              <a:t>本企业生产的涂改液给大家造成了损失和伤害，对此，我们深表歉意，并愿意依法承担责任。我们向您保证，一定总结教训，完善管理，绝对按国家标准组织生产，让您用上安全、环保的涂改液。</a:t>
            </a:r>
            <a:r>
              <a:rPr lang="zh-CN" altLang="en-US" sz="3200" b="1" dirty="0" smtClean="0"/>
              <a:t>谢谢大家！</a:t>
            </a:r>
            <a:r>
              <a:rPr lang="zh-CN" altLang="zh-CN" sz="3200" dirty="0" smtClean="0"/>
              <a:t/>
            </a:r>
            <a:br>
              <a:rPr lang="zh-CN" altLang="zh-CN" sz="3200" dirty="0" smtClean="0"/>
            </a:br>
            <a:endParaRPr lang="zh-CN" altLang="en-US" sz="3200" dirty="0"/>
          </a:p>
        </p:txBody>
      </p:sp>
      <p:sp>
        <p:nvSpPr>
          <p:cNvPr id="3" name="内容占位符 2"/>
          <p:cNvSpPr>
            <a:spLocks noGrp="1"/>
          </p:cNvSpPr>
          <p:nvPr>
            <p:ph idx="1"/>
          </p:nvPr>
        </p:nvSpPr>
        <p:spPr>
          <a:xfrm>
            <a:off x="914400" y="3573016"/>
            <a:ext cx="7772400" cy="2782544"/>
          </a:xfrm>
        </p:spPr>
        <p:txBody>
          <a:bodyPr>
            <a:normAutofit fontScale="85000" lnSpcReduction="10000"/>
          </a:bodyPr>
          <a:lstStyle/>
          <a:p>
            <a:r>
              <a:rPr lang="en-US" altLang="zh-CN" b="1" dirty="0" smtClean="0"/>
              <a:t>2</a:t>
            </a:r>
            <a:r>
              <a:rPr lang="zh-CN" altLang="zh-CN" b="1" dirty="0" smtClean="0"/>
              <a:t>．据央视</a:t>
            </a:r>
            <a:r>
              <a:rPr lang="en-US" altLang="zh-CN" b="1" dirty="0" smtClean="0"/>
              <a:t>3</a:t>
            </a:r>
            <a:r>
              <a:rPr lang="zh-CN" altLang="zh-CN" b="1" dirty="0" smtClean="0"/>
              <a:t>·</a:t>
            </a:r>
            <a:r>
              <a:rPr lang="en-US" altLang="zh-CN" b="1" dirty="0" smtClean="0"/>
              <a:t>15</a:t>
            </a:r>
            <a:r>
              <a:rPr lang="zh-CN" altLang="zh-CN" b="1" dirty="0" smtClean="0"/>
              <a:t>晚会，某企业生产的涂改液经检测机构检验后发现，该企业生产的涂改液甲苯和二甲苯超标</a:t>
            </a:r>
            <a:r>
              <a:rPr lang="en-US" altLang="zh-CN" b="1" dirty="0" smtClean="0"/>
              <a:t>34</a:t>
            </a:r>
            <a:r>
              <a:rPr lang="zh-CN" altLang="zh-CN" b="1" dirty="0" smtClean="0"/>
              <a:t>倍，不但会刺激眼睛、呼吸道，如果在密闭空间里，大量吸入，还会造成急性中毒，甚至会致癌。请你以该企业新闻发布人的身份在曝光后对消费者作一简短讲话，以取得消费者的谅解和信任。要求：不少于</a:t>
            </a:r>
            <a:r>
              <a:rPr lang="en-US" altLang="zh-CN" b="1" dirty="0" smtClean="0"/>
              <a:t>60</a:t>
            </a:r>
            <a:r>
              <a:rPr lang="zh-CN" altLang="zh-CN" b="1" dirty="0" smtClean="0"/>
              <a:t>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style>
          <a:lnRef idx="2">
            <a:schemeClr val="dk1">
              <a:shade val="50000"/>
            </a:schemeClr>
          </a:lnRef>
          <a:fillRef idx="1">
            <a:schemeClr val="dk1"/>
          </a:fillRef>
          <a:effectRef idx="0">
            <a:schemeClr val="dk1"/>
          </a:effectRef>
          <a:fontRef idx="minor">
            <a:schemeClr val="lt1"/>
          </a:fontRef>
        </p:style>
        <p:txBody>
          <a:bodyPr/>
          <a:lstStyle/>
          <a:p>
            <a:r>
              <a:rPr lang="en-US" altLang="zh-CN" dirty="0" smtClean="0">
                <a:solidFill>
                  <a:schemeClr val="accent3">
                    <a:lumMod val="20000"/>
                    <a:lumOff val="80000"/>
                  </a:schemeClr>
                </a:solidFill>
              </a:rPr>
              <a:t>1.01</a:t>
            </a:r>
            <a:r>
              <a:rPr lang="en-US" altLang="zh-CN" baseline="30000" dirty="0" smtClean="0">
                <a:solidFill>
                  <a:schemeClr val="accent3">
                    <a:lumMod val="20000"/>
                    <a:lumOff val="80000"/>
                  </a:schemeClr>
                </a:solidFill>
              </a:rPr>
              <a:t>365</a:t>
            </a:r>
            <a:r>
              <a:rPr lang="en-US" altLang="zh-CN" dirty="0" smtClean="0">
                <a:solidFill>
                  <a:schemeClr val="accent3">
                    <a:lumMod val="20000"/>
                    <a:lumOff val="80000"/>
                  </a:schemeClr>
                </a:solidFill>
              </a:rPr>
              <a:t>=37.8        0.99</a:t>
            </a:r>
            <a:r>
              <a:rPr lang="en-US" altLang="zh-CN" baseline="30000" dirty="0" smtClean="0">
                <a:solidFill>
                  <a:schemeClr val="accent3">
                    <a:lumMod val="20000"/>
                    <a:lumOff val="80000"/>
                  </a:schemeClr>
                </a:solidFill>
              </a:rPr>
              <a:t>365</a:t>
            </a:r>
            <a:r>
              <a:rPr lang="en-US" altLang="zh-CN" dirty="0" smtClean="0">
                <a:solidFill>
                  <a:schemeClr val="accent3">
                    <a:lumMod val="20000"/>
                    <a:lumOff val="80000"/>
                  </a:schemeClr>
                </a:solidFill>
              </a:rPr>
              <a:t>=0.03</a:t>
            </a:r>
            <a:endParaRPr lang="zh-CN" altLang="en-US" dirty="0">
              <a:solidFill>
                <a:schemeClr val="accent3">
                  <a:lumMod val="20000"/>
                  <a:lumOff val="80000"/>
                </a:schemeClr>
              </a:solidFill>
            </a:endParaRPr>
          </a:p>
        </p:txBody>
      </p:sp>
      <p:sp>
        <p:nvSpPr>
          <p:cNvPr id="3" name="内容占位符 2"/>
          <p:cNvSpPr>
            <a:spLocks noGrp="1"/>
          </p:cNvSpPr>
          <p:nvPr>
            <p:ph idx="1"/>
          </p:nvPr>
        </p:nvSpPr>
        <p:spPr>
          <a:xfrm>
            <a:off x="914400" y="1268760"/>
            <a:ext cx="7772400" cy="5086800"/>
          </a:xfrm>
        </p:spPr>
        <p:txBody>
          <a:bodyPr>
            <a:normAutofit/>
          </a:bodyPr>
          <a:lstStyle/>
          <a:p>
            <a:r>
              <a:rPr lang="en-US" altLang="zh-CN" sz="2600" b="1" dirty="0" smtClean="0"/>
              <a:t>3</a:t>
            </a:r>
            <a:r>
              <a:rPr lang="zh-CN" altLang="zh-CN" sz="2600" b="1" dirty="0" smtClean="0"/>
              <a:t>、下面是某中学为勉励学生珍惜时间，在教学楼显眼位置贴出如下的数学公式，请你谈谈对公式的理解。</a:t>
            </a:r>
            <a:r>
              <a:rPr lang="en-US" altLang="zh-CN" sz="2600" b="1" dirty="0" smtClean="0"/>
              <a:t>(</a:t>
            </a:r>
            <a:r>
              <a:rPr lang="zh-CN" altLang="zh-CN" sz="2600" b="1" dirty="0" smtClean="0"/>
              <a:t>先指出每个数字分别代表什么，然后再把这两个公式所包含的意义阐述出来。</a:t>
            </a:r>
            <a:r>
              <a:rPr lang="en-US" altLang="zh-CN" sz="2600" b="1" dirty="0" smtClean="0"/>
              <a:t>)</a:t>
            </a:r>
            <a:endParaRPr lang="zh-CN" altLang="zh-CN" sz="2600" b="1" dirty="0" smtClean="0"/>
          </a:p>
          <a:p>
            <a:r>
              <a:rPr lang="en-US" altLang="zh-CN" sz="3500" b="1" dirty="0" smtClean="0">
                <a:solidFill>
                  <a:srgbClr val="FF0000"/>
                </a:solidFill>
              </a:rPr>
              <a:t>1.01</a:t>
            </a:r>
            <a:r>
              <a:rPr lang="zh-CN" altLang="zh-CN" sz="3500" b="1" dirty="0" smtClean="0">
                <a:solidFill>
                  <a:srgbClr val="FF0000"/>
                </a:solidFill>
              </a:rPr>
              <a:t>和</a:t>
            </a:r>
            <a:r>
              <a:rPr lang="en-US" altLang="zh-CN" sz="3500" b="1" dirty="0" smtClean="0">
                <a:solidFill>
                  <a:srgbClr val="FF0000"/>
                </a:solidFill>
              </a:rPr>
              <a:t>0.99</a:t>
            </a:r>
            <a:r>
              <a:rPr lang="zh-CN" altLang="zh-CN" sz="3500" b="1" dirty="0" smtClean="0">
                <a:solidFill>
                  <a:srgbClr val="FF0000"/>
                </a:solidFill>
              </a:rPr>
              <a:t>代表每天的努力（</a:t>
            </a:r>
            <a:r>
              <a:rPr lang="en-US" altLang="zh-CN" sz="3500" b="1" dirty="0" smtClean="0">
                <a:solidFill>
                  <a:srgbClr val="FF0000"/>
                </a:solidFill>
              </a:rPr>
              <a:t>2</a:t>
            </a:r>
            <a:r>
              <a:rPr lang="zh-CN" altLang="zh-CN" sz="3500" b="1" dirty="0" smtClean="0">
                <a:solidFill>
                  <a:srgbClr val="FF0000"/>
                </a:solidFill>
              </a:rPr>
              <a:t>分）；</a:t>
            </a:r>
            <a:r>
              <a:rPr lang="en-US" altLang="zh-CN" sz="3500" b="1" dirty="0" smtClean="0">
                <a:solidFill>
                  <a:srgbClr val="FF0000"/>
                </a:solidFill>
              </a:rPr>
              <a:t>365</a:t>
            </a:r>
            <a:r>
              <a:rPr lang="zh-CN" altLang="zh-CN" sz="3500" b="1" dirty="0" smtClean="0">
                <a:solidFill>
                  <a:srgbClr val="FF0000"/>
                </a:solidFill>
              </a:rPr>
              <a:t>代表一年的时间（</a:t>
            </a:r>
            <a:r>
              <a:rPr lang="en-US" altLang="zh-CN" sz="3500" b="1" dirty="0" smtClean="0">
                <a:solidFill>
                  <a:srgbClr val="FF0000"/>
                </a:solidFill>
              </a:rPr>
              <a:t>1</a:t>
            </a:r>
            <a:r>
              <a:rPr lang="zh-CN" altLang="zh-CN" sz="3500" b="1" dirty="0" smtClean="0">
                <a:solidFill>
                  <a:srgbClr val="FF0000"/>
                </a:solidFill>
              </a:rPr>
              <a:t>分）；</a:t>
            </a:r>
            <a:r>
              <a:rPr lang="en-US" altLang="zh-CN" sz="3500" b="1" dirty="0" smtClean="0">
                <a:solidFill>
                  <a:srgbClr val="FF0000"/>
                </a:solidFill>
              </a:rPr>
              <a:t>37.8</a:t>
            </a:r>
            <a:r>
              <a:rPr lang="zh-CN" altLang="zh-CN" sz="3500" b="1" dirty="0" smtClean="0">
                <a:solidFill>
                  <a:srgbClr val="FF0000"/>
                </a:solidFill>
              </a:rPr>
              <a:t>和</a:t>
            </a:r>
            <a:r>
              <a:rPr lang="en-US" altLang="zh-CN" sz="3500" b="1" dirty="0" smtClean="0">
                <a:solidFill>
                  <a:srgbClr val="FF0000"/>
                </a:solidFill>
              </a:rPr>
              <a:t>0.03</a:t>
            </a:r>
            <a:r>
              <a:rPr lang="zh-CN" altLang="zh-CN" sz="3500" b="1" dirty="0" smtClean="0">
                <a:solidFill>
                  <a:srgbClr val="FF0000"/>
                </a:solidFill>
              </a:rPr>
              <a:t>代表一年来努力的成果（</a:t>
            </a:r>
            <a:r>
              <a:rPr lang="en-US" altLang="zh-CN" sz="3500" b="1" dirty="0" smtClean="0">
                <a:solidFill>
                  <a:srgbClr val="FF0000"/>
                </a:solidFill>
              </a:rPr>
              <a:t>1</a:t>
            </a:r>
            <a:r>
              <a:rPr lang="zh-CN" altLang="zh-CN" sz="3500" b="1" dirty="0" smtClean="0">
                <a:solidFill>
                  <a:srgbClr val="FF0000"/>
                </a:solidFill>
              </a:rPr>
              <a:t>分）。</a:t>
            </a:r>
            <a:endParaRPr lang="en-US" altLang="zh-CN" sz="3500" b="1" dirty="0" smtClean="0">
              <a:solidFill>
                <a:srgbClr val="FF0000"/>
              </a:solidFill>
            </a:endParaRPr>
          </a:p>
          <a:p>
            <a:r>
              <a:rPr lang="zh-CN" altLang="zh-CN" sz="3500" b="1" dirty="0" smtClean="0">
                <a:solidFill>
                  <a:srgbClr val="FF0000"/>
                </a:solidFill>
              </a:rPr>
              <a:t>含意：每天多一点努力，积少成多，一年后的收获会很大（</a:t>
            </a:r>
            <a:r>
              <a:rPr lang="en-US" altLang="zh-CN" sz="3500" b="1" dirty="0" smtClean="0">
                <a:solidFill>
                  <a:srgbClr val="FF0000"/>
                </a:solidFill>
              </a:rPr>
              <a:t>1</a:t>
            </a:r>
            <a:r>
              <a:rPr lang="zh-CN" altLang="zh-CN" sz="3500" b="1" dirty="0" smtClean="0">
                <a:solidFill>
                  <a:srgbClr val="FF0000"/>
                </a:solidFill>
              </a:rPr>
              <a:t>分）；</a:t>
            </a:r>
            <a:r>
              <a:rPr lang="zh-CN" altLang="en-US" sz="3500" b="1" dirty="0" smtClean="0">
                <a:solidFill>
                  <a:srgbClr val="FF0000"/>
                </a:solidFill>
              </a:rPr>
              <a:t>否则</a:t>
            </a:r>
            <a:r>
              <a:rPr lang="zh-CN" altLang="zh-CN" sz="3500" b="1" dirty="0" smtClean="0">
                <a:solidFill>
                  <a:srgbClr val="FF0000"/>
                </a:solidFill>
              </a:rPr>
              <a:t>收获寥寥（</a:t>
            </a:r>
            <a:r>
              <a:rPr lang="en-US" altLang="zh-CN" sz="3500" b="1" dirty="0" smtClean="0">
                <a:solidFill>
                  <a:srgbClr val="FF0000"/>
                </a:solidFill>
              </a:rPr>
              <a:t>1</a:t>
            </a:r>
            <a:r>
              <a:rPr lang="zh-CN" altLang="zh-CN" sz="3500" b="1" dirty="0" smtClean="0">
                <a:solidFill>
                  <a:srgbClr val="FF0000"/>
                </a:solidFill>
              </a:rPr>
              <a:t>分。</a:t>
            </a:r>
            <a:endParaRPr lang="zh-CN" altLang="en-US" sz="35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heckerboard(across)">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71600" y="836712"/>
            <a:ext cx="7772400" cy="5734872"/>
          </a:xfrm>
        </p:spPr>
        <p:txBody>
          <a:bodyPr>
            <a:normAutofit fontScale="92500" lnSpcReduction="20000"/>
          </a:bodyPr>
          <a:lstStyle/>
          <a:p>
            <a:r>
              <a:rPr lang="en-US" altLang="zh-CN" b="1" dirty="0" smtClean="0">
                <a:solidFill>
                  <a:schemeClr val="accent3">
                    <a:lumMod val="20000"/>
                    <a:lumOff val="80000"/>
                  </a:schemeClr>
                </a:solidFill>
              </a:rPr>
              <a:t>4</a:t>
            </a:r>
            <a:r>
              <a:rPr lang="zh-CN" altLang="zh-CN" b="1" dirty="0" smtClean="0">
                <a:solidFill>
                  <a:schemeClr val="accent3">
                    <a:lumMod val="20000"/>
                    <a:lumOff val="80000"/>
                  </a:schemeClr>
                </a:solidFill>
              </a:rPr>
              <a:t>、下面是一则关于潮籍广州武警郑益龙的材料，请根据材料内容为郑益龙拟写一则颁奖词。要求：语言生动，至少运用一种修辞手法；字数在</a:t>
            </a:r>
            <a:r>
              <a:rPr lang="en-US" altLang="zh-CN" b="1" dirty="0" smtClean="0">
                <a:solidFill>
                  <a:schemeClr val="accent3">
                    <a:lumMod val="20000"/>
                    <a:lumOff val="80000"/>
                  </a:schemeClr>
                </a:solidFill>
              </a:rPr>
              <a:t>90</a:t>
            </a:r>
            <a:r>
              <a:rPr lang="zh-CN" altLang="zh-CN" b="1" dirty="0" smtClean="0">
                <a:solidFill>
                  <a:schemeClr val="accent3">
                    <a:lumMod val="20000"/>
                    <a:lumOff val="80000"/>
                  </a:schemeClr>
                </a:solidFill>
              </a:rPr>
              <a:t>字以内。</a:t>
            </a:r>
          </a:p>
          <a:p>
            <a:r>
              <a:rPr lang="en-US" altLang="zh-CN" b="1" dirty="0" smtClean="0">
                <a:solidFill>
                  <a:schemeClr val="accent3">
                    <a:lumMod val="20000"/>
                    <a:lumOff val="80000"/>
                  </a:schemeClr>
                </a:solidFill>
              </a:rPr>
              <a:t>     2013年3月1日下午，在广州珠江边沿江西路的亲水平台发生了感人一幕。</a:t>
            </a:r>
            <a:r>
              <a:rPr lang="en-US" altLang="zh-CN" b="1" dirty="0" err="1" smtClean="0">
                <a:solidFill>
                  <a:schemeClr val="accent3">
                    <a:lumMod val="20000"/>
                    <a:lumOff val="80000"/>
                  </a:schemeClr>
                </a:solidFill>
              </a:rPr>
              <a:t>游客陈永标在后退取景时不慎被铁链绊腿掉进珠江</a:t>
            </a:r>
            <a:r>
              <a:rPr lang="en-US" altLang="zh-CN" b="1" dirty="0" smtClean="0">
                <a:solidFill>
                  <a:schemeClr val="accent3">
                    <a:lumMod val="20000"/>
                    <a:lumOff val="80000"/>
                  </a:schemeClr>
                </a:solidFill>
              </a:rPr>
              <a:t>。</a:t>
            </a:r>
            <a:r>
              <a:rPr lang="en-US" altLang="zh-CN" b="1" dirty="0" err="1" smtClean="0">
                <a:solidFill>
                  <a:schemeClr val="accent3">
                    <a:lumMod val="20000"/>
                    <a:lumOff val="80000"/>
                  </a:schemeClr>
                </a:solidFill>
              </a:rPr>
              <a:t>就在此时，途经此处的武警警官郑益龙疾速跑到事发地，发现一名男青年在水中挣扎，他边喊：“你别动，我来救</a:t>
            </a:r>
            <a:r>
              <a:rPr lang="en-US" altLang="zh-CN" b="1" dirty="0" smtClean="0">
                <a:solidFill>
                  <a:schemeClr val="accent3">
                    <a:lumMod val="20000"/>
                    <a:lumOff val="80000"/>
                  </a:schemeClr>
                </a:solidFill>
              </a:rPr>
              <a:t>!</a:t>
            </a:r>
            <a:r>
              <a:rPr lang="zh-CN" altLang="zh-CN" b="1" dirty="0" smtClean="0">
                <a:solidFill>
                  <a:schemeClr val="accent3">
                    <a:lumMod val="20000"/>
                    <a:lumOff val="80000"/>
                  </a:schemeClr>
                </a:solidFill>
              </a:rPr>
              <a:t>”边脱掉鞋子和上衣，便一头扎进江中，奋力托起陈永标往岸边游。郑益龙让落水者趴在救生圈上，自己却因体力不支被水流冲走。广州武警郑益龙仅用</a:t>
            </a:r>
            <a:r>
              <a:rPr lang="en-US" altLang="zh-CN" b="1" dirty="0" smtClean="0">
                <a:solidFill>
                  <a:schemeClr val="accent3">
                    <a:lumMod val="20000"/>
                    <a:lumOff val="80000"/>
                  </a:schemeClr>
                </a:solidFill>
              </a:rPr>
              <a:t>14</a:t>
            </a:r>
            <a:r>
              <a:rPr lang="zh-CN" altLang="zh-CN" b="1" dirty="0" smtClean="0">
                <a:solidFill>
                  <a:schemeClr val="accent3">
                    <a:lumMod val="20000"/>
                    <a:lumOff val="80000"/>
                  </a:schemeClr>
                </a:solidFill>
              </a:rPr>
              <a:t>秒冲刺般奔跑</a:t>
            </a:r>
            <a:r>
              <a:rPr lang="en-US" altLang="zh-CN" b="1" dirty="0" smtClean="0">
                <a:solidFill>
                  <a:schemeClr val="accent3">
                    <a:lumMod val="20000"/>
                    <a:lumOff val="80000"/>
                  </a:schemeClr>
                </a:solidFill>
              </a:rPr>
              <a:t>21</a:t>
            </a:r>
            <a:r>
              <a:rPr lang="zh-CN" altLang="zh-CN" b="1" dirty="0" smtClean="0">
                <a:solidFill>
                  <a:schemeClr val="accent3">
                    <a:lumMod val="20000"/>
                    <a:lumOff val="80000"/>
                  </a:schemeClr>
                </a:solidFill>
              </a:rPr>
              <a:t>步前去救人的场景，在网络广为流传，也深深地感动着人们。</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14400" y="692696"/>
            <a:ext cx="7772400" cy="5662864"/>
          </a:xfrm>
        </p:spPr>
        <p:txBody>
          <a:bodyPr>
            <a:normAutofit lnSpcReduction="10000"/>
          </a:bodyPr>
          <a:lstStyle/>
          <a:p>
            <a:r>
              <a:rPr lang="zh-CN" altLang="en-US" b="1" dirty="0" smtClean="0">
                <a:solidFill>
                  <a:srgbClr val="FFFF00"/>
                </a:solidFill>
              </a:rPr>
              <a:t>答案</a:t>
            </a:r>
            <a:r>
              <a:rPr lang="zh-CN" altLang="zh-CN" b="1" dirty="0" smtClean="0">
                <a:solidFill>
                  <a:srgbClr val="FFFF00"/>
                </a:solidFill>
              </a:rPr>
              <a:t>示例</a:t>
            </a:r>
            <a:r>
              <a:rPr lang="en-US" altLang="zh-CN" b="1" dirty="0" smtClean="0">
                <a:solidFill>
                  <a:srgbClr val="FFFF00"/>
                </a:solidFill>
              </a:rPr>
              <a:t>1</a:t>
            </a:r>
            <a:r>
              <a:rPr lang="zh-CN" altLang="zh-CN" b="1" dirty="0" smtClean="0">
                <a:solidFill>
                  <a:srgbClr val="FFFF00"/>
                </a:solidFill>
              </a:rPr>
              <a:t>：珠江有潮，丰碑无言！广州武警郑益龙冲刺般奔跑</a:t>
            </a:r>
            <a:r>
              <a:rPr lang="en-US" altLang="zh-CN" b="1" dirty="0" smtClean="0">
                <a:solidFill>
                  <a:srgbClr val="FFFF00"/>
                </a:solidFill>
              </a:rPr>
              <a:t>21</a:t>
            </a:r>
            <a:r>
              <a:rPr lang="zh-CN" altLang="zh-CN" b="1" dirty="0" smtClean="0">
                <a:solidFill>
                  <a:srgbClr val="FFFF00"/>
                </a:solidFill>
              </a:rPr>
              <a:t>步前去救人的场景，虽然仅有短短的</a:t>
            </a:r>
            <a:r>
              <a:rPr lang="en-US" altLang="zh-CN" b="1" dirty="0" smtClean="0">
                <a:solidFill>
                  <a:srgbClr val="FFFF00"/>
                </a:solidFill>
              </a:rPr>
              <a:t>14</a:t>
            </a:r>
            <a:r>
              <a:rPr lang="zh-CN" altLang="zh-CN" b="1" dirty="0" smtClean="0">
                <a:solidFill>
                  <a:srgbClr val="FFFF00"/>
                </a:solidFill>
              </a:rPr>
              <a:t>秒，但在网络上却被转发十几万次。这</a:t>
            </a:r>
            <a:r>
              <a:rPr lang="en-US" altLang="zh-CN" b="1" dirty="0" smtClean="0">
                <a:solidFill>
                  <a:srgbClr val="FFFF00"/>
                </a:solidFill>
              </a:rPr>
              <a:t>21</a:t>
            </a:r>
            <a:r>
              <a:rPr lang="zh-CN" altLang="zh-CN" b="1" dirty="0" smtClean="0">
                <a:solidFill>
                  <a:srgbClr val="FFFF00"/>
                </a:solidFill>
              </a:rPr>
              <a:t>步，挽救了一个濒危的生命，也唤醒了人们深藏内心的爱和责任！（</a:t>
            </a:r>
            <a:r>
              <a:rPr lang="en-US" altLang="zh-CN" b="1" dirty="0" smtClean="0">
                <a:solidFill>
                  <a:srgbClr val="FFFF00"/>
                </a:solidFill>
              </a:rPr>
              <a:t>84</a:t>
            </a:r>
            <a:r>
              <a:rPr lang="zh-CN" altLang="zh-CN" b="1" dirty="0" smtClean="0">
                <a:solidFill>
                  <a:srgbClr val="FFFF00"/>
                </a:solidFill>
              </a:rPr>
              <a:t>字）</a:t>
            </a:r>
            <a:r>
              <a:rPr lang="en-US" altLang="zh-CN" b="1" dirty="0" smtClean="0">
                <a:solidFill>
                  <a:srgbClr val="FFFF00"/>
                </a:solidFill>
              </a:rPr>
              <a:t/>
            </a:r>
            <a:br>
              <a:rPr lang="en-US" altLang="zh-CN" b="1" dirty="0" smtClean="0">
                <a:solidFill>
                  <a:srgbClr val="FFFF00"/>
                </a:solidFill>
              </a:rPr>
            </a:br>
            <a:endParaRPr lang="en-US" altLang="zh-CN" b="1" dirty="0" smtClean="0">
              <a:solidFill>
                <a:srgbClr val="FFFF00"/>
              </a:solidFill>
            </a:endParaRPr>
          </a:p>
          <a:p>
            <a:r>
              <a:rPr lang="zh-CN" altLang="en-US" b="1" dirty="0" smtClean="0">
                <a:solidFill>
                  <a:srgbClr val="66FF66"/>
                </a:solidFill>
              </a:rPr>
              <a:t>答案</a:t>
            </a:r>
            <a:r>
              <a:rPr lang="zh-CN" altLang="zh-CN" b="1" dirty="0" smtClean="0">
                <a:solidFill>
                  <a:srgbClr val="66FF66"/>
                </a:solidFill>
              </a:rPr>
              <a:t>示例</a:t>
            </a:r>
            <a:r>
              <a:rPr lang="en-US" altLang="zh-CN" b="1" dirty="0" smtClean="0">
                <a:solidFill>
                  <a:srgbClr val="66FF66"/>
                </a:solidFill>
              </a:rPr>
              <a:t>2</a:t>
            </a:r>
            <a:r>
              <a:rPr lang="zh-CN" altLang="zh-CN" b="1" dirty="0" smtClean="0">
                <a:solidFill>
                  <a:srgbClr val="66FF66"/>
                </a:solidFill>
              </a:rPr>
              <a:t>：</a:t>
            </a:r>
            <a:r>
              <a:rPr lang="en-US" altLang="zh-CN" b="1" dirty="0" smtClean="0">
                <a:solidFill>
                  <a:srgbClr val="66FF66"/>
                </a:solidFill>
              </a:rPr>
              <a:t>2013</a:t>
            </a:r>
            <a:r>
              <a:rPr lang="zh-CN" altLang="zh-CN" b="1" dirty="0" smtClean="0">
                <a:solidFill>
                  <a:srgbClr val="66FF66"/>
                </a:solidFill>
              </a:rPr>
              <a:t>年最动人的镜头是什么？是广州武警郑益龙冲刺般奔跑</a:t>
            </a:r>
            <a:r>
              <a:rPr lang="en-US" altLang="zh-CN" b="1" dirty="0" smtClean="0">
                <a:solidFill>
                  <a:srgbClr val="66FF66"/>
                </a:solidFill>
              </a:rPr>
              <a:t>21</a:t>
            </a:r>
            <a:r>
              <a:rPr lang="zh-CN" altLang="zh-CN" b="1" dirty="0" smtClean="0">
                <a:solidFill>
                  <a:srgbClr val="66FF66"/>
                </a:solidFill>
              </a:rPr>
              <a:t>步前去救人的场景。</a:t>
            </a:r>
            <a:r>
              <a:rPr lang="en-US" altLang="zh-CN" b="1" dirty="0" smtClean="0">
                <a:solidFill>
                  <a:srgbClr val="66FF66"/>
                </a:solidFill>
              </a:rPr>
              <a:t>2013</a:t>
            </a:r>
            <a:r>
              <a:rPr lang="zh-CN" altLang="zh-CN" b="1" dirty="0" smtClean="0">
                <a:solidFill>
                  <a:srgbClr val="66FF66"/>
                </a:solidFill>
              </a:rPr>
              <a:t>年最感人的事迹是什么？是郑益龙让落水者趴在救生圈自己却体力不支被水冲走的故事。时间不能定格，但感动长留我们的心中！（</a:t>
            </a:r>
            <a:r>
              <a:rPr lang="en-US" altLang="zh-CN" b="1" dirty="0" smtClean="0">
                <a:solidFill>
                  <a:srgbClr val="66FF66"/>
                </a:solidFill>
              </a:rPr>
              <a:t>90</a:t>
            </a:r>
            <a:r>
              <a:rPr lang="zh-CN" altLang="zh-CN" b="1" dirty="0" smtClean="0">
                <a:solidFill>
                  <a:srgbClr val="66FF66"/>
                </a:solidFill>
              </a:rPr>
              <a:t>字）</a:t>
            </a:r>
            <a:endParaRPr lang="zh-CN" altLang="en-US" dirty="0">
              <a:solidFill>
                <a:srgbClr val="66FF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ox(in)">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14400" y="764704"/>
            <a:ext cx="7772400" cy="5590856"/>
          </a:xfrm>
        </p:spPr>
        <p:txBody>
          <a:bodyPr>
            <a:normAutofit/>
          </a:bodyPr>
          <a:lstStyle/>
          <a:p>
            <a:r>
              <a:rPr lang="en-US" altLang="zh-CN" b="1" dirty="0" smtClean="0"/>
              <a:t>5.</a:t>
            </a:r>
            <a:r>
              <a:rPr lang="zh-CN" altLang="zh-CN" b="1" dirty="0" smtClean="0"/>
              <a:t>仔细阅读下面的材料，按要求作答。</a:t>
            </a:r>
          </a:p>
          <a:p>
            <a:r>
              <a:rPr lang="zh-CN" altLang="zh-CN" b="1" dirty="0" smtClean="0"/>
              <a:t>李涛是一名高三在校学生，成绩优秀。他上初一的表弟张明很怕写作文，张明妈妈想请李涛这个星期天去辅导表弟。李涛非常理解他舅妈的心理，也很想呵护表弟的好学之情，但因忙于备考一时实在难以成行，李涛只得给他舅妈、表弟写了一封短信，委婉拒绝了舅妈的要求。</a:t>
            </a:r>
          </a:p>
          <a:p>
            <a:r>
              <a:rPr lang="zh-CN" altLang="zh-CN" b="1" dirty="0" smtClean="0"/>
              <a:t>请将下面李涛这封短信的正文内容补写出来。要求：内容简要，层次清晰，表达得体，不超过</a:t>
            </a:r>
            <a:r>
              <a:rPr lang="en-US" altLang="zh-CN" b="1" dirty="0" smtClean="0"/>
              <a:t>120</a:t>
            </a:r>
            <a:r>
              <a:rPr lang="zh-CN" altLang="zh-CN" b="1" dirty="0" smtClean="0"/>
              <a:t>字（含标点符号）。</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14400" y="620688"/>
            <a:ext cx="7772400" cy="5734872"/>
          </a:xfrm>
        </p:spPr>
        <p:txBody>
          <a:bodyPr>
            <a:normAutofit lnSpcReduction="10000"/>
          </a:bodyPr>
          <a:lstStyle/>
          <a:p>
            <a:r>
              <a:rPr lang="zh-CN" altLang="zh-CN" b="1" dirty="0" smtClean="0"/>
              <a:t>舅妈、阿明：</a:t>
            </a:r>
          </a:p>
          <a:p>
            <a:r>
              <a:rPr lang="zh-CN" altLang="en-US" sz="3600" b="1" dirty="0" smtClean="0">
                <a:solidFill>
                  <a:srgbClr val="66FF66"/>
                </a:solidFill>
              </a:rPr>
              <a:t>      你们好！</a:t>
            </a:r>
            <a:r>
              <a:rPr lang="zh-CN" altLang="zh-CN" sz="3600" b="1" dirty="0" smtClean="0">
                <a:solidFill>
                  <a:srgbClr val="66FF66"/>
                </a:solidFill>
              </a:rPr>
              <a:t>弟弟上进好学，一定能写好作文，哥也很乐意帮你。但现在离高考只有四十多天了，大学就在不远处向我招手，我必须竭尽全力，充分利用好每一天来准备迎战。高考后，哥一定帮你！也恳请舅妈谅解！</a:t>
            </a:r>
          </a:p>
          <a:p>
            <a:r>
              <a:rPr lang="zh-CN" altLang="zh-CN" b="1" dirty="0" smtClean="0"/>
              <a:t>此致</a:t>
            </a:r>
            <a:r>
              <a:rPr lang="en-US" altLang="zh-CN" b="1" dirty="0" smtClean="0"/>
              <a:t>            </a:t>
            </a:r>
            <a:r>
              <a:rPr lang="zh-CN" altLang="zh-CN" b="1" dirty="0" smtClean="0"/>
              <a:t>敬礼！</a:t>
            </a:r>
          </a:p>
          <a:p>
            <a:pPr algn="r"/>
            <a:r>
              <a:rPr lang="zh-CN" altLang="zh-CN" b="1" dirty="0" smtClean="0"/>
              <a:t>李涛</a:t>
            </a:r>
          </a:p>
          <a:p>
            <a:pPr algn="r"/>
            <a:r>
              <a:rPr lang="en-US" altLang="zh-CN" b="1" dirty="0" smtClean="0"/>
              <a:t>2014</a:t>
            </a:r>
            <a:r>
              <a:rPr lang="zh-CN" altLang="zh-CN" b="1" dirty="0" smtClean="0"/>
              <a:t>年</a:t>
            </a:r>
            <a:r>
              <a:rPr lang="en-US" altLang="zh-CN" b="1" dirty="0" smtClean="0"/>
              <a:t>4</a:t>
            </a:r>
            <a:r>
              <a:rPr lang="zh-CN" altLang="zh-CN" b="1" dirty="0" smtClean="0"/>
              <a:t>月</a:t>
            </a:r>
            <a:r>
              <a:rPr lang="en-US" altLang="zh-CN" b="1" dirty="0" smtClean="0"/>
              <a:t>24</a:t>
            </a:r>
            <a:r>
              <a:rPr lang="zh-CN" altLang="zh-CN" b="1" dirty="0" smtClean="0"/>
              <a:t>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14400" y="764704"/>
            <a:ext cx="7772400" cy="5760640"/>
          </a:xfrm>
        </p:spPr>
        <p:txBody>
          <a:bodyPr>
            <a:normAutofit fontScale="92500"/>
          </a:bodyPr>
          <a:lstStyle/>
          <a:p>
            <a:r>
              <a:rPr lang="en-US" altLang="zh-CN" b="1" dirty="0" smtClean="0"/>
              <a:t>6</a:t>
            </a:r>
            <a:r>
              <a:rPr lang="zh-CN" altLang="zh-CN" b="1" dirty="0" smtClean="0"/>
              <a:t>．阅读下面有关《朝花夕拾》的四点信息，回答后面的问题。（</a:t>
            </a:r>
            <a:r>
              <a:rPr lang="en-US" altLang="zh-CN" b="1" dirty="0" smtClean="0"/>
              <a:t>6</a:t>
            </a:r>
            <a:r>
              <a:rPr lang="zh-CN" altLang="zh-CN" b="1" dirty="0" smtClean="0"/>
              <a:t>分）</a:t>
            </a:r>
          </a:p>
          <a:p>
            <a:r>
              <a:rPr lang="zh-CN" altLang="zh-CN" b="1" dirty="0" smtClean="0"/>
              <a:t>⑴该书系鲁迅先生撰写的回忆录。</a:t>
            </a:r>
          </a:p>
          <a:p>
            <a:r>
              <a:rPr lang="zh-CN" altLang="zh-CN" b="1" dirty="0" smtClean="0"/>
              <a:t>⑵该书乃研究鲁迅的重要文献。</a:t>
            </a:r>
          </a:p>
          <a:p>
            <a:r>
              <a:rPr lang="zh-CN" altLang="zh-CN" b="1" dirty="0" smtClean="0"/>
              <a:t>⑶该书仅售</a:t>
            </a:r>
            <a:r>
              <a:rPr lang="en-US" altLang="zh-CN" b="1" dirty="0" smtClean="0"/>
              <a:t>6</a:t>
            </a:r>
            <a:r>
              <a:rPr lang="zh-CN" altLang="zh-CN" b="1" dirty="0" smtClean="0"/>
              <a:t>元</a:t>
            </a:r>
          </a:p>
          <a:p>
            <a:r>
              <a:rPr lang="zh-CN" altLang="zh-CN" b="1" dirty="0" smtClean="0"/>
              <a:t>⑷作者鲁迅，世界十大文豪之一。</a:t>
            </a:r>
          </a:p>
          <a:p>
            <a:r>
              <a:rPr lang="zh-CN" altLang="zh-CN" b="1" dirty="0" smtClean="0"/>
              <a:t>小明的爷爷没读过书没上过学，他该如何向爷爷转述《朝花夕拾》的上述四点内容？请你帮他设计这样一段文字。注意：通俗易懂，要点不得缺失，个别词语可以删改，语序可以调整，包括标点符号在内不超过</a:t>
            </a:r>
            <a:r>
              <a:rPr lang="en-US" altLang="zh-CN" b="1" dirty="0" smtClean="0"/>
              <a:t>70</a:t>
            </a:r>
            <a:r>
              <a:rPr lang="zh-CN" altLang="zh-CN" b="1" dirty="0" smtClean="0"/>
              <a:t>字。</a:t>
            </a:r>
          </a:p>
          <a:p>
            <a:r>
              <a:rPr lang="zh-CN" altLang="zh-CN" b="1" dirty="0" smtClean="0"/>
              <a:t>小明：“</a:t>
            </a:r>
            <a:r>
              <a:rPr lang="en-US" altLang="zh-CN" b="1" u="sng" dirty="0" smtClean="0"/>
              <a:t>                                                </a:t>
            </a:r>
            <a:r>
              <a:rPr lang="zh-CN" altLang="zh-CN" b="1" dirty="0" smtClean="0"/>
              <a: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14400" y="980728"/>
            <a:ext cx="7772400" cy="5374832"/>
          </a:xfrm>
        </p:spPr>
        <p:txBody>
          <a:bodyPr>
            <a:normAutofit lnSpcReduction="10000"/>
          </a:bodyPr>
          <a:lstStyle/>
          <a:p>
            <a:r>
              <a:rPr lang="zh-CN" altLang="zh-CN" sz="3600" b="1" dirty="0" smtClean="0">
                <a:solidFill>
                  <a:srgbClr val="FFFF00"/>
                </a:solidFill>
              </a:rPr>
              <a:t>【参考答案】小明：“爷爷，《朝花夕拾》是鲁迅先生写的一本回忆录，他是世界著名作家。这本书是一本研究鲁迅的很重要的书，每本只卖（只要）</a:t>
            </a:r>
            <a:r>
              <a:rPr lang="en-US" altLang="zh-CN" sz="3600" b="1" dirty="0" smtClean="0">
                <a:solidFill>
                  <a:srgbClr val="FFFF00"/>
                </a:solidFill>
              </a:rPr>
              <a:t>6</a:t>
            </a:r>
            <a:r>
              <a:rPr lang="zh-CN" altLang="zh-CN" sz="3600" b="1" dirty="0" smtClean="0">
                <a:solidFill>
                  <a:srgbClr val="FFFF00"/>
                </a:solidFill>
              </a:rPr>
              <a:t>元钱。”</a:t>
            </a:r>
            <a:endParaRPr lang="zh-CN" altLang="zh-CN" sz="3600" dirty="0" smtClean="0">
              <a:solidFill>
                <a:srgbClr val="FFFF00"/>
              </a:solidFill>
            </a:endParaRPr>
          </a:p>
          <a:p>
            <a:r>
              <a:rPr lang="zh-CN" altLang="zh-CN" sz="2800" b="1" dirty="0" smtClean="0"/>
              <a:t>［注：⑴“系”变成“是”</a:t>
            </a:r>
            <a:r>
              <a:rPr lang="en-US" altLang="zh-CN" sz="2800" b="1" dirty="0" smtClean="0"/>
              <a:t>1</a:t>
            </a:r>
            <a:r>
              <a:rPr lang="zh-CN" altLang="zh-CN" sz="2800" b="1" dirty="0" smtClean="0"/>
              <a:t>分，“撰写”变成“写”</a:t>
            </a:r>
            <a:r>
              <a:rPr lang="en-US" altLang="zh-CN" sz="2800" b="1" dirty="0" smtClean="0"/>
              <a:t>1</a:t>
            </a:r>
            <a:r>
              <a:rPr lang="zh-CN" altLang="zh-CN" sz="2800" b="1" dirty="0" smtClean="0"/>
              <a:t>分。⑵“乃”变成“是”</a:t>
            </a:r>
            <a:r>
              <a:rPr lang="en-US" altLang="zh-CN" sz="2800" b="1" dirty="0" smtClean="0"/>
              <a:t>1</a:t>
            </a:r>
            <a:r>
              <a:rPr lang="zh-CN" altLang="zh-CN" sz="2800" b="1" dirty="0" smtClean="0"/>
              <a:t>分，“文献”变成“书”</a:t>
            </a:r>
            <a:r>
              <a:rPr lang="en-US" altLang="zh-CN" sz="2800" b="1" dirty="0" smtClean="0"/>
              <a:t>1</a:t>
            </a:r>
            <a:r>
              <a:rPr lang="zh-CN" altLang="zh-CN" sz="2800" b="1" dirty="0" smtClean="0"/>
              <a:t>分。⑶“该书仅售</a:t>
            </a:r>
            <a:r>
              <a:rPr lang="en-US" altLang="zh-CN" sz="2800" b="1" dirty="0" smtClean="0"/>
              <a:t>6</a:t>
            </a:r>
            <a:r>
              <a:rPr lang="zh-CN" altLang="zh-CN" sz="2800" b="1" dirty="0" smtClean="0"/>
              <a:t>元”的转述</a:t>
            </a:r>
            <a:r>
              <a:rPr lang="en-US" altLang="zh-CN" sz="2800" b="1" dirty="0" smtClean="0"/>
              <a:t>1</a:t>
            </a:r>
            <a:r>
              <a:rPr lang="zh-CN" altLang="zh-CN" sz="2800" b="1" dirty="0" smtClean="0"/>
              <a:t>分，“仅售”转述合理即可。⑷“作者鲁迅为世界十大文豪之一”的转述</a:t>
            </a:r>
            <a:r>
              <a:rPr lang="en-US" altLang="zh-CN" sz="2800" b="1" dirty="0" smtClean="0"/>
              <a:t>1</a:t>
            </a:r>
            <a:r>
              <a:rPr lang="zh-CN" altLang="zh-CN" sz="2800" b="1" dirty="0" smtClean="0"/>
              <a:t>分，该句转述为“著名作家”、“伟大的作家”等均可。］</a:t>
            </a:r>
            <a:endParaRPr lang="zh-CN" altLang="zh-CN" sz="2800"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sz="5400" b="1" dirty="0" smtClean="0"/>
              <a:t>假期</a:t>
            </a:r>
            <a:r>
              <a:rPr lang="en-US" altLang="zh-CN" sz="5400" b="1" dirty="0" smtClean="0"/>
              <a:t>(15-18.5)</a:t>
            </a:r>
            <a:r>
              <a:rPr lang="zh-CN" altLang="en-US" sz="5400" b="1" dirty="0" smtClean="0"/>
              <a:t>练习</a:t>
            </a:r>
            <a:endParaRPr lang="zh-CN" altLang="en-US" sz="5400" b="1" dirty="0"/>
          </a:p>
        </p:txBody>
      </p:sp>
      <p:sp>
        <p:nvSpPr>
          <p:cNvPr id="3" name="内容占位符 2"/>
          <p:cNvSpPr>
            <a:spLocks noGrp="1"/>
          </p:cNvSpPr>
          <p:nvPr>
            <p:ph idx="1"/>
          </p:nvPr>
        </p:nvSpPr>
        <p:spPr>
          <a:xfrm>
            <a:off x="611560" y="1783560"/>
            <a:ext cx="8075240" cy="4572000"/>
          </a:xfrm>
        </p:spPr>
        <p:txBody>
          <a:bodyPr>
            <a:normAutofit lnSpcReduction="10000"/>
          </a:bodyPr>
          <a:lstStyle/>
          <a:p>
            <a:r>
              <a:rPr lang="zh-CN" altLang="en-US" b="1" dirty="0" smtClean="0"/>
              <a:t>一、阅读第二单元</a:t>
            </a:r>
            <a:r>
              <a:rPr lang="en-US" altLang="zh-CN" b="1" dirty="0" smtClean="0"/>
              <a:t>5</a:t>
            </a:r>
            <a:r>
              <a:rPr lang="zh-CN" altLang="en-US" b="1" dirty="0" smtClean="0"/>
              <a:t>篇课文及单元说明；</a:t>
            </a:r>
            <a:endParaRPr lang="en-US" altLang="zh-CN" b="1" dirty="0" smtClean="0"/>
          </a:p>
          <a:p>
            <a:r>
              <a:rPr lang="zh-CN" altLang="en-US" b="1" dirty="0" smtClean="0"/>
              <a:t>二、圈划每段重要概念，中心句；</a:t>
            </a:r>
            <a:endParaRPr lang="en-US" altLang="zh-CN" b="1" dirty="0" smtClean="0"/>
          </a:p>
          <a:p>
            <a:r>
              <a:rPr lang="zh-CN" altLang="en-US" b="1" dirty="0" smtClean="0"/>
              <a:t>三、梳理作者思路，判断文章结构</a:t>
            </a:r>
            <a:r>
              <a:rPr lang="en-US" altLang="zh-CN" b="1" dirty="0" smtClean="0"/>
              <a:t>(</a:t>
            </a:r>
            <a:r>
              <a:rPr lang="zh-CN" altLang="en-US" b="1" dirty="0" smtClean="0"/>
              <a:t>层进式、总分式、并列式</a:t>
            </a:r>
            <a:r>
              <a:rPr lang="en-US" altLang="zh-CN" b="1" dirty="0" smtClean="0"/>
              <a:t>)</a:t>
            </a:r>
            <a:r>
              <a:rPr lang="zh-CN" altLang="en-US" b="1" dirty="0" smtClean="0"/>
              <a:t>；</a:t>
            </a:r>
            <a:endParaRPr lang="en-US" altLang="zh-CN" b="1" dirty="0" smtClean="0"/>
          </a:p>
          <a:p>
            <a:r>
              <a:rPr lang="zh-CN" altLang="en-US" b="1" dirty="0" smtClean="0"/>
              <a:t>四、摘抄文下重点注释。</a:t>
            </a:r>
            <a:endParaRPr lang="en-US" altLang="zh-CN" b="1" dirty="0" smtClean="0"/>
          </a:p>
          <a:p>
            <a:r>
              <a:rPr lang="zh-CN" altLang="en-US" b="1" dirty="0" smtClean="0"/>
              <a:t>五、根据自身情况找点练习做：①做基础选择题，②写一篇作文</a:t>
            </a:r>
            <a:r>
              <a:rPr lang="en-US" altLang="zh-CN" b="1" dirty="0" smtClean="0"/>
              <a:t>(</a:t>
            </a:r>
            <a:r>
              <a:rPr lang="zh-CN" altLang="en-US" b="1" dirty="0" smtClean="0"/>
              <a:t>或列提纲</a:t>
            </a:r>
            <a:r>
              <a:rPr lang="en-US" altLang="zh-CN" b="1" dirty="0" smtClean="0"/>
              <a:t>)</a:t>
            </a:r>
            <a:r>
              <a:rPr lang="zh-CN" altLang="en-US" b="1" dirty="0" smtClean="0"/>
              <a:t>。保持考试状态，大考做准备。</a:t>
            </a:r>
            <a:endParaRPr lang="en-US" altLang="zh-CN" b="1" dirty="0" smtClean="0"/>
          </a:p>
          <a:p>
            <a:r>
              <a:rPr lang="zh-CN" altLang="en-US" b="1" dirty="0" smtClean="0"/>
              <a:t>六、期末考试时间</a:t>
            </a:r>
            <a:r>
              <a:rPr lang="en-US" altLang="zh-CN" b="1" dirty="0" smtClean="0"/>
              <a:t>7</a:t>
            </a:r>
            <a:r>
              <a:rPr lang="zh-CN" altLang="en-US" b="1" dirty="0" smtClean="0"/>
              <a:t>月</a:t>
            </a:r>
            <a:r>
              <a:rPr lang="en-US" altLang="zh-CN" b="1" dirty="0" smtClean="0"/>
              <a:t>2</a:t>
            </a:r>
            <a:r>
              <a:rPr lang="zh-CN" altLang="en-US" b="1" dirty="0" smtClean="0"/>
              <a:t>日。</a:t>
            </a:r>
            <a:endParaRPr lang="zh-CN" alt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heckerboard(across)">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checkerboard(across)">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14400" y="548680"/>
            <a:ext cx="7772400" cy="5806880"/>
          </a:xfrm>
        </p:spPr>
        <p:txBody>
          <a:bodyPr>
            <a:normAutofit fontScale="85000" lnSpcReduction="20000"/>
          </a:bodyPr>
          <a:lstStyle/>
          <a:p>
            <a:r>
              <a:rPr lang="en-US" altLang="zh-CN" b="1" dirty="0" smtClean="0"/>
              <a:t>7. 2014年3月1日，昆明车站广场蒙面暴徒砍人事件，震惊了全国。</a:t>
            </a:r>
            <a:r>
              <a:rPr lang="en-US" altLang="zh-CN" b="1" dirty="0" err="1" smtClean="0"/>
              <a:t>人们在对凶手谴责时，也应铭记那些勇敢的平民英雄</a:t>
            </a:r>
            <a:r>
              <a:rPr lang="en-US" altLang="zh-CN" b="1" dirty="0" smtClean="0"/>
              <a:t>。</a:t>
            </a:r>
            <a:r>
              <a:rPr lang="en-US" altLang="zh-CN" b="1" dirty="0" err="1" smtClean="0"/>
              <a:t>下面是饭馆老板娘陈芳的事迹</a:t>
            </a:r>
            <a:r>
              <a:rPr lang="en-US" altLang="zh-CN" b="1" dirty="0" smtClean="0"/>
              <a:t>：</a:t>
            </a:r>
            <a:endParaRPr lang="zh-CN" altLang="zh-CN" b="1" dirty="0" smtClean="0"/>
          </a:p>
          <a:p>
            <a:r>
              <a:rPr lang="zh-CN" altLang="zh-CN" b="1" dirty="0" smtClean="0"/>
              <a:t>事发当晚，重庆家常菜饭馆陈芳见情形不对，招呼着跑到门前的旅客进屋。</a:t>
            </a:r>
            <a:r>
              <a:rPr lang="en-US" altLang="zh-CN" b="1" dirty="0" smtClean="0"/>
              <a:t> </a:t>
            </a:r>
            <a:endParaRPr lang="zh-CN" altLang="zh-CN" b="1" dirty="0" smtClean="0"/>
          </a:p>
          <a:p>
            <a:r>
              <a:rPr lang="zh-CN" altLang="zh-CN" b="1" dirty="0" smtClean="0"/>
              <a:t>陈芳告诉记者，当时</a:t>
            </a:r>
            <a:r>
              <a:rPr lang="en-US" altLang="zh-CN" b="1" dirty="0" smtClean="0"/>
              <a:t>80</a:t>
            </a:r>
            <a:r>
              <a:rPr lang="zh-CN" altLang="zh-CN" b="1" dirty="0" smtClean="0"/>
              <a:t>多平米的饭店里塞进了两百多人。大概到了</a:t>
            </a:r>
            <a:r>
              <a:rPr lang="en-US" altLang="zh-CN" b="1" dirty="0" smtClean="0"/>
              <a:t>22</a:t>
            </a:r>
            <a:r>
              <a:rPr lang="zh-CN" altLang="zh-CN" b="1" dirty="0" smtClean="0"/>
              <a:t>时左右，她才将卷闸门打开，发现外面全是警察后，让旅客自行离去。</a:t>
            </a:r>
          </a:p>
          <a:p>
            <a:r>
              <a:rPr lang="zh-CN" altLang="zh-CN" b="1" dirty="0" smtClean="0"/>
              <a:t>记者在采访时，许多民众都对陈芳的行为鼓掌致敬。陈芳说，“这些暴徒太残忍了，老百姓都不放过。我也是能力有限，能救一个是一个，相信换一个人也会这样做！”</a:t>
            </a:r>
          </a:p>
          <a:p>
            <a:r>
              <a:rPr lang="zh-CN" altLang="zh-CN" b="1" dirty="0" smtClean="0"/>
              <a:t>读完这些文字后，请你写一段文字来表达你对陈芳义举的赞美之情！注意：至少使用一种修辞手法，态度鲜明，语句流畅，不超过</a:t>
            </a:r>
            <a:r>
              <a:rPr lang="en-US" altLang="zh-CN" b="1" dirty="0" smtClean="0"/>
              <a:t>100</a:t>
            </a:r>
            <a:r>
              <a:rPr lang="zh-CN" altLang="zh-CN" b="1" dirty="0" smtClean="0"/>
              <a:t>字。</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14400" y="620688"/>
            <a:ext cx="7772400" cy="5734872"/>
          </a:xfrm>
        </p:spPr>
        <p:txBody>
          <a:bodyPr>
            <a:normAutofit lnSpcReduction="10000"/>
          </a:bodyPr>
          <a:lstStyle/>
          <a:p>
            <a:r>
              <a:rPr lang="zh-CN" altLang="en-US" sz="3200" b="1" dirty="0" smtClean="0">
                <a:solidFill>
                  <a:srgbClr val="FFFF00"/>
                </a:solidFill>
              </a:rPr>
              <a:t>示例</a:t>
            </a:r>
            <a:r>
              <a:rPr lang="zh-CN" altLang="zh-CN" sz="3200" b="1" dirty="0" smtClean="0">
                <a:solidFill>
                  <a:srgbClr val="FFFF00"/>
                </a:solidFill>
              </a:rPr>
              <a:t>①义救百人性命，行显一颗仁心！在最暴乱的时刻，你的小饭馆却成了数百人最安全的港湾！无商不奸？你的行为就是对此最有力的反驳！</a:t>
            </a:r>
          </a:p>
          <a:p>
            <a:r>
              <a:rPr lang="zh-CN" altLang="en-US" sz="3200" b="1" dirty="0" smtClean="0">
                <a:solidFill>
                  <a:srgbClr val="FF0000"/>
                </a:solidFill>
              </a:rPr>
              <a:t>示例</a:t>
            </a:r>
            <a:r>
              <a:rPr lang="zh-CN" altLang="zh-CN" sz="3200" b="1" dirty="0" smtClean="0">
                <a:solidFill>
                  <a:srgbClr val="FF0000"/>
                </a:solidFill>
              </a:rPr>
              <a:t>②“能救一个是一个”</a:t>
            </a:r>
            <a:r>
              <a:rPr lang="en-US" altLang="zh-CN" sz="3200" b="1" dirty="0" smtClean="0">
                <a:solidFill>
                  <a:srgbClr val="FF0000"/>
                </a:solidFill>
              </a:rPr>
              <a:t>,</a:t>
            </a:r>
            <a:r>
              <a:rPr lang="zh-CN" altLang="zh-CN" sz="3200" b="1" dirty="0" smtClean="0">
                <a:solidFill>
                  <a:srgbClr val="FF0000"/>
                </a:solidFill>
              </a:rPr>
              <a:t>多么朴实的语言，多么高尚的道德，多么伟大的灵魂！陈勇对暴乱之芳！陈救人义举之芳，陈道德人性之芳！你，不愧“陈芳”二字！</a:t>
            </a:r>
            <a:endParaRPr lang="zh-CN" altLang="zh-CN" sz="3200" dirty="0" smtClean="0">
              <a:solidFill>
                <a:srgbClr val="FF0000"/>
              </a:solidFill>
            </a:endParaRPr>
          </a:p>
          <a:p>
            <a:r>
              <a:rPr lang="zh-CN" altLang="zh-CN" sz="2400" b="1" dirty="0" smtClean="0"/>
              <a:t>［注：态度鲜明</a:t>
            </a:r>
            <a:r>
              <a:rPr lang="en-US" altLang="zh-CN" sz="2400" b="1" dirty="0" smtClean="0"/>
              <a:t>1</a:t>
            </a:r>
            <a:r>
              <a:rPr lang="zh-CN" altLang="zh-CN" sz="2400" b="1" dirty="0" smtClean="0"/>
              <a:t>分，能看出对陈芳具体行为、语言等赞美之情即可（空洞地赞美不给分，如”陈芳，你真伟大啊！）。修辞手法使用准确</a:t>
            </a:r>
            <a:r>
              <a:rPr lang="en-US" altLang="zh-CN" sz="2400" b="1" dirty="0" smtClean="0"/>
              <a:t>3</a:t>
            </a:r>
            <a:r>
              <a:rPr lang="zh-CN" altLang="zh-CN" sz="2400" b="1" dirty="0" smtClean="0"/>
              <a:t>分，语句流畅</a:t>
            </a:r>
            <a:r>
              <a:rPr lang="en-US" altLang="zh-CN" sz="2400" b="1" dirty="0" smtClean="0"/>
              <a:t>1</a:t>
            </a:r>
            <a:r>
              <a:rPr lang="zh-CN" altLang="zh-CN" sz="2400" b="1" dirty="0" smtClean="0"/>
              <a:t>分，字数</a:t>
            </a:r>
            <a:r>
              <a:rPr lang="en-US" altLang="zh-CN" sz="2400" b="1" dirty="0" smtClean="0"/>
              <a:t>1</a:t>
            </a:r>
            <a:r>
              <a:rPr lang="zh-CN" altLang="zh-CN" sz="2400" b="1" dirty="0" smtClean="0"/>
              <a:t>分］</a:t>
            </a:r>
            <a:endParaRPr lang="zh-CN" altLang="zh-CN"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14400" y="764704"/>
            <a:ext cx="7772400" cy="5832648"/>
          </a:xfrm>
        </p:spPr>
        <p:txBody>
          <a:bodyPr>
            <a:normAutofit/>
          </a:bodyPr>
          <a:lstStyle/>
          <a:p>
            <a:r>
              <a:rPr lang="en-US" altLang="zh-CN" b="1" dirty="0" smtClean="0"/>
              <a:t>8</a:t>
            </a:r>
            <a:r>
              <a:rPr lang="zh-CN" altLang="zh-CN" b="1" dirty="0" smtClean="0"/>
              <a:t>．写一张给亲属的节日或生日贺卡。要求：感情真挚自然，语言连贯得体，至少使用一种修辞手法，不出现真实姓名，正文</a:t>
            </a:r>
            <a:r>
              <a:rPr lang="en-US" altLang="zh-CN" b="1" dirty="0" smtClean="0"/>
              <a:t>50</a:t>
            </a:r>
            <a:r>
              <a:rPr lang="zh-CN" altLang="zh-CN" b="1" dirty="0" smtClean="0"/>
              <a:t>个字左右。（</a:t>
            </a:r>
            <a:r>
              <a:rPr lang="en-US" altLang="zh-CN" b="1" dirty="0" smtClean="0"/>
              <a:t>6</a:t>
            </a:r>
            <a:r>
              <a:rPr lang="zh-CN" altLang="zh-CN" b="1" dirty="0" smtClean="0"/>
              <a:t>分）</a:t>
            </a:r>
            <a:r>
              <a:rPr lang="en-US" altLang="zh-CN" b="1" dirty="0" smtClean="0"/>
              <a:t>    </a:t>
            </a:r>
            <a:endParaRPr lang="zh-CN" altLang="zh-CN" b="1" dirty="0" smtClean="0"/>
          </a:p>
          <a:p>
            <a:r>
              <a:rPr lang="zh-CN" altLang="zh-CN" sz="3600" b="1" dirty="0" smtClean="0">
                <a:solidFill>
                  <a:srgbClr val="FFFF00"/>
                </a:solidFill>
              </a:rPr>
              <a:t>【答案】</a:t>
            </a:r>
            <a:endParaRPr lang="en-US" altLang="zh-CN" sz="3600" b="1" dirty="0" smtClean="0">
              <a:solidFill>
                <a:srgbClr val="FFFF00"/>
              </a:solidFill>
            </a:endParaRPr>
          </a:p>
          <a:p>
            <a:r>
              <a:rPr lang="zh-CN" altLang="en-US" sz="3600" b="1" dirty="0" smtClean="0">
                <a:solidFill>
                  <a:srgbClr val="FFFF00"/>
                </a:solidFill>
              </a:rPr>
              <a:t>亲爱的</a:t>
            </a:r>
            <a:r>
              <a:rPr lang="zh-CN" altLang="zh-CN" sz="3600" b="1" dirty="0" smtClean="0">
                <a:solidFill>
                  <a:srgbClr val="FFFF00"/>
                </a:solidFill>
              </a:rPr>
              <a:t>爸爸：今天是您的生日，</a:t>
            </a:r>
            <a:r>
              <a:rPr lang="zh-CN" altLang="en-US" sz="3600" b="1" dirty="0" smtClean="0">
                <a:solidFill>
                  <a:srgbClr val="FFFF00"/>
                </a:solidFill>
              </a:rPr>
              <a:t>本应在家团聚，可您却奔波在</a:t>
            </a:r>
            <a:r>
              <a:rPr lang="zh-CN" altLang="zh-CN" sz="3600" b="1" dirty="0" smtClean="0">
                <a:solidFill>
                  <a:srgbClr val="FFFF00"/>
                </a:solidFill>
              </a:rPr>
              <a:t>千里之外</a:t>
            </a:r>
            <a:r>
              <a:rPr lang="zh-CN" altLang="en-US" sz="3600" b="1" dirty="0" smtClean="0">
                <a:solidFill>
                  <a:srgbClr val="FFFF00"/>
                </a:solidFill>
              </a:rPr>
              <a:t>。</a:t>
            </a:r>
            <a:r>
              <a:rPr lang="zh-CN" altLang="zh-CN" sz="3600" b="1" dirty="0" smtClean="0">
                <a:solidFill>
                  <a:srgbClr val="FFFF00"/>
                </a:solidFill>
              </a:rPr>
              <a:t>我一定会</a:t>
            </a:r>
            <a:r>
              <a:rPr lang="zh-CN" altLang="en-US" sz="3600" b="1" dirty="0" smtClean="0">
                <a:solidFill>
                  <a:srgbClr val="FFFF00"/>
                </a:solidFill>
              </a:rPr>
              <a:t>以您为楷模：</a:t>
            </a:r>
            <a:r>
              <a:rPr lang="zh-CN" altLang="zh-CN" sz="3600" b="1" dirty="0" smtClean="0">
                <a:solidFill>
                  <a:srgbClr val="FFFF00"/>
                </a:solidFill>
              </a:rPr>
              <a:t>对得起社会，对得起家庭，对得起自己。祝您生日快乐！</a:t>
            </a:r>
            <a:endParaRPr lang="zh-CN" altLang="zh-CN" sz="3600" dirty="0" smtClean="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ox(i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14400" y="692696"/>
            <a:ext cx="7772400" cy="5662864"/>
          </a:xfrm>
        </p:spPr>
        <p:txBody>
          <a:bodyPr>
            <a:normAutofit lnSpcReduction="10000"/>
          </a:bodyPr>
          <a:lstStyle/>
          <a:p>
            <a:r>
              <a:rPr lang="en-US" altLang="zh-CN" sz="2200" b="1" dirty="0" smtClean="0"/>
              <a:t>9</a:t>
            </a:r>
            <a:r>
              <a:rPr lang="zh-CN" altLang="zh-CN" sz="2200" b="1" dirty="0" smtClean="0"/>
              <a:t>．把下面的长句改写成</a:t>
            </a:r>
            <a:r>
              <a:rPr lang="en-US" altLang="zh-CN" sz="2200" b="1" dirty="0" smtClean="0"/>
              <a:t>4</a:t>
            </a:r>
            <a:r>
              <a:rPr lang="zh-CN" altLang="zh-CN" sz="2200" b="1" dirty="0" smtClean="0"/>
              <a:t>个较短的句子，使意思表达得更清楚。</a:t>
            </a:r>
            <a:r>
              <a:rPr lang="en-US" altLang="zh-CN" sz="2200" b="1" dirty="0" smtClean="0"/>
              <a:t>(</a:t>
            </a:r>
            <a:r>
              <a:rPr lang="zh-CN" altLang="zh-CN" sz="2200" b="1" dirty="0" smtClean="0"/>
              <a:t>可以改变语序，增删词语，但不得改变原意</a:t>
            </a:r>
            <a:r>
              <a:rPr lang="en-US" altLang="zh-CN" sz="2200" b="1" dirty="0" smtClean="0"/>
              <a:t>)(4</a:t>
            </a:r>
            <a:r>
              <a:rPr lang="zh-CN" altLang="zh-CN" sz="2200" b="1" dirty="0" smtClean="0"/>
              <a:t>分</a:t>
            </a:r>
            <a:r>
              <a:rPr lang="en-US" altLang="zh-CN" sz="2200" b="1" dirty="0" smtClean="0"/>
              <a:t>)    </a:t>
            </a:r>
            <a:endParaRPr lang="zh-CN" altLang="zh-CN" sz="2200" b="1" dirty="0" smtClean="0"/>
          </a:p>
          <a:p>
            <a:r>
              <a:rPr lang="zh-CN" altLang="zh-CN" sz="2400" b="1" dirty="0" smtClean="0">
                <a:solidFill>
                  <a:srgbClr val="FFFF00"/>
                </a:solidFill>
              </a:rPr>
              <a:t>俄罗斯科学家最近设计出一种外形为不透光的黑色管状物，具有重量轻、能耗小、精确度高、抗干扰能力强的特点和数字摄像、使航天器准确识别方向等功能新型星际“指南针”。</a:t>
            </a:r>
          </a:p>
          <a:p>
            <a:r>
              <a:rPr lang="en-US" altLang="zh-CN" sz="3200" b="1" dirty="0" smtClean="0">
                <a:solidFill>
                  <a:srgbClr val="66FF66"/>
                </a:solidFill>
              </a:rPr>
              <a:t>[</a:t>
            </a:r>
            <a:r>
              <a:rPr lang="zh-CN" altLang="zh-CN" sz="3200" b="1" dirty="0" smtClean="0">
                <a:solidFill>
                  <a:srgbClr val="66FF66"/>
                </a:solidFill>
              </a:rPr>
              <a:t>答案</a:t>
            </a:r>
            <a:r>
              <a:rPr lang="en-US" altLang="zh-CN" sz="3200" b="1" dirty="0" smtClean="0">
                <a:solidFill>
                  <a:srgbClr val="66FF66"/>
                </a:solidFill>
              </a:rPr>
              <a:t>]</a:t>
            </a:r>
          </a:p>
          <a:p>
            <a:r>
              <a:rPr lang="zh-CN" altLang="en-US" sz="3200" b="1" dirty="0" smtClean="0">
                <a:solidFill>
                  <a:srgbClr val="FF0000"/>
                </a:solidFill>
              </a:rPr>
              <a:t>①</a:t>
            </a:r>
            <a:r>
              <a:rPr lang="zh-CN" altLang="zh-CN" sz="3200" b="1" dirty="0" smtClean="0">
                <a:solidFill>
                  <a:srgbClr val="66FF66"/>
                </a:solidFill>
              </a:rPr>
              <a:t>俄罗斯科学家最近设计出一种新型星际“指南针”。</a:t>
            </a:r>
            <a:r>
              <a:rPr lang="zh-CN" altLang="en-US" sz="3200" b="1" dirty="0" smtClean="0">
                <a:solidFill>
                  <a:srgbClr val="FF0000"/>
                </a:solidFill>
              </a:rPr>
              <a:t>②</a:t>
            </a:r>
            <a:r>
              <a:rPr lang="zh-CN" altLang="zh-CN" sz="3200" b="1" dirty="0" smtClean="0">
                <a:solidFill>
                  <a:srgbClr val="66FF66"/>
                </a:solidFill>
              </a:rPr>
              <a:t>这种新型星际“指南针”的外形为不透光的黑色管状物</a:t>
            </a:r>
            <a:r>
              <a:rPr lang="zh-CN" altLang="en-US" sz="3200" b="1" dirty="0" smtClean="0">
                <a:solidFill>
                  <a:srgbClr val="66FF66"/>
                </a:solidFill>
              </a:rPr>
              <a:t>。</a:t>
            </a:r>
            <a:r>
              <a:rPr lang="zh-CN" altLang="en-US" sz="3200" b="1" dirty="0" smtClean="0">
                <a:solidFill>
                  <a:srgbClr val="FF0000"/>
                </a:solidFill>
              </a:rPr>
              <a:t>③</a:t>
            </a:r>
            <a:r>
              <a:rPr lang="zh-CN" altLang="zh-CN" sz="3200" b="1" dirty="0" smtClean="0">
                <a:solidFill>
                  <a:srgbClr val="66FF66"/>
                </a:solidFill>
              </a:rPr>
              <a:t>它具有重量轻、能量小、精确度高和抗干扰能力强的特点。</a:t>
            </a:r>
            <a:r>
              <a:rPr lang="zh-CN" altLang="en-US" sz="3200" b="1" dirty="0" smtClean="0">
                <a:solidFill>
                  <a:srgbClr val="FF0000"/>
                </a:solidFill>
              </a:rPr>
              <a:t>④</a:t>
            </a:r>
            <a:r>
              <a:rPr lang="zh-CN" altLang="zh-CN" sz="3200" b="1" dirty="0" smtClean="0">
                <a:solidFill>
                  <a:srgbClr val="66FF66"/>
                </a:solidFill>
              </a:rPr>
              <a:t>它还具有数字摄像，使航天器准确识别方向等功能。</a:t>
            </a:r>
          </a:p>
          <a:p>
            <a:endParaRPr lang="zh-CN" alt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8" dur="5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836712"/>
            <a:ext cx="8219256" cy="5518848"/>
          </a:xfrm>
        </p:spPr>
        <p:txBody>
          <a:bodyPr>
            <a:normAutofit fontScale="92500" lnSpcReduction="10000"/>
          </a:bodyPr>
          <a:lstStyle/>
          <a:p>
            <a:r>
              <a:rPr lang="en-US" altLang="zh-CN" dirty="0" smtClean="0"/>
              <a:t>10</a:t>
            </a:r>
            <a:r>
              <a:rPr lang="zh-CN" altLang="zh-CN" dirty="0" smtClean="0"/>
              <a:t>．请将下面的译文改写成三个短句。</a:t>
            </a:r>
            <a:r>
              <a:rPr lang="en-US" altLang="zh-CN" dirty="0" smtClean="0"/>
              <a:t>(3</a:t>
            </a:r>
            <a:r>
              <a:rPr lang="zh-CN" altLang="zh-CN" dirty="0" smtClean="0"/>
              <a:t>分）</a:t>
            </a:r>
            <a:r>
              <a:rPr lang="en-US" altLang="zh-CN" dirty="0" smtClean="0"/>
              <a:t>                                                                                                                     </a:t>
            </a:r>
            <a:endParaRPr lang="zh-CN" altLang="zh-CN" dirty="0" smtClean="0"/>
          </a:p>
          <a:p>
            <a:r>
              <a:rPr lang="zh-CN" altLang="zh-CN" dirty="0" smtClean="0"/>
              <a:t>传统的现代派绘画——由毕加索、康定斯基、马蒂斯以不同的方式发展起来的抽象艺术是以高度发达的审视技能以及对其他绘画和艺术史的熟谙程度为先决条件的。</a:t>
            </a:r>
          </a:p>
          <a:p>
            <a:r>
              <a:rPr lang="zh-CN" altLang="zh-CN" sz="3500" b="1" dirty="0" smtClean="0">
                <a:solidFill>
                  <a:srgbClr val="66FF66"/>
                </a:solidFill>
              </a:rPr>
              <a:t>【答案】</a:t>
            </a:r>
            <a:endParaRPr lang="en-US" altLang="zh-CN" sz="3500" b="1" dirty="0" smtClean="0">
              <a:solidFill>
                <a:srgbClr val="66FF66"/>
              </a:solidFill>
            </a:endParaRPr>
          </a:p>
          <a:p>
            <a:r>
              <a:rPr lang="zh-CN" altLang="en-US" sz="3500" b="1" dirty="0" smtClean="0">
                <a:solidFill>
                  <a:srgbClr val="66FF66"/>
                </a:solidFill>
              </a:rPr>
              <a:t>①</a:t>
            </a:r>
            <a:r>
              <a:rPr lang="zh-CN" altLang="zh-CN" sz="3500" b="1" dirty="0" smtClean="0">
                <a:solidFill>
                  <a:srgbClr val="66FF66"/>
                </a:solidFill>
              </a:rPr>
              <a:t>传统的现代派绘画是抽象艺术。</a:t>
            </a:r>
          </a:p>
          <a:p>
            <a:r>
              <a:rPr lang="zh-CN" altLang="en-US" sz="3500" b="1" dirty="0" smtClean="0">
                <a:solidFill>
                  <a:srgbClr val="66FF66"/>
                </a:solidFill>
              </a:rPr>
              <a:t>②</a:t>
            </a:r>
            <a:r>
              <a:rPr lang="zh-CN" altLang="zh-CN" sz="3500" b="1" dirty="0" smtClean="0">
                <a:solidFill>
                  <a:srgbClr val="66FF66"/>
                </a:solidFill>
              </a:rPr>
              <a:t>它是由毕加索、</a:t>
            </a:r>
            <a:r>
              <a:rPr lang="zh-CN" altLang="en-US" sz="3500" b="1" dirty="0" smtClean="0">
                <a:solidFill>
                  <a:srgbClr val="66FF66"/>
                </a:solidFill>
              </a:rPr>
              <a:t>康</a:t>
            </a:r>
            <a:r>
              <a:rPr lang="zh-CN" altLang="zh-CN" sz="3500" b="1" dirty="0" smtClean="0">
                <a:solidFill>
                  <a:srgbClr val="66FF66"/>
                </a:solidFill>
              </a:rPr>
              <a:t>定斯基、马蒂斯以不同方式发展起来的。</a:t>
            </a:r>
          </a:p>
          <a:p>
            <a:r>
              <a:rPr lang="zh-CN" altLang="en-US" sz="3500" b="1" dirty="0" smtClean="0">
                <a:solidFill>
                  <a:srgbClr val="66FF66"/>
                </a:solidFill>
              </a:rPr>
              <a:t>③</a:t>
            </a:r>
            <a:r>
              <a:rPr lang="zh-CN" altLang="zh-CN" sz="3500" b="1" dirty="0" smtClean="0">
                <a:solidFill>
                  <a:srgbClr val="66FF66"/>
                </a:solidFill>
              </a:rPr>
              <a:t>它是以高度发达的审视技能以及对其他绘画和艺术史的熟谙程度为先决条件的。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ox(in)">
                                      <p:cBhvr>
                                        <p:cTn id="7" dur="500"/>
                                        <p:tgtEl>
                                          <p:spTgt spid="3">
                                            <p:txEl>
                                              <p:pRg st="2" end="2"/>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ox(in)">
                                      <p:cBhvr>
                                        <p:cTn id="10" dur="500"/>
                                        <p:tgtEl>
                                          <p:spTgt spid="3">
                                            <p:txEl>
                                              <p:pRg st="3" end="3"/>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ox(in)">
                                      <p:cBhvr>
                                        <p:cTn id="13" dur="500"/>
                                        <p:tgtEl>
                                          <p:spTgt spid="3">
                                            <p:txEl>
                                              <p:pRg st="4" end="4"/>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box(in)">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14400" y="836712"/>
            <a:ext cx="7772400" cy="5518848"/>
          </a:xfrm>
        </p:spPr>
        <p:txBody>
          <a:bodyPr/>
          <a:lstStyle/>
          <a:p>
            <a:r>
              <a:rPr lang="en-US" altLang="zh-CN" dirty="0" smtClean="0"/>
              <a:t>11</a:t>
            </a:r>
            <a:r>
              <a:rPr lang="zh-CN" altLang="zh-CN" dirty="0" smtClean="0"/>
              <a:t>．把下面的句子改写成排比句。（</a:t>
            </a:r>
            <a:r>
              <a:rPr lang="en-US" altLang="zh-CN" dirty="0" smtClean="0"/>
              <a:t>4</a:t>
            </a:r>
            <a:r>
              <a:rPr lang="zh-CN" altLang="zh-CN" dirty="0" smtClean="0"/>
              <a:t>分）</a:t>
            </a:r>
          </a:p>
          <a:p>
            <a:r>
              <a:rPr lang="zh-CN" altLang="zh-CN" sz="2800" b="1" dirty="0" smtClean="0"/>
              <a:t>音乐家常把灵感变为跳跃的音符，文学家呢，他们优美的辞章往往缘于灵感，至于画家，他们完满的构图也常常与灵感相关，而一般人的灵感，则常是霎时的喜悦。</a:t>
            </a:r>
          </a:p>
          <a:p>
            <a:r>
              <a:rPr lang="zh-CN" altLang="zh-CN" sz="3600" b="1" dirty="0" smtClean="0">
                <a:solidFill>
                  <a:srgbClr val="66FF66"/>
                </a:solidFill>
              </a:rPr>
              <a:t>【答案】</a:t>
            </a:r>
            <a:endParaRPr lang="en-US" altLang="zh-CN" sz="3600" b="1" dirty="0" smtClean="0">
              <a:solidFill>
                <a:srgbClr val="66FF66"/>
              </a:solidFill>
            </a:endParaRPr>
          </a:p>
          <a:p>
            <a:r>
              <a:rPr lang="zh-CN" altLang="zh-CN" sz="3600" b="1" dirty="0" smtClean="0">
                <a:solidFill>
                  <a:srgbClr val="66FF66"/>
                </a:solidFill>
              </a:rPr>
              <a:t>音乐家的灵感常成为跳跃的音符，文学家的灵感常成为优美的辞章，画家的灵感常成为完满的构图，一般人的灵感常只是霎时的喜悦。</a:t>
            </a:r>
            <a:endParaRPr lang="zh-CN" altLang="zh-CN" sz="3600" dirty="0" smtClean="0">
              <a:solidFill>
                <a:srgbClr val="66FF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ox(i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ox(in)">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692696"/>
            <a:ext cx="8219256" cy="5662864"/>
          </a:xfrm>
        </p:spPr>
        <p:txBody>
          <a:bodyPr>
            <a:normAutofit/>
          </a:bodyPr>
          <a:lstStyle/>
          <a:p>
            <a:r>
              <a:rPr lang="en-US" altLang="zh-CN" b="1" dirty="0" smtClean="0"/>
              <a:t>12</a:t>
            </a:r>
            <a:r>
              <a:rPr lang="zh-CN" altLang="zh-CN" b="1" dirty="0" smtClean="0"/>
              <a:t>．提取下面一段话的主要信息，写出四个关键词语。（</a:t>
            </a:r>
            <a:r>
              <a:rPr lang="en-US" altLang="zh-CN" b="1" dirty="0" smtClean="0"/>
              <a:t>4</a:t>
            </a:r>
            <a:r>
              <a:rPr lang="zh-CN" altLang="zh-CN" b="1" dirty="0" smtClean="0"/>
              <a:t>分）</a:t>
            </a:r>
          </a:p>
          <a:p>
            <a:r>
              <a:rPr lang="zh-CN" altLang="zh-CN" sz="2800" b="1" dirty="0" smtClean="0">
                <a:solidFill>
                  <a:schemeClr val="accent3"/>
                </a:solidFill>
              </a:rPr>
              <a:t>从甲骨文到草书、行书的各种书法艺术，间接的反映了现实某些方面的属性，将具体的形式集中概括为抽象的意象，通过视觉来启发人们的想象力，调动人们的情感，使人们从意象中体味到其间所蕴含的美。这也是一些讲书法的文章里常说的“舍貌取神”──舍弃客观事物的具体现象特征，而摄取其神髓。</a:t>
            </a:r>
          </a:p>
          <a:p>
            <a:r>
              <a:rPr lang="zh-CN" altLang="zh-CN" sz="4000" b="1" dirty="0" smtClean="0">
                <a:solidFill>
                  <a:srgbClr val="66FF66"/>
                </a:solidFill>
              </a:rPr>
              <a:t>【答案】</a:t>
            </a:r>
            <a:endParaRPr lang="en-US" altLang="zh-CN" sz="4000" b="1" dirty="0" smtClean="0">
              <a:solidFill>
                <a:srgbClr val="66FF66"/>
              </a:solidFill>
            </a:endParaRPr>
          </a:p>
          <a:p>
            <a:r>
              <a:rPr lang="zh-CN" altLang="zh-CN" sz="4000" b="1" dirty="0" smtClean="0">
                <a:solidFill>
                  <a:srgbClr val="66FF66"/>
                </a:solidFill>
              </a:rPr>
              <a:t>书法、意象、体味、神髓</a:t>
            </a:r>
            <a:endParaRPr lang="zh-CN" altLang="zh-CN" sz="4000" dirty="0" smtClean="0">
              <a:solidFill>
                <a:srgbClr val="66FF66"/>
              </a:solidFill>
            </a:endParaRPr>
          </a:p>
          <a:p>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ox(in)">
                                      <p:cBhvr>
                                        <p:cTn id="7" dur="500"/>
                                        <p:tgtEl>
                                          <p:spTgt spid="3">
                                            <p:txEl>
                                              <p:pRg st="2" end="2"/>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ox(i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11560" y="692696"/>
            <a:ext cx="8075240" cy="5662864"/>
          </a:xfrm>
        </p:spPr>
        <p:txBody>
          <a:bodyPr>
            <a:normAutofit fontScale="85000" lnSpcReduction="20000"/>
          </a:bodyPr>
          <a:lstStyle/>
          <a:p>
            <a:r>
              <a:rPr lang="en-US" altLang="zh-CN" sz="2600" b="1" dirty="0" smtClean="0"/>
              <a:t>13</a:t>
            </a:r>
            <a:r>
              <a:rPr lang="zh-CN" altLang="zh-CN" sz="2600" b="1" dirty="0" smtClean="0"/>
              <a:t>．</a:t>
            </a:r>
            <a:r>
              <a:rPr lang="zh-CN" altLang="zh-CN" sz="2600" dirty="0" smtClean="0"/>
              <a:t>请根据下列文字概括我国自主研发的磁浮列车的优点。不超出</a:t>
            </a:r>
            <a:r>
              <a:rPr lang="en-US" altLang="zh-CN" sz="2600" dirty="0" smtClean="0"/>
              <a:t>20</a:t>
            </a:r>
            <a:r>
              <a:rPr lang="zh-CN" altLang="zh-CN" sz="2600" dirty="0" smtClean="0"/>
              <a:t>字。（</a:t>
            </a:r>
            <a:r>
              <a:rPr lang="en-US" altLang="zh-CN" sz="2600" dirty="0" smtClean="0"/>
              <a:t>3</a:t>
            </a:r>
            <a:r>
              <a:rPr lang="zh-CN" altLang="zh-CN" sz="2600" dirty="0" smtClean="0"/>
              <a:t>分）</a:t>
            </a:r>
          </a:p>
          <a:p>
            <a:r>
              <a:rPr lang="zh-CN" altLang="zh-CN" sz="3500" b="1" dirty="0" smtClean="0"/>
              <a:t>最近，我国自主研发的第一辆具有自主知识产权的磁浮列车成功通过了室外实地运行联合试验。列车采用的是常导电磁吸引力控制悬浮原理，运行中列车悬浮</a:t>
            </a:r>
            <a:r>
              <a:rPr lang="en-US" altLang="zh-CN" sz="3500" b="1" dirty="0" smtClean="0"/>
              <a:t>8-10毫米，时速在80~160公里之间。</a:t>
            </a:r>
            <a:r>
              <a:rPr lang="en-US" altLang="zh-CN" sz="3500" b="1" dirty="0" err="1" smtClean="0"/>
              <a:t>由于磁浮列车是在路轨上悬浮行驶，没有轨轮的机械磨损，因此列车运行平稳而安静</a:t>
            </a:r>
            <a:r>
              <a:rPr lang="en-US" altLang="zh-CN" sz="3500" b="1" dirty="0" smtClean="0"/>
              <a:t>。据了解，与时速可达500公里左右的高速磁浮列车相比，这种中低速磁浮列车成本低，适合城市内部和市郊卫星城之间的快速运输。</a:t>
            </a:r>
            <a:endParaRPr lang="zh-CN" altLang="zh-CN" sz="3500" b="1" dirty="0" smtClean="0"/>
          </a:p>
          <a:p>
            <a:r>
              <a:rPr lang="zh-CN" altLang="zh-CN" sz="2800" b="1" dirty="0" smtClean="0">
                <a:solidFill>
                  <a:srgbClr val="66FF66"/>
                </a:solidFill>
              </a:rPr>
              <a:t>【答案】</a:t>
            </a:r>
            <a:endParaRPr lang="en-US" altLang="zh-CN" sz="2800" b="1" dirty="0" smtClean="0">
              <a:solidFill>
                <a:srgbClr val="66FF66"/>
              </a:solidFill>
            </a:endParaRPr>
          </a:p>
          <a:p>
            <a:r>
              <a:rPr lang="zh-CN" altLang="zh-CN" sz="3800" b="1" dirty="0" smtClean="0">
                <a:solidFill>
                  <a:schemeClr val="accent3"/>
                </a:solidFill>
              </a:rPr>
              <a:t>运行平稳安静，成本低，适合短途快速运输。</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14400" y="980728"/>
            <a:ext cx="7772400" cy="5374832"/>
          </a:xfrm>
        </p:spPr>
        <p:txBody>
          <a:bodyPr>
            <a:normAutofit fontScale="77500" lnSpcReduction="20000"/>
          </a:bodyPr>
          <a:lstStyle/>
          <a:p>
            <a:r>
              <a:rPr lang="en-US" altLang="zh-CN" dirty="0" smtClean="0"/>
              <a:t>14</a:t>
            </a:r>
            <a:r>
              <a:rPr lang="zh-CN" altLang="zh-CN" dirty="0" smtClean="0"/>
              <a:t>．给下面这则新闻拟写一个标题（不超过</a:t>
            </a:r>
            <a:r>
              <a:rPr lang="en-US" altLang="zh-CN" dirty="0" smtClean="0"/>
              <a:t>12</a:t>
            </a:r>
            <a:r>
              <a:rPr lang="zh-CN" altLang="zh-CN" dirty="0" smtClean="0"/>
              <a:t>字）。（</a:t>
            </a:r>
            <a:r>
              <a:rPr lang="en-US" altLang="zh-CN" dirty="0" smtClean="0"/>
              <a:t>3</a:t>
            </a:r>
            <a:r>
              <a:rPr lang="zh-CN" altLang="zh-CN" dirty="0" smtClean="0"/>
              <a:t>分）</a:t>
            </a:r>
          </a:p>
          <a:p>
            <a:r>
              <a:rPr lang="zh-CN" altLang="zh-CN" sz="4100" b="1" dirty="0" smtClean="0"/>
              <a:t>卫生部</a:t>
            </a:r>
            <a:r>
              <a:rPr lang="en-US" altLang="zh-CN" sz="4100" b="1" dirty="0" smtClean="0"/>
              <a:t>4</a:t>
            </a:r>
            <a:r>
              <a:rPr lang="zh-CN" altLang="zh-CN" sz="4100" b="1" dirty="0" smtClean="0"/>
              <a:t>月</a:t>
            </a:r>
            <a:r>
              <a:rPr lang="en-US" altLang="zh-CN" sz="4100" b="1" dirty="0" smtClean="0"/>
              <a:t>30</a:t>
            </a:r>
            <a:r>
              <a:rPr lang="zh-CN" altLang="zh-CN" sz="4100" b="1" dirty="0" smtClean="0"/>
              <a:t>日发出公告，决定撤销全国牙病防治指导组，同时将在疾病预防控制局成立口腔卫生处，负责全国牙病防治管理工作。</a:t>
            </a:r>
            <a:r>
              <a:rPr lang="en-US" altLang="zh-CN" sz="4100" b="1" dirty="0" smtClean="0"/>
              <a:t> </a:t>
            </a:r>
            <a:endParaRPr lang="zh-CN" altLang="zh-CN" sz="4100" b="1" dirty="0" smtClean="0"/>
          </a:p>
          <a:p>
            <a:r>
              <a:rPr lang="zh-CN" altLang="zh-CN" sz="2600" dirty="0" smtClean="0"/>
              <a:t>据介绍，全国牙防组是</a:t>
            </a:r>
            <a:r>
              <a:rPr lang="en-US" altLang="zh-CN" sz="2600" dirty="0" smtClean="0"/>
              <a:t>1988</a:t>
            </a:r>
            <a:r>
              <a:rPr lang="zh-CN" altLang="zh-CN" sz="2600" dirty="0" smtClean="0"/>
              <a:t>年经卫生部批准成立的牙病防治组织。牙防组自成立以来，在改善大众口腔健康状况、提高群众自我口腔保健水平、监测口腔疾病发展等方面都发挥了积极作用。</a:t>
            </a:r>
          </a:p>
          <a:p>
            <a:r>
              <a:rPr lang="zh-CN" altLang="zh-CN" sz="2600" dirty="0" smtClean="0"/>
              <a:t>公告指出，随着近年来政府公共服务职能的不断强化和行业民间组织的快速发展，牙防组已难以适应卫生事业发展的要求，卫生部决定予以撤销。牙防组撤销后，原承担的工作由卫生部统一安排，群众性牙病预防保健技术工作和有关事务性管理工作，将以委托形式交专业社团或机构承担。</a:t>
            </a:r>
          </a:p>
          <a:p>
            <a:r>
              <a:rPr lang="zh-CN" altLang="zh-CN" sz="4100" b="1" dirty="0" smtClean="0">
                <a:solidFill>
                  <a:srgbClr val="66FF66"/>
                </a:solidFill>
              </a:rPr>
              <a:t>【答案】 卫生部撤销全国牙防组（或：全国牙防组被卫生部撤销）</a:t>
            </a:r>
            <a:r>
              <a:rPr lang="en-US" altLang="zh-CN" sz="4100" b="1" dirty="0" smtClean="0">
                <a:solidFill>
                  <a:srgbClr val="66FF66"/>
                </a:solidFill>
              </a:rPr>
              <a:t> </a:t>
            </a:r>
            <a:endParaRPr lang="zh-CN" altLang="zh-CN" sz="4100" dirty="0" smtClean="0">
              <a:solidFill>
                <a:srgbClr val="66FF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539552" y="836712"/>
            <a:ext cx="8147248" cy="5518848"/>
          </a:xfrm>
        </p:spPr>
        <p:txBody>
          <a:bodyPr>
            <a:normAutofit/>
          </a:bodyPr>
          <a:lstStyle/>
          <a:p>
            <a:r>
              <a:rPr lang="en-US" altLang="zh-CN" b="1" dirty="0" smtClean="0"/>
              <a:t>15</a:t>
            </a:r>
            <a:r>
              <a:rPr lang="zh-CN" altLang="zh-CN" b="1" dirty="0" smtClean="0"/>
              <a:t>．阅读下面一则寓言，用一个精练而深刻的语句总结其寓意。</a:t>
            </a:r>
            <a:r>
              <a:rPr lang="en-US" altLang="zh-CN" b="1" dirty="0" smtClean="0"/>
              <a:t>(</a:t>
            </a:r>
            <a:r>
              <a:rPr lang="zh-CN" altLang="zh-CN" b="1" dirty="0" smtClean="0"/>
              <a:t>不超过</a:t>
            </a:r>
            <a:r>
              <a:rPr lang="en-US" altLang="zh-CN" b="1" dirty="0" smtClean="0"/>
              <a:t>10</a:t>
            </a:r>
            <a:r>
              <a:rPr lang="zh-CN" altLang="zh-CN" b="1" dirty="0" smtClean="0"/>
              <a:t>个字</a:t>
            </a:r>
            <a:r>
              <a:rPr lang="en-US" altLang="zh-CN" b="1" dirty="0" smtClean="0"/>
              <a:t>)(4</a:t>
            </a:r>
            <a:r>
              <a:rPr lang="zh-CN" altLang="zh-CN" b="1" dirty="0" smtClean="0"/>
              <a:t>分</a:t>
            </a:r>
            <a:r>
              <a:rPr lang="en-US" altLang="zh-CN" b="1" dirty="0" smtClean="0"/>
              <a:t>)     </a:t>
            </a:r>
            <a:endParaRPr lang="zh-CN" altLang="zh-CN" b="1" dirty="0" smtClean="0"/>
          </a:p>
          <a:p>
            <a:r>
              <a:rPr lang="zh-CN" altLang="zh-CN" sz="2800" b="1" dirty="0" smtClean="0"/>
              <a:t>螃蟹妈妈对儿子说：“我的孩子，你别再横爬了，直爬多好看啊</a:t>
            </a:r>
            <a:r>
              <a:rPr lang="en-US" altLang="zh-CN" sz="2800" b="1" dirty="0" smtClean="0"/>
              <a:t>!</a:t>
            </a:r>
            <a:r>
              <a:rPr lang="zh-CN" altLang="zh-CN" sz="2800" b="1" dirty="0" smtClean="0"/>
              <a:t>”小螃蟹回答说：“好妈妈，一点儿不假。如果你教我直爬，我一定能学着做。”螃蟹妈妈用了各种方法尝试直爬都不行，于是她才明白起初那样要求孩子有多愚蠢。</a:t>
            </a:r>
          </a:p>
          <a:p>
            <a:r>
              <a:rPr lang="zh-CN" altLang="zh-CN" sz="4000" b="1" dirty="0" smtClean="0">
                <a:solidFill>
                  <a:srgbClr val="66FF66"/>
                </a:solidFill>
              </a:rPr>
              <a:t>【答案】身教胜于言教</a:t>
            </a:r>
            <a:r>
              <a:rPr lang="en-US" altLang="zh-CN" sz="4000" b="1" dirty="0" smtClean="0">
                <a:solidFill>
                  <a:srgbClr val="66FF66"/>
                </a:solidFill>
              </a:rPr>
              <a:t>      </a:t>
            </a:r>
          </a:p>
          <a:p>
            <a:r>
              <a:rPr lang="zh-CN" altLang="zh-CN" sz="2800" b="1" dirty="0" smtClean="0">
                <a:solidFill>
                  <a:schemeClr val="accent3"/>
                </a:solidFill>
              </a:rPr>
              <a:t>（如超出要求字数，每超过一字扣</a:t>
            </a:r>
            <a:r>
              <a:rPr lang="en-US" altLang="zh-CN" sz="2800" b="1" dirty="0" smtClean="0">
                <a:solidFill>
                  <a:schemeClr val="accent3"/>
                </a:solidFill>
              </a:rPr>
              <a:t>1</a:t>
            </a:r>
            <a:r>
              <a:rPr lang="zh-CN" altLang="zh-CN" sz="2800" b="1" dirty="0" smtClean="0">
                <a:solidFill>
                  <a:schemeClr val="accent3"/>
                </a:solidFill>
              </a:rPr>
              <a:t>分，直至扣完为止。）</a:t>
            </a:r>
          </a:p>
          <a:p>
            <a:endParaRPr lang="zh-CN" alt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8" dur="5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9" presetClass="entr" presetSubtype="1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5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5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55576" y="1340768"/>
            <a:ext cx="8147248" cy="3456384"/>
          </a:xfrm>
        </p:spPr>
        <p:txBody>
          <a:bodyPr/>
          <a:lstStyle/>
          <a:p>
            <a:pPr algn="ctr"/>
            <a:r>
              <a:rPr lang="zh-CN" altLang="en-US" sz="7200" dirty="0" smtClean="0">
                <a:latin typeface="叶根友毛笔行书2.0版" pitchFamily="2" charset="-122"/>
                <a:ea typeface="叶根友毛笔行书2.0版" pitchFamily="2" charset="-122"/>
              </a:rPr>
              <a:t>好好休息天天向上！</a:t>
            </a:r>
            <a:r>
              <a:rPr lang="en-US" altLang="zh-CN" sz="7200" dirty="0" smtClean="0">
                <a:latin typeface="叶根友毛笔行书2.0版" pitchFamily="2" charset="-122"/>
                <a:ea typeface="叶根友毛笔行书2.0版" pitchFamily="2" charset="-122"/>
              </a:rPr>
              <a:t/>
            </a:r>
            <a:br>
              <a:rPr lang="en-US" altLang="zh-CN" sz="7200" dirty="0" smtClean="0">
                <a:latin typeface="叶根友毛笔行书2.0版" pitchFamily="2" charset="-122"/>
                <a:ea typeface="叶根友毛笔行书2.0版" pitchFamily="2" charset="-122"/>
              </a:rPr>
            </a:br>
            <a:r>
              <a:rPr lang="zh-CN" altLang="en-US" sz="7200" dirty="0" smtClean="0">
                <a:latin typeface="叶根友毛笔行书2.0版" pitchFamily="2" charset="-122"/>
                <a:ea typeface="叶根友毛笔行书2.0版" pitchFamily="2" charset="-122"/>
              </a:rPr>
              <a:t>天下兴亡匹夫有责！</a:t>
            </a:r>
            <a:endParaRPr lang="zh-CN" altLang="en-US" sz="7200" dirty="0">
              <a:latin typeface="叶根友毛笔行书2.0版" pitchFamily="2" charset="-122"/>
              <a:ea typeface="叶根友毛笔行书2.0版" pitchFamily="2" charset="-122"/>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穿越">
  <a:themeElements>
    <a:clrScheme name="穿越">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穿越">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穿越">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1102</TotalTime>
  <Words>3876</Words>
  <Application>Microsoft Office PowerPoint</Application>
  <PresentationFormat>全屏显示(4:3)</PresentationFormat>
  <Paragraphs>84</Paragraphs>
  <Slides>22</Slides>
  <Notes>0</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穿越</vt:lpstr>
      <vt:lpstr>2014-06-14 詹保胜</vt:lpstr>
      <vt:lpstr>2013年中国学生选择留学国家时的考虑因素有:气候环境、国内就业形势、性价比。 </vt:lpstr>
      <vt:lpstr>尊敬的顾客朋友：大家好！本企业生产的涂改液给大家造成了损失和伤害，对此，我们深表歉意，并愿意依法承担责任。我们向您保证，一定总结教训，完善管理，绝对按国家标准组织生产，让您用上安全、环保的涂改液。谢谢大家！ </vt:lpstr>
      <vt:lpstr>1.01365=37.8        0.99365=0.03</vt:lpstr>
      <vt:lpstr>幻灯片 5</vt:lpstr>
      <vt:lpstr>幻灯片 6</vt:lpstr>
      <vt:lpstr>幻灯片 7</vt:lpstr>
      <vt:lpstr>幻灯片 8</vt:lpstr>
      <vt:lpstr>幻灯片 9</vt:lpstr>
      <vt:lpstr>幻灯片 10</vt:lpstr>
      <vt:lpstr>假期(15-18.5)练习</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好好休息天天向上！ 天下兴亡匹夫有责！</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2014-06-14 詹保胜</dc:title>
  <dc:creator>User</dc:creator>
  <cp:lastModifiedBy>User</cp:lastModifiedBy>
  <cp:revision>37</cp:revision>
  <dcterms:created xsi:type="dcterms:W3CDTF">2014-06-13T11:28:26Z</dcterms:created>
  <dcterms:modified xsi:type="dcterms:W3CDTF">2014-06-25T23:06:28Z</dcterms:modified>
</cp:coreProperties>
</file>