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1" r:id="rId2"/>
    <p:sldId id="393" r:id="rId3"/>
    <p:sldId id="394" r:id="rId4"/>
    <p:sldId id="395" r:id="rId5"/>
    <p:sldId id="396" r:id="rId6"/>
    <p:sldId id="397" r:id="rId7"/>
    <p:sldId id="398" r:id="rId8"/>
    <p:sldId id="399" r:id="rId9"/>
    <p:sldId id="400" r:id="rId10"/>
    <p:sldId id="401" r:id="rId11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4885"/>
    <a:srgbClr val="4886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 snapToGrid="0">
      <p:cViewPr varScale="1">
        <p:scale>
          <a:sx n="108" d="100"/>
          <a:sy n="108" d="100"/>
        </p:scale>
        <p:origin x="-636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buFont typeface="Arial" pitchFamily="34" charset="0"/>
              <a:buNone/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buFont typeface="Arial" pitchFamily="34" charset="0"/>
              <a:buNone/>
              <a:defRPr sz="1200" smtClean="0"/>
            </a:lvl1pPr>
          </a:lstStyle>
          <a:p>
            <a:pPr>
              <a:defRPr/>
            </a:pPr>
            <a:fld id="{7FDD06FC-7F58-4087-A72D-71DBDCD28798}" type="datetimeFigureOut">
              <a:rPr lang="zh-CN" altLang="en-US"/>
              <a:pPr>
                <a:defRPr/>
              </a:pPr>
              <a:t>2020/7/17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buFont typeface="Arial" pitchFamily="34" charset="0"/>
              <a:buNone/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buFont typeface="Arial" pitchFamily="34" charset="0"/>
              <a:buNone/>
              <a:defRPr sz="1200" smtClean="0"/>
            </a:lvl1pPr>
          </a:lstStyle>
          <a:p>
            <a:pPr>
              <a:defRPr/>
            </a:pPr>
            <a:fld id="{71E53F53-623F-44D2-BCD4-2AAD6A889EA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39626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20087D-1EDD-4C58-972D-890AA84EFF1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7080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1D8DE9-596E-4BF9-90F9-6FB021F7F2B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9717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8269A9-8765-4EFD-8AAF-289019BA559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9824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08938A-F45B-4752-926B-B373D2F45D9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2053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8D8CC0-0BE9-4B42-BF46-EC859142663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15031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17BCF5-1BD3-48CA-A33D-477A7E990FF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4452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794B94-F6E8-495B-AD01-3EF82F885C7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3852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CA4372-E724-4CC3-B6F5-9AA19A2DB13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2253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80A85B-92F5-4955-9394-5233D3FC9A9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5667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73DF00-DF8E-4D27-809E-9F7A684A561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1629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CFAC4E-69DF-4615-B5F4-4B6157681F0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5342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68F7C07-F1B0-4664-B9C9-0B0E8BC622F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075" y="354013"/>
            <a:ext cx="7481888" cy="374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矩形 6"/>
          <p:cNvSpPr>
            <a:spLocks noChangeArrowheads="1"/>
          </p:cNvSpPr>
          <p:nvPr/>
        </p:nvSpPr>
        <p:spPr bwMode="auto">
          <a:xfrm>
            <a:off x="0" y="4902200"/>
            <a:ext cx="12192000" cy="1955800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052" name="文本框 12"/>
          <p:cNvSpPr txBox="1">
            <a:spLocks noChangeArrowheads="1"/>
          </p:cNvSpPr>
          <p:nvPr/>
        </p:nvSpPr>
        <p:spPr bwMode="auto">
          <a:xfrm>
            <a:off x="1034440" y="2357438"/>
            <a:ext cx="6970712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6600" b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程序的分支结构</a:t>
            </a:r>
            <a:endParaRPr lang="zh-CN" altLang="en-US" sz="6600" b="1" dirty="0">
              <a:solidFill>
                <a:srgbClr val="1C488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53" name="组合 13"/>
          <p:cNvGrpSpPr>
            <a:grpSpLocks noChangeAspect="1"/>
          </p:cNvGrpSpPr>
          <p:nvPr/>
        </p:nvGrpSpPr>
        <p:grpSpPr bwMode="auto">
          <a:xfrm>
            <a:off x="6804025" y="3178175"/>
            <a:ext cx="5578475" cy="3481388"/>
            <a:chOff x="0" y="0"/>
            <a:chExt cx="5324473" cy="3322983"/>
          </a:xfrm>
        </p:grpSpPr>
        <p:pic>
          <p:nvPicPr>
            <p:cNvPr id="2054" name="图片 1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2040"/>
            <a:stretch>
              <a:fillRect/>
            </a:stretch>
          </p:blipFill>
          <p:spPr bwMode="auto">
            <a:xfrm>
              <a:off x="6344" y="0"/>
              <a:ext cx="5318129" cy="1642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5" name="图片 1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633" r="2628"/>
            <a:stretch>
              <a:fillRect/>
            </a:stretch>
          </p:blipFill>
          <p:spPr bwMode="auto">
            <a:xfrm>
              <a:off x="0" y="1632435"/>
              <a:ext cx="5178427" cy="1690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71797" y="1916833"/>
            <a:ext cx="4609083" cy="932335"/>
          </a:xfrm>
        </p:spPr>
        <p:txBody>
          <a:bodyPr>
            <a:noAutofit/>
          </a:bodyPr>
          <a:lstStyle/>
          <a:p>
            <a:r>
              <a:rPr lang="zh-CN" altLang="en-US" sz="6000" dirty="0" smtClean="0"/>
              <a:t>知识讲堂</a:t>
            </a:r>
            <a:endParaRPr lang="zh-CN" altLang="en-US" sz="60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480587" y="3212976"/>
            <a:ext cx="5263819" cy="1944216"/>
          </a:xfrm>
        </p:spPr>
        <p:txBody>
          <a:bodyPr>
            <a:normAutofit/>
          </a:bodyPr>
          <a:lstStyle/>
          <a:p>
            <a:r>
              <a:rPr lang="zh-CN" altLang="en-US" sz="3600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顺序结构</a:t>
            </a:r>
            <a:endParaRPr lang="en-US" altLang="zh-CN" sz="3600" u="sng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CN" altLang="en-US" sz="3600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分支结构</a:t>
            </a:r>
            <a:endParaRPr lang="en-US" altLang="zh-CN" sz="3600" u="sng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CN" altLang="en-US" sz="3600" dirty="0"/>
              <a:t>循环</a:t>
            </a:r>
            <a:r>
              <a:rPr lang="zh-CN" altLang="en-US" sz="3600" dirty="0" smtClean="0"/>
              <a:t>结构</a:t>
            </a:r>
            <a:endParaRPr lang="en-US" altLang="zh-CN" sz="3600" dirty="0" smtClean="0"/>
          </a:p>
        </p:txBody>
      </p:sp>
      <p:sp>
        <p:nvSpPr>
          <p:cNvPr id="4" name="椭圆 3"/>
          <p:cNvSpPr/>
          <p:nvPr/>
        </p:nvSpPr>
        <p:spPr>
          <a:xfrm>
            <a:off x="1391478" y="1988840"/>
            <a:ext cx="2496277" cy="1872208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半闭框 4"/>
          <p:cNvSpPr/>
          <p:nvPr/>
        </p:nvSpPr>
        <p:spPr>
          <a:xfrm rot="7958254">
            <a:off x="1855910" y="2216281"/>
            <a:ext cx="1156396" cy="1417324"/>
          </a:xfrm>
          <a:prstGeom prst="halfFrame">
            <a:avLst>
              <a:gd name="adj1" fmla="val 33333"/>
              <a:gd name="adj2" fmla="val 32387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7" name="直接箭头连接符 6"/>
          <p:cNvCxnSpPr>
            <a:stCxn id="4" idx="6"/>
          </p:cNvCxnSpPr>
          <p:nvPr/>
        </p:nvCxnSpPr>
        <p:spPr>
          <a:xfrm>
            <a:off x="3887755" y="2924944"/>
            <a:ext cx="5856651" cy="0"/>
          </a:xfrm>
          <a:prstGeom prst="straightConnector1">
            <a:avLst/>
          </a:prstGeom>
          <a:ln w="76200">
            <a:solidFill>
              <a:srgbClr val="92D050"/>
            </a:solidFill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1" name="日期占位符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BA260-F7EB-42E9-9645-74FDC5D60B7A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12" name="灯片编号占位符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630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3</a:t>
            </a:fld>
            <a:endParaRPr lang="zh-CN" altLang="en-US"/>
          </a:p>
        </p:txBody>
      </p:sp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623392" y="116633"/>
            <a:ext cx="8832981" cy="1080120"/>
          </a:xfrm>
        </p:spPr>
        <p:txBody>
          <a:bodyPr>
            <a:normAutofit/>
          </a:bodyPr>
          <a:lstStyle/>
          <a:p>
            <a:pPr algn="ctr"/>
            <a:r>
              <a:rPr lang="zh-CN" altLang="en-US" sz="6000" dirty="0">
                <a:latin typeface="华文彩云" panose="02010800040101010101" pitchFamily="2" charset="-122"/>
                <a:ea typeface="华文彩云" panose="02010800040101010101" pitchFamily="2" charset="-122"/>
              </a:rPr>
              <a:t>比较两数大小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510" y="1772817"/>
            <a:ext cx="8256917" cy="46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7666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4</a:t>
            </a:fld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623392" y="116633"/>
            <a:ext cx="8832981" cy="1080120"/>
          </a:xfrm>
        </p:spPr>
        <p:txBody>
          <a:bodyPr>
            <a:normAutofit/>
          </a:bodyPr>
          <a:lstStyle/>
          <a:p>
            <a:pPr algn="ctr"/>
            <a:r>
              <a:rPr lang="en-US" altLang="zh-CN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1.</a:t>
            </a:r>
            <a:r>
              <a:rPr lang="zh-CN" altLang="en-US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 程序的</a:t>
            </a:r>
            <a:r>
              <a:rPr lang="zh-CN" altLang="en-US" sz="7200" dirty="0" smtClean="0">
                <a:solidFill>
                  <a:srgbClr val="168C2A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分支结构</a:t>
            </a:r>
            <a:endParaRPr lang="zh-CN" altLang="en-US" sz="7200" dirty="0">
              <a:solidFill>
                <a:srgbClr val="168C2A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402" y="1617021"/>
            <a:ext cx="2030379" cy="140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2063552" y="2498584"/>
            <a:ext cx="6528725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rgbClr val="195324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如何比较两个数的大小？</a:t>
            </a:r>
            <a:endParaRPr lang="zh-CN" altLang="en-US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" name="横卷形 1"/>
          <p:cNvSpPr/>
          <p:nvPr/>
        </p:nvSpPr>
        <p:spPr>
          <a:xfrm>
            <a:off x="431371" y="3212977"/>
            <a:ext cx="11486751" cy="3207461"/>
          </a:xfrm>
          <a:prstGeom prst="horizontalScroll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1953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首先要输入这两个数，可以使用（</a:t>
            </a:r>
            <a:r>
              <a:rPr lang="zh-CN" altLang="en-US" sz="4000" b="1" dirty="0" smtClean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文本框</a:t>
            </a:r>
            <a:r>
              <a:rPr lang="zh-CN" altLang="en-US" sz="2400" b="1" dirty="0" smtClean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）；</a:t>
            </a:r>
            <a:endParaRPr lang="en-US" altLang="zh-CN" sz="2400" b="1" dirty="0" smtClean="0">
              <a:solidFill>
                <a:srgbClr val="19532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比较的结果显示较大或较小的数，可以使用（</a:t>
            </a:r>
            <a:r>
              <a:rPr lang="zh-CN" altLang="en-US" sz="4000" b="1" dirty="0" smtClean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文本框</a:t>
            </a:r>
            <a:r>
              <a:rPr lang="zh-CN" altLang="en-US" sz="2400" b="1" dirty="0" smtClean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）</a:t>
            </a:r>
            <a:endParaRPr lang="en-US" altLang="zh-CN" sz="2400" b="1" dirty="0" smtClean="0">
              <a:solidFill>
                <a:srgbClr val="19532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比较的过程可以放在</a:t>
            </a:r>
            <a:r>
              <a:rPr lang="zh-CN" altLang="en-US" sz="4000" b="1" dirty="0" smtClean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按钮的</a:t>
            </a:r>
            <a:r>
              <a:rPr lang="en-US" altLang="zh-CN" sz="4000" b="1" dirty="0" smtClean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Click</a:t>
            </a:r>
            <a:r>
              <a:rPr lang="zh-CN" altLang="en-US" sz="4000" b="1" dirty="0" smtClean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事件</a:t>
            </a:r>
            <a:r>
              <a:rPr lang="zh-CN" altLang="en-US" sz="2400" b="1" dirty="0" smtClean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中实现。</a:t>
            </a:r>
            <a:endParaRPr lang="en-US" altLang="zh-CN" sz="2400" b="1" dirty="0" smtClean="0">
              <a:solidFill>
                <a:srgbClr val="19532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570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5</a:t>
            </a:fld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623392" y="44624"/>
            <a:ext cx="8832981" cy="1080120"/>
          </a:xfrm>
        </p:spPr>
        <p:txBody>
          <a:bodyPr>
            <a:normAutofit/>
          </a:bodyPr>
          <a:lstStyle/>
          <a:p>
            <a:pPr algn="ctr"/>
            <a:r>
              <a:rPr lang="zh-CN" altLang="en-US" sz="60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执行过程分析</a:t>
            </a:r>
            <a:endParaRPr lang="zh-CN" altLang="en-US" sz="60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1552635" y="1880882"/>
            <a:ext cx="3074591" cy="1198901"/>
            <a:chOff x="2627784" y="1772816"/>
            <a:chExt cx="3384376" cy="1656184"/>
          </a:xfrm>
        </p:grpSpPr>
        <p:sp>
          <p:nvSpPr>
            <p:cNvPr id="7" name="菱形 6"/>
            <p:cNvSpPr/>
            <p:nvPr/>
          </p:nvSpPr>
          <p:spPr>
            <a:xfrm>
              <a:off x="2627784" y="2204864"/>
              <a:ext cx="3384376" cy="1224136"/>
            </a:xfrm>
            <a:prstGeom prst="diamond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16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b="1" dirty="0" smtClean="0">
                  <a:solidFill>
                    <a:srgbClr val="091D0D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条件是否成立</a:t>
              </a:r>
              <a:endParaRPr lang="zh-CN" altLang="en-US" sz="1600" b="1" dirty="0">
                <a:solidFill>
                  <a:srgbClr val="091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9" name="直接箭头连接符 8"/>
            <p:cNvCxnSpPr>
              <a:endCxn id="7" idx="0"/>
            </p:cNvCxnSpPr>
            <p:nvPr/>
          </p:nvCxnSpPr>
          <p:spPr>
            <a:xfrm>
              <a:off x="4319972" y="1772816"/>
              <a:ext cx="0" cy="432048"/>
            </a:xfrm>
            <a:prstGeom prst="straightConnector1">
              <a:avLst/>
            </a:prstGeom>
            <a:ln w="28575">
              <a:solidFill>
                <a:srgbClr val="168C2A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矩形 11"/>
          <p:cNvSpPr/>
          <p:nvPr/>
        </p:nvSpPr>
        <p:spPr>
          <a:xfrm>
            <a:off x="4823476" y="3474993"/>
            <a:ext cx="1308336" cy="52126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168C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 smtClean="0">
                <a:solidFill>
                  <a:srgbClr val="091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语句块</a:t>
            </a:r>
            <a:r>
              <a:rPr lang="en-US" altLang="zh-CN" sz="1600" b="1" dirty="0" smtClean="0">
                <a:solidFill>
                  <a:srgbClr val="091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zh-CN" altLang="en-US" sz="1600" b="1" dirty="0">
              <a:solidFill>
                <a:srgbClr val="091D0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44299" y="3474993"/>
            <a:ext cx="1308336" cy="52126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168C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 smtClean="0">
                <a:solidFill>
                  <a:srgbClr val="091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语句块</a:t>
            </a:r>
            <a:r>
              <a:rPr lang="en-US" altLang="zh-CN" sz="1600" b="1" dirty="0" smtClean="0">
                <a:solidFill>
                  <a:srgbClr val="091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zh-CN" altLang="en-US" sz="1600" b="1" dirty="0">
              <a:solidFill>
                <a:srgbClr val="091D0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899480" y="3996255"/>
            <a:ext cx="4578163" cy="1324952"/>
            <a:chOff x="1908820" y="4695031"/>
            <a:chExt cx="5039444" cy="1830313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1908820" y="4695031"/>
              <a:ext cx="0" cy="318145"/>
            </a:xfrm>
            <a:prstGeom prst="line">
              <a:avLst/>
            </a:prstGeom>
            <a:ln w="28575">
              <a:solidFill>
                <a:srgbClr val="168C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6948264" y="4695031"/>
              <a:ext cx="0" cy="318145"/>
            </a:xfrm>
            <a:prstGeom prst="line">
              <a:avLst/>
            </a:prstGeom>
            <a:ln w="28575">
              <a:solidFill>
                <a:srgbClr val="168C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1908820" y="5013176"/>
              <a:ext cx="5039444" cy="0"/>
            </a:xfrm>
            <a:prstGeom prst="line">
              <a:avLst/>
            </a:prstGeom>
            <a:ln w="28575">
              <a:solidFill>
                <a:srgbClr val="168C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箭头连接符 23"/>
            <p:cNvCxnSpPr/>
            <p:nvPr/>
          </p:nvCxnSpPr>
          <p:spPr>
            <a:xfrm>
              <a:off x="4319972" y="5013176"/>
              <a:ext cx="0" cy="432048"/>
            </a:xfrm>
            <a:prstGeom prst="straightConnector1">
              <a:avLst/>
            </a:prstGeom>
            <a:ln w="28575">
              <a:solidFill>
                <a:srgbClr val="168C2A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矩形 26"/>
            <p:cNvSpPr/>
            <p:nvPr/>
          </p:nvSpPr>
          <p:spPr>
            <a:xfrm>
              <a:off x="2483768" y="5445224"/>
              <a:ext cx="3672408" cy="648072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168C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b="1" dirty="0" smtClean="0">
                  <a:solidFill>
                    <a:srgbClr val="091D0D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条件语句的下一语句</a:t>
              </a:r>
              <a:endParaRPr lang="zh-CN" altLang="en-US" sz="1600" b="1" dirty="0">
                <a:solidFill>
                  <a:srgbClr val="091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28" name="直接箭头连接符 27"/>
            <p:cNvCxnSpPr/>
            <p:nvPr/>
          </p:nvCxnSpPr>
          <p:spPr>
            <a:xfrm>
              <a:off x="4319972" y="6093296"/>
              <a:ext cx="0" cy="432048"/>
            </a:xfrm>
            <a:prstGeom prst="straightConnector1">
              <a:avLst/>
            </a:prstGeom>
            <a:ln w="28575">
              <a:solidFill>
                <a:srgbClr val="168C2A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898467" y="2297890"/>
            <a:ext cx="654168" cy="1177102"/>
            <a:chOff x="1907704" y="2348880"/>
            <a:chExt cx="720080" cy="1626070"/>
          </a:xfrm>
        </p:grpSpPr>
        <p:cxnSp>
          <p:nvCxnSpPr>
            <p:cNvPr id="17" name="肘形连接符 16"/>
            <p:cNvCxnSpPr>
              <a:stCxn id="7" idx="1"/>
              <a:endCxn id="13" idx="0"/>
            </p:cNvCxnSpPr>
            <p:nvPr/>
          </p:nvCxnSpPr>
          <p:spPr>
            <a:xfrm rot="10800000" flipV="1">
              <a:off x="1907704" y="2816931"/>
              <a:ext cx="720080" cy="1158019"/>
            </a:xfrm>
            <a:prstGeom prst="bentConnector2">
              <a:avLst/>
            </a:prstGeom>
            <a:ln w="28575">
              <a:solidFill>
                <a:srgbClr val="168C2A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1907704" y="2348880"/>
              <a:ext cx="720080" cy="4676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是</a:t>
              </a:r>
              <a:endParaRPr lang="zh-CN" altLang="en-US" sz="1600" b="1" dirty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627225" y="2297891"/>
            <a:ext cx="850419" cy="1177103"/>
            <a:chOff x="6012160" y="2348880"/>
            <a:chExt cx="936104" cy="1626071"/>
          </a:xfrm>
        </p:grpSpPr>
        <p:cxnSp>
          <p:nvCxnSpPr>
            <p:cNvPr id="15" name="肘形连接符 14"/>
            <p:cNvCxnSpPr>
              <a:stCxn id="7" idx="3"/>
              <a:endCxn id="12" idx="0"/>
            </p:cNvCxnSpPr>
            <p:nvPr/>
          </p:nvCxnSpPr>
          <p:spPr>
            <a:xfrm>
              <a:off x="6012160" y="2816932"/>
              <a:ext cx="936104" cy="1158019"/>
            </a:xfrm>
            <a:prstGeom prst="bentConnector2">
              <a:avLst/>
            </a:prstGeom>
            <a:ln w="28575">
              <a:solidFill>
                <a:srgbClr val="168C2A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29"/>
            <p:cNvSpPr txBox="1"/>
            <p:nvPr/>
          </p:nvSpPr>
          <p:spPr>
            <a:xfrm>
              <a:off x="6137548" y="2348880"/>
              <a:ext cx="720081" cy="4676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否</a:t>
              </a:r>
              <a:endParaRPr lang="zh-CN" altLang="en-US" sz="1600" b="1" dirty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6" name="内容占位符 2"/>
          <p:cNvSpPr>
            <a:spLocks noGrp="1"/>
          </p:cNvSpPr>
          <p:nvPr>
            <p:ph idx="1"/>
          </p:nvPr>
        </p:nvSpPr>
        <p:spPr>
          <a:xfrm>
            <a:off x="7056107" y="2037259"/>
            <a:ext cx="5135893" cy="3312368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dirty="0" smtClean="0">
                <a:solidFill>
                  <a:srgbClr val="168C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If </a:t>
            </a:r>
            <a:r>
              <a:rPr lang="en-US" altLang="zh-CN" dirty="0" smtClean="0"/>
              <a:t>&lt;</a:t>
            </a:r>
            <a:r>
              <a:rPr lang="zh-CN" altLang="en-US" dirty="0" smtClean="0"/>
              <a:t>条件</a:t>
            </a:r>
            <a:r>
              <a:rPr lang="en-US" altLang="zh-CN" dirty="0" smtClean="0"/>
              <a:t>&gt;</a:t>
            </a:r>
            <a:r>
              <a:rPr lang="en-US" altLang="zh-CN" dirty="0" smtClean="0">
                <a:solidFill>
                  <a:srgbClr val="168C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Then</a:t>
            </a:r>
            <a:endParaRPr lang="en-US" altLang="zh-CN" dirty="0">
              <a:solidFill>
                <a:srgbClr val="168C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n-US" altLang="zh-CN" dirty="0" smtClean="0"/>
              <a:t>         &lt;</a:t>
            </a:r>
            <a:r>
              <a:rPr lang="zh-CN" altLang="en-US" dirty="0" smtClean="0"/>
              <a:t>语句块</a:t>
            </a:r>
            <a:r>
              <a:rPr lang="en-US" altLang="zh-CN" dirty="0" smtClean="0"/>
              <a:t>1&gt;</a:t>
            </a:r>
          </a:p>
          <a:p>
            <a:pPr marL="0" indent="0">
              <a:buNone/>
            </a:pPr>
            <a:r>
              <a:rPr lang="en-US" altLang="zh-CN" dirty="0" smtClean="0">
                <a:solidFill>
                  <a:srgbClr val="168C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Else</a:t>
            </a:r>
            <a:endParaRPr lang="en-US" altLang="zh-CN" dirty="0">
              <a:solidFill>
                <a:srgbClr val="168C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n-US" altLang="zh-CN" dirty="0" smtClean="0"/>
              <a:t>          &lt;</a:t>
            </a:r>
            <a:r>
              <a:rPr lang="zh-CN" altLang="en-US" dirty="0"/>
              <a:t>语句</a:t>
            </a:r>
            <a:r>
              <a:rPr lang="zh-CN" altLang="en-US" dirty="0" smtClean="0"/>
              <a:t>块</a:t>
            </a:r>
            <a:r>
              <a:rPr lang="en-US" altLang="zh-CN" dirty="0" smtClean="0"/>
              <a:t>2&gt;</a:t>
            </a:r>
          </a:p>
          <a:p>
            <a:pPr marL="0" indent="0">
              <a:buNone/>
            </a:pPr>
            <a:r>
              <a:rPr lang="en-US" altLang="zh-CN" dirty="0" smtClean="0">
                <a:solidFill>
                  <a:srgbClr val="168C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End </a:t>
            </a:r>
            <a:r>
              <a:rPr lang="en-US" altLang="zh-CN" dirty="0">
                <a:solidFill>
                  <a:srgbClr val="168C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</a:t>
            </a: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54670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07435" y="3009146"/>
            <a:ext cx="4608512" cy="3372182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US" altLang="zh-CN" dirty="0" smtClean="0">
                <a:solidFill>
                  <a:srgbClr val="168C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If</a:t>
            </a:r>
            <a:r>
              <a:rPr lang="en-US" altLang="zh-CN" dirty="0" smtClean="0"/>
              <a:t>&lt;</a:t>
            </a:r>
            <a:r>
              <a:rPr lang="zh-CN" altLang="en-US" dirty="0" smtClean="0"/>
              <a:t>条件</a:t>
            </a:r>
            <a:r>
              <a:rPr lang="en-US" altLang="zh-CN" dirty="0" smtClean="0"/>
              <a:t>&gt; </a:t>
            </a:r>
            <a:r>
              <a:rPr lang="en-US" altLang="zh-CN" dirty="0">
                <a:solidFill>
                  <a:srgbClr val="168C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Then</a:t>
            </a:r>
          </a:p>
          <a:p>
            <a:pPr marL="0" indent="0">
              <a:buNone/>
            </a:pPr>
            <a:r>
              <a:rPr lang="en-US" altLang="zh-CN" dirty="0" smtClean="0"/>
              <a:t>    &lt;</a:t>
            </a:r>
            <a:r>
              <a:rPr lang="zh-CN" altLang="en-US" dirty="0" smtClean="0"/>
              <a:t>语句块</a:t>
            </a:r>
            <a:r>
              <a:rPr lang="en-US" altLang="zh-CN" dirty="0" smtClean="0"/>
              <a:t>1&gt;</a:t>
            </a:r>
          </a:p>
          <a:p>
            <a:pPr marL="0" indent="0">
              <a:buNone/>
            </a:pPr>
            <a:r>
              <a:rPr lang="en-US" altLang="zh-CN" dirty="0" smtClean="0">
                <a:solidFill>
                  <a:srgbClr val="168C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Else</a:t>
            </a:r>
            <a:endParaRPr lang="en-US" altLang="zh-CN" dirty="0">
              <a:solidFill>
                <a:srgbClr val="168C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n-US" altLang="zh-CN" dirty="0" smtClean="0"/>
              <a:t>    &lt;</a:t>
            </a:r>
            <a:r>
              <a:rPr lang="zh-CN" altLang="en-US" dirty="0"/>
              <a:t>语句</a:t>
            </a:r>
            <a:r>
              <a:rPr lang="zh-CN" altLang="en-US" dirty="0" smtClean="0"/>
              <a:t>块</a:t>
            </a:r>
            <a:r>
              <a:rPr lang="en-US" altLang="zh-CN" dirty="0" smtClean="0"/>
              <a:t>2&gt;</a:t>
            </a:r>
          </a:p>
          <a:p>
            <a:pPr marL="0" indent="0">
              <a:buNone/>
            </a:pPr>
            <a:r>
              <a:rPr lang="en-US" altLang="zh-CN" dirty="0" smtClean="0">
                <a:solidFill>
                  <a:srgbClr val="168C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End </a:t>
            </a:r>
            <a:r>
              <a:rPr lang="en-US" altLang="zh-CN" dirty="0">
                <a:solidFill>
                  <a:srgbClr val="168C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</a:t>
            </a:r>
          </a:p>
          <a:p>
            <a:pPr marL="0" indent="0">
              <a:buNone/>
            </a:pP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6</a:t>
            </a:fld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623392" y="116633"/>
            <a:ext cx="8832981" cy="1080120"/>
          </a:xfrm>
        </p:spPr>
        <p:txBody>
          <a:bodyPr>
            <a:normAutofit/>
          </a:bodyPr>
          <a:lstStyle/>
          <a:p>
            <a:pPr algn="ctr"/>
            <a:r>
              <a:rPr lang="en-US" altLang="zh-CN" sz="6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IF-Then-Else</a:t>
            </a:r>
            <a:endParaRPr lang="zh-CN" altLang="en-US" sz="6000" dirty="0">
              <a:latin typeface="Verdana" panose="020B0604030504040204" pitchFamily="34" charset="0"/>
              <a:ea typeface="华文彩云" panose="02010800040101010101" pitchFamily="2" charset="-122"/>
              <a:cs typeface="Verdana" panose="020B060403050404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50504" y="1700808"/>
            <a:ext cx="9793088" cy="10801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 vert="horz" lIns="91440" tIns="45720" rIns="91440" bIns="45720" rtlCol="0">
            <a:normAutofit lnSpcReduction="10000"/>
          </a:bodyPr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3200" b="1" dirty="0" smtClean="0">
                <a:solidFill>
                  <a:srgbClr val="168C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定义变量：</a:t>
            </a:r>
            <a:endParaRPr lang="en-US" altLang="zh-CN" sz="3200" b="1" dirty="0" smtClean="0">
              <a:solidFill>
                <a:srgbClr val="168C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n-US" altLang="zh-CN" sz="3200" b="1" dirty="0" smtClean="0">
                <a:solidFill>
                  <a:srgbClr val="168C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t1=</a:t>
            </a:r>
            <a:r>
              <a:rPr lang="en-US" altLang="zh-CN" sz="3200" b="1" dirty="0" err="1" smtClean="0">
                <a:solidFill>
                  <a:srgbClr val="168C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val</a:t>
            </a:r>
            <a:r>
              <a:rPr lang="en-US" altLang="zh-CN" sz="3200" b="1" dirty="0" smtClean="0">
                <a:solidFill>
                  <a:srgbClr val="168C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(text1.text)    t2=</a:t>
            </a:r>
            <a:r>
              <a:rPr lang="en-US" altLang="zh-CN" sz="3200" b="1" dirty="0" err="1" smtClean="0">
                <a:solidFill>
                  <a:srgbClr val="168C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val</a:t>
            </a:r>
            <a:r>
              <a:rPr lang="en-US" altLang="zh-CN" sz="3200" b="1" dirty="0" smtClean="0">
                <a:solidFill>
                  <a:srgbClr val="168C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(text2.text)     big</a:t>
            </a:r>
            <a:endParaRPr lang="zh-CN" altLang="en-US" sz="3200" b="1" dirty="0">
              <a:solidFill>
                <a:srgbClr val="168C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8" name="内容占位符 2"/>
          <p:cNvSpPr txBox="1">
            <a:spLocks/>
          </p:cNvSpPr>
          <p:nvPr/>
        </p:nvSpPr>
        <p:spPr>
          <a:xfrm>
            <a:off x="6012690" y="3009146"/>
            <a:ext cx="4595812" cy="337218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b="1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altLang="zh-CN" dirty="0" smtClean="0">
                <a:solidFill>
                  <a:srgbClr val="168C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 </a:t>
            </a:r>
            <a:r>
              <a:rPr lang="en-US" altLang="zh-CN" u="sng" dirty="0" smtClean="0">
                <a:solidFill>
                  <a:srgbClr val="168C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</a:t>
            </a:r>
            <a:r>
              <a:rPr lang="en-US" altLang="zh-CN" dirty="0" smtClean="0">
                <a:solidFill>
                  <a:srgbClr val="168C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Then</a:t>
            </a:r>
          </a:p>
          <a:p>
            <a:pPr marL="0" indent="0">
              <a:buFont typeface="Arial" pitchFamily="34" charset="0"/>
              <a:buNone/>
            </a:pPr>
            <a:endParaRPr lang="en-US" altLang="zh-CN" dirty="0" smtClean="0">
              <a:solidFill>
                <a:srgbClr val="168C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Font typeface="Arial" pitchFamily="34" charset="0"/>
              <a:buNone/>
            </a:pPr>
            <a:r>
              <a:rPr lang="en-US" altLang="zh-CN" dirty="0" smtClean="0">
                <a:solidFill>
                  <a:srgbClr val="168C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Else</a:t>
            </a:r>
          </a:p>
          <a:p>
            <a:pPr marL="0" indent="0">
              <a:buFont typeface="Arial" pitchFamily="34" charset="0"/>
              <a:buNone/>
            </a:pPr>
            <a:endParaRPr lang="en-US" altLang="zh-CN" dirty="0" smtClean="0">
              <a:solidFill>
                <a:srgbClr val="168C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Font typeface="Arial" pitchFamily="34" charset="0"/>
              <a:buNone/>
            </a:pPr>
            <a:r>
              <a:rPr lang="en-US" altLang="zh-CN" dirty="0" smtClean="0">
                <a:solidFill>
                  <a:srgbClr val="168C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End If</a:t>
            </a:r>
          </a:p>
          <a:p>
            <a:pPr marL="0" indent="0">
              <a:buFont typeface="Arial" pitchFamily="34" charset="0"/>
              <a:buNone/>
            </a:pPr>
            <a:endParaRPr lang="zh-CN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770093" y="2852936"/>
            <a:ext cx="20142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t1&gt;t2</a:t>
            </a:r>
            <a:endParaRPr lang="zh-CN" altLang="en-US" sz="4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6672064" y="4293096"/>
            <a:ext cx="2304256" cy="0"/>
          </a:xfrm>
          <a:prstGeom prst="line">
            <a:avLst/>
          </a:prstGeom>
          <a:ln>
            <a:solidFill>
              <a:srgbClr val="168C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6674082" y="3657218"/>
            <a:ext cx="23982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000" b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altLang="zh-CN" dirty="0" smtClean="0"/>
              <a:t>big=t1</a:t>
            </a:r>
            <a:endParaRPr lang="zh-CN" altLang="en-US" dirty="0"/>
          </a:p>
        </p:txBody>
      </p:sp>
      <p:cxnSp>
        <p:nvCxnSpPr>
          <p:cNvPr id="19" name="直接连接符 18"/>
          <p:cNvCxnSpPr/>
          <p:nvPr/>
        </p:nvCxnSpPr>
        <p:spPr>
          <a:xfrm>
            <a:off x="6719555" y="5445224"/>
            <a:ext cx="2256765" cy="0"/>
          </a:xfrm>
          <a:prstGeom prst="line">
            <a:avLst/>
          </a:prstGeom>
          <a:ln>
            <a:solidFill>
              <a:srgbClr val="168C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674082" y="4809346"/>
            <a:ext cx="23982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000" b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altLang="zh-CN" dirty="0" smtClean="0"/>
              <a:t>big=t2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6510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7" grpId="0" animBg="1"/>
      <p:bldP spid="9" grpId="0"/>
      <p:bldP spid="15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练习</a:t>
            </a:r>
            <a:endParaRPr lang="zh-CN" altLang="en-US" dirty="0" smtClean="0"/>
          </a:p>
        </p:txBody>
      </p:sp>
      <p:sp>
        <p:nvSpPr>
          <p:cNvPr id="5123" name="Text Box 4"/>
          <p:cNvSpPr txBox="1">
            <a:spLocks noChangeArrowheads="1"/>
          </p:cNvSpPr>
          <p:nvPr/>
        </p:nvSpPr>
        <p:spPr bwMode="auto">
          <a:xfrm>
            <a:off x="2734734" y="1557339"/>
            <a:ext cx="720090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4000"/>
              <a:t>a = 10</a:t>
            </a:r>
          </a:p>
          <a:p>
            <a:pPr eaLnBrk="1" hangingPunct="1"/>
            <a:r>
              <a:rPr lang="en-US" altLang="zh-CN" sz="4000"/>
              <a:t>b = 20</a:t>
            </a:r>
          </a:p>
          <a:p>
            <a:pPr eaLnBrk="1" hangingPunct="1"/>
            <a:endParaRPr lang="en-US" altLang="zh-CN" sz="4000"/>
          </a:p>
          <a:p>
            <a:pPr eaLnBrk="1" hangingPunct="1"/>
            <a:r>
              <a:rPr lang="en-US" altLang="zh-CN" sz="4000"/>
              <a:t>If a &gt; b Then</a:t>
            </a:r>
          </a:p>
          <a:p>
            <a:pPr eaLnBrk="1" hangingPunct="1"/>
            <a:r>
              <a:rPr lang="en-US" altLang="zh-CN" sz="4000"/>
              <a:t>Print  a , b</a:t>
            </a:r>
          </a:p>
          <a:p>
            <a:pPr eaLnBrk="1" hangingPunct="1"/>
            <a:r>
              <a:rPr lang="en-US" altLang="zh-CN" sz="4000"/>
              <a:t>Else</a:t>
            </a:r>
          </a:p>
          <a:p>
            <a:pPr eaLnBrk="1" hangingPunct="1"/>
            <a:r>
              <a:rPr lang="en-US" altLang="zh-CN" sz="4000"/>
              <a:t>Print  b , a </a:t>
            </a:r>
          </a:p>
          <a:p>
            <a:pPr eaLnBrk="1" hangingPunct="1"/>
            <a:r>
              <a:rPr lang="en-US" altLang="zh-CN" sz="4000"/>
              <a:t>End If</a:t>
            </a:r>
          </a:p>
        </p:txBody>
      </p:sp>
      <p:sp>
        <p:nvSpPr>
          <p:cNvPr id="98309" name="WordArt 5"/>
          <p:cNvSpPr>
            <a:spLocks noChangeArrowheads="1" noChangeShapeType="1" noTextEdit="1"/>
          </p:cNvSpPr>
          <p:nvPr/>
        </p:nvSpPr>
        <p:spPr bwMode="auto">
          <a:xfrm>
            <a:off x="7344833" y="5373688"/>
            <a:ext cx="15240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20   10</a:t>
            </a:r>
            <a:endParaRPr lang="zh-CN" altLang="en-US" sz="3600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/>
              <a:ea typeface="宋体"/>
            </a:endParaRPr>
          </a:p>
        </p:txBody>
      </p:sp>
      <p:grpSp>
        <p:nvGrpSpPr>
          <p:cNvPr id="2" name="组合 8"/>
          <p:cNvGrpSpPr>
            <a:grpSpLocks/>
          </p:cNvGrpSpPr>
          <p:nvPr/>
        </p:nvGrpSpPr>
        <p:grpSpPr bwMode="auto">
          <a:xfrm>
            <a:off x="4176184" y="2924176"/>
            <a:ext cx="7391400" cy="576263"/>
            <a:chOff x="3132187" y="2924944"/>
            <a:chExt cx="5040213" cy="576262"/>
          </a:xfrm>
        </p:grpSpPr>
        <p:sp>
          <p:nvSpPr>
            <p:cNvPr id="5127" name="Text Box 4"/>
            <p:cNvSpPr txBox="1">
              <a:spLocks noChangeArrowheads="1"/>
            </p:cNvSpPr>
            <p:nvPr/>
          </p:nvSpPr>
          <p:spPr bwMode="auto">
            <a:xfrm>
              <a:off x="5580112" y="2924944"/>
              <a:ext cx="2592288" cy="461665"/>
            </a:xfrm>
            <a:prstGeom prst="rect">
              <a:avLst/>
            </a:prstGeom>
            <a:solidFill>
              <a:schemeClr val="accent1">
                <a:alpha val="63136"/>
              </a:schemeClr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400" b="1">
                  <a:solidFill>
                    <a:schemeClr val="accent2"/>
                  </a:solidFill>
                </a:rPr>
                <a:t>条件是否成立</a:t>
              </a:r>
              <a:endParaRPr lang="en-US" altLang="zh-CN" sz="2400" b="1">
                <a:solidFill>
                  <a:schemeClr val="accent2"/>
                </a:solidFill>
              </a:endParaRPr>
            </a:p>
          </p:txBody>
        </p:sp>
        <p:sp>
          <p:nvSpPr>
            <p:cNvPr id="5128" name="Line 8"/>
            <p:cNvSpPr>
              <a:spLocks noChangeShapeType="1"/>
            </p:cNvSpPr>
            <p:nvPr/>
          </p:nvSpPr>
          <p:spPr bwMode="auto">
            <a:xfrm flipH="1">
              <a:off x="3132187" y="3140844"/>
              <a:ext cx="2447925" cy="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9" name="Line 11"/>
            <p:cNvSpPr>
              <a:spLocks noChangeShapeType="1"/>
            </p:cNvSpPr>
            <p:nvPr/>
          </p:nvSpPr>
          <p:spPr bwMode="auto">
            <a:xfrm>
              <a:off x="3132187" y="3140844"/>
              <a:ext cx="0" cy="360362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" name="矩形 7"/>
          <p:cNvSpPr/>
          <p:nvPr/>
        </p:nvSpPr>
        <p:spPr bwMode="auto">
          <a:xfrm>
            <a:off x="2351618" y="4652963"/>
            <a:ext cx="4127500" cy="1223962"/>
          </a:xfrm>
          <a:prstGeom prst="rect">
            <a:avLst/>
          </a:prstGeom>
          <a:noFill/>
          <a:ln w="47625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zh-CN" altLang="en-US">
              <a:solidFill>
                <a:schemeClr val="tx1"/>
              </a:solidFill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2075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9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练习</a:t>
            </a:r>
            <a:endParaRPr lang="zh-CN" altLang="en-US" dirty="0" smtClean="0"/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2734734" y="1557338"/>
            <a:ext cx="7200900" cy="501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4000" dirty="0"/>
              <a:t>x = 5</a:t>
            </a:r>
          </a:p>
          <a:p>
            <a:pPr eaLnBrk="1" hangingPunct="1"/>
            <a:r>
              <a:rPr lang="en-US" altLang="zh-CN" sz="4000" dirty="0"/>
              <a:t>y = 6</a:t>
            </a:r>
          </a:p>
          <a:p>
            <a:pPr eaLnBrk="1" hangingPunct="1"/>
            <a:endParaRPr lang="en-US" altLang="zh-CN" sz="4000" dirty="0"/>
          </a:p>
          <a:p>
            <a:pPr eaLnBrk="1" hangingPunct="1"/>
            <a:r>
              <a:rPr lang="en-US" altLang="zh-CN" sz="4000" dirty="0"/>
              <a:t>If x &lt; y Then</a:t>
            </a:r>
          </a:p>
          <a:p>
            <a:pPr eaLnBrk="1" hangingPunct="1"/>
            <a:r>
              <a:rPr lang="en-US" altLang="zh-CN" sz="4000" dirty="0" smtClean="0"/>
              <a:t>x </a:t>
            </a:r>
            <a:r>
              <a:rPr lang="en-US" altLang="zh-CN" sz="4000" dirty="0"/>
              <a:t>= x * y</a:t>
            </a:r>
          </a:p>
          <a:p>
            <a:pPr eaLnBrk="1" hangingPunct="1"/>
            <a:r>
              <a:rPr lang="en-US" altLang="zh-CN" sz="4000" dirty="0"/>
              <a:t>End If</a:t>
            </a:r>
          </a:p>
          <a:p>
            <a:pPr eaLnBrk="1" hangingPunct="1"/>
            <a:endParaRPr lang="en-US" altLang="zh-CN" sz="4000" dirty="0"/>
          </a:p>
          <a:p>
            <a:pPr eaLnBrk="1" hangingPunct="1"/>
            <a:r>
              <a:rPr lang="en-US" altLang="zh-CN" sz="4000" dirty="0"/>
              <a:t>Print x, y</a:t>
            </a:r>
          </a:p>
        </p:txBody>
      </p:sp>
      <p:sp>
        <p:nvSpPr>
          <p:cNvPr id="99332" name="WordArt 4"/>
          <p:cNvSpPr>
            <a:spLocks noChangeArrowheads="1" noChangeShapeType="1" noTextEdit="1"/>
          </p:cNvSpPr>
          <p:nvPr/>
        </p:nvSpPr>
        <p:spPr bwMode="auto">
          <a:xfrm>
            <a:off x="7152217" y="5876925"/>
            <a:ext cx="15240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30   6</a:t>
            </a:r>
            <a:endParaRPr lang="zh-CN" altLang="en-US" sz="3600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/>
              <a:ea typeface="宋体"/>
            </a:endParaRPr>
          </a:p>
        </p:txBody>
      </p:sp>
      <p:grpSp>
        <p:nvGrpSpPr>
          <p:cNvPr id="2" name="组合 4"/>
          <p:cNvGrpSpPr>
            <a:grpSpLocks/>
          </p:cNvGrpSpPr>
          <p:nvPr/>
        </p:nvGrpSpPr>
        <p:grpSpPr bwMode="auto">
          <a:xfrm>
            <a:off x="4176184" y="2924176"/>
            <a:ext cx="6720416" cy="576263"/>
            <a:chOff x="3132187" y="2924944"/>
            <a:chExt cx="5040213" cy="576262"/>
          </a:xfrm>
        </p:grpSpPr>
        <p:sp>
          <p:nvSpPr>
            <p:cNvPr id="6154" name="Text Box 4"/>
            <p:cNvSpPr txBox="1">
              <a:spLocks noChangeArrowheads="1"/>
            </p:cNvSpPr>
            <p:nvPr/>
          </p:nvSpPr>
          <p:spPr bwMode="auto">
            <a:xfrm>
              <a:off x="5580112" y="2924944"/>
              <a:ext cx="2592288" cy="461665"/>
            </a:xfrm>
            <a:prstGeom prst="rect">
              <a:avLst/>
            </a:prstGeom>
            <a:solidFill>
              <a:schemeClr val="accent1">
                <a:alpha val="63136"/>
              </a:schemeClr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400" b="1">
                  <a:solidFill>
                    <a:schemeClr val="accent2"/>
                  </a:solidFill>
                </a:rPr>
                <a:t>条件是否成立</a:t>
              </a:r>
              <a:endParaRPr lang="en-US" altLang="zh-CN" sz="2400" b="1">
                <a:solidFill>
                  <a:schemeClr val="accent2"/>
                </a:solidFill>
              </a:endParaRPr>
            </a:p>
          </p:txBody>
        </p:sp>
        <p:sp>
          <p:nvSpPr>
            <p:cNvPr id="6155" name="Line 8"/>
            <p:cNvSpPr>
              <a:spLocks noChangeShapeType="1"/>
            </p:cNvSpPr>
            <p:nvPr/>
          </p:nvSpPr>
          <p:spPr bwMode="auto">
            <a:xfrm flipH="1">
              <a:off x="3132187" y="3140844"/>
              <a:ext cx="2447925" cy="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6" name="Line 11"/>
            <p:cNvSpPr>
              <a:spLocks noChangeShapeType="1"/>
            </p:cNvSpPr>
            <p:nvPr/>
          </p:nvSpPr>
          <p:spPr bwMode="auto">
            <a:xfrm>
              <a:off x="3132187" y="3140844"/>
              <a:ext cx="0" cy="360362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" name="组合 11"/>
          <p:cNvGrpSpPr>
            <a:grpSpLocks/>
          </p:cNvGrpSpPr>
          <p:nvPr/>
        </p:nvGrpSpPr>
        <p:grpSpPr bwMode="auto">
          <a:xfrm>
            <a:off x="4176184" y="4149725"/>
            <a:ext cx="5088467" cy="863600"/>
            <a:chOff x="3059832" y="4149080"/>
            <a:chExt cx="3816201" cy="864096"/>
          </a:xfrm>
        </p:grpSpPr>
        <p:sp>
          <p:nvSpPr>
            <p:cNvPr id="6152" name="Rectangle 19"/>
            <p:cNvSpPr>
              <a:spLocks noChangeArrowheads="1"/>
            </p:cNvSpPr>
            <p:nvPr/>
          </p:nvSpPr>
          <p:spPr bwMode="auto">
            <a:xfrm>
              <a:off x="4644008" y="4149080"/>
              <a:ext cx="2232025" cy="864096"/>
            </a:xfrm>
            <a:prstGeom prst="rect">
              <a:avLst/>
            </a:prstGeom>
            <a:noFill/>
            <a:ln w="31750">
              <a:solidFill>
                <a:srgbClr val="FF0000"/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r>
                <a:rPr lang="en-US" altLang="zh-CN" sz="2400"/>
                <a:t>Else</a:t>
              </a:r>
            </a:p>
            <a:p>
              <a:r>
                <a:rPr lang="en-US" altLang="zh-CN" sz="2400"/>
                <a:t>……</a:t>
              </a:r>
              <a:r>
                <a:rPr lang="zh-CN" altLang="en-US"/>
                <a:t>（空）</a:t>
              </a:r>
              <a:endParaRPr lang="en-US" altLang="zh-CN"/>
            </a:p>
          </p:txBody>
        </p:sp>
        <p:cxnSp>
          <p:nvCxnSpPr>
            <p:cNvPr id="6153" name="直接箭头连接符 10"/>
            <p:cNvCxnSpPr>
              <a:cxnSpLocks noChangeShapeType="1"/>
            </p:cNvCxnSpPr>
            <p:nvPr/>
          </p:nvCxnSpPr>
          <p:spPr bwMode="auto">
            <a:xfrm>
              <a:off x="3059832" y="4653136"/>
              <a:ext cx="1656184" cy="0"/>
            </a:xfrm>
            <a:prstGeom prst="straightConnector1">
              <a:avLst/>
            </a:prstGeom>
            <a:noFill/>
            <a:ln w="88900" algn="ctr">
              <a:solidFill>
                <a:srgbClr val="FF000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3" name="下箭头 12"/>
          <p:cNvSpPr>
            <a:spLocks noChangeArrowheads="1"/>
          </p:cNvSpPr>
          <p:nvPr/>
        </p:nvSpPr>
        <p:spPr bwMode="auto">
          <a:xfrm>
            <a:off x="3695701" y="5300663"/>
            <a:ext cx="768351" cy="576262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34925" algn="ctr">
            <a:solidFill>
              <a:srgbClr val="FF0000"/>
            </a:solidFill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3469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9</a:t>
            </a:fld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623392" y="116633"/>
            <a:ext cx="8832981" cy="1080120"/>
          </a:xfrm>
        </p:spPr>
        <p:txBody>
          <a:bodyPr>
            <a:normAutofit/>
          </a:bodyPr>
          <a:lstStyle/>
          <a:p>
            <a:pPr algn="ctr"/>
            <a:r>
              <a:rPr lang="zh-CN" altLang="en-US" sz="60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比较</a:t>
            </a:r>
            <a:r>
              <a:rPr lang="zh-CN" altLang="en-US" sz="6000" dirty="0" smtClean="0">
                <a:solidFill>
                  <a:srgbClr val="E5498C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较小</a:t>
            </a:r>
            <a:r>
              <a:rPr lang="zh-CN" altLang="en-US" sz="60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的数</a:t>
            </a:r>
            <a:endParaRPr lang="zh-CN" altLang="en-US" sz="60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7541" y="1838325"/>
            <a:ext cx="8928992" cy="4601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8125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10</a:t>
            </a:fld>
            <a:endParaRPr lang="zh-CN" altLang="en-US"/>
          </a:p>
        </p:txBody>
      </p:sp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623392" y="260648"/>
            <a:ext cx="9505056" cy="1080120"/>
          </a:xfrm>
        </p:spPr>
        <p:txBody>
          <a:bodyPr>
            <a:normAutofit/>
          </a:bodyPr>
          <a:lstStyle/>
          <a:p>
            <a:pPr algn="ctr"/>
            <a:r>
              <a:rPr lang="zh-CN" altLang="en-US" sz="60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实践应用</a:t>
            </a:r>
            <a:r>
              <a:rPr lang="en-US" altLang="zh-CN" sz="60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—</a:t>
            </a:r>
            <a:r>
              <a:rPr lang="zh-CN" altLang="en-US" sz="6000" dirty="0" smtClean="0">
                <a:solidFill>
                  <a:srgbClr val="E5498C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天气报告</a:t>
            </a:r>
            <a:endParaRPr lang="zh-CN" altLang="en-US" sz="6000" dirty="0">
              <a:solidFill>
                <a:srgbClr val="E5498C"/>
              </a:solidFill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349" y="2203550"/>
            <a:ext cx="5472608" cy="2763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9989" y="2203550"/>
            <a:ext cx="5472608" cy="2763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4142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</TotalTime>
  <Pages>0</Pages>
  <Words>235</Words>
  <Characters>0</Characters>
  <Application>Microsoft Office PowerPoint</Application>
  <DocSecurity>0</DocSecurity>
  <PresentationFormat>自定义</PresentationFormat>
  <Lines>0</Lines>
  <Paragraphs>79</Paragraphs>
  <Slides>10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Office 主题</vt:lpstr>
      <vt:lpstr>PowerPoint 演示文稿</vt:lpstr>
      <vt:lpstr>知识讲堂</vt:lpstr>
      <vt:lpstr>比较两数大小</vt:lpstr>
      <vt:lpstr>1. 程序的分支结构</vt:lpstr>
      <vt:lpstr>执行过程分析</vt:lpstr>
      <vt:lpstr>IF-Then-Else</vt:lpstr>
      <vt:lpstr>练习</vt:lpstr>
      <vt:lpstr>练习</vt:lpstr>
      <vt:lpstr>比较较小的数</vt:lpstr>
      <vt:lpstr>实践应用—天气报告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keywords>user</cp:keywords>
  <cp:lastModifiedBy>mingko</cp:lastModifiedBy>
  <cp:revision>26</cp:revision>
  <dcterms:created xsi:type="dcterms:W3CDTF">2015-07-17T02:38:59Z</dcterms:created>
  <dcterms:modified xsi:type="dcterms:W3CDTF">2020-07-17T08:48:32Z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