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9" r:id="rId3"/>
    <p:sldId id="261" r:id="rId4"/>
    <p:sldId id="262" r:id="rId5"/>
    <p:sldId id="335" r:id="rId6"/>
    <p:sldId id="334" r:id="rId7"/>
    <p:sldId id="333" r:id="rId8"/>
    <p:sldId id="327" r:id="rId9"/>
    <p:sldId id="328" r:id="rId10"/>
    <p:sldId id="332" r:id="rId11"/>
    <p:sldId id="336" r:id="rId12"/>
    <p:sldId id="337" r:id="rId13"/>
    <p:sldId id="338" r:id="rId14"/>
    <p:sldId id="330" r:id="rId15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006600"/>
    <a:srgbClr val="CCFFFF"/>
    <a:srgbClr val="FFFFFF"/>
    <a:srgbClr val="0000CC"/>
    <a:srgbClr val="D60093"/>
    <a:srgbClr val="990099"/>
    <a:srgbClr val="CC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83" autoAdjust="0"/>
  </p:normalViewPr>
  <p:slideViewPr>
    <p:cSldViewPr>
      <p:cViewPr varScale="1">
        <p:scale>
          <a:sx n="67" d="100"/>
          <a:sy n="67" d="100"/>
        </p:scale>
        <p:origin x="-282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901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1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1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01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01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A844EAB-DF4C-44EA-84F7-B1C569DAA9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4700A-78E9-4C21-8CA7-9246EDF82E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142A-F2F0-4F27-8A3A-073E36BA1F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C196E-DBF3-4FBC-8C40-853FC138B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23018-02C2-44C0-9C24-33A166DB2D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598C1-B3D2-4CD6-AEB5-2DB2126DFA9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B4A6-FEBB-47D2-9F87-7973F9B9E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24B74-20A5-4D39-9131-13D5D94B2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BF2B8-100E-4ED6-87E6-FE017D3A6A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08A4-AE3B-444D-BD05-792BF9D2F1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2A6A8-A0A7-4E34-A918-C9F0FD48B1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90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97D2CF8-2B87-48E0-A4B9-A6E4F65B6A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914281" y="954088"/>
            <a:ext cx="10361851" cy="4938712"/>
            <a:chOff x="0" y="2160"/>
            <a:chExt cx="4896" cy="3111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en-US" altLang="zh-CN" sz="1000" b="0">
                  <a:latin typeface="Times New Roman" pitchFamily="18" charset="0"/>
                </a:rPr>
                <a:t>  </a:t>
              </a:r>
              <a:r>
                <a:rPr kumimoji="1" lang="en-US" altLang="zh-CN" sz="30800" b="0">
                  <a:latin typeface="Times New Roman" pitchFamily="18" charset="0"/>
                </a:rPr>
                <a:t> </a:t>
              </a:r>
              <a:r>
                <a:rPr kumimoji="1" lang="en-US" altLang="zh-CN" sz="1000" b="0">
                  <a:latin typeface="Times New Roman" pitchFamily="18" charset="0"/>
                </a:rPr>
  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  </a:r>
            </a:p>
            <a:p>
              <a:pPr algn="ctr" eaLnBrk="0" hangingPunct="0"/>
              <a:endParaRPr kumimoji="1" lang="en-US" altLang="zh-CN" sz="1000" b="0">
                <a:latin typeface="Times New Roman" pitchFamily="18" charset="0"/>
              </a:endParaRPr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0" y="2160"/>
              <a:ext cx="4896" cy="3111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077" name="Picture 5" descr="pic_32602"/>
          <p:cNvPicPr>
            <a:picLocks noChangeAspect="1" noChangeArrowheads="1"/>
          </p:cNvPicPr>
          <p:nvPr/>
        </p:nvPicPr>
        <p:blipFill>
          <a:blip r:embed="rId2"/>
          <a:srcRect b="9052"/>
          <a:stretch>
            <a:fillRect/>
          </a:stretch>
        </p:blipFill>
        <p:spPr bwMode="auto">
          <a:xfrm>
            <a:off x="0" y="0"/>
            <a:ext cx="12190413" cy="6858000"/>
          </a:xfrm>
          <a:prstGeom prst="rect">
            <a:avLst/>
          </a:prstGeom>
          <a:noFill/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831732" y="1412876"/>
            <a:ext cx="7168244" cy="5873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CCFF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第二单元  我们周围的空气</a:t>
            </a:r>
          </a:p>
        </p:txBody>
      </p:sp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4419025" y="2786059"/>
            <a:ext cx="3693103" cy="588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空气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323040" y="3717033"/>
            <a:ext cx="83624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latin typeface="Times New Roman" pitchFamily="18" charset="0"/>
              </a:rPr>
              <a:t>拉</a:t>
            </a:r>
            <a:endParaRPr kumimoji="1" lang="en-US" altLang="zh-CN" dirty="0" smtClean="0">
              <a:latin typeface="Times New Roman" pitchFamily="18" charset="0"/>
            </a:endParaRPr>
          </a:p>
          <a:p>
            <a:r>
              <a:rPr kumimoji="1" lang="zh-CN" altLang="en-US" dirty="0" smtClean="0">
                <a:latin typeface="Times New Roman" pitchFamily="18" charset="0"/>
              </a:rPr>
              <a:t>瓦</a:t>
            </a:r>
            <a:endParaRPr kumimoji="1" lang="en-US" altLang="zh-CN" dirty="0" smtClean="0">
              <a:latin typeface="Times New Roman" pitchFamily="18" charset="0"/>
            </a:endParaRPr>
          </a:p>
          <a:p>
            <a:r>
              <a:rPr kumimoji="1" lang="zh-CN" altLang="en-US" dirty="0" smtClean="0">
                <a:latin typeface="Times New Roman" pitchFamily="18" charset="0"/>
              </a:rPr>
              <a:t>锡</a:t>
            </a:r>
            <a:endParaRPr kumimoji="1" lang="zh-CN" altLang="en-US" dirty="0">
              <a:latin typeface="Times New Roman" pitchFamily="18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199994" y="5661248"/>
            <a:ext cx="105838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结论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】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空气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是由</a:t>
            </a:r>
            <a:r>
              <a:rPr lang="zh-CN" altLang="en-US" u="sng" dirty="0" smtClean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和</a:t>
            </a:r>
            <a:r>
              <a:rPr lang="zh-CN" altLang="en-US" u="sng" dirty="0" smtClean="0">
                <a:solidFill>
                  <a:srgbClr val="0000FF"/>
                </a:solidFill>
                <a:latin typeface="+mn-ea"/>
                <a:ea typeface="+mn-ea"/>
              </a:rPr>
              <a:t>     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组成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的，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其中</a:t>
            </a:r>
            <a:r>
              <a:rPr lang="en-US" altLang="zh-CN" dirty="0" smtClean="0">
                <a:solidFill>
                  <a:srgbClr val="0000FF"/>
                </a:solidFill>
                <a:latin typeface="+mn-ea"/>
                <a:ea typeface="+mn-ea"/>
              </a:rPr>
              <a:t>_____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约占空气总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体积的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1/5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2" name="矩形 1"/>
          <p:cNvSpPr/>
          <p:nvPr/>
        </p:nvSpPr>
        <p:spPr>
          <a:xfrm>
            <a:off x="864322" y="2060849"/>
            <a:ext cx="7823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zh-CN" dirty="0">
                <a:latin typeface="+mn-ea"/>
                <a:ea typeface="+mn-ea"/>
              </a:rPr>
              <a:t>、</a:t>
            </a:r>
            <a:r>
              <a:rPr lang="en-US" altLang="zh-CN" u="sng" dirty="0">
                <a:latin typeface="+mn-ea"/>
                <a:ea typeface="+mn-ea"/>
              </a:rPr>
              <a:t>    </a:t>
            </a:r>
            <a:r>
              <a:rPr lang="en-US" altLang="zh-CN" u="sng" dirty="0" smtClean="0">
                <a:latin typeface="+mn-ea"/>
                <a:ea typeface="+mn-ea"/>
              </a:rPr>
              <a:t>       </a:t>
            </a:r>
            <a:r>
              <a:rPr lang="zh-CN" altLang="zh-CN" dirty="0" smtClean="0">
                <a:latin typeface="+mn-ea"/>
                <a:ea typeface="+mn-ea"/>
              </a:rPr>
              <a:t>法测定</a:t>
            </a:r>
            <a:r>
              <a:rPr lang="zh-CN" altLang="zh-CN" dirty="0">
                <a:latin typeface="+mn-ea"/>
                <a:ea typeface="+mn-ea"/>
              </a:rPr>
              <a:t>空气中</a:t>
            </a:r>
            <a:r>
              <a:rPr lang="en-US" altLang="zh-CN" dirty="0">
                <a:latin typeface="+mn-ea"/>
                <a:ea typeface="+mn-ea"/>
              </a:rPr>
              <a:t>O</a:t>
            </a:r>
            <a:r>
              <a:rPr lang="en-US" altLang="zh-CN" baseline="-25000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的含量（</a:t>
            </a:r>
            <a:r>
              <a:rPr lang="zh-CN" altLang="zh-CN" dirty="0">
                <a:solidFill>
                  <a:srgbClr val="FF0000"/>
                </a:solidFill>
                <a:latin typeface="+mn-ea"/>
                <a:ea typeface="+mn-ea"/>
              </a:rPr>
              <a:t>或体积分数</a:t>
            </a:r>
            <a:r>
              <a:rPr lang="zh-CN" altLang="zh-CN" dirty="0">
                <a:latin typeface="+mn-ea"/>
                <a:ea typeface="+mn-ea"/>
              </a:rPr>
              <a:t>）</a:t>
            </a:r>
            <a:endParaRPr lang="zh-CN" altLang="en-US" dirty="0">
              <a:latin typeface="+mn-ea"/>
              <a:ea typeface="+mn-ea"/>
            </a:endParaRPr>
          </a:p>
        </p:txBody>
      </p:sp>
      <p:pic>
        <p:nvPicPr>
          <p:cNvPr id="11" name="图片 10" descr="E:\课本插图\九年级上册\第二单元  我们周围的空气\课题1  我们周围的空气\图2-2　拉瓦锡研究空气成分所用的装置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174" y="2878335"/>
            <a:ext cx="4320479" cy="2494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58" y="2769660"/>
            <a:ext cx="2528637" cy="2747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7924397" y="2846451"/>
            <a:ext cx="40559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+mn-ea"/>
                <a:ea typeface="+mn-ea"/>
              </a:rPr>
              <a:t>图</a:t>
            </a:r>
            <a:r>
              <a:rPr kumimoji="1" lang="en-US" altLang="zh-CN" dirty="0">
                <a:latin typeface="+mn-ea"/>
                <a:ea typeface="+mn-ea"/>
              </a:rPr>
              <a:t>2-3  </a:t>
            </a:r>
            <a:r>
              <a:rPr kumimoji="1" lang="zh-CN" altLang="en-US" dirty="0">
                <a:latin typeface="+mn-ea"/>
                <a:ea typeface="+mn-ea"/>
              </a:rPr>
              <a:t>测定空气里氧气含量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622598" y="2636912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hlink"/>
                </a:solidFill>
              </a:rPr>
              <a:t>【</a:t>
            </a:r>
            <a:r>
              <a:rPr lang="zh-CN" altLang="en-US" sz="2800" dirty="0">
                <a:solidFill>
                  <a:schemeClr val="hlink"/>
                </a:solidFill>
              </a:rPr>
              <a:t>思考</a:t>
            </a:r>
            <a:r>
              <a:rPr lang="en-US" altLang="zh-CN" sz="2800" dirty="0">
                <a:solidFill>
                  <a:schemeClr val="hlink"/>
                </a:solidFill>
              </a:rPr>
              <a:t>】</a:t>
            </a:r>
            <a:r>
              <a:rPr lang="zh-CN" altLang="en-US" sz="2800" dirty="0">
                <a:solidFill>
                  <a:schemeClr val="hlink"/>
                </a:solidFill>
              </a:rPr>
              <a:t>本实验的实验原理是什么？</a:t>
            </a:r>
          </a:p>
        </p:txBody>
      </p:sp>
      <p:sp>
        <p:nvSpPr>
          <p:cNvPr id="8" name="矩形 7"/>
          <p:cNvSpPr/>
          <p:nvPr/>
        </p:nvSpPr>
        <p:spPr>
          <a:xfrm>
            <a:off x="864322" y="2060849"/>
            <a:ext cx="78231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latin typeface="+mn-ea"/>
                <a:ea typeface="+mn-ea"/>
              </a:rPr>
              <a:t>2</a:t>
            </a:r>
            <a:r>
              <a:rPr lang="zh-CN" altLang="zh-CN" dirty="0" smtClean="0">
                <a:latin typeface="+mn-ea"/>
                <a:ea typeface="+mn-ea"/>
              </a:rPr>
              <a:t>、</a:t>
            </a:r>
            <a:r>
              <a:rPr lang="en-US" altLang="zh-CN" u="sng" dirty="0" smtClean="0">
                <a:latin typeface="+mn-ea"/>
                <a:ea typeface="+mn-ea"/>
              </a:rPr>
              <a:t>           </a:t>
            </a:r>
            <a:r>
              <a:rPr lang="zh-CN" altLang="zh-CN" dirty="0" smtClean="0">
                <a:latin typeface="+mn-ea"/>
                <a:ea typeface="+mn-ea"/>
              </a:rPr>
              <a:t>法测定</a:t>
            </a:r>
            <a:r>
              <a:rPr lang="zh-CN" altLang="zh-CN" dirty="0">
                <a:latin typeface="+mn-ea"/>
                <a:ea typeface="+mn-ea"/>
              </a:rPr>
              <a:t>空气中</a:t>
            </a:r>
            <a:r>
              <a:rPr lang="en-US" altLang="zh-CN" dirty="0">
                <a:latin typeface="+mn-ea"/>
                <a:ea typeface="+mn-ea"/>
              </a:rPr>
              <a:t>O</a:t>
            </a:r>
            <a:r>
              <a:rPr lang="en-US" altLang="zh-CN" baseline="-25000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的含量（</a:t>
            </a:r>
            <a:r>
              <a:rPr lang="zh-CN" altLang="zh-CN" dirty="0">
                <a:solidFill>
                  <a:srgbClr val="FF0000"/>
                </a:solidFill>
                <a:latin typeface="+mn-ea"/>
                <a:ea typeface="+mn-ea"/>
              </a:rPr>
              <a:t>或体积分数</a:t>
            </a:r>
            <a:r>
              <a:rPr lang="zh-CN" altLang="zh-CN" dirty="0">
                <a:latin typeface="+mn-ea"/>
                <a:ea typeface="+mn-ea"/>
              </a:rPr>
              <a:t>）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22598" y="3861048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2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实验中在集气瓶中加少量水的作用</a:t>
            </a:r>
            <a:r>
              <a:rPr lang="zh-CN" altLang="zh-CN" dirty="0" smtClean="0">
                <a:latin typeface="+mn-ea"/>
                <a:ea typeface="+mn-ea"/>
              </a:rPr>
              <a:t>是</a:t>
            </a:r>
            <a:r>
              <a:rPr lang="zh-CN" altLang="en-US" dirty="0" smtClean="0">
                <a:latin typeface="+mn-ea"/>
                <a:ea typeface="+mn-ea"/>
              </a:rPr>
              <a:t>什么？</a:t>
            </a:r>
            <a:endParaRPr lang="zh-CN" altLang="en-US" dirty="0">
              <a:latin typeface="+mn-ea"/>
              <a:ea typeface="+mn-ea"/>
            </a:endParaRPr>
          </a:p>
        </p:txBody>
      </p:sp>
      <p:pic>
        <p:nvPicPr>
          <p:cNvPr id="9" name="图片 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926" y="214291"/>
            <a:ext cx="3142863" cy="259208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22598" y="4509120"/>
            <a:ext cx="80391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3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怎样将集气瓶中水面上方的空间分层</a:t>
            </a:r>
            <a:r>
              <a:rPr lang="en-US" altLang="zh-CN" dirty="0">
                <a:latin typeface="+mn-ea"/>
                <a:ea typeface="+mn-ea"/>
              </a:rPr>
              <a:t>5</a:t>
            </a:r>
            <a:r>
              <a:rPr lang="zh-CN" altLang="zh-CN" dirty="0">
                <a:latin typeface="+mn-ea"/>
                <a:ea typeface="+mn-ea"/>
              </a:rPr>
              <a:t>等份？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8298" y="5055567"/>
            <a:ext cx="10127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4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本实验中应选用</a:t>
            </a:r>
            <a:r>
              <a:rPr lang="en-US" altLang="zh-CN" dirty="0">
                <a:latin typeface="+mn-ea"/>
                <a:ea typeface="+mn-ea"/>
              </a:rPr>
              <a:t>_________</a:t>
            </a:r>
            <a:r>
              <a:rPr lang="zh-CN" altLang="zh-CN" dirty="0">
                <a:latin typeface="+mn-ea"/>
                <a:ea typeface="+mn-ea"/>
              </a:rPr>
              <a:t>（填“足量”或“少量”）</a:t>
            </a:r>
            <a:r>
              <a:rPr lang="zh-CN" altLang="zh-CN" dirty="0" smtClean="0">
                <a:latin typeface="+mn-ea"/>
                <a:ea typeface="+mn-ea"/>
              </a:rPr>
              <a:t>红磷</a:t>
            </a:r>
            <a:r>
              <a:rPr lang="zh-CN" altLang="en-US" dirty="0">
                <a:latin typeface="+mn-ea"/>
                <a:ea typeface="+mn-ea"/>
              </a:rPr>
              <a:t>。</a:t>
            </a:r>
          </a:p>
        </p:txBody>
      </p:sp>
      <p:sp>
        <p:nvSpPr>
          <p:cNvPr id="12" name="矩形 11"/>
          <p:cNvSpPr/>
          <p:nvPr/>
        </p:nvSpPr>
        <p:spPr>
          <a:xfrm>
            <a:off x="622598" y="3284984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（</a:t>
            </a:r>
            <a:r>
              <a:rPr lang="en-US" altLang="zh-CN" dirty="0">
                <a:latin typeface="+mn-ea"/>
                <a:ea typeface="+mn-ea"/>
              </a:rPr>
              <a:t>1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en-US" dirty="0" smtClean="0">
                <a:latin typeface="+mn-ea"/>
                <a:ea typeface="+mn-ea"/>
              </a:rPr>
              <a:t>怎样检查装置的气密性？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2597" y="5550331"/>
            <a:ext cx="109011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5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把燃烧匙内的红磷放在酒精灯的火焰上加热点燃后，迅速伸入集气瓶中</a:t>
            </a:r>
            <a:r>
              <a:rPr lang="zh-CN" altLang="zh-CN" dirty="0" smtClean="0">
                <a:latin typeface="+mn-ea"/>
                <a:ea typeface="+mn-ea"/>
              </a:rPr>
              <a:t>，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</a:t>
            </a:r>
            <a:r>
              <a:rPr lang="zh-CN" altLang="zh-CN" dirty="0" smtClean="0">
                <a:latin typeface="+mn-ea"/>
                <a:ea typeface="+mn-ea"/>
              </a:rPr>
              <a:t>并且</a:t>
            </a:r>
            <a:r>
              <a:rPr lang="zh-CN" altLang="zh-CN" dirty="0">
                <a:latin typeface="+mn-ea"/>
                <a:ea typeface="+mn-ea"/>
              </a:rPr>
              <a:t>塞紧橡皮塞。</a:t>
            </a:r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926" y="214291"/>
            <a:ext cx="3142863" cy="259208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622597" y="2060848"/>
            <a:ext cx="81369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5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把燃烧匙内的红磷放在酒精灯的火焰上加热点燃后</a:t>
            </a:r>
            <a:r>
              <a:rPr lang="zh-CN" altLang="zh-CN" dirty="0" smtClean="0">
                <a:latin typeface="+mn-ea"/>
                <a:ea typeface="+mn-ea"/>
              </a:rPr>
              <a:t>，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  </a:t>
            </a:r>
            <a:r>
              <a:rPr lang="zh-CN" altLang="zh-CN" dirty="0" smtClean="0">
                <a:latin typeface="+mn-ea"/>
                <a:ea typeface="+mn-ea"/>
              </a:rPr>
              <a:t>迅速</a:t>
            </a:r>
            <a:r>
              <a:rPr lang="zh-CN" altLang="zh-CN" dirty="0">
                <a:latin typeface="+mn-ea"/>
                <a:ea typeface="+mn-ea"/>
              </a:rPr>
              <a:t>伸入集气瓶中</a:t>
            </a:r>
            <a:r>
              <a:rPr lang="zh-CN" altLang="zh-CN" dirty="0" smtClean="0">
                <a:latin typeface="+mn-ea"/>
                <a:ea typeface="+mn-ea"/>
              </a:rPr>
              <a:t>，并且</a:t>
            </a:r>
            <a:r>
              <a:rPr lang="zh-CN" altLang="zh-CN" dirty="0">
                <a:latin typeface="+mn-ea"/>
                <a:ea typeface="+mn-ea"/>
              </a:rPr>
              <a:t>塞紧橡皮塞。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31674" y="3255367"/>
            <a:ext cx="9920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a</a:t>
            </a:r>
            <a:r>
              <a:rPr lang="zh-CN" altLang="zh-CN" dirty="0">
                <a:latin typeface="+mn-ea"/>
                <a:ea typeface="+mn-ea"/>
              </a:rPr>
              <a:t>、你观察到的实验现象有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r>
              <a:rPr lang="en-US" altLang="zh-CN" dirty="0" smtClean="0">
                <a:latin typeface="+mn-ea"/>
                <a:ea typeface="+mn-ea"/>
              </a:rPr>
              <a:t>_____________________________________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 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5574725" y="3255367"/>
            <a:ext cx="48253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solidFill>
                  <a:srgbClr val="FF0000"/>
                </a:solidFill>
              </a:rPr>
              <a:t>红磷</a:t>
            </a:r>
            <a:r>
              <a:rPr kumimoji="1" lang="zh-CN" altLang="en-US" dirty="0">
                <a:solidFill>
                  <a:srgbClr val="FF0000"/>
                </a:solidFill>
              </a:rPr>
              <a:t>在集气瓶中</a:t>
            </a:r>
            <a:r>
              <a:rPr kumimoji="1" lang="zh-CN" altLang="en-US" dirty="0" smtClean="0">
                <a:solidFill>
                  <a:srgbClr val="FF0000"/>
                </a:solidFill>
              </a:rPr>
              <a:t>燃烧一会儿</a:t>
            </a:r>
            <a:r>
              <a:rPr kumimoji="1" lang="zh-CN" altLang="en-US" dirty="0">
                <a:solidFill>
                  <a:srgbClr val="FF0000"/>
                </a:solidFill>
              </a:rPr>
              <a:t>熄灭；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4583038" y="3861048"/>
            <a:ext cx="168891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solidFill>
                  <a:schemeClr val="hlink"/>
                </a:solidFill>
              </a:rPr>
              <a:t>放出热量</a:t>
            </a:r>
            <a:endParaRPr kumimoji="1" lang="zh-CN" altLang="en-US" dirty="0"/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2067352" y="3861048"/>
            <a:ext cx="26597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solidFill>
                  <a:srgbClr val="008000"/>
                </a:solidFill>
              </a:rPr>
              <a:t>产生大量的白烟；</a:t>
            </a:r>
          </a:p>
        </p:txBody>
      </p:sp>
      <p:sp>
        <p:nvSpPr>
          <p:cNvPr id="4" name="矩形 3"/>
          <p:cNvSpPr/>
          <p:nvPr/>
        </p:nvSpPr>
        <p:spPr>
          <a:xfrm>
            <a:off x="1514549" y="4455696"/>
            <a:ext cx="98372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zh-CN" dirty="0">
                <a:latin typeface="+mn-ea"/>
                <a:ea typeface="+mn-ea"/>
              </a:rPr>
              <a:t>、等到红磷燃烧停止后，将集气瓶冷却至室温，打开弹簧夹，你又</a:t>
            </a:r>
            <a:r>
              <a:rPr lang="zh-CN" altLang="zh-CN" dirty="0" smtClean="0">
                <a:latin typeface="+mn-ea"/>
                <a:ea typeface="+mn-ea"/>
              </a:rPr>
              <a:t>可以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</a:t>
            </a:r>
            <a:r>
              <a:rPr lang="zh-CN" altLang="zh-CN" dirty="0" smtClean="0">
                <a:latin typeface="+mn-ea"/>
                <a:ea typeface="+mn-ea"/>
              </a:rPr>
              <a:t>观察</a:t>
            </a:r>
            <a:r>
              <a:rPr lang="zh-CN" altLang="zh-CN" dirty="0">
                <a:latin typeface="+mn-ea"/>
                <a:ea typeface="+mn-ea"/>
              </a:rPr>
              <a:t>到的实验现象是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r>
              <a:rPr lang="en-US" altLang="zh-CN" dirty="0" smtClean="0">
                <a:latin typeface="+mn-ea"/>
                <a:ea typeface="+mn-ea"/>
              </a:rPr>
              <a:t>_______________________________________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___________________________________________________________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5159102" y="5104259"/>
            <a:ext cx="451214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dirty="0">
                <a:solidFill>
                  <a:srgbClr val="008000"/>
                </a:solidFill>
              </a:rPr>
              <a:t>（装置冷却</a:t>
            </a:r>
            <a:r>
              <a:rPr kumimoji="1" lang="zh-CN" altLang="en-US" dirty="0" smtClean="0">
                <a:solidFill>
                  <a:srgbClr val="008000"/>
                </a:solidFill>
              </a:rPr>
              <a:t>时）</a:t>
            </a:r>
            <a:r>
              <a:rPr kumimoji="1" lang="zh-CN" altLang="en-US" dirty="0">
                <a:solidFill>
                  <a:srgbClr val="008000"/>
                </a:solidFill>
              </a:rPr>
              <a:t>白烟慢慢消失</a:t>
            </a:r>
            <a:r>
              <a:rPr kumimoji="1" lang="zh-CN" altLang="en-US" dirty="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1918742" y="5013176"/>
            <a:ext cx="9605046" cy="103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200" dirty="0" smtClean="0">
                <a:solidFill>
                  <a:srgbClr val="0000FF"/>
                </a:solidFill>
              </a:rPr>
              <a:t>                                                                                           打开</a:t>
            </a:r>
            <a:r>
              <a:rPr kumimoji="1" lang="zh-CN" altLang="en-US" sz="2200" dirty="0">
                <a:solidFill>
                  <a:srgbClr val="0000FF"/>
                </a:solidFill>
              </a:rPr>
              <a:t>弹簧夹，烧杯中的水沿</a:t>
            </a:r>
            <a:r>
              <a:rPr kumimoji="1" lang="zh-CN" altLang="en-US" sz="2200" dirty="0" smtClean="0">
                <a:solidFill>
                  <a:srgbClr val="0000FF"/>
                </a:solidFill>
              </a:rPr>
              <a:t>导管</a:t>
            </a:r>
            <a:r>
              <a:rPr kumimoji="1" lang="zh-CN" altLang="en-US" sz="2200" dirty="0">
                <a:solidFill>
                  <a:srgbClr val="0000FF"/>
                </a:solidFill>
              </a:rPr>
              <a:t>进入集气瓶中，液面上升</a:t>
            </a:r>
            <a:r>
              <a:rPr kumimoji="1" lang="zh-CN" altLang="en-US" sz="2200" dirty="0" smtClean="0">
                <a:solidFill>
                  <a:srgbClr val="0000FF"/>
                </a:solidFill>
              </a:rPr>
              <a:t>至瓶</a:t>
            </a:r>
            <a:r>
              <a:rPr kumimoji="1" lang="zh-CN" altLang="en-US" sz="2200" dirty="0">
                <a:solidFill>
                  <a:srgbClr val="0000FF"/>
                </a:solidFill>
              </a:rPr>
              <a:t>中</a:t>
            </a:r>
            <a:r>
              <a:rPr kumimoji="1" lang="zh-CN" altLang="en-US" sz="2200" dirty="0">
                <a:solidFill>
                  <a:schemeClr val="hlink"/>
                </a:solidFill>
              </a:rPr>
              <a:t>空气体积</a:t>
            </a:r>
            <a:r>
              <a:rPr kumimoji="1" lang="zh-CN" altLang="en-US" sz="2200" dirty="0">
                <a:solidFill>
                  <a:srgbClr val="0000FF"/>
                </a:solidFill>
              </a:rPr>
              <a:t>的</a:t>
            </a:r>
            <a:r>
              <a:rPr kumimoji="1" lang="zh-CN" altLang="en-US" sz="2200" dirty="0">
                <a:solidFill>
                  <a:schemeClr val="hlink"/>
                </a:solidFill>
              </a:rPr>
              <a:t>约</a:t>
            </a:r>
            <a:r>
              <a:rPr kumimoji="1" lang="en-US" altLang="zh-CN" sz="2200" dirty="0">
                <a:solidFill>
                  <a:srgbClr val="0000FF"/>
                </a:solidFill>
              </a:rPr>
              <a:t>1/5</a:t>
            </a:r>
            <a:r>
              <a:rPr kumimoji="1" lang="zh-CN" altLang="en-US" sz="2200" dirty="0">
                <a:solidFill>
                  <a:srgbClr val="0000FF"/>
                </a:solidFill>
              </a:rPr>
              <a:t>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1832807" y="3452270"/>
            <a:ext cx="335024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宋体" pitchFamily="2" charset="-122"/>
              </a:rPr>
              <a:t>红磷 </a:t>
            </a:r>
            <a:r>
              <a:rPr kumimoji="1" lang="en-US" altLang="zh-CN">
                <a:latin typeface="宋体" pitchFamily="2" charset="-122"/>
              </a:rPr>
              <a:t>+  </a:t>
            </a:r>
            <a:r>
              <a:rPr kumimoji="1" lang="zh-CN" altLang="en-US">
                <a:latin typeface="宋体" pitchFamily="2" charset="-122"/>
              </a:rPr>
              <a:t>氧气</a:t>
            </a:r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4511030" y="3720558"/>
            <a:ext cx="162538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4439022" y="3190333"/>
            <a:ext cx="1625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902648" y="4077072"/>
            <a:ext cx="647827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chemeClr val="hlink"/>
                </a:solidFill>
                <a:latin typeface="Times New Roman" pitchFamily="18" charset="0"/>
              </a:rPr>
              <a:t>  P              O</a:t>
            </a:r>
            <a:r>
              <a:rPr kumimoji="1" lang="en-US" altLang="zh-CN" baseline="-25000" dirty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dirty="0">
                <a:solidFill>
                  <a:schemeClr val="hlink"/>
                </a:solidFill>
                <a:latin typeface="Times New Roman" pitchFamily="18" charset="0"/>
              </a:rPr>
              <a:t>                                   </a:t>
            </a:r>
            <a:r>
              <a:rPr kumimoji="1" lang="en-US" altLang="zh-CN" dirty="0" smtClean="0">
                <a:solidFill>
                  <a:schemeClr val="hlink"/>
                </a:solidFill>
                <a:latin typeface="Times New Roman" pitchFamily="18" charset="0"/>
              </a:rPr>
              <a:t>         P</a:t>
            </a:r>
            <a:r>
              <a:rPr kumimoji="1" lang="en-US" altLang="zh-CN" baseline="-25000" dirty="0" smtClean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dirty="0" smtClean="0">
                <a:solidFill>
                  <a:schemeClr val="hlink"/>
                </a:solidFill>
                <a:latin typeface="Times New Roman" pitchFamily="18" charset="0"/>
              </a:rPr>
              <a:t>O</a:t>
            </a:r>
            <a:r>
              <a:rPr kumimoji="1" lang="en-US" altLang="zh-CN" baseline="-25000" dirty="0" smtClean="0">
                <a:solidFill>
                  <a:schemeClr val="hlink"/>
                </a:solidFill>
                <a:latin typeface="Times New Roman" pitchFamily="18" charset="0"/>
              </a:rPr>
              <a:t>5</a:t>
            </a:r>
            <a:endParaRPr kumimoji="1" lang="en-US" altLang="zh-CN" baseline="-25000" dirty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6814793" y="3453858"/>
            <a:ext cx="17315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/>
              <a:t>五氧化二磷</a:t>
            </a: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2586696" y="4077072"/>
            <a:ext cx="340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+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4439022" y="4293096"/>
            <a:ext cx="17269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4439022" y="3861048"/>
            <a:ext cx="1625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926" y="214291"/>
            <a:ext cx="3142863" cy="259208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38622" y="2132856"/>
            <a:ext cx="2821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+mj-ea"/>
                <a:ea typeface="+mj-ea"/>
              </a:rPr>
              <a:t>c</a:t>
            </a:r>
            <a:r>
              <a:rPr lang="zh-CN" altLang="zh-CN" dirty="0">
                <a:latin typeface="+mj-ea"/>
                <a:ea typeface="+mj-ea"/>
              </a:rPr>
              <a:t>、实验分析与结论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44326" y="2708920"/>
            <a:ext cx="7919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/>
              <a:t>① 红磷在瓶中发生反应</a:t>
            </a:r>
            <a:r>
              <a:rPr lang="zh-CN" altLang="zh-CN" dirty="0" smtClean="0"/>
              <a:t>的文字</a:t>
            </a:r>
            <a:r>
              <a:rPr lang="zh-CN" altLang="en-US" dirty="0" smtClean="0"/>
              <a:t>（或符号）</a:t>
            </a:r>
            <a:r>
              <a:rPr lang="zh-CN" altLang="zh-CN" dirty="0" smtClean="0"/>
              <a:t>表达式</a:t>
            </a:r>
            <a:r>
              <a:rPr lang="zh-CN" altLang="zh-CN" dirty="0"/>
              <a:t>为</a:t>
            </a:r>
            <a:r>
              <a:rPr lang="zh-CN" altLang="zh-CN" dirty="0" smtClean="0"/>
              <a:t>：</a:t>
            </a:r>
            <a:r>
              <a:rPr lang="en-US" altLang="zh-CN" u="sng" dirty="0" smtClean="0"/>
              <a:t> 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55306" y="4581128"/>
            <a:ext cx="101684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② 红磷在集气瓶中燃烧时，消耗的气体是</a:t>
            </a:r>
            <a:r>
              <a:rPr lang="en-US" altLang="zh-CN" dirty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，该实验说明了该气体</a:t>
            </a:r>
            <a:r>
              <a:rPr lang="zh-CN" altLang="zh-CN" dirty="0" smtClean="0">
                <a:latin typeface="+mn-ea"/>
                <a:ea typeface="+mn-ea"/>
              </a:rPr>
              <a:t>具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</a:t>
            </a:r>
            <a:r>
              <a:rPr lang="zh-CN" altLang="zh-CN" dirty="0" smtClean="0">
                <a:latin typeface="+mn-ea"/>
                <a:ea typeface="+mn-ea"/>
              </a:rPr>
              <a:t>有</a:t>
            </a:r>
            <a:r>
              <a:rPr lang="en-US" altLang="zh-CN" dirty="0">
                <a:latin typeface="+mn-ea"/>
                <a:ea typeface="+mn-ea"/>
              </a:rPr>
              <a:t>_______</a:t>
            </a:r>
            <a:r>
              <a:rPr lang="zh-CN" altLang="zh-CN" dirty="0">
                <a:latin typeface="+mn-ea"/>
                <a:ea typeface="+mn-ea"/>
              </a:rPr>
              <a:t>性质，它约占空气体积的</a:t>
            </a:r>
            <a:r>
              <a:rPr lang="en-US" altLang="zh-CN" dirty="0" smtClean="0">
                <a:latin typeface="+mn-ea"/>
                <a:ea typeface="+mn-ea"/>
              </a:rPr>
              <a:t>______</a:t>
            </a:r>
            <a:r>
              <a:rPr lang="zh-CN" altLang="en-US" dirty="0" smtClean="0">
                <a:latin typeface="+mn-ea"/>
                <a:ea typeface="+mn-ea"/>
              </a:rPr>
              <a:t>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06179" y="5555594"/>
            <a:ext cx="10417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③ 过量的红磷在瓶中未燃烧完，还能得出结论有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_________________________________________________________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08489" y="6165304"/>
            <a:ext cx="42066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rgbClr val="008000"/>
                </a:solidFill>
              </a:rPr>
              <a:t>空气中其它气体不支持</a:t>
            </a:r>
            <a:r>
              <a:rPr lang="zh-CN" altLang="zh-CN" dirty="0" smtClean="0">
                <a:solidFill>
                  <a:srgbClr val="008000"/>
                </a:solidFill>
              </a:rPr>
              <a:t>燃烧</a:t>
            </a:r>
            <a:r>
              <a:rPr lang="zh-CN" altLang="en-US" dirty="0" smtClean="0">
                <a:solidFill>
                  <a:srgbClr val="008000"/>
                </a:solidFill>
              </a:rPr>
              <a:t>，</a:t>
            </a:r>
            <a:endParaRPr lang="zh-CN" altLang="en-US" dirty="0">
              <a:solidFill>
                <a:srgbClr val="008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94412" y="6165304"/>
            <a:ext cx="48973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rgbClr val="FF0000"/>
                </a:solidFill>
              </a:rPr>
              <a:t>空气不是纯净物，而是</a:t>
            </a:r>
            <a:r>
              <a:rPr lang="zh-CN" altLang="zh-CN" dirty="0" smtClean="0">
                <a:solidFill>
                  <a:srgbClr val="FF0000"/>
                </a:solidFill>
              </a:rPr>
              <a:t>混合物</a:t>
            </a:r>
            <a:r>
              <a:rPr lang="zh-CN" altLang="en-US" dirty="0" smtClean="0">
                <a:solidFill>
                  <a:srgbClr val="FF0000"/>
                </a:solidFill>
              </a:rPr>
              <a:t>等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72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0" grpId="0"/>
      <p:bldP spid="8211" grpId="0" animBg="1"/>
      <p:bldP spid="8212" grpId="0"/>
      <p:bldP spid="8213" grpId="0"/>
      <p:bldP spid="8214" grpId="0"/>
      <p:bldP spid="8215" grpId="0"/>
      <p:bldP spid="8216" grpId="0" animBg="1"/>
      <p:bldP spid="8217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0926" y="214291"/>
            <a:ext cx="3142863" cy="259208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838622" y="2132856"/>
            <a:ext cx="2821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+mj-ea"/>
                <a:ea typeface="+mj-ea"/>
              </a:rPr>
              <a:t>c</a:t>
            </a:r>
            <a:r>
              <a:rPr lang="zh-CN" altLang="zh-CN" dirty="0">
                <a:latin typeface="+mj-ea"/>
                <a:ea typeface="+mj-ea"/>
              </a:rPr>
              <a:t>、实验分析与结论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4326" y="2636912"/>
            <a:ext cx="7487184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④ 由本实验还可以推测出氮气（</a:t>
            </a:r>
            <a:r>
              <a:rPr lang="en-US" altLang="zh-CN" dirty="0">
                <a:latin typeface="+mn-ea"/>
                <a:ea typeface="+mn-ea"/>
              </a:rPr>
              <a:t>N</a:t>
            </a:r>
            <a:r>
              <a:rPr lang="en-US" altLang="zh-CN" baseline="-25000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）具有的性质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_______________________________________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42678" y="3844499"/>
            <a:ext cx="92140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⑤ 本实验中说明“</a:t>
            </a:r>
            <a:r>
              <a:rPr lang="en-US" altLang="zh-CN" dirty="0">
                <a:latin typeface="+mn-ea"/>
                <a:ea typeface="+mn-ea"/>
              </a:rPr>
              <a:t>N</a:t>
            </a:r>
            <a:r>
              <a:rPr lang="en-US" altLang="zh-CN" baseline="-25000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难溶于水”的实验现象是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endParaRPr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en-US" altLang="zh-CN" dirty="0" smtClean="0">
                <a:latin typeface="+mn-ea"/>
                <a:ea typeface="+mn-ea"/>
              </a:rPr>
              <a:t>  _______________________________________________________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8622" y="5127575"/>
            <a:ext cx="2853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zh-CN" dirty="0">
                <a:latin typeface="+mn-ea"/>
                <a:ea typeface="+mn-ea"/>
              </a:rPr>
              <a:t>、实验交流与反馈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808489" y="3255367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>
                <a:solidFill>
                  <a:srgbClr val="008000"/>
                </a:solidFill>
              </a:rPr>
              <a:t>不</a:t>
            </a:r>
            <a:r>
              <a:rPr lang="zh-CN" altLang="en-US" dirty="0" smtClean="0">
                <a:solidFill>
                  <a:srgbClr val="008000"/>
                </a:solidFill>
              </a:rPr>
              <a:t>助</a:t>
            </a:r>
            <a:r>
              <a:rPr lang="zh-CN" altLang="zh-CN" dirty="0" smtClean="0">
                <a:solidFill>
                  <a:srgbClr val="008000"/>
                </a:solidFill>
              </a:rPr>
              <a:t>燃</a:t>
            </a:r>
            <a:r>
              <a:rPr lang="zh-CN" altLang="en-US" dirty="0" smtClean="0">
                <a:solidFill>
                  <a:srgbClr val="008000"/>
                </a:solidFill>
              </a:rPr>
              <a:t>、</a:t>
            </a:r>
            <a:endParaRPr lang="zh-CN" altLang="en-US" dirty="0">
              <a:solidFill>
                <a:srgbClr val="008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14886" y="3255367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 smtClean="0">
                <a:solidFill>
                  <a:srgbClr val="FF0000"/>
                </a:solidFill>
              </a:rPr>
              <a:t>不</a:t>
            </a:r>
            <a:r>
              <a:rPr lang="zh-CN" altLang="en-US" dirty="0" smtClean="0">
                <a:solidFill>
                  <a:srgbClr val="FF0000"/>
                </a:solidFill>
              </a:rPr>
              <a:t>可</a:t>
            </a:r>
            <a:r>
              <a:rPr lang="zh-CN" altLang="zh-CN" dirty="0" smtClean="0">
                <a:solidFill>
                  <a:srgbClr val="FF0000"/>
                </a:solidFill>
              </a:rPr>
              <a:t>燃</a:t>
            </a:r>
            <a:r>
              <a:rPr lang="zh-CN" altLang="en-US" dirty="0" smtClean="0">
                <a:solidFill>
                  <a:srgbClr val="FF0000"/>
                </a:solidFill>
              </a:rPr>
              <a:t>、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8345" y="3255367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8000"/>
                </a:solidFill>
              </a:rPr>
              <a:t>无色、</a:t>
            </a:r>
            <a:endParaRPr lang="zh-CN" altLang="en-US" dirty="0">
              <a:solidFill>
                <a:srgbClr val="008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558464" y="3255367"/>
            <a:ext cx="161686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难溶于水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774726" y="4437112"/>
            <a:ext cx="9145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8000"/>
                </a:solidFill>
                <a:latin typeface="+mn-ea"/>
                <a:ea typeface="+mn-ea"/>
              </a:rPr>
              <a:t>集气瓶中的水面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只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  <a:ea typeface="+mn-ea"/>
              </a:rPr>
              <a:t>上升至瓶中空气体积的</a:t>
            </a:r>
            <a:r>
              <a:rPr lang="en-US" altLang="zh-CN" dirty="0" smtClean="0">
                <a:solidFill>
                  <a:srgbClr val="008000"/>
                </a:solidFill>
                <a:latin typeface="+mn-ea"/>
                <a:ea typeface="+mn-ea"/>
              </a:rPr>
              <a:t>1/5</a:t>
            </a:r>
            <a:r>
              <a:rPr lang="zh-CN" altLang="en-US" dirty="0" smtClean="0">
                <a:solidFill>
                  <a:srgbClr val="008000"/>
                </a:solidFill>
                <a:latin typeface="+mn-ea"/>
                <a:ea typeface="+mn-ea"/>
              </a:rPr>
              <a:t>（而没有继续上升）</a:t>
            </a:r>
            <a:endParaRPr lang="zh-CN" altLang="en-US" dirty="0">
              <a:solidFill>
                <a:srgbClr val="008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5881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7081578" y="5757882"/>
            <a:ext cx="39821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/>
              <a:t>图</a:t>
            </a:r>
            <a:r>
              <a:rPr kumimoji="1" lang="en-US" altLang="zh-CN" dirty="0"/>
              <a:t>2-3  </a:t>
            </a:r>
            <a:r>
              <a:rPr kumimoji="1" lang="zh-CN" altLang="en-US" dirty="0"/>
              <a:t>测定空气里氧气含量</a:t>
            </a: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431744" y="2996952"/>
            <a:ext cx="654811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</a:rPr>
              <a:t>利用</a:t>
            </a:r>
            <a:r>
              <a:rPr lang="zh-CN" altLang="en-US" dirty="0">
                <a:solidFill>
                  <a:srgbClr val="0000FF"/>
                </a:solidFill>
              </a:rPr>
              <a:t>可燃</a:t>
            </a:r>
            <a:r>
              <a:rPr lang="zh-CN" altLang="en-US" dirty="0" smtClean="0">
                <a:solidFill>
                  <a:srgbClr val="0000FF"/>
                </a:solidFill>
              </a:rPr>
              <a:t>物</a:t>
            </a:r>
            <a:r>
              <a:rPr lang="zh-CN" altLang="en-US" dirty="0" smtClean="0">
                <a:solidFill>
                  <a:srgbClr val="FF0000"/>
                </a:solidFill>
              </a:rPr>
              <a:t>（红磷）</a:t>
            </a:r>
            <a:r>
              <a:rPr lang="zh-CN" altLang="en-US" dirty="0" smtClean="0">
                <a:solidFill>
                  <a:srgbClr val="0000FF"/>
                </a:solidFill>
              </a:rPr>
              <a:t>的</a:t>
            </a:r>
            <a:r>
              <a:rPr lang="zh-CN" altLang="en-US" dirty="0">
                <a:solidFill>
                  <a:srgbClr val="0000FF"/>
                </a:solidFill>
              </a:rPr>
              <a:t>燃烧</a:t>
            </a:r>
            <a:r>
              <a:rPr lang="zh-CN" altLang="en-US" dirty="0" smtClean="0">
                <a:solidFill>
                  <a:srgbClr val="0000FF"/>
                </a:solidFill>
              </a:rPr>
              <a:t>，</a:t>
            </a:r>
            <a:r>
              <a:rPr lang="zh-CN" altLang="en-US" dirty="0" smtClean="0">
                <a:solidFill>
                  <a:schemeClr val="hlink"/>
                </a:solidFill>
              </a:rPr>
              <a:t>完全消耗密闭体系内</a:t>
            </a:r>
            <a:r>
              <a:rPr lang="zh-CN" altLang="en-US" dirty="0" smtClean="0">
                <a:solidFill>
                  <a:srgbClr val="0000FF"/>
                </a:solidFill>
              </a:rPr>
              <a:t>空气中的</a:t>
            </a:r>
            <a:r>
              <a:rPr lang="en-US" altLang="zh-CN" dirty="0">
                <a:solidFill>
                  <a:schemeClr val="hlink"/>
                </a:solidFill>
              </a:rPr>
              <a:t>O</a:t>
            </a:r>
            <a:r>
              <a:rPr lang="en-US" altLang="zh-CN" baseline="-25000" dirty="0">
                <a:solidFill>
                  <a:schemeClr val="hlink"/>
                </a:solidFill>
              </a:rPr>
              <a:t>2</a:t>
            </a:r>
            <a:r>
              <a:rPr lang="zh-CN" altLang="en-US" dirty="0">
                <a:solidFill>
                  <a:srgbClr val="008000"/>
                </a:solidFill>
              </a:rPr>
              <a:t>（不</a:t>
            </a:r>
            <a:r>
              <a:rPr lang="zh-CN" altLang="en-US" dirty="0" smtClean="0">
                <a:solidFill>
                  <a:srgbClr val="008000"/>
                </a:solidFill>
              </a:rPr>
              <a:t>产生</a:t>
            </a:r>
            <a:r>
              <a:rPr lang="zh-CN" altLang="en-US" dirty="0">
                <a:solidFill>
                  <a:srgbClr val="008000"/>
                </a:solidFill>
              </a:rPr>
              <a:t>其它</a:t>
            </a:r>
            <a:r>
              <a:rPr lang="zh-CN" altLang="en-US" dirty="0" smtClean="0">
                <a:solidFill>
                  <a:srgbClr val="008000"/>
                </a:solidFill>
              </a:rPr>
              <a:t>气体）</a:t>
            </a:r>
            <a:r>
              <a:rPr lang="zh-CN" altLang="en-US" dirty="0" smtClean="0">
                <a:solidFill>
                  <a:srgbClr val="0000FF"/>
                </a:solidFill>
              </a:rPr>
              <a:t>，使体系内的气体体积减少，导致</a:t>
            </a:r>
            <a:r>
              <a:rPr lang="zh-CN" altLang="en-US" dirty="0" smtClean="0">
                <a:solidFill>
                  <a:schemeClr val="hlink"/>
                </a:solidFill>
              </a:rPr>
              <a:t>体系内</a:t>
            </a:r>
            <a:r>
              <a:rPr lang="zh-CN" altLang="en-US" dirty="0">
                <a:solidFill>
                  <a:schemeClr val="hlink"/>
                </a:solidFill>
              </a:rPr>
              <a:t>的压强</a:t>
            </a:r>
            <a:r>
              <a:rPr lang="zh-CN" altLang="en-US" dirty="0" smtClean="0">
                <a:solidFill>
                  <a:schemeClr val="hlink"/>
                </a:solidFill>
              </a:rPr>
              <a:t>减</a:t>
            </a:r>
            <a:endParaRPr lang="en-US" altLang="zh-CN" dirty="0" smtClean="0">
              <a:solidFill>
                <a:schemeClr val="hlin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hlink"/>
                </a:solidFill>
              </a:rPr>
              <a:t>少</a:t>
            </a:r>
            <a:r>
              <a:rPr lang="zh-CN" altLang="en-US" dirty="0" smtClean="0">
                <a:solidFill>
                  <a:srgbClr val="0000FF"/>
                </a:solidFill>
              </a:rPr>
              <a:t>，在大气压</a:t>
            </a:r>
            <a:r>
              <a:rPr lang="zh-CN" altLang="en-US" dirty="0">
                <a:solidFill>
                  <a:srgbClr val="0000FF"/>
                </a:solidFill>
              </a:rPr>
              <a:t>的作用下</a:t>
            </a:r>
            <a:r>
              <a:rPr lang="zh-CN" altLang="en-US" dirty="0" smtClean="0">
                <a:solidFill>
                  <a:srgbClr val="0000FF"/>
                </a:solidFill>
              </a:rPr>
              <a:t>，体系内进入水的</a:t>
            </a:r>
            <a:r>
              <a:rPr lang="zh-CN" altLang="en-US" dirty="0">
                <a:solidFill>
                  <a:srgbClr val="0000FF"/>
                </a:solidFill>
              </a:rPr>
              <a:t>体积即</a:t>
            </a:r>
            <a:r>
              <a:rPr lang="zh-CN" altLang="en-US" dirty="0" smtClean="0">
                <a:solidFill>
                  <a:srgbClr val="0000FF"/>
                </a:solidFill>
              </a:rPr>
              <a:t>为体系内</a:t>
            </a:r>
            <a:r>
              <a:rPr lang="en-US" altLang="zh-CN" dirty="0" smtClean="0">
                <a:solidFill>
                  <a:srgbClr val="0000FF"/>
                </a:solidFill>
              </a:rPr>
              <a:t>O</a:t>
            </a:r>
            <a:r>
              <a:rPr lang="en-US" altLang="zh-CN" baseline="-25000" dirty="0" smtClean="0">
                <a:solidFill>
                  <a:srgbClr val="0000FF"/>
                </a:solidFill>
              </a:rPr>
              <a:t>2</a:t>
            </a:r>
            <a:r>
              <a:rPr lang="zh-CN" altLang="en-US" dirty="0" smtClean="0">
                <a:solidFill>
                  <a:srgbClr val="0000FF"/>
                </a:solidFill>
              </a:rPr>
              <a:t>的体积</a:t>
            </a:r>
            <a:r>
              <a:rPr lang="zh-CN" altLang="en-US" dirty="0">
                <a:solidFill>
                  <a:srgbClr val="0000FF"/>
                </a:solidFill>
              </a:rPr>
              <a:t>。</a:t>
            </a:r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431744" y="2273300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chemeClr val="hlink"/>
                </a:solidFill>
              </a:rPr>
              <a:t>【</a:t>
            </a:r>
            <a:r>
              <a:rPr lang="zh-CN" altLang="en-US" sz="3200" dirty="0">
                <a:solidFill>
                  <a:schemeClr val="hlink"/>
                </a:solidFill>
              </a:rPr>
              <a:t>实验原理</a:t>
            </a:r>
            <a:r>
              <a:rPr lang="en-US" altLang="zh-CN" sz="3200" dirty="0">
                <a:solidFill>
                  <a:schemeClr val="hlink"/>
                </a:solidFill>
              </a:rPr>
              <a:t>】</a:t>
            </a:r>
          </a:p>
        </p:txBody>
      </p:sp>
      <p:pic>
        <p:nvPicPr>
          <p:cNvPr id="7" name="图片 6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326" y="2143117"/>
            <a:ext cx="4009038" cy="3306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1269835" y="3271838"/>
            <a:ext cx="185980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chemeClr val="hlink"/>
                </a:solidFill>
              </a:rPr>
              <a:t>氮气、氧气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331211" y="4600575"/>
            <a:ext cx="746550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solidFill>
                  <a:schemeClr val="hlink"/>
                </a:solidFill>
              </a:rPr>
              <a:t>78</a:t>
            </a:r>
            <a:r>
              <a:rPr lang="zh-CN" altLang="en-US" sz="2600" dirty="0">
                <a:solidFill>
                  <a:schemeClr val="hlink"/>
                </a:solidFill>
              </a:rPr>
              <a:t>％   </a:t>
            </a:r>
            <a:r>
              <a:rPr lang="en-US" altLang="zh-CN" sz="2600" dirty="0">
                <a:solidFill>
                  <a:schemeClr val="hlink"/>
                </a:solidFill>
              </a:rPr>
              <a:t>21</a:t>
            </a:r>
            <a:r>
              <a:rPr lang="zh-CN" altLang="en-US" sz="2600" dirty="0">
                <a:solidFill>
                  <a:schemeClr val="hlink"/>
                </a:solidFill>
              </a:rPr>
              <a:t>％</a:t>
            </a:r>
            <a:r>
              <a:rPr lang="zh-CN" altLang="en-US" sz="2600" dirty="0">
                <a:solidFill>
                  <a:schemeClr val="tx2"/>
                </a:solidFill>
              </a:rPr>
              <a:t>    </a:t>
            </a:r>
            <a:r>
              <a:rPr lang="zh-CN" altLang="en-US" sz="2600" dirty="0" smtClean="0">
                <a:solidFill>
                  <a:schemeClr val="tx2"/>
                </a:solidFill>
              </a:rPr>
              <a:t>       </a:t>
            </a:r>
            <a:r>
              <a:rPr lang="en-US" altLang="zh-CN" sz="2600" dirty="0" smtClean="0">
                <a:solidFill>
                  <a:srgbClr val="0000FF"/>
                </a:solidFill>
              </a:rPr>
              <a:t>0.94</a:t>
            </a:r>
            <a:r>
              <a:rPr lang="zh-CN" altLang="en-US" sz="2600" dirty="0">
                <a:solidFill>
                  <a:srgbClr val="0000FF"/>
                </a:solidFill>
              </a:rPr>
              <a:t>％      </a:t>
            </a:r>
            <a:r>
              <a:rPr lang="en-US" altLang="zh-CN" sz="2600" dirty="0">
                <a:solidFill>
                  <a:srgbClr val="0000FF"/>
                </a:solidFill>
              </a:rPr>
              <a:t>0.03</a:t>
            </a:r>
            <a:r>
              <a:rPr lang="zh-CN" altLang="en-US" sz="2600" dirty="0">
                <a:solidFill>
                  <a:srgbClr val="0000FF"/>
                </a:solidFill>
              </a:rPr>
              <a:t>％      </a:t>
            </a:r>
            <a:r>
              <a:rPr lang="en-US" altLang="zh-CN" sz="2600" dirty="0">
                <a:solidFill>
                  <a:srgbClr val="0000FF"/>
                </a:solidFill>
              </a:rPr>
              <a:t>0.03</a:t>
            </a:r>
            <a:r>
              <a:rPr lang="zh-CN" altLang="en-US" sz="2600" dirty="0">
                <a:solidFill>
                  <a:srgbClr val="0000FF"/>
                </a:solidFill>
              </a:rPr>
              <a:t>％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1199995" y="4005264"/>
            <a:ext cx="2194832" cy="492443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/>
              <a:t>按</a:t>
            </a:r>
            <a:r>
              <a:rPr lang="zh-CN" altLang="en-US" sz="2600">
                <a:solidFill>
                  <a:srgbClr val="0000FF"/>
                </a:solidFill>
              </a:rPr>
              <a:t>体积</a:t>
            </a:r>
            <a:r>
              <a:rPr lang="zh-CN" altLang="en-US" sz="2600"/>
              <a:t>计算：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1686765" y="5316538"/>
            <a:ext cx="667201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solidFill>
                  <a:srgbClr val="0000FF"/>
                </a:solidFill>
              </a:rPr>
              <a:t>N</a:t>
            </a:r>
            <a:r>
              <a:rPr lang="en-US" altLang="zh-CN" sz="2600" baseline="-25000" dirty="0">
                <a:solidFill>
                  <a:srgbClr val="0000FF"/>
                </a:solidFill>
              </a:rPr>
              <a:t>2</a:t>
            </a:r>
            <a:r>
              <a:rPr lang="en-US" altLang="zh-CN" sz="2600" dirty="0">
                <a:solidFill>
                  <a:srgbClr val="0000FF"/>
                </a:solidFill>
              </a:rPr>
              <a:t>      O</a:t>
            </a:r>
            <a:r>
              <a:rPr lang="en-US" altLang="zh-CN" sz="2600" baseline="-25000" dirty="0">
                <a:solidFill>
                  <a:srgbClr val="0000FF"/>
                </a:solidFill>
              </a:rPr>
              <a:t>2</a:t>
            </a:r>
            <a:r>
              <a:rPr lang="en-US" altLang="zh-CN" sz="2600" dirty="0">
                <a:solidFill>
                  <a:srgbClr val="0000FF"/>
                </a:solidFill>
              </a:rPr>
              <a:t>      </a:t>
            </a:r>
            <a:r>
              <a:rPr lang="en-US" altLang="zh-CN" sz="2600" dirty="0" smtClean="0">
                <a:solidFill>
                  <a:srgbClr val="0000FF"/>
                </a:solidFill>
              </a:rPr>
              <a:t>          </a:t>
            </a:r>
            <a:r>
              <a:rPr lang="en-US" altLang="zh-CN" sz="2600" dirty="0">
                <a:solidFill>
                  <a:srgbClr val="0000FF"/>
                </a:solidFill>
              </a:rPr>
              <a:t>?             CO</a:t>
            </a:r>
            <a:r>
              <a:rPr lang="en-US" altLang="zh-CN" sz="2600" baseline="-25000" dirty="0">
                <a:solidFill>
                  <a:srgbClr val="0000FF"/>
                </a:solidFill>
              </a:rPr>
              <a:t>2</a:t>
            </a:r>
            <a:r>
              <a:rPr lang="en-US" altLang="zh-CN" sz="2600" dirty="0">
                <a:solidFill>
                  <a:srgbClr val="0000FF"/>
                </a:solidFill>
              </a:rPr>
              <a:t>             ?</a:t>
            </a:r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786475" y="2420938"/>
            <a:ext cx="307648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/>
              <a:t>1</a:t>
            </a:r>
            <a:r>
              <a:rPr lang="zh-CN" altLang="en-US" sz="2600" dirty="0"/>
              <a:t>、空气的组成成分</a:t>
            </a:r>
          </a:p>
        </p:txBody>
      </p:sp>
      <p:pic>
        <p:nvPicPr>
          <p:cNvPr id="95240" name="Picture 8" descr="图2-4 空气成分示意图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85676" y="333376"/>
            <a:ext cx="4704737" cy="2684463"/>
          </a:xfrm>
          <a:prstGeom prst="rect">
            <a:avLst/>
          </a:prstGeom>
          <a:noFill/>
        </p:spPr>
      </p:pic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5242" name="Text Box 10"/>
          <p:cNvSpPr txBox="1">
            <a:spLocks noChangeArrowheads="1"/>
          </p:cNvSpPr>
          <p:nvPr/>
        </p:nvSpPr>
        <p:spPr bwMode="auto">
          <a:xfrm>
            <a:off x="3983048" y="3284538"/>
            <a:ext cx="487505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0000FF"/>
                </a:solidFill>
              </a:rPr>
              <a:t>稀有气体、二氧化碳、其它气体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95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6" grpId="0"/>
      <p:bldP spid="95237" grpId="0" animBg="1"/>
      <p:bldP spid="95238" grpId="0"/>
      <p:bldP spid="952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1486694" y="5101976"/>
            <a:ext cx="19255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b</a:t>
            </a:r>
            <a:r>
              <a:rPr lang="zh-CN" altLang="en-US" dirty="0">
                <a:latin typeface="+mn-ea"/>
                <a:ea typeface="+mn-ea"/>
              </a:rPr>
              <a:t>、纯净物：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3430910" y="5101976"/>
            <a:ext cx="3278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由</a:t>
            </a:r>
            <a:r>
              <a:rPr lang="zh-CN" altLang="en-US" dirty="0">
                <a:solidFill>
                  <a:schemeClr val="hlink"/>
                </a:solidFill>
              </a:rPr>
              <a:t>一种</a:t>
            </a:r>
            <a:r>
              <a:rPr lang="zh-CN" altLang="en-US" dirty="0"/>
              <a:t>物质组成的物质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2293039" y="5703639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特点：可以用化学符号表示。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838622" y="2214721"/>
            <a:ext cx="307648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latin typeface="+mn-ea"/>
                <a:ea typeface="+mn-ea"/>
              </a:rPr>
              <a:t>2</a:t>
            </a:r>
            <a:r>
              <a:rPr lang="zh-CN" altLang="en-US" sz="2600" dirty="0">
                <a:latin typeface="+mn-ea"/>
                <a:ea typeface="+mn-ea"/>
              </a:rPr>
              <a:t>、混合物与纯净物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1486694" y="2919164"/>
            <a:ext cx="19159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a</a:t>
            </a:r>
            <a:r>
              <a:rPr lang="zh-CN" altLang="en-US" dirty="0">
                <a:latin typeface="+mn-ea"/>
                <a:ea typeface="+mn-ea"/>
              </a:rPr>
              <a:t>、混合物：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264905" y="2906464"/>
            <a:ext cx="51347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由</a:t>
            </a:r>
            <a:r>
              <a:rPr lang="zh-CN" altLang="en-US" dirty="0">
                <a:solidFill>
                  <a:schemeClr val="hlink"/>
                </a:solidFill>
              </a:rPr>
              <a:t>两种或两种</a:t>
            </a:r>
            <a:r>
              <a:rPr lang="zh-CN" altLang="en-US" dirty="0"/>
              <a:t>以上的物质组成的物质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2350182" y="3492251"/>
            <a:ext cx="66816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特点：组成混合物的各种成分</a:t>
            </a:r>
            <a:r>
              <a:rPr lang="zh-CN" altLang="en-US">
                <a:solidFill>
                  <a:schemeClr val="hlink"/>
                </a:solidFill>
              </a:rPr>
              <a:t>保持各自的性质。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2350182" y="4093914"/>
            <a:ext cx="54938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稀有气体：氦、 氖、  氩、氪、氙、 </a:t>
            </a:r>
            <a:r>
              <a:rPr lang="zh-CN" altLang="en-US" dirty="0" smtClean="0"/>
              <a:t>氡</a:t>
            </a:r>
            <a:endParaRPr lang="zh-CN" altLang="en-US" dirty="0"/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934966" y="4571751"/>
            <a:ext cx="40735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</a:rPr>
              <a:t>He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>
                <a:solidFill>
                  <a:srgbClr val="0000FF"/>
                </a:solidFill>
              </a:rPr>
              <a:t>Ne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 err="1">
                <a:solidFill>
                  <a:srgbClr val="0000FF"/>
                </a:solidFill>
              </a:rPr>
              <a:t>Ar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>
                <a:solidFill>
                  <a:srgbClr val="0000FF"/>
                </a:solidFill>
              </a:rPr>
              <a:t>Kr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 err="1">
                <a:solidFill>
                  <a:srgbClr val="0000FF"/>
                </a:solidFill>
              </a:rPr>
              <a:t>Xe</a:t>
            </a:r>
            <a:r>
              <a:rPr lang="zh-CN" altLang="en-US" dirty="0">
                <a:solidFill>
                  <a:srgbClr val="0000FF"/>
                </a:solidFill>
              </a:rPr>
              <a:t>、</a:t>
            </a:r>
            <a:r>
              <a:rPr lang="en-US" altLang="zh-CN" dirty="0">
                <a:solidFill>
                  <a:srgbClr val="0000FF"/>
                </a:solidFill>
              </a:rPr>
              <a:t>Rn</a:t>
            </a:r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>
                <a:latin typeface="宋体" pitchFamily="2" charset="-122"/>
              </a:rPr>
              <a:t>一、空气是由什么组成的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5" grpId="0"/>
      <p:bldP spid="96266" grpId="0"/>
      <p:bldP spid="962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4078982" y="1125018"/>
            <a:ext cx="2567727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200" dirty="0">
                <a:solidFill>
                  <a:srgbClr val="008000"/>
                </a:solidFill>
                <a:latin typeface="Times New Roman" pitchFamily="18" charset="0"/>
              </a:rPr>
              <a:t>课堂练习</a:t>
            </a:r>
            <a:r>
              <a:rPr kumimoji="1" lang="en-US" altLang="zh-CN" sz="3200" dirty="0">
                <a:solidFill>
                  <a:srgbClr val="008000"/>
                </a:solidFill>
                <a:latin typeface="Times New Roman" pitchFamily="18" charset="0"/>
              </a:rPr>
              <a:t>】</a:t>
            </a: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054646" y="2836343"/>
            <a:ext cx="10463438" cy="1015663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a.</a:t>
            </a:r>
            <a:r>
              <a:rPr kumimoji="1" lang="zh-CN" altLang="en-US" dirty="0">
                <a:latin typeface="Times New Roman" pitchFamily="18" charset="0"/>
              </a:rPr>
              <a:t>空气    </a:t>
            </a:r>
            <a:r>
              <a:rPr kumimoji="1" lang="en-US" altLang="zh-CN" dirty="0">
                <a:latin typeface="Times New Roman" pitchFamily="18" charset="0"/>
              </a:rPr>
              <a:t>b.</a:t>
            </a:r>
            <a:r>
              <a:rPr kumimoji="1" lang="zh-CN" altLang="en-US" dirty="0">
                <a:latin typeface="Times New Roman" pitchFamily="18" charset="0"/>
              </a:rPr>
              <a:t>糖水     </a:t>
            </a:r>
            <a:r>
              <a:rPr kumimoji="1" lang="en-US" altLang="zh-CN" dirty="0">
                <a:latin typeface="Times New Roman" pitchFamily="18" charset="0"/>
              </a:rPr>
              <a:t>c.</a:t>
            </a:r>
            <a:r>
              <a:rPr kumimoji="1" lang="zh-CN" altLang="en-US" dirty="0">
                <a:latin typeface="Times New Roman" pitchFamily="18" charset="0"/>
              </a:rPr>
              <a:t>五氧化二磷    </a:t>
            </a:r>
            <a:r>
              <a:rPr kumimoji="1" lang="en-US" altLang="zh-CN" dirty="0">
                <a:latin typeface="Times New Roman" pitchFamily="18" charset="0"/>
              </a:rPr>
              <a:t>d.</a:t>
            </a:r>
            <a:r>
              <a:rPr kumimoji="1" lang="zh-CN" altLang="en-US" dirty="0">
                <a:latin typeface="Times New Roman" pitchFamily="18" charset="0"/>
              </a:rPr>
              <a:t>氧气    </a:t>
            </a:r>
            <a:r>
              <a:rPr kumimoji="1" lang="en-US" altLang="zh-CN" dirty="0">
                <a:latin typeface="Times New Roman" pitchFamily="18" charset="0"/>
              </a:rPr>
              <a:t>e.</a:t>
            </a:r>
            <a:r>
              <a:rPr kumimoji="1" lang="zh-CN" altLang="en-US" dirty="0">
                <a:latin typeface="Times New Roman" pitchFamily="18" charset="0"/>
              </a:rPr>
              <a:t>二氧化碳 </a:t>
            </a:r>
            <a:r>
              <a:rPr kumimoji="1" lang="zh-CN" altLang="en-US" dirty="0" smtClean="0">
                <a:latin typeface="Times New Roman" pitchFamily="18" charset="0"/>
              </a:rPr>
              <a:t>  </a:t>
            </a:r>
            <a:r>
              <a:rPr kumimoji="1" lang="en-US" altLang="zh-CN" dirty="0" smtClean="0">
                <a:latin typeface="Times New Roman" pitchFamily="18" charset="0"/>
              </a:rPr>
              <a:t>f.</a:t>
            </a:r>
            <a:r>
              <a:rPr kumimoji="1" lang="zh-CN" altLang="en-US" dirty="0">
                <a:latin typeface="Times New Roman" pitchFamily="18" charset="0"/>
              </a:rPr>
              <a:t>红磷    </a:t>
            </a:r>
            <a:r>
              <a:rPr kumimoji="1" lang="en-US" altLang="zh-CN" dirty="0">
                <a:latin typeface="Times New Roman" pitchFamily="18" charset="0"/>
              </a:rPr>
              <a:t>g.</a:t>
            </a:r>
            <a:r>
              <a:rPr kumimoji="1" lang="zh-CN" altLang="en-US" dirty="0">
                <a:latin typeface="Times New Roman" pitchFamily="18" charset="0"/>
              </a:rPr>
              <a:t>蒸馏水  </a:t>
            </a:r>
            <a:endParaRPr kumimoji="1" lang="en-US" altLang="zh-CN" dirty="0" smtClean="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dirty="0" smtClean="0">
                <a:latin typeface="Times New Roman" pitchFamily="18" charset="0"/>
              </a:rPr>
              <a:t>h</a:t>
            </a:r>
            <a:r>
              <a:rPr kumimoji="1" lang="en-US" altLang="zh-CN" dirty="0">
                <a:latin typeface="Times New Roman" pitchFamily="18" charset="0"/>
              </a:rPr>
              <a:t>.</a:t>
            </a:r>
            <a:r>
              <a:rPr kumimoji="1" lang="zh-CN" altLang="en-US" dirty="0">
                <a:latin typeface="Times New Roman" pitchFamily="18" charset="0"/>
              </a:rPr>
              <a:t>氮气     </a:t>
            </a:r>
            <a:r>
              <a:rPr kumimoji="1" lang="en-US" altLang="zh-CN" dirty="0" err="1">
                <a:latin typeface="Times New Roman" pitchFamily="18" charset="0"/>
              </a:rPr>
              <a:t>i</a:t>
            </a:r>
            <a:r>
              <a:rPr kumimoji="1" lang="en-US" altLang="zh-CN" dirty="0">
                <a:latin typeface="Times New Roman" pitchFamily="18" charset="0"/>
              </a:rPr>
              <a:t>.</a:t>
            </a:r>
            <a:r>
              <a:rPr kumimoji="1" lang="zh-CN" altLang="en-US" dirty="0">
                <a:latin typeface="Times New Roman" pitchFamily="18" charset="0"/>
              </a:rPr>
              <a:t>矿泉水  </a:t>
            </a:r>
            <a:r>
              <a:rPr kumimoji="1" lang="en-US" altLang="zh-CN" dirty="0">
                <a:latin typeface="Times New Roman" pitchFamily="18" charset="0"/>
              </a:rPr>
              <a:t>j.</a:t>
            </a:r>
            <a:r>
              <a:rPr kumimoji="1" lang="zh-CN" altLang="en-US" dirty="0">
                <a:latin typeface="Times New Roman" pitchFamily="18" charset="0"/>
              </a:rPr>
              <a:t>水银  </a:t>
            </a:r>
            <a:r>
              <a:rPr kumimoji="1" lang="en-US" altLang="zh-CN" dirty="0">
                <a:latin typeface="Times New Roman" pitchFamily="18" charset="0"/>
              </a:rPr>
              <a:t>k.</a:t>
            </a:r>
            <a:r>
              <a:rPr kumimoji="1" lang="zh-CN" altLang="en-US" dirty="0">
                <a:latin typeface="Times New Roman" pitchFamily="18" charset="0"/>
              </a:rPr>
              <a:t>澄清石灰水</a:t>
            </a:r>
          </a:p>
        </p:txBody>
      </p:sp>
      <p:sp>
        <p:nvSpPr>
          <p:cNvPr id="100356" name="Rectangle 4"/>
          <p:cNvSpPr>
            <a:spLocks noChangeArrowheads="1"/>
          </p:cNvSpPr>
          <p:nvPr/>
        </p:nvSpPr>
        <p:spPr bwMode="auto">
          <a:xfrm>
            <a:off x="478582" y="2175247"/>
            <a:ext cx="111343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1</a:t>
            </a:r>
            <a:r>
              <a:rPr kumimoji="1" lang="zh-CN" altLang="en-US" dirty="0">
                <a:latin typeface="Times New Roman" pitchFamily="18" charset="0"/>
              </a:rPr>
              <a:t>、请你根据混合物和纯净物的概念，区别下列物质哪些</a:t>
            </a:r>
            <a:r>
              <a:rPr kumimoji="1" lang="zh-CN" altLang="en-US" dirty="0" smtClean="0">
                <a:latin typeface="Times New Roman" pitchFamily="18" charset="0"/>
              </a:rPr>
              <a:t>是混合物</a:t>
            </a:r>
            <a:r>
              <a:rPr kumimoji="1" lang="zh-CN" altLang="en-US" dirty="0">
                <a:latin typeface="Times New Roman" pitchFamily="18" charset="0"/>
              </a:rPr>
              <a:t>，哪些是纯净物。</a:t>
            </a:r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480040" y="4019580"/>
            <a:ext cx="9575606" cy="156966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latin typeface="Times New Roman" pitchFamily="18" charset="0"/>
              </a:rPr>
              <a:t>2</a:t>
            </a:r>
            <a:r>
              <a:rPr kumimoji="1" lang="zh-CN" altLang="en-US" dirty="0">
                <a:latin typeface="Times New Roman" pitchFamily="18" charset="0"/>
              </a:rPr>
              <a:t>、下列物质中，前者属于纯净物，后者属于</a:t>
            </a:r>
            <a:r>
              <a:rPr kumimoji="1" lang="zh-CN" altLang="en-US" dirty="0" smtClean="0">
                <a:latin typeface="Times New Roman" pitchFamily="18" charset="0"/>
              </a:rPr>
              <a:t>混合物（            ）</a:t>
            </a:r>
            <a:endParaRPr kumimoji="1" lang="zh-CN" altLang="en-US" dirty="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dirty="0" smtClean="0">
                <a:latin typeface="Times New Roman" pitchFamily="18" charset="0"/>
              </a:rPr>
              <a:t>       A</a:t>
            </a:r>
            <a:r>
              <a:rPr kumimoji="1" lang="zh-CN" altLang="en-US" dirty="0">
                <a:latin typeface="Times New Roman" pitchFamily="18" charset="0"/>
              </a:rPr>
              <a:t>、净化后的空气    铝       </a:t>
            </a:r>
            <a:r>
              <a:rPr kumimoji="1" lang="zh-CN" altLang="en-US" dirty="0" smtClean="0">
                <a:latin typeface="Times New Roman" pitchFamily="18" charset="0"/>
              </a:rPr>
              <a:t>       </a:t>
            </a:r>
            <a:r>
              <a:rPr kumimoji="1" lang="en-US" altLang="zh-CN" dirty="0">
                <a:latin typeface="Times New Roman" pitchFamily="18" charset="0"/>
              </a:rPr>
              <a:t>B</a:t>
            </a:r>
            <a:r>
              <a:rPr kumimoji="1" lang="zh-CN" altLang="en-US" dirty="0">
                <a:latin typeface="Times New Roman" pitchFamily="18" charset="0"/>
              </a:rPr>
              <a:t>、水和冰混合     澄清石灰水</a:t>
            </a:r>
          </a:p>
          <a:p>
            <a:pPr>
              <a:spcBef>
                <a:spcPct val="50000"/>
              </a:spcBef>
            </a:pPr>
            <a:r>
              <a:rPr kumimoji="1" lang="en-US" altLang="zh-CN" dirty="0" smtClean="0">
                <a:latin typeface="Times New Roman" pitchFamily="18" charset="0"/>
              </a:rPr>
              <a:t>       C</a:t>
            </a:r>
            <a:r>
              <a:rPr kumimoji="1" lang="zh-CN" altLang="en-US" dirty="0">
                <a:latin typeface="Times New Roman" pitchFamily="18" charset="0"/>
              </a:rPr>
              <a:t>、生锈的铁钉     液氮     </a:t>
            </a:r>
            <a:r>
              <a:rPr kumimoji="1" lang="zh-CN" altLang="en-US" dirty="0" smtClean="0">
                <a:latin typeface="Times New Roman" pitchFamily="18" charset="0"/>
              </a:rPr>
              <a:t>        </a:t>
            </a:r>
            <a:r>
              <a:rPr kumimoji="1" lang="en-US" altLang="zh-CN" dirty="0">
                <a:latin typeface="Times New Roman" pitchFamily="18" charset="0"/>
              </a:rPr>
              <a:t>D</a:t>
            </a:r>
            <a:r>
              <a:rPr kumimoji="1" lang="zh-CN" altLang="en-US" dirty="0">
                <a:latin typeface="Times New Roman" pitchFamily="18" charset="0"/>
              </a:rPr>
              <a:t>、五氧化二磷      纯净的食盐水</a:t>
            </a:r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553076" y="5919663"/>
            <a:ext cx="105106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【</a:t>
            </a:r>
            <a:r>
              <a:rPr lang="zh-CN" altLang="en-US" dirty="0">
                <a:latin typeface="+mn-ea"/>
                <a:ea typeface="+mn-ea"/>
              </a:rPr>
              <a:t>作业</a:t>
            </a:r>
            <a:r>
              <a:rPr lang="en-US" altLang="zh-CN" dirty="0" smtClean="0">
                <a:latin typeface="+mn-ea"/>
                <a:ea typeface="+mn-ea"/>
              </a:rPr>
              <a:t>】1</a:t>
            </a:r>
            <a:r>
              <a:rPr lang="zh-CN" altLang="en-US" dirty="0">
                <a:latin typeface="+mn-ea"/>
                <a:ea typeface="+mn-ea"/>
              </a:rPr>
              <a:t>、预习下一</a:t>
            </a:r>
            <a:r>
              <a:rPr lang="zh-CN" altLang="en-US" dirty="0" smtClean="0">
                <a:latin typeface="+mn-ea"/>
                <a:ea typeface="+mn-ea"/>
              </a:rPr>
              <a:t>课题      </a:t>
            </a:r>
            <a:r>
              <a:rPr lang="en-US" altLang="zh-CN" dirty="0" smtClean="0">
                <a:latin typeface="+mn-ea"/>
                <a:ea typeface="+mn-ea"/>
              </a:rPr>
              <a:t>2</a:t>
            </a:r>
            <a:r>
              <a:rPr lang="zh-CN" altLang="en-US" dirty="0">
                <a:latin typeface="+mn-ea"/>
                <a:ea typeface="+mn-ea"/>
              </a:rPr>
              <a:t>、完成</a:t>
            </a:r>
            <a:r>
              <a:rPr lang="en-US" altLang="zh-CN" dirty="0" smtClean="0">
                <a:latin typeface="+mn-ea"/>
                <a:ea typeface="+mn-ea"/>
              </a:rPr>
              <a:t>《</a:t>
            </a:r>
            <a:r>
              <a:rPr lang="zh-CN" altLang="en-US" dirty="0" smtClean="0">
                <a:latin typeface="+mn-ea"/>
                <a:ea typeface="+mn-ea"/>
              </a:rPr>
              <a:t>一遍过</a:t>
            </a:r>
            <a:r>
              <a:rPr lang="en-US" altLang="zh-CN" dirty="0" smtClean="0">
                <a:latin typeface="+mn-ea"/>
                <a:ea typeface="+mn-ea"/>
              </a:rPr>
              <a:t>》</a:t>
            </a:r>
            <a:r>
              <a:rPr lang="zh-CN" altLang="en-US" dirty="0" smtClean="0">
                <a:latin typeface="+mn-ea"/>
                <a:ea typeface="+mn-ea"/>
              </a:rPr>
              <a:t>课</a:t>
            </a:r>
            <a:r>
              <a:rPr lang="en-US" altLang="zh-CN" dirty="0" smtClean="0">
                <a:latin typeface="+mn-ea"/>
                <a:ea typeface="+mn-ea"/>
              </a:rPr>
              <a:t>1 </a:t>
            </a:r>
            <a:r>
              <a:rPr lang="zh-CN" altLang="en-US" dirty="0" smtClean="0">
                <a:latin typeface="+mn-ea"/>
                <a:ea typeface="+mn-ea"/>
              </a:rPr>
              <a:t>第</a:t>
            </a:r>
            <a:r>
              <a:rPr lang="en-US" altLang="zh-CN" dirty="0" smtClean="0">
                <a:latin typeface="+mn-ea"/>
                <a:ea typeface="+mn-ea"/>
              </a:rPr>
              <a:t>1</a:t>
            </a:r>
            <a:r>
              <a:rPr lang="zh-CN" altLang="en-US" dirty="0" smtClean="0">
                <a:latin typeface="+mn-ea"/>
                <a:ea typeface="+mn-ea"/>
              </a:rPr>
              <a:t>课时</a:t>
            </a:r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8" grpId="0"/>
      <p:bldP spid="1003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078982" y="1125018"/>
            <a:ext cx="2567727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200" dirty="0" smtClean="0">
                <a:solidFill>
                  <a:srgbClr val="008000"/>
                </a:solidFill>
                <a:latin typeface="Times New Roman" pitchFamily="18" charset="0"/>
              </a:rPr>
              <a:t>学案讲评</a:t>
            </a: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】</a:t>
            </a:r>
            <a:endParaRPr kumimoji="1" lang="en-US" altLang="zh-CN" sz="3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2608" y="2132856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1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实验中在集气瓶中加少量水的作用</a:t>
            </a:r>
            <a:r>
              <a:rPr lang="zh-CN" altLang="zh-CN" dirty="0" smtClean="0">
                <a:latin typeface="+mn-ea"/>
                <a:ea typeface="+mn-ea"/>
              </a:rPr>
              <a:t>是</a:t>
            </a:r>
            <a:r>
              <a:rPr lang="zh-CN" altLang="en-US" dirty="0" smtClean="0">
                <a:latin typeface="+mn-ea"/>
                <a:ea typeface="+mn-ea"/>
              </a:rPr>
              <a:t>什么？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2608" y="3212976"/>
            <a:ext cx="80391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3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怎样将集气瓶中水面上方的空间分层</a:t>
            </a:r>
            <a:r>
              <a:rPr lang="en-US" altLang="zh-CN" dirty="0">
                <a:latin typeface="+mn-ea"/>
                <a:ea typeface="+mn-ea"/>
              </a:rPr>
              <a:t>5</a:t>
            </a:r>
            <a:r>
              <a:rPr lang="zh-CN" altLang="zh-CN" dirty="0">
                <a:latin typeface="+mn-ea"/>
                <a:ea typeface="+mn-ea"/>
              </a:rPr>
              <a:t>等份？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42678" y="2636912"/>
            <a:ext cx="225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吸收白烟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baseline="-25000" dirty="0" smtClean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，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484229" y="2636912"/>
            <a:ext cx="32784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使瓶内压强迅速减少。</a:t>
            </a:r>
            <a:endParaRPr lang="zh-CN" altLang="en-US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1363017" y="5703639"/>
            <a:ext cx="59121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c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、重复步骤</a:t>
            </a: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b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的操作，依次标记为</a:t>
            </a: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2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、</a:t>
            </a: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3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、</a:t>
            </a: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4</a:t>
            </a: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1363016" y="3828256"/>
            <a:ext cx="10348813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a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、将集气瓶装满水，塞</a:t>
            </a:r>
            <a:r>
              <a:rPr lang="zh-CN" altLang="en-US" dirty="0" smtClean="0">
                <a:solidFill>
                  <a:schemeClr val="hlink"/>
                </a:solidFill>
                <a:latin typeface="+mn-ea"/>
                <a:ea typeface="+mn-ea"/>
              </a:rPr>
              <a:t>上胶塞；然后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将胶塞拔掉，将瓶</a:t>
            </a:r>
            <a:r>
              <a:rPr lang="zh-CN" altLang="en-US" dirty="0" smtClean="0">
                <a:solidFill>
                  <a:schemeClr val="hlink"/>
                </a:solidFill>
                <a:latin typeface="+mn-ea"/>
                <a:ea typeface="+mn-ea"/>
              </a:rPr>
              <a:t>中的水全部倒入</a:t>
            </a:r>
            <a:endParaRPr lang="en-US" altLang="zh-CN" dirty="0" smtClean="0">
              <a:solidFill>
                <a:schemeClr val="hlink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 </a:t>
            </a:r>
            <a:r>
              <a:rPr lang="en-US" altLang="zh-CN" dirty="0" smtClean="0">
                <a:solidFill>
                  <a:schemeClr val="hlink"/>
                </a:solidFill>
                <a:latin typeface="+mn-ea"/>
                <a:ea typeface="+mn-ea"/>
              </a:rPr>
              <a:t>  </a:t>
            </a:r>
            <a:r>
              <a:rPr lang="zh-CN" altLang="en-US" dirty="0" smtClean="0">
                <a:solidFill>
                  <a:schemeClr val="hlink"/>
                </a:solidFill>
                <a:latin typeface="+mn-ea"/>
                <a:ea typeface="+mn-ea"/>
              </a:rPr>
              <a:t> 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一只规格较大的量筒中，记下水的体积为</a:t>
            </a:r>
            <a:r>
              <a:rPr lang="en-US" altLang="zh-CN" dirty="0">
                <a:solidFill>
                  <a:schemeClr val="hlink"/>
                </a:solidFill>
                <a:latin typeface="+mn-ea"/>
                <a:ea typeface="+mn-ea"/>
              </a:rPr>
              <a:t>V</a:t>
            </a:r>
            <a:r>
              <a:rPr lang="zh-CN" altLang="en-US" dirty="0">
                <a:solidFill>
                  <a:schemeClr val="hlink"/>
                </a:solidFill>
                <a:latin typeface="+mn-ea"/>
                <a:ea typeface="+mn-ea"/>
              </a:rPr>
              <a:t>；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1363017" y="5048151"/>
            <a:ext cx="93169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、将</a:t>
            </a: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V/5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体积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的水</a:t>
            </a:r>
            <a:r>
              <a:rPr lang="zh-CN" altLang="en-US" dirty="0">
                <a:solidFill>
                  <a:srgbClr val="0000FF"/>
                </a:solidFill>
                <a:latin typeface="+mn-ea"/>
                <a:ea typeface="+mn-ea"/>
              </a:rPr>
              <a:t>倒入集气瓶中，在瓶中凹液面的最低处标记为</a:t>
            </a:r>
            <a:r>
              <a:rPr lang="en-US" altLang="zh-CN" dirty="0" smtClean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；</a:t>
            </a:r>
            <a:endParaRPr lang="en-US" altLang="zh-CN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4301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078982" y="1125018"/>
            <a:ext cx="2567727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200" dirty="0" smtClean="0">
                <a:solidFill>
                  <a:srgbClr val="008000"/>
                </a:solidFill>
                <a:latin typeface="Times New Roman" pitchFamily="18" charset="0"/>
              </a:rPr>
              <a:t>学案讲评</a:t>
            </a: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】</a:t>
            </a:r>
            <a:endParaRPr kumimoji="1" lang="en-US" altLang="zh-CN" sz="3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8308" y="2060848"/>
            <a:ext cx="11091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en-US" altLang="zh-CN" dirty="0" smtClean="0">
                <a:latin typeface="+mn-ea"/>
                <a:ea typeface="+mn-ea"/>
              </a:rPr>
              <a:t>4</a:t>
            </a:r>
            <a:r>
              <a:rPr lang="zh-CN" altLang="zh-CN" dirty="0" smtClean="0">
                <a:latin typeface="+mn-ea"/>
                <a:ea typeface="+mn-ea"/>
              </a:rPr>
              <a:t>）</a:t>
            </a:r>
            <a:r>
              <a:rPr lang="zh-CN" altLang="zh-CN" dirty="0">
                <a:latin typeface="+mn-ea"/>
                <a:ea typeface="+mn-ea"/>
              </a:rPr>
              <a:t>本实验中应选用</a:t>
            </a:r>
            <a:r>
              <a:rPr lang="en-US" altLang="zh-CN" dirty="0" smtClean="0">
                <a:latin typeface="+mn-ea"/>
                <a:ea typeface="+mn-ea"/>
              </a:rPr>
              <a:t>______</a:t>
            </a:r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zh-CN" altLang="zh-CN" dirty="0">
                <a:latin typeface="+mn-ea"/>
                <a:ea typeface="+mn-ea"/>
              </a:rPr>
              <a:t>填“足量”或“少量”）</a:t>
            </a:r>
            <a:r>
              <a:rPr lang="zh-CN" altLang="zh-CN" dirty="0" smtClean="0">
                <a:latin typeface="+mn-ea"/>
                <a:ea typeface="+mn-ea"/>
              </a:rPr>
              <a:t>红磷</a:t>
            </a:r>
            <a:r>
              <a:rPr lang="zh-CN" altLang="en-US" dirty="0" smtClean="0">
                <a:latin typeface="+mn-ea"/>
                <a:ea typeface="+mn-ea"/>
              </a:rPr>
              <a:t>，</a:t>
            </a:r>
            <a:r>
              <a:rPr lang="zh-CN" altLang="zh-CN" dirty="0"/>
              <a:t>其理由</a:t>
            </a:r>
            <a:r>
              <a:rPr lang="zh-CN" altLang="zh-CN" dirty="0" smtClean="0"/>
              <a:t>是</a:t>
            </a:r>
            <a:r>
              <a:rPr lang="zh-CN" altLang="en-US" dirty="0" smtClean="0"/>
              <a:t>什么？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646934" y="2025997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足量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414686" y="2607295"/>
            <a:ext cx="42484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将集气瓶中的氧气完全消耗。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38622" y="3183359"/>
            <a:ext cx="2853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zh-CN" dirty="0">
                <a:latin typeface="+mn-ea"/>
                <a:ea typeface="+mn-ea"/>
              </a:rPr>
              <a:t>、实验交流与反馈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550590" y="3573016"/>
            <a:ext cx="11089232" cy="5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zh-CN" dirty="0" smtClean="0"/>
              <a:t>①</a:t>
            </a:r>
            <a:r>
              <a:rPr lang="en-US" altLang="zh-CN" dirty="0" smtClean="0"/>
              <a:t> </a:t>
            </a:r>
            <a:r>
              <a:rPr lang="zh-CN" altLang="zh-CN" dirty="0" smtClean="0">
                <a:latin typeface="+mn-ea"/>
                <a:ea typeface="+mn-ea"/>
              </a:rPr>
              <a:t>实验</a:t>
            </a:r>
            <a:r>
              <a:rPr lang="zh-CN" altLang="zh-CN" dirty="0">
                <a:latin typeface="+mn-ea"/>
                <a:ea typeface="+mn-ea"/>
              </a:rPr>
              <a:t>中测得</a:t>
            </a:r>
            <a:r>
              <a:rPr lang="en-US" altLang="zh-CN" dirty="0">
                <a:latin typeface="+mn-ea"/>
                <a:ea typeface="+mn-ea"/>
              </a:rPr>
              <a:t>O</a:t>
            </a:r>
            <a:r>
              <a:rPr lang="en-US" altLang="zh-CN" baseline="-25000" dirty="0">
                <a:latin typeface="+mn-ea"/>
                <a:ea typeface="+mn-ea"/>
              </a:rPr>
              <a:t>2</a:t>
            </a:r>
            <a:r>
              <a:rPr lang="zh-CN" altLang="zh-CN" dirty="0">
                <a:latin typeface="+mn-ea"/>
                <a:ea typeface="+mn-ea"/>
              </a:rPr>
              <a:t>的体积分数比正常理论值少，即</a:t>
            </a:r>
            <a:r>
              <a:rPr lang="en-US" altLang="zh-CN" dirty="0">
                <a:latin typeface="+mn-ea"/>
                <a:ea typeface="+mn-ea"/>
              </a:rPr>
              <a:t>&lt;1/5</a:t>
            </a:r>
            <a:r>
              <a:rPr lang="zh-CN" altLang="zh-CN" dirty="0">
                <a:latin typeface="+mn-ea"/>
                <a:ea typeface="+mn-ea"/>
              </a:rPr>
              <a:t>，导致该结果的可能因素</a:t>
            </a:r>
            <a:r>
              <a:rPr lang="zh-CN" altLang="zh-CN" dirty="0" smtClean="0">
                <a:latin typeface="+mn-ea"/>
                <a:ea typeface="+mn-ea"/>
              </a:rPr>
              <a:t>有</a:t>
            </a:r>
            <a:r>
              <a:rPr lang="en-US" altLang="zh-CN" dirty="0">
                <a:latin typeface="+mn-ea"/>
                <a:ea typeface="+mn-ea"/>
              </a:rPr>
              <a:t> </a:t>
            </a:r>
            <a:endParaRPr lang="en-US" altLang="zh-CN" dirty="0" smtClean="0">
              <a:latin typeface="+mn-ea"/>
              <a:ea typeface="+mn-ea"/>
            </a:endParaRP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897394" y="4434435"/>
            <a:ext cx="296556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  <a:latin typeface="宋体" pitchFamily="2" charset="-122"/>
              </a:rPr>
              <a:t>a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、红磷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的量不足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420597" y="4441577"/>
            <a:ext cx="224256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  <a:latin typeface="宋体" pitchFamily="2" charset="-122"/>
              </a:rPr>
              <a:t>b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、</a:t>
            </a:r>
            <a:r>
              <a:rPr kumimoji="1" lang="en-US" altLang="zh-CN" dirty="0" smtClean="0">
                <a:solidFill>
                  <a:schemeClr val="hlink"/>
                </a:solidFill>
                <a:latin typeface="宋体" pitchFamily="2" charset="-122"/>
              </a:rPr>
              <a:t> 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装置漏气</a:t>
            </a:r>
            <a:endParaRPr kumimoji="1" lang="zh-CN" altLang="en-US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5596994" y="4149080"/>
            <a:ext cx="3594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Ⅰ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热气出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，结果偏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大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；</a:t>
            </a: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5591150" y="4754761"/>
            <a:ext cx="34696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dirty="0">
                <a:solidFill>
                  <a:srgbClr val="0000FF"/>
                </a:solidFill>
                <a:latin typeface="宋体" pitchFamily="2" charset="-122"/>
              </a:rPr>
              <a:t>Ⅱ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冷气进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结果偏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小</a:t>
            </a:r>
            <a:r>
              <a:rPr lang="zh-CN" altLang="en-US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17" name="左大括号 16"/>
          <p:cNvSpPr/>
          <p:nvPr/>
        </p:nvSpPr>
        <p:spPr bwMode="auto">
          <a:xfrm>
            <a:off x="5519142" y="4382201"/>
            <a:ext cx="108012" cy="660592"/>
          </a:xfrm>
          <a:prstGeom prst="lef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815191" y="5305673"/>
            <a:ext cx="556804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  <a:latin typeface="宋体" pitchFamily="2" charset="-122"/>
              </a:rPr>
              <a:t>c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、装置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未冷却至到室温就打开弹簧夹</a:t>
            </a: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239222" y="5305673"/>
            <a:ext cx="470395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 smtClean="0">
                <a:solidFill>
                  <a:schemeClr val="hlink"/>
                </a:solidFill>
                <a:latin typeface="宋体" pitchFamily="2" charset="-122"/>
              </a:rPr>
              <a:t>d</a:t>
            </a:r>
            <a:r>
              <a:rPr kumimoji="1" lang="zh-CN" altLang="en-US" dirty="0" smtClean="0">
                <a:solidFill>
                  <a:schemeClr val="hlink"/>
                </a:solidFill>
                <a:latin typeface="宋体" pitchFamily="2" charset="-122"/>
              </a:rPr>
              <a:t>、实验</a:t>
            </a:r>
            <a:r>
              <a:rPr kumimoji="1" lang="zh-CN" altLang="en-US" dirty="0">
                <a:solidFill>
                  <a:schemeClr val="hlink"/>
                </a:solidFill>
                <a:latin typeface="宋体" pitchFamily="2" charset="-122"/>
              </a:rPr>
              <a:t>前，导管中未充满水</a:t>
            </a: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622599" y="5877272"/>
            <a:ext cx="525658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dirty="0">
                <a:solidFill>
                  <a:srgbClr val="006600"/>
                </a:solidFill>
                <a:latin typeface="宋体" pitchFamily="2" charset="-122"/>
              </a:rPr>
              <a:t> </a:t>
            </a:r>
            <a:r>
              <a:rPr kumimoji="1" lang="en-US" altLang="zh-CN" dirty="0" smtClean="0">
                <a:solidFill>
                  <a:srgbClr val="006600"/>
                </a:solidFill>
                <a:latin typeface="宋体" pitchFamily="2" charset="-122"/>
              </a:rPr>
              <a:t>e</a:t>
            </a:r>
            <a:r>
              <a:rPr kumimoji="1" lang="zh-CN" altLang="en-US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kumimoji="1" lang="en-US" altLang="zh-CN" dirty="0" smtClean="0">
                <a:solidFill>
                  <a:srgbClr val="006600"/>
                </a:solidFill>
                <a:latin typeface="宋体" pitchFamily="2" charset="-122"/>
              </a:rPr>
              <a:t> </a:t>
            </a:r>
            <a:r>
              <a:rPr kumimoji="1" lang="zh-CN" altLang="en-US" dirty="0">
                <a:solidFill>
                  <a:srgbClr val="006600"/>
                </a:solidFill>
                <a:latin typeface="宋体" pitchFamily="2" charset="-122"/>
              </a:rPr>
              <a:t>红磷熄灭后瓶内还有氧气残余。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5735166" y="5892353"/>
            <a:ext cx="46085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200">
                <a:solidFill>
                  <a:srgbClr val="0000FF"/>
                </a:solidFill>
                <a:latin typeface="宋体" pitchFamily="2" charset="-122"/>
              </a:rPr>
              <a:t>**</a:t>
            </a:r>
            <a:r>
              <a:rPr kumimoji="1" lang="zh-CN" altLang="en-US" sz="2200">
                <a:solidFill>
                  <a:srgbClr val="0000FF"/>
                </a:solidFill>
                <a:latin typeface="宋体" pitchFamily="2" charset="-122"/>
              </a:rPr>
              <a:t>（少量的氧气不足以支持燃烧）</a:t>
            </a:r>
          </a:p>
        </p:txBody>
      </p:sp>
    </p:spTree>
    <p:extLst>
      <p:ext uri="{BB962C8B-B14F-4D97-AF65-F5344CB8AC3E}">
        <p14:creationId xmlns:p14="http://schemas.microsoft.com/office/powerpoint/2010/main" val="385289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  <p:bldP spid="16" grpId="0"/>
      <p:bldP spid="17" grpId="0" animBg="1"/>
      <p:bldP spid="18" grpId="0"/>
      <p:bldP spid="19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078982" y="1125018"/>
            <a:ext cx="2567727" cy="584775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【</a:t>
            </a:r>
            <a:r>
              <a:rPr kumimoji="1" lang="zh-CN" altLang="en-US" sz="3200" dirty="0" smtClean="0">
                <a:solidFill>
                  <a:srgbClr val="008000"/>
                </a:solidFill>
                <a:latin typeface="Times New Roman" pitchFamily="18" charset="0"/>
              </a:rPr>
              <a:t>学案讲评</a:t>
            </a:r>
            <a:r>
              <a:rPr kumimoji="1" lang="en-US" altLang="zh-CN" sz="3200" dirty="0" smtClean="0">
                <a:solidFill>
                  <a:srgbClr val="008000"/>
                </a:solidFill>
                <a:latin typeface="Times New Roman" pitchFamily="18" charset="0"/>
              </a:rPr>
              <a:t>】</a:t>
            </a:r>
            <a:endParaRPr kumimoji="1" lang="en-US" altLang="zh-CN" sz="3200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38622" y="1988840"/>
            <a:ext cx="28536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d</a:t>
            </a:r>
            <a:r>
              <a:rPr lang="zh-CN" altLang="zh-CN" dirty="0">
                <a:latin typeface="+mn-ea"/>
                <a:ea typeface="+mn-ea"/>
              </a:rPr>
              <a:t>、实验交流与反馈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1054646" y="2378497"/>
            <a:ext cx="105851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zh-CN" dirty="0">
                <a:latin typeface="+mn-ea"/>
                <a:ea typeface="+mn-ea"/>
              </a:rPr>
              <a:t>② 若将该实验中的红磷换成蜡烛进行实验，实验</a:t>
            </a:r>
            <a:r>
              <a:rPr lang="en-US" altLang="zh-CN" u="sng" dirty="0">
                <a:latin typeface="+mn-ea"/>
                <a:ea typeface="+mn-ea"/>
              </a:rPr>
              <a:t>     </a:t>
            </a:r>
            <a:r>
              <a:rPr lang="en-US" altLang="zh-CN" u="sng" dirty="0" smtClean="0">
                <a:latin typeface="+mn-ea"/>
                <a:ea typeface="+mn-ea"/>
              </a:rPr>
              <a:t>  </a:t>
            </a:r>
            <a:r>
              <a:rPr lang="zh-CN" altLang="zh-CN" dirty="0" smtClean="0">
                <a:latin typeface="+mn-ea"/>
                <a:ea typeface="+mn-ea"/>
              </a:rPr>
              <a:t>（</a:t>
            </a:r>
            <a:r>
              <a:rPr lang="zh-CN" altLang="zh-CN" dirty="0">
                <a:latin typeface="+mn-ea"/>
                <a:ea typeface="+mn-ea"/>
              </a:rPr>
              <a:t>填“能”或“不能”</a:t>
            </a:r>
            <a:r>
              <a:rPr lang="zh-CN" altLang="zh-CN" dirty="0" smtClean="0">
                <a:latin typeface="+mn-ea"/>
                <a:ea typeface="+mn-ea"/>
              </a:rPr>
              <a:t>）成功</a:t>
            </a:r>
            <a:r>
              <a:rPr lang="zh-CN" altLang="zh-CN" dirty="0">
                <a:latin typeface="+mn-ea"/>
                <a:ea typeface="+mn-ea"/>
              </a:rPr>
              <a:t>，你的理由是</a:t>
            </a:r>
            <a:r>
              <a:rPr lang="zh-CN" altLang="zh-CN" dirty="0" smtClean="0">
                <a:latin typeface="+mn-ea"/>
                <a:ea typeface="+mn-ea"/>
              </a:rPr>
              <a:t>：</a:t>
            </a:r>
            <a:r>
              <a:rPr lang="en-US" altLang="zh-CN" dirty="0" smtClean="0">
                <a:latin typeface="+mn-ea"/>
                <a:ea typeface="+mn-ea"/>
              </a:rPr>
              <a:t>__________________________________________</a:t>
            </a: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812061" y="2433389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不能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4943078" y="2967335"/>
            <a:ext cx="34563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蜡烛燃烧生成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  <a:ea typeface="+mn-ea"/>
              </a:rPr>
              <a:t>CO</a:t>
            </a:r>
            <a:r>
              <a:rPr lang="en-US" altLang="zh-CN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  <a:latin typeface="+mn-ea"/>
                <a:ea typeface="+mn-ea"/>
              </a:rPr>
              <a:t>气体，</a:t>
            </a:r>
            <a:endParaRPr lang="zh-CN" altLang="en-US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111430" y="2967335"/>
            <a:ext cx="34563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+mn-ea"/>
                <a:ea typeface="+mn-ea"/>
              </a:rPr>
              <a:t>使瓶内压强变化不大。</a:t>
            </a:r>
            <a:endParaRPr lang="zh-CN" altLang="en-US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32569" y="3429000"/>
            <a:ext cx="10319221" cy="1123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/>
              <a:t>③ 用燃烧的方法来测定空气中氧气的含量，在选择可燃物时，我们必须要注意什么？</a:t>
            </a:r>
            <a:endParaRPr lang="zh-CN" altLang="en-US" dirty="0"/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1071538" y="4509120"/>
            <a:ext cx="40815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400" dirty="0">
                <a:solidFill>
                  <a:schemeClr val="hlink"/>
                </a:solidFill>
                <a:latin typeface="+mn-ea"/>
                <a:ea typeface="+mn-ea"/>
              </a:rPr>
              <a:t>a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、可燃物在空气中能</a:t>
            </a:r>
            <a:r>
              <a:rPr lang="zh-CN" altLang="en-US" sz="2400" dirty="0" smtClean="0">
                <a:solidFill>
                  <a:schemeClr val="hlink"/>
                </a:solidFill>
                <a:latin typeface="+mn-ea"/>
                <a:ea typeface="+mn-ea"/>
              </a:rPr>
              <a:t>燃烧；</a:t>
            </a:r>
            <a:endParaRPr lang="zh-CN" altLang="en-US" sz="2400" dirty="0">
              <a:solidFill>
                <a:schemeClr val="hlink"/>
              </a:solidFill>
              <a:latin typeface="+mn-ea"/>
              <a:ea typeface="+mn-ea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4930662" y="4509120"/>
            <a:ext cx="65662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altLang="zh-CN" sz="2400" dirty="0" smtClean="0">
                <a:solidFill>
                  <a:schemeClr val="hlink"/>
                </a:solidFill>
                <a:latin typeface="+mn-ea"/>
                <a:ea typeface="+mn-ea"/>
              </a:rPr>
              <a:t>b</a:t>
            </a:r>
            <a:r>
              <a:rPr lang="zh-CN" altLang="en-US" sz="2400" dirty="0" smtClean="0">
                <a:solidFill>
                  <a:schemeClr val="hlink"/>
                </a:solidFill>
                <a:latin typeface="+mn-ea"/>
                <a:ea typeface="+mn-ea"/>
              </a:rPr>
              <a:t>、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可燃物在空气</a:t>
            </a:r>
            <a:r>
              <a:rPr lang="zh-CN" altLang="en-US" sz="2400" dirty="0" smtClean="0">
                <a:solidFill>
                  <a:schemeClr val="hlink"/>
                </a:solidFill>
                <a:latin typeface="+mn-ea"/>
                <a:ea typeface="+mn-ea"/>
              </a:rPr>
              <a:t>中燃烧时，不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生成气体</a:t>
            </a:r>
            <a:r>
              <a:rPr lang="zh-CN" altLang="en-US" sz="2400" dirty="0" smtClean="0">
                <a:solidFill>
                  <a:schemeClr val="hlink"/>
                </a:solidFill>
                <a:latin typeface="+mn-ea"/>
                <a:ea typeface="+mn-ea"/>
              </a:rPr>
              <a:t>产物，</a:t>
            </a:r>
            <a:endParaRPr lang="zh-CN" altLang="en-US" sz="2400" dirty="0">
              <a:solidFill>
                <a:schemeClr val="hlink"/>
              </a:solidFill>
              <a:latin typeface="+mn-ea"/>
              <a:ea typeface="+mn-ea"/>
            </a:endParaRPr>
          </a:p>
        </p:txBody>
      </p:sp>
      <p:sp>
        <p:nvSpPr>
          <p:cNvPr id="27" name="Rectangle 5"/>
          <p:cNvSpPr>
            <a:spLocks noChangeArrowheads="1"/>
          </p:cNvSpPr>
          <p:nvPr/>
        </p:nvSpPr>
        <p:spPr bwMode="auto">
          <a:xfrm>
            <a:off x="1071538" y="5085184"/>
            <a:ext cx="6224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dirty="0" smtClean="0">
                <a:solidFill>
                  <a:schemeClr val="hlink"/>
                </a:solidFill>
                <a:latin typeface="+mn-ea"/>
                <a:ea typeface="+mn-ea"/>
              </a:rPr>
              <a:t>c</a:t>
            </a:r>
            <a:r>
              <a:rPr lang="zh-CN" altLang="en-US" sz="2400" dirty="0" smtClean="0">
                <a:solidFill>
                  <a:schemeClr val="hlink"/>
                </a:solidFill>
                <a:latin typeface="+mn-ea"/>
                <a:ea typeface="+mn-ea"/>
              </a:rPr>
              <a:t>、</a:t>
            </a:r>
            <a:r>
              <a:rPr lang="zh-CN" altLang="en-US" sz="2400" dirty="0">
                <a:solidFill>
                  <a:schemeClr val="hlink"/>
                </a:solidFill>
                <a:latin typeface="+mn-ea"/>
                <a:ea typeface="+mn-ea"/>
              </a:rPr>
              <a:t>可燃物在空气中燃烧时，只与氧气反应；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1071538" y="5445224"/>
            <a:ext cx="10568284" cy="111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FF"/>
                </a:solidFill>
                <a:latin typeface="+mn-ea"/>
                <a:ea typeface="+mn-ea"/>
              </a:rPr>
              <a:t>d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如果反应生成气体产物时，应该在实验前，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事先向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瓶中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加入一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种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能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吸收</a:t>
            </a:r>
            <a:endParaRPr lang="en-US" altLang="zh-CN" sz="2400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en-US" altLang="zh-CN" dirty="0" smtClean="0">
                <a:solidFill>
                  <a:srgbClr val="0000FF"/>
                </a:solidFill>
                <a:latin typeface="+mn-ea"/>
                <a:ea typeface="+mn-ea"/>
              </a:rPr>
              <a:t>  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该</a:t>
            </a:r>
            <a:r>
              <a:rPr lang="zh-CN" altLang="en-US" sz="2400" dirty="0" smtClean="0">
                <a:solidFill>
                  <a:srgbClr val="0000FF"/>
                </a:solidFill>
                <a:latin typeface="+mn-ea"/>
                <a:ea typeface="+mn-ea"/>
              </a:rPr>
              <a:t>气体的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物质。 </a:t>
            </a:r>
          </a:p>
        </p:txBody>
      </p:sp>
    </p:spTree>
    <p:extLst>
      <p:ext uri="{BB962C8B-B14F-4D97-AF65-F5344CB8AC3E}">
        <p14:creationId xmlns:p14="http://schemas.microsoft.com/office/powerpoint/2010/main" val="285562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1248671" y="620688"/>
            <a:ext cx="98150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dirty="0">
                <a:latin typeface="+mn-ea"/>
                <a:ea typeface="+mn-ea"/>
              </a:rPr>
              <a:t>【</a:t>
            </a:r>
            <a:r>
              <a:rPr kumimoji="1" lang="zh-CN" altLang="en-US" dirty="0">
                <a:latin typeface="+mn-ea"/>
                <a:ea typeface="+mn-ea"/>
              </a:rPr>
              <a:t>想一想</a:t>
            </a:r>
            <a:r>
              <a:rPr kumimoji="1" lang="en-US" altLang="zh-CN" dirty="0">
                <a:latin typeface="+mn-ea"/>
                <a:ea typeface="+mn-ea"/>
              </a:rPr>
              <a:t>】</a:t>
            </a:r>
            <a:r>
              <a:rPr kumimoji="1" lang="zh-CN" altLang="en-US" dirty="0">
                <a:latin typeface="+mn-ea"/>
                <a:ea typeface="+mn-ea"/>
              </a:rPr>
              <a:t>空气无色无味的气体，不易觉察，你能用一</a:t>
            </a:r>
            <a:r>
              <a:rPr kumimoji="1" lang="zh-CN" altLang="en-US" dirty="0" smtClean="0">
                <a:latin typeface="+mn-ea"/>
                <a:ea typeface="+mn-ea"/>
              </a:rPr>
              <a:t>个简单</a:t>
            </a:r>
            <a:r>
              <a:rPr kumimoji="1" lang="zh-CN" altLang="en-US" dirty="0">
                <a:latin typeface="+mn-ea"/>
                <a:ea typeface="+mn-ea"/>
              </a:rPr>
              <a:t>的实验</a:t>
            </a:r>
            <a:r>
              <a:rPr kumimoji="1" lang="zh-CN" altLang="en-US" dirty="0" smtClean="0">
                <a:latin typeface="+mn-ea"/>
                <a:ea typeface="+mn-ea"/>
              </a:rPr>
              <a:t>或</a:t>
            </a:r>
            <a:endParaRPr kumimoji="1" lang="en-US" altLang="zh-CN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 dirty="0">
                <a:latin typeface="+mn-ea"/>
                <a:ea typeface="+mn-ea"/>
              </a:rPr>
              <a:t> </a:t>
            </a:r>
            <a:r>
              <a:rPr kumimoji="1" lang="en-US" altLang="zh-CN" dirty="0" smtClean="0">
                <a:latin typeface="+mn-ea"/>
                <a:ea typeface="+mn-ea"/>
              </a:rPr>
              <a:t>         </a:t>
            </a:r>
            <a:r>
              <a:rPr kumimoji="1" lang="zh-CN" altLang="en-US" dirty="0" smtClean="0">
                <a:latin typeface="+mn-ea"/>
                <a:ea typeface="+mn-ea"/>
              </a:rPr>
              <a:t>列举</a:t>
            </a:r>
            <a:r>
              <a:rPr kumimoji="1" lang="zh-CN" altLang="en-US" dirty="0">
                <a:latin typeface="+mn-ea"/>
                <a:ea typeface="+mn-ea"/>
              </a:rPr>
              <a:t>实例来说明空气确实存在吗？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910630" y="2276872"/>
            <a:ext cx="991234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宋体" pitchFamily="2" charset="-122"/>
              </a:rPr>
              <a:t>1</a:t>
            </a:r>
            <a:r>
              <a:rPr kumimoji="1" lang="zh-CN" altLang="en-US" dirty="0" smtClean="0">
                <a:latin typeface="宋体" pitchFamily="2" charset="-122"/>
              </a:rPr>
              <a:t>、空集</a:t>
            </a:r>
            <a:r>
              <a:rPr kumimoji="1" lang="zh-CN" altLang="en-US" dirty="0">
                <a:latin typeface="宋体" pitchFamily="2" charset="-122"/>
              </a:rPr>
              <a:t>气瓶在盛满水的水槽中向下压，集气瓶内</a:t>
            </a:r>
            <a:r>
              <a:rPr kumimoji="1" lang="zh-CN" altLang="en-US" dirty="0" smtClean="0">
                <a:latin typeface="宋体" pitchFamily="2" charset="-122"/>
              </a:rPr>
              <a:t>的水</a:t>
            </a:r>
            <a:r>
              <a:rPr kumimoji="1" lang="zh-CN" altLang="en-US" dirty="0">
                <a:latin typeface="宋体" pitchFamily="2" charset="-122"/>
              </a:rPr>
              <a:t>无法上升到集气</a:t>
            </a:r>
            <a:r>
              <a:rPr kumimoji="1" lang="zh-CN" altLang="en-US" dirty="0" smtClean="0">
                <a:latin typeface="宋体" pitchFamily="2" charset="-122"/>
              </a:rPr>
              <a:t>瓶</a:t>
            </a:r>
            <a:endParaRPr kumimoji="1"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dirty="0">
                <a:latin typeface="宋体" pitchFamily="2" charset="-122"/>
              </a:rPr>
              <a:t> </a:t>
            </a:r>
            <a:r>
              <a:rPr kumimoji="1" lang="en-US" altLang="zh-CN" dirty="0" smtClean="0">
                <a:latin typeface="宋体" pitchFamily="2" charset="-122"/>
              </a:rPr>
              <a:t>  </a:t>
            </a:r>
            <a:r>
              <a:rPr kumimoji="1" lang="zh-CN" altLang="en-US" dirty="0" smtClean="0">
                <a:latin typeface="宋体" pitchFamily="2" charset="-122"/>
              </a:rPr>
              <a:t>底部</a:t>
            </a:r>
            <a:r>
              <a:rPr kumimoji="1" lang="zh-CN" altLang="en-US" dirty="0">
                <a:latin typeface="宋体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宋体" pitchFamily="2" charset="-122"/>
              </a:rPr>
              <a:t>2</a:t>
            </a:r>
            <a:r>
              <a:rPr kumimoji="1" lang="zh-CN" altLang="en-US" dirty="0" smtClean="0">
                <a:latin typeface="宋体" pitchFamily="2" charset="-122"/>
              </a:rPr>
              <a:t>、把</a:t>
            </a:r>
            <a:r>
              <a:rPr kumimoji="1" lang="zh-CN" altLang="en-US" dirty="0">
                <a:latin typeface="宋体" pitchFamily="2" charset="-122"/>
              </a:rPr>
              <a:t>空集气瓶侧立在盛满水的水槽中，水面有</a:t>
            </a:r>
            <a:r>
              <a:rPr kumimoji="1" lang="zh-CN" altLang="en-US" dirty="0" smtClean="0">
                <a:latin typeface="宋体" pitchFamily="2" charset="-122"/>
              </a:rPr>
              <a:t>气泡冒</a:t>
            </a:r>
            <a:r>
              <a:rPr kumimoji="1" lang="zh-CN" altLang="en-US" dirty="0">
                <a:latin typeface="宋体" pitchFamily="2" charset="-122"/>
              </a:rPr>
              <a:t>出。</a:t>
            </a: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宋体" pitchFamily="2" charset="-122"/>
              </a:rPr>
              <a:t>3</a:t>
            </a:r>
            <a:r>
              <a:rPr kumimoji="1" lang="zh-CN" altLang="en-US" dirty="0" smtClean="0">
                <a:latin typeface="宋体" pitchFamily="2" charset="-122"/>
              </a:rPr>
              <a:t>、将</a:t>
            </a:r>
            <a:r>
              <a:rPr kumimoji="1" lang="zh-CN" altLang="en-US" dirty="0">
                <a:latin typeface="宋体" pitchFamily="2" charset="-122"/>
              </a:rPr>
              <a:t>塑料袋在空中抖动，塑料袋鼓起来。</a:t>
            </a: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宋体" pitchFamily="2" charset="-122"/>
              </a:rPr>
              <a:t>4</a:t>
            </a:r>
            <a:r>
              <a:rPr kumimoji="1" lang="zh-CN" altLang="en-US" dirty="0" smtClean="0">
                <a:latin typeface="宋体" pitchFamily="2" charset="-122"/>
              </a:rPr>
              <a:t>、用</a:t>
            </a:r>
            <a:r>
              <a:rPr kumimoji="1" lang="zh-CN" altLang="en-US" dirty="0">
                <a:latin typeface="宋体" pitchFamily="2" charset="-122"/>
              </a:rPr>
              <a:t>扇子朝脸扇风（或树叶在动），有风。</a:t>
            </a:r>
          </a:p>
          <a:p>
            <a:pPr>
              <a:lnSpc>
                <a:spcPct val="150000"/>
              </a:lnSpc>
            </a:pPr>
            <a:r>
              <a:rPr kumimoji="1" lang="en-US" altLang="zh-CN" dirty="0" smtClean="0">
                <a:latin typeface="宋体" pitchFamily="2" charset="-122"/>
              </a:rPr>
              <a:t>5</a:t>
            </a:r>
            <a:r>
              <a:rPr kumimoji="1" lang="zh-CN" altLang="en-US" dirty="0" smtClean="0">
                <a:latin typeface="宋体" pitchFamily="2" charset="-122"/>
              </a:rPr>
              <a:t>、给</a:t>
            </a:r>
            <a:r>
              <a:rPr kumimoji="1" lang="zh-CN" altLang="en-US" dirty="0">
                <a:latin typeface="宋体" pitchFamily="2" charset="-122"/>
              </a:rPr>
              <a:t>车胎打气，车胎涨起来了。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2419</TotalTime>
  <Words>1401</Words>
  <Application>Microsoft Office PowerPoint</Application>
  <PresentationFormat>自定义</PresentationFormat>
  <Paragraphs>132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我们周围空气（第1课时）</dc:title>
  <dc:creator>邓作逵</dc:creator>
  <cp:lastModifiedBy>dzk_john</cp:lastModifiedBy>
  <cp:revision>176</cp:revision>
  <dcterms:created xsi:type="dcterms:W3CDTF">2004-08-17T02:46:42Z</dcterms:created>
  <dcterms:modified xsi:type="dcterms:W3CDTF">2020-09-14T07:52:38Z</dcterms:modified>
</cp:coreProperties>
</file>