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388" r:id="rId2"/>
    <p:sldId id="378" r:id="rId3"/>
    <p:sldId id="379" r:id="rId4"/>
    <p:sldId id="313" r:id="rId5"/>
    <p:sldId id="380" r:id="rId6"/>
    <p:sldId id="336" r:id="rId7"/>
    <p:sldId id="337" r:id="rId8"/>
    <p:sldId id="383" r:id="rId9"/>
    <p:sldId id="385" r:id="rId10"/>
    <p:sldId id="381" r:id="rId11"/>
    <p:sldId id="387" r:id="rId12"/>
    <p:sldId id="367" r:id="rId13"/>
    <p:sldId id="339" r:id="rId14"/>
    <p:sldId id="375" r:id="rId15"/>
    <p:sldId id="323" r:id="rId16"/>
    <p:sldId id="324" r:id="rId17"/>
    <p:sldId id="308" r:id="rId18"/>
    <p:sldId id="309" r:id="rId19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umimoji="1" sz="3600" b="1" kern="1200">
        <a:solidFill>
          <a:schemeClr val="tx1"/>
        </a:solidFill>
        <a:latin typeface="Times New Roman" panose="02020603050405020304" pitchFamily="18" charset="0"/>
        <a:ea typeface="黑体" panose="02010609060101010101" pitchFamily="49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sz="3600" b="1" kern="1200">
        <a:solidFill>
          <a:schemeClr val="tx1"/>
        </a:solidFill>
        <a:latin typeface="Times New Roman" panose="02020603050405020304" pitchFamily="18" charset="0"/>
        <a:ea typeface="黑体" panose="02010609060101010101" pitchFamily="49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sz="3600" b="1" kern="1200">
        <a:solidFill>
          <a:schemeClr val="tx1"/>
        </a:solidFill>
        <a:latin typeface="Times New Roman" panose="02020603050405020304" pitchFamily="18" charset="0"/>
        <a:ea typeface="黑体" panose="02010609060101010101" pitchFamily="49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sz="3600" b="1" kern="1200">
        <a:solidFill>
          <a:schemeClr val="tx1"/>
        </a:solidFill>
        <a:latin typeface="Times New Roman" panose="02020603050405020304" pitchFamily="18" charset="0"/>
        <a:ea typeface="黑体" panose="02010609060101010101" pitchFamily="49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sz="3600" b="1" kern="1200">
        <a:solidFill>
          <a:schemeClr val="tx1"/>
        </a:solidFill>
        <a:latin typeface="Times New Roman" panose="02020603050405020304" pitchFamily="18" charset="0"/>
        <a:ea typeface="黑体" panose="02010609060101010101" pitchFamily="49" charset="-122"/>
        <a:cs typeface="+mn-cs"/>
      </a:defRPr>
    </a:lvl5pPr>
    <a:lvl6pPr marL="2286000" algn="l" defTabSz="914400" rtl="0" eaLnBrk="1" latinLnBrk="0" hangingPunct="1">
      <a:defRPr kumimoji="1" sz="3600" b="1" kern="1200">
        <a:solidFill>
          <a:schemeClr val="tx1"/>
        </a:solidFill>
        <a:latin typeface="Times New Roman" panose="02020603050405020304" pitchFamily="18" charset="0"/>
        <a:ea typeface="黑体" panose="02010609060101010101" pitchFamily="49" charset="-122"/>
        <a:cs typeface="+mn-cs"/>
      </a:defRPr>
    </a:lvl6pPr>
    <a:lvl7pPr marL="2743200" algn="l" defTabSz="914400" rtl="0" eaLnBrk="1" latinLnBrk="0" hangingPunct="1">
      <a:defRPr kumimoji="1" sz="3600" b="1" kern="1200">
        <a:solidFill>
          <a:schemeClr val="tx1"/>
        </a:solidFill>
        <a:latin typeface="Times New Roman" panose="02020603050405020304" pitchFamily="18" charset="0"/>
        <a:ea typeface="黑体" panose="02010609060101010101" pitchFamily="49" charset="-122"/>
        <a:cs typeface="+mn-cs"/>
      </a:defRPr>
    </a:lvl7pPr>
    <a:lvl8pPr marL="3200400" algn="l" defTabSz="914400" rtl="0" eaLnBrk="1" latinLnBrk="0" hangingPunct="1">
      <a:defRPr kumimoji="1" sz="3600" b="1" kern="1200">
        <a:solidFill>
          <a:schemeClr val="tx1"/>
        </a:solidFill>
        <a:latin typeface="Times New Roman" panose="02020603050405020304" pitchFamily="18" charset="0"/>
        <a:ea typeface="黑体" panose="02010609060101010101" pitchFamily="49" charset="-122"/>
        <a:cs typeface="+mn-cs"/>
      </a:defRPr>
    </a:lvl8pPr>
    <a:lvl9pPr marL="3657600" algn="l" defTabSz="914400" rtl="0" eaLnBrk="1" latinLnBrk="0" hangingPunct="1">
      <a:defRPr kumimoji="1" sz="3600" b="1" kern="1200">
        <a:solidFill>
          <a:schemeClr val="tx1"/>
        </a:solidFill>
        <a:latin typeface="Times New Roman" panose="02020603050405020304" pitchFamily="18" charset="0"/>
        <a:ea typeface="黑体" panose="02010609060101010101" pitchFamily="49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FF"/>
    <a:srgbClr val="FF3300"/>
    <a:srgbClr val="0000FF"/>
    <a:srgbClr val="CC3300"/>
    <a:srgbClr val="FFFF00"/>
    <a:srgbClr val="FF9900"/>
    <a:srgbClr val="800080"/>
    <a:srgbClr val="008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1386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kumimoji="0" sz="1200" b="0">
                <a:ea typeface="宋体" panose="02010600030101010101" pitchFamily="2" charset="-122"/>
              </a:defRPr>
            </a:lvl1pPr>
          </a:lstStyle>
          <a:p>
            <a:endParaRPr lang="zh-CN" altLang="en-US"/>
          </a:p>
        </p:txBody>
      </p:sp>
      <p:sp>
        <p:nvSpPr>
          <p:cNvPr id="8397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kumimoji="0" sz="1200" b="0">
                <a:ea typeface="宋体" panose="02010600030101010101" pitchFamily="2" charset="-122"/>
              </a:defRPr>
            </a:lvl1pPr>
          </a:lstStyle>
          <a:p>
            <a:endParaRPr lang="en-US" altLang="zh-CN"/>
          </a:p>
        </p:txBody>
      </p:sp>
      <p:sp>
        <p:nvSpPr>
          <p:cNvPr id="8397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8397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8397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kumimoji="0" sz="1200" b="0">
                <a:ea typeface="宋体" panose="02010600030101010101" pitchFamily="2" charset="-122"/>
              </a:defRPr>
            </a:lvl1pPr>
          </a:lstStyle>
          <a:p>
            <a:endParaRPr lang="en-US" altLang="zh-CN"/>
          </a:p>
        </p:txBody>
      </p:sp>
      <p:sp>
        <p:nvSpPr>
          <p:cNvPr id="8397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kumimoji="0" sz="1200" b="0">
                <a:ea typeface="宋体" panose="02010600030101010101" pitchFamily="2" charset="-122"/>
              </a:defRPr>
            </a:lvl1pPr>
          </a:lstStyle>
          <a:p>
            <a:fld id="{BFAD4C57-2E32-4E80-98E6-7F29D408A903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17346745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580A5B0-9355-4444-B7C6-068BE7E4965D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114977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3114716-CC8F-41D6-8652-638344A6D1CB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4433101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8C4A921-C01B-4CD3-AFD9-EE021C67DD34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2842597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52CF61A-D736-4613-82E8-6902661B0884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896587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EFF8571-18D4-4C3C-9720-4265C28A32DD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4033272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99AA2EF-5D2D-4457-9F91-6B05D688F516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033884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BBEA74-56F2-4A13-A120-F4CD79FC5A2F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6340438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5BAA6ED-33BF-43B2-876B-A807ED7D7CD4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6292793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A7AFB56-925A-4F38-B125-DBDFD9A18EE8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3063052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BFBD6AA-91D5-4384-864E-276D12D47E4C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1104045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AD7AF2E-8D8E-482C-B067-5C0B8C60B756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5936299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标题，文本与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A4F1D51D-E7CD-4199-9E22-4957D2037451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0123262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kumimoji="0" sz="1400" b="0">
                <a:ea typeface="+mn-ea"/>
              </a:defRPr>
            </a:lvl1pPr>
          </a:lstStyle>
          <a:p>
            <a:endParaRPr lang="en-US" altLang="zh-CN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kumimoji="0" sz="1400" b="0">
                <a:ea typeface="+mn-ea"/>
              </a:defRPr>
            </a:lvl1pPr>
          </a:lstStyle>
          <a:p>
            <a:endParaRPr lang="en-US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kumimoji="0" sz="1400" b="0">
                <a:ea typeface="+mn-ea"/>
              </a:defRPr>
            </a:lvl1pPr>
          </a:lstStyle>
          <a:p>
            <a:fld id="{1902739C-A1A8-45C8-8BCF-4B4925ACBA4F}" type="slidenum">
              <a:rPr lang="zh-CN" altLang="en-US"/>
              <a:pPr/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file:///D:\&#24352;&#20255;&#25152;&#26377;&#30340;&#24494;&#35838;\&#23454;&#39564;&#24494;&#35838;\&#21021;&#20013;&#21270;&#23398;&#23454;&#39564;&#35270;&#39057;&#21046;&#20316;\&#21021;&#20013;&#23454;&#39564;&#35270;&#39057;&#65288;10.22&#65289;18&#20010;\&#23454;&#39564;&#32534;&#21495;018\018.mpg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19&#38109;&#21644;&#30416;&#37240;&#30340;&#21453;&#24212;.mpg" TargetMode="Externa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24&#27682;&#27687;&#21270;&#38049;&#26230;&#20307;&#21644;&#27695;&#21270;&#38133;&#26230;&#20307;&#30340;&#21453;&#24212;.mpg" TargetMode="Externa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hyperlink" Target="25&#20013;&#21644;&#21453;&#24212;&#28909;&#30340;&#27979;&#23450;.mpg" TargetMode="Externa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15616" y="764704"/>
            <a:ext cx="6858000" cy="1152128"/>
          </a:xfrm>
        </p:spPr>
        <p:txBody>
          <a:bodyPr/>
          <a:lstStyle/>
          <a:p>
            <a:r>
              <a:rPr lang="zh-CN" altLang="en-US" dirty="0" smtClean="0"/>
              <a:t>高一年级</a:t>
            </a:r>
            <a:r>
              <a:rPr lang="en-US" altLang="zh-CN" dirty="0" smtClean="0"/>
              <a:t>4</a:t>
            </a:r>
            <a:r>
              <a:rPr lang="zh-CN" altLang="en-US" dirty="0" smtClean="0"/>
              <a:t>月月考</a:t>
            </a:r>
            <a:endParaRPr lang="zh-CN" altLang="en-US" dirty="0"/>
          </a:p>
        </p:txBody>
      </p:sp>
      <p:graphicFrame>
        <p:nvGraphicFramePr>
          <p:cNvPr id="4" name="表格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53007096"/>
              </p:ext>
            </p:extLst>
          </p:nvPr>
        </p:nvGraphicFramePr>
        <p:xfrm>
          <a:off x="1" y="1916832"/>
          <a:ext cx="8892480" cy="388843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64160"/>
                <a:gridCol w="2964160"/>
                <a:gridCol w="2964160"/>
              </a:tblGrid>
              <a:tr h="608777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3200" dirty="0" smtClean="0"/>
                        <a:t>日期</a:t>
                      </a:r>
                      <a:endParaRPr lang="zh-CN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3200" dirty="0" smtClean="0"/>
                        <a:t>时间</a:t>
                      </a:r>
                      <a:endParaRPr lang="zh-CN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3200" dirty="0" smtClean="0"/>
                        <a:t>科目</a:t>
                      </a:r>
                      <a:endParaRPr lang="zh-CN" altLang="en-US" sz="3200" dirty="0"/>
                    </a:p>
                  </a:txBody>
                  <a:tcPr/>
                </a:tc>
              </a:tr>
              <a:tr h="819914"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3200" dirty="0" smtClean="0"/>
                        <a:t>4.1</a:t>
                      </a:r>
                      <a:r>
                        <a:rPr lang="zh-CN" altLang="en-US" sz="3200" dirty="0" smtClean="0"/>
                        <a:t>周五</a:t>
                      </a:r>
                      <a:endParaRPr lang="zh-CN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3200" dirty="0" smtClean="0"/>
                        <a:t>14</a:t>
                      </a:r>
                      <a:r>
                        <a:rPr lang="zh-CN" altLang="en-US" sz="3200" dirty="0" smtClean="0"/>
                        <a:t>：</a:t>
                      </a:r>
                      <a:r>
                        <a:rPr lang="en-US" altLang="zh-CN" sz="3200" dirty="0" smtClean="0"/>
                        <a:t>30-17</a:t>
                      </a:r>
                      <a:r>
                        <a:rPr lang="zh-CN" altLang="en-US" sz="3200" dirty="0" smtClean="0"/>
                        <a:t>：</a:t>
                      </a:r>
                      <a:r>
                        <a:rPr lang="en-US" altLang="zh-CN" sz="3200" dirty="0" smtClean="0"/>
                        <a:t>00</a:t>
                      </a:r>
                      <a:endParaRPr lang="zh-CN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3200" dirty="0" smtClean="0"/>
                        <a:t>语文</a:t>
                      </a:r>
                      <a:endParaRPr lang="zh-CN" altLang="en-US" sz="3200" dirty="0"/>
                    </a:p>
                  </a:txBody>
                  <a:tcPr/>
                </a:tc>
              </a:tr>
              <a:tr h="819914">
                <a:tc>
                  <a:txBody>
                    <a:bodyPr/>
                    <a:lstStyle/>
                    <a:p>
                      <a:pPr algn="ctr"/>
                      <a:endParaRPr lang="zh-CN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3200" dirty="0" smtClean="0"/>
                        <a:t>18</a:t>
                      </a:r>
                      <a:r>
                        <a:rPr lang="zh-CN" altLang="en-US" sz="3200" dirty="0" smtClean="0"/>
                        <a:t>：</a:t>
                      </a:r>
                      <a:r>
                        <a:rPr lang="en-US" altLang="zh-CN" sz="3200" dirty="0" smtClean="0"/>
                        <a:t>40-21:10</a:t>
                      </a:r>
                      <a:endParaRPr lang="zh-CN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3200" dirty="0" smtClean="0"/>
                        <a:t>理科综合</a:t>
                      </a:r>
                      <a:endParaRPr lang="zh-CN" altLang="en-US" sz="3200" dirty="0"/>
                    </a:p>
                  </a:txBody>
                  <a:tcPr/>
                </a:tc>
              </a:tr>
              <a:tr h="819914"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3200" dirty="0" smtClean="0"/>
                        <a:t>4.2</a:t>
                      </a:r>
                      <a:r>
                        <a:rPr lang="zh-CN" altLang="en-US" sz="3200" dirty="0" smtClean="0"/>
                        <a:t>周六</a:t>
                      </a:r>
                      <a:endParaRPr lang="zh-CN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3200" dirty="0" smtClean="0"/>
                        <a:t>7</a:t>
                      </a:r>
                      <a:r>
                        <a:rPr lang="zh-CN" altLang="en-US" sz="3200" dirty="0" smtClean="0"/>
                        <a:t>：</a:t>
                      </a:r>
                      <a:r>
                        <a:rPr lang="en-US" altLang="zh-CN" sz="3200" dirty="0" smtClean="0"/>
                        <a:t>30-9</a:t>
                      </a:r>
                      <a:r>
                        <a:rPr lang="zh-CN" altLang="en-US" sz="3200" dirty="0" smtClean="0"/>
                        <a:t>：</a:t>
                      </a:r>
                      <a:r>
                        <a:rPr lang="en-US" altLang="zh-CN" sz="3200" dirty="0" smtClean="0"/>
                        <a:t>30</a:t>
                      </a:r>
                      <a:endParaRPr lang="zh-CN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3200" dirty="0" smtClean="0"/>
                        <a:t>数学</a:t>
                      </a:r>
                      <a:endParaRPr lang="zh-CN" altLang="en-US" sz="3200" dirty="0"/>
                    </a:p>
                  </a:txBody>
                  <a:tcPr/>
                </a:tc>
              </a:tr>
              <a:tr h="819914">
                <a:tc>
                  <a:txBody>
                    <a:bodyPr/>
                    <a:lstStyle/>
                    <a:p>
                      <a:pPr algn="ctr"/>
                      <a:endParaRPr lang="zh-CN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3200" dirty="0" smtClean="0"/>
                        <a:t>10</a:t>
                      </a:r>
                      <a:r>
                        <a:rPr lang="zh-CN" altLang="en-US" sz="3200" dirty="0" smtClean="0"/>
                        <a:t>：</a:t>
                      </a:r>
                      <a:r>
                        <a:rPr lang="en-US" altLang="zh-CN" sz="3200" dirty="0" smtClean="0"/>
                        <a:t>00-12</a:t>
                      </a:r>
                      <a:r>
                        <a:rPr lang="zh-CN" altLang="en-US" sz="3200" dirty="0" smtClean="0"/>
                        <a:t>：</a:t>
                      </a:r>
                      <a:r>
                        <a:rPr lang="en-US" altLang="zh-CN" sz="3200" dirty="0" smtClean="0"/>
                        <a:t>00</a:t>
                      </a:r>
                      <a:endParaRPr lang="zh-CN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3200" dirty="0" smtClean="0"/>
                        <a:t>英语</a:t>
                      </a:r>
                      <a:endParaRPr lang="zh-CN" altLang="en-US" sz="32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341186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6674" name="Picture 2" descr="2_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125" y="1179513"/>
            <a:ext cx="7848600" cy="2879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6675" name="Rectangle 3"/>
          <p:cNvSpPr>
            <a:spLocks noChangeArrowheads="1"/>
          </p:cNvSpPr>
          <p:nvPr/>
        </p:nvSpPr>
        <p:spPr bwMode="auto">
          <a:xfrm>
            <a:off x="1376363" y="0"/>
            <a:ext cx="5830887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r>
              <a:rPr lang="zh-CN" altLang="en-US">
                <a:solidFill>
                  <a:srgbClr val="0000CC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新课标人教版化学必修</a:t>
            </a:r>
            <a:r>
              <a:rPr lang="en-US" altLang="zh-CN">
                <a:solidFill>
                  <a:srgbClr val="0000CC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Ⅱ</a:t>
            </a:r>
            <a:r>
              <a:rPr lang="en-US" altLang="zh-CN" sz="3200">
                <a:solidFill>
                  <a:srgbClr val="0000CC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</a:t>
            </a:r>
          </a:p>
        </p:txBody>
      </p:sp>
      <p:sp>
        <p:nvSpPr>
          <p:cNvPr id="156676" name="Rectangle 4"/>
          <p:cNvSpPr>
            <a:spLocks noRot="1" noChangeArrowheads="1"/>
          </p:cNvSpPr>
          <p:nvPr/>
        </p:nvSpPr>
        <p:spPr bwMode="auto">
          <a:xfrm>
            <a:off x="522288" y="4598988"/>
            <a:ext cx="8280400" cy="10080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99CCFF">
                    <a:alpha val="50000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r>
              <a:rPr kumimoji="0" lang="zh-CN" altLang="en-US" sz="3600" dirty="0">
                <a:solidFill>
                  <a:srgbClr val="FF0000"/>
                </a:solidFill>
                <a:latin typeface="方正舒体" panose="02010601030101010101" pitchFamily="2" charset="-122"/>
                <a:ea typeface="方正舒体" panose="02010601030101010101" pitchFamily="2" charset="-122"/>
              </a:rPr>
              <a:t>第二章　第一节 化学能与热能</a:t>
            </a:r>
            <a:br>
              <a:rPr kumimoji="0" lang="zh-CN" altLang="en-US" sz="3600" dirty="0">
                <a:solidFill>
                  <a:srgbClr val="FF0000"/>
                </a:solidFill>
                <a:latin typeface="方正舒体" panose="02010601030101010101" pitchFamily="2" charset="-122"/>
                <a:ea typeface="方正舒体" panose="02010601030101010101" pitchFamily="2" charset="-122"/>
              </a:rPr>
            </a:br>
            <a:r>
              <a:rPr kumimoji="0" lang="en-US" altLang="zh-CN" sz="3600" dirty="0">
                <a:solidFill>
                  <a:srgbClr val="FF0000"/>
                </a:solidFill>
                <a:latin typeface="方正舒体" panose="02010601030101010101" pitchFamily="2" charset="-122"/>
                <a:ea typeface="方正舒体" panose="02010601030101010101" pitchFamily="2" charset="-122"/>
              </a:rPr>
              <a:t>(</a:t>
            </a:r>
            <a:r>
              <a:rPr kumimoji="0" lang="zh-CN" altLang="en-US" sz="3600" dirty="0">
                <a:solidFill>
                  <a:srgbClr val="FF0000"/>
                </a:solidFill>
                <a:latin typeface="方正舒体" panose="02010601030101010101" pitchFamily="2" charset="-122"/>
                <a:ea typeface="方正舒体" panose="02010601030101010101" pitchFamily="2" charset="-122"/>
              </a:rPr>
              <a:t>第１课时）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566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66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566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566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6676" grpId="0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6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两条基本的自然定律</a:t>
            </a:r>
          </a:p>
        </p:txBody>
      </p:sp>
      <p:sp>
        <p:nvSpPr>
          <p:cNvPr id="1576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/>
              <a:t>能量守恒定律</a:t>
            </a:r>
          </a:p>
          <a:p>
            <a:r>
              <a:rPr lang="zh-CN" altLang="en-US"/>
              <a:t>质量守恒定律</a:t>
            </a:r>
          </a:p>
        </p:txBody>
      </p:sp>
      <p:sp>
        <p:nvSpPr>
          <p:cNvPr id="157700" name="WordArt 4"/>
          <p:cNvSpPr>
            <a:spLocks noChangeArrowheads="1" noChangeShapeType="1" noTextEdit="1"/>
          </p:cNvSpPr>
          <p:nvPr/>
        </p:nvSpPr>
        <p:spPr bwMode="auto">
          <a:xfrm>
            <a:off x="1187624" y="3642519"/>
            <a:ext cx="5832475" cy="792162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你知道的能量转换方式？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82" name="Rectangle 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75779" name="Picture 3" descr="1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239"/>
          <a:stretch>
            <a:fillRect/>
          </a:stretch>
        </p:blipFill>
        <p:spPr>
          <a:xfrm>
            <a:off x="0" y="144463"/>
            <a:ext cx="9144000" cy="65976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75780" name="Text Box 4"/>
          <p:cNvSpPr txBox="1">
            <a:spLocks noChangeArrowheads="1"/>
          </p:cNvSpPr>
          <p:nvPr/>
        </p:nvSpPr>
        <p:spPr bwMode="auto">
          <a:xfrm>
            <a:off x="323850" y="5300663"/>
            <a:ext cx="7993063" cy="1311275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kumimoji="0" lang="zh-CN" altLang="en-US" sz="400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哪些事实说明了在化学反应中伴随着能量的变化？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7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51520" y="1628800"/>
            <a:ext cx="8450786" cy="4114800"/>
          </a:xfrm>
        </p:spPr>
        <p:txBody>
          <a:bodyPr/>
          <a:lstStyle/>
          <a:p>
            <a:r>
              <a:rPr lang="zh-CN" altLang="en-US" dirty="0"/>
              <a:t>化学反应的特征</a:t>
            </a:r>
            <a:r>
              <a:rPr lang="en-US" altLang="zh-CN" dirty="0">
                <a:latin typeface="Arial" panose="020B0604020202020204" pitchFamily="34" charset="0"/>
              </a:rPr>
              <a:t>——</a:t>
            </a:r>
            <a:r>
              <a:rPr lang="zh-CN" altLang="en-US" dirty="0"/>
              <a:t>有新物质生成</a:t>
            </a:r>
          </a:p>
          <a:p>
            <a:r>
              <a:rPr lang="zh-CN" altLang="en-US" dirty="0" smtClean="0"/>
              <a:t>实质</a:t>
            </a:r>
            <a:r>
              <a:rPr lang="en-US" altLang="zh-CN" dirty="0">
                <a:latin typeface="Arial" panose="020B0604020202020204" pitchFamily="34" charset="0"/>
              </a:rPr>
              <a:t>——</a:t>
            </a:r>
            <a:r>
              <a:rPr lang="zh-CN" altLang="en-US" dirty="0"/>
              <a:t>旧键断裂，新键形成</a:t>
            </a:r>
          </a:p>
          <a:p>
            <a:r>
              <a:rPr lang="zh-CN" altLang="en-US" dirty="0" smtClean="0"/>
              <a:t>能量</a:t>
            </a:r>
            <a:r>
              <a:rPr lang="zh-CN" altLang="en-US" dirty="0"/>
              <a:t>变化</a:t>
            </a:r>
            <a:r>
              <a:rPr lang="en-US" altLang="zh-CN" dirty="0">
                <a:latin typeface="Arial" panose="020B0604020202020204" pitchFamily="34" charset="0"/>
              </a:rPr>
              <a:t>——</a:t>
            </a:r>
            <a:r>
              <a:rPr lang="zh-CN" altLang="en-US" dirty="0"/>
              <a:t>热能、光能等</a:t>
            </a:r>
            <a:r>
              <a:rPr lang="zh-CN" altLang="en-US" dirty="0" smtClean="0"/>
              <a:t>。主要</a:t>
            </a:r>
            <a:r>
              <a:rPr lang="zh-CN" altLang="en-US" dirty="0"/>
              <a:t>是</a:t>
            </a:r>
            <a:r>
              <a:rPr lang="zh-CN" altLang="en-US" dirty="0" smtClean="0"/>
              <a:t>热能。</a:t>
            </a:r>
            <a:endParaRPr lang="zh-CN" altLang="en-US" dirty="0"/>
          </a:p>
        </p:txBody>
      </p:sp>
      <p:sp>
        <p:nvSpPr>
          <p:cNvPr id="158724" name="Rectangle 4"/>
          <p:cNvSpPr>
            <a:spLocks noGrp="1" noChangeArrowheads="1"/>
          </p:cNvSpPr>
          <p:nvPr>
            <p:ph type="title"/>
          </p:nvPr>
        </p:nvSpPr>
        <p:spPr>
          <a:xfrm>
            <a:off x="702306" y="-90264"/>
            <a:ext cx="7772400" cy="1143000"/>
          </a:xfrm>
          <a:noFill/>
          <a:ln/>
        </p:spPr>
        <p:txBody>
          <a:bodyPr/>
          <a:lstStyle/>
          <a:p>
            <a:r>
              <a:rPr lang="zh-CN" altLang="en-US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化学能与热能的相互转化</a:t>
            </a:r>
          </a:p>
        </p:txBody>
      </p:sp>
      <p:sp>
        <p:nvSpPr>
          <p:cNvPr id="6" name="矩形 5">
            <a:hlinkClick r:id="rId2" action="ppaction://hlinkfile"/>
          </p:cNvPr>
          <p:cNvSpPr/>
          <p:nvPr/>
        </p:nvSpPr>
        <p:spPr>
          <a:xfrm>
            <a:off x="2760121" y="4293096"/>
            <a:ext cx="365677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铁丝的燃烧</a:t>
            </a:r>
            <a:endParaRPr lang="zh-CN" altLang="en-US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87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87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87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87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587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587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3454" name="Group 3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96178979"/>
              </p:ext>
            </p:extLst>
          </p:nvPr>
        </p:nvGraphicFramePr>
        <p:xfrm>
          <a:off x="34925" y="844550"/>
          <a:ext cx="9109075" cy="3160713"/>
        </p:xfrm>
        <a:graphic>
          <a:graphicData uri="http://schemas.openxmlformats.org/drawingml/2006/table">
            <a:tbl>
              <a:tblPr/>
              <a:tblGrid>
                <a:gridCol w="6193259"/>
                <a:gridCol w="2915816"/>
              </a:tblGrid>
              <a:tr h="8794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实验现象</a:t>
                      </a:r>
                    </a:p>
                  </a:txBody>
                  <a:tcPr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实验结论</a:t>
                      </a:r>
                    </a:p>
                  </a:txBody>
                  <a:tcPr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8123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3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anchor="b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3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03438" name="Rectangle 14"/>
          <p:cNvSpPr>
            <a:spLocks noChangeArrowheads="1"/>
          </p:cNvSpPr>
          <p:nvPr/>
        </p:nvSpPr>
        <p:spPr bwMode="auto">
          <a:xfrm>
            <a:off x="34925" y="1700213"/>
            <a:ext cx="6553200" cy="2235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dirty="0">
                <a:solidFill>
                  <a:srgbClr val="0000FF"/>
                </a:solidFill>
              </a:rPr>
              <a:t>①</a:t>
            </a:r>
            <a:r>
              <a:rPr lang="zh-CN" altLang="en-US" dirty="0">
                <a:solidFill>
                  <a:srgbClr val="0000FF"/>
                </a:solidFill>
              </a:rPr>
              <a:t>铝条逐渐溶解并有气泡产生  </a:t>
            </a:r>
          </a:p>
          <a:p>
            <a:pPr>
              <a:lnSpc>
                <a:spcPct val="130000"/>
              </a:lnSpc>
            </a:pPr>
            <a:r>
              <a:rPr lang="en-US" altLang="zh-CN" dirty="0">
                <a:solidFill>
                  <a:srgbClr val="0000FF"/>
                </a:solidFill>
              </a:rPr>
              <a:t>②</a:t>
            </a:r>
            <a:r>
              <a:rPr lang="zh-CN" altLang="en-US" dirty="0">
                <a:solidFill>
                  <a:srgbClr val="0000FF"/>
                </a:solidFill>
              </a:rPr>
              <a:t>用手触摸试管，试管发热；                                        </a:t>
            </a:r>
            <a:r>
              <a:rPr lang="en-US" altLang="zh-CN" dirty="0">
                <a:solidFill>
                  <a:srgbClr val="0000FF"/>
                </a:solidFill>
              </a:rPr>
              <a:t>③</a:t>
            </a:r>
            <a:r>
              <a:rPr lang="zh-CN" altLang="en-US" dirty="0">
                <a:solidFill>
                  <a:srgbClr val="0000FF"/>
                </a:solidFill>
              </a:rPr>
              <a:t>温度计显示温度升高。</a:t>
            </a:r>
          </a:p>
        </p:txBody>
      </p:sp>
      <p:sp>
        <p:nvSpPr>
          <p:cNvPr id="103439" name="Rectangle 15"/>
          <p:cNvSpPr>
            <a:spLocks noChangeArrowheads="1"/>
          </p:cNvSpPr>
          <p:nvPr/>
        </p:nvSpPr>
        <p:spPr bwMode="auto">
          <a:xfrm>
            <a:off x="6132513" y="2205038"/>
            <a:ext cx="3048000" cy="915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>
              <a:lnSpc>
                <a:spcPct val="150000"/>
              </a:lnSpc>
              <a:spcBef>
                <a:spcPct val="50000"/>
              </a:spcBef>
            </a:pPr>
            <a:r>
              <a:rPr kumimoji="0" lang="zh-CN" altLang="en-US" dirty="0">
                <a:solidFill>
                  <a:srgbClr val="FF0000"/>
                </a:solidFill>
              </a:rPr>
              <a:t>是放热反应</a:t>
            </a:r>
          </a:p>
        </p:txBody>
      </p:sp>
      <p:sp>
        <p:nvSpPr>
          <p:cNvPr id="103449" name="Rectangle 25">
            <a:hlinkClick r:id="rId2" action="ppaction://hlinkfile"/>
          </p:cNvPr>
          <p:cNvSpPr>
            <a:spLocks noChangeArrowheads="1"/>
          </p:cNvSpPr>
          <p:nvPr/>
        </p:nvSpPr>
        <p:spPr bwMode="auto">
          <a:xfrm>
            <a:off x="3059113" y="123825"/>
            <a:ext cx="2936875" cy="641350"/>
          </a:xfrm>
          <a:prstGeom prst="rect">
            <a:avLst/>
          </a:prstGeom>
          <a:solidFill>
            <a:srgbClr val="C00000"/>
          </a:solidFill>
          <a:ln>
            <a:noFill/>
          </a:ln>
          <a:effectLst/>
          <a:extLst/>
        </p:spPr>
        <p:txBody>
          <a:bodyPr wrap="none">
            <a:spAutoFit/>
          </a:bodyPr>
          <a:lstStyle/>
          <a:p>
            <a:r>
              <a:rPr kumimoji="0" lang="zh-CN" altLang="en-US" dirty="0">
                <a:hlinkClick r:id="rId2" action="ppaction://hlinkfile"/>
              </a:rPr>
              <a:t>铝与盐酸反应</a:t>
            </a:r>
            <a:endParaRPr kumimoji="0" lang="zh-CN" altLang="en-US" dirty="0"/>
          </a:p>
        </p:txBody>
      </p:sp>
      <p:sp>
        <p:nvSpPr>
          <p:cNvPr id="9" name="Text Box 6"/>
          <p:cNvSpPr txBox="1">
            <a:spLocks noChangeArrowheads="1"/>
          </p:cNvSpPr>
          <p:nvPr/>
        </p:nvSpPr>
        <p:spPr bwMode="auto">
          <a:xfrm>
            <a:off x="87313" y="48834"/>
            <a:ext cx="29718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>
                <a:solidFill>
                  <a:srgbClr val="FF0000"/>
                </a:solidFill>
              </a:rPr>
              <a:t>【</a:t>
            </a:r>
            <a:r>
              <a:rPr lang="zh-CN" altLang="en-US">
                <a:solidFill>
                  <a:srgbClr val="FF0000"/>
                </a:solidFill>
              </a:rPr>
              <a:t>实验</a:t>
            </a:r>
            <a:r>
              <a:rPr lang="en-US" altLang="zh-CN">
                <a:solidFill>
                  <a:srgbClr val="FF0000"/>
                </a:solidFill>
              </a:rPr>
              <a:t>2</a:t>
            </a:r>
            <a:r>
              <a:rPr lang="en-US" altLang="zh-CN">
                <a:solidFill>
                  <a:srgbClr val="FF0000"/>
                </a:solidFill>
                <a:latin typeface="黑体" panose="02010609060101010101" pitchFamily="49" charset="-122"/>
              </a:rPr>
              <a:t>-</a:t>
            </a:r>
            <a:r>
              <a:rPr lang="en-US" altLang="zh-CN">
                <a:solidFill>
                  <a:srgbClr val="FF0000"/>
                </a:solidFill>
              </a:rPr>
              <a:t>1】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034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34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34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3438" grpId="0" autoUpdateAnimBg="0"/>
      <p:bldP spid="10343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0" name="Text Box 2"/>
          <p:cNvSpPr txBox="1">
            <a:spLocks noChangeArrowheads="1"/>
          </p:cNvSpPr>
          <p:nvPr/>
        </p:nvSpPr>
        <p:spPr bwMode="auto">
          <a:xfrm>
            <a:off x="533400" y="-20638"/>
            <a:ext cx="2895600" cy="641351"/>
          </a:xfrm>
          <a:prstGeom prst="rect">
            <a:avLst/>
          </a:prstGeom>
          <a:solidFill>
            <a:schemeClr val="tx2">
              <a:lumMod val="95000"/>
              <a:lumOff val="5000"/>
            </a:schemeClr>
          </a:solidFill>
          <a:ln>
            <a:noFill/>
          </a:ln>
          <a:effectLst/>
          <a:ex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dirty="0">
                <a:solidFill>
                  <a:srgbClr val="FF0000"/>
                </a:solidFill>
                <a:hlinkClick r:id="rId2" action="ppaction://hlinkfile"/>
              </a:rPr>
              <a:t>【</a:t>
            </a:r>
            <a:r>
              <a:rPr lang="zh-CN" altLang="en-US" dirty="0">
                <a:solidFill>
                  <a:srgbClr val="FF0000"/>
                </a:solidFill>
                <a:hlinkClick r:id="rId2" action="ppaction://hlinkfile"/>
              </a:rPr>
              <a:t>实验</a:t>
            </a:r>
            <a:r>
              <a:rPr lang="en-US" altLang="zh-CN" dirty="0">
                <a:solidFill>
                  <a:srgbClr val="FF0000"/>
                </a:solidFill>
                <a:hlinkClick r:id="rId2" action="ppaction://hlinkfile"/>
              </a:rPr>
              <a:t>2</a:t>
            </a:r>
            <a:r>
              <a:rPr lang="en-US" altLang="zh-CN" dirty="0">
                <a:solidFill>
                  <a:srgbClr val="FF0000"/>
                </a:solidFill>
                <a:latin typeface="黑体" panose="02010609060101010101" pitchFamily="49" charset="-122"/>
                <a:hlinkClick r:id="rId2" action="ppaction://hlinkfile"/>
              </a:rPr>
              <a:t>-</a:t>
            </a:r>
            <a:r>
              <a:rPr lang="en-US" altLang="zh-CN" dirty="0">
                <a:solidFill>
                  <a:srgbClr val="FF0000"/>
                </a:solidFill>
                <a:hlinkClick r:id="rId2" action="ppaction://hlinkfile"/>
              </a:rPr>
              <a:t>2】</a:t>
            </a:r>
            <a:endParaRPr lang="en-US" altLang="zh-CN" dirty="0">
              <a:solidFill>
                <a:srgbClr val="FF0000"/>
              </a:solidFill>
            </a:endParaRPr>
          </a:p>
        </p:txBody>
      </p:sp>
      <p:graphicFrame>
        <p:nvGraphicFramePr>
          <p:cNvPr id="104465" name="Group 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07531832"/>
              </p:ext>
            </p:extLst>
          </p:nvPr>
        </p:nvGraphicFramePr>
        <p:xfrm>
          <a:off x="228600" y="620713"/>
          <a:ext cx="8915400" cy="5904631"/>
        </p:xfrm>
        <a:graphic>
          <a:graphicData uri="http://schemas.openxmlformats.org/drawingml/2006/table">
            <a:tbl>
              <a:tblPr/>
              <a:tblGrid>
                <a:gridCol w="6143600"/>
                <a:gridCol w="2771800"/>
              </a:tblGrid>
              <a:tr h="6477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实验现象</a:t>
                      </a:r>
                    </a:p>
                  </a:txBody>
                  <a:tcPr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实验结论</a:t>
                      </a:r>
                    </a:p>
                  </a:txBody>
                  <a:tcPr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256931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3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3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anchor="b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3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04462" name="Rectangle 14"/>
          <p:cNvSpPr>
            <a:spLocks noChangeArrowheads="1"/>
          </p:cNvSpPr>
          <p:nvPr/>
        </p:nvSpPr>
        <p:spPr bwMode="auto">
          <a:xfrm>
            <a:off x="323850" y="1341438"/>
            <a:ext cx="5616302" cy="45243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n-US" altLang="zh-CN" dirty="0" smtClean="0">
                <a:solidFill>
                  <a:srgbClr val="FF00FF"/>
                </a:solidFill>
              </a:rPr>
              <a:t>1</a:t>
            </a:r>
            <a:r>
              <a:rPr lang="zh-CN" altLang="en-US" dirty="0" smtClean="0">
                <a:solidFill>
                  <a:srgbClr val="FF00FF"/>
                </a:solidFill>
              </a:rPr>
              <a:t>反应</a:t>
            </a:r>
            <a:r>
              <a:rPr lang="zh-CN" altLang="en-US" dirty="0">
                <a:solidFill>
                  <a:srgbClr val="FF00FF"/>
                </a:solidFill>
              </a:rPr>
              <a:t>混合物逐渐成糊状</a:t>
            </a:r>
            <a:r>
              <a:rPr lang="zh-CN" altLang="en-US" dirty="0" smtClean="0">
                <a:solidFill>
                  <a:srgbClr val="0000FF"/>
                </a:solidFill>
              </a:rPr>
              <a:t>；</a:t>
            </a:r>
            <a:r>
              <a:rPr lang="en-US" altLang="zh-CN" dirty="0" smtClean="0">
                <a:solidFill>
                  <a:srgbClr val="FF00FF"/>
                </a:solidFill>
              </a:rPr>
              <a:t>2</a:t>
            </a:r>
            <a:r>
              <a:rPr lang="zh-CN" altLang="en-US" dirty="0" smtClean="0">
                <a:solidFill>
                  <a:srgbClr val="0000FF"/>
                </a:solidFill>
              </a:rPr>
              <a:t>玻璃</a:t>
            </a:r>
            <a:r>
              <a:rPr lang="zh-CN" altLang="en-US" dirty="0">
                <a:solidFill>
                  <a:srgbClr val="0000FF"/>
                </a:solidFill>
              </a:rPr>
              <a:t>片上的水结成冰</a:t>
            </a:r>
            <a:r>
              <a:rPr lang="zh-CN" altLang="en-US" dirty="0" smtClean="0">
                <a:solidFill>
                  <a:srgbClr val="0000FF"/>
                </a:solidFill>
              </a:rPr>
              <a:t>；</a:t>
            </a:r>
            <a:endParaRPr lang="en-US" altLang="zh-CN" dirty="0" smtClean="0">
              <a:solidFill>
                <a:srgbClr val="0000FF"/>
              </a:solidFill>
            </a:endParaRPr>
          </a:p>
          <a:p>
            <a:r>
              <a:rPr lang="en-US" altLang="zh-CN" dirty="0" smtClean="0">
                <a:solidFill>
                  <a:srgbClr val="FF00FF"/>
                </a:solidFill>
              </a:rPr>
              <a:t>3</a:t>
            </a:r>
            <a:r>
              <a:rPr lang="zh-CN" altLang="en-US" dirty="0" smtClean="0">
                <a:solidFill>
                  <a:srgbClr val="0000FF"/>
                </a:solidFill>
              </a:rPr>
              <a:t>玻璃</a:t>
            </a:r>
            <a:r>
              <a:rPr lang="zh-CN" altLang="en-US" dirty="0">
                <a:solidFill>
                  <a:srgbClr val="0000FF"/>
                </a:solidFill>
              </a:rPr>
              <a:t>片与烧杯粘在一起</a:t>
            </a:r>
            <a:r>
              <a:rPr lang="zh-CN" altLang="en-US" dirty="0" smtClean="0">
                <a:solidFill>
                  <a:srgbClr val="0000FF"/>
                </a:solidFill>
              </a:rPr>
              <a:t>；</a:t>
            </a:r>
            <a:r>
              <a:rPr lang="en-US" altLang="zh-CN" dirty="0">
                <a:solidFill>
                  <a:srgbClr val="FF00FF"/>
                </a:solidFill>
              </a:rPr>
              <a:t>4</a:t>
            </a:r>
            <a:r>
              <a:rPr lang="zh-CN" altLang="en-US" dirty="0" smtClean="0">
                <a:solidFill>
                  <a:srgbClr val="FF00FF"/>
                </a:solidFill>
              </a:rPr>
              <a:t>用</a:t>
            </a:r>
            <a:r>
              <a:rPr lang="zh-CN" altLang="en-US" dirty="0">
                <a:solidFill>
                  <a:srgbClr val="FF00FF"/>
                </a:solidFill>
              </a:rPr>
              <a:t>手触摸杯壁下部，有冰凉的感觉</a:t>
            </a:r>
            <a:r>
              <a:rPr lang="zh-CN" altLang="en-US" dirty="0" smtClean="0">
                <a:solidFill>
                  <a:srgbClr val="0000FF"/>
                </a:solidFill>
              </a:rPr>
              <a:t>。</a:t>
            </a:r>
            <a:endParaRPr lang="en-US" altLang="zh-CN" dirty="0" smtClean="0">
              <a:solidFill>
                <a:srgbClr val="FF00FF"/>
              </a:solidFill>
            </a:endParaRPr>
          </a:p>
          <a:p>
            <a:r>
              <a:rPr lang="en-US" altLang="zh-CN" dirty="0" smtClean="0">
                <a:solidFill>
                  <a:srgbClr val="FF00FF"/>
                </a:solidFill>
              </a:rPr>
              <a:t>5</a:t>
            </a:r>
            <a:r>
              <a:rPr lang="zh-CN" altLang="en-US" dirty="0" smtClean="0">
                <a:solidFill>
                  <a:srgbClr val="FF00FF"/>
                </a:solidFill>
              </a:rPr>
              <a:t>有</a:t>
            </a:r>
            <a:r>
              <a:rPr lang="zh-CN" altLang="en-US" dirty="0">
                <a:solidFill>
                  <a:srgbClr val="FF00FF"/>
                </a:solidFill>
              </a:rPr>
              <a:t>刺激性气味气体产生</a:t>
            </a:r>
            <a:r>
              <a:rPr lang="zh-CN" altLang="en-US" dirty="0">
                <a:solidFill>
                  <a:srgbClr val="0000FF"/>
                </a:solidFill>
              </a:rPr>
              <a:t>；</a:t>
            </a:r>
            <a:endParaRPr lang="en-US" altLang="zh-CN" dirty="0">
              <a:solidFill>
                <a:srgbClr val="0000FF"/>
              </a:solidFill>
            </a:endParaRPr>
          </a:p>
          <a:p>
            <a:r>
              <a:rPr lang="en-US" altLang="zh-CN" dirty="0" smtClean="0">
                <a:solidFill>
                  <a:srgbClr val="0000FF"/>
                </a:solidFill>
              </a:rPr>
              <a:t>6</a:t>
            </a:r>
            <a:r>
              <a:rPr lang="zh-CN" altLang="en-US" dirty="0" smtClean="0">
                <a:solidFill>
                  <a:srgbClr val="0000FF"/>
                </a:solidFill>
              </a:rPr>
              <a:t>湿润的红色</a:t>
            </a:r>
            <a:r>
              <a:rPr lang="zh-CN" altLang="en-US" dirty="0">
                <a:solidFill>
                  <a:srgbClr val="0000FF"/>
                </a:solidFill>
              </a:rPr>
              <a:t>石蕊试纸变蓝</a:t>
            </a:r>
            <a:endParaRPr lang="en-US" altLang="zh-CN" dirty="0">
              <a:solidFill>
                <a:srgbClr val="0000FF"/>
              </a:solidFill>
            </a:endParaRPr>
          </a:p>
          <a:p>
            <a:endParaRPr lang="en-US" altLang="zh-CN" dirty="0">
              <a:solidFill>
                <a:srgbClr val="0000FF"/>
              </a:solidFill>
            </a:endParaRPr>
          </a:p>
        </p:txBody>
      </p:sp>
      <p:sp>
        <p:nvSpPr>
          <p:cNvPr id="104463" name="Rectangle 15"/>
          <p:cNvSpPr>
            <a:spLocks noChangeArrowheads="1"/>
          </p:cNvSpPr>
          <p:nvPr/>
        </p:nvSpPr>
        <p:spPr bwMode="auto">
          <a:xfrm>
            <a:off x="6491654" y="3140968"/>
            <a:ext cx="2664296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kumimoji="0" lang="zh-CN" altLang="en-US" dirty="0">
                <a:solidFill>
                  <a:srgbClr val="FF0000"/>
                </a:solidFill>
              </a:rPr>
              <a:t>是吸热反应</a:t>
            </a:r>
          </a:p>
        </p:txBody>
      </p:sp>
      <p:sp>
        <p:nvSpPr>
          <p:cNvPr id="104466" name="Rectangle 18"/>
          <p:cNvSpPr>
            <a:spLocks noChangeArrowheads="1"/>
          </p:cNvSpPr>
          <p:nvPr/>
        </p:nvSpPr>
        <p:spPr bwMode="auto">
          <a:xfrm>
            <a:off x="222618" y="-20638"/>
            <a:ext cx="8893175" cy="119062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kumimoji="0" lang="zh-CN" altLang="en-US" dirty="0">
                <a:latin typeface="黑体" panose="02010609060101010101" pitchFamily="49" charset="-122"/>
              </a:rPr>
              <a:t>１、化学方程式：</a:t>
            </a:r>
          </a:p>
          <a:p>
            <a:r>
              <a:rPr kumimoji="0" lang="en-US" altLang="zh-CN" dirty="0">
                <a:solidFill>
                  <a:srgbClr val="BF2107"/>
                </a:solidFill>
                <a:latin typeface="黑体" panose="02010609060101010101" pitchFamily="49" charset="-122"/>
              </a:rPr>
              <a:t>Ba(OH)</a:t>
            </a:r>
            <a:r>
              <a:rPr kumimoji="0" lang="en-US" altLang="zh-CN" baseline="-25000" dirty="0">
                <a:solidFill>
                  <a:srgbClr val="BF2107"/>
                </a:solidFill>
                <a:latin typeface="黑体" panose="02010609060101010101" pitchFamily="49" charset="-122"/>
              </a:rPr>
              <a:t>2</a:t>
            </a:r>
            <a:r>
              <a:rPr kumimoji="0" lang="en-US" altLang="zh-CN" dirty="0">
                <a:solidFill>
                  <a:srgbClr val="BF2107"/>
                </a:solidFill>
              </a:rPr>
              <a:t>·</a:t>
            </a:r>
            <a:r>
              <a:rPr kumimoji="0" lang="en-US" altLang="zh-CN" dirty="0">
                <a:solidFill>
                  <a:srgbClr val="BF2107"/>
                </a:solidFill>
                <a:latin typeface="黑体" panose="02010609060101010101" pitchFamily="49" charset="-122"/>
              </a:rPr>
              <a:t>8H</a:t>
            </a:r>
            <a:r>
              <a:rPr kumimoji="0" lang="en-US" altLang="zh-CN" baseline="-25000" dirty="0">
                <a:solidFill>
                  <a:srgbClr val="BF2107"/>
                </a:solidFill>
                <a:latin typeface="黑体" panose="02010609060101010101" pitchFamily="49" charset="-122"/>
              </a:rPr>
              <a:t>2</a:t>
            </a:r>
            <a:r>
              <a:rPr kumimoji="0" lang="en-US" altLang="zh-CN" dirty="0">
                <a:solidFill>
                  <a:srgbClr val="BF2107"/>
                </a:solidFill>
                <a:latin typeface="黑体" panose="02010609060101010101" pitchFamily="49" charset="-122"/>
              </a:rPr>
              <a:t>O+2NH</a:t>
            </a:r>
            <a:r>
              <a:rPr kumimoji="0" lang="en-US" altLang="zh-CN" baseline="-25000" dirty="0">
                <a:solidFill>
                  <a:srgbClr val="BF2107"/>
                </a:solidFill>
                <a:latin typeface="黑体" panose="02010609060101010101" pitchFamily="49" charset="-122"/>
              </a:rPr>
              <a:t>4</a:t>
            </a:r>
            <a:r>
              <a:rPr kumimoji="0" lang="en-US" altLang="zh-CN" dirty="0">
                <a:solidFill>
                  <a:srgbClr val="BF2107"/>
                </a:solidFill>
                <a:latin typeface="黑体" panose="02010609060101010101" pitchFamily="49" charset="-122"/>
              </a:rPr>
              <a:t>Cl==BaCl</a:t>
            </a:r>
            <a:r>
              <a:rPr kumimoji="0" lang="en-US" altLang="zh-CN" baseline="-25000" dirty="0">
                <a:solidFill>
                  <a:srgbClr val="BF2107"/>
                </a:solidFill>
                <a:latin typeface="黑体" panose="02010609060101010101" pitchFamily="49" charset="-122"/>
              </a:rPr>
              <a:t>2</a:t>
            </a:r>
            <a:r>
              <a:rPr kumimoji="0" lang="en-US" altLang="zh-CN" dirty="0">
                <a:solidFill>
                  <a:srgbClr val="BF2107"/>
                </a:solidFill>
                <a:latin typeface="黑体" panose="02010609060101010101" pitchFamily="49" charset="-122"/>
              </a:rPr>
              <a:t>+2NH</a:t>
            </a:r>
            <a:r>
              <a:rPr kumimoji="0" lang="en-US" altLang="zh-CN" baseline="-25000" dirty="0">
                <a:solidFill>
                  <a:srgbClr val="BF2107"/>
                </a:solidFill>
                <a:latin typeface="黑体" panose="02010609060101010101" pitchFamily="49" charset="-122"/>
              </a:rPr>
              <a:t>3</a:t>
            </a:r>
            <a:r>
              <a:rPr kumimoji="0" lang="en-US" altLang="zh-CN" dirty="0">
                <a:solidFill>
                  <a:srgbClr val="BF2107"/>
                </a:solidFill>
                <a:latin typeface="黑体" panose="02010609060101010101" pitchFamily="49" charset="-122"/>
              </a:rPr>
              <a:t>↑+10H</a:t>
            </a:r>
            <a:r>
              <a:rPr kumimoji="0" lang="en-US" altLang="zh-CN" baseline="-25000" dirty="0">
                <a:solidFill>
                  <a:srgbClr val="BF2107"/>
                </a:solidFill>
                <a:latin typeface="黑体" panose="02010609060101010101" pitchFamily="49" charset="-122"/>
              </a:rPr>
              <a:t>2</a:t>
            </a:r>
            <a:r>
              <a:rPr kumimoji="0" lang="en-US" altLang="zh-CN" dirty="0">
                <a:solidFill>
                  <a:srgbClr val="BF2107"/>
                </a:solidFill>
                <a:latin typeface="黑体" panose="02010609060101010101" pitchFamily="49" charset="-122"/>
              </a:rPr>
              <a:t>O</a:t>
            </a:r>
            <a:endParaRPr kumimoji="0" lang="zh-CN" altLang="en-US" dirty="0">
              <a:latin typeface="黑体" panose="02010609060101010101" pitchFamily="49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44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44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1044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8" dur="500"/>
                                        <p:tgtEl>
                                          <p:spTgt spid="1044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462" grpId="0"/>
      <p:bldP spid="104463" grpId="0" autoUpdateAnimBg="0"/>
      <p:bldP spid="10446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1795" name="Picture 3" descr="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801688"/>
            <a:ext cx="7315200" cy="4819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1796" name="WordArt 4"/>
          <p:cNvSpPr>
            <a:spLocks noChangeArrowheads="1" noChangeShapeType="1" noTextEdit="1"/>
          </p:cNvSpPr>
          <p:nvPr/>
        </p:nvSpPr>
        <p:spPr bwMode="auto">
          <a:xfrm>
            <a:off x="7812360" y="1700808"/>
            <a:ext cx="914400" cy="45720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势能</a:t>
            </a:r>
          </a:p>
        </p:txBody>
      </p:sp>
      <p:sp>
        <p:nvSpPr>
          <p:cNvPr id="161797" name="WordArt 5"/>
          <p:cNvSpPr>
            <a:spLocks noChangeArrowheads="1" noChangeShapeType="1" noTextEdit="1"/>
          </p:cNvSpPr>
          <p:nvPr/>
        </p:nvSpPr>
        <p:spPr bwMode="auto">
          <a:xfrm>
            <a:off x="7548320" y="4725144"/>
            <a:ext cx="914400" cy="45720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动能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看图讨论</a:t>
            </a:r>
          </a:p>
        </p:txBody>
      </p:sp>
      <p:pic>
        <p:nvPicPr>
          <p:cNvPr id="163843" name="Picture 3" descr="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1644650"/>
            <a:ext cx="7620000" cy="495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3844" name="WordArt 4"/>
          <p:cNvSpPr>
            <a:spLocks noChangeArrowheads="1" noChangeShapeType="1" noTextEdit="1"/>
          </p:cNvSpPr>
          <p:nvPr/>
        </p:nvSpPr>
        <p:spPr bwMode="auto">
          <a:xfrm>
            <a:off x="0" y="2889250"/>
            <a:ext cx="914400" cy="45720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势能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9746" name="Group 2"/>
          <p:cNvGrpSpPr>
            <a:grpSpLocks/>
          </p:cNvGrpSpPr>
          <p:nvPr/>
        </p:nvGrpSpPr>
        <p:grpSpPr bwMode="auto">
          <a:xfrm>
            <a:off x="0" y="1268413"/>
            <a:ext cx="8748713" cy="4608512"/>
            <a:chOff x="2877" y="9884"/>
            <a:chExt cx="6120" cy="2340"/>
          </a:xfrm>
        </p:grpSpPr>
        <p:grpSp>
          <p:nvGrpSpPr>
            <p:cNvPr id="159747" name="Group 3"/>
            <p:cNvGrpSpPr>
              <a:grpSpLocks/>
            </p:cNvGrpSpPr>
            <p:nvPr/>
          </p:nvGrpSpPr>
          <p:grpSpPr bwMode="auto">
            <a:xfrm>
              <a:off x="3237" y="9884"/>
              <a:ext cx="2340" cy="1872"/>
              <a:chOff x="2697" y="9416"/>
              <a:chExt cx="2340" cy="1872"/>
            </a:xfrm>
          </p:grpSpPr>
          <p:sp>
            <p:nvSpPr>
              <p:cNvPr id="159748" name="Line 4"/>
              <p:cNvSpPr>
                <a:spLocks noChangeShapeType="1"/>
              </p:cNvSpPr>
              <p:nvPr/>
            </p:nvSpPr>
            <p:spPr bwMode="auto">
              <a:xfrm>
                <a:off x="2697" y="11288"/>
                <a:ext cx="234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59749" name="Line 5"/>
              <p:cNvSpPr>
                <a:spLocks noChangeShapeType="1"/>
              </p:cNvSpPr>
              <p:nvPr/>
            </p:nvSpPr>
            <p:spPr bwMode="auto">
              <a:xfrm flipV="1">
                <a:off x="2697" y="9416"/>
                <a:ext cx="0" cy="1872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grpSp>
          <p:nvGrpSpPr>
            <p:cNvPr id="159750" name="Group 6"/>
            <p:cNvGrpSpPr>
              <a:grpSpLocks/>
            </p:cNvGrpSpPr>
            <p:nvPr/>
          </p:nvGrpSpPr>
          <p:grpSpPr bwMode="auto">
            <a:xfrm>
              <a:off x="6657" y="9884"/>
              <a:ext cx="2340" cy="1872"/>
              <a:chOff x="7197" y="11697"/>
              <a:chExt cx="2340" cy="1872"/>
            </a:xfrm>
          </p:grpSpPr>
          <p:sp>
            <p:nvSpPr>
              <p:cNvPr id="159751" name="Line 7"/>
              <p:cNvSpPr>
                <a:spLocks noChangeShapeType="1"/>
              </p:cNvSpPr>
              <p:nvPr/>
            </p:nvSpPr>
            <p:spPr bwMode="auto">
              <a:xfrm flipV="1">
                <a:off x="7197" y="11697"/>
                <a:ext cx="0" cy="1872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59752" name="Line 8"/>
              <p:cNvSpPr>
                <a:spLocks noChangeShapeType="1"/>
              </p:cNvSpPr>
              <p:nvPr/>
            </p:nvSpPr>
            <p:spPr bwMode="auto">
              <a:xfrm>
                <a:off x="7197" y="13569"/>
                <a:ext cx="234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159753" name="Text Box 9"/>
            <p:cNvSpPr txBox="1">
              <a:spLocks noChangeArrowheads="1"/>
            </p:cNvSpPr>
            <p:nvPr/>
          </p:nvSpPr>
          <p:spPr bwMode="auto">
            <a:xfrm>
              <a:off x="6297" y="10040"/>
              <a:ext cx="180" cy="6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pPr algn="just"/>
              <a:r>
                <a:rPr kumimoji="0" lang="zh-CN" altLang="en-US" sz="2400">
                  <a:ea typeface="宋体" panose="02010600030101010101" pitchFamily="2" charset="-122"/>
                </a:rPr>
                <a:t>能量</a:t>
              </a:r>
            </a:p>
          </p:txBody>
        </p:sp>
        <p:sp>
          <p:nvSpPr>
            <p:cNvPr id="159754" name="Text Box 10"/>
            <p:cNvSpPr txBox="1">
              <a:spLocks noChangeArrowheads="1"/>
            </p:cNvSpPr>
            <p:nvPr/>
          </p:nvSpPr>
          <p:spPr bwMode="auto">
            <a:xfrm>
              <a:off x="3597" y="11912"/>
              <a:ext cx="1080" cy="3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pPr algn="just"/>
              <a:r>
                <a:rPr kumimoji="0" lang="zh-CN" altLang="en-US" sz="2400">
                  <a:ea typeface="宋体" panose="02010600030101010101" pitchFamily="2" charset="-122"/>
                </a:rPr>
                <a:t>反应过程</a:t>
              </a:r>
            </a:p>
          </p:txBody>
        </p:sp>
        <p:sp>
          <p:nvSpPr>
            <p:cNvPr id="159755" name="Text Box 11"/>
            <p:cNvSpPr txBox="1">
              <a:spLocks noChangeArrowheads="1"/>
            </p:cNvSpPr>
            <p:nvPr/>
          </p:nvSpPr>
          <p:spPr bwMode="auto">
            <a:xfrm>
              <a:off x="7197" y="11912"/>
              <a:ext cx="1080" cy="3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pPr algn="just"/>
              <a:r>
                <a:rPr kumimoji="0" lang="zh-CN" altLang="en-US" sz="2400">
                  <a:ea typeface="宋体" panose="02010600030101010101" pitchFamily="2" charset="-122"/>
                </a:rPr>
                <a:t>反应过程</a:t>
              </a:r>
            </a:p>
          </p:txBody>
        </p:sp>
        <p:grpSp>
          <p:nvGrpSpPr>
            <p:cNvPr id="159756" name="Group 12"/>
            <p:cNvGrpSpPr>
              <a:grpSpLocks/>
            </p:cNvGrpSpPr>
            <p:nvPr/>
          </p:nvGrpSpPr>
          <p:grpSpPr bwMode="auto">
            <a:xfrm>
              <a:off x="3203" y="10436"/>
              <a:ext cx="1800" cy="1110"/>
              <a:chOff x="2963" y="10196"/>
              <a:chExt cx="1800" cy="1110"/>
            </a:xfrm>
          </p:grpSpPr>
          <p:sp>
            <p:nvSpPr>
              <p:cNvPr id="159757" name="Line 13"/>
              <p:cNvSpPr>
                <a:spLocks noChangeShapeType="1"/>
              </p:cNvSpPr>
              <p:nvPr/>
            </p:nvSpPr>
            <p:spPr bwMode="auto">
              <a:xfrm>
                <a:off x="2963" y="10196"/>
                <a:ext cx="54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59758" name="Line 14"/>
              <p:cNvSpPr>
                <a:spLocks noChangeShapeType="1"/>
              </p:cNvSpPr>
              <p:nvPr/>
            </p:nvSpPr>
            <p:spPr bwMode="auto">
              <a:xfrm>
                <a:off x="4223" y="11288"/>
                <a:ext cx="54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59759" name="Freeform 15"/>
              <p:cNvSpPr>
                <a:spLocks/>
              </p:cNvSpPr>
              <p:nvPr/>
            </p:nvSpPr>
            <p:spPr bwMode="auto">
              <a:xfrm>
                <a:off x="3459" y="10196"/>
                <a:ext cx="765" cy="1110"/>
              </a:xfrm>
              <a:custGeom>
                <a:avLst/>
                <a:gdLst>
                  <a:gd name="T0" fmla="*/ 0 w 765"/>
                  <a:gd name="T1" fmla="*/ 0 h 1110"/>
                  <a:gd name="T2" fmla="*/ 90 w 765"/>
                  <a:gd name="T3" fmla="*/ 60 h 1110"/>
                  <a:gd name="T4" fmla="*/ 165 w 765"/>
                  <a:gd name="T5" fmla="*/ 120 h 1110"/>
                  <a:gd name="T6" fmla="*/ 300 w 765"/>
                  <a:gd name="T7" fmla="*/ 300 h 1110"/>
                  <a:gd name="T8" fmla="*/ 390 w 765"/>
                  <a:gd name="T9" fmla="*/ 480 h 1110"/>
                  <a:gd name="T10" fmla="*/ 450 w 765"/>
                  <a:gd name="T11" fmla="*/ 660 h 1110"/>
                  <a:gd name="T12" fmla="*/ 510 w 765"/>
                  <a:gd name="T13" fmla="*/ 750 h 1110"/>
                  <a:gd name="T14" fmla="*/ 525 w 765"/>
                  <a:gd name="T15" fmla="*/ 795 h 1110"/>
                  <a:gd name="T16" fmla="*/ 615 w 765"/>
                  <a:gd name="T17" fmla="*/ 930 h 1110"/>
                  <a:gd name="T18" fmla="*/ 765 w 765"/>
                  <a:gd name="T19" fmla="*/ 1110 h 11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765" h="1110">
                    <a:moveTo>
                      <a:pt x="0" y="0"/>
                    </a:moveTo>
                    <a:cubicBezTo>
                      <a:pt x="30" y="20"/>
                      <a:pt x="70" y="30"/>
                      <a:pt x="90" y="60"/>
                    </a:cubicBezTo>
                    <a:cubicBezTo>
                      <a:pt x="129" y="118"/>
                      <a:pt x="103" y="99"/>
                      <a:pt x="165" y="120"/>
                    </a:cubicBezTo>
                    <a:cubicBezTo>
                      <a:pt x="210" y="188"/>
                      <a:pt x="244" y="244"/>
                      <a:pt x="300" y="300"/>
                    </a:cubicBezTo>
                    <a:cubicBezTo>
                      <a:pt x="322" y="365"/>
                      <a:pt x="363" y="418"/>
                      <a:pt x="390" y="480"/>
                    </a:cubicBezTo>
                    <a:cubicBezTo>
                      <a:pt x="415" y="536"/>
                      <a:pt x="431" y="602"/>
                      <a:pt x="450" y="660"/>
                    </a:cubicBezTo>
                    <a:cubicBezTo>
                      <a:pt x="461" y="694"/>
                      <a:pt x="490" y="720"/>
                      <a:pt x="510" y="750"/>
                    </a:cubicBezTo>
                    <a:cubicBezTo>
                      <a:pt x="519" y="763"/>
                      <a:pt x="517" y="781"/>
                      <a:pt x="525" y="795"/>
                    </a:cubicBezTo>
                    <a:cubicBezTo>
                      <a:pt x="525" y="795"/>
                      <a:pt x="600" y="907"/>
                      <a:pt x="615" y="930"/>
                    </a:cubicBezTo>
                    <a:cubicBezTo>
                      <a:pt x="639" y="966"/>
                      <a:pt x="717" y="1110"/>
                      <a:pt x="765" y="1110"/>
                    </a:cubicBez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59760" name="Line 16"/>
              <p:cNvSpPr>
                <a:spLocks noChangeShapeType="1"/>
              </p:cNvSpPr>
              <p:nvPr/>
            </p:nvSpPr>
            <p:spPr bwMode="auto">
              <a:xfrm>
                <a:off x="3503" y="10196"/>
                <a:ext cx="126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prstDash val="sysDot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59761" name="Line 17"/>
              <p:cNvSpPr>
                <a:spLocks noChangeShapeType="1"/>
              </p:cNvSpPr>
              <p:nvPr/>
            </p:nvSpPr>
            <p:spPr bwMode="auto">
              <a:xfrm flipH="1">
                <a:off x="2963" y="11288"/>
                <a:ext cx="126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prstDash val="sysDot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59762" name="Line 18"/>
              <p:cNvSpPr>
                <a:spLocks noChangeShapeType="1"/>
              </p:cNvSpPr>
              <p:nvPr/>
            </p:nvSpPr>
            <p:spPr bwMode="auto">
              <a:xfrm flipV="1">
                <a:off x="4403" y="10196"/>
                <a:ext cx="0" cy="468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prstDash val="sysDot"/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159763" name="Line 19"/>
            <p:cNvSpPr>
              <a:spLocks noChangeShapeType="1"/>
            </p:cNvSpPr>
            <p:nvPr/>
          </p:nvSpPr>
          <p:spPr bwMode="auto">
            <a:xfrm>
              <a:off x="4643" y="11060"/>
              <a:ext cx="0" cy="46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prstDash val="sysDot"/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9764" name="Text Box 20"/>
            <p:cNvSpPr txBox="1">
              <a:spLocks noChangeArrowheads="1"/>
            </p:cNvSpPr>
            <p:nvPr/>
          </p:nvSpPr>
          <p:spPr bwMode="auto">
            <a:xfrm>
              <a:off x="3237" y="10196"/>
              <a:ext cx="720" cy="3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pPr algn="just"/>
              <a:r>
                <a:rPr kumimoji="0" lang="zh-CN" altLang="en-US" sz="2400">
                  <a:ea typeface="宋体" panose="02010600030101010101" pitchFamily="2" charset="-122"/>
                </a:rPr>
                <a:t>反应物</a:t>
              </a:r>
            </a:p>
          </p:txBody>
        </p:sp>
        <p:sp>
          <p:nvSpPr>
            <p:cNvPr id="159765" name="Text Box 21"/>
            <p:cNvSpPr txBox="1">
              <a:spLocks noChangeArrowheads="1"/>
            </p:cNvSpPr>
            <p:nvPr/>
          </p:nvSpPr>
          <p:spPr bwMode="auto">
            <a:xfrm>
              <a:off x="4317" y="11444"/>
              <a:ext cx="720" cy="3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pPr algn="just"/>
              <a:r>
                <a:rPr kumimoji="0" lang="zh-CN" altLang="en-US" sz="2400">
                  <a:ea typeface="宋体" panose="02010600030101010101" pitchFamily="2" charset="-122"/>
                </a:rPr>
                <a:t>生成物</a:t>
              </a:r>
            </a:p>
          </p:txBody>
        </p:sp>
        <p:sp>
          <p:nvSpPr>
            <p:cNvPr id="159766" name="Text Box 22"/>
            <p:cNvSpPr txBox="1">
              <a:spLocks noChangeArrowheads="1"/>
            </p:cNvSpPr>
            <p:nvPr/>
          </p:nvSpPr>
          <p:spPr bwMode="auto">
            <a:xfrm>
              <a:off x="2877" y="9884"/>
              <a:ext cx="180" cy="6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pPr algn="just"/>
              <a:r>
                <a:rPr kumimoji="0" lang="zh-CN" altLang="en-US" sz="2400">
                  <a:ea typeface="宋体" panose="02010600030101010101" pitchFamily="2" charset="-122"/>
                </a:rPr>
                <a:t>能量</a:t>
              </a:r>
            </a:p>
          </p:txBody>
        </p:sp>
        <p:sp>
          <p:nvSpPr>
            <p:cNvPr id="159767" name="Text Box 23"/>
            <p:cNvSpPr txBox="1">
              <a:spLocks noChangeArrowheads="1"/>
            </p:cNvSpPr>
            <p:nvPr/>
          </p:nvSpPr>
          <p:spPr bwMode="auto">
            <a:xfrm>
              <a:off x="4677" y="10820"/>
              <a:ext cx="540" cy="4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pPr algn="just"/>
              <a:r>
                <a:rPr kumimoji="0" lang="zh-CN" altLang="en-US" sz="2400">
                  <a:latin typeface="宋体" panose="02010600030101010101" pitchFamily="2" charset="-122"/>
                  <a:ea typeface="宋体" panose="02010600030101010101" pitchFamily="2" charset="-122"/>
                </a:rPr>
                <a:t>放热反应</a:t>
              </a:r>
              <a:endParaRPr kumimoji="0" lang="zh-CN" altLang="en-US" sz="2400">
                <a:ea typeface="宋体" panose="02010600030101010101" pitchFamily="2" charset="-122"/>
              </a:endParaRPr>
            </a:p>
          </p:txBody>
        </p:sp>
        <p:sp>
          <p:nvSpPr>
            <p:cNvPr id="159768" name="Line 24"/>
            <p:cNvSpPr>
              <a:spLocks noChangeShapeType="1"/>
            </p:cNvSpPr>
            <p:nvPr/>
          </p:nvSpPr>
          <p:spPr bwMode="auto">
            <a:xfrm>
              <a:off x="6657" y="10508"/>
              <a:ext cx="1080" cy="0"/>
            </a:xfrm>
            <a:prstGeom prst="line">
              <a:avLst/>
            </a:prstGeom>
            <a:noFill/>
            <a:ln w="9525" cap="rnd">
              <a:solidFill>
                <a:srgbClr val="000000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9769" name="Line 25"/>
            <p:cNvSpPr>
              <a:spLocks noChangeShapeType="1"/>
            </p:cNvSpPr>
            <p:nvPr/>
          </p:nvSpPr>
          <p:spPr bwMode="auto">
            <a:xfrm>
              <a:off x="7377" y="11600"/>
              <a:ext cx="1080" cy="0"/>
            </a:xfrm>
            <a:prstGeom prst="line">
              <a:avLst/>
            </a:prstGeom>
            <a:noFill/>
            <a:ln w="9525" cap="rnd">
              <a:solidFill>
                <a:srgbClr val="000000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9770" name="Line 26"/>
            <p:cNvSpPr>
              <a:spLocks noChangeShapeType="1"/>
            </p:cNvSpPr>
            <p:nvPr/>
          </p:nvSpPr>
          <p:spPr bwMode="auto">
            <a:xfrm>
              <a:off x="7737" y="10508"/>
              <a:ext cx="720" cy="0"/>
            </a:xfrm>
            <a:prstGeom prst="line">
              <a:avLst/>
            </a:prstGeom>
            <a:noFill/>
            <a:ln w="31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9771" name="Line 27"/>
            <p:cNvSpPr>
              <a:spLocks noChangeShapeType="1"/>
            </p:cNvSpPr>
            <p:nvPr/>
          </p:nvSpPr>
          <p:spPr bwMode="auto">
            <a:xfrm flipH="1">
              <a:off x="6657" y="11600"/>
              <a:ext cx="72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9772" name="Line 28"/>
            <p:cNvSpPr>
              <a:spLocks noChangeShapeType="1"/>
            </p:cNvSpPr>
            <p:nvPr/>
          </p:nvSpPr>
          <p:spPr bwMode="auto">
            <a:xfrm flipV="1">
              <a:off x="8097" y="10508"/>
              <a:ext cx="0" cy="46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prstDash val="sysDot"/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9773" name="Text Box 29"/>
            <p:cNvSpPr txBox="1">
              <a:spLocks noChangeArrowheads="1"/>
            </p:cNvSpPr>
            <p:nvPr/>
          </p:nvSpPr>
          <p:spPr bwMode="auto">
            <a:xfrm>
              <a:off x="8131" y="10892"/>
              <a:ext cx="540" cy="4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pPr algn="just"/>
              <a:r>
                <a:rPr kumimoji="0" lang="zh-CN" altLang="en-US" sz="2400">
                  <a:latin typeface="宋体" panose="02010600030101010101" pitchFamily="2" charset="-122"/>
                  <a:ea typeface="宋体" panose="02010600030101010101" pitchFamily="2" charset="-122"/>
                </a:rPr>
                <a:t>吸热反应</a:t>
              </a:r>
              <a:endParaRPr kumimoji="0" lang="zh-CN" altLang="en-US" sz="2400">
                <a:ea typeface="宋体" panose="02010600030101010101" pitchFamily="2" charset="-122"/>
              </a:endParaRPr>
            </a:p>
          </p:txBody>
        </p:sp>
        <p:sp>
          <p:nvSpPr>
            <p:cNvPr id="159774" name="Line 30"/>
            <p:cNvSpPr>
              <a:spLocks noChangeShapeType="1"/>
            </p:cNvSpPr>
            <p:nvPr/>
          </p:nvSpPr>
          <p:spPr bwMode="auto">
            <a:xfrm>
              <a:off x="8097" y="11132"/>
              <a:ext cx="0" cy="46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prstDash val="sysDot"/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9775" name="Freeform 31"/>
            <p:cNvSpPr>
              <a:spLocks/>
            </p:cNvSpPr>
            <p:nvPr/>
          </p:nvSpPr>
          <p:spPr bwMode="auto">
            <a:xfrm>
              <a:off x="7320" y="10508"/>
              <a:ext cx="777" cy="1057"/>
            </a:xfrm>
            <a:custGeom>
              <a:avLst/>
              <a:gdLst>
                <a:gd name="T0" fmla="*/ 777 w 777"/>
                <a:gd name="T1" fmla="*/ 0 h 1057"/>
                <a:gd name="T2" fmla="*/ 510 w 777"/>
                <a:gd name="T3" fmla="*/ 187 h 1057"/>
                <a:gd name="T4" fmla="*/ 330 w 777"/>
                <a:gd name="T5" fmla="*/ 352 h 1057"/>
                <a:gd name="T6" fmla="*/ 150 w 777"/>
                <a:gd name="T7" fmla="*/ 682 h 1057"/>
                <a:gd name="T8" fmla="*/ 0 w 777"/>
                <a:gd name="T9" fmla="*/ 1057 h 10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77" h="1057">
                  <a:moveTo>
                    <a:pt x="777" y="0"/>
                  </a:moveTo>
                  <a:lnTo>
                    <a:pt x="510" y="187"/>
                  </a:lnTo>
                  <a:lnTo>
                    <a:pt x="330" y="352"/>
                  </a:lnTo>
                  <a:lnTo>
                    <a:pt x="150" y="682"/>
                  </a:lnTo>
                  <a:lnTo>
                    <a:pt x="0" y="1057"/>
                  </a:ln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 type="none" w="med" len="med"/>
              <a:tailEnd type="non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9776" name="Text Box 32"/>
            <p:cNvSpPr txBox="1">
              <a:spLocks noChangeArrowheads="1"/>
            </p:cNvSpPr>
            <p:nvPr/>
          </p:nvSpPr>
          <p:spPr bwMode="auto">
            <a:xfrm>
              <a:off x="6657" y="11288"/>
              <a:ext cx="720" cy="3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pPr algn="just"/>
              <a:r>
                <a:rPr kumimoji="0" lang="zh-CN" altLang="en-US" sz="2400">
                  <a:ea typeface="宋体" panose="02010600030101010101" pitchFamily="2" charset="-122"/>
                </a:rPr>
                <a:t>反应物</a:t>
              </a:r>
            </a:p>
          </p:txBody>
        </p:sp>
        <p:sp>
          <p:nvSpPr>
            <p:cNvPr id="159777" name="Text Box 33"/>
            <p:cNvSpPr txBox="1">
              <a:spLocks noChangeArrowheads="1"/>
            </p:cNvSpPr>
            <p:nvPr/>
          </p:nvSpPr>
          <p:spPr bwMode="auto">
            <a:xfrm>
              <a:off x="7737" y="10196"/>
              <a:ext cx="720" cy="3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pPr algn="just"/>
              <a:r>
                <a:rPr kumimoji="0" lang="zh-CN" altLang="en-US" sz="2400">
                  <a:ea typeface="宋体" panose="02010600030101010101" pitchFamily="2" charset="-122"/>
                </a:rPr>
                <a:t>生成物</a:t>
              </a:r>
            </a:p>
          </p:txBody>
        </p:sp>
      </p:grpSp>
      <p:sp>
        <p:nvSpPr>
          <p:cNvPr id="159780" name="Rectangle 36"/>
          <p:cNvSpPr>
            <a:spLocks noChangeArrowheads="1"/>
          </p:cNvSpPr>
          <p:nvPr/>
        </p:nvSpPr>
        <p:spPr bwMode="auto">
          <a:xfrm>
            <a:off x="0" y="0"/>
            <a:ext cx="8388350" cy="1190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kumimoji="0" lang="zh-CN" altLang="en-US">
                <a:solidFill>
                  <a:srgbClr val="0000FF"/>
                </a:solidFill>
              </a:rPr>
              <a:t>反应物的总能量</a:t>
            </a:r>
            <a:r>
              <a:rPr kumimoji="0" lang="en-US" altLang="zh-CN">
                <a:solidFill>
                  <a:srgbClr val="0000FF"/>
                </a:solidFill>
              </a:rPr>
              <a:t> =</a:t>
            </a:r>
            <a:r>
              <a:rPr kumimoji="0" lang="zh-CN" altLang="en-US">
                <a:solidFill>
                  <a:srgbClr val="0000FF"/>
                </a:solidFill>
              </a:rPr>
              <a:t>生成物的总能量 </a:t>
            </a:r>
            <a:r>
              <a:rPr kumimoji="0" lang="en-US" altLang="zh-CN">
                <a:solidFill>
                  <a:srgbClr val="0000FF"/>
                </a:solidFill>
              </a:rPr>
              <a:t>+ </a:t>
            </a:r>
            <a:r>
              <a:rPr kumimoji="0" lang="zh-CN" altLang="en-US">
                <a:solidFill>
                  <a:srgbClr val="0000FF"/>
                </a:solidFill>
              </a:rPr>
              <a:t>热能</a:t>
            </a:r>
          </a:p>
          <a:p>
            <a:pPr algn="ctr"/>
            <a:r>
              <a:rPr kumimoji="0" lang="zh-CN" altLang="en-US">
                <a:solidFill>
                  <a:srgbClr val="BF2107"/>
                </a:solidFill>
              </a:rPr>
              <a:t>放热反应</a:t>
            </a:r>
          </a:p>
        </p:txBody>
      </p:sp>
      <p:sp>
        <p:nvSpPr>
          <p:cNvPr id="159781" name="Rectangle 37"/>
          <p:cNvSpPr>
            <a:spLocks noChangeArrowheads="1"/>
          </p:cNvSpPr>
          <p:nvPr/>
        </p:nvSpPr>
        <p:spPr bwMode="auto">
          <a:xfrm>
            <a:off x="0" y="5667375"/>
            <a:ext cx="8713788" cy="1190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kumimoji="0" lang="zh-CN" altLang="en-US" dirty="0">
                <a:solidFill>
                  <a:srgbClr val="0000FF"/>
                </a:solidFill>
              </a:rPr>
              <a:t>反应物的总能量</a:t>
            </a:r>
            <a:r>
              <a:rPr kumimoji="0" lang="en-US" altLang="zh-CN" dirty="0">
                <a:solidFill>
                  <a:srgbClr val="0000FF"/>
                </a:solidFill>
              </a:rPr>
              <a:t> =</a:t>
            </a:r>
            <a:r>
              <a:rPr kumimoji="0" lang="zh-CN" altLang="en-US" dirty="0">
                <a:solidFill>
                  <a:srgbClr val="0000FF"/>
                </a:solidFill>
              </a:rPr>
              <a:t>生成物的总能量 </a:t>
            </a:r>
            <a:r>
              <a:rPr kumimoji="0" lang="en-US" altLang="zh-CN" dirty="0">
                <a:solidFill>
                  <a:srgbClr val="0000FF"/>
                </a:solidFill>
              </a:rPr>
              <a:t>- </a:t>
            </a:r>
            <a:r>
              <a:rPr kumimoji="0" lang="zh-CN" altLang="en-US" dirty="0">
                <a:solidFill>
                  <a:srgbClr val="0000FF"/>
                </a:solidFill>
              </a:rPr>
              <a:t>热能</a:t>
            </a:r>
            <a:r>
              <a:rPr kumimoji="0" lang="zh-CN" altLang="en-US" dirty="0"/>
              <a:t>    </a:t>
            </a:r>
          </a:p>
          <a:p>
            <a:pPr algn="ctr"/>
            <a:r>
              <a:rPr kumimoji="0" lang="zh-CN" altLang="en-US" dirty="0"/>
              <a:t>       </a:t>
            </a:r>
            <a:r>
              <a:rPr kumimoji="0" lang="zh-CN" altLang="en-US" dirty="0">
                <a:solidFill>
                  <a:srgbClr val="BF2107"/>
                </a:solidFill>
              </a:rPr>
              <a:t>即为吸热反应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890" name="Text Box 2"/>
          <p:cNvSpPr txBox="1">
            <a:spLocks noChangeArrowheads="1"/>
          </p:cNvSpPr>
          <p:nvPr/>
        </p:nvSpPr>
        <p:spPr bwMode="auto">
          <a:xfrm>
            <a:off x="755650" y="981075"/>
            <a:ext cx="3435350" cy="1616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3200" dirty="0">
                <a:ea typeface="华文行楷" panose="02010800040101010101" pitchFamily="2" charset="-122"/>
              </a:rPr>
              <a:t>反应物的能量之和</a:t>
            </a:r>
          </a:p>
          <a:p>
            <a:endParaRPr lang="zh-CN" altLang="en-US" sz="3200" dirty="0">
              <a:ea typeface="华文行楷" panose="02010800040101010101" pitchFamily="2" charset="-122"/>
            </a:endParaRPr>
          </a:p>
          <a:p>
            <a:r>
              <a:rPr lang="zh-CN" altLang="en-US" sz="3200" dirty="0">
                <a:ea typeface="华文行楷" panose="02010800040101010101" pitchFamily="2" charset="-122"/>
              </a:rPr>
              <a:t>           </a:t>
            </a:r>
            <a:r>
              <a:rPr lang="en-US" altLang="zh-CN" dirty="0">
                <a:ea typeface="华文行楷" panose="02010800040101010101" pitchFamily="2" charset="-122"/>
              </a:rPr>
              <a:t>E</a:t>
            </a:r>
            <a:r>
              <a:rPr lang="zh-CN" altLang="en-US" baseline="-25000" dirty="0">
                <a:ea typeface="华文行楷" panose="02010800040101010101" pitchFamily="2" charset="-122"/>
              </a:rPr>
              <a:t>反</a:t>
            </a:r>
            <a:endParaRPr lang="zh-CN" altLang="en-US" dirty="0">
              <a:ea typeface="华文行楷" panose="02010800040101010101" pitchFamily="2" charset="-122"/>
            </a:endParaRPr>
          </a:p>
        </p:txBody>
      </p:sp>
      <p:sp>
        <p:nvSpPr>
          <p:cNvPr id="165891" name="Text Box 3"/>
          <p:cNvSpPr txBox="1">
            <a:spLocks noChangeArrowheads="1"/>
          </p:cNvSpPr>
          <p:nvPr/>
        </p:nvSpPr>
        <p:spPr bwMode="auto">
          <a:xfrm>
            <a:off x="5148263" y="981075"/>
            <a:ext cx="3435350" cy="1616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3200">
                <a:ea typeface="华文行楷" panose="02010800040101010101" pitchFamily="2" charset="-122"/>
              </a:rPr>
              <a:t>生成物的能量之和</a:t>
            </a:r>
          </a:p>
          <a:p>
            <a:endParaRPr lang="zh-CN" altLang="en-US" sz="3200">
              <a:ea typeface="华文行楷" panose="02010800040101010101" pitchFamily="2" charset="-122"/>
            </a:endParaRPr>
          </a:p>
          <a:p>
            <a:r>
              <a:rPr lang="zh-CN" altLang="en-US">
                <a:ea typeface="华文行楷" panose="02010800040101010101" pitchFamily="2" charset="-122"/>
              </a:rPr>
              <a:t>           </a:t>
            </a:r>
            <a:r>
              <a:rPr lang="en-US" altLang="zh-CN">
                <a:ea typeface="华文行楷" panose="02010800040101010101" pitchFamily="2" charset="-122"/>
              </a:rPr>
              <a:t>E</a:t>
            </a:r>
            <a:r>
              <a:rPr lang="zh-CN" altLang="en-US" baseline="-25000">
                <a:ea typeface="华文行楷" panose="02010800040101010101" pitchFamily="2" charset="-122"/>
              </a:rPr>
              <a:t>生</a:t>
            </a:r>
            <a:endParaRPr lang="zh-CN" altLang="en-US">
              <a:ea typeface="华文行楷" panose="02010800040101010101" pitchFamily="2" charset="-122"/>
            </a:endParaRPr>
          </a:p>
        </p:txBody>
      </p:sp>
      <p:sp>
        <p:nvSpPr>
          <p:cNvPr id="165892" name="Text Box 4"/>
          <p:cNvSpPr txBox="1">
            <a:spLocks noChangeArrowheads="1"/>
          </p:cNvSpPr>
          <p:nvPr/>
        </p:nvSpPr>
        <p:spPr bwMode="auto">
          <a:xfrm>
            <a:off x="250825" y="3141663"/>
            <a:ext cx="3944938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>
                <a:ea typeface="华文行楷" panose="02010800040101010101" pitchFamily="2" charset="-122"/>
              </a:rPr>
              <a:t>（</a:t>
            </a:r>
            <a:r>
              <a:rPr lang="en-US" altLang="zh-CN">
                <a:ea typeface="华文行楷" panose="02010800040101010101" pitchFamily="2" charset="-122"/>
              </a:rPr>
              <a:t>1</a:t>
            </a:r>
            <a:r>
              <a:rPr lang="zh-CN" altLang="en-US">
                <a:ea typeface="华文行楷" panose="02010800040101010101" pitchFamily="2" charset="-122"/>
              </a:rPr>
              <a:t>）若</a:t>
            </a:r>
            <a:r>
              <a:rPr lang="en-US" altLang="zh-CN">
                <a:ea typeface="华文行楷" panose="02010800040101010101" pitchFamily="2" charset="-122"/>
              </a:rPr>
              <a:t>E</a:t>
            </a:r>
            <a:r>
              <a:rPr lang="zh-CN" altLang="en-US" baseline="-25000">
                <a:ea typeface="华文行楷" panose="02010800040101010101" pitchFamily="2" charset="-122"/>
              </a:rPr>
              <a:t>反</a:t>
            </a:r>
            <a:r>
              <a:rPr lang="en-US" altLang="zh-CN">
                <a:ea typeface="华文行楷" panose="02010800040101010101" pitchFamily="2" charset="-122"/>
              </a:rPr>
              <a:t>&gt; E</a:t>
            </a:r>
            <a:r>
              <a:rPr lang="zh-CN" altLang="en-US" baseline="-25000">
                <a:ea typeface="华文行楷" panose="02010800040101010101" pitchFamily="2" charset="-122"/>
              </a:rPr>
              <a:t>生</a:t>
            </a:r>
            <a:r>
              <a:rPr lang="zh-CN" altLang="en-US">
                <a:ea typeface="华文行楷" panose="02010800040101010101" pitchFamily="2" charset="-122"/>
              </a:rPr>
              <a:t>，</a:t>
            </a:r>
            <a:endParaRPr lang="zh-CN" altLang="en-US" baseline="-25000">
              <a:ea typeface="华文行楷" panose="02010800040101010101" pitchFamily="2" charset="-122"/>
            </a:endParaRPr>
          </a:p>
        </p:txBody>
      </p:sp>
      <p:sp>
        <p:nvSpPr>
          <p:cNvPr id="165893" name="Text Box 5"/>
          <p:cNvSpPr txBox="1">
            <a:spLocks noChangeArrowheads="1"/>
          </p:cNvSpPr>
          <p:nvPr/>
        </p:nvSpPr>
        <p:spPr bwMode="auto">
          <a:xfrm>
            <a:off x="179388" y="3933825"/>
            <a:ext cx="38735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>
                <a:ea typeface="华文行楷" panose="02010800040101010101" pitchFamily="2" charset="-122"/>
              </a:rPr>
              <a:t>（</a:t>
            </a:r>
            <a:r>
              <a:rPr lang="en-US" altLang="zh-CN">
                <a:ea typeface="华文行楷" panose="02010800040101010101" pitchFamily="2" charset="-122"/>
              </a:rPr>
              <a:t>2</a:t>
            </a:r>
            <a:r>
              <a:rPr lang="zh-CN" altLang="en-US">
                <a:ea typeface="华文行楷" panose="02010800040101010101" pitchFamily="2" charset="-122"/>
              </a:rPr>
              <a:t>）若</a:t>
            </a:r>
            <a:r>
              <a:rPr lang="en-US" altLang="zh-CN">
                <a:ea typeface="华文行楷" panose="02010800040101010101" pitchFamily="2" charset="-122"/>
              </a:rPr>
              <a:t>E</a:t>
            </a:r>
            <a:r>
              <a:rPr lang="zh-CN" altLang="en-US" baseline="-25000">
                <a:ea typeface="华文行楷" panose="02010800040101010101" pitchFamily="2" charset="-122"/>
              </a:rPr>
              <a:t>反</a:t>
            </a:r>
            <a:r>
              <a:rPr lang="en-US" altLang="zh-CN">
                <a:ea typeface="华文行楷" panose="02010800040101010101" pitchFamily="2" charset="-122"/>
              </a:rPr>
              <a:t>&lt; E</a:t>
            </a:r>
            <a:r>
              <a:rPr lang="zh-CN" altLang="en-US" baseline="-25000">
                <a:ea typeface="华文行楷" panose="02010800040101010101" pitchFamily="2" charset="-122"/>
              </a:rPr>
              <a:t>生</a:t>
            </a:r>
            <a:r>
              <a:rPr lang="zh-CN" altLang="en-US">
                <a:ea typeface="华文行楷" panose="02010800040101010101" pitchFamily="2" charset="-122"/>
              </a:rPr>
              <a:t>，</a:t>
            </a:r>
            <a:endParaRPr lang="zh-CN" altLang="en-US" baseline="-25000">
              <a:ea typeface="华文行楷" panose="02010800040101010101" pitchFamily="2" charset="-122"/>
            </a:endParaRPr>
          </a:p>
        </p:txBody>
      </p:sp>
      <p:sp>
        <p:nvSpPr>
          <p:cNvPr id="165894" name="Rectangle 6"/>
          <p:cNvSpPr>
            <a:spLocks noChangeArrowheads="1"/>
          </p:cNvSpPr>
          <p:nvPr/>
        </p:nvSpPr>
        <p:spPr bwMode="auto">
          <a:xfrm>
            <a:off x="3779838" y="3141663"/>
            <a:ext cx="221615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4000">
                <a:ea typeface="华文行楷" panose="02010800040101010101" pitchFamily="2" charset="-122"/>
              </a:rPr>
              <a:t>放出能量</a:t>
            </a:r>
          </a:p>
        </p:txBody>
      </p:sp>
      <p:sp>
        <p:nvSpPr>
          <p:cNvPr id="165895" name="Rectangle 7"/>
          <p:cNvSpPr>
            <a:spLocks noChangeArrowheads="1"/>
          </p:cNvSpPr>
          <p:nvPr/>
        </p:nvSpPr>
        <p:spPr bwMode="auto">
          <a:xfrm>
            <a:off x="3708400" y="4005263"/>
            <a:ext cx="221615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4000">
                <a:ea typeface="华文行楷" panose="02010800040101010101" pitchFamily="2" charset="-122"/>
              </a:rPr>
              <a:t>吸收能量</a:t>
            </a:r>
          </a:p>
        </p:txBody>
      </p:sp>
      <p:sp>
        <p:nvSpPr>
          <p:cNvPr id="165896" name="Text Box 8"/>
          <p:cNvSpPr txBox="1">
            <a:spLocks noChangeArrowheads="1"/>
          </p:cNvSpPr>
          <p:nvPr/>
        </p:nvSpPr>
        <p:spPr bwMode="auto">
          <a:xfrm>
            <a:off x="6300788" y="3141663"/>
            <a:ext cx="2411412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>
                <a:ea typeface="华文行楷" panose="02010800040101010101" pitchFamily="2" charset="-122"/>
              </a:rPr>
              <a:t>放热反应</a:t>
            </a:r>
          </a:p>
        </p:txBody>
      </p:sp>
      <p:sp>
        <p:nvSpPr>
          <p:cNvPr id="165897" name="Text Box 9"/>
          <p:cNvSpPr txBox="1">
            <a:spLocks noChangeArrowheads="1"/>
          </p:cNvSpPr>
          <p:nvPr/>
        </p:nvSpPr>
        <p:spPr bwMode="auto">
          <a:xfrm>
            <a:off x="6227763" y="4005263"/>
            <a:ext cx="27003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>
                <a:ea typeface="华文行楷" panose="02010800040101010101" pitchFamily="2" charset="-122"/>
              </a:rPr>
              <a:t>吸热反应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8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658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8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658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58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8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1658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8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658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658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5894" grpId="0"/>
      <p:bldP spid="165895" grpId="0"/>
      <p:bldP spid="165896" grpId="0"/>
      <p:bldP spid="16589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314" name="Text Box 2"/>
          <p:cNvSpPr txBox="1">
            <a:spLocks noChangeArrowheads="1"/>
          </p:cNvSpPr>
          <p:nvPr/>
        </p:nvSpPr>
        <p:spPr bwMode="auto">
          <a:xfrm>
            <a:off x="0" y="908050"/>
            <a:ext cx="8436925" cy="341632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dirty="0" smtClean="0">
                <a:solidFill>
                  <a:srgbClr val="008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判断正误</a:t>
            </a:r>
            <a:endParaRPr lang="zh-CN" altLang="en-US" dirty="0">
              <a:solidFill>
                <a:srgbClr val="00800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r>
              <a:rPr lang="zh-CN" altLang="en-US" dirty="0">
                <a:solidFill>
                  <a:srgbClr val="008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（</a:t>
            </a:r>
            <a:r>
              <a:rPr lang="en-US" altLang="zh-CN" dirty="0">
                <a:solidFill>
                  <a:srgbClr val="008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1</a:t>
            </a:r>
            <a:r>
              <a:rPr lang="zh-CN" altLang="en-US" dirty="0">
                <a:solidFill>
                  <a:srgbClr val="008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）凡</a:t>
            </a:r>
            <a:r>
              <a:rPr lang="zh-CN" altLang="en-US" dirty="0">
                <a:solidFill>
                  <a:srgbClr val="008000"/>
                </a:solidFill>
                <a:ea typeface="华文中宋" panose="02010600040101010101" pitchFamily="2" charset="-122"/>
              </a:rPr>
              <a:t>需</a:t>
            </a:r>
            <a:r>
              <a:rPr lang="zh-CN" altLang="en-US" dirty="0">
                <a:solidFill>
                  <a:srgbClr val="008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要加热的反应一定是吸热反应</a:t>
            </a:r>
          </a:p>
          <a:p>
            <a:r>
              <a:rPr lang="zh-CN" altLang="en-US" dirty="0">
                <a:solidFill>
                  <a:srgbClr val="008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（</a:t>
            </a:r>
            <a:r>
              <a:rPr lang="en-US" altLang="zh-CN" dirty="0">
                <a:solidFill>
                  <a:srgbClr val="008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2</a:t>
            </a:r>
            <a:r>
              <a:rPr lang="zh-CN" altLang="en-US" dirty="0">
                <a:solidFill>
                  <a:srgbClr val="008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）不需要加热的反应一定是放热反应</a:t>
            </a:r>
          </a:p>
          <a:p>
            <a:r>
              <a:rPr lang="zh-CN" altLang="en-US" dirty="0">
                <a:solidFill>
                  <a:srgbClr val="008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（</a:t>
            </a:r>
            <a:r>
              <a:rPr lang="en-US" altLang="zh-CN" dirty="0">
                <a:solidFill>
                  <a:srgbClr val="008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3</a:t>
            </a:r>
            <a:r>
              <a:rPr lang="zh-CN" altLang="en-US" dirty="0">
                <a:solidFill>
                  <a:srgbClr val="008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）一个反应是吸热或放热与反应条件</a:t>
            </a:r>
          </a:p>
          <a:p>
            <a:r>
              <a:rPr lang="zh-CN" altLang="en-US" dirty="0">
                <a:solidFill>
                  <a:srgbClr val="008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         没有直接联系，与反应物与生成物</a:t>
            </a:r>
          </a:p>
          <a:p>
            <a:r>
              <a:rPr lang="zh-CN" altLang="en-US" dirty="0">
                <a:solidFill>
                  <a:srgbClr val="008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           的总能量的相对大小有关。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Text Box 2">
            <a:hlinkClick r:id="rId2" action="ppaction://hlinkfile"/>
          </p:cNvPr>
          <p:cNvSpPr txBox="1">
            <a:spLocks noChangeArrowheads="1"/>
          </p:cNvSpPr>
          <p:nvPr/>
        </p:nvSpPr>
        <p:spPr bwMode="auto">
          <a:xfrm>
            <a:off x="268288" y="44450"/>
            <a:ext cx="6680200" cy="64135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innerShdw blurRad="63500" dist="50800" dir="10800000">
              <a:prstClr val="black">
                <a:alpha val="50000"/>
              </a:prstClr>
            </a:innerShdw>
          </a:effectLst>
          <a:ex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dirty="0" smtClean="0">
                <a:solidFill>
                  <a:srgbClr val="800080"/>
                </a:solidFill>
                <a:hlinkClick r:id="rId2" action="ppaction://hlinkfile"/>
              </a:rPr>
              <a:t>【</a:t>
            </a:r>
            <a:r>
              <a:rPr lang="zh-CN" altLang="en-US" dirty="0" smtClean="0">
                <a:solidFill>
                  <a:srgbClr val="800080"/>
                </a:solidFill>
                <a:hlinkClick r:id="rId2" action="ppaction://hlinkfile"/>
              </a:rPr>
              <a:t>实验</a:t>
            </a:r>
            <a:r>
              <a:rPr lang="en-US" altLang="zh-CN" dirty="0" smtClean="0">
                <a:solidFill>
                  <a:srgbClr val="800080"/>
                </a:solidFill>
                <a:hlinkClick r:id="rId2" action="ppaction://hlinkfile"/>
              </a:rPr>
              <a:t>2-3】</a:t>
            </a:r>
            <a:r>
              <a:rPr lang="zh-CN" altLang="en-US" dirty="0" smtClean="0">
                <a:solidFill>
                  <a:srgbClr val="800080"/>
                </a:solidFill>
              </a:rPr>
              <a:t>酸</a:t>
            </a:r>
            <a:r>
              <a:rPr lang="zh-CN" altLang="en-US" dirty="0">
                <a:solidFill>
                  <a:srgbClr val="800080"/>
                </a:solidFill>
              </a:rPr>
              <a:t>碱中和反应</a:t>
            </a:r>
          </a:p>
        </p:txBody>
      </p:sp>
      <p:graphicFrame>
        <p:nvGraphicFramePr>
          <p:cNvPr id="106499" name="Group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26111075"/>
              </p:ext>
            </p:extLst>
          </p:nvPr>
        </p:nvGraphicFramePr>
        <p:xfrm>
          <a:off x="469900" y="806450"/>
          <a:ext cx="8566596" cy="2057401"/>
        </p:xfrm>
        <a:graphic>
          <a:graphicData uri="http://schemas.openxmlformats.org/drawingml/2006/table">
            <a:tbl>
              <a:tblPr/>
              <a:tblGrid>
                <a:gridCol w="2085876"/>
                <a:gridCol w="2304256"/>
                <a:gridCol w="4176464"/>
              </a:tblGrid>
              <a:tr h="110648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盐酸温度</a:t>
                      </a:r>
                      <a:r>
                        <a:rPr kumimoji="0" lang="en-US" altLang="zh-CN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/℃</a:t>
                      </a:r>
                    </a:p>
                  </a:txBody>
                  <a:tcPr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NaOH</a:t>
                      </a: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溶液温度</a:t>
                      </a:r>
                      <a:r>
                        <a:rPr kumimoji="0" lang="en-US" altLang="zh-CN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/℃</a:t>
                      </a:r>
                    </a:p>
                  </a:txBody>
                  <a:tcPr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中和反应后温度</a:t>
                      </a:r>
                      <a:r>
                        <a:rPr kumimoji="0" lang="en-US" altLang="zh-CN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/</a:t>
                      </a:r>
                      <a:r>
                        <a:rPr kumimoji="0" lang="en-US" altLang="zh-CN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℃</a:t>
                      </a:r>
                    </a:p>
                  </a:txBody>
                  <a:tcPr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5091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anchor="b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3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06513" name="Text Box 17"/>
          <p:cNvSpPr txBox="1">
            <a:spLocks noChangeArrowheads="1"/>
          </p:cNvSpPr>
          <p:nvPr/>
        </p:nvSpPr>
        <p:spPr bwMode="auto">
          <a:xfrm>
            <a:off x="236538" y="2924175"/>
            <a:ext cx="28956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>
                <a:solidFill>
                  <a:srgbClr val="800080"/>
                </a:solidFill>
              </a:rPr>
              <a:t>实验结论：</a:t>
            </a:r>
          </a:p>
        </p:txBody>
      </p:sp>
      <p:sp>
        <p:nvSpPr>
          <p:cNvPr id="106514" name="Rectangle 18"/>
          <p:cNvSpPr>
            <a:spLocks noChangeArrowheads="1"/>
          </p:cNvSpPr>
          <p:nvPr/>
        </p:nvSpPr>
        <p:spPr bwMode="auto">
          <a:xfrm>
            <a:off x="2411413" y="2924175"/>
            <a:ext cx="5970587" cy="131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zh-CN" altLang="en-US" sz="400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盐酸与</a:t>
            </a:r>
            <a:r>
              <a:rPr lang="en-US" altLang="zh-CN" sz="400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NaOH</a:t>
            </a:r>
            <a:r>
              <a:rPr lang="zh-CN" altLang="en-US" sz="400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溶液的反应是</a:t>
            </a:r>
            <a:r>
              <a:rPr lang="zh-CN" altLang="en-US" sz="4000">
                <a:solidFill>
                  <a:srgbClr val="FF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放热反应</a:t>
            </a:r>
          </a:p>
        </p:txBody>
      </p:sp>
      <p:sp>
        <p:nvSpPr>
          <p:cNvPr id="106515" name="Text Box 19"/>
          <p:cNvSpPr txBox="1">
            <a:spLocks noChangeArrowheads="1"/>
          </p:cNvSpPr>
          <p:nvPr/>
        </p:nvSpPr>
        <p:spPr bwMode="auto">
          <a:xfrm>
            <a:off x="468313" y="5691188"/>
            <a:ext cx="760095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dirty="0">
                <a:solidFill>
                  <a:srgbClr val="008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结论：</a:t>
            </a:r>
            <a:r>
              <a:rPr lang="zh-CN" altLang="en-US" sz="4400" dirty="0">
                <a:solidFill>
                  <a:srgbClr val="FF33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中和反应都是放热反应</a:t>
            </a:r>
            <a:r>
              <a:rPr lang="zh-CN" altLang="en-US" dirty="0">
                <a:solidFill>
                  <a:srgbClr val="FF33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。</a:t>
            </a:r>
          </a:p>
        </p:txBody>
      </p:sp>
      <p:sp>
        <p:nvSpPr>
          <p:cNvPr id="106516" name="Text Box 20"/>
          <p:cNvSpPr txBox="1">
            <a:spLocks noChangeArrowheads="1"/>
          </p:cNvSpPr>
          <p:nvPr/>
        </p:nvSpPr>
        <p:spPr bwMode="auto">
          <a:xfrm>
            <a:off x="468313" y="4843463"/>
            <a:ext cx="6697662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008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实质：</a:t>
            </a:r>
            <a:r>
              <a:rPr lang="en-US" altLang="zh-CN" sz="4400">
                <a:solidFill>
                  <a:srgbClr val="FF33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H</a:t>
            </a:r>
            <a:r>
              <a:rPr lang="en-US" altLang="zh-CN" sz="4400" baseline="30000">
                <a:solidFill>
                  <a:srgbClr val="FF33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+</a:t>
            </a:r>
            <a:r>
              <a:rPr lang="en-US" altLang="zh-CN" sz="4400">
                <a:solidFill>
                  <a:srgbClr val="FF33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  +  OH</a:t>
            </a:r>
            <a:r>
              <a:rPr lang="zh-CN" altLang="en-US" sz="4400" baseline="30000">
                <a:solidFill>
                  <a:srgbClr val="FF33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－</a:t>
            </a:r>
            <a:r>
              <a:rPr lang="zh-CN" altLang="en-US" sz="4400">
                <a:solidFill>
                  <a:srgbClr val="FF33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 </a:t>
            </a:r>
            <a:r>
              <a:rPr lang="en-US" altLang="zh-CN" sz="4400">
                <a:solidFill>
                  <a:srgbClr val="FF33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== H</a:t>
            </a:r>
            <a:r>
              <a:rPr lang="en-US" altLang="zh-CN" sz="4400" baseline="-25000">
                <a:solidFill>
                  <a:srgbClr val="FF33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2</a:t>
            </a:r>
            <a:r>
              <a:rPr lang="en-US" altLang="zh-CN" sz="4400">
                <a:solidFill>
                  <a:srgbClr val="FF33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O</a:t>
            </a:r>
          </a:p>
        </p:txBody>
      </p:sp>
      <p:sp>
        <p:nvSpPr>
          <p:cNvPr id="106517" name="Text Box 21"/>
          <p:cNvSpPr txBox="1">
            <a:spLocks noChangeArrowheads="1"/>
          </p:cNvSpPr>
          <p:nvPr/>
        </p:nvSpPr>
        <p:spPr bwMode="auto">
          <a:xfrm>
            <a:off x="5256846" y="2045203"/>
            <a:ext cx="3383284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n-US" altLang="zh-CN" dirty="0" smtClean="0">
                <a:solidFill>
                  <a:srgbClr val="008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41</a:t>
            </a:r>
            <a:endParaRPr lang="zh-CN" altLang="en-US" dirty="0">
              <a:solidFill>
                <a:srgbClr val="00800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106518" name="Text Box 22"/>
          <p:cNvSpPr txBox="1">
            <a:spLocks noChangeArrowheads="1"/>
          </p:cNvSpPr>
          <p:nvPr/>
        </p:nvSpPr>
        <p:spPr bwMode="auto">
          <a:xfrm>
            <a:off x="863600" y="1989138"/>
            <a:ext cx="758541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rgbClr val="008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32</a:t>
            </a:r>
            <a:endParaRPr lang="zh-CN" altLang="en-US" dirty="0">
              <a:solidFill>
                <a:srgbClr val="00800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106519" name="Text Box 23"/>
          <p:cNvSpPr txBox="1">
            <a:spLocks noChangeArrowheads="1"/>
          </p:cNvSpPr>
          <p:nvPr/>
        </p:nvSpPr>
        <p:spPr bwMode="auto">
          <a:xfrm>
            <a:off x="3225800" y="2019300"/>
            <a:ext cx="758541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rgbClr val="008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32</a:t>
            </a:r>
            <a:endParaRPr lang="zh-CN" altLang="en-US" dirty="0">
              <a:solidFill>
                <a:srgbClr val="00800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106520" name="Rectangle 24"/>
          <p:cNvSpPr>
            <a:spLocks noChangeArrowheads="1"/>
          </p:cNvSpPr>
          <p:nvPr/>
        </p:nvSpPr>
        <p:spPr bwMode="auto">
          <a:xfrm>
            <a:off x="522288" y="4300538"/>
            <a:ext cx="69278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kumimoji="0" lang="zh-CN" altLang="en-US" b="0"/>
              <a:t>反应的化学方程式和离子方程式</a:t>
            </a:r>
            <a:r>
              <a:rPr kumimoji="0" lang="zh-CN" altLang="en-US"/>
              <a:t> </a:t>
            </a:r>
            <a:r>
              <a:rPr kumimoji="0" lang="en-US" altLang="zh-CN"/>
              <a:t>?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65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65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65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65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65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65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1065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0" dur="500"/>
                                        <p:tgtEl>
                                          <p:spTgt spid="1065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065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065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065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065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6514" grpId="0" autoUpdateAnimBg="0"/>
      <p:bldP spid="106515" grpId="0" autoUpdateAnimBg="0"/>
      <p:bldP spid="106516" grpId="0" autoUpdateAnimBg="0"/>
      <p:bldP spid="106517" grpId="0" autoUpdateAnimBg="0"/>
      <p:bldP spid="106518" grpId="0" autoUpdateAnimBg="0"/>
      <p:bldP spid="106519" grpId="0" autoUpdateAnimBg="0"/>
      <p:bldP spid="10652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570" name="Rectangle 18"/>
          <p:cNvSpPr>
            <a:spLocks noChangeArrowheads="1"/>
          </p:cNvSpPr>
          <p:nvPr/>
        </p:nvSpPr>
        <p:spPr bwMode="auto">
          <a:xfrm>
            <a:off x="900113" y="463550"/>
            <a:ext cx="7704335" cy="144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zh-CN" altLang="en-US" sz="4400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写出盐酸、硝酸、硫酸分别与</a:t>
            </a:r>
            <a:r>
              <a:rPr lang="en-US" altLang="zh-CN" sz="4400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KOH</a:t>
            </a:r>
            <a:r>
              <a:rPr lang="zh-CN" altLang="en-US" sz="4400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溶液的反应</a:t>
            </a:r>
            <a:r>
              <a:rPr kumimoji="0" lang="zh-CN" altLang="en-US" sz="4400" dirty="0" smtClean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的离子方程式</a:t>
            </a:r>
            <a:endParaRPr lang="zh-CN" altLang="en-US" sz="4400" dirty="0">
              <a:solidFill>
                <a:srgbClr val="0000FF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151571" name="Text Box 19"/>
          <p:cNvSpPr txBox="1">
            <a:spLocks noChangeArrowheads="1"/>
          </p:cNvSpPr>
          <p:nvPr/>
        </p:nvSpPr>
        <p:spPr bwMode="auto">
          <a:xfrm>
            <a:off x="677836" y="3176587"/>
            <a:ext cx="760095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dirty="0">
                <a:solidFill>
                  <a:srgbClr val="008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结论：</a:t>
            </a:r>
            <a:r>
              <a:rPr lang="zh-CN" altLang="en-US" sz="4400" dirty="0">
                <a:solidFill>
                  <a:srgbClr val="FF33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中和反应都是放热反应</a:t>
            </a:r>
            <a:r>
              <a:rPr lang="zh-CN" altLang="en-US" dirty="0">
                <a:solidFill>
                  <a:srgbClr val="FF33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。</a:t>
            </a:r>
          </a:p>
        </p:txBody>
      </p:sp>
      <p:sp>
        <p:nvSpPr>
          <p:cNvPr id="151572" name="Text Box 20"/>
          <p:cNvSpPr txBox="1">
            <a:spLocks noChangeArrowheads="1"/>
          </p:cNvSpPr>
          <p:nvPr/>
        </p:nvSpPr>
        <p:spPr bwMode="auto">
          <a:xfrm>
            <a:off x="215080" y="2254250"/>
            <a:ext cx="8526463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0" lang="zh-CN" altLang="en-US" b="0" dirty="0"/>
              <a:t>反应</a:t>
            </a:r>
            <a:r>
              <a:rPr lang="zh-CN" altLang="en-US" dirty="0">
                <a:solidFill>
                  <a:srgbClr val="008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实质相同：</a:t>
            </a:r>
            <a:r>
              <a:rPr lang="en-US" altLang="zh-CN" sz="4400" dirty="0">
                <a:solidFill>
                  <a:srgbClr val="FF33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H</a:t>
            </a:r>
            <a:r>
              <a:rPr lang="en-US" altLang="zh-CN" sz="4400" baseline="30000" dirty="0">
                <a:solidFill>
                  <a:srgbClr val="FF33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+</a:t>
            </a:r>
            <a:r>
              <a:rPr lang="en-US" altLang="zh-CN" sz="4400" dirty="0">
                <a:solidFill>
                  <a:srgbClr val="FF33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  +  OH</a:t>
            </a:r>
            <a:r>
              <a:rPr lang="zh-CN" altLang="en-US" sz="4400" baseline="30000" dirty="0">
                <a:solidFill>
                  <a:srgbClr val="FF33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－</a:t>
            </a:r>
            <a:r>
              <a:rPr lang="zh-CN" altLang="en-US" sz="4400" dirty="0">
                <a:solidFill>
                  <a:srgbClr val="FF33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 </a:t>
            </a:r>
            <a:r>
              <a:rPr lang="en-US" altLang="zh-CN" sz="4400" dirty="0">
                <a:solidFill>
                  <a:srgbClr val="FF33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== H</a:t>
            </a:r>
            <a:r>
              <a:rPr lang="en-US" altLang="zh-CN" sz="4400" baseline="-25000" dirty="0">
                <a:solidFill>
                  <a:srgbClr val="FF33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2</a:t>
            </a:r>
            <a:r>
              <a:rPr lang="en-US" altLang="zh-CN" sz="4400" dirty="0">
                <a:solidFill>
                  <a:srgbClr val="FF33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O</a:t>
            </a:r>
          </a:p>
        </p:txBody>
      </p:sp>
      <p:sp>
        <p:nvSpPr>
          <p:cNvPr id="5" name="Text Box 2"/>
          <p:cNvSpPr txBox="1">
            <a:spLocks noChangeArrowheads="1"/>
          </p:cNvSpPr>
          <p:nvPr/>
        </p:nvSpPr>
        <p:spPr bwMode="auto">
          <a:xfrm>
            <a:off x="576361" y="4437112"/>
            <a:ext cx="8351838" cy="1997075"/>
          </a:xfrm>
          <a:prstGeom prst="rect">
            <a:avLst/>
          </a:prstGeom>
          <a:noFill/>
          <a:ln w="76200" cmpd="tri">
            <a:solidFill>
              <a:srgbClr val="008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酸与碱发生中和反应生成</a:t>
            </a:r>
            <a:r>
              <a:rPr lang="zh-CN" altLang="en-US" dirty="0">
                <a:latin typeface="华文中宋" panose="02010600040101010101" pitchFamily="2" charset="-122"/>
                <a:ea typeface="华文中宋" panose="02010600040101010101" pitchFamily="2" charset="-122"/>
              </a:rPr>
              <a:t> </a:t>
            </a:r>
            <a:r>
              <a:rPr lang="en-US" altLang="zh-CN" sz="5400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1</a:t>
            </a:r>
            <a:r>
              <a:rPr lang="en-US" altLang="zh-CN" dirty="0">
                <a:solidFill>
                  <a:srgbClr val="FF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 </a:t>
            </a:r>
            <a:r>
              <a:rPr lang="en-US" altLang="zh-CN" dirty="0" err="1">
                <a:solidFill>
                  <a:srgbClr val="FF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mol</a:t>
            </a:r>
            <a:r>
              <a:rPr lang="en-US" altLang="zh-CN" dirty="0">
                <a:solidFill>
                  <a:srgbClr val="FF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 H</a:t>
            </a:r>
            <a:r>
              <a:rPr lang="en-US" altLang="zh-CN" baseline="-25000" dirty="0">
                <a:solidFill>
                  <a:srgbClr val="FF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2</a:t>
            </a:r>
            <a:r>
              <a:rPr lang="en-US" altLang="zh-CN" dirty="0">
                <a:solidFill>
                  <a:srgbClr val="FF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O</a:t>
            </a:r>
            <a:r>
              <a:rPr lang="en-US" altLang="zh-CN" dirty="0">
                <a:latin typeface="华文中宋" panose="02010600040101010101" pitchFamily="2" charset="-122"/>
                <a:ea typeface="华文中宋" panose="02010600040101010101" pitchFamily="2" charset="-122"/>
              </a:rPr>
              <a:t> </a:t>
            </a:r>
            <a:r>
              <a:rPr lang="zh-CN" altLang="en-US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时所释放的热量称为</a:t>
            </a:r>
            <a:r>
              <a:rPr lang="zh-CN" altLang="en-US" sz="6600" dirty="0">
                <a:solidFill>
                  <a:srgbClr val="FF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中和热</a:t>
            </a:r>
            <a:r>
              <a:rPr lang="zh-CN" altLang="en-US" dirty="0">
                <a:latin typeface="华文中宋" panose="02010600040101010101" pitchFamily="2" charset="-122"/>
                <a:ea typeface="华文中宋" panose="02010600040101010101" pitchFamily="2" charset="-122"/>
              </a:rPr>
              <a:t>。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5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515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5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15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15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5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515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15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1570" grpId="0" autoUpdateAnimBg="0"/>
      <p:bldP spid="151571" grpId="0" autoUpdateAnimBg="0"/>
      <p:bldP spid="151572" grpId="0" autoUpdateAnimBg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2"/>
          <p:cNvSpPr>
            <a:spLocks noGrp="1" noChangeArrowheads="1"/>
          </p:cNvSpPr>
          <p:nvPr>
            <p:ph type="body" sz="half" idx="1"/>
          </p:nvPr>
        </p:nvSpPr>
        <p:spPr>
          <a:xfrm>
            <a:off x="250825" y="692150"/>
            <a:ext cx="6769100" cy="4114800"/>
          </a:xfrm>
        </p:spPr>
        <p:txBody>
          <a:bodyPr/>
          <a:lstStyle/>
          <a:p>
            <a:pPr>
              <a:buFontTx/>
              <a:buNone/>
            </a:pPr>
            <a:r>
              <a:rPr lang="zh-CN" altLang="en-US" sz="4000" b="1" dirty="0">
                <a:latin typeface="华文中宋" panose="02010600040101010101" pitchFamily="2" charset="-122"/>
                <a:ea typeface="华文中宋" panose="02010600040101010101" pitchFamily="2" charset="-122"/>
                <a:cs typeface=""/>
              </a:rPr>
              <a:t>（</a:t>
            </a:r>
            <a:r>
              <a:rPr lang="en-US" altLang="zh-CN" sz="4000" b="1" dirty="0">
                <a:latin typeface="华文中宋" panose="02010600040101010101" pitchFamily="2" charset="-122"/>
                <a:ea typeface="华文中宋" panose="02010600040101010101" pitchFamily="2" charset="-122"/>
                <a:cs typeface=""/>
              </a:rPr>
              <a:t>1</a:t>
            </a:r>
            <a:r>
              <a:rPr lang="zh-CN" altLang="en-US" sz="4000" b="1" dirty="0">
                <a:latin typeface="华文中宋" panose="02010600040101010101" pitchFamily="2" charset="-122"/>
                <a:ea typeface="华文中宋" panose="02010600040101010101" pitchFamily="2" charset="-122"/>
                <a:cs typeface=""/>
              </a:rPr>
              <a:t>）所有燃料的燃烧反应        </a:t>
            </a:r>
          </a:p>
          <a:p>
            <a:pPr>
              <a:buFontTx/>
              <a:buNone/>
            </a:pPr>
            <a:r>
              <a:rPr lang="zh-CN" altLang="en-US" sz="4000" b="1" dirty="0">
                <a:latin typeface="华文中宋" panose="02010600040101010101" pitchFamily="2" charset="-122"/>
                <a:ea typeface="华文中宋" panose="02010600040101010101" pitchFamily="2" charset="-122"/>
                <a:cs typeface=""/>
              </a:rPr>
              <a:t>（</a:t>
            </a:r>
            <a:r>
              <a:rPr lang="en-US" altLang="zh-CN" sz="4000" b="1" dirty="0">
                <a:latin typeface="华文中宋" panose="02010600040101010101" pitchFamily="2" charset="-122"/>
                <a:ea typeface="华文中宋" panose="02010600040101010101" pitchFamily="2" charset="-122"/>
                <a:cs typeface=""/>
              </a:rPr>
              <a:t>2</a:t>
            </a:r>
            <a:r>
              <a:rPr lang="zh-CN" altLang="en-US" sz="4000" b="1" dirty="0">
                <a:latin typeface="华文中宋" panose="02010600040101010101" pitchFamily="2" charset="-122"/>
                <a:ea typeface="华文中宋" panose="02010600040101010101" pitchFamily="2" charset="-122"/>
                <a:cs typeface=""/>
              </a:rPr>
              <a:t>）中和反应 </a:t>
            </a:r>
          </a:p>
          <a:p>
            <a:pPr>
              <a:buFontTx/>
              <a:buNone/>
            </a:pPr>
            <a:r>
              <a:rPr lang="zh-CN" altLang="en-US" sz="4000" b="1" dirty="0">
                <a:latin typeface="华文中宋" panose="02010600040101010101" pitchFamily="2" charset="-122"/>
                <a:ea typeface="华文中宋" panose="02010600040101010101" pitchFamily="2" charset="-122"/>
                <a:cs typeface=""/>
              </a:rPr>
              <a:t>（</a:t>
            </a:r>
            <a:r>
              <a:rPr lang="en-US" altLang="zh-CN" sz="4000" b="1" dirty="0">
                <a:latin typeface="华文中宋" panose="02010600040101010101" pitchFamily="2" charset="-122"/>
                <a:ea typeface="华文中宋" panose="02010600040101010101" pitchFamily="2" charset="-122"/>
                <a:cs typeface=""/>
              </a:rPr>
              <a:t>3</a:t>
            </a:r>
            <a:r>
              <a:rPr lang="zh-CN" altLang="en-US" sz="4000" b="1" dirty="0">
                <a:latin typeface="华文中宋" panose="02010600040101010101" pitchFamily="2" charset="-122"/>
                <a:ea typeface="华文中宋" panose="02010600040101010101" pitchFamily="2" charset="-122"/>
                <a:cs typeface=""/>
              </a:rPr>
              <a:t>）</a:t>
            </a:r>
            <a:r>
              <a:rPr lang="zh-CN" altLang="en-US" sz="4000" b="1" dirty="0">
                <a:solidFill>
                  <a:srgbClr val="FF00FF"/>
                </a:solidFill>
                <a:latin typeface="华文中宋" panose="02010600040101010101" pitchFamily="2" charset="-122"/>
                <a:ea typeface="华文中宋" panose="02010600040101010101" pitchFamily="2" charset="-122"/>
                <a:cs typeface=""/>
              </a:rPr>
              <a:t>大多数</a:t>
            </a:r>
            <a:r>
              <a:rPr lang="zh-CN" altLang="en-US" sz="4000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  <a:cs typeface=""/>
              </a:rPr>
              <a:t>化合</a:t>
            </a:r>
            <a:r>
              <a:rPr lang="zh-CN" altLang="en-US" sz="4000" b="1" dirty="0">
                <a:latin typeface="华文中宋" panose="02010600040101010101" pitchFamily="2" charset="-122"/>
                <a:ea typeface="华文中宋" panose="02010600040101010101" pitchFamily="2" charset="-122"/>
                <a:cs typeface=""/>
              </a:rPr>
              <a:t>反应 </a:t>
            </a:r>
          </a:p>
          <a:p>
            <a:pPr>
              <a:buFontTx/>
              <a:buNone/>
            </a:pPr>
            <a:r>
              <a:rPr lang="zh-CN" altLang="en-US" sz="4000" b="1" dirty="0">
                <a:latin typeface="华文中宋" panose="02010600040101010101" pitchFamily="2" charset="-122"/>
                <a:ea typeface="华文中宋" panose="02010600040101010101" pitchFamily="2" charset="-122"/>
                <a:cs typeface=""/>
              </a:rPr>
              <a:t>（</a:t>
            </a:r>
            <a:r>
              <a:rPr lang="en-US" altLang="zh-CN" sz="4000" b="1" dirty="0">
                <a:latin typeface="华文中宋" panose="02010600040101010101" pitchFamily="2" charset="-122"/>
                <a:ea typeface="华文中宋" panose="02010600040101010101" pitchFamily="2" charset="-122"/>
                <a:cs typeface=""/>
              </a:rPr>
              <a:t>4</a:t>
            </a:r>
            <a:r>
              <a:rPr lang="zh-CN" altLang="en-US" sz="4000" b="1" dirty="0">
                <a:latin typeface="华文中宋" panose="02010600040101010101" pitchFamily="2" charset="-122"/>
                <a:ea typeface="华文中宋" panose="02010600040101010101" pitchFamily="2" charset="-122"/>
                <a:cs typeface=""/>
              </a:rPr>
              <a:t>）活泼金属跟水或酸反应</a:t>
            </a:r>
          </a:p>
          <a:p>
            <a:pPr>
              <a:buFontTx/>
              <a:buNone/>
            </a:pPr>
            <a:r>
              <a:rPr lang="zh-CN" altLang="en-US" sz="4000" b="1" dirty="0">
                <a:latin typeface="华文中宋" panose="02010600040101010101" pitchFamily="2" charset="-122"/>
                <a:ea typeface="华文中宋" panose="02010600040101010101" pitchFamily="2" charset="-122"/>
                <a:cs typeface=""/>
              </a:rPr>
              <a:t>（</a:t>
            </a:r>
            <a:r>
              <a:rPr lang="en-US" altLang="zh-CN" sz="4000" b="1" dirty="0">
                <a:latin typeface="华文中宋" panose="02010600040101010101" pitchFamily="2" charset="-122"/>
                <a:ea typeface="华文中宋" panose="02010600040101010101" pitchFamily="2" charset="-122"/>
                <a:cs typeface=""/>
              </a:rPr>
              <a:t>5</a:t>
            </a:r>
            <a:r>
              <a:rPr lang="zh-CN" altLang="en-US" sz="4000" b="1" dirty="0">
                <a:latin typeface="华文中宋" panose="02010600040101010101" pitchFamily="2" charset="-122"/>
                <a:ea typeface="华文中宋" panose="02010600040101010101" pitchFamily="2" charset="-122"/>
                <a:cs typeface=""/>
              </a:rPr>
              <a:t>）物质的缓慢氧化</a:t>
            </a:r>
          </a:p>
        </p:txBody>
      </p:sp>
      <p:sp>
        <p:nvSpPr>
          <p:cNvPr id="88067" name="Rectangle 3"/>
          <p:cNvSpPr>
            <a:spLocks noChangeArrowheads="1"/>
          </p:cNvSpPr>
          <p:nvPr/>
        </p:nvSpPr>
        <p:spPr bwMode="auto">
          <a:xfrm>
            <a:off x="874713" y="4300538"/>
            <a:ext cx="38417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20000"/>
              </a:spcBef>
            </a:pPr>
            <a:r>
              <a:rPr lang="zh-CN" altLang="en-US" dirty="0">
                <a:solidFill>
                  <a:srgbClr val="0000FF"/>
                </a:solidFill>
                <a:ea typeface="华文细黑" panose="02010600040101010101" pitchFamily="2" charset="-122"/>
              </a:rPr>
              <a:t>常见的放热现象：</a:t>
            </a:r>
          </a:p>
        </p:txBody>
      </p:sp>
      <p:sp>
        <p:nvSpPr>
          <p:cNvPr id="88068" name="Text Box 4"/>
          <p:cNvSpPr txBox="1">
            <a:spLocks noChangeArrowheads="1"/>
          </p:cNvSpPr>
          <p:nvPr/>
        </p:nvSpPr>
        <p:spPr bwMode="auto">
          <a:xfrm>
            <a:off x="852488" y="4810125"/>
            <a:ext cx="3279775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>
                <a:ea typeface="宋体" panose="02010600030101010101" pitchFamily="2" charset="-122"/>
              </a:rPr>
              <a:t>1.</a:t>
            </a:r>
            <a:r>
              <a:rPr lang="zh-CN" altLang="en-US">
                <a:ea typeface="宋体" panose="02010600030101010101" pitchFamily="2" charset="-122"/>
              </a:rPr>
              <a:t>浓硫酸溶于水</a:t>
            </a:r>
          </a:p>
        </p:txBody>
      </p:sp>
      <p:sp>
        <p:nvSpPr>
          <p:cNvPr id="88069" name="Text Box 5"/>
          <p:cNvSpPr txBox="1">
            <a:spLocks noChangeArrowheads="1"/>
          </p:cNvSpPr>
          <p:nvPr/>
        </p:nvSpPr>
        <p:spPr bwMode="auto">
          <a:xfrm>
            <a:off x="852488" y="5405438"/>
            <a:ext cx="3279775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>
                <a:ea typeface="宋体" panose="02010600030101010101" pitchFamily="2" charset="-122"/>
              </a:rPr>
              <a:t>2.</a:t>
            </a:r>
            <a:r>
              <a:rPr lang="zh-CN" altLang="en-US">
                <a:ea typeface="宋体" panose="02010600030101010101" pitchFamily="2" charset="-122"/>
              </a:rPr>
              <a:t>生石灰溶于水</a:t>
            </a:r>
          </a:p>
        </p:txBody>
      </p:sp>
      <p:sp>
        <p:nvSpPr>
          <p:cNvPr id="88070" name="Text Box 6"/>
          <p:cNvSpPr txBox="1">
            <a:spLocks noChangeArrowheads="1"/>
          </p:cNvSpPr>
          <p:nvPr/>
        </p:nvSpPr>
        <p:spPr bwMode="auto">
          <a:xfrm>
            <a:off x="4680505" y="4785519"/>
            <a:ext cx="4090988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dirty="0">
                <a:ea typeface="宋体" panose="02010600030101010101" pitchFamily="2" charset="-122"/>
              </a:rPr>
              <a:t>3.</a:t>
            </a:r>
            <a:r>
              <a:rPr lang="zh-CN" altLang="en-US" dirty="0">
                <a:ea typeface="宋体" panose="02010600030101010101" pitchFamily="2" charset="-122"/>
              </a:rPr>
              <a:t>固体</a:t>
            </a:r>
            <a:r>
              <a:rPr lang="en-US" altLang="zh-CN" dirty="0" err="1">
                <a:ea typeface="宋体" panose="02010600030101010101" pitchFamily="2" charset="-122"/>
              </a:rPr>
              <a:t>NaOH</a:t>
            </a:r>
            <a:r>
              <a:rPr lang="zh-CN" altLang="en-US" dirty="0">
                <a:ea typeface="宋体" panose="02010600030101010101" pitchFamily="2" charset="-122"/>
              </a:rPr>
              <a:t>溶于水</a:t>
            </a:r>
          </a:p>
        </p:txBody>
      </p:sp>
      <p:sp>
        <p:nvSpPr>
          <p:cNvPr id="88072" name="Rectangle 8"/>
          <p:cNvSpPr>
            <a:spLocks noChangeArrowheads="1"/>
          </p:cNvSpPr>
          <p:nvPr/>
        </p:nvSpPr>
        <p:spPr bwMode="auto">
          <a:xfrm>
            <a:off x="1090613" y="115888"/>
            <a:ext cx="38417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0" lang="zh-CN" altLang="en-US" b="0">
                <a:solidFill>
                  <a:srgbClr val="FF0066"/>
                </a:solidFill>
                <a:ea typeface="华文琥珀" panose="02010800040101010101" pitchFamily="2" charset="-122"/>
              </a:rPr>
              <a:t>常见的放热反应：</a:t>
            </a:r>
          </a:p>
        </p:txBody>
      </p:sp>
      <p:sp>
        <p:nvSpPr>
          <p:cNvPr id="2" name="矩形 1"/>
          <p:cNvSpPr/>
          <p:nvPr/>
        </p:nvSpPr>
        <p:spPr>
          <a:xfrm>
            <a:off x="4680505" y="5451475"/>
            <a:ext cx="2723823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4</a:t>
            </a:r>
            <a:r>
              <a:rPr lang="zh-CN" altLang="en-US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形成化学键</a:t>
            </a:r>
            <a:endParaRPr lang="zh-CN" altLang="en-US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9090" name="Group 2"/>
          <p:cNvGrpSpPr>
            <a:grpSpLocks/>
          </p:cNvGrpSpPr>
          <p:nvPr/>
        </p:nvGrpSpPr>
        <p:grpSpPr bwMode="auto">
          <a:xfrm>
            <a:off x="612775" y="314325"/>
            <a:ext cx="8458200" cy="4392613"/>
            <a:chOff x="240" y="1438"/>
            <a:chExt cx="5328" cy="2767"/>
          </a:xfrm>
        </p:grpSpPr>
        <p:sp>
          <p:nvSpPr>
            <p:cNvPr id="89091" name="Rectangle 3"/>
            <p:cNvSpPr>
              <a:spLocks noChangeArrowheads="1"/>
            </p:cNvSpPr>
            <p:nvPr/>
          </p:nvSpPr>
          <p:spPr bwMode="auto">
            <a:xfrm>
              <a:off x="4176" y="2227"/>
              <a:ext cx="372" cy="3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zh-CN" altLang="en-US" sz="3200" b="0">
                  <a:ea typeface=""/>
                  <a:cs typeface=""/>
                </a:rPr>
                <a:t>△</a:t>
              </a:r>
            </a:p>
          </p:txBody>
        </p:sp>
        <p:sp>
          <p:nvSpPr>
            <p:cNvPr id="89092" name="Rectangle 4"/>
            <p:cNvSpPr>
              <a:spLocks noChangeArrowheads="1"/>
            </p:cNvSpPr>
            <p:nvPr/>
          </p:nvSpPr>
          <p:spPr bwMode="auto">
            <a:xfrm>
              <a:off x="240" y="1438"/>
              <a:ext cx="5328" cy="276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endParaRPr lang="zh-CN" altLang="en-US" b="0">
                <a:solidFill>
                  <a:srgbClr val="FF0066"/>
                </a:solidFill>
                <a:latin typeface="华文细黑" panose="02010600040101010101" pitchFamily="2" charset="-122"/>
                <a:ea typeface="华文细黑" panose="02010600040101010101" pitchFamily="2" charset="-122"/>
              </a:endParaRPr>
            </a:p>
            <a:p>
              <a:pPr>
                <a:spcBef>
                  <a:spcPct val="50000"/>
                </a:spcBef>
              </a:pPr>
              <a:r>
                <a:rPr lang="zh-CN" altLang="en-US" sz="3200" b="0">
                  <a:ea typeface=""/>
                  <a:cs typeface=""/>
                </a:rPr>
                <a:t>（</a:t>
              </a:r>
              <a:r>
                <a:rPr lang="en-US" altLang="zh-CN" sz="3200" b="0">
                  <a:ea typeface=""/>
                  <a:cs typeface=""/>
                </a:rPr>
                <a:t>1</a:t>
              </a:r>
              <a:r>
                <a:rPr lang="zh-CN" altLang="en-US" sz="3200" b="0">
                  <a:ea typeface=""/>
                  <a:cs typeface=""/>
                </a:rPr>
                <a:t>）</a:t>
              </a:r>
              <a:r>
                <a:rPr lang="zh-CN" altLang="en-US" b="0">
                  <a:solidFill>
                    <a:srgbClr val="FF00FF"/>
                  </a:solidFill>
                  <a:ea typeface="华文中宋" panose="02010600040101010101" pitchFamily="2" charset="-122"/>
                  <a:cs typeface=""/>
                </a:rPr>
                <a:t>大多数</a:t>
              </a:r>
              <a:r>
                <a:rPr lang="zh-CN" altLang="en-US" b="0">
                  <a:solidFill>
                    <a:srgbClr val="0000FF"/>
                  </a:solidFill>
                  <a:ea typeface="华文中宋" panose="02010600040101010101" pitchFamily="2" charset="-122"/>
                  <a:cs typeface=""/>
                </a:rPr>
                <a:t>分解</a:t>
              </a:r>
              <a:r>
                <a:rPr lang="zh-CN" altLang="en-US" b="0">
                  <a:ea typeface="华文中宋" panose="02010600040101010101" pitchFamily="2" charset="-122"/>
                  <a:cs typeface=""/>
                </a:rPr>
                <a:t>反应</a:t>
              </a:r>
              <a:r>
                <a:rPr lang="zh-CN" altLang="en-US" sz="3200" b="0">
                  <a:ea typeface=""/>
                  <a:cs typeface=""/>
                </a:rPr>
                <a:t>                         </a:t>
              </a:r>
            </a:p>
            <a:p>
              <a:pPr>
                <a:spcBef>
                  <a:spcPct val="50000"/>
                </a:spcBef>
              </a:pPr>
              <a:r>
                <a:rPr lang="zh-CN" altLang="en-US" sz="3200" b="0">
                  <a:ea typeface=""/>
                  <a:cs typeface=""/>
                </a:rPr>
                <a:t>（</a:t>
              </a:r>
              <a:r>
                <a:rPr lang="en-US" altLang="zh-CN" sz="3200" b="0">
                  <a:ea typeface=""/>
                  <a:cs typeface=""/>
                </a:rPr>
                <a:t>2</a:t>
              </a:r>
              <a:r>
                <a:rPr lang="zh-CN" altLang="en-US" sz="3200" b="0">
                  <a:ea typeface=""/>
                  <a:cs typeface=""/>
                </a:rPr>
                <a:t>）</a:t>
              </a:r>
              <a:r>
                <a:rPr lang="en-US" altLang="zh-CN" sz="3200" b="0">
                  <a:ea typeface=""/>
                  <a:cs typeface=""/>
                </a:rPr>
                <a:t>C+CO</a:t>
              </a:r>
              <a:r>
                <a:rPr lang="en-US" altLang="zh-CN" sz="3200" b="0" baseline="-25000">
                  <a:ea typeface=""/>
                  <a:cs typeface=""/>
                </a:rPr>
                <a:t>2</a:t>
              </a:r>
              <a:r>
                <a:rPr lang="en-US" altLang="zh-CN" sz="3200" b="0">
                  <a:ea typeface=""/>
                  <a:cs typeface=""/>
                </a:rPr>
                <a:t>===2CO          H</a:t>
              </a:r>
              <a:r>
                <a:rPr lang="en-US" altLang="zh-CN" sz="3200" b="0" baseline="-25000">
                  <a:ea typeface=""/>
                  <a:cs typeface=""/>
                </a:rPr>
                <a:t>2</a:t>
              </a:r>
              <a:r>
                <a:rPr lang="en-US" altLang="zh-CN" sz="3200" b="0">
                  <a:ea typeface=""/>
                  <a:cs typeface=""/>
                </a:rPr>
                <a:t>+CuO===Cu+H</a:t>
              </a:r>
              <a:r>
                <a:rPr lang="en-US" altLang="zh-CN" sz="3200" b="0" baseline="-25000">
                  <a:ea typeface=""/>
                  <a:cs typeface=""/>
                </a:rPr>
                <a:t>2</a:t>
              </a:r>
              <a:r>
                <a:rPr lang="en-US" altLang="zh-CN" sz="3200" b="0">
                  <a:ea typeface=""/>
                  <a:cs typeface=""/>
                </a:rPr>
                <a:t>O</a:t>
              </a:r>
            </a:p>
            <a:p>
              <a:pPr>
                <a:spcBef>
                  <a:spcPct val="50000"/>
                </a:spcBef>
              </a:pPr>
              <a:r>
                <a:rPr lang="en-US" altLang="zh-CN" sz="3200" b="0">
                  <a:ea typeface=""/>
                  <a:cs typeface=""/>
                </a:rPr>
                <a:t>          C+ H</a:t>
              </a:r>
              <a:r>
                <a:rPr lang="en-US" altLang="zh-CN" sz="3200" b="0" baseline="-25000">
                  <a:ea typeface=""/>
                  <a:cs typeface=""/>
                </a:rPr>
                <a:t>2</a:t>
              </a:r>
              <a:r>
                <a:rPr lang="en-US" altLang="zh-CN" sz="3200" b="0">
                  <a:ea typeface=""/>
                  <a:cs typeface=""/>
                </a:rPr>
                <a:t>O</a:t>
              </a:r>
              <a:r>
                <a:rPr lang="zh-CN" altLang="en-US" sz="2000" b="0">
                  <a:ea typeface=""/>
                  <a:cs typeface=""/>
                </a:rPr>
                <a:t>（气）</a:t>
              </a:r>
              <a:r>
                <a:rPr lang="en-US" altLang="zh-CN" sz="3200" b="0">
                  <a:ea typeface=""/>
                  <a:cs typeface=""/>
                </a:rPr>
                <a:t>===CO+H</a:t>
              </a:r>
              <a:r>
                <a:rPr lang="en-US" altLang="zh-CN" sz="3200" b="0" baseline="-25000">
                  <a:ea typeface=""/>
                  <a:cs typeface=""/>
                </a:rPr>
                <a:t>2</a:t>
              </a:r>
              <a:endParaRPr lang="en-US" altLang="zh-CN" sz="3200" b="0">
                <a:ea typeface=""/>
                <a:cs typeface=""/>
              </a:endParaRPr>
            </a:p>
            <a:p>
              <a:pPr>
                <a:spcBef>
                  <a:spcPct val="50000"/>
                </a:spcBef>
              </a:pPr>
              <a:r>
                <a:rPr lang="en-US" altLang="zh-CN" sz="3200" b="0">
                  <a:ea typeface=""/>
                  <a:cs typeface=""/>
                </a:rPr>
                <a:t>          Ba(OH)</a:t>
              </a:r>
              <a:r>
                <a:rPr lang="en-US" altLang="zh-CN" sz="3200" b="0" baseline="-25000">
                  <a:ea typeface=""/>
                  <a:cs typeface=""/>
                </a:rPr>
                <a:t>2 </a:t>
              </a:r>
              <a:r>
                <a:rPr lang="en-US" altLang="zh-CN" sz="3200" b="0">
                  <a:ea typeface=""/>
                  <a:cs typeface=""/>
                </a:rPr>
                <a:t>·</a:t>
              </a:r>
              <a:r>
                <a:rPr lang="en-US" altLang="zh-CN" sz="3200" b="0" baseline="-25000">
                  <a:ea typeface=""/>
                  <a:cs typeface=""/>
                </a:rPr>
                <a:t> </a:t>
              </a:r>
              <a:r>
                <a:rPr lang="en-US" altLang="zh-CN" sz="3200" b="0">
                  <a:ea typeface=""/>
                  <a:cs typeface=""/>
                </a:rPr>
                <a:t>8H</a:t>
              </a:r>
              <a:r>
                <a:rPr lang="en-US" altLang="zh-CN" sz="3200" b="0" baseline="-25000">
                  <a:ea typeface=""/>
                  <a:cs typeface=""/>
                </a:rPr>
                <a:t>2</a:t>
              </a:r>
              <a:r>
                <a:rPr lang="en-US" altLang="zh-CN" sz="3200" b="0">
                  <a:ea typeface=""/>
                  <a:cs typeface=""/>
                </a:rPr>
                <a:t>O+2NH</a:t>
              </a:r>
              <a:r>
                <a:rPr lang="en-US" altLang="zh-CN" sz="3200" b="0" baseline="-25000">
                  <a:ea typeface=""/>
                  <a:cs typeface=""/>
                </a:rPr>
                <a:t>4</a:t>
              </a:r>
              <a:r>
                <a:rPr lang="en-US" altLang="zh-CN" sz="3200" b="0">
                  <a:ea typeface=""/>
                  <a:cs typeface=""/>
                </a:rPr>
                <a:t>Cl==BaCl</a:t>
              </a:r>
              <a:r>
                <a:rPr lang="en-US" altLang="zh-CN" sz="3200" b="0" baseline="-25000">
                  <a:ea typeface=""/>
                  <a:cs typeface=""/>
                </a:rPr>
                <a:t>2</a:t>
              </a:r>
              <a:r>
                <a:rPr lang="en-US" altLang="zh-CN" sz="3200" b="0">
                  <a:ea typeface=""/>
                  <a:cs typeface=""/>
                </a:rPr>
                <a:t>+</a:t>
              </a:r>
            </a:p>
            <a:p>
              <a:pPr>
                <a:spcBef>
                  <a:spcPct val="50000"/>
                </a:spcBef>
              </a:pPr>
              <a:r>
                <a:rPr lang="en-US" altLang="zh-CN" sz="3200" b="0">
                  <a:ea typeface=""/>
                  <a:cs typeface=""/>
                </a:rPr>
                <a:t>          2NH</a:t>
              </a:r>
              <a:r>
                <a:rPr lang="en-US" altLang="zh-CN" sz="3200" b="0" baseline="-25000">
                  <a:ea typeface=""/>
                  <a:cs typeface=""/>
                </a:rPr>
                <a:t>3</a:t>
              </a:r>
              <a:r>
                <a:rPr lang="en-US" altLang="zh-CN" sz="3200" b="0">
                  <a:ea typeface=""/>
                  <a:cs typeface=""/>
                </a:rPr>
                <a:t>↑ + 10 H</a:t>
              </a:r>
              <a:r>
                <a:rPr lang="en-US" altLang="zh-CN" sz="3200" b="0" baseline="-25000">
                  <a:ea typeface=""/>
                  <a:cs typeface=""/>
                </a:rPr>
                <a:t>2</a:t>
              </a:r>
              <a:r>
                <a:rPr lang="en-US" altLang="zh-CN" sz="3200" b="0">
                  <a:ea typeface=""/>
                  <a:cs typeface=""/>
                </a:rPr>
                <a:t>O </a:t>
              </a:r>
              <a:r>
                <a:rPr lang="zh-CN" altLang="en-US" sz="3200" b="0">
                  <a:ea typeface=""/>
                  <a:cs typeface=""/>
                </a:rPr>
                <a:t>等。</a:t>
              </a:r>
            </a:p>
          </p:txBody>
        </p:sp>
        <p:sp>
          <p:nvSpPr>
            <p:cNvPr id="89093" name="Rectangle 5"/>
            <p:cNvSpPr>
              <a:spLocks noChangeArrowheads="1"/>
            </p:cNvSpPr>
            <p:nvPr/>
          </p:nvSpPr>
          <p:spPr bwMode="auto">
            <a:xfrm>
              <a:off x="1612" y="2256"/>
              <a:ext cx="500" cy="3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zh-CN" altLang="en-US" sz="3200" b="0">
                  <a:ea typeface="宋体" panose="02010600030101010101" pitchFamily="2" charset="-122"/>
                </a:rPr>
                <a:t>  △</a:t>
              </a:r>
            </a:p>
          </p:txBody>
        </p:sp>
        <p:sp>
          <p:nvSpPr>
            <p:cNvPr id="89094" name="Rectangle 6"/>
            <p:cNvSpPr>
              <a:spLocks noChangeArrowheads="1"/>
            </p:cNvSpPr>
            <p:nvPr/>
          </p:nvSpPr>
          <p:spPr bwMode="auto">
            <a:xfrm>
              <a:off x="1872" y="2705"/>
              <a:ext cx="820" cy="3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zh-CN" altLang="en-US" sz="3200" b="0">
                  <a:ea typeface=""/>
                  <a:cs typeface=""/>
                </a:rPr>
                <a:t>       △</a:t>
              </a:r>
            </a:p>
          </p:txBody>
        </p:sp>
      </p:grpSp>
      <p:sp>
        <p:nvSpPr>
          <p:cNvPr id="89095" name="Rectangle 7"/>
          <p:cNvSpPr>
            <a:spLocks noChangeArrowheads="1"/>
          </p:cNvSpPr>
          <p:nvPr/>
        </p:nvSpPr>
        <p:spPr bwMode="auto">
          <a:xfrm>
            <a:off x="1260475" y="4922838"/>
            <a:ext cx="38417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0000FF"/>
                </a:solidFill>
                <a:ea typeface="华文细黑" panose="02010600040101010101" pitchFamily="2" charset="-122"/>
              </a:rPr>
              <a:t>常见的吸热过程：</a:t>
            </a:r>
          </a:p>
        </p:txBody>
      </p:sp>
      <p:sp>
        <p:nvSpPr>
          <p:cNvPr id="89096" name="Text Box 8"/>
          <p:cNvSpPr txBox="1">
            <a:spLocks noChangeArrowheads="1"/>
          </p:cNvSpPr>
          <p:nvPr/>
        </p:nvSpPr>
        <p:spPr bwMode="auto">
          <a:xfrm>
            <a:off x="1044575" y="5570538"/>
            <a:ext cx="32702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>
                <a:ea typeface="华文中宋" panose="02010600040101010101" pitchFamily="2" charset="-122"/>
              </a:rPr>
              <a:t>1.</a:t>
            </a:r>
            <a:r>
              <a:rPr lang="zh-CN" altLang="en-US">
                <a:ea typeface="华文中宋" panose="02010600040101010101" pitchFamily="2" charset="-122"/>
              </a:rPr>
              <a:t>化学键的断裂</a:t>
            </a:r>
          </a:p>
        </p:txBody>
      </p:sp>
      <p:sp>
        <p:nvSpPr>
          <p:cNvPr id="89097" name="Text Box 9"/>
          <p:cNvSpPr txBox="1">
            <a:spLocks noChangeArrowheads="1"/>
          </p:cNvSpPr>
          <p:nvPr/>
        </p:nvSpPr>
        <p:spPr bwMode="auto">
          <a:xfrm>
            <a:off x="4500563" y="5516563"/>
            <a:ext cx="37274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>
                <a:ea typeface="华文中宋" panose="02010600040101010101" pitchFamily="2" charset="-122"/>
              </a:rPr>
              <a:t>2.</a:t>
            </a:r>
            <a:r>
              <a:rPr lang="zh-CN" altLang="en-US">
                <a:ea typeface="华文中宋" panose="02010600040101010101" pitchFamily="2" charset="-122"/>
              </a:rPr>
              <a:t>多数</a:t>
            </a:r>
            <a:r>
              <a:rPr lang="zh-CN" altLang="en-US">
                <a:solidFill>
                  <a:srgbClr val="FF00FF"/>
                </a:solidFill>
                <a:ea typeface="华文中宋" panose="02010600040101010101" pitchFamily="2" charset="-122"/>
              </a:rPr>
              <a:t>铵盐</a:t>
            </a:r>
            <a:r>
              <a:rPr lang="zh-CN" altLang="en-US">
                <a:ea typeface="华文中宋" panose="02010600040101010101" pitchFamily="2" charset="-122"/>
              </a:rPr>
              <a:t>溶于水</a:t>
            </a:r>
          </a:p>
        </p:txBody>
      </p:sp>
      <p:sp>
        <p:nvSpPr>
          <p:cNvPr id="89098" name="Rectangle 10"/>
          <p:cNvSpPr>
            <a:spLocks noChangeArrowheads="1"/>
          </p:cNvSpPr>
          <p:nvPr/>
        </p:nvSpPr>
        <p:spPr bwMode="auto">
          <a:xfrm>
            <a:off x="1195388" y="320675"/>
            <a:ext cx="3954462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b="0">
                <a:latin typeface="华文琥珀" panose="02010800040101010101" pitchFamily="2" charset="-122"/>
                <a:ea typeface="华文琥珀" panose="02010800040101010101" pitchFamily="2" charset="-122"/>
              </a:rPr>
              <a:t> </a:t>
            </a:r>
            <a:r>
              <a:rPr lang="zh-CN" altLang="en-US" b="0">
                <a:solidFill>
                  <a:srgbClr val="FF0066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常见的吸热反应：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7" dur="500"/>
                                        <p:tgtEl>
                                          <p:spTgt spid="8909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90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90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890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890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9095" grpId="0"/>
      <p:bldP spid="89096" grpId="0"/>
      <p:bldP spid="8909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Text Box 2"/>
          <p:cNvSpPr txBox="1">
            <a:spLocks noChangeArrowheads="1"/>
          </p:cNvSpPr>
          <p:nvPr/>
        </p:nvSpPr>
        <p:spPr bwMode="auto">
          <a:xfrm>
            <a:off x="611188" y="620713"/>
            <a:ext cx="6354762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3200">
                <a:latin typeface="华文中宋" panose="02010600040101010101" pitchFamily="2" charset="-122"/>
                <a:ea typeface="华文中宋" panose="02010600040101010101" pitchFamily="2" charset="-122"/>
              </a:rPr>
              <a:t>[</a:t>
            </a:r>
            <a:r>
              <a:rPr lang="zh-CN" altLang="en-US" sz="3200">
                <a:latin typeface="华文中宋" panose="02010600040101010101" pitchFamily="2" charset="-122"/>
                <a:ea typeface="华文中宋" panose="02010600040101010101" pitchFamily="2" charset="-122"/>
              </a:rPr>
              <a:t>科学视野 </a:t>
            </a:r>
            <a:r>
              <a:rPr lang="en-US" altLang="zh-CN" sz="3200">
                <a:latin typeface="华文中宋" panose="02010600040101010101" pitchFamily="2" charset="-122"/>
                <a:ea typeface="华文中宋" panose="02010600040101010101" pitchFamily="2" charset="-122"/>
              </a:rPr>
              <a:t>1]  </a:t>
            </a:r>
            <a:r>
              <a:rPr lang="zh-CN" altLang="en-US" sz="320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生物体中的能量转化</a:t>
            </a:r>
          </a:p>
        </p:txBody>
      </p:sp>
      <p:sp>
        <p:nvSpPr>
          <p:cNvPr id="63492" name="Text Box 4"/>
          <p:cNvSpPr txBox="1">
            <a:spLocks noChangeArrowheads="1"/>
          </p:cNvSpPr>
          <p:nvPr/>
        </p:nvSpPr>
        <p:spPr bwMode="auto">
          <a:xfrm>
            <a:off x="971550" y="1844675"/>
            <a:ext cx="7200900" cy="2289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>
                <a:latin typeface="华文中宋" panose="02010600040101010101" pitchFamily="2" charset="-122"/>
                <a:ea typeface="华文中宋" panose="02010600040101010101" pitchFamily="2" charset="-122"/>
              </a:rPr>
              <a:t>人体内发生的</a:t>
            </a:r>
            <a:r>
              <a:rPr lang="zh-CN" altLang="en-US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氧化还原反应</a:t>
            </a:r>
            <a:r>
              <a:rPr lang="zh-CN" altLang="en-US">
                <a:latin typeface="华文中宋" panose="02010600040101010101" pitchFamily="2" charset="-122"/>
                <a:ea typeface="华文中宋" panose="02010600040101010101" pitchFamily="2" charset="-122"/>
              </a:rPr>
              <a:t>与体外的燃烧本质相同，都是</a:t>
            </a:r>
            <a:r>
              <a:rPr lang="zh-CN" altLang="en-US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放热反应</a:t>
            </a:r>
            <a:r>
              <a:rPr lang="zh-CN" altLang="en-US">
                <a:latin typeface="华文中宋" panose="02010600040101010101" pitchFamily="2" charset="-122"/>
                <a:ea typeface="华文中宋" panose="02010600040101010101" pitchFamily="2" charset="-122"/>
              </a:rPr>
              <a:t>。只是二者条件不同，且前者更加  </a:t>
            </a:r>
            <a:r>
              <a:rPr lang="zh-CN" altLang="en-US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合理有效</a:t>
            </a:r>
            <a:r>
              <a:rPr lang="zh-CN" altLang="en-US">
                <a:latin typeface="华文中宋" panose="02010600040101010101" pitchFamily="2" charset="-122"/>
                <a:ea typeface="华文中宋" panose="02010600040101010101" pitchFamily="2" charset="-122"/>
              </a:rPr>
              <a:t>。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Text Box 2"/>
          <p:cNvSpPr txBox="1">
            <a:spLocks noChangeArrowheads="1"/>
          </p:cNvSpPr>
          <p:nvPr/>
        </p:nvSpPr>
        <p:spPr bwMode="auto">
          <a:xfrm>
            <a:off x="1279525" y="765175"/>
            <a:ext cx="2573338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[</a:t>
            </a:r>
            <a:r>
              <a:rPr lang="zh-CN" altLang="en-US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科学视野</a:t>
            </a:r>
            <a:r>
              <a:rPr lang="en-US" altLang="zh-CN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2]</a:t>
            </a:r>
          </a:p>
        </p:txBody>
      </p:sp>
      <p:sp>
        <p:nvSpPr>
          <p:cNvPr id="64515" name="Text Box 3"/>
          <p:cNvSpPr txBox="1">
            <a:spLocks noChangeArrowheads="1"/>
          </p:cNvSpPr>
          <p:nvPr/>
        </p:nvSpPr>
        <p:spPr bwMode="auto">
          <a:xfrm>
            <a:off x="1127125" y="1984375"/>
            <a:ext cx="5040313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1</a:t>
            </a:r>
            <a:r>
              <a:rPr lang="zh-CN" altLang="en-US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、社会发展与能源利用</a:t>
            </a:r>
          </a:p>
        </p:txBody>
      </p:sp>
      <p:sp>
        <p:nvSpPr>
          <p:cNvPr id="64516" name="Text Box 4"/>
          <p:cNvSpPr txBox="1">
            <a:spLocks noChangeArrowheads="1"/>
          </p:cNvSpPr>
          <p:nvPr/>
        </p:nvSpPr>
        <p:spPr bwMode="auto">
          <a:xfrm>
            <a:off x="1127125" y="2898775"/>
            <a:ext cx="5954713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2</a:t>
            </a:r>
            <a:r>
              <a:rPr lang="zh-CN" altLang="en-US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、人类利用能源的三个阶段</a:t>
            </a:r>
          </a:p>
        </p:txBody>
      </p:sp>
      <p:sp>
        <p:nvSpPr>
          <p:cNvPr id="64517" name="Text Box 5"/>
          <p:cNvSpPr txBox="1">
            <a:spLocks noChangeArrowheads="1"/>
          </p:cNvSpPr>
          <p:nvPr/>
        </p:nvSpPr>
        <p:spPr bwMode="auto">
          <a:xfrm>
            <a:off x="1812925" y="3508375"/>
            <a:ext cx="20129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FF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柴草时期</a:t>
            </a:r>
          </a:p>
        </p:txBody>
      </p:sp>
      <p:sp>
        <p:nvSpPr>
          <p:cNvPr id="64518" name="Text Box 6"/>
          <p:cNvSpPr txBox="1">
            <a:spLocks noChangeArrowheads="1"/>
          </p:cNvSpPr>
          <p:nvPr/>
        </p:nvSpPr>
        <p:spPr bwMode="auto">
          <a:xfrm>
            <a:off x="1828800" y="4213225"/>
            <a:ext cx="29273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FF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化石能源时期</a:t>
            </a:r>
          </a:p>
        </p:txBody>
      </p:sp>
      <p:sp>
        <p:nvSpPr>
          <p:cNvPr id="64519" name="Text Box 7"/>
          <p:cNvSpPr txBox="1">
            <a:spLocks noChangeArrowheads="1"/>
          </p:cNvSpPr>
          <p:nvPr/>
        </p:nvSpPr>
        <p:spPr bwMode="auto">
          <a:xfrm>
            <a:off x="1771650" y="4929188"/>
            <a:ext cx="33845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FF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多能源结构时期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默认设计模板">
      <a:majorFont>
        <a:latin typeface="Times New Roman"/>
        <a:ea typeface="宋体"/>
        <a:cs typeface=""/>
      </a:majorFont>
      <a:minorFont>
        <a:latin typeface="Times New Roman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en-US" sz="36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  <a:ea typeface="黑体" panose="02010609060101010101" pitchFamily="49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en-US" sz="36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  <a:ea typeface="黑体" panose="02010609060101010101" pitchFamily="49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1450</TotalTime>
  <Words>677</Words>
  <Application>Microsoft Office PowerPoint</Application>
  <PresentationFormat>全屏显示(4:3)</PresentationFormat>
  <Paragraphs>127</Paragraphs>
  <Slides>18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18</vt:i4>
      </vt:variant>
    </vt:vector>
  </HeadingPairs>
  <TitlesOfParts>
    <vt:vector size="28" baseType="lpstr">
      <vt:lpstr>方正舒体</vt:lpstr>
      <vt:lpstr>黑体</vt:lpstr>
      <vt:lpstr>华文行楷</vt:lpstr>
      <vt:lpstr>华文琥珀</vt:lpstr>
      <vt:lpstr>华文细黑</vt:lpstr>
      <vt:lpstr>华文中宋</vt:lpstr>
      <vt:lpstr>宋体</vt:lpstr>
      <vt:lpstr>Arial</vt:lpstr>
      <vt:lpstr>Times New Roman</vt:lpstr>
      <vt:lpstr>默认设计模板</vt:lpstr>
      <vt:lpstr>高一年级4月月考</vt:lpstr>
      <vt:lpstr>PowerPoint 演示文稿</vt:lpstr>
      <vt:lpstr>两条基本的自然定律</vt:lpstr>
      <vt:lpstr>PowerPoint 演示文稿</vt:lpstr>
      <vt:lpstr>化学能与热能的相互转化</vt:lpstr>
      <vt:lpstr>PowerPoint 演示文稿</vt:lpstr>
      <vt:lpstr>PowerPoint 演示文稿</vt:lpstr>
      <vt:lpstr>PowerPoint 演示文稿</vt:lpstr>
      <vt:lpstr>看图讨论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oscarfox</dc:creator>
  <cp:lastModifiedBy>oscarfox</cp:lastModifiedBy>
  <cp:revision>70</cp:revision>
  <dcterms:created xsi:type="dcterms:W3CDTF">1601-01-01T00:00:00Z</dcterms:created>
  <dcterms:modified xsi:type="dcterms:W3CDTF">2016-03-28T08:57:57Z</dcterms:modified>
</cp:coreProperties>
</file>