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0"/>
  </p:notesMasterIdLst>
  <p:sldIdLst>
    <p:sldId id="257" r:id="rId2"/>
    <p:sldId id="302" r:id="rId3"/>
    <p:sldId id="340" r:id="rId4"/>
    <p:sldId id="341" r:id="rId5"/>
    <p:sldId id="329" r:id="rId6"/>
    <p:sldId id="331" r:id="rId7"/>
    <p:sldId id="342" r:id="rId8"/>
    <p:sldId id="339" r:id="rId9"/>
  </p:sldIdLst>
  <p:sldSz cx="9144000" cy="6858000" type="screen4x3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8EA9"/>
    <a:srgbClr val="067C94"/>
    <a:srgbClr val="006699"/>
    <a:srgbClr val="7BA9CA"/>
    <a:srgbClr val="466E8C"/>
    <a:srgbClr val="62C5DC"/>
    <a:srgbClr val="F2F2F2"/>
    <a:srgbClr val="508EFF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224" y="-336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93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0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60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9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539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4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87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pPr/>
              <a:t>2021/5/13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9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2.3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　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周而复始的循环</a:t>
            </a:r>
            <a:endParaRPr lang="zh-CN" altLang="en-US" dirty="0" smtClean="0">
              <a:solidFill>
                <a:schemeClr val="bg1"/>
              </a:solidFill>
              <a:effectLst/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54517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列表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pPr lvl="1"/>
            <a:r>
              <a:rPr lang="zh-CN" altLang="en-US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包含</a:t>
            </a:r>
            <a:r>
              <a:rPr lang="zh-CN" altLang="en-US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多个数据元素，有序</a:t>
            </a:r>
            <a:r>
              <a:rPr lang="zh-CN" altLang="en-US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集合</a:t>
            </a:r>
            <a:endParaRPr lang="en-US" altLang="zh-CN" sz="2800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pPr lvl="1"/>
            <a:r>
              <a:rPr lang="zh-CN" altLang="en-US" sz="28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如 </a:t>
            </a:r>
            <a:r>
              <a:rPr lang="en-US" altLang="zh-CN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li = [“</a:t>
            </a:r>
            <a:r>
              <a:rPr lang="zh-CN" altLang="en-US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香蕉”， “苹果”，“荔枝”</a:t>
            </a:r>
            <a:r>
              <a:rPr lang="en-US" altLang="zh-CN" sz="28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]</a:t>
            </a:r>
          </a:p>
          <a:p>
            <a:endParaRPr lang="en-US" altLang="zh-CN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列表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的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索引号：从</a:t>
            </a:r>
            <a:r>
              <a:rPr lang="en-US" altLang="zh-CN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开始，第一个元素的索引号为</a:t>
            </a:r>
            <a:r>
              <a:rPr lang="en-US" altLang="zh-CN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</a:t>
            </a:r>
          </a:p>
          <a:p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获取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列表中的元素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值：根据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索引，如 </a:t>
            </a:r>
            <a:r>
              <a:rPr lang="en-US" altLang="zh-CN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li [ 0 ]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，对应的元素为“香蕉”</a:t>
            </a:r>
          </a:p>
          <a:p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修改列表中的元素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值：用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赋值，如 </a:t>
            </a:r>
            <a:r>
              <a:rPr lang="en-US" altLang="zh-CN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li [ 0 ] = “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菠萝”</a:t>
            </a:r>
          </a:p>
          <a:p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删除列表中的元素 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del </a:t>
            </a:r>
            <a:r>
              <a:rPr lang="en-US" altLang="zh-CN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li[ 0 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]</a:t>
            </a:r>
          </a:p>
          <a:p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删除列表中的元素：</a:t>
            </a:r>
            <a:r>
              <a:rPr lang="en-US" altLang="zh-CN" b="0" dirty="0" err="1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li.pop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(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索引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)    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返回被删除元素</a:t>
            </a:r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在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列表尾部添加一个元素 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 </a:t>
            </a:r>
            <a:r>
              <a:rPr lang="en-US" altLang="zh-CN" b="0" dirty="0" err="1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li.append</a:t>
            </a:r>
            <a:r>
              <a:rPr lang="en-US" altLang="zh-CN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(“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猕猴桃”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)</a:t>
            </a: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48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447675" y="1283375"/>
            <a:ext cx="8267699" cy="289515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range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（） 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函数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返回整数集合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参数可一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个，如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range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  <a:r>
              <a:rPr lang="zh-CN" altLang="en-US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），</a:t>
            </a:r>
            <a:r>
              <a:rPr lang="en-US" altLang="zh-CN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0-9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，不含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</a:p>
          <a:p>
            <a:r>
              <a:rPr lang="zh-CN" altLang="en-US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参数可两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个，如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range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1,10</a:t>
            </a:r>
            <a:r>
              <a:rPr lang="zh-CN" altLang="en-US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），</a:t>
            </a:r>
            <a:r>
              <a:rPr lang="en-US" altLang="zh-CN" sz="24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1-9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，含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不含</a:t>
            </a:r>
            <a:r>
              <a:rPr lang="en-US" altLang="zh-CN" sz="2400" b="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7962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33400" y="1445300"/>
            <a:ext cx="8267699" cy="301159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计数循环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for 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 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in 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可迭代对象： </a:t>
            </a:r>
          </a:p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循环体代码</a:t>
            </a: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4" name="Picture 2" descr="00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67"/>
          <a:stretch/>
        </p:blipFill>
        <p:spPr bwMode="auto">
          <a:xfrm>
            <a:off x="5638799" y="1249297"/>
            <a:ext cx="2931731" cy="4322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19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教材案例：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1026" name="Picture 2" descr="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8" y="3246437"/>
            <a:ext cx="7306109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7" y="1768475"/>
            <a:ext cx="6712113" cy="1091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100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533398" y="1026200"/>
            <a:ext cx="8267699" cy="460946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案例：计算利率不变情况下的到期存款总额</a:t>
            </a:r>
          </a:p>
          <a:p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# 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本金</a:t>
            </a:r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5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万，利率</a:t>
            </a:r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3.25%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，存</a:t>
            </a:r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5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年</a:t>
            </a:r>
          </a:p>
          <a:p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principal = 50000	</a:t>
            </a:r>
            <a:r>
              <a:rPr lang="en-US" altLang="zh-CN" sz="2400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#  </a:t>
            </a:r>
            <a:r>
              <a:rPr lang="zh-CN" altLang="en-US" sz="2400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本金</a:t>
            </a:r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50000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元</a:t>
            </a:r>
          </a:p>
          <a:p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rate=0.0325	</a:t>
            </a:r>
            <a:r>
              <a:rPr lang="en-US" altLang="zh-CN" sz="2400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# 1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年定期利率</a:t>
            </a:r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3.25%</a:t>
            </a:r>
          </a:p>
          <a:p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year=5	</a:t>
            </a:r>
            <a:r>
              <a:rPr lang="en-US" altLang="zh-CN" sz="2400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# </a:t>
            </a:r>
            <a:r>
              <a:rPr lang="zh-CN" altLang="en-US" sz="2400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存款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期限</a:t>
            </a:r>
          </a:p>
          <a:p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money=principal*(1+rate)**year	#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计算存款总额</a:t>
            </a:r>
          </a:p>
          <a:p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print("5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年以后存款总额：</a:t>
            </a:r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",money,"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元</a:t>
            </a:r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")	#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输出结果</a:t>
            </a:r>
          </a:p>
          <a:p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input("</a:t>
            </a:r>
            <a:r>
              <a:rPr lang="zh-CN" altLang="en-US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运行完毕，请按回车键退出</a:t>
            </a:r>
            <a:r>
              <a:rPr lang="en-US" altLang="zh-CN" sz="2400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...")</a:t>
            </a:r>
          </a:p>
        </p:txBody>
      </p:sp>
    </p:spTree>
    <p:extLst>
      <p:ext uri="{BB962C8B-B14F-4D97-AF65-F5344CB8AC3E}">
        <p14:creationId xmlns:p14="http://schemas.microsoft.com/office/powerpoint/2010/main" val="35495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533398" y="1026200"/>
            <a:ext cx="8267699" cy="406111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案例：计算利率变化情况下的到期存款总额</a:t>
            </a:r>
          </a:p>
          <a:p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# 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本金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5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万，利率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3.25%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3 %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3 %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2%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1.75%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，存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5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年</a:t>
            </a:r>
          </a:p>
          <a:p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money = 50000  </a:t>
            </a:r>
            <a:r>
              <a:rPr lang="en-US" altLang="zh-CN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# </a:t>
            </a:r>
            <a:r>
              <a:rPr lang="zh-CN" altLang="en-US" b="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本金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50000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元</a:t>
            </a:r>
          </a:p>
          <a:p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rate=[0.0325,0.03,0.03,0.02,0.0175]	#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利率列表</a:t>
            </a:r>
          </a:p>
          <a:p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for </a:t>
            </a:r>
            <a:r>
              <a:rPr lang="en-US" altLang="zh-CN" b="0" dirty="0" err="1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in rate:</a:t>
            </a:r>
          </a:p>
          <a:p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money=round(money*(1+i),2)  #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计算每年存款额</a:t>
            </a:r>
          </a:p>
          <a:p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print("5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年以后存款总额：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",money,"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元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") #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输出结果</a:t>
            </a:r>
          </a:p>
          <a:p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input("</a:t>
            </a:r>
            <a:r>
              <a:rPr lang="zh-CN" altLang="en-US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运行完毕，请按回车键退出</a:t>
            </a:r>
            <a:r>
              <a:rPr lang="en-US" altLang="zh-CN" b="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...")</a:t>
            </a:r>
          </a:p>
        </p:txBody>
      </p:sp>
    </p:spTree>
    <p:extLst>
      <p:ext uri="{BB962C8B-B14F-4D97-AF65-F5344CB8AC3E}">
        <p14:creationId xmlns:p14="http://schemas.microsoft.com/office/powerpoint/2010/main" val="173627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38" y="1247775"/>
            <a:ext cx="772758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611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1702</TotalTime>
  <Words>247</Words>
  <Application>Microsoft Office PowerPoint</Application>
  <PresentationFormat>全屏显示(4:3)</PresentationFormat>
  <Paragraphs>43</Paragraphs>
  <Slides>8</Slides>
  <Notes>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lenovo</cp:lastModifiedBy>
  <cp:revision>178</cp:revision>
  <dcterms:created xsi:type="dcterms:W3CDTF">2019-04-15T01:46:00Z</dcterms:created>
  <dcterms:modified xsi:type="dcterms:W3CDTF">2021-05-12T23:58:19Z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