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3"/>
    <p:sldId id="300" r:id="rId4"/>
    <p:sldId id="266" r:id="rId5"/>
    <p:sldId id="267" r:id="rId6"/>
    <p:sldId id="326" r:id="rId7"/>
    <p:sldId id="327" r:id="rId8"/>
    <p:sldId id="328" r:id="rId9"/>
    <p:sldId id="258" r:id="rId10"/>
    <p:sldId id="334" r:id="rId11"/>
    <p:sldId id="335" r:id="rId12"/>
    <p:sldId id="336" r:id="rId13"/>
    <p:sldId id="288" r:id="rId14"/>
    <p:sldId id="269" r:id="rId16"/>
    <p:sldId id="270" r:id="rId17"/>
    <p:sldId id="271" r:id="rId18"/>
    <p:sldId id="272" r:id="rId19"/>
    <p:sldId id="273" r:id="rId20"/>
    <p:sldId id="275" r:id="rId21"/>
    <p:sldId id="291" r:id="rId22"/>
    <p:sldId id="276" r:id="rId23"/>
    <p:sldId id="277" r:id="rId24"/>
    <p:sldId id="333" r:id="rId2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8" d="100"/>
          <a:sy n="108" d="100"/>
        </p:scale>
        <p:origin x="-1704" y="-78"/>
      </p:cViewPr>
      <p:guideLst>
        <p:guide orient="horz" pos="2242"/>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685800" y="304800"/>
            <a:ext cx="7772400" cy="5562600"/>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2"/>
          <p:cNvSpPr>
            <a:spLocks noGrp="1"/>
          </p:cNvSpPr>
          <p:nvPr>
            <p:ph type="dt" sz="half" idx="2"/>
          </p:nvPr>
        </p:nvSpPr>
        <p:spPr>
          <a:xfrm>
            <a:off x="685800" y="6248400"/>
            <a:ext cx="1905000" cy="457200"/>
          </a:xfrm>
          <a:prstGeom prst="rect">
            <a:avLst/>
          </a:prstGeom>
        </p:spPr>
        <p:txBody>
          <a:bodyPr vert="horz" lIns="91440" tIns="45720" rIns="91440" bIns="45720" rtlCol="0" anchor="ctr"/>
          <a:lstStyle>
            <a:lvl1pPr eaLnBrk="1" hangingPunct="1">
              <a:defRPr sz="1600">
                <a:solidFill>
                  <a:prstClr val="black"/>
                </a:solidFill>
                <a:latin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16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9" name="页脚占位符 3"/>
          <p:cNvSpPr>
            <a:spLocks noGrp="1"/>
          </p:cNvSpPr>
          <p:nvPr>
            <p:ph type="ftr" sz="quarter" idx="3"/>
          </p:nvPr>
        </p:nvSpPr>
        <p:spPr>
          <a:xfrm>
            <a:off x="3124200" y="6248400"/>
            <a:ext cx="2895600" cy="457200"/>
          </a:xfrm>
          <a:prstGeom prst="rect">
            <a:avLst/>
          </a:prstGeom>
        </p:spPr>
        <p:txBody>
          <a:bodyPr vert="horz" lIns="91440" tIns="45720" rIns="91440" bIns="45720" rtlCol="0" anchor="ctr"/>
          <a:lstStyle>
            <a:lvl1pPr eaLnBrk="1" hangingPunct="1">
              <a:defRPr sz="1600">
                <a:solidFill>
                  <a:prstClr val="black"/>
                </a:solidFill>
                <a:latin typeface="Arial" panose="020B0604020202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altLang="zh-CN" sz="16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 name="灯片编号占位符 2"/>
          <p:cNvSpPr>
            <a:spLocks noGrp="1"/>
          </p:cNvSpPr>
          <p:nvPr>
            <p:ph type="sldNum" sz="quarter" idx="10"/>
          </p:nvPr>
        </p:nvSpPr>
        <p:spPr>
          <a:xfrm>
            <a:off x="6553200" y="6356350"/>
            <a:ext cx="2133600" cy="366713"/>
          </a:xfrm>
          <a:prstGeom prst="rect">
            <a:avLst/>
          </a:prstGeom>
        </p:spPr>
        <p:txBody>
          <a:bodyPr vert="horz" lIns="91440" tIns="45720" rIns="91440" bIns="45720" rtlCol="0" anchor="ctr"/>
          <a:p>
            <a:pPr lvl="0" fontAlgn="base"/>
            <a:fld id="{9A0DB2DC-4C9A-4742-B13C-FB6460FD3503}" type="slidenum">
              <a:rPr lang="en-US" altLang="zh-CN" strike="noStrike" noProof="1" dirty="0">
                <a:latin typeface="Calibri" panose="020F0502020204030204" pitchFamily="34" charset="0"/>
                <a:ea typeface="宋体" panose="02010600030101010101" pitchFamily="2" charset="-122"/>
                <a:cs typeface="+mn-cs"/>
              </a:rPr>
            </a:fld>
            <a:endParaRPr lang="en-US" altLang="zh-CN" strike="noStrike" noProof="1" dirty="0"/>
          </a:p>
        </p:txBody>
      </p:sp>
    </p:spTree>
  </p:cSld>
  <p:clrMapOvr>
    <a:masterClrMapping/>
  </p:clrMapOvr>
  <p:transition spd="slow">
    <p:push/>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jpe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971600" y="1628800"/>
            <a:ext cx="7772400" cy="1470025"/>
          </a:xfrm>
        </p:spPr>
        <p:txBody>
          <a:bodyPr>
            <a:noAutofit/>
          </a:bodyPr>
          <a:lstStyle/>
          <a:p>
            <a:pPr marL="1143000" indent="-1143000" algn="l" fontAlgn="auto">
              <a:defRPr/>
            </a:pPr>
            <a:r>
              <a:rPr lang="zh-CN" altLang="en-US" sz="5400" b="1" noProof="1" smtClean="0">
                <a:solidFill>
                  <a:srgbClr val="002060"/>
                </a:solidFill>
                <a:effectLst>
                  <a:outerShdw blurRad="38100" dist="25400" dir="5400000" algn="ctr" rotWithShape="0">
                    <a:srgbClr val="6E747A">
                      <a:alpha val="43000"/>
                    </a:srgbClr>
                  </a:outerShdw>
                </a:effectLst>
                <a:latin typeface="+mj-ea"/>
              </a:rPr>
              <a:t>我一生中的</a:t>
            </a:r>
            <a:br>
              <a:rPr lang="zh-CN" altLang="en-US" sz="5400" b="1" noProof="1" smtClean="0">
                <a:solidFill>
                  <a:srgbClr val="0000CC"/>
                </a:solidFill>
                <a:effectLst>
                  <a:outerShdw blurRad="38100" dist="25400" dir="5400000" algn="ctr" rotWithShape="0">
                    <a:srgbClr val="6E747A">
                      <a:alpha val="43000"/>
                    </a:srgbClr>
                  </a:outerShdw>
                </a:effectLst>
                <a:latin typeface="+mj-ea"/>
              </a:rPr>
            </a:br>
            <a:endParaRPr lang="zh-CN" altLang="en-US" sz="5400" dirty="0"/>
          </a:p>
        </p:txBody>
      </p:sp>
      <p:sp>
        <p:nvSpPr>
          <p:cNvPr id="3" name="副标题 2"/>
          <p:cNvSpPr>
            <a:spLocks noGrp="1"/>
          </p:cNvSpPr>
          <p:nvPr>
            <p:ph type="subTitle" idx="1"/>
          </p:nvPr>
        </p:nvSpPr>
        <p:spPr>
          <a:xfrm>
            <a:off x="1979712" y="3861048"/>
            <a:ext cx="6400800" cy="1752600"/>
          </a:xfrm>
        </p:spPr>
        <p:txBody>
          <a:bodyPr>
            <a:normAutofit/>
          </a:bodyPr>
          <a:lstStyle/>
          <a:p>
            <a:r>
              <a:rPr lang="zh-CN" altLang="en-US" sz="4800" b="1" noProof="1" smtClean="0">
                <a:solidFill>
                  <a:srgbClr val="0070C0"/>
                </a:solidFill>
                <a:effectLst>
                  <a:outerShdw blurRad="38100" dist="25400" dir="5400000" algn="ctr" rotWithShape="0">
                    <a:srgbClr val="6E747A">
                      <a:alpha val="43000"/>
                    </a:srgbClr>
                  </a:outerShdw>
                </a:effectLst>
                <a:latin typeface="+mj-ea"/>
              </a:rPr>
              <a:t>王选</a:t>
            </a:r>
            <a:endParaRPr lang="zh-CN" altLang="en-US" sz="4800" dirty="0">
              <a:solidFill>
                <a:srgbClr val="0070C0"/>
              </a:solidFill>
            </a:endParaRPr>
          </a:p>
        </p:txBody>
      </p:sp>
      <p:sp>
        <p:nvSpPr>
          <p:cNvPr id="4" name="矩形 3"/>
          <p:cNvSpPr/>
          <p:nvPr/>
        </p:nvSpPr>
        <p:spPr>
          <a:xfrm>
            <a:off x="4860032" y="1484784"/>
            <a:ext cx="2967480" cy="923330"/>
          </a:xfrm>
          <a:prstGeom prst="rect">
            <a:avLst/>
          </a:prstGeom>
        </p:spPr>
        <p:style>
          <a:lnRef idx="1">
            <a:schemeClr val="accent2"/>
          </a:lnRef>
          <a:fillRef idx="2">
            <a:schemeClr val="accent2"/>
          </a:fillRef>
          <a:effectRef idx="1">
            <a:schemeClr val="accent2"/>
          </a:effectRef>
          <a:fontRef idx="minor">
            <a:schemeClr val="dk1"/>
          </a:fontRef>
        </p:style>
        <p:txBody>
          <a:bodyPr wrap="none" lIns="91440" tIns="45720" rIns="91440" bIns="45720">
            <a:prstTxWarp prst="textWave4">
              <a:avLst/>
            </a:prstTxWarp>
            <a:spAutoFit/>
          </a:bodyPr>
          <a:lstStyle/>
          <a:p>
            <a:pPr algn="ctr"/>
            <a:r>
              <a:rPr lang="zh-CN" altLang="en-US" sz="5400" b="1" dirty="0" smtClean="0">
                <a:ln w="38100">
                  <a:solidFill>
                    <a:schemeClr val="accent2">
                      <a:satMod val="140000"/>
                    </a:schemeClr>
                  </a:solidFill>
                  <a:prstDash val="solid"/>
                  <a:miter lim="800000"/>
                </a:ln>
                <a:noFill/>
                <a:effectLst>
                  <a:outerShdw blurRad="25500" dist="23000" dir="7020000" algn="tl">
                    <a:srgbClr val="000000">
                      <a:alpha val="50000"/>
                    </a:srgbClr>
                  </a:outerShdw>
                </a:effectLst>
              </a:rPr>
              <a:t>重要抉择</a:t>
            </a:r>
            <a:endParaRPr lang="zh-CN" altLang="en-US" sz="5400" b="1" dirty="0">
              <a:ln w="381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1026" name="Picture 2"/>
          <p:cNvPicPr>
            <a:picLocks noChangeAspect="1" noChangeArrowheads="1"/>
          </p:cNvPicPr>
          <p:nvPr/>
        </p:nvPicPr>
        <p:blipFill>
          <a:blip r:embed="rId1" cstate="print"/>
          <a:srcRect/>
          <a:stretch>
            <a:fillRect/>
          </a:stretch>
        </p:blipFill>
        <p:spPr bwMode="auto">
          <a:xfrm>
            <a:off x="1619672" y="2708920"/>
            <a:ext cx="2376264" cy="3582308"/>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gss3.bdstatic.com/-Po3dSag_xI4khGkpoWK1HF6hhy/baike/c0%3Dbaike272%2C5%2C5%2C272%2C90/sign=d76519ba5cdf8db1a8237436684ab631/241f95cad1c8a7864212522c6509c93d70cf50d3.jpg"/>
          <p:cNvPicPr>
            <a:picLocks noChangeAspect="1" noChangeArrowheads="1"/>
          </p:cNvPicPr>
          <p:nvPr/>
        </p:nvPicPr>
        <p:blipFill>
          <a:blip r:embed="rId1" cstate="print"/>
          <a:srcRect/>
          <a:stretch>
            <a:fillRect/>
          </a:stretch>
        </p:blipFill>
        <p:spPr bwMode="auto">
          <a:xfrm>
            <a:off x="4572000" y="3800799"/>
            <a:ext cx="4211960" cy="3057201"/>
          </a:xfrm>
          <a:prstGeom prst="rect">
            <a:avLst/>
          </a:prstGeom>
          <a:noFill/>
        </p:spPr>
      </p:pic>
      <p:pic>
        <p:nvPicPr>
          <p:cNvPr id="2052" name="Picture 4" descr="https://gss2.bdstatic.com/-fo3dSag_xI4khGkpoWK1HF6hhy/baike/c0%3Dbaike150%2C5%2C5%2C150%2C50/sign=c32ea66645540923be646b2cf331ba6c/bba1cd11728b4710f78da589cfcec3fdfd0323d0.jpg"/>
          <p:cNvPicPr>
            <a:picLocks noChangeAspect="1" noChangeArrowheads="1"/>
          </p:cNvPicPr>
          <p:nvPr/>
        </p:nvPicPr>
        <p:blipFill>
          <a:blip r:embed="rId2" cstate="print"/>
          <a:srcRect/>
          <a:stretch>
            <a:fillRect/>
          </a:stretch>
        </p:blipFill>
        <p:spPr bwMode="auto">
          <a:xfrm>
            <a:off x="179512" y="3932294"/>
            <a:ext cx="3900941" cy="2925706"/>
          </a:xfrm>
          <a:prstGeom prst="rect">
            <a:avLst/>
          </a:prstGeom>
          <a:noFill/>
        </p:spPr>
      </p:pic>
      <p:sp>
        <p:nvSpPr>
          <p:cNvPr id="8" name="标题 1"/>
          <p:cNvSpPr>
            <a:spLocks noGrp="1"/>
          </p:cNvSpPr>
          <p:nvPr>
            <p:ph type="title"/>
          </p:nvPr>
        </p:nvSpPr>
        <p:spPr>
          <a:xfrm>
            <a:off x="539552" y="476672"/>
            <a:ext cx="8229600" cy="3802434"/>
          </a:xfrm>
        </p:spPr>
        <p:txBody>
          <a:bodyPr>
            <a:normAutofit fontScale="90000"/>
          </a:bodyPr>
          <a:lstStyle/>
          <a:p>
            <a:pPr algn="l"/>
            <a:r>
              <a:rPr lang="zh-CN" altLang="en-US" b="1" dirty="0" smtClean="0">
                <a:solidFill>
                  <a:srgbClr val="FF0000"/>
                </a:solidFill>
              </a:rPr>
              <a:t>                         导入新课</a:t>
            </a:r>
            <a:br>
              <a:rPr lang="en-US" altLang="zh-CN" b="1" dirty="0" smtClean="0">
                <a:solidFill>
                  <a:srgbClr val="FF0000"/>
                </a:solidFill>
              </a:rPr>
            </a:br>
            <a:r>
              <a:rPr lang="en-US" altLang="zh-CN" b="1" dirty="0" smtClean="0">
                <a:solidFill>
                  <a:srgbClr val="FF0000"/>
                </a:solidFill>
              </a:rPr>
              <a:t>      </a:t>
            </a:r>
            <a:r>
              <a:rPr lang="zh-CN" altLang="zh-CN" sz="2700" b="1" dirty="0" smtClean="0">
                <a:solidFill>
                  <a:srgbClr val="002060"/>
                </a:solidFill>
              </a:rPr>
              <a:t>方正集团由北京大学于</a:t>
            </a:r>
            <a:r>
              <a:rPr lang="en-US" altLang="zh-CN" sz="2700" b="1" dirty="0" smtClean="0">
                <a:solidFill>
                  <a:srgbClr val="002060"/>
                </a:solidFill>
              </a:rPr>
              <a:t>1986</a:t>
            </a:r>
            <a:r>
              <a:rPr lang="zh-CN" altLang="zh-CN" sz="2700" b="1" dirty="0" smtClean="0">
                <a:solidFill>
                  <a:srgbClr val="002060"/>
                </a:solidFill>
              </a:rPr>
              <a:t>年投资创办。</a:t>
            </a:r>
            <a:r>
              <a:rPr lang="zh-CN" altLang="zh-CN" sz="2700" b="1" dirty="0" smtClean="0">
                <a:solidFill>
                  <a:srgbClr val="FF0000"/>
                </a:solidFill>
              </a:rPr>
              <a:t>王选</a:t>
            </a:r>
            <a:r>
              <a:rPr lang="zh-CN" altLang="zh-CN" sz="2700" b="1" dirty="0" smtClean="0">
                <a:solidFill>
                  <a:srgbClr val="002060"/>
                </a:solidFill>
              </a:rPr>
              <a:t>院士为方正集团技术决策者、奠基人，其发明的汉字激光照排技术奠定了方正集团起家之业。方正集团拥有并创造了对中国</a:t>
            </a:r>
            <a:r>
              <a:rPr lang="en-US" altLang="zh-CN" sz="2700" b="1" dirty="0" smtClean="0">
                <a:solidFill>
                  <a:srgbClr val="002060"/>
                </a:solidFill>
              </a:rPr>
              <a:t>IT</a:t>
            </a:r>
            <a:r>
              <a:rPr lang="zh-CN" altLang="zh-CN" sz="2700" b="1" dirty="0" smtClean="0">
                <a:solidFill>
                  <a:srgbClr val="002060"/>
                </a:solidFill>
              </a:rPr>
              <a:t>，医疗医药产业发展至关重要的核心技术，吸引多家国际资本注入，目前已成为中国信息产业前三强的大型控股集团</a:t>
            </a:r>
            <a:r>
              <a:rPr lang="en-US" altLang="zh-CN" sz="2700" b="1" dirty="0" smtClean="0">
                <a:solidFill>
                  <a:srgbClr val="002060"/>
                </a:solidFill>
              </a:rPr>
              <a:t>  ，业务领域涵盖IT、医疗医药、房地产、金融、大宗商品贸易等产业。</a:t>
            </a:r>
            <a:br>
              <a:rPr lang="zh-CN" altLang="zh-CN" dirty="0" smtClean="0"/>
            </a:br>
            <a:endParaRPr lang="zh-CN" altLang="en-US" b="1"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solidFill>
                  <a:srgbClr val="FF0000"/>
                </a:solidFill>
              </a:rPr>
              <a:t>导入新课</a:t>
            </a:r>
            <a:endParaRPr lang="zh-CN" altLang="en-US" b="1" dirty="0">
              <a:solidFill>
                <a:srgbClr val="FF0000"/>
              </a:solidFill>
            </a:endParaRPr>
          </a:p>
        </p:txBody>
      </p:sp>
      <p:sp>
        <p:nvSpPr>
          <p:cNvPr id="3" name="内容占位符 2"/>
          <p:cNvSpPr>
            <a:spLocks noGrp="1"/>
          </p:cNvSpPr>
          <p:nvPr>
            <p:ph idx="1"/>
          </p:nvPr>
        </p:nvSpPr>
        <p:spPr/>
        <p:txBody>
          <a:bodyPr>
            <a:normAutofit lnSpcReduction="10000"/>
          </a:bodyPr>
          <a:lstStyle/>
          <a:p>
            <a:r>
              <a:rPr lang="zh-CN" altLang="en-US" b="1" dirty="0" smtClean="0">
                <a:solidFill>
                  <a:srgbClr val="002060"/>
                </a:solidFill>
                <a:ea typeface="宋体" panose="02010600030101010101" pitchFamily="2" charset="-122"/>
              </a:rPr>
              <a:t>同学们：当我们快速便捷地使用激光照排技术的时候，当我们惊叹于印刷技术突飞猛进的时候，你是否在感叹这位伟大发明家的智慧？这位伟大的科学家，就是王选</a:t>
            </a:r>
            <a:r>
              <a:rPr lang="en-US" altLang="zh-CN" b="1" dirty="0" smtClean="0">
                <a:solidFill>
                  <a:srgbClr val="002060"/>
                </a:solidFill>
                <a:ea typeface="宋体" panose="02010600030101010101" pitchFamily="2" charset="-122"/>
              </a:rPr>
              <a:t>——</a:t>
            </a:r>
            <a:r>
              <a:rPr lang="zh-CN" altLang="en-US" b="1" dirty="0" smtClean="0">
                <a:solidFill>
                  <a:srgbClr val="002060"/>
                </a:solidFill>
                <a:ea typeface="宋体" panose="02010600030101010101" pitchFamily="2" charset="-122"/>
              </a:rPr>
              <a:t>激光照排之父。今天，我们看一下他人生中几个主要的选择。本文</a:t>
            </a:r>
            <a:r>
              <a:rPr lang="zh-CN" altLang="en-US" b="1" dirty="0" smtClean="0">
                <a:solidFill>
                  <a:srgbClr val="002060"/>
                </a:solidFill>
              </a:rPr>
              <a:t>深入浅出、简练朴素，妙语连珠，风趣横生。既有引人深思的深厚学理、又有催人奋进的人生智慧。文章兼容并蓄，皆可谓思想的精萃、智慧的集锦。</a:t>
            </a:r>
            <a:endParaRPr lang="zh-CN" altLang="en-US" b="1" dirty="0" smtClean="0">
              <a:solidFill>
                <a:srgbClr val="002060"/>
              </a:solidFill>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solidFill>
                  <a:srgbClr val="FF0000"/>
                </a:solidFill>
              </a:rPr>
              <a:t>作者介绍</a:t>
            </a:r>
            <a:endParaRPr lang="zh-CN" altLang="en-US" b="1" dirty="0">
              <a:solidFill>
                <a:srgbClr val="FF0000"/>
              </a:solidFill>
            </a:endParaRPr>
          </a:p>
        </p:txBody>
      </p:sp>
      <p:sp>
        <p:nvSpPr>
          <p:cNvPr id="3" name="内容占位符 2"/>
          <p:cNvSpPr>
            <a:spLocks noGrp="1"/>
          </p:cNvSpPr>
          <p:nvPr>
            <p:ph idx="1"/>
          </p:nvPr>
        </p:nvSpPr>
        <p:spPr>
          <a:xfrm>
            <a:off x="0" y="1700808"/>
            <a:ext cx="5868144" cy="4968552"/>
          </a:xfrm>
        </p:spPr>
        <p:txBody>
          <a:bodyPr>
            <a:normAutofit fontScale="85000" lnSpcReduction="10000"/>
          </a:bodyPr>
          <a:lstStyle/>
          <a:p>
            <a:r>
              <a:rPr lang="zh-CN" altLang="en-US" b="1" dirty="0" smtClean="0">
                <a:solidFill>
                  <a:srgbClr val="002060"/>
                </a:solidFill>
              </a:rPr>
              <a:t>王选</a:t>
            </a:r>
            <a:r>
              <a:rPr lang="en-US" altLang="zh-CN" b="1" dirty="0" smtClean="0">
                <a:solidFill>
                  <a:srgbClr val="002060"/>
                </a:solidFill>
              </a:rPr>
              <a:t>(1937</a:t>
            </a:r>
            <a:r>
              <a:rPr lang="zh-CN" altLang="en-US" b="1" dirty="0" smtClean="0">
                <a:solidFill>
                  <a:srgbClr val="002060"/>
                </a:solidFill>
              </a:rPr>
              <a:t>年</a:t>
            </a:r>
            <a:r>
              <a:rPr lang="en-US" altLang="zh-CN" b="1" dirty="0" smtClean="0">
                <a:solidFill>
                  <a:srgbClr val="002060"/>
                </a:solidFill>
              </a:rPr>
              <a:t>2</a:t>
            </a:r>
            <a:r>
              <a:rPr lang="zh-CN" altLang="en-US" b="1" dirty="0" smtClean="0">
                <a:solidFill>
                  <a:srgbClr val="002060"/>
                </a:solidFill>
              </a:rPr>
              <a:t>月</a:t>
            </a:r>
            <a:r>
              <a:rPr lang="en-US" altLang="zh-CN" b="1" dirty="0" smtClean="0">
                <a:solidFill>
                  <a:srgbClr val="002060"/>
                </a:solidFill>
              </a:rPr>
              <a:t>5</a:t>
            </a:r>
            <a:r>
              <a:rPr lang="zh-CN" altLang="en-US" b="1" dirty="0" smtClean="0">
                <a:solidFill>
                  <a:srgbClr val="002060"/>
                </a:solidFill>
              </a:rPr>
              <a:t>日～</a:t>
            </a:r>
            <a:r>
              <a:rPr lang="en-US" altLang="zh-CN" b="1" dirty="0" smtClean="0">
                <a:solidFill>
                  <a:srgbClr val="002060"/>
                </a:solidFill>
              </a:rPr>
              <a:t>2006</a:t>
            </a:r>
            <a:r>
              <a:rPr lang="zh-CN" altLang="en-US" b="1" dirty="0" smtClean="0">
                <a:solidFill>
                  <a:srgbClr val="002060"/>
                </a:solidFill>
              </a:rPr>
              <a:t>年</a:t>
            </a:r>
            <a:r>
              <a:rPr lang="en-US" altLang="zh-CN" b="1" dirty="0" smtClean="0">
                <a:solidFill>
                  <a:srgbClr val="002060"/>
                </a:solidFill>
              </a:rPr>
              <a:t>2</a:t>
            </a:r>
            <a:r>
              <a:rPr lang="zh-CN" altLang="en-US" b="1" dirty="0" smtClean="0">
                <a:solidFill>
                  <a:srgbClr val="002060"/>
                </a:solidFill>
              </a:rPr>
              <a:t>月</a:t>
            </a:r>
            <a:r>
              <a:rPr lang="en-US" altLang="zh-CN" b="1" dirty="0" smtClean="0">
                <a:solidFill>
                  <a:srgbClr val="002060"/>
                </a:solidFill>
              </a:rPr>
              <a:t>13</a:t>
            </a:r>
            <a:r>
              <a:rPr lang="zh-CN" altLang="en-US" b="1" dirty="0" smtClean="0">
                <a:solidFill>
                  <a:srgbClr val="002060"/>
                </a:solidFill>
              </a:rPr>
              <a:t>日</a:t>
            </a:r>
            <a:r>
              <a:rPr lang="en-US" altLang="zh-CN" b="1" dirty="0" smtClean="0">
                <a:solidFill>
                  <a:srgbClr val="002060"/>
                </a:solidFill>
              </a:rPr>
              <a:t>)</a:t>
            </a:r>
            <a:r>
              <a:rPr lang="zh-CN" altLang="en-US" b="1" dirty="0" smtClean="0">
                <a:solidFill>
                  <a:srgbClr val="002060"/>
                </a:solidFill>
              </a:rPr>
              <a:t>：曾任中国科学院院士，中国工程院院士，第三世界科学院院士。是</a:t>
            </a:r>
            <a:r>
              <a:rPr lang="zh-CN" altLang="en-US" b="1" dirty="0" smtClean="0">
                <a:solidFill>
                  <a:srgbClr val="FF0000"/>
                </a:solidFill>
              </a:rPr>
              <a:t>“汉字激光照排系统”的创始人</a:t>
            </a:r>
            <a:r>
              <a:rPr lang="zh-CN" altLang="en-US" b="1" dirty="0" smtClean="0">
                <a:solidFill>
                  <a:srgbClr val="002060"/>
                </a:solidFill>
              </a:rPr>
              <a:t>，他所领导的科研集体研制出的汉字激光照排系统为我国新闻出版业全过程的计算机化奠定了基础，被誉为</a:t>
            </a:r>
            <a:r>
              <a:rPr lang="zh-CN" altLang="en-US" b="1" dirty="0" smtClean="0">
                <a:solidFill>
                  <a:srgbClr val="FF0000"/>
                </a:solidFill>
              </a:rPr>
              <a:t>“汉字印刷术的第二次发明”</a:t>
            </a:r>
            <a:r>
              <a:rPr lang="zh-CN" altLang="en-US" b="1" dirty="0" smtClean="0">
                <a:solidFill>
                  <a:srgbClr val="002060"/>
                </a:solidFill>
              </a:rPr>
              <a:t>。被誉为</a:t>
            </a:r>
            <a:r>
              <a:rPr lang="zh-CN" altLang="en-US" b="1" dirty="0" smtClean="0">
                <a:solidFill>
                  <a:srgbClr val="FF0000"/>
                </a:solidFill>
              </a:rPr>
              <a:t>“当代的毕昇”“汉字激光照排之父”“中国现代汉字印刷革命的奠基人”“中国迎接知识经济挑战的先驱”</a:t>
            </a:r>
            <a:r>
              <a:rPr lang="zh-CN" altLang="en-US" b="1" dirty="0" smtClean="0">
                <a:solidFill>
                  <a:srgbClr val="002060"/>
                </a:solidFill>
              </a:rPr>
              <a:t>。</a:t>
            </a:r>
            <a:r>
              <a:rPr lang="en-US" altLang="zh-CN" b="1" dirty="0" smtClean="0">
                <a:solidFill>
                  <a:srgbClr val="002060"/>
                </a:solidFill>
              </a:rPr>
              <a:t>2001</a:t>
            </a:r>
            <a:r>
              <a:rPr lang="zh-CN" altLang="en-US" b="1" dirty="0" smtClean="0">
                <a:solidFill>
                  <a:srgbClr val="002060"/>
                </a:solidFill>
              </a:rPr>
              <a:t>年，王选获国家最高科学技术奖。</a:t>
            </a:r>
            <a:endParaRPr lang="zh-CN" altLang="en-US" b="1" dirty="0">
              <a:solidFill>
                <a:srgbClr val="002060"/>
              </a:solidFill>
            </a:endParaRPr>
          </a:p>
        </p:txBody>
      </p:sp>
      <p:pic>
        <p:nvPicPr>
          <p:cNvPr id="4" name="Picture 5" descr="https://ps.ssl.qhimg.com/sdmt/100_135_100/t01efb883ee4119dc59.jpg"/>
          <p:cNvPicPr>
            <a:picLocks noChangeAspect="1" noChangeArrowheads="1"/>
          </p:cNvPicPr>
          <p:nvPr/>
        </p:nvPicPr>
        <p:blipFill>
          <a:blip r:embed="rId1" cstate="print"/>
          <a:srcRect/>
          <a:stretch>
            <a:fillRect/>
          </a:stretch>
        </p:blipFill>
        <p:spPr bwMode="auto">
          <a:xfrm>
            <a:off x="6012160" y="1988840"/>
            <a:ext cx="2687216" cy="3894453"/>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378301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4"/>
          <p:cNvSpPr txBox="1">
            <a:spLocks noChangeArrowheads="1"/>
          </p:cNvSpPr>
          <p:nvPr/>
        </p:nvSpPr>
        <p:spPr bwMode="auto">
          <a:xfrm rot="21319903">
            <a:off x="8066088" y="24844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6"/>
          <p:cNvSpPr txBox="1">
            <a:spLocks noChangeArrowheads="1"/>
          </p:cNvSpPr>
          <p:nvPr/>
        </p:nvSpPr>
        <p:spPr bwMode="auto">
          <a:xfrm rot="16249134">
            <a:off x="5861844" y="2174081"/>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7"/>
          <p:cNvSpPr txBox="1">
            <a:spLocks noChangeArrowheads="1"/>
          </p:cNvSpPr>
          <p:nvPr/>
        </p:nvSpPr>
        <p:spPr bwMode="auto">
          <a:xfrm rot="17449134">
            <a:off x="5331619" y="2582069"/>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45"/>
          <p:cNvSpPr txBox="1">
            <a:spLocks noChangeArrowheads="1"/>
          </p:cNvSpPr>
          <p:nvPr/>
        </p:nvSpPr>
        <p:spPr bwMode="auto">
          <a:xfrm rot="16249134">
            <a:off x="6422231" y="2196306"/>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6"/>
          <p:cNvSpPr txBox="1">
            <a:spLocks noChangeArrowheads="1"/>
          </p:cNvSpPr>
          <p:nvPr/>
        </p:nvSpPr>
        <p:spPr bwMode="auto">
          <a:xfrm rot="21175089">
            <a:off x="7067550" y="24272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7"/>
          <p:cNvSpPr txBox="1">
            <a:spLocks noChangeArrowheads="1"/>
          </p:cNvSpPr>
          <p:nvPr/>
        </p:nvSpPr>
        <p:spPr bwMode="auto">
          <a:xfrm rot="17449134">
            <a:off x="7655719" y="3356769"/>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9"/>
          <p:cNvSpPr txBox="1">
            <a:spLocks noChangeArrowheads="1"/>
          </p:cNvSpPr>
          <p:nvPr/>
        </p:nvSpPr>
        <p:spPr bwMode="auto">
          <a:xfrm rot="657351">
            <a:off x="8167688" y="20399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50"/>
          <p:cNvSpPr txBox="1">
            <a:spLocks noChangeArrowheads="1"/>
          </p:cNvSpPr>
          <p:nvPr/>
        </p:nvSpPr>
        <p:spPr bwMode="auto">
          <a:xfrm rot="1480325">
            <a:off x="7391400" y="210185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1"/>
          <p:cNvSpPr txBox="1">
            <a:spLocks noChangeArrowheads="1"/>
          </p:cNvSpPr>
          <p:nvPr/>
        </p:nvSpPr>
        <p:spPr bwMode="auto">
          <a:xfrm rot="16249134">
            <a:off x="8366919" y="3572669"/>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32"/>
          <p:cNvSpPr txBox="1">
            <a:spLocks noChangeArrowheads="1"/>
          </p:cNvSpPr>
          <p:nvPr/>
        </p:nvSpPr>
        <p:spPr bwMode="auto">
          <a:xfrm>
            <a:off x="3262313" y="441801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4"/>
          <p:cNvSpPr txBox="1">
            <a:spLocks noChangeArrowheads="1"/>
          </p:cNvSpPr>
          <p:nvPr/>
        </p:nvSpPr>
        <p:spPr bwMode="auto">
          <a:xfrm rot="4149897">
            <a:off x="4464050" y="435610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6"/>
          <p:cNvSpPr txBox="1">
            <a:spLocks noChangeArrowheads="1"/>
          </p:cNvSpPr>
          <p:nvPr/>
        </p:nvSpPr>
        <p:spPr bwMode="auto">
          <a:xfrm rot="20220000">
            <a:off x="3900488" y="215900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7"/>
          <p:cNvSpPr txBox="1">
            <a:spLocks noChangeArrowheads="1"/>
          </p:cNvSpPr>
          <p:nvPr/>
        </p:nvSpPr>
        <p:spPr bwMode="auto">
          <a:xfrm rot="21420000">
            <a:off x="4130675" y="291147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5"/>
          <p:cNvSpPr txBox="1">
            <a:spLocks noChangeArrowheads="1"/>
          </p:cNvSpPr>
          <p:nvPr/>
        </p:nvSpPr>
        <p:spPr bwMode="auto">
          <a:xfrm rot="20220000">
            <a:off x="4460875" y="218122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6"/>
          <p:cNvSpPr txBox="1">
            <a:spLocks noChangeArrowheads="1"/>
          </p:cNvSpPr>
          <p:nvPr/>
        </p:nvSpPr>
        <p:spPr bwMode="auto">
          <a:xfrm rot="20220000">
            <a:off x="4830763" y="23955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7"/>
          <p:cNvSpPr txBox="1">
            <a:spLocks noChangeArrowheads="1"/>
          </p:cNvSpPr>
          <p:nvPr/>
        </p:nvSpPr>
        <p:spPr bwMode="auto">
          <a:xfrm rot="21420000">
            <a:off x="5064125" y="309245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9"/>
          <p:cNvSpPr txBox="1">
            <a:spLocks noChangeArrowheads="1"/>
          </p:cNvSpPr>
          <p:nvPr/>
        </p:nvSpPr>
        <p:spPr bwMode="auto">
          <a:xfrm rot="16249134">
            <a:off x="6311106" y="2967831"/>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0"/>
          <p:cNvSpPr txBox="1">
            <a:spLocks noChangeArrowheads="1"/>
          </p:cNvSpPr>
          <p:nvPr/>
        </p:nvSpPr>
        <p:spPr bwMode="auto">
          <a:xfrm rot="21429897">
            <a:off x="5589588" y="344805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1"/>
          <p:cNvSpPr txBox="1">
            <a:spLocks noChangeArrowheads="1"/>
          </p:cNvSpPr>
          <p:nvPr/>
        </p:nvSpPr>
        <p:spPr bwMode="auto">
          <a:xfrm rot="16249134">
            <a:off x="5845969" y="4291806"/>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2"/>
          <p:cNvSpPr txBox="1">
            <a:spLocks noChangeArrowheads="1"/>
          </p:cNvSpPr>
          <p:nvPr/>
        </p:nvSpPr>
        <p:spPr bwMode="auto">
          <a:xfrm rot="1209897">
            <a:off x="1136650" y="47323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4"/>
          <p:cNvSpPr txBox="1">
            <a:spLocks noChangeArrowheads="1"/>
          </p:cNvSpPr>
          <p:nvPr/>
        </p:nvSpPr>
        <p:spPr bwMode="auto">
          <a:xfrm rot="4149897">
            <a:off x="2143125" y="43132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6"/>
          <p:cNvSpPr txBox="1">
            <a:spLocks noChangeArrowheads="1"/>
          </p:cNvSpPr>
          <p:nvPr/>
        </p:nvSpPr>
        <p:spPr bwMode="auto">
          <a:xfrm rot="20220000">
            <a:off x="1604963" y="408622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7"/>
          <p:cNvSpPr txBox="1">
            <a:spLocks noChangeArrowheads="1"/>
          </p:cNvSpPr>
          <p:nvPr/>
        </p:nvSpPr>
        <p:spPr bwMode="auto">
          <a:xfrm rot="1029897">
            <a:off x="2486025" y="361156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5"/>
          <p:cNvSpPr txBox="1">
            <a:spLocks noChangeArrowheads="1"/>
          </p:cNvSpPr>
          <p:nvPr/>
        </p:nvSpPr>
        <p:spPr bwMode="auto">
          <a:xfrm rot="20220000">
            <a:off x="3162300" y="400367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6"/>
          <p:cNvSpPr txBox="1">
            <a:spLocks noChangeArrowheads="1"/>
          </p:cNvSpPr>
          <p:nvPr/>
        </p:nvSpPr>
        <p:spPr bwMode="auto">
          <a:xfrm rot="21429897">
            <a:off x="787400" y="238760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7"/>
          <p:cNvSpPr txBox="1">
            <a:spLocks noChangeArrowheads="1"/>
          </p:cNvSpPr>
          <p:nvPr/>
        </p:nvSpPr>
        <p:spPr bwMode="auto">
          <a:xfrm rot="1029897">
            <a:off x="828675" y="425767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9"/>
          <p:cNvSpPr txBox="1">
            <a:spLocks noChangeArrowheads="1"/>
          </p:cNvSpPr>
          <p:nvPr/>
        </p:nvSpPr>
        <p:spPr bwMode="auto">
          <a:xfrm rot="21429897">
            <a:off x="3009900" y="46942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0"/>
          <p:cNvSpPr txBox="1">
            <a:spLocks noChangeArrowheads="1"/>
          </p:cNvSpPr>
          <p:nvPr/>
        </p:nvSpPr>
        <p:spPr bwMode="auto">
          <a:xfrm rot="21429897">
            <a:off x="4157663" y="40274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1"/>
          <p:cNvSpPr txBox="1">
            <a:spLocks noChangeArrowheads="1"/>
          </p:cNvSpPr>
          <p:nvPr/>
        </p:nvSpPr>
        <p:spPr bwMode="auto">
          <a:xfrm rot="21429897">
            <a:off x="4324350" y="478631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2"/>
          <p:cNvSpPr txBox="1">
            <a:spLocks noChangeArrowheads="1"/>
          </p:cNvSpPr>
          <p:nvPr/>
        </p:nvSpPr>
        <p:spPr bwMode="auto">
          <a:xfrm rot="16529158">
            <a:off x="323056" y="2899569"/>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4"/>
          <p:cNvSpPr txBox="1">
            <a:spLocks noChangeArrowheads="1"/>
          </p:cNvSpPr>
          <p:nvPr/>
        </p:nvSpPr>
        <p:spPr bwMode="auto">
          <a:xfrm rot="4149897">
            <a:off x="1339850" y="301625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6"/>
          <p:cNvSpPr txBox="1">
            <a:spLocks noChangeArrowheads="1"/>
          </p:cNvSpPr>
          <p:nvPr/>
        </p:nvSpPr>
        <p:spPr bwMode="auto">
          <a:xfrm rot="21429897">
            <a:off x="322263" y="219392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7"/>
          <p:cNvSpPr txBox="1">
            <a:spLocks noChangeArrowheads="1"/>
          </p:cNvSpPr>
          <p:nvPr/>
        </p:nvSpPr>
        <p:spPr bwMode="auto">
          <a:xfrm rot="1029897">
            <a:off x="1338263" y="25415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5"/>
          <p:cNvSpPr txBox="1">
            <a:spLocks noChangeArrowheads="1"/>
          </p:cNvSpPr>
          <p:nvPr/>
        </p:nvSpPr>
        <p:spPr bwMode="auto">
          <a:xfrm rot="20220000">
            <a:off x="2117725" y="2003425"/>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6"/>
          <p:cNvSpPr txBox="1">
            <a:spLocks noChangeArrowheads="1"/>
          </p:cNvSpPr>
          <p:nvPr/>
        </p:nvSpPr>
        <p:spPr bwMode="auto">
          <a:xfrm rot="20220000">
            <a:off x="2687638" y="21732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7"/>
          <p:cNvSpPr txBox="1">
            <a:spLocks noChangeArrowheads="1"/>
          </p:cNvSpPr>
          <p:nvPr/>
        </p:nvSpPr>
        <p:spPr bwMode="auto">
          <a:xfrm rot="21420000">
            <a:off x="2416175" y="2736850"/>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9"/>
          <p:cNvSpPr txBox="1">
            <a:spLocks noChangeArrowheads="1"/>
          </p:cNvSpPr>
          <p:nvPr/>
        </p:nvSpPr>
        <p:spPr bwMode="auto">
          <a:xfrm rot="20220000">
            <a:off x="3276600" y="23955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0"/>
          <p:cNvSpPr txBox="1">
            <a:spLocks noChangeArrowheads="1"/>
          </p:cNvSpPr>
          <p:nvPr/>
        </p:nvSpPr>
        <p:spPr bwMode="auto">
          <a:xfrm rot="20220000">
            <a:off x="2849563" y="297656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1"/>
          <p:cNvSpPr txBox="1">
            <a:spLocks noChangeArrowheads="1"/>
          </p:cNvSpPr>
          <p:nvPr/>
        </p:nvSpPr>
        <p:spPr bwMode="auto">
          <a:xfrm rot="20220000">
            <a:off x="3484563" y="31130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2"/>
          <p:cNvSpPr txBox="1">
            <a:spLocks noChangeArrowheads="1"/>
          </p:cNvSpPr>
          <p:nvPr/>
        </p:nvSpPr>
        <p:spPr bwMode="auto">
          <a:xfrm rot="1209897">
            <a:off x="5114925" y="43957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4"/>
          <p:cNvSpPr txBox="1">
            <a:spLocks noChangeArrowheads="1"/>
          </p:cNvSpPr>
          <p:nvPr/>
        </p:nvSpPr>
        <p:spPr bwMode="auto">
          <a:xfrm rot="20569134">
            <a:off x="6313488" y="475138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6"/>
          <p:cNvSpPr txBox="1">
            <a:spLocks noChangeArrowheads="1"/>
          </p:cNvSpPr>
          <p:nvPr/>
        </p:nvSpPr>
        <p:spPr bwMode="auto">
          <a:xfrm rot="368503">
            <a:off x="5773738" y="37163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7"/>
          <p:cNvSpPr txBox="1">
            <a:spLocks noChangeArrowheads="1"/>
          </p:cNvSpPr>
          <p:nvPr/>
        </p:nvSpPr>
        <p:spPr bwMode="auto">
          <a:xfrm rot="829244">
            <a:off x="5284788" y="483076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5"/>
          <p:cNvSpPr txBox="1">
            <a:spLocks noChangeArrowheads="1"/>
          </p:cNvSpPr>
          <p:nvPr/>
        </p:nvSpPr>
        <p:spPr bwMode="auto">
          <a:xfrm rot="17097278">
            <a:off x="6779419" y="3358356"/>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6"/>
          <p:cNvSpPr txBox="1">
            <a:spLocks noChangeArrowheads="1"/>
          </p:cNvSpPr>
          <p:nvPr/>
        </p:nvSpPr>
        <p:spPr bwMode="auto">
          <a:xfrm rot="2702238">
            <a:off x="7568406" y="3920331"/>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7"/>
          <p:cNvSpPr txBox="1">
            <a:spLocks noChangeArrowheads="1"/>
          </p:cNvSpPr>
          <p:nvPr/>
        </p:nvSpPr>
        <p:spPr bwMode="auto">
          <a:xfrm rot="18143362">
            <a:off x="6744494" y="4261644"/>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9"/>
          <p:cNvSpPr txBox="1">
            <a:spLocks noChangeArrowheads="1"/>
          </p:cNvSpPr>
          <p:nvPr/>
        </p:nvSpPr>
        <p:spPr bwMode="auto">
          <a:xfrm rot="18419577">
            <a:off x="8108156" y="4123531"/>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0"/>
          <p:cNvSpPr txBox="1">
            <a:spLocks noChangeArrowheads="1"/>
          </p:cNvSpPr>
          <p:nvPr/>
        </p:nvSpPr>
        <p:spPr bwMode="auto">
          <a:xfrm rot="17959444">
            <a:off x="7239794" y="4448969"/>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1"/>
          <p:cNvSpPr txBox="1">
            <a:spLocks noChangeArrowheads="1"/>
          </p:cNvSpPr>
          <p:nvPr/>
        </p:nvSpPr>
        <p:spPr bwMode="auto">
          <a:xfrm rot="1549510">
            <a:off x="8029575" y="3259138"/>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0292" name="文本框 32"/>
          <p:cNvSpPr txBox="1"/>
          <p:nvPr/>
        </p:nvSpPr>
        <p:spPr>
          <a:xfrm rot="4190103">
            <a:off x="4287838" y="33639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3" name="文本框 34"/>
          <p:cNvSpPr txBox="1"/>
          <p:nvPr/>
        </p:nvSpPr>
        <p:spPr>
          <a:xfrm rot="8340000">
            <a:off x="4922838" y="39957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4" name="文本框 36"/>
          <p:cNvSpPr txBox="1"/>
          <p:nvPr/>
        </p:nvSpPr>
        <p:spPr>
          <a:xfrm rot="-1160763">
            <a:off x="5773738" y="260826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5" name="文本框 37"/>
          <p:cNvSpPr txBox="1"/>
          <p:nvPr/>
        </p:nvSpPr>
        <p:spPr>
          <a:xfrm rot="39237">
            <a:off x="5649913" y="31305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6" name="文本框 45"/>
          <p:cNvSpPr txBox="1"/>
          <p:nvPr/>
        </p:nvSpPr>
        <p:spPr>
          <a:xfrm rot="-1160763">
            <a:off x="6334125" y="263048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7" name="文本框 46"/>
          <p:cNvSpPr txBox="1"/>
          <p:nvPr/>
        </p:nvSpPr>
        <p:spPr>
          <a:xfrm rot="-1160763">
            <a:off x="6704013" y="28448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8" name="文本框 47"/>
          <p:cNvSpPr txBox="1"/>
          <p:nvPr/>
        </p:nvSpPr>
        <p:spPr>
          <a:xfrm rot="39237">
            <a:off x="7185025" y="33147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299" name="文本框 49"/>
          <p:cNvSpPr txBox="1"/>
          <p:nvPr/>
        </p:nvSpPr>
        <p:spPr>
          <a:xfrm rot="-1160763">
            <a:off x="8021638" y="29241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0" name="文本框 50"/>
          <p:cNvSpPr txBox="1"/>
          <p:nvPr/>
        </p:nvSpPr>
        <p:spPr>
          <a:xfrm rot="-1160763">
            <a:off x="7488238" y="27908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1" name="文本框 51"/>
          <p:cNvSpPr txBox="1"/>
          <p:nvPr/>
        </p:nvSpPr>
        <p:spPr>
          <a:xfrm rot="-1160763">
            <a:off x="7964488" y="36512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2" name="文本框 32"/>
          <p:cNvSpPr txBox="1"/>
          <p:nvPr/>
        </p:nvSpPr>
        <p:spPr>
          <a:xfrm rot="4190103">
            <a:off x="2765425" y="41973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3" name="文本框 34"/>
          <p:cNvSpPr txBox="1"/>
          <p:nvPr/>
        </p:nvSpPr>
        <p:spPr>
          <a:xfrm rot="8340000">
            <a:off x="3924300" y="36734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4" name="文本框 36"/>
          <p:cNvSpPr txBox="1"/>
          <p:nvPr/>
        </p:nvSpPr>
        <p:spPr>
          <a:xfrm rot="2810103">
            <a:off x="3813175" y="259238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5" name="文本框 37"/>
          <p:cNvSpPr txBox="1"/>
          <p:nvPr/>
        </p:nvSpPr>
        <p:spPr>
          <a:xfrm rot="4010103">
            <a:off x="3813175" y="31353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6" name="文本框 45"/>
          <p:cNvSpPr txBox="1"/>
          <p:nvPr/>
        </p:nvSpPr>
        <p:spPr>
          <a:xfrm rot="2810103">
            <a:off x="4373563" y="26146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7" name="文本框 46"/>
          <p:cNvSpPr txBox="1"/>
          <p:nvPr/>
        </p:nvSpPr>
        <p:spPr>
          <a:xfrm rot="2810103">
            <a:off x="4743450" y="28289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8" name="文本框 47"/>
          <p:cNvSpPr txBox="1"/>
          <p:nvPr/>
        </p:nvSpPr>
        <p:spPr>
          <a:xfrm rot="4010103">
            <a:off x="4743450" y="33718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09" name="文本框 49"/>
          <p:cNvSpPr txBox="1"/>
          <p:nvPr/>
        </p:nvSpPr>
        <p:spPr>
          <a:xfrm rot="-1160763">
            <a:off x="6224588" y="34020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0" name="文本框 50"/>
          <p:cNvSpPr txBox="1"/>
          <p:nvPr/>
        </p:nvSpPr>
        <p:spPr>
          <a:xfrm rot="4020000">
            <a:off x="5218113" y="34877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1" name="文本框 51"/>
          <p:cNvSpPr txBox="1"/>
          <p:nvPr/>
        </p:nvSpPr>
        <p:spPr>
          <a:xfrm rot="-1160763">
            <a:off x="5599113" y="40767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2" name="文本框 32"/>
          <p:cNvSpPr txBox="1"/>
          <p:nvPr/>
        </p:nvSpPr>
        <p:spPr>
          <a:xfrm rot="5400000">
            <a:off x="1141413" y="40862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3" name="文本框 34"/>
          <p:cNvSpPr txBox="1"/>
          <p:nvPr/>
        </p:nvSpPr>
        <p:spPr>
          <a:xfrm rot="8340000">
            <a:off x="1881188" y="44100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4" name="文本框 36"/>
          <p:cNvSpPr txBox="1"/>
          <p:nvPr/>
        </p:nvSpPr>
        <p:spPr>
          <a:xfrm rot="2810103">
            <a:off x="1862138" y="35893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5" name="文本框 37"/>
          <p:cNvSpPr txBox="1"/>
          <p:nvPr/>
        </p:nvSpPr>
        <p:spPr>
          <a:xfrm rot="5220000">
            <a:off x="2297113" y="38719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6" name="文本框 45"/>
          <p:cNvSpPr txBox="1"/>
          <p:nvPr/>
        </p:nvSpPr>
        <p:spPr>
          <a:xfrm rot="2810103">
            <a:off x="2809875" y="36036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7" name="文本框 46"/>
          <p:cNvSpPr txBox="1"/>
          <p:nvPr/>
        </p:nvSpPr>
        <p:spPr>
          <a:xfrm rot="4020000">
            <a:off x="700088" y="282098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8" name="文本框 47"/>
          <p:cNvSpPr txBox="1"/>
          <p:nvPr/>
        </p:nvSpPr>
        <p:spPr>
          <a:xfrm rot="5220000">
            <a:off x="701675" y="37544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19" name="文本框 49"/>
          <p:cNvSpPr txBox="1"/>
          <p:nvPr/>
        </p:nvSpPr>
        <p:spPr>
          <a:xfrm rot="4020000">
            <a:off x="2463800" y="45974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0" name="文本框 50"/>
          <p:cNvSpPr txBox="1"/>
          <p:nvPr/>
        </p:nvSpPr>
        <p:spPr>
          <a:xfrm rot="4020000">
            <a:off x="3702050" y="42243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1" name="文本框 51"/>
          <p:cNvSpPr txBox="1"/>
          <p:nvPr/>
        </p:nvSpPr>
        <p:spPr>
          <a:xfrm rot="4020000">
            <a:off x="4071938" y="44386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2" name="文本框 32"/>
          <p:cNvSpPr txBox="1"/>
          <p:nvPr/>
        </p:nvSpPr>
        <p:spPr>
          <a:xfrm rot="-880739">
            <a:off x="514350" y="33718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3" name="文本框 34"/>
          <p:cNvSpPr txBox="1"/>
          <p:nvPr/>
        </p:nvSpPr>
        <p:spPr>
          <a:xfrm rot="8340000">
            <a:off x="1254125" y="34496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4" name="文本框 36"/>
          <p:cNvSpPr txBox="1"/>
          <p:nvPr/>
        </p:nvSpPr>
        <p:spPr>
          <a:xfrm rot="4020000">
            <a:off x="1670050" y="23685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5" name="文本框 37"/>
          <p:cNvSpPr txBox="1"/>
          <p:nvPr/>
        </p:nvSpPr>
        <p:spPr>
          <a:xfrm rot="5220000">
            <a:off x="1670050" y="29114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6" name="文本框 45"/>
          <p:cNvSpPr txBox="1"/>
          <p:nvPr/>
        </p:nvSpPr>
        <p:spPr>
          <a:xfrm rot="2810103">
            <a:off x="2230438" y="23907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7" name="文本框 46"/>
          <p:cNvSpPr txBox="1"/>
          <p:nvPr/>
        </p:nvSpPr>
        <p:spPr>
          <a:xfrm rot="2810103">
            <a:off x="2600325" y="260508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8" name="文本框 47"/>
          <p:cNvSpPr txBox="1"/>
          <p:nvPr/>
        </p:nvSpPr>
        <p:spPr>
          <a:xfrm rot="4010103">
            <a:off x="2328863" y="31702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29" name="文本框 49"/>
          <p:cNvSpPr txBox="1"/>
          <p:nvPr/>
        </p:nvSpPr>
        <p:spPr>
          <a:xfrm rot="2810103">
            <a:off x="3187700" y="28289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0" name="文本框 50"/>
          <p:cNvSpPr txBox="1"/>
          <p:nvPr/>
        </p:nvSpPr>
        <p:spPr>
          <a:xfrm rot="2810103">
            <a:off x="3074988" y="32639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1" name="文本框 51"/>
          <p:cNvSpPr txBox="1"/>
          <p:nvPr/>
        </p:nvSpPr>
        <p:spPr>
          <a:xfrm rot="2810103">
            <a:off x="3444875" y="34782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2" name="文本框 32"/>
          <p:cNvSpPr txBox="1"/>
          <p:nvPr/>
        </p:nvSpPr>
        <p:spPr>
          <a:xfrm rot="5400000">
            <a:off x="4751388" y="45402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3" name="文本框 34"/>
          <p:cNvSpPr txBox="1"/>
          <p:nvPr/>
        </p:nvSpPr>
        <p:spPr>
          <a:xfrm rot="3159237">
            <a:off x="5819775" y="486410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4" name="文本框 36"/>
          <p:cNvSpPr txBox="1"/>
          <p:nvPr/>
        </p:nvSpPr>
        <p:spPr>
          <a:xfrm rot="-1160763">
            <a:off x="6237288" y="378301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5" name="文本框 37"/>
          <p:cNvSpPr txBox="1"/>
          <p:nvPr/>
        </p:nvSpPr>
        <p:spPr>
          <a:xfrm rot="39237">
            <a:off x="6237288" y="43259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6" name="文本框 45"/>
          <p:cNvSpPr txBox="1"/>
          <p:nvPr/>
        </p:nvSpPr>
        <p:spPr>
          <a:xfrm rot="-1160763">
            <a:off x="6797675" y="3805238"/>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7" name="文本框 46"/>
          <p:cNvSpPr txBox="1"/>
          <p:nvPr/>
        </p:nvSpPr>
        <p:spPr>
          <a:xfrm rot="-1160763">
            <a:off x="7167563" y="4019550"/>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8" name="文本框 47"/>
          <p:cNvSpPr txBox="1"/>
          <p:nvPr/>
        </p:nvSpPr>
        <p:spPr>
          <a:xfrm rot="39237">
            <a:off x="6854825" y="458787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39" name="文本框 49"/>
          <p:cNvSpPr txBox="1"/>
          <p:nvPr/>
        </p:nvSpPr>
        <p:spPr>
          <a:xfrm rot="-1160763">
            <a:off x="7688263" y="431006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40" name="文本框 50"/>
          <p:cNvSpPr txBox="1"/>
          <p:nvPr/>
        </p:nvSpPr>
        <p:spPr>
          <a:xfrm rot="-1160763">
            <a:off x="7642225" y="4678363"/>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0341" name="文本框 51"/>
          <p:cNvSpPr txBox="1"/>
          <p:nvPr/>
        </p:nvSpPr>
        <p:spPr>
          <a:xfrm rot="-1160763">
            <a:off x="6780213" y="2003425"/>
            <a:ext cx="50038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3325" name="矩形 30"/>
          <p:cNvSpPr/>
          <p:nvPr/>
        </p:nvSpPr>
        <p:spPr>
          <a:xfrm>
            <a:off x="446088" y="2520950"/>
            <a:ext cx="8485187" cy="2676525"/>
          </a:xfrm>
          <a:prstGeom prst="rect">
            <a:avLst/>
          </a:prstGeom>
          <a:noFill/>
          <a:ln w="9525">
            <a:noFill/>
          </a:ln>
        </p:spPr>
        <p:txBody>
          <a:bodyPr>
            <a:spAutoFit/>
          </a:bodyPr>
          <a:p>
            <a:pPr eaLnBrk="1" hangingPunct="1">
              <a:lnSpc>
                <a:spcPct val="150000"/>
              </a:lnSpc>
              <a:buFont typeface="Arial" panose="020B0604020202020204" pitchFamily="34" charset="0"/>
            </a:pPr>
            <a:r>
              <a:rPr lang="zh-CN" altLang="en-US" sz="2800" b="1" dirty="0">
                <a:latin typeface="楷体" panose="02010609060101010101" pitchFamily="49" charset="-122"/>
                <a:ea typeface="楷体" panose="02010609060101010101" pitchFamily="49" charset="-122"/>
              </a:rPr>
              <a:t>狡</a:t>
            </a:r>
            <a:r>
              <a:rPr lang="zh-CN" altLang="en-US" sz="2800" b="1" dirty="0">
                <a:solidFill>
                  <a:srgbClr val="FF0000"/>
                </a:solidFill>
                <a:latin typeface="楷体" panose="02010609060101010101" pitchFamily="49" charset="-122"/>
                <a:ea typeface="楷体" panose="02010609060101010101" pitchFamily="49" charset="-122"/>
              </a:rPr>
              <a:t>辩</a:t>
            </a:r>
            <a:r>
              <a:rPr lang="zh-CN" altLang="en-US"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抉</a:t>
            </a:r>
            <a:r>
              <a:rPr lang="zh-CN" altLang="en-US" sz="2800" b="1" dirty="0">
                <a:latin typeface="楷体" panose="02010609060101010101" pitchFamily="49" charset="-122"/>
                <a:ea typeface="楷体" panose="02010609060101010101" pitchFamily="49" charset="-122"/>
              </a:rPr>
              <a:t>择（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枯</a:t>
            </a:r>
            <a:r>
              <a:rPr lang="zh-CN" altLang="en-US" sz="2800" b="1" dirty="0">
                <a:solidFill>
                  <a:srgbClr val="FF0000"/>
                </a:solidFill>
                <a:latin typeface="楷体" panose="02010609060101010101" pitchFamily="49" charset="-122"/>
                <a:ea typeface="楷体" panose="02010609060101010101" pitchFamily="49" charset="-122"/>
              </a:rPr>
              <a:t>燥</a:t>
            </a:r>
            <a:r>
              <a:rPr lang="zh-CN" altLang="en-US"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a:p>
            <a:pPr eaLnBrk="1" hangingPunct="1">
              <a:lnSpc>
                <a:spcPct val="150000"/>
              </a:lnSpc>
              <a:buFont typeface="Arial" panose="020B0604020202020204" pitchFamily="34" charset="0"/>
            </a:pPr>
            <a:r>
              <a:rPr lang="zh-CN" altLang="en-US" sz="2800" b="1" dirty="0">
                <a:solidFill>
                  <a:srgbClr val="FF0000"/>
                </a:solidFill>
                <a:latin typeface="楷体" panose="02010609060101010101" pitchFamily="49" charset="-122"/>
                <a:ea typeface="楷体" panose="02010609060101010101" pitchFamily="49" charset="-122"/>
              </a:rPr>
              <a:t>崭</a:t>
            </a:r>
            <a:r>
              <a:rPr lang="zh-CN" altLang="en-US" sz="2800" b="1" dirty="0">
                <a:latin typeface="楷体" panose="02010609060101010101" pitchFamily="49" charset="-122"/>
                <a:ea typeface="楷体" panose="02010609060101010101" pitchFamily="49" charset="-122"/>
              </a:rPr>
              <a:t>新（    ）</a:t>
            </a:r>
            <a:r>
              <a:rPr lang="en-US" altLang="zh-CN"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堕</a:t>
            </a:r>
            <a:r>
              <a:rPr lang="zh-CN" altLang="en-US" sz="2800" b="1" dirty="0">
                <a:latin typeface="楷体" panose="02010609060101010101" pitchFamily="49" charset="-122"/>
                <a:ea typeface="楷体" panose="02010609060101010101" pitchFamily="49" charset="-122"/>
              </a:rPr>
              <a:t>落（    ）</a:t>
            </a:r>
            <a:r>
              <a:rPr lang="en-US" altLang="zh-CN" sz="2800" b="1" dirty="0">
                <a:latin typeface="楷体" panose="02010609060101010101" pitchFamily="49" charset="-122"/>
                <a:ea typeface="楷体" panose="02010609060101010101" pitchFamily="49" charset="-122"/>
              </a:rPr>
              <a:t>  </a:t>
            </a:r>
            <a:r>
              <a:rPr lang="en-US" altLang="zh-CN" sz="2800" b="1" dirty="0">
                <a:solidFill>
                  <a:srgbClr val="FF0000"/>
                </a:solidFill>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剥削</a:t>
            </a:r>
            <a:r>
              <a:rPr lang="zh-CN" altLang="en-US"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a:p>
            <a:pPr eaLnBrk="1" hangingPunct="1">
              <a:lnSpc>
                <a:spcPct val="150000"/>
              </a:lnSpc>
              <a:buFont typeface="Arial" panose="020B0604020202020204" pitchFamily="34" charset="0"/>
            </a:pPr>
            <a:r>
              <a:rPr lang="zh-CN" altLang="en-US" sz="2800" b="1" dirty="0">
                <a:solidFill>
                  <a:srgbClr val="FF0000"/>
                </a:solidFill>
                <a:latin typeface="楷体" panose="02010609060101010101" pitchFamily="49" charset="-122"/>
                <a:ea typeface="楷体" panose="02010609060101010101" pitchFamily="49" charset="-122"/>
              </a:rPr>
              <a:t>阻碍</a:t>
            </a:r>
            <a:r>
              <a:rPr lang="zh-CN" altLang="en-US"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署</a:t>
            </a:r>
            <a:r>
              <a:rPr lang="zh-CN" altLang="en-US" sz="2800" b="1" dirty="0">
                <a:latin typeface="楷体" panose="02010609060101010101" pitchFamily="49" charset="-122"/>
                <a:ea typeface="楷体" panose="02010609060101010101" pitchFamily="49" charset="-122"/>
              </a:rPr>
              <a:t>名（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出类拔</a:t>
            </a:r>
            <a:r>
              <a:rPr lang="zh-CN" altLang="en-US" sz="2800" b="1" dirty="0">
                <a:solidFill>
                  <a:srgbClr val="FF0000"/>
                </a:solidFill>
                <a:latin typeface="楷体" panose="02010609060101010101" pitchFamily="49" charset="-122"/>
                <a:ea typeface="楷体" panose="02010609060101010101" pitchFamily="49" charset="-122"/>
              </a:rPr>
              <a:t>萃</a:t>
            </a:r>
            <a:r>
              <a:rPr lang="zh-CN" altLang="en-US" sz="2800" b="1" dirty="0">
                <a:latin typeface="楷体" panose="02010609060101010101" pitchFamily="49" charset="-122"/>
                <a:ea typeface="楷体" panose="02010609060101010101" pitchFamily="49" charset="-122"/>
              </a:rPr>
              <a:t>（    ）</a:t>
            </a:r>
            <a:endParaRPr lang="en-US" altLang="zh-CN" sz="2800" b="1" dirty="0">
              <a:latin typeface="楷体" panose="02010609060101010101" pitchFamily="49" charset="-122"/>
              <a:ea typeface="楷体" panose="02010609060101010101" pitchFamily="49" charset="-122"/>
            </a:endParaRPr>
          </a:p>
          <a:p>
            <a:pPr eaLnBrk="1" hangingPunct="1">
              <a:lnSpc>
                <a:spcPct val="150000"/>
              </a:lnSpc>
              <a:buFont typeface="Arial" panose="020B0604020202020204" pitchFamily="34" charset="0"/>
            </a:pPr>
            <a:r>
              <a:rPr lang="zh-CN" altLang="en-US" sz="2800" b="1" dirty="0">
                <a:solidFill>
                  <a:srgbClr val="FF0000"/>
                </a:solidFill>
                <a:latin typeface="楷体" panose="02010609060101010101" pitchFamily="49" charset="-122"/>
                <a:ea typeface="楷体" panose="02010609060101010101" pitchFamily="49" charset="-122"/>
              </a:rPr>
              <a:t>强</a:t>
            </a:r>
            <a:r>
              <a:rPr lang="zh-CN" altLang="en-US" sz="2800" b="1" dirty="0">
                <a:latin typeface="楷体" panose="02010609060101010101" pitchFamily="49" charset="-122"/>
                <a:ea typeface="楷体" panose="02010609060101010101" pitchFamily="49" charset="-122"/>
              </a:rPr>
              <a:t>词夺理（      ）</a:t>
            </a:r>
            <a:endParaRPr lang="zh-CN" altLang="en-US" sz="2800" b="1" dirty="0">
              <a:latin typeface="楷体" panose="02010609060101010101" pitchFamily="49" charset="-122"/>
              <a:ea typeface="楷体" panose="02010609060101010101" pitchFamily="49" charset="-122"/>
            </a:endParaRPr>
          </a:p>
        </p:txBody>
      </p:sp>
      <p:grpSp>
        <p:nvGrpSpPr>
          <p:cNvPr id="10343" name="组合 3"/>
          <p:cNvGrpSpPr/>
          <p:nvPr/>
        </p:nvGrpSpPr>
        <p:grpSpPr>
          <a:xfrm>
            <a:off x="184150" y="1120775"/>
            <a:ext cx="2062163" cy="544513"/>
            <a:chOff x="1438698" y="982657"/>
            <a:chExt cx="2498303" cy="616461"/>
          </a:xfrm>
        </p:grpSpPr>
        <p:pic>
          <p:nvPicPr>
            <p:cNvPr id="10355" name="图片 1"/>
            <p:cNvPicPr>
              <a:picLocks noChangeAspect="1"/>
            </p:cNvPicPr>
            <p:nvPr/>
          </p:nvPicPr>
          <p:blipFill>
            <a:blip r:embed="rId1">
              <a:clrChange>
                <a:clrFrom>
                  <a:srgbClr val="FFFEFD"/>
                </a:clrFrom>
                <a:clrTo>
                  <a:srgbClr val="FFFEFD">
                    <a:alpha val="0"/>
                  </a:srgbClr>
                </a:clrTo>
              </a:clrChange>
            </a:blip>
            <a:stretch>
              <a:fillRect/>
            </a:stretch>
          </p:blipFill>
          <p:spPr>
            <a:xfrm>
              <a:off x="1527259" y="991683"/>
              <a:ext cx="2409742" cy="607435"/>
            </a:xfrm>
            <a:prstGeom prst="rect">
              <a:avLst/>
            </a:prstGeom>
            <a:noFill/>
            <a:ln w="9525">
              <a:noFill/>
            </a:ln>
          </p:spPr>
        </p:pic>
        <p:sp>
          <p:nvSpPr>
            <p:cNvPr id="10356" name="文本框 2"/>
            <p:cNvSpPr txBox="1"/>
            <p:nvPr/>
          </p:nvSpPr>
          <p:spPr>
            <a:xfrm>
              <a:off x="1438698" y="982657"/>
              <a:ext cx="2076874" cy="590939"/>
            </a:xfrm>
            <a:prstGeom prst="rect">
              <a:avLst/>
            </a:prstGeom>
            <a:noFill/>
            <a:ln w="9525">
              <a:noFill/>
            </a:ln>
          </p:spPr>
          <p:txBody>
            <a:bodyPr>
              <a:spAutoFit/>
            </a:bodyPr>
            <a:p>
              <a:pPr algn="ctr" eaLnBrk="1" hangingPunct="1">
                <a:buFont typeface="Arial" panose="020B0604020202020204" pitchFamily="34" charset="0"/>
              </a:pPr>
              <a:r>
                <a:rPr lang="zh-CN" altLang="en-US" sz="2800" b="1" dirty="0">
                  <a:solidFill>
                    <a:srgbClr val="0070C0"/>
                  </a:solidFill>
                  <a:latin typeface="黑体" panose="02010609060101010101" charset="-122"/>
                  <a:ea typeface="黑体" panose="02010609060101010101" charset="-122"/>
                </a:rPr>
                <a:t>字词学习</a:t>
              </a:r>
              <a:endParaRPr lang="zh-CN" altLang="en-US" sz="2800" b="1" dirty="0">
                <a:solidFill>
                  <a:srgbClr val="0070C0"/>
                </a:solidFill>
                <a:latin typeface="黑体" panose="02010609060101010101" charset="-122"/>
                <a:ea typeface="黑体" panose="02010609060101010101" charset="-122"/>
              </a:endParaRPr>
            </a:p>
          </p:txBody>
        </p:sp>
      </p:grpSp>
      <p:sp>
        <p:nvSpPr>
          <p:cNvPr id="10344" name="矩形 2"/>
          <p:cNvSpPr/>
          <p:nvPr/>
        </p:nvSpPr>
        <p:spPr>
          <a:xfrm>
            <a:off x="446088" y="1943100"/>
            <a:ext cx="1612900" cy="521970"/>
          </a:xfrm>
          <a:prstGeom prst="rect">
            <a:avLst/>
          </a:prstGeom>
          <a:noFill/>
          <a:ln w="9525">
            <a:noFill/>
          </a:ln>
        </p:spPr>
        <p:txBody>
          <a:bodyPr wrap="none">
            <a:spAutoFit/>
          </a:bodyPr>
          <a:p>
            <a:pPr eaLnBrk="1" hangingPunct="1">
              <a:buFont typeface="Arial" panose="020B0604020202020204" pitchFamily="34" charset="0"/>
            </a:pPr>
            <a:r>
              <a:rPr lang="zh-CN" altLang="en-US" sz="2800" b="1" dirty="0">
                <a:solidFill>
                  <a:srgbClr val="0000FF"/>
                </a:solidFill>
                <a:latin typeface="楷体" panose="02010609060101010101" pitchFamily="49" charset="-122"/>
                <a:ea typeface="楷体" panose="02010609060101010101" pitchFamily="49" charset="-122"/>
              </a:rPr>
              <a:t>◆生难字</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2" name="矩形 1"/>
          <p:cNvSpPr/>
          <p:nvPr/>
        </p:nvSpPr>
        <p:spPr>
          <a:xfrm>
            <a:off x="1501775" y="2625725"/>
            <a:ext cx="901700"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biàn</a:t>
            </a:r>
            <a:endParaRPr lang="zh-CN" altLang="en-US" sz="2800" dirty="0">
              <a:solidFill>
                <a:srgbClr val="0000FF"/>
              </a:solidFill>
              <a:latin typeface="宋体" panose="02010600030101010101" pitchFamily="2" charset="-122"/>
            </a:endParaRPr>
          </a:p>
        </p:txBody>
      </p:sp>
      <p:sp>
        <p:nvSpPr>
          <p:cNvPr id="3" name="矩形 2"/>
          <p:cNvSpPr/>
          <p:nvPr/>
        </p:nvSpPr>
        <p:spPr>
          <a:xfrm>
            <a:off x="4340225" y="2632075"/>
            <a:ext cx="721995"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jué</a:t>
            </a:r>
            <a:endParaRPr lang="zh-CN" altLang="en-US" sz="2800" dirty="0">
              <a:solidFill>
                <a:srgbClr val="0000FF"/>
              </a:solidFill>
              <a:latin typeface="宋体" panose="02010600030101010101" pitchFamily="2" charset="-122"/>
            </a:endParaRPr>
          </a:p>
        </p:txBody>
      </p:sp>
      <p:sp>
        <p:nvSpPr>
          <p:cNvPr id="4" name="矩形 3"/>
          <p:cNvSpPr/>
          <p:nvPr/>
        </p:nvSpPr>
        <p:spPr>
          <a:xfrm>
            <a:off x="7112000" y="2625725"/>
            <a:ext cx="721995"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zào</a:t>
            </a:r>
            <a:endParaRPr lang="zh-CN" altLang="en-US" sz="2800" dirty="0">
              <a:solidFill>
                <a:srgbClr val="0000FF"/>
              </a:solidFill>
              <a:latin typeface="宋体" panose="02010600030101010101" pitchFamily="2" charset="-122"/>
            </a:endParaRPr>
          </a:p>
        </p:txBody>
      </p:sp>
      <p:sp>
        <p:nvSpPr>
          <p:cNvPr id="5" name="矩形 4"/>
          <p:cNvSpPr/>
          <p:nvPr/>
        </p:nvSpPr>
        <p:spPr>
          <a:xfrm>
            <a:off x="1531938" y="3257550"/>
            <a:ext cx="901700"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zhǎn</a:t>
            </a:r>
            <a:endParaRPr lang="zh-CN" altLang="en-US" sz="2800" dirty="0">
              <a:solidFill>
                <a:srgbClr val="0000FF"/>
              </a:solidFill>
              <a:latin typeface="宋体" panose="02010600030101010101" pitchFamily="2" charset="-122"/>
            </a:endParaRPr>
          </a:p>
        </p:txBody>
      </p:sp>
      <p:sp>
        <p:nvSpPr>
          <p:cNvPr id="6" name="矩形 5"/>
          <p:cNvSpPr/>
          <p:nvPr/>
        </p:nvSpPr>
        <p:spPr>
          <a:xfrm>
            <a:off x="4335463" y="3243263"/>
            <a:ext cx="721995"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duò</a:t>
            </a:r>
            <a:endParaRPr lang="zh-CN" altLang="en-US" sz="2800" dirty="0">
              <a:solidFill>
                <a:srgbClr val="0000FF"/>
              </a:solidFill>
              <a:latin typeface="宋体" panose="02010600030101010101" pitchFamily="2" charset="-122"/>
            </a:endParaRPr>
          </a:p>
        </p:txBody>
      </p:sp>
      <p:sp>
        <p:nvSpPr>
          <p:cNvPr id="7" name="矩形 6"/>
          <p:cNvSpPr/>
          <p:nvPr/>
        </p:nvSpPr>
        <p:spPr>
          <a:xfrm>
            <a:off x="7004050" y="3268663"/>
            <a:ext cx="1261110"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bō xuē</a:t>
            </a:r>
            <a:endParaRPr lang="zh-CN" altLang="en-US" sz="2800" dirty="0">
              <a:solidFill>
                <a:srgbClr val="0000FF"/>
              </a:solidFill>
              <a:latin typeface="宋体" panose="02010600030101010101" pitchFamily="2" charset="-122"/>
            </a:endParaRPr>
          </a:p>
        </p:txBody>
      </p:sp>
      <p:sp>
        <p:nvSpPr>
          <p:cNvPr id="8" name="矩形 7"/>
          <p:cNvSpPr/>
          <p:nvPr/>
        </p:nvSpPr>
        <p:spPr>
          <a:xfrm>
            <a:off x="1582738" y="3906838"/>
            <a:ext cx="1081405"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zǔ ài</a:t>
            </a:r>
            <a:endParaRPr lang="zh-CN" altLang="en-US" sz="2800" dirty="0">
              <a:solidFill>
                <a:srgbClr val="0000FF"/>
              </a:solidFill>
              <a:latin typeface="宋体" panose="02010600030101010101" pitchFamily="2" charset="-122"/>
            </a:endParaRPr>
          </a:p>
        </p:txBody>
      </p:sp>
      <p:sp>
        <p:nvSpPr>
          <p:cNvPr id="9" name="矩形 8"/>
          <p:cNvSpPr/>
          <p:nvPr/>
        </p:nvSpPr>
        <p:spPr>
          <a:xfrm>
            <a:off x="4352925" y="3906838"/>
            <a:ext cx="721995" cy="521970"/>
          </a:xfrm>
          <a:prstGeom prst="rect">
            <a:avLst/>
          </a:prstGeom>
          <a:noFill/>
          <a:ln w="9525">
            <a:noFill/>
          </a:ln>
        </p:spPr>
        <p:txBody>
          <a:bodyPr wrap="none">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shǔ</a:t>
            </a:r>
            <a:endParaRPr lang="zh-CN" altLang="en-US" sz="2800" dirty="0">
              <a:solidFill>
                <a:srgbClr val="0000FF"/>
              </a:solidFill>
              <a:latin typeface="宋体" panose="02010600030101010101" pitchFamily="2" charset="-122"/>
            </a:endParaRPr>
          </a:p>
        </p:txBody>
      </p:sp>
      <p:sp>
        <p:nvSpPr>
          <p:cNvPr id="10" name="矩形 9"/>
          <p:cNvSpPr/>
          <p:nvPr/>
        </p:nvSpPr>
        <p:spPr>
          <a:xfrm>
            <a:off x="7794625" y="3879850"/>
            <a:ext cx="814388" cy="521970"/>
          </a:xfrm>
          <a:prstGeom prst="rect">
            <a:avLst/>
          </a:prstGeom>
          <a:noFill/>
          <a:ln w="9525">
            <a:noFill/>
          </a:ln>
        </p:spPr>
        <p:txBody>
          <a:bodyPr>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cuì</a:t>
            </a:r>
            <a:endParaRPr lang="zh-CN" altLang="en-US" sz="2800" dirty="0">
              <a:solidFill>
                <a:srgbClr val="0000FF"/>
              </a:solidFill>
              <a:latin typeface="宋体" panose="02010600030101010101" pitchFamily="2" charset="-122"/>
            </a:endParaRPr>
          </a:p>
        </p:txBody>
      </p:sp>
      <p:sp>
        <p:nvSpPr>
          <p:cNvPr id="17" name="矩形 16"/>
          <p:cNvSpPr/>
          <p:nvPr/>
        </p:nvSpPr>
        <p:spPr>
          <a:xfrm>
            <a:off x="2265363" y="4535488"/>
            <a:ext cx="1193800" cy="521970"/>
          </a:xfrm>
          <a:prstGeom prst="rect">
            <a:avLst/>
          </a:prstGeom>
          <a:noFill/>
          <a:ln w="9525">
            <a:noFill/>
          </a:ln>
        </p:spPr>
        <p:txBody>
          <a:bodyPr>
            <a:spAutoFit/>
          </a:bodyPr>
          <a:p>
            <a:pPr eaLnBrk="1" hangingPunct="1">
              <a:buFont typeface="Arial" panose="020B0604020202020204" pitchFamily="34" charset="0"/>
            </a:pPr>
            <a:r>
              <a:rPr lang="en-US" altLang="zh-CN" sz="2800" b="1" dirty="0">
                <a:solidFill>
                  <a:srgbClr val="0000FF"/>
                </a:solidFill>
                <a:latin typeface="宋体" panose="02010600030101010101" pitchFamily="2" charset="-122"/>
              </a:rPr>
              <a:t>qiǎnɡ</a:t>
            </a:r>
            <a:endParaRPr lang="zh-CN" altLang="en-US" sz="2800" dirty="0">
              <a:solidFill>
                <a:srgbClr val="0000FF"/>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5" grpId="0"/>
      <p:bldP spid="2" grpId="0"/>
      <p:bldP spid="3" grpId="0"/>
      <p:bldP spid="4" grpId="0"/>
      <p:bldP spid="5" grpId="0"/>
      <p:bldP spid="6" grpId="0"/>
      <p:bldP spid="7" grpId="0"/>
      <p:bldP spid="8" grpId="0"/>
      <p:bldP spid="9" grpId="0"/>
      <p:bldP spid="10"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文本框 32"/>
          <p:cNvSpPr txBox="1">
            <a:spLocks noChangeArrowheads="1"/>
          </p:cNvSpPr>
          <p:nvPr/>
        </p:nvSpPr>
        <p:spPr bwMode="auto">
          <a:xfrm>
            <a:off x="4475163" y="378301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en-US"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4" name="文本框 34"/>
          <p:cNvSpPr txBox="1">
            <a:spLocks noChangeArrowheads="1"/>
          </p:cNvSpPr>
          <p:nvPr/>
        </p:nvSpPr>
        <p:spPr bwMode="auto">
          <a:xfrm rot="21319903">
            <a:off x="8066088" y="24844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5" name="文本框 36"/>
          <p:cNvSpPr txBox="1">
            <a:spLocks noChangeArrowheads="1"/>
          </p:cNvSpPr>
          <p:nvPr/>
        </p:nvSpPr>
        <p:spPr bwMode="auto">
          <a:xfrm rot="16249134">
            <a:off x="5861844" y="2174081"/>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6" name="文本框 37"/>
          <p:cNvSpPr txBox="1">
            <a:spLocks noChangeArrowheads="1"/>
          </p:cNvSpPr>
          <p:nvPr/>
        </p:nvSpPr>
        <p:spPr bwMode="auto">
          <a:xfrm rot="17449134">
            <a:off x="5331619" y="2582069"/>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45"/>
          <p:cNvSpPr txBox="1">
            <a:spLocks noChangeArrowheads="1"/>
          </p:cNvSpPr>
          <p:nvPr/>
        </p:nvSpPr>
        <p:spPr bwMode="auto">
          <a:xfrm rot="16249134">
            <a:off x="6422231" y="2196306"/>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6"/>
          <p:cNvSpPr txBox="1">
            <a:spLocks noChangeArrowheads="1"/>
          </p:cNvSpPr>
          <p:nvPr/>
        </p:nvSpPr>
        <p:spPr bwMode="auto">
          <a:xfrm rot="21175089">
            <a:off x="7067550" y="24272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7"/>
          <p:cNvSpPr txBox="1">
            <a:spLocks noChangeArrowheads="1"/>
          </p:cNvSpPr>
          <p:nvPr/>
        </p:nvSpPr>
        <p:spPr bwMode="auto">
          <a:xfrm rot="17449134">
            <a:off x="7655719" y="3356769"/>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9"/>
          <p:cNvSpPr txBox="1">
            <a:spLocks noChangeArrowheads="1"/>
          </p:cNvSpPr>
          <p:nvPr/>
        </p:nvSpPr>
        <p:spPr bwMode="auto">
          <a:xfrm rot="657351">
            <a:off x="8167688" y="20399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50"/>
          <p:cNvSpPr txBox="1">
            <a:spLocks noChangeArrowheads="1"/>
          </p:cNvSpPr>
          <p:nvPr/>
        </p:nvSpPr>
        <p:spPr bwMode="auto">
          <a:xfrm rot="1480325">
            <a:off x="7391400" y="210185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1"/>
          <p:cNvSpPr txBox="1">
            <a:spLocks noChangeArrowheads="1"/>
          </p:cNvSpPr>
          <p:nvPr/>
        </p:nvSpPr>
        <p:spPr bwMode="auto">
          <a:xfrm rot="16249134">
            <a:off x="8366919" y="3572669"/>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32"/>
          <p:cNvSpPr txBox="1">
            <a:spLocks noChangeArrowheads="1"/>
          </p:cNvSpPr>
          <p:nvPr/>
        </p:nvSpPr>
        <p:spPr bwMode="auto">
          <a:xfrm>
            <a:off x="3262313" y="441801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4"/>
          <p:cNvSpPr txBox="1">
            <a:spLocks noChangeArrowheads="1"/>
          </p:cNvSpPr>
          <p:nvPr/>
        </p:nvSpPr>
        <p:spPr bwMode="auto">
          <a:xfrm rot="4149897">
            <a:off x="4464050" y="435610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6"/>
          <p:cNvSpPr txBox="1">
            <a:spLocks noChangeArrowheads="1"/>
          </p:cNvSpPr>
          <p:nvPr/>
        </p:nvSpPr>
        <p:spPr bwMode="auto">
          <a:xfrm rot="20220000">
            <a:off x="3900488" y="215900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7"/>
          <p:cNvSpPr txBox="1">
            <a:spLocks noChangeArrowheads="1"/>
          </p:cNvSpPr>
          <p:nvPr/>
        </p:nvSpPr>
        <p:spPr bwMode="auto">
          <a:xfrm rot="21420000">
            <a:off x="4130675" y="291147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5"/>
          <p:cNvSpPr txBox="1">
            <a:spLocks noChangeArrowheads="1"/>
          </p:cNvSpPr>
          <p:nvPr/>
        </p:nvSpPr>
        <p:spPr bwMode="auto">
          <a:xfrm rot="20220000">
            <a:off x="4460875" y="218122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6"/>
          <p:cNvSpPr txBox="1">
            <a:spLocks noChangeArrowheads="1"/>
          </p:cNvSpPr>
          <p:nvPr/>
        </p:nvSpPr>
        <p:spPr bwMode="auto">
          <a:xfrm rot="20220000">
            <a:off x="4830763" y="23955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7"/>
          <p:cNvSpPr txBox="1">
            <a:spLocks noChangeArrowheads="1"/>
          </p:cNvSpPr>
          <p:nvPr/>
        </p:nvSpPr>
        <p:spPr bwMode="auto">
          <a:xfrm rot="21420000">
            <a:off x="5064125" y="309245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9"/>
          <p:cNvSpPr txBox="1">
            <a:spLocks noChangeArrowheads="1"/>
          </p:cNvSpPr>
          <p:nvPr/>
        </p:nvSpPr>
        <p:spPr bwMode="auto">
          <a:xfrm rot="16249134">
            <a:off x="6311106" y="2967831"/>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0"/>
          <p:cNvSpPr txBox="1">
            <a:spLocks noChangeArrowheads="1"/>
          </p:cNvSpPr>
          <p:nvPr/>
        </p:nvSpPr>
        <p:spPr bwMode="auto">
          <a:xfrm rot="21429897">
            <a:off x="5589588" y="344805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1"/>
          <p:cNvSpPr txBox="1">
            <a:spLocks noChangeArrowheads="1"/>
          </p:cNvSpPr>
          <p:nvPr/>
        </p:nvSpPr>
        <p:spPr bwMode="auto">
          <a:xfrm rot="16249134">
            <a:off x="5845969" y="4291806"/>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2"/>
          <p:cNvSpPr txBox="1">
            <a:spLocks noChangeArrowheads="1"/>
          </p:cNvSpPr>
          <p:nvPr/>
        </p:nvSpPr>
        <p:spPr bwMode="auto">
          <a:xfrm rot="1209897">
            <a:off x="1136650" y="47323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4"/>
          <p:cNvSpPr txBox="1">
            <a:spLocks noChangeArrowheads="1"/>
          </p:cNvSpPr>
          <p:nvPr/>
        </p:nvSpPr>
        <p:spPr bwMode="auto">
          <a:xfrm rot="4149897">
            <a:off x="2143125" y="43132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6"/>
          <p:cNvSpPr txBox="1">
            <a:spLocks noChangeArrowheads="1"/>
          </p:cNvSpPr>
          <p:nvPr/>
        </p:nvSpPr>
        <p:spPr bwMode="auto">
          <a:xfrm rot="20220000">
            <a:off x="1604963" y="408622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7"/>
          <p:cNvSpPr txBox="1">
            <a:spLocks noChangeArrowheads="1"/>
          </p:cNvSpPr>
          <p:nvPr/>
        </p:nvSpPr>
        <p:spPr bwMode="auto">
          <a:xfrm rot="1029897">
            <a:off x="2486025" y="361156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5"/>
          <p:cNvSpPr txBox="1">
            <a:spLocks noChangeArrowheads="1"/>
          </p:cNvSpPr>
          <p:nvPr/>
        </p:nvSpPr>
        <p:spPr bwMode="auto">
          <a:xfrm rot="20220000">
            <a:off x="3162300" y="400367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6"/>
          <p:cNvSpPr txBox="1">
            <a:spLocks noChangeArrowheads="1"/>
          </p:cNvSpPr>
          <p:nvPr/>
        </p:nvSpPr>
        <p:spPr bwMode="auto">
          <a:xfrm rot="21429897">
            <a:off x="787400" y="238760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7"/>
          <p:cNvSpPr txBox="1">
            <a:spLocks noChangeArrowheads="1"/>
          </p:cNvSpPr>
          <p:nvPr/>
        </p:nvSpPr>
        <p:spPr bwMode="auto">
          <a:xfrm rot="1029897">
            <a:off x="828675" y="425767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9"/>
          <p:cNvSpPr txBox="1">
            <a:spLocks noChangeArrowheads="1"/>
          </p:cNvSpPr>
          <p:nvPr/>
        </p:nvSpPr>
        <p:spPr bwMode="auto">
          <a:xfrm rot="21429897">
            <a:off x="3009900" y="46942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0"/>
          <p:cNvSpPr txBox="1">
            <a:spLocks noChangeArrowheads="1"/>
          </p:cNvSpPr>
          <p:nvPr/>
        </p:nvSpPr>
        <p:spPr bwMode="auto">
          <a:xfrm rot="21429897">
            <a:off x="4157663" y="40274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1"/>
          <p:cNvSpPr txBox="1">
            <a:spLocks noChangeArrowheads="1"/>
          </p:cNvSpPr>
          <p:nvPr/>
        </p:nvSpPr>
        <p:spPr bwMode="auto">
          <a:xfrm rot="21429897">
            <a:off x="4324350" y="478631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2"/>
          <p:cNvSpPr txBox="1">
            <a:spLocks noChangeArrowheads="1"/>
          </p:cNvSpPr>
          <p:nvPr/>
        </p:nvSpPr>
        <p:spPr bwMode="auto">
          <a:xfrm rot="16529158">
            <a:off x="323056" y="2899569"/>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4"/>
          <p:cNvSpPr txBox="1">
            <a:spLocks noChangeArrowheads="1"/>
          </p:cNvSpPr>
          <p:nvPr/>
        </p:nvSpPr>
        <p:spPr bwMode="auto">
          <a:xfrm rot="4149897">
            <a:off x="1339850" y="301625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6"/>
          <p:cNvSpPr txBox="1">
            <a:spLocks noChangeArrowheads="1"/>
          </p:cNvSpPr>
          <p:nvPr/>
        </p:nvSpPr>
        <p:spPr bwMode="auto">
          <a:xfrm rot="21429897">
            <a:off x="322263" y="219392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7"/>
          <p:cNvSpPr txBox="1">
            <a:spLocks noChangeArrowheads="1"/>
          </p:cNvSpPr>
          <p:nvPr/>
        </p:nvSpPr>
        <p:spPr bwMode="auto">
          <a:xfrm rot="1029897">
            <a:off x="1338263" y="25415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5"/>
          <p:cNvSpPr txBox="1">
            <a:spLocks noChangeArrowheads="1"/>
          </p:cNvSpPr>
          <p:nvPr/>
        </p:nvSpPr>
        <p:spPr bwMode="auto">
          <a:xfrm rot="20220000">
            <a:off x="2117725" y="2003425"/>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6"/>
          <p:cNvSpPr txBox="1">
            <a:spLocks noChangeArrowheads="1"/>
          </p:cNvSpPr>
          <p:nvPr/>
        </p:nvSpPr>
        <p:spPr bwMode="auto">
          <a:xfrm rot="20220000">
            <a:off x="2687638" y="21732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7"/>
          <p:cNvSpPr txBox="1">
            <a:spLocks noChangeArrowheads="1"/>
          </p:cNvSpPr>
          <p:nvPr/>
        </p:nvSpPr>
        <p:spPr bwMode="auto">
          <a:xfrm rot="21420000">
            <a:off x="2416175" y="2736850"/>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9"/>
          <p:cNvSpPr txBox="1">
            <a:spLocks noChangeArrowheads="1"/>
          </p:cNvSpPr>
          <p:nvPr/>
        </p:nvSpPr>
        <p:spPr bwMode="auto">
          <a:xfrm rot="20220000">
            <a:off x="3276600" y="23955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0"/>
          <p:cNvSpPr txBox="1">
            <a:spLocks noChangeArrowheads="1"/>
          </p:cNvSpPr>
          <p:nvPr/>
        </p:nvSpPr>
        <p:spPr bwMode="auto">
          <a:xfrm rot="20220000">
            <a:off x="2849563" y="297656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1"/>
          <p:cNvSpPr txBox="1">
            <a:spLocks noChangeArrowheads="1"/>
          </p:cNvSpPr>
          <p:nvPr/>
        </p:nvSpPr>
        <p:spPr bwMode="auto">
          <a:xfrm rot="20220000">
            <a:off x="3484563" y="31130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2"/>
          <p:cNvSpPr txBox="1">
            <a:spLocks noChangeArrowheads="1"/>
          </p:cNvSpPr>
          <p:nvPr/>
        </p:nvSpPr>
        <p:spPr bwMode="auto">
          <a:xfrm rot="1209897">
            <a:off x="5114925" y="43957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4"/>
          <p:cNvSpPr txBox="1">
            <a:spLocks noChangeArrowheads="1"/>
          </p:cNvSpPr>
          <p:nvPr/>
        </p:nvSpPr>
        <p:spPr bwMode="auto">
          <a:xfrm rot="20569134">
            <a:off x="6313488" y="475138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6"/>
          <p:cNvSpPr txBox="1">
            <a:spLocks noChangeArrowheads="1"/>
          </p:cNvSpPr>
          <p:nvPr/>
        </p:nvSpPr>
        <p:spPr bwMode="auto">
          <a:xfrm rot="368503">
            <a:off x="5773738" y="37163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7"/>
          <p:cNvSpPr txBox="1">
            <a:spLocks noChangeArrowheads="1"/>
          </p:cNvSpPr>
          <p:nvPr/>
        </p:nvSpPr>
        <p:spPr bwMode="auto">
          <a:xfrm rot="829244">
            <a:off x="5284788" y="4830763"/>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5"/>
          <p:cNvSpPr txBox="1">
            <a:spLocks noChangeArrowheads="1"/>
          </p:cNvSpPr>
          <p:nvPr/>
        </p:nvSpPr>
        <p:spPr bwMode="auto">
          <a:xfrm rot="17097278">
            <a:off x="6779419" y="3358356"/>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6"/>
          <p:cNvSpPr txBox="1">
            <a:spLocks noChangeArrowheads="1"/>
          </p:cNvSpPr>
          <p:nvPr/>
        </p:nvSpPr>
        <p:spPr bwMode="auto">
          <a:xfrm rot="2702238">
            <a:off x="7568406" y="3920331"/>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7"/>
          <p:cNvSpPr txBox="1">
            <a:spLocks noChangeArrowheads="1"/>
          </p:cNvSpPr>
          <p:nvPr/>
        </p:nvSpPr>
        <p:spPr bwMode="auto">
          <a:xfrm rot="18143362">
            <a:off x="6744494" y="4261644"/>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9"/>
          <p:cNvSpPr txBox="1">
            <a:spLocks noChangeArrowheads="1"/>
          </p:cNvSpPr>
          <p:nvPr/>
        </p:nvSpPr>
        <p:spPr bwMode="auto">
          <a:xfrm rot="18419577">
            <a:off x="8108156" y="4123531"/>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0"/>
          <p:cNvSpPr txBox="1">
            <a:spLocks noChangeArrowheads="1"/>
          </p:cNvSpPr>
          <p:nvPr/>
        </p:nvSpPr>
        <p:spPr bwMode="auto">
          <a:xfrm rot="17959444">
            <a:off x="7239794" y="4448969"/>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1"/>
          <p:cNvSpPr txBox="1">
            <a:spLocks noChangeArrowheads="1"/>
          </p:cNvSpPr>
          <p:nvPr/>
        </p:nvSpPr>
        <p:spPr bwMode="auto">
          <a:xfrm rot="1549510">
            <a:off x="8029575" y="3259138"/>
            <a:ext cx="563880" cy="1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6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1316" name="文本框 32"/>
          <p:cNvSpPr txBox="1"/>
          <p:nvPr/>
        </p:nvSpPr>
        <p:spPr>
          <a:xfrm rot="4190103">
            <a:off x="4287838" y="33639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17" name="文本框 34"/>
          <p:cNvSpPr txBox="1"/>
          <p:nvPr/>
        </p:nvSpPr>
        <p:spPr>
          <a:xfrm rot="8340000">
            <a:off x="4922838" y="39957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18" name="文本框 36"/>
          <p:cNvSpPr txBox="1"/>
          <p:nvPr/>
        </p:nvSpPr>
        <p:spPr>
          <a:xfrm rot="-1160763">
            <a:off x="5773738" y="260826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19" name="文本框 37"/>
          <p:cNvSpPr txBox="1"/>
          <p:nvPr/>
        </p:nvSpPr>
        <p:spPr>
          <a:xfrm rot="39237">
            <a:off x="5649913" y="31305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0" name="文本框 45"/>
          <p:cNvSpPr txBox="1"/>
          <p:nvPr/>
        </p:nvSpPr>
        <p:spPr>
          <a:xfrm rot="-1160763">
            <a:off x="6334125" y="263048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1" name="文本框 46"/>
          <p:cNvSpPr txBox="1"/>
          <p:nvPr/>
        </p:nvSpPr>
        <p:spPr>
          <a:xfrm rot="-1160763">
            <a:off x="6704013" y="28448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2" name="文本框 47"/>
          <p:cNvSpPr txBox="1"/>
          <p:nvPr/>
        </p:nvSpPr>
        <p:spPr>
          <a:xfrm rot="39237">
            <a:off x="7185025" y="33147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3" name="文本框 49"/>
          <p:cNvSpPr txBox="1"/>
          <p:nvPr/>
        </p:nvSpPr>
        <p:spPr>
          <a:xfrm rot="-1160763">
            <a:off x="8021638" y="29241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4" name="文本框 50"/>
          <p:cNvSpPr txBox="1"/>
          <p:nvPr/>
        </p:nvSpPr>
        <p:spPr>
          <a:xfrm rot="-1160763">
            <a:off x="7488238" y="27908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5" name="文本框 51"/>
          <p:cNvSpPr txBox="1"/>
          <p:nvPr/>
        </p:nvSpPr>
        <p:spPr>
          <a:xfrm rot="-1160763">
            <a:off x="7964488" y="36512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6" name="文本框 32"/>
          <p:cNvSpPr txBox="1"/>
          <p:nvPr/>
        </p:nvSpPr>
        <p:spPr>
          <a:xfrm rot="4190103">
            <a:off x="2765425" y="41973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7" name="文本框 34"/>
          <p:cNvSpPr txBox="1"/>
          <p:nvPr/>
        </p:nvSpPr>
        <p:spPr>
          <a:xfrm rot="8340000">
            <a:off x="3924300" y="36734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8" name="文本框 36"/>
          <p:cNvSpPr txBox="1"/>
          <p:nvPr/>
        </p:nvSpPr>
        <p:spPr>
          <a:xfrm rot="2810103">
            <a:off x="3813175" y="259238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29" name="文本框 37"/>
          <p:cNvSpPr txBox="1"/>
          <p:nvPr/>
        </p:nvSpPr>
        <p:spPr>
          <a:xfrm rot="4010103">
            <a:off x="3813175" y="31353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0" name="文本框 45"/>
          <p:cNvSpPr txBox="1"/>
          <p:nvPr/>
        </p:nvSpPr>
        <p:spPr>
          <a:xfrm rot="2810103">
            <a:off x="4373563" y="26146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1" name="文本框 46"/>
          <p:cNvSpPr txBox="1"/>
          <p:nvPr/>
        </p:nvSpPr>
        <p:spPr>
          <a:xfrm rot="2810103">
            <a:off x="4743450" y="28289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2" name="文本框 47"/>
          <p:cNvSpPr txBox="1"/>
          <p:nvPr/>
        </p:nvSpPr>
        <p:spPr>
          <a:xfrm rot="4010103">
            <a:off x="4743450" y="33718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3" name="文本框 49"/>
          <p:cNvSpPr txBox="1"/>
          <p:nvPr/>
        </p:nvSpPr>
        <p:spPr>
          <a:xfrm rot="-1160763">
            <a:off x="6224588" y="34020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4" name="文本框 50"/>
          <p:cNvSpPr txBox="1"/>
          <p:nvPr/>
        </p:nvSpPr>
        <p:spPr>
          <a:xfrm rot="4020000">
            <a:off x="5218113" y="34877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5" name="文本框 51"/>
          <p:cNvSpPr txBox="1"/>
          <p:nvPr/>
        </p:nvSpPr>
        <p:spPr>
          <a:xfrm rot="-1160763">
            <a:off x="5599113" y="40767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6" name="文本框 32"/>
          <p:cNvSpPr txBox="1"/>
          <p:nvPr/>
        </p:nvSpPr>
        <p:spPr>
          <a:xfrm rot="5400000">
            <a:off x="1141413" y="40862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7" name="文本框 34"/>
          <p:cNvSpPr txBox="1"/>
          <p:nvPr/>
        </p:nvSpPr>
        <p:spPr>
          <a:xfrm rot="8340000">
            <a:off x="1881188" y="44100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8" name="文本框 36"/>
          <p:cNvSpPr txBox="1"/>
          <p:nvPr/>
        </p:nvSpPr>
        <p:spPr>
          <a:xfrm rot="2810103">
            <a:off x="1862138" y="35893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39" name="文本框 37"/>
          <p:cNvSpPr txBox="1"/>
          <p:nvPr/>
        </p:nvSpPr>
        <p:spPr>
          <a:xfrm rot="5220000">
            <a:off x="2297113" y="38719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0" name="文本框 45"/>
          <p:cNvSpPr txBox="1"/>
          <p:nvPr/>
        </p:nvSpPr>
        <p:spPr>
          <a:xfrm rot="2810103">
            <a:off x="2809875" y="36036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1" name="文本框 46"/>
          <p:cNvSpPr txBox="1"/>
          <p:nvPr/>
        </p:nvSpPr>
        <p:spPr>
          <a:xfrm rot="4020000">
            <a:off x="700088" y="282098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2" name="文本框 47"/>
          <p:cNvSpPr txBox="1"/>
          <p:nvPr/>
        </p:nvSpPr>
        <p:spPr>
          <a:xfrm rot="5220000">
            <a:off x="701675" y="37544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3" name="文本框 49"/>
          <p:cNvSpPr txBox="1"/>
          <p:nvPr/>
        </p:nvSpPr>
        <p:spPr>
          <a:xfrm rot="4020000">
            <a:off x="2463800" y="45974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4" name="文本框 50"/>
          <p:cNvSpPr txBox="1"/>
          <p:nvPr/>
        </p:nvSpPr>
        <p:spPr>
          <a:xfrm rot="4020000">
            <a:off x="3702050" y="42243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5" name="文本框 51"/>
          <p:cNvSpPr txBox="1"/>
          <p:nvPr/>
        </p:nvSpPr>
        <p:spPr>
          <a:xfrm rot="4020000">
            <a:off x="4071938" y="44386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6" name="文本框 32"/>
          <p:cNvSpPr txBox="1"/>
          <p:nvPr/>
        </p:nvSpPr>
        <p:spPr>
          <a:xfrm rot="-880739">
            <a:off x="514350" y="33718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7" name="文本框 34"/>
          <p:cNvSpPr txBox="1"/>
          <p:nvPr/>
        </p:nvSpPr>
        <p:spPr>
          <a:xfrm rot="8340000">
            <a:off x="1254125" y="34496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8" name="文本框 36"/>
          <p:cNvSpPr txBox="1"/>
          <p:nvPr/>
        </p:nvSpPr>
        <p:spPr>
          <a:xfrm rot="4020000">
            <a:off x="1670050" y="23685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49" name="文本框 37"/>
          <p:cNvSpPr txBox="1"/>
          <p:nvPr/>
        </p:nvSpPr>
        <p:spPr>
          <a:xfrm rot="5220000">
            <a:off x="1670050" y="29114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0" name="文本框 45"/>
          <p:cNvSpPr txBox="1"/>
          <p:nvPr/>
        </p:nvSpPr>
        <p:spPr>
          <a:xfrm rot="2810103">
            <a:off x="2230438" y="23907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1" name="文本框 46"/>
          <p:cNvSpPr txBox="1"/>
          <p:nvPr/>
        </p:nvSpPr>
        <p:spPr>
          <a:xfrm rot="2810103">
            <a:off x="2600325" y="260508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2" name="文本框 47"/>
          <p:cNvSpPr txBox="1"/>
          <p:nvPr/>
        </p:nvSpPr>
        <p:spPr>
          <a:xfrm rot="4010103">
            <a:off x="2328863" y="31702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3" name="文本框 49"/>
          <p:cNvSpPr txBox="1"/>
          <p:nvPr/>
        </p:nvSpPr>
        <p:spPr>
          <a:xfrm rot="2810103">
            <a:off x="3187700" y="28289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4" name="文本框 50"/>
          <p:cNvSpPr txBox="1"/>
          <p:nvPr/>
        </p:nvSpPr>
        <p:spPr>
          <a:xfrm rot="2810103">
            <a:off x="3074988" y="32639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5" name="文本框 51"/>
          <p:cNvSpPr txBox="1"/>
          <p:nvPr/>
        </p:nvSpPr>
        <p:spPr>
          <a:xfrm rot="2810103">
            <a:off x="3444875" y="34782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6" name="文本框 32"/>
          <p:cNvSpPr txBox="1"/>
          <p:nvPr/>
        </p:nvSpPr>
        <p:spPr>
          <a:xfrm rot="5400000">
            <a:off x="4751388" y="45402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7" name="文本框 34"/>
          <p:cNvSpPr txBox="1"/>
          <p:nvPr/>
        </p:nvSpPr>
        <p:spPr>
          <a:xfrm rot="3159237">
            <a:off x="5819775" y="486410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8" name="文本框 36"/>
          <p:cNvSpPr txBox="1"/>
          <p:nvPr/>
        </p:nvSpPr>
        <p:spPr>
          <a:xfrm rot="-1160763">
            <a:off x="6237288" y="378301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59" name="文本框 37"/>
          <p:cNvSpPr txBox="1"/>
          <p:nvPr/>
        </p:nvSpPr>
        <p:spPr>
          <a:xfrm rot="39237">
            <a:off x="6237288" y="43259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0" name="文本框 45"/>
          <p:cNvSpPr txBox="1"/>
          <p:nvPr/>
        </p:nvSpPr>
        <p:spPr>
          <a:xfrm rot="-1160763">
            <a:off x="6797675" y="3805238"/>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1" name="文本框 46"/>
          <p:cNvSpPr txBox="1"/>
          <p:nvPr/>
        </p:nvSpPr>
        <p:spPr>
          <a:xfrm rot="-1160763">
            <a:off x="7167563" y="4019550"/>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2" name="文本框 47"/>
          <p:cNvSpPr txBox="1"/>
          <p:nvPr/>
        </p:nvSpPr>
        <p:spPr>
          <a:xfrm rot="39237">
            <a:off x="6854825" y="458787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3" name="文本框 49"/>
          <p:cNvSpPr txBox="1"/>
          <p:nvPr/>
        </p:nvSpPr>
        <p:spPr>
          <a:xfrm rot="-1160763">
            <a:off x="7688263" y="431006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4" name="文本框 50"/>
          <p:cNvSpPr txBox="1"/>
          <p:nvPr/>
        </p:nvSpPr>
        <p:spPr>
          <a:xfrm rot="-1160763">
            <a:off x="7642225" y="4678363"/>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5" name="文本框 51"/>
          <p:cNvSpPr txBox="1"/>
          <p:nvPr/>
        </p:nvSpPr>
        <p:spPr>
          <a:xfrm rot="-1160763">
            <a:off x="6780213" y="2003425"/>
            <a:ext cx="563880" cy="183515"/>
          </a:xfrm>
          <a:prstGeom prst="rect">
            <a:avLst/>
          </a:prstGeom>
          <a:noFill/>
          <a:ln w="9525">
            <a:noFill/>
          </a:ln>
        </p:spPr>
        <p:txBody>
          <a:bodyPr wrap="none">
            <a:spAutoFit/>
          </a:bodyPr>
          <a:p>
            <a:pPr>
              <a:buFont typeface="Arial" panose="020B0604020202020204" pitchFamily="34" charset="0"/>
            </a:pPr>
            <a:r>
              <a:rPr lang="zh-CN" altLang="zh-CN" sz="600" dirty="0">
                <a:solidFill>
                  <a:schemeClr val="bg1"/>
                </a:solidFill>
                <a:latin typeface="Arial" panose="020B0604020202020204" pitchFamily="34" charset="0"/>
              </a:rPr>
              <a:t>状元成才路</a:t>
            </a:r>
            <a:endParaRPr lang="zh-CN" altLang="zh-CN" sz="600" dirty="0">
              <a:solidFill>
                <a:schemeClr val="bg1"/>
              </a:solidFill>
              <a:latin typeface="Arial" panose="020B0604020202020204" pitchFamily="34" charset="0"/>
            </a:endParaRPr>
          </a:p>
        </p:txBody>
      </p:sp>
      <p:sp>
        <p:nvSpPr>
          <p:cNvPr id="11366" name="矩形 1"/>
          <p:cNvSpPr/>
          <p:nvPr/>
        </p:nvSpPr>
        <p:spPr>
          <a:xfrm>
            <a:off x="488950" y="1535113"/>
            <a:ext cx="1816100" cy="583565"/>
          </a:xfrm>
          <a:prstGeom prst="rect">
            <a:avLst/>
          </a:prstGeom>
          <a:noFill/>
          <a:ln w="9525">
            <a:noFill/>
          </a:ln>
        </p:spPr>
        <p:txBody>
          <a:bodyPr wrap="none">
            <a:spAutoFit/>
          </a:bodyPr>
          <a:p>
            <a:pPr eaLnBrk="1" hangingPunct="1">
              <a:buFont typeface="Arial" panose="020B0604020202020204" pitchFamily="34" charset="0"/>
            </a:pPr>
            <a:r>
              <a:rPr lang="zh-CN" altLang="en-US" sz="3200" b="1" dirty="0">
                <a:solidFill>
                  <a:srgbClr val="0000FF"/>
                </a:solidFill>
                <a:latin typeface="楷体" panose="02010609060101010101" pitchFamily="49" charset="-122"/>
                <a:ea typeface="楷体" panose="02010609060101010101" pitchFamily="49" charset="-122"/>
              </a:rPr>
              <a:t>◆多音字</a:t>
            </a:r>
            <a:endParaRPr lang="zh-CN" altLang="en-US" sz="3200" b="1" dirty="0">
              <a:solidFill>
                <a:srgbClr val="0000FF"/>
              </a:solidFill>
              <a:latin typeface="楷体" panose="02010609060101010101" pitchFamily="49" charset="-122"/>
              <a:ea typeface="楷体" panose="02010609060101010101" pitchFamily="49" charset="-122"/>
            </a:endParaRPr>
          </a:p>
        </p:txBody>
      </p:sp>
      <p:sp>
        <p:nvSpPr>
          <p:cNvPr id="3" name="矩形 2"/>
          <p:cNvSpPr/>
          <p:nvPr/>
        </p:nvSpPr>
        <p:spPr>
          <a:xfrm>
            <a:off x="1293813" y="2559050"/>
            <a:ext cx="3355975" cy="1764665"/>
          </a:xfrm>
          <a:prstGeom prst="rect">
            <a:avLst/>
          </a:prstGeom>
          <a:noFill/>
          <a:ln w="9525">
            <a:noFill/>
          </a:ln>
        </p:spPr>
        <p:txBody>
          <a:bodyPr>
            <a:spAutoFit/>
          </a:bodyPr>
          <a:p>
            <a:pPr eaLnBrk="1" hangingPunct="1">
              <a:lnSpc>
                <a:spcPct val="170000"/>
              </a:lnSpc>
            </a:pPr>
            <a:r>
              <a:rPr lang="zh-CN" altLang="en-US" sz="3200" b="1" dirty="0">
                <a:latin typeface="楷体" panose="02010609060101010101" pitchFamily="49" charset="-122"/>
                <a:ea typeface="楷体" panose="02010609060101010101" pitchFamily="49" charset="-122"/>
              </a:rPr>
              <a:t>（     ）教授</a:t>
            </a:r>
            <a:endParaRPr lang="zh-CN" altLang="en-US" sz="3200" b="1" dirty="0">
              <a:latin typeface="楷体" panose="02010609060101010101" pitchFamily="49" charset="-122"/>
              <a:ea typeface="楷体" panose="02010609060101010101" pitchFamily="49" charset="-122"/>
            </a:endParaRPr>
          </a:p>
          <a:p>
            <a:pPr eaLnBrk="1" hangingPunct="1">
              <a:lnSpc>
                <a:spcPct val="170000"/>
              </a:lnSpc>
            </a:pPr>
            <a:r>
              <a:rPr lang="zh-CN" altLang="en-US" sz="3200" b="1" dirty="0">
                <a:latin typeface="楷体" panose="02010609060101010101" pitchFamily="49" charset="-122"/>
                <a:ea typeface="楷体" panose="02010609060101010101" pitchFamily="49" charset="-122"/>
              </a:rPr>
              <a:t>（     ）教书</a:t>
            </a:r>
            <a:endParaRPr lang="zh-CN" altLang="en-US" sz="3200" b="1" dirty="0">
              <a:latin typeface="楷体" panose="02010609060101010101" pitchFamily="49" charset="-122"/>
              <a:ea typeface="楷体" panose="02010609060101010101" pitchFamily="49" charset="-122"/>
            </a:endParaRPr>
          </a:p>
        </p:txBody>
      </p:sp>
      <p:sp>
        <p:nvSpPr>
          <p:cNvPr id="7" name="矩形 6"/>
          <p:cNvSpPr/>
          <p:nvPr/>
        </p:nvSpPr>
        <p:spPr>
          <a:xfrm>
            <a:off x="701675" y="2968625"/>
            <a:ext cx="591185" cy="829945"/>
          </a:xfrm>
          <a:prstGeom prst="rect">
            <a:avLst/>
          </a:prstGeom>
          <a:noFill/>
          <a:ln w="9525">
            <a:noFill/>
          </a:ln>
        </p:spPr>
        <p:txBody>
          <a:bodyPr wrap="none">
            <a:spAutoFit/>
          </a:bodyPr>
          <a:p>
            <a:pPr eaLnBrk="1" hangingPunct="1">
              <a:lnSpc>
                <a:spcPct val="150000"/>
              </a:lnSpc>
            </a:pPr>
            <a:r>
              <a:rPr lang="zh-CN" altLang="en-US" sz="3200" b="1" dirty="0">
                <a:latin typeface="楷体" panose="02010609060101010101" pitchFamily="49" charset="-122"/>
                <a:ea typeface="楷体" panose="02010609060101010101" pitchFamily="49" charset="-122"/>
              </a:rPr>
              <a:t>教</a:t>
            </a:r>
            <a:endParaRPr lang="zh-CN" altLang="en-US" sz="3200" b="1" dirty="0">
              <a:latin typeface="楷体" panose="02010609060101010101" pitchFamily="49" charset="-122"/>
              <a:ea typeface="楷体" panose="02010609060101010101" pitchFamily="49" charset="-122"/>
            </a:endParaRPr>
          </a:p>
        </p:txBody>
      </p:sp>
      <p:sp>
        <p:nvSpPr>
          <p:cNvPr id="8" name="左大括号 7"/>
          <p:cNvSpPr/>
          <p:nvPr/>
        </p:nvSpPr>
        <p:spPr>
          <a:xfrm>
            <a:off x="1209675" y="2965450"/>
            <a:ext cx="247650" cy="766763"/>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mj-ea"/>
              <a:ea typeface="+mj-ea"/>
              <a:cs typeface="+mn-cs"/>
            </a:endParaRPr>
          </a:p>
        </p:txBody>
      </p:sp>
      <p:sp>
        <p:nvSpPr>
          <p:cNvPr id="2" name="矩形 1"/>
          <p:cNvSpPr/>
          <p:nvPr/>
        </p:nvSpPr>
        <p:spPr>
          <a:xfrm>
            <a:off x="1739900" y="2703513"/>
            <a:ext cx="1003300"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jiào</a:t>
            </a:r>
            <a:endParaRPr lang="en-US" altLang="zh-CN" sz="3200" b="1" dirty="0">
              <a:solidFill>
                <a:srgbClr val="FF0000"/>
              </a:solidFill>
              <a:latin typeface="宋体" panose="02010600030101010101" pitchFamily="2" charset="-122"/>
            </a:endParaRPr>
          </a:p>
        </p:txBody>
      </p:sp>
      <p:sp>
        <p:nvSpPr>
          <p:cNvPr id="5" name="矩形 4"/>
          <p:cNvSpPr/>
          <p:nvPr/>
        </p:nvSpPr>
        <p:spPr>
          <a:xfrm>
            <a:off x="1739583" y="3557270"/>
            <a:ext cx="1003300"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jiāo</a:t>
            </a:r>
            <a:endParaRPr lang="en-US" altLang="zh-CN" sz="3200" b="1" dirty="0">
              <a:solidFill>
                <a:srgbClr val="FF0000"/>
              </a:solidFill>
              <a:latin typeface="宋体" panose="02010600030101010101" pitchFamily="2" charset="-122"/>
            </a:endParaRPr>
          </a:p>
        </p:txBody>
      </p:sp>
      <p:sp>
        <p:nvSpPr>
          <p:cNvPr id="17" name="矩形 16"/>
          <p:cNvSpPr/>
          <p:nvPr/>
        </p:nvSpPr>
        <p:spPr>
          <a:xfrm>
            <a:off x="5122863" y="2559050"/>
            <a:ext cx="3355975" cy="1764665"/>
          </a:xfrm>
          <a:prstGeom prst="rect">
            <a:avLst/>
          </a:prstGeom>
          <a:noFill/>
          <a:ln w="9525">
            <a:noFill/>
          </a:ln>
        </p:spPr>
        <p:txBody>
          <a:bodyPr>
            <a:spAutoFit/>
          </a:bodyPr>
          <a:p>
            <a:pPr eaLnBrk="1" hangingPunct="1">
              <a:lnSpc>
                <a:spcPct val="170000"/>
              </a:lnSpc>
            </a:pPr>
            <a:r>
              <a:rPr lang="zh-CN" altLang="en-US" sz="3200" b="1" dirty="0">
                <a:latin typeface="楷体" panose="02010609060101010101" pitchFamily="49" charset="-122"/>
                <a:ea typeface="楷体" panose="02010609060101010101" pitchFamily="49" charset="-122"/>
              </a:rPr>
              <a:t>（     ）测量（     ）数量</a:t>
            </a:r>
            <a:endParaRPr lang="zh-CN" altLang="en-US" sz="3200" b="1" dirty="0">
              <a:latin typeface="楷体" panose="02010609060101010101" pitchFamily="49" charset="-122"/>
              <a:ea typeface="楷体" panose="02010609060101010101" pitchFamily="49" charset="-122"/>
            </a:endParaRPr>
          </a:p>
        </p:txBody>
      </p:sp>
      <p:sp>
        <p:nvSpPr>
          <p:cNvPr id="18" name="矩形 17"/>
          <p:cNvSpPr/>
          <p:nvPr/>
        </p:nvSpPr>
        <p:spPr>
          <a:xfrm>
            <a:off x="4530725" y="2968625"/>
            <a:ext cx="591185" cy="829945"/>
          </a:xfrm>
          <a:prstGeom prst="rect">
            <a:avLst/>
          </a:prstGeom>
          <a:noFill/>
          <a:ln w="9525">
            <a:noFill/>
          </a:ln>
        </p:spPr>
        <p:txBody>
          <a:bodyPr wrap="none">
            <a:spAutoFit/>
          </a:bodyPr>
          <a:p>
            <a:pPr eaLnBrk="1" hangingPunct="1">
              <a:lnSpc>
                <a:spcPct val="150000"/>
              </a:lnSpc>
            </a:pPr>
            <a:r>
              <a:rPr lang="zh-CN" altLang="en-US" sz="3200" b="1" dirty="0">
                <a:latin typeface="楷体" panose="02010609060101010101" pitchFamily="49" charset="-122"/>
                <a:ea typeface="楷体" panose="02010609060101010101" pitchFamily="49" charset="-122"/>
              </a:rPr>
              <a:t>量</a:t>
            </a:r>
            <a:endParaRPr lang="zh-CN" altLang="en-US" sz="3200" b="1" dirty="0">
              <a:latin typeface="楷体" panose="02010609060101010101" pitchFamily="49" charset="-122"/>
              <a:ea typeface="楷体" panose="02010609060101010101" pitchFamily="49" charset="-122"/>
            </a:endParaRPr>
          </a:p>
        </p:txBody>
      </p:sp>
      <p:sp>
        <p:nvSpPr>
          <p:cNvPr id="19" name="左大括号 18"/>
          <p:cNvSpPr/>
          <p:nvPr/>
        </p:nvSpPr>
        <p:spPr>
          <a:xfrm>
            <a:off x="5038725" y="2965450"/>
            <a:ext cx="247650" cy="766763"/>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mj-ea"/>
              <a:ea typeface="+mj-ea"/>
              <a:cs typeface="+mn-cs"/>
            </a:endParaRPr>
          </a:p>
        </p:txBody>
      </p:sp>
      <p:sp>
        <p:nvSpPr>
          <p:cNvPr id="20" name="矩形 19"/>
          <p:cNvSpPr/>
          <p:nvPr/>
        </p:nvSpPr>
        <p:spPr>
          <a:xfrm>
            <a:off x="5476875" y="2703513"/>
            <a:ext cx="1208405"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liánɡ</a:t>
            </a:r>
            <a:endParaRPr lang="en-US" altLang="zh-CN" sz="3200" b="1" dirty="0">
              <a:solidFill>
                <a:srgbClr val="FF0000"/>
              </a:solidFill>
              <a:latin typeface="宋体" panose="02010600030101010101" pitchFamily="2" charset="-122"/>
            </a:endParaRPr>
          </a:p>
        </p:txBody>
      </p:sp>
      <p:sp>
        <p:nvSpPr>
          <p:cNvPr id="21" name="矩形 20"/>
          <p:cNvSpPr/>
          <p:nvPr/>
        </p:nvSpPr>
        <p:spPr>
          <a:xfrm>
            <a:off x="5497513" y="3605530"/>
            <a:ext cx="1208405"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liànɡ</a:t>
            </a:r>
            <a:endParaRPr lang="en-US" altLang="zh-CN" sz="32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childTnLst>
                                </p:cTn>
                              </p:par>
                              <p:par>
                                <p:cTn id="28" presetID="42"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ppt_x</p:attrName>
                                        </p:attrNameLst>
                                      </p:cBhvr>
                                      <p:tavLst>
                                        <p:tav tm="0">
                                          <p:val>
                                            <p:strVal val="#ppt_x"/>
                                          </p:val>
                                        </p:tav>
                                        <p:tav tm="100000">
                                          <p:val>
                                            <p:strVal val="#ppt_x"/>
                                          </p:val>
                                        </p:tav>
                                      </p:tavLst>
                                    </p:anim>
                                    <p:anim calcmode="lin" valueType="num">
                                      <p:cBhvr>
                                        <p:cTn id="32" dur="1000" fill="hold"/>
                                        <p:tgtEl>
                                          <p:spTgt spid="18"/>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bldLvl="0" animBg="1"/>
      <p:bldP spid="2" grpId="0"/>
      <p:bldP spid="5" grpId="0"/>
      <p:bldP spid="17" grpId="0"/>
      <p:bldP spid="18" grpId="0"/>
      <p:bldP spid="19" grpId="0" bldLvl="0" animBg="1"/>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301750" y="2089150"/>
            <a:ext cx="4100195" cy="2601595"/>
          </a:xfrm>
          <a:prstGeom prst="rect">
            <a:avLst/>
          </a:prstGeom>
          <a:noFill/>
          <a:ln w="9525">
            <a:noFill/>
          </a:ln>
        </p:spPr>
        <p:txBody>
          <a:bodyPr wrap="square">
            <a:spAutoFit/>
          </a:bodyPr>
          <a:p>
            <a:pPr eaLnBrk="1" hangingPunct="1">
              <a:lnSpc>
                <a:spcPct val="170000"/>
              </a:lnSpc>
            </a:pPr>
            <a:r>
              <a:rPr lang="zh-CN" altLang="en-US" sz="3200" b="1" dirty="0">
                <a:latin typeface="楷体" panose="02010609060101010101" pitchFamily="49" charset="-122"/>
                <a:ea typeface="楷体" panose="02010609060101010101" pitchFamily="49" charset="-122"/>
              </a:rPr>
              <a:t>（    ）丢三落四（    ）落伍</a:t>
            </a:r>
            <a:endParaRPr lang="zh-CN" altLang="en-US" sz="3200" b="1" dirty="0">
              <a:latin typeface="楷体" panose="02010609060101010101" pitchFamily="49" charset="-122"/>
              <a:ea typeface="楷体" panose="02010609060101010101" pitchFamily="49" charset="-122"/>
            </a:endParaRPr>
          </a:p>
          <a:p>
            <a:pPr eaLnBrk="1" hangingPunct="1">
              <a:lnSpc>
                <a:spcPct val="170000"/>
              </a:lnSpc>
            </a:pPr>
            <a:r>
              <a:rPr lang="zh-CN" altLang="en-US" sz="3200" b="1" dirty="0">
                <a:latin typeface="楷体" panose="02010609060101010101" pitchFamily="49" charset="-122"/>
                <a:ea typeface="楷体" panose="02010609060101010101" pitchFamily="49" charset="-122"/>
              </a:rPr>
              <a:t>（    ）落枕</a:t>
            </a:r>
            <a:endParaRPr lang="zh-CN" altLang="en-US" sz="3200" b="1" dirty="0">
              <a:latin typeface="楷体" panose="02010609060101010101" pitchFamily="49" charset="-122"/>
              <a:ea typeface="楷体" panose="02010609060101010101" pitchFamily="49" charset="-122"/>
            </a:endParaRPr>
          </a:p>
        </p:txBody>
      </p:sp>
      <p:sp>
        <p:nvSpPr>
          <p:cNvPr id="9" name="矩形 8"/>
          <p:cNvSpPr/>
          <p:nvPr/>
        </p:nvSpPr>
        <p:spPr>
          <a:xfrm>
            <a:off x="712788" y="2863850"/>
            <a:ext cx="591185" cy="829945"/>
          </a:xfrm>
          <a:prstGeom prst="rect">
            <a:avLst/>
          </a:prstGeom>
          <a:noFill/>
          <a:ln w="9525">
            <a:noFill/>
          </a:ln>
        </p:spPr>
        <p:txBody>
          <a:bodyPr wrap="none">
            <a:spAutoFit/>
          </a:bodyPr>
          <a:p>
            <a:pPr eaLnBrk="1" hangingPunct="1">
              <a:lnSpc>
                <a:spcPct val="150000"/>
              </a:lnSpc>
            </a:pPr>
            <a:r>
              <a:rPr lang="zh-CN" altLang="en-US" sz="3200" b="1" dirty="0">
                <a:latin typeface="楷体" panose="02010609060101010101" pitchFamily="49" charset="-122"/>
                <a:ea typeface="楷体" panose="02010609060101010101" pitchFamily="49" charset="-122"/>
              </a:rPr>
              <a:t>落</a:t>
            </a:r>
            <a:endParaRPr lang="zh-CN" altLang="en-US" sz="3200" b="1" dirty="0">
              <a:latin typeface="楷体" panose="02010609060101010101" pitchFamily="49" charset="-122"/>
              <a:ea typeface="楷体" panose="02010609060101010101" pitchFamily="49" charset="-122"/>
            </a:endParaRPr>
          </a:p>
        </p:txBody>
      </p:sp>
      <p:sp>
        <p:nvSpPr>
          <p:cNvPr id="12" name="左大括号 11"/>
          <p:cNvSpPr/>
          <p:nvPr/>
        </p:nvSpPr>
        <p:spPr>
          <a:xfrm>
            <a:off x="1196975" y="2497138"/>
            <a:ext cx="249238" cy="1493838"/>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tx1"/>
              </a:solidFill>
              <a:effectLst/>
              <a:uLnTx/>
              <a:uFillTx/>
              <a:latin typeface="+mn-lt"/>
              <a:ea typeface="+mn-ea"/>
              <a:cs typeface="+mn-cs"/>
            </a:endParaRPr>
          </a:p>
        </p:txBody>
      </p:sp>
      <p:sp>
        <p:nvSpPr>
          <p:cNvPr id="6" name="矩形 5"/>
          <p:cNvSpPr/>
          <p:nvPr/>
        </p:nvSpPr>
        <p:spPr>
          <a:xfrm>
            <a:off x="1981518" y="2280285"/>
            <a:ext cx="593090"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là</a:t>
            </a:r>
            <a:endParaRPr lang="en-US" altLang="zh-CN" sz="3200" b="1" dirty="0">
              <a:solidFill>
                <a:srgbClr val="FF0000"/>
              </a:solidFill>
              <a:latin typeface="宋体" panose="02010600030101010101" pitchFamily="2" charset="-122"/>
            </a:endParaRPr>
          </a:p>
        </p:txBody>
      </p:sp>
      <p:sp>
        <p:nvSpPr>
          <p:cNvPr id="15" name="矩形 14"/>
          <p:cNvSpPr/>
          <p:nvPr/>
        </p:nvSpPr>
        <p:spPr>
          <a:xfrm>
            <a:off x="1895793" y="3136583"/>
            <a:ext cx="798195"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luò</a:t>
            </a:r>
            <a:endParaRPr lang="en-US" altLang="zh-CN" sz="3200" b="1" dirty="0">
              <a:solidFill>
                <a:srgbClr val="FF0000"/>
              </a:solidFill>
              <a:latin typeface="宋体" panose="02010600030101010101" pitchFamily="2" charset="-122"/>
            </a:endParaRPr>
          </a:p>
        </p:txBody>
      </p:sp>
      <p:sp>
        <p:nvSpPr>
          <p:cNvPr id="16" name="矩形 15"/>
          <p:cNvSpPr/>
          <p:nvPr/>
        </p:nvSpPr>
        <p:spPr>
          <a:xfrm>
            <a:off x="1793558" y="3901123"/>
            <a:ext cx="1003300" cy="583565"/>
          </a:xfrm>
          <a:prstGeom prst="rect">
            <a:avLst/>
          </a:prstGeom>
          <a:noFill/>
          <a:ln w="9525">
            <a:noFill/>
          </a:ln>
        </p:spPr>
        <p:txBody>
          <a:bodyPr>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lào</a:t>
            </a:r>
            <a:endParaRPr lang="en-US" altLang="zh-CN" sz="3200" b="1" dirty="0">
              <a:solidFill>
                <a:srgbClr val="FF0000"/>
              </a:solidFill>
              <a:latin typeface="宋体" panose="02010600030101010101" pitchFamily="2" charset="-122"/>
            </a:endParaRPr>
          </a:p>
        </p:txBody>
      </p:sp>
      <p:sp>
        <p:nvSpPr>
          <p:cNvPr id="21" name="矩形 20"/>
          <p:cNvSpPr/>
          <p:nvPr/>
        </p:nvSpPr>
        <p:spPr>
          <a:xfrm>
            <a:off x="5015230" y="2454275"/>
            <a:ext cx="3826510" cy="1764665"/>
          </a:xfrm>
          <a:prstGeom prst="rect">
            <a:avLst/>
          </a:prstGeom>
          <a:noFill/>
          <a:ln w="9525">
            <a:noFill/>
          </a:ln>
        </p:spPr>
        <p:txBody>
          <a:bodyPr wrap="square">
            <a:spAutoFit/>
          </a:bodyPr>
          <a:p>
            <a:pPr eaLnBrk="1" hangingPunct="1">
              <a:lnSpc>
                <a:spcPct val="170000"/>
              </a:lnSpc>
            </a:pPr>
            <a:r>
              <a:rPr lang="zh-CN" altLang="en-US" sz="3200" b="1" dirty="0">
                <a:latin typeface="楷体" panose="02010609060101010101" pitchFamily="49" charset="-122"/>
                <a:ea typeface="楷体" panose="02010609060101010101" pitchFamily="49" charset="-122"/>
              </a:rPr>
              <a:t>（     ）背信弃义（     ）背包</a:t>
            </a:r>
            <a:endParaRPr lang="zh-CN" altLang="en-US" sz="3200" b="1" dirty="0">
              <a:latin typeface="楷体" panose="02010609060101010101" pitchFamily="49" charset="-122"/>
              <a:ea typeface="楷体" panose="02010609060101010101" pitchFamily="49" charset="-122"/>
            </a:endParaRPr>
          </a:p>
        </p:txBody>
      </p:sp>
      <p:sp>
        <p:nvSpPr>
          <p:cNvPr id="22" name="矩形 21"/>
          <p:cNvSpPr/>
          <p:nvPr/>
        </p:nvSpPr>
        <p:spPr>
          <a:xfrm>
            <a:off x="4422775" y="2863850"/>
            <a:ext cx="591185" cy="829945"/>
          </a:xfrm>
          <a:prstGeom prst="rect">
            <a:avLst/>
          </a:prstGeom>
          <a:noFill/>
          <a:ln w="9525">
            <a:noFill/>
          </a:ln>
        </p:spPr>
        <p:txBody>
          <a:bodyPr wrap="none">
            <a:spAutoFit/>
          </a:bodyPr>
          <a:p>
            <a:pPr eaLnBrk="1" hangingPunct="1">
              <a:lnSpc>
                <a:spcPct val="150000"/>
              </a:lnSpc>
            </a:pPr>
            <a:r>
              <a:rPr lang="zh-CN" altLang="en-US" sz="3200" b="1" dirty="0">
                <a:latin typeface="楷体" panose="02010609060101010101" pitchFamily="49" charset="-122"/>
                <a:ea typeface="楷体" panose="02010609060101010101" pitchFamily="49" charset="-122"/>
              </a:rPr>
              <a:t>背</a:t>
            </a:r>
            <a:endParaRPr lang="zh-CN" altLang="en-US" sz="3200" b="1" dirty="0">
              <a:latin typeface="楷体" panose="02010609060101010101" pitchFamily="49" charset="-122"/>
              <a:ea typeface="楷体" panose="02010609060101010101" pitchFamily="49" charset="-122"/>
            </a:endParaRPr>
          </a:p>
        </p:txBody>
      </p:sp>
      <p:sp>
        <p:nvSpPr>
          <p:cNvPr id="23" name="左大括号 22"/>
          <p:cNvSpPr/>
          <p:nvPr/>
        </p:nvSpPr>
        <p:spPr>
          <a:xfrm>
            <a:off x="4930775" y="2860675"/>
            <a:ext cx="247650" cy="766763"/>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mj-ea"/>
              <a:ea typeface="+mj-ea"/>
              <a:cs typeface="+mn-cs"/>
            </a:endParaRPr>
          </a:p>
        </p:txBody>
      </p:sp>
      <p:sp>
        <p:nvSpPr>
          <p:cNvPr id="24" name="矩形 23"/>
          <p:cNvSpPr/>
          <p:nvPr/>
        </p:nvSpPr>
        <p:spPr>
          <a:xfrm>
            <a:off x="5554663" y="2598738"/>
            <a:ext cx="798195"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bèi</a:t>
            </a:r>
            <a:endParaRPr lang="en-US" altLang="zh-CN" sz="3200" b="1" dirty="0">
              <a:solidFill>
                <a:srgbClr val="FF0000"/>
              </a:solidFill>
              <a:latin typeface="宋体" panose="02010600030101010101" pitchFamily="2" charset="-122"/>
            </a:endParaRPr>
          </a:p>
        </p:txBody>
      </p:sp>
      <p:sp>
        <p:nvSpPr>
          <p:cNvPr id="25" name="矩形 24"/>
          <p:cNvSpPr/>
          <p:nvPr/>
        </p:nvSpPr>
        <p:spPr>
          <a:xfrm>
            <a:off x="5554980" y="3550920"/>
            <a:ext cx="798195" cy="583565"/>
          </a:xfrm>
          <a:prstGeom prst="rect">
            <a:avLst/>
          </a:prstGeom>
          <a:noFill/>
          <a:ln w="9525">
            <a:noFill/>
          </a:ln>
        </p:spPr>
        <p:txBody>
          <a:bodyPr wrap="none">
            <a:spAutoFit/>
          </a:bodyPr>
          <a:p>
            <a:pPr eaLnBrk="1" hangingPunct="1">
              <a:buFont typeface="Arial" panose="020B0604020202020204" pitchFamily="34" charset="0"/>
            </a:pPr>
            <a:r>
              <a:rPr lang="en-US" altLang="zh-CN" sz="3200" b="1" dirty="0">
                <a:solidFill>
                  <a:srgbClr val="FF0000"/>
                </a:solidFill>
                <a:latin typeface="宋体" panose="02010600030101010101" pitchFamily="2" charset="-122"/>
              </a:rPr>
              <a:t>bēi</a:t>
            </a:r>
            <a:endParaRPr lang="en-US" altLang="zh-CN" sz="32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par>
                                <p:cTn id="32" presetID="42"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1000"/>
                                        <p:tgtEl>
                                          <p:spTgt spid="23"/>
                                        </p:tgtEl>
                                      </p:cBhvr>
                                    </p:animEffect>
                                    <p:anim calcmode="lin" valueType="num">
                                      <p:cBhvr>
                                        <p:cTn id="40" dur="1000" fill="hold"/>
                                        <p:tgtEl>
                                          <p:spTgt spid="23"/>
                                        </p:tgtEl>
                                        <p:attrNameLst>
                                          <p:attrName>ppt_x</p:attrName>
                                        </p:attrNameLst>
                                      </p:cBhvr>
                                      <p:tavLst>
                                        <p:tav tm="0">
                                          <p:val>
                                            <p:strVal val="#ppt_x"/>
                                          </p:val>
                                        </p:tav>
                                        <p:tav tm="100000">
                                          <p:val>
                                            <p:strVal val="#ppt_x"/>
                                          </p:val>
                                        </p:tav>
                                      </p:tavLst>
                                    </p:anim>
                                    <p:anim calcmode="lin" valueType="num">
                                      <p:cBhvr>
                                        <p:cTn id="41" dur="1000" fill="hold"/>
                                        <p:tgtEl>
                                          <p:spTgt spid="2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2" grpId="0" bldLvl="0" animBg="1"/>
      <p:bldP spid="6" grpId="0"/>
      <p:bldP spid="15" grpId="0"/>
      <p:bldP spid="16" grpId="0"/>
      <p:bldP spid="21" grpId="0"/>
      <p:bldP spid="22" grpId="0"/>
      <p:bldP spid="23" grpId="0" bldLvl="0" animBg="1"/>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3178"/>
            <a:ext cx="8229600" cy="1143000"/>
          </a:xfrm>
        </p:spPr>
        <p:txBody>
          <a:bodyPr/>
          <a:lstStyle/>
          <a:p>
            <a:r>
              <a:rPr lang="zh-CN" altLang="en-US" b="1" dirty="0" smtClean="0">
                <a:solidFill>
                  <a:srgbClr val="FF0000"/>
                </a:solidFill>
                <a:latin typeface="方正启体简体" panose="03000509000000000000" charset="-122"/>
                <a:ea typeface="方正启体简体" panose="03000509000000000000" charset="-122"/>
              </a:rPr>
              <a:t>成语积累</a:t>
            </a:r>
            <a:endParaRPr lang="zh-CN" altLang="en-US" b="1" dirty="0" smtClean="0">
              <a:solidFill>
                <a:srgbClr val="FF0000"/>
              </a:solidFill>
              <a:latin typeface="方正启体简体" panose="03000509000000000000" charset="-122"/>
              <a:ea typeface="方正启体简体" panose="03000509000000000000" charset="-122"/>
            </a:endParaRPr>
          </a:p>
        </p:txBody>
      </p:sp>
      <p:sp>
        <p:nvSpPr>
          <p:cNvPr id="3" name="内容占位符 2"/>
          <p:cNvSpPr>
            <a:spLocks noGrp="1"/>
          </p:cNvSpPr>
          <p:nvPr>
            <p:ph idx="1"/>
          </p:nvPr>
        </p:nvSpPr>
        <p:spPr>
          <a:xfrm>
            <a:off x="188595" y="623570"/>
            <a:ext cx="8766810" cy="4526280"/>
          </a:xfrm>
        </p:spPr>
        <p:txBody>
          <a:bodyPr>
            <a:noAutofit/>
          </a:bodyPr>
          <a:lstStyle/>
          <a:p>
            <a:pPr>
              <a:buNone/>
            </a:pP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出类拔萃</a:t>
            </a:r>
            <a:r>
              <a:rPr lang="zh-CN" altLang="en-US" sz="2800" b="1" dirty="0" smtClean="0">
                <a:latin typeface="方正启体简体" panose="03000509000000000000" charset="-122"/>
                <a:ea typeface="方正启体简体" panose="03000509000000000000" charset="-122"/>
                <a:cs typeface="方正启体简体" panose="03000509000000000000" charset="-122"/>
              </a:rPr>
              <a:t>：指才干、实力、能力大大高出同类而拔尖。</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多多益善</a:t>
            </a:r>
            <a:r>
              <a:rPr lang="zh-CN" altLang="en-US" sz="2800" b="1" dirty="0" smtClean="0">
                <a:latin typeface="方正启体简体" panose="03000509000000000000" charset="-122"/>
                <a:ea typeface="方正启体简体" panose="03000509000000000000" charset="-122"/>
                <a:cs typeface="方正启体简体" panose="03000509000000000000" charset="-122"/>
              </a:rPr>
              <a:t>：形容一样东西或人等越多越好。</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阳奉阴违</a:t>
            </a:r>
            <a:r>
              <a:rPr lang="zh-CN" altLang="en-US" sz="2800" b="1" dirty="0" smtClean="0">
                <a:latin typeface="方正启体简体" panose="03000509000000000000" charset="-122"/>
                <a:ea typeface="方正启体简体" panose="03000509000000000000" charset="-122"/>
                <a:cs typeface="方正启体简体" panose="03000509000000000000" charset="-122"/>
              </a:rPr>
              <a:t>：表面上遵从，暗地里违抗。</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招摇撞骗</a:t>
            </a:r>
            <a:r>
              <a:rPr lang="zh-CN" altLang="en-US" sz="2800" b="1" dirty="0" smtClean="0">
                <a:latin typeface="方正启体简体" panose="03000509000000000000" charset="-122"/>
                <a:ea typeface="方正启体简体" panose="03000509000000000000" charset="-122"/>
                <a:cs typeface="方正启体简体" panose="03000509000000000000" charset="-122"/>
              </a:rPr>
              <a:t>：假借名义，到处炫耀，进行诈骗。</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风口浪尖</a:t>
            </a:r>
            <a:r>
              <a:rPr lang="zh-CN" altLang="en-US" sz="2800" b="1" dirty="0" smtClean="0">
                <a:latin typeface="方正启体简体" panose="03000509000000000000" charset="-122"/>
                <a:ea typeface="方正启体简体" panose="03000509000000000000" charset="-122"/>
                <a:cs typeface="方正启体简体" panose="03000509000000000000" charset="-122"/>
              </a:rPr>
              <a:t>：比喻社会斗争极为激烈、尖锐的地方。</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强词夺理</a:t>
            </a:r>
            <a:r>
              <a:rPr lang="zh-CN" altLang="en-US" sz="2800" b="1" dirty="0" smtClean="0">
                <a:latin typeface="方正启体简体" panose="03000509000000000000" charset="-122"/>
                <a:ea typeface="方正启体简体" panose="03000509000000000000" charset="-122"/>
                <a:cs typeface="方正启体简体" panose="03000509000000000000" charset="-122"/>
              </a:rPr>
              <a:t>：本来没有理，硬说成有理。</a:t>
            </a:r>
            <a:br>
              <a:rPr lang="zh-CN" altLang="en-US" sz="2800" b="1" dirty="0" smtClean="0">
                <a:latin typeface="方正启体简体" panose="03000509000000000000" charset="-122"/>
                <a:ea typeface="方正启体简体" panose="03000509000000000000" charset="-122"/>
                <a:cs typeface="方正启体简体" panose="03000509000000000000" charset="-122"/>
              </a:rPr>
            </a:br>
            <a:br>
              <a:rPr lang="zh-CN" altLang="en-US" sz="2800" b="1" dirty="0" smtClean="0">
                <a:latin typeface="方正启体简体" panose="03000509000000000000" charset="-122"/>
                <a:ea typeface="方正启体简体" panose="03000509000000000000" charset="-122"/>
                <a:cs typeface="方正启体简体" panose="03000509000000000000" charset="-122"/>
              </a:rPr>
            </a:br>
            <a:r>
              <a:rPr lang="zh-CN" altLang="en-US" sz="2800" b="1" dirty="0" smtClean="0">
                <a:solidFill>
                  <a:srgbClr val="FF0000"/>
                </a:solidFill>
                <a:latin typeface="方正启体简体" panose="03000509000000000000" charset="-122"/>
                <a:ea typeface="方正启体简体" panose="03000509000000000000" charset="-122"/>
                <a:cs typeface="方正启体简体" panose="03000509000000000000" charset="-122"/>
              </a:rPr>
              <a:t>平易近人</a:t>
            </a:r>
            <a:r>
              <a:rPr lang="zh-CN" altLang="en-US" sz="2800" b="1" dirty="0" smtClean="0">
                <a:latin typeface="方正启体简体" panose="03000509000000000000" charset="-122"/>
                <a:ea typeface="方正启体简体" panose="03000509000000000000" charset="-122"/>
                <a:cs typeface="方正启体简体" panose="03000509000000000000" charset="-122"/>
              </a:rPr>
              <a:t>：态度谦逊和蔼，使人容易接近。</a:t>
            </a:r>
            <a:endParaRPr lang="zh-CN" altLang="en-US" sz="2800" b="1" dirty="0" smtClean="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3" name="Rectangle 3"/>
          <p:cNvSpPr>
            <a:spLocks noGrp="1" noChangeArrowheads="1"/>
          </p:cNvSpPr>
          <p:nvPr>
            <p:ph idx="1"/>
          </p:nvPr>
        </p:nvSpPr>
        <p:spPr>
          <a:xfrm>
            <a:off x="457200" y="1390333"/>
            <a:ext cx="8763000" cy="4525963"/>
          </a:xfrm>
        </p:spPr>
        <p:txBody>
          <a:bodyPr vert="horz" wrap="square" lIns="91440" tIns="45720" rIns="91440" bIns="45720" numCol="1" anchor="t" anchorCtr="0" compatLnSpc="1"/>
          <a:lstStyle/>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smtClean="0">
                <a:ln>
                  <a:noFill/>
                </a:ln>
                <a:solidFill>
                  <a:schemeClr val="tx1"/>
                </a:solidFill>
                <a:effectLst/>
                <a:uLnTx/>
                <a:uFillTx/>
                <a:latin typeface="+mn-lt"/>
                <a:ea typeface="+mn-ea"/>
                <a:cs typeface="+mn-cs"/>
              </a:rPr>
              <a:t>1</a:t>
            </a:r>
            <a:r>
              <a:rPr kumimoji="0" lang="en-US" altLang="zh-CN" sz="28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2800" b="0" i="0" u="none" strike="noStrike" kern="1200" cap="none" spc="0" normalizeH="0" baseline="0" noProof="0" dirty="0">
                <a:ln>
                  <a:noFill/>
                </a:ln>
                <a:solidFill>
                  <a:schemeClr val="tx1"/>
                </a:solidFill>
                <a:effectLst/>
                <a:uLnTx/>
                <a:uFillTx/>
                <a:latin typeface="+mn-lt"/>
                <a:ea typeface="+mn-ea"/>
                <a:cs typeface="+mn-cs"/>
              </a:rPr>
              <a:t>下列</a:t>
            </a:r>
            <a:r>
              <a:rPr kumimoji="0" lang="zh-CN" altLang="zh-CN" sz="2800" b="0" i="0" u="none" strike="noStrike" kern="1200" cap="none" spc="0" normalizeH="0" baseline="0" noProof="0" dirty="0" smtClean="0">
                <a:ln>
                  <a:noFill/>
                </a:ln>
                <a:solidFill>
                  <a:schemeClr val="tx1"/>
                </a:solidFill>
                <a:effectLst/>
                <a:uLnTx/>
                <a:uFillTx/>
                <a:latin typeface="+mn-lt"/>
                <a:ea typeface="+mn-ea"/>
                <a:cs typeface="+mn-cs"/>
              </a:rPr>
              <a:t>加</a:t>
            </a:r>
            <a:r>
              <a:rPr kumimoji="0" lang="zh-CN" altLang="en-US" sz="2800" b="0" i="0" u="none" strike="noStrike" kern="1200" cap="none" spc="0" normalizeH="0" baseline="0" noProof="0" dirty="0" smtClean="0">
                <a:ln>
                  <a:noFill/>
                </a:ln>
                <a:solidFill>
                  <a:schemeClr val="tx1"/>
                </a:solidFill>
                <a:effectLst/>
                <a:uLnTx/>
                <a:uFillTx/>
                <a:latin typeface="+mn-lt"/>
                <a:ea typeface="+mn-ea"/>
                <a:cs typeface="+mn-cs"/>
              </a:rPr>
              <a:t>线的</a:t>
            </a:r>
            <a:r>
              <a:rPr kumimoji="0" lang="zh-CN" altLang="zh-CN" sz="2800" b="0" i="0" u="none" strike="noStrike" kern="1200" cap="none" spc="0" normalizeH="0" baseline="0" noProof="0" dirty="0" smtClean="0">
                <a:ln>
                  <a:noFill/>
                </a:ln>
                <a:solidFill>
                  <a:schemeClr val="tx1"/>
                </a:solidFill>
                <a:effectLst/>
                <a:uLnTx/>
                <a:uFillTx/>
                <a:latin typeface="+mn-lt"/>
                <a:ea typeface="+mn-ea"/>
                <a:cs typeface="+mn-cs"/>
              </a:rPr>
              <a:t>字</a:t>
            </a:r>
            <a:r>
              <a:rPr kumimoji="0" lang="zh-CN" altLang="zh-CN" sz="2800" b="0" i="0" u="none" strike="noStrike" kern="1200" cap="none" spc="0" normalizeH="0" baseline="0" noProof="0" dirty="0">
                <a:ln>
                  <a:noFill/>
                </a:ln>
                <a:solidFill>
                  <a:schemeClr val="tx1"/>
                </a:solidFill>
                <a:effectLst/>
                <a:uLnTx/>
                <a:uFillTx/>
                <a:latin typeface="+mn-lt"/>
                <a:ea typeface="+mn-ea"/>
                <a:cs typeface="+mn-cs"/>
              </a:rPr>
              <a:t>注音全部正确的一项是（    ）</a:t>
            </a:r>
            <a:endParaRPr kumimoji="0" lang="zh-CN" altLang="zh-CN" sz="2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头</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衔</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xi</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á</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n</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崭</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新（</a:t>
            </a:r>
            <a:r>
              <a:rPr kumimoji="0" lang="en-US" altLang="zh-CN" sz="2800" b="0" i="0" u="none" strike="noStrike" kern="1200" cap="none" spc="0" normalizeH="0" baseline="0" noProof="0" dirty="0" err="1" smtClean="0">
                <a:ln>
                  <a:noFill/>
                </a:ln>
                <a:solidFill>
                  <a:schemeClr val="tx1"/>
                </a:solidFill>
                <a:effectLst/>
                <a:uLnTx/>
                <a:uFillTx/>
                <a:latin typeface="Times New Roman" panose="02020603050405020304" pitchFamily="18" charset="0"/>
                <a:ea typeface="+mj-ea"/>
                <a:cs typeface="+mn-cs"/>
              </a:rPr>
              <a:t>zh</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à</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n</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名人</a:t>
            </a:r>
            <a:r>
              <a:rPr kumimoji="0" lang="zh-CN" altLang="zh-CN" sz="2800" b="0" i="0" u="sng"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逸</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事（</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y</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ì</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B.</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领</a:t>
            </a:r>
            <a:r>
              <a:rPr kumimoji="0" lang="zh-CN" altLang="zh-CN" sz="2800" b="0" i="0" u="sng"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域</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y</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ù</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抉</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择</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err="1">
                <a:ln>
                  <a:noFill/>
                </a:ln>
                <a:solidFill>
                  <a:schemeClr val="tx1"/>
                </a:solidFill>
                <a:effectLst/>
                <a:uLnTx/>
                <a:uFillTx/>
                <a:latin typeface="Times New Roman" panose="02020603050405020304" pitchFamily="18" charset="0"/>
                <a:ea typeface="+mj-ea"/>
                <a:cs typeface="+mn-cs"/>
              </a:rPr>
              <a:t>ju</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é</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强</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词夺理（</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qi</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á</a:t>
            </a:r>
            <a:r>
              <a:rPr kumimoji="0" lang="en-US" altLang="zh-CN" sz="2800" b="0" i="0" u="none" strike="noStrike" kern="1200" cap="none" spc="0" normalizeH="0" baseline="0" noProof="0" dirty="0" err="1">
                <a:ln>
                  <a:noFill/>
                </a:ln>
                <a:solidFill>
                  <a:schemeClr val="tx1"/>
                </a:solidFill>
                <a:effectLst/>
                <a:uLnTx/>
                <a:uFillTx/>
                <a:latin typeface="Times New Roman" panose="02020603050405020304" pitchFamily="18" charset="0"/>
                <a:ea typeface="+mj-ea"/>
                <a:cs typeface="+mn-cs"/>
              </a:rPr>
              <a:t>ng</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C.</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开</a:t>
            </a:r>
            <a:r>
              <a:rPr kumimoji="0" lang="zh-CN" altLang="zh-CN" sz="2800" b="0" i="0" u="sng"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辟</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p</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ì</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倡</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导（</a:t>
            </a:r>
            <a:r>
              <a:rPr kumimoji="0" lang="en-US" altLang="zh-CN" sz="2800" b="0" i="0" u="none" strike="noStrike" kern="1200" cap="none" spc="0" normalizeH="0" baseline="0" noProof="0" dirty="0" err="1" smtClean="0">
                <a:ln>
                  <a:noFill/>
                </a:ln>
                <a:solidFill>
                  <a:schemeClr val="tx1"/>
                </a:solidFill>
                <a:effectLst/>
                <a:uLnTx/>
                <a:uFillTx/>
                <a:latin typeface="Times New Roman" panose="02020603050405020304" pitchFamily="18" charset="0"/>
                <a:ea typeface="+mj-ea"/>
                <a:cs typeface="+mn-cs"/>
              </a:rPr>
              <a:t>ch</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à</a:t>
            </a:r>
            <a:r>
              <a:rPr kumimoji="0" lang="en-US" altLang="zh-CN" sz="2800" b="0" i="0" u="none" strike="noStrike" kern="1200" cap="none" spc="0" normalizeH="0" baseline="0" noProof="0" dirty="0" err="1" smtClean="0">
                <a:ln>
                  <a:noFill/>
                </a:ln>
                <a:solidFill>
                  <a:schemeClr val="tx1"/>
                </a:solidFill>
                <a:effectLst/>
                <a:uLnTx/>
                <a:uFillTx/>
                <a:latin typeface="Times New Roman" panose="02020603050405020304" pitchFamily="18" charset="0"/>
                <a:ea typeface="+mj-ea"/>
                <a:cs typeface="+mn-cs"/>
              </a:rPr>
              <a:t>ng</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剥</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削</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xi</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ā</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o</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D.</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阻</a:t>
            </a:r>
            <a:r>
              <a:rPr kumimoji="0" lang="zh-CN" altLang="zh-CN" sz="2800" b="0" i="0" u="sng"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碍</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à</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i</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背</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叛</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p</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à</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j-ea"/>
                <a:cs typeface="+mn-cs"/>
              </a:rPr>
              <a:t>n</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sng"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奠</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基人</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di</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à</a:t>
            </a: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j-ea"/>
                <a:cs typeface="+mn-cs"/>
              </a:rPr>
              <a:t>n</a:t>
            </a:r>
            <a:r>
              <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endParaRPr kumimoji="0" lang="zh-CN" altLang="zh-CN" sz="32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342900" marR="0" lvl="0" indent="-342900" algn="l" defTabSz="914400" rtl="0" eaLnBrk="1" fontAlgn="base" latinLnBrk="0" hangingPunct="1">
              <a:lnSpc>
                <a:spcPct val="150000"/>
              </a:lnSpc>
              <a:spcBef>
                <a:spcPct val="20000"/>
              </a:spcBef>
              <a:spcAft>
                <a:spcPct val="0"/>
              </a:spcAft>
              <a:buClrTx/>
              <a:buSzTx/>
              <a:buFontTx/>
              <a:buNone/>
              <a:defRPr/>
            </a:pPr>
            <a:endParaRPr kumimoji="0" lang="en-US" altLang="zh-CN" sz="3200" b="1" i="0" u="none" strike="noStrike" kern="1200" cap="none" spc="0" normalizeH="0" baseline="0" noProof="0" dirty="0" smtClean="0">
              <a:ln>
                <a:noFill/>
              </a:ln>
              <a:solidFill>
                <a:schemeClr val="tx1"/>
              </a:solidFill>
              <a:effectLst/>
              <a:uLnTx/>
              <a:uFillTx/>
              <a:latin typeface="Times New Roman" panose="02020603050405020304" pitchFamily="18" charset="0"/>
              <a:ea typeface="楷体_GB2312" pitchFamily="49" charset="-122"/>
              <a:cs typeface="+mn-cs"/>
            </a:endParaRPr>
          </a:p>
        </p:txBody>
      </p:sp>
      <p:sp>
        <p:nvSpPr>
          <p:cNvPr id="56326" name="Text Box 6"/>
          <p:cNvSpPr txBox="1"/>
          <p:nvPr/>
        </p:nvSpPr>
        <p:spPr>
          <a:xfrm>
            <a:off x="339725" y="5490845"/>
            <a:ext cx="8804275" cy="460375"/>
          </a:xfrm>
          <a:prstGeom prst="rect">
            <a:avLst/>
          </a:prstGeom>
          <a:noFill/>
          <a:ln w="9525">
            <a:noFill/>
          </a:ln>
        </p:spPr>
        <p:txBody>
          <a:bodyPr anchor="t">
            <a:spAutoFit/>
          </a:bodyPr>
          <a:p>
            <a:pPr eaLnBrk="0" hangingPunct="0"/>
            <a:r>
              <a:rPr lang="zh-CN" altLang="en-US" sz="2400" dirty="0">
                <a:solidFill>
                  <a:srgbClr val="FF0000"/>
                </a:solidFill>
                <a:latin typeface="黑体" panose="02010609060101010101" charset="-122"/>
                <a:ea typeface="黑体" panose="02010609060101010101" charset="-122"/>
              </a:rPr>
              <a:t>答案及解析</a:t>
            </a:r>
            <a:r>
              <a:rPr lang="zh-CN" altLang="en-US" sz="2400" dirty="0">
                <a:latin typeface="Arial" panose="020B0604020202020204" pitchFamily="34"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D</a:t>
            </a:r>
            <a:r>
              <a:rPr lang="zh-CN" altLang="en-US"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A.</a:t>
            </a:r>
            <a:r>
              <a:rPr lang="zh-CN" altLang="zh-CN" sz="2400" dirty="0">
                <a:latin typeface="Times New Roman" panose="02020603050405020304" pitchFamily="18" charset="0"/>
                <a:ea typeface="宋体" panose="02010600030101010101" pitchFamily="2" charset="-122"/>
              </a:rPr>
              <a:t>崭—</a:t>
            </a:r>
            <a:r>
              <a:rPr lang="en-US" altLang="zh-CN" sz="2400" dirty="0">
                <a:latin typeface="Times New Roman" panose="02020603050405020304" pitchFamily="18" charset="0"/>
                <a:ea typeface="宋体" panose="02010600030101010101" pitchFamily="2" charset="-122"/>
              </a:rPr>
              <a:t>zh</a:t>
            </a:r>
            <a:r>
              <a:rPr lang="zh-CN" altLang="zh-CN" sz="2400" dirty="0">
                <a:latin typeface="Times New Roman" panose="02020603050405020304" pitchFamily="18" charset="0"/>
                <a:ea typeface="宋体" panose="02010600030101010101" pitchFamily="2" charset="-122"/>
              </a:rPr>
              <a:t>ǎ</a:t>
            </a:r>
            <a:r>
              <a:rPr lang="en-US" altLang="zh-CN" sz="2400" dirty="0">
                <a:latin typeface="Times New Roman" panose="02020603050405020304" pitchFamily="18" charset="0"/>
                <a:ea typeface="宋体" panose="02010600030101010101" pitchFamily="2" charset="-122"/>
              </a:rPr>
              <a:t>n</a:t>
            </a:r>
            <a:r>
              <a:rPr lang="zh-CN" altLang="zh-CN"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B.</a:t>
            </a:r>
            <a:r>
              <a:rPr lang="zh-CN" altLang="zh-CN" sz="2400" dirty="0">
                <a:latin typeface="Times New Roman" panose="02020603050405020304" pitchFamily="18" charset="0"/>
                <a:ea typeface="宋体" panose="02010600030101010101" pitchFamily="2" charset="-122"/>
              </a:rPr>
              <a:t>强—</a:t>
            </a:r>
            <a:r>
              <a:rPr lang="en-US" altLang="zh-CN" sz="2400" dirty="0">
                <a:latin typeface="Times New Roman" panose="02020603050405020304" pitchFamily="18" charset="0"/>
                <a:ea typeface="宋体" panose="02010600030101010101" pitchFamily="2" charset="-122"/>
              </a:rPr>
              <a:t>qi</a:t>
            </a:r>
            <a:r>
              <a:rPr lang="zh-CN" altLang="zh-CN" sz="2400" dirty="0">
                <a:latin typeface="Times New Roman" panose="02020603050405020304" pitchFamily="18" charset="0"/>
                <a:ea typeface="宋体" panose="02010600030101010101" pitchFamily="2" charset="-122"/>
              </a:rPr>
              <a:t>ǎ</a:t>
            </a:r>
            <a:r>
              <a:rPr lang="en-US" altLang="zh-CN" sz="2400" dirty="0">
                <a:latin typeface="Times New Roman" panose="02020603050405020304" pitchFamily="18" charset="0"/>
                <a:ea typeface="宋体" panose="02010600030101010101" pitchFamily="2" charset="-122"/>
              </a:rPr>
              <a:t>ng</a:t>
            </a:r>
            <a:r>
              <a:rPr lang="zh-CN" altLang="zh-CN"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C.</a:t>
            </a:r>
            <a:r>
              <a:rPr lang="zh-CN" altLang="zh-CN" sz="2400" dirty="0">
                <a:latin typeface="Times New Roman" panose="02020603050405020304" pitchFamily="18" charset="0"/>
                <a:ea typeface="宋体" panose="02010600030101010101" pitchFamily="2" charset="-122"/>
              </a:rPr>
              <a:t>削—</a:t>
            </a:r>
            <a:r>
              <a:rPr lang="en-US" altLang="zh-CN" sz="2400" dirty="0">
                <a:latin typeface="Times New Roman" panose="02020603050405020304" pitchFamily="18" charset="0"/>
                <a:ea typeface="宋体" panose="02010600030101010101" pitchFamily="2" charset="-122"/>
              </a:rPr>
              <a:t>xu</a:t>
            </a:r>
            <a:r>
              <a:rPr lang="zh-CN" altLang="zh-CN" sz="2400" dirty="0">
                <a:latin typeface="Times New Roman" panose="02020603050405020304" pitchFamily="18" charset="0"/>
                <a:ea typeface="宋体" panose="02010600030101010101" pitchFamily="2" charset="-122"/>
              </a:rPr>
              <a:t>ē。</a:t>
            </a:r>
            <a:endParaRPr lang="zh-CN" altLang="zh-CN" sz="2400" dirty="0">
              <a:latin typeface="Times New Roman" panose="02020603050405020304" pitchFamily="18" charset="0"/>
              <a:ea typeface="宋体" panose="02010600030101010101" pitchFamily="2" charset="-122"/>
            </a:endParaRPr>
          </a:p>
        </p:txBody>
      </p:sp>
      <p:sp>
        <p:nvSpPr>
          <p:cNvPr id="56329" name="Rectangle 9"/>
          <p:cNvSpPr>
            <a:spLocks noChangeArrowheads="1"/>
          </p:cNvSpPr>
          <p:nvPr/>
        </p:nvSpPr>
        <p:spPr bwMode="auto">
          <a:xfrm>
            <a:off x="3200400" y="247333"/>
            <a:ext cx="2736850" cy="854075"/>
          </a:xfrm>
          <a:prstGeom prst="rect">
            <a:avLst/>
          </a:prstGeom>
          <a:solidFill>
            <a:srgbClr val="CCFFCC"/>
          </a:solidFill>
          <a:ln>
            <a:noFill/>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50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rPr>
              <a:t>课堂练习</a:t>
            </a:r>
            <a:endParaRPr kumimoji="0" lang="zh-CN" altLang="en-US" sz="50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pitchFamily="34" charset="0"/>
              <a:ea typeface="隶书" panose="02010509060101010101" pitchFamily="49" charset="-122"/>
              <a:cs typeface="+mn-cs"/>
              <a:sym typeface="+mn-ea"/>
            </a:endParaRPr>
          </a:p>
        </p:txBody>
      </p:sp>
      <p:pic>
        <p:nvPicPr>
          <p:cNvPr id="56342" name="Picture 22" descr="png-0221"/>
          <p:cNvPicPr>
            <a:picLocks noChangeAspect="1"/>
          </p:cNvPicPr>
          <p:nvPr/>
        </p:nvPicPr>
        <p:blipFill>
          <a:blip r:embed="rId1"/>
          <a:stretch>
            <a:fillRect/>
          </a:stretch>
        </p:blipFill>
        <p:spPr>
          <a:xfrm>
            <a:off x="5562600" y="247333"/>
            <a:ext cx="1219200" cy="1219200"/>
          </a:xfrm>
          <a:prstGeom prst="rect">
            <a:avLst/>
          </a:prstGeom>
          <a:noFill/>
          <a:ln w="9525">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6342"/>
                                        </p:tgtEl>
                                        <p:attrNameLst>
                                          <p:attrName>style.visibility</p:attrName>
                                        </p:attrNameLst>
                                      </p:cBhvr>
                                      <p:to>
                                        <p:strVal val="visible"/>
                                      </p:to>
                                    </p:set>
                                    <p:animEffect transition="in" filter="fade">
                                      <p:cBhvr>
                                        <p:cTn id="7" dur="800" decel="100000"/>
                                        <p:tgtEl>
                                          <p:spTgt spid="56342"/>
                                        </p:tgtEl>
                                      </p:cBhvr>
                                    </p:animEffect>
                                    <p:anim calcmode="lin" valueType="num">
                                      <p:cBhvr>
                                        <p:cTn id="8" dur="800" decel="100000" fill="hold"/>
                                        <p:tgtEl>
                                          <p:spTgt spid="56342"/>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56342"/>
                                        </p:tgtEl>
                                        <p:attrNameLst>
                                          <p:attrName>ppt_x</p:attrName>
                                        </p:attrNameLst>
                                      </p:cBhvr>
                                      <p:tavLst>
                                        <p:tav tm="0">
                                          <p:val>
                                            <p:strVal val="#ppt_x+0.4"/>
                                          </p:val>
                                        </p:tav>
                                        <p:tav tm="100000">
                                          <p:val>
                                            <p:strVal val="#ppt_x-0.05"/>
                                          </p:val>
                                        </p:tav>
                                      </p:tavLst>
                                    </p:anim>
                                    <p:anim calcmode="lin" valueType="num">
                                      <p:cBhvr>
                                        <p:cTn id="10" dur="800" decel="100000" fill="hold"/>
                                        <p:tgtEl>
                                          <p:spTgt spid="5634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634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6342"/>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56329"/>
                                        </p:tgtEl>
                                        <p:attrNameLst>
                                          <p:attrName>style.visibility</p:attrName>
                                        </p:attrNameLst>
                                      </p:cBhvr>
                                      <p:to>
                                        <p:strVal val="visible"/>
                                      </p:to>
                                    </p:set>
                                    <p:animEffect transition="in" filter="fade">
                                      <p:cBhvr>
                                        <p:cTn id="15" dur="800" decel="100000"/>
                                        <p:tgtEl>
                                          <p:spTgt spid="56329"/>
                                        </p:tgtEl>
                                      </p:cBhvr>
                                    </p:animEffect>
                                    <p:anim calcmode="lin" valueType="num">
                                      <p:cBhvr>
                                        <p:cTn id="16" dur="800" decel="100000" fill="hold"/>
                                        <p:tgtEl>
                                          <p:spTgt spid="56329"/>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56329"/>
                                        </p:tgtEl>
                                        <p:attrNameLst>
                                          <p:attrName>ppt_x</p:attrName>
                                        </p:attrNameLst>
                                      </p:cBhvr>
                                      <p:tavLst>
                                        <p:tav tm="0">
                                          <p:val>
                                            <p:strVal val="#ppt_x+0.4"/>
                                          </p:val>
                                        </p:tav>
                                        <p:tav tm="100000">
                                          <p:val>
                                            <p:strVal val="#ppt_x-0.05"/>
                                          </p:val>
                                        </p:tav>
                                      </p:tavLst>
                                    </p:anim>
                                    <p:anim calcmode="lin" valueType="num">
                                      <p:cBhvr>
                                        <p:cTn id="18" dur="800" decel="100000" fill="hold"/>
                                        <p:tgtEl>
                                          <p:spTgt spid="5632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632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632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9" presetClass="entr" presetSubtype="0" accel="100000" fill="hold" grpId="0" nodeType="clickEffect">
                                  <p:stCondLst>
                                    <p:cond delay="0"/>
                                  </p:stCondLst>
                                  <p:childTnLst>
                                    <p:set>
                                      <p:cBhvr>
                                        <p:cTn id="24" dur="1" fill="hold">
                                          <p:stCondLst>
                                            <p:cond delay="0"/>
                                          </p:stCondLst>
                                        </p:cTn>
                                        <p:tgtEl>
                                          <p:spTgt spid="56323">
                                            <p:txEl>
                                              <p:charRg st="0" end="21"/>
                                            </p:txEl>
                                          </p:spTgt>
                                        </p:tgtEl>
                                        <p:attrNameLst>
                                          <p:attrName>style.visibility</p:attrName>
                                        </p:attrNameLst>
                                      </p:cBhvr>
                                      <p:to>
                                        <p:strVal val="visible"/>
                                      </p:to>
                                    </p:set>
                                    <p:anim calcmode="lin" valueType="num">
                                      <p:cBhvr>
                                        <p:cTn id="25" dur="500" fill="hold"/>
                                        <p:tgtEl>
                                          <p:spTgt spid="56323">
                                            <p:txEl>
                                              <p:charRg st="0" end="2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500" fill="hold"/>
                                        <p:tgtEl>
                                          <p:spTgt spid="56323">
                                            <p:txEl>
                                              <p:charRg st="0" end="2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500" fill="hold"/>
                                        <p:tgtEl>
                                          <p:spTgt spid="56323">
                                            <p:txEl>
                                              <p:charRg st="0" end="2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500" fill="hold"/>
                                        <p:tgtEl>
                                          <p:spTgt spid="56323">
                                            <p:txEl>
                                              <p:charRg st="0" end="21"/>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9" presetClass="entr" presetSubtype="0" accel="100000" fill="hold" grpId="0" nodeType="clickEffect">
                                  <p:stCondLst>
                                    <p:cond delay="0"/>
                                  </p:stCondLst>
                                  <p:childTnLst>
                                    <p:set>
                                      <p:cBhvr>
                                        <p:cTn id="32" dur="1" fill="hold">
                                          <p:stCondLst>
                                            <p:cond delay="0"/>
                                          </p:stCondLst>
                                        </p:cTn>
                                        <p:tgtEl>
                                          <p:spTgt spid="56323">
                                            <p:txEl>
                                              <p:charRg st="21" end="53"/>
                                            </p:txEl>
                                          </p:spTgt>
                                        </p:tgtEl>
                                        <p:attrNameLst>
                                          <p:attrName>style.visibility</p:attrName>
                                        </p:attrNameLst>
                                      </p:cBhvr>
                                      <p:to>
                                        <p:strVal val="visible"/>
                                      </p:to>
                                    </p:set>
                                    <p:anim calcmode="lin" valueType="num">
                                      <p:cBhvr>
                                        <p:cTn id="33" dur="500" fill="hold"/>
                                        <p:tgtEl>
                                          <p:spTgt spid="56323">
                                            <p:txEl>
                                              <p:charRg st="21" end="5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4" dur="500" fill="hold"/>
                                        <p:tgtEl>
                                          <p:spTgt spid="56323">
                                            <p:txEl>
                                              <p:charRg st="21" end="5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5" dur="500" fill="hold"/>
                                        <p:tgtEl>
                                          <p:spTgt spid="56323">
                                            <p:txEl>
                                              <p:charRg st="21" end="5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6" dur="500" fill="hold"/>
                                        <p:tgtEl>
                                          <p:spTgt spid="56323">
                                            <p:txEl>
                                              <p:charRg st="21" end="53"/>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9" presetClass="entr" presetSubtype="0" accel="100000" fill="hold" grpId="0" nodeType="clickEffect">
                                  <p:stCondLst>
                                    <p:cond delay="0"/>
                                  </p:stCondLst>
                                  <p:childTnLst>
                                    <p:set>
                                      <p:cBhvr>
                                        <p:cTn id="40" dur="1" fill="hold">
                                          <p:stCondLst>
                                            <p:cond delay="0"/>
                                          </p:stCondLst>
                                        </p:cTn>
                                        <p:tgtEl>
                                          <p:spTgt spid="56323">
                                            <p:txEl>
                                              <p:charRg st="53" end="93"/>
                                            </p:txEl>
                                          </p:spTgt>
                                        </p:tgtEl>
                                        <p:attrNameLst>
                                          <p:attrName>style.visibility</p:attrName>
                                        </p:attrNameLst>
                                      </p:cBhvr>
                                      <p:to>
                                        <p:strVal val="visible"/>
                                      </p:to>
                                    </p:set>
                                    <p:anim calcmode="lin" valueType="num">
                                      <p:cBhvr>
                                        <p:cTn id="41" dur="500" fill="hold"/>
                                        <p:tgtEl>
                                          <p:spTgt spid="56323">
                                            <p:txEl>
                                              <p:charRg st="53" end="9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56323">
                                            <p:txEl>
                                              <p:charRg st="53" end="9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56323">
                                            <p:txEl>
                                              <p:charRg st="53" end="93"/>
                                            </p:txEl>
                                          </p:spTgt>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56323">
                                            <p:txEl>
                                              <p:charRg st="53" end="93"/>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9" presetClass="entr" presetSubtype="0" accel="100000" fill="hold" grpId="0" nodeType="clickEffect">
                                  <p:stCondLst>
                                    <p:cond delay="0"/>
                                  </p:stCondLst>
                                  <p:childTnLst>
                                    <p:set>
                                      <p:cBhvr>
                                        <p:cTn id="48" dur="1" fill="hold">
                                          <p:stCondLst>
                                            <p:cond delay="0"/>
                                          </p:stCondLst>
                                        </p:cTn>
                                        <p:tgtEl>
                                          <p:spTgt spid="56323">
                                            <p:txEl>
                                              <p:charRg st="93" end="127"/>
                                            </p:txEl>
                                          </p:spTgt>
                                        </p:tgtEl>
                                        <p:attrNameLst>
                                          <p:attrName>style.visibility</p:attrName>
                                        </p:attrNameLst>
                                      </p:cBhvr>
                                      <p:to>
                                        <p:strVal val="visible"/>
                                      </p:to>
                                    </p:set>
                                    <p:anim calcmode="lin" valueType="num">
                                      <p:cBhvr>
                                        <p:cTn id="49" dur="500" fill="hold"/>
                                        <p:tgtEl>
                                          <p:spTgt spid="56323">
                                            <p:txEl>
                                              <p:charRg st="93" end="127"/>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0" dur="500" fill="hold"/>
                                        <p:tgtEl>
                                          <p:spTgt spid="56323">
                                            <p:txEl>
                                              <p:charRg st="93" end="127"/>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1" dur="500" fill="hold"/>
                                        <p:tgtEl>
                                          <p:spTgt spid="56323">
                                            <p:txEl>
                                              <p:charRg st="93" end="127"/>
                                            </p:txEl>
                                          </p:spTgt>
                                        </p:tgtEl>
                                        <p:attrNameLst>
                                          <p:attrName>ppt_x</p:attrName>
                                        </p:attrNameLst>
                                      </p:cBhvr>
                                      <p:tavLst>
                                        <p:tav tm="0">
                                          <p:val>
                                            <p:strVal val="#ppt_x-.3"/>
                                          </p:val>
                                        </p:tav>
                                        <p:tav tm="50000">
                                          <p:val>
                                            <p:strVal val="#ppt_x"/>
                                          </p:val>
                                        </p:tav>
                                        <p:tav tm="100000">
                                          <p:val>
                                            <p:strVal val="#ppt_x"/>
                                          </p:val>
                                        </p:tav>
                                      </p:tavLst>
                                    </p:anim>
                                    <p:anim calcmode="lin" valueType="num">
                                      <p:cBhvr>
                                        <p:cTn id="52" dur="500" fill="hold"/>
                                        <p:tgtEl>
                                          <p:spTgt spid="56323">
                                            <p:txEl>
                                              <p:charRg st="93" end="127"/>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9" presetClass="entr" presetSubtype="0" accel="100000" fill="hold" grpId="0" nodeType="clickEffect">
                                  <p:stCondLst>
                                    <p:cond delay="0"/>
                                  </p:stCondLst>
                                  <p:childTnLst>
                                    <p:set>
                                      <p:cBhvr>
                                        <p:cTn id="56" dur="1" fill="hold">
                                          <p:stCondLst>
                                            <p:cond delay="0"/>
                                          </p:stCondLst>
                                        </p:cTn>
                                        <p:tgtEl>
                                          <p:spTgt spid="56323">
                                            <p:txEl>
                                              <p:charRg st="127" end="164"/>
                                            </p:txEl>
                                          </p:spTgt>
                                        </p:tgtEl>
                                        <p:attrNameLst>
                                          <p:attrName>style.visibility</p:attrName>
                                        </p:attrNameLst>
                                      </p:cBhvr>
                                      <p:to>
                                        <p:strVal val="visible"/>
                                      </p:to>
                                    </p:set>
                                    <p:anim calcmode="lin" valueType="num">
                                      <p:cBhvr>
                                        <p:cTn id="57" dur="500" fill="hold"/>
                                        <p:tgtEl>
                                          <p:spTgt spid="56323">
                                            <p:txEl>
                                              <p:charRg st="127" end="16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8" dur="500" fill="hold"/>
                                        <p:tgtEl>
                                          <p:spTgt spid="56323">
                                            <p:txEl>
                                              <p:charRg st="127" end="16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9" dur="500" fill="hold"/>
                                        <p:tgtEl>
                                          <p:spTgt spid="56323">
                                            <p:txEl>
                                              <p:charRg st="127" end="164"/>
                                            </p:txEl>
                                          </p:spTgt>
                                        </p:tgtEl>
                                        <p:attrNameLst>
                                          <p:attrName>ppt_x</p:attrName>
                                        </p:attrNameLst>
                                      </p:cBhvr>
                                      <p:tavLst>
                                        <p:tav tm="0">
                                          <p:val>
                                            <p:strVal val="#ppt_x-.3"/>
                                          </p:val>
                                        </p:tav>
                                        <p:tav tm="50000">
                                          <p:val>
                                            <p:strVal val="#ppt_x"/>
                                          </p:val>
                                        </p:tav>
                                        <p:tav tm="100000">
                                          <p:val>
                                            <p:strVal val="#ppt_x"/>
                                          </p:val>
                                        </p:tav>
                                      </p:tavLst>
                                    </p:anim>
                                    <p:anim calcmode="lin" valueType="num">
                                      <p:cBhvr>
                                        <p:cTn id="60" dur="500" fill="hold"/>
                                        <p:tgtEl>
                                          <p:spTgt spid="56323">
                                            <p:txEl>
                                              <p:charRg st="127" end="164"/>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5" presetClass="entr" presetSubtype="0" fill="hold" grpId="0" nodeType="clickEffect">
                                  <p:stCondLst>
                                    <p:cond delay="0"/>
                                  </p:stCondLst>
                                  <p:childTnLst>
                                    <p:set>
                                      <p:cBhvr>
                                        <p:cTn id="64" dur="1" fill="hold">
                                          <p:stCondLst>
                                            <p:cond delay="0"/>
                                          </p:stCondLst>
                                        </p:cTn>
                                        <p:tgtEl>
                                          <p:spTgt spid="56326"/>
                                        </p:tgtEl>
                                        <p:attrNameLst>
                                          <p:attrName>style.visibility</p:attrName>
                                        </p:attrNameLst>
                                      </p:cBhvr>
                                      <p:to>
                                        <p:strVal val="visible"/>
                                      </p:to>
                                    </p:set>
                                    <p:anim calcmode="lin" valueType="num">
                                      <p:cBhvr>
                                        <p:cTn id="65" dur="1000" fill="hold"/>
                                        <p:tgtEl>
                                          <p:spTgt spid="56326"/>
                                        </p:tgtEl>
                                        <p:attrNameLst>
                                          <p:attrName>ppt_w</p:attrName>
                                        </p:attrNameLst>
                                      </p:cBhvr>
                                      <p:tavLst>
                                        <p:tav tm="0">
                                          <p:val>
                                            <p:fltVal val="0.000000"/>
                                          </p:val>
                                        </p:tav>
                                        <p:tav tm="100000">
                                          <p:val>
                                            <p:strVal val="#ppt_w"/>
                                          </p:val>
                                        </p:tav>
                                      </p:tavLst>
                                    </p:anim>
                                    <p:anim calcmode="lin" valueType="num">
                                      <p:cBhvr>
                                        <p:cTn id="66" dur="1000" fill="hold"/>
                                        <p:tgtEl>
                                          <p:spTgt spid="56326"/>
                                        </p:tgtEl>
                                        <p:attrNameLst>
                                          <p:attrName>ppt_h</p:attrName>
                                        </p:attrNameLst>
                                      </p:cBhvr>
                                      <p:tavLst>
                                        <p:tav tm="0">
                                          <p:val>
                                            <p:fltVal val="0.000000"/>
                                          </p:val>
                                        </p:tav>
                                        <p:tav tm="100000">
                                          <p:val>
                                            <p:strVal val="#ppt_h"/>
                                          </p:val>
                                        </p:tav>
                                      </p:tavLst>
                                    </p:anim>
                                    <p:anim calcmode="lin" valueType="num">
                                      <p:cBhvr>
                                        <p:cTn id="67" dur="1000" fill="hold"/>
                                        <p:tgtEl>
                                          <p:spTgt spid="56326"/>
                                        </p:tgtEl>
                                        <p:attrNameLst>
                                          <p:attrName>ppt_x</p:attrName>
                                        </p:attrNameLst>
                                      </p:cBhvr>
                                      <p:tavLst>
                                        <p:tav tm="0" fmla="#ppt_x+(cos(-2*pi*(1-$))*-#ppt_x-sin(-2*pi*(1-$))*(1-#ppt_y))*(1-$)">
                                          <p:val>
                                            <p:fltVal val="0.000000"/>
                                          </p:val>
                                        </p:tav>
                                        <p:tav tm="100000">
                                          <p:val>
                                            <p:fltVal val="1.000000"/>
                                          </p:val>
                                        </p:tav>
                                      </p:tavLst>
                                    </p:anim>
                                    <p:anim calcmode="lin" valueType="num">
                                      <p:cBhvr>
                                        <p:cTn id="68" dur="1000" fill="hold"/>
                                        <p:tgtEl>
                                          <p:spTgt spid="5632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P spid="56326" grpId="0"/>
      <p:bldP spid="56329"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6" name="Rectangle 4"/>
          <p:cNvSpPr>
            <a:spLocks noGrp="1" noChangeArrowheads="1"/>
          </p:cNvSpPr>
          <p:nvPr>
            <p:ph/>
          </p:nvPr>
        </p:nvSpPr>
        <p:spPr>
          <a:xfrm>
            <a:off x="766445" y="1153160"/>
            <a:ext cx="7162800" cy="4221163"/>
          </a:xfrm>
        </p:spPr>
        <p:txBody>
          <a:bodyPr vert="horz" wrap="square" lIns="91440" tIns="45720" rIns="91440" bIns="45720" numCol="1" anchor="t" anchorCtr="0" compatLnSpc="1"/>
          <a:lstStyle/>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smtClean="0">
                <a:ln>
                  <a:noFill/>
                </a:ln>
                <a:solidFill>
                  <a:schemeClr val="tx1"/>
                </a:solidFill>
                <a:effectLst/>
                <a:uLnTx/>
                <a:uFillTx/>
                <a:latin typeface="+mn-lt"/>
                <a:ea typeface="+mn-ea"/>
                <a:cs typeface="+mn-cs"/>
              </a:rPr>
              <a:t>2.</a:t>
            </a:r>
            <a:r>
              <a:rPr kumimoji="0" lang="zh-CN" altLang="zh-CN" sz="2800" b="0" i="0" u="none" strike="noStrike" kern="1200" cap="none" spc="0" normalizeH="0" baseline="0" noProof="0" dirty="0">
                <a:ln>
                  <a:noFill/>
                </a:ln>
                <a:solidFill>
                  <a:schemeClr val="tx1"/>
                </a:solidFill>
                <a:effectLst/>
                <a:uLnTx/>
                <a:uFillTx/>
                <a:latin typeface="+mn-lt"/>
                <a:ea typeface="+mn-ea"/>
                <a:cs typeface="+mn-cs"/>
              </a:rPr>
              <a:t>下列词语书写无误的一项是（    ）</a:t>
            </a:r>
            <a:endParaRPr kumimoji="0" lang="zh-CN" altLang="zh-CN" sz="2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A.</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贴切</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莹屏</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堕落</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不修边幅</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B.</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权威</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趋势</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豪饮</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多多益善</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C.</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崇尚</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膏药</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暑名</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招摇撞骗</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0" marR="0" lvl="0" indent="0" algn="l" defTabSz="914400" rtl="0" eaLnBrk="0" fontAlgn="base" latinLnBrk="0" hangingPunct="0">
              <a:lnSpc>
                <a:spcPct val="150000"/>
              </a:lnSpc>
              <a:spcBef>
                <a:spcPct val="2000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rPr>
              <a:t>D.</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巴结</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生涯</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狡辨</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  </a:t>
            </a:r>
            <a:r>
              <a:rPr kumimoji="0" lang="zh-CN"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mn-ea"/>
                <a:cs typeface="+mn-cs"/>
              </a:rPr>
              <a:t>不以为意</a:t>
            </a:r>
            <a:endParaRPr kumimoji="0" lang="zh-CN" altLang="zh-CN" sz="2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mn-cs"/>
            </a:endParaRPr>
          </a:p>
          <a:p>
            <a:pPr marL="342900" marR="0" lvl="0" indent="-342900" algn="l" defTabSz="914400" rtl="0" eaLnBrk="1" fontAlgn="base" latinLnBrk="0" hangingPunct="1">
              <a:lnSpc>
                <a:spcPct val="120000"/>
              </a:lnSpc>
              <a:spcBef>
                <a:spcPct val="20000"/>
              </a:spcBef>
              <a:spcAft>
                <a:spcPct val="0"/>
              </a:spcAft>
              <a:buClrTx/>
              <a:buSzTx/>
              <a:buFontTx/>
              <a:buNone/>
              <a:defRPr/>
            </a:pPr>
            <a:endParaRPr kumimoji="0" lang="zh-CN" altLang="en-US" sz="3200" b="1"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charset="-122"/>
              <a:cs typeface="+mn-cs"/>
            </a:endParaRPr>
          </a:p>
        </p:txBody>
      </p:sp>
      <p:sp>
        <p:nvSpPr>
          <p:cNvPr id="59402" name="Text Box 10"/>
          <p:cNvSpPr txBox="1"/>
          <p:nvPr/>
        </p:nvSpPr>
        <p:spPr>
          <a:xfrm>
            <a:off x="228600" y="5374640"/>
            <a:ext cx="7772400" cy="533400"/>
          </a:xfrm>
          <a:prstGeom prst="rect">
            <a:avLst/>
          </a:prstGeom>
          <a:noFill/>
          <a:ln w="9525">
            <a:noFill/>
          </a:ln>
        </p:spPr>
        <p:txBody>
          <a:bodyPr anchor="t">
            <a:spAutoFit/>
          </a:bodyPr>
          <a:p>
            <a:pPr>
              <a:lnSpc>
                <a:spcPct val="120000"/>
              </a:lnSpc>
              <a:spcBef>
                <a:spcPct val="50000"/>
              </a:spcBef>
            </a:pPr>
            <a:r>
              <a:rPr lang="zh-CN" altLang="en-US" sz="2400" dirty="0">
                <a:solidFill>
                  <a:srgbClr val="FF0000"/>
                </a:solidFill>
                <a:latin typeface="黑体" panose="02010609060101010101" charset="-122"/>
                <a:ea typeface="黑体" panose="02010609060101010101" charset="-122"/>
              </a:rPr>
              <a:t>答案及解析：</a:t>
            </a:r>
            <a:r>
              <a:rPr lang="en-US" altLang="zh-CN" sz="2400" dirty="0">
                <a:latin typeface="Times New Roman" panose="02020603050405020304" pitchFamily="18" charset="0"/>
                <a:ea typeface="宋体" panose="02010600030101010101" pitchFamily="2" charset="-122"/>
              </a:rPr>
              <a:t>B</a:t>
            </a:r>
            <a:r>
              <a:rPr lang="zh-CN" altLang="en-US"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A.</a:t>
            </a:r>
            <a:r>
              <a:rPr lang="zh-CN" altLang="zh-CN" sz="2400" dirty="0">
                <a:latin typeface="Times New Roman" panose="02020603050405020304" pitchFamily="18" charset="0"/>
                <a:ea typeface="宋体" panose="02010600030101010101" pitchFamily="2" charset="-122"/>
              </a:rPr>
              <a:t>莹—荧。</a:t>
            </a:r>
            <a:r>
              <a:rPr lang="en-US" altLang="zh-CN" sz="2400" dirty="0">
                <a:latin typeface="Times New Roman" panose="02020603050405020304" pitchFamily="18" charset="0"/>
                <a:ea typeface="宋体" panose="02010600030101010101" pitchFamily="2" charset="-122"/>
              </a:rPr>
              <a:t>C.</a:t>
            </a:r>
            <a:r>
              <a:rPr lang="zh-CN" altLang="zh-CN" sz="2400" dirty="0">
                <a:latin typeface="Times New Roman" panose="02020603050405020304" pitchFamily="18" charset="0"/>
                <a:ea typeface="宋体" panose="02010600030101010101" pitchFamily="2" charset="-122"/>
              </a:rPr>
              <a:t>暑—署。</a:t>
            </a:r>
            <a:r>
              <a:rPr lang="en-US" altLang="zh-CN" sz="2400" dirty="0">
                <a:latin typeface="Times New Roman" panose="02020603050405020304" pitchFamily="18" charset="0"/>
                <a:ea typeface="宋体" panose="02010600030101010101" pitchFamily="2" charset="-122"/>
              </a:rPr>
              <a:t>D.</a:t>
            </a:r>
            <a:r>
              <a:rPr lang="zh-CN" altLang="zh-CN" sz="2400" dirty="0">
                <a:latin typeface="Times New Roman" panose="02020603050405020304" pitchFamily="18" charset="0"/>
                <a:ea typeface="宋体" panose="02010600030101010101" pitchFamily="2" charset="-122"/>
              </a:rPr>
              <a:t>辨—辩。</a:t>
            </a:r>
            <a:endParaRPr lang="zh-CN" altLang="zh-CN" sz="2400" dirty="0">
              <a:latin typeface="Times New Roman" panose="02020603050405020304" pitchFamily="18" charset="0"/>
              <a:ea typeface="宋体" panose="02010600030101010101" pitchFamily="2" charset="-122"/>
            </a:endParaRPr>
          </a:p>
        </p:txBody>
      </p:sp>
      <p:pic>
        <p:nvPicPr>
          <p:cNvPr id="43011" name="Picture 11" descr="png-0193"/>
          <p:cNvPicPr>
            <a:picLocks noChangeAspect="1"/>
          </p:cNvPicPr>
          <p:nvPr/>
        </p:nvPicPr>
        <p:blipFill>
          <a:blip r:embed="rId1"/>
          <a:stretch>
            <a:fillRect/>
          </a:stretch>
        </p:blipFill>
        <p:spPr>
          <a:xfrm>
            <a:off x="8001000" y="5537200"/>
            <a:ext cx="1320800" cy="1320800"/>
          </a:xfrm>
          <a:prstGeom prst="rect">
            <a:avLst/>
          </a:prstGeom>
          <a:noFill/>
          <a:ln w="9525">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59396"/>
                                        </p:tgtEl>
                                        <p:attrNameLst>
                                          <p:attrName>style.visibility</p:attrName>
                                        </p:attrNameLst>
                                      </p:cBhvr>
                                      <p:to>
                                        <p:strVal val="visible"/>
                                      </p:to>
                                    </p:set>
                                    <p:animEffect transition="in" filter="fade">
                                      <p:cBhvr>
                                        <p:cTn id="7" dur="770" decel="100000"/>
                                        <p:tgtEl>
                                          <p:spTgt spid="59396"/>
                                        </p:tgtEl>
                                      </p:cBhvr>
                                    </p:animEffect>
                                    <p:animScale>
                                      <p:cBhvr>
                                        <p:cTn id="8" dur="770" decel="100000"/>
                                        <p:tgtEl>
                                          <p:spTgt spid="59396"/>
                                        </p:tgtEl>
                                      </p:cBhvr>
                                      <p:from x="10000" y="10000"/>
                                      <p:to x="200000" y="450000"/>
                                    </p:animScale>
                                    <p:animScale>
                                      <p:cBhvr>
                                        <p:cTn id="9" dur="1230" accel="100000" fill="hold">
                                          <p:stCondLst>
                                            <p:cond delay="770"/>
                                          </p:stCondLst>
                                        </p:cTn>
                                        <p:tgtEl>
                                          <p:spTgt spid="59396"/>
                                        </p:tgtEl>
                                      </p:cBhvr>
                                      <p:from x="200000" y="450000"/>
                                      <p:to x="100000" y="100000"/>
                                    </p:animScale>
                                    <p:set>
                                      <p:cBhvr>
                                        <p:cTn id="10" dur="770" fill="hold"/>
                                        <p:tgtEl>
                                          <p:spTgt spid="59396"/>
                                        </p:tgtEl>
                                        <p:attrNameLst>
                                          <p:attrName>ppt_x</p:attrName>
                                        </p:attrNameLst>
                                      </p:cBhvr>
                                      <p:to>
                                        <p:strVal val="(0.5)"/>
                                      </p:to>
                                    </p:set>
                                    <p:anim from="(0.5)" to="(#ppt_x)" calcmode="lin" valueType="num">
                                      <p:cBhvr>
                                        <p:cTn id="11" dur="1230" accel="100000" fill="hold">
                                          <p:stCondLst>
                                            <p:cond delay="770"/>
                                          </p:stCondLst>
                                        </p:cTn>
                                        <p:tgtEl>
                                          <p:spTgt spid="59396"/>
                                        </p:tgtEl>
                                        <p:attrNameLst>
                                          <p:attrName>ppt_x</p:attrName>
                                        </p:attrNameLst>
                                      </p:cBhvr>
                                    </p:anim>
                                    <p:set>
                                      <p:cBhvr>
                                        <p:cTn id="12" dur="770" fill="hold"/>
                                        <p:tgtEl>
                                          <p:spTgt spid="59396"/>
                                        </p:tgtEl>
                                        <p:attrNameLst>
                                          <p:attrName>ppt_y</p:attrName>
                                        </p:attrNameLst>
                                      </p:cBhvr>
                                      <p:to>
                                        <p:strVal val="(#ppt_y+0.4)"/>
                                      </p:to>
                                    </p:set>
                                    <p:anim from="(#ppt_y+0.4)" to="(#ppt_y)" calcmode="lin" valueType="num">
                                      <p:cBhvr>
                                        <p:cTn id="13" dur="1230" accel="100000" fill="hold">
                                          <p:stCondLst>
                                            <p:cond delay="770"/>
                                          </p:stCondLst>
                                        </p:cTn>
                                        <p:tgtEl>
                                          <p:spTgt spid="5939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48" presetClass="entr" presetSubtype="0" accel="50000" fill="hold" grpId="0" nodeType="clickEffect">
                                  <p:stCondLst>
                                    <p:cond delay="0"/>
                                  </p:stCondLst>
                                  <p:childTnLst>
                                    <p:set>
                                      <p:cBhvr>
                                        <p:cTn id="17" dur="1" fill="hold">
                                          <p:stCondLst>
                                            <p:cond delay="0"/>
                                          </p:stCondLst>
                                        </p:cTn>
                                        <p:tgtEl>
                                          <p:spTgt spid="59402"/>
                                        </p:tgtEl>
                                        <p:attrNameLst>
                                          <p:attrName>style.visibility</p:attrName>
                                        </p:attrNameLst>
                                      </p:cBhvr>
                                      <p:to>
                                        <p:strVal val="visible"/>
                                      </p:to>
                                    </p:set>
                                    <p:anim calcmode="lin" valueType="num">
                                      <p:cBhvr>
                                        <p:cTn id="18" dur="1000" fill="hold"/>
                                        <p:tgtEl>
                                          <p:spTgt spid="59402"/>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9" dur="1000" fill="hold"/>
                                        <p:tgtEl>
                                          <p:spTgt spid="59402"/>
                                        </p:tgtEl>
                                        <p:attrNameLst>
                                          <p:attrName>ppt_x</p:attrName>
                                        </p:attrNameLst>
                                      </p:cBhvr>
                                      <p:tavLst>
                                        <p:tav tm="0">
                                          <p:val>
                                            <p:fltVal val="-1.000000"/>
                                          </p:val>
                                        </p:tav>
                                        <p:tav tm="50000">
                                          <p:val>
                                            <p:fltVal val="0.950000"/>
                                          </p:val>
                                        </p:tav>
                                        <p:tav tm="100000">
                                          <p:val>
                                            <p:strVal val="#ppt_x"/>
                                          </p:val>
                                        </p:tav>
                                      </p:tavLst>
                                    </p:anim>
                                    <p:anim calcmode="lin" valueType="num">
                                      <p:cBhvr>
                                        <p:cTn id="20" dur="1000" fill="hold"/>
                                        <p:tgtEl>
                                          <p:spTgt spid="59402"/>
                                        </p:tgtEl>
                                        <p:attrNameLst>
                                          <p:attrName>ppt_y</p:attrName>
                                        </p:attrNameLst>
                                      </p:cBhvr>
                                      <p:tavLst>
                                        <p:tav tm="0">
                                          <p:val>
                                            <p:strVal val="#ppt_y"/>
                                          </p:val>
                                        </p:tav>
                                        <p:tav tm="100000">
                                          <p:val>
                                            <p:strVal val="#ppt_y"/>
                                          </p:val>
                                        </p:tav>
                                      </p:tavLst>
                                    </p:anim>
                                    <p:animEffect transition="in" filter="fade">
                                      <p:cBhvr>
                                        <p:cTn id="21" dur="1000"/>
                                        <p:tgtEl>
                                          <p:spTgt spid="59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P spid="5940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8" name="Rectangle 4"/>
          <p:cNvSpPr>
            <a:spLocks noGrp="1"/>
          </p:cNvSpPr>
          <p:nvPr>
            <p:ph/>
          </p:nvPr>
        </p:nvSpPr>
        <p:spPr>
          <a:xfrm>
            <a:off x="119698" y="719455"/>
            <a:ext cx="8904287" cy="4946650"/>
          </a:xfrm>
        </p:spPr>
        <p:txBody>
          <a:bodyPr wrap="square" lIns="91440" tIns="45720" rIns="91440" bIns="45720" anchor="t"/>
          <a:p>
            <a:pPr marL="0" indent="0">
              <a:lnSpc>
                <a:spcPct val="150000"/>
              </a:lnSpc>
              <a:buNone/>
            </a:pPr>
            <a:r>
              <a:rPr lang="en-US" altLang="zh-CN" sz="2800" b="1" dirty="0">
                <a:latin typeface="Times New Roman" panose="02020603050405020304" pitchFamily="18" charset="0"/>
                <a:ea typeface="楷体_GB2312" pitchFamily="49" charset="-122"/>
              </a:rPr>
              <a:t>3.</a:t>
            </a:r>
            <a:r>
              <a:rPr lang="zh-CN" altLang="zh-CN" sz="2800" dirty="0"/>
              <a:t>下列句子中加点成语运用有误的一项是（    ）</a:t>
            </a:r>
            <a:endParaRPr lang="zh-CN" altLang="zh-CN" sz="2800" dirty="0"/>
          </a:p>
          <a:p>
            <a:pPr marL="0" indent="0">
              <a:lnSpc>
                <a:spcPts val="4000"/>
              </a:lnSpc>
              <a:buNone/>
            </a:pPr>
            <a:r>
              <a:rPr lang="en-US" altLang="zh-CN" sz="2800" dirty="0">
                <a:latin typeface="Times New Roman" panose="02020603050405020304" pitchFamily="18" charset="0"/>
              </a:rPr>
              <a:t>A.</a:t>
            </a:r>
            <a:r>
              <a:rPr lang="zh-CN" altLang="zh-CN" sz="2800" dirty="0">
                <a:latin typeface="Times New Roman" panose="02020603050405020304" pitchFamily="18" charset="0"/>
              </a:rPr>
              <a:t>对于作文中的错别字和病句，很多同学不以为然，认为这些问题不必太较真。</a:t>
            </a:r>
            <a:endParaRPr lang="zh-CN" altLang="zh-CN" sz="2800" dirty="0">
              <a:latin typeface="Times New Roman" panose="02020603050405020304" pitchFamily="18" charset="0"/>
            </a:endParaRPr>
          </a:p>
          <a:p>
            <a:pPr marL="0" indent="0">
              <a:lnSpc>
                <a:spcPts val="4000"/>
              </a:lnSpc>
              <a:buNone/>
            </a:pPr>
            <a:r>
              <a:rPr lang="en-US" altLang="zh-CN" sz="2800" dirty="0">
                <a:latin typeface="Times New Roman" panose="02020603050405020304" pitchFamily="18" charset="0"/>
              </a:rPr>
              <a:t>B.</a:t>
            </a:r>
            <a:r>
              <a:rPr lang="zh-CN" altLang="zh-CN" sz="2800" dirty="0">
                <a:latin typeface="Times New Roman" panose="02020603050405020304" pitchFamily="18" charset="0"/>
              </a:rPr>
              <a:t>他采取阳奉阴违的手段，表面上服从上司命令，暗中扩充自己的势力。</a:t>
            </a:r>
            <a:endParaRPr lang="zh-CN" altLang="zh-CN" sz="2800" dirty="0">
              <a:latin typeface="Times New Roman" panose="02020603050405020304" pitchFamily="18" charset="0"/>
            </a:endParaRPr>
          </a:p>
          <a:p>
            <a:pPr marL="0" indent="0">
              <a:lnSpc>
                <a:spcPts val="4000"/>
              </a:lnSpc>
              <a:buNone/>
            </a:pPr>
            <a:r>
              <a:rPr lang="en-US" altLang="zh-CN" sz="2800" dirty="0">
                <a:latin typeface="Times New Roman" panose="02020603050405020304" pitchFamily="18" charset="0"/>
              </a:rPr>
              <a:t>C.</a:t>
            </a:r>
            <a:r>
              <a:rPr lang="zh-CN" altLang="zh-CN" sz="2800" dirty="0">
                <a:latin typeface="Times New Roman" panose="02020603050405020304" pitchFamily="18" charset="0"/>
              </a:rPr>
              <a:t>鲁迅先生亲切地跟青年作家交流，很是平易近人。</a:t>
            </a:r>
            <a:endParaRPr lang="zh-CN" altLang="zh-CN" sz="2800" dirty="0">
              <a:latin typeface="Times New Roman" panose="02020603050405020304" pitchFamily="18" charset="0"/>
            </a:endParaRPr>
          </a:p>
          <a:p>
            <a:pPr marL="0" indent="0">
              <a:lnSpc>
                <a:spcPts val="4000"/>
              </a:lnSpc>
              <a:buNone/>
            </a:pPr>
            <a:r>
              <a:rPr lang="en-US" altLang="zh-CN" sz="2800" dirty="0">
                <a:latin typeface="Times New Roman" panose="02020603050405020304" pitchFamily="18" charset="0"/>
              </a:rPr>
              <a:t>D.</a:t>
            </a:r>
            <a:r>
              <a:rPr lang="zh-CN" altLang="zh-CN" sz="2800" dirty="0">
                <a:latin typeface="Times New Roman" panose="02020603050405020304" pitchFamily="18" charset="0"/>
              </a:rPr>
              <a:t>那个假冒记者到处招摇撞骗的不法分子落入了法网。</a:t>
            </a:r>
            <a:endParaRPr lang="zh-CN" altLang="zh-CN" sz="2800" dirty="0">
              <a:latin typeface="Times New Roman" panose="02020603050405020304" pitchFamily="18" charset="0"/>
            </a:endParaRPr>
          </a:p>
          <a:p>
            <a:pPr marL="0" indent="0" hangingPunct="1">
              <a:buNone/>
            </a:pPr>
            <a:endParaRPr lang="zh-CN" altLang="zh-CN" sz="2800" dirty="0">
              <a:latin typeface="Times New Roman" panose="02020603050405020304" pitchFamily="18" charset="0"/>
            </a:endParaRPr>
          </a:p>
        </p:txBody>
      </p:sp>
      <p:sp>
        <p:nvSpPr>
          <p:cNvPr id="57349" name="Text Box 5"/>
          <p:cNvSpPr txBox="1"/>
          <p:nvPr/>
        </p:nvSpPr>
        <p:spPr>
          <a:xfrm>
            <a:off x="198755" y="5167313"/>
            <a:ext cx="7486650" cy="939800"/>
          </a:xfrm>
          <a:prstGeom prst="rect">
            <a:avLst/>
          </a:prstGeom>
          <a:noFill/>
          <a:ln w="9525">
            <a:noFill/>
          </a:ln>
        </p:spPr>
        <p:txBody>
          <a:bodyPr anchor="t">
            <a:spAutoFit/>
          </a:bodyPr>
          <a:p>
            <a:pPr>
              <a:lnSpc>
                <a:spcPct val="115000"/>
              </a:lnSpc>
              <a:spcBef>
                <a:spcPct val="50000"/>
              </a:spcBef>
            </a:pPr>
            <a:r>
              <a:rPr lang="zh-CN" altLang="en-US" sz="2400" dirty="0">
                <a:solidFill>
                  <a:srgbClr val="FF0000"/>
                </a:solidFill>
                <a:latin typeface="黑体" panose="02010609060101010101" charset="-122"/>
                <a:ea typeface="黑体" panose="02010609060101010101" charset="-122"/>
              </a:rPr>
              <a:t>答案及解析：</a:t>
            </a:r>
            <a:r>
              <a:rPr lang="en-US" altLang="zh-CN" sz="2400" dirty="0">
                <a:latin typeface="Times New Roman" panose="02020603050405020304" pitchFamily="18" charset="0"/>
                <a:ea typeface="宋体" panose="02010600030101010101" pitchFamily="2" charset="-122"/>
              </a:rPr>
              <a:t>A</a:t>
            </a:r>
            <a:r>
              <a:rPr lang="zh-CN" altLang="en-US" sz="2400" dirty="0">
                <a:latin typeface="Times New Roman" panose="02020603050405020304" pitchFamily="18" charset="0"/>
                <a:ea typeface="宋体" panose="02010600030101010101" pitchFamily="2" charset="-122"/>
              </a:rPr>
              <a:t>。</a:t>
            </a:r>
            <a:r>
              <a:rPr lang="zh-CN" altLang="zh-CN" sz="2400" dirty="0">
                <a:latin typeface="Arial" panose="020B0604020202020204" pitchFamily="34" charset="0"/>
                <a:ea typeface="宋体" panose="02010600030101010101" pitchFamily="2" charset="-122"/>
              </a:rPr>
              <a:t>“不以为然”指不认为是对的，表示不同意（多含轻视意）。此处应是“不以为意”。</a:t>
            </a:r>
            <a:endParaRPr lang="zh-CN" altLang="en-US" sz="2400" b="1" dirty="0">
              <a:solidFill>
                <a:srgbClr val="FF3300"/>
              </a:solidFill>
              <a:latin typeface="Times New Roman" panose="02020603050405020304" pitchFamily="18" charset="0"/>
              <a:ea typeface="楷体_GB2312" pitchFamily="49" charset="-122"/>
            </a:endParaRPr>
          </a:p>
        </p:txBody>
      </p:sp>
      <p:pic>
        <p:nvPicPr>
          <p:cNvPr id="44035" name="Picture 6" descr="png-0196"/>
          <p:cNvPicPr>
            <a:picLocks noChangeAspect="1"/>
          </p:cNvPicPr>
          <p:nvPr/>
        </p:nvPicPr>
        <p:blipFill>
          <a:blip r:embed="rId1"/>
          <a:stretch>
            <a:fillRect/>
          </a:stretch>
        </p:blipFill>
        <p:spPr>
          <a:xfrm>
            <a:off x="7805738" y="5570538"/>
            <a:ext cx="1293812" cy="1293812"/>
          </a:xfrm>
          <a:prstGeom prst="rect">
            <a:avLst/>
          </a:prstGeom>
          <a:noFill/>
          <a:ln w="9525">
            <a:noFill/>
          </a:ln>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500" fill="hold"/>
                                        <p:tgtEl>
                                          <p:spTgt spid="57348"/>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57348"/>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57348"/>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57348"/>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p:stCondLst>
                                    <p:cond delay="0"/>
                                  </p:stCondLst>
                                  <p:childTnLst>
                                    <p:set>
                                      <p:cBhvr>
                                        <p:cTn id="14" dur="1" fill="hold">
                                          <p:stCondLst>
                                            <p:cond delay="0"/>
                                          </p:stCondLst>
                                        </p:cTn>
                                        <p:tgtEl>
                                          <p:spTgt spid="57349"/>
                                        </p:tgtEl>
                                        <p:attrNameLst>
                                          <p:attrName>style.visibility</p:attrName>
                                        </p:attrNameLst>
                                      </p:cBhvr>
                                      <p:to>
                                        <p:strVal val="visible"/>
                                      </p:to>
                                    </p:set>
                                    <p:animEffect transition="in" filter="fade">
                                      <p:cBhvr>
                                        <p:cTn id="15" dur="800" decel="100000"/>
                                        <p:tgtEl>
                                          <p:spTgt spid="57349"/>
                                        </p:tgtEl>
                                      </p:cBhvr>
                                    </p:animEffect>
                                    <p:anim calcmode="lin" valueType="num">
                                      <p:cBhvr>
                                        <p:cTn id="16" dur="800" decel="100000" fill="hold"/>
                                        <p:tgtEl>
                                          <p:spTgt spid="57349"/>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57349"/>
                                        </p:tgtEl>
                                        <p:attrNameLst>
                                          <p:attrName>ppt_x</p:attrName>
                                        </p:attrNameLst>
                                      </p:cBhvr>
                                      <p:tavLst>
                                        <p:tav tm="0">
                                          <p:val>
                                            <p:strVal val="#ppt_x+0.4"/>
                                          </p:val>
                                        </p:tav>
                                        <p:tav tm="100000">
                                          <p:val>
                                            <p:strVal val="#ppt_x-0.05"/>
                                          </p:val>
                                        </p:tav>
                                      </p:tavLst>
                                    </p:anim>
                                    <p:anim calcmode="lin" valueType="num">
                                      <p:cBhvr>
                                        <p:cTn id="18" dur="800" decel="100000" fill="hold"/>
                                        <p:tgtEl>
                                          <p:spTgt spid="5734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734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734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61290" y="1349375"/>
            <a:ext cx="8803005" cy="4997450"/>
          </a:xfrm>
        </p:spPr>
        <p:txBody>
          <a:bodyPr>
            <a:normAutofit fontScale="92500" lnSpcReduction="10000"/>
          </a:bodyPr>
          <a:lstStyle/>
          <a:p>
            <a:pPr marL="0" indent="0" fontAlgn="auto">
              <a:lnSpc>
                <a:spcPct val="100000"/>
              </a:lnSpc>
              <a:spcBef>
                <a:spcPts val="0"/>
              </a:spcBef>
              <a:buNone/>
            </a:pPr>
            <a:r>
              <a:rPr lang="en-US" altLang="zh-CN" b="1" dirty="0" smtClean="0">
                <a:solidFill>
                  <a:srgbClr val="0070C0"/>
                </a:solidFill>
              </a:rPr>
              <a:t>         </a:t>
            </a:r>
            <a:r>
              <a:rPr lang="zh-CN" altLang="en-US" b="1" dirty="0" smtClean="0">
                <a:solidFill>
                  <a:srgbClr val="0070C0"/>
                </a:solidFill>
              </a:rPr>
              <a:t>我在</a:t>
            </a:r>
            <a:r>
              <a:rPr lang="en-US" altLang="zh-CN" b="1" dirty="0" smtClean="0">
                <a:solidFill>
                  <a:srgbClr val="0070C0"/>
                </a:solidFill>
              </a:rPr>
              <a:t>5</a:t>
            </a:r>
            <a:r>
              <a:rPr lang="zh-CN" altLang="en-US" b="1" dirty="0" smtClean="0">
                <a:solidFill>
                  <a:srgbClr val="0070C0"/>
                </a:solidFill>
              </a:rPr>
              <a:t>年前脱离技术第一线</a:t>
            </a:r>
            <a:r>
              <a:rPr lang="en-US" altLang="zh-CN" b="1" dirty="0" smtClean="0">
                <a:solidFill>
                  <a:srgbClr val="0070C0"/>
                </a:solidFill>
              </a:rPr>
              <a:t>,</a:t>
            </a:r>
            <a:r>
              <a:rPr lang="zh-CN" altLang="en-US" b="1" dirty="0" smtClean="0">
                <a:solidFill>
                  <a:srgbClr val="0070C0"/>
                </a:solidFill>
              </a:rPr>
              <a:t>一年来逐渐脱离管理的第一线</a:t>
            </a:r>
            <a:r>
              <a:rPr lang="en-US" altLang="zh-CN" b="1" dirty="0" smtClean="0">
                <a:solidFill>
                  <a:srgbClr val="0070C0"/>
                </a:solidFill>
              </a:rPr>
              <a:t>,</a:t>
            </a:r>
            <a:r>
              <a:rPr lang="zh-CN" altLang="en-US" b="1" dirty="0" smtClean="0">
                <a:solidFill>
                  <a:srgbClr val="0070C0"/>
                </a:solidFill>
              </a:rPr>
              <a:t>我已经</a:t>
            </a:r>
            <a:r>
              <a:rPr lang="en-US" altLang="zh-CN" b="1" dirty="0" smtClean="0">
                <a:solidFill>
                  <a:srgbClr val="0070C0"/>
                </a:solidFill>
              </a:rPr>
              <a:t>61</a:t>
            </a:r>
            <a:r>
              <a:rPr lang="zh-CN" altLang="en-US" b="1" dirty="0" smtClean="0">
                <a:solidFill>
                  <a:srgbClr val="0070C0"/>
                </a:solidFill>
              </a:rPr>
              <a:t>岁了。微软的董事长比尔</a:t>
            </a:r>
            <a:r>
              <a:rPr lang="en-US" altLang="zh-CN" b="1" dirty="0" smtClean="0">
                <a:solidFill>
                  <a:srgbClr val="0070C0"/>
                </a:solidFill>
              </a:rPr>
              <a:t>·</a:t>
            </a:r>
            <a:r>
              <a:rPr lang="zh-CN" altLang="en-US" b="1" dirty="0" smtClean="0">
                <a:solidFill>
                  <a:srgbClr val="0070C0"/>
                </a:solidFill>
              </a:rPr>
              <a:t>盖茨曾经讲过</a:t>
            </a:r>
            <a:r>
              <a:rPr lang="en-US" altLang="zh-CN" b="1" dirty="0" smtClean="0">
                <a:solidFill>
                  <a:srgbClr val="0070C0"/>
                </a:solidFill>
              </a:rPr>
              <a:t>:"</a:t>
            </a:r>
            <a:r>
              <a:rPr lang="zh-CN" altLang="en-US" b="1" dirty="0" smtClean="0">
                <a:solidFill>
                  <a:srgbClr val="0070C0"/>
                </a:solidFill>
              </a:rPr>
              <a:t>让一个</a:t>
            </a:r>
            <a:r>
              <a:rPr lang="en-US" altLang="zh-CN" b="1" dirty="0" smtClean="0">
                <a:solidFill>
                  <a:srgbClr val="0070C0"/>
                </a:solidFill>
              </a:rPr>
              <a:t>60</a:t>
            </a:r>
            <a:r>
              <a:rPr lang="zh-CN" altLang="en-US" b="1" dirty="0" smtClean="0">
                <a:solidFill>
                  <a:srgbClr val="0070C0"/>
                </a:solidFill>
              </a:rPr>
              <a:t>岁的老者来领导微软公司</a:t>
            </a:r>
            <a:r>
              <a:rPr lang="en-US" altLang="zh-CN" b="1" dirty="0" smtClean="0">
                <a:solidFill>
                  <a:srgbClr val="0070C0"/>
                </a:solidFill>
              </a:rPr>
              <a:t>,</a:t>
            </a:r>
            <a:r>
              <a:rPr lang="zh-CN" altLang="en-US" b="1" dirty="0" smtClean="0">
                <a:solidFill>
                  <a:srgbClr val="0070C0"/>
                </a:solidFill>
              </a:rPr>
              <a:t>这是一件不可设想的事情。</a:t>
            </a:r>
            <a:r>
              <a:rPr lang="en-US" altLang="zh-CN" b="1" dirty="0" smtClean="0">
                <a:solidFill>
                  <a:srgbClr val="0070C0"/>
                </a:solidFill>
              </a:rPr>
              <a:t>"</a:t>
            </a:r>
            <a:r>
              <a:rPr lang="zh-CN" altLang="en-US" b="1" dirty="0" smtClean="0">
                <a:solidFill>
                  <a:srgbClr val="0070C0"/>
                </a:solidFill>
              </a:rPr>
              <a:t>所以比尔</a:t>
            </a:r>
            <a:r>
              <a:rPr lang="en-US" altLang="zh-CN" b="1" dirty="0" smtClean="0">
                <a:solidFill>
                  <a:srgbClr val="0070C0"/>
                </a:solidFill>
              </a:rPr>
              <a:t>·</a:t>
            </a:r>
            <a:r>
              <a:rPr lang="zh-CN" altLang="en-US" b="1" dirty="0" smtClean="0">
                <a:solidFill>
                  <a:srgbClr val="0070C0"/>
                </a:solidFill>
              </a:rPr>
              <a:t>盖茨本人一定会在</a:t>
            </a:r>
            <a:r>
              <a:rPr lang="en-US" altLang="zh-CN" b="1" dirty="0" smtClean="0">
                <a:solidFill>
                  <a:srgbClr val="0070C0"/>
                </a:solidFill>
              </a:rPr>
              <a:t>61</a:t>
            </a:r>
            <a:r>
              <a:rPr lang="zh-CN" altLang="en-US" b="1" dirty="0" smtClean="0">
                <a:solidFill>
                  <a:srgbClr val="0070C0"/>
                </a:solidFill>
              </a:rPr>
              <a:t>岁之前退休。同样</a:t>
            </a:r>
            <a:r>
              <a:rPr lang="en-US" altLang="zh-CN" b="1" dirty="0" smtClean="0">
                <a:solidFill>
                  <a:srgbClr val="0070C0"/>
                </a:solidFill>
              </a:rPr>
              <a:t>,</a:t>
            </a:r>
            <a:r>
              <a:rPr lang="zh-CN" altLang="en-US" b="1" dirty="0" smtClean="0">
                <a:solidFill>
                  <a:srgbClr val="0070C0"/>
                </a:solidFill>
              </a:rPr>
              <a:t>让一个</a:t>
            </a:r>
            <a:r>
              <a:rPr lang="en-US" altLang="zh-CN" b="1" dirty="0" smtClean="0">
                <a:solidFill>
                  <a:srgbClr val="0070C0"/>
                </a:solidFill>
              </a:rPr>
              <a:t>61</a:t>
            </a:r>
            <a:r>
              <a:rPr lang="zh-CN" altLang="en-US" b="1" dirty="0" smtClean="0">
                <a:solidFill>
                  <a:srgbClr val="0070C0"/>
                </a:solidFill>
              </a:rPr>
              <a:t>岁的老者来领导方正也是一件不可设想的事情。我是属于高峰过去的一个科学工作者。那么</a:t>
            </a:r>
            <a:r>
              <a:rPr lang="en-US" altLang="zh-CN" b="1" dirty="0" smtClean="0">
                <a:solidFill>
                  <a:srgbClr val="0070C0"/>
                </a:solidFill>
              </a:rPr>
              <a:t>,</a:t>
            </a:r>
            <a:r>
              <a:rPr lang="zh-CN" altLang="en-US" b="1" dirty="0" smtClean="0">
                <a:solidFill>
                  <a:srgbClr val="0070C0"/>
                </a:solidFill>
              </a:rPr>
              <a:t>一个快落山的太阳</a:t>
            </a:r>
            <a:r>
              <a:rPr lang="en-US" altLang="zh-CN" b="1" dirty="0" smtClean="0">
                <a:solidFill>
                  <a:srgbClr val="0070C0"/>
                </a:solidFill>
              </a:rPr>
              <a:t>,</a:t>
            </a:r>
            <a:r>
              <a:rPr lang="zh-CN" altLang="en-US" b="1" dirty="0" smtClean="0">
                <a:solidFill>
                  <a:srgbClr val="0070C0"/>
                </a:solidFill>
              </a:rPr>
              <a:t>跟大家讲的</a:t>
            </a:r>
            <a:r>
              <a:rPr lang="en-US" altLang="zh-CN" b="1" dirty="0" smtClean="0">
                <a:solidFill>
                  <a:srgbClr val="0070C0"/>
                </a:solidFill>
              </a:rPr>
              <a:t>,</a:t>
            </a:r>
            <a:r>
              <a:rPr lang="zh-CN" altLang="en-US" b="1" dirty="0" smtClean="0">
                <a:solidFill>
                  <a:srgbClr val="0070C0"/>
                </a:solidFill>
              </a:rPr>
              <a:t>更多的是自己一生奋斗过来的体会。所以我从我一生中觉得重要的抉择中</a:t>
            </a:r>
            <a:r>
              <a:rPr lang="en-US" altLang="zh-CN" b="1" dirty="0" smtClean="0">
                <a:solidFill>
                  <a:srgbClr val="0070C0"/>
                </a:solidFill>
              </a:rPr>
              <a:t>,</a:t>
            </a:r>
            <a:r>
              <a:rPr lang="zh-CN" altLang="en-US" b="1" dirty="0" smtClean="0">
                <a:solidFill>
                  <a:srgbClr val="0070C0"/>
                </a:solidFill>
              </a:rPr>
              <a:t>引发出一些话题跟大家来讨论。</a:t>
            </a:r>
            <a:r>
              <a:rPr lang="en-US" altLang="zh-CN" b="1" dirty="0" smtClean="0">
                <a:solidFill>
                  <a:srgbClr val="C00000"/>
                </a:solidFill>
              </a:rPr>
              <a:t>     </a:t>
            </a:r>
            <a:endParaRPr lang="en-US" altLang="zh-CN" b="1" dirty="0" smtClean="0">
              <a:solidFill>
                <a:srgbClr val="C00000"/>
              </a:solidFill>
            </a:endParaRPr>
          </a:p>
          <a:p>
            <a:pPr marL="0" indent="0" fontAlgn="auto">
              <a:lnSpc>
                <a:spcPct val="100000"/>
              </a:lnSpc>
              <a:spcBef>
                <a:spcPts val="0"/>
              </a:spcBef>
              <a:buNone/>
            </a:pPr>
            <a:r>
              <a:rPr lang="en-US" altLang="zh-CN" b="1" dirty="0" smtClean="0">
                <a:solidFill>
                  <a:srgbClr val="C00000"/>
                </a:solidFill>
              </a:rPr>
              <a:t>——</a:t>
            </a:r>
            <a:r>
              <a:rPr lang="zh-CN" altLang="en-US" b="1" dirty="0" smtClean="0">
                <a:solidFill>
                  <a:srgbClr val="C00000"/>
                </a:solidFill>
                <a:latin typeface="Calibri" panose="020F0502020204030204" pitchFamily="34" charset="0"/>
              </a:rPr>
              <a:t>王选于</a:t>
            </a:r>
            <a:r>
              <a:rPr lang="en-US" altLang="zh-CN" b="1" dirty="0" smtClean="0">
                <a:solidFill>
                  <a:srgbClr val="C00000"/>
                </a:solidFill>
                <a:latin typeface="Calibri" panose="020F0502020204030204" pitchFamily="34" charset="0"/>
              </a:rPr>
              <a:t>1998</a:t>
            </a:r>
            <a:r>
              <a:rPr lang="zh-CN" altLang="en-US" b="1" dirty="0" smtClean="0">
                <a:solidFill>
                  <a:srgbClr val="C00000"/>
                </a:solidFill>
                <a:latin typeface="Calibri" panose="020F0502020204030204" pitchFamily="34" charset="0"/>
              </a:rPr>
              <a:t>年</a:t>
            </a:r>
            <a:r>
              <a:rPr lang="en-US" altLang="zh-CN" b="1" dirty="0" smtClean="0">
                <a:solidFill>
                  <a:srgbClr val="C00000"/>
                </a:solidFill>
                <a:latin typeface="Calibri" panose="020F0502020204030204" pitchFamily="34" charset="0"/>
              </a:rPr>
              <a:t>10</a:t>
            </a:r>
            <a:r>
              <a:rPr lang="zh-CN" altLang="en-US" b="1" dirty="0" smtClean="0">
                <a:solidFill>
                  <a:srgbClr val="C00000"/>
                </a:solidFill>
                <a:latin typeface="Calibri" panose="020F0502020204030204" pitchFamily="34" charset="0"/>
              </a:rPr>
              <a:t>月在北京大学所作的一次演讲</a:t>
            </a:r>
            <a:endParaRPr lang="zh-CN" altLang="en-US" b="1" dirty="0">
              <a:solidFill>
                <a:srgbClr val="C00000"/>
              </a:solidFill>
            </a:endParaRPr>
          </a:p>
        </p:txBody>
      </p:sp>
      <p:sp>
        <p:nvSpPr>
          <p:cNvPr id="4" name="标题 1"/>
          <p:cNvSpPr>
            <a:spLocks noGrp="1"/>
          </p:cNvSpPr>
          <p:nvPr>
            <p:ph type="title"/>
          </p:nvPr>
        </p:nvSpPr>
        <p:spPr/>
        <p:txBody>
          <a:bodyPr>
            <a:noAutofit/>
          </a:bodyPr>
          <a:lstStyle/>
          <a:p>
            <a:br>
              <a:rPr lang="en-US" altLang="zh-CN" b="1" dirty="0" smtClean="0">
                <a:solidFill>
                  <a:srgbClr val="FF0000"/>
                </a:solidFill>
                <a:latin typeface="方正启体简体" panose="03000509000000000000" charset="-122"/>
                <a:ea typeface="方正启体简体" panose="03000509000000000000" charset="-122"/>
                <a:cs typeface="方正启体简体" panose="03000509000000000000" charset="-122"/>
              </a:rPr>
            </a:br>
            <a:r>
              <a:rPr lang="zh-CN" altLang="en-US" b="1" dirty="0" smtClean="0">
                <a:solidFill>
                  <a:srgbClr val="FF0000"/>
                </a:solidFill>
                <a:latin typeface="方正启体简体" panose="03000509000000000000" charset="-122"/>
                <a:ea typeface="方正启体简体" panose="03000509000000000000" charset="-122"/>
                <a:cs typeface="方正启体简体" panose="03000509000000000000" charset="-122"/>
              </a:rPr>
              <a:t>背景解读</a:t>
            </a:r>
            <a:br>
              <a:rPr lang="zh-CN" altLang="en-US" b="1" dirty="0" smtClean="0">
                <a:solidFill>
                  <a:srgbClr val="FF0000"/>
                </a:solidFill>
                <a:latin typeface="方正启体简体" panose="03000509000000000000" charset="-122"/>
                <a:ea typeface="方正启体简体" panose="03000509000000000000" charset="-122"/>
                <a:cs typeface="方正启体简体" panose="03000509000000000000" charset="-122"/>
              </a:rPr>
            </a:br>
            <a:endParaRPr lang="zh-CN" altLang="en-US" dirty="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dirty="0" smtClean="0">
                <a:solidFill>
                  <a:srgbClr val="FF0000"/>
                </a:solidFill>
                <a:latin typeface="黑体" panose="02010609060101010101" charset="-122"/>
                <a:ea typeface="黑体" panose="02010609060101010101" charset="-122"/>
              </a:rPr>
              <a:t>背景解读</a:t>
            </a:r>
            <a:br>
              <a:rPr lang="zh-CN" altLang="en-US" b="1" dirty="0" smtClean="0">
                <a:solidFill>
                  <a:srgbClr val="FF0000"/>
                </a:solidFill>
                <a:latin typeface="黑体" panose="02010609060101010101" charset="-122"/>
                <a:ea typeface="黑体" panose="02010609060101010101" charset="-122"/>
              </a:rPr>
            </a:br>
            <a:endParaRPr lang="zh-CN" altLang="en-US" dirty="0"/>
          </a:p>
        </p:txBody>
      </p:sp>
      <p:sp>
        <p:nvSpPr>
          <p:cNvPr id="3" name="内容占位符 2"/>
          <p:cNvSpPr>
            <a:spLocks noGrp="1"/>
          </p:cNvSpPr>
          <p:nvPr>
            <p:ph idx="1"/>
          </p:nvPr>
        </p:nvSpPr>
        <p:spPr>
          <a:xfrm>
            <a:off x="457384" y="1008539"/>
            <a:ext cx="8229600" cy="4525963"/>
          </a:xfrm>
        </p:spPr>
        <p:txBody>
          <a:bodyPr>
            <a:noAutofit/>
          </a:bodyPr>
          <a:lstStyle/>
          <a:p>
            <a:pPr>
              <a:buNone/>
            </a:pPr>
            <a:r>
              <a:rPr lang="zh-CN" altLang="en-US" sz="2800" b="1" dirty="0" smtClean="0">
                <a:latin typeface="Calibri" panose="020F0502020204030204" pitchFamily="34" charset="0"/>
              </a:rPr>
              <a:t>             课文节选自王选于</a:t>
            </a:r>
            <a:r>
              <a:rPr lang="en-US" altLang="zh-CN" sz="2800" b="1" dirty="0" smtClean="0">
                <a:latin typeface="Calibri" panose="020F0502020204030204" pitchFamily="34" charset="0"/>
              </a:rPr>
              <a:t>1998</a:t>
            </a:r>
            <a:r>
              <a:rPr lang="zh-CN" altLang="en-US" sz="2800" b="1" dirty="0" smtClean="0">
                <a:latin typeface="Calibri" panose="020F0502020204030204" pitchFamily="34" charset="0"/>
              </a:rPr>
              <a:t>年</a:t>
            </a:r>
            <a:r>
              <a:rPr lang="en-US" altLang="zh-CN" sz="2800" b="1" dirty="0" smtClean="0">
                <a:latin typeface="Calibri" panose="020F0502020204030204" pitchFamily="34" charset="0"/>
              </a:rPr>
              <a:t>10</a:t>
            </a:r>
            <a:r>
              <a:rPr lang="zh-CN" altLang="en-US" sz="2800" b="1" dirty="0" smtClean="0">
                <a:latin typeface="Calibri" panose="020F0502020204030204" pitchFamily="34" charset="0"/>
              </a:rPr>
              <a:t>月在北京大学所作的一次演讲，原文按照时间顺序，详略分明地介绍了他自己人生中</a:t>
            </a:r>
            <a:r>
              <a:rPr lang="zh-CN" altLang="en-US" sz="2800" b="1" dirty="0" smtClean="0">
                <a:solidFill>
                  <a:srgbClr val="FF0000"/>
                </a:solidFill>
                <a:latin typeface="Calibri" panose="020F0502020204030204" pitchFamily="34" charset="0"/>
              </a:rPr>
              <a:t>八个重要的抉择</a:t>
            </a:r>
            <a:r>
              <a:rPr lang="zh-CN" altLang="en-US" sz="2800" b="1" dirty="0" smtClean="0">
                <a:latin typeface="Calibri" panose="020F0502020204030204" pitchFamily="34" charset="0"/>
              </a:rPr>
              <a:t>：</a:t>
            </a:r>
            <a:endParaRPr lang="zh-CN" altLang="en-US" sz="2800" b="1" dirty="0" smtClean="0">
              <a:latin typeface="Calibri" panose="020F0502020204030204" pitchFamily="34" charset="0"/>
            </a:endParaRPr>
          </a:p>
          <a:p>
            <a:pPr>
              <a:buNone/>
            </a:pPr>
            <a:r>
              <a:rPr lang="zh-CN" altLang="en-US" sz="2800" b="1" dirty="0" smtClean="0">
                <a:latin typeface="Calibri" panose="020F0502020204030204" pitchFamily="34" charset="0"/>
              </a:rPr>
              <a:t>   </a:t>
            </a:r>
            <a:r>
              <a:rPr lang="zh-CN" altLang="en-US" sz="2800" b="1" dirty="0" smtClean="0">
                <a:solidFill>
                  <a:srgbClr val="FF0000"/>
                </a:solidFill>
                <a:latin typeface="Calibri" panose="020F0502020204030204" pitchFamily="34" charset="0"/>
              </a:rPr>
              <a:t>（</a:t>
            </a:r>
            <a:r>
              <a:rPr lang="en-US" altLang="zh-CN" sz="2800" b="1" dirty="0" smtClean="0">
                <a:solidFill>
                  <a:srgbClr val="FF0000"/>
                </a:solidFill>
                <a:latin typeface="Calibri" panose="020F0502020204030204" pitchFamily="34" charset="0"/>
              </a:rPr>
              <a:t>1</a:t>
            </a:r>
            <a:r>
              <a:rPr lang="zh-CN" altLang="en-US" sz="2800" b="1" dirty="0" smtClean="0">
                <a:solidFill>
                  <a:srgbClr val="FF0000"/>
                </a:solidFill>
                <a:latin typeface="Calibri" panose="020F0502020204030204" pitchFamily="34" charset="0"/>
              </a:rPr>
              <a:t>）选择计算数学专业。</a:t>
            </a:r>
            <a:endParaRPr lang="zh-CN" altLang="en-US" sz="2800" b="1" dirty="0" smtClean="0">
              <a:solidFill>
                <a:srgbClr val="FF0000"/>
              </a:solidFill>
              <a:latin typeface="Calibri" panose="020F0502020204030204" pitchFamily="34" charset="0"/>
            </a:endParaRPr>
          </a:p>
          <a:p>
            <a:pPr>
              <a:buNone/>
            </a:pPr>
            <a:r>
              <a:rPr lang="zh-CN" altLang="en-US" sz="2800" b="1" dirty="0" smtClean="0">
                <a:latin typeface="Calibri" panose="020F0502020204030204" pitchFamily="34" charset="0"/>
              </a:rPr>
              <a:t>  </a:t>
            </a:r>
            <a:r>
              <a:rPr lang="zh-CN" altLang="en-US" b="1" dirty="0" smtClean="0">
                <a:latin typeface="Calibri" panose="020F0502020204030204" pitchFamily="34" charset="0"/>
              </a:rPr>
              <a:t>  </a:t>
            </a:r>
            <a:r>
              <a:rPr lang="zh-CN" altLang="en-US" sz="2400" b="1" dirty="0" smtClean="0">
                <a:solidFill>
                  <a:srgbClr val="0000CC"/>
                </a:solidFill>
                <a:latin typeface="Calibri" panose="020F0502020204030204" pitchFamily="34" charset="0"/>
              </a:rPr>
              <a:t>原因或条件：看到国家未来非常需要该专业；把自己的事业和前途跟国家的前途放在一起。</a:t>
            </a:r>
            <a:endParaRPr lang="zh-CN" altLang="en-US" sz="2400" b="1" dirty="0" smtClean="0">
              <a:solidFill>
                <a:srgbClr val="0000CC"/>
              </a:solidFill>
              <a:latin typeface="Calibri" panose="020F0502020204030204" pitchFamily="34" charset="0"/>
            </a:endParaRPr>
          </a:p>
          <a:p>
            <a:pPr>
              <a:buNone/>
            </a:pPr>
            <a:r>
              <a:rPr lang="zh-CN" altLang="en-US" sz="2400" b="1" dirty="0" smtClean="0">
                <a:solidFill>
                  <a:srgbClr val="0000CC"/>
                </a:solidFill>
                <a:latin typeface="Calibri" panose="020F0502020204030204" pitchFamily="34" charset="0"/>
              </a:rPr>
              <a:t>    影响或结果：决定了他一生的事业方向。</a:t>
            </a:r>
            <a:endParaRPr lang="zh-CN" altLang="en-US" sz="2400" b="1" dirty="0" smtClean="0">
              <a:solidFill>
                <a:srgbClr val="0000CC"/>
              </a:solidFill>
              <a:latin typeface="Calibri" panose="020F0502020204030204" pitchFamily="34" charset="0"/>
            </a:endParaRPr>
          </a:p>
          <a:p>
            <a:pPr>
              <a:buNone/>
            </a:pPr>
            <a:r>
              <a:rPr lang="zh-CN" altLang="en-US" sz="2800" b="1" dirty="0" smtClean="0">
                <a:latin typeface="Calibri" panose="020F0502020204030204" pitchFamily="34" charset="0"/>
              </a:rPr>
              <a:t>    </a:t>
            </a:r>
            <a:r>
              <a:rPr lang="zh-CN" altLang="en-US" sz="2800" b="1" dirty="0" smtClean="0">
                <a:solidFill>
                  <a:srgbClr val="FF0000"/>
                </a:solidFill>
                <a:latin typeface="Calibri" panose="020F0502020204030204" pitchFamily="34" charset="0"/>
              </a:rPr>
              <a:t>（</a:t>
            </a:r>
            <a:r>
              <a:rPr lang="en-US" altLang="zh-CN" sz="2800" b="1" dirty="0" smtClean="0">
                <a:solidFill>
                  <a:srgbClr val="FF0000"/>
                </a:solidFill>
                <a:latin typeface="Calibri" panose="020F0502020204030204" pitchFamily="34" charset="0"/>
              </a:rPr>
              <a:t>2</a:t>
            </a:r>
            <a:r>
              <a:rPr lang="zh-CN" altLang="en-US" sz="2800" b="1" dirty="0" smtClean="0">
                <a:solidFill>
                  <a:srgbClr val="FF0000"/>
                </a:solidFill>
                <a:latin typeface="Calibri" panose="020F0502020204030204" pitchFamily="34" charset="0"/>
              </a:rPr>
              <a:t>）研究软硬件结合领域。</a:t>
            </a:r>
            <a:endParaRPr lang="zh-CN" altLang="en-US" sz="2800" b="1" dirty="0" smtClean="0">
              <a:solidFill>
                <a:srgbClr val="FF0000"/>
              </a:solidFill>
              <a:latin typeface="Calibri" panose="020F0502020204030204" pitchFamily="34" charset="0"/>
            </a:endParaRPr>
          </a:p>
          <a:p>
            <a:pPr>
              <a:buNone/>
            </a:pPr>
            <a:r>
              <a:rPr lang="zh-CN" altLang="en-US" sz="2800" b="1" dirty="0" smtClean="0">
                <a:latin typeface="Calibri" panose="020F0502020204030204" pitchFamily="34" charset="0"/>
              </a:rPr>
              <a:t>   </a:t>
            </a:r>
            <a:r>
              <a:rPr lang="zh-CN" altLang="en-US" b="1" dirty="0" smtClean="0">
                <a:latin typeface="Calibri" panose="020F0502020204030204" pitchFamily="34" charset="0"/>
              </a:rPr>
              <a:t> </a:t>
            </a:r>
            <a:r>
              <a:rPr lang="zh-CN" altLang="en-US" sz="2400" b="1" dirty="0">
                <a:solidFill>
                  <a:srgbClr val="0000CC"/>
                </a:solidFill>
                <a:latin typeface="Calibri" panose="020F0502020204030204" pitchFamily="34" charset="0"/>
              </a:rPr>
              <a:t>原因或条件：在已经建立起的科学部门中的无人的空白区上，最容易取得丰硕的成果。</a:t>
            </a:r>
            <a:endParaRPr lang="zh-CN" altLang="en-US" sz="2400" b="1" dirty="0">
              <a:solidFill>
                <a:srgbClr val="0000CC"/>
              </a:solidFill>
              <a:latin typeface="Calibri" panose="020F0502020204030204" pitchFamily="34" charset="0"/>
            </a:endParaRPr>
          </a:p>
          <a:p>
            <a:pPr>
              <a:buNone/>
            </a:pPr>
            <a:r>
              <a:rPr lang="zh-CN" altLang="en-US" sz="2400" b="1" dirty="0">
                <a:solidFill>
                  <a:srgbClr val="0000CC"/>
                </a:solidFill>
                <a:latin typeface="Calibri" panose="020F0502020204030204" pitchFamily="34" charset="0"/>
              </a:rPr>
              <a:t>    影响或结果：使他豁然开朗，找到了创造力源泉，投身到研究软硬件结合领域。</a:t>
            </a:r>
            <a:endParaRPr lang="zh-CN" altLang="en-US" sz="2000" b="1" dirty="0">
              <a:solidFill>
                <a:srgbClr val="0000CC"/>
              </a:solidFill>
              <a:latin typeface="Calibri" panose="020F0502020204030204" pitchFamily="34" charset="0"/>
            </a:endParaRPr>
          </a:p>
          <a:p>
            <a:endParaRPr lang="zh-CN" altLang="en-US" sz="2000" b="1" dirty="0">
              <a:solidFill>
                <a:srgbClr val="0000CC"/>
              </a:solidFill>
              <a:latin typeface="Calibri" panose="020F050202020403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b="1" dirty="0" smtClean="0">
                <a:solidFill>
                  <a:srgbClr val="FF0000"/>
                </a:solidFill>
              </a:rPr>
              <a:t>背景解读</a:t>
            </a:r>
            <a:endParaRPr lang="zh-CN" altLang="en-US" b="1" dirty="0">
              <a:solidFill>
                <a:srgbClr val="FF0000"/>
              </a:solidFill>
            </a:endParaRPr>
          </a:p>
        </p:txBody>
      </p:sp>
      <p:sp>
        <p:nvSpPr>
          <p:cNvPr id="3" name="内容占位符 2"/>
          <p:cNvSpPr>
            <a:spLocks noGrp="1"/>
          </p:cNvSpPr>
          <p:nvPr>
            <p:ph idx="1"/>
          </p:nvPr>
        </p:nvSpPr>
        <p:spPr>
          <a:xfrm>
            <a:off x="395536" y="1268760"/>
            <a:ext cx="8229600" cy="4525963"/>
          </a:xfrm>
        </p:spPr>
        <p:txBody>
          <a:bodyPr>
            <a:noAutofit/>
          </a:bodyPr>
          <a:lstStyle/>
          <a:p>
            <a:pPr>
              <a:buNone/>
            </a:pPr>
            <a:r>
              <a:rPr lang="zh-CN" altLang="en-US" b="1" dirty="0" smtClean="0">
                <a:solidFill>
                  <a:srgbClr val="FF0000"/>
                </a:solidFill>
                <a:latin typeface="Calibri" panose="020F0502020204030204" pitchFamily="34" charset="0"/>
              </a:rPr>
              <a:t>（</a:t>
            </a:r>
            <a:r>
              <a:rPr lang="en-US" altLang="zh-CN" b="1" dirty="0" smtClean="0">
                <a:solidFill>
                  <a:srgbClr val="FF0000"/>
                </a:solidFill>
                <a:latin typeface="Calibri" panose="020F0502020204030204" pitchFamily="34" charset="0"/>
              </a:rPr>
              <a:t>3</a:t>
            </a:r>
            <a:r>
              <a:rPr lang="zh-CN" altLang="en-US" b="1" dirty="0" smtClean="0">
                <a:solidFill>
                  <a:srgbClr val="FF0000"/>
                </a:solidFill>
                <a:latin typeface="Calibri" panose="020F0502020204030204" pitchFamily="34" charset="0"/>
              </a:rPr>
              <a:t>）锻炼英语听力。</a:t>
            </a:r>
            <a:endParaRPr lang="zh-CN" altLang="en-US" b="1" dirty="0" smtClean="0">
              <a:solidFill>
                <a:srgbClr val="FF0000"/>
              </a:solidFill>
              <a:latin typeface="Calibri" panose="020F0502020204030204" pitchFamily="34" charset="0"/>
            </a:endParaRPr>
          </a:p>
          <a:p>
            <a:pPr>
              <a:buNone/>
            </a:pPr>
            <a:r>
              <a:rPr lang="zh-CN" altLang="en-US" b="1" dirty="0" smtClean="0">
                <a:latin typeface="Calibri" panose="020F0502020204030204" pitchFamily="34" charset="0"/>
              </a:rPr>
              <a:t>    </a:t>
            </a:r>
            <a:r>
              <a:rPr lang="zh-CN" altLang="en-US" sz="2400" b="1" dirty="0" smtClean="0">
                <a:solidFill>
                  <a:srgbClr val="0000CC"/>
                </a:solidFill>
                <a:latin typeface="Calibri" panose="020F0502020204030204" pitchFamily="34" charset="0"/>
              </a:rPr>
              <a:t>原因或条件：要做研究，必须要很快地掌握国外的资料，必须提高阅读速度和反应能力。</a:t>
            </a:r>
            <a:endParaRPr lang="zh-CN" altLang="en-US" sz="2400" b="1" dirty="0" smtClean="0">
              <a:solidFill>
                <a:srgbClr val="0000CC"/>
              </a:solidFill>
              <a:latin typeface="Calibri" panose="020F0502020204030204" pitchFamily="34" charset="0"/>
            </a:endParaRPr>
          </a:p>
          <a:p>
            <a:pPr>
              <a:buNone/>
            </a:pPr>
            <a:r>
              <a:rPr lang="zh-CN" altLang="en-US" sz="2400" b="1" dirty="0" smtClean="0">
                <a:solidFill>
                  <a:srgbClr val="0000CC"/>
                </a:solidFill>
                <a:latin typeface="Calibri" panose="020F0502020204030204" pitchFamily="34" charset="0"/>
              </a:rPr>
              <a:t>    影响或结果：听了整整四年。</a:t>
            </a:r>
            <a:endParaRPr lang="zh-CN" altLang="en-US" sz="2400" b="1" dirty="0" smtClean="0">
              <a:solidFill>
                <a:srgbClr val="0000CC"/>
              </a:solidFill>
              <a:latin typeface="Calibri" panose="020F0502020204030204" pitchFamily="34" charset="0"/>
            </a:endParaRPr>
          </a:p>
          <a:p>
            <a:pPr>
              <a:buNone/>
            </a:pPr>
            <a:r>
              <a:rPr lang="zh-CN" altLang="en-US" b="1" dirty="0" smtClean="0">
                <a:latin typeface="Calibri" panose="020F0502020204030204" pitchFamily="34" charset="0"/>
              </a:rPr>
              <a:t>   </a:t>
            </a:r>
            <a:r>
              <a:rPr lang="zh-CN" altLang="en-US" b="1" dirty="0" smtClean="0">
                <a:solidFill>
                  <a:srgbClr val="FF0000"/>
                </a:solidFill>
                <a:latin typeface="Calibri" panose="020F0502020204030204" pitchFamily="34" charset="0"/>
              </a:rPr>
              <a:t>（</a:t>
            </a:r>
            <a:r>
              <a:rPr lang="en-US" altLang="zh-CN" b="1" dirty="0" smtClean="0">
                <a:solidFill>
                  <a:srgbClr val="FF0000"/>
                </a:solidFill>
                <a:latin typeface="Calibri" panose="020F0502020204030204" pitchFamily="34" charset="0"/>
              </a:rPr>
              <a:t>4</a:t>
            </a:r>
            <a:r>
              <a:rPr lang="zh-CN" altLang="en-US" b="1" dirty="0" smtClean="0">
                <a:solidFill>
                  <a:srgbClr val="FF0000"/>
                </a:solidFill>
                <a:latin typeface="Calibri" panose="020F0502020204030204" pitchFamily="34" charset="0"/>
              </a:rPr>
              <a:t>）直接跨入第四代激光照排系统的研制。</a:t>
            </a:r>
            <a:endParaRPr lang="zh-CN" altLang="en-US" b="1" dirty="0" smtClean="0">
              <a:solidFill>
                <a:srgbClr val="FF0000"/>
              </a:solidFill>
              <a:latin typeface="Calibri" panose="020F0502020204030204" pitchFamily="34" charset="0"/>
            </a:endParaRPr>
          </a:p>
          <a:p>
            <a:pPr>
              <a:buNone/>
            </a:pPr>
            <a:r>
              <a:rPr lang="zh-CN" altLang="en-US" b="1" dirty="0" smtClean="0">
                <a:latin typeface="Calibri" panose="020F0502020204030204" pitchFamily="34" charset="0"/>
              </a:rPr>
              <a:t>    </a:t>
            </a:r>
            <a:r>
              <a:rPr lang="zh-CN" altLang="en-US" sz="2400" b="1" dirty="0">
                <a:solidFill>
                  <a:srgbClr val="0000CC"/>
                </a:solidFill>
                <a:latin typeface="Calibri" panose="020F0502020204030204" pitchFamily="34" charset="0"/>
              </a:rPr>
              <a:t>原因或条件：凭借外语优势，了解到国内外研究的趋势；有数学基础，又有软件和硬件两方面的实践，解决技术难题有优势；有自食其力的决心和毅力。 </a:t>
            </a:r>
            <a:endParaRPr lang="zh-CN" altLang="en-US" sz="2400" b="1" dirty="0">
              <a:solidFill>
                <a:srgbClr val="0000CC"/>
              </a:solidFill>
              <a:latin typeface="Calibri" panose="020F0502020204030204" pitchFamily="34" charset="0"/>
            </a:endParaRPr>
          </a:p>
          <a:p>
            <a:pPr>
              <a:buNone/>
            </a:pPr>
            <a:r>
              <a:rPr lang="zh-CN" altLang="en-US" sz="2400" b="1" dirty="0">
                <a:solidFill>
                  <a:srgbClr val="0000CC"/>
                </a:solidFill>
                <a:latin typeface="Calibri" panose="020F0502020204030204" pitchFamily="34" charset="0"/>
              </a:rPr>
              <a:t>    影响或结果：研究出第四代激光照排系统，站到了激光照排系统的最前沿。到</a:t>
            </a:r>
            <a:r>
              <a:rPr lang="en-US" altLang="zh-CN" sz="2400" b="1" dirty="0">
                <a:solidFill>
                  <a:srgbClr val="0000CC"/>
                </a:solidFill>
                <a:latin typeface="Calibri" panose="020F0502020204030204" pitchFamily="34" charset="0"/>
              </a:rPr>
              <a:t>1993</a:t>
            </a:r>
            <a:r>
              <a:rPr lang="zh-CN" altLang="en-US" sz="2400" b="1" dirty="0">
                <a:solidFill>
                  <a:srgbClr val="0000CC"/>
                </a:solidFill>
                <a:latin typeface="Calibri" panose="020F0502020204030204" pitchFamily="34" charset="0"/>
              </a:rPr>
              <a:t>年，全国</a:t>
            </a:r>
            <a:r>
              <a:rPr lang="en-US" altLang="zh-CN" sz="2400" b="1" dirty="0">
                <a:solidFill>
                  <a:srgbClr val="0000CC"/>
                </a:solidFill>
                <a:latin typeface="Calibri" panose="020F0502020204030204" pitchFamily="34" charset="0"/>
              </a:rPr>
              <a:t>99</a:t>
            </a:r>
            <a:r>
              <a:rPr lang="zh-CN" altLang="en-US" sz="2400" b="1" dirty="0">
                <a:solidFill>
                  <a:srgbClr val="0000CC"/>
                </a:solidFill>
                <a:latin typeface="Calibri" panose="020F0502020204030204" pitchFamily="34" charset="0"/>
              </a:rPr>
              <a:t>％的报纸都用了这种技术。 </a:t>
            </a:r>
            <a:endParaRPr lang="zh-CN" altLang="en-US" sz="2400" b="1" dirty="0">
              <a:solidFill>
                <a:srgbClr val="0000CC"/>
              </a:solidFill>
              <a:latin typeface="Calibri" panose="020F0502020204030204" pitchFamily="34" charset="0"/>
            </a:endParaRPr>
          </a:p>
          <a:p>
            <a:endParaRPr lang="zh-CN" altLang="en-US" sz="2400" b="1" dirty="0">
              <a:solidFill>
                <a:srgbClr val="0000CC"/>
              </a:solidFill>
              <a:latin typeface="Calibri" panose="020F050202020403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pPr algn="l"/>
            <a:r>
              <a:rPr lang="zh-CN" altLang="en-US" b="1" dirty="0" smtClean="0">
                <a:solidFill>
                  <a:srgbClr val="FF0000"/>
                </a:solidFill>
                <a:latin typeface="黑体" panose="02010609060101010101" charset="-122"/>
                <a:ea typeface="黑体" panose="02010609060101010101" charset="-122"/>
              </a:rPr>
              <a:t>背景解读</a:t>
            </a:r>
            <a:br>
              <a:rPr lang="zh-CN" altLang="en-US" b="1" dirty="0" smtClean="0">
                <a:solidFill>
                  <a:srgbClr val="FF0000"/>
                </a:solidFill>
                <a:latin typeface="黑体" panose="02010609060101010101" charset="-122"/>
                <a:ea typeface="黑体" panose="02010609060101010101" charset="-122"/>
              </a:rPr>
            </a:br>
            <a:endParaRPr lang="zh-CN" altLang="en-US" dirty="0"/>
          </a:p>
        </p:txBody>
      </p:sp>
      <p:sp>
        <p:nvSpPr>
          <p:cNvPr id="3" name="内容占位符 2"/>
          <p:cNvSpPr>
            <a:spLocks noGrp="1"/>
          </p:cNvSpPr>
          <p:nvPr>
            <p:ph idx="1"/>
          </p:nvPr>
        </p:nvSpPr>
        <p:spPr/>
        <p:txBody>
          <a:bodyPr>
            <a:normAutofit/>
          </a:bodyPr>
          <a:lstStyle/>
          <a:p>
            <a:pPr>
              <a:buNone/>
            </a:pPr>
            <a:r>
              <a:rPr lang="zh-CN" altLang="en-US" b="1" dirty="0" smtClean="0">
                <a:solidFill>
                  <a:srgbClr val="FF0000"/>
                </a:solidFill>
                <a:latin typeface="Calibri" panose="020F0502020204030204" pitchFamily="34" charset="0"/>
              </a:rPr>
              <a:t>（</a:t>
            </a:r>
            <a:r>
              <a:rPr lang="en-US" altLang="zh-CN" b="1" dirty="0" smtClean="0">
                <a:solidFill>
                  <a:srgbClr val="FF0000"/>
                </a:solidFill>
                <a:latin typeface="Calibri" panose="020F0502020204030204" pitchFamily="34" charset="0"/>
              </a:rPr>
              <a:t>5</a:t>
            </a:r>
            <a:r>
              <a:rPr lang="zh-CN" altLang="en-US" b="1" dirty="0" smtClean="0">
                <a:solidFill>
                  <a:srgbClr val="FF0000"/>
                </a:solidFill>
                <a:latin typeface="Calibri" panose="020F0502020204030204" pitchFamily="34" charset="0"/>
              </a:rPr>
              <a:t>）致力于产业化。</a:t>
            </a:r>
            <a:endParaRPr lang="zh-CN" altLang="en-US" b="1" dirty="0" smtClean="0">
              <a:solidFill>
                <a:srgbClr val="FF0000"/>
              </a:solidFill>
              <a:latin typeface="Calibri" panose="020F0502020204030204" pitchFamily="34" charset="0"/>
            </a:endParaRPr>
          </a:p>
          <a:p>
            <a:pPr>
              <a:buNone/>
            </a:pPr>
            <a:r>
              <a:rPr lang="zh-CN" altLang="en-US" b="1" dirty="0" smtClean="0">
                <a:solidFill>
                  <a:srgbClr val="0070C0"/>
                </a:solidFill>
                <a:latin typeface="Calibri" panose="020F0502020204030204" pitchFamily="34" charset="0"/>
              </a:rPr>
              <a:t>   </a:t>
            </a:r>
            <a:r>
              <a:rPr lang="zh-CN" altLang="en-US" sz="3600" b="1" dirty="0" smtClean="0">
                <a:solidFill>
                  <a:srgbClr val="0070C0"/>
                </a:solidFill>
                <a:latin typeface="Calibri" panose="020F0502020204030204" pitchFamily="34" charset="0"/>
              </a:rPr>
              <a:t> </a:t>
            </a:r>
            <a:r>
              <a:rPr lang="zh-CN" altLang="en-US" sz="2400" b="1" dirty="0">
                <a:solidFill>
                  <a:srgbClr val="0000CC"/>
                </a:solidFill>
                <a:latin typeface="Calibri" panose="020F0502020204030204" pitchFamily="34" charset="0"/>
              </a:rPr>
              <a:t>原因或条件：把远大的学术抱负和利润的追求紧密结合。</a:t>
            </a:r>
            <a:endParaRPr lang="zh-CN" altLang="en-US" sz="2400" b="1" dirty="0">
              <a:solidFill>
                <a:srgbClr val="0000CC"/>
              </a:solidFill>
              <a:latin typeface="Calibri" panose="020F0502020204030204" pitchFamily="34" charset="0"/>
            </a:endParaRPr>
          </a:p>
          <a:p>
            <a:pPr>
              <a:buNone/>
            </a:pPr>
            <a:r>
              <a:rPr lang="zh-CN" altLang="en-US" sz="2400" b="1" dirty="0">
                <a:solidFill>
                  <a:srgbClr val="0000CC"/>
                </a:solidFill>
                <a:latin typeface="Calibri" panose="020F0502020204030204" pitchFamily="34" charset="0"/>
              </a:rPr>
              <a:t>    影响或结果：</a:t>
            </a:r>
            <a:r>
              <a:rPr lang="en-US" altLang="zh-CN" sz="2400" b="1" dirty="0">
                <a:solidFill>
                  <a:srgbClr val="0000CC"/>
                </a:solidFill>
                <a:latin typeface="Calibri" panose="020F0502020204030204" pitchFamily="34" charset="0"/>
              </a:rPr>
              <a:t>1990</a:t>
            </a:r>
            <a:r>
              <a:rPr lang="zh-CN" altLang="en-US" sz="2400" b="1" dirty="0">
                <a:solidFill>
                  <a:srgbClr val="0000CC"/>
                </a:solidFill>
                <a:latin typeface="Calibri" panose="020F0502020204030204" pitchFamily="34" charset="0"/>
              </a:rPr>
              <a:t>年占领了市场，明白了“满口袋”与“满脑袋”的道理。</a:t>
            </a:r>
            <a:endParaRPr lang="zh-CN" altLang="en-US" sz="2400" b="1" dirty="0">
              <a:solidFill>
                <a:srgbClr val="0000CC"/>
              </a:solidFill>
              <a:latin typeface="Calibri" panose="020F0502020204030204" pitchFamily="34" charset="0"/>
            </a:endParaRPr>
          </a:p>
          <a:p>
            <a:pPr>
              <a:buNone/>
            </a:pPr>
            <a:endParaRPr lang="zh-CN" altLang="en-US" sz="2000" b="1" dirty="0">
              <a:solidFill>
                <a:srgbClr val="0070C0"/>
              </a:solidFill>
              <a:latin typeface="Calibri" panose="020F0502020204030204" pitchFamily="34" charset="0"/>
            </a:endParaRPr>
          </a:p>
          <a:p>
            <a:pPr>
              <a:buNone/>
            </a:pPr>
            <a:r>
              <a:rPr lang="zh-CN" altLang="en-US" b="1" dirty="0" smtClean="0">
                <a:latin typeface="Calibri" panose="020F0502020204030204" pitchFamily="34" charset="0"/>
              </a:rPr>
              <a:t>    </a:t>
            </a:r>
            <a:r>
              <a:rPr lang="zh-CN" altLang="en-US" b="1" dirty="0">
                <a:solidFill>
                  <a:srgbClr val="FF0000"/>
                </a:solidFill>
                <a:latin typeface="Calibri" panose="020F0502020204030204" pitchFamily="34" charset="0"/>
              </a:rPr>
              <a:t>（</a:t>
            </a:r>
            <a:r>
              <a:rPr lang="en-US" altLang="zh-CN" b="1" dirty="0">
                <a:solidFill>
                  <a:srgbClr val="FF0000"/>
                </a:solidFill>
                <a:latin typeface="Calibri" panose="020F0502020204030204" pitchFamily="34" charset="0"/>
              </a:rPr>
              <a:t>6</a:t>
            </a:r>
            <a:r>
              <a:rPr lang="zh-CN" altLang="en-US" b="1" dirty="0">
                <a:solidFill>
                  <a:srgbClr val="FF0000"/>
                </a:solidFill>
                <a:latin typeface="Calibri" panose="020F0502020204030204" pitchFamily="34" charset="0"/>
              </a:rPr>
              <a:t>）大力扶植年轻人。</a:t>
            </a:r>
            <a:endParaRPr lang="zh-CN" altLang="en-US" b="1" dirty="0">
              <a:solidFill>
                <a:srgbClr val="FF0000"/>
              </a:solidFill>
              <a:latin typeface="Calibri" panose="020F0502020204030204" pitchFamily="34" charset="0"/>
            </a:endParaRPr>
          </a:p>
          <a:p>
            <a:pPr>
              <a:buNone/>
            </a:pPr>
            <a:r>
              <a:rPr lang="zh-CN" altLang="en-US" sz="2000" b="1" dirty="0">
                <a:solidFill>
                  <a:srgbClr val="0000CC"/>
                </a:solidFill>
                <a:latin typeface="Calibri" panose="020F0502020204030204" pitchFamily="34" charset="0"/>
              </a:rPr>
              <a:t>   </a:t>
            </a:r>
            <a:r>
              <a:rPr lang="zh-CN" altLang="en-US" sz="2400" b="1" dirty="0">
                <a:solidFill>
                  <a:srgbClr val="0000CC"/>
                </a:solidFill>
                <a:latin typeface="Calibri" panose="020F0502020204030204" pitchFamily="34" charset="0"/>
              </a:rPr>
              <a:t> 原因或条件：是一种历史的规律。</a:t>
            </a:r>
            <a:endParaRPr lang="zh-CN" altLang="en-US" sz="2400" b="1" dirty="0">
              <a:solidFill>
                <a:srgbClr val="0000CC"/>
              </a:solidFill>
              <a:latin typeface="Calibri" panose="020F0502020204030204" pitchFamily="34" charset="0"/>
            </a:endParaRPr>
          </a:p>
          <a:p>
            <a:pPr>
              <a:buNone/>
            </a:pPr>
            <a:r>
              <a:rPr lang="zh-CN" altLang="en-US" sz="2400" b="1" dirty="0">
                <a:solidFill>
                  <a:srgbClr val="0000CC"/>
                </a:solidFill>
                <a:latin typeface="Calibri" panose="020F0502020204030204" pitchFamily="34" charset="0"/>
              </a:rPr>
              <a:t>    影响或结果：倡导老师不要剥夺学生的劳动成果，为学生创造成长的平台。</a:t>
            </a:r>
            <a:endParaRPr lang="zh-CN" altLang="en-US" sz="2000" b="1" dirty="0">
              <a:solidFill>
                <a:srgbClr val="0000CC"/>
              </a:solidFill>
              <a:latin typeface="Calibri" panose="020F0502020204030204" pitchFamily="34" charset="0"/>
            </a:endParaRPr>
          </a:p>
          <a:p>
            <a:pPr>
              <a:buNone/>
            </a:pPr>
            <a:endParaRPr lang="zh-CN" altLang="en-US" sz="2000" b="1" dirty="0">
              <a:solidFill>
                <a:srgbClr val="0000CC"/>
              </a:solidFill>
              <a:latin typeface="Calibri" panose="020F0502020204030204"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pPr algn="l"/>
            <a:r>
              <a:rPr lang="zh-CN" altLang="en-US" b="1" dirty="0" smtClean="0">
                <a:solidFill>
                  <a:srgbClr val="FF0000"/>
                </a:solidFill>
                <a:latin typeface="黑体" panose="02010609060101010101" charset="-122"/>
                <a:ea typeface="黑体" panose="02010609060101010101" charset="-122"/>
              </a:rPr>
              <a:t>背景解读</a:t>
            </a:r>
            <a:br>
              <a:rPr lang="zh-CN" altLang="en-US" b="1" dirty="0" smtClean="0">
                <a:solidFill>
                  <a:srgbClr val="FF0000"/>
                </a:solidFill>
                <a:latin typeface="黑体" panose="02010609060101010101" charset="-122"/>
                <a:ea typeface="黑体" panose="02010609060101010101" charset="-122"/>
              </a:rPr>
            </a:br>
            <a:endParaRPr lang="zh-CN" altLang="en-US" dirty="0"/>
          </a:p>
        </p:txBody>
      </p:sp>
      <p:sp>
        <p:nvSpPr>
          <p:cNvPr id="3" name="内容占位符 2"/>
          <p:cNvSpPr>
            <a:spLocks noGrp="1"/>
          </p:cNvSpPr>
          <p:nvPr>
            <p:ph idx="1"/>
          </p:nvPr>
        </p:nvSpPr>
        <p:spPr>
          <a:xfrm>
            <a:off x="457200" y="1241425"/>
            <a:ext cx="8229600" cy="4525963"/>
          </a:xfrm>
        </p:spPr>
        <p:txBody>
          <a:bodyPr>
            <a:noAutofit/>
          </a:bodyPr>
          <a:lstStyle/>
          <a:p>
            <a:pPr>
              <a:buNone/>
            </a:pPr>
            <a:r>
              <a:rPr lang="zh-CN" altLang="en-US" b="1" dirty="0" smtClean="0">
                <a:solidFill>
                  <a:srgbClr val="FF0000"/>
                </a:solidFill>
                <a:latin typeface="Calibri" panose="020F0502020204030204" pitchFamily="34" charset="0"/>
              </a:rPr>
              <a:t>（</a:t>
            </a:r>
            <a:r>
              <a:rPr lang="en-US" altLang="zh-CN" b="1" dirty="0" smtClean="0">
                <a:solidFill>
                  <a:srgbClr val="FF0000"/>
                </a:solidFill>
                <a:latin typeface="Calibri" panose="020F0502020204030204" pitchFamily="34" charset="0"/>
              </a:rPr>
              <a:t>7</a:t>
            </a:r>
            <a:r>
              <a:rPr lang="zh-CN" altLang="en-US" b="1" dirty="0" smtClean="0">
                <a:solidFill>
                  <a:srgbClr val="FF0000"/>
                </a:solidFill>
                <a:latin typeface="Calibri" panose="020F0502020204030204" pitchFamily="34" charset="0"/>
              </a:rPr>
              <a:t>）</a:t>
            </a:r>
            <a:r>
              <a:rPr lang="en-US" altLang="zh-CN" b="1" dirty="0" smtClean="0">
                <a:solidFill>
                  <a:srgbClr val="FF0000"/>
                </a:solidFill>
                <a:latin typeface="Calibri" panose="020F0502020204030204" pitchFamily="34" charset="0"/>
              </a:rPr>
              <a:t>20</a:t>
            </a:r>
            <a:r>
              <a:rPr lang="zh-CN" altLang="en-US" b="1" dirty="0" smtClean="0">
                <a:solidFill>
                  <a:srgbClr val="FF0000"/>
                </a:solidFill>
                <a:latin typeface="Calibri" panose="020F0502020204030204" pitchFamily="34" charset="0"/>
              </a:rPr>
              <a:t>世纪</a:t>
            </a:r>
            <a:r>
              <a:rPr lang="en-US" altLang="zh-CN" b="1" dirty="0" smtClean="0">
                <a:solidFill>
                  <a:srgbClr val="FF0000"/>
                </a:solidFill>
                <a:latin typeface="Calibri" panose="020F0502020204030204" pitchFamily="34" charset="0"/>
              </a:rPr>
              <a:t>90</a:t>
            </a:r>
            <a:r>
              <a:rPr lang="zh-CN" altLang="en-US" b="1" dirty="0" smtClean="0">
                <a:solidFill>
                  <a:srgbClr val="FF0000"/>
                </a:solidFill>
                <a:latin typeface="Calibri" panose="020F0502020204030204" pitchFamily="34" charset="0"/>
              </a:rPr>
              <a:t>年代进军日本市场。</a:t>
            </a:r>
            <a:endParaRPr lang="zh-CN" altLang="en-US" b="1" dirty="0" smtClean="0">
              <a:solidFill>
                <a:srgbClr val="FF0000"/>
              </a:solidFill>
              <a:latin typeface="Calibri" panose="020F0502020204030204" pitchFamily="34" charset="0"/>
            </a:endParaRPr>
          </a:p>
          <a:p>
            <a:pPr>
              <a:buNone/>
            </a:pPr>
            <a:r>
              <a:rPr lang="zh-CN" altLang="en-US" sz="2400" b="1" dirty="0" smtClean="0">
                <a:solidFill>
                  <a:srgbClr val="0000CC"/>
                </a:solidFill>
                <a:latin typeface="Calibri" panose="020F0502020204030204" pitchFamily="34" charset="0"/>
              </a:rPr>
              <a:t>    原因或条件：一方面是这个市场大得惊人，另一方面是日本的印刷虽极端发达但是出版软件并不先进，这就有了“可乘之机”。</a:t>
            </a:r>
            <a:endParaRPr lang="zh-CN" altLang="en-US" sz="2400" b="1" dirty="0" smtClean="0">
              <a:solidFill>
                <a:srgbClr val="0000CC"/>
              </a:solidFill>
              <a:latin typeface="Calibri" panose="020F0502020204030204" pitchFamily="34" charset="0"/>
            </a:endParaRPr>
          </a:p>
          <a:p>
            <a:pPr>
              <a:buNone/>
            </a:pPr>
            <a:r>
              <a:rPr lang="zh-CN" altLang="en-US" sz="2400" b="1" dirty="0" smtClean="0">
                <a:solidFill>
                  <a:srgbClr val="0000CC"/>
                </a:solidFill>
                <a:latin typeface="Calibri" panose="020F0502020204030204" pitchFamily="34" charset="0"/>
              </a:rPr>
              <a:t>    影响或结果：使年轻人得到了锻炼，掌握了先进的技术和管理理念。</a:t>
            </a:r>
            <a:endParaRPr lang="zh-CN" altLang="en-US" sz="2400" b="1" dirty="0" smtClean="0">
              <a:solidFill>
                <a:srgbClr val="0000CC"/>
              </a:solidFill>
              <a:latin typeface="Calibri" panose="020F0502020204030204" pitchFamily="34" charset="0"/>
            </a:endParaRPr>
          </a:p>
          <a:p>
            <a:pPr>
              <a:buNone/>
            </a:pPr>
            <a:r>
              <a:rPr lang="zh-CN" altLang="en-US" b="1" dirty="0" smtClean="0">
                <a:latin typeface="Calibri" panose="020F0502020204030204" pitchFamily="34" charset="0"/>
              </a:rPr>
              <a:t>    </a:t>
            </a:r>
            <a:r>
              <a:rPr lang="zh-CN" altLang="en-US" b="1" dirty="0">
                <a:solidFill>
                  <a:srgbClr val="FF0000"/>
                </a:solidFill>
                <a:latin typeface="Calibri" panose="020F0502020204030204" pitchFamily="34" charset="0"/>
              </a:rPr>
              <a:t>（</a:t>
            </a:r>
            <a:r>
              <a:rPr lang="en-US" altLang="zh-CN" b="1" dirty="0">
                <a:solidFill>
                  <a:srgbClr val="FF0000"/>
                </a:solidFill>
                <a:latin typeface="Calibri" panose="020F0502020204030204" pitchFamily="34" charset="0"/>
              </a:rPr>
              <a:t>8</a:t>
            </a:r>
            <a:r>
              <a:rPr lang="zh-CN" altLang="en-US" b="1" dirty="0">
                <a:solidFill>
                  <a:srgbClr val="FF0000"/>
                </a:solidFill>
                <a:latin typeface="Calibri" panose="020F0502020204030204" pitchFamily="34" charset="0"/>
              </a:rPr>
              <a:t>）</a:t>
            </a:r>
            <a:r>
              <a:rPr lang="en-US" altLang="zh-CN" b="1" dirty="0">
                <a:solidFill>
                  <a:srgbClr val="FF0000"/>
                </a:solidFill>
                <a:latin typeface="Calibri" panose="020F0502020204030204" pitchFamily="34" charset="0"/>
              </a:rPr>
              <a:t>1995</a:t>
            </a:r>
            <a:r>
              <a:rPr lang="zh-CN" altLang="en-US" b="1" dirty="0">
                <a:solidFill>
                  <a:srgbClr val="FF0000"/>
                </a:solidFill>
                <a:latin typeface="Calibri" panose="020F0502020204030204" pitchFamily="34" charset="0"/>
              </a:rPr>
              <a:t>年进军广电业。</a:t>
            </a:r>
            <a:endParaRPr lang="zh-CN" altLang="en-US" b="1" dirty="0">
              <a:solidFill>
                <a:srgbClr val="FF0000"/>
              </a:solidFill>
              <a:latin typeface="Calibri" panose="020F0502020204030204" pitchFamily="34" charset="0"/>
            </a:endParaRPr>
          </a:p>
          <a:p>
            <a:pPr>
              <a:buNone/>
            </a:pPr>
            <a:r>
              <a:rPr lang="zh-CN" altLang="en-US" sz="2400" b="1" dirty="0">
                <a:solidFill>
                  <a:srgbClr val="0070C0"/>
                </a:solidFill>
                <a:latin typeface="Calibri" panose="020F0502020204030204" pitchFamily="34" charset="0"/>
              </a:rPr>
              <a:t>    </a:t>
            </a:r>
            <a:r>
              <a:rPr lang="zh-CN" altLang="en-US" sz="2400" b="1" dirty="0">
                <a:solidFill>
                  <a:srgbClr val="0000CC"/>
                </a:solidFill>
                <a:latin typeface="Calibri" panose="020F0502020204030204" pitchFamily="34" charset="0"/>
              </a:rPr>
              <a:t>原因或条件：十年来我们主打的产品还在出版这个领域，没有崭新的领域。 </a:t>
            </a:r>
            <a:endParaRPr lang="zh-CN" altLang="en-US" sz="2400" b="1" dirty="0">
              <a:solidFill>
                <a:srgbClr val="0000CC"/>
              </a:solidFill>
              <a:latin typeface="Calibri" panose="020F0502020204030204" pitchFamily="34" charset="0"/>
            </a:endParaRPr>
          </a:p>
          <a:p>
            <a:pPr>
              <a:buNone/>
            </a:pPr>
            <a:r>
              <a:rPr lang="zh-CN" altLang="en-US" sz="2400" b="1" dirty="0">
                <a:solidFill>
                  <a:srgbClr val="0000CC"/>
                </a:solidFill>
                <a:latin typeface="Calibri" panose="020F0502020204030204" pitchFamily="34" charset="0"/>
              </a:rPr>
              <a:t>    影响或结果：找到了第二个很大的支撑点，一个很大的市场，充满前景的，充满挑战的，可以让大量的年轻人出成绩的领域。</a:t>
            </a:r>
            <a:endParaRPr lang="zh-CN" altLang="en-US" sz="2400" b="1" dirty="0">
              <a:solidFill>
                <a:srgbClr val="0000CC"/>
              </a:solidFill>
              <a:latin typeface="Calibri" panose="020F0502020204030204" pitchFamily="34" charset="0"/>
            </a:endParaRPr>
          </a:p>
          <a:p>
            <a:pPr>
              <a:buNone/>
            </a:pPr>
            <a:endParaRPr lang="zh-CN" altLang="en-US" sz="2400" b="1" dirty="0">
              <a:solidFill>
                <a:srgbClr val="0070C0"/>
              </a:solidFill>
              <a:latin typeface="Calibri" panose="020F0502020204030204" pitchFamily="34" charset="0"/>
            </a:endParaRPr>
          </a:p>
          <a:p>
            <a:endParaRPr lang="zh-CN" altLang="en-US" sz="2400" b="1" dirty="0">
              <a:solidFill>
                <a:srgbClr val="0070C0"/>
              </a:solidFill>
              <a:latin typeface="Calibri" panose="020F0502020204030204"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590675"/>
            <a:ext cx="8229600" cy="4525963"/>
          </a:xfrm>
        </p:spPr>
        <p:txBody>
          <a:bodyPr>
            <a:normAutofit/>
          </a:bodyPr>
          <a:lstStyle/>
          <a:p>
            <a:r>
              <a:rPr lang="zh-CN" altLang="zh-CN" sz="4800" b="1" dirty="0">
                <a:solidFill>
                  <a:srgbClr val="0000CC"/>
                </a:solidFill>
                <a:latin typeface="方正启体简体" panose="03000509000000000000" charset="-122"/>
                <a:ea typeface="方正启体简体" panose="03000509000000000000" charset="-122"/>
              </a:rPr>
              <a:t>课文是节选了其中的第六个抉择的部分。</a:t>
            </a:r>
            <a:endParaRPr lang="zh-CN" altLang="zh-CN" sz="4800" b="1" dirty="0">
              <a:solidFill>
                <a:srgbClr val="0000CC"/>
              </a:solidFill>
              <a:latin typeface="方正启体简体" panose="03000509000000000000" charset="-122"/>
              <a:ea typeface="方正启体简体" panose="03000509000000000000" charset="-122"/>
            </a:endParaRPr>
          </a:p>
          <a:p>
            <a:endParaRPr lang="zh-CN" altLang="zh-CN" sz="4800" b="1" dirty="0">
              <a:solidFill>
                <a:srgbClr val="0000CC"/>
              </a:solidFill>
              <a:latin typeface="方正启体简体" panose="03000509000000000000" charset="-122"/>
              <a:ea typeface="方正启体简体" panose="03000509000000000000"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zh-CN" b="1" dirty="0">
                <a:solidFill>
                  <a:srgbClr val="FF0000"/>
                </a:solidFill>
              </a:rPr>
              <a:t>浏览课文，理</a:t>
            </a:r>
            <a:r>
              <a:rPr lang="zh-CN" altLang="zh-CN" b="1" dirty="0" smtClean="0">
                <a:solidFill>
                  <a:srgbClr val="FF0000"/>
                </a:solidFill>
              </a:rPr>
              <a:t>清思路</a:t>
            </a:r>
            <a:endParaRPr lang="zh-CN" altLang="en-US" b="1" dirty="0">
              <a:solidFill>
                <a:srgbClr val="FF0000"/>
              </a:solidFill>
            </a:endParaRPr>
          </a:p>
        </p:txBody>
      </p:sp>
      <p:sp>
        <p:nvSpPr>
          <p:cNvPr id="3" name="内容占位符 2"/>
          <p:cNvSpPr>
            <a:spLocks noGrp="1"/>
          </p:cNvSpPr>
          <p:nvPr>
            <p:ph idx="1"/>
          </p:nvPr>
        </p:nvSpPr>
        <p:spPr/>
        <p:txBody>
          <a:bodyPr>
            <a:normAutofit/>
          </a:bodyPr>
          <a:lstStyle/>
          <a:p>
            <a:r>
              <a:rPr lang="zh-CN" altLang="en-US" b="1" dirty="0" smtClean="0">
                <a:solidFill>
                  <a:srgbClr val="002060"/>
                </a:solidFill>
              </a:rPr>
              <a:t>一、</a:t>
            </a:r>
            <a:r>
              <a:rPr lang="en-US" altLang="zh-CN" b="1" dirty="0" smtClean="0">
                <a:solidFill>
                  <a:srgbClr val="002060"/>
                </a:solidFill>
              </a:rPr>
              <a:t>(</a:t>
            </a:r>
            <a:r>
              <a:rPr lang="zh-CN" altLang="en-US" b="1" dirty="0" smtClean="0">
                <a:solidFill>
                  <a:srgbClr val="002060"/>
                </a:solidFill>
              </a:rPr>
              <a:t>第</a:t>
            </a:r>
            <a:r>
              <a:rPr lang="en-US" altLang="zh-CN" b="1" dirty="0" smtClean="0">
                <a:solidFill>
                  <a:srgbClr val="002060"/>
                </a:solidFill>
              </a:rPr>
              <a:t>1</a:t>
            </a:r>
            <a:r>
              <a:rPr lang="zh-CN" altLang="en-US" b="1" dirty="0" smtClean="0">
                <a:solidFill>
                  <a:srgbClr val="002060"/>
                </a:solidFill>
              </a:rPr>
              <a:t>自然段</a:t>
            </a:r>
            <a:r>
              <a:rPr lang="en-US" altLang="zh-CN" b="1" dirty="0" smtClean="0">
                <a:solidFill>
                  <a:srgbClr val="002060"/>
                </a:solidFill>
              </a:rPr>
              <a:t>)</a:t>
            </a:r>
            <a:r>
              <a:rPr lang="zh-CN" altLang="en-US" b="1" dirty="0" smtClean="0">
                <a:solidFill>
                  <a:srgbClr val="002060"/>
                </a:solidFill>
              </a:rPr>
              <a:t>：概述自己的一生，是过时的科学家，是快落山的太阳。</a:t>
            </a:r>
            <a:br>
              <a:rPr lang="zh-CN" altLang="en-US" b="1" dirty="0" smtClean="0">
                <a:solidFill>
                  <a:srgbClr val="002060"/>
                </a:solidFill>
              </a:rPr>
            </a:br>
            <a:br>
              <a:rPr lang="zh-CN" altLang="en-US" b="1" dirty="0" smtClean="0">
                <a:solidFill>
                  <a:srgbClr val="002060"/>
                </a:solidFill>
              </a:rPr>
            </a:br>
            <a:r>
              <a:rPr lang="zh-CN" altLang="en-US" b="1" dirty="0" smtClean="0">
                <a:solidFill>
                  <a:srgbClr val="002060"/>
                </a:solidFill>
              </a:rPr>
              <a:t>二、</a:t>
            </a:r>
            <a:r>
              <a:rPr lang="en-US" altLang="zh-CN" b="1" dirty="0" smtClean="0">
                <a:solidFill>
                  <a:srgbClr val="002060"/>
                </a:solidFill>
              </a:rPr>
              <a:t>(</a:t>
            </a:r>
            <a:r>
              <a:rPr lang="zh-CN" altLang="en-US" b="1" dirty="0" smtClean="0">
                <a:solidFill>
                  <a:srgbClr val="002060"/>
                </a:solidFill>
              </a:rPr>
              <a:t>第</a:t>
            </a:r>
            <a:r>
              <a:rPr lang="en-US" altLang="zh-CN" b="1" dirty="0" smtClean="0">
                <a:solidFill>
                  <a:srgbClr val="002060"/>
                </a:solidFill>
              </a:rPr>
              <a:t>2</a:t>
            </a:r>
            <a:r>
              <a:rPr lang="zh-CN" altLang="en-US" b="1" dirty="0" smtClean="0">
                <a:solidFill>
                  <a:srgbClr val="002060"/>
                </a:solidFill>
              </a:rPr>
              <a:t>～</a:t>
            </a:r>
            <a:r>
              <a:rPr lang="en-US" altLang="zh-CN" b="1" dirty="0" smtClean="0">
                <a:solidFill>
                  <a:srgbClr val="002060"/>
                </a:solidFill>
              </a:rPr>
              <a:t>7</a:t>
            </a:r>
            <a:r>
              <a:rPr lang="zh-CN" altLang="en-US" b="1" dirty="0" smtClean="0">
                <a:solidFill>
                  <a:srgbClr val="002060"/>
                </a:solidFill>
              </a:rPr>
              <a:t>自然段</a:t>
            </a:r>
            <a:r>
              <a:rPr lang="en-US" altLang="zh-CN" b="1" dirty="0" smtClean="0">
                <a:solidFill>
                  <a:srgbClr val="002060"/>
                </a:solidFill>
              </a:rPr>
              <a:t>)</a:t>
            </a:r>
            <a:r>
              <a:rPr lang="zh-CN" altLang="en-US" b="1" dirty="0" smtClean="0">
                <a:solidFill>
                  <a:srgbClr val="002060"/>
                </a:solidFill>
              </a:rPr>
              <a:t>：大力扶植年轻人。</a:t>
            </a:r>
            <a:br>
              <a:rPr lang="zh-CN" altLang="en-US" b="1" dirty="0" smtClean="0">
                <a:solidFill>
                  <a:srgbClr val="002060"/>
                </a:solidFill>
              </a:rPr>
            </a:br>
            <a:br>
              <a:rPr lang="zh-CN" altLang="en-US" b="1" dirty="0" smtClean="0">
                <a:solidFill>
                  <a:srgbClr val="002060"/>
                </a:solidFill>
              </a:rPr>
            </a:br>
            <a:r>
              <a:rPr lang="zh-CN" altLang="en-US" b="1" dirty="0" smtClean="0">
                <a:solidFill>
                  <a:srgbClr val="002060"/>
                </a:solidFill>
              </a:rPr>
              <a:t>三、</a:t>
            </a:r>
            <a:r>
              <a:rPr lang="en-US" altLang="zh-CN" b="1" dirty="0" smtClean="0">
                <a:solidFill>
                  <a:srgbClr val="002060"/>
                </a:solidFill>
              </a:rPr>
              <a:t>(</a:t>
            </a:r>
            <a:r>
              <a:rPr lang="zh-CN" altLang="en-US" b="1" dirty="0" smtClean="0">
                <a:solidFill>
                  <a:srgbClr val="002060"/>
                </a:solidFill>
              </a:rPr>
              <a:t>第</a:t>
            </a:r>
            <a:r>
              <a:rPr lang="en-US" altLang="zh-CN" b="1" dirty="0" smtClean="0">
                <a:solidFill>
                  <a:srgbClr val="002060"/>
                </a:solidFill>
              </a:rPr>
              <a:t>8</a:t>
            </a:r>
            <a:r>
              <a:rPr lang="zh-CN" altLang="en-US" b="1" dirty="0" smtClean="0">
                <a:solidFill>
                  <a:srgbClr val="002060"/>
                </a:solidFill>
              </a:rPr>
              <a:t>自然段</a:t>
            </a:r>
            <a:r>
              <a:rPr lang="en-US" altLang="zh-CN" b="1" dirty="0" smtClean="0">
                <a:solidFill>
                  <a:srgbClr val="002060"/>
                </a:solidFill>
              </a:rPr>
              <a:t>)</a:t>
            </a:r>
            <a:r>
              <a:rPr lang="zh-CN" altLang="en-US" b="1" dirty="0" smtClean="0">
                <a:solidFill>
                  <a:srgbClr val="002060"/>
                </a:solidFill>
              </a:rPr>
              <a:t>：送大家一个公式，把自己溶在集体中，去体现自我价值。</a:t>
            </a:r>
            <a:endParaRPr lang="zh-CN" altLang="en-US"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914400" y="685800"/>
            <a:ext cx="2757488" cy="708025"/>
          </a:xfrm>
          <a:prstGeom prst="rect">
            <a:avLst/>
          </a:prstGeom>
          <a:noFill/>
          <a:ln w="9525">
            <a:noFill/>
            <a:miter lim="800000"/>
          </a:ln>
        </p:spPr>
        <p:txBody>
          <a:bodyPr wrap="none">
            <a:spAutoFit/>
          </a:bodyPr>
          <a:lstStyle/>
          <a:p>
            <a:r>
              <a:rPr lang="zh-CN" altLang="en-US" sz="4000" b="1">
                <a:solidFill>
                  <a:srgbClr val="FF0000"/>
                </a:solidFill>
              </a:rPr>
              <a:t>结构归纳：</a:t>
            </a:r>
            <a:endParaRPr lang="zh-CN" altLang="en-US" sz="4000" b="1">
              <a:solidFill>
                <a:srgbClr val="FF0000"/>
              </a:solidFill>
            </a:endParaRPr>
          </a:p>
        </p:txBody>
      </p:sp>
      <p:sp>
        <p:nvSpPr>
          <p:cNvPr id="3" name="TextBox 2"/>
          <p:cNvSpPr txBox="1">
            <a:spLocks noChangeArrowheads="1"/>
          </p:cNvSpPr>
          <p:nvPr/>
        </p:nvSpPr>
        <p:spPr bwMode="auto">
          <a:xfrm>
            <a:off x="1430338" y="2233613"/>
            <a:ext cx="5740400" cy="2862262"/>
          </a:xfrm>
          <a:prstGeom prst="rect">
            <a:avLst/>
          </a:prstGeom>
          <a:noFill/>
          <a:ln w="9525">
            <a:noFill/>
            <a:miter lim="800000"/>
          </a:ln>
        </p:spPr>
        <p:txBody>
          <a:bodyPr wrap="none">
            <a:spAutoFit/>
          </a:bodyPr>
          <a:lstStyle/>
          <a:p>
            <a:r>
              <a:rPr lang="zh-CN" altLang="en-US" sz="3600" b="1"/>
              <a:t>引出话题</a:t>
            </a:r>
            <a:r>
              <a:rPr lang="en-US" altLang="zh-CN" sz="3600" b="1"/>
              <a:t>——</a:t>
            </a:r>
            <a:r>
              <a:rPr lang="zh-CN" altLang="en-US" sz="3600" b="1"/>
              <a:t>重要选择</a:t>
            </a:r>
            <a:endParaRPr lang="en-US" altLang="zh-CN" sz="3600" b="1"/>
          </a:p>
          <a:p>
            <a:endParaRPr lang="en-US" altLang="zh-CN" sz="3600" b="1"/>
          </a:p>
          <a:p>
            <a:r>
              <a:rPr lang="zh-CN" altLang="en-US" sz="3600" b="1"/>
              <a:t>论述话题</a:t>
            </a:r>
            <a:r>
              <a:rPr lang="en-US" altLang="zh-CN" sz="3600" b="1"/>
              <a:t>——</a:t>
            </a:r>
            <a:r>
              <a:rPr lang="zh-CN" altLang="en-US" sz="3600" b="1"/>
              <a:t>第六次抉择</a:t>
            </a:r>
            <a:endParaRPr lang="en-US" altLang="zh-CN" sz="3600" b="1"/>
          </a:p>
          <a:p>
            <a:endParaRPr lang="en-US" altLang="zh-CN" sz="3600" b="1"/>
          </a:p>
          <a:p>
            <a:r>
              <a:rPr lang="zh-CN" altLang="en-US" sz="3600" b="1"/>
              <a:t>结束话题</a:t>
            </a:r>
            <a:r>
              <a:rPr lang="en-US" altLang="zh-CN" sz="3600" b="1"/>
              <a:t>——</a:t>
            </a:r>
            <a:r>
              <a:rPr lang="zh-CN" altLang="en-US" sz="3600" b="1"/>
              <a:t>实现自我价值</a:t>
            </a:r>
            <a:endParaRPr lang="zh-CN" altLang="en-US" sz="3600" b="1"/>
          </a:p>
        </p:txBody>
      </p:sp>
      <p:sp>
        <p:nvSpPr>
          <p:cNvPr id="4" name="TextBox 3"/>
          <p:cNvSpPr txBox="1">
            <a:spLocks noChangeArrowheads="1"/>
          </p:cNvSpPr>
          <p:nvPr/>
        </p:nvSpPr>
        <p:spPr bwMode="auto">
          <a:xfrm>
            <a:off x="7207250" y="2438400"/>
            <a:ext cx="1981200" cy="2554288"/>
          </a:xfrm>
          <a:prstGeom prst="rect">
            <a:avLst/>
          </a:prstGeom>
          <a:noFill/>
          <a:ln w="9525">
            <a:noFill/>
            <a:miter lim="800000"/>
          </a:ln>
        </p:spPr>
        <p:txBody>
          <a:bodyPr>
            <a:spAutoFit/>
          </a:bodyPr>
          <a:lstStyle/>
          <a:p>
            <a:r>
              <a:rPr lang="zh-CN" altLang="en-US" sz="3200" b="1">
                <a:solidFill>
                  <a:srgbClr val="FF0000"/>
                </a:solidFill>
              </a:rPr>
              <a:t>尊重科技发展规律</a:t>
            </a:r>
            <a:endParaRPr lang="en-US" altLang="zh-CN" sz="3200" b="1">
              <a:solidFill>
                <a:srgbClr val="FF0000"/>
              </a:solidFill>
            </a:endParaRPr>
          </a:p>
          <a:p>
            <a:endParaRPr lang="en-US" altLang="zh-CN" sz="3200" b="1">
              <a:solidFill>
                <a:srgbClr val="FF0000"/>
              </a:solidFill>
            </a:endParaRPr>
          </a:p>
          <a:p>
            <a:r>
              <a:rPr lang="zh-CN" altLang="en-US" sz="3200" b="1">
                <a:solidFill>
                  <a:srgbClr val="FF0000"/>
                </a:solidFill>
              </a:rPr>
              <a:t>不计较名利</a:t>
            </a:r>
            <a:endParaRPr lang="zh-CN" altLang="en-US" sz="3200" b="1">
              <a:solidFill>
                <a:srgbClr val="FF0000"/>
              </a:solidFill>
            </a:endParaRPr>
          </a:p>
        </p:txBody>
      </p:sp>
      <p:sp>
        <p:nvSpPr>
          <p:cNvPr id="5" name="TextBox 4"/>
          <p:cNvSpPr txBox="1">
            <a:spLocks noChangeArrowheads="1"/>
          </p:cNvSpPr>
          <p:nvPr/>
        </p:nvSpPr>
        <p:spPr bwMode="auto">
          <a:xfrm>
            <a:off x="433388" y="1563688"/>
            <a:ext cx="739775" cy="4189412"/>
          </a:xfrm>
          <a:prstGeom prst="rect">
            <a:avLst/>
          </a:prstGeom>
          <a:noFill/>
          <a:ln w="9525">
            <a:noFill/>
            <a:miter lim="800000"/>
          </a:ln>
        </p:spPr>
        <p:txBody>
          <a:bodyPr vert="eaVert" wrap="none">
            <a:spAutoFit/>
          </a:bodyPr>
          <a:lstStyle/>
          <a:p>
            <a:r>
              <a:rPr lang="zh-CN" altLang="en-US" sz="3600" b="1">
                <a:solidFill>
                  <a:srgbClr val="0000CC"/>
                </a:solidFill>
              </a:rPr>
              <a:t>我一生中的重要抉择</a:t>
            </a:r>
            <a:endParaRPr lang="zh-CN" altLang="en-US" sz="3600" b="1">
              <a:solidFill>
                <a:srgbClr val="0000CC"/>
              </a:solidFill>
            </a:endParaRPr>
          </a:p>
        </p:txBody>
      </p:sp>
      <p:sp>
        <p:nvSpPr>
          <p:cNvPr id="6" name="左大括号 5"/>
          <p:cNvSpPr/>
          <p:nvPr/>
        </p:nvSpPr>
        <p:spPr>
          <a:xfrm>
            <a:off x="1189038" y="2098675"/>
            <a:ext cx="225425" cy="3260725"/>
          </a:xfrm>
          <a:prstGeom prst="leftBrace">
            <a:avLst/>
          </a:prstGeom>
          <a:solidFill>
            <a:srgbClr val="FF0000"/>
          </a:solidFill>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b="1" dirty="0">
              <a:solidFill>
                <a:srgbClr val="FF0000"/>
              </a:solidFill>
            </a:endParaRPr>
          </a:p>
        </p:txBody>
      </p:sp>
      <p:sp>
        <p:nvSpPr>
          <p:cNvPr id="7" name="右大括号 6"/>
          <p:cNvSpPr/>
          <p:nvPr/>
        </p:nvSpPr>
        <p:spPr>
          <a:xfrm flipH="1">
            <a:off x="7151688" y="2452688"/>
            <a:ext cx="55562" cy="2286000"/>
          </a:xfrm>
          <a:prstGeom prst="rightBrace">
            <a:avLst/>
          </a:prstGeom>
          <a:solidFill>
            <a:srgbClr val="FF0000"/>
          </a:solidFill>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4000" b="1" dirty="0" smtClean="0">
                <a:solidFill>
                  <a:srgbClr val="FF0000"/>
                </a:solidFill>
              </a:rPr>
              <a:t>课文探究</a:t>
            </a:r>
            <a:endParaRPr lang="zh-CN" altLang="en-US" sz="4000" b="1" dirty="0">
              <a:solidFill>
                <a:srgbClr val="FF0000"/>
              </a:solidFill>
            </a:endParaRPr>
          </a:p>
        </p:txBody>
      </p:sp>
      <p:sp>
        <p:nvSpPr>
          <p:cNvPr id="3" name="内容占位符 2"/>
          <p:cNvSpPr>
            <a:spLocks noGrp="1"/>
          </p:cNvSpPr>
          <p:nvPr>
            <p:ph idx="1"/>
          </p:nvPr>
        </p:nvSpPr>
        <p:spPr/>
        <p:txBody>
          <a:bodyPr>
            <a:normAutofit fontScale="92500"/>
          </a:bodyPr>
          <a:lstStyle/>
          <a:p>
            <a:r>
              <a:rPr lang="zh-CN" altLang="zh-CN" b="1" dirty="0" smtClean="0">
                <a:solidFill>
                  <a:srgbClr val="002060"/>
                </a:solidFill>
              </a:rPr>
              <a:t>这篇演讲稿思路清晰，逻辑严密，结合第</a:t>
            </a:r>
            <a:r>
              <a:rPr lang="en-US" altLang="zh-CN" b="1" dirty="0" smtClean="0">
                <a:solidFill>
                  <a:srgbClr val="002060"/>
                </a:solidFill>
              </a:rPr>
              <a:t>2</a:t>
            </a:r>
            <a:r>
              <a:rPr lang="zh-CN" altLang="zh-CN" b="1" dirty="0" smtClean="0">
                <a:solidFill>
                  <a:srgbClr val="002060"/>
                </a:solidFill>
              </a:rPr>
              <a:t>－</a:t>
            </a:r>
            <a:r>
              <a:rPr lang="en-US" altLang="zh-CN" b="1" dirty="0" smtClean="0">
                <a:solidFill>
                  <a:srgbClr val="002060"/>
                </a:solidFill>
              </a:rPr>
              <a:t>6</a:t>
            </a:r>
            <a:r>
              <a:rPr lang="zh-CN" altLang="zh-CN" b="1" dirty="0" smtClean="0">
                <a:solidFill>
                  <a:srgbClr val="002060"/>
                </a:solidFill>
              </a:rPr>
              <a:t>段</a:t>
            </a:r>
            <a:r>
              <a:rPr lang="zh-CN" altLang="en-US" b="1" dirty="0" smtClean="0">
                <a:solidFill>
                  <a:srgbClr val="002060"/>
                </a:solidFill>
              </a:rPr>
              <a:t>，</a:t>
            </a:r>
            <a:r>
              <a:rPr lang="zh-CN" altLang="zh-CN" b="1" dirty="0" smtClean="0">
                <a:solidFill>
                  <a:srgbClr val="002060"/>
                </a:solidFill>
              </a:rPr>
              <a:t>分析逻辑严密性是如何体现的。</a:t>
            </a:r>
            <a:endParaRPr lang="zh-CN" altLang="en-US" b="1" dirty="0" smtClean="0">
              <a:solidFill>
                <a:srgbClr val="002060"/>
              </a:solidFill>
            </a:endParaRPr>
          </a:p>
          <a:p>
            <a:r>
              <a:rPr lang="zh-CN" altLang="zh-CN" b="1" dirty="0" smtClean="0">
                <a:solidFill>
                  <a:srgbClr val="0000CC"/>
                </a:solidFill>
              </a:rPr>
              <a:t>第</a:t>
            </a:r>
            <a:r>
              <a:rPr lang="en-US" altLang="zh-CN" b="1" dirty="0">
                <a:solidFill>
                  <a:srgbClr val="0000CC"/>
                </a:solidFill>
              </a:rPr>
              <a:t>2</a:t>
            </a:r>
            <a:r>
              <a:rPr lang="zh-CN" altLang="zh-CN" b="1" dirty="0">
                <a:solidFill>
                  <a:srgbClr val="0000CC"/>
                </a:solidFill>
              </a:rPr>
              <a:t>段提出观点——花大的力量来扶植年轻人</a:t>
            </a:r>
            <a:r>
              <a:rPr lang="zh-CN" altLang="zh-CN" b="1" dirty="0" smtClean="0">
                <a:solidFill>
                  <a:srgbClr val="0000CC"/>
                </a:solidFill>
              </a:rPr>
              <a:t>；</a:t>
            </a:r>
            <a:endParaRPr lang="en-US" altLang="zh-CN" b="1" dirty="0" smtClean="0">
              <a:solidFill>
                <a:srgbClr val="0000CC"/>
              </a:solidFill>
            </a:endParaRPr>
          </a:p>
          <a:p>
            <a:r>
              <a:rPr lang="zh-CN" altLang="zh-CN" b="1" dirty="0" smtClean="0">
                <a:solidFill>
                  <a:srgbClr val="0000CC"/>
                </a:solidFill>
              </a:rPr>
              <a:t>第</a:t>
            </a:r>
            <a:r>
              <a:rPr lang="en-US" altLang="zh-CN" b="1" dirty="0">
                <a:solidFill>
                  <a:srgbClr val="0000CC"/>
                </a:solidFill>
              </a:rPr>
              <a:t>3</a:t>
            </a:r>
            <a:r>
              <a:rPr lang="zh-CN" altLang="zh-CN" b="1" dirty="0">
                <a:solidFill>
                  <a:srgbClr val="0000CC"/>
                </a:solidFill>
              </a:rPr>
              <a:t>、</a:t>
            </a:r>
            <a:r>
              <a:rPr lang="en-US" altLang="zh-CN" b="1" dirty="0">
                <a:solidFill>
                  <a:srgbClr val="0000CC"/>
                </a:solidFill>
              </a:rPr>
              <a:t>4</a:t>
            </a:r>
            <a:r>
              <a:rPr lang="zh-CN" altLang="zh-CN" b="1" dirty="0">
                <a:solidFill>
                  <a:srgbClr val="0000CC"/>
                </a:solidFill>
              </a:rPr>
              <a:t>段阐明自己对“权威”的认识，这是扶植年轻人的理由</a:t>
            </a:r>
            <a:r>
              <a:rPr lang="zh-CN" altLang="zh-CN" b="1" dirty="0" smtClean="0">
                <a:solidFill>
                  <a:srgbClr val="0000CC"/>
                </a:solidFill>
              </a:rPr>
              <a:t>；</a:t>
            </a:r>
            <a:endParaRPr lang="en-US" altLang="zh-CN" b="1" dirty="0" smtClean="0">
              <a:solidFill>
                <a:srgbClr val="0000CC"/>
              </a:solidFill>
            </a:endParaRPr>
          </a:p>
          <a:p>
            <a:r>
              <a:rPr lang="zh-CN" altLang="zh-CN" b="1" dirty="0" smtClean="0">
                <a:solidFill>
                  <a:srgbClr val="0000CC"/>
                </a:solidFill>
              </a:rPr>
              <a:t>第</a:t>
            </a:r>
            <a:r>
              <a:rPr lang="en-US" altLang="zh-CN" b="1" dirty="0">
                <a:solidFill>
                  <a:srgbClr val="0000CC"/>
                </a:solidFill>
              </a:rPr>
              <a:t>5</a:t>
            </a:r>
            <a:r>
              <a:rPr lang="zh-CN" altLang="zh-CN" b="1" dirty="0">
                <a:solidFill>
                  <a:srgbClr val="0000CC"/>
                </a:solidFill>
              </a:rPr>
              <a:t>、</a:t>
            </a:r>
            <a:r>
              <a:rPr lang="en-US" altLang="zh-CN" b="1" dirty="0">
                <a:solidFill>
                  <a:srgbClr val="0000CC"/>
                </a:solidFill>
              </a:rPr>
              <a:t>6</a:t>
            </a:r>
            <a:r>
              <a:rPr lang="zh-CN" altLang="zh-CN" b="1" dirty="0">
                <a:solidFill>
                  <a:srgbClr val="0000CC"/>
                </a:solidFill>
              </a:rPr>
              <a:t>段举例分析创业的都是年轻人，要为年轻人创业创造条件，即怎样扶植。</a:t>
            </a:r>
            <a:endParaRPr lang="zh-CN" altLang="zh-CN" b="1" dirty="0">
              <a:solidFill>
                <a:srgbClr val="0000CC"/>
              </a:solidFill>
            </a:endParaRPr>
          </a:p>
          <a:p>
            <a:r>
              <a:rPr lang="zh-CN" altLang="zh-CN" b="1" dirty="0">
                <a:solidFill>
                  <a:srgbClr val="FF0000"/>
                </a:solidFill>
              </a:rPr>
              <a:t>这几段是按层层深入的顺序安排的，逻辑严密。</a:t>
            </a:r>
            <a:endParaRPr lang="zh-CN" altLang="zh-CN" b="1" dirty="0">
              <a:solidFill>
                <a:srgbClr val="FF0000"/>
              </a:solidFill>
            </a:endParaRP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p:cTn id="2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080135"/>
            <a:ext cx="8229600" cy="4525963"/>
          </a:xfrm>
        </p:spPr>
        <p:txBody>
          <a:bodyPr>
            <a:noAutofit/>
          </a:bodyPr>
          <a:lstStyle/>
          <a:p>
            <a:r>
              <a:rPr lang="zh-CN" altLang="zh-CN" sz="2400" b="1" dirty="0" smtClean="0">
                <a:solidFill>
                  <a:srgbClr val="FF0000"/>
                </a:solidFill>
              </a:rPr>
              <a:t>找出文中列举的事例，想想其作用。</a:t>
            </a:r>
            <a:endParaRPr lang="zh-CN" altLang="en-US" sz="2400" b="1" dirty="0" smtClean="0">
              <a:solidFill>
                <a:srgbClr val="FF0000"/>
              </a:solidFill>
            </a:endParaRPr>
          </a:p>
          <a:p>
            <a:r>
              <a:rPr lang="zh-CN" altLang="zh-CN" sz="2400" b="1" dirty="0" smtClean="0">
                <a:solidFill>
                  <a:srgbClr val="0000CC"/>
                </a:solidFill>
              </a:rPr>
              <a:t>第</a:t>
            </a:r>
            <a:r>
              <a:rPr lang="zh-CN" altLang="zh-CN" sz="2400" b="1" dirty="0">
                <a:solidFill>
                  <a:srgbClr val="0000CC"/>
                </a:solidFill>
              </a:rPr>
              <a:t>一自然段讲述《荧屏连着我和你》这一电视节目例：</a:t>
            </a:r>
            <a:endParaRPr lang="zh-CN" altLang="zh-CN" sz="2400" b="1" dirty="0">
              <a:solidFill>
                <a:srgbClr val="0000CC"/>
              </a:solidFill>
            </a:endParaRPr>
          </a:p>
          <a:p>
            <a:r>
              <a:rPr lang="zh-CN" altLang="zh-CN" sz="2800" b="1" dirty="0">
                <a:solidFill>
                  <a:srgbClr val="009900"/>
                </a:solidFill>
              </a:rPr>
              <a:t>由李素丽对自己的形容引出作者对自己的形容：“努力奋斗，曾经取得过成绩，现在高峰已过，跟不上新技术发展的一个过时的科学家。”表现了作者的谦虚。</a:t>
            </a:r>
            <a:endParaRPr lang="zh-CN" altLang="zh-CN" sz="2800" b="1" dirty="0">
              <a:solidFill>
                <a:srgbClr val="009900"/>
              </a:solidFill>
            </a:endParaRPr>
          </a:p>
          <a:p>
            <a:r>
              <a:rPr lang="zh-CN" altLang="zh-CN" sz="2400" b="1" dirty="0">
                <a:solidFill>
                  <a:srgbClr val="0000CC"/>
                </a:solidFill>
              </a:rPr>
              <a:t>第</a:t>
            </a:r>
            <a:r>
              <a:rPr lang="en-US" altLang="zh-CN" sz="2400" b="1" dirty="0">
                <a:solidFill>
                  <a:srgbClr val="0000CC"/>
                </a:solidFill>
              </a:rPr>
              <a:t>2</a:t>
            </a:r>
            <a:r>
              <a:rPr lang="zh-CN" altLang="zh-CN" sz="2400" b="1" dirty="0">
                <a:solidFill>
                  <a:srgbClr val="0000CC"/>
                </a:solidFill>
              </a:rPr>
              <a:t>段作者列举英国卡文迪许实验室的多个事例</a:t>
            </a:r>
            <a:endParaRPr lang="zh-CN" altLang="zh-CN" sz="2400" b="1" dirty="0">
              <a:solidFill>
                <a:srgbClr val="0000CC"/>
              </a:solidFill>
            </a:endParaRPr>
          </a:p>
          <a:p>
            <a:r>
              <a:rPr lang="zh-CN" altLang="zh-CN" sz="2800" b="1" dirty="0" smtClean="0">
                <a:solidFill>
                  <a:srgbClr val="009900"/>
                </a:solidFill>
              </a:rPr>
              <a:t>充分</a:t>
            </a:r>
            <a:r>
              <a:rPr lang="zh-CN" altLang="en-US" sz="2800" b="1" dirty="0">
                <a:solidFill>
                  <a:srgbClr val="009900"/>
                </a:solidFill>
              </a:rPr>
              <a:t>阐述</a:t>
            </a:r>
            <a:r>
              <a:rPr lang="zh-CN" altLang="zh-CN" sz="2800" b="1" dirty="0" smtClean="0">
                <a:solidFill>
                  <a:srgbClr val="009900"/>
                </a:solidFill>
              </a:rPr>
              <a:t>了</a:t>
            </a:r>
            <a:r>
              <a:rPr lang="zh-CN" altLang="zh-CN" sz="2800" b="1" dirty="0">
                <a:solidFill>
                  <a:srgbClr val="009900"/>
                </a:solidFill>
              </a:rPr>
              <a:t>花大力气扶植年轻人是历史规律，强调扶植年轻人的重要意义。</a:t>
            </a:r>
            <a:endParaRPr lang="zh-CN" altLang="zh-CN" sz="2800" b="1" dirty="0">
              <a:solidFill>
                <a:srgbClr val="009900"/>
              </a:solidFill>
            </a:endParaRPr>
          </a:p>
          <a:p>
            <a:r>
              <a:rPr lang="zh-CN" altLang="zh-CN" sz="2400" b="1" dirty="0">
                <a:solidFill>
                  <a:srgbClr val="0000CC"/>
                </a:solidFill>
              </a:rPr>
              <a:t>第五自然段的</a:t>
            </a:r>
            <a:r>
              <a:rPr lang="en-US" altLang="zh-CN" sz="2400" b="1" dirty="0">
                <a:solidFill>
                  <a:srgbClr val="0000CC"/>
                </a:solidFill>
              </a:rPr>
              <a:t>5</a:t>
            </a:r>
            <a:r>
              <a:rPr lang="zh-CN" altLang="zh-CN" sz="2400" b="1" dirty="0">
                <a:solidFill>
                  <a:srgbClr val="0000CC"/>
                </a:solidFill>
              </a:rPr>
              <a:t>个例子，</a:t>
            </a:r>
            <a:endParaRPr lang="zh-CN" altLang="zh-CN" sz="2400" b="1" dirty="0">
              <a:solidFill>
                <a:srgbClr val="0000CC"/>
              </a:solidFill>
            </a:endParaRPr>
          </a:p>
          <a:p>
            <a:r>
              <a:rPr lang="zh-CN" altLang="zh-CN" sz="2800" b="1" dirty="0">
                <a:solidFill>
                  <a:srgbClr val="009900"/>
                </a:solidFill>
              </a:rPr>
              <a:t>告诉大家年轻人是可以挑大梁的，做出成绩的，</a:t>
            </a:r>
            <a:r>
              <a:rPr lang="zh-CN" altLang="zh-CN" sz="2800" b="1" dirty="0" smtClean="0">
                <a:solidFill>
                  <a:srgbClr val="009900"/>
                </a:solidFill>
              </a:rPr>
              <a:t>从而</a:t>
            </a:r>
            <a:r>
              <a:rPr lang="zh-CN" altLang="en-US" sz="2800" b="1" dirty="0" smtClean="0">
                <a:solidFill>
                  <a:srgbClr val="009900"/>
                </a:solidFill>
              </a:rPr>
              <a:t>阐述</a:t>
            </a:r>
            <a:r>
              <a:rPr lang="zh-CN" altLang="zh-CN" sz="2800" b="1" dirty="0" smtClean="0">
                <a:solidFill>
                  <a:srgbClr val="009900"/>
                </a:solidFill>
              </a:rPr>
              <a:t>扶植</a:t>
            </a:r>
            <a:r>
              <a:rPr lang="zh-CN" altLang="zh-CN" sz="2800" b="1" dirty="0">
                <a:solidFill>
                  <a:srgbClr val="009900"/>
                </a:solidFill>
              </a:rPr>
              <a:t>年轻人的必要性</a:t>
            </a:r>
            <a:endParaRPr lang="zh-CN" altLang="zh-CN" sz="2800" b="1" dirty="0">
              <a:solidFill>
                <a:srgbClr val="009900"/>
              </a:solidFill>
            </a:endParaRPr>
          </a:p>
          <a:p>
            <a:endParaRPr lang="zh-CN" altLang="zh-CN" sz="2800" b="1" dirty="0">
              <a:solidFill>
                <a:srgbClr val="009900"/>
              </a:solidFill>
            </a:endParaRPr>
          </a:p>
        </p:txBody>
      </p:sp>
      <p:sp>
        <p:nvSpPr>
          <p:cNvPr id="4" name="标题 1"/>
          <p:cNvSpPr>
            <a:spLocks noGrp="1"/>
          </p:cNvSpPr>
          <p:nvPr>
            <p:ph type="title"/>
          </p:nvPr>
        </p:nvSpPr>
        <p:spPr>
          <a:xfrm>
            <a:off x="457200" y="59373"/>
            <a:ext cx="8229600" cy="1143000"/>
          </a:xfrm>
        </p:spPr>
        <p:txBody>
          <a:bodyPr>
            <a:normAutofit/>
          </a:bodyPr>
          <a:lstStyle/>
          <a:p>
            <a:r>
              <a:rPr lang="zh-CN" altLang="en-US" sz="4000" b="1" dirty="0" smtClean="0">
                <a:solidFill>
                  <a:srgbClr val="FF0000"/>
                </a:solidFill>
              </a:rPr>
              <a:t>课文探究</a:t>
            </a:r>
            <a:endParaRPr lang="zh-CN" altLang="en-US" sz="4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wipe(down)">
                                      <p:cBhvr>
                                        <p:cTn id="14" dur="500"/>
                                        <p:tgtEl>
                                          <p:spTgt spid="3">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pPr marL="0" indent="0">
              <a:buNone/>
            </a:pPr>
            <a:r>
              <a:rPr lang="zh-CN" altLang="en-US" sz="4000">
                <a:latin typeface="方正启体简体" panose="03000509000000000000" charset="-122"/>
                <a:ea typeface="方正启体简体" panose="03000509000000000000" charset="-122"/>
                <a:cs typeface="方正启体简体" panose="03000509000000000000" charset="-122"/>
              </a:rPr>
              <a:t>作业：</a:t>
            </a:r>
            <a:endParaRPr lang="zh-CN" altLang="en-US" sz="4000">
              <a:latin typeface="方正启体简体" panose="03000509000000000000" charset="-122"/>
              <a:ea typeface="方正启体简体" panose="03000509000000000000" charset="-122"/>
              <a:cs typeface="方正启体简体" panose="03000509000000000000" charset="-122"/>
            </a:endParaRPr>
          </a:p>
          <a:p>
            <a:pPr marL="0" indent="0">
              <a:buNone/>
            </a:pPr>
            <a:r>
              <a:rPr lang="en-US" altLang="zh-CN" sz="4000">
                <a:latin typeface="方正启体简体" panose="03000509000000000000" charset="-122"/>
                <a:ea typeface="方正启体简体" panose="03000509000000000000" charset="-122"/>
                <a:cs typeface="方正启体简体" panose="03000509000000000000" charset="-122"/>
              </a:rPr>
              <a:t>1.</a:t>
            </a:r>
            <a:r>
              <a:rPr lang="zh-CN" altLang="en-US" sz="4000">
                <a:latin typeface="方正启体简体" panose="03000509000000000000" charset="-122"/>
                <a:ea typeface="方正启体简体" panose="03000509000000000000" charset="-122"/>
                <a:cs typeface="方正启体简体" panose="03000509000000000000" charset="-122"/>
              </a:rPr>
              <a:t>抄写第</a:t>
            </a:r>
            <a:r>
              <a:rPr lang="en-US" altLang="zh-CN" sz="4000">
                <a:latin typeface="方正启体简体" panose="03000509000000000000" charset="-122"/>
                <a:ea typeface="方正启体简体" panose="03000509000000000000" charset="-122"/>
                <a:cs typeface="方正启体简体" panose="03000509000000000000" charset="-122"/>
              </a:rPr>
              <a:t>14</a:t>
            </a:r>
            <a:r>
              <a:rPr lang="zh-CN" altLang="en-US" sz="4000">
                <a:latin typeface="方正启体简体" panose="03000509000000000000" charset="-122"/>
                <a:ea typeface="方正启体简体" panose="03000509000000000000" charset="-122"/>
                <a:cs typeface="方正启体简体" panose="03000509000000000000" charset="-122"/>
              </a:rPr>
              <a:t>课《应有格物致知精神》词语，注音不造句；</a:t>
            </a:r>
            <a:endParaRPr lang="zh-CN" altLang="en-US" sz="4000">
              <a:latin typeface="方正启体简体" panose="03000509000000000000" charset="-122"/>
              <a:ea typeface="方正启体简体" panose="03000509000000000000" charset="-122"/>
              <a:cs typeface="方正启体简体" panose="03000509000000000000" charset="-122"/>
            </a:endParaRPr>
          </a:p>
          <a:p>
            <a:pPr marL="0" indent="0">
              <a:buNone/>
            </a:pPr>
            <a:r>
              <a:rPr lang="en-US" altLang="zh-CN" sz="4000">
                <a:latin typeface="方正启体简体" panose="03000509000000000000" charset="-122"/>
                <a:ea typeface="方正启体简体" panose="03000509000000000000" charset="-122"/>
                <a:cs typeface="方正启体简体" panose="03000509000000000000" charset="-122"/>
              </a:rPr>
              <a:t>2.</a:t>
            </a:r>
            <a:r>
              <a:rPr lang="zh-CN" altLang="en-US" sz="4000">
                <a:latin typeface="方正启体简体" panose="03000509000000000000" charset="-122"/>
                <a:ea typeface="方正启体简体" panose="03000509000000000000" charset="-122"/>
                <a:cs typeface="方正启体简体" panose="03000509000000000000" charset="-122"/>
              </a:rPr>
              <a:t>《</a:t>
            </a:r>
            <a:r>
              <a:rPr lang="en-US" altLang="zh-CN" sz="4000">
                <a:latin typeface="方正启体简体" panose="03000509000000000000" charset="-122"/>
                <a:ea typeface="方正启体简体" panose="03000509000000000000" charset="-122"/>
                <a:cs typeface="方正启体简体" panose="03000509000000000000" charset="-122"/>
              </a:rPr>
              <a:t>5</a:t>
            </a:r>
            <a:r>
              <a:rPr lang="en-US" altLang="zh-CN" sz="4000">
                <a:latin typeface="宋体" panose="02010600030101010101" pitchFamily="2" charset="-122"/>
                <a:ea typeface="宋体" panose="02010600030101010101" pitchFamily="2" charset="-122"/>
                <a:cs typeface="方正启体简体" panose="03000509000000000000" charset="-122"/>
              </a:rPr>
              <a:t>·</a:t>
            </a:r>
            <a:r>
              <a:rPr lang="en-US" altLang="zh-CN" sz="4000">
                <a:latin typeface="方正启体简体" panose="03000509000000000000" charset="-122"/>
                <a:ea typeface="方正启体简体" panose="03000509000000000000" charset="-122"/>
                <a:cs typeface="方正启体简体" panose="03000509000000000000" charset="-122"/>
              </a:rPr>
              <a:t>3</a:t>
            </a:r>
            <a:r>
              <a:rPr lang="zh-CN" altLang="en-US" sz="4000">
                <a:latin typeface="方正启体简体" panose="03000509000000000000" charset="-122"/>
                <a:ea typeface="方正启体简体" panose="03000509000000000000" charset="-122"/>
                <a:cs typeface="方正启体简体" panose="03000509000000000000" charset="-122"/>
              </a:rPr>
              <a:t>》</a:t>
            </a:r>
            <a:r>
              <a:rPr lang="en-US" altLang="zh-CN" sz="4000">
                <a:latin typeface="方正启体简体" panose="03000509000000000000" charset="-122"/>
                <a:ea typeface="方正启体简体" panose="03000509000000000000" charset="-122"/>
                <a:cs typeface="方正启体简体" panose="03000509000000000000" charset="-122"/>
              </a:rPr>
              <a:t>P60</a:t>
            </a:r>
            <a:r>
              <a:rPr lang="zh-CN" altLang="en-US" sz="4000">
                <a:latin typeface="方正启体简体" panose="03000509000000000000" charset="-122"/>
                <a:ea typeface="方正启体简体" panose="03000509000000000000" charset="-122"/>
                <a:cs typeface="方正启体简体" panose="03000509000000000000" charset="-122"/>
              </a:rPr>
              <a:t>、</a:t>
            </a:r>
            <a:r>
              <a:rPr lang="en-US" altLang="zh-CN" sz="4000">
                <a:latin typeface="方正启体简体" panose="03000509000000000000" charset="-122"/>
                <a:ea typeface="方正启体简体" panose="03000509000000000000" charset="-122"/>
                <a:cs typeface="方正启体简体" panose="03000509000000000000" charset="-122"/>
              </a:rPr>
              <a:t>P61</a:t>
            </a:r>
            <a:r>
              <a:rPr lang="zh-CN" altLang="en-US" sz="4000">
                <a:latin typeface="方正启体简体" panose="03000509000000000000" charset="-122"/>
                <a:ea typeface="方正启体简体" panose="03000509000000000000" charset="-122"/>
                <a:cs typeface="方正启体简体" panose="03000509000000000000" charset="-122"/>
              </a:rPr>
              <a:t>（核心素养全练不用做），红笔批改。</a:t>
            </a:r>
            <a:endParaRPr lang="zh-CN" altLang="en-US" sz="400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4255</Words>
  <Application>WPS 演示</Application>
  <PresentationFormat>全屏显示(4:3)</PresentationFormat>
  <Paragraphs>610</Paragraphs>
  <Slides>22</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Arial</vt:lpstr>
      <vt:lpstr>宋体</vt:lpstr>
      <vt:lpstr>Wingdings</vt:lpstr>
      <vt:lpstr>黑体</vt:lpstr>
      <vt:lpstr>Calibri</vt:lpstr>
      <vt:lpstr>微软雅黑</vt:lpstr>
      <vt:lpstr>Arial Unicode MS</vt:lpstr>
      <vt:lpstr>楷体</vt:lpstr>
      <vt:lpstr>华文宋体</vt:lpstr>
      <vt:lpstr>方正楷体简体</vt:lpstr>
      <vt:lpstr>方正启体简体</vt:lpstr>
      <vt:lpstr>幼圆</vt:lpstr>
      <vt:lpstr>Times New Roman</vt:lpstr>
      <vt:lpstr>楷体_GB2312</vt:lpstr>
      <vt:lpstr>隶书</vt:lpstr>
      <vt:lpstr>新宋体</vt:lpstr>
      <vt:lpstr>Office 主题</vt:lpstr>
      <vt:lpstr>我一生中的 </vt:lpstr>
      <vt:lpstr>                         导入新课       方正集团由北京大学于1986年投资创办。王选院士为方正集团技术决策者、奠基人，其发明的汉字激光照排技术奠定了方正集团起家之业。方正集团拥有并创造了对中国IT，医疗医药产业发展至关重要的核心技术，吸引多家国际资本注入，目前已成为中国信息产业前三强的大型控股集团  ，业务领域涵盖IT、医疗医药、房地产、金融、大宗商品贸易等产业。 </vt:lpstr>
      <vt:lpstr>导入新课</vt:lpstr>
      <vt:lpstr>作者介绍</vt:lpstr>
      <vt:lpstr>PowerPoint 演示文稿</vt:lpstr>
      <vt:lpstr>PowerPoint 演示文稿</vt:lpstr>
      <vt:lpstr>PowerPoint 演示文稿</vt:lpstr>
      <vt:lpstr>成语积累</vt:lpstr>
      <vt:lpstr>PowerPoint 演示文稿</vt:lpstr>
      <vt:lpstr>PowerPoint 演示文稿</vt:lpstr>
      <vt:lpstr>PowerPoint 演示文稿</vt:lpstr>
      <vt:lpstr> 背景解读 </vt:lpstr>
      <vt:lpstr>背景解读 </vt:lpstr>
      <vt:lpstr>背景解读</vt:lpstr>
      <vt:lpstr>背景解读 </vt:lpstr>
      <vt:lpstr>背景解读 </vt:lpstr>
      <vt:lpstr>PowerPoint 演示文稿</vt:lpstr>
      <vt:lpstr>浏览课文，理清思路</vt:lpstr>
      <vt:lpstr>PowerPoint 演示文稿</vt:lpstr>
      <vt:lpstr>课文探究</vt:lpstr>
      <vt:lpstr>课文探究</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我一生中的 </dc:title>
  <dc:creator/>
  <cp:lastModifiedBy>haiyu</cp:lastModifiedBy>
  <cp:revision>20</cp:revision>
  <dcterms:created xsi:type="dcterms:W3CDTF">2020-05-25T12:59:58Z</dcterms:created>
  <dcterms:modified xsi:type="dcterms:W3CDTF">2020-05-25T13:30:38Z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2052-11.1.0.9098</vt:lpwstr>
  </property>
</Properties>
</file>