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56" r:id="rId4"/>
    <p:sldId id="261" r:id="rId5"/>
    <p:sldId id="259" r:id="rId6"/>
    <p:sldId id="273" r:id="rId7"/>
    <p:sldId id="262" r:id="rId8"/>
    <p:sldId id="274" r:id="rId9"/>
    <p:sldId id="263" r:id="rId10"/>
    <p:sldId id="278" r:id="rId11"/>
    <p:sldId id="275" r:id="rId12"/>
    <p:sldId id="264" r:id="rId13"/>
    <p:sldId id="269" r:id="rId14"/>
    <p:sldId id="271" r:id="rId15"/>
    <p:sldId id="272" r:id="rId16"/>
    <p:sldId id="277" r:id="rId17"/>
    <p:sldId id="266"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876" y="-96"/>
      </p:cViewPr>
      <p:guideLst>
        <p:guide orient="horz" pos="2150"/>
        <p:guide pos="384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smtClean="0"/>
              <a:t>单击此处编辑母版标题样式</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单击此处编辑母版文本样式</a:t>
            </a:r>
            <a:endParaRPr lang="zh-CN" altLang="en-US" smtClean="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07474C6-4EF6-456B-8363-99A56A6CEF7D}" type="slidenum">
              <a:rPr lang="zh-CN" altLang="en-US" smtClean="0"/>
            </a:fld>
            <a:endParaRPr lang="zh-CN"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endParaRPr lang="en-US" sz="8000" baseline="0" dirty="0">
              <a:ln w="3175" cmpd="sng">
                <a:noFill/>
              </a:ln>
              <a:solidFill>
                <a:schemeClr val="accent1"/>
              </a:solidFill>
              <a:effectLst/>
              <a:latin typeface="Arial" panose="020B0604020202020204"/>
            </a:endParaRP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endParaRPr lang="en-US" sz="8000" baseline="0" dirty="0">
              <a:ln w="3175" cmpd="sng">
                <a:noFill/>
              </a:ln>
              <a:solidFill>
                <a:schemeClr val="accent1"/>
              </a:solidFill>
              <a:effectLst/>
              <a:latin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CN" altLang="en-US" smtClean="0"/>
              <a:t>单击此处编辑母版标题样式</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言名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smtClean="0"/>
              <a:t>单击此处编辑母版标题样式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单击此处编辑母版文本样式</a:t>
            </a:r>
            <a:endParaRPr lang="zh-CN" altLang="en-US" smtClean="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7474C6-4EF6-456B-8363-99A56A6CEF7D}" type="slidenum">
              <a:rPr lang="zh-CN" altLang="en-US" smtClean="0"/>
            </a:fld>
            <a:endParaRPr lang="zh-CN"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endParaRPr lang="en-US" sz="8000" baseline="0" dirty="0">
              <a:ln w="3175" cmpd="sng">
                <a:noFill/>
              </a:ln>
              <a:solidFill>
                <a:schemeClr val="accent1"/>
              </a:solidFill>
              <a:effectLst/>
              <a:latin typeface="Arial" panose="020B0604020202020204"/>
            </a:endParaRP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endParaRPr lang="en-US" sz="8000" baseline="0" dirty="0">
              <a:ln w="3175" cmpd="sng">
                <a:noFill/>
              </a:ln>
              <a:solidFill>
                <a:schemeClr val="accent1"/>
              </a:solidFill>
              <a:effectLst/>
              <a:latin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或假">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CN" altLang="en-US" smtClean="0"/>
              <a:t>单击此处编辑母版标题样式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单击此处编辑母版文本样式</a:t>
            </a:r>
            <a:endParaRPr lang="zh-CN" altLang="en-US" smtClean="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ncho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4A6F027-D9F4-49A4-A196-2BB41A59ED4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07474C6-4EF6-456B-8363-99A56A6CEF7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914400" y="609600"/>
            <a:ext cx="10363200" cy="54864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lvl="0"/>
            <a:endParaRPr lang="zh-CN" altLang="en-US">
              <a:latin typeface="Times New Roman" panose="02020603050405020304" pitchFamily="2" charset="0"/>
            </a:endParaRPr>
          </a:p>
        </p:txBody>
      </p:sp>
      <p:sp>
        <p:nvSpPr>
          <p:cNvPr id="4" name="页脚占位符 3"/>
          <p:cNvSpPr>
            <a:spLocks noGrp="1"/>
          </p:cNvSpPr>
          <p:nvPr>
            <p:ph type="ftr" sz="quarter" idx="11"/>
          </p:nvPr>
        </p:nvSpPr>
        <p:spPr/>
        <p:txBody>
          <a:bodyPr/>
          <a:lstStyle/>
          <a:p>
            <a:pPr lvl="0"/>
            <a:endParaRPr lang="zh-CN" altLang="en-US">
              <a:latin typeface="Times New Roman" panose="02020603050405020304" pitchFamily="2"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Times New Roman" panose="02020603050405020304" pitchFamily="2" charset="0"/>
              </a:rPr>
            </a:fld>
            <a:endParaRPr lang="zh-CN" altLang="en-US">
              <a:latin typeface="Times New Roman" panose="02020603050405020304" pitchFamily="2" charset="0"/>
            </a:endParaRPr>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4A6F027-D9F4-49A4-A196-2BB41A59ED4F}" type="datetimeFigureOut">
              <a:rPr lang="zh-CN" altLang="en-US" smtClean="0"/>
            </a:fld>
            <a:endParaRPr lang="zh-CN"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07474C6-4EF6-456B-8363-99A56A6CEF7D}"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jpeg"/><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jpeg"/><Relationship Id="rId1"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jpeg"/><Relationship Id="rId1" Type="http://schemas.openxmlformats.org/officeDocument/2006/relationships/image" Target="../media/image6.GIF"/></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HFQ058"/>
          <p:cNvPicPr>
            <a:picLocks noChangeAspect="1" noChangeArrowheads="1"/>
          </p:cNvPicPr>
          <p:nvPr/>
        </p:nvPicPr>
        <p:blipFill>
          <a:blip r:embed="rId1">
            <a:lum bright="6000" contrast="12000"/>
            <a:extLst>
              <a:ext uri="{28A0092B-C50C-407E-A947-70E740481C1C}">
                <a14:useLocalDpi xmlns:a14="http://schemas.microsoft.com/office/drawing/2010/main" val="0"/>
              </a:ext>
            </a:extLst>
          </a:blip>
          <a:srcRect/>
          <a:stretch>
            <a:fillRect/>
          </a:stretch>
        </p:blipFill>
        <p:spPr bwMode="auto">
          <a:xfrm>
            <a:off x="0" y="-26194"/>
            <a:ext cx="12192000" cy="69103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4139719" y="1321904"/>
            <a:ext cx="5825918" cy="2262781"/>
          </a:xfrm>
        </p:spPr>
        <p:txBody>
          <a:bodyPr>
            <a:normAutofit/>
          </a:bodyPr>
          <a:lstStyle/>
          <a:p>
            <a:r>
              <a:rPr lang="zh-CN" altLang="en-US" sz="9600" dirty="0" smtClean="0">
                <a:latin typeface="方正大黑简体" panose="02010601030101010101" pitchFamily="2" charset="-122"/>
                <a:ea typeface="方正大黑简体" panose="02010601030101010101" pitchFamily="2" charset="-122"/>
              </a:rPr>
              <a:t>大雁归来</a:t>
            </a:r>
            <a:endParaRPr lang="zh-CN" altLang="en-US" sz="9600" dirty="0">
              <a:latin typeface="方正大黑简体" panose="02010601030101010101" pitchFamily="2" charset="-122"/>
              <a:ea typeface="方正大黑简体" panose="02010601030101010101" pitchFamily="2" charset="-122"/>
            </a:endParaRPr>
          </a:p>
        </p:txBody>
      </p:sp>
      <p:sp>
        <p:nvSpPr>
          <p:cNvPr id="3" name="副标题 2"/>
          <p:cNvSpPr>
            <a:spLocks noGrp="1"/>
          </p:cNvSpPr>
          <p:nvPr>
            <p:ph type="subTitle" idx="1"/>
          </p:nvPr>
        </p:nvSpPr>
        <p:spPr>
          <a:xfrm>
            <a:off x="6193806" y="4181031"/>
            <a:ext cx="3361014" cy="1126283"/>
          </a:xfrm>
        </p:spPr>
        <p:txBody>
          <a:bodyPr>
            <a:normAutofit/>
          </a:bodyPr>
          <a:lstStyle/>
          <a:p>
            <a:r>
              <a:rPr lang="zh-CN" altLang="en-US" sz="5400" b="1" dirty="0" smtClean="0">
                <a:latin typeface="Adobe 楷体 Std R" panose="02020400000000000000" pitchFamily="18" charset="-122"/>
                <a:ea typeface="Adobe 楷体 Std R" panose="02020400000000000000" pitchFamily="18" charset="-122"/>
              </a:rPr>
              <a:t>利奥波德</a:t>
            </a:r>
            <a:endParaRPr lang="zh-CN" altLang="en-US" sz="5400" b="1" dirty="0">
              <a:latin typeface="Adobe 楷体 Std R" panose="02020400000000000000" pitchFamily="18" charset="-122"/>
              <a:ea typeface="Adobe 楷体 Std R" panose="02020400000000000000" pitchFamily="18" charset="-122"/>
            </a:endParaRPr>
          </a:p>
        </p:txBody>
      </p:sp>
      <p:pic>
        <p:nvPicPr>
          <p:cNvPr id="4" name="Picture 4" descr="用图!"/>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14029" y="853074"/>
            <a:ext cx="2520950" cy="1865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p:nvPr/>
        </p:nvSpPr>
        <p:spPr>
          <a:xfrm>
            <a:off x="3596381" y="2302567"/>
            <a:ext cx="5415098" cy="1646582"/>
          </a:xfrm>
          <a:prstGeom prst="rect">
            <a:avLst/>
          </a:prstGeom>
        </p:spPr>
        <p:txBody>
          <a:bodyPr>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zh-CN" altLang="en-US" sz="6600" u="sng" dirty="0" smtClean="0">
                <a:latin typeface="方正大黑简体" panose="02010601030101010101" pitchFamily="2" charset="-122"/>
                <a:ea typeface="方正大黑简体" panose="02010601030101010101" pitchFamily="2" charset="-122"/>
              </a:rPr>
              <a:t>大雁</a:t>
            </a:r>
            <a:r>
              <a:rPr lang="zh-CN" altLang="en-US" sz="6600" u="sng" dirty="0" smtClean="0">
                <a:solidFill>
                  <a:schemeClr val="tx1"/>
                </a:solidFill>
                <a:latin typeface="方正大黑简体" panose="02010601030101010101" pitchFamily="2" charset="-122"/>
                <a:ea typeface="方正大黑简体" panose="02010601030101010101" pitchFamily="2" charset="-122"/>
              </a:rPr>
              <a:t>归来</a:t>
            </a:r>
            <a:endParaRPr lang="zh-CN" altLang="en-US" sz="6600" u="sng" dirty="0" smtClean="0">
              <a:solidFill>
                <a:schemeClr val="tx1"/>
              </a:solidFill>
              <a:latin typeface="方正大黑简体" panose="02010601030101010101" pitchFamily="2" charset="-122"/>
              <a:ea typeface="方正大黑简体" panose="02010601030101010101" pitchFamily="2" charset="-122"/>
            </a:endParaRPr>
          </a:p>
        </p:txBody>
      </p:sp>
      <p:sp>
        <p:nvSpPr>
          <p:cNvPr id="4" name="标题 1"/>
          <p:cNvSpPr txBox="1"/>
          <p:nvPr/>
        </p:nvSpPr>
        <p:spPr>
          <a:xfrm>
            <a:off x="4073525" y="3949065"/>
            <a:ext cx="7609840" cy="1646555"/>
          </a:xfrm>
          <a:prstGeom prst="rect">
            <a:avLst/>
          </a:prstGeom>
        </p:spPr>
        <p:txBody>
          <a:bodyPr>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zh-CN" altLang="en-US" sz="6600" dirty="0" smtClean="0">
                <a:latin typeface="方正大黑简体" panose="02010601030101010101" pitchFamily="2" charset="-122"/>
                <a:ea typeface="方正大黑简体" panose="02010601030101010101" pitchFamily="2" charset="-122"/>
              </a:rPr>
              <a:t>加一个叹词和标点</a:t>
            </a:r>
            <a:endParaRPr lang="zh-CN" altLang="en-US" sz="6600" dirty="0">
              <a:solidFill>
                <a:schemeClr val="accent1"/>
              </a:solidFill>
              <a:latin typeface="方正大黑简体" panose="02010601030101010101" pitchFamily="2" charset="-122"/>
              <a:ea typeface="方正大黑简体" panose="02010601030101010101" pitchFamily="2" charset="-122"/>
            </a:endParaRPr>
          </a:p>
        </p:txBody>
      </p:sp>
      <p:pic>
        <p:nvPicPr>
          <p:cNvPr id="5" name="Picture 4" descr="用图!"/>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52370" y="212657"/>
            <a:ext cx="2520950" cy="18653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073320" y="899886"/>
            <a:ext cx="4562680" cy="769441"/>
          </a:xfrm>
          <a:prstGeom prst="rect">
            <a:avLst/>
          </a:prstGeom>
          <a:noFill/>
        </p:spPr>
        <p:txBody>
          <a:bodyPr wrap="square" rtlCol="0">
            <a:spAutoFit/>
          </a:bodyPr>
          <a:lstStyle/>
          <a:p>
            <a:r>
              <a:rPr lang="zh-CN" altLang="en-US" sz="4400" b="1" dirty="0" smtClean="0"/>
              <a:t>品味标题</a:t>
            </a:r>
            <a:endParaRPr lang="zh-CN" altLang="en-US" sz="4400" b="1" dirty="0"/>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ChangeArrowheads="1"/>
          </p:cNvSpPr>
          <p:nvPr/>
        </p:nvSpPr>
        <p:spPr bwMode="auto">
          <a:xfrm>
            <a:off x="3648075" y="1596555"/>
            <a:ext cx="6480175" cy="4211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3600" b="1" dirty="0">
                <a:latin typeface="方正大黑简体" panose="02010601030101010101" pitchFamily="2" charset="-122"/>
                <a:ea typeface="方正大黑简体" panose="02010601030101010101" pitchFamily="2" charset="-122"/>
              </a:rPr>
              <a:t>迁</a:t>
            </a:r>
            <a:r>
              <a:rPr lang="zh-CN" altLang="en-US" sz="3600" b="1" u="sng" dirty="0">
                <a:latin typeface="方正大黑简体" panose="02010601030101010101" pitchFamily="2" charset="-122"/>
                <a:ea typeface="方正大黑简体" panose="02010601030101010101" pitchFamily="2" charset="-122"/>
              </a:rPr>
              <a:t>徙</a:t>
            </a:r>
            <a:r>
              <a:rPr lang="zh-CN" altLang="en-US" sz="3600" b="1" dirty="0">
                <a:latin typeface="方正大黑简体" panose="02010601030101010101" pitchFamily="2" charset="-122"/>
                <a:ea typeface="方正大黑简体" panose="02010601030101010101" pitchFamily="2" charset="-122"/>
              </a:rPr>
              <a:t>			雾</a:t>
            </a:r>
            <a:r>
              <a:rPr lang="zh-CN" altLang="en-US" sz="3600" b="1" u="sng" dirty="0">
                <a:latin typeface="方正大黑简体" panose="02010601030101010101" pitchFamily="2" charset="-122"/>
                <a:ea typeface="方正大黑简体" panose="02010601030101010101" pitchFamily="2" charset="-122"/>
              </a:rPr>
              <a:t>霭</a:t>
            </a:r>
            <a:endParaRPr lang="zh-CN" altLang="en-US" sz="3600" b="1" u="sng" dirty="0">
              <a:latin typeface="方正大黑简体" panose="02010601030101010101" pitchFamily="2" charset="-122"/>
              <a:ea typeface="方正大黑简体" panose="02010601030101010101" pitchFamily="2" charset="-122"/>
            </a:endParaRPr>
          </a:p>
          <a:p>
            <a:pPr>
              <a:lnSpc>
                <a:spcPct val="150000"/>
              </a:lnSpc>
            </a:pPr>
            <a:r>
              <a:rPr lang="zh-CN" altLang="en-US" sz="3600" b="1" u="sng" dirty="0">
                <a:latin typeface="方正大黑简体" panose="02010601030101010101" pitchFamily="2" charset="-122"/>
                <a:ea typeface="方正大黑简体" panose="02010601030101010101" pitchFamily="2" charset="-122"/>
              </a:rPr>
              <a:t>窥</a:t>
            </a:r>
            <a:r>
              <a:rPr lang="zh-CN" altLang="en-US" sz="3600" b="1" dirty="0">
                <a:latin typeface="方正大黑简体" panose="02010601030101010101" pitchFamily="2" charset="-122"/>
                <a:ea typeface="方正大黑简体" panose="02010601030101010101" pitchFamily="2" charset="-122"/>
              </a:rPr>
              <a:t>探			</a:t>
            </a:r>
            <a:r>
              <a:rPr lang="zh-CN" altLang="en-US" sz="3600" b="1" u="sng" dirty="0">
                <a:latin typeface="方正大黑简体" panose="02010601030101010101" pitchFamily="2" charset="-122"/>
                <a:ea typeface="方正大黑简体" panose="02010601030101010101" pitchFamily="2" charset="-122"/>
              </a:rPr>
              <a:t>缄</a:t>
            </a:r>
            <a:r>
              <a:rPr lang="zh-CN" altLang="en-US" sz="3600" b="1" dirty="0">
                <a:latin typeface="方正大黑简体" panose="02010601030101010101" pitchFamily="2" charset="-122"/>
                <a:ea typeface="方正大黑简体" panose="02010601030101010101" pitchFamily="2" charset="-122"/>
              </a:rPr>
              <a:t>默</a:t>
            </a:r>
            <a:endParaRPr lang="zh-CN" altLang="en-US" sz="3600" b="1" dirty="0">
              <a:latin typeface="方正大黑简体" panose="02010601030101010101" pitchFamily="2" charset="-122"/>
              <a:ea typeface="方正大黑简体" panose="02010601030101010101" pitchFamily="2" charset="-122"/>
            </a:endParaRPr>
          </a:p>
          <a:p>
            <a:pPr>
              <a:lnSpc>
                <a:spcPct val="150000"/>
              </a:lnSpc>
            </a:pPr>
            <a:r>
              <a:rPr lang="zh-CN" altLang="en-US" sz="3600" b="1" u="sng" dirty="0">
                <a:latin typeface="方正大黑简体" panose="02010601030101010101" pitchFamily="2" charset="-122"/>
                <a:ea typeface="方正大黑简体" panose="02010601030101010101" pitchFamily="2" charset="-122"/>
              </a:rPr>
              <a:t>狩</a:t>
            </a:r>
            <a:r>
              <a:rPr lang="zh-CN" altLang="en-US" sz="3600" b="1" dirty="0">
                <a:latin typeface="方正大黑简体" panose="02010601030101010101" pitchFamily="2" charset="-122"/>
                <a:ea typeface="方正大黑简体" panose="02010601030101010101" pitchFamily="2" charset="-122"/>
              </a:rPr>
              <a:t>猎			</a:t>
            </a:r>
            <a:r>
              <a:rPr lang="zh-CN" altLang="en-US" sz="3600" b="1" u="sng" dirty="0">
                <a:latin typeface="方正大黑简体" panose="02010601030101010101" pitchFamily="2" charset="-122"/>
                <a:ea typeface="方正大黑简体" panose="02010601030101010101" pitchFamily="2" charset="-122"/>
              </a:rPr>
              <a:t>凋</a:t>
            </a:r>
            <a:r>
              <a:rPr lang="zh-CN" altLang="en-US" sz="3600" b="1" dirty="0">
                <a:latin typeface="方正大黑简体" panose="02010601030101010101" pitchFamily="2" charset="-122"/>
                <a:ea typeface="方正大黑简体" panose="02010601030101010101" pitchFamily="2" charset="-122"/>
              </a:rPr>
              <a:t>零</a:t>
            </a:r>
            <a:endParaRPr lang="zh-CN" altLang="en-US" sz="3600" b="1" dirty="0">
              <a:latin typeface="方正大黑简体" panose="02010601030101010101" pitchFamily="2" charset="-122"/>
              <a:ea typeface="方正大黑简体" panose="02010601030101010101" pitchFamily="2" charset="-122"/>
            </a:endParaRPr>
          </a:p>
          <a:p>
            <a:pPr>
              <a:lnSpc>
                <a:spcPct val="150000"/>
              </a:lnSpc>
            </a:pPr>
            <a:r>
              <a:rPr lang="zh-CN" altLang="en-US" sz="3600" b="1" dirty="0">
                <a:latin typeface="方正大黑简体" panose="02010601030101010101" pitchFamily="2" charset="-122"/>
                <a:ea typeface="方正大黑简体" panose="02010601030101010101" pitchFamily="2" charset="-122"/>
              </a:rPr>
              <a:t>滑</a:t>
            </a:r>
            <a:r>
              <a:rPr lang="zh-CN" altLang="en-US" sz="3600" b="1" u="sng" dirty="0">
                <a:latin typeface="方正大黑简体" panose="02010601030101010101" pitchFamily="2" charset="-122"/>
                <a:ea typeface="方正大黑简体" panose="02010601030101010101" pitchFamily="2" charset="-122"/>
              </a:rPr>
              <a:t>翔</a:t>
            </a:r>
            <a:r>
              <a:rPr lang="zh-CN" altLang="en-US" sz="3600" b="1" dirty="0">
                <a:latin typeface="方正大黑简体" panose="02010601030101010101" pitchFamily="2" charset="-122"/>
                <a:ea typeface="方正大黑简体" panose="02010601030101010101" pitchFamily="2" charset="-122"/>
              </a:rPr>
              <a:t>			顾</a:t>
            </a:r>
            <a:r>
              <a:rPr lang="zh-CN" altLang="en-US" sz="3600" b="1" u="sng" dirty="0">
                <a:latin typeface="方正大黑简体" panose="02010601030101010101" pitchFamily="2" charset="-122"/>
                <a:ea typeface="方正大黑简体" panose="02010601030101010101" pitchFamily="2" charset="-122"/>
              </a:rPr>
              <a:t>忌</a:t>
            </a:r>
            <a:endParaRPr lang="zh-CN" altLang="en-US" sz="3600" b="1" u="sng" dirty="0">
              <a:latin typeface="方正大黑简体" panose="02010601030101010101" pitchFamily="2" charset="-122"/>
              <a:ea typeface="方正大黑简体" panose="02010601030101010101" pitchFamily="2" charset="-122"/>
            </a:endParaRPr>
          </a:p>
          <a:p>
            <a:pPr>
              <a:lnSpc>
                <a:spcPct val="150000"/>
              </a:lnSpc>
            </a:pPr>
            <a:r>
              <a:rPr lang="zh-CN" altLang="en-US" sz="3600" b="1" dirty="0">
                <a:latin typeface="方正大黑简体" panose="02010601030101010101" pitchFamily="2" charset="-122"/>
                <a:ea typeface="方正大黑简体" panose="02010601030101010101" pitchFamily="2" charset="-122"/>
              </a:rPr>
              <a:t>半</a:t>
            </a:r>
            <a:r>
              <a:rPr lang="zh-CN" altLang="en-US" sz="3600" b="1" u="sng" dirty="0">
                <a:latin typeface="方正大黑简体" panose="02010601030101010101" pitchFamily="2" charset="-122"/>
                <a:ea typeface="方正大黑简体" panose="02010601030101010101" pitchFamily="2" charset="-122"/>
              </a:rPr>
              <a:t>蹼鹬</a:t>
            </a:r>
            <a:r>
              <a:rPr lang="zh-CN" altLang="en-US" sz="3600" b="1" dirty="0">
                <a:latin typeface="方正大黑简体" panose="02010601030101010101" pitchFamily="2" charset="-122"/>
                <a:ea typeface="方正大黑简体" panose="02010601030101010101" pitchFamily="2" charset="-122"/>
              </a:rPr>
              <a:t>          </a:t>
            </a:r>
            <a:r>
              <a:rPr lang="zh-CN" altLang="en-US" sz="3600" b="1" u="sng" dirty="0" smtClean="0">
                <a:latin typeface="方正大黑简体" panose="02010601030101010101" pitchFamily="2" charset="-122"/>
                <a:ea typeface="方正大黑简体" panose="02010601030101010101" pitchFamily="2" charset="-122"/>
              </a:rPr>
              <a:t>雉</a:t>
            </a:r>
            <a:r>
              <a:rPr lang="zh-CN" altLang="en-US" sz="3600" b="1" dirty="0" smtClean="0">
                <a:latin typeface="方正大黑简体" panose="02010601030101010101" pitchFamily="2" charset="-122"/>
                <a:ea typeface="方正大黑简体" panose="02010601030101010101" pitchFamily="2" charset="-122"/>
              </a:rPr>
              <a:t>鸡</a:t>
            </a:r>
            <a:endParaRPr lang="zh-CN" altLang="en-US" sz="3600" b="1" dirty="0">
              <a:latin typeface="方正大黑简体" panose="02010601030101010101" pitchFamily="2" charset="-122"/>
              <a:ea typeface="方正大黑简体" panose="02010601030101010101" pitchFamily="2" charset="-122"/>
            </a:endParaRPr>
          </a:p>
        </p:txBody>
      </p:sp>
      <p:sp>
        <p:nvSpPr>
          <p:cNvPr id="114691" name="Rectangle 3"/>
          <p:cNvSpPr>
            <a:spLocks noChangeArrowheads="1"/>
          </p:cNvSpPr>
          <p:nvPr/>
        </p:nvSpPr>
        <p:spPr bwMode="auto">
          <a:xfrm>
            <a:off x="5008562" y="1789746"/>
            <a:ext cx="14954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xǐ</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2" name="Rectangle 4"/>
          <p:cNvSpPr>
            <a:spLocks noChangeArrowheads="1"/>
          </p:cNvSpPr>
          <p:nvPr/>
        </p:nvSpPr>
        <p:spPr bwMode="auto">
          <a:xfrm>
            <a:off x="8565667" y="1812925"/>
            <a:ext cx="11160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ǎi</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3" name="Rectangle 5"/>
          <p:cNvSpPr>
            <a:spLocks noChangeArrowheads="1"/>
          </p:cNvSpPr>
          <p:nvPr/>
        </p:nvSpPr>
        <p:spPr bwMode="auto">
          <a:xfrm>
            <a:off x="5008562" y="2632652"/>
            <a:ext cx="13160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kuī</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4" name="Rectangle 6"/>
          <p:cNvSpPr>
            <a:spLocks noChangeArrowheads="1"/>
          </p:cNvSpPr>
          <p:nvPr/>
        </p:nvSpPr>
        <p:spPr bwMode="auto">
          <a:xfrm>
            <a:off x="8499404" y="2620962"/>
            <a:ext cx="16541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jiān</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5" name="Rectangle 7"/>
          <p:cNvSpPr>
            <a:spLocks noChangeArrowheads="1"/>
          </p:cNvSpPr>
          <p:nvPr/>
        </p:nvSpPr>
        <p:spPr bwMode="auto">
          <a:xfrm>
            <a:off x="4932296" y="3397874"/>
            <a:ext cx="17414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shòu</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6" name="Rectangle 8"/>
          <p:cNvSpPr>
            <a:spLocks noChangeArrowheads="1"/>
          </p:cNvSpPr>
          <p:nvPr/>
        </p:nvSpPr>
        <p:spPr bwMode="auto">
          <a:xfrm>
            <a:off x="8434283" y="3428999"/>
            <a:ext cx="1577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diāo</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7" name="Rectangle 9"/>
          <p:cNvSpPr>
            <a:spLocks noChangeArrowheads="1"/>
          </p:cNvSpPr>
          <p:nvPr/>
        </p:nvSpPr>
        <p:spPr bwMode="auto">
          <a:xfrm>
            <a:off x="4976815" y="4221163"/>
            <a:ext cx="2108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xiáng</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8" name="Rectangle 10"/>
          <p:cNvSpPr>
            <a:spLocks noChangeArrowheads="1"/>
          </p:cNvSpPr>
          <p:nvPr/>
        </p:nvSpPr>
        <p:spPr bwMode="auto">
          <a:xfrm>
            <a:off x="8654978" y="4214577"/>
            <a:ext cx="6715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jì</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699" name="Text Box 11"/>
          <p:cNvSpPr txBox="1">
            <a:spLocks noChangeArrowheads="1"/>
          </p:cNvSpPr>
          <p:nvPr/>
        </p:nvSpPr>
        <p:spPr bwMode="auto">
          <a:xfrm>
            <a:off x="3613785" y="527050"/>
            <a:ext cx="6514465"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4000" b="1" dirty="0" smtClean="0">
                <a:latin typeface="方正大黑简体" panose="02010601030101010101" pitchFamily="2" charset="-122"/>
                <a:ea typeface="方正大黑简体" panose="02010601030101010101" pitchFamily="2" charset="-122"/>
              </a:rPr>
              <a:t>初读课文，读准字音</a:t>
            </a:r>
            <a:endParaRPr lang="zh-CN" altLang="en-US" sz="4000" b="1" dirty="0">
              <a:latin typeface="方正大黑简体" panose="02010601030101010101" pitchFamily="2" charset="-122"/>
              <a:ea typeface="方正大黑简体" panose="02010601030101010101" pitchFamily="2" charset="-122"/>
            </a:endParaRPr>
          </a:p>
        </p:txBody>
      </p:sp>
      <p:sp>
        <p:nvSpPr>
          <p:cNvPr id="114700" name="Text Box 12"/>
          <p:cNvSpPr txBox="1">
            <a:spLocks noChangeArrowheads="1"/>
          </p:cNvSpPr>
          <p:nvPr/>
        </p:nvSpPr>
        <p:spPr bwMode="auto">
          <a:xfrm>
            <a:off x="5267960" y="5162163"/>
            <a:ext cx="1527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pǔyù</a:t>
            </a:r>
            <a:r>
              <a:rPr lang="en-US" altLang="zh-CN" sz="3600" b="1" i="1" dirty="0">
                <a:solidFill>
                  <a:srgbClr val="FF0000"/>
                </a:solidFill>
                <a:latin typeface="华文细黑" panose="02010600040101010101" pitchFamily="2" charset="-122"/>
                <a:ea typeface="华文细黑" panose="02010600040101010101" pitchFamily="2" charset="-122"/>
              </a:rPr>
              <a:t> </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sp>
        <p:nvSpPr>
          <p:cNvPr id="114701" name="Text Box 13"/>
          <p:cNvSpPr txBox="1">
            <a:spLocks noChangeArrowheads="1"/>
          </p:cNvSpPr>
          <p:nvPr/>
        </p:nvSpPr>
        <p:spPr bwMode="auto">
          <a:xfrm>
            <a:off x="8580647" y="5076803"/>
            <a:ext cx="7841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i="1" dirty="0" err="1">
                <a:solidFill>
                  <a:srgbClr val="FF0000"/>
                </a:solidFill>
                <a:latin typeface="华文细黑" panose="02010600040101010101" pitchFamily="2" charset="-122"/>
                <a:ea typeface="华文细黑" panose="02010600040101010101" pitchFamily="2" charset="-122"/>
              </a:rPr>
              <a:t>zhì</a:t>
            </a:r>
            <a:endParaRPr lang="en-US" altLang="zh-CN" sz="3600" b="1" i="1" dirty="0">
              <a:solidFill>
                <a:srgbClr val="FF0000"/>
              </a:solidFill>
              <a:latin typeface="华文细黑" panose="02010600040101010101" pitchFamily="2" charset="-122"/>
              <a:ea typeface="华文细黑" panose="02010600040101010101" pitchFamily="2" charset="-122"/>
            </a:endParaRPr>
          </a:p>
        </p:txBody>
      </p:sp>
      <p:pic>
        <p:nvPicPr>
          <p:cNvPr id="16" name="Picture 4" descr="用图!"/>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7483" y="-52387"/>
            <a:ext cx="2520950" cy="1865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p14:dur="20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469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469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469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469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469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1469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1469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1469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14700">
                                            <p:txEl>
                                              <p:pRg st="0" end="0"/>
                                            </p:txEl>
                                          </p:spTgt>
                                        </p:tgtEl>
                                        <p:attrNameLst>
                                          <p:attrName>style.visibility</p:attrName>
                                        </p:attrNameLst>
                                      </p:cBhvr>
                                      <p:to>
                                        <p:strVal val="visible"/>
                                      </p:to>
                                    </p:set>
                                    <p:anim calcmode="lin" valueType="num">
                                      <p:cBhvr additive="base">
                                        <p:cTn id="39" dur="500" fill="hold"/>
                                        <p:tgtEl>
                                          <p:spTgt spid="114700">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1470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14701">
                                            <p:txEl>
                                              <p:pRg st="0" end="0"/>
                                            </p:txEl>
                                          </p:spTgt>
                                        </p:tgtEl>
                                        <p:attrNameLst>
                                          <p:attrName>style.visibility</p:attrName>
                                        </p:attrNameLst>
                                      </p:cBhvr>
                                      <p:to>
                                        <p:strVal val="visible"/>
                                      </p:to>
                                    </p:set>
                                    <p:anim calcmode="lin" valueType="num">
                                      <p:cBhvr additive="base">
                                        <p:cTn id="45" dur="500" fill="hold"/>
                                        <p:tgtEl>
                                          <p:spTgt spid="114701">
                                            <p:txEl>
                                              <p:pRg st="0" end="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1470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autoUpdateAnimBg="0"/>
      <p:bldP spid="114692" grpId="0" autoUpdateAnimBg="0"/>
      <p:bldP spid="114693" grpId="0" autoUpdateAnimBg="0"/>
      <p:bldP spid="114694" grpId="0" autoUpdateAnimBg="0"/>
      <p:bldP spid="114695" grpId="0" autoUpdateAnimBg="0"/>
      <p:bldP spid="114696" grpId="0" autoUpdateAnimBg="0"/>
      <p:bldP spid="114697" grpId="0" autoUpdateAnimBg="0"/>
      <p:bldP spid="114698"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文本框 12289"/>
          <p:cNvSpPr txBox="1"/>
          <p:nvPr/>
        </p:nvSpPr>
        <p:spPr>
          <a:xfrm>
            <a:off x="1785620" y="181610"/>
            <a:ext cx="5255895" cy="706755"/>
          </a:xfrm>
          <a:prstGeom prst="rect">
            <a:avLst/>
          </a:prstGeom>
          <a:noFill/>
          <a:ln w="9525">
            <a:noFill/>
          </a:ln>
        </p:spPr>
        <p:txBody>
          <a:bodyPr wrap="square">
            <a:spAutoFit/>
          </a:bodyPr>
          <a:p>
            <a:pPr>
              <a:spcBef>
                <a:spcPct val="50000"/>
              </a:spcBef>
            </a:pPr>
            <a:r>
              <a:rPr lang="zh-CN" altLang="en-US" sz="4000" b="1" dirty="0" smtClean="0">
                <a:latin typeface="方正大黑简体" panose="02010601030101010101" pitchFamily="2" charset="-122"/>
                <a:ea typeface="方正大黑简体" panose="02010601030101010101" pitchFamily="2" charset="-122"/>
              </a:rPr>
              <a:t>整体感知</a:t>
            </a:r>
            <a:r>
              <a:rPr lang="en-US" altLang="zh-CN" sz="4000" b="1" dirty="0" smtClean="0">
                <a:latin typeface="方正大黑简体" panose="02010601030101010101" pitchFamily="2" charset="-122"/>
                <a:ea typeface="方正大黑简体" panose="02010601030101010101" pitchFamily="2" charset="-122"/>
              </a:rPr>
              <a:t>,</a:t>
            </a:r>
            <a:r>
              <a:rPr lang="zh-CN" altLang="en-US" sz="4000" b="1" dirty="0" smtClean="0">
                <a:latin typeface="方正大黑简体" panose="02010601030101010101" pitchFamily="2" charset="-122"/>
                <a:ea typeface="方正大黑简体" panose="02010601030101010101" pitchFamily="2" charset="-122"/>
              </a:rPr>
              <a:t>抢答知识</a:t>
            </a:r>
            <a:endParaRPr lang="zh-CN" altLang="en-US" sz="4000" b="1" dirty="0" smtClean="0">
              <a:latin typeface="方正大黑简体" panose="02010601030101010101" pitchFamily="2" charset="-122"/>
              <a:ea typeface="方正大黑简体" panose="02010601030101010101" pitchFamily="2" charset="-122"/>
            </a:endParaRPr>
          </a:p>
        </p:txBody>
      </p:sp>
      <p:sp>
        <p:nvSpPr>
          <p:cNvPr id="12291" name="文本框 12290"/>
          <p:cNvSpPr txBox="1"/>
          <p:nvPr/>
        </p:nvSpPr>
        <p:spPr>
          <a:xfrm>
            <a:off x="1785620" y="1040765"/>
            <a:ext cx="9694545" cy="5692775"/>
          </a:xfrm>
          <a:prstGeom prst="rect">
            <a:avLst/>
          </a:prstGeom>
          <a:noFill/>
          <a:ln w="9525">
            <a:noFill/>
          </a:ln>
        </p:spPr>
        <p:txBody>
          <a:bodyPr wrap="square">
            <a:spAutoFit/>
          </a:bodyPr>
          <a:p>
            <a:pPr>
              <a:spcBef>
                <a:spcPct val="50000"/>
              </a:spcBef>
            </a:pPr>
            <a:r>
              <a:rPr lang="zh-CN" altLang="en-US" sz="2800" b="1" u="none">
                <a:latin typeface="Times New Roman" panose="02020603050405020304" pitchFamily="2" charset="0"/>
              </a:rPr>
              <a:t>让我们一起走进利奥波德的大雁世界</a:t>
            </a:r>
            <a:r>
              <a:rPr lang="en-US" altLang="zh-CN" sz="2800" b="1" u="none">
                <a:latin typeface="Times New Roman" panose="02020603050405020304" pitchFamily="2" charset="0"/>
              </a:rPr>
              <a:t>,</a:t>
            </a:r>
            <a:r>
              <a:rPr lang="zh-CN" altLang="en-US" sz="2800" b="1" u="none">
                <a:latin typeface="Times New Roman" panose="02020603050405020304" pitchFamily="2" charset="0"/>
              </a:rPr>
              <a:t>看看大雁的习性</a:t>
            </a:r>
            <a:endParaRPr lang="zh-CN" altLang="en-US" sz="2800" b="1" u="none">
              <a:latin typeface="Times New Roman" panose="02020603050405020304" pitchFamily="2" charset="0"/>
            </a:endParaRPr>
          </a:p>
          <a:p>
            <a:pPr>
              <a:spcBef>
                <a:spcPct val="50000"/>
              </a:spcBef>
            </a:pPr>
            <a:r>
              <a:rPr lang="en-US" altLang="zh-CN" sz="2800" b="1" u="none">
                <a:latin typeface="Times New Roman" panose="02020603050405020304" pitchFamily="2" charset="0"/>
              </a:rPr>
              <a:t>(1)</a:t>
            </a:r>
            <a:r>
              <a:rPr lang="zh-CN" altLang="en-US" sz="2800" b="1" u="none">
                <a:latin typeface="Times New Roman" panose="02020603050405020304" pitchFamily="2" charset="0"/>
              </a:rPr>
              <a:t>大雁归来的季节是</a:t>
            </a:r>
            <a:r>
              <a:rPr lang="en-US" altLang="zh-CN" sz="2800" b="1" u="none">
                <a:latin typeface="Times New Roman" panose="02020603050405020304" pitchFamily="2" charset="0"/>
              </a:rPr>
              <a:t>_________.</a:t>
            </a:r>
            <a:endParaRPr lang="en-US" altLang="zh-CN" sz="2800" b="1" u="none">
              <a:latin typeface="Times New Roman" panose="02020603050405020304" pitchFamily="2" charset="0"/>
            </a:endParaRPr>
          </a:p>
          <a:p>
            <a:pPr>
              <a:spcBef>
                <a:spcPct val="50000"/>
              </a:spcBef>
            </a:pPr>
            <a:r>
              <a:rPr lang="en-US" altLang="zh-CN" sz="2800" b="1" u="none">
                <a:latin typeface="Times New Roman" panose="02020603050405020304" pitchFamily="2" charset="0"/>
              </a:rPr>
              <a:t>(2)</a:t>
            </a:r>
            <a:r>
              <a:rPr lang="zh-CN" altLang="en-US" sz="2800" b="1" u="none">
                <a:latin typeface="Times New Roman" panose="02020603050405020304" pitchFamily="2" charset="0"/>
              </a:rPr>
              <a:t>大雁飞行的路</a:t>
            </a:r>
            <a:r>
              <a:rPr lang="zh-CN" altLang="en-US" sz="2800" b="1" u="none">
                <a:solidFill>
                  <a:schemeClr val="tx1"/>
                </a:solidFill>
                <a:latin typeface="Times New Roman" panose="02020603050405020304" pitchFamily="2" charset="0"/>
              </a:rPr>
              <a:t>线是</a:t>
            </a:r>
            <a:r>
              <a:rPr lang="en-US" altLang="zh-CN" sz="2800" b="1" u="none">
                <a:solidFill>
                  <a:schemeClr val="tx1"/>
                </a:solidFill>
                <a:latin typeface="Times New Roman" panose="02020603050405020304" pitchFamily="2" charset="0"/>
              </a:rPr>
              <a:t>_________.</a:t>
            </a:r>
            <a:endParaRPr lang="en-US" altLang="zh-CN" sz="2800" b="1" u="none">
              <a:solidFill>
                <a:schemeClr val="tx1"/>
              </a:solidFill>
              <a:latin typeface="Times New Roman" panose="02020603050405020304" pitchFamily="2" charset="0"/>
            </a:endParaRPr>
          </a:p>
          <a:p>
            <a:pPr>
              <a:spcBef>
                <a:spcPct val="50000"/>
              </a:spcBef>
            </a:pPr>
            <a:r>
              <a:rPr lang="en-US" altLang="zh-CN" sz="2800" b="1" u="none">
                <a:latin typeface="Times New Roman" panose="02020603050405020304" pitchFamily="2" charset="0"/>
              </a:rPr>
              <a:t>(3)</a:t>
            </a:r>
            <a:r>
              <a:rPr lang="zh-CN" altLang="en-US" sz="2800" b="1" u="none">
                <a:latin typeface="Times New Roman" panose="02020603050405020304" pitchFamily="2" charset="0"/>
              </a:rPr>
              <a:t>三月的大雁一触到水就</a:t>
            </a:r>
            <a:r>
              <a:rPr lang="en-US" altLang="zh-CN" sz="2800" b="1" u="none">
                <a:latin typeface="Times New Roman" panose="02020603050405020304" pitchFamily="2" charset="0"/>
              </a:rPr>
              <a:t>________.</a:t>
            </a:r>
            <a:endParaRPr lang="en-US" altLang="zh-CN" sz="2800" b="1" u="none">
              <a:latin typeface="Times New Roman" panose="02020603050405020304" pitchFamily="2" charset="0"/>
            </a:endParaRPr>
          </a:p>
          <a:p>
            <a:pPr>
              <a:spcBef>
                <a:spcPct val="50000"/>
              </a:spcBef>
            </a:pPr>
            <a:r>
              <a:rPr lang="en-US" altLang="zh-CN" sz="2800" b="1" u="none">
                <a:latin typeface="Times New Roman" panose="02020603050405020304" pitchFamily="2" charset="0"/>
              </a:rPr>
              <a:t>(4)</a:t>
            </a:r>
            <a:r>
              <a:rPr lang="zh-CN" altLang="en-US" sz="2800" b="1" u="none">
                <a:latin typeface="Times New Roman" panose="02020603050405020304" pitchFamily="2" charset="0"/>
              </a:rPr>
              <a:t>十一月份的大雁</a:t>
            </a:r>
            <a:r>
              <a:rPr lang="en-US" altLang="zh-CN" sz="2800" b="1" u="none">
                <a:latin typeface="Times New Roman" panose="02020603050405020304" pitchFamily="2" charset="0"/>
              </a:rPr>
              <a:t>_____________.</a:t>
            </a:r>
            <a:endParaRPr lang="en-US" altLang="zh-CN" sz="2800" b="1" u="none">
              <a:latin typeface="Times New Roman" panose="02020603050405020304" pitchFamily="2" charset="0"/>
            </a:endParaRPr>
          </a:p>
          <a:p>
            <a:pPr>
              <a:spcBef>
                <a:spcPct val="50000"/>
              </a:spcBef>
            </a:pPr>
            <a:r>
              <a:rPr lang="en-US" altLang="zh-CN" sz="2800" b="1" u="none">
                <a:latin typeface="Times New Roman" panose="02020603050405020304" pitchFamily="2" charset="0"/>
              </a:rPr>
              <a:t>(5)</a:t>
            </a:r>
            <a:r>
              <a:rPr lang="zh-CN" altLang="en-US" sz="2800" b="1" u="none">
                <a:latin typeface="Times New Roman" panose="02020603050405020304" pitchFamily="2" charset="0"/>
              </a:rPr>
              <a:t>大雁特喜欢寻食</a:t>
            </a:r>
            <a:r>
              <a:rPr lang="en-US" altLang="zh-CN" sz="2800" b="1" u="none">
                <a:latin typeface="Times New Roman" panose="02020603050405020304" pitchFamily="2" charset="0"/>
              </a:rPr>
              <a:t>______________.</a:t>
            </a:r>
            <a:endParaRPr lang="en-US" altLang="zh-CN" sz="2800" b="1" u="none">
              <a:latin typeface="Times New Roman" panose="02020603050405020304" pitchFamily="2" charset="0"/>
            </a:endParaRPr>
          </a:p>
          <a:p>
            <a:pPr>
              <a:spcBef>
                <a:spcPct val="50000"/>
              </a:spcBef>
            </a:pPr>
            <a:r>
              <a:rPr lang="en-US" altLang="zh-CN" sz="2800" b="1" u="none">
                <a:latin typeface="Times New Roman" panose="02020603050405020304" pitchFamily="2" charset="0"/>
              </a:rPr>
              <a:t>(6)</a:t>
            </a:r>
            <a:r>
              <a:rPr lang="zh-CN" altLang="en-US" sz="2800" b="1" u="none">
                <a:latin typeface="Times New Roman" panose="02020603050405020304" pitchFamily="2" charset="0"/>
              </a:rPr>
              <a:t>大雁常</a:t>
            </a:r>
            <a:r>
              <a:rPr lang="en-US" altLang="zh-CN" sz="2800" b="1" u="none">
                <a:latin typeface="Times New Roman" panose="02020603050405020304" pitchFamily="2" charset="0"/>
              </a:rPr>
              <a:t>_____</a:t>
            </a:r>
            <a:r>
              <a:rPr lang="zh-CN" altLang="en-US" sz="2800" b="1" u="none">
                <a:latin typeface="Times New Roman" panose="02020603050405020304" pitchFamily="2" charset="0"/>
              </a:rPr>
              <a:t>只列队飞</a:t>
            </a:r>
            <a:r>
              <a:rPr lang="en-US" altLang="zh-CN" sz="2800" b="1" u="none">
                <a:latin typeface="Times New Roman" panose="02020603050405020304" pitchFamily="2" charset="0"/>
              </a:rPr>
              <a:t>.</a:t>
            </a:r>
            <a:endParaRPr lang="en-US" altLang="zh-CN" sz="2800" b="1" u="none">
              <a:latin typeface="Times New Roman" panose="02020603050405020304" pitchFamily="2" charset="0"/>
            </a:endParaRPr>
          </a:p>
          <a:p>
            <a:pPr>
              <a:spcBef>
                <a:spcPct val="50000"/>
              </a:spcBef>
            </a:pPr>
            <a:r>
              <a:rPr lang="en-US" altLang="zh-CN" sz="2800" b="1" u="none">
                <a:latin typeface="Times New Roman" panose="02020603050405020304" pitchFamily="2" charset="0"/>
              </a:rPr>
              <a:t>(7)</a:t>
            </a:r>
            <a:r>
              <a:rPr lang="zh-CN" altLang="en-US" sz="2800" b="1" u="none">
                <a:latin typeface="Times New Roman" panose="02020603050405020304" pitchFamily="2" charset="0"/>
              </a:rPr>
              <a:t>四月的夜间</a:t>
            </a:r>
            <a:r>
              <a:rPr lang="en-US" altLang="zh-CN" sz="2800" b="1" u="none">
                <a:latin typeface="Times New Roman" panose="02020603050405020304" pitchFamily="2" charset="0"/>
              </a:rPr>
              <a:t>,</a:t>
            </a:r>
            <a:r>
              <a:rPr lang="zh-CN" altLang="en-US" sz="2800" b="1" u="none">
                <a:latin typeface="Times New Roman" panose="02020603050405020304" pitchFamily="2" charset="0"/>
              </a:rPr>
              <a:t>大雁会在沼泽</a:t>
            </a:r>
            <a:r>
              <a:rPr lang="en-US" altLang="zh-CN" sz="2800" b="1" u="none">
                <a:latin typeface="Times New Roman" panose="02020603050405020304" pitchFamily="2" charset="0"/>
              </a:rPr>
              <a:t>___________.</a:t>
            </a:r>
            <a:endParaRPr lang="en-US" altLang="zh-CN" sz="2800" b="1" u="none">
              <a:latin typeface="Times New Roman" panose="02020603050405020304" pitchFamily="2" charset="0"/>
            </a:endParaRPr>
          </a:p>
          <a:p>
            <a:pPr>
              <a:spcBef>
                <a:spcPct val="50000"/>
              </a:spcBef>
            </a:pPr>
            <a:r>
              <a:rPr lang="en-US" altLang="zh-CN" sz="2800" b="1" u="none">
                <a:latin typeface="Times New Roman" panose="02020603050405020304" pitchFamily="2" charset="0"/>
              </a:rPr>
              <a:t>(8)</a:t>
            </a:r>
            <a:r>
              <a:rPr lang="zh-CN" altLang="en-US" sz="2800" b="1" u="none">
                <a:latin typeface="Times New Roman" panose="02020603050405020304" pitchFamily="2" charset="0"/>
              </a:rPr>
              <a:t>大雁被作者称为</a:t>
            </a:r>
            <a:r>
              <a:rPr lang="en-US" altLang="zh-CN" sz="2800" b="1" u="none">
                <a:latin typeface="Times New Roman" panose="02020603050405020304" pitchFamily="2" charset="0"/>
              </a:rPr>
              <a:t>________     </a:t>
            </a:r>
            <a:r>
              <a:rPr lang="zh-CN" altLang="en-US" sz="2800" b="1" u="none">
                <a:latin typeface="Times New Roman" panose="02020603050405020304" pitchFamily="2" charset="0"/>
              </a:rPr>
              <a:t>他和学生自称</a:t>
            </a:r>
            <a:r>
              <a:rPr lang="en-US" altLang="zh-CN" sz="2800" b="1" u="none">
                <a:latin typeface="Times New Roman" panose="02020603050405020304" pitchFamily="2" charset="0"/>
              </a:rPr>
              <a:t>_________.</a:t>
            </a:r>
            <a:endParaRPr lang="en-US" altLang="zh-CN" sz="2800" b="1" u="none">
              <a:latin typeface="Times New Roman" panose="02020603050405020304" pitchFamily="2" charset="0"/>
            </a:endParaRPr>
          </a:p>
        </p:txBody>
      </p:sp>
      <p:sp>
        <p:nvSpPr>
          <p:cNvPr id="12292" name="文本框 12291"/>
          <p:cNvSpPr txBox="1"/>
          <p:nvPr/>
        </p:nvSpPr>
        <p:spPr>
          <a:xfrm>
            <a:off x="5202555" y="1629410"/>
            <a:ext cx="2447290" cy="521970"/>
          </a:xfrm>
          <a:prstGeom prst="rect">
            <a:avLst/>
          </a:prstGeom>
          <a:noFill/>
          <a:ln w="9525">
            <a:noFill/>
          </a:ln>
        </p:spPr>
        <p:txBody>
          <a:bodyPr wrap="square">
            <a:spAutoFit/>
          </a:bodyPr>
          <a:p>
            <a:pPr eaLnBrk="0" hangingPunct="0">
              <a:spcBef>
                <a:spcPct val="50000"/>
              </a:spcBef>
            </a:pPr>
            <a:r>
              <a:rPr lang="zh-CN" altLang="en-US" sz="2800" b="1" u="none">
                <a:solidFill>
                  <a:srgbClr val="FF0000"/>
                </a:solidFill>
                <a:latin typeface="Times New Roman" panose="02020603050405020304" pitchFamily="2" charset="0"/>
              </a:rPr>
              <a:t>三月春天</a:t>
            </a:r>
            <a:endParaRPr lang="zh-CN" altLang="en-US" sz="2800" b="1" u="none">
              <a:solidFill>
                <a:srgbClr val="FF0000"/>
              </a:solidFill>
              <a:latin typeface="Times New Roman" panose="02020603050405020304" pitchFamily="2" charset="0"/>
            </a:endParaRPr>
          </a:p>
        </p:txBody>
      </p:sp>
      <p:sp>
        <p:nvSpPr>
          <p:cNvPr id="12293" name="文本框 12292"/>
          <p:cNvSpPr txBox="1"/>
          <p:nvPr/>
        </p:nvSpPr>
        <p:spPr>
          <a:xfrm>
            <a:off x="5202873" y="2260918"/>
            <a:ext cx="1296987" cy="521970"/>
          </a:xfrm>
          <a:prstGeom prst="rect">
            <a:avLst/>
          </a:prstGeom>
          <a:noFill/>
          <a:ln w="9525">
            <a:noFill/>
          </a:ln>
        </p:spPr>
        <p:txBody>
          <a:bodyPr>
            <a:spAutoFit/>
          </a:bodyPr>
          <a:p>
            <a:pPr eaLnBrk="0" hangingPunct="0">
              <a:spcBef>
                <a:spcPct val="50000"/>
              </a:spcBef>
            </a:pPr>
            <a:r>
              <a:rPr lang="zh-CN" altLang="en-US" sz="2800" b="1" u="none">
                <a:solidFill>
                  <a:srgbClr val="FF0000"/>
                </a:solidFill>
                <a:latin typeface="Times New Roman" panose="02020603050405020304" pitchFamily="2" charset="0"/>
              </a:rPr>
              <a:t>笔直的</a:t>
            </a:r>
            <a:endParaRPr lang="zh-CN" altLang="en-US" sz="2800" b="1" u="none">
              <a:solidFill>
                <a:srgbClr val="FF0000"/>
              </a:solidFill>
              <a:latin typeface="Times New Roman" panose="02020603050405020304" pitchFamily="2" charset="0"/>
            </a:endParaRPr>
          </a:p>
        </p:txBody>
      </p:sp>
      <p:sp>
        <p:nvSpPr>
          <p:cNvPr id="12294" name="文本框 12293"/>
          <p:cNvSpPr txBox="1"/>
          <p:nvPr/>
        </p:nvSpPr>
        <p:spPr>
          <a:xfrm>
            <a:off x="5808028" y="2892425"/>
            <a:ext cx="1943100" cy="521970"/>
          </a:xfrm>
          <a:prstGeom prst="rect">
            <a:avLst/>
          </a:prstGeom>
          <a:noFill/>
          <a:ln w="9525">
            <a:noFill/>
          </a:ln>
        </p:spPr>
        <p:txBody>
          <a:bodyPr>
            <a:spAutoFit/>
          </a:bodyPr>
          <a:p>
            <a:pPr eaLnBrk="0" hangingPunct="0">
              <a:spcBef>
                <a:spcPct val="50000"/>
              </a:spcBef>
            </a:pPr>
            <a:r>
              <a:rPr lang="zh-CN" altLang="en-US" sz="2800" b="1" u="none">
                <a:solidFill>
                  <a:srgbClr val="FF0000"/>
                </a:solidFill>
                <a:latin typeface="Times New Roman" panose="02020603050405020304" pitchFamily="2" charset="0"/>
              </a:rPr>
              <a:t>叫,喧嚷</a:t>
            </a:r>
            <a:endParaRPr lang="zh-CN" altLang="en-US" sz="2800" b="1" u="none">
              <a:solidFill>
                <a:srgbClr val="FF0000"/>
              </a:solidFill>
              <a:latin typeface="Times New Roman" panose="02020603050405020304" pitchFamily="2" charset="0"/>
            </a:endParaRPr>
          </a:p>
        </p:txBody>
      </p:sp>
      <p:sp>
        <p:nvSpPr>
          <p:cNvPr id="12295" name="文本框 12294"/>
          <p:cNvSpPr txBox="1"/>
          <p:nvPr/>
        </p:nvSpPr>
        <p:spPr>
          <a:xfrm>
            <a:off x="4986655" y="3541078"/>
            <a:ext cx="1728788" cy="521970"/>
          </a:xfrm>
          <a:prstGeom prst="rect">
            <a:avLst/>
          </a:prstGeom>
          <a:noFill/>
          <a:ln w="9525">
            <a:noFill/>
          </a:ln>
        </p:spPr>
        <p:txBody>
          <a:bodyPr>
            <a:spAutoFit/>
          </a:bodyPr>
          <a:p>
            <a:pPr algn="l" eaLnBrk="0" hangingPunct="0">
              <a:spcBef>
                <a:spcPct val="50000"/>
              </a:spcBef>
            </a:pPr>
            <a:r>
              <a:rPr lang="zh-CN" altLang="en-US" sz="2800" b="1" u="none">
                <a:solidFill>
                  <a:srgbClr val="FF0000"/>
                </a:solidFill>
                <a:latin typeface="Times New Roman" panose="02020603050405020304" pitchFamily="2" charset="0"/>
              </a:rPr>
              <a:t>一声不响</a:t>
            </a:r>
            <a:endParaRPr lang="zh-CN" altLang="en-US" sz="2800" b="1" u="none">
              <a:solidFill>
                <a:srgbClr val="FF0000"/>
              </a:solidFill>
              <a:latin typeface="Times New Roman" panose="02020603050405020304" pitchFamily="2" charset="0"/>
            </a:endParaRPr>
          </a:p>
        </p:txBody>
      </p:sp>
      <p:sp>
        <p:nvSpPr>
          <p:cNvPr id="12296" name="文本框 12295"/>
          <p:cNvSpPr txBox="1"/>
          <p:nvPr/>
        </p:nvSpPr>
        <p:spPr>
          <a:xfrm>
            <a:off x="5090160" y="4190365"/>
            <a:ext cx="1626235" cy="521970"/>
          </a:xfrm>
          <a:prstGeom prst="rect">
            <a:avLst/>
          </a:prstGeom>
          <a:noFill/>
          <a:ln w="9525">
            <a:noFill/>
          </a:ln>
        </p:spPr>
        <p:txBody>
          <a:bodyPr wrap="square">
            <a:spAutoFit/>
          </a:bodyPr>
          <a:p>
            <a:pPr algn="l" eaLnBrk="0" hangingPunct="0">
              <a:spcBef>
                <a:spcPct val="50000"/>
              </a:spcBef>
            </a:pPr>
            <a:r>
              <a:rPr lang="zh-CN" altLang="en-US" sz="2800" b="1" u="none">
                <a:solidFill>
                  <a:srgbClr val="FF0000"/>
                </a:solidFill>
                <a:latin typeface="Times New Roman" panose="02020603050405020304" pitchFamily="2" charset="0"/>
              </a:rPr>
              <a:t>玉米粒</a:t>
            </a:r>
            <a:endParaRPr lang="zh-CN" altLang="en-US" sz="2800" b="1" u="none">
              <a:solidFill>
                <a:srgbClr val="FF0000"/>
              </a:solidFill>
              <a:latin typeface="Times New Roman" panose="02020603050405020304" pitchFamily="2" charset="0"/>
            </a:endParaRPr>
          </a:p>
        </p:txBody>
      </p:sp>
      <p:sp>
        <p:nvSpPr>
          <p:cNvPr id="12297" name="文本框 12296"/>
          <p:cNvSpPr txBox="1"/>
          <p:nvPr/>
        </p:nvSpPr>
        <p:spPr>
          <a:xfrm>
            <a:off x="3503613" y="4792663"/>
            <a:ext cx="1296987" cy="521970"/>
          </a:xfrm>
          <a:prstGeom prst="rect">
            <a:avLst/>
          </a:prstGeom>
          <a:noFill/>
          <a:ln w="9525">
            <a:noFill/>
          </a:ln>
        </p:spPr>
        <p:txBody>
          <a:bodyPr>
            <a:spAutoFit/>
          </a:bodyPr>
          <a:p>
            <a:pPr algn="l" eaLnBrk="0" hangingPunct="0">
              <a:spcBef>
                <a:spcPct val="50000"/>
              </a:spcBef>
            </a:pPr>
            <a:r>
              <a:rPr lang="zh-CN" altLang="en-US" sz="2800" b="1" u="none">
                <a:solidFill>
                  <a:srgbClr val="FF0000"/>
                </a:solidFill>
                <a:latin typeface="Times New Roman" panose="02020603050405020304" pitchFamily="2" charset="0"/>
              </a:rPr>
              <a:t>六</a:t>
            </a:r>
            <a:endParaRPr lang="zh-CN" altLang="en-US" sz="2800" b="1" u="none">
              <a:solidFill>
                <a:srgbClr val="FF0000"/>
              </a:solidFill>
              <a:latin typeface="Times New Roman" panose="02020603050405020304" pitchFamily="2" charset="0"/>
            </a:endParaRPr>
          </a:p>
        </p:txBody>
      </p:sp>
      <p:sp>
        <p:nvSpPr>
          <p:cNvPr id="12298" name="文本框 12297"/>
          <p:cNvSpPr txBox="1"/>
          <p:nvPr/>
        </p:nvSpPr>
        <p:spPr>
          <a:xfrm>
            <a:off x="6312535" y="5488305"/>
            <a:ext cx="2480945" cy="521970"/>
          </a:xfrm>
          <a:prstGeom prst="rect">
            <a:avLst/>
          </a:prstGeom>
          <a:noFill/>
          <a:ln w="9525">
            <a:noFill/>
          </a:ln>
        </p:spPr>
        <p:txBody>
          <a:bodyPr wrap="square">
            <a:spAutoFit/>
          </a:bodyPr>
          <a:p>
            <a:pPr eaLnBrk="0" hangingPunct="0">
              <a:spcBef>
                <a:spcPct val="50000"/>
              </a:spcBef>
            </a:pPr>
            <a:r>
              <a:rPr lang="zh-CN" altLang="en-US" sz="2800" b="1" u="none">
                <a:solidFill>
                  <a:srgbClr val="FF0000"/>
                </a:solidFill>
                <a:latin typeface="Times New Roman" panose="02020603050405020304" pitchFamily="2" charset="0"/>
              </a:rPr>
              <a:t>一阵阵喧闹</a:t>
            </a:r>
            <a:endParaRPr lang="zh-CN" altLang="en-US" sz="2800" b="1" u="none">
              <a:solidFill>
                <a:srgbClr val="FF0000"/>
              </a:solidFill>
              <a:latin typeface="Times New Roman" panose="02020603050405020304" pitchFamily="2" charset="0"/>
            </a:endParaRPr>
          </a:p>
        </p:txBody>
      </p:sp>
      <p:grpSp>
        <p:nvGrpSpPr>
          <p:cNvPr id="12299" name="组合 12298"/>
          <p:cNvGrpSpPr/>
          <p:nvPr/>
        </p:nvGrpSpPr>
        <p:grpSpPr>
          <a:xfrm>
            <a:off x="4781550" y="6106795"/>
            <a:ext cx="5946775" cy="522288"/>
            <a:chOff x="52" y="-48"/>
            <a:chExt cx="3746" cy="329"/>
          </a:xfrm>
        </p:grpSpPr>
        <p:sp>
          <p:nvSpPr>
            <p:cNvPr id="12300" name="文本框 12299"/>
            <p:cNvSpPr txBox="1"/>
            <p:nvPr/>
          </p:nvSpPr>
          <p:spPr>
            <a:xfrm>
              <a:off x="52" y="-48"/>
              <a:ext cx="1348" cy="329"/>
            </a:xfrm>
            <a:prstGeom prst="rect">
              <a:avLst/>
            </a:prstGeom>
            <a:noFill/>
            <a:ln w="9525">
              <a:noFill/>
            </a:ln>
          </p:spPr>
          <p:txBody>
            <a:bodyPr wrap="square">
              <a:spAutoFit/>
            </a:bodyPr>
            <a:p>
              <a:pPr eaLnBrk="0" hangingPunct="0">
                <a:spcBef>
                  <a:spcPct val="50000"/>
                </a:spcBef>
              </a:pPr>
              <a:r>
                <a:rPr lang="zh-CN" altLang="en-US" sz="2800" b="1" u="none">
                  <a:solidFill>
                    <a:srgbClr val="FF0000"/>
                  </a:solidFill>
                  <a:latin typeface="Times New Roman" panose="02020603050405020304" pitchFamily="2" charset="0"/>
                </a:rPr>
                <a:t>我们的朋友</a:t>
              </a:r>
              <a:endParaRPr lang="zh-CN" altLang="en-US" sz="2800" b="1" u="none">
                <a:solidFill>
                  <a:srgbClr val="FF0000"/>
                </a:solidFill>
                <a:latin typeface="Times New Roman" panose="02020603050405020304" pitchFamily="2" charset="0"/>
              </a:endParaRPr>
            </a:p>
          </p:txBody>
        </p:sp>
        <p:sp>
          <p:nvSpPr>
            <p:cNvPr id="12301" name="文本框 12300"/>
            <p:cNvSpPr txBox="1"/>
            <p:nvPr/>
          </p:nvSpPr>
          <p:spPr>
            <a:xfrm>
              <a:off x="2664" y="-48"/>
              <a:ext cx="1134" cy="329"/>
            </a:xfrm>
            <a:prstGeom prst="rect">
              <a:avLst/>
            </a:prstGeom>
            <a:noFill/>
            <a:ln w="9525">
              <a:noFill/>
            </a:ln>
          </p:spPr>
          <p:txBody>
            <a:bodyPr>
              <a:spAutoFit/>
            </a:bodyPr>
            <a:p>
              <a:pPr algn="l" eaLnBrk="0" hangingPunct="0">
                <a:spcBef>
                  <a:spcPct val="50000"/>
                </a:spcBef>
              </a:pPr>
              <a:r>
                <a:rPr lang="zh-CN" altLang="en-US" sz="2800" b="1" u="none">
                  <a:solidFill>
                    <a:srgbClr val="FF0000"/>
                  </a:solidFill>
                  <a:latin typeface="Times New Roman" panose="02020603050405020304" pitchFamily="2" charset="0"/>
                </a:rPr>
                <a:t>爱鸟者</a:t>
              </a:r>
              <a:endParaRPr lang="zh-CN" altLang="en-US" sz="2800" b="1" u="none">
                <a:solidFill>
                  <a:srgbClr val="FF0000"/>
                </a:solidFill>
                <a:latin typeface="Times New Roman" panose="02020603050405020304" pitchFamily="2" charset="0"/>
              </a:endParaRP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xEl>
                                              <p:pRg st="1" end="1"/>
                                            </p:txEl>
                                          </p:spTgt>
                                        </p:tgtEl>
                                        <p:attrNameLst>
                                          <p:attrName>style.visibility</p:attrName>
                                        </p:attrNameLst>
                                      </p:cBhvr>
                                      <p:to>
                                        <p:strVal val="visible"/>
                                      </p:to>
                                    </p:set>
                                    <p:anim calcmode="lin" valueType="num">
                                      <p:cBhvr additive="base">
                                        <p:cTn id="7" dur="500" fill="hold"/>
                                        <p:tgtEl>
                                          <p:spTgt spid="1229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2"/>
                                        </p:tgtEl>
                                        <p:attrNameLst>
                                          <p:attrName>style.visibility</p:attrName>
                                        </p:attrNameLst>
                                      </p:cBhvr>
                                      <p:to>
                                        <p:strVal val="visible"/>
                                      </p:to>
                                    </p:set>
                                    <p:anim calcmode="lin" valueType="num">
                                      <p:cBhvr additive="base">
                                        <p:cTn id="13" dur="500" fill="hold"/>
                                        <p:tgtEl>
                                          <p:spTgt spid="12292"/>
                                        </p:tgtEl>
                                        <p:attrNameLst>
                                          <p:attrName>ppt_x</p:attrName>
                                        </p:attrNameLst>
                                      </p:cBhvr>
                                      <p:tavLst>
                                        <p:tav tm="0">
                                          <p:val>
                                            <p:strVal val="#ppt_x"/>
                                          </p:val>
                                        </p:tav>
                                        <p:tav tm="100000">
                                          <p:val>
                                            <p:strVal val="#ppt_x"/>
                                          </p:val>
                                        </p:tav>
                                      </p:tavLst>
                                    </p:anim>
                                    <p:anim calcmode="lin" valueType="num">
                                      <p:cBhvr additive="base">
                                        <p:cTn id="14"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91">
                                            <p:txEl>
                                              <p:pRg st="2" end="2"/>
                                            </p:txEl>
                                          </p:spTgt>
                                        </p:tgtEl>
                                        <p:attrNameLst>
                                          <p:attrName>style.visibility</p:attrName>
                                        </p:attrNameLst>
                                      </p:cBhvr>
                                      <p:to>
                                        <p:strVal val="visible"/>
                                      </p:to>
                                    </p:set>
                                    <p:anim calcmode="lin" valueType="num">
                                      <p:cBhvr additive="base">
                                        <p:cTn id="19" dur="500" fill="hold"/>
                                        <p:tgtEl>
                                          <p:spTgt spid="1229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293"/>
                                        </p:tgtEl>
                                        <p:attrNameLst>
                                          <p:attrName>style.visibility</p:attrName>
                                        </p:attrNameLst>
                                      </p:cBhvr>
                                      <p:to>
                                        <p:strVal val="visible"/>
                                      </p:to>
                                    </p:set>
                                    <p:anim calcmode="lin" valueType="num">
                                      <p:cBhvr additive="base">
                                        <p:cTn id="25" dur="500" fill="hold"/>
                                        <p:tgtEl>
                                          <p:spTgt spid="12293"/>
                                        </p:tgtEl>
                                        <p:attrNameLst>
                                          <p:attrName>ppt_x</p:attrName>
                                        </p:attrNameLst>
                                      </p:cBhvr>
                                      <p:tavLst>
                                        <p:tav tm="0">
                                          <p:val>
                                            <p:strVal val="#ppt_x"/>
                                          </p:val>
                                        </p:tav>
                                        <p:tav tm="100000">
                                          <p:val>
                                            <p:strVal val="#ppt_x"/>
                                          </p:val>
                                        </p:tav>
                                      </p:tavLst>
                                    </p:anim>
                                    <p:anim calcmode="lin" valueType="num">
                                      <p:cBhvr additive="base">
                                        <p:cTn id="26"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nodeType="clickEffect">
                                  <p:stCondLst>
                                    <p:cond delay="0"/>
                                  </p:stCondLst>
                                  <p:childTnLst>
                                    <p:set>
                                      <p:cBhvr>
                                        <p:cTn id="30" dur="1" fill="hold">
                                          <p:stCondLst>
                                            <p:cond delay="0"/>
                                          </p:stCondLst>
                                        </p:cTn>
                                        <p:tgtEl>
                                          <p:spTgt spid="12291">
                                            <p:txEl>
                                              <p:pRg st="3" end="3"/>
                                            </p:txEl>
                                          </p:spTgt>
                                        </p:tgtEl>
                                        <p:attrNameLst>
                                          <p:attrName>style.visibility</p:attrName>
                                        </p:attrNameLst>
                                      </p:cBhvr>
                                      <p:to>
                                        <p:strVal val="visible"/>
                                      </p:to>
                                    </p:set>
                                    <p:animEffect transition="in" filter="box(in)">
                                      <p:cBhvr>
                                        <p:cTn id="31" dur="2000"/>
                                        <p:tgtEl>
                                          <p:spTgt spid="12291">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294"/>
                                        </p:tgtEl>
                                        <p:attrNameLst>
                                          <p:attrName>style.visibility</p:attrName>
                                        </p:attrNameLst>
                                      </p:cBhvr>
                                      <p:to>
                                        <p:strVal val="visible"/>
                                      </p:to>
                                    </p:set>
                                    <p:anim calcmode="lin" valueType="num">
                                      <p:cBhvr additive="base">
                                        <p:cTn id="36" dur="500" fill="hold"/>
                                        <p:tgtEl>
                                          <p:spTgt spid="12294"/>
                                        </p:tgtEl>
                                        <p:attrNameLst>
                                          <p:attrName>ppt_x</p:attrName>
                                        </p:attrNameLst>
                                      </p:cBhvr>
                                      <p:tavLst>
                                        <p:tav tm="0">
                                          <p:val>
                                            <p:strVal val="#ppt_x"/>
                                          </p:val>
                                        </p:tav>
                                        <p:tav tm="100000">
                                          <p:val>
                                            <p:strVal val="#ppt_x"/>
                                          </p:val>
                                        </p:tav>
                                      </p:tavLst>
                                    </p:anim>
                                    <p:anim calcmode="lin" valueType="num">
                                      <p:cBhvr additive="base">
                                        <p:cTn id="37"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12291">
                                            <p:txEl>
                                              <p:pRg st="4" end="4"/>
                                            </p:txEl>
                                          </p:spTgt>
                                        </p:tgtEl>
                                        <p:attrNameLst>
                                          <p:attrName>style.visibility</p:attrName>
                                        </p:attrNameLst>
                                      </p:cBhvr>
                                      <p:to>
                                        <p:strVal val="visible"/>
                                      </p:to>
                                    </p:set>
                                    <p:animEffect transition="in" filter="box(in)">
                                      <p:cBhvr>
                                        <p:cTn id="42" dur="2000"/>
                                        <p:tgtEl>
                                          <p:spTgt spid="12291">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295"/>
                                        </p:tgtEl>
                                        <p:attrNameLst>
                                          <p:attrName>style.visibility</p:attrName>
                                        </p:attrNameLst>
                                      </p:cBhvr>
                                      <p:to>
                                        <p:strVal val="visible"/>
                                      </p:to>
                                    </p:set>
                                    <p:anim calcmode="lin" valueType="num">
                                      <p:cBhvr additive="base">
                                        <p:cTn id="47" dur="500" fill="hold"/>
                                        <p:tgtEl>
                                          <p:spTgt spid="12295"/>
                                        </p:tgtEl>
                                        <p:attrNameLst>
                                          <p:attrName>ppt_x</p:attrName>
                                        </p:attrNameLst>
                                      </p:cBhvr>
                                      <p:tavLst>
                                        <p:tav tm="0">
                                          <p:val>
                                            <p:strVal val="#ppt_x"/>
                                          </p:val>
                                        </p:tav>
                                        <p:tav tm="100000">
                                          <p:val>
                                            <p:strVal val="#ppt_x"/>
                                          </p:val>
                                        </p:tav>
                                      </p:tavLst>
                                    </p:anim>
                                    <p:anim calcmode="lin" valueType="num">
                                      <p:cBhvr additive="base">
                                        <p:cTn id="48"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2291">
                                            <p:txEl>
                                              <p:pRg st="5" end="5"/>
                                            </p:txEl>
                                          </p:spTgt>
                                        </p:tgtEl>
                                        <p:attrNameLst>
                                          <p:attrName>style.visibility</p:attrName>
                                        </p:attrNameLst>
                                      </p:cBhvr>
                                      <p:to>
                                        <p:strVal val="visible"/>
                                      </p:to>
                                    </p:set>
                                    <p:anim calcmode="lin" valueType="num">
                                      <p:cBhvr additive="base">
                                        <p:cTn id="53" dur="500" fill="hold"/>
                                        <p:tgtEl>
                                          <p:spTgt spid="12291">
                                            <p:txEl>
                                              <p:pRg st="5" end="5"/>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229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 presetClass="entr" presetSubtype="16" fill="hold" grpId="0" nodeType="clickEffect">
                                  <p:stCondLst>
                                    <p:cond delay="0"/>
                                  </p:stCondLst>
                                  <p:childTnLst>
                                    <p:set>
                                      <p:cBhvr>
                                        <p:cTn id="58" dur="1" fill="hold">
                                          <p:stCondLst>
                                            <p:cond delay="0"/>
                                          </p:stCondLst>
                                        </p:cTn>
                                        <p:tgtEl>
                                          <p:spTgt spid="12296"/>
                                        </p:tgtEl>
                                        <p:attrNameLst>
                                          <p:attrName>style.visibility</p:attrName>
                                        </p:attrNameLst>
                                      </p:cBhvr>
                                      <p:to>
                                        <p:strVal val="visible"/>
                                      </p:to>
                                    </p:set>
                                    <p:animEffect transition="in" filter="box(in)">
                                      <p:cBhvr>
                                        <p:cTn id="59" dur="2000"/>
                                        <p:tgtEl>
                                          <p:spTgt spid="12296"/>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12291">
                                            <p:txEl>
                                              <p:pRg st="6" end="6"/>
                                            </p:txEl>
                                          </p:spTgt>
                                        </p:tgtEl>
                                        <p:attrNameLst>
                                          <p:attrName>style.visibility</p:attrName>
                                        </p:attrNameLst>
                                      </p:cBhvr>
                                      <p:to>
                                        <p:strVal val="visible"/>
                                      </p:to>
                                    </p:set>
                                    <p:anim calcmode="lin" valueType="num">
                                      <p:cBhvr additive="base">
                                        <p:cTn id="64" dur="500" fill="hold"/>
                                        <p:tgtEl>
                                          <p:spTgt spid="12291">
                                            <p:txEl>
                                              <p:pRg st="6" end="6"/>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1229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 presetClass="entr" presetSubtype="16" fill="hold" grpId="0" nodeType="clickEffect">
                                  <p:stCondLst>
                                    <p:cond delay="0"/>
                                  </p:stCondLst>
                                  <p:childTnLst>
                                    <p:set>
                                      <p:cBhvr>
                                        <p:cTn id="69" dur="1" fill="hold">
                                          <p:stCondLst>
                                            <p:cond delay="0"/>
                                          </p:stCondLst>
                                        </p:cTn>
                                        <p:tgtEl>
                                          <p:spTgt spid="12297"/>
                                        </p:tgtEl>
                                        <p:attrNameLst>
                                          <p:attrName>style.visibility</p:attrName>
                                        </p:attrNameLst>
                                      </p:cBhvr>
                                      <p:to>
                                        <p:strVal val="visible"/>
                                      </p:to>
                                    </p:set>
                                    <p:animEffect transition="in" filter="box(in)">
                                      <p:cBhvr>
                                        <p:cTn id="70" dur="2000"/>
                                        <p:tgtEl>
                                          <p:spTgt spid="12297"/>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12291">
                                            <p:txEl>
                                              <p:pRg st="7" end="7"/>
                                            </p:txEl>
                                          </p:spTgt>
                                        </p:tgtEl>
                                        <p:attrNameLst>
                                          <p:attrName>style.visibility</p:attrName>
                                        </p:attrNameLst>
                                      </p:cBhvr>
                                      <p:to>
                                        <p:strVal val="visible"/>
                                      </p:to>
                                    </p:set>
                                    <p:anim calcmode="lin" valueType="num">
                                      <p:cBhvr additive="base">
                                        <p:cTn id="75" dur="500" fill="hold"/>
                                        <p:tgtEl>
                                          <p:spTgt spid="12291">
                                            <p:txEl>
                                              <p:pRg st="7" end="7"/>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1229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12298"/>
                                        </p:tgtEl>
                                        <p:attrNameLst>
                                          <p:attrName>style.visibility</p:attrName>
                                        </p:attrNameLst>
                                      </p:cBhvr>
                                      <p:to>
                                        <p:strVal val="visible"/>
                                      </p:to>
                                    </p:set>
                                    <p:anim calcmode="lin" valueType="num">
                                      <p:cBhvr additive="base">
                                        <p:cTn id="81" dur="500" fill="hold"/>
                                        <p:tgtEl>
                                          <p:spTgt spid="12298"/>
                                        </p:tgtEl>
                                        <p:attrNameLst>
                                          <p:attrName>ppt_x</p:attrName>
                                        </p:attrNameLst>
                                      </p:cBhvr>
                                      <p:tavLst>
                                        <p:tav tm="0">
                                          <p:val>
                                            <p:strVal val="#ppt_x"/>
                                          </p:val>
                                        </p:tav>
                                        <p:tav tm="100000">
                                          <p:val>
                                            <p:strVal val="#ppt_x"/>
                                          </p:val>
                                        </p:tav>
                                      </p:tavLst>
                                    </p:anim>
                                    <p:anim calcmode="lin" valueType="num">
                                      <p:cBhvr additive="base">
                                        <p:cTn id="82" dur="500" fill="hold"/>
                                        <p:tgtEl>
                                          <p:spTgt spid="12298"/>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nodeType="clickEffect">
                                  <p:stCondLst>
                                    <p:cond delay="0"/>
                                  </p:stCondLst>
                                  <p:childTnLst>
                                    <p:set>
                                      <p:cBhvr>
                                        <p:cTn id="86" dur="1" fill="hold">
                                          <p:stCondLst>
                                            <p:cond delay="0"/>
                                          </p:stCondLst>
                                        </p:cTn>
                                        <p:tgtEl>
                                          <p:spTgt spid="12291">
                                            <p:txEl>
                                              <p:pRg st="8" end="8"/>
                                            </p:txEl>
                                          </p:spTgt>
                                        </p:tgtEl>
                                        <p:attrNameLst>
                                          <p:attrName>style.visibility</p:attrName>
                                        </p:attrNameLst>
                                      </p:cBhvr>
                                      <p:to>
                                        <p:strVal val="visible"/>
                                      </p:to>
                                    </p:set>
                                    <p:anim calcmode="lin" valueType="num">
                                      <p:cBhvr additive="base">
                                        <p:cTn id="87" dur="500" fill="hold"/>
                                        <p:tgtEl>
                                          <p:spTgt spid="12291">
                                            <p:txEl>
                                              <p:pRg st="8" end="8"/>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1229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nodeType="clickEffect">
                                  <p:stCondLst>
                                    <p:cond delay="0"/>
                                  </p:stCondLst>
                                  <p:childTnLst>
                                    <p:set>
                                      <p:cBhvr>
                                        <p:cTn id="92" dur="1" fill="hold">
                                          <p:stCondLst>
                                            <p:cond delay="0"/>
                                          </p:stCondLst>
                                        </p:cTn>
                                        <p:tgtEl>
                                          <p:spTgt spid="12299"/>
                                        </p:tgtEl>
                                        <p:attrNameLst>
                                          <p:attrName>style.visibility</p:attrName>
                                        </p:attrNameLst>
                                      </p:cBhvr>
                                      <p:to>
                                        <p:strVal val="visible"/>
                                      </p:to>
                                    </p:set>
                                    <p:anim calcmode="lin" valueType="num">
                                      <p:cBhvr additive="base">
                                        <p:cTn id="93" dur="500" fill="hold"/>
                                        <p:tgtEl>
                                          <p:spTgt spid="12299"/>
                                        </p:tgtEl>
                                        <p:attrNameLst>
                                          <p:attrName>ppt_x</p:attrName>
                                        </p:attrNameLst>
                                      </p:cBhvr>
                                      <p:tavLst>
                                        <p:tav tm="0">
                                          <p:val>
                                            <p:strVal val="#ppt_x"/>
                                          </p:val>
                                        </p:tav>
                                        <p:tav tm="100000">
                                          <p:val>
                                            <p:strVal val="#ppt_x"/>
                                          </p:val>
                                        </p:tav>
                                      </p:tavLst>
                                    </p:anim>
                                    <p:anim calcmode="lin" valueType="num">
                                      <p:cBhvr additive="base">
                                        <p:cTn id="94" dur="500" fill="hold"/>
                                        <p:tgtEl>
                                          <p:spTgt spid="122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3" grpId="0"/>
      <p:bldP spid="12294" grpId="0"/>
      <p:bldP spid="12295" grpId="0"/>
      <p:bldP spid="12296" grpId="0"/>
      <p:bldP spid="12297" grpId="0"/>
      <p:bldP spid="122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34818" y="1815548"/>
            <a:ext cx="9369286" cy="1753235"/>
          </a:xfrm>
          <a:prstGeom prst="rect">
            <a:avLst/>
          </a:prstGeom>
          <a:noFill/>
        </p:spPr>
        <p:txBody>
          <a:bodyPr wrap="square" rtlCol="0">
            <a:spAutoFit/>
          </a:bodyPr>
          <a:lstStyle/>
          <a:p>
            <a:r>
              <a:rPr lang="zh-CN" altLang="en-US" sz="3600" dirty="0" smtClean="0">
                <a:latin typeface="方正大黑简体" panose="02010601030101010101" pitchFamily="2" charset="-122"/>
                <a:ea typeface="方正大黑简体" panose="02010601030101010101" pitchFamily="2" charset="-122"/>
              </a:rPr>
              <a:t>除了基本习性之外，作者赋予了大雁很多</a:t>
            </a:r>
            <a:r>
              <a:rPr lang="zh-CN" altLang="en-US" sz="3600" dirty="0" smtClean="0">
                <a:solidFill>
                  <a:srgbClr val="FF0000"/>
                </a:solidFill>
                <a:latin typeface="方正大黑简体" panose="02010601030101010101" pitchFamily="2" charset="-122"/>
                <a:ea typeface="方正大黑简体" panose="02010601030101010101" pitchFamily="2" charset="-122"/>
              </a:rPr>
              <a:t>人的特征</a:t>
            </a:r>
            <a:r>
              <a:rPr lang="zh-CN" altLang="en-US" sz="3600" dirty="0" smtClean="0">
                <a:latin typeface="方正大黑简体" panose="02010601030101010101" pitchFamily="2" charset="-122"/>
                <a:ea typeface="方正大黑简体" panose="02010601030101010101" pitchFamily="2" charset="-122"/>
              </a:rPr>
              <a:t>，请默读课文，勾画出表现大雁</a:t>
            </a:r>
            <a:r>
              <a:rPr lang="zh-CN" altLang="en-US" sz="3600" dirty="0" smtClean="0">
                <a:solidFill>
                  <a:srgbClr val="FF0000"/>
                </a:solidFill>
                <a:latin typeface="方正大黑简体" panose="02010601030101010101" pitchFamily="2" charset="-122"/>
                <a:ea typeface="方正大黑简体" panose="02010601030101010101" pitchFamily="2" charset="-122"/>
              </a:rPr>
              <a:t>特征</a:t>
            </a:r>
            <a:r>
              <a:rPr lang="zh-CN" altLang="en-US" sz="3600" dirty="0" smtClean="0">
                <a:latin typeface="方正大黑简体" panose="02010601030101010101" pitchFamily="2" charset="-122"/>
                <a:ea typeface="方正大黑简体" panose="02010601030101010101" pitchFamily="2" charset="-122"/>
              </a:rPr>
              <a:t>的句子，并用一个词或短语来概括大雁的特征。</a:t>
            </a:r>
            <a:endParaRPr lang="zh-CN" altLang="en-US" sz="3600" dirty="0">
              <a:latin typeface="方正大黑简体" panose="02010601030101010101" pitchFamily="2" charset="-122"/>
              <a:ea typeface="方正大黑简体" panose="02010601030101010101" pitchFamily="2" charset="-122"/>
            </a:endParaRPr>
          </a:p>
        </p:txBody>
      </p:sp>
      <p:sp>
        <p:nvSpPr>
          <p:cNvPr id="3" name="文本框 2"/>
          <p:cNvSpPr txBox="1"/>
          <p:nvPr/>
        </p:nvSpPr>
        <p:spPr>
          <a:xfrm>
            <a:off x="2067339" y="4055055"/>
            <a:ext cx="9236765" cy="1200329"/>
          </a:xfrm>
          <a:prstGeom prst="rect">
            <a:avLst/>
          </a:prstGeom>
          <a:noFill/>
        </p:spPr>
        <p:txBody>
          <a:bodyPr wrap="square" rtlCol="0">
            <a:spAutoFit/>
          </a:bodyPr>
          <a:lstStyle/>
          <a:p>
            <a:r>
              <a:rPr lang="zh-CN" altLang="en-US" sz="3600" dirty="0" smtClean="0">
                <a:solidFill>
                  <a:schemeClr val="accent1"/>
                </a:solidFill>
                <a:latin typeface="方正大黑简体" panose="02010601030101010101" pitchFamily="2" charset="-122"/>
                <a:ea typeface="方正大黑简体" panose="02010601030101010101" pitchFamily="2" charset="-122"/>
              </a:rPr>
              <a:t>这是一群</a:t>
            </a:r>
            <a:r>
              <a:rPr lang="zh-CN" altLang="en-US" sz="3600" dirty="0" smtClean="0">
                <a:solidFill>
                  <a:schemeClr val="accent1"/>
                </a:solidFill>
                <a:latin typeface="Adobe 明體 Std L" panose="02020300000000000000" pitchFamily="18" charset="-128"/>
                <a:ea typeface="Adobe 明體 Std L" panose="02020300000000000000" pitchFamily="18" charset="-128"/>
              </a:rPr>
              <a:t>＿＿＿</a:t>
            </a:r>
            <a:r>
              <a:rPr lang="zh-CN" altLang="en-US" sz="3600" dirty="0" smtClean="0">
                <a:solidFill>
                  <a:schemeClr val="accent1"/>
                </a:solidFill>
                <a:latin typeface="方正大黑简体" panose="02010601030101010101" pitchFamily="2" charset="-122"/>
                <a:ea typeface="方正大黑简体" panose="02010601030101010101" pitchFamily="2" charset="-122"/>
              </a:rPr>
              <a:t>的大雁，我是从</a:t>
            </a:r>
            <a:r>
              <a:rPr lang="zh-CN" altLang="en-US" sz="3600" dirty="0" smtClean="0">
                <a:solidFill>
                  <a:schemeClr val="accent1"/>
                </a:solidFill>
                <a:latin typeface="Adobe 明體 Std L" panose="02020300000000000000" pitchFamily="18" charset="-128"/>
                <a:ea typeface="Adobe 明體 Std L" panose="02020300000000000000" pitchFamily="18" charset="-128"/>
              </a:rPr>
              <a:t>＿＿＿＿＿</a:t>
            </a:r>
            <a:r>
              <a:rPr lang="zh-CN" altLang="en-US" sz="3600" dirty="0" smtClean="0">
                <a:solidFill>
                  <a:schemeClr val="accent1"/>
                </a:solidFill>
                <a:latin typeface="方正大黑简体" panose="02010601030101010101" pitchFamily="2" charset="-122"/>
                <a:ea typeface="方正大黑简体" panose="02010601030101010101" pitchFamily="2" charset="-122"/>
              </a:rPr>
              <a:t>中看出来的。</a:t>
            </a:r>
            <a:endParaRPr lang="zh-CN" altLang="en-US" sz="3600" dirty="0">
              <a:solidFill>
                <a:schemeClr val="accent1"/>
              </a:solidFill>
              <a:latin typeface="方正大黑简体" panose="02010601030101010101" pitchFamily="2" charset="-122"/>
              <a:ea typeface="方正大黑简体" panose="02010601030101010101" pitchFamily="2" charset="-122"/>
            </a:endParaRPr>
          </a:p>
        </p:txBody>
      </p:sp>
      <p:pic>
        <p:nvPicPr>
          <p:cNvPr id="4" name="Picture 4" descr="用图!"/>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5247" y="110952"/>
            <a:ext cx="2520950" cy="1865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文本框 15361"/>
          <p:cNvSpPr txBox="1"/>
          <p:nvPr/>
        </p:nvSpPr>
        <p:spPr>
          <a:xfrm>
            <a:off x="1847850" y="333375"/>
            <a:ext cx="6408738" cy="1322070"/>
          </a:xfrm>
          <a:prstGeom prst="rect">
            <a:avLst/>
          </a:prstGeom>
          <a:noFill/>
          <a:ln w="9525">
            <a:noFill/>
          </a:ln>
        </p:spPr>
        <p:txBody>
          <a:bodyPr>
            <a:spAutoFit/>
          </a:bodyPr>
          <a:p>
            <a:pPr>
              <a:spcBef>
                <a:spcPct val="50000"/>
              </a:spcBef>
              <a:buClrTx/>
            </a:pPr>
            <a:r>
              <a:rPr lang="zh-CN" altLang="en-US" sz="4000" b="1" u="none">
                <a:latin typeface="Arial" panose="020B0604020202020204" pitchFamily="34" charset="0"/>
                <a:ea typeface="幼圆" panose="02010509060101010101" pitchFamily="1" charset="-122"/>
              </a:rPr>
              <a:t>作者笔下是一群＿＿＿＿＿＿＿＿＿＿＿＿的大雁</a:t>
            </a:r>
            <a:endParaRPr lang="zh-CN" altLang="en-US" sz="4000" b="1" u="none">
              <a:latin typeface="Arial" panose="020B0604020202020204" pitchFamily="34" charset="0"/>
              <a:ea typeface="幼圆" panose="02010509060101010101" pitchFamily="1" charset="-122"/>
            </a:endParaRPr>
          </a:p>
        </p:txBody>
      </p:sp>
      <p:sp>
        <p:nvSpPr>
          <p:cNvPr id="15363" name="文本框 15362"/>
          <p:cNvSpPr txBox="1"/>
          <p:nvPr/>
        </p:nvSpPr>
        <p:spPr>
          <a:xfrm>
            <a:off x="2036445" y="2140585"/>
            <a:ext cx="7710805" cy="3138170"/>
          </a:xfrm>
          <a:prstGeom prst="rect">
            <a:avLst/>
          </a:prstGeom>
          <a:noFill/>
          <a:ln w="9525">
            <a:noFill/>
          </a:ln>
        </p:spPr>
        <p:txBody>
          <a:bodyPr wrap="square">
            <a:spAutoFit/>
          </a:bodyPr>
          <a:p>
            <a:pPr>
              <a:spcBef>
                <a:spcPct val="50000"/>
              </a:spcBef>
              <a:buClrTx/>
            </a:pPr>
            <a:r>
              <a:rPr lang="zh-CN" altLang="en-US" sz="2800" u="none" dirty="0">
                <a:solidFill>
                  <a:srgbClr val="CC0000"/>
                </a:solidFill>
                <a:latin typeface="Arial" panose="020B0604020202020204" pitchFamily="34" charset="0"/>
                <a:ea typeface="楷体_GB2312" panose="02010609030101010101" pitchFamily="49" charset="-122"/>
              </a:rPr>
              <a:t>●</a:t>
            </a:r>
            <a:r>
              <a:rPr lang="zh-CN" altLang="en-US" sz="3600" b="1" u="none" dirty="0">
                <a:solidFill>
                  <a:srgbClr val="CC0000"/>
                </a:solidFill>
                <a:latin typeface="Arial" panose="020B0604020202020204" pitchFamily="34" charset="0"/>
                <a:ea typeface="楷体_GB2312" panose="02010609030101010101" pitchFamily="49" charset="-122"/>
              </a:rPr>
              <a:t>友好、热情、</a:t>
            </a:r>
            <a:r>
              <a:rPr lang="zh-CN" altLang="en-US" sz="3600" b="1" dirty="0">
                <a:solidFill>
                  <a:srgbClr val="CC0000"/>
                </a:solidFill>
                <a:latin typeface="Arial" panose="020B0604020202020204" pitchFamily="34" charset="0"/>
                <a:ea typeface="楷体_GB2312" panose="02010609030101010101" pitchFamily="49" charset="-122"/>
                <a:sym typeface="+mn-ea"/>
              </a:rPr>
              <a:t>无私</a:t>
            </a:r>
            <a:endParaRPr lang="zh-CN" altLang="en-US" sz="3600" b="1" u="none" dirty="0">
              <a:solidFill>
                <a:srgbClr val="CC0000"/>
              </a:solidFill>
              <a:latin typeface="Arial" panose="020B0604020202020204" pitchFamily="34" charset="0"/>
              <a:ea typeface="楷体_GB2312" panose="02010609030101010101" pitchFamily="49" charset="-122"/>
            </a:endParaRPr>
          </a:p>
          <a:p>
            <a:pPr>
              <a:spcBef>
                <a:spcPct val="50000"/>
              </a:spcBef>
              <a:buClrTx/>
            </a:pPr>
            <a:r>
              <a:rPr lang="zh-CN" altLang="en-US" sz="2800" u="none" dirty="0">
                <a:solidFill>
                  <a:srgbClr val="CC0000"/>
                </a:solidFill>
                <a:latin typeface="Arial" panose="020B0604020202020204" pitchFamily="34" charset="0"/>
                <a:ea typeface="楷体_GB2312" panose="02010609030101010101" pitchFamily="49" charset="-122"/>
              </a:rPr>
              <a:t>●</a:t>
            </a:r>
            <a:r>
              <a:rPr lang="zh-CN" altLang="en-US" sz="3600" b="1" u="none" dirty="0">
                <a:solidFill>
                  <a:srgbClr val="CC0000"/>
                </a:solidFill>
                <a:latin typeface="Arial" panose="020B0604020202020204" pitchFamily="34" charset="0"/>
                <a:ea typeface="楷体_GB2312" panose="02010609030101010101" pitchFamily="49" charset="-122"/>
              </a:rPr>
              <a:t>开朗、活泼、乐观</a:t>
            </a:r>
            <a:endParaRPr lang="zh-CN" altLang="en-US" sz="3600" b="1" u="none" dirty="0">
              <a:solidFill>
                <a:srgbClr val="CC0000"/>
              </a:solidFill>
              <a:latin typeface="Arial" panose="020B0604020202020204" pitchFamily="34" charset="0"/>
              <a:ea typeface="楷体_GB2312" panose="02010609030101010101" pitchFamily="49" charset="-122"/>
            </a:endParaRPr>
          </a:p>
          <a:p>
            <a:pPr>
              <a:spcBef>
                <a:spcPct val="50000"/>
              </a:spcBef>
              <a:buClrTx/>
            </a:pPr>
            <a:r>
              <a:rPr lang="zh-CN" altLang="en-US" sz="2800" u="none" dirty="0">
                <a:solidFill>
                  <a:srgbClr val="CC0000"/>
                </a:solidFill>
                <a:latin typeface="Arial" panose="020B0604020202020204" pitchFamily="34" charset="0"/>
                <a:ea typeface="楷体_GB2312" panose="02010609030101010101" pitchFamily="49" charset="-122"/>
              </a:rPr>
              <a:t>●</a:t>
            </a:r>
            <a:r>
              <a:rPr lang="zh-CN" altLang="en-US" sz="3600" b="1" u="none" dirty="0">
                <a:solidFill>
                  <a:srgbClr val="CC0000"/>
                </a:solidFill>
                <a:latin typeface="Arial" panose="020B0604020202020204" pitchFamily="34" charset="0"/>
                <a:ea typeface="楷体_GB2312" panose="02010609030101010101" pitchFamily="49" charset="-122"/>
              </a:rPr>
              <a:t>注重亲情，家庭观念强</a:t>
            </a:r>
            <a:endParaRPr lang="zh-CN" altLang="en-US" sz="3600" b="1" u="none" dirty="0">
              <a:solidFill>
                <a:srgbClr val="CC0000"/>
              </a:solidFill>
              <a:latin typeface="Arial" panose="020B0604020202020204" pitchFamily="34" charset="0"/>
              <a:ea typeface="楷体_GB2312" panose="02010609030101010101" pitchFamily="49" charset="-122"/>
            </a:endParaRPr>
          </a:p>
          <a:p>
            <a:pPr>
              <a:spcBef>
                <a:spcPct val="50000"/>
              </a:spcBef>
              <a:buClrTx/>
            </a:pPr>
            <a:r>
              <a:rPr lang="zh-CN" altLang="en-US" sz="2800" u="none" dirty="0">
                <a:solidFill>
                  <a:srgbClr val="CC0000"/>
                </a:solidFill>
                <a:latin typeface="Arial" panose="020B0604020202020204" pitchFamily="34" charset="0"/>
                <a:ea typeface="楷体_GB2312" panose="02010609030101010101" pitchFamily="49" charset="-122"/>
              </a:rPr>
              <a:t>●</a:t>
            </a:r>
            <a:r>
              <a:rPr lang="zh-CN" altLang="en-US" sz="3600" b="1" u="none" dirty="0">
                <a:solidFill>
                  <a:srgbClr val="CC0000"/>
                </a:solidFill>
                <a:latin typeface="Arial" panose="020B0604020202020204" pitchFamily="34" charset="0"/>
                <a:ea typeface="楷体_GB2312" panose="02010609030101010101" pitchFamily="49" charset="-122"/>
              </a:rPr>
              <a:t>具有联合观念</a:t>
            </a:r>
            <a:endParaRPr lang="zh-CN" altLang="en-US" sz="3600" b="1" u="none" dirty="0">
              <a:solidFill>
                <a:srgbClr val="CC0000"/>
              </a:solidFill>
              <a:latin typeface="Arial" panose="020B0604020202020204" pitchFamily="34" charset="0"/>
              <a:ea typeface="楷体_GB2312" panose="0201060903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checkerboard(across)">
                                      <p:cBhvr>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930939" y="1992990"/>
            <a:ext cx="8163339" cy="1200329"/>
          </a:xfrm>
          <a:prstGeom prst="rect">
            <a:avLst/>
          </a:prstGeom>
          <a:noFill/>
        </p:spPr>
        <p:txBody>
          <a:bodyPr wrap="square" rtlCol="0">
            <a:spAutoFit/>
          </a:bodyPr>
          <a:lstStyle/>
          <a:p>
            <a:r>
              <a:rPr lang="zh-CN" altLang="en-US" sz="3600" dirty="0" smtClean="0">
                <a:latin typeface="方正大黑简体" panose="02010601030101010101" pitchFamily="2" charset="-122"/>
                <a:ea typeface="方正大黑简体" panose="02010601030101010101" pitchFamily="2" charset="-122"/>
              </a:rPr>
              <a:t>对于这样的一群大雁，作者抱有</a:t>
            </a:r>
            <a:r>
              <a:rPr lang="zh-CN" altLang="en-US" sz="3600" dirty="0" smtClean="0">
                <a:solidFill>
                  <a:srgbClr val="C00000"/>
                </a:solidFill>
                <a:latin typeface="方正大黑简体" panose="02010601030101010101" pitchFamily="2" charset="-122"/>
                <a:ea typeface="方正大黑简体" panose="02010601030101010101" pitchFamily="2" charset="-122"/>
              </a:rPr>
              <a:t>怎样的情感</a:t>
            </a:r>
            <a:r>
              <a:rPr lang="zh-CN" altLang="en-US" sz="3600" dirty="0" smtClean="0">
                <a:latin typeface="方正大黑简体" panose="02010601030101010101" pitchFamily="2" charset="-122"/>
                <a:ea typeface="方正大黑简体" panose="02010601030101010101" pitchFamily="2" charset="-122"/>
              </a:rPr>
              <a:t>？作者是</a:t>
            </a:r>
            <a:r>
              <a:rPr lang="zh-CN" altLang="en-US" sz="3600" dirty="0" smtClean="0">
                <a:solidFill>
                  <a:srgbClr val="C00000"/>
                </a:solidFill>
                <a:latin typeface="方正大黑简体" panose="02010601030101010101" pitchFamily="2" charset="-122"/>
                <a:ea typeface="方正大黑简体" panose="02010601030101010101" pitchFamily="2" charset="-122"/>
              </a:rPr>
              <a:t>怎样表达</a:t>
            </a:r>
            <a:r>
              <a:rPr lang="zh-CN" altLang="en-US" sz="3600" dirty="0" smtClean="0">
                <a:latin typeface="方正大黑简体" panose="02010601030101010101" pitchFamily="2" charset="-122"/>
                <a:ea typeface="方正大黑简体" panose="02010601030101010101" pitchFamily="2" charset="-122"/>
              </a:rPr>
              <a:t>自己的情感的？</a:t>
            </a:r>
            <a:endParaRPr lang="zh-CN" altLang="en-US" sz="3600" dirty="0">
              <a:latin typeface="方正大黑简体" panose="02010601030101010101" pitchFamily="2" charset="-122"/>
              <a:ea typeface="方正大黑简体" panose="02010601030101010101" pitchFamily="2" charset="-122"/>
            </a:endParaRPr>
          </a:p>
        </p:txBody>
      </p:sp>
      <p:pic>
        <p:nvPicPr>
          <p:cNvPr id="3" name="Picture 4" descr="用图!"/>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66682" y="128097"/>
            <a:ext cx="2520950" cy="1865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475740" y="2799715"/>
            <a:ext cx="10584815" cy="829945"/>
          </a:xfrm>
          <a:prstGeom prst="rect">
            <a:avLst/>
          </a:prstGeom>
          <a:noFill/>
        </p:spPr>
        <p:txBody>
          <a:bodyPr wrap="square" rtlCol="0" anchor="t">
            <a:spAutoFit/>
          </a:bodyPr>
          <a:p>
            <a:r>
              <a:rPr lang="en-US" altLang="zh-CN"/>
              <a:t>   </a:t>
            </a:r>
            <a:r>
              <a:rPr lang="zh-CN" altLang="en-US" sz="2400"/>
              <a:t> </a:t>
            </a:r>
            <a:r>
              <a:rPr lang="zh-CN" altLang="en-US" sz="2400" b="1">
                <a:solidFill>
                  <a:srgbClr val="FF0000"/>
                </a:solidFill>
                <a:sym typeface="+mn-ea"/>
              </a:rPr>
              <a:t>段13：</a:t>
            </a:r>
            <a:r>
              <a:rPr lang="zh-CN" altLang="en-US" sz="2400" b="1">
                <a:sym typeface="+mn-ea"/>
              </a:rPr>
              <a:t>在这每年一度的迁徙中，整个大陆所获得的是从三月的天空洒下来的一首</a:t>
            </a:r>
            <a:r>
              <a:rPr lang="zh-CN" altLang="en-US" sz="2400" b="1">
                <a:solidFill>
                  <a:srgbClr val="FF0000"/>
                </a:solidFill>
                <a:sym typeface="+mn-ea"/>
              </a:rPr>
              <a:t>有益无损</a:t>
            </a:r>
            <a:r>
              <a:rPr lang="zh-CN" altLang="en-US" sz="2400" b="1">
                <a:sym typeface="+mn-ea"/>
              </a:rPr>
              <a:t>的带着</a:t>
            </a:r>
            <a:r>
              <a:rPr lang="zh-CN" altLang="en-US" sz="2400" b="1">
                <a:solidFill>
                  <a:srgbClr val="FF0000"/>
                </a:solidFill>
                <a:sym typeface="+mn-ea"/>
              </a:rPr>
              <a:t>野性</a:t>
            </a:r>
            <a:r>
              <a:rPr lang="zh-CN" altLang="en-US" sz="2400" b="1">
                <a:sym typeface="+mn-ea"/>
              </a:rPr>
              <a:t>的诗歌。</a:t>
            </a:r>
            <a:endParaRPr lang="zh-CN" altLang="en-US" sz="2400" b="1"/>
          </a:p>
        </p:txBody>
      </p:sp>
      <p:sp>
        <p:nvSpPr>
          <p:cNvPr id="3" name="文本框 2"/>
          <p:cNvSpPr txBox="1"/>
          <p:nvPr/>
        </p:nvSpPr>
        <p:spPr>
          <a:xfrm>
            <a:off x="1611630" y="366395"/>
            <a:ext cx="10313035" cy="1198880"/>
          </a:xfrm>
          <a:prstGeom prst="rect">
            <a:avLst/>
          </a:prstGeom>
          <a:noFill/>
        </p:spPr>
        <p:txBody>
          <a:bodyPr wrap="square" rtlCol="0" anchor="t">
            <a:spAutoFit/>
          </a:bodyPr>
          <a:p>
            <a:r>
              <a:rPr lang="en-US" altLang="zh-CN"/>
              <a:t>   </a:t>
            </a:r>
            <a:r>
              <a:rPr lang="zh-CN" altLang="en-US" sz="2400" b="1">
                <a:solidFill>
                  <a:srgbClr val="FF0000"/>
                </a:solidFill>
              </a:rPr>
              <a:t>段2：</a:t>
            </a:r>
            <a:r>
              <a:rPr lang="zh-CN" altLang="en-US" sz="2400" b="1">
                <a:solidFill>
                  <a:schemeClr val="tx1"/>
                </a:solidFill>
              </a:rPr>
              <a:t>如果一只花鼠想出来晒太阳，却遇到了一阵暴风雪，也可以再回去睡觉;而一只定期迁徙的大雁，下定了在黑夜飞行200英里的赌注，它一旦起程再要撤回去就不那么容易了。</a:t>
            </a:r>
            <a:endParaRPr lang="zh-CN" altLang="en-US" sz="2400" b="1">
              <a:solidFill>
                <a:schemeClr val="tx1"/>
              </a:solidFill>
            </a:endParaRPr>
          </a:p>
        </p:txBody>
      </p:sp>
      <p:sp>
        <p:nvSpPr>
          <p:cNvPr id="4" name="文本框 3"/>
          <p:cNvSpPr txBox="1"/>
          <p:nvPr/>
        </p:nvSpPr>
        <p:spPr>
          <a:xfrm>
            <a:off x="1611630" y="3922395"/>
            <a:ext cx="10312400" cy="1198880"/>
          </a:xfrm>
          <a:prstGeom prst="rect">
            <a:avLst/>
          </a:prstGeom>
          <a:noFill/>
        </p:spPr>
        <p:txBody>
          <a:bodyPr wrap="square" rtlCol="0" anchor="t">
            <a:spAutoFit/>
          </a:bodyPr>
          <a:p>
            <a:r>
              <a:rPr lang="en-US" altLang="zh-CN"/>
              <a:t>    </a:t>
            </a:r>
            <a:r>
              <a:rPr lang="zh-CN" altLang="en-US" sz="2400" b="1">
                <a:solidFill>
                  <a:srgbClr val="FF0000"/>
                </a:solidFill>
              </a:rPr>
              <a:t>段12：</a:t>
            </a:r>
            <a:r>
              <a:rPr lang="zh-CN" altLang="en-US" sz="2400" b="1"/>
              <a:t>自更新世〔第四纪的早期，自160万年前至1万年前。)以来，每年3月，从中国海到西伯利亚，从幼发拉底河到伏尔加河，从尼罗河到摩尔曼斯克，从林肯郡到斯匹次卑尔根群岛，大雁都要吹起联合的号角。</a:t>
            </a:r>
            <a:endParaRPr lang="zh-CN" altLang="en-US" sz="2400" b="1"/>
          </a:p>
        </p:txBody>
      </p:sp>
      <p:sp>
        <p:nvSpPr>
          <p:cNvPr id="5" name="文本框 4"/>
          <p:cNvSpPr txBox="1"/>
          <p:nvPr/>
        </p:nvSpPr>
        <p:spPr>
          <a:xfrm>
            <a:off x="2549525" y="5686425"/>
            <a:ext cx="8708390" cy="706755"/>
          </a:xfrm>
          <a:prstGeom prst="rect">
            <a:avLst/>
          </a:prstGeom>
          <a:noFill/>
        </p:spPr>
        <p:txBody>
          <a:bodyPr wrap="square" rtlCol="0">
            <a:spAutoFit/>
          </a:bodyPr>
          <a:p>
            <a:r>
              <a:rPr lang="zh-CN" altLang="en-US" sz="4000" b="1">
                <a:solidFill>
                  <a:srgbClr val="C00000"/>
                </a:solidFill>
              </a:rPr>
              <a:t>喜爱与赞美</a:t>
            </a:r>
            <a:endParaRPr lang="zh-CN" altLang="en-US" sz="4000" b="1">
              <a:solidFill>
                <a:srgbClr val="C00000"/>
              </a:solidFill>
            </a:endParaRPr>
          </a:p>
        </p:txBody>
      </p:sp>
      <p:sp>
        <p:nvSpPr>
          <p:cNvPr id="6" name="文本框 5"/>
          <p:cNvSpPr txBox="1"/>
          <p:nvPr/>
        </p:nvSpPr>
        <p:spPr>
          <a:xfrm>
            <a:off x="1746885" y="1677670"/>
            <a:ext cx="10041255" cy="829945"/>
          </a:xfrm>
          <a:prstGeom prst="rect">
            <a:avLst/>
          </a:prstGeom>
          <a:noFill/>
        </p:spPr>
        <p:txBody>
          <a:bodyPr wrap="square" rtlCol="0" anchor="t">
            <a:spAutoFit/>
          </a:bodyPr>
          <a:p>
            <a:r>
              <a:rPr lang="zh-CN" altLang="en-US" sz="2400" b="1">
                <a:solidFill>
                  <a:srgbClr val="FF0000"/>
                </a:solidFill>
              </a:rPr>
              <a:t>段4：</a:t>
            </a:r>
            <a:r>
              <a:rPr lang="zh-CN" altLang="en-US" sz="2400" b="1"/>
              <a:t>一触到水，我们刚到的客人就会叫起来，似乎它们溅起的水花能抖掉那脆弱的香蒲身上的冬天。</a:t>
            </a:r>
            <a:r>
              <a:rPr lang="zh-CN" altLang="en-US" sz="2400" b="1">
                <a:solidFill>
                  <a:srgbClr val="C00000"/>
                </a:solidFill>
              </a:rPr>
              <a:t>我们的大雁又回来了。</a:t>
            </a:r>
            <a:endParaRPr lang="zh-CN" altLang="en-US" sz="2400" b="1">
              <a:solidFill>
                <a:srgbClr val="C00000"/>
              </a:solidFill>
            </a:endParaRPr>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0" dur="1000" fill="hold"/>
                                        <p:tgtEl>
                                          <p:spTgt spid="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4" name="图片 18433" descr="46b"/>
          <p:cNvPicPr>
            <a:picLocks noChangeAspect="1"/>
          </p:cNvPicPr>
          <p:nvPr/>
        </p:nvPicPr>
        <p:blipFill>
          <a:blip r:embed="rId1"/>
          <a:stretch>
            <a:fillRect/>
          </a:stretch>
        </p:blipFill>
        <p:spPr>
          <a:xfrm>
            <a:off x="1819275" y="685800"/>
            <a:ext cx="390525" cy="390525"/>
          </a:xfrm>
          <a:prstGeom prst="rect">
            <a:avLst/>
          </a:prstGeom>
          <a:noFill/>
          <a:ln w="9525">
            <a:noFill/>
          </a:ln>
        </p:spPr>
      </p:pic>
      <p:sp>
        <p:nvSpPr>
          <p:cNvPr id="18435" name="文本框 18434"/>
          <p:cNvSpPr txBox="1"/>
          <p:nvPr/>
        </p:nvSpPr>
        <p:spPr>
          <a:xfrm>
            <a:off x="1524000" y="476250"/>
            <a:ext cx="9555480" cy="1153160"/>
          </a:xfrm>
          <a:prstGeom prst="rect">
            <a:avLst/>
          </a:prstGeom>
          <a:noFill/>
          <a:ln w="9525">
            <a:noFill/>
          </a:ln>
        </p:spPr>
        <p:txBody>
          <a:bodyPr wrap="none" anchor="t">
            <a:spAutoFit/>
          </a:bodyPr>
          <a:p>
            <a:r>
              <a:rPr lang="zh-CN" altLang="en-US" sz="3600" u="none" dirty="0">
                <a:latin typeface="Times New Roman" panose="02020603050405020304" pitchFamily="2" charset="0"/>
              </a:rPr>
              <a:t>      文中作者运用了哪些表现手法来写大雁的？</a:t>
            </a:r>
            <a:endParaRPr lang="zh-CN" altLang="en-US" sz="3600" u="none" dirty="0">
              <a:latin typeface="Times New Roman" panose="02020603050405020304" pitchFamily="2" charset="0"/>
            </a:endParaRPr>
          </a:p>
          <a:p>
            <a:endParaRPr lang="zh-CN" altLang="en-US" sz="3300" u="none" dirty="0">
              <a:latin typeface="Times New Roman" panose="02020603050405020304" pitchFamily="2" charset="0"/>
            </a:endParaRPr>
          </a:p>
        </p:txBody>
      </p:sp>
      <p:pic>
        <p:nvPicPr>
          <p:cNvPr id="18436" name="图片 18435" descr="46b"/>
          <p:cNvPicPr>
            <a:picLocks noChangeAspect="1"/>
          </p:cNvPicPr>
          <p:nvPr/>
        </p:nvPicPr>
        <p:blipFill>
          <a:blip r:embed="rId1"/>
          <a:stretch>
            <a:fillRect/>
          </a:stretch>
        </p:blipFill>
        <p:spPr>
          <a:xfrm>
            <a:off x="1828800" y="2073275"/>
            <a:ext cx="390525" cy="390525"/>
          </a:xfrm>
          <a:prstGeom prst="rect">
            <a:avLst/>
          </a:prstGeom>
          <a:noFill/>
          <a:ln w="9525">
            <a:noFill/>
          </a:ln>
        </p:spPr>
      </p:pic>
      <p:sp>
        <p:nvSpPr>
          <p:cNvPr id="18437" name="文本框 18436"/>
          <p:cNvSpPr txBox="1"/>
          <p:nvPr/>
        </p:nvSpPr>
        <p:spPr>
          <a:xfrm>
            <a:off x="2498090" y="1945323"/>
            <a:ext cx="1554480" cy="645160"/>
          </a:xfrm>
          <a:prstGeom prst="rect">
            <a:avLst/>
          </a:prstGeom>
          <a:noFill/>
          <a:ln w="9525">
            <a:noFill/>
          </a:ln>
        </p:spPr>
        <p:txBody>
          <a:bodyPr wrap="none" anchor="t">
            <a:spAutoFit/>
          </a:bodyPr>
          <a:p>
            <a:r>
              <a:rPr lang="zh-CN" altLang="en-US" sz="3600" u="none">
                <a:solidFill>
                  <a:schemeClr val="tx1"/>
                </a:solidFill>
                <a:latin typeface="Times New Roman" panose="02020603050405020304" pitchFamily="2" charset="0"/>
                <a:ea typeface="华文新魏" panose="02010800040101010101" pitchFamily="2" charset="-122"/>
              </a:rPr>
              <a:t>作用：</a:t>
            </a:r>
            <a:endParaRPr lang="zh-CN" altLang="en-US" sz="3600" u="none">
              <a:solidFill>
                <a:schemeClr val="tx1"/>
              </a:solidFill>
              <a:latin typeface="Times New Roman" panose="02020603050405020304" pitchFamily="2" charset="0"/>
              <a:ea typeface="华文新魏" panose="02010800040101010101" pitchFamily="2" charset="-122"/>
            </a:endParaRPr>
          </a:p>
        </p:txBody>
      </p:sp>
      <p:pic>
        <p:nvPicPr>
          <p:cNvPr id="18438" name="图片 18437" descr="SHFQ021"/>
          <p:cNvPicPr>
            <a:picLocks noChangeAspect="1"/>
          </p:cNvPicPr>
          <p:nvPr/>
        </p:nvPicPr>
        <p:blipFill>
          <a:blip r:embed="rId2">
            <a:lum bright="17999" contrast="36000"/>
          </a:blip>
          <a:stretch>
            <a:fillRect/>
          </a:stretch>
        </p:blipFill>
        <p:spPr>
          <a:xfrm>
            <a:off x="6001385" y="2044700"/>
            <a:ext cx="5602605" cy="4201795"/>
          </a:xfrm>
          <a:prstGeom prst="rect">
            <a:avLst/>
          </a:prstGeom>
          <a:noFill/>
          <a:ln w="9525" cap="flat" cmpd="sng">
            <a:solidFill>
              <a:srgbClr val="0066FF"/>
            </a:solidFill>
            <a:prstDash val="solid"/>
            <a:miter/>
            <a:headEnd type="none" w="med" len="med"/>
            <a:tailEnd type="none" w="med" len="med"/>
          </a:ln>
        </p:spPr>
      </p:pic>
      <p:sp>
        <p:nvSpPr>
          <p:cNvPr id="18439" name="文本框 18438"/>
          <p:cNvSpPr txBox="1"/>
          <p:nvPr/>
        </p:nvSpPr>
        <p:spPr>
          <a:xfrm>
            <a:off x="2855913" y="1196975"/>
            <a:ext cx="6192837" cy="645160"/>
          </a:xfrm>
          <a:prstGeom prst="rect">
            <a:avLst/>
          </a:prstGeom>
          <a:noFill/>
          <a:ln w="9525">
            <a:noFill/>
          </a:ln>
        </p:spPr>
        <p:txBody>
          <a:bodyPr>
            <a:spAutoFit/>
          </a:bodyPr>
          <a:p>
            <a:pPr>
              <a:spcBef>
                <a:spcPct val="50000"/>
              </a:spcBef>
            </a:pPr>
            <a:r>
              <a:rPr lang="zh-CN" altLang="en-US" sz="3600" u="sng" dirty="0">
                <a:solidFill>
                  <a:srgbClr val="C00000"/>
                </a:solidFill>
                <a:latin typeface="Times New Roman" panose="02020603050405020304" pitchFamily="2" charset="0"/>
              </a:rPr>
              <a:t>对比   拟人  比喻</a:t>
            </a:r>
            <a:endParaRPr lang="zh-CN" altLang="en-US" sz="3600" u="sng" dirty="0">
              <a:solidFill>
                <a:srgbClr val="C00000"/>
              </a:solidFill>
              <a:latin typeface="Times New Roman" panose="02020603050405020304" pitchFamily="2" charset="0"/>
            </a:endParaRPr>
          </a:p>
        </p:txBody>
      </p:sp>
      <p:sp>
        <p:nvSpPr>
          <p:cNvPr id="18440" name="文本框 18439"/>
          <p:cNvSpPr txBox="1"/>
          <p:nvPr/>
        </p:nvSpPr>
        <p:spPr>
          <a:xfrm>
            <a:off x="2219325" y="2708275"/>
            <a:ext cx="3001963" cy="3538220"/>
          </a:xfrm>
          <a:prstGeom prst="rect">
            <a:avLst/>
          </a:prstGeom>
          <a:noFill/>
          <a:ln w="9525">
            <a:noFill/>
          </a:ln>
          <a:effectLst>
            <a:outerShdw dist="35921" dir="2699999" algn="ctr" rotWithShape="0">
              <a:schemeClr val="bg2"/>
            </a:outerShdw>
          </a:effectLst>
        </p:spPr>
        <p:txBody>
          <a:bodyPr>
            <a:spAutoFit/>
          </a:bodyPr>
          <a:p>
            <a:r>
              <a:rPr lang="zh-CN" altLang="en-US" sz="3200" b="1" u="none" dirty="0">
                <a:solidFill>
                  <a:srgbClr val="FF0000"/>
                </a:solidFill>
                <a:latin typeface="Times New Roman" panose="02020603050405020304" pitchFamily="2" charset="0"/>
              </a:rPr>
              <a:t>（1）使文章介绍的内容清晰，充满文学性和趣味性。</a:t>
            </a:r>
            <a:endParaRPr lang="zh-CN" altLang="en-US" sz="3200" b="1" u="none" dirty="0">
              <a:solidFill>
                <a:srgbClr val="FF0000"/>
              </a:solidFill>
              <a:latin typeface="Times New Roman" panose="02020603050405020304" pitchFamily="2" charset="0"/>
            </a:endParaRPr>
          </a:p>
          <a:p>
            <a:r>
              <a:rPr lang="zh-CN" altLang="en-US" sz="3200" b="1" u="none" dirty="0">
                <a:solidFill>
                  <a:srgbClr val="FF0000"/>
                </a:solidFill>
                <a:latin typeface="Times New Roman" panose="02020603050405020304" pitchFamily="2" charset="0"/>
              </a:rPr>
              <a:t>（2）表达了作者对大雁的喜爱之情。</a:t>
            </a:r>
            <a:endParaRPr lang="zh-CN" altLang="en-US" sz="3200" b="1" u="none" dirty="0">
              <a:solidFill>
                <a:srgbClr val="FF0000"/>
              </a:solidFill>
              <a:latin typeface="Times New Roman" panose="02020603050405020304" pitchFamily="2"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9">
                                            <p:txEl>
                                              <p:charRg st="0" end="12"/>
                                            </p:txEl>
                                          </p:spTgt>
                                        </p:tgtEl>
                                        <p:attrNameLst>
                                          <p:attrName>style.visibility</p:attrName>
                                        </p:attrNameLst>
                                      </p:cBhvr>
                                      <p:to>
                                        <p:strVal val="visible"/>
                                      </p:to>
                                    </p:set>
                                    <p:anim calcmode="lin" valueType="num">
                                      <p:cBhvr additive="base">
                                        <p:cTn id="7" dur="500" fill="hold"/>
                                        <p:tgtEl>
                                          <p:spTgt spid="18439">
                                            <p:txEl>
                                              <p:charRg st="0" end="1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9">
                                            <p:txEl>
                                              <p:charRg st="0" end="1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437">
                                            <p:txEl>
                                              <p:charRg st="0" end="4"/>
                                            </p:txEl>
                                          </p:spTgt>
                                        </p:tgtEl>
                                        <p:attrNameLst>
                                          <p:attrName>style.visibility</p:attrName>
                                        </p:attrNameLst>
                                      </p:cBhvr>
                                      <p:to>
                                        <p:strVal val="visible"/>
                                      </p:to>
                                    </p:set>
                                    <p:anim calcmode="lin" valueType="num">
                                      <p:cBhvr additive="base">
                                        <p:cTn id="13" dur="500" fill="hold"/>
                                        <p:tgtEl>
                                          <p:spTgt spid="18437">
                                            <p:txEl>
                                              <p:charRg st="0"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437">
                                            <p:txEl>
                                              <p:charRg st="0"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8440">
                                            <p:txEl>
                                              <p:pRg st="0" end="0"/>
                                            </p:txEl>
                                          </p:spTgt>
                                        </p:tgtEl>
                                        <p:attrNameLst>
                                          <p:attrName>style.visibility</p:attrName>
                                        </p:attrNameLst>
                                      </p:cBhvr>
                                      <p:to>
                                        <p:strVal val="visible"/>
                                      </p:to>
                                    </p:set>
                                    <p:anim calcmode="lin" valueType="num">
                                      <p:cBhvr additive="base">
                                        <p:cTn id="19" dur="500" fill="hold"/>
                                        <p:tgtEl>
                                          <p:spTgt spid="1844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44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5" presetClass="entr" presetSubtype="0" fill="hold" nodeType="clickEffect">
                                  <p:stCondLst>
                                    <p:cond delay="0"/>
                                  </p:stCondLst>
                                  <p:childTnLst>
                                    <p:set>
                                      <p:cBhvr>
                                        <p:cTn id="24" dur="1" fill="hold">
                                          <p:stCondLst>
                                            <p:cond delay="0"/>
                                          </p:stCondLst>
                                        </p:cTn>
                                        <p:tgtEl>
                                          <p:spTgt spid="18440">
                                            <p:txEl>
                                              <p:pRg st="1" end="1"/>
                                            </p:txEl>
                                          </p:spTgt>
                                        </p:tgtEl>
                                        <p:attrNameLst>
                                          <p:attrName>style.visibility</p:attrName>
                                        </p:attrNameLst>
                                      </p:cBhvr>
                                      <p:to>
                                        <p:strVal val="visible"/>
                                      </p:to>
                                    </p:set>
                                    <p:anim calcmode="lin" valueType="num">
                                      <p:cBhvr>
                                        <p:cTn id="25" dur="500" decel="50000" fill="hold">
                                          <p:stCondLst>
                                            <p:cond delay="0"/>
                                          </p:stCondLst>
                                        </p:cTn>
                                        <p:tgtEl>
                                          <p:spTgt spid="18440">
                                            <p:txEl>
                                              <p:pRg st="1" end="1"/>
                                            </p:txEl>
                                          </p:spTgt>
                                        </p:tgtEl>
                                        <p:attrNameLst>
                                          <p:attrName>style.rotation</p:attrName>
                                        </p:attrNameLst>
                                      </p:cBhvr>
                                      <p:tavLst>
                                        <p:tav tm="0">
                                          <p:val>
                                            <p:fltVal val="-90"/>
                                          </p:val>
                                        </p:tav>
                                        <p:tav tm="100000">
                                          <p:val>
                                            <p:fltVal val="0"/>
                                          </p:val>
                                        </p:tav>
                                      </p:tavLst>
                                    </p:anim>
                                    <p:anim calcmode="lin" valueType="num">
                                      <p:cBhvr>
                                        <p:cTn id="26" dur="500" decel="50000" fill="hold">
                                          <p:stCondLst>
                                            <p:cond delay="0"/>
                                          </p:stCondLst>
                                        </p:cTn>
                                        <p:tgtEl>
                                          <p:spTgt spid="18440">
                                            <p:txEl>
                                              <p:pRg st="1" end="1"/>
                                            </p:txEl>
                                          </p:spTgt>
                                        </p:tgtEl>
                                        <p:attrNameLst>
                                          <p:attrName>ppt_w</p:attrName>
                                        </p:attrNameLst>
                                      </p:cBhvr>
                                      <p:tavLst>
                                        <p:tav tm="0">
                                          <p:val>
                                            <p:strVal val="#ppt_w"/>
                                          </p:val>
                                        </p:tav>
                                        <p:tav tm="100000">
                                          <p:val>
                                            <p:strVal val="#ppt_w*.05"/>
                                          </p:val>
                                        </p:tav>
                                      </p:tavLst>
                                    </p:anim>
                                    <p:anim calcmode="lin" valueType="num">
                                      <p:cBhvr>
                                        <p:cTn id="27" dur="500" accel="50000" fill="hold">
                                          <p:stCondLst>
                                            <p:cond delay="500"/>
                                          </p:stCondLst>
                                        </p:cTn>
                                        <p:tgtEl>
                                          <p:spTgt spid="18440">
                                            <p:txEl>
                                              <p:pRg st="1" end="1"/>
                                            </p:txEl>
                                          </p:spTgt>
                                        </p:tgtEl>
                                        <p:attrNameLst>
                                          <p:attrName>ppt_w</p:attrName>
                                        </p:attrNameLst>
                                      </p:cBhvr>
                                      <p:tavLst>
                                        <p:tav tm="0">
                                          <p:val>
                                            <p:strVal val="#ppt_w*.05"/>
                                          </p:val>
                                        </p:tav>
                                        <p:tav tm="100000">
                                          <p:val>
                                            <p:strVal val="#ppt_w"/>
                                          </p:val>
                                        </p:tav>
                                      </p:tavLst>
                                    </p:anim>
                                    <p:anim calcmode="lin" valueType="num">
                                      <p:cBhvr>
                                        <p:cTn id="28" dur="1000" fill="hold"/>
                                        <p:tgtEl>
                                          <p:spTgt spid="18440">
                                            <p:txEl>
                                              <p:pRg st="1" end="1"/>
                                            </p:txEl>
                                          </p:spTgt>
                                        </p:tgtEl>
                                        <p:attrNameLst>
                                          <p:attrName>ppt_h</p:attrName>
                                        </p:attrNameLst>
                                      </p:cBhvr>
                                      <p:tavLst>
                                        <p:tav tm="0">
                                          <p:val>
                                            <p:strVal val="#ppt_h"/>
                                          </p:val>
                                        </p:tav>
                                        <p:tav tm="100000">
                                          <p:val>
                                            <p:strVal val="#ppt_h"/>
                                          </p:val>
                                        </p:tav>
                                      </p:tavLst>
                                    </p:anim>
                                    <p:anim calcmode="lin" valueType="num">
                                      <p:cBhvr>
                                        <p:cTn id="29" dur="500" decel="50000" fill="hold">
                                          <p:stCondLst>
                                            <p:cond delay="0"/>
                                          </p:stCondLst>
                                        </p:cTn>
                                        <p:tgtEl>
                                          <p:spTgt spid="18440">
                                            <p:txEl>
                                              <p:pRg st="1" end="1"/>
                                            </p:txEl>
                                          </p:spTgt>
                                        </p:tgtEl>
                                        <p:attrNameLst>
                                          <p:attrName>ppt_x</p:attrName>
                                        </p:attrNameLst>
                                      </p:cBhvr>
                                      <p:tavLst>
                                        <p:tav tm="0">
                                          <p:val>
                                            <p:strVal val="#ppt_x+.4"/>
                                          </p:val>
                                        </p:tav>
                                        <p:tav tm="100000">
                                          <p:val>
                                            <p:strVal val="#ppt_x"/>
                                          </p:val>
                                        </p:tav>
                                      </p:tavLst>
                                    </p:anim>
                                    <p:anim calcmode="lin" valueType="num">
                                      <p:cBhvr>
                                        <p:cTn id="30" dur="500" decel="50000" fill="hold">
                                          <p:stCondLst>
                                            <p:cond delay="0"/>
                                          </p:stCondLst>
                                        </p:cTn>
                                        <p:tgtEl>
                                          <p:spTgt spid="18440">
                                            <p:txEl>
                                              <p:pRg st="1" end="1"/>
                                            </p:txEl>
                                          </p:spTgt>
                                        </p:tgtEl>
                                        <p:attrNameLst>
                                          <p:attrName>ppt_y</p:attrName>
                                        </p:attrNameLst>
                                      </p:cBhvr>
                                      <p:tavLst>
                                        <p:tav tm="0">
                                          <p:val>
                                            <p:strVal val="#ppt_y-.2"/>
                                          </p:val>
                                        </p:tav>
                                        <p:tav tm="100000">
                                          <p:val>
                                            <p:strVal val="#ppt_y+.1"/>
                                          </p:val>
                                        </p:tav>
                                      </p:tavLst>
                                    </p:anim>
                                    <p:anim calcmode="lin" valueType="num">
                                      <p:cBhvr>
                                        <p:cTn id="31" dur="500" accel="50000" fill="hold">
                                          <p:stCondLst>
                                            <p:cond delay="500"/>
                                          </p:stCondLst>
                                        </p:cTn>
                                        <p:tgtEl>
                                          <p:spTgt spid="18440">
                                            <p:txEl>
                                              <p:pRg st="1" end="1"/>
                                            </p:txEl>
                                          </p:spTgt>
                                        </p:tgtEl>
                                        <p:attrNameLst>
                                          <p:attrName>ppt_y</p:attrName>
                                        </p:attrNameLst>
                                      </p:cBhvr>
                                      <p:tavLst>
                                        <p:tav tm="0">
                                          <p:val>
                                            <p:strVal val="#ppt_y+.1"/>
                                          </p:val>
                                        </p:tav>
                                        <p:tav tm="100000">
                                          <p:val>
                                            <p:strVal val="#ppt_y"/>
                                          </p:val>
                                        </p:tav>
                                      </p:tavLst>
                                    </p:anim>
                                    <p:animEffect transition="in" filter="fade">
                                      <p:cBhvr>
                                        <p:cTn id="32" dur="1000" decel="50000">
                                          <p:stCondLst>
                                            <p:cond delay="0"/>
                                          </p:stCondLst>
                                        </p:cTn>
                                        <p:tgtEl>
                                          <p:spTgt spid="1844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514475" y="173990"/>
            <a:ext cx="10471785" cy="2245360"/>
          </a:xfrm>
          <a:prstGeom prst="rect">
            <a:avLst/>
          </a:prstGeom>
          <a:noFill/>
        </p:spPr>
        <p:txBody>
          <a:bodyPr wrap="square" rtlCol="0">
            <a:spAutoFit/>
          </a:bodyPr>
          <a:lstStyle/>
          <a:p>
            <a:pPr algn="l"/>
            <a:r>
              <a:rPr lang="zh-CN" altLang="en-US" sz="2400" dirty="0" smtClean="0">
                <a:latin typeface="仿宋" panose="02010609060101010101" charset="-122"/>
                <a:ea typeface="仿宋" panose="02010609060101010101" charset="-122"/>
              </a:rPr>
              <a:t>    </a:t>
            </a:r>
            <a:r>
              <a:rPr lang="zh-CN" altLang="en-US" sz="2800" b="1" dirty="0" smtClean="0">
                <a:solidFill>
                  <a:srgbClr val="FF0000"/>
                </a:solidFill>
                <a:latin typeface="仿宋" panose="02010609060101010101" charset="-122"/>
                <a:ea typeface="仿宋" panose="02010609060101010101" charset="-122"/>
              </a:rPr>
              <a:t>段</a:t>
            </a:r>
            <a:r>
              <a:rPr lang="en-US" altLang="zh-CN" sz="2800" b="1" dirty="0" smtClean="0">
                <a:solidFill>
                  <a:srgbClr val="FF0000"/>
                </a:solidFill>
                <a:latin typeface="仿宋" panose="02010609060101010101" charset="-122"/>
                <a:ea typeface="仿宋" panose="02010609060101010101" charset="-122"/>
              </a:rPr>
              <a:t>3</a:t>
            </a:r>
            <a:r>
              <a:rPr lang="zh-CN" altLang="en-US" sz="2800" b="1" dirty="0" smtClean="0">
                <a:solidFill>
                  <a:srgbClr val="FF0000"/>
                </a:solidFill>
                <a:latin typeface="仿宋" panose="02010609060101010101" charset="-122"/>
                <a:ea typeface="仿宋" panose="02010609060101010101" charset="-122"/>
              </a:rPr>
              <a:t>、</a:t>
            </a:r>
            <a:r>
              <a:rPr lang="en-US" altLang="zh-CN" sz="2800" b="1" dirty="0" smtClean="0">
                <a:solidFill>
                  <a:srgbClr val="FF0000"/>
                </a:solidFill>
                <a:latin typeface="仿宋" panose="02010609060101010101" charset="-122"/>
                <a:ea typeface="仿宋" panose="02010609060101010101" charset="-122"/>
              </a:rPr>
              <a:t>4</a:t>
            </a:r>
            <a:r>
              <a:rPr lang="zh-CN" altLang="en-US" sz="2800" dirty="0" smtClean="0">
                <a:latin typeface="仿宋" panose="02010609060101010101" charset="-122"/>
                <a:ea typeface="仿宋" panose="02010609060101010101" charset="-122"/>
              </a:rPr>
              <a:t>：</a:t>
            </a:r>
            <a:r>
              <a:rPr lang="zh-CN" altLang="en-US" sz="2800" b="1" dirty="0" smtClean="0">
                <a:latin typeface="Adobe 楷体 Std R" panose="02020400000000000000" pitchFamily="18" charset="-122"/>
                <a:ea typeface="Adobe 楷体 Std R" panose="02020400000000000000" pitchFamily="18" charset="-122"/>
              </a:rPr>
              <a:t>大雁知道，从黎明到夜幕降临，在每个沼泽地和池塘边，都有瞄准它们的猎枪。3月的大雁则不同。尽管它们在冬天的大部分时间里都可能受到枪击，但现在却是休战时刻。它们顺着弯曲的河流拐来拐去，穿过现在已经没有猎枪的狩猎点和小洲，向每个沙滩低语着，如同向久别的朋友低语一样。</a:t>
            </a:r>
            <a:endParaRPr lang="zh-CN" altLang="en-US" sz="2800" b="1" dirty="0" smtClean="0">
              <a:latin typeface="Adobe 楷体 Std R" panose="02020400000000000000" pitchFamily="18" charset="-122"/>
              <a:ea typeface="Adobe 楷体 Std R" panose="02020400000000000000" pitchFamily="18" charset="-122"/>
            </a:endParaRPr>
          </a:p>
        </p:txBody>
      </p:sp>
      <p:pic>
        <p:nvPicPr>
          <p:cNvPr id="3" name="Picture 4" descr="用图!"/>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3195" y="1955165"/>
            <a:ext cx="1899920" cy="1405890"/>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2306955" y="5478780"/>
            <a:ext cx="10092055" cy="521970"/>
          </a:xfrm>
          <a:prstGeom prst="rect">
            <a:avLst/>
          </a:prstGeom>
          <a:noFill/>
        </p:spPr>
        <p:txBody>
          <a:bodyPr wrap="square" rtlCol="0">
            <a:spAutoFit/>
          </a:bodyPr>
          <a:p>
            <a:pPr>
              <a:spcBef>
                <a:spcPct val="50000"/>
              </a:spcBef>
              <a:buClrTx/>
              <a:buNone/>
            </a:pPr>
            <a:r>
              <a:rPr lang="zh-CN" altLang="en-US" sz="2800" b="1" dirty="0" smtClean="0">
                <a:solidFill>
                  <a:srgbClr val="FF0000"/>
                </a:solidFill>
                <a:latin typeface="方正大黑简体" panose="02010601030101010101" pitchFamily="2" charset="-122"/>
                <a:ea typeface="方正大黑简体" panose="02010601030101010101" pitchFamily="2" charset="-122"/>
                <a:sym typeface="+mn-ea"/>
              </a:rPr>
              <a:t>保护野生动物，珍爱野生动物</a:t>
            </a:r>
            <a:endParaRPr lang="zh-CN" altLang="en-US" sz="2800" b="1" dirty="0" smtClean="0">
              <a:solidFill>
                <a:srgbClr val="FF0000"/>
              </a:solidFill>
              <a:latin typeface="方正大黑简体" panose="02010601030101010101" pitchFamily="2" charset="-122"/>
              <a:ea typeface="方正大黑简体" panose="02010601030101010101" pitchFamily="2" charset="-122"/>
              <a:sym typeface="+mn-ea"/>
            </a:endParaRPr>
          </a:p>
        </p:txBody>
      </p:sp>
      <p:sp>
        <p:nvSpPr>
          <p:cNvPr id="5" name="文本框 4"/>
          <p:cNvSpPr txBox="1"/>
          <p:nvPr/>
        </p:nvSpPr>
        <p:spPr>
          <a:xfrm>
            <a:off x="1598295" y="3093085"/>
            <a:ext cx="10304780" cy="2245360"/>
          </a:xfrm>
          <a:prstGeom prst="rect">
            <a:avLst/>
          </a:prstGeom>
          <a:noFill/>
        </p:spPr>
        <p:txBody>
          <a:bodyPr wrap="square" rtlCol="0">
            <a:spAutoFit/>
          </a:bodyPr>
          <a:p>
            <a:r>
              <a:rPr lang="en-US" altLang="zh-CN" sz="2400" b="1" dirty="0" smtClean="0">
                <a:latin typeface="仿宋" panose="02010609060101010101" charset="-122"/>
                <a:ea typeface="仿宋" panose="02010609060101010101" charset="-122"/>
              </a:rPr>
              <a:t>    </a:t>
            </a:r>
            <a:r>
              <a:rPr lang="zh-CN" altLang="en-US" sz="2800" b="1" dirty="0" smtClean="0">
                <a:solidFill>
                  <a:srgbClr val="FF0000"/>
                </a:solidFill>
                <a:latin typeface="Adobe 楷体 Std R" panose="02020400000000000000" pitchFamily="18" charset="-122"/>
                <a:ea typeface="Adobe 楷体 Std R" panose="02020400000000000000" pitchFamily="18" charset="-122"/>
              </a:rPr>
              <a:t>段9：</a:t>
            </a:r>
            <a:r>
              <a:rPr lang="zh-CN" altLang="en-US" sz="2800" b="1" dirty="0" smtClean="0">
                <a:latin typeface="Adobe 楷体 Std R" panose="02020400000000000000" pitchFamily="18" charset="-122"/>
                <a:ea typeface="Adobe 楷体 Std R" panose="02020400000000000000" pitchFamily="18" charset="-122"/>
              </a:rPr>
              <a:t>在4月的夜间，当天气暖和得可以呆在屋外时，我们喜欢倾听大雁在沼泽中集会时的鸣叫。在那儿，有很长一段时间都是静悄悄的，人们听到的只是沙锥鸟扇动翅膀的声音，远处的一只猫头鹰的叫声，或者是某只多情的美洲半蹼鹬从鼻子里发出的咯咯声。</a:t>
            </a:r>
            <a:endParaRPr lang="zh-CN" altLang="en-US" sz="2800" b="1" dirty="0" smtClean="0">
              <a:latin typeface="Adobe 楷体 Std R" panose="02020400000000000000" pitchFamily="18" charset="-122"/>
              <a:ea typeface="Adobe 楷体 Std R" panose="02020400000000000000" pitchFamily="18" charset="-122"/>
            </a:endParaRPr>
          </a:p>
        </p:txBody>
      </p:sp>
      <p:sp>
        <p:nvSpPr>
          <p:cNvPr id="6" name="文本框 5"/>
          <p:cNvSpPr txBox="1"/>
          <p:nvPr/>
        </p:nvSpPr>
        <p:spPr>
          <a:xfrm>
            <a:off x="1925955" y="2419350"/>
            <a:ext cx="9207500" cy="521970"/>
          </a:xfrm>
          <a:prstGeom prst="rect">
            <a:avLst/>
          </a:prstGeom>
          <a:noFill/>
        </p:spPr>
        <p:txBody>
          <a:bodyPr wrap="square" rtlCol="0" anchor="t">
            <a:spAutoFit/>
          </a:bodyPr>
          <a:p>
            <a:r>
              <a:rPr lang="en-US" altLang="zh-CN" sz="2800" b="1" dirty="0" smtClean="0">
                <a:latin typeface="Adobe 楷体 Std R" panose="02020400000000000000" pitchFamily="18" charset="-122"/>
                <a:ea typeface="Adobe 楷体 Std R" panose="02020400000000000000" pitchFamily="18" charset="-122"/>
              </a:rPr>
              <a:t> </a:t>
            </a:r>
            <a:r>
              <a:rPr lang="en-US" altLang="zh-CN" sz="2800" b="1" dirty="0" smtClean="0">
                <a:solidFill>
                  <a:srgbClr val="FF0000"/>
                </a:solidFill>
                <a:latin typeface="仿宋" panose="02010609060101010101" charset="-122"/>
                <a:ea typeface="仿宋" panose="02010609060101010101" charset="-122"/>
              </a:rPr>
              <a:t>段8：</a:t>
            </a:r>
            <a:r>
              <a:rPr lang="zh-CN" altLang="en-US" sz="2800" b="1" dirty="0" smtClean="0">
                <a:latin typeface="Adobe 楷体 Std R" panose="02020400000000000000" pitchFamily="18" charset="-122"/>
                <a:ea typeface="Adobe 楷体 Std R" panose="02020400000000000000" pitchFamily="18" charset="-122"/>
              </a:rPr>
              <a:t>单调枯燥的数字竟能如此进一步激发爱鸟者的感伤。</a:t>
            </a:r>
            <a:endParaRPr lang="zh-CN" altLang="en-US" sz="2800" b="1" dirty="0" smtClean="0">
              <a:latin typeface="Adobe 楷体 Std R" panose="02020400000000000000" pitchFamily="18" charset="-122"/>
              <a:ea typeface="Adobe 楷体 Std R" panose="02020400000000000000" pitchFamily="18"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p:cTn id="19" dur="500" decel="50000" fill="hold">
                                          <p:stCondLst>
                                            <p:cond delay="0"/>
                                          </p:stCondLst>
                                        </p:cTn>
                                        <p:tgtEl>
                                          <p:spTgt spid="5">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5">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5">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5">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5">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5">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5">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5">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 calcmode="lin" valueType="num">
                                      <p:cBhvr additive="base">
                                        <p:cTn id="3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p:cNvSpPr txBox="1">
            <a:spLocks noChangeArrowheads="1"/>
          </p:cNvSpPr>
          <p:nvPr/>
        </p:nvSpPr>
        <p:spPr bwMode="auto">
          <a:xfrm>
            <a:off x="4373216" y="1809750"/>
            <a:ext cx="6718853" cy="471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05000"/>
              </a:lnSpc>
            </a:pPr>
            <a:r>
              <a:rPr kumimoji="0" lang="en-US" altLang="zh-CN" sz="3600" b="1" dirty="0">
                <a:latin typeface="楷体_GB2312" panose="02010609030101010101" pitchFamily="49" charset="-122"/>
                <a:ea typeface="楷体_GB2312" panose="02010609030101010101" pitchFamily="49" charset="-122"/>
              </a:rPr>
              <a:t> </a:t>
            </a:r>
            <a:r>
              <a:rPr kumimoji="0" lang="en-US" altLang="zh-CN" sz="3600" b="1" dirty="0" smtClean="0">
                <a:latin typeface="楷体_GB2312" panose="02010609030101010101" pitchFamily="49" charset="-122"/>
                <a:ea typeface="楷体_GB2312" panose="02010609030101010101" pitchFamily="49" charset="-122"/>
              </a:rPr>
              <a:t>   </a:t>
            </a:r>
            <a:r>
              <a:rPr kumimoji="0" lang="zh-CN" altLang="en-US" sz="3600" b="1" dirty="0" smtClean="0">
                <a:latin typeface="方正大黑简体" panose="02010601030101010101" pitchFamily="2" charset="-122"/>
                <a:ea typeface="方正大黑简体" panose="02010601030101010101" pitchFamily="2" charset="-122"/>
              </a:rPr>
              <a:t>奥尔多</a:t>
            </a:r>
            <a:r>
              <a:rPr kumimoji="0" lang="en-US" altLang="zh-CN" sz="3600" b="1" dirty="0">
                <a:latin typeface="方正大黑简体" panose="02010601030101010101" pitchFamily="2" charset="-122"/>
                <a:ea typeface="方正大黑简体" panose="02010601030101010101" pitchFamily="2" charset="-122"/>
              </a:rPr>
              <a:t>·</a:t>
            </a:r>
            <a:r>
              <a:rPr kumimoji="0" lang="zh-CN" altLang="en-US" sz="3600" b="1" dirty="0">
                <a:latin typeface="方正大黑简体" panose="02010601030101010101" pitchFamily="2" charset="-122"/>
                <a:ea typeface="方正大黑简体" panose="02010601030101010101" pitchFamily="2" charset="-122"/>
              </a:rPr>
              <a:t>利奥波德</a:t>
            </a:r>
            <a:r>
              <a:rPr kumimoji="0" lang="en-US" altLang="zh-CN" sz="3600" b="1" dirty="0">
                <a:latin typeface="方正大黑简体" panose="02010601030101010101" pitchFamily="2" charset="-122"/>
                <a:ea typeface="方正大黑简体" panose="02010601030101010101" pitchFamily="2" charset="-122"/>
              </a:rPr>
              <a:t>(1887</a:t>
            </a:r>
            <a:r>
              <a:rPr kumimoji="0" lang="zh-CN" altLang="en-US" sz="3600" b="1" dirty="0">
                <a:latin typeface="方正大黑简体" panose="02010601030101010101" pitchFamily="2" charset="-122"/>
                <a:ea typeface="方正大黑简体" panose="02010601030101010101" pitchFamily="2" charset="-122"/>
              </a:rPr>
              <a:t>～</a:t>
            </a:r>
            <a:r>
              <a:rPr kumimoji="0" lang="en-US" altLang="zh-CN" sz="3600" b="1" dirty="0">
                <a:latin typeface="方正大黑简体" panose="02010601030101010101" pitchFamily="2" charset="-122"/>
                <a:ea typeface="方正大黑简体" panose="02010601030101010101" pitchFamily="2" charset="-122"/>
              </a:rPr>
              <a:t>1948</a:t>
            </a:r>
            <a:r>
              <a:rPr kumimoji="0" lang="en-US" altLang="zh-CN" sz="3600" b="1" dirty="0" smtClean="0">
                <a:latin typeface="方正大黑简体" panose="02010601030101010101" pitchFamily="2" charset="-122"/>
                <a:ea typeface="方正大黑简体" panose="02010601030101010101" pitchFamily="2" charset="-122"/>
              </a:rPr>
              <a:t>)</a:t>
            </a:r>
            <a:r>
              <a:rPr kumimoji="0" lang="zh-CN" altLang="en-US" sz="3600" b="1" dirty="0" smtClean="0">
                <a:latin typeface="方正大黑简体" panose="02010601030101010101" pitchFamily="2" charset="-122"/>
                <a:ea typeface="方正大黑简体" panose="02010601030101010101" pitchFamily="2" charset="-122"/>
              </a:rPr>
              <a:t> 享誉</a:t>
            </a:r>
            <a:r>
              <a:rPr kumimoji="0" lang="zh-CN" altLang="en-US" sz="3600" b="1" dirty="0">
                <a:latin typeface="方正大黑简体" panose="02010601030101010101" pitchFamily="2" charset="-122"/>
                <a:ea typeface="方正大黑简体" panose="02010601030101010101" pitchFamily="2" charset="-122"/>
              </a:rPr>
              <a:t>世界的美国伦理学家、</a:t>
            </a:r>
            <a:r>
              <a:rPr kumimoji="0" lang="zh-CN" altLang="en-US" sz="3600" b="1" dirty="0" smtClean="0">
                <a:solidFill>
                  <a:srgbClr val="FF0000"/>
                </a:solidFill>
                <a:latin typeface="方正大黑简体" panose="02010601030101010101" pitchFamily="2" charset="-122"/>
                <a:ea typeface="方正大黑简体" panose="02010601030101010101" pitchFamily="2" charset="-122"/>
              </a:rPr>
              <a:t>著名环境保护</a:t>
            </a:r>
            <a:r>
              <a:rPr kumimoji="0" lang="zh-CN" altLang="en-US" sz="3600" b="1" dirty="0">
                <a:solidFill>
                  <a:srgbClr val="FF0000"/>
                </a:solidFill>
                <a:latin typeface="方正大黑简体" panose="02010601030101010101" pitchFamily="2" charset="-122"/>
                <a:ea typeface="方正大黑简体" panose="02010601030101010101" pitchFamily="2" charset="-122"/>
              </a:rPr>
              <a:t>主义者、</a:t>
            </a:r>
            <a:r>
              <a:rPr kumimoji="0" lang="zh-CN" altLang="en-US" sz="3600" b="1" dirty="0">
                <a:latin typeface="方正大黑简体" panose="02010601030101010101" pitchFamily="2" charset="-122"/>
                <a:ea typeface="方正大黑简体" panose="02010601030101010101" pitchFamily="2" charset="-122"/>
              </a:rPr>
              <a:t>科普作家，</a:t>
            </a:r>
            <a:r>
              <a:rPr kumimoji="0" lang="zh-CN" altLang="en-US" sz="3600" b="1" dirty="0" smtClean="0">
                <a:latin typeface="方正大黑简体" panose="02010601030101010101" pitchFamily="2" charset="-122"/>
                <a:ea typeface="方正大黑简体" panose="02010601030101010101" pitchFamily="2" charset="-122"/>
              </a:rPr>
              <a:t>被誉为</a:t>
            </a:r>
            <a:r>
              <a:rPr kumimoji="0" lang="zh-CN" altLang="en-US" sz="3600" b="1" dirty="0">
                <a:latin typeface="方正大黑简体" panose="02010601030101010101" pitchFamily="2" charset="-122"/>
                <a:ea typeface="方正大黑简体" panose="02010601030101010101" pitchFamily="2" charset="-122"/>
              </a:rPr>
              <a:t>“</a:t>
            </a:r>
            <a:r>
              <a:rPr kumimoji="0" lang="zh-CN" altLang="en-US" sz="3600" b="1" dirty="0">
                <a:solidFill>
                  <a:srgbClr val="FF0000"/>
                </a:solidFill>
                <a:latin typeface="方正大黑简体" panose="02010601030101010101" pitchFamily="2" charset="-122"/>
                <a:ea typeface="方正大黑简体" panose="02010601030101010101" pitchFamily="2" charset="-122"/>
              </a:rPr>
              <a:t>美国自然保护之父</a:t>
            </a:r>
            <a:r>
              <a:rPr kumimoji="0" lang="zh-CN" altLang="en-US" sz="3600" b="1" dirty="0">
                <a:latin typeface="方正大黑简体" panose="02010601030101010101" pitchFamily="2" charset="-122"/>
                <a:ea typeface="方正大黑简体" panose="02010601030101010101" pitchFamily="2" charset="-122"/>
              </a:rPr>
              <a:t>” 。</a:t>
            </a:r>
            <a:r>
              <a:rPr kumimoji="0" lang="zh-CN" altLang="en-US" sz="3600" b="1" dirty="0" smtClean="0">
                <a:latin typeface="方正大黑简体" panose="02010601030101010101" pitchFamily="2" charset="-122"/>
                <a:ea typeface="方正大黑简体" panose="02010601030101010101" pitchFamily="2" charset="-122"/>
              </a:rPr>
              <a:t>在他</a:t>
            </a:r>
            <a:r>
              <a:rPr kumimoji="0" lang="zh-CN" altLang="en-US" sz="3600" b="1" dirty="0">
                <a:latin typeface="方正大黑简体" panose="02010601030101010101" pitchFamily="2" charset="-122"/>
                <a:ea typeface="方正大黑简体" panose="02010601030101010101" pitchFamily="2" charset="-122"/>
              </a:rPr>
              <a:t>的文章里，可以看到大自然</a:t>
            </a:r>
            <a:r>
              <a:rPr kumimoji="0" lang="zh-CN" altLang="en-US" sz="3600" b="1" dirty="0" smtClean="0">
                <a:latin typeface="方正大黑简体" panose="02010601030101010101" pitchFamily="2" charset="-122"/>
                <a:ea typeface="方正大黑简体" panose="02010601030101010101" pitchFamily="2" charset="-122"/>
              </a:rPr>
              <a:t>的威力</a:t>
            </a:r>
            <a:r>
              <a:rPr kumimoji="0" lang="zh-CN" altLang="en-US" sz="3600" b="1" dirty="0">
                <a:latin typeface="方正大黑简体" panose="02010601030101010101" pitchFamily="2" charset="-122"/>
                <a:ea typeface="方正大黑简体" panose="02010601030101010101" pitchFamily="2" charset="-122"/>
              </a:rPr>
              <a:t>，也可以看出他对人类为</a:t>
            </a:r>
            <a:r>
              <a:rPr kumimoji="0" lang="zh-CN" altLang="en-US" sz="3600" b="1" dirty="0" smtClean="0">
                <a:latin typeface="方正大黑简体" panose="02010601030101010101" pitchFamily="2" charset="-122"/>
                <a:ea typeface="方正大黑简体" panose="02010601030101010101" pitchFamily="2" charset="-122"/>
              </a:rPr>
              <a:t>自身</a:t>
            </a:r>
            <a:r>
              <a:rPr kumimoji="0" lang="zh-CN" altLang="en-US" sz="3600" b="1" dirty="0">
                <a:latin typeface="方正大黑简体" panose="02010601030101010101" pitchFamily="2" charset="-122"/>
                <a:ea typeface="方正大黑简体" panose="02010601030101010101" pitchFamily="2" charset="-122"/>
              </a:rPr>
              <a:t>利益蹂躏自然而发出的悲叹。</a:t>
            </a:r>
            <a:endParaRPr kumimoji="0" lang="zh-CN" altLang="en-US" sz="3600" b="1" dirty="0">
              <a:latin typeface="方正大黑简体" panose="02010601030101010101" pitchFamily="2" charset="-122"/>
              <a:ea typeface="方正大黑简体" panose="02010601030101010101" pitchFamily="2" charset="-122"/>
            </a:endParaRPr>
          </a:p>
          <a:p>
            <a:endParaRPr kumimoji="0" lang="en-US" altLang="zh-CN" sz="3600" b="1" dirty="0">
              <a:latin typeface="方正大黑简体" panose="02010601030101010101" pitchFamily="2" charset="-122"/>
              <a:ea typeface="方正大黑简体" panose="02010601030101010101" pitchFamily="2" charset="-122"/>
            </a:endParaRPr>
          </a:p>
        </p:txBody>
      </p:sp>
      <p:pic>
        <p:nvPicPr>
          <p:cNvPr id="3" name="Picture 4" descr="图片1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51496" y="2186609"/>
            <a:ext cx="2420179" cy="338559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用图!"/>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51496" y="159648"/>
            <a:ext cx="2520950" cy="1865312"/>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4"/>
          <p:cNvSpPr txBox="1"/>
          <p:nvPr/>
        </p:nvSpPr>
        <p:spPr>
          <a:xfrm>
            <a:off x="4373216" y="1101864"/>
            <a:ext cx="2796210" cy="707886"/>
          </a:xfrm>
          <a:prstGeom prst="rect">
            <a:avLst/>
          </a:prstGeom>
          <a:noFill/>
        </p:spPr>
        <p:txBody>
          <a:bodyPr wrap="square" rtlCol="0">
            <a:spAutoFit/>
          </a:bodyPr>
          <a:lstStyle/>
          <a:p>
            <a:r>
              <a:rPr lang="zh-CN" altLang="en-US" sz="4000" dirty="0" smtClean="0">
                <a:latin typeface="方正大黑简体" panose="02010601030101010101" pitchFamily="2" charset="-122"/>
                <a:ea typeface="方正大黑简体" panose="02010601030101010101" pitchFamily="2" charset="-122"/>
              </a:rPr>
              <a:t>作者简介</a:t>
            </a:r>
            <a:endParaRPr lang="zh-CN" altLang="en-US" sz="4000" dirty="0">
              <a:latin typeface="方正大黑简体" panose="02010601030101010101" pitchFamily="2" charset="-122"/>
              <a:ea typeface="方正大黑简体" panose="02010601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5" name="文本占位符 8194"/>
          <p:cNvSpPr>
            <a:spLocks noGrp="1"/>
          </p:cNvSpPr>
          <p:nvPr>
            <p:ph type="body" idx="1"/>
          </p:nvPr>
        </p:nvSpPr>
        <p:spPr>
          <a:xfrm>
            <a:off x="1415415" y="138430"/>
            <a:ext cx="10652125" cy="4104005"/>
          </a:xfrm>
        </p:spPr>
        <p:txBody>
          <a:bodyPr/>
          <a:p>
            <a:pPr marL="0" indent="0">
              <a:lnSpc>
                <a:spcPct val="80000"/>
              </a:lnSpc>
              <a:buNone/>
            </a:pPr>
            <a:r>
              <a:rPr lang="zh-CN" altLang="en-US" sz="2800" b="1">
                <a:solidFill>
                  <a:srgbClr val="008000"/>
                </a:solidFill>
              </a:rPr>
              <a:t>   </a:t>
            </a:r>
            <a:r>
              <a:rPr lang="zh-CN" altLang="en-US" sz="2800" b="1">
                <a:solidFill>
                  <a:schemeClr val="tx1"/>
                </a:solidFill>
                <a:latin typeface="楷体" panose="02010609060101010101" charset="-122"/>
                <a:ea typeface="楷体" panose="02010609060101010101" charset="-122"/>
              </a:rPr>
              <a:t>“沙乡” 是威斯康星河畔的一个被耕种者遗弃的荒芜农场，是利奥波德考察与研究自然生态的一个场所。</a:t>
            </a:r>
            <a:r>
              <a:rPr lang="en-US" altLang="zh-CN" sz="2800" b="1">
                <a:solidFill>
                  <a:srgbClr val="FF0000"/>
                </a:solidFill>
                <a:latin typeface="楷体" panose="02010609060101010101" charset="-122"/>
                <a:ea typeface="楷体" panose="02010609060101010101" charset="-122"/>
              </a:rPr>
              <a:t>《</a:t>
            </a:r>
            <a:r>
              <a:rPr lang="zh-CN" altLang="en-US" sz="2800" b="1">
                <a:solidFill>
                  <a:srgbClr val="FF0000"/>
                </a:solidFill>
                <a:latin typeface="楷体" panose="02010609060101010101" charset="-122"/>
                <a:ea typeface="楷体" panose="02010609060101010101" charset="-122"/>
              </a:rPr>
              <a:t>沙乡年鉴</a:t>
            </a:r>
            <a:r>
              <a:rPr lang="en-US" altLang="zh-CN" sz="2800" b="1">
                <a:solidFill>
                  <a:srgbClr val="FF0000"/>
                </a:solidFill>
                <a:latin typeface="楷体" panose="02010609060101010101" charset="-122"/>
                <a:ea typeface="楷体" panose="02010609060101010101" charset="-122"/>
              </a:rPr>
              <a:t>》</a:t>
            </a:r>
            <a:r>
              <a:rPr lang="zh-CN" altLang="en-US" sz="2800" b="1">
                <a:solidFill>
                  <a:schemeClr val="tx1"/>
                </a:solidFill>
                <a:latin typeface="楷体" panose="02010609060101010101" charset="-122"/>
                <a:ea typeface="楷体" panose="02010609060101010101" charset="-122"/>
              </a:rPr>
              <a:t>是一部被称为“美国资源保护运动的圣书”，是一部关怀人类在自然家园的命运和万物在人类社会中的命运的博爱之书。</a:t>
            </a:r>
            <a:endParaRPr lang="zh-CN" altLang="en-US" sz="2800" b="1">
              <a:solidFill>
                <a:schemeClr val="tx1"/>
              </a:solidFill>
              <a:latin typeface="楷体" panose="02010609060101010101" charset="-122"/>
              <a:ea typeface="楷体" panose="02010609060101010101" charset="-122"/>
            </a:endParaRPr>
          </a:p>
          <a:p>
            <a:pPr>
              <a:lnSpc>
                <a:spcPct val="80000"/>
              </a:lnSpc>
            </a:pPr>
            <a:endParaRPr lang="zh-CN" altLang="en-US" sz="2800" b="1">
              <a:solidFill>
                <a:schemeClr val="tx1"/>
              </a:solidFill>
              <a:latin typeface="楷体" panose="02010609060101010101" charset="-122"/>
              <a:ea typeface="楷体" panose="02010609060101010101" charset="-122"/>
            </a:endParaRPr>
          </a:p>
          <a:p>
            <a:pPr>
              <a:lnSpc>
                <a:spcPct val="80000"/>
              </a:lnSpc>
            </a:pPr>
            <a:endParaRPr lang="zh-CN" altLang="en-US" sz="2400" b="1">
              <a:solidFill>
                <a:srgbClr val="FF0066"/>
              </a:solidFill>
              <a:latin typeface="楷体" panose="02010609060101010101" charset="-122"/>
              <a:ea typeface="楷体" panose="02010609060101010101" charset="-122"/>
            </a:endParaRPr>
          </a:p>
          <a:p>
            <a:pPr>
              <a:lnSpc>
                <a:spcPct val="80000"/>
              </a:lnSpc>
              <a:buNone/>
            </a:pPr>
            <a:endParaRPr lang="zh-CN" altLang="en-US" sz="2400" b="1">
              <a:solidFill>
                <a:srgbClr val="FFFF00"/>
              </a:solidFill>
              <a:latin typeface="楷体" panose="02010609060101010101" charset="-122"/>
              <a:ea typeface="楷体" panose="02010609060101010101" charset="-122"/>
            </a:endParaRPr>
          </a:p>
        </p:txBody>
      </p:sp>
      <p:pic>
        <p:nvPicPr>
          <p:cNvPr id="8196" name="图片 8195" descr="bird12"/>
          <p:cNvPicPr>
            <a:picLocks noChangeAspect="1"/>
          </p:cNvPicPr>
          <p:nvPr/>
        </p:nvPicPr>
        <p:blipFill>
          <a:blip r:embed="rId1"/>
          <a:stretch>
            <a:fillRect/>
          </a:stretch>
        </p:blipFill>
        <p:spPr>
          <a:xfrm>
            <a:off x="9409113" y="5805488"/>
            <a:ext cx="1258887" cy="1052512"/>
          </a:xfrm>
          <a:prstGeom prst="rect">
            <a:avLst/>
          </a:prstGeom>
          <a:noFill/>
          <a:ln w="9525">
            <a:noFill/>
          </a:ln>
        </p:spPr>
      </p:pic>
      <p:pic>
        <p:nvPicPr>
          <p:cNvPr id="6146" name="图片 6145" descr="SHFQ027"/>
          <p:cNvPicPr>
            <a:picLocks noChangeAspect="1"/>
          </p:cNvPicPr>
          <p:nvPr/>
        </p:nvPicPr>
        <p:blipFill>
          <a:blip r:embed="rId2">
            <a:lum bright="12000" contrast="12000"/>
          </a:blip>
          <a:stretch>
            <a:fillRect/>
          </a:stretch>
        </p:blipFill>
        <p:spPr>
          <a:xfrm>
            <a:off x="759460" y="1894840"/>
            <a:ext cx="10979150" cy="4963160"/>
          </a:xfrm>
          <a:prstGeom prst="rect">
            <a:avLst/>
          </a:prstGeom>
          <a:noFill/>
          <a:ln w="9525">
            <a:noFill/>
          </a:ln>
        </p:spPr>
      </p:pic>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内容占位符 9217" descr="200656165224249"/>
          <p:cNvPicPr>
            <a:picLocks noChangeAspect="1"/>
          </p:cNvPicPr>
          <p:nvPr>
            <p:ph/>
          </p:nvPr>
        </p:nvPicPr>
        <p:blipFill>
          <a:blip r:embed="rId1"/>
          <a:stretch>
            <a:fillRect/>
          </a:stretch>
        </p:blipFill>
        <p:spPr>
          <a:xfrm>
            <a:off x="2063750" y="1406525"/>
            <a:ext cx="2733675" cy="3841750"/>
          </a:xfrm>
        </p:spPr>
      </p:pic>
      <p:sp>
        <p:nvSpPr>
          <p:cNvPr id="9219" name="文本框 9218"/>
          <p:cNvSpPr txBox="1"/>
          <p:nvPr/>
        </p:nvSpPr>
        <p:spPr>
          <a:xfrm>
            <a:off x="2135188" y="5805488"/>
            <a:ext cx="2520950" cy="645160"/>
          </a:xfrm>
          <a:prstGeom prst="rect">
            <a:avLst/>
          </a:prstGeom>
          <a:noFill/>
          <a:ln w="9525">
            <a:noFill/>
          </a:ln>
        </p:spPr>
        <p:txBody>
          <a:bodyPr>
            <a:spAutoFit/>
          </a:bodyPr>
          <a:p>
            <a:pPr algn="ctr">
              <a:spcBef>
                <a:spcPct val="50000"/>
              </a:spcBef>
            </a:pPr>
            <a:r>
              <a:rPr lang="zh-CN" altLang="en-US" b="0" u="none">
                <a:latin typeface="Times New Roman" panose="02020603050405020304" pitchFamily="2" charset="0"/>
                <a:ea typeface="黑体" panose="02010609060101010101" charset="-122"/>
              </a:rPr>
              <a:t>美国伦理学家奥尔多</a:t>
            </a:r>
            <a:r>
              <a:rPr lang="en-US" altLang="zh-CN" b="0" u="none">
                <a:latin typeface="Times New Roman" panose="02020603050405020304" pitchFamily="2" charset="0"/>
                <a:ea typeface="黑体" panose="02010609060101010101" charset="-122"/>
              </a:rPr>
              <a:t>·</a:t>
            </a:r>
            <a:r>
              <a:rPr lang="zh-CN" altLang="en-US" b="0" u="none">
                <a:latin typeface="Times New Roman" panose="02020603050405020304" pitchFamily="2" charset="0"/>
                <a:ea typeface="黑体" panose="02010609060101010101" charset="-122"/>
              </a:rPr>
              <a:t>利奥波德</a:t>
            </a:r>
            <a:r>
              <a:rPr lang="zh-CN" altLang="en-US" b="0" u="none">
                <a:latin typeface="Times New Roman" panose="02020603050405020304" pitchFamily="2" charset="0"/>
              </a:rPr>
              <a:t> </a:t>
            </a:r>
            <a:endParaRPr lang="zh-CN" altLang="en-US" b="0" u="none">
              <a:latin typeface="Times New Roman" panose="02020603050405020304" pitchFamily="2" charset="0"/>
            </a:endParaRPr>
          </a:p>
        </p:txBody>
      </p:sp>
      <p:sp>
        <p:nvSpPr>
          <p:cNvPr id="9220" name="文本框 9219"/>
          <p:cNvSpPr txBox="1"/>
          <p:nvPr/>
        </p:nvSpPr>
        <p:spPr>
          <a:xfrm>
            <a:off x="4967605" y="1998345"/>
            <a:ext cx="4820285" cy="2861310"/>
          </a:xfrm>
          <a:prstGeom prst="rect">
            <a:avLst/>
          </a:prstGeom>
          <a:noFill/>
          <a:ln w="9525">
            <a:noFill/>
          </a:ln>
        </p:spPr>
        <p:txBody>
          <a:bodyPr wrap="square">
            <a:spAutoFit/>
          </a:bodyPr>
          <a:p>
            <a:pPr>
              <a:spcBef>
                <a:spcPct val="50000"/>
              </a:spcBef>
            </a:pPr>
            <a:r>
              <a:rPr lang="zh-CN" altLang="en-US" sz="3600" b="0" u="none">
                <a:latin typeface="Times New Roman" panose="02020603050405020304" pitchFamily="2" charset="0"/>
              </a:rPr>
              <a:t>人只是大地共同体的一个成员，而不是土地的统治者，我们需要尊重土地。</a:t>
            </a:r>
            <a:br>
              <a:rPr lang="zh-CN" altLang="en-US" sz="3600" b="0" u="none">
                <a:latin typeface="Times New Roman" panose="02020603050405020304" pitchFamily="2" charset="0"/>
              </a:rPr>
            </a:br>
            <a:br>
              <a:rPr lang="zh-CN" altLang="en-US" b="0" u="none">
                <a:latin typeface="Times New Roman" panose="02020603050405020304" pitchFamily="2" charset="0"/>
              </a:rPr>
            </a:br>
            <a:endParaRPr lang="zh-CN" altLang="en-US" b="0" u="none">
              <a:latin typeface="Times New Roman" panose="02020603050405020304" pitchFamily="2" charset="0"/>
            </a:endParaRPr>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930939" y="1634850"/>
            <a:ext cx="8163339" cy="1200329"/>
          </a:xfrm>
          <a:prstGeom prst="rect">
            <a:avLst/>
          </a:prstGeom>
          <a:noFill/>
        </p:spPr>
        <p:txBody>
          <a:bodyPr wrap="square" rtlCol="0">
            <a:spAutoFit/>
          </a:bodyPr>
          <a:lstStyle/>
          <a:p>
            <a:r>
              <a:rPr lang="zh-CN" altLang="en-US" sz="3600" dirty="0" smtClean="0">
                <a:solidFill>
                  <a:schemeClr val="tx1"/>
                </a:solidFill>
                <a:latin typeface="方正大黑简体" panose="02010601030101010101" pitchFamily="2" charset="-122"/>
                <a:ea typeface="方正大黑简体" panose="02010601030101010101" pitchFamily="2" charset="-122"/>
              </a:rPr>
              <a:t>对于这样的一群大雁，作者抱有怎样的情感？作者是怎样表达自己的情感的？</a:t>
            </a:r>
            <a:endParaRPr lang="zh-CN" altLang="en-US" sz="3600" dirty="0" smtClean="0">
              <a:solidFill>
                <a:schemeClr val="tx1"/>
              </a:solidFill>
              <a:latin typeface="方正大黑简体" panose="02010601030101010101" pitchFamily="2" charset="-122"/>
              <a:ea typeface="方正大黑简体" panose="02010601030101010101" pitchFamily="2" charset="-122"/>
            </a:endParaRPr>
          </a:p>
        </p:txBody>
      </p:sp>
      <p:pic>
        <p:nvPicPr>
          <p:cNvPr id="3" name="Picture 4" descr="用图!"/>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20962" y="-39543"/>
            <a:ext cx="2520950" cy="1865312"/>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2989580" y="3082290"/>
            <a:ext cx="6213475" cy="3138170"/>
          </a:xfrm>
          <a:prstGeom prst="rect">
            <a:avLst/>
          </a:prstGeom>
          <a:noFill/>
        </p:spPr>
        <p:txBody>
          <a:bodyPr wrap="square" rtlCol="0" anchor="t">
            <a:spAutoFit/>
          </a:bodyPr>
          <a:p>
            <a:pPr>
              <a:spcBef>
                <a:spcPct val="50000"/>
              </a:spcBef>
              <a:buClrTx/>
              <a:buNone/>
            </a:pPr>
            <a:r>
              <a:rPr lang="zh-CN" altLang="en-US" sz="3600" dirty="0" smtClean="0">
                <a:solidFill>
                  <a:srgbClr val="C00000"/>
                </a:solidFill>
                <a:latin typeface="方正大黑简体" panose="02010601030101010101" pitchFamily="2" charset="-122"/>
                <a:ea typeface="方正大黑简体" panose="02010601030101010101" pitchFamily="2" charset="-122"/>
                <a:sym typeface="+mn-ea"/>
              </a:rPr>
              <a:t>喜爱和赞美</a:t>
            </a:r>
            <a:endParaRPr lang="zh-CN" altLang="en-US" sz="3600" dirty="0" smtClean="0">
              <a:solidFill>
                <a:srgbClr val="C00000"/>
              </a:solidFill>
              <a:latin typeface="方正大黑简体" panose="02010601030101010101" pitchFamily="2" charset="-122"/>
              <a:ea typeface="方正大黑简体" panose="02010601030101010101" pitchFamily="2" charset="-122"/>
              <a:sym typeface="+mn-ea"/>
            </a:endParaRPr>
          </a:p>
          <a:p>
            <a:pPr>
              <a:spcBef>
                <a:spcPct val="50000"/>
              </a:spcBef>
              <a:buClrTx/>
              <a:buNone/>
            </a:pPr>
            <a:r>
              <a:rPr lang="zh-CN" altLang="en-US" sz="3600" dirty="0" smtClean="0">
                <a:solidFill>
                  <a:srgbClr val="C00000"/>
                </a:solidFill>
                <a:latin typeface="方正大黑简体" panose="02010601030101010101" pitchFamily="2" charset="-122"/>
                <a:ea typeface="方正大黑简体" panose="02010601030101010101" pitchFamily="2" charset="-122"/>
                <a:sym typeface="+mn-ea"/>
              </a:rPr>
              <a:t>保护野生动物，珍爱野生动物</a:t>
            </a:r>
            <a:endParaRPr lang="zh-CN" altLang="en-US" sz="3600" dirty="0" smtClean="0">
              <a:solidFill>
                <a:srgbClr val="C00000"/>
              </a:solidFill>
              <a:latin typeface="方正大黑简体" panose="02010601030101010101" pitchFamily="2" charset="-122"/>
              <a:ea typeface="方正大黑简体" panose="02010601030101010101" pitchFamily="2" charset="-122"/>
              <a:sym typeface="+mn-ea"/>
            </a:endParaRPr>
          </a:p>
          <a:p>
            <a:pPr>
              <a:spcBef>
                <a:spcPct val="50000"/>
              </a:spcBef>
              <a:buClrTx/>
              <a:buNone/>
            </a:pPr>
            <a:r>
              <a:rPr lang="zh-CN" altLang="en-US" sz="3600" dirty="0" smtClean="0">
                <a:solidFill>
                  <a:srgbClr val="C00000"/>
                </a:solidFill>
                <a:latin typeface="方正大黑简体" panose="02010601030101010101" pitchFamily="2" charset="-122"/>
                <a:ea typeface="方正大黑简体" panose="02010601030101010101" pitchFamily="2" charset="-122"/>
                <a:sym typeface="+mn-ea"/>
              </a:rPr>
              <a:t>敬畏生命，关爱自然</a:t>
            </a:r>
            <a:endParaRPr lang="zh-CN" altLang="en-US" sz="3600" dirty="0" smtClean="0">
              <a:solidFill>
                <a:srgbClr val="C00000"/>
              </a:solidFill>
              <a:latin typeface="方正大黑简体" panose="02010601030101010101" pitchFamily="2" charset="-122"/>
              <a:ea typeface="方正大黑简体" panose="02010601030101010101" pitchFamily="2" charset="-122"/>
              <a:sym typeface="+mn-ea"/>
            </a:endParaRPr>
          </a:p>
          <a:p>
            <a:pPr>
              <a:spcBef>
                <a:spcPct val="50000"/>
              </a:spcBef>
              <a:buClrTx/>
              <a:buNone/>
            </a:pPr>
            <a:r>
              <a:rPr lang="zh-CN" altLang="en-US" sz="3600" dirty="0" smtClean="0">
                <a:solidFill>
                  <a:srgbClr val="C00000"/>
                </a:solidFill>
                <a:latin typeface="方正大黑简体" panose="02010601030101010101" pitchFamily="2" charset="-122"/>
                <a:ea typeface="方正大黑简体" panose="02010601030101010101" pitchFamily="2" charset="-122"/>
                <a:sym typeface="+mn-ea"/>
              </a:rPr>
              <a:t>人与自然和谐相处</a:t>
            </a:r>
            <a:endParaRPr lang="zh-CN" altLang="en-US" sz="3600" dirty="0" smtClean="0">
              <a:solidFill>
                <a:srgbClr val="C00000"/>
              </a:solidFill>
              <a:latin typeface="方正大黑简体" panose="02010601030101010101" pitchFamily="2" charset="-122"/>
              <a:ea typeface="方正大黑简体" panose="02010601030101010101" pitchFamily="2" charset="-122"/>
              <a:sym typeface="+mn-ea"/>
            </a:endParaRPr>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279650" y="2237518"/>
            <a:ext cx="8097078" cy="645160"/>
          </a:xfrm>
          <a:prstGeom prst="rect">
            <a:avLst/>
          </a:prstGeom>
          <a:noFill/>
        </p:spPr>
        <p:txBody>
          <a:bodyPr wrap="square" rtlCol="0">
            <a:spAutoFit/>
          </a:bodyPr>
          <a:lstStyle/>
          <a:p>
            <a:r>
              <a:rPr lang="zh-CN" altLang="en-US" sz="3600" b="1" dirty="0" smtClean="0">
                <a:latin typeface="方正大黑简体" panose="02010601030101010101" pitchFamily="2" charset="-122"/>
                <a:ea typeface="方正大黑简体" panose="02010601030101010101" pitchFamily="2" charset="-122"/>
              </a:rPr>
              <a:t>积累课文美句、美段，不少于</a:t>
            </a:r>
            <a:r>
              <a:rPr lang="en-US" altLang="zh-CN" sz="3600" b="1" dirty="0" smtClean="0">
                <a:latin typeface="方正大黑简体" panose="02010601030101010101" pitchFamily="2" charset="-122"/>
                <a:ea typeface="方正大黑简体" panose="02010601030101010101" pitchFamily="2" charset="-122"/>
              </a:rPr>
              <a:t>200</a:t>
            </a:r>
            <a:r>
              <a:rPr lang="zh-CN" altLang="en-US" sz="3600" b="1" dirty="0" smtClean="0">
                <a:latin typeface="方正大黑简体" panose="02010601030101010101" pitchFamily="2" charset="-122"/>
                <a:ea typeface="方正大黑简体" panose="02010601030101010101" pitchFamily="2" charset="-122"/>
              </a:rPr>
              <a:t>字。</a:t>
            </a:r>
            <a:endParaRPr lang="zh-CN" altLang="en-US" sz="3600" b="1" dirty="0" smtClean="0">
              <a:latin typeface="方正大黑简体" panose="02010601030101010101" pitchFamily="2" charset="-122"/>
              <a:ea typeface="方正大黑简体" panose="02010601030101010101" pitchFamily="2" charset="-122"/>
            </a:endParaRPr>
          </a:p>
        </p:txBody>
      </p:sp>
      <p:sp>
        <p:nvSpPr>
          <p:cNvPr id="4" name="文本框 3"/>
          <p:cNvSpPr txBox="1"/>
          <p:nvPr/>
        </p:nvSpPr>
        <p:spPr>
          <a:xfrm>
            <a:off x="2279374" y="940904"/>
            <a:ext cx="3723861" cy="706755"/>
          </a:xfrm>
          <a:prstGeom prst="rect">
            <a:avLst/>
          </a:prstGeom>
          <a:noFill/>
        </p:spPr>
        <p:txBody>
          <a:bodyPr wrap="square" rtlCol="0">
            <a:spAutoFit/>
          </a:bodyPr>
          <a:lstStyle/>
          <a:p>
            <a:r>
              <a:rPr lang="zh-CN" altLang="en-US" sz="4000" dirty="0" smtClean="0">
                <a:latin typeface="方正大黑简体" panose="02010601030101010101" pitchFamily="2" charset="-122"/>
                <a:ea typeface="方正大黑简体" panose="02010601030101010101" pitchFamily="2" charset="-122"/>
              </a:rPr>
              <a:t>作业</a:t>
            </a:r>
            <a:endParaRPr lang="zh-CN" altLang="en-US" sz="4000" dirty="0">
              <a:latin typeface="方正大黑简体" panose="02010601030101010101" pitchFamily="2" charset="-122"/>
              <a:ea typeface="方正大黑简体" panose="02010601030101010101" pitchFamily="2" charset="-122"/>
            </a:endParaRPr>
          </a:p>
        </p:txBody>
      </p:sp>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丝状">
  <a:themeElements>
    <a:clrScheme name="丝状">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丝状">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丝状">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0</TotalTime>
  <Words>1583</Words>
  <Application>WPS 演示</Application>
  <PresentationFormat>自定义</PresentationFormat>
  <Paragraphs>134</Paragraphs>
  <Slides>16</Slides>
  <Notes>0</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16</vt:i4>
      </vt:variant>
    </vt:vector>
  </HeadingPairs>
  <TitlesOfParts>
    <vt:vector size="39" baseType="lpstr">
      <vt:lpstr>Arial</vt:lpstr>
      <vt:lpstr>宋体</vt:lpstr>
      <vt:lpstr>Wingdings</vt:lpstr>
      <vt:lpstr>Wingdings 3</vt:lpstr>
      <vt:lpstr>Arial</vt:lpstr>
      <vt:lpstr>Times New Roman</vt:lpstr>
      <vt:lpstr>方正大黑简体</vt:lpstr>
      <vt:lpstr>Adobe 楷体 Std R</vt:lpstr>
      <vt:lpstr>华文细黑</vt:lpstr>
      <vt:lpstr>Adobe 明體 Std L</vt:lpstr>
      <vt:lpstr>幼圆</vt:lpstr>
      <vt:lpstr>楷体_GB2312</vt:lpstr>
      <vt:lpstr>华文新魏</vt:lpstr>
      <vt:lpstr>仿宋</vt:lpstr>
      <vt:lpstr>楷体</vt:lpstr>
      <vt:lpstr>黑体</vt:lpstr>
      <vt:lpstr>微软雅黑</vt:lpstr>
      <vt:lpstr>Arial Unicode MS</vt:lpstr>
      <vt:lpstr>Century Gothic</vt:lpstr>
      <vt:lpstr>Calibri</vt:lpstr>
      <vt:lpstr>Yu Gothic UI Light</vt:lpstr>
      <vt:lpstr>新宋体</vt:lpstr>
      <vt:lpstr>丝状</vt:lpstr>
      <vt:lpstr>PowerPoint 演示文稿</vt:lpstr>
      <vt:lpstr>大雁归来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Jacky</dc:creator>
  <cp:lastModifiedBy>向日葵</cp:lastModifiedBy>
  <cp:revision>35</cp:revision>
  <dcterms:created xsi:type="dcterms:W3CDTF">2017-04-10T09:50:00Z</dcterms:created>
  <dcterms:modified xsi:type="dcterms:W3CDTF">2018-04-16T01:29:40Z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