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handoutMasterIdLst>
    <p:handoutMasterId r:id="rId42"/>
  </p:handoutMasterIdLst>
  <p:sldIdLst>
    <p:sldId id="439" r:id="rId3"/>
    <p:sldId id="896" r:id="rId4"/>
    <p:sldId id="669" r:id="rId5"/>
    <p:sldId id="670" r:id="rId6"/>
    <p:sldId id="934" r:id="rId7"/>
    <p:sldId id="825" r:id="rId9"/>
    <p:sldId id="826" r:id="rId10"/>
    <p:sldId id="729" r:id="rId11"/>
    <p:sldId id="730" r:id="rId12"/>
    <p:sldId id="935" r:id="rId13"/>
    <p:sldId id="970" r:id="rId14"/>
    <p:sldId id="971" r:id="rId15"/>
    <p:sldId id="454" r:id="rId16"/>
    <p:sldId id="829" r:id="rId17"/>
    <p:sldId id="858" r:id="rId18"/>
    <p:sldId id="830" r:id="rId19"/>
    <p:sldId id="833" r:id="rId20"/>
    <p:sldId id="857" r:id="rId21"/>
    <p:sldId id="831" r:id="rId22"/>
    <p:sldId id="862" r:id="rId23"/>
    <p:sldId id="859" r:id="rId24"/>
    <p:sldId id="860" r:id="rId25"/>
    <p:sldId id="458" r:id="rId26"/>
    <p:sldId id="459" r:id="rId27"/>
    <p:sldId id="845" r:id="rId28"/>
    <p:sldId id="834" r:id="rId29"/>
    <p:sldId id="974" r:id="rId30"/>
    <p:sldId id="972" r:id="rId31"/>
    <p:sldId id="835" r:id="rId32"/>
    <p:sldId id="837" r:id="rId33"/>
    <p:sldId id="838" r:id="rId34"/>
    <p:sldId id="973" r:id="rId35"/>
    <p:sldId id="975" r:id="rId36"/>
    <p:sldId id="839" r:id="rId37"/>
    <p:sldId id="842" r:id="rId38"/>
    <p:sldId id="843" r:id="rId39"/>
    <p:sldId id="897" r:id="rId40"/>
    <p:sldId id="976" r:id="rId41"/>
  </p:sldIdLst>
  <p:sldSz cx="9144000" cy="51435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FF00"/>
    <a:srgbClr val="CCFF66"/>
    <a:srgbClr val="FFFFCC"/>
    <a:srgbClr val="FF33CC"/>
    <a:srgbClr val="99FF66"/>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87" d="100"/>
          <a:sy n="87" d="100"/>
        </p:scale>
        <p:origin x="-876" y="-90"/>
      </p:cViewPr>
      <p:guideLst>
        <p:guide orient="horz" pos="1304"/>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handoutMaster" Target="handoutMasters/handoutMaster1.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p:nvPr>
        </p:nvSpPr>
        <p:spPr bwMode="auto">
          <a:xfrm>
            <a:off x="0" y="0"/>
            <a:ext cx="2970213" cy="457200"/>
          </a:xfrm>
          <a:prstGeom prst="rect">
            <a:avLst/>
          </a:prstGeom>
          <a:noFill/>
          <a:ln w="9525">
            <a:noFill/>
            <a:miter lim="800000"/>
          </a:ln>
        </p:spPr>
        <p:txBody>
          <a:bodyPr vert="horz" wrap="square" lIns="91440" tIns="45720" rIns="91440" bIns="45720" numCol="1" anchor="t" anchorCtr="0" compatLnSpc="1"/>
          <a:lstStyle>
            <a:lvl1pPr>
              <a:defRPr sz="1200">
                <a:latin typeface="Calibri" panose="020F0502020204030204" pitchFamily="34" charset="0"/>
                <a:ea typeface="微软雅黑" panose="020B0503020204020204"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w="9525">
            <a:noFill/>
            <a:miter lim="800000"/>
          </a:ln>
        </p:spPr>
        <p:txBody>
          <a:bodyPr vert="horz" wrap="square" lIns="91440" tIns="45720" rIns="91440" bIns="45720" numCol="1" anchor="t" anchorCtr="0" compatLnSpc="1"/>
          <a:lstStyle>
            <a:lvl1pPr algn="r">
              <a:defRPr sz="1200">
                <a:latin typeface="Calibri" panose="020F0502020204030204" pitchFamily="34" charset="0"/>
                <a:ea typeface="微软雅黑" panose="020B0503020204020204" pitchFamily="34"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cs typeface="+mn-cs"/>
            </a:endParaRPr>
          </a:p>
        </p:txBody>
      </p:sp>
      <p:sp>
        <p:nvSpPr>
          <p:cNvPr id="39940" name="幻灯片图像占位符 3"/>
          <p:cNvSpPr>
            <a:spLocks noGrp="1"/>
          </p:cNvSpPr>
          <p:nvPr>
            <p:ph type="sldImg" idx="2"/>
          </p:nvPr>
        </p:nvSpPr>
        <p:spPr>
          <a:xfrm>
            <a:off x="381000" y="685800"/>
            <a:ext cx="6096000" cy="3429000"/>
          </a:xfrm>
          <a:prstGeom prst="rect">
            <a:avLst/>
          </a:prstGeom>
          <a:noFill/>
          <a:ln w="9525">
            <a:noFill/>
          </a:ln>
        </p:spPr>
      </p:sp>
      <p:sp>
        <p:nvSpPr>
          <p:cNvPr id="2053" name="备注占位符 4"/>
          <p:cNvSpPr>
            <a:spLocks noGrp="1" noChangeArrowheads="1"/>
          </p:cNvSpPr>
          <p:nvPr>
            <p:ph type="body" sz="quarter" idx="3"/>
          </p:nvPr>
        </p:nvSpPr>
        <p:spPr bwMode="auto">
          <a:xfrm>
            <a:off x="685800" y="4343400"/>
            <a:ext cx="5486400" cy="4114800"/>
          </a:xfrm>
          <a:prstGeom prst="rect">
            <a:avLst/>
          </a:prstGeom>
          <a:noFill/>
          <a:ln w="9525">
            <a:noFill/>
            <a:miter lim="800000"/>
          </a:ln>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w="9525">
            <a:noFill/>
            <a:miter lim="800000"/>
          </a:ln>
        </p:spPr>
        <p:txBody>
          <a:bodyPr vert="horz" wrap="square" lIns="91440" tIns="45720" rIns="91440" bIns="45720" numCol="1" anchor="b" anchorCtr="0" compatLnSpc="1"/>
          <a:lstStyle>
            <a:lvl1pPr>
              <a:defRPr sz="1200">
                <a:latin typeface="Calibri" panose="020F0502020204030204" pitchFamily="34" charset="0"/>
                <a:ea typeface="微软雅黑" panose="020B0503020204020204"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w="9525">
            <a:noFill/>
            <a:miter lim="800000"/>
          </a:ln>
        </p:spPr>
        <p:txBody>
          <a:bodyPr vert="horz" wrap="square" lIns="91440" tIns="45720" rIns="91440" bIns="45720" numCol="1" anchor="b" anchorCtr="0" compatLnSpc="1"/>
          <a:p>
            <a:pPr lvl="0" algn="r" eaLnBrk="1" hangingPunct="1"/>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肺部血液循环的提出者</a:t>
            </a:r>
            <a:r>
              <a:rPr lang="zh-CN" altLang="zh-CN" b="1" dirty="0">
                <a:latin typeface="微软雅黑" panose="020B0503020204020204" pitchFamily="34" charset="-122"/>
                <a:sym typeface="+mn-ea"/>
              </a:rPr>
              <a:t>——</a:t>
            </a:r>
            <a:r>
              <a:rPr lang="zh-CN" altLang="en-US" b="1" dirty="0">
                <a:solidFill>
                  <a:srgbClr val="0000FF"/>
                </a:solidFill>
                <a:latin typeface="微软雅黑" panose="020B0503020204020204" pitchFamily="34" charset="-122"/>
                <a:sym typeface="+mn-ea"/>
              </a:rPr>
              <a:t>塞尔维特</a:t>
            </a:r>
            <a:r>
              <a:rPr lang="zh-CN" altLang="en-US" b="1" dirty="0">
                <a:latin typeface="微软雅黑" panose="020B0503020204020204" pitchFamily="34" charset="-122"/>
                <a:sym typeface="+mn-ea"/>
              </a:rPr>
              <a:t>受火刑</a:t>
            </a:r>
            <a:endParaRPr lang="zh-CN" altLang="en-US" b="1" dirty="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latin typeface="微软雅黑" panose="020B0503020204020204" pitchFamily="34" charset="-122"/>
                <a:sym typeface="+mn-ea"/>
              </a:rPr>
              <a:t>经典而又荒谬的理论——神创论</a:t>
            </a:r>
            <a:endParaRPr lang="zh-CN" altLang="en-US" b="1" dirty="0">
              <a:solidFill>
                <a:srgbClr val="FF0000"/>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CC3300"/>
                </a:solidFill>
                <a:latin typeface="黑体" panose="02010609060101010101" pitchFamily="49" charset="-122"/>
                <a:ea typeface="方正魏碑简体" pitchFamily="1" charset="-122"/>
                <a:sym typeface="+mn-ea"/>
              </a:rPr>
              <a:t>神创说对社会产生了什么影响？</a:t>
            </a:r>
            <a:endParaRPr lang="zh-CN" altLang="en-US" b="1" dirty="0">
              <a:solidFill>
                <a:srgbClr val="CC3300"/>
              </a:solidFill>
              <a:latin typeface="黑体" panose="02010609060101010101" pitchFamily="49" charset="-122"/>
              <a:ea typeface="方正魏碑简体" pitchFamily="1" charset="-122"/>
            </a:endParaRPr>
          </a:p>
          <a:p>
            <a:pPr>
              <a:lnSpc>
                <a:spcPct val="110000"/>
              </a:lnSpc>
            </a:pPr>
            <a:endParaRPr lang="zh-CN" altLang="en-US" b="1" dirty="0">
              <a:latin typeface="仿宋" panose="02010609060101010101" pitchFamily="49" charset="-122"/>
              <a:ea typeface="仿宋" panose="02010609060101010101" pitchFamily="49" charset="-122"/>
              <a:sym typeface="+mn-ea"/>
            </a:endParaRPr>
          </a:p>
          <a:p>
            <a:pPr>
              <a:lnSpc>
                <a:spcPct val="110000"/>
              </a:lnSpc>
            </a:pPr>
            <a:r>
              <a:rPr lang="zh-CN" altLang="en-US" b="1" dirty="0">
                <a:latin typeface="仿宋" panose="02010609060101010101" pitchFamily="49" charset="-122"/>
                <a:ea typeface="仿宋" panose="02010609060101010101" pitchFamily="49" charset="-122"/>
                <a:sym typeface="+mn-ea"/>
              </a:rPr>
              <a:t>①是基督教会的精神支柱；</a:t>
            </a:r>
            <a:endParaRPr lang="zh-CN" altLang="en-US" b="1" dirty="0">
              <a:latin typeface="仿宋" panose="02010609060101010101" pitchFamily="49" charset="-122"/>
              <a:ea typeface="仿宋" panose="02010609060101010101" pitchFamily="49" charset="-122"/>
            </a:endParaRPr>
          </a:p>
          <a:p>
            <a:pPr>
              <a:lnSpc>
                <a:spcPct val="110000"/>
              </a:lnSpc>
            </a:pPr>
            <a:r>
              <a:rPr lang="zh-CN" altLang="en-US" b="1" dirty="0">
                <a:latin typeface="仿宋" panose="02010609060101010101" pitchFamily="49" charset="-122"/>
                <a:ea typeface="仿宋" panose="02010609060101010101" pitchFamily="49" charset="-122"/>
                <a:sym typeface="+mn-ea"/>
              </a:rPr>
              <a:t>②禁锢人们的思想；</a:t>
            </a:r>
            <a:endParaRPr lang="zh-CN" altLang="en-US" b="1" dirty="0">
              <a:latin typeface="仿宋" panose="02010609060101010101" pitchFamily="49" charset="-122"/>
              <a:ea typeface="仿宋" panose="02010609060101010101" pitchFamily="49" charset="-122"/>
            </a:endParaRPr>
          </a:p>
          <a:p>
            <a:pPr>
              <a:lnSpc>
                <a:spcPct val="110000"/>
              </a:lnSpc>
            </a:pPr>
            <a:r>
              <a:rPr lang="zh-CN" altLang="en-US" b="1" dirty="0">
                <a:latin typeface="仿宋" panose="02010609060101010101" pitchFamily="49" charset="-122"/>
                <a:ea typeface="仿宋" panose="02010609060101010101" pitchFamily="49" charset="-122"/>
                <a:sym typeface="+mn-ea"/>
              </a:rPr>
              <a:t>③生物学家只能在不触犯教会禁令和神学教义前提下进行研究，致使生物学研究缓慢；</a:t>
            </a:r>
            <a:endParaRPr lang="zh-CN" altLang="en-US" b="1" dirty="0">
              <a:latin typeface="仿宋" panose="02010609060101010101" pitchFamily="49" charset="-122"/>
              <a:ea typeface="仿宋" panose="02010609060101010101" pitchFamily="49"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latin typeface="Franklin Gothic Book" panose="020B0503020102020204" pitchFamily="34" charset="0"/>
                <a:sym typeface="+mn-ea"/>
              </a:rPr>
              <a:t>维多利亚时代 </a:t>
            </a:r>
            <a:r>
              <a:rPr lang="zh-CN" altLang="zh-CN" dirty="0">
                <a:latin typeface="微软雅黑" panose="020B0503020204020204" pitchFamily="34" charset="-122"/>
                <a:sym typeface="+mn-ea"/>
              </a:rPr>
              <a:t>1837</a:t>
            </a:r>
            <a:r>
              <a:rPr lang="zh-CN" altLang="en-US" dirty="0">
                <a:latin typeface="微软雅黑" panose="020B0503020204020204" pitchFamily="34" charset="-122"/>
                <a:sym typeface="+mn-ea"/>
              </a:rPr>
              <a:t>年～</a:t>
            </a:r>
            <a:r>
              <a:rPr lang="zh-CN" altLang="zh-CN" dirty="0">
                <a:latin typeface="微软雅黑" panose="020B0503020204020204" pitchFamily="34" charset="-122"/>
                <a:sym typeface="+mn-ea"/>
              </a:rPr>
              <a:t>1901</a:t>
            </a:r>
            <a:r>
              <a:rPr lang="zh-CN" altLang="en-US" dirty="0">
                <a:latin typeface="微软雅黑" panose="020B0503020204020204" pitchFamily="34" charset="-122"/>
                <a:sym typeface="+mn-ea"/>
              </a:rPr>
              <a:t>年）</a:t>
            </a:r>
            <a:endParaRPr lang="zh-CN" altLang="en-US" dirty="0">
              <a:latin typeface="微软雅黑" panose="020B0503020204020204" pitchFamily="34" charset="-122"/>
              <a:ea typeface="微软雅黑" panose="020B0503020204020204" pitchFamily="34" charset="-122"/>
            </a:endParaRPr>
          </a:p>
          <a:p>
            <a:r>
              <a:rPr lang="zh-CN" altLang="en-US" b="1" dirty="0">
                <a:latin typeface="微软雅黑" panose="020B0503020204020204" pitchFamily="34" charset="-122"/>
                <a:sym typeface="+mn-ea"/>
              </a:rPr>
              <a:t>维多利亚时代是英国经济文化的全盛时期，当时经济占到了全球的70%。</a:t>
            </a:r>
            <a:endParaRPr lang="zh-CN" altLang="en-US" b="1" dirty="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背景 分哪些角度思考？</a:t>
            </a:r>
            <a:endParaRPr lang="zh-CN" altLang="en-US"/>
          </a:p>
          <a:p>
            <a:r>
              <a:rPr lang="zh-CN" altLang="en-US"/>
              <a:t>政治</a:t>
            </a:r>
            <a:endParaRPr lang="zh-CN" altLang="en-US"/>
          </a:p>
          <a:p>
            <a:r>
              <a:rPr lang="zh-CN" altLang="en-US"/>
              <a:t>经济</a:t>
            </a:r>
            <a:endParaRPr lang="zh-CN" altLang="en-US"/>
          </a:p>
          <a:p>
            <a:r>
              <a:rPr lang="zh-CN" altLang="en-US"/>
              <a:t>思想文化</a:t>
            </a:r>
            <a:endParaRPr lang="zh-CN" altLang="en-US"/>
          </a:p>
          <a:p>
            <a:r>
              <a:rPr lang="zh-CN" altLang="en-US"/>
              <a:t>自然</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170000"/>
              </a:lnSpc>
            </a:pPr>
            <a:r>
              <a:rPr lang="zh-CN" altLang="en-US" dirty="0">
                <a:solidFill>
                  <a:srgbClr val="FF0000"/>
                </a:solidFill>
                <a:latin typeface="Franklin Gothic Book" panose="020B0503020102020204" pitchFamily="34" charset="0"/>
                <a:sym typeface="+mn-ea"/>
              </a:rPr>
              <a:t>政治  </a:t>
            </a:r>
            <a:r>
              <a:rPr lang="zh-CN" altLang="en-US" b="1" dirty="0">
                <a:solidFill>
                  <a:srgbClr val="FF0000"/>
                </a:solidFill>
                <a:latin typeface="Franklin Gothic Book" panose="020B0503020102020204" pitchFamily="34" charset="0"/>
                <a:sym typeface="+mn-ea"/>
              </a:rPr>
              <a:t>资产阶级掌握了政权，</a:t>
            </a:r>
            <a:r>
              <a:rPr lang="zh-CN" altLang="en-US" b="1" dirty="0">
                <a:sym typeface="+mn-ea"/>
              </a:rPr>
              <a:t>国家稳定</a:t>
            </a:r>
            <a:endParaRPr lang="zh-CN" altLang="en-US" b="1" dirty="0">
              <a:solidFill>
                <a:srgbClr val="FF0000"/>
              </a:solidFill>
              <a:latin typeface="Franklin Gothic Book" panose="020B0503020102020204" pitchFamily="34" charset="0"/>
              <a:ea typeface="微软雅黑" panose="020B0503020204020204" pitchFamily="34" charset="-122"/>
            </a:endParaRPr>
          </a:p>
          <a:p>
            <a:pPr>
              <a:lnSpc>
                <a:spcPct val="170000"/>
              </a:lnSpc>
            </a:pPr>
            <a:endParaRPr lang="zh-CN" altLang="en-US"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dirty="0">
                <a:solidFill>
                  <a:srgbClr val="FF0000"/>
                </a:solidFill>
                <a:latin typeface="Franklin Gothic Book" panose="020B0503020102020204" pitchFamily="34" charset="0"/>
                <a:sym typeface="+mn-ea"/>
              </a:rPr>
              <a:t>经济  </a:t>
            </a:r>
            <a:r>
              <a:rPr lang="zh-CN" altLang="en-US" b="1" dirty="0">
                <a:solidFill>
                  <a:srgbClr val="FF0000"/>
                </a:solidFill>
                <a:latin typeface="Franklin Gothic Book" panose="020B0503020102020204" pitchFamily="34" charset="0"/>
                <a:sym typeface="+mn-ea"/>
              </a:rPr>
              <a:t>资本主义经济发展</a:t>
            </a:r>
            <a:endParaRPr lang="zh-CN" altLang="en-US" b="1" dirty="0">
              <a:solidFill>
                <a:srgbClr val="FF0000"/>
              </a:solidFill>
              <a:latin typeface="Franklin Gothic Book" panose="020B0503020102020204" pitchFamily="34" charset="0"/>
              <a:ea typeface="微软雅黑" panose="020B0503020204020204" pitchFamily="34" charset="-122"/>
            </a:endParaRPr>
          </a:p>
          <a:p>
            <a:pPr>
              <a:lnSpc>
                <a:spcPct val="170000"/>
              </a:lnSpc>
            </a:pPr>
            <a:endParaRPr lang="zh-CN" altLang="en-US"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dirty="0">
                <a:solidFill>
                  <a:srgbClr val="FF0000"/>
                </a:solidFill>
                <a:latin typeface="Franklin Gothic Book" panose="020B0503020102020204" pitchFamily="34" charset="0"/>
                <a:sym typeface="+mn-ea"/>
              </a:rPr>
              <a:t>文化  </a:t>
            </a:r>
            <a:r>
              <a:rPr lang="zh-CN" b="1">
                <a:latin typeface="微软雅黑" panose="020B0503020204020204" pitchFamily="34" charset="-122"/>
                <a:sym typeface="+mn-ea"/>
              </a:rPr>
              <a:t>文</a:t>
            </a:r>
            <a:r>
              <a:rPr lang="en-US" altLang="zh-CN" b="1">
                <a:latin typeface="微软雅黑" panose="020B0503020204020204" pitchFamily="34" charset="-122"/>
                <a:sym typeface="+mn-ea"/>
              </a:rPr>
              <a:t>'</a:t>
            </a:r>
            <a:r>
              <a:rPr lang="zh-CN" b="1">
                <a:latin typeface="微软雅黑" panose="020B0503020204020204" pitchFamily="34" charset="-122"/>
                <a:sym typeface="+mn-ea"/>
              </a:rPr>
              <a:t>、宗</a:t>
            </a:r>
            <a:r>
              <a:rPr lang="en-US" altLang="zh-CN" b="1">
                <a:latin typeface="微软雅黑" panose="020B0503020204020204" pitchFamily="34" charset="-122"/>
                <a:sym typeface="+mn-ea"/>
              </a:rPr>
              <a:t>'</a:t>
            </a:r>
            <a:r>
              <a:rPr lang="zh-CN" altLang="en-US" b="1">
                <a:latin typeface="微软雅黑" panose="020B0503020204020204" pitchFamily="34" charset="-122"/>
                <a:sym typeface="+mn-ea"/>
              </a:rPr>
              <a:t>、</a:t>
            </a:r>
            <a:r>
              <a:rPr lang="zh-CN" b="1">
                <a:latin typeface="微软雅黑" panose="020B0503020204020204" pitchFamily="34" charset="-122"/>
                <a:sym typeface="+mn-ea"/>
              </a:rPr>
              <a:t>启</a:t>
            </a:r>
            <a:r>
              <a:rPr lang="en-US" altLang="zh-CN" b="1">
                <a:latin typeface="微软雅黑" panose="020B0503020204020204" pitchFamily="34" charset="-122"/>
                <a:sym typeface="+mn-ea"/>
              </a:rPr>
              <a:t>' </a:t>
            </a:r>
            <a:r>
              <a:rPr lang="zh-CN" b="1">
                <a:latin typeface="微软雅黑" panose="020B0503020204020204" pitchFamily="34" charset="-122"/>
                <a:sym typeface="+mn-ea"/>
              </a:rPr>
              <a:t>冲击基督教神学，</a:t>
            </a:r>
            <a:r>
              <a:rPr lang="zh-CN" altLang="en-US" b="1" dirty="0">
                <a:latin typeface="微软雅黑" panose="020B0503020204020204" pitchFamily="34" charset="-122"/>
                <a:sym typeface="+mn-ea"/>
              </a:rPr>
              <a:t>传播</a:t>
            </a:r>
            <a:r>
              <a:rPr lang="zh-CN" b="1">
                <a:latin typeface="微软雅黑" panose="020B0503020204020204" pitchFamily="34" charset="-122"/>
                <a:cs typeface="微软雅黑" panose="020B0503020204020204" pitchFamily="34" charset="-122"/>
                <a:sym typeface="+mn-ea"/>
              </a:rPr>
              <a:t>人文主义、理性主义，</a:t>
            </a:r>
            <a:r>
              <a:rPr lang="zh-CN" altLang="en-US" b="1" dirty="0">
                <a:latin typeface="微软雅黑" panose="020B0503020204020204" pitchFamily="34" charset="-122"/>
                <a:sym typeface="+mn-ea"/>
              </a:rPr>
              <a:t>解放人们思想；</a:t>
            </a:r>
            <a:endParaRPr lang="zh-CN" altLang="en-US" b="1" dirty="0">
              <a:solidFill>
                <a:srgbClr val="FF0000"/>
              </a:solidFill>
              <a:latin typeface="Franklin Gothic Book" panose="020B0503020102020204" pitchFamily="34" charset="0"/>
              <a:ea typeface="微软雅黑" panose="020B0503020204020204" pitchFamily="34" charset="-122"/>
            </a:endParaRPr>
          </a:p>
          <a:p>
            <a:pPr>
              <a:lnSpc>
                <a:spcPct val="170000"/>
              </a:lnSpc>
            </a:pPr>
            <a:endParaRPr lang="zh-CN" altLang="en-US"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dirty="0">
                <a:solidFill>
                  <a:srgbClr val="FF0000"/>
                </a:solidFill>
                <a:latin typeface="Franklin Gothic Book" panose="020B0503020102020204" pitchFamily="34" charset="0"/>
                <a:sym typeface="+mn-ea"/>
              </a:rPr>
              <a:t>科技  </a:t>
            </a:r>
            <a:r>
              <a:rPr lang="zh-CN" altLang="en-US" b="1" dirty="0">
                <a:solidFill>
                  <a:srgbClr val="FF0000"/>
                </a:solidFill>
                <a:latin typeface="Franklin Gothic Book" panose="020B0503020102020204" pitchFamily="34" charset="0"/>
                <a:sym typeface="+mn-ea"/>
              </a:rPr>
              <a:t>科学技术的进步</a:t>
            </a:r>
            <a:endParaRPr lang="zh-CN" altLang="en-US" b="1" dirty="0">
              <a:solidFill>
                <a:srgbClr val="FF0000"/>
              </a:solidFill>
              <a:latin typeface="Franklin Gothic Book" panose="020B0503020102020204" pitchFamily="34" charset="0"/>
              <a:sym typeface="+mn-ea"/>
            </a:endParaRPr>
          </a:p>
          <a:p>
            <a:pPr>
              <a:lnSpc>
                <a:spcPct val="170000"/>
              </a:lnSpc>
            </a:pPr>
            <a:endParaRPr lang="zh-CN" altLang="en-US" b="1" dirty="0">
              <a:solidFill>
                <a:srgbClr val="FF0000"/>
              </a:solidFill>
              <a:latin typeface="Franklin Gothic Book" panose="020B0503020102020204" pitchFamily="34" charset="0"/>
              <a:ea typeface="微软雅黑" panose="020B0503020204020204" pitchFamily="34" charset="-122"/>
              <a:sym typeface="+mn-ea"/>
            </a:endParaRPr>
          </a:p>
          <a:p>
            <a:pPr>
              <a:lnSpc>
                <a:spcPct val="170000"/>
              </a:lnSpc>
            </a:pPr>
            <a:r>
              <a:rPr lang="zh-CN" altLang="zh-CN" b="1" dirty="0">
                <a:solidFill>
                  <a:srgbClr val="0000CC"/>
                </a:solidFill>
                <a:latin typeface="微软雅黑" panose="020B0503020204020204" pitchFamily="34" charset="-122"/>
                <a:sym typeface="+mn-ea"/>
              </a:rPr>
              <a:t>在这种社会背景下，17-19</a:t>
            </a:r>
            <a:r>
              <a:rPr lang="zh-CN" altLang="en-US" b="1" dirty="0">
                <a:solidFill>
                  <a:srgbClr val="0000CC"/>
                </a:solidFill>
                <a:latin typeface="微软雅黑" panose="020B0503020204020204" pitchFamily="34" charset="-122"/>
                <a:sym typeface="+mn-ea"/>
              </a:rPr>
              <a:t>世纪前期细胞学说的发展过程是怎么样呢？</a:t>
            </a:r>
            <a:endParaRPr lang="zh-CN" altLang="en-US" b="1" dirty="0">
              <a:solidFill>
                <a:srgbClr val="0000CC"/>
              </a:solidFill>
              <a:latin typeface="微软雅黑" panose="020B0503020204020204" pitchFamily="34" charset="-122"/>
              <a:ea typeface="微软雅黑" panose="020B0503020204020204" pitchFamily="34" charset="-122"/>
            </a:endParaRPr>
          </a:p>
          <a:p>
            <a:pPr>
              <a:lnSpc>
                <a:spcPct val="170000"/>
              </a:lnSpc>
            </a:pPr>
            <a:endParaRPr lang="zh-CN" altLang="en-US" b="1" dirty="0">
              <a:solidFill>
                <a:srgbClr val="FF0000"/>
              </a:solidFill>
              <a:latin typeface="Franklin Gothic Book" panose="020B0503020102020204" pitchFamily="34" charset="0"/>
              <a:ea typeface="微软雅黑" panose="020B0503020204020204" pitchFamily="34" charset="-122"/>
            </a:endParaRPr>
          </a:p>
          <a:p>
            <a:pPr>
              <a:lnSpc>
                <a:spcPct val="170000"/>
              </a:lnSpc>
            </a:pPr>
            <a:endParaRPr lang="zh-CN" altLang="en-US" dirty="0">
              <a:solidFill>
                <a:srgbClr val="FF0000"/>
              </a:solidFill>
              <a:latin typeface="Franklin Gothic Book" panose="020B0503020102020204" pitchFamily="34" charset="0"/>
              <a:ea typeface="微软雅黑" panose="020B0503020204020204" pitchFamily="34"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eaLnBrk="0" hangingPunct="0">
              <a:lnSpc>
                <a:spcPct val="120000"/>
              </a:lnSpc>
            </a:pPr>
            <a:r>
              <a:rPr lang="zh-CN" altLang="en-US" b="1" dirty="0">
                <a:solidFill>
                  <a:srgbClr val="0000FF"/>
                </a:solidFill>
                <a:latin typeface="微软雅黑" panose="020B0503020204020204" pitchFamily="34" charset="-122"/>
                <a:sym typeface="+mn-ea"/>
              </a:rPr>
              <a:t>拉马克在物种起源上主张什么？</a:t>
            </a:r>
            <a:endParaRPr lang="zh-CN" altLang="en-US" b="1" dirty="0">
              <a:solidFill>
                <a:srgbClr val="0000FF"/>
              </a:solidFill>
              <a:latin typeface="微软雅黑" panose="020B0503020204020204" pitchFamily="34" charset="-122"/>
              <a:sym typeface="+mn-ea"/>
            </a:endParaRPr>
          </a:p>
          <a:p>
            <a:pPr eaLnBrk="0" hangingPunct="0">
              <a:lnSpc>
                <a:spcPct val="120000"/>
              </a:lnSpc>
            </a:pPr>
            <a:endParaRPr lang="zh-CN" altLang="en-US" b="1" dirty="0">
              <a:solidFill>
                <a:srgbClr val="0000FF"/>
              </a:solidFill>
              <a:latin typeface="微软雅黑" panose="020B0503020204020204" pitchFamily="34" charset="-122"/>
              <a:sym typeface="+mn-ea"/>
            </a:endParaRPr>
          </a:p>
          <a:p>
            <a:pPr eaLnBrk="0" hangingPunct="0">
              <a:lnSpc>
                <a:spcPct val="120000"/>
              </a:lnSpc>
            </a:pPr>
            <a:r>
              <a:rPr lang="zh-CN" altLang="en-US" b="1" dirty="0">
                <a:solidFill>
                  <a:srgbClr val="FF0000"/>
                </a:solidFill>
                <a:latin typeface="微软雅黑" panose="020B0503020204020204" pitchFamily="34" charset="-122"/>
                <a:sym typeface="+mn-ea"/>
              </a:rPr>
              <a:t>使用和不使用：</a:t>
            </a:r>
            <a:r>
              <a:rPr lang="zh-CN" altLang="en-US" b="1" i="1" dirty="0">
                <a:solidFill>
                  <a:srgbClr val="FF0000"/>
                </a:solidFill>
                <a:latin typeface="微软雅黑" panose="020B0503020204020204" pitchFamily="34" charset="-122"/>
                <a:sym typeface="+mn-ea"/>
              </a:rPr>
              <a:t>“用进废退” </a:t>
            </a:r>
            <a:endParaRPr lang="zh-CN" altLang="en-US" b="1" i="1" dirty="0">
              <a:solidFill>
                <a:srgbClr val="FF0000"/>
              </a:solidFill>
              <a:latin typeface="微软雅黑" panose="020B0503020204020204" pitchFamily="34" charset="-122"/>
              <a:sym typeface="+mn-ea"/>
            </a:endParaRPr>
          </a:p>
          <a:p>
            <a:pPr eaLnBrk="0" hangingPunct="0">
              <a:lnSpc>
                <a:spcPct val="120000"/>
              </a:lnSpc>
            </a:pPr>
            <a:endParaRPr lang="zh-CN" altLang="en-US" b="1" i="1" dirty="0">
              <a:solidFill>
                <a:srgbClr val="FF0000"/>
              </a:solidFill>
              <a:latin typeface="微软雅黑" panose="020B0503020204020204" pitchFamily="34" charset="-122"/>
              <a:sym typeface="+mn-ea"/>
            </a:endParaRPr>
          </a:p>
          <a:p>
            <a:pPr eaLnBrk="0" hangingPunct="0">
              <a:lnSpc>
                <a:spcPct val="120000"/>
              </a:lnSpc>
            </a:pPr>
            <a:r>
              <a:rPr lang="zh-CN" altLang="en-US" b="1" dirty="0">
                <a:latin typeface="微软雅黑" panose="020B0503020204020204" pitchFamily="34" charset="-122"/>
                <a:sym typeface="+mn-ea"/>
              </a:rPr>
              <a:t>生物从低级向高级发展进化；</a:t>
            </a:r>
            <a:endParaRPr lang="zh-CN" altLang="en-US" b="1" i="1" dirty="0">
              <a:solidFill>
                <a:srgbClr val="FF0000"/>
              </a:solidFill>
              <a:latin typeface="微软雅黑" panose="020B0503020204020204" pitchFamily="34" charset="-122"/>
              <a:sym typeface="+mn-ea"/>
            </a:endParaRPr>
          </a:p>
          <a:p>
            <a:pPr eaLnBrk="0" hangingPunct="0">
              <a:lnSpc>
                <a:spcPct val="120000"/>
              </a:lnSpc>
            </a:pPr>
            <a:endParaRPr lang="zh-CN" altLang="en-US" b="1" i="1" dirty="0">
              <a:solidFill>
                <a:srgbClr val="FF0000"/>
              </a:solidFill>
              <a:latin typeface="微软雅黑" panose="020B0503020204020204" pitchFamily="34" charset="-122"/>
              <a:sym typeface="+mn-ea"/>
            </a:endParaRPr>
          </a:p>
          <a:p>
            <a:pPr eaLnBrk="0" hangingPunct="0">
              <a:lnSpc>
                <a:spcPct val="120000"/>
              </a:lnSpc>
            </a:pPr>
            <a:r>
              <a:rPr lang="zh-CN" altLang="en-US" b="1" i="1" dirty="0">
                <a:solidFill>
                  <a:srgbClr val="FF0000"/>
                </a:solidFill>
                <a:latin typeface="微软雅黑" panose="020B0503020204020204" pitchFamily="34" charset="-122"/>
                <a:sym typeface="+mn-ea"/>
              </a:rPr>
              <a:t>“获得性遗传”</a:t>
            </a:r>
            <a:endParaRPr lang="zh-CN" altLang="en-US" b="1" i="1" dirty="0">
              <a:solidFill>
                <a:srgbClr val="FF0000"/>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长颈鹿是由于伸颈取食树叶所致</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zhá</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内容一：   生物都是进化而来的</a:t>
            </a:r>
            <a:endParaRPr lang="zh-CN" altLang="en-US" b="1" dirty="0">
              <a:latin typeface="微软雅黑" panose="020B0503020204020204" pitchFamily="34" charset="-122"/>
              <a:ea typeface="微软雅黑" panose="020B0503020204020204" pitchFamily="34" charset="-122"/>
            </a:endParaRPr>
          </a:p>
          <a:p>
            <a:endParaRPr lang="zh-CN" altLang="en-US"/>
          </a:p>
          <a:p>
            <a:r>
              <a:rPr lang="zh-CN" altLang="en-US"/>
              <a:t>这否定了什么？ </a:t>
            </a:r>
            <a:r>
              <a:rPr kumimoji="1" lang="zh-CN" altLang="en-US" b="1">
                <a:solidFill>
                  <a:srgbClr val="FF0000"/>
                </a:solidFill>
                <a:latin typeface="微软雅黑" panose="020B0503020204020204" pitchFamily="34" charset="-122"/>
                <a:sym typeface="+mn-ea"/>
              </a:rPr>
              <a:t>神创说</a:t>
            </a:r>
            <a:endParaRPr kumimoji="1" lang="zh-CN" altLang="en-US" b="1">
              <a:solidFill>
                <a:srgbClr val="FF0000"/>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内容二：物竞天择（生存竞争和</a:t>
            </a:r>
            <a:r>
              <a:rPr lang="zh-CN" altLang="en-US" b="1" dirty="0">
                <a:solidFill>
                  <a:srgbClr val="0000FF"/>
                </a:solidFill>
                <a:latin typeface="微软雅黑" panose="020B0503020204020204" pitchFamily="34" charset="-122"/>
                <a:sym typeface="+mn-ea"/>
              </a:rPr>
              <a:t>自然选择</a:t>
            </a:r>
            <a:r>
              <a:rPr lang="zh-CN" altLang="en-US" b="1" dirty="0">
                <a:latin typeface="微软雅黑" panose="020B0503020204020204" pitchFamily="34" charset="-122"/>
                <a:sym typeface="+mn-ea"/>
              </a:rPr>
              <a:t>是普遍存在的）</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内容三：生物进化是逐渐和连续的</a:t>
            </a:r>
            <a:endParaRPr lang="zh-CN" altLang="en-US" b="1" dirty="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内容四：生物有着共同的祖先</a:t>
            </a:r>
            <a:endParaRPr lang="zh-CN" altLang="en-US" b="1" dirty="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0000FF"/>
                </a:solidFill>
                <a:latin typeface="Franklin Gothic Book" panose="020B0503020102020204" pitchFamily="34" charset="0"/>
                <a:sym typeface="+mn-ea"/>
              </a:rPr>
              <a:t>（过度繁殖）</a:t>
            </a:r>
            <a:endParaRPr lang="zh-CN" altLang="en-US" b="1" dirty="0">
              <a:solidFill>
                <a:srgbClr val="0000FF"/>
              </a:solidFill>
              <a:latin typeface="Franklin Gothic Book" panose="020B0503020102020204" pitchFamily="34" charset="0"/>
              <a:sym typeface="+mn-ea"/>
            </a:endParaRPr>
          </a:p>
          <a:p>
            <a:r>
              <a:rPr lang="zh-CN" altLang="en-US" b="1" dirty="0">
                <a:solidFill>
                  <a:srgbClr val="0000FF"/>
                </a:solidFill>
                <a:latin typeface="Franklin Gothic Book" panose="020B0503020102020204" pitchFamily="34" charset="0"/>
                <a:sym typeface="+mn-ea"/>
              </a:rPr>
              <a:t>（生存斗争）</a:t>
            </a:r>
            <a:endParaRPr lang="zh-CN" altLang="en-US" b="1" dirty="0">
              <a:solidFill>
                <a:srgbClr val="0000FF"/>
              </a:solidFill>
              <a:latin typeface="Franklin Gothic Book" panose="020B0503020102020204" pitchFamily="34" charset="0"/>
              <a:ea typeface="微软雅黑" panose="020B0503020204020204" pitchFamily="34" charset="-122"/>
            </a:endParaRPr>
          </a:p>
          <a:p>
            <a:r>
              <a:rPr lang="zh-CN" altLang="en-US" b="1" dirty="0">
                <a:solidFill>
                  <a:srgbClr val="0000FF"/>
                </a:solidFill>
                <a:latin typeface="Franklin Gothic Book" panose="020B0503020102020204" pitchFamily="34" charset="0"/>
                <a:sym typeface="+mn-ea"/>
              </a:rPr>
              <a:t>（遗传变异）</a:t>
            </a:r>
            <a:endParaRPr lang="zh-CN" altLang="en-US" b="1" dirty="0">
              <a:solidFill>
                <a:srgbClr val="0000FF"/>
              </a:solidFill>
              <a:latin typeface="Franklin Gothic Book" panose="020B0503020102020204" pitchFamily="34" charset="0"/>
              <a:ea typeface="微软雅黑" panose="020B0503020204020204" pitchFamily="34" charset="-122"/>
            </a:endParaRPr>
          </a:p>
          <a:p>
            <a:r>
              <a:rPr lang="zh-CN" altLang="en-US" b="1" dirty="0">
                <a:solidFill>
                  <a:srgbClr val="0000FF"/>
                </a:solidFill>
                <a:latin typeface="微软雅黑" panose="020B0503020204020204" pitchFamily="34" charset="-122"/>
                <a:sym typeface="+mn-ea"/>
              </a:rPr>
              <a:t>（物竞天择，适者生存）</a:t>
            </a:r>
            <a:endParaRPr lang="zh-CN" altLang="en-US" b="1" dirty="0">
              <a:solidFill>
                <a:srgbClr val="0000FF"/>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赫胥黎支持达尔文的物种起源</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eaLnBrk="0" hangingPunct="0">
              <a:lnSpc>
                <a:spcPct val="90000"/>
              </a:lnSpc>
              <a:spcBef>
                <a:spcPct val="50000"/>
              </a:spcBef>
            </a:pPr>
            <a:r>
              <a:rPr lang="zh-CN" altLang="en-US"/>
              <a:t>在追求科学之路上，达尔文的小伙伴赫胥黎</a:t>
            </a:r>
            <a:r>
              <a:rPr lang="zh-CN" altLang="en-US" b="1"/>
              <a:t>发展了生物进化论</a:t>
            </a:r>
            <a:endParaRPr lang="zh-CN" altLang="en-US"/>
          </a:p>
          <a:p>
            <a:pPr eaLnBrk="0" hangingPunct="0">
              <a:lnSpc>
                <a:spcPct val="90000"/>
              </a:lnSpc>
              <a:spcBef>
                <a:spcPct val="50000"/>
              </a:spcBef>
            </a:pPr>
            <a:endParaRPr lang="zh-CN" altLang="en-US"/>
          </a:p>
          <a:p>
            <a:pPr eaLnBrk="0" hangingPunct="0">
              <a:lnSpc>
                <a:spcPct val="90000"/>
              </a:lnSpc>
              <a:spcBef>
                <a:spcPct val="50000"/>
              </a:spcBef>
            </a:pPr>
            <a:r>
              <a:rPr lang="zh-CN" altLang="en-US"/>
              <a:t>提出人猿同祖论，是人类起源认识史上一个新的里程碑。</a:t>
            </a: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eaLnBrk="0" hangingPunct="0">
              <a:lnSpc>
                <a:spcPct val="90000"/>
              </a:lnSpc>
              <a:spcBef>
                <a:spcPct val="50000"/>
              </a:spcBef>
            </a:pPr>
            <a:r>
              <a:rPr lang="zh-CN" altLang="en-US" b="1" dirty="0">
                <a:solidFill>
                  <a:srgbClr val="FF0000"/>
                </a:solidFill>
                <a:latin typeface="Franklin Gothic Book" panose="020B0503020102020204" pitchFamily="34" charset="0"/>
                <a:sym typeface="Arial" panose="020B0604020202020204" pitchFamily="34" charset="0"/>
              </a:rPr>
              <a:t>为马克思主义理论提供了自然史基础；促进了人类认识的飞跃。</a:t>
            </a:r>
            <a:endParaRPr lang="zh-CN" altLang="en-US" b="1" dirty="0">
              <a:solidFill>
                <a:srgbClr val="FF0000"/>
              </a:solidFill>
              <a:latin typeface="Franklin Gothic Book" panose="020B0503020102020204" pitchFamily="34" charset="0"/>
              <a:ea typeface="微软雅黑" panose="020B0503020204020204" pitchFamily="34" charset="-122"/>
              <a:sym typeface="Arial" panose="020B0604020202020204" pitchFamily="34" charset="0"/>
            </a:endParaRPr>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latin typeface="微软雅黑" panose="020B0503020204020204" pitchFamily="34" charset="-122"/>
                <a:sym typeface="Arial" panose="020B0604020202020204" pitchFamily="34" charset="0"/>
              </a:rPr>
              <a:t>对处于国家危亡时期的中国思想界产生了巨大的震动。</a:t>
            </a:r>
            <a:r>
              <a:rPr lang="zh-CN" altLang="en-US" b="1" dirty="0">
                <a:solidFill>
                  <a:srgbClr val="0033CC"/>
                </a:solidFill>
                <a:latin typeface="+mn-ea"/>
                <a:sym typeface="+mn-ea"/>
              </a:rPr>
              <a:t>（严复对赫胥黎</a:t>
            </a:r>
            <a:r>
              <a:rPr lang="en-US" altLang="zh-CN" b="1" dirty="0">
                <a:solidFill>
                  <a:srgbClr val="0033CC"/>
                </a:solidFill>
                <a:latin typeface="+mn-ea"/>
                <a:sym typeface="+mn-ea"/>
              </a:rPr>
              <a:t>《</a:t>
            </a:r>
            <a:r>
              <a:rPr lang="zh-CN" altLang="en-US" b="1" dirty="0">
                <a:solidFill>
                  <a:srgbClr val="0033CC"/>
                </a:solidFill>
                <a:latin typeface="+mn-ea"/>
                <a:sym typeface="+mn-ea"/>
              </a:rPr>
              <a:t>进化论与伦理学</a:t>
            </a:r>
            <a:r>
              <a:rPr lang="en-US" altLang="zh-CN" b="1" dirty="0">
                <a:solidFill>
                  <a:srgbClr val="0033CC"/>
                </a:solidFill>
                <a:latin typeface="+mn-ea"/>
                <a:sym typeface="+mn-ea"/>
              </a:rPr>
              <a:t>》</a:t>
            </a:r>
            <a:r>
              <a:rPr lang="en-US" altLang="zh-CN" b="1" dirty="0">
                <a:latin typeface="+mn-ea"/>
                <a:sym typeface="+mn-ea"/>
              </a:rPr>
              <a:t> </a:t>
            </a:r>
            <a:r>
              <a:rPr lang="zh-CN" altLang="en-US" b="1" dirty="0">
                <a:solidFill>
                  <a:srgbClr val="0033CC"/>
                </a:solidFill>
                <a:latin typeface="+mn-ea"/>
                <a:sym typeface="+mn-ea"/>
              </a:rPr>
              <a:t>的译著</a:t>
            </a:r>
            <a:r>
              <a:rPr lang="zh-CN" altLang="en-US" b="1" dirty="0">
                <a:latin typeface="+mn-ea"/>
                <a:sym typeface="+mn-ea"/>
              </a:rPr>
              <a:t>）</a:t>
            </a:r>
            <a:endParaRPr lang="zh-CN" altLang="en-US" b="1" dirty="0">
              <a:solidFill>
                <a:srgbClr val="FF0000"/>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a:p>
          <a:p>
            <a:r>
              <a:rPr lang="zh-CN" altLang="en-US"/>
              <a:t>严复将达尔文进化论</a:t>
            </a:r>
            <a:r>
              <a:rPr lang="zh-CN" altLang="en-US">
                <a:sym typeface="+mn-ea"/>
              </a:rPr>
              <a:t>的这一自然科学理论被运用至社会科学领域，我们追根溯源，</a:t>
            </a:r>
            <a:r>
              <a:rPr lang="zh-CN" altLang="en-US"/>
              <a:t>在</a:t>
            </a:r>
            <a:r>
              <a:rPr lang="en-US" altLang="zh-CN"/>
              <a:t>19</a:t>
            </a:r>
            <a:r>
              <a:rPr lang="zh-CN" altLang="en-US"/>
              <a:t>世纪后期英国社会学家斯宾塞已</a:t>
            </a:r>
            <a:r>
              <a:rPr lang="zh-CN" altLang="en-US" dirty="0">
                <a:latin typeface="微软雅黑" panose="020B0503020204020204" pitchFamily="34" charset="-122"/>
                <a:sym typeface="+mn-ea"/>
              </a:rPr>
              <a:t>将达尔文的学说运用到社会历史领域。</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000099"/>
                </a:solidFill>
                <a:latin typeface="微软雅黑" panose="020B0503020204020204" pitchFamily="34" charset="-122"/>
                <a:sym typeface="Arial" panose="020B0604020202020204" pitchFamily="34" charset="0"/>
              </a:rPr>
              <a:t>斯宾塞：</a:t>
            </a:r>
            <a:r>
              <a:rPr lang="zh-CN" altLang="en-US">
                <a:latin typeface="微软雅黑" panose="020B0503020204020204" pitchFamily="34" charset="-122"/>
                <a:cs typeface="微软雅黑" panose="020B0503020204020204" pitchFamily="34" charset="-122"/>
                <a:sym typeface="+mn-ea"/>
              </a:rPr>
              <a:t>社会达尔文主义之父</a:t>
            </a:r>
            <a:endParaRPr lang="zh-CN" altLang="en-US">
              <a:latin typeface="微软雅黑" panose="020B0503020204020204" pitchFamily="34" charset="-122"/>
              <a:cs typeface="微软雅黑" panose="020B0503020204020204" pitchFamily="34" charset="-122"/>
              <a:sym typeface="+mn-ea"/>
            </a:endParaRPr>
          </a:p>
          <a:p>
            <a:endParaRPr lang="zh-CN" altLang="en-US">
              <a:latin typeface="微软雅黑" panose="020B0503020204020204" pitchFamily="34" charset="-122"/>
              <a:cs typeface="微软雅黑" panose="020B0503020204020204" pitchFamily="34" charset="-122"/>
              <a:sym typeface="+mn-ea"/>
            </a:endParaRPr>
          </a:p>
          <a:p>
            <a:r>
              <a:rPr lang="en-US" altLang="zh-CN">
                <a:latin typeface="微软雅黑" panose="020B0503020204020204" pitchFamily="34" charset="-122"/>
                <a:cs typeface="微软雅黑" panose="020B0503020204020204" pitchFamily="34" charset="-122"/>
                <a:sym typeface="+mn-ea"/>
              </a:rPr>
              <a:t>19</a:t>
            </a:r>
            <a:r>
              <a:rPr lang="zh-CN" altLang="en-US">
                <a:latin typeface="微软雅黑" panose="020B0503020204020204" pitchFamily="34" charset="-122"/>
                <a:cs typeface="微软雅黑" panose="020B0503020204020204" pitchFamily="34" charset="-122"/>
                <a:sym typeface="+mn-ea"/>
              </a:rPr>
              <a:t>世纪后期：英国完成第一次工业革命，</a:t>
            </a:r>
            <a:r>
              <a:rPr lang="zh-CN" altLang="zh-CN" kern="100" dirty="0">
                <a:latin typeface="Times New Roman" panose="02020603050405020304"/>
                <a:ea typeface="华文细黑" panose="02010600040101010101" pitchFamily="2" charset="-122"/>
                <a:cs typeface="Times New Roman" panose="02020603050405020304"/>
                <a:sym typeface="+mn-ea"/>
              </a:rPr>
              <a:t>促进了资本主义世界殖民体系的形成。在此背景下，兴起社会达尔文主义，</a:t>
            </a:r>
            <a:r>
              <a:rPr lang="zh-CN" altLang="en-US">
                <a:latin typeface="微软雅黑" panose="020B0503020204020204" pitchFamily="34" charset="-122"/>
                <a:cs typeface="微软雅黑" panose="020B0503020204020204" pitchFamily="34" charset="-122"/>
                <a:sym typeface="+mn-ea"/>
              </a:rPr>
              <a:t>在竞争中，强者生存了下来，而弱者则被淘汰。只有这样，人类社会才能进步。</a:t>
            </a:r>
            <a:endParaRPr lang="zh-CN" altLang="en-US">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a:latin typeface="微软雅黑" panose="020B0503020204020204" pitchFamily="34" charset="-122"/>
              <a:cs typeface="微软雅黑" panose="020B0503020204020204" pitchFamily="34" charset="-122"/>
              <a:sym typeface="+mn-ea"/>
            </a:endParaRPr>
          </a:p>
          <a:p>
            <a:r>
              <a:rPr lang="zh-CN" altLang="en-US">
                <a:latin typeface="微软雅黑" panose="020B0503020204020204" pitchFamily="34" charset="-122"/>
                <a:cs typeface="微软雅黑" panose="020B0503020204020204" pitchFamily="34" charset="-122"/>
                <a:sym typeface="+mn-ea"/>
              </a:rPr>
              <a:t>殖民者、资产阶级、种族主义者利用</a:t>
            </a:r>
            <a:r>
              <a:rPr lang="zh-CN" altLang="en-US">
                <a:latin typeface="微软雅黑" panose="020B0503020204020204" pitchFamily="34" charset="-122"/>
                <a:cs typeface="微软雅黑" panose="020B0503020204020204" pitchFamily="34" charset="-122"/>
                <a:sym typeface="+mn-ea"/>
              </a:rPr>
              <a:t>社会达尔文主义，</a:t>
            </a:r>
            <a:r>
              <a:rPr lang="zh-CN" altLang="en-US">
                <a:latin typeface="微软雅黑" panose="020B0503020204020204" pitchFamily="34" charset="-122"/>
                <a:cs typeface="微软雅黑" panose="020B0503020204020204" pitchFamily="34" charset="-122"/>
                <a:sym typeface="+mn-ea"/>
              </a:rPr>
              <a:t>为</a:t>
            </a:r>
            <a:r>
              <a:rPr lang="zh-CN" altLang="en-US" b="1">
                <a:latin typeface="微软雅黑" panose="020B0503020204020204" pitchFamily="34" charset="-122"/>
                <a:cs typeface="微软雅黑" panose="020B0503020204020204" pitchFamily="34" charset="-122"/>
                <a:sym typeface="+mn-ea"/>
              </a:rPr>
              <a:t>殖民主义、贫富差异和种族优越论</a:t>
            </a:r>
            <a:r>
              <a:rPr lang="zh-CN" altLang="en-US">
                <a:latin typeface="微软雅黑" panose="020B0503020204020204" pitchFamily="34" charset="-122"/>
                <a:cs typeface="微软雅黑" panose="020B0503020204020204" pitchFamily="34" charset="-122"/>
                <a:sym typeface="+mn-ea"/>
              </a:rPr>
              <a:t>提供理论上的支持，</a:t>
            </a:r>
            <a:r>
              <a:rPr lang="zh-CN" altLang="en-US">
                <a:latin typeface="微软雅黑" panose="020B0503020204020204" pitchFamily="34" charset="-122"/>
                <a:cs typeface="微软雅黑" panose="020B0503020204020204" pitchFamily="34" charset="-122"/>
                <a:sym typeface="+mn-ea"/>
              </a:rPr>
              <a:t>导致世界局势的紧张。</a:t>
            </a:r>
            <a:endParaRPr lang="zh-CN" altLang="en-US">
              <a:latin typeface="微软雅黑" panose="020B0503020204020204" pitchFamily="34" charset="-122"/>
              <a:cs typeface="微软雅黑" panose="020B0503020204020204" pitchFamily="34" charset="-122"/>
              <a:sym typeface="+mn-ea"/>
            </a:endParaRPr>
          </a:p>
          <a:p>
            <a:endParaRPr lang="zh-CN" altLang="en-US">
              <a:latin typeface="微软雅黑" panose="020B0503020204020204" pitchFamily="34" charset="-122"/>
              <a:cs typeface="微软雅黑" panose="020B0503020204020204" pitchFamily="34" charset="-122"/>
              <a:sym typeface="+mn-ea"/>
            </a:endParaRPr>
          </a:p>
          <a:p>
            <a:r>
              <a:rPr lang="zh-CN" altLang="en-US" b="1" dirty="0">
                <a:solidFill>
                  <a:srgbClr val="FF0000"/>
                </a:solidFill>
                <a:latin typeface="微软雅黑" panose="020B0503020204020204" pitchFamily="34" charset="-122"/>
                <a:sym typeface="+mn-ea"/>
              </a:rPr>
              <a:t>“优胜劣汰”成为推行霸权主义和强权政治的理论依据。</a:t>
            </a:r>
            <a:endParaRPr lang="zh-CN" altLang="en-US" b="1" dirty="0">
              <a:solidFill>
                <a:srgbClr val="FF0000"/>
              </a:solidFill>
              <a:latin typeface="微软雅黑" panose="020B0503020204020204" pitchFamily="34" charset="-122"/>
              <a:sym typeface="+mn-ea"/>
            </a:endParaRPr>
          </a:p>
          <a:p>
            <a:endParaRPr lang="zh-CN" altLang="en-US">
              <a:latin typeface="微软雅黑" panose="020B0503020204020204" pitchFamily="34" charset="-122"/>
              <a:cs typeface="微软雅黑" panose="020B0503020204020204" pitchFamily="34" charset="-122"/>
              <a:sym typeface="+mn-ea"/>
            </a:endParaRPr>
          </a:p>
          <a:p>
            <a:endParaRPr lang="zh-CN" altLang="en-US">
              <a:latin typeface="微软雅黑" panose="020B0503020204020204" pitchFamily="34" charset="-122"/>
              <a:cs typeface="微软雅黑" panose="020B0503020204020204" pitchFamily="34" charset="-122"/>
              <a:sym typeface="+mn-ea"/>
            </a:endParaRPr>
          </a:p>
          <a:p>
            <a:endParaRPr lang="zh-CN" altLang="en-US">
              <a:sym typeface="+mn-ea"/>
            </a:endParaRPr>
          </a:p>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eaLnBrk="0" hangingPunct="0">
              <a:lnSpc>
                <a:spcPct val="90000"/>
              </a:lnSpc>
              <a:spcBef>
                <a:spcPct val="50000"/>
              </a:spcBef>
            </a:pPr>
            <a:r>
              <a:rPr lang="en-US" altLang="zh-CN"/>
              <a:t>D</a:t>
            </a:r>
            <a:endParaRPr lang="en-US"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eaLnBrk="0" hangingPunct="0">
              <a:lnSpc>
                <a:spcPct val="110000"/>
              </a:lnSpc>
              <a:spcBef>
                <a:spcPct val="50000"/>
              </a:spcBef>
            </a:pPr>
            <a:r>
              <a:rPr lang="zh-CN" altLang="en-US" b="1" dirty="0">
                <a:solidFill>
                  <a:schemeClr val="bg1"/>
                </a:solidFill>
                <a:latin typeface="Franklin Gothic Book" panose="020B0503020102020204" pitchFamily="34" charset="0"/>
                <a:sym typeface="+mn-ea"/>
              </a:rPr>
              <a:t>科学与宗教的斗争将是个长期的过程！</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ea typeface="微软雅黑" panose="020B0503020204020204" pitchFamily="34" charset="-122"/>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0"/>
            <a:ext cx="8229600" cy="3394075"/>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ea typeface="微软雅黑" panose="020B0503020204020204"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ea typeface="微软雅黑" panose="020B0503020204020204" pitchFamily="34" charset="-122"/>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ea typeface="微软雅黑" panose="020B0503020204020204" pitchFamily="34" charset="-122"/>
              </a:defRPr>
            </a:lvl1pPr>
            <a:lvl2pPr>
              <a:defRPr sz="2400">
                <a:ea typeface="微软雅黑" panose="020B0503020204020204" pitchFamily="34" charset="-122"/>
              </a:defRPr>
            </a:lvl2pPr>
            <a:lvl3pPr>
              <a:defRPr sz="2000">
                <a:ea typeface="微软雅黑" panose="020B0503020204020204" pitchFamily="34" charset="-122"/>
              </a:defRPr>
            </a:lvl3pPr>
            <a:lvl4pPr>
              <a:defRPr sz="1800">
                <a:ea typeface="微软雅黑" panose="020B0503020204020204" pitchFamily="34" charset="-122"/>
              </a:defRPr>
            </a:lvl4pPr>
            <a:lvl5pPr>
              <a:defRPr sz="1800">
                <a:ea typeface="微软雅黑" panose="020B0503020204020204" pitchFamily="34" charset="-122"/>
              </a:defRPr>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ea typeface="微软雅黑" panose="020B0503020204020204" pitchFamily="34" charset="-122"/>
              </a:defRPr>
            </a:lvl1pPr>
            <a:lvl2pPr>
              <a:defRPr sz="2400">
                <a:ea typeface="微软雅黑" panose="020B0503020204020204" pitchFamily="34" charset="-122"/>
              </a:defRPr>
            </a:lvl2pPr>
            <a:lvl3pPr>
              <a:defRPr sz="2000">
                <a:ea typeface="微软雅黑" panose="020B0503020204020204" pitchFamily="34" charset="-122"/>
              </a:defRPr>
            </a:lvl3pPr>
            <a:lvl4pPr>
              <a:defRPr sz="1800">
                <a:ea typeface="微软雅黑" panose="020B0503020204020204" pitchFamily="34" charset="-122"/>
              </a:defRPr>
            </a:lvl4pPr>
            <a:lvl5pPr>
              <a:defRPr sz="1800">
                <a:ea typeface="微软雅黑" panose="020B0503020204020204" pitchFamily="34" charset="-122"/>
              </a:defRPr>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ea typeface="微软雅黑" panose="020B0503020204020204" pitchFamily="34" charset="-122"/>
              </a:defRPr>
            </a:lvl1pPr>
            <a:lvl2pPr>
              <a:defRPr sz="2000">
                <a:ea typeface="微软雅黑" panose="020B0503020204020204" pitchFamily="34" charset="-122"/>
              </a:defRPr>
            </a:lvl2pPr>
            <a:lvl3pPr>
              <a:defRPr sz="1800">
                <a:ea typeface="微软雅黑" panose="020B0503020204020204" pitchFamily="34" charset="-122"/>
              </a:defRPr>
            </a:lvl3pPr>
            <a:lvl4pPr>
              <a:defRPr sz="1600">
                <a:ea typeface="微软雅黑" panose="020B0503020204020204" pitchFamily="34" charset="-122"/>
              </a:defRPr>
            </a:lvl4pPr>
            <a:lvl5pPr>
              <a:defRPr sz="1600">
                <a:ea typeface="微软雅黑" panose="020B0503020204020204"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ea typeface="微软雅黑" panose="020B0503020204020204" pitchFamily="34" charset="-122"/>
              </a:defRPr>
            </a:lvl1pPr>
            <a:lvl2pPr>
              <a:defRPr sz="2000">
                <a:ea typeface="微软雅黑" panose="020B0503020204020204" pitchFamily="34" charset="-122"/>
              </a:defRPr>
            </a:lvl2pPr>
            <a:lvl3pPr>
              <a:defRPr sz="1800">
                <a:ea typeface="微软雅黑" panose="020B0503020204020204" pitchFamily="34" charset="-122"/>
              </a:defRPr>
            </a:lvl3pPr>
            <a:lvl4pPr>
              <a:defRPr sz="1600">
                <a:ea typeface="微软雅黑" panose="020B0503020204020204" pitchFamily="34" charset="-122"/>
              </a:defRPr>
            </a:lvl4pPr>
            <a:lvl5pPr>
              <a:defRPr sz="1600">
                <a:ea typeface="微软雅黑" panose="020B0503020204020204"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ea typeface="微软雅黑" panose="020B0503020204020204"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ea typeface="微软雅黑" panose="020B0503020204020204" pitchFamily="34" charset="-122"/>
              </a:defRPr>
            </a:lvl1pPr>
            <a:lvl2pPr>
              <a:defRPr sz="2800">
                <a:ea typeface="微软雅黑" panose="020B0503020204020204" pitchFamily="34" charset="-122"/>
              </a:defRPr>
            </a:lvl2pPr>
            <a:lvl3pPr>
              <a:defRPr sz="2400">
                <a:ea typeface="微软雅黑" panose="020B0503020204020204" pitchFamily="34" charset="-122"/>
              </a:defRPr>
            </a:lvl3pPr>
            <a:lvl4pPr>
              <a:defRPr sz="2000">
                <a:ea typeface="微软雅黑" panose="020B0503020204020204" pitchFamily="34" charset="-122"/>
              </a:defRPr>
            </a:lvl4pPr>
            <a:lvl5pPr>
              <a:defRPr sz="2000">
                <a:ea typeface="微软雅黑" panose="020B0503020204020204" pitchFamily="34" charset="-122"/>
              </a:defRPr>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ea typeface="微软雅黑" panose="020B0503020204020204" pitchFamily="34" charset="-122"/>
              </a:defRPr>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Pct val="85000"/>
              <a:buFont typeface="Brush Script MT" panose="03060802040406070304" pitchFamily="66"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lvl1pPr>
              <a:defRPr>
                <a:ea typeface="微软雅黑" panose="020B0503020204020204"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5.png"/><Relationship Id="rId15" Type="http://schemas.openxmlformats.org/officeDocument/2006/relationships/image" Target="../media/image4.png"/><Relationship Id="rId14" Type="http://schemas.openxmlformats.org/officeDocument/2006/relationships/image" Target="../media/image3.png"/><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grpSp>
        <p:nvGrpSpPr>
          <p:cNvPr id="1026" name="Group 15"/>
          <p:cNvGrpSpPr/>
          <p:nvPr/>
        </p:nvGrpSpPr>
        <p:grpSpPr>
          <a:xfrm>
            <a:off x="0" y="0"/>
            <a:ext cx="9144000" cy="5143500"/>
            <a:chOff x="0" y="0"/>
            <a:chExt cx="9144000" cy="6858000"/>
          </a:xfrm>
        </p:grpSpPr>
        <p:grpSp>
          <p:nvGrpSpPr>
            <p:cNvPr id="1036" name="Rectangle 7"/>
            <p:cNvGrpSpPr/>
            <p:nvPr/>
          </p:nvGrpSpPr>
          <p:grpSpPr>
            <a:xfrm>
              <a:off x="0" y="0"/>
              <a:ext cx="7162800" cy="6860032"/>
              <a:chOff x="0" y="0"/>
              <a:chExt cx="7162800" cy="5145024"/>
            </a:xfrm>
          </p:grpSpPr>
          <p:pic>
            <p:nvPicPr>
              <p:cNvPr id="1040" name="Rectangle 7"/>
              <p:cNvPicPr/>
              <p:nvPr/>
            </p:nvPicPr>
            <p:blipFill>
              <a:blip r:embed="rId13"/>
              <a:stretch>
                <a:fillRect/>
              </a:stretch>
            </p:blipFill>
            <p:spPr>
              <a:xfrm>
                <a:off x="0" y="0"/>
                <a:ext cx="7162800" cy="5145024"/>
              </a:xfrm>
              <a:prstGeom prst="rect">
                <a:avLst/>
              </a:prstGeom>
              <a:noFill/>
              <a:ln w="9525">
                <a:noFill/>
              </a:ln>
            </p:spPr>
          </p:pic>
          <p:sp>
            <p:nvSpPr>
              <p:cNvPr id="1029" name="Text Box 5"/>
              <p:cNvSpPr txBox="1">
                <a:spLocks noChangeArrowheads="1"/>
              </p:cNvSpPr>
              <p:nvPr/>
            </p:nvSpPr>
            <p:spPr bwMode="auto">
              <a:xfrm>
                <a:off x="0" y="0"/>
                <a:ext cx="7162800" cy="5143500"/>
              </a:xfrm>
              <a:prstGeom prst="rect">
                <a:avLst/>
              </a:prstGeom>
              <a:no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rgbClr val="FFFFFF"/>
                  </a:solidFill>
                  <a:effectLst/>
                  <a:uLnTx/>
                  <a:uFillTx/>
                  <a:latin typeface="Franklin Gothic Book" panose="020B0503020102020204" pitchFamily="34" charset="0"/>
                  <a:ea typeface="微软雅黑" panose="020B0503020204020204" pitchFamily="34" charset="-122"/>
                  <a:cs typeface="+mn-cs"/>
                </a:endParaRPr>
              </a:p>
            </p:txBody>
          </p:sp>
        </p:grpSp>
        <p:grpSp>
          <p:nvGrpSpPr>
            <p:cNvPr id="1037" name="Rectangle 8"/>
            <p:cNvGrpSpPr/>
            <p:nvPr/>
          </p:nvGrpSpPr>
          <p:grpSpPr>
            <a:xfrm>
              <a:off x="1146048" y="0"/>
              <a:ext cx="7997952" cy="6860032"/>
              <a:chOff x="0" y="0"/>
              <a:chExt cx="7997952" cy="5145024"/>
            </a:xfrm>
          </p:grpSpPr>
          <p:pic>
            <p:nvPicPr>
              <p:cNvPr id="1038" name="Rectangle 8"/>
              <p:cNvPicPr/>
              <p:nvPr/>
            </p:nvPicPr>
            <p:blipFill>
              <a:blip r:embed="rId14"/>
              <a:stretch>
                <a:fillRect/>
              </a:stretch>
            </p:blipFill>
            <p:spPr>
              <a:xfrm>
                <a:off x="0" y="0"/>
                <a:ext cx="7997952" cy="5145024"/>
              </a:xfrm>
              <a:prstGeom prst="rect">
                <a:avLst/>
              </a:prstGeom>
              <a:noFill/>
              <a:ln w="9525">
                <a:noFill/>
              </a:ln>
            </p:spPr>
          </p:pic>
          <p:sp>
            <p:nvSpPr>
              <p:cNvPr id="1032" name="Text Box 8"/>
              <p:cNvSpPr txBox="1">
                <a:spLocks noChangeArrowheads="1"/>
              </p:cNvSpPr>
              <p:nvPr/>
            </p:nvSpPr>
            <p:spPr bwMode="auto">
              <a:xfrm>
                <a:off x="-3048" y="0"/>
                <a:ext cx="8001000" cy="5143500"/>
              </a:xfrm>
              <a:prstGeom prst="rect">
                <a:avLst/>
              </a:prstGeom>
              <a:no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rgbClr val="FFFFFF"/>
                  </a:solidFill>
                  <a:effectLst/>
                  <a:uLnTx/>
                  <a:uFillTx/>
                  <a:latin typeface="Franklin Gothic Book" panose="020B0503020102020204" pitchFamily="34" charset="0"/>
                  <a:ea typeface="微软雅黑" panose="020B0503020204020204" pitchFamily="34" charset="-122"/>
                  <a:cs typeface="+mn-cs"/>
                </a:endParaRPr>
              </a:p>
            </p:txBody>
          </p:sp>
        </p:grpSp>
      </p:grpSp>
      <p:grpSp>
        <p:nvGrpSpPr>
          <p:cNvPr id="1027" name="Freeform 9"/>
          <p:cNvGrpSpPr/>
          <p:nvPr userDrawn="1"/>
        </p:nvGrpSpPr>
        <p:grpSpPr>
          <a:xfrm>
            <a:off x="890588" y="4211638"/>
            <a:ext cx="7381875" cy="403225"/>
            <a:chOff x="0" y="0"/>
            <a:chExt cx="4650" cy="254"/>
          </a:xfrm>
        </p:grpSpPr>
        <p:pic>
          <p:nvPicPr>
            <p:cNvPr id="1034" name="Freeform 9"/>
            <p:cNvPicPr/>
            <p:nvPr/>
          </p:nvPicPr>
          <p:blipFill>
            <a:blip r:embed="rId15"/>
            <a:stretch>
              <a:fillRect/>
            </a:stretch>
          </p:blipFill>
          <p:spPr>
            <a:xfrm>
              <a:off x="0" y="0"/>
              <a:ext cx="4650" cy="254"/>
            </a:xfrm>
            <a:prstGeom prst="rect">
              <a:avLst/>
            </a:prstGeom>
            <a:noFill/>
            <a:ln w="9525">
              <a:noFill/>
            </a:ln>
          </p:spPr>
        </p:pic>
        <p:sp>
          <p:nvSpPr>
            <p:cNvPr id="1035" name="Text Box 11"/>
            <p:cNvSpPr txBox="1">
              <a:spLocks noChangeArrowheads="1"/>
            </p:cNvSpPr>
            <p:nvPr/>
          </p:nvSpPr>
          <p:spPr bwMode="auto">
            <a:xfrm rot="10800000">
              <a:off x="1" y="1"/>
              <a:ext cx="4650" cy="254"/>
            </a:xfrm>
            <a:prstGeom prst="rect">
              <a:avLst/>
            </a:prstGeom>
            <a:no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rgbClr val="FFFFFF"/>
                </a:solidFill>
                <a:effectLst/>
                <a:uLnTx/>
                <a:uFillTx/>
                <a:latin typeface="Franklin Gothic Book" panose="020B0503020102020204" pitchFamily="34" charset="0"/>
                <a:ea typeface="微软雅黑" panose="020B0503020204020204" pitchFamily="34" charset="-122"/>
                <a:cs typeface="+mn-cs"/>
              </a:endParaRPr>
            </a:p>
          </p:txBody>
        </p:sp>
      </p:grpSp>
      <p:sp>
        <p:nvSpPr>
          <p:cNvPr id="2" name="Rectangle 10"/>
          <p:cNvSpPr>
            <a:spLocks noChangeArrowheads="1"/>
          </p:cNvSpPr>
          <p:nvPr/>
        </p:nvSpPr>
        <p:spPr bwMode="auto">
          <a:xfrm>
            <a:off x="990600" y="762000"/>
            <a:ext cx="7178675" cy="3624263"/>
          </a:xfrm>
          <a:prstGeom prst="rect">
            <a:avLst/>
          </a:prstGeom>
          <a:solidFill>
            <a:srgbClr val="FFFFFF"/>
          </a:solidFill>
          <a:ln w="9525">
            <a:noFill/>
            <a:miter lim="800000"/>
          </a:ln>
          <a:effectLst>
            <a:outerShdw dist="50800" dir="5400000" algn="ctr" rotWithShape="0">
              <a:srgbClr val="000000">
                <a:alpha val="0"/>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rgbClr val="FFFFFF"/>
              </a:solidFill>
              <a:effectLst/>
              <a:uLnTx/>
              <a:uFillTx/>
              <a:latin typeface="Franklin Gothic Book" panose="020B0503020102020204" pitchFamily="34" charset="0"/>
              <a:ea typeface="微软雅黑" panose="020B0503020204020204" pitchFamily="34" charset="-122"/>
              <a:cs typeface="+mn-cs"/>
            </a:endParaRPr>
          </a:p>
        </p:txBody>
      </p:sp>
      <p:pic>
        <p:nvPicPr>
          <p:cNvPr id="3" name="Picture 2" descr="C:\Users\Administrator\Desktop\Pushpin Dev\Assets\pushpinLeft.png"/>
          <p:cNvPicPr>
            <a:picLocks noChangeAspect="1"/>
          </p:cNvPicPr>
          <p:nvPr userDrawn="1"/>
        </p:nvPicPr>
        <p:blipFill>
          <a:blip r:embed="rId16"/>
          <a:stretch>
            <a:fillRect/>
          </a:stretch>
        </p:blipFill>
        <p:spPr>
          <a:xfrm rot="1435684">
            <a:off x="769938" y="527050"/>
            <a:ext cx="566737" cy="425450"/>
          </a:xfrm>
          <a:prstGeom prst="rect">
            <a:avLst/>
          </a:prstGeom>
          <a:noFill/>
          <a:ln w="9525">
            <a:noFill/>
          </a:ln>
        </p:spPr>
      </p:pic>
      <p:pic>
        <p:nvPicPr>
          <p:cNvPr id="1030" name="Picture 2" descr="C:\Users\Administrator\Desktop\Pushpin Dev\Assets\pushpinLeft.png"/>
          <p:cNvPicPr>
            <a:picLocks noChangeAspect="1"/>
          </p:cNvPicPr>
          <p:nvPr userDrawn="1"/>
        </p:nvPicPr>
        <p:blipFill>
          <a:blip r:embed="rId16"/>
          <a:stretch>
            <a:fillRect/>
          </a:stretch>
        </p:blipFill>
        <p:spPr>
          <a:xfrm rot="4096196">
            <a:off x="7924800" y="490538"/>
            <a:ext cx="425450" cy="566737"/>
          </a:xfrm>
          <a:prstGeom prst="rect">
            <a:avLst/>
          </a:prstGeom>
          <a:noFill/>
          <a:ln w="9525">
            <a:noFill/>
          </a:ln>
        </p:spPr>
      </p:pic>
      <p:sp>
        <p:nvSpPr>
          <p:cNvPr id="1039" name="Date Placeholder 3"/>
          <p:cNvSpPr>
            <a:spLocks noGrp="1" noChangeArrowheads="1"/>
          </p:cNvSpPr>
          <p:nvPr>
            <p:ph type="dt" sz="half" idx="2"/>
          </p:nvPr>
        </p:nvSpPr>
        <p:spPr bwMode="auto">
          <a:xfrm>
            <a:off x="6770688" y="4017963"/>
            <a:ext cx="1214438" cy="274638"/>
          </a:xfrm>
          <a:prstGeom prst="rect">
            <a:avLst/>
          </a:prstGeom>
          <a:noFill/>
          <a:ln w="9525">
            <a:noFill/>
            <a:miter lim="800000"/>
          </a:ln>
        </p:spPr>
        <p:txBody>
          <a:bodyPr vert="horz" wrap="square" lIns="91440" tIns="45720" rIns="91440" bIns="45720" numCol="1" anchor="t" anchorCtr="0" compatLnSpc="1"/>
          <a:lstStyle>
            <a:lvl1pPr>
              <a:defRPr>
                <a:ea typeface="微软雅黑" panose="020B0503020204020204"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4" name="Footer Placeholder 4"/>
          <p:cNvSpPr>
            <a:spLocks noGrp="1" noChangeArrowheads="1"/>
          </p:cNvSpPr>
          <p:nvPr>
            <p:ph type="ftr" sz="quarter" idx="3"/>
          </p:nvPr>
        </p:nvSpPr>
        <p:spPr bwMode="auto">
          <a:xfrm>
            <a:off x="1174750" y="4017963"/>
            <a:ext cx="5033963" cy="274638"/>
          </a:xfrm>
          <a:prstGeom prst="rect">
            <a:avLst/>
          </a:prstGeom>
          <a:noFill/>
          <a:ln w="9525">
            <a:noFill/>
            <a:miter lim="800000"/>
          </a:ln>
        </p:spPr>
        <p:txBody>
          <a:bodyPr vert="horz" wrap="square" lIns="91440" tIns="45720" rIns="91440" bIns="45720" numCol="1" anchor="t" anchorCtr="0" compatLnSpc="1"/>
          <a:lstStyle>
            <a:lvl1pPr>
              <a:defRPr>
                <a:ea typeface="微软雅黑" panose="020B0503020204020204"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cs typeface="+mn-cs"/>
            </a:endParaRPr>
          </a:p>
        </p:txBody>
      </p:sp>
      <p:sp>
        <p:nvSpPr>
          <p:cNvPr id="1041" name="Slide Number Placeholder 5"/>
          <p:cNvSpPr>
            <a:spLocks noGrp="1" noChangeArrowheads="1"/>
          </p:cNvSpPr>
          <p:nvPr>
            <p:ph type="sldNum" sz="quarter" idx="4"/>
          </p:nvPr>
        </p:nvSpPr>
        <p:spPr bwMode="auto">
          <a:xfrm>
            <a:off x="6213475" y="4017963"/>
            <a:ext cx="554038" cy="274638"/>
          </a:xfrm>
          <a:prstGeom prst="rect">
            <a:avLst/>
          </a:prstGeom>
          <a:noFill/>
          <a:ln w="9525">
            <a:noFill/>
            <a:miter lim="800000"/>
          </a:ln>
        </p:spPr>
        <p:txBody>
          <a:bodyPr vert="horz" wrap="square" lIns="91440" tIns="45720" rIns="91440" bIns="45720" numCol="1" anchor="t" anchorCtr="0" compatLnSpc="1"/>
          <a:lstStyle>
            <a:lvl1pPr algn="ctr">
              <a:defRPr>
                <a:ea typeface="黑体" panose="02010609060101010101" pitchFamily="49" charset="-122"/>
              </a:defRPr>
            </a:lvl1pPr>
          </a:lstStyle>
          <a:p>
            <a:pPr lvl="0" eaLnBrk="1" hangingPunct="1"/>
            <a:fld id="{9A0DB2DC-4C9A-4742-B13C-FB6460FD3503}" type="slidenum">
              <a:rPr lang="zh-CN" altLang="en-US" dirty="0">
                <a:latin typeface="Franklin Gothic Book" panose="020B0503020102020204" pitchFamily="34" charset="0"/>
              </a:rPr>
            </a:fld>
            <a:endParaRPr lang="zh-CN" altLang="en-US" dirty="0">
              <a:latin typeface="Franklin Gothic Book" panose="020B05030201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onstantia" panose="02030602050306030303" pitchFamily="18" charset="0"/>
          <a:ea typeface="宋体" panose="02010600030101010101" pitchFamily="2" charset="-122"/>
        </a:defRPr>
      </a:lvl9pPr>
    </p:titleStyle>
    <p:body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a:solidFill>
            <a:schemeClr val="tx1"/>
          </a:solidFill>
          <a:latin typeface="+mn-lt"/>
          <a:ea typeface="+mn-ea"/>
          <a:cs typeface="+mn-cs"/>
        </a:defRPr>
      </a:lvl1pPr>
      <a:lvl2pPr marL="64008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a:solidFill>
            <a:schemeClr val="tx1"/>
          </a:solidFill>
          <a:latin typeface="+mn-lt"/>
          <a:ea typeface="+mn-ea"/>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a:solidFill>
            <a:schemeClr val="tx1"/>
          </a:solidFill>
          <a:latin typeface="+mn-lt"/>
          <a:ea typeface="+mn-ea"/>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a:solidFill>
            <a:schemeClr val="tx1"/>
          </a:solidFill>
          <a:latin typeface="+mn-lt"/>
          <a:ea typeface="+mn-ea"/>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mn-lt"/>
          <a:ea typeface="+mn-ea"/>
        </a:defRPr>
      </a:lvl5pPr>
      <a:lvl6pPr marL="21018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mn-lt"/>
          <a:ea typeface="+mn-ea"/>
        </a:defRPr>
      </a:lvl6pPr>
      <a:lvl7pPr marL="25590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mn-lt"/>
          <a:ea typeface="+mn-ea"/>
        </a:defRPr>
      </a:lvl7pPr>
      <a:lvl8pPr marL="30162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mn-lt"/>
          <a:ea typeface="+mn-ea"/>
        </a:defRPr>
      </a:lvl8pPr>
      <a:lvl9pPr marL="34734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GIF"/></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png"/><Relationship Id="rId1" Type="http://schemas.openxmlformats.org/officeDocument/2006/relationships/image" Target="../media/image15.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GIF"/></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6.xml"/><Relationship Id="rId2" Type="http://schemas.openxmlformats.org/officeDocument/2006/relationships/image" Target="../media/image22.png"/><Relationship Id="rId1"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2.xml"/><Relationship Id="rId2" Type="http://schemas.openxmlformats.org/officeDocument/2006/relationships/image" Target="../media/image23.jpeg"/><Relationship Id="rId1"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2.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GI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7.xml"/><Relationship Id="rId2" Type="http://schemas.openxmlformats.org/officeDocument/2006/relationships/image" Target="../media/image29.jpeg"/><Relationship Id="rId1" Type="http://schemas.openxmlformats.org/officeDocument/2006/relationships/image" Target="../media/image1.jpe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7.xml"/><Relationship Id="rId2" Type="http://schemas.openxmlformats.org/officeDocument/2006/relationships/image" Target="../media/image30.jpeg"/><Relationship Id="rId1" Type="http://schemas.openxmlformats.org/officeDocument/2006/relationships/image" Target="../media/image1.jpeg"/></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7.xml"/><Relationship Id="rId3" Type="http://schemas.openxmlformats.org/officeDocument/2006/relationships/image" Target="../media/image31.jpeg"/><Relationship Id="rId2" Type="http://schemas.openxmlformats.org/officeDocument/2006/relationships/hyperlink" Target="http://www.xbmu.edu.cn/kjxz/NCourse/jxds/ke/ke04/400-1.htm" TargetMode="External"/><Relationship Id="rId1"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1.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050" name="Picture 2"/>
          <p:cNvPicPr>
            <a:picLocks noChangeAspect="1"/>
          </p:cNvPicPr>
          <p:nvPr/>
        </p:nvPicPr>
        <p:blipFill>
          <a:blip r:embed="rId1"/>
          <a:stretch>
            <a:fillRect/>
          </a:stretch>
        </p:blipFill>
        <p:spPr>
          <a:xfrm>
            <a:off x="4932363" y="2212975"/>
            <a:ext cx="1771650" cy="2214563"/>
          </a:xfrm>
          <a:prstGeom prst="rect">
            <a:avLst/>
          </a:prstGeom>
          <a:noFill/>
          <a:ln w="9525" cap="flat" cmpd="sng">
            <a:solidFill>
              <a:schemeClr val="tx1"/>
            </a:solidFill>
            <a:prstDash val="solid"/>
            <a:miter/>
            <a:headEnd type="none" w="med" len="med"/>
            <a:tailEnd type="none" w="med" len="med"/>
          </a:ln>
        </p:spPr>
      </p:pic>
      <p:sp>
        <p:nvSpPr>
          <p:cNvPr id="2051" name="Rectangle 3"/>
          <p:cNvSpPr>
            <a:spLocks noGrp="1"/>
          </p:cNvSpPr>
          <p:nvPr>
            <p:ph type="ctrTitle"/>
          </p:nvPr>
        </p:nvSpPr>
        <p:spPr>
          <a:xfrm>
            <a:off x="0" y="358775"/>
            <a:ext cx="9144000" cy="1885950"/>
          </a:xfrm>
          <a:noFill/>
          <a:ln>
            <a:noFill/>
          </a:ln>
        </p:spPr>
        <p:txBody>
          <a:bodyPr lIns="90170" tIns="46990" rIns="90170" bIns="46990"/>
          <a:p>
            <a:pPr>
              <a:lnSpc>
                <a:spcPct val="80000"/>
              </a:lnSpc>
            </a:pPr>
            <a:r>
              <a:rPr lang="zh-CN" altLang="en-US" sz="6600" b="1" dirty="0">
                <a:latin typeface="微软雅黑" panose="020B0503020204020204" pitchFamily="34" charset="-122"/>
              </a:rPr>
              <a:t>第 </a:t>
            </a:r>
            <a:r>
              <a:rPr lang="zh-CN" altLang="zh-CN" sz="6600" b="1" dirty="0">
                <a:latin typeface="微软雅黑" panose="020B0503020204020204" pitchFamily="34" charset="-122"/>
              </a:rPr>
              <a:t>12 </a:t>
            </a:r>
            <a:r>
              <a:rPr lang="zh-CN" altLang="en-US" sz="6600" b="1" dirty="0">
                <a:latin typeface="微软雅黑" panose="020B0503020204020204" pitchFamily="34" charset="-122"/>
              </a:rPr>
              <a:t>课 </a:t>
            </a:r>
            <a:br>
              <a:rPr lang="zh-CN" altLang="en-US" sz="6600" b="1" dirty="0">
                <a:latin typeface="微软雅黑" panose="020B0503020204020204" pitchFamily="34" charset="-122"/>
              </a:rPr>
            </a:br>
            <a:r>
              <a:rPr lang="zh-CN" altLang="en-US" sz="6600" b="1" dirty="0">
                <a:latin typeface="微软雅黑" panose="020B0503020204020204" pitchFamily="34" charset="-122"/>
              </a:rPr>
              <a:t>探索生命起源之谜</a:t>
            </a:r>
            <a:endParaRPr lang="zh-CN" altLang="en-US" sz="6600" b="1" dirty="0">
              <a:latin typeface="微软雅黑" panose="020B0503020204020204" pitchFamily="34" charset="-122"/>
            </a:endParaRPr>
          </a:p>
        </p:txBody>
      </p:sp>
      <p:pic>
        <p:nvPicPr>
          <p:cNvPr id="2052" name="Picture 4"/>
          <p:cNvPicPr>
            <a:picLocks noChangeAspect="1"/>
          </p:cNvPicPr>
          <p:nvPr/>
        </p:nvPicPr>
        <p:blipFill>
          <a:blip r:embed="rId2">
            <a:clrChange>
              <a:clrFrom>
                <a:srgbClr val="404040"/>
              </a:clrFrom>
              <a:clrTo>
                <a:srgbClr val="404040">
                  <a:alpha val="0"/>
                </a:srgbClr>
              </a:clrTo>
            </a:clrChange>
          </a:blip>
          <a:stretch>
            <a:fillRect/>
          </a:stretch>
        </p:blipFill>
        <p:spPr>
          <a:xfrm>
            <a:off x="1835150" y="2284413"/>
            <a:ext cx="2592388" cy="2095500"/>
          </a:xfrm>
          <a:prstGeom prst="rect">
            <a:avLst/>
          </a:prstGeom>
          <a:noFill/>
          <a:ln w="9525">
            <a:noFill/>
          </a:ln>
        </p:spPr>
      </p:pic>
    </p:spTree>
  </p:cSld>
  <p:clrMapOvr>
    <a:masterClrMapping/>
  </p:clrMapOvr>
  <p:transition>
    <p:blinds dir="vert"/>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074" name="Picture 2" descr="图片1"/>
          <p:cNvPicPr>
            <a:picLocks noChangeAspect="1"/>
          </p:cNvPicPr>
          <p:nvPr/>
        </p:nvPicPr>
        <p:blipFill>
          <a:blip r:embed="rId1"/>
          <a:stretch>
            <a:fillRect/>
          </a:stretch>
        </p:blipFill>
        <p:spPr>
          <a:xfrm>
            <a:off x="-34925" y="0"/>
            <a:ext cx="9215438" cy="5143500"/>
          </a:xfrm>
          <a:prstGeom prst="rect">
            <a:avLst/>
          </a:prstGeom>
          <a:noFill/>
          <a:ln w="9525">
            <a:noFill/>
          </a:ln>
        </p:spPr>
      </p:pic>
      <p:sp>
        <p:nvSpPr>
          <p:cNvPr id="3075" name="Text Box 3"/>
          <p:cNvSpPr txBox="1"/>
          <p:nvPr/>
        </p:nvSpPr>
        <p:spPr>
          <a:xfrm>
            <a:off x="325438" y="1635125"/>
            <a:ext cx="8567737" cy="517525"/>
          </a:xfrm>
          <a:prstGeom prst="rect">
            <a:avLst/>
          </a:prstGeom>
          <a:no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影响世界历史进程的经典著作 震撼世界的10本书之一</a:t>
            </a:r>
            <a:endParaRPr lang="zh-CN" altLang="en-US" sz="2800" b="1" dirty="0">
              <a:latin typeface="微软雅黑" panose="020B0503020204020204" pitchFamily="34" charset="-122"/>
              <a:ea typeface="微软雅黑" panose="020B0503020204020204" pitchFamily="34" charset="-122"/>
            </a:endParaRPr>
          </a:p>
        </p:txBody>
      </p:sp>
      <p:sp>
        <p:nvSpPr>
          <p:cNvPr id="3076" name="Text Box 4"/>
          <p:cNvSpPr txBox="1"/>
          <p:nvPr/>
        </p:nvSpPr>
        <p:spPr>
          <a:xfrm>
            <a:off x="693738" y="2532063"/>
            <a:ext cx="7650162" cy="519112"/>
          </a:xfrm>
          <a:prstGeom prst="rect">
            <a:avLst/>
          </a:prstGeom>
          <a:noFill/>
          <a:ln w="9525">
            <a:noFill/>
          </a:ln>
        </p:spPr>
        <p:txBody>
          <a:bodyPr wrap="none">
            <a:spAutoFit/>
          </a:bodyPr>
          <a:p>
            <a:r>
              <a:rPr lang="zh-CN" altLang="en-US" sz="2800" b="1" dirty="0">
                <a:solidFill>
                  <a:srgbClr val="0000FF"/>
                </a:solidFill>
                <a:latin typeface="微软雅黑" panose="020B0503020204020204" pitchFamily="34" charset="-122"/>
                <a:ea typeface="微软雅黑" panose="020B0503020204020204" pitchFamily="34" charset="-122"/>
              </a:rPr>
              <a:t>所阐述的内容是19世纪自然科学的三大发现之一</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3077" name="Text Box 5"/>
          <p:cNvSpPr txBox="1"/>
          <p:nvPr/>
        </p:nvSpPr>
        <p:spPr>
          <a:xfrm>
            <a:off x="1147763" y="3394075"/>
            <a:ext cx="6583362" cy="517525"/>
          </a:xfrm>
          <a:prstGeom prst="rect">
            <a:avLst/>
          </a:prstGeom>
          <a:noFill/>
          <a:ln w="9525">
            <a:noFill/>
          </a:ln>
        </p:spPr>
        <p:txBody>
          <a:bodyPr wrap="none">
            <a:spAutoFit/>
          </a:bodyPr>
          <a:p>
            <a:r>
              <a:rPr lang="zh-CN" altLang="en-US" sz="2800" b="1" dirty="0">
                <a:solidFill>
                  <a:srgbClr val="FF3300"/>
                </a:solidFill>
                <a:latin typeface="微软雅黑" panose="020B0503020204020204" pitchFamily="34" charset="-122"/>
                <a:ea typeface="微软雅黑" panose="020B0503020204020204" pitchFamily="34" charset="-122"/>
              </a:rPr>
              <a:t>彻底推翻了“神创论”和“物种不变论”</a:t>
            </a:r>
            <a:endParaRPr lang="zh-CN" altLang="en-US" sz="2800" b="1" dirty="0">
              <a:solidFill>
                <a:srgbClr val="FF3300"/>
              </a:solidFill>
              <a:latin typeface="微软雅黑" panose="020B0503020204020204" pitchFamily="34" charset="-122"/>
              <a:ea typeface="微软雅黑" panose="020B0503020204020204" pitchFamily="34" charset="-122"/>
            </a:endParaRPr>
          </a:p>
        </p:txBody>
      </p:sp>
      <p:pic>
        <p:nvPicPr>
          <p:cNvPr id="3078" name="Picture 23" descr="png-1835"/>
          <p:cNvPicPr>
            <a:picLocks noChangeAspect="1"/>
          </p:cNvPicPr>
          <p:nvPr/>
        </p:nvPicPr>
        <p:blipFill>
          <a:blip r:embed="rId2"/>
          <a:stretch>
            <a:fillRect/>
          </a:stretch>
        </p:blipFill>
        <p:spPr>
          <a:xfrm>
            <a:off x="76200" y="142875"/>
            <a:ext cx="982663" cy="752475"/>
          </a:xfrm>
          <a:prstGeom prst="rect">
            <a:avLst/>
          </a:prstGeom>
          <a:noFill/>
          <a:ln w="9525">
            <a:noFill/>
          </a:ln>
        </p:spPr>
      </p:pic>
      <p:grpSp>
        <p:nvGrpSpPr>
          <p:cNvPr id="3079" name="_s64519"/>
          <p:cNvGrpSpPr/>
          <p:nvPr/>
        </p:nvGrpSpPr>
        <p:grpSpPr>
          <a:xfrm>
            <a:off x="895350" y="74613"/>
            <a:ext cx="3463925" cy="998537"/>
            <a:chOff x="0" y="0"/>
            <a:chExt cx="2182" cy="838"/>
          </a:xfrm>
        </p:grpSpPr>
        <p:pic>
          <p:nvPicPr>
            <p:cNvPr id="3080" name="_s64519"/>
            <p:cNvPicPr/>
            <p:nvPr/>
          </p:nvPicPr>
          <p:blipFill>
            <a:blip r:embed="rId3"/>
            <a:stretch>
              <a:fillRect/>
            </a:stretch>
          </p:blipFill>
          <p:spPr>
            <a:xfrm>
              <a:off x="0" y="0"/>
              <a:ext cx="2182" cy="838"/>
            </a:xfrm>
            <a:prstGeom prst="rect">
              <a:avLst/>
            </a:prstGeom>
            <a:noFill/>
            <a:ln w="9525">
              <a:noFill/>
            </a:ln>
          </p:spPr>
        </p:pic>
        <p:sp>
          <p:nvSpPr>
            <p:cNvPr id="3081" name="Text Box 9"/>
            <p:cNvSpPr txBox="1"/>
            <p:nvPr/>
          </p:nvSpPr>
          <p:spPr>
            <a:xfrm>
              <a:off x="156" y="214"/>
              <a:ext cx="1816" cy="468"/>
            </a:xfrm>
            <a:prstGeom prst="rect">
              <a:avLst/>
            </a:prstGeom>
            <a:noFill/>
            <a:ln w="9525">
              <a:noFill/>
            </a:ln>
          </p:spPr>
          <p:txBody>
            <a:bodyPr wrap="none" lIns="103473" tIns="51737" rIns="103473" bIns="51737" anchor="ctr"/>
            <a:p>
              <a:pPr algn="ctr"/>
              <a:r>
                <a:rPr lang="zh-CN" altLang="en-US" sz="4400" b="1" dirty="0">
                  <a:solidFill>
                    <a:schemeClr val="bg1"/>
                  </a:solidFill>
                  <a:latin typeface="微软雅黑" panose="020B0503020204020204" pitchFamily="34" charset="-122"/>
                  <a:ea typeface="微软雅黑" panose="020B0503020204020204" pitchFamily="34" charset="-122"/>
                </a:rPr>
                <a:t>导入新课</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p:wheel spokes="1"/>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098" name="WordArt 3" descr="白色大理石"/>
          <p:cNvPicPr/>
          <p:nvPr/>
        </p:nvPicPr>
        <p:blipFill>
          <a:blip r:embed="rId1"/>
          <a:stretch>
            <a:fillRect/>
          </a:stretch>
        </p:blipFill>
        <p:spPr>
          <a:xfrm>
            <a:off x="2962275" y="1752600"/>
            <a:ext cx="3798888" cy="1290638"/>
          </a:xfrm>
          <a:prstGeom prst="rect">
            <a:avLst/>
          </a:prstGeom>
          <a:noFill/>
          <a:ln w="9525">
            <a:noFill/>
          </a:ln>
        </p:spPr>
      </p:pic>
      <p:sp>
        <p:nvSpPr>
          <p:cNvPr id="4099" name="WordArt 3"/>
          <p:cNvSpPr/>
          <p:nvPr/>
        </p:nvSpPr>
        <p:spPr>
          <a:xfrm>
            <a:off x="128588" y="1377950"/>
            <a:ext cx="2794000" cy="981075"/>
          </a:xfrm>
          <a:prstGeom prst="rect">
            <a:avLst/>
          </a:prstGeom>
        </p:spPr>
        <p:txBody>
          <a:bodyPr wrap="none" fromWordArt="1">
            <a:prstTxWarp prst="textDeflate">
              <a:avLst>
                <a:gd name="adj" fmla="val 18750"/>
              </a:avLst>
            </a:prstTxWarp>
            <a:normAutofit/>
          </a:bodyPr>
          <a:p>
            <a:pPr algn="ctr" eaLnBrk="0" hangingPunct="0"/>
            <a:r>
              <a:rPr lang="zh-CN" altLang="en-US" sz="4400" b="1">
                <a:ln w="9525" cap="flat" cmpd="sng">
                  <a:solidFill>
                    <a:srgbClr val="000000"/>
                  </a:solidFill>
                  <a:prstDash val="solid"/>
                  <a:headEnd type="none" w="med" len="med"/>
                  <a:tailEnd type="none" w="med" len="med"/>
                </a:ln>
                <a:solidFill>
                  <a:srgbClr val="000000"/>
                </a:solidFill>
                <a:latin typeface="微软雅黑" panose="020B0503020204020204" pitchFamily="34" charset="-122"/>
                <a:ea typeface="微软雅黑" panose="020B0503020204020204" pitchFamily="34" charset="-122"/>
              </a:rPr>
              <a:t>读一本名著</a:t>
            </a:r>
            <a:endParaRPr lang="zh-CN" altLang="en-US" sz="4400" b="1">
              <a:ln w="9525" cap="flat" cmpd="sng">
                <a:solidFill>
                  <a:srgbClr val="000000"/>
                </a:solidFill>
                <a:prstDash val="solid"/>
                <a:headEnd type="none" w="med" len="med"/>
                <a:tailEnd type="none" w="med" len="med"/>
              </a:ln>
              <a:solidFill>
                <a:srgbClr val="000000"/>
              </a:solidFill>
              <a:latin typeface="微软雅黑" panose="020B0503020204020204" pitchFamily="34" charset="-122"/>
              <a:ea typeface="微软雅黑" panose="020B0503020204020204" pitchFamily="34" charset="-122"/>
            </a:endParaRPr>
          </a:p>
        </p:txBody>
      </p:sp>
      <p:sp>
        <p:nvSpPr>
          <p:cNvPr id="4100" name="WordArt 4"/>
          <p:cNvSpPr/>
          <p:nvPr/>
        </p:nvSpPr>
        <p:spPr>
          <a:xfrm>
            <a:off x="5902325" y="2755900"/>
            <a:ext cx="3048000" cy="1182688"/>
          </a:xfrm>
          <a:prstGeom prst="rect">
            <a:avLst/>
          </a:prstGeom>
        </p:spPr>
        <p:txBody>
          <a:bodyPr wrap="none" fromWordArt="1">
            <a:prstTxWarp prst="textDeflate">
              <a:avLst>
                <a:gd name="adj" fmla="val 18750"/>
              </a:avLst>
            </a:prstTxWarp>
            <a:normAutofit/>
          </a:bodyPr>
          <a:p>
            <a:pPr algn="ctr" eaLnBrk="0" hangingPunct="0"/>
            <a:r>
              <a:rPr lang="zh-CN" altLang="en-US" sz="4800" b="1">
                <a:ln w="9525" cap="flat" cmpd="sng">
                  <a:solidFill>
                    <a:srgbClr val="000000"/>
                  </a:solidFill>
                  <a:prstDash val="solid"/>
                  <a:headEnd type="none" w="med" len="med"/>
                  <a:tailEnd type="none" w="med" len="med"/>
                </a:ln>
                <a:solidFill>
                  <a:srgbClr val="000000"/>
                </a:solidFill>
                <a:latin typeface="微软雅黑" panose="020B0503020204020204" pitchFamily="34" charset="-122"/>
                <a:ea typeface="微软雅黑" panose="020B0503020204020204" pitchFamily="34" charset="-122"/>
              </a:rPr>
              <a:t>品一段历史</a:t>
            </a:r>
            <a:endParaRPr lang="zh-CN" altLang="en-US" sz="4800" b="1">
              <a:ln w="9525" cap="flat" cmpd="sng">
                <a:solidFill>
                  <a:srgbClr val="000000"/>
                </a:solidFill>
                <a:prstDash val="solid"/>
                <a:headEnd type="none" w="med" len="med"/>
                <a:tailEnd type="none" w="med" len="med"/>
              </a:ln>
              <a:solidFill>
                <a:srgbClr val="000000"/>
              </a:solidFill>
              <a:latin typeface="微软雅黑" panose="020B0503020204020204" pitchFamily="34" charset="-122"/>
              <a:ea typeface="微软雅黑" panose="020B0503020204020204" pitchFamily="34" charset="-122"/>
            </a:endParaRPr>
          </a:p>
        </p:txBody>
      </p:sp>
      <p:pic>
        <p:nvPicPr>
          <p:cNvPr id="5125" name="Picture 5"/>
          <p:cNvPicPr>
            <a:picLocks noChangeAspect="1"/>
          </p:cNvPicPr>
          <p:nvPr/>
        </p:nvPicPr>
        <p:blipFill>
          <a:blip r:embed="rId2"/>
          <a:stretch>
            <a:fillRect/>
          </a:stretch>
        </p:blipFill>
        <p:spPr>
          <a:xfrm>
            <a:off x="3060700" y="1347788"/>
            <a:ext cx="2663825" cy="2633662"/>
          </a:xfrm>
          <a:prstGeom prst="rect">
            <a:avLst/>
          </a:prstGeom>
          <a:noFill/>
          <a:ln w="9525">
            <a:noFill/>
          </a:ln>
        </p:spPr>
      </p:pic>
      <p:sp>
        <p:nvSpPr>
          <p:cNvPr id="5126" name="Text Box 6"/>
          <p:cNvSpPr txBox="1"/>
          <p:nvPr/>
        </p:nvSpPr>
        <p:spPr>
          <a:xfrm>
            <a:off x="2916238" y="1995488"/>
            <a:ext cx="5949950" cy="1311275"/>
          </a:xfrm>
          <a:prstGeom prst="rect">
            <a:avLst/>
          </a:prstGeom>
          <a:noFill/>
          <a:ln w="9525">
            <a:noFill/>
          </a:ln>
        </p:spPr>
        <p:txBody>
          <a:bodyPr>
            <a:spAutoFit/>
          </a:bodyPr>
          <a:p>
            <a:r>
              <a:rPr lang="zh-CN" altLang="en-US" sz="2000" b="1" dirty="0">
                <a:latin typeface="微软雅黑" panose="020B0503020204020204" pitchFamily="34" charset="-122"/>
                <a:ea typeface="微软雅黑" panose="020B0503020204020204" pitchFamily="34" charset="-122"/>
              </a:rPr>
              <a:t>达尔文（</a:t>
            </a:r>
            <a:r>
              <a:rPr lang="zh-CN" altLang="zh-CN" sz="2000" b="1" dirty="0">
                <a:latin typeface="微软雅黑" panose="020B0503020204020204" pitchFamily="34" charset="-122"/>
                <a:ea typeface="微软雅黑" panose="020B0503020204020204" pitchFamily="34" charset="-122"/>
              </a:rPr>
              <a:t>1809—1882</a:t>
            </a:r>
            <a:r>
              <a:rPr lang="zh-CN" altLang="en-US" sz="2000" b="1" dirty="0">
                <a:latin typeface="微软雅黑" panose="020B0503020204020204" pitchFamily="34" charset="-122"/>
                <a:ea typeface="微软雅黑" panose="020B0503020204020204" pitchFamily="34" charset="-122"/>
              </a:rPr>
              <a:t>年）</a:t>
            </a:r>
            <a:endParaRPr lang="zh-CN" altLang="en-US" sz="2000" b="1" dirty="0">
              <a:latin typeface="微软雅黑" panose="020B0503020204020204" pitchFamily="34" charset="-122"/>
              <a:ea typeface="微软雅黑" panose="020B0503020204020204" pitchFamily="34" charset="-122"/>
            </a:endParaRPr>
          </a:p>
          <a:p>
            <a:r>
              <a:rPr lang="zh-CN" altLang="zh-CN" sz="2000" b="1" dirty="0">
                <a:latin typeface="微软雅黑" panose="020B0503020204020204" pitchFamily="34" charset="-122"/>
                <a:ea typeface="微软雅黑" panose="020B0503020204020204" pitchFamily="34" charset="-122"/>
              </a:rPr>
              <a:t>1831</a:t>
            </a:r>
            <a:r>
              <a:rPr lang="zh-CN" altLang="en-US" sz="2000" b="1" dirty="0">
                <a:latin typeface="微软雅黑" panose="020B0503020204020204" pitchFamily="34" charset="-122"/>
                <a:ea typeface="微软雅黑" panose="020B0503020204020204" pitchFamily="34" charset="-122"/>
              </a:rPr>
              <a:t>年起随“贝格尔号”考察舰进行环球考察</a:t>
            </a:r>
            <a:r>
              <a:rPr lang="zh-CN" altLang="zh-CN" sz="2000" b="1" dirty="0">
                <a:latin typeface="微软雅黑" panose="020B0503020204020204" pitchFamily="34" charset="-122"/>
                <a:ea typeface="微软雅黑" panose="020B0503020204020204" pitchFamily="34" charset="-122"/>
              </a:rPr>
              <a:t>5</a:t>
            </a:r>
            <a:r>
              <a:rPr lang="zh-CN" altLang="en-US" sz="2000" b="1" dirty="0">
                <a:latin typeface="微软雅黑" panose="020B0503020204020204" pitchFamily="34" charset="-122"/>
                <a:ea typeface="微软雅黑" panose="020B0503020204020204" pitchFamily="34" charset="-122"/>
              </a:rPr>
              <a:t>年。</a:t>
            </a:r>
            <a:endParaRPr lang="zh-CN" altLang="en-US" sz="2000" b="1" dirty="0">
              <a:latin typeface="微软雅黑" panose="020B0503020204020204" pitchFamily="34" charset="-122"/>
              <a:ea typeface="微软雅黑" panose="020B0503020204020204" pitchFamily="34" charset="-122"/>
            </a:endParaRPr>
          </a:p>
          <a:p>
            <a:r>
              <a:rPr lang="zh-CN" altLang="zh-CN" sz="2000" b="1" dirty="0">
                <a:latin typeface="微软雅黑" panose="020B0503020204020204" pitchFamily="34" charset="-122"/>
                <a:ea typeface="微软雅黑" panose="020B0503020204020204" pitchFamily="34" charset="-122"/>
              </a:rPr>
              <a:t>1859</a:t>
            </a:r>
            <a:r>
              <a:rPr lang="zh-CN" altLang="en-US" sz="2000" b="1" dirty="0">
                <a:latin typeface="微软雅黑" panose="020B0503020204020204" pitchFamily="34" charset="-122"/>
                <a:ea typeface="微软雅黑" panose="020B0503020204020204" pitchFamily="34" charset="-122"/>
              </a:rPr>
              <a:t>年出版</a:t>
            </a:r>
            <a:r>
              <a:rPr lang="zh-CN"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物种起源</a:t>
            </a:r>
            <a:r>
              <a:rPr lang="zh-CN"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一书，确立了生物进化论。</a:t>
            </a:r>
            <a:endParaRPr lang="zh-CN" altLang="en-US" sz="2000" b="1" dirty="0">
              <a:latin typeface="微软雅黑" panose="020B0503020204020204" pitchFamily="34" charset="-122"/>
              <a:ea typeface="微软雅黑" panose="020B0503020204020204" pitchFamily="34" charset="-122"/>
            </a:endParaRPr>
          </a:p>
          <a:p>
            <a:r>
              <a:rPr lang="zh-CN" altLang="en-US" sz="2000" b="1" dirty="0">
                <a:latin typeface="微软雅黑" panose="020B0503020204020204" pitchFamily="34" charset="-122"/>
                <a:ea typeface="微软雅黑" panose="020B0503020204020204" pitchFamily="34" charset="-122"/>
              </a:rPr>
              <a:t>所阐述的进化论是</a:t>
            </a:r>
            <a:r>
              <a:rPr lang="zh-CN" altLang="zh-CN" sz="2000" b="1" dirty="0">
                <a:latin typeface="微软雅黑" panose="020B0503020204020204" pitchFamily="34" charset="-122"/>
                <a:ea typeface="微软雅黑" panose="020B0503020204020204" pitchFamily="34" charset="-122"/>
              </a:rPr>
              <a:t>19</a:t>
            </a:r>
            <a:r>
              <a:rPr lang="zh-CN" altLang="en-US" sz="2000" b="1" dirty="0">
                <a:latin typeface="微软雅黑" panose="020B0503020204020204" pitchFamily="34" charset="-122"/>
                <a:ea typeface="微软雅黑" panose="020B0503020204020204" pitchFamily="34" charset="-122"/>
              </a:rPr>
              <a:t>世纪自然科学的三大发现之一。</a:t>
            </a:r>
            <a:endParaRPr lang="zh-CN" altLang="en-US" sz="2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09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4100"/>
                                        </p:tgtEl>
                                        <p:attrNameLst>
                                          <p:attrName>style.visibility</p:attrName>
                                        </p:attrNameLst>
                                      </p:cBhvr>
                                      <p:to>
                                        <p:strVal val="hidden"/>
                                      </p:to>
                                    </p:set>
                                  </p:childTnLst>
                                </p:cTn>
                              </p:par>
                            </p:childTnLst>
                          </p:cTn>
                        </p:par>
                        <p:par>
                          <p:cTn id="9" fill="hold">
                            <p:stCondLst>
                              <p:cond delay="0"/>
                            </p:stCondLst>
                            <p:childTnLst>
                              <p:par>
                                <p:cTn id="10" presetID="35" presetClass="path" presetSubtype="0" accel="50000" decel="50000" fill="hold" nodeType="afterEffect">
                                  <p:stCondLst>
                                    <p:cond delay="0"/>
                                  </p:stCondLst>
                                  <p:childTnLst>
                                    <p:animMotion origin="layout" path="M -0.114167 0.010000 L -0.334653 0.010000 " pathEditMode="relative" rAng="0" ptsTypes="">
                                      <p:cBhvr>
                                        <p:cTn id="11" dur="500" fill="hold"/>
                                        <p:tgtEl>
                                          <p:spTgt spid="5125"/>
                                        </p:tgtEl>
                                        <p:attrNameLst>
                                          <p:attrName>ppt_x</p:attrName>
                                          <p:attrName>ppt_y</p:attrName>
                                        </p:attrNameLst>
                                      </p:cBhvr>
                                      <p:rCtr x="-12000" y="0"/>
                                    </p:animMotion>
                                  </p:childTnLst>
                                </p:cTn>
                              </p:par>
                              <p:par>
                                <p:cTn id="12" presetID="2" presetClass="entr" presetSubtype="2" fill="hold" grpId="0" nodeType="withEffect">
                                  <p:stCondLst>
                                    <p:cond delay="0"/>
                                  </p:stCondLst>
                                  <p:childTnLst>
                                    <p:set>
                                      <p:cBhvr>
                                        <p:cTn id="13" dur="1" fill="hold">
                                          <p:stCondLst>
                                            <p:cond delay="0"/>
                                          </p:stCondLst>
                                        </p:cTn>
                                        <p:tgtEl>
                                          <p:spTgt spid="5126"/>
                                        </p:tgtEl>
                                        <p:attrNameLst>
                                          <p:attrName>style.visibility</p:attrName>
                                        </p:attrNameLst>
                                      </p:cBhvr>
                                      <p:to>
                                        <p:strVal val="visible"/>
                                      </p:to>
                                    </p:set>
                                    <p:anim calcmode="lin" valueType="num">
                                      <p:cBhvr additive="base">
                                        <p:cTn id="14" dur="500" fill="hold"/>
                                        <p:tgtEl>
                                          <p:spTgt spid="5126"/>
                                        </p:tgtEl>
                                        <p:attrNameLst>
                                          <p:attrName>ppt_x</p:attrName>
                                        </p:attrNameLst>
                                      </p:cBhvr>
                                      <p:tavLst>
                                        <p:tav tm="0">
                                          <p:val>
                                            <p:strVal val="1+#ppt_w/2"/>
                                          </p:val>
                                        </p:tav>
                                        <p:tav tm="100000">
                                          <p:val>
                                            <p:strVal val="#ppt_x"/>
                                          </p:val>
                                        </p:tav>
                                      </p:tavLst>
                                    </p:anim>
                                    <p:anim calcmode="lin" valueType="num">
                                      <p:cBhvr additive="base">
                                        <p:cTn id="15"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bldLvl="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146" name="Text Box 3"/>
          <p:cNvSpPr txBox="1"/>
          <p:nvPr/>
        </p:nvSpPr>
        <p:spPr>
          <a:xfrm>
            <a:off x="5289550" y="2085975"/>
            <a:ext cx="2806700" cy="639763"/>
          </a:xfrm>
          <a:prstGeom prst="rect">
            <a:avLst/>
          </a:prstGeom>
          <a:noFill/>
          <a:ln w="9525">
            <a:noFill/>
          </a:ln>
        </p:spPr>
        <p:txBody>
          <a:bodyPr>
            <a:spAutoFit/>
          </a:bodyPr>
          <a:p>
            <a:pPr algn="r" eaLnBrk="0" hangingPunct="0">
              <a:spcBef>
                <a:spcPct val="50000"/>
              </a:spcBef>
            </a:pPr>
            <a:r>
              <a:rPr lang="en-US" altLang="zh-CN" sz="3600" dirty="0">
                <a:solidFill>
                  <a:srgbClr val="C00000"/>
                </a:solidFill>
                <a:latin typeface="微软雅黑" panose="020B0503020204020204" pitchFamily="34" charset="-122"/>
                <a:ea typeface="微软雅黑" panose="020B0503020204020204" pitchFamily="34" charset="-122"/>
              </a:rPr>
              <a:t>——</a:t>
            </a:r>
            <a:r>
              <a:rPr lang="zh-CN" altLang="en-US" sz="3600" b="1" dirty="0">
                <a:solidFill>
                  <a:srgbClr val="C00000"/>
                </a:solidFill>
                <a:latin typeface="微软雅黑" panose="020B0503020204020204" pitchFamily="34" charset="-122"/>
                <a:ea typeface="微软雅黑" panose="020B0503020204020204" pitchFamily="34" charset="-122"/>
              </a:rPr>
              <a:t>背景篇</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6147" name="Text Box 6"/>
          <p:cNvSpPr txBox="1">
            <a:spLocks noChangeArrowheads="1"/>
          </p:cNvSpPr>
          <p:nvPr/>
        </p:nvSpPr>
        <p:spPr bwMode="auto">
          <a:xfrm>
            <a:off x="2343150" y="1343025"/>
            <a:ext cx="5638800" cy="701675"/>
          </a:xfrm>
          <a:prstGeom prst="rect">
            <a:avLst/>
          </a:prstGeom>
          <a:noFill/>
          <a:ln w="9525">
            <a:noFill/>
            <a:miter lim="800000"/>
          </a:ln>
        </p:spPr>
        <p:txBody>
          <a:bodyPr>
            <a:spAutoFit/>
          </a:bodyPr>
          <a:lstStyle/>
          <a:p>
            <a:pPr marR="0" defTabSz="914400" eaLnBrk="0" hangingPunct="0">
              <a:spcBef>
                <a:spcPct val="50000"/>
              </a:spcBef>
              <a:buClrTx/>
              <a:buSzTx/>
              <a:buFont typeface="Arial" panose="020B0604020202020204" pitchFamily="34" charset="0"/>
              <a:buNone/>
              <a:defRPr/>
            </a:pPr>
            <a:r>
              <a:rPr kumimoji="0" lang="zh-CN" altLang="en-US" sz="4000" b="1" kern="1200" cap="none" spc="0" normalizeH="0" baseline="0" noProof="0" smtClean="0">
                <a:solidFill>
                  <a:srgbClr val="00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rPr>
              <a:t>第一部分：问世之由</a:t>
            </a:r>
            <a:endParaRPr kumimoji="0" lang="zh-CN" altLang="en-US" sz="4000" b="1" kern="1200" cap="none" spc="0" normalizeH="0" baseline="0" noProof="0" smtClean="0">
              <a:solidFill>
                <a:srgbClr val="00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endParaRPr>
          </a:p>
        </p:txBody>
      </p:sp>
      <p:pic>
        <p:nvPicPr>
          <p:cNvPr id="5124" name="Picture 5" descr="WW_015"/>
          <p:cNvPicPr>
            <a:picLocks noChangeAspect="1"/>
          </p:cNvPicPr>
          <p:nvPr/>
        </p:nvPicPr>
        <p:blipFill>
          <a:blip r:embed="rId1"/>
          <a:stretch>
            <a:fillRect/>
          </a:stretch>
        </p:blipFill>
        <p:spPr>
          <a:xfrm>
            <a:off x="971550" y="1228725"/>
            <a:ext cx="1428750" cy="1012825"/>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Clr clrSpc="rgb" dir="cw">
                                      <p:cBhvr override="childStyle">
                                        <p:cTn id="6" dur="50" fill="hold"/>
                                        <p:tgtEl>
                                          <p:spTgt spid="6146">
                                            <p:txEl>
                                              <p:charRg st="0" end="6"/>
                                            </p:txEl>
                                          </p:spTgt>
                                        </p:tgtEl>
                                        <p:attrNameLst>
                                          <p:attrName>style.color</p:attrName>
                                        </p:attrNameLst>
                                      </p:cBhvr>
                                      <p:to>
                                        <a:srgbClr val="D20000"/>
                                      </p:to>
                                    </p:animClr>
                                    <p:animClr clrSpc="rgb" dir="cw">
                                      <p:cBhvr>
                                        <p:cTn id="7" dur="50" fill="hold"/>
                                        <p:tgtEl>
                                          <p:spTgt spid="6146">
                                            <p:txEl>
                                              <p:charRg st="0" end="6"/>
                                            </p:txEl>
                                          </p:spTgt>
                                        </p:tgtEl>
                                        <p:attrNameLst>
                                          <p:attrName>fillcolor</p:attrName>
                                        </p:attrNameLst>
                                      </p:cBhvr>
                                      <p:to>
                                        <a:srgbClr val="D20000"/>
                                      </p:to>
                                    </p:animClr>
                                    <p:set>
                                      <p:cBhvr>
                                        <p:cTn id="8" dur="50" fill="hold"/>
                                        <p:tgtEl>
                                          <p:spTgt spid="6146">
                                            <p:txEl>
                                              <p:charRg st="0" end="6"/>
                                            </p:txEl>
                                          </p:spTgt>
                                        </p:tgtEl>
                                        <p:attrNameLst>
                                          <p:attrName>fill.type</p:attrName>
                                        </p:attrNameLst>
                                      </p:cBhvr>
                                      <p:to>
                                        <p:strVal val="solid"/>
                                      </p:to>
                                    </p:set>
                                    <p:set>
                                      <p:cBhvr>
                                        <p:cTn id="9" dur="50" fill="hold"/>
                                        <p:tgtEl>
                                          <p:spTgt spid="6146">
                                            <p:txEl>
                                              <p:charRg st="0" end="6"/>
                                            </p:txEl>
                                          </p:spTgt>
                                        </p:tgtEl>
                                        <p:attrNameLst>
                                          <p:attrName>fill.on</p:attrName>
                                        </p:attrNameLst>
                                      </p:cBhvr>
                                      <p:to>
                                        <p:strVal val="true"/>
                                      </p:to>
                                    </p:set>
                                    <p:animRot by="120000">
                                      <p:cBhvr>
                                        <p:cTn id="10" dur="50" fill="hold">
                                          <p:stCondLst>
                                            <p:cond delay="0"/>
                                          </p:stCondLst>
                                        </p:cTn>
                                        <p:tgtEl>
                                          <p:spTgt spid="6146">
                                            <p:txEl>
                                              <p:charRg st="0" end="6"/>
                                            </p:txEl>
                                          </p:spTgt>
                                        </p:tgtEl>
                                        <p:attrNameLst>
                                          <p:attrName>r</p:attrName>
                                        </p:attrNameLst>
                                      </p:cBhvr>
                                    </p:animRot>
                                    <p:animRot by="-239340">
                                      <p:cBhvr>
                                        <p:cTn id="11" dur="100" fill="hold">
                                          <p:stCondLst>
                                            <p:cond delay="100"/>
                                          </p:stCondLst>
                                        </p:cTn>
                                        <p:tgtEl>
                                          <p:spTgt spid="6146">
                                            <p:txEl>
                                              <p:charRg st="0" end="6"/>
                                            </p:txEl>
                                          </p:spTgt>
                                        </p:tgtEl>
                                        <p:attrNameLst>
                                          <p:attrName>r</p:attrName>
                                        </p:attrNameLst>
                                      </p:cBhvr>
                                    </p:animRot>
                                    <p:animRot by="240000">
                                      <p:cBhvr>
                                        <p:cTn id="12" dur="100" fill="hold">
                                          <p:stCondLst>
                                            <p:cond delay="200"/>
                                          </p:stCondLst>
                                        </p:cTn>
                                        <p:tgtEl>
                                          <p:spTgt spid="6146">
                                            <p:txEl>
                                              <p:charRg st="0" end="6"/>
                                            </p:txEl>
                                          </p:spTgt>
                                        </p:tgtEl>
                                        <p:attrNameLst>
                                          <p:attrName>r</p:attrName>
                                        </p:attrNameLst>
                                      </p:cBhvr>
                                    </p:animRot>
                                    <p:animRot by="-239340">
                                      <p:cBhvr>
                                        <p:cTn id="13" dur="100" fill="hold">
                                          <p:stCondLst>
                                            <p:cond delay="300"/>
                                          </p:stCondLst>
                                        </p:cTn>
                                        <p:tgtEl>
                                          <p:spTgt spid="6146">
                                            <p:txEl>
                                              <p:charRg st="0" end="6"/>
                                            </p:txEl>
                                          </p:spTgt>
                                        </p:tgtEl>
                                        <p:attrNameLst>
                                          <p:attrName>r</p:attrName>
                                        </p:attrNameLst>
                                      </p:cBhvr>
                                    </p:animRot>
                                    <p:animRot by="120000">
                                      <p:cBhvr>
                                        <p:cTn id="14" dur="100" fill="hold">
                                          <p:stCondLst>
                                            <p:cond delay="400"/>
                                          </p:stCondLst>
                                        </p:cTn>
                                        <p:tgtEl>
                                          <p:spTgt spid="6146">
                                            <p:txEl>
                                              <p:charRg st="0"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146" name="Picture 2" descr="图片1"/>
          <p:cNvPicPr>
            <a:picLocks noChangeAspect="1"/>
          </p:cNvPicPr>
          <p:nvPr/>
        </p:nvPicPr>
        <p:blipFill>
          <a:blip r:embed="rId1"/>
          <a:stretch>
            <a:fillRect/>
          </a:stretch>
        </p:blipFill>
        <p:spPr>
          <a:xfrm>
            <a:off x="-34925" y="0"/>
            <a:ext cx="9215438" cy="5143500"/>
          </a:xfrm>
          <a:prstGeom prst="rect">
            <a:avLst/>
          </a:prstGeom>
          <a:noFill/>
          <a:ln w="9525">
            <a:noFill/>
          </a:ln>
        </p:spPr>
      </p:pic>
      <p:pic>
        <p:nvPicPr>
          <p:cNvPr id="7171" name="Text Box 6"/>
          <p:cNvPicPr/>
          <p:nvPr/>
        </p:nvPicPr>
        <p:blipFill>
          <a:blip r:embed="rId2"/>
          <a:stretch>
            <a:fillRect/>
          </a:stretch>
        </p:blipFill>
        <p:spPr>
          <a:xfrm>
            <a:off x="114300" y="771525"/>
            <a:ext cx="9032875" cy="3168650"/>
          </a:xfrm>
          <a:prstGeom prst="rect">
            <a:avLst/>
          </a:prstGeom>
          <a:noFill/>
          <a:ln w="9525">
            <a:noFill/>
          </a:ln>
        </p:spPr>
      </p:pic>
      <p:sp>
        <p:nvSpPr>
          <p:cNvPr id="7173" name="矩形 5"/>
          <p:cNvSpPr>
            <a:spLocks noChangeArrowheads="1"/>
          </p:cNvSpPr>
          <p:nvPr/>
        </p:nvSpPr>
        <p:spPr bwMode="auto">
          <a:xfrm>
            <a:off x="768350" y="3805238"/>
            <a:ext cx="7693025" cy="1309688"/>
          </a:xfrm>
          <a:prstGeom prst="rect">
            <a:avLst/>
          </a:prstGeom>
          <a:noFill/>
          <a:ln w="9525">
            <a:noFill/>
            <a:miter lim="800000"/>
          </a:ln>
        </p:spPr>
        <p:txBody>
          <a:bodyPr>
            <a:spAutoFit/>
          </a:bodyPr>
          <a:lstStyle/>
          <a:p>
            <a:pPr marL="0" marR="0" lvl="0" indent="0" algn="l" defTabSz="914400" rtl="0" eaLnBrk="1" fontAlgn="base" latinLnBrk="0" hangingPunct="1">
              <a:lnSpc>
                <a:spcPct val="9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思考1</a:t>
            </a:r>
            <a:r>
              <a:rPr kumimoji="0" 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a:t>
            </a:r>
            <a:endParaRPr kumimoji="0" 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8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ln>
                  <a:noFill/>
                </a:ln>
                <a:solidFill>
                  <a:srgbClr val="FF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　  </a:t>
            </a:r>
            <a:r>
              <a:rPr kumimoji="0" lang="zh-CN" altLang="en-US" sz="32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在16世纪的西班牙会被当做异教徒处以火刑指的是什么事件？</a:t>
            </a:r>
            <a:endParaRPr kumimoji="0" lang="zh-CN" altLang="en-US" sz="32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endParaRPr>
          </a:p>
        </p:txBody>
      </p:sp>
      <p:sp>
        <p:nvSpPr>
          <p:cNvPr id="7175" name="矩形 11"/>
          <p:cNvSpPr/>
          <p:nvPr/>
        </p:nvSpPr>
        <p:spPr>
          <a:xfrm>
            <a:off x="396875" y="885825"/>
            <a:ext cx="8353425" cy="3233738"/>
          </a:xfrm>
          <a:prstGeom prst="rect">
            <a:avLst/>
          </a:prstGeom>
          <a:noFill/>
          <a:ln w="9525">
            <a:noFill/>
          </a:ln>
        </p:spPr>
        <p:txBody>
          <a:bodyPr>
            <a:spAutoFit/>
          </a:bodyPr>
          <a:p>
            <a:pPr algn="ctr" eaLnBrk="0" hangingPunct="0">
              <a:lnSpc>
                <a:spcPts val="3500"/>
              </a:lnSpc>
            </a:pPr>
            <a:r>
              <a:rPr lang="zh-CN" altLang="en-US" sz="2800" b="1" dirty="0">
                <a:solidFill>
                  <a:srgbClr val="0000FF"/>
                </a:solidFill>
                <a:latin typeface="微软雅黑" panose="020B0503020204020204" pitchFamily="34" charset="-122"/>
                <a:ea typeface="微软雅黑" panose="020B0503020204020204" pitchFamily="34" charset="-122"/>
                <a:sym typeface="Arial" panose="020B0604020202020204" pitchFamily="34" charset="0"/>
              </a:rPr>
              <a:t>《物种起源》的第一个知音</a:t>
            </a:r>
            <a:endParaRPr lang="zh-CN" altLang="en-US" sz="2800" b="1" dirty="0">
              <a:solidFill>
                <a:srgbClr val="0000FF"/>
              </a:solidFill>
              <a:latin typeface="微软雅黑" panose="020B0503020204020204" pitchFamily="34" charset="-122"/>
              <a:ea typeface="微软雅黑" panose="020B0503020204020204" pitchFamily="34" charset="-122"/>
              <a:sym typeface="Arial" panose="020B0604020202020204" pitchFamily="34" charset="0"/>
            </a:endParaRPr>
          </a:p>
          <a:p>
            <a:pPr algn="just" eaLnBrk="0" hangingPunct="0">
              <a:lnSpc>
                <a:spcPts val="3500"/>
              </a:lnSpc>
            </a:pP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    </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胡克在听了《物种起源》的提纲后，说：“亲爱的达尔文先生，我真为您高兴，不过我也暗暗地为您捏一把汗啊。”  “怎么？”</a:t>
            </a:r>
            <a:endParaRPr lang="zh-CN" altLang="en-US" sz="2400" b="1" dirty="0">
              <a:latin typeface="微软雅黑" panose="020B0503020204020204" pitchFamily="34" charset="-122"/>
              <a:ea typeface="微软雅黑" panose="020B0503020204020204" pitchFamily="34" charset="-122"/>
              <a:sym typeface="Arial" panose="020B0604020202020204" pitchFamily="34" charset="0"/>
            </a:endParaRPr>
          </a:p>
          <a:p>
            <a:pPr algn="just" eaLnBrk="0" hangingPunct="0">
              <a:lnSpc>
                <a:spcPts val="3500"/>
              </a:lnSpc>
            </a:pP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    “如果您不是生在维多利亚女王的英国，而是</a:t>
            </a:r>
            <a:r>
              <a:rPr lang="zh-CN" altLang="en-US" sz="24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生在16世纪的西班牙</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，那您可能就会被当做</a:t>
            </a:r>
            <a:r>
              <a:rPr lang="zh-CN" altLang="en-US" sz="24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异教徒</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而被处以</a:t>
            </a:r>
            <a:r>
              <a:rPr lang="zh-CN" altLang="en-US" sz="24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火刑</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了！”</a:t>
            </a:r>
            <a:endParaRPr lang="zh-CN" altLang="en-US" sz="24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ox(in)">
                                      <p:cBhvr>
                                        <p:cTn id="7" dur="500"/>
                                        <p:tgtEl>
                                          <p:spTgt spid="717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175"/>
                                        </p:tgtEl>
                                        <p:attrNameLst>
                                          <p:attrName>style.visibility</p:attrName>
                                        </p:attrNameLst>
                                      </p:cBhvr>
                                      <p:to>
                                        <p:strVal val="visible"/>
                                      </p:to>
                                    </p:set>
                                    <p:animEffect transition="in" filter="checkerboard(across)">
                                      <p:cBhvr>
                                        <p:cTn id="10" dur="500"/>
                                        <p:tgtEl>
                                          <p:spTgt spid="717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7173"/>
                                        </p:tgtEl>
                                        <p:attrNameLst>
                                          <p:attrName>style.visibility</p:attrName>
                                        </p:attrNameLst>
                                      </p:cBhvr>
                                      <p:to>
                                        <p:strVal val="visible"/>
                                      </p:to>
                                    </p:set>
                                    <p:anim calcmode="lin" valueType="num">
                                      <p:cBhvr additive="base">
                                        <p:cTn id="15" dur="500" fill="hold"/>
                                        <p:tgtEl>
                                          <p:spTgt spid="7173"/>
                                        </p:tgtEl>
                                        <p:attrNameLst>
                                          <p:attrName>ppt_x</p:attrName>
                                        </p:attrNameLst>
                                      </p:cBhvr>
                                      <p:tavLst>
                                        <p:tav tm="0">
                                          <p:val>
                                            <p:strVal val="#ppt_x"/>
                                          </p:val>
                                        </p:tav>
                                        <p:tav tm="100000">
                                          <p:val>
                                            <p:strVal val="#ppt_x"/>
                                          </p:val>
                                        </p:tav>
                                      </p:tavLst>
                                    </p:anim>
                                    <p:anim calcmode="lin" valueType="num">
                                      <p:cBhvr additive="base">
                                        <p:cTn id="16"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5"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7170" name="Picture 2"/>
          <p:cNvPicPr>
            <a:picLocks noChangeAspect="1"/>
          </p:cNvPicPr>
          <p:nvPr/>
        </p:nvPicPr>
        <p:blipFill>
          <a:blip r:embed="rId1"/>
          <a:stretch>
            <a:fillRect/>
          </a:stretch>
        </p:blipFill>
        <p:spPr>
          <a:xfrm>
            <a:off x="971550" y="1563688"/>
            <a:ext cx="3255963" cy="2881312"/>
          </a:xfrm>
          <a:prstGeom prst="rect">
            <a:avLst/>
          </a:prstGeom>
          <a:noFill/>
          <a:ln w="9525">
            <a:noFill/>
          </a:ln>
        </p:spPr>
      </p:pic>
      <p:sp>
        <p:nvSpPr>
          <p:cNvPr id="7171" name="Text Box 3"/>
          <p:cNvSpPr txBox="1"/>
          <p:nvPr/>
        </p:nvSpPr>
        <p:spPr>
          <a:xfrm>
            <a:off x="1127125" y="809625"/>
            <a:ext cx="6938963" cy="519113"/>
          </a:xfrm>
          <a:prstGeom prst="rect">
            <a:avLst/>
          </a:prstGeom>
          <a:noFill/>
          <a:ln w="9525">
            <a:noFill/>
          </a:ln>
        </p:spPr>
        <p:txBody>
          <a:bodyPr wrap="none">
            <a:spAutoFit/>
          </a:bodyPr>
          <a:p>
            <a:r>
              <a:rPr lang="zh-CN" altLang="en-US" sz="2800" b="1" dirty="0">
                <a:latin typeface="微软雅黑" panose="020B0503020204020204" pitchFamily="34" charset="-122"/>
                <a:ea typeface="微软雅黑" panose="020B0503020204020204" pitchFamily="34" charset="-122"/>
              </a:rPr>
              <a:t>肺部血液循环的提出者</a:t>
            </a:r>
            <a:r>
              <a:rPr lang="zh-CN" altLang="zh-CN" sz="2800" b="1" dirty="0">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塞尔维特</a:t>
            </a:r>
            <a:r>
              <a:rPr lang="zh-CN" altLang="en-US" sz="2800" b="1" dirty="0">
                <a:latin typeface="微软雅黑" panose="020B0503020204020204" pitchFamily="34" charset="-122"/>
                <a:ea typeface="微软雅黑" panose="020B0503020204020204" pitchFamily="34" charset="-122"/>
              </a:rPr>
              <a:t>受火刑</a:t>
            </a:r>
            <a:endParaRPr lang="zh-CN" altLang="en-US" sz="2800" b="1" dirty="0">
              <a:latin typeface="微软雅黑" panose="020B0503020204020204" pitchFamily="34" charset="-122"/>
              <a:ea typeface="微软雅黑" panose="020B0503020204020204" pitchFamily="34" charset="-122"/>
            </a:endParaRPr>
          </a:p>
        </p:txBody>
      </p:sp>
      <p:sp>
        <p:nvSpPr>
          <p:cNvPr id="7172" name="Text Box 4"/>
          <p:cNvSpPr txBox="1"/>
          <p:nvPr/>
        </p:nvSpPr>
        <p:spPr>
          <a:xfrm>
            <a:off x="4718050" y="1743075"/>
            <a:ext cx="3278188" cy="822325"/>
          </a:xfrm>
          <a:prstGeom prst="rect">
            <a:avLst/>
          </a:prstGeom>
          <a:noFill/>
          <a:ln w="9525">
            <a:noFill/>
          </a:ln>
        </p:spPr>
        <p:txBody>
          <a:bodyPr>
            <a:spAutoFit/>
          </a:bodyPr>
          <a:p>
            <a:r>
              <a:rPr lang="zh-CN" altLang="en-US" sz="2400" b="1" dirty="0">
                <a:latin typeface="Franklin Gothic Book" panose="020B0503020102020204" pitchFamily="34" charset="0"/>
                <a:ea typeface="微软雅黑" panose="020B0503020204020204" pitchFamily="34" charset="-122"/>
              </a:rPr>
              <a:t>触犯了那些被宗教神学奉为</a:t>
            </a:r>
            <a:r>
              <a:rPr lang="zh-CN" altLang="en-US" sz="2400" b="1" dirty="0">
                <a:solidFill>
                  <a:srgbClr val="FF0000"/>
                </a:solidFill>
                <a:latin typeface="Franklin Gothic Book" panose="020B0503020102020204" pitchFamily="34" charset="0"/>
                <a:ea typeface="微软雅黑" panose="020B0503020204020204" pitchFamily="34" charset="-122"/>
              </a:rPr>
              <a:t>经典</a:t>
            </a:r>
            <a:r>
              <a:rPr lang="zh-CN" altLang="en-US" sz="2400" b="1" dirty="0">
                <a:latin typeface="Franklin Gothic Book" panose="020B0503020102020204" pitchFamily="34" charset="0"/>
                <a:ea typeface="微软雅黑" panose="020B0503020204020204" pitchFamily="34" charset="-122"/>
              </a:rPr>
              <a:t>的</a:t>
            </a:r>
            <a:r>
              <a:rPr lang="zh-CN" altLang="en-US" sz="2400" b="1" dirty="0">
                <a:solidFill>
                  <a:srgbClr val="FF0000"/>
                </a:solidFill>
                <a:latin typeface="Franklin Gothic Book" panose="020B0503020102020204" pitchFamily="34" charset="0"/>
                <a:ea typeface="微软雅黑" panose="020B0503020204020204" pitchFamily="34" charset="-122"/>
              </a:rPr>
              <a:t>荒谬</a:t>
            </a:r>
            <a:r>
              <a:rPr lang="zh-CN" altLang="en-US" sz="2400" b="1" dirty="0">
                <a:latin typeface="Franklin Gothic Book" panose="020B0503020102020204" pitchFamily="34" charset="0"/>
                <a:ea typeface="微软雅黑" panose="020B0503020204020204" pitchFamily="34" charset="-122"/>
              </a:rPr>
              <a:t>的理论。</a:t>
            </a:r>
            <a:endParaRPr lang="zh-CN" altLang="en-US" sz="2400" b="1" dirty="0">
              <a:latin typeface="Franklin Gothic Book" panose="020B0503020102020204" pitchFamily="34" charset="0"/>
              <a:ea typeface="微软雅黑" panose="020B0503020204020204" pitchFamily="34" charset="-122"/>
            </a:endParaRPr>
          </a:p>
        </p:txBody>
      </p:sp>
      <p:sp>
        <p:nvSpPr>
          <p:cNvPr id="7173" name="Text Box 5"/>
          <p:cNvSpPr txBox="1"/>
          <p:nvPr/>
        </p:nvSpPr>
        <p:spPr>
          <a:xfrm>
            <a:off x="4714875" y="3178175"/>
            <a:ext cx="3440113" cy="1189038"/>
          </a:xfrm>
          <a:prstGeom prst="rect">
            <a:avLst/>
          </a:prstGeom>
          <a:noFill/>
          <a:ln w="9525">
            <a:noFill/>
          </a:ln>
        </p:spPr>
        <p:txBody>
          <a:bodyPr>
            <a:spAutoFit/>
          </a:bodyPr>
          <a:p>
            <a:r>
              <a:rPr lang="zh-CN" altLang="en-US" sz="2400" b="1" dirty="0">
                <a:latin typeface="微软雅黑" panose="020B0503020204020204" pitchFamily="34" charset="-122"/>
                <a:ea typeface="微软雅黑" panose="020B0503020204020204" pitchFamily="34" charset="-122"/>
              </a:rPr>
              <a:t>以“传播危险异教”等罪名，宣判他犯了异教罪，处以火刑。</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4" name="Text Box 2"/>
          <p:cNvSpPr txBox="1"/>
          <p:nvPr/>
        </p:nvSpPr>
        <p:spPr>
          <a:xfrm>
            <a:off x="420688" y="133350"/>
            <a:ext cx="5872162" cy="577850"/>
          </a:xfrm>
          <a:prstGeom prst="rect">
            <a:avLst/>
          </a:prstGeom>
          <a:noFill/>
          <a:ln w="9525">
            <a:noFill/>
          </a:ln>
        </p:spPr>
        <p:txBody>
          <a:bodyPr wrap="none">
            <a:spAutoFit/>
          </a:bodyPr>
          <a:p>
            <a:r>
              <a:rPr lang="zh-CN" altLang="en-US" sz="3200" b="1" dirty="0">
                <a:solidFill>
                  <a:srgbClr val="FF0000"/>
                </a:solidFill>
                <a:latin typeface="微软雅黑" panose="020B0503020204020204" pitchFamily="34" charset="-122"/>
                <a:ea typeface="微软雅黑" panose="020B0503020204020204" pitchFamily="34" charset="-122"/>
              </a:rPr>
              <a:t>经典而又荒谬的理论——神创论</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9219" name="Rectangle 3"/>
          <p:cNvSpPr/>
          <p:nvPr/>
        </p:nvSpPr>
        <p:spPr>
          <a:xfrm>
            <a:off x="969963" y="914400"/>
            <a:ext cx="7777162" cy="946150"/>
          </a:xfrm>
          <a:prstGeom prst="rect">
            <a:avLst/>
          </a:prstGeom>
          <a:noFill/>
          <a:ln w="9525">
            <a:noFill/>
          </a:ln>
        </p:spPr>
        <p:txBody>
          <a:bodyPr>
            <a:spAutoFit/>
          </a:bodyPr>
          <a:p>
            <a:pPr eaLnBrk="0" hangingPunct="0"/>
            <a:r>
              <a:rPr lang="zh-CN" altLang="en-US" sz="2800" b="1" dirty="0">
                <a:solidFill>
                  <a:srgbClr val="0000FF"/>
                </a:solidFill>
                <a:latin typeface="微软雅黑" panose="020B0503020204020204" pitchFamily="34" charset="-122"/>
                <a:ea typeface="微软雅黑" panose="020B0503020204020204" pitchFamily="34" charset="-122"/>
              </a:rPr>
              <a:t>基督教</a:t>
            </a:r>
            <a:r>
              <a:rPr lang="zh-CN"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圣经</a:t>
            </a:r>
            <a:r>
              <a:rPr lang="zh-CN"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的</a:t>
            </a:r>
            <a:r>
              <a:rPr lang="zh-CN"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创世纪</a:t>
            </a:r>
            <a:r>
              <a:rPr lang="zh-CN"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宣扬：</a:t>
            </a:r>
            <a:endParaRPr lang="zh-CN" altLang="en-US" sz="2800" b="1" dirty="0">
              <a:solidFill>
                <a:srgbClr val="0000FF"/>
              </a:solidFill>
              <a:latin typeface="微软雅黑" panose="020B0503020204020204" pitchFamily="34" charset="-122"/>
              <a:ea typeface="微软雅黑" panose="020B0503020204020204" pitchFamily="34" charset="-122"/>
            </a:endParaRPr>
          </a:p>
          <a:p>
            <a:pPr eaLnBrk="0" hangingPunct="0"/>
            <a:r>
              <a:rPr lang="zh-CN" altLang="en-US" sz="2800" b="1" dirty="0">
                <a:solidFill>
                  <a:srgbClr val="0000FF"/>
                </a:solidFill>
                <a:latin typeface="微软雅黑" panose="020B0503020204020204" pitchFamily="34" charset="-122"/>
                <a:ea typeface="微软雅黑" panose="020B0503020204020204" pitchFamily="34" charset="-122"/>
              </a:rPr>
              <a:t>上帝用七天的时间创造了世界万物。</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9220" name="Rectangle 4"/>
          <p:cNvSpPr/>
          <p:nvPr/>
        </p:nvSpPr>
        <p:spPr>
          <a:xfrm>
            <a:off x="900113" y="1925638"/>
            <a:ext cx="5903912" cy="3087687"/>
          </a:xfrm>
          <a:prstGeom prst="rect">
            <a:avLst/>
          </a:prstGeom>
          <a:noFill/>
          <a:ln w="9525" cap="flat" cmpd="sng">
            <a:solidFill>
              <a:schemeClr val="tx1"/>
            </a:solidFill>
            <a:prstDash val="solid"/>
            <a:miter/>
            <a:headEnd type="none" w="med" len="med"/>
            <a:tailEnd type="none" w="med" len="med"/>
          </a:ln>
        </p:spPr>
        <p:txBody>
          <a:bodyPr>
            <a:spAutoFit/>
          </a:bodyPr>
          <a:p>
            <a:pPr eaLnBrk="0" hangingPunct="0"/>
            <a:r>
              <a:rPr lang="zh-CN" altLang="en-US" sz="2800" b="1" dirty="0">
                <a:latin typeface="微软雅黑" panose="020B0503020204020204" pitchFamily="34" charset="-122"/>
                <a:ea typeface="微软雅黑" panose="020B0503020204020204" pitchFamily="34" charset="-122"/>
              </a:rPr>
              <a:t>第一天，上帝创造了昼夜</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第二天，上帝创造了天空</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第三天，上帝创造了陆、海及植物</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第四天，上帝创造了日月星辰</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第五天，上帝创造了动物</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第六天，上帝创造了人（男人亚当）</a:t>
            </a:r>
            <a:endParaRPr lang="zh-CN" altLang="en-US" sz="2800" b="1" dirty="0">
              <a:latin typeface="微软雅黑" panose="020B0503020204020204" pitchFamily="34" charset="-122"/>
              <a:ea typeface="微软雅黑" panose="020B0503020204020204" pitchFamily="34" charset="-122"/>
            </a:endParaRPr>
          </a:p>
          <a:p>
            <a:pPr eaLnBrk="0" hangingPunct="0"/>
            <a:r>
              <a:rPr lang="zh-CN" altLang="en-US" sz="2800" b="1" dirty="0">
                <a:latin typeface="微软雅黑" panose="020B0503020204020204" pitchFamily="34" charset="-122"/>
                <a:ea typeface="微软雅黑" panose="020B0503020204020204" pitchFamily="34" charset="-122"/>
              </a:rPr>
              <a:t>第七天，上帝歇工休息 </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p:tgtEl>
                                          <p:spTgt spid="921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220"/>
                                        </p:tgtEl>
                                        <p:attrNameLst>
                                          <p:attrName>style.visibility</p:attrName>
                                        </p:attrNameLst>
                                      </p:cBhvr>
                                      <p:to>
                                        <p:strVal val="visible"/>
                                      </p:to>
                                    </p:set>
                                    <p:anim calcmode="lin" valueType="num">
                                      <p:cBhvr additive="base">
                                        <p:cTn id="11" dur="500" fill="hold"/>
                                        <p:tgtEl>
                                          <p:spTgt spid="9220"/>
                                        </p:tgtEl>
                                        <p:attrNameLst>
                                          <p:attrName>ppt_x</p:attrName>
                                        </p:attrNameLst>
                                      </p:cBhvr>
                                      <p:tavLst>
                                        <p:tav tm="0">
                                          <p:val>
                                            <p:strVal val="#ppt_x"/>
                                          </p:val>
                                        </p:tav>
                                        <p:tav tm="100000">
                                          <p:val>
                                            <p:strVal val="#ppt_x"/>
                                          </p:val>
                                        </p:tav>
                                      </p:tavLst>
                                    </p:anim>
                                    <p:anim calcmode="lin" valueType="num">
                                      <p:cBhvr additive="base">
                                        <p:cTn id="12"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sp>
        <p:nvSpPr>
          <p:cNvPr id="10242" name="TextBox 12"/>
          <p:cNvSpPr txBox="1"/>
          <p:nvPr/>
        </p:nvSpPr>
        <p:spPr>
          <a:xfrm>
            <a:off x="-36512" y="-19050"/>
            <a:ext cx="9215437" cy="1079500"/>
          </a:xfrm>
          <a:prstGeom prst="rect">
            <a:avLst/>
          </a:prstGeom>
          <a:solidFill>
            <a:schemeClr val="tx1"/>
          </a:solidFill>
          <a:ln w="9525">
            <a:noFill/>
          </a:ln>
        </p:spPr>
        <p:txBody>
          <a:bodyPr lIns="90170" tIns="46990" rIns="90170" bIns="46990"/>
          <a:p>
            <a:r>
              <a:rPr lang="zh-CN" altLang="en-US" sz="32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    思考：为何神创论能成为生物起源的早期共识，并且长期流行？</a:t>
            </a:r>
            <a:endParaRPr lang="zh-CN" altLang="en-US" sz="32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219" name="Text Box 3"/>
          <p:cNvSpPr txBox="1"/>
          <p:nvPr/>
        </p:nvSpPr>
        <p:spPr>
          <a:xfrm>
            <a:off x="828675" y="1625600"/>
            <a:ext cx="7559675" cy="2138363"/>
          </a:xfrm>
          <a:prstGeom prst="rect">
            <a:avLst/>
          </a:prstGeom>
          <a:noFill/>
          <a:ln w="9525">
            <a:noFill/>
          </a:ln>
        </p:spPr>
        <p:txBody>
          <a:bodyPr>
            <a:spAutoFit/>
          </a:bodyPr>
          <a:p>
            <a:pPr>
              <a:lnSpc>
                <a:spcPct val="120000"/>
              </a:lnSpc>
            </a:pPr>
            <a:r>
              <a:rPr lang="zh-CN" altLang="en-US" sz="2800" b="1" dirty="0">
                <a:latin typeface="微软雅黑" panose="020B0503020204020204" pitchFamily="34" charset="-122"/>
                <a:ea typeface="微软雅黑" panose="020B0503020204020204" pitchFamily="34" charset="-122"/>
              </a:rPr>
              <a:t>①生产力的落后和生物知识的缺乏。</a:t>
            </a:r>
            <a:endParaRPr lang="zh-CN" altLang="en-US" sz="2800" b="1" dirty="0">
              <a:latin typeface="微软雅黑" panose="020B0503020204020204" pitchFamily="34" charset="-122"/>
              <a:ea typeface="微软雅黑" panose="020B0503020204020204" pitchFamily="34" charset="-122"/>
            </a:endParaRPr>
          </a:p>
          <a:p>
            <a:pPr>
              <a:lnSpc>
                <a:spcPct val="120000"/>
              </a:lnSpc>
            </a:pPr>
            <a:r>
              <a:rPr lang="zh-CN" altLang="en-US" sz="2800" b="1" dirty="0">
                <a:latin typeface="微软雅黑" panose="020B0503020204020204" pitchFamily="34" charset="-122"/>
                <a:ea typeface="微软雅黑" panose="020B0503020204020204" pitchFamily="34" charset="-122"/>
              </a:rPr>
              <a:t>②中世纪教会推行神创说，进行精神独裁。</a:t>
            </a:r>
            <a:endParaRPr lang="zh-CN" altLang="en-US" sz="2800" b="1" dirty="0">
              <a:latin typeface="微软雅黑" panose="020B0503020204020204" pitchFamily="34" charset="-122"/>
              <a:ea typeface="微软雅黑" panose="020B0503020204020204" pitchFamily="34" charset="-122"/>
            </a:endParaRPr>
          </a:p>
          <a:p>
            <a:pPr>
              <a:lnSpc>
                <a:spcPct val="120000"/>
              </a:lnSpc>
            </a:pPr>
            <a:r>
              <a:rPr lang="zh-CN" altLang="en-US" sz="2800" b="1" dirty="0">
                <a:latin typeface="微软雅黑" panose="020B0503020204020204" pitchFamily="34" charset="-122"/>
                <a:ea typeface="微软雅黑" panose="020B0503020204020204" pitchFamily="34" charset="-122"/>
              </a:rPr>
              <a:t>③统治阶级巩固统治的需要，实行愚民政策。</a:t>
            </a:r>
            <a:endParaRPr lang="zh-CN" altLang="en-US" sz="2800" b="1" dirty="0">
              <a:latin typeface="微软雅黑" panose="020B0503020204020204" pitchFamily="34" charset="-122"/>
              <a:ea typeface="微软雅黑" panose="020B0503020204020204" pitchFamily="34" charset="-122"/>
            </a:endParaRPr>
          </a:p>
          <a:p>
            <a:pPr>
              <a:lnSpc>
                <a:spcPct val="120000"/>
              </a:lnSpc>
            </a:pPr>
            <a:r>
              <a:rPr lang="zh-CN" altLang="en-US" sz="2800" b="1" dirty="0">
                <a:latin typeface="微软雅黑" panose="020B0503020204020204" pitchFamily="34" charset="-122"/>
                <a:ea typeface="微软雅黑" panose="020B0503020204020204" pitchFamily="34" charset="-122"/>
              </a:rPr>
              <a:t>④近代科学认识和方法还未出现。</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up)">
                                      <p:cBhvr>
                                        <p:cTn id="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sp>
        <p:nvSpPr>
          <p:cNvPr id="10242" name="Text Box 2"/>
          <p:cNvSpPr txBox="1"/>
          <p:nvPr/>
        </p:nvSpPr>
        <p:spPr>
          <a:xfrm>
            <a:off x="323850" y="325438"/>
            <a:ext cx="8569325" cy="701675"/>
          </a:xfrm>
          <a:prstGeom prst="rect">
            <a:avLst/>
          </a:prstGeom>
          <a:noFill/>
          <a:ln w="9525">
            <a:noFill/>
          </a:ln>
        </p:spPr>
        <p:txBody>
          <a:bodyPr>
            <a:spAutoFit/>
          </a:bodyPr>
          <a:p>
            <a:pPr algn="ctr" eaLnBrk="0" hangingPunct="0">
              <a:spcBef>
                <a:spcPct val="50000"/>
              </a:spcBef>
            </a:pPr>
            <a:r>
              <a:rPr lang="zh-CN" altLang="en-US" sz="4000" b="1" dirty="0">
                <a:solidFill>
                  <a:srgbClr val="CC3300"/>
                </a:solidFill>
                <a:latin typeface="微软雅黑" panose="020B0503020204020204" pitchFamily="34" charset="-122"/>
                <a:ea typeface="微软雅黑" panose="020B0503020204020204" pitchFamily="34" charset="-122"/>
              </a:rPr>
              <a:t>神创说对社会产生了什么影响？</a:t>
            </a:r>
            <a:endParaRPr lang="zh-CN" altLang="en-US" sz="4000" b="1" dirty="0">
              <a:solidFill>
                <a:srgbClr val="CC3300"/>
              </a:solidFill>
              <a:latin typeface="微软雅黑" panose="020B0503020204020204" pitchFamily="34" charset="-122"/>
              <a:ea typeface="微软雅黑" panose="020B0503020204020204" pitchFamily="34" charset="-122"/>
            </a:endParaRPr>
          </a:p>
        </p:txBody>
      </p:sp>
      <p:sp>
        <p:nvSpPr>
          <p:cNvPr id="10243" name="Text Box 3"/>
          <p:cNvSpPr txBox="1"/>
          <p:nvPr/>
        </p:nvSpPr>
        <p:spPr>
          <a:xfrm>
            <a:off x="684213" y="990600"/>
            <a:ext cx="8134350" cy="1968500"/>
          </a:xfrm>
          <a:prstGeom prst="rect">
            <a:avLst/>
          </a:prstGeom>
          <a:noFill/>
          <a:ln w="9525">
            <a:noFill/>
          </a:ln>
        </p:spPr>
        <p:txBody>
          <a:bodyPr>
            <a:spAutoFit/>
          </a:bodyPr>
          <a:p>
            <a:pPr>
              <a:lnSpc>
                <a:spcPct val="110000"/>
              </a:lnSpc>
            </a:pPr>
            <a:r>
              <a:rPr lang="zh-CN" altLang="en-US" sz="2800" b="1" dirty="0">
                <a:latin typeface="微软雅黑" panose="020B0503020204020204" pitchFamily="34" charset="-122"/>
                <a:ea typeface="微软雅黑" panose="020B0503020204020204" pitchFamily="34" charset="-122"/>
              </a:rPr>
              <a:t>①是基督教会的精神支柱；</a:t>
            </a:r>
            <a:endParaRPr lang="zh-CN" altLang="en-US" sz="2800" b="1" dirty="0">
              <a:latin typeface="微软雅黑" panose="020B0503020204020204" pitchFamily="34" charset="-122"/>
              <a:ea typeface="微软雅黑" panose="020B0503020204020204" pitchFamily="34" charset="-122"/>
            </a:endParaRPr>
          </a:p>
          <a:p>
            <a:pPr>
              <a:lnSpc>
                <a:spcPct val="110000"/>
              </a:lnSpc>
            </a:pPr>
            <a:r>
              <a:rPr lang="zh-CN" altLang="en-US" sz="2800" b="1" dirty="0">
                <a:latin typeface="微软雅黑" panose="020B0503020204020204" pitchFamily="34" charset="-122"/>
                <a:ea typeface="微软雅黑" panose="020B0503020204020204" pitchFamily="34" charset="-122"/>
              </a:rPr>
              <a:t>②教会神学迫害“异端”，禁锢人们的思想；</a:t>
            </a:r>
            <a:endParaRPr lang="zh-CN" altLang="en-US" sz="2800" b="1" dirty="0">
              <a:latin typeface="微软雅黑" panose="020B0503020204020204" pitchFamily="34" charset="-122"/>
              <a:ea typeface="微软雅黑" panose="020B0503020204020204" pitchFamily="34" charset="-122"/>
            </a:endParaRPr>
          </a:p>
          <a:p>
            <a:pPr>
              <a:lnSpc>
                <a:spcPct val="110000"/>
              </a:lnSpc>
            </a:pPr>
            <a:r>
              <a:rPr lang="zh-CN" altLang="en-US" sz="2800" b="1" dirty="0">
                <a:latin typeface="微软雅黑" panose="020B0503020204020204" pitchFamily="34" charset="-122"/>
                <a:ea typeface="微软雅黑" panose="020B0503020204020204" pitchFamily="34" charset="-122"/>
              </a:rPr>
              <a:t>③生物学家只能在不触犯教会禁令和神学教义前提下进行研究，致使生物学研究缓慢；</a:t>
            </a:r>
            <a:endParaRPr lang="zh-CN" altLang="en-US" sz="2800" b="1" dirty="0">
              <a:latin typeface="微软雅黑" panose="020B0503020204020204" pitchFamily="34" charset="-122"/>
              <a:ea typeface="微软雅黑" panose="020B0503020204020204" pitchFamily="34" charset="-122"/>
            </a:endParaRPr>
          </a:p>
        </p:txBody>
      </p:sp>
      <p:pic>
        <p:nvPicPr>
          <p:cNvPr id="10244" name="Picture 4" descr="mrpic2006in110"/>
          <p:cNvPicPr>
            <a:picLocks noChangeAspect="1"/>
          </p:cNvPicPr>
          <p:nvPr/>
        </p:nvPicPr>
        <p:blipFill>
          <a:blip r:embed="rId1"/>
          <a:stretch>
            <a:fillRect/>
          </a:stretch>
        </p:blipFill>
        <p:spPr>
          <a:xfrm>
            <a:off x="1116013" y="3003550"/>
            <a:ext cx="2184400" cy="1889125"/>
          </a:xfrm>
          <a:prstGeom prst="rect">
            <a:avLst/>
          </a:prstGeom>
          <a:noFill/>
          <a:ln w="9525">
            <a:noFill/>
          </a:ln>
        </p:spPr>
      </p:pic>
      <p:pic>
        <p:nvPicPr>
          <p:cNvPr id="10245" name="Picture 5" descr="无标题33333333"/>
          <p:cNvPicPr>
            <a:picLocks noChangeAspect="1"/>
          </p:cNvPicPr>
          <p:nvPr/>
        </p:nvPicPr>
        <p:blipFill>
          <a:blip r:embed="rId2"/>
          <a:srcRect b="17088"/>
          <a:stretch>
            <a:fillRect/>
          </a:stretch>
        </p:blipFill>
        <p:spPr>
          <a:xfrm>
            <a:off x="3925888" y="3003550"/>
            <a:ext cx="3024187" cy="1873250"/>
          </a:xfrm>
          <a:prstGeom prst="rect">
            <a:avLst/>
          </a:prstGeom>
          <a:noFill/>
          <a:ln w="9525" cap="flat" cmpd="sng">
            <a:solidFill>
              <a:schemeClr val="folHlink"/>
            </a:solidFill>
            <a:prstDash val="solid"/>
            <a:miter/>
            <a:headEnd type="none" w="med" len="med"/>
            <a:tailEnd type="none" w="med" len="med"/>
          </a:ln>
        </p:spPr>
      </p:pic>
    </p:spTree>
  </p:cSld>
  <p:clrMapOvr>
    <a:masterClrMapping/>
  </p:clrMapOvr>
  <p:transition>
    <p:blinds dir="vert"/>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2290" name="Text Box 6"/>
          <p:cNvPicPr/>
          <p:nvPr/>
        </p:nvPicPr>
        <p:blipFill>
          <a:blip r:embed="rId1"/>
          <a:stretch>
            <a:fillRect/>
          </a:stretch>
        </p:blipFill>
        <p:spPr>
          <a:xfrm>
            <a:off x="114300" y="771525"/>
            <a:ext cx="9032875" cy="3168650"/>
          </a:xfrm>
          <a:prstGeom prst="rect">
            <a:avLst/>
          </a:prstGeom>
          <a:noFill/>
          <a:ln w="9525">
            <a:noFill/>
          </a:ln>
        </p:spPr>
      </p:pic>
      <p:sp>
        <p:nvSpPr>
          <p:cNvPr id="12291" name="矩形 5"/>
          <p:cNvSpPr>
            <a:spLocks noChangeArrowheads="1"/>
          </p:cNvSpPr>
          <p:nvPr/>
        </p:nvSpPr>
        <p:spPr bwMode="auto">
          <a:xfrm>
            <a:off x="1544638" y="22225"/>
            <a:ext cx="2879725" cy="828675"/>
          </a:xfrm>
          <a:prstGeom prst="rect">
            <a:avLst/>
          </a:prstGeom>
          <a:noFill/>
          <a:ln w="9525">
            <a:noFill/>
            <a:miter lim="800000"/>
          </a:ln>
        </p:spPr>
        <p:txBody>
          <a:bodyPr>
            <a:spAutoFit/>
          </a:bodyPr>
          <a:lstStyle/>
          <a:p>
            <a:pPr marL="0" marR="0" lvl="0" indent="0" algn="l" defTabSz="914400" rtl="0" eaLnBrk="1" fontAlgn="base" latinLnBrk="0" hangingPunct="1">
              <a:lnSpc>
                <a:spcPct val="11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问题导学</a:t>
            </a:r>
            <a:endParaRPr kumimoji="0" lang="zh-CN" altLang="en-US" sz="44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endParaRPr>
          </a:p>
        </p:txBody>
      </p:sp>
      <p:sp>
        <p:nvSpPr>
          <p:cNvPr id="12292" name="矩形 5"/>
          <p:cNvSpPr>
            <a:spLocks noChangeArrowheads="1"/>
          </p:cNvSpPr>
          <p:nvPr/>
        </p:nvSpPr>
        <p:spPr bwMode="auto">
          <a:xfrm>
            <a:off x="768350" y="3806825"/>
            <a:ext cx="7980363" cy="1309688"/>
          </a:xfrm>
          <a:prstGeom prst="rect">
            <a:avLst/>
          </a:prstGeom>
          <a:noFill/>
          <a:ln w="9525">
            <a:noFill/>
            <a:miter lim="800000"/>
          </a:ln>
        </p:spPr>
        <p:txBody>
          <a:bodyPr>
            <a:spAutoFit/>
          </a:bodyPr>
          <a:lstStyle/>
          <a:p>
            <a:pPr marL="0" marR="0" lvl="0" indent="0" algn="l" defTabSz="914400" rtl="0" eaLnBrk="1" fontAlgn="base" latinLnBrk="0" hangingPunct="1">
              <a:lnSpc>
                <a:spcPct val="9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思考2</a:t>
            </a:r>
            <a:r>
              <a:rPr kumimoji="0" 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a:t>
            </a:r>
            <a:endParaRPr kumimoji="0" lang="en-US" sz="3200" b="1" i="0" u="none" strike="noStrike" kern="1200" cap="none" spc="0" normalizeH="0" baseline="0" noProof="0" smtClean="0">
              <a:ln>
                <a:noFill/>
              </a:ln>
              <a:solidFill>
                <a:srgbClr val="C0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8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ln>
                  <a:noFill/>
                </a:ln>
                <a:solidFill>
                  <a:srgbClr val="FF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　  </a:t>
            </a:r>
            <a:r>
              <a:rPr kumimoji="0" lang="zh-CN" altLang="en-US" sz="32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为什么生在维多利亚女王的英国不会面临被处以火刑的危险？</a:t>
            </a:r>
            <a:endParaRPr kumimoji="0" lang="zh-CN" altLang="en-US" sz="1800" b="0" i="0" u="none" strike="noStrike" kern="1200" cap="none" spc="0" normalizeH="0" baseline="0" noProof="0" smtClean="0">
              <a:ln>
                <a:noFill/>
              </a:ln>
              <a:solidFill>
                <a:schemeClr val="tx1"/>
              </a:solidFill>
              <a:effectLst/>
              <a:uLnTx/>
              <a:uFillTx/>
              <a:latin typeface="Franklin Gothic Book" panose="020B0503020102020204" pitchFamily="34" charset="0"/>
              <a:ea typeface="微软雅黑" panose="020B0503020204020204" pitchFamily="34" charset="-122"/>
              <a:cs typeface="+mn-cs"/>
            </a:endParaRPr>
          </a:p>
        </p:txBody>
      </p:sp>
      <p:pic>
        <p:nvPicPr>
          <p:cNvPr id="12293" name="图片 7" descr="b527c361570b37b58598ed56e6efa59f_副本.png"/>
          <p:cNvPicPr>
            <a:picLocks noChangeAspect="1"/>
          </p:cNvPicPr>
          <p:nvPr/>
        </p:nvPicPr>
        <p:blipFill>
          <a:blip r:embed="rId2"/>
          <a:stretch>
            <a:fillRect/>
          </a:stretch>
        </p:blipFill>
        <p:spPr>
          <a:xfrm>
            <a:off x="692150" y="171450"/>
            <a:ext cx="1136650" cy="742950"/>
          </a:xfrm>
          <a:prstGeom prst="rect">
            <a:avLst/>
          </a:prstGeom>
          <a:noFill/>
          <a:ln w="9525">
            <a:noFill/>
          </a:ln>
        </p:spPr>
      </p:pic>
      <p:sp>
        <p:nvSpPr>
          <p:cNvPr id="12294" name="矩形 11"/>
          <p:cNvSpPr/>
          <p:nvPr/>
        </p:nvSpPr>
        <p:spPr>
          <a:xfrm>
            <a:off x="396875" y="885825"/>
            <a:ext cx="8353425" cy="2759075"/>
          </a:xfrm>
          <a:prstGeom prst="rect">
            <a:avLst/>
          </a:prstGeom>
          <a:noFill/>
          <a:ln w="9525">
            <a:noFill/>
          </a:ln>
        </p:spPr>
        <p:txBody>
          <a:bodyPr>
            <a:spAutoFit/>
          </a:bodyPr>
          <a:p>
            <a:pPr algn="ctr" eaLnBrk="0" hangingPunct="0">
              <a:lnSpc>
                <a:spcPts val="3500"/>
              </a:lnSpc>
            </a:pPr>
            <a:r>
              <a:rPr lang="zh-CN" altLang="en-US" sz="2800" b="1" dirty="0">
                <a:solidFill>
                  <a:srgbClr val="0000FF"/>
                </a:solidFill>
                <a:latin typeface="微软雅黑" panose="020B0503020204020204" pitchFamily="34" charset="-122"/>
                <a:ea typeface="微软雅黑" panose="020B0503020204020204" pitchFamily="34" charset="-122"/>
                <a:sym typeface="Arial" panose="020B0604020202020204" pitchFamily="34" charset="0"/>
              </a:rPr>
              <a:t>《物种起源》的第一个知音</a:t>
            </a:r>
            <a:endParaRPr lang="zh-CN" altLang="en-US" sz="2800" b="1" dirty="0">
              <a:solidFill>
                <a:srgbClr val="0000FF"/>
              </a:solidFill>
              <a:latin typeface="微软雅黑" panose="020B0503020204020204" pitchFamily="34" charset="-122"/>
              <a:ea typeface="微软雅黑" panose="020B0503020204020204" pitchFamily="34" charset="-122"/>
              <a:sym typeface="Arial" panose="020B0604020202020204" pitchFamily="34" charset="0"/>
            </a:endParaRPr>
          </a:p>
          <a:p>
            <a:pPr algn="just" eaLnBrk="0" hangingPunct="0">
              <a:lnSpc>
                <a:spcPts val="3500"/>
              </a:lnSpc>
            </a:pP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    </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胡克在听了《物种起源》的提纲后，说：“亲爱的达尔文先生，我真为您高兴，不过我也暗暗地为您捏一把汗啊。”</a:t>
            </a:r>
            <a:endParaRPr lang="zh-CN" altLang="en-US" sz="2400" b="1" dirty="0">
              <a:latin typeface="微软雅黑" panose="020B0503020204020204" pitchFamily="34" charset="-122"/>
              <a:ea typeface="微软雅黑" panose="020B0503020204020204" pitchFamily="34" charset="-122"/>
              <a:sym typeface="Arial" panose="020B0604020202020204" pitchFamily="34" charset="0"/>
            </a:endParaRPr>
          </a:p>
          <a:p>
            <a:pPr algn="just" eaLnBrk="0" hangingPunct="0">
              <a:lnSpc>
                <a:spcPts val="3500"/>
              </a:lnSpc>
            </a:pP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    “怎么？”</a:t>
            </a:r>
            <a:endParaRPr lang="zh-CN" altLang="en-US" sz="2400" b="1" dirty="0">
              <a:latin typeface="微软雅黑" panose="020B0503020204020204" pitchFamily="34" charset="-122"/>
              <a:ea typeface="微软雅黑" panose="020B0503020204020204" pitchFamily="34" charset="-122"/>
              <a:sym typeface="Arial" panose="020B0604020202020204" pitchFamily="34" charset="0"/>
            </a:endParaRPr>
          </a:p>
          <a:p>
            <a:pPr algn="just" eaLnBrk="0" hangingPunct="0">
              <a:lnSpc>
                <a:spcPts val="3500"/>
              </a:lnSpc>
            </a:pP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    “如果您不是</a:t>
            </a:r>
            <a:r>
              <a:rPr lang="zh-CN" altLang="en-US" sz="2400" b="1" dirty="0">
                <a:solidFill>
                  <a:srgbClr val="FF3300"/>
                </a:solidFill>
                <a:latin typeface="微软雅黑" panose="020B0503020204020204" pitchFamily="34" charset="-122"/>
                <a:ea typeface="微软雅黑" panose="020B0503020204020204" pitchFamily="34" charset="-122"/>
                <a:sym typeface="Arial" panose="020B0604020202020204" pitchFamily="34" charset="0"/>
              </a:rPr>
              <a:t>生在维多利亚女王的英国</a:t>
            </a:r>
            <a:r>
              <a:rPr lang="zh-CN" altLang="en-US" sz="2400" b="1" dirty="0">
                <a:latin typeface="微软雅黑" panose="020B0503020204020204" pitchFamily="34" charset="-122"/>
                <a:ea typeface="微软雅黑" panose="020B0503020204020204" pitchFamily="34" charset="-122"/>
                <a:sym typeface="Arial" panose="020B0604020202020204" pitchFamily="34" charset="0"/>
              </a:rPr>
              <a:t>，而是生在16世纪的西班牙，那您可能就会被当做异教徒而被处以火刑了！”</a:t>
            </a:r>
            <a:endParaRPr lang="zh-CN" altLang="en-US" sz="24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ox(in)">
                                      <p:cBhvr>
                                        <p:cTn id="7" dur="500"/>
                                        <p:tgtEl>
                                          <p:spTgt spid="12290"/>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2291"/>
                                        </p:tgtEl>
                                        <p:attrNameLst>
                                          <p:attrName>style.visibility</p:attrName>
                                        </p:attrNameLst>
                                      </p:cBhvr>
                                      <p:to>
                                        <p:strVal val="visible"/>
                                      </p:to>
                                    </p:set>
                                    <p:animEffect transition="in" filter="box(in)">
                                      <p:cBhvr>
                                        <p:cTn id="10" dur="500"/>
                                        <p:tgtEl>
                                          <p:spTgt spid="12291"/>
                                        </p:tgtEl>
                                      </p:cBhvr>
                                    </p:animEffect>
                                  </p:childTnLst>
                                </p:cTn>
                              </p:par>
                              <p:par>
                                <p:cTn id="11" presetID="4" presetClass="entr" presetSubtype="16" fill="hold" nodeType="withEffect">
                                  <p:stCondLst>
                                    <p:cond delay="0"/>
                                  </p:stCondLst>
                                  <p:childTnLst>
                                    <p:set>
                                      <p:cBhvr>
                                        <p:cTn id="12" dur="1" fill="hold">
                                          <p:stCondLst>
                                            <p:cond delay="0"/>
                                          </p:stCondLst>
                                        </p:cTn>
                                        <p:tgtEl>
                                          <p:spTgt spid="12293"/>
                                        </p:tgtEl>
                                        <p:attrNameLst>
                                          <p:attrName>style.visibility</p:attrName>
                                        </p:attrNameLst>
                                      </p:cBhvr>
                                      <p:to>
                                        <p:strVal val="visible"/>
                                      </p:to>
                                    </p:set>
                                    <p:animEffect transition="in" filter="box(in)">
                                      <p:cBhvr>
                                        <p:cTn id="13" dur="500"/>
                                        <p:tgtEl>
                                          <p:spTgt spid="12293"/>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2294"/>
                                        </p:tgtEl>
                                        <p:attrNameLst>
                                          <p:attrName>style.visibility</p:attrName>
                                        </p:attrNameLst>
                                      </p:cBhvr>
                                      <p:to>
                                        <p:strVal val="visible"/>
                                      </p:to>
                                    </p:set>
                                    <p:animEffect transition="in" filter="checkerboard(across)">
                                      <p:cBhvr>
                                        <p:cTn id="16" dur="500"/>
                                        <p:tgtEl>
                                          <p:spTgt spid="1229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292"/>
                                        </p:tgtEl>
                                        <p:attrNameLst>
                                          <p:attrName>style.visibility</p:attrName>
                                        </p:attrNameLst>
                                      </p:cBhvr>
                                      <p:to>
                                        <p:strVal val="visible"/>
                                      </p:to>
                                    </p:set>
                                    <p:anim calcmode="lin" valueType="num">
                                      <p:cBhvr additive="base">
                                        <p:cTn id="21" dur="500" fill="hold"/>
                                        <p:tgtEl>
                                          <p:spTgt spid="12292"/>
                                        </p:tgtEl>
                                        <p:attrNameLst>
                                          <p:attrName>ppt_x</p:attrName>
                                        </p:attrNameLst>
                                      </p:cBhvr>
                                      <p:tavLst>
                                        <p:tav tm="0">
                                          <p:val>
                                            <p:strVal val="#ppt_x"/>
                                          </p:val>
                                        </p:tav>
                                        <p:tav tm="100000">
                                          <p:val>
                                            <p:strVal val="#ppt_x"/>
                                          </p:val>
                                        </p:tav>
                                      </p:tavLst>
                                    </p:anim>
                                    <p:anim calcmode="lin" valueType="num">
                                      <p:cBhvr additive="base">
                                        <p:cTn id="22"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294" name="Text Box 6"/>
          <p:cNvSpPr txBox="1"/>
          <p:nvPr/>
        </p:nvSpPr>
        <p:spPr>
          <a:xfrm>
            <a:off x="36830" y="-6985"/>
            <a:ext cx="9040495" cy="521970"/>
          </a:xfrm>
          <a:prstGeom prst="rect">
            <a:avLst/>
          </a:prstGeom>
          <a:noFill/>
          <a:ln w="9525">
            <a:noFill/>
          </a:ln>
        </p:spPr>
        <p:txBody>
          <a:bodyPr wrap="square">
            <a:spAutoFit/>
          </a:bodyPr>
          <a:p>
            <a:pPr algn="ctr"/>
            <a:r>
              <a:rPr lang="zh-CN" altLang="en-US" sz="2800" dirty="0">
                <a:latin typeface="Franklin Gothic Book" panose="020B0503020102020204" pitchFamily="34" charset="0"/>
                <a:ea typeface="微软雅黑" panose="020B0503020204020204" pitchFamily="34" charset="-122"/>
              </a:rPr>
              <a:t>《物种起源》的背景</a:t>
            </a:r>
            <a:endParaRPr lang="zh-CN" altLang="en-US" sz="2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36830" y="896620"/>
            <a:ext cx="8945245" cy="39230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294" name="Text Box 6"/>
          <p:cNvSpPr txBox="1"/>
          <p:nvPr/>
        </p:nvSpPr>
        <p:spPr>
          <a:xfrm>
            <a:off x="36830" y="-6985"/>
            <a:ext cx="9040495" cy="521970"/>
          </a:xfrm>
          <a:prstGeom prst="rect">
            <a:avLst/>
          </a:prstGeom>
          <a:noFill/>
          <a:ln w="9525">
            <a:noFill/>
          </a:ln>
        </p:spPr>
        <p:txBody>
          <a:bodyPr wrap="square">
            <a:spAutoFit/>
          </a:bodyPr>
          <a:p>
            <a:pPr algn="ctr"/>
            <a:r>
              <a:rPr lang="zh-CN" altLang="en-US" sz="2800" dirty="0">
                <a:latin typeface="Franklin Gothic Book" panose="020B0503020102020204" pitchFamily="34" charset="0"/>
                <a:ea typeface="微软雅黑" panose="020B0503020204020204" pitchFamily="34" charset="-122"/>
              </a:rPr>
              <a:t>《物种起源》的背景</a:t>
            </a:r>
            <a:endParaRPr lang="zh-CN" altLang="en-US" sz="2800"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52400" y="2428240"/>
            <a:ext cx="2540000" cy="2602230"/>
          </a:xfrm>
          <a:prstGeom prst="rect">
            <a:avLst/>
          </a:prstGeom>
          <a:noFill/>
        </p:spPr>
        <p:txBody>
          <a:bodyPr wrap="square" rtlCol="0" anchor="t">
            <a:spAutoFit/>
          </a:bodyPr>
          <a:p>
            <a:pPr>
              <a:lnSpc>
                <a:spcPct val="170000"/>
              </a:lnSpc>
            </a:pPr>
            <a:r>
              <a:rPr lang="zh-CN" altLang="en-US" sz="2400" b="1" dirty="0">
                <a:solidFill>
                  <a:srgbClr val="FF0000"/>
                </a:solidFill>
                <a:ea typeface="微软雅黑" panose="020B0503020204020204" pitchFamily="34" charset="-122"/>
                <a:sym typeface="+mn-ea"/>
              </a:rPr>
              <a:t>政治：</a:t>
            </a:r>
            <a:endParaRPr lang="zh-CN" altLang="en-US" sz="2400" b="1"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sz="2400" b="1" dirty="0">
                <a:solidFill>
                  <a:srgbClr val="FF0000"/>
                </a:solidFill>
                <a:ea typeface="微软雅黑" panose="020B0503020204020204" pitchFamily="34" charset="-122"/>
                <a:sym typeface="+mn-ea"/>
              </a:rPr>
              <a:t>经济：</a:t>
            </a:r>
            <a:endParaRPr lang="zh-CN" altLang="en-US" sz="2400" b="1"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sz="2400" b="1" dirty="0">
                <a:solidFill>
                  <a:srgbClr val="FF0000"/>
                </a:solidFill>
                <a:ea typeface="微软雅黑" panose="020B0503020204020204" pitchFamily="34" charset="-122"/>
                <a:sym typeface="+mn-ea"/>
              </a:rPr>
              <a:t>文化：</a:t>
            </a:r>
            <a:endParaRPr lang="zh-CN" altLang="en-US" sz="2400" b="1" dirty="0">
              <a:solidFill>
                <a:srgbClr val="FF0000"/>
              </a:solidFill>
              <a:latin typeface="Franklin Gothic Book" panose="020B0503020102020204" pitchFamily="34" charset="0"/>
              <a:ea typeface="微软雅黑" panose="020B0503020204020204" pitchFamily="34" charset="-122"/>
            </a:endParaRPr>
          </a:p>
          <a:p>
            <a:pPr>
              <a:lnSpc>
                <a:spcPct val="170000"/>
              </a:lnSpc>
            </a:pPr>
            <a:r>
              <a:rPr lang="zh-CN" altLang="en-US" sz="2400" b="1" dirty="0">
                <a:solidFill>
                  <a:srgbClr val="FF0000"/>
                </a:solidFill>
                <a:ea typeface="微软雅黑" panose="020B0503020204020204" pitchFamily="34" charset="-122"/>
                <a:sym typeface="+mn-ea"/>
              </a:rPr>
              <a:t>科学：</a:t>
            </a:r>
            <a:endParaRPr lang="zh-CN" altLang="en-US" sz="2400" b="1" dirty="0">
              <a:solidFill>
                <a:srgbClr val="FF0000"/>
              </a:solidFill>
              <a:ea typeface="微软雅黑" panose="020B0503020204020204" pitchFamily="34" charset="-122"/>
              <a:sym typeface="+mn-ea"/>
            </a:endParaRPr>
          </a:p>
        </p:txBody>
      </p:sp>
      <p:sp>
        <p:nvSpPr>
          <p:cNvPr id="13321" name="Text Box 9"/>
          <p:cNvSpPr txBox="1"/>
          <p:nvPr/>
        </p:nvSpPr>
        <p:spPr>
          <a:xfrm>
            <a:off x="1038225" y="3709035"/>
            <a:ext cx="7921625" cy="829945"/>
          </a:xfrm>
          <a:prstGeom prst="rect">
            <a:avLst/>
          </a:prstGeom>
          <a:solidFill>
            <a:schemeClr val="bg1"/>
          </a:solidFill>
          <a:ln w="9525">
            <a:noFill/>
          </a:ln>
        </p:spPr>
        <p:txBody>
          <a:bodyPr wrap="square">
            <a:spAutoFit/>
          </a:bodyPr>
          <a:p>
            <a:r>
              <a:rPr lang="zh-CN" sz="2400" b="1">
                <a:solidFill>
                  <a:schemeClr val="tx1"/>
                </a:solidFill>
                <a:latin typeface="微软雅黑" panose="020B0503020204020204" pitchFamily="34" charset="-122"/>
                <a:ea typeface="微软雅黑" panose="020B0503020204020204" pitchFamily="34" charset="-122"/>
                <a:sym typeface="+mn-ea"/>
              </a:rPr>
              <a:t>文</a:t>
            </a:r>
            <a:r>
              <a:rPr lang="en-US" altLang="zh-CN" sz="2400" b="1">
                <a:solidFill>
                  <a:schemeClr val="tx1"/>
                </a:solidFill>
                <a:latin typeface="微软雅黑" panose="020B0503020204020204" pitchFamily="34" charset="-122"/>
                <a:ea typeface="微软雅黑" panose="020B0503020204020204" pitchFamily="34" charset="-122"/>
                <a:sym typeface="+mn-ea"/>
              </a:rPr>
              <a:t>'</a:t>
            </a:r>
            <a:r>
              <a:rPr lang="zh-CN" sz="2400" b="1">
                <a:solidFill>
                  <a:schemeClr val="tx1"/>
                </a:solidFill>
                <a:latin typeface="微软雅黑" panose="020B0503020204020204" pitchFamily="34" charset="-122"/>
                <a:ea typeface="微软雅黑" panose="020B0503020204020204" pitchFamily="34" charset="-122"/>
                <a:sym typeface="+mn-ea"/>
              </a:rPr>
              <a:t>、宗</a:t>
            </a:r>
            <a:r>
              <a:rPr lang="en-US" altLang="zh-CN" sz="2400" b="1">
                <a:solidFill>
                  <a:schemeClr val="tx1"/>
                </a:solidFill>
                <a:latin typeface="微软雅黑" panose="020B0503020204020204" pitchFamily="34" charset="-122"/>
                <a:ea typeface="微软雅黑" panose="020B0503020204020204" pitchFamily="34" charset="-122"/>
                <a:sym typeface="+mn-ea"/>
              </a:rPr>
              <a:t>'</a:t>
            </a:r>
            <a:r>
              <a:rPr lang="zh-CN" altLang="en-US" sz="2400" b="1">
                <a:solidFill>
                  <a:schemeClr val="tx1"/>
                </a:solidFill>
                <a:latin typeface="微软雅黑" panose="020B0503020204020204" pitchFamily="34" charset="-122"/>
                <a:ea typeface="微软雅黑" panose="020B0503020204020204" pitchFamily="34" charset="-122"/>
                <a:sym typeface="+mn-ea"/>
              </a:rPr>
              <a:t>、</a:t>
            </a:r>
            <a:r>
              <a:rPr lang="zh-CN" sz="2400" b="1">
                <a:solidFill>
                  <a:schemeClr val="tx1"/>
                </a:solidFill>
                <a:latin typeface="微软雅黑" panose="020B0503020204020204" pitchFamily="34" charset="-122"/>
                <a:ea typeface="微软雅黑" panose="020B0503020204020204" pitchFamily="34" charset="-122"/>
                <a:sym typeface="+mn-ea"/>
              </a:rPr>
              <a:t>启</a:t>
            </a:r>
            <a:r>
              <a:rPr lang="en-US" altLang="zh-CN" sz="2400" b="1">
                <a:solidFill>
                  <a:schemeClr val="tx1"/>
                </a:solidFill>
                <a:latin typeface="微软雅黑" panose="020B0503020204020204" pitchFamily="34" charset="-122"/>
                <a:ea typeface="微软雅黑" panose="020B0503020204020204" pitchFamily="34" charset="-122"/>
                <a:sym typeface="+mn-ea"/>
              </a:rPr>
              <a:t>' </a:t>
            </a:r>
            <a:r>
              <a:rPr lang="zh-CN" sz="2400" b="1">
                <a:solidFill>
                  <a:schemeClr val="tx1"/>
                </a:solidFill>
                <a:latin typeface="微软雅黑" panose="020B0503020204020204" pitchFamily="34" charset="-122"/>
                <a:ea typeface="微软雅黑" panose="020B0503020204020204" pitchFamily="34" charset="-122"/>
                <a:sym typeface="+mn-ea"/>
              </a:rPr>
              <a:t>冲击基督教神学，</a:t>
            </a:r>
            <a:r>
              <a:rPr lang="zh-CN" altLang="en-US" sz="2400" b="1" dirty="0">
                <a:solidFill>
                  <a:schemeClr val="tx1"/>
                </a:solidFill>
                <a:latin typeface="微软雅黑" panose="020B0503020204020204" pitchFamily="34" charset="-122"/>
                <a:ea typeface="微软雅黑" panose="020B0503020204020204" pitchFamily="34" charset="-122"/>
              </a:rPr>
              <a:t>传播</a:t>
            </a:r>
            <a:r>
              <a:rPr lang="zh-CN" sz="2400" b="1">
                <a:latin typeface="微软雅黑" panose="020B0503020204020204" pitchFamily="34" charset="-122"/>
                <a:ea typeface="微软雅黑" panose="020B0503020204020204" pitchFamily="34" charset="-122"/>
                <a:cs typeface="微软雅黑" panose="020B0503020204020204" pitchFamily="34" charset="-122"/>
                <a:sym typeface="+mn-ea"/>
              </a:rPr>
              <a:t>人文主义、理性主义，</a:t>
            </a:r>
            <a:r>
              <a:rPr lang="zh-CN" altLang="en-US" sz="2400" b="1" dirty="0">
                <a:latin typeface="微软雅黑" panose="020B0503020204020204" pitchFamily="34" charset="-122"/>
                <a:ea typeface="微软雅黑" panose="020B0503020204020204" pitchFamily="34" charset="-122"/>
                <a:sym typeface="+mn-ea"/>
              </a:rPr>
              <a:t>解放人们思想；</a:t>
            </a:r>
            <a:endParaRPr lang="zh-CN" altLang="en-US" sz="24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9" name="图片 8"/>
          <p:cNvPicPr>
            <a:picLocks noChangeAspect="1"/>
          </p:cNvPicPr>
          <p:nvPr/>
        </p:nvPicPr>
        <p:blipFill>
          <a:blip r:embed="rId1"/>
          <a:stretch>
            <a:fillRect/>
          </a:stretch>
        </p:blipFill>
        <p:spPr>
          <a:xfrm>
            <a:off x="392430" y="483235"/>
            <a:ext cx="8344535" cy="2120265"/>
          </a:xfrm>
          <a:prstGeom prst="rect">
            <a:avLst/>
          </a:prstGeom>
        </p:spPr>
      </p:pic>
      <p:sp>
        <p:nvSpPr>
          <p:cNvPr id="2" name="Text Box 9"/>
          <p:cNvSpPr txBox="1"/>
          <p:nvPr/>
        </p:nvSpPr>
        <p:spPr>
          <a:xfrm>
            <a:off x="1038225" y="2660015"/>
            <a:ext cx="4932045" cy="460375"/>
          </a:xfrm>
          <a:prstGeom prst="rect">
            <a:avLst/>
          </a:prstGeom>
          <a:solidFill>
            <a:schemeClr val="bg1"/>
          </a:solidFill>
          <a:ln w="9525">
            <a:noFill/>
          </a:ln>
        </p:spPr>
        <p:txBody>
          <a:bodyPr wrap="square">
            <a:spAutoFit/>
          </a:bodyPr>
          <a:p>
            <a:r>
              <a:rPr lang="zh-CN" altLang="en-US" sz="2400" b="1" dirty="0">
                <a:solidFill>
                  <a:schemeClr val="tx1"/>
                </a:solidFill>
                <a:ea typeface="微软雅黑" panose="020B0503020204020204" pitchFamily="34" charset="-122"/>
                <a:sym typeface="+mn-ea"/>
              </a:rPr>
              <a:t>资产阶级掌握了政权，国家稳定；</a:t>
            </a:r>
            <a:endParaRPr lang="zh-CN" altLang="en-US" sz="24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Text Box 9"/>
          <p:cNvSpPr txBox="1"/>
          <p:nvPr/>
        </p:nvSpPr>
        <p:spPr>
          <a:xfrm>
            <a:off x="1089025" y="3176905"/>
            <a:ext cx="2851785" cy="460375"/>
          </a:xfrm>
          <a:prstGeom prst="rect">
            <a:avLst/>
          </a:prstGeom>
          <a:solidFill>
            <a:schemeClr val="bg1"/>
          </a:solidFill>
          <a:ln w="9525">
            <a:noFill/>
          </a:ln>
        </p:spPr>
        <p:txBody>
          <a:bodyPr wrap="square">
            <a:spAutoFit/>
          </a:bodyPr>
          <a:p>
            <a:r>
              <a:rPr lang="zh-CN" altLang="en-US" sz="2400" b="1" dirty="0">
                <a:solidFill>
                  <a:schemeClr val="tx1"/>
                </a:solidFill>
                <a:ea typeface="微软雅黑" panose="020B0503020204020204" pitchFamily="34" charset="-122"/>
                <a:sym typeface="+mn-ea"/>
              </a:rPr>
              <a:t>资本主义经济发展；</a:t>
            </a:r>
            <a:endParaRPr lang="zh-CN" altLang="en-US" sz="24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 name="Text Box 9"/>
          <p:cNvSpPr txBox="1"/>
          <p:nvPr/>
        </p:nvSpPr>
        <p:spPr>
          <a:xfrm>
            <a:off x="1038225" y="4610735"/>
            <a:ext cx="2757170" cy="460375"/>
          </a:xfrm>
          <a:prstGeom prst="rect">
            <a:avLst/>
          </a:prstGeom>
          <a:solidFill>
            <a:schemeClr val="bg1"/>
          </a:solidFill>
          <a:ln w="9525">
            <a:noFill/>
          </a:ln>
        </p:spPr>
        <p:txBody>
          <a:bodyPr wrap="square">
            <a:spAutoFit/>
          </a:bodyPr>
          <a:p>
            <a:r>
              <a:rPr lang="zh-CN" altLang="en-US" sz="2400" b="1" dirty="0">
                <a:solidFill>
                  <a:schemeClr val="tx1"/>
                </a:solidFill>
                <a:ea typeface="微软雅黑" panose="020B0503020204020204" pitchFamily="34" charset="-122"/>
                <a:sym typeface="+mn-ea"/>
              </a:rPr>
              <a:t>自然科学的发展。</a:t>
            </a:r>
            <a:endParaRPr lang="zh-CN" altLang="en-US" sz="24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321"/>
                                        </p:tgtEl>
                                        <p:attrNameLst>
                                          <p:attrName>style.visibility</p:attrName>
                                        </p:attrNameLst>
                                      </p:cBhvr>
                                      <p:to>
                                        <p:strVal val="visible"/>
                                      </p:to>
                                    </p:set>
                                    <p:anim calcmode="lin" valueType="num">
                                      <p:cBhvr additive="base">
                                        <p:cTn id="19" dur="500" fill="hold"/>
                                        <p:tgtEl>
                                          <p:spTgt spid="13321"/>
                                        </p:tgtEl>
                                        <p:attrNameLst>
                                          <p:attrName>ppt_x</p:attrName>
                                        </p:attrNameLst>
                                      </p:cBhvr>
                                      <p:tavLst>
                                        <p:tav tm="0">
                                          <p:val>
                                            <p:strVal val="#ppt_x"/>
                                          </p:val>
                                        </p:tav>
                                        <p:tav tm="100000">
                                          <p:val>
                                            <p:strVal val="#ppt_x"/>
                                          </p:val>
                                        </p:tav>
                                      </p:tavLst>
                                    </p:anim>
                                    <p:anim calcmode="lin" valueType="num">
                                      <p:cBhvr additive="base">
                                        <p:cTn id="20" dur="500" fill="hold"/>
                                        <p:tgtEl>
                                          <p:spTgt spid="133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1" grpId="0" bldLvl="0" animBg="1"/>
      <p:bldP spid="2" grpId="0" bldLvl="0" animBg="1"/>
      <p:bldP spid="3" grpId="0" bldLvl="0" animBg="1"/>
      <p:bldP spid="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13314" name="表格 13313"/>
          <p:cNvGraphicFramePr/>
          <p:nvPr/>
        </p:nvGraphicFramePr>
        <p:xfrm>
          <a:off x="1024890" y="1017905"/>
          <a:ext cx="7008495" cy="3613785"/>
        </p:xfrm>
        <a:graphic>
          <a:graphicData uri="http://schemas.openxmlformats.org/drawingml/2006/table">
            <a:tbl>
              <a:tblPr/>
              <a:tblGrid>
                <a:gridCol w="1360805"/>
                <a:gridCol w="896620"/>
                <a:gridCol w="4751070"/>
              </a:tblGrid>
              <a:tr h="64389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r>
                        <a:rPr lang="zh-CN" altLang="en-US" sz="2400" b="1" dirty="0">
                          <a:solidFill>
                            <a:schemeClr val="tx1"/>
                          </a:solidFill>
                          <a:latin typeface="微软雅黑" panose="020B0503020204020204" pitchFamily="34" charset="-122"/>
                          <a:ea typeface="微软雅黑" panose="020B0503020204020204" pitchFamily="34" charset="-122"/>
                        </a:rPr>
                        <a:t>科学家</a:t>
                      </a:r>
                      <a:endParaRPr lang="zh-CN" altLang="en-US" sz="2400" b="1" dirty="0">
                        <a:solidFill>
                          <a:schemeClr val="tx1"/>
                        </a:solidFill>
                        <a:latin typeface="微软雅黑" panose="020B0503020204020204" pitchFamily="34" charset="-122"/>
                        <a:ea typeface="微软雅黑" panose="020B0503020204020204" pitchFamily="34"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r>
                        <a:rPr lang="zh-CN" altLang="en-US" sz="2400" b="1" dirty="0">
                          <a:solidFill>
                            <a:schemeClr val="tx1"/>
                          </a:solidFill>
                          <a:latin typeface="微软雅黑" panose="020B0503020204020204" pitchFamily="34" charset="-122"/>
                          <a:ea typeface="微软雅黑" panose="020B0503020204020204" pitchFamily="34" charset="-122"/>
                        </a:rPr>
                        <a:t>国别</a:t>
                      </a:r>
                      <a:endParaRPr lang="zh-CN" altLang="en-US" sz="2400" b="1" dirty="0">
                        <a:solidFill>
                          <a:schemeClr val="tx1"/>
                        </a:solidFill>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eaLnBrk="0" hangingPunct="0">
                        <a:lnSpc>
                          <a:spcPct val="80000"/>
                        </a:lnSpc>
                        <a:spcBef>
                          <a:spcPct val="20000"/>
                        </a:spcBef>
                        <a:buClr>
                          <a:schemeClr val="accent2"/>
                        </a:buClr>
                        <a:buSzPct val="85000"/>
                        <a:buFont typeface="Brush Script MT" panose="03060802040406070304" pitchFamily="66" charset="0"/>
                        <a:buNone/>
                      </a:pPr>
                      <a:r>
                        <a:rPr lang="zh-CN" altLang="en-US" sz="2400" b="1" dirty="0">
                          <a:solidFill>
                            <a:schemeClr val="tx1"/>
                          </a:solidFill>
                          <a:latin typeface="微软雅黑" panose="020B0503020204020204" pitchFamily="34" charset="-122"/>
                          <a:ea typeface="微软雅黑" panose="020B0503020204020204" pitchFamily="34" charset="-122"/>
                        </a:rPr>
                        <a:t>         成   就</a:t>
                      </a:r>
                      <a:endParaRPr lang="zh-CN" altLang="en-US" sz="2400" b="1" dirty="0">
                        <a:solidFill>
                          <a:schemeClr val="tx1"/>
                        </a:solidFill>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4546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solidFill>
                          <a:srgbClr val="0000CC"/>
                        </a:solidFill>
                        <a:latin typeface="微软雅黑" panose="020B0503020204020204" pitchFamily="34" charset="-122"/>
                        <a:ea typeface="微软雅黑" panose="020B0503020204020204" pitchFamily="34"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solidFill>
                          <a:srgbClr val="1C1C1C"/>
                        </a:solidFill>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eaLnBrk="0" hangingPunct="0">
                        <a:lnSpc>
                          <a:spcPct val="80000"/>
                        </a:lnSpc>
                        <a:spcBef>
                          <a:spcPct val="20000"/>
                        </a:spcBef>
                        <a:buClr>
                          <a:schemeClr val="accent2"/>
                        </a:buClr>
                        <a:buSzPct val="85000"/>
                        <a:buFont typeface="Brush Script MT" panose="03060802040406070304" pitchFamily="66" charset="0"/>
                        <a:buNone/>
                      </a:pPr>
                      <a:r>
                        <a:rPr lang="zh-CN" altLang="zh-CN" sz="2400" b="1" dirty="0">
                          <a:latin typeface="微软雅黑" panose="020B0503020204020204" pitchFamily="34" charset="-122"/>
                          <a:ea typeface="微软雅黑" panose="020B0503020204020204" pitchFamily="34" charset="-122"/>
                        </a:rPr>
                        <a:t>  </a:t>
                      </a: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15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r>
                        <a:rPr lang="zh-CN" altLang="zh-CN" sz="2400" b="1" dirty="0">
                          <a:solidFill>
                            <a:srgbClr val="0000CC"/>
                          </a:solidFill>
                          <a:latin typeface="微软雅黑" panose="020B0503020204020204" pitchFamily="34" charset="-122"/>
                          <a:ea typeface="微软雅黑" panose="020B0503020204020204" pitchFamily="34" charset="-122"/>
                        </a:rPr>
                        <a:t> </a:t>
                      </a:r>
                      <a:endParaRPr lang="zh-CN" altLang="zh-CN" sz="2400" b="1" dirty="0">
                        <a:solidFill>
                          <a:srgbClr val="0000CC"/>
                        </a:solidFill>
                        <a:latin typeface="微软雅黑" panose="020B0503020204020204" pitchFamily="34" charset="-122"/>
                        <a:ea typeface="微软雅黑" panose="020B0503020204020204" pitchFamily="34"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eaLnBrk="0" hangingPunct="0">
                        <a:lnSpc>
                          <a:spcPct val="80000"/>
                        </a:lnSpc>
                        <a:spcBef>
                          <a:spcPct val="20000"/>
                        </a:spcBef>
                        <a:buClr>
                          <a:schemeClr val="accent2"/>
                        </a:buClr>
                        <a:buSzPct val="85000"/>
                        <a:buFont typeface="Brush Script MT" panose="03060802040406070304" pitchFamily="66" charset="0"/>
                        <a:buNone/>
                      </a:pPr>
                      <a:r>
                        <a:rPr lang="zh-CN" altLang="zh-CN" sz="2400" b="1" dirty="0">
                          <a:latin typeface="微软雅黑" panose="020B0503020204020204" pitchFamily="34" charset="-122"/>
                          <a:ea typeface="微软雅黑" panose="020B0503020204020204" pitchFamily="34" charset="-122"/>
                        </a:rPr>
                        <a:t> </a:t>
                      </a: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3154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solidFill>
                          <a:srgbClr val="0000CC"/>
                        </a:solidFill>
                        <a:latin typeface="微软雅黑" panose="020B0503020204020204" pitchFamily="34" charset="-122"/>
                        <a:ea typeface="微软雅黑" panose="020B0503020204020204" pitchFamily="34"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eaLnBrk="0" hangingPunct="0">
                        <a:lnSpc>
                          <a:spcPct val="0"/>
                        </a:lnSpc>
                        <a:spcBef>
                          <a:spcPct val="20000"/>
                        </a:spcBef>
                        <a:buClr>
                          <a:schemeClr val="accent2"/>
                        </a:buClr>
                        <a:buSzPct val="85000"/>
                        <a:buFont typeface="Brush Script MT" panose="03060802040406070304" pitchFamily="66" charset="0"/>
                        <a:buNone/>
                      </a:pPr>
                      <a:r>
                        <a:rPr lang="zh-CN" altLang="zh-CN" sz="2400" b="1" dirty="0">
                          <a:latin typeface="微软雅黑" panose="020B0503020204020204" pitchFamily="34" charset="-122"/>
                          <a:ea typeface="微软雅黑" panose="020B0503020204020204" pitchFamily="34" charset="-122"/>
                        </a:rPr>
                        <a:t>  </a:t>
                      </a: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2138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solidFill>
                          <a:srgbClr val="0000CC"/>
                        </a:solidFill>
                        <a:latin typeface="微软雅黑" panose="020B0503020204020204" pitchFamily="34" charset="-122"/>
                        <a:ea typeface="微软雅黑" panose="020B0503020204020204" pitchFamily="34"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algn="ctr" eaLnBrk="0" hangingPunct="0">
                        <a:lnSpc>
                          <a:spcPct val="80000"/>
                        </a:lnSpc>
                        <a:spcBef>
                          <a:spcPct val="20000"/>
                        </a:spcBef>
                        <a:buClr>
                          <a:schemeClr val="accent2"/>
                        </a:buClr>
                        <a:buSzPct val="85000"/>
                        <a:buFont typeface="Brush Script MT" panose="03060802040406070304" pitchFamily="66" charset="0"/>
                        <a:buNone/>
                      </a:pP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Franklin Gothic Book" panose="020B05030201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Franklin Gothic Book" panose="020B0503020102020204" pitchFamily="34" charset="0"/>
                          <a:ea typeface="宋体" panose="02010600030101010101" pitchFamily="2" charset="-122"/>
                          <a:cs typeface="+mn-cs"/>
                        </a:defRPr>
                      </a:lvl5pPr>
                    </a:lstStyle>
                    <a:p>
                      <a:pPr lvl="0" eaLnBrk="0" hangingPunct="0">
                        <a:lnSpc>
                          <a:spcPct val="80000"/>
                        </a:lnSpc>
                        <a:spcBef>
                          <a:spcPct val="20000"/>
                        </a:spcBef>
                        <a:buClr>
                          <a:schemeClr val="accent2"/>
                        </a:buClr>
                        <a:buSzPct val="85000"/>
                        <a:buFont typeface="Brush Script MT" panose="03060802040406070304" pitchFamily="66" charset="0"/>
                        <a:buNone/>
                      </a:pPr>
                      <a:r>
                        <a:rPr lang="zh-CN" altLang="zh-CN" sz="2400" b="1" dirty="0">
                          <a:latin typeface="微软雅黑" panose="020B0503020204020204" pitchFamily="34" charset="-122"/>
                          <a:ea typeface="微软雅黑" panose="020B0503020204020204" pitchFamily="34" charset="-122"/>
                        </a:rPr>
                        <a:t>  </a:t>
                      </a:r>
                      <a:endParaRPr lang="zh-CN" altLang="zh-CN" sz="24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340" name="Text Box 28"/>
          <p:cNvSpPr txBox="1"/>
          <p:nvPr/>
        </p:nvSpPr>
        <p:spPr>
          <a:xfrm>
            <a:off x="1112838" y="355600"/>
            <a:ext cx="6842125" cy="579438"/>
          </a:xfrm>
          <a:prstGeom prst="rect">
            <a:avLst/>
          </a:prstGeom>
          <a:noFill/>
          <a:ln w="9525">
            <a:noFill/>
          </a:ln>
        </p:spPr>
        <p:txBody>
          <a:bodyPr>
            <a:spAutoFit/>
          </a:bodyPr>
          <a:p>
            <a:pPr algn="ctr" eaLnBrk="0" hangingPunct="0">
              <a:spcBef>
                <a:spcPct val="50000"/>
              </a:spcBef>
            </a:pPr>
            <a:r>
              <a:rPr lang="zh-CN" altLang="zh-CN" sz="3200" b="1" dirty="0">
                <a:solidFill>
                  <a:schemeClr val="tx1"/>
                </a:solidFill>
                <a:latin typeface="微软雅黑" panose="020B0503020204020204" pitchFamily="34" charset="-122"/>
                <a:ea typeface="微软雅黑" panose="020B0503020204020204" pitchFamily="34" charset="-122"/>
              </a:rPr>
              <a:t>17-19</a:t>
            </a:r>
            <a:r>
              <a:rPr lang="zh-CN" altLang="en-US" sz="3200" b="1" dirty="0">
                <a:solidFill>
                  <a:schemeClr val="tx1"/>
                </a:solidFill>
                <a:latin typeface="微软雅黑" panose="020B0503020204020204" pitchFamily="34" charset="-122"/>
                <a:ea typeface="微软雅黑" panose="020B0503020204020204" pitchFamily="34" charset="-122"/>
              </a:rPr>
              <a:t>世纪前期细胞学说的发展过程</a:t>
            </a:r>
            <a:endParaRPr lang="zh-CN" altLang="en-US" sz="3200" b="1" dirty="0">
              <a:solidFill>
                <a:schemeClr val="tx1"/>
              </a:solidFill>
              <a:latin typeface="微软雅黑" panose="020B0503020204020204" pitchFamily="34" charset="-122"/>
              <a:ea typeface="微软雅黑" panose="020B0503020204020204" pitchFamily="34" charset="-122"/>
            </a:endParaRPr>
          </a:p>
        </p:txBody>
      </p:sp>
      <p:sp>
        <p:nvSpPr>
          <p:cNvPr id="14365" name="Text Box 29"/>
          <p:cNvSpPr txBox="1">
            <a:spLocks noChangeArrowheads="1"/>
          </p:cNvSpPr>
          <p:nvPr/>
        </p:nvSpPr>
        <p:spPr bwMode="auto">
          <a:xfrm>
            <a:off x="3366135" y="3230245"/>
            <a:ext cx="5425440" cy="460375"/>
          </a:xfrm>
          <a:prstGeom prst="rect">
            <a:avLst/>
          </a:prstGeom>
          <a:noFill/>
          <a:ln w="9525">
            <a:noFill/>
            <a:miter lim="800000"/>
          </a:ln>
          <a:effectLst/>
        </p:spPr>
        <p:txBody>
          <a:bodyPr wrap="square">
            <a:spAutoFit/>
          </a:bodyPr>
          <a:lstStyle/>
          <a:p>
            <a:pPr marR="0" defTabSz="914400" eaLnBrk="0" hangingPunct="0">
              <a:spcBef>
                <a:spcPct val="50000"/>
              </a:spcBef>
              <a:buClrTx/>
              <a:buSzTx/>
              <a:buFont typeface="Arial" panose="020B0604020202020204" pitchFamily="34" charset="0"/>
              <a:buNone/>
              <a:defRPr/>
            </a:pPr>
            <a:r>
              <a:rPr lang="zh-CN" sz="2400" b="1">
                <a:solidFill>
                  <a:srgbClr val="FF0000"/>
                </a:solidFill>
                <a:latin typeface="微软雅黑" panose="020B0503020204020204" pitchFamily="34" charset="-122"/>
                <a:ea typeface="微软雅黑" panose="020B0503020204020204" pitchFamily="34" charset="-122"/>
                <a:sym typeface="+mn-ea"/>
              </a:rPr>
              <a:t>为生物进化论的创立奠定了基础</a:t>
            </a:r>
            <a:endParaRPr kumimoji="0" lang="zh-CN" altLang="en-US" sz="2400" b="1" i="1" kern="1200" cap="none" spc="0" normalizeH="0" baseline="0" noProof="0" smtClean="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mn-ea"/>
            </a:endParaRPr>
          </a:p>
        </p:txBody>
      </p:sp>
      <p:sp>
        <p:nvSpPr>
          <p:cNvPr id="14366" name="Text Box 30"/>
          <p:cNvSpPr txBox="1"/>
          <p:nvPr/>
        </p:nvSpPr>
        <p:spPr>
          <a:xfrm>
            <a:off x="3875405" y="1726565"/>
            <a:ext cx="1708150"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发现了细胞</a:t>
            </a:r>
            <a:endParaRPr lang="zh-CN" altLang="en-US" sz="2400" b="1" dirty="0">
              <a:latin typeface="微软雅黑" panose="020B0503020204020204" pitchFamily="34" charset="-122"/>
              <a:ea typeface="微软雅黑" panose="020B0503020204020204" pitchFamily="34" charset="-122"/>
            </a:endParaRPr>
          </a:p>
        </p:txBody>
      </p:sp>
      <p:sp>
        <p:nvSpPr>
          <p:cNvPr id="14367" name="Text Box 31"/>
          <p:cNvSpPr txBox="1"/>
          <p:nvPr/>
        </p:nvSpPr>
        <p:spPr>
          <a:xfrm>
            <a:off x="3571240" y="2199323"/>
            <a:ext cx="3232150"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首次描述细胞核的结构</a:t>
            </a:r>
            <a:endParaRPr lang="zh-CN" altLang="en-US" sz="2400" b="1" dirty="0">
              <a:latin typeface="微软雅黑" panose="020B0503020204020204" pitchFamily="34" charset="-122"/>
              <a:ea typeface="微软雅黑" panose="020B0503020204020204" pitchFamily="34" charset="-122"/>
            </a:endParaRPr>
          </a:p>
        </p:txBody>
      </p:sp>
      <p:sp>
        <p:nvSpPr>
          <p:cNvPr id="14368" name="Text Box 32"/>
          <p:cNvSpPr txBox="1"/>
          <p:nvPr/>
        </p:nvSpPr>
        <p:spPr>
          <a:xfrm>
            <a:off x="3571240" y="2837815"/>
            <a:ext cx="2316163"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创立了细胞学说</a:t>
            </a:r>
            <a:endParaRPr lang="zh-CN" altLang="en-US" sz="2400" b="1" dirty="0">
              <a:latin typeface="微软雅黑" panose="020B0503020204020204" pitchFamily="34" charset="-122"/>
              <a:ea typeface="微软雅黑" panose="020B0503020204020204" pitchFamily="34" charset="-122"/>
            </a:endParaRPr>
          </a:p>
        </p:txBody>
      </p:sp>
      <p:sp>
        <p:nvSpPr>
          <p:cNvPr id="14369" name="Text Box 33"/>
          <p:cNvSpPr txBox="1"/>
          <p:nvPr/>
        </p:nvSpPr>
        <p:spPr>
          <a:xfrm>
            <a:off x="3553460" y="3796983"/>
            <a:ext cx="4479925" cy="749300"/>
          </a:xfrm>
          <a:prstGeom prst="rect">
            <a:avLst/>
          </a:prstGeom>
          <a:noFill/>
          <a:ln w="9525">
            <a:noFill/>
          </a:ln>
        </p:spPr>
        <p:txBody>
          <a:bodyPr>
            <a:spAutoFit/>
          </a:bodyPr>
          <a:p>
            <a:pPr>
              <a:lnSpc>
                <a:spcPct val="90000"/>
              </a:lnSpc>
            </a:pPr>
            <a:r>
              <a:rPr lang="zh-CN" altLang="en-US" sz="2400" b="1" dirty="0">
                <a:latin typeface="微软雅黑" panose="020B0503020204020204" pitchFamily="34" charset="-122"/>
                <a:ea typeface="微软雅黑" panose="020B0503020204020204" pitchFamily="34" charset="-122"/>
              </a:rPr>
              <a:t>把细胞学说和胚胎学结合研究，进一步完善细胞学说</a:t>
            </a:r>
            <a:endParaRPr lang="zh-CN" altLang="en-US" sz="2400" b="1" dirty="0">
              <a:latin typeface="微软雅黑" panose="020B0503020204020204" pitchFamily="34" charset="-122"/>
              <a:ea typeface="微软雅黑" panose="020B0503020204020204" pitchFamily="34" charset="-122"/>
            </a:endParaRPr>
          </a:p>
        </p:txBody>
      </p:sp>
      <p:sp>
        <p:nvSpPr>
          <p:cNvPr id="14370" name="Text Box 34"/>
          <p:cNvSpPr txBox="1"/>
          <p:nvPr/>
        </p:nvSpPr>
        <p:spPr>
          <a:xfrm>
            <a:off x="2440305" y="1726565"/>
            <a:ext cx="792163"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英国</a:t>
            </a:r>
            <a:endParaRPr lang="zh-CN" altLang="en-US" sz="2400" b="1" dirty="0">
              <a:latin typeface="微软雅黑" panose="020B0503020204020204" pitchFamily="34" charset="-122"/>
              <a:ea typeface="微软雅黑" panose="020B0503020204020204" pitchFamily="34" charset="-122"/>
            </a:endParaRPr>
          </a:p>
        </p:txBody>
      </p:sp>
      <p:sp>
        <p:nvSpPr>
          <p:cNvPr id="14371" name="Text Box 35"/>
          <p:cNvSpPr txBox="1"/>
          <p:nvPr/>
        </p:nvSpPr>
        <p:spPr>
          <a:xfrm>
            <a:off x="2440305" y="2287905"/>
            <a:ext cx="793750"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荷兰</a:t>
            </a:r>
            <a:endParaRPr lang="zh-CN" altLang="en-US" sz="2400" b="1" dirty="0">
              <a:latin typeface="微软雅黑" panose="020B0503020204020204" pitchFamily="34" charset="-122"/>
              <a:ea typeface="微软雅黑" panose="020B0503020204020204" pitchFamily="34" charset="-122"/>
            </a:endParaRPr>
          </a:p>
        </p:txBody>
      </p:sp>
      <p:sp>
        <p:nvSpPr>
          <p:cNvPr id="14372" name="Text Box 36"/>
          <p:cNvSpPr txBox="1"/>
          <p:nvPr/>
        </p:nvSpPr>
        <p:spPr>
          <a:xfrm>
            <a:off x="2440305" y="3030855"/>
            <a:ext cx="793750"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德国</a:t>
            </a:r>
            <a:endParaRPr lang="zh-CN" altLang="en-US" sz="2400" b="1" dirty="0">
              <a:latin typeface="微软雅黑" panose="020B0503020204020204" pitchFamily="34" charset="-122"/>
              <a:ea typeface="微软雅黑" panose="020B0503020204020204" pitchFamily="34" charset="-122"/>
            </a:endParaRPr>
          </a:p>
        </p:txBody>
      </p:sp>
      <p:sp>
        <p:nvSpPr>
          <p:cNvPr id="14373" name="Text Box 37"/>
          <p:cNvSpPr txBox="1"/>
          <p:nvPr/>
        </p:nvSpPr>
        <p:spPr>
          <a:xfrm>
            <a:off x="2441575" y="4006215"/>
            <a:ext cx="792163" cy="457200"/>
          </a:xfrm>
          <a:prstGeom prst="rect">
            <a:avLst/>
          </a:prstGeom>
          <a:noFill/>
          <a:ln w="9525">
            <a:noFill/>
          </a:ln>
        </p:spPr>
        <p:txBody>
          <a:bodyPr wrap="none">
            <a:spAutoFit/>
          </a:bodyPr>
          <a:p>
            <a:r>
              <a:rPr lang="zh-CN" altLang="en-US" sz="2400" b="1" dirty="0">
                <a:latin typeface="微软雅黑" panose="020B0503020204020204" pitchFamily="34" charset="-122"/>
                <a:ea typeface="微软雅黑" panose="020B0503020204020204" pitchFamily="34" charset="-122"/>
              </a:rPr>
              <a:t>德国</a:t>
            </a:r>
            <a:endParaRPr lang="zh-CN" altLang="en-US" sz="2400" b="1" dirty="0">
              <a:latin typeface="微软雅黑" panose="020B0503020204020204" pitchFamily="34" charset="-122"/>
              <a:ea typeface="微软雅黑" panose="020B0503020204020204" pitchFamily="34" charset="-122"/>
            </a:endParaRPr>
          </a:p>
        </p:txBody>
      </p:sp>
      <p:sp>
        <p:nvSpPr>
          <p:cNvPr id="14374" name="Text Box 38"/>
          <p:cNvSpPr txBox="1"/>
          <p:nvPr/>
        </p:nvSpPr>
        <p:spPr>
          <a:xfrm>
            <a:off x="1343660" y="1726565"/>
            <a:ext cx="790575" cy="457200"/>
          </a:xfrm>
          <a:prstGeom prst="rect">
            <a:avLst/>
          </a:prstGeom>
          <a:noFill/>
          <a:ln w="9525">
            <a:noFill/>
          </a:ln>
        </p:spPr>
        <p:txBody>
          <a:bodyPr wrap="none">
            <a:spAutoFit/>
          </a:bodyPr>
          <a:p>
            <a:pPr algn="ctr" eaLnBrk="0" hangingPunct="0"/>
            <a:r>
              <a:rPr lang="zh-CN" altLang="en-US" sz="2400" b="1" dirty="0">
                <a:solidFill>
                  <a:srgbClr val="0000CC"/>
                </a:solidFill>
                <a:latin typeface="微软雅黑" panose="020B0503020204020204" pitchFamily="34" charset="-122"/>
                <a:ea typeface="微软雅黑" panose="020B0503020204020204" pitchFamily="34" charset="-122"/>
                <a:sym typeface="Arial" panose="020B0604020202020204" pitchFamily="34" charset="0"/>
              </a:rPr>
              <a:t>胡克</a:t>
            </a:r>
            <a:endParaRPr lang="zh-CN" altLang="en-US" sz="2400" b="1" dirty="0">
              <a:solidFill>
                <a:srgbClr val="0000CC"/>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375" name="Text Box 39"/>
          <p:cNvSpPr txBox="1"/>
          <p:nvPr/>
        </p:nvSpPr>
        <p:spPr>
          <a:xfrm>
            <a:off x="1036955" y="2287588"/>
            <a:ext cx="1403350" cy="457200"/>
          </a:xfrm>
          <a:prstGeom prst="rect">
            <a:avLst/>
          </a:prstGeom>
          <a:noFill/>
          <a:ln w="9525">
            <a:noFill/>
          </a:ln>
        </p:spPr>
        <p:txBody>
          <a:bodyPr wrap="none">
            <a:spAutoFit/>
          </a:bodyPr>
          <a:p>
            <a:pPr algn="ctr" eaLnBrk="0" hangingPunct="0"/>
            <a:r>
              <a:rPr lang="zh-CN" altLang="en-US" sz="2400" b="1" dirty="0">
                <a:solidFill>
                  <a:srgbClr val="0000CC"/>
                </a:solidFill>
                <a:latin typeface="微软雅黑" panose="020B0503020204020204" pitchFamily="34" charset="-122"/>
                <a:ea typeface="微软雅黑" panose="020B0503020204020204" pitchFamily="34" charset="-122"/>
                <a:sym typeface="Arial" panose="020B0604020202020204" pitchFamily="34" charset="0"/>
              </a:rPr>
              <a:t>列文虎克</a:t>
            </a:r>
            <a:endParaRPr lang="zh-CN" altLang="en-US" sz="2400" b="1" dirty="0">
              <a:solidFill>
                <a:srgbClr val="0000CC"/>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376" name="Text Box 40"/>
          <p:cNvSpPr txBox="1"/>
          <p:nvPr/>
        </p:nvSpPr>
        <p:spPr>
          <a:xfrm>
            <a:off x="1113155" y="2847975"/>
            <a:ext cx="1095375" cy="822325"/>
          </a:xfrm>
          <a:prstGeom prst="rect">
            <a:avLst/>
          </a:prstGeom>
          <a:noFill/>
          <a:ln w="9525">
            <a:noFill/>
          </a:ln>
        </p:spPr>
        <p:txBody>
          <a:bodyPr wrap="none">
            <a:spAutoFit/>
          </a:bodyPr>
          <a:p>
            <a:pPr algn="ctr"/>
            <a:r>
              <a:rPr lang="zh-CN" altLang="en-US" sz="2400" b="1" dirty="0">
                <a:solidFill>
                  <a:srgbClr val="0000CC"/>
                </a:solidFill>
                <a:latin typeface="微软雅黑" panose="020B0503020204020204" pitchFamily="34" charset="-122"/>
                <a:ea typeface="微软雅黑" panose="020B0503020204020204" pitchFamily="34" charset="-122"/>
              </a:rPr>
              <a:t>施莱登</a:t>
            </a:r>
            <a:endParaRPr lang="zh-CN" altLang="en-US" sz="2400" b="1" dirty="0">
              <a:solidFill>
                <a:srgbClr val="0000CC"/>
              </a:solidFill>
              <a:latin typeface="微软雅黑" panose="020B0503020204020204" pitchFamily="34" charset="-122"/>
              <a:ea typeface="微软雅黑" panose="020B0503020204020204" pitchFamily="34" charset="-122"/>
            </a:endParaRPr>
          </a:p>
          <a:p>
            <a:pPr algn="ctr"/>
            <a:r>
              <a:rPr lang="zh-CN" altLang="en-US" sz="2400" b="1" dirty="0">
                <a:solidFill>
                  <a:srgbClr val="0000CC"/>
                </a:solidFill>
                <a:latin typeface="微软雅黑" panose="020B0503020204020204" pitchFamily="34" charset="-122"/>
                <a:ea typeface="微软雅黑" panose="020B0503020204020204" pitchFamily="34" charset="-122"/>
              </a:rPr>
              <a:t>施旺</a:t>
            </a:r>
            <a:endParaRPr lang="zh-CN" altLang="en-US" sz="2400" b="1" dirty="0">
              <a:solidFill>
                <a:srgbClr val="0000CC"/>
              </a:solidFill>
              <a:latin typeface="微软雅黑" panose="020B0503020204020204" pitchFamily="34" charset="-122"/>
              <a:ea typeface="微软雅黑" panose="020B0503020204020204" pitchFamily="34" charset="-122"/>
            </a:endParaRPr>
          </a:p>
        </p:txBody>
      </p:sp>
      <p:sp>
        <p:nvSpPr>
          <p:cNvPr id="14377" name="Text Box 41"/>
          <p:cNvSpPr txBox="1"/>
          <p:nvPr/>
        </p:nvSpPr>
        <p:spPr>
          <a:xfrm>
            <a:off x="1113155" y="4006215"/>
            <a:ext cx="1250950" cy="457200"/>
          </a:xfrm>
          <a:prstGeom prst="rect">
            <a:avLst/>
          </a:prstGeom>
          <a:noFill/>
          <a:ln w="9525">
            <a:noFill/>
          </a:ln>
        </p:spPr>
        <p:txBody>
          <a:bodyPr wrap="none">
            <a:spAutoFit/>
          </a:bodyPr>
          <a:p>
            <a:r>
              <a:rPr lang="zh-CN" altLang="en-US" sz="2400" b="1" dirty="0">
                <a:solidFill>
                  <a:srgbClr val="0000CC"/>
                </a:solidFill>
                <a:latin typeface="微软雅黑" panose="020B0503020204020204" pitchFamily="34" charset="-122"/>
                <a:ea typeface="微软雅黑" panose="020B0503020204020204" pitchFamily="34" charset="-122"/>
              </a:rPr>
              <a:t>德马克 </a:t>
            </a:r>
            <a:endParaRPr lang="zh-CN" altLang="en-US" sz="2400" b="1" dirty="0">
              <a:solidFill>
                <a:srgbClr val="0000CC"/>
              </a:solidFill>
              <a:latin typeface="微软雅黑" panose="020B0503020204020204" pitchFamily="34" charset="-122"/>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4374"/>
                                        </p:tgtEl>
                                        <p:attrNameLst>
                                          <p:attrName>style.visibility</p:attrName>
                                        </p:attrNameLst>
                                      </p:cBhvr>
                                      <p:to>
                                        <p:strVal val="visible"/>
                                      </p:to>
                                    </p:set>
                                    <p:anim calcmode="lin" valueType="num">
                                      <p:cBhvr additive="base">
                                        <p:cTn id="7" dur="500" fill="hold"/>
                                        <p:tgtEl>
                                          <p:spTgt spid="14374"/>
                                        </p:tgtEl>
                                        <p:attrNameLst>
                                          <p:attrName>ppt_x</p:attrName>
                                        </p:attrNameLst>
                                      </p:cBhvr>
                                      <p:tavLst>
                                        <p:tav tm="0">
                                          <p:val>
                                            <p:strVal val="#ppt_x"/>
                                          </p:val>
                                        </p:tav>
                                        <p:tav tm="100000">
                                          <p:val>
                                            <p:strVal val="#ppt_x"/>
                                          </p:val>
                                        </p:tav>
                                      </p:tavLst>
                                    </p:anim>
                                    <p:anim calcmode="lin" valueType="num">
                                      <p:cBhvr additive="base">
                                        <p:cTn id="8" dur="500" fill="hold"/>
                                        <p:tgtEl>
                                          <p:spTgt spid="143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4366"/>
                                        </p:tgtEl>
                                        <p:attrNameLst>
                                          <p:attrName>style.visibility</p:attrName>
                                        </p:attrNameLst>
                                      </p:cBhvr>
                                      <p:to>
                                        <p:strVal val="visible"/>
                                      </p:to>
                                    </p:set>
                                    <p:anim calcmode="lin" valueType="num">
                                      <p:cBhvr additive="base">
                                        <p:cTn id="13" dur="500" fill="hold"/>
                                        <p:tgtEl>
                                          <p:spTgt spid="14366"/>
                                        </p:tgtEl>
                                        <p:attrNameLst>
                                          <p:attrName>ppt_x</p:attrName>
                                        </p:attrNameLst>
                                      </p:cBhvr>
                                      <p:tavLst>
                                        <p:tav tm="0">
                                          <p:val>
                                            <p:strVal val="#ppt_x"/>
                                          </p:val>
                                        </p:tav>
                                        <p:tav tm="100000">
                                          <p:val>
                                            <p:strVal val="#ppt_x"/>
                                          </p:val>
                                        </p:tav>
                                      </p:tavLst>
                                    </p:anim>
                                    <p:anim calcmode="lin" valueType="num">
                                      <p:cBhvr additive="base">
                                        <p:cTn id="14" dur="500" fill="hold"/>
                                        <p:tgtEl>
                                          <p:spTgt spid="143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14375"/>
                                        </p:tgtEl>
                                        <p:attrNameLst>
                                          <p:attrName>style.visibility</p:attrName>
                                        </p:attrNameLst>
                                      </p:cBhvr>
                                      <p:to>
                                        <p:strVal val="visible"/>
                                      </p:to>
                                    </p:set>
                                    <p:anim calcmode="lin" valueType="num">
                                      <p:cBhvr additive="base">
                                        <p:cTn id="19" dur="500" fill="hold"/>
                                        <p:tgtEl>
                                          <p:spTgt spid="14375"/>
                                        </p:tgtEl>
                                        <p:attrNameLst>
                                          <p:attrName>ppt_x</p:attrName>
                                        </p:attrNameLst>
                                      </p:cBhvr>
                                      <p:tavLst>
                                        <p:tav tm="0">
                                          <p:val>
                                            <p:strVal val="#ppt_x"/>
                                          </p:val>
                                        </p:tav>
                                        <p:tav tm="100000">
                                          <p:val>
                                            <p:strVal val="#ppt_x"/>
                                          </p:val>
                                        </p:tav>
                                      </p:tavLst>
                                    </p:anim>
                                    <p:anim calcmode="lin" valueType="num">
                                      <p:cBhvr additive="base">
                                        <p:cTn id="20" dur="500" fill="hold"/>
                                        <p:tgtEl>
                                          <p:spTgt spid="1437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14367"/>
                                        </p:tgtEl>
                                        <p:attrNameLst>
                                          <p:attrName>style.visibility</p:attrName>
                                        </p:attrNameLst>
                                      </p:cBhvr>
                                      <p:to>
                                        <p:strVal val="visible"/>
                                      </p:to>
                                    </p:set>
                                    <p:anim calcmode="lin" valueType="num">
                                      <p:cBhvr additive="base">
                                        <p:cTn id="25" dur="500" fill="hold"/>
                                        <p:tgtEl>
                                          <p:spTgt spid="14367"/>
                                        </p:tgtEl>
                                        <p:attrNameLst>
                                          <p:attrName>ppt_x</p:attrName>
                                        </p:attrNameLst>
                                      </p:cBhvr>
                                      <p:tavLst>
                                        <p:tav tm="0">
                                          <p:val>
                                            <p:strVal val="#ppt_x"/>
                                          </p:val>
                                        </p:tav>
                                        <p:tav tm="100000">
                                          <p:val>
                                            <p:strVal val="#ppt_x"/>
                                          </p:val>
                                        </p:tav>
                                      </p:tavLst>
                                    </p:anim>
                                    <p:anim calcmode="lin" valueType="num">
                                      <p:cBhvr additive="base">
                                        <p:cTn id="26" dur="500" fill="hold"/>
                                        <p:tgtEl>
                                          <p:spTgt spid="1436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14376"/>
                                        </p:tgtEl>
                                        <p:attrNameLst>
                                          <p:attrName>style.visibility</p:attrName>
                                        </p:attrNameLst>
                                      </p:cBhvr>
                                      <p:to>
                                        <p:strVal val="visible"/>
                                      </p:to>
                                    </p:set>
                                    <p:anim calcmode="lin" valueType="num">
                                      <p:cBhvr additive="base">
                                        <p:cTn id="31" dur="500" fill="hold"/>
                                        <p:tgtEl>
                                          <p:spTgt spid="14376"/>
                                        </p:tgtEl>
                                        <p:attrNameLst>
                                          <p:attrName>ppt_x</p:attrName>
                                        </p:attrNameLst>
                                      </p:cBhvr>
                                      <p:tavLst>
                                        <p:tav tm="0">
                                          <p:val>
                                            <p:strVal val="#ppt_x"/>
                                          </p:val>
                                        </p:tav>
                                        <p:tav tm="100000">
                                          <p:val>
                                            <p:strVal val="#ppt_x"/>
                                          </p:val>
                                        </p:tav>
                                      </p:tavLst>
                                    </p:anim>
                                    <p:anim calcmode="lin" valueType="num">
                                      <p:cBhvr additive="base">
                                        <p:cTn id="32" dur="500" fill="hold"/>
                                        <p:tgtEl>
                                          <p:spTgt spid="1437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14368"/>
                                        </p:tgtEl>
                                        <p:attrNameLst>
                                          <p:attrName>style.visibility</p:attrName>
                                        </p:attrNameLst>
                                      </p:cBhvr>
                                      <p:to>
                                        <p:strVal val="visible"/>
                                      </p:to>
                                    </p:set>
                                    <p:anim calcmode="lin" valueType="num">
                                      <p:cBhvr additive="base">
                                        <p:cTn id="37" dur="500" fill="hold"/>
                                        <p:tgtEl>
                                          <p:spTgt spid="14368"/>
                                        </p:tgtEl>
                                        <p:attrNameLst>
                                          <p:attrName>ppt_x</p:attrName>
                                        </p:attrNameLst>
                                      </p:cBhvr>
                                      <p:tavLst>
                                        <p:tav tm="0">
                                          <p:val>
                                            <p:strVal val="#ppt_x"/>
                                          </p:val>
                                        </p:tav>
                                        <p:tav tm="100000">
                                          <p:val>
                                            <p:strVal val="#ppt_x"/>
                                          </p:val>
                                        </p:tav>
                                      </p:tavLst>
                                    </p:anim>
                                    <p:anim calcmode="lin" valueType="num">
                                      <p:cBhvr additive="base">
                                        <p:cTn id="38" dur="500" fill="hold"/>
                                        <p:tgtEl>
                                          <p:spTgt spid="1436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1" nodeType="clickEffect">
                                  <p:stCondLst>
                                    <p:cond delay="0"/>
                                  </p:stCondLst>
                                  <p:childTnLst>
                                    <p:set>
                                      <p:cBhvr>
                                        <p:cTn id="42" dur="1" fill="hold">
                                          <p:stCondLst>
                                            <p:cond delay="0"/>
                                          </p:stCondLst>
                                        </p:cTn>
                                        <p:tgtEl>
                                          <p:spTgt spid="14365"/>
                                        </p:tgtEl>
                                        <p:attrNameLst>
                                          <p:attrName>style.visibility</p:attrName>
                                        </p:attrNameLst>
                                      </p:cBhvr>
                                      <p:to>
                                        <p:strVal val="visible"/>
                                      </p:to>
                                    </p:set>
                                    <p:anim calcmode="lin" valueType="num">
                                      <p:cBhvr additive="base">
                                        <p:cTn id="43" dur="500" fill="hold"/>
                                        <p:tgtEl>
                                          <p:spTgt spid="14365"/>
                                        </p:tgtEl>
                                        <p:attrNameLst>
                                          <p:attrName>ppt_x</p:attrName>
                                        </p:attrNameLst>
                                      </p:cBhvr>
                                      <p:tavLst>
                                        <p:tav tm="0">
                                          <p:val>
                                            <p:strVal val="#ppt_x"/>
                                          </p:val>
                                        </p:tav>
                                        <p:tav tm="100000">
                                          <p:val>
                                            <p:strVal val="#ppt_x"/>
                                          </p:val>
                                        </p:tav>
                                      </p:tavLst>
                                    </p:anim>
                                    <p:anim calcmode="lin" valueType="num">
                                      <p:cBhvr additive="base">
                                        <p:cTn id="44" dur="500" fill="hold"/>
                                        <p:tgtEl>
                                          <p:spTgt spid="1436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1" nodeType="clickEffect">
                                  <p:stCondLst>
                                    <p:cond delay="0"/>
                                  </p:stCondLst>
                                  <p:childTnLst>
                                    <p:set>
                                      <p:cBhvr>
                                        <p:cTn id="48" dur="1" fill="hold">
                                          <p:stCondLst>
                                            <p:cond delay="0"/>
                                          </p:stCondLst>
                                        </p:cTn>
                                        <p:tgtEl>
                                          <p:spTgt spid="14377"/>
                                        </p:tgtEl>
                                        <p:attrNameLst>
                                          <p:attrName>style.visibility</p:attrName>
                                        </p:attrNameLst>
                                      </p:cBhvr>
                                      <p:to>
                                        <p:strVal val="visible"/>
                                      </p:to>
                                    </p:set>
                                    <p:anim calcmode="lin" valueType="num">
                                      <p:cBhvr additive="base">
                                        <p:cTn id="49" dur="500" fill="hold"/>
                                        <p:tgtEl>
                                          <p:spTgt spid="14377"/>
                                        </p:tgtEl>
                                        <p:attrNameLst>
                                          <p:attrName>ppt_x</p:attrName>
                                        </p:attrNameLst>
                                      </p:cBhvr>
                                      <p:tavLst>
                                        <p:tav tm="0">
                                          <p:val>
                                            <p:strVal val="#ppt_x"/>
                                          </p:val>
                                        </p:tav>
                                        <p:tav tm="100000">
                                          <p:val>
                                            <p:strVal val="#ppt_x"/>
                                          </p:val>
                                        </p:tav>
                                      </p:tavLst>
                                    </p:anim>
                                    <p:anim calcmode="lin" valueType="num">
                                      <p:cBhvr additive="base">
                                        <p:cTn id="50" dur="500" fill="hold"/>
                                        <p:tgtEl>
                                          <p:spTgt spid="1437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1" nodeType="clickEffect">
                                  <p:stCondLst>
                                    <p:cond delay="0"/>
                                  </p:stCondLst>
                                  <p:childTnLst>
                                    <p:set>
                                      <p:cBhvr>
                                        <p:cTn id="54" dur="1" fill="hold">
                                          <p:stCondLst>
                                            <p:cond delay="0"/>
                                          </p:stCondLst>
                                        </p:cTn>
                                        <p:tgtEl>
                                          <p:spTgt spid="14369"/>
                                        </p:tgtEl>
                                        <p:attrNameLst>
                                          <p:attrName>style.visibility</p:attrName>
                                        </p:attrNameLst>
                                      </p:cBhvr>
                                      <p:to>
                                        <p:strVal val="visible"/>
                                      </p:to>
                                    </p:set>
                                    <p:anim calcmode="lin" valueType="num">
                                      <p:cBhvr additive="base">
                                        <p:cTn id="55" dur="500" fill="hold"/>
                                        <p:tgtEl>
                                          <p:spTgt spid="14369"/>
                                        </p:tgtEl>
                                        <p:attrNameLst>
                                          <p:attrName>ppt_x</p:attrName>
                                        </p:attrNameLst>
                                      </p:cBhvr>
                                      <p:tavLst>
                                        <p:tav tm="0">
                                          <p:val>
                                            <p:strVal val="#ppt_x"/>
                                          </p:val>
                                        </p:tav>
                                        <p:tav tm="100000">
                                          <p:val>
                                            <p:strVal val="#ppt_x"/>
                                          </p:val>
                                        </p:tav>
                                      </p:tavLst>
                                    </p:anim>
                                    <p:anim calcmode="lin" valueType="num">
                                      <p:cBhvr additive="base">
                                        <p:cTn id="56" dur="500" fill="hold"/>
                                        <p:tgtEl>
                                          <p:spTgt spid="143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5" grpId="0" bldLvl="0"/>
      <p:bldP spid="14366" grpId="0" bldLvl="0"/>
      <p:bldP spid="14367" grpId="0" bldLvl="0"/>
      <p:bldP spid="14368" grpId="0" bldLvl="0"/>
      <p:bldP spid="14369" grpId="0" bldLvl="0"/>
      <p:bldP spid="14370" grpId="0" bldLvl="0"/>
      <p:bldP spid="14371" grpId="0" bldLvl="0"/>
      <p:bldP spid="14372" grpId="0" bldLvl="0"/>
      <p:bldP spid="14373" grpId="0" bldLvl="0"/>
      <p:bldP spid="14374" grpId="0" bldLvl="0"/>
      <p:bldP spid="14375" grpId="0" bldLvl="0"/>
      <p:bldP spid="14376" grpId="0" bldLvl="0"/>
      <p:bldP spid="14377" grpId="0" bldLvl="0"/>
      <p:bldP spid="14374" grpId="1"/>
      <p:bldP spid="14366" grpId="1"/>
      <p:bldP spid="14375" grpId="1"/>
      <p:bldP spid="14367" grpId="1"/>
      <p:bldP spid="14376" grpId="1"/>
      <p:bldP spid="14368" grpId="1"/>
      <p:bldP spid="14365" grpId="1" bldLvl="0" animBg="1"/>
      <p:bldP spid="14377" grpId="1"/>
      <p:bldP spid="14369"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Text Box 3"/>
          <p:cNvSpPr txBox="1"/>
          <p:nvPr/>
        </p:nvSpPr>
        <p:spPr>
          <a:xfrm>
            <a:off x="5584825" y="2228850"/>
            <a:ext cx="2698750" cy="639763"/>
          </a:xfrm>
          <a:prstGeom prst="rect">
            <a:avLst/>
          </a:prstGeom>
          <a:noFill/>
          <a:ln w="9525">
            <a:noFill/>
          </a:ln>
        </p:spPr>
        <p:txBody>
          <a:bodyPr>
            <a:spAutoFit/>
          </a:bodyPr>
          <a:p>
            <a:pPr algn="r" eaLnBrk="0" hangingPunct="0">
              <a:spcBef>
                <a:spcPct val="50000"/>
              </a:spcBef>
            </a:pPr>
            <a:r>
              <a:rPr lang="en-US" altLang="zh-CN" sz="3200" b="1" dirty="0">
                <a:solidFill>
                  <a:srgbClr val="C00000"/>
                </a:solidFill>
                <a:latin typeface="微软雅黑" panose="020B0503020204020204" pitchFamily="34" charset="-122"/>
                <a:ea typeface="微软雅黑" panose="020B0503020204020204" pitchFamily="34" charset="-122"/>
              </a:rPr>
              <a:t> </a:t>
            </a:r>
            <a:r>
              <a:rPr lang="en-US" altLang="zh-CN" sz="3600" dirty="0">
                <a:solidFill>
                  <a:srgbClr val="C00000"/>
                </a:solidFill>
                <a:latin typeface="微软雅黑" panose="020B0503020204020204" pitchFamily="34" charset="-122"/>
                <a:ea typeface="微软雅黑" panose="020B0503020204020204" pitchFamily="34" charset="-122"/>
              </a:rPr>
              <a:t>——</a:t>
            </a:r>
            <a:r>
              <a:rPr lang="zh-CN" altLang="en-US" sz="3600" dirty="0">
                <a:solidFill>
                  <a:srgbClr val="C00000"/>
                </a:solidFill>
                <a:latin typeface="微软雅黑" panose="020B0503020204020204" pitchFamily="34" charset="-122"/>
                <a:ea typeface="微软雅黑" panose="020B0503020204020204" pitchFamily="34" charset="-122"/>
              </a:rPr>
              <a:t>内容</a:t>
            </a:r>
            <a:r>
              <a:rPr lang="zh-CN" altLang="en-US" sz="3600" dirty="0">
                <a:solidFill>
                  <a:srgbClr val="C00000"/>
                </a:solidFill>
                <a:latin typeface="微软雅黑" panose="020B0503020204020204" pitchFamily="34" charset="-122"/>
                <a:ea typeface="微软雅黑" panose="020B0503020204020204" pitchFamily="34" charset="-122"/>
                <a:sym typeface="Arial" panose="020B0604020202020204" pitchFamily="34" charset="0"/>
              </a:rPr>
              <a:t>篇</a:t>
            </a:r>
            <a:endParaRPr lang="zh-CN" altLang="en-US" sz="3600" dirty="0">
              <a:solidFill>
                <a:srgbClr val="C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363" name="Text Box 6"/>
          <p:cNvSpPr txBox="1">
            <a:spLocks noChangeArrowheads="1"/>
          </p:cNvSpPr>
          <p:nvPr/>
        </p:nvSpPr>
        <p:spPr bwMode="auto">
          <a:xfrm>
            <a:off x="3276600" y="1485900"/>
            <a:ext cx="5638800" cy="701675"/>
          </a:xfrm>
          <a:prstGeom prst="rect">
            <a:avLst/>
          </a:prstGeom>
          <a:noFill/>
          <a:ln w="9525">
            <a:noFill/>
            <a:miter lim="800000"/>
          </a:ln>
        </p:spPr>
        <p:txBody>
          <a:bodyPr>
            <a:spAutoFit/>
          </a:bodyPr>
          <a:lstStyle/>
          <a:p>
            <a:pPr marR="0" defTabSz="914400" eaLnBrk="0" hangingPunct="0">
              <a:spcBef>
                <a:spcPct val="50000"/>
              </a:spcBef>
              <a:buClrTx/>
              <a:buSzTx/>
              <a:buFont typeface="Arial" panose="020B0604020202020204" pitchFamily="34" charset="0"/>
              <a:buNone/>
              <a:defRPr/>
            </a:pPr>
            <a:r>
              <a:rPr kumimoji="0" lang="zh-CN" altLang="en-US" sz="4000" b="1" kern="1200" cap="none" spc="0" normalizeH="0" baseline="0" noProof="0" smtClean="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rPr>
              <a:t>第二部分：问世之惊</a:t>
            </a:r>
            <a:endParaRPr kumimoji="0" lang="zh-CN" altLang="en-US" sz="4000" b="1" kern="1200" cap="none" spc="0" normalizeH="0" baseline="0" noProof="0" smtClean="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endParaRPr>
          </a:p>
        </p:txBody>
      </p:sp>
      <p:pic>
        <p:nvPicPr>
          <p:cNvPr id="14340" name="Picture 5" descr="WW_015"/>
          <p:cNvPicPr>
            <a:picLocks noChangeAspect="1"/>
          </p:cNvPicPr>
          <p:nvPr/>
        </p:nvPicPr>
        <p:blipFill>
          <a:blip r:embed="rId1"/>
          <a:stretch>
            <a:fillRect/>
          </a:stretch>
        </p:blipFill>
        <p:spPr>
          <a:xfrm>
            <a:off x="1905000" y="1371600"/>
            <a:ext cx="1427163" cy="1012825"/>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Clr clrSpc="rgb" dir="cw">
                                      <p:cBhvr override="childStyle">
                                        <p:cTn id="6" dur="50" fill="hold"/>
                                        <p:tgtEl>
                                          <p:spTgt spid="15362">
                                            <p:txEl>
                                              <p:charRg st="0" end="7"/>
                                            </p:txEl>
                                          </p:spTgt>
                                        </p:tgtEl>
                                        <p:attrNameLst>
                                          <p:attrName>style.color</p:attrName>
                                        </p:attrNameLst>
                                      </p:cBhvr>
                                      <p:to>
                                        <a:srgbClr val="D20000"/>
                                      </p:to>
                                    </p:animClr>
                                    <p:animClr clrSpc="rgb" dir="cw">
                                      <p:cBhvr>
                                        <p:cTn id="7" dur="50" fill="hold"/>
                                        <p:tgtEl>
                                          <p:spTgt spid="15362">
                                            <p:txEl>
                                              <p:charRg st="0" end="7"/>
                                            </p:txEl>
                                          </p:spTgt>
                                        </p:tgtEl>
                                        <p:attrNameLst>
                                          <p:attrName>fillcolor</p:attrName>
                                        </p:attrNameLst>
                                      </p:cBhvr>
                                      <p:to>
                                        <a:srgbClr val="D20000"/>
                                      </p:to>
                                    </p:animClr>
                                    <p:set>
                                      <p:cBhvr>
                                        <p:cTn id="8" dur="50" fill="hold"/>
                                        <p:tgtEl>
                                          <p:spTgt spid="15362">
                                            <p:txEl>
                                              <p:charRg st="0" end="7"/>
                                            </p:txEl>
                                          </p:spTgt>
                                        </p:tgtEl>
                                        <p:attrNameLst>
                                          <p:attrName>fill.type</p:attrName>
                                        </p:attrNameLst>
                                      </p:cBhvr>
                                      <p:to>
                                        <p:strVal val="solid"/>
                                      </p:to>
                                    </p:set>
                                    <p:set>
                                      <p:cBhvr>
                                        <p:cTn id="9" dur="50" fill="hold"/>
                                        <p:tgtEl>
                                          <p:spTgt spid="15362">
                                            <p:txEl>
                                              <p:charRg st="0" end="7"/>
                                            </p:txEl>
                                          </p:spTgt>
                                        </p:tgtEl>
                                        <p:attrNameLst>
                                          <p:attrName>fill.on</p:attrName>
                                        </p:attrNameLst>
                                      </p:cBhvr>
                                      <p:to>
                                        <p:strVal val="true"/>
                                      </p:to>
                                    </p:set>
                                    <p:animRot by="120000">
                                      <p:cBhvr>
                                        <p:cTn id="10" dur="50" fill="hold">
                                          <p:stCondLst>
                                            <p:cond delay="0"/>
                                          </p:stCondLst>
                                        </p:cTn>
                                        <p:tgtEl>
                                          <p:spTgt spid="15362">
                                            <p:txEl>
                                              <p:charRg st="0" end="7"/>
                                            </p:txEl>
                                          </p:spTgt>
                                        </p:tgtEl>
                                        <p:attrNameLst>
                                          <p:attrName>r</p:attrName>
                                        </p:attrNameLst>
                                      </p:cBhvr>
                                    </p:animRot>
                                    <p:animRot by="-238920">
                                      <p:cBhvr>
                                        <p:cTn id="11" dur="100" fill="hold">
                                          <p:stCondLst>
                                            <p:cond delay="100"/>
                                          </p:stCondLst>
                                        </p:cTn>
                                        <p:tgtEl>
                                          <p:spTgt spid="15362">
                                            <p:txEl>
                                              <p:charRg st="0" end="7"/>
                                            </p:txEl>
                                          </p:spTgt>
                                        </p:tgtEl>
                                        <p:attrNameLst>
                                          <p:attrName>r</p:attrName>
                                        </p:attrNameLst>
                                      </p:cBhvr>
                                    </p:animRot>
                                    <p:animRot by="240000">
                                      <p:cBhvr>
                                        <p:cTn id="12" dur="100" fill="hold">
                                          <p:stCondLst>
                                            <p:cond delay="200"/>
                                          </p:stCondLst>
                                        </p:cTn>
                                        <p:tgtEl>
                                          <p:spTgt spid="15362">
                                            <p:txEl>
                                              <p:charRg st="0" end="7"/>
                                            </p:txEl>
                                          </p:spTgt>
                                        </p:tgtEl>
                                        <p:attrNameLst>
                                          <p:attrName>r</p:attrName>
                                        </p:attrNameLst>
                                      </p:cBhvr>
                                    </p:animRot>
                                    <p:animRot by="-238920">
                                      <p:cBhvr>
                                        <p:cTn id="13" dur="100" fill="hold">
                                          <p:stCondLst>
                                            <p:cond delay="300"/>
                                          </p:stCondLst>
                                        </p:cTn>
                                        <p:tgtEl>
                                          <p:spTgt spid="15362">
                                            <p:txEl>
                                              <p:charRg st="0" end="7"/>
                                            </p:txEl>
                                          </p:spTgt>
                                        </p:tgtEl>
                                        <p:attrNameLst>
                                          <p:attrName>r</p:attrName>
                                        </p:attrNameLst>
                                      </p:cBhvr>
                                    </p:animRot>
                                    <p:animRot by="120000">
                                      <p:cBhvr>
                                        <p:cTn id="14" dur="100" fill="hold">
                                          <p:stCondLst>
                                            <p:cond delay="400"/>
                                          </p:stCondLst>
                                        </p:cTn>
                                        <p:tgtEl>
                                          <p:spTgt spid="15362">
                                            <p:txEl>
                                              <p:charRg st="0"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5362" name="Picture 2" descr="QQ图片20150327095314"/>
          <p:cNvPicPr>
            <a:picLocks noChangeAspect="1"/>
          </p:cNvPicPr>
          <p:nvPr/>
        </p:nvPicPr>
        <p:blipFill>
          <a:blip r:embed="rId1"/>
          <a:stretch>
            <a:fillRect/>
          </a:stretch>
        </p:blipFill>
        <p:spPr>
          <a:xfrm>
            <a:off x="1294765" y="1197610"/>
            <a:ext cx="3240405" cy="3350260"/>
          </a:xfrm>
          <a:prstGeom prst="rect">
            <a:avLst/>
          </a:prstGeom>
          <a:noFill/>
          <a:ln w="9525" cap="flat" cmpd="sng">
            <a:solidFill>
              <a:schemeClr val="tx1"/>
            </a:solidFill>
            <a:prstDash val="solid"/>
            <a:miter/>
            <a:headEnd type="none" w="med" len="med"/>
            <a:tailEnd type="none" w="med" len="med"/>
          </a:ln>
        </p:spPr>
      </p:pic>
      <p:pic>
        <p:nvPicPr>
          <p:cNvPr id="15363" name="图片 3" descr="28111764_副本_副本.jpg"/>
          <p:cNvPicPr>
            <a:picLocks noChangeAspect="1"/>
          </p:cNvPicPr>
          <p:nvPr/>
        </p:nvPicPr>
        <p:blipFill>
          <a:blip r:embed="rId2"/>
          <a:stretch>
            <a:fillRect/>
          </a:stretch>
        </p:blipFill>
        <p:spPr>
          <a:xfrm>
            <a:off x="5222875" y="1266825"/>
            <a:ext cx="2866390" cy="3281045"/>
          </a:xfrm>
          <a:prstGeom prst="rect">
            <a:avLst/>
          </a:prstGeom>
          <a:noFill/>
          <a:ln w="9525">
            <a:noFill/>
          </a:ln>
        </p:spPr>
      </p:pic>
      <p:sp>
        <p:nvSpPr>
          <p:cNvPr id="15364" name="Oval 6"/>
          <p:cNvSpPr/>
          <p:nvPr/>
        </p:nvSpPr>
        <p:spPr>
          <a:xfrm>
            <a:off x="1294448" y="1954530"/>
            <a:ext cx="2468562" cy="822325"/>
          </a:xfrm>
          <a:prstGeom prst="ellipse">
            <a:avLst/>
          </a:prstGeom>
          <a:noFill/>
          <a:ln w="19050" cap="flat" cmpd="sng">
            <a:solidFill>
              <a:srgbClr val="FF0000"/>
            </a:solidFill>
            <a:prstDash val="solid"/>
            <a:headEnd type="none" w="med" len="med"/>
            <a:tailEnd type="none" w="med" len="med"/>
          </a:ln>
        </p:spPr>
        <p:txBody>
          <a:bodyPr wrap="none" anchor="ctr"/>
          <a:p>
            <a:endParaRPr lang="zh-CN" altLang="en-US" dirty="0">
              <a:latin typeface="Franklin Gothic Book" panose="020B0503020102020204" pitchFamily="34" charset="0"/>
              <a:ea typeface="微软雅黑" panose="020B0503020204020204" pitchFamily="34" charset="-122"/>
            </a:endParaRPr>
          </a:p>
        </p:txBody>
      </p:sp>
      <p:sp>
        <p:nvSpPr>
          <p:cNvPr id="16389" name="TextBox 18"/>
          <p:cNvSpPr txBox="1"/>
          <p:nvPr/>
        </p:nvSpPr>
        <p:spPr>
          <a:xfrm>
            <a:off x="1657668" y="346710"/>
            <a:ext cx="2514600" cy="762000"/>
          </a:xfrm>
          <a:prstGeom prst="rect">
            <a:avLst/>
          </a:prstGeom>
          <a:noFill/>
          <a:ln w="9525">
            <a:noFill/>
          </a:ln>
        </p:spPr>
        <p:txBody>
          <a:bodyPr>
            <a:spAutoFit/>
          </a:bodyPr>
          <a:p>
            <a:pPr algn="ctr">
              <a:lnSpc>
                <a:spcPct val="110000"/>
              </a:lnSpc>
            </a:pPr>
            <a:r>
              <a:rPr lang="zh-CN" altLang="en-US" sz="4000" b="1" dirty="0">
                <a:solidFill>
                  <a:srgbClr val="C00000"/>
                </a:solidFill>
                <a:latin typeface="微软雅黑" panose="020B0503020204020204" pitchFamily="34" charset="-122"/>
                <a:ea typeface="微软雅黑" panose="020B0503020204020204" pitchFamily="34" charset="-122"/>
              </a:rPr>
              <a:t>查目录</a:t>
            </a:r>
            <a:endParaRPr lang="zh-CN" altLang="en-US" sz="4000" b="1" dirty="0">
              <a:solidFill>
                <a:srgbClr val="C00000"/>
              </a:solidFill>
              <a:latin typeface="微软雅黑" panose="020B0503020204020204" pitchFamily="34" charset="-122"/>
              <a:ea typeface="微软雅黑" panose="020B0503020204020204" pitchFamily="34" charset="-122"/>
            </a:endParaRPr>
          </a:p>
        </p:txBody>
      </p:sp>
      <p:sp>
        <p:nvSpPr>
          <p:cNvPr id="16390" name="TextBox 19"/>
          <p:cNvSpPr txBox="1"/>
          <p:nvPr/>
        </p:nvSpPr>
        <p:spPr>
          <a:xfrm>
            <a:off x="5222558" y="316230"/>
            <a:ext cx="2514600" cy="822325"/>
          </a:xfrm>
          <a:prstGeom prst="rect">
            <a:avLst/>
          </a:prstGeom>
          <a:noFill/>
          <a:ln w="9525">
            <a:noFill/>
          </a:ln>
        </p:spPr>
        <p:txBody>
          <a:bodyPr>
            <a:spAutoFit/>
          </a:bodyPr>
          <a:p>
            <a:pPr algn="ctr">
              <a:lnSpc>
                <a:spcPct val="120000"/>
              </a:lnSpc>
            </a:pPr>
            <a:r>
              <a:rPr lang="zh-CN" altLang="en-US" sz="4000" b="1" dirty="0">
                <a:solidFill>
                  <a:srgbClr val="C00000"/>
                </a:solidFill>
                <a:latin typeface="微软雅黑" panose="020B0503020204020204" pitchFamily="34" charset="-122"/>
                <a:ea typeface="微软雅黑" panose="020B0503020204020204" pitchFamily="34" charset="-122"/>
              </a:rPr>
              <a:t>读名篇</a:t>
            </a:r>
            <a:endParaRPr lang="zh-CN" altLang="en-US" sz="4000" b="1"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blinds(horizontal)">
                                      <p:cBhvr>
                                        <p:cTn id="7" dur="500"/>
                                        <p:tgtEl>
                                          <p:spTgt spid="1638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6390"/>
                                        </p:tgtEl>
                                        <p:attrNameLst>
                                          <p:attrName>style.visibility</p:attrName>
                                        </p:attrNameLst>
                                      </p:cBhvr>
                                      <p:to>
                                        <p:strVal val="visible"/>
                                      </p:to>
                                    </p:set>
                                    <p:animEffect transition="in" filter="blinds(horizontal)">
                                      <p:cBhvr>
                                        <p:cTn id="10"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7410" name="Picture 2" descr="QQ图片20150327095314"/>
          <p:cNvPicPr>
            <a:picLocks noChangeAspect="1"/>
          </p:cNvPicPr>
          <p:nvPr/>
        </p:nvPicPr>
        <p:blipFill>
          <a:blip r:embed="rId1"/>
          <a:stretch>
            <a:fillRect/>
          </a:stretch>
        </p:blipFill>
        <p:spPr>
          <a:xfrm>
            <a:off x="260350" y="269875"/>
            <a:ext cx="3743325" cy="4606925"/>
          </a:xfrm>
          <a:prstGeom prst="rect">
            <a:avLst/>
          </a:prstGeom>
          <a:noFill/>
          <a:ln w="9525" cap="flat" cmpd="sng">
            <a:solidFill>
              <a:schemeClr val="tx1"/>
            </a:solidFill>
            <a:prstDash val="solid"/>
            <a:miter/>
            <a:headEnd type="none" w="med" len="med"/>
            <a:tailEnd type="none" w="med" len="med"/>
          </a:ln>
        </p:spPr>
      </p:pic>
      <p:sp>
        <p:nvSpPr>
          <p:cNvPr id="17411" name="Oval 6"/>
          <p:cNvSpPr/>
          <p:nvPr/>
        </p:nvSpPr>
        <p:spPr>
          <a:xfrm>
            <a:off x="563563" y="687388"/>
            <a:ext cx="3292475" cy="488950"/>
          </a:xfrm>
          <a:prstGeom prst="ellipse">
            <a:avLst/>
          </a:prstGeom>
          <a:noFill/>
          <a:ln w="19050" cap="flat" cmpd="sng">
            <a:solidFill>
              <a:srgbClr val="FF0000"/>
            </a:solidFill>
            <a:prstDash val="solid"/>
            <a:headEnd type="none" w="med" len="med"/>
            <a:tailEnd type="none" w="med" len="med"/>
          </a:ln>
        </p:spPr>
        <p:txBody>
          <a:bodyPr wrap="none" anchor="ctr"/>
          <a:p>
            <a:endParaRPr lang="zh-CN" altLang="en-US" dirty="0">
              <a:latin typeface="Franklin Gothic Book" panose="020B0503020102020204" pitchFamily="34" charset="0"/>
              <a:ea typeface="微软雅黑" panose="020B0503020204020204" pitchFamily="34" charset="-122"/>
            </a:endParaRPr>
          </a:p>
        </p:txBody>
      </p:sp>
      <p:sp>
        <p:nvSpPr>
          <p:cNvPr id="17412" name="Text Box 4"/>
          <p:cNvSpPr txBox="1"/>
          <p:nvPr/>
        </p:nvSpPr>
        <p:spPr>
          <a:xfrm>
            <a:off x="4284663" y="269875"/>
            <a:ext cx="4681537" cy="4523105"/>
          </a:xfrm>
          <a:prstGeom prst="rect">
            <a:avLst/>
          </a:prstGeom>
          <a:gradFill rotWithShape="0">
            <a:gsLst>
              <a:gs pos="0">
                <a:schemeClr val="bg1"/>
              </a:gs>
              <a:gs pos="100000">
                <a:srgbClr val="FFFFCC"/>
              </a:gs>
            </a:gsLst>
            <a:lin ang="5400000" scaled="1"/>
            <a:tileRect/>
          </a:gradFill>
          <a:ln w="19050" cap="flat" cmpd="sng">
            <a:solidFill>
              <a:srgbClr val="000000"/>
            </a:solidFill>
            <a:prstDash val="solid"/>
            <a:miter/>
            <a:headEnd type="none" w="med" len="med"/>
            <a:tailEnd type="none" w="med" len="med"/>
          </a:ln>
        </p:spPr>
        <p:txBody>
          <a:bodyPr>
            <a:spAutoFit/>
          </a:bodyPr>
          <a:p>
            <a:r>
              <a:rPr lang="zh-CN" altLang="en-US" sz="2400" b="1" dirty="0">
                <a:latin typeface="微软雅黑" panose="020B0503020204020204" pitchFamily="34" charset="-122"/>
                <a:ea typeface="微软雅黑" panose="020B0503020204020204" pitchFamily="34" charset="-122"/>
              </a:rPr>
              <a:t>    有些少数博物学者已相信物种经历着变异……</a:t>
            </a:r>
            <a:endParaRPr lang="zh-CN" altLang="en-US" sz="2400" b="1" dirty="0">
              <a:latin typeface="微软雅黑" panose="020B0503020204020204" pitchFamily="34" charset="-122"/>
              <a:ea typeface="微软雅黑" panose="020B0503020204020204" pitchFamily="34" charset="-122"/>
            </a:endParaRPr>
          </a:p>
          <a:p>
            <a:r>
              <a:rPr lang="zh-CN" altLang="en-US" sz="2400" b="1" dirty="0">
                <a:latin typeface="微软雅黑" panose="020B0503020204020204" pitchFamily="34" charset="-122"/>
                <a:ea typeface="微软雅黑" panose="020B0503020204020204" pitchFamily="34" charset="-122"/>
              </a:rPr>
              <a:t>    </a:t>
            </a:r>
            <a:endParaRPr lang="zh-CN" altLang="en-US" sz="2400" b="1" dirty="0">
              <a:latin typeface="微软雅黑" panose="020B0503020204020204" pitchFamily="34" charset="-122"/>
              <a:ea typeface="微软雅黑" panose="020B0503020204020204" pitchFamily="34" charset="-122"/>
            </a:endParaRPr>
          </a:p>
          <a:p>
            <a:r>
              <a:rPr lang="zh-CN" altLang="en-US" sz="2400" b="1" dirty="0">
                <a:latin typeface="微软雅黑" panose="020B0503020204020204" pitchFamily="34" charset="-122"/>
                <a:ea typeface="微软雅黑" panose="020B0503020204020204" pitchFamily="34" charset="-122"/>
              </a:rPr>
              <a:t>    拉马克是第一个人，</a:t>
            </a:r>
            <a:r>
              <a:rPr lang="zh-CN" altLang="en-US" sz="2400" b="1" dirty="0">
                <a:solidFill>
                  <a:schemeClr val="tx1"/>
                </a:solidFill>
                <a:latin typeface="微软雅黑" panose="020B0503020204020204" pitchFamily="34" charset="-122"/>
                <a:ea typeface="微软雅黑" panose="020B0503020204020204" pitchFamily="34" charset="-122"/>
              </a:rPr>
              <a:t>1809年在《动物学的哲学》《无脊椎动物志》里大大扩充了他的观点。</a:t>
            </a:r>
            <a:endParaRPr lang="zh-CN" altLang="en-US" sz="2400" b="1" dirty="0">
              <a:solidFill>
                <a:schemeClr val="tx1"/>
              </a:solidFill>
              <a:latin typeface="微软雅黑" panose="020B0503020204020204" pitchFamily="34" charset="-122"/>
              <a:ea typeface="微软雅黑" panose="020B0503020204020204" pitchFamily="34" charset="-122"/>
            </a:endParaRPr>
          </a:p>
          <a:p>
            <a:r>
              <a:rPr lang="zh-CN" altLang="en-US" sz="2400" b="1" dirty="0">
                <a:solidFill>
                  <a:schemeClr val="tx1"/>
                </a:solidFill>
                <a:latin typeface="微软雅黑" panose="020B0503020204020204" pitchFamily="34" charset="-122"/>
                <a:ea typeface="微软雅黑" panose="020B0503020204020204" pitchFamily="34" charset="-122"/>
              </a:rPr>
              <a:t>  </a:t>
            </a:r>
            <a:endParaRPr lang="zh-CN" altLang="en-US" sz="2400" b="1" dirty="0">
              <a:solidFill>
                <a:schemeClr val="tx1"/>
              </a:solidFill>
              <a:latin typeface="微软雅黑" panose="020B0503020204020204" pitchFamily="34" charset="-122"/>
              <a:ea typeface="微软雅黑" panose="020B0503020204020204" pitchFamily="34" charset="-122"/>
            </a:endParaRPr>
          </a:p>
          <a:p>
            <a:r>
              <a:rPr lang="zh-CN" altLang="en-US" sz="2400" b="1" dirty="0">
                <a:latin typeface="微软雅黑" panose="020B0503020204020204" pitchFamily="34" charset="-122"/>
                <a:ea typeface="微软雅黑" panose="020B0503020204020204" pitchFamily="34" charset="-122"/>
              </a:rPr>
              <a:t>    他似乎把自然界中的一切美妙适应都归因于</a:t>
            </a:r>
            <a:r>
              <a:rPr lang="zh-CN" altLang="en-US" sz="2400" b="1" dirty="0">
                <a:solidFill>
                  <a:srgbClr val="FF0000"/>
                </a:solidFill>
                <a:latin typeface="微软雅黑" panose="020B0503020204020204" pitchFamily="34" charset="-122"/>
                <a:ea typeface="微软雅黑" panose="020B0503020204020204" pitchFamily="34" charset="-122"/>
              </a:rPr>
              <a:t>使用和不使用</a:t>
            </a:r>
            <a:r>
              <a:rPr lang="zh-CN" altLang="en-US" sz="2400" b="1" dirty="0">
                <a:latin typeface="微软雅黑" panose="020B0503020204020204" pitchFamily="34" charset="-122"/>
                <a:ea typeface="微软雅黑" panose="020B0503020204020204" pitchFamily="34" charset="-122"/>
              </a:rPr>
              <a:t>的作用；——例如长颈鹿是由于伸颈取食树叶所致。但同时他还相信“</a:t>
            </a:r>
            <a:r>
              <a:rPr lang="zh-CN" altLang="en-US" sz="2400" b="1" dirty="0">
                <a:solidFill>
                  <a:srgbClr val="FF0000"/>
                </a:solidFill>
                <a:latin typeface="微软雅黑" panose="020B0503020204020204" pitchFamily="34" charset="-122"/>
                <a:ea typeface="微软雅黑" panose="020B0503020204020204" pitchFamily="34" charset="-122"/>
              </a:rPr>
              <a:t>向前发展</a:t>
            </a:r>
            <a:r>
              <a:rPr lang="zh-CN" altLang="en-US" sz="2400" b="1" dirty="0">
                <a:latin typeface="微软雅黑" panose="020B0503020204020204" pitchFamily="34" charset="-122"/>
                <a:ea typeface="微软雅黑" panose="020B0503020204020204" pitchFamily="34" charset="-122"/>
              </a:rPr>
              <a:t>”的法则</a:t>
            </a:r>
            <a:endParaRPr lang="zh-CN" altLang="en-US" dirty="0">
              <a:latin typeface="Franklin Gothic Book" panose="020B0503020102020204" pitchFamily="34" charset="0"/>
              <a:ea typeface="微软雅黑" panose="020B0503020204020204" pitchFamily="34" charset="-122"/>
            </a:endParaRPr>
          </a:p>
        </p:txBody>
      </p:sp>
      <p:sp>
        <p:nvSpPr>
          <p:cNvPr id="17413" name="Line 5"/>
          <p:cNvSpPr/>
          <p:nvPr/>
        </p:nvSpPr>
        <p:spPr>
          <a:xfrm>
            <a:off x="4356100" y="1060450"/>
            <a:ext cx="2519363" cy="1588"/>
          </a:xfrm>
          <a:prstGeom prst="line">
            <a:avLst/>
          </a:prstGeom>
          <a:ln w="38100" cap="flat" cmpd="sng">
            <a:solidFill>
              <a:srgbClr val="0000FF"/>
            </a:solidFill>
            <a:prstDash val="solid"/>
            <a:headEnd type="none" w="med" len="med"/>
            <a:tailEnd type="none" w="med" len="med"/>
          </a:ln>
        </p:spPr>
      </p:sp>
      <p:sp>
        <p:nvSpPr>
          <p:cNvPr id="17415" name="Line 7"/>
          <p:cNvSpPr/>
          <p:nvPr/>
        </p:nvSpPr>
        <p:spPr>
          <a:xfrm flipV="1">
            <a:off x="7453313" y="687388"/>
            <a:ext cx="1200150" cy="12700"/>
          </a:xfrm>
          <a:prstGeom prst="line">
            <a:avLst/>
          </a:prstGeom>
          <a:ln w="38100" cap="flat" cmpd="sng">
            <a:solidFill>
              <a:srgbClr val="0000FF"/>
            </a:solidFill>
            <a:prstDash val="solid"/>
            <a:miter/>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ppt_x"/>
                                          </p:val>
                                        </p:tav>
                                        <p:tav tm="100000">
                                          <p:val>
                                            <p:strVal val="#ppt_x"/>
                                          </p:val>
                                        </p:tav>
                                      </p:tavLst>
                                    </p:anim>
                                    <p:anim calcmode="lin" valueType="num">
                                      <p:cBhvr additive="base">
                                        <p:cTn id="8" dur="500" fill="hold"/>
                                        <p:tgtEl>
                                          <p:spTgt spid="174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410"/>
                                        </p:tgtEl>
                                        <p:attrNameLst>
                                          <p:attrName>style.visibility</p:attrName>
                                        </p:attrNameLst>
                                      </p:cBhvr>
                                      <p:to>
                                        <p:strVal val="visible"/>
                                      </p:to>
                                    </p:set>
                                    <p:anim calcmode="lin" valueType="num">
                                      <p:cBhvr additive="base">
                                        <p:cTn id="11" dur="500" fill="hold"/>
                                        <p:tgtEl>
                                          <p:spTgt spid="17410"/>
                                        </p:tgtEl>
                                        <p:attrNameLst>
                                          <p:attrName>ppt_x</p:attrName>
                                        </p:attrNameLst>
                                      </p:cBhvr>
                                      <p:tavLst>
                                        <p:tav tm="0">
                                          <p:val>
                                            <p:strVal val="#ppt_x"/>
                                          </p:val>
                                        </p:tav>
                                        <p:tav tm="100000">
                                          <p:val>
                                            <p:strVal val="#ppt_x"/>
                                          </p:val>
                                        </p:tav>
                                      </p:tavLst>
                                    </p:anim>
                                    <p:anim calcmode="lin" valueType="num">
                                      <p:cBhvr additive="base">
                                        <p:cTn id="12"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7412"/>
                                        </p:tgtEl>
                                        <p:attrNameLst>
                                          <p:attrName>style.visibility</p:attrName>
                                        </p:attrNameLst>
                                      </p:cBhvr>
                                      <p:to>
                                        <p:strVal val="visible"/>
                                      </p:to>
                                    </p:set>
                                    <p:animEffect transition="in" filter="fade">
                                      <p:cBhvr>
                                        <p:cTn id="17" dur="500"/>
                                        <p:tgtEl>
                                          <p:spTgt spid="17412"/>
                                        </p:tgtEl>
                                      </p:cBhvr>
                                    </p:animEffect>
                                    <p:anim calcmode="lin" valueType="num">
                                      <p:cBhvr>
                                        <p:cTn id="18" dur="500" fill="hold"/>
                                        <p:tgtEl>
                                          <p:spTgt spid="17412"/>
                                        </p:tgtEl>
                                        <p:attrNameLst>
                                          <p:attrName>ppt_x</p:attrName>
                                        </p:attrNameLst>
                                      </p:cBhvr>
                                      <p:tavLst>
                                        <p:tav tm="0">
                                          <p:val>
                                            <p:strVal val="#ppt_x"/>
                                          </p:val>
                                        </p:tav>
                                        <p:tav tm="100000">
                                          <p:val>
                                            <p:strVal val="#ppt_x"/>
                                          </p:val>
                                        </p:tav>
                                      </p:tavLst>
                                    </p:anim>
                                    <p:anim calcmode="lin" valueType="num">
                                      <p:cBhvr>
                                        <p:cTn id="19" dur="500" fill="hold"/>
                                        <p:tgtEl>
                                          <p:spTgt spid="174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7415"/>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74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animBg="1"/>
      <p:bldP spid="1741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434" name="Rectangle 2"/>
          <p:cNvSpPr/>
          <p:nvPr/>
        </p:nvSpPr>
        <p:spPr>
          <a:xfrm>
            <a:off x="2125663" y="417513"/>
            <a:ext cx="6983412" cy="1627187"/>
          </a:xfrm>
          <a:prstGeom prst="rect">
            <a:avLst/>
          </a:prstGeom>
          <a:noFill/>
          <a:ln w="9525">
            <a:noFill/>
          </a:ln>
        </p:spPr>
        <p:txBody>
          <a:bodyPr>
            <a:spAutoFit/>
          </a:bodyPr>
          <a:p>
            <a:pPr eaLnBrk="0" hangingPunct="0">
              <a:lnSpc>
                <a:spcPct val="120000"/>
              </a:lnSpc>
            </a:pPr>
            <a:r>
              <a:rPr lang="zh-CN" altLang="en-US" sz="2800" b="1" dirty="0">
                <a:solidFill>
                  <a:srgbClr val="0000FF"/>
                </a:solidFill>
                <a:latin typeface="微软雅黑" panose="020B0503020204020204" pitchFamily="34" charset="-122"/>
                <a:ea typeface="微软雅黑" panose="020B0503020204020204" pitchFamily="34" charset="-122"/>
              </a:rPr>
              <a:t>主张：</a:t>
            </a:r>
            <a:r>
              <a:rPr lang="zh-CN" altLang="en-US" sz="2800" b="1" dirty="0">
                <a:latin typeface="微软雅黑" panose="020B0503020204020204" pitchFamily="34" charset="-122"/>
                <a:ea typeface="微软雅黑" panose="020B0503020204020204" pitchFamily="34" charset="-122"/>
              </a:rPr>
              <a:t>生物从低级向高级发展进化；</a:t>
            </a:r>
            <a:endParaRPr lang="zh-CN" altLang="en-US" sz="2800" b="1" dirty="0">
              <a:latin typeface="微软雅黑" panose="020B0503020204020204" pitchFamily="34" charset="-122"/>
              <a:ea typeface="微软雅黑" panose="020B0503020204020204" pitchFamily="34" charset="-122"/>
            </a:endParaRPr>
          </a:p>
          <a:p>
            <a:pPr eaLnBrk="0" hangingPunct="0">
              <a:lnSpc>
                <a:spcPct val="120000"/>
              </a:lnSpc>
            </a:pPr>
            <a:r>
              <a:rPr lang="zh-CN" altLang="en-US" sz="2800" b="1" dirty="0">
                <a:latin typeface="微软雅黑" panose="020B0503020204020204" pitchFamily="34" charset="-122"/>
                <a:ea typeface="微软雅黑" panose="020B0503020204020204" pitchFamily="34" charset="-122"/>
              </a:rPr>
              <a:t>      提出两个著名原则：</a:t>
            </a:r>
            <a:r>
              <a:rPr lang="zh-CN" altLang="en-US" sz="2800" b="1" i="1" dirty="0">
                <a:solidFill>
                  <a:srgbClr val="FF0000"/>
                </a:solidFill>
                <a:latin typeface="微软雅黑" panose="020B0503020204020204" pitchFamily="34" charset="-122"/>
                <a:ea typeface="微软雅黑" panose="020B0503020204020204" pitchFamily="34" charset="-122"/>
              </a:rPr>
              <a:t>“用进废退”</a:t>
            </a:r>
            <a:endParaRPr lang="zh-CN" altLang="en-US" sz="2800" b="1" i="1" dirty="0">
              <a:solidFill>
                <a:srgbClr val="FF0000"/>
              </a:solidFill>
              <a:latin typeface="微软雅黑" panose="020B0503020204020204" pitchFamily="34" charset="-122"/>
              <a:ea typeface="微软雅黑" panose="020B0503020204020204" pitchFamily="34" charset="-122"/>
            </a:endParaRPr>
          </a:p>
          <a:p>
            <a:pPr eaLnBrk="0" hangingPunct="0">
              <a:lnSpc>
                <a:spcPct val="120000"/>
              </a:lnSpc>
            </a:pPr>
            <a:r>
              <a:rPr lang="zh-CN" altLang="en-US" sz="2800" b="1" i="1" dirty="0">
                <a:solidFill>
                  <a:srgbClr val="FF0000"/>
                </a:solidFill>
                <a:latin typeface="微软雅黑" panose="020B0503020204020204" pitchFamily="34" charset="-122"/>
                <a:ea typeface="微软雅黑" panose="020B0503020204020204" pitchFamily="34" charset="-122"/>
              </a:rPr>
              <a:t>                        “获得性遗传”</a:t>
            </a:r>
            <a:endParaRPr lang="zh-CN" altLang="en-US" sz="2800" b="1" i="1" dirty="0">
              <a:solidFill>
                <a:srgbClr val="FF0000"/>
              </a:solidFill>
              <a:latin typeface="微软雅黑" panose="020B0503020204020204" pitchFamily="34" charset="-122"/>
              <a:ea typeface="微软雅黑" panose="020B0503020204020204" pitchFamily="34" charset="-122"/>
            </a:endParaRPr>
          </a:p>
        </p:txBody>
      </p:sp>
      <p:pic>
        <p:nvPicPr>
          <p:cNvPr id="18435" name="Picture 3" descr="pic_62306"/>
          <p:cNvPicPr>
            <a:picLocks noChangeAspect="1"/>
          </p:cNvPicPr>
          <p:nvPr/>
        </p:nvPicPr>
        <p:blipFill>
          <a:blip r:embed="rId1"/>
          <a:stretch>
            <a:fillRect/>
          </a:stretch>
        </p:blipFill>
        <p:spPr>
          <a:xfrm>
            <a:off x="1403350" y="2500313"/>
            <a:ext cx="6626225" cy="2557462"/>
          </a:xfrm>
          <a:prstGeom prst="rect">
            <a:avLst/>
          </a:prstGeom>
          <a:noFill/>
          <a:ln w="9525">
            <a:noFill/>
          </a:ln>
        </p:spPr>
      </p:pic>
      <p:pic>
        <p:nvPicPr>
          <p:cNvPr id="17412" name="Picture 4" descr="拉马克01-进化论的奠基人"/>
          <p:cNvPicPr>
            <a:picLocks noChangeAspect="1"/>
          </p:cNvPicPr>
          <p:nvPr/>
        </p:nvPicPr>
        <p:blipFill>
          <a:blip r:embed="rId2"/>
          <a:srcRect l="7539" t="1636" r="9818" b="17738"/>
          <a:stretch>
            <a:fillRect/>
          </a:stretch>
        </p:blipFill>
        <p:spPr>
          <a:xfrm>
            <a:off x="34925" y="52388"/>
            <a:ext cx="2049463" cy="2303462"/>
          </a:xfrm>
          <a:prstGeom prst="rect">
            <a:avLst/>
          </a:prstGeom>
          <a:noFill/>
          <a:ln w="9525">
            <a:noFill/>
          </a:ln>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8434">
                                            <p:txEl>
                                              <p:charRg st="0" end="17"/>
                                            </p:txEl>
                                          </p:spTgt>
                                        </p:tgtEl>
                                        <p:attrNameLst>
                                          <p:attrName>style.visibility</p:attrName>
                                        </p:attrNameLst>
                                      </p:cBhvr>
                                      <p:to>
                                        <p:strVal val="visible"/>
                                      </p:to>
                                    </p:set>
                                    <p:anim calcmode="lin" valueType="num">
                                      <p:cBhvr>
                                        <p:cTn id="7" dur="500" fill="hold"/>
                                        <p:tgtEl>
                                          <p:spTgt spid="18434">
                                            <p:txEl>
                                              <p:charRg st="0" end="17"/>
                                            </p:txEl>
                                          </p:spTgt>
                                        </p:tgtEl>
                                        <p:attrNameLst>
                                          <p:attrName>ppt_w</p:attrName>
                                        </p:attrNameLst>
                                      </p:cBhvr>
                                      <p:tavLst>
                                        <p:tav tm="0">
                                          <p:val>
                                            <p:fltVal val="0.000000"/>
                                          </p:val>
                                        </p:tav>
                                        <p:tav tm="100000">
                                          <p:val>
                                            <p:strVal val="#ppt_w"/>
                                          </p:val>
                                        </p:tav>
                                      </p:tavLst>
                                    </p:anim>
                                    <p:anim calcmode="lin" valueType="num">
                                      <p:cBhvr>
                                        <p:cTn id="8" dur="500" fill="hold"/>
                                        <p:tgtEl>
                                          <p:spTgt spid="18434">
                                            <p:txEl>
                                              <p:charRg st="0" end="17"/>
                                            </p:txEl>
                                          </p:spTgt>
                                        </p:tgtEl>
                                        <p:attrNameLst>
                                          <p:attrName>ppt_h</p:attrName>
                                        </p:attrNameLst>
                                      </p:cBhvr>
                                      <p:tavLst>
                                        <p:tav tm="0">
                                          <p:val>
                                            <p:fltVal val="0.00000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8434">
                                            <p:txEl>
                                              <p:charRg st="17" end="39"/>
                                            </p:txEl>
                                          </p:spTgt>
                                        </p:tgtEl>
                                        <p:attrNameLst>
                                          <p:attrName>style.visibility</p:attrName>
                                        </p:attrNameLst>
                                      </p:cBhvr>
                                      <p:to>
                                        <p:strVal val="visible"/>
                                      </p:to>
                                    </p:set>
                                    <p:anim calcmode="lin" valueType="num">
                                      <p:cBhvr>
                                        <p:cTn id="12" dur="500" fill="hold"/>
                                        <p:tgtEl>
                                          <p:spTgt spid="18434">
                                            <p:txEl>
                                              <p:charRg st="17" end="39"/>
                                            </p:txEl>
                                          </p:spTgt>
                                        </p:tgtEl>
                                        <p:attrNameLst>
                                          <p:attrName>ppt_w</p:attrName>
                                        </p:attrNameLst>
                                      </p:cBhvr>
                                      <p:tavLst>
                                        <p:tav tm="0">
                                          <p:val>
                                            <p:fltVal val="0.000000"/>
                                          </p:val>
                                        </p:tav>
                                        <p:tav tm="100000">
                                          <p:val>
                                            <p:strVal val="#ppt_w"/>
                                          </p:val>
                                        </p:tav>
                                      </p:tavLst>
                                    </p:anim>
                                    <p:anim calcmode="lin" valueType="num">
                                      <p:cBhvr>
                                        <p:cTn id="13" dur="500" fill="hold"/>
                                        <p:tgtEl>
                                          <p:spTgt spid="18434">
                                            <p:txEl>
                                              <p:charRg st="17" end="39"/>
                                            </p:txEl>
                                          </p:spTgt>
                                        </p:tgtEl>
                                        <p:attrNameLst>
                                          <p:attrName>ppt_h</p:attrName>
                                        </p:attrNameLst>
                                      </p:cBhvr>
                                      <p:tavLst>
                                        <p:tav tm="0">
                                          <p:val>
                                            <p:fltVal val="0.00000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18434">
                                            <p:txEl>
                                              <p:charRg st="39" end="71"/>
                                            </p:txEl>
                                          </p:spTgt>
                                        </p:tgtEl>
                                        <p:attrNameLst>
                                          <p:attrName>style.visibility</p:attrName>
                                        </p:attrNameLst>
                                      </p:cBhvr>
                                      <p:to>
                                        <p:strVal val="visible"/>
                                      </p:to>
                                    </p:set>
                                    <p:anim calcmode="lin" valueType="num">
                                      <p:cBhvr>
                                        <p:cTn id="17" dur="500" fill="hold"/>
                                        <p:tgtEl>
                                          <p:spTgt spid="18434">
                                            <p:txEl>
                                              <p:charRg st="39" end="71"/>
                                            </p:txEl>
                                          </p:spTgt>
                                        </p:tgtEl>
                                        <p:attrNameLst>
                                          <p:attrName>ppt_w</p:attrName>
                                        </p:attrNameLst>
                                      </p:cBhvr>
                                      <p:tavLst>
                                        <p:tav tm="0">
                                          <p:val>
                                            <p:fltVal val="0.000000"/>
                                          </p:val>
                                        </p:tav>
                                        <p:tav tm="100000">
                                          <p:val>
                                            <p:strVal val="#ppt_w"/>
                                          </p:val>
                                        </p:tav>
                                      </p:tavLst>
                                    </p:anim>
                                    <p:anim calcmode="lin" valueType="num">
                                      <p:cBhvr>
                                        <p:cTn id="18" dur="500" fill="hold"/>
                                        <p:tgtEl>
                                          <p:spTgt spid="18434">
                                            <p:txEl>
                                              <p:charRg st="39" end="71"/>
                                            </p:txEl>
                                          </p:spTgt>
                                        </p:tgtEl>
                                        <p:attrNameLst>
                                          <p:attrName>ppt_h</p:attrName>
                                        </p:attrNameLst>
                                      </p:cBhvr>
                                      <p:tavLst>
                                        <p:tav tm="0">
                                          <p:val>
                                            <p:fltVal val="0.000000"/>
                                          </p:val>
                                        </p:tav>
                                        <p:tav tm="100000">
                                          <p:val>
                                            <p:strVal val="#ppt_h"/>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8435"/>
                                        </p:tgtEl>
                                        <p:attrNameLst>
                                          <p:attrName>style.visibility</p:attrName>
                                        </p:attrNameLst>
                                      </p:cBhvr>
                                      <p:to>
                                        <p:strVal val="visible"/>
                                      </p:to>
                                    </p:set>
                                    <p:animEffect transition="in" filter="wipe(left)">
                                      <p:cBhvr>
                                        <p:cTn id="22"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9458" name="Picture 2" descr="QQ图片20150327095314"/>
          <p:cNvPicPr>
            <a:picLocks noChangeAspect="1"/>
          </p:cNvPicPr>
          <p:nvPr/>
        </p:nvPicPr>
        <p:blipFill>
          <a:blip r:embed="rId1"/>
          <a:stretch>
            <a:fillRect/>
          </a:stretch>
        </p:blipFill>
        <p:spPr>
          <a:xfrm>
            <a:off x="2197100" y="339725"/>
            <a:ext cx="3743325" cy="4751388"/>
          </a:xfrm>
          <a:prstGeom prst="rect">
            <a:avLst/>
          </a:prstGeom>
          <a:noFill/>
          <a:ln w="9525" cap="flat" cmpd="sng">
            <a:solidFill>
              <a:schemeClr val="tx1"/>
            </a:solidFill>
            <a:prstDash val="solid"/>
            <a:miter/>
            <a:headEnd type="none" w="med" len="med"/>
            <a:tailEnd type="none" w="med" len="med"/>
          </a:ln>
        </p:spPr>
      </p:pic>
      <p:sp>
        <p:nvSpPr>
          <p:cNvPr id="19459" name="Oval 6"/>
          <p:cNvSpPr/>
          <p:nvPr/>
        </p:nvSpPr>
        <p:spPr>
          <a:xfrm>
            <a:off x="2052638" y="1135063"/>
            <a:ext cx="1439862" cy="358775"/>
          </a:xfrm>
          <a:prstGeom prst="ellipse">
            <a:avLst/>
          </a:prstGeom>
          <a:noFill/>
          <a:ln w="19050" cap="flat" cmpd="sng">
            <a:solidFill>
              <a:srgbClr val="FF0000"/>
            </a:solidFill>
            <a:prstDash val="solid"/>
            <a:headEnd type="none" w="med" len="med"/>
            <a:tailEnd type="none" w="med" len="med"/>
          </a:ln>
        </p:spPr>
        <p:txBody>
          <a:bodyPr wrap="none" anchor="ctr"/>
          <a:p>
            <a:endParaRPr lang="zh-CN" altLang="en-US" dirty="0">
              <a:latin typeface="Franklin Gothic Book" panose="020B0503020102020204" pitchFamily="34" charset="0"/>
              <a:ea typeface="微软雅黑" panose="020B0503020204020204" pitchFamily="34" charset="-122"/>
            </a:endParaRPr>
          </a:p>
        </p:txBody>
      </p:sp>
      <p:sp>
        <p:nvSpPr>
          <p:cNvPr id="19460" name="Rectangle 4"/>
          <p:cNvSpPr/>
          <p:nvPr/>
        </p:nvSpPr>
        <p:spPr>
          <a:xfrm>
            <a:off x="287338" y="1039813"/>
            <a:ext cx="8675687" cy="1087755"/>
          </a:xfrm>
          <a:prstGeom prst="rect">
            <a:avLst/>
          </a:prstGeom>
          <a:noFill/>
          <a:ln w="9525">
            <a:noFill/>
          </a:ln>
        </p:spPr>
        <p:txBody>
          <a:bodyPr>
            <a:spAutoFit/>
          </a:bodyPr>
          <a:p>
            <a:pPr eaLnBrk="0" hangingPunct="0">
              <a:lnSpc>
                <a:spcPct val="90000"/>
              </a:lnSpc>
            </a:pPr>
            <a:r>
              <a:rPr lang="zh-CN" altLang="en-US" sz="2400" b="1" dirty="0">
                <a:latin typeface="微软雅黑" panose="020B0503020204020204" pitchFamily="34" charset="-122"/>
                <a:ea typeface="微软雅黑" panose="020B0503020204020204" pitchFamily="34" charset="-122"/>
              </a:rPr>
              <a:t>    当我以博物学者的身份航游世界时，我曾在南美洲看到有关生物的地理分布以及现存生物和古代生物的地质关系的某些事实，</a:t>
            </a:r>
            <a:r>
              <a:rPr lang="zh-CN" altLang="en-US" sz="2400" b="1" dirty="0">
                <a:solidFill>
                  <a:srgbClr val="FF0000"/>
                </a:solidFill>
                <a:latin typeface="微软雅黑" panose="020B0503020204020204" pitchFamily="34" charset="-122"/>
                <a:ea typeface="微软雅黑" panose="020B0503020204020204" pitchFamily="34" charset="-122"/>
              </a:rPr>
              <a:t>这些事实似乎对物种起源提出了一个说明</a:t>
            </a:r>
            <a:r>
              <a:rPr lang="zh-CN" altLang="en-US" sz="2400" b="1" dirty="0">
                <a:latin typeface="微软雅黑" panose="020B0503020204020204" pitchFamily="34" charset="-122"/>
                <a:ea typeface="微软雅黑" panose="020B0503020204020204" pitchFamily="34" charset="-122"/>
              </a:rPr>
              <a:t>……   </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19461" name="Text Box 5"/>
          <p:cNvSpPr txBox="1"/>
          <p:nvPr/>
        </p:nvSpPr>
        <p:spPr>
          <a:xfrm>
            <a:off x="252413" y="2460625"/>
            <a:ext cx="8713787" cy="1189038"/>
          </a:xfrm>
          <a:prstGeom prst="rect">
            <a:avLst/>
          </a:prstGeom>
          <a:noFill/>
          <a:ln w="9525">
            <a:noFill/>
          </a:ln>
        </p:spPr>
        <p:txBody>
          <a:bodyPr>
            <a:spAutoFit/>
          </a:bodyPr>
          <a:p>
            <a:r>
              <a:rPr lang="zh-CN" altLang="en-US" sz="2400" b="1" dirty="0">
                <a:latin typeface="微软雅黑" panose="020B0503020204020204" pitchFamily="34" charset="-122"/>
                <a:ea typeface="微软雅黑" panose="020B0503020204020204" pitchFamily="34" charset="-122"/>
              </a:rPr>
              <a:t>    回国以后，在1837年我就想到，如果</a:t>
            </a:r>
            <a:r>
              <a:rPr lang="zh-CN" altLang="en-US" sz="2400" b="1" dirty="0">
                <a:solidFill>
                  <a:srgbClr val="0000FF"/>
                </a:solidFill>
                <a:latin typeface="微软雅黑" panose="020B0503020204020204" pitchFamily="34" charset="-122"/>
                <a:ea typeface="微软雅黑" panose="020B0503020204020204" pitchFamily="34" charset="-122"/>
              </a:rPr>
              <a:t>耐心搜集</a:t>
            </a:r>
            <a:r>
              <a:rPr lang="zh-CN" altLang="en-US" sz="2400" b="1" dirty="0">
                <a:latin typeface="微软雅黑" panose="020B0503020204020204" pitchFamily="34" charset="-122"/>
                <a:ea typeface="微软雅黑" panose="020B0503020204020204" pitchFamily="34" charset="-122"/>
              </a:rPr>
              <a:t>与这问题有关的各种材料，加以</a:t>
            </a:r>
            <a:r>
              <a:rPr lang="zh-CN" altLang="en-US" sz="2400" b="1" dirty="0">
                <a:solidFill>
                  <a:srgbClr val="0000FF"/>
                </a:solidFill>
                <a:latin typeface="微软雅黑" panose="020B0503020204020204" pitchFamily="34" charset="-122"/>
                <a:ea typeface="微软雅黑" panose="020B0503020204020204" pitchFamily="34" charset="-122"/>
              </a:rPr>
              <a:t>整理研究</a:t>
            </a:r>
            <a:r>
              <a:rPr lang="zh-CN" altLang="en-US" sz="2400" b="1" dirty="0">
                <a:latin typeface="微软雅黑" panose="020B0503020204020204" pitchFamily="34" charset="-122"/>
                <a:ea typeface="微软雅黑" panose="020B0503020204020204" pitchFamily="34" charset="-122"/>
              </a:rPr>
              <a:t>，也许可以得到一些结果。这样，在</a:t>
            </a:r>
            <a:r>
              <a:rPr lang="zh-CN" altLang="en-US" sz="2400" b="1" dirty="0">
                <a:solidFill>
                  <a:srgbClr val="0000FF"/>
                </a:solidFill>
                <a:latin typeface="微软雅黑" panose="020B0503020204020204" pitchFamily="34" charset="-122"/>
                <a:ea typeface="微软雅黑" panose="020B0503020204020204" pitchFamily="34" charset="-122"/>
              </a:rPr>
              <a:t>五年时间</a:t>
            </a:r>
            <a:r>
              <a:rPr lang="zh-CN" altLang="en-US" sz="2400" b="1" dirty="0">
                <a:latin typeface="微软雅黑" panose="020B0503020204020204" pitchFamily="34" charset="-122"/>
                <a:ea typeface="微软雅黑" panose="020B0503020204020204" pitchFamily="34" charset="-122"/>
              </a:rPr>
              <a:t>内，我</a:t>
            </a:r>
            <a:r>
              <a:rPr lang="zh-CN" altLang="en-US" sz="2400" b="1" dirty="0">
                <a:solidFill>
                  <a:srgbClr val="0000FF"/>
                </a:solidFill>
                <a:latin typeface="微软雅黑" panose="020B0503020204020204" pitchFamily="34" charset="-122"/>
                <a:ea typeface="微软雅黑" panose="020B0503020204020204" pitchFamily="34" charset="-122"/>
              </a:rPr>
              <a:t>专心思考</a:t>
            </a:r>
            <a:r>
              <a:rPr lang="zh-CN" altLang="en-US" sz="2400" b="1" dirty="0">
                <a:latin typeface="微软雅黑" panose="020B0503020204020204" pitchFamily="34" charset="-122"/>
                <a:ea typeface="微软雅黑" panose="020B0503020204020204" pitchFamily="34" charset="-122"/>
              </a:rPr>
              <a:t>这个问题，并作了一些</a:t>
            </a:r>
            <a:r>
              <a:rPr lang="zh-CN" altLang="en-US" sz="2400" b="1" dirty="0">
                <a:solidFill>
                  <a:srgbClr val="0000FF"/>
                </a:solidFill>
                <a:latin typeface="微软雅黑" panose="020B0503020204020204" pitchFamily="34" charset="-122"/>
                <a:ea typeface="微软雅黑" panose="020B0503020204020204" pitchFamily="34" charset="-122"/>
              </a:rPr>
              <a:t>札记</a:t>
            </a:r>
            <a:r>
              <a:rPr lang="zh-CN" altLang="en-US" sz="24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p:txBody>
      </p:sp>
      <p:sp>
        <p:nvSpPr>
          <p:cNvPr id="19462" name="Text Box 6"/>
          <p:cNvSpPr txBox="1"/>
          <p:nvPr/>
        </p:nvSpPr>
        <p:spPr>
          <a:xfrm>
            <a:off x="219075" y="3736975"/>
            <a:ext cx="8713788" cy="823913"/>
          </a:xfrm>
          <a:prstGeom prst="rect">
            <a:avLst/>
          </a:prstGeom>
          <a:noFill/>
          <a:ln w="9525">
            <a:noFill/>
          </a:ln>
        </p:spPr>
        <p:txBody>
          <a:bodyPr>
            <a:spAutoFit/>
          </a:bodyPr>
          <a:p>
            <a:r>
              <a:rPr lang="zh-CN" altLang="en-US" sz="2400" b="1" dirty="0">
                <a:latin typeface="Franklin Gothic Book" panose="020B0503020102020204" pitchFamily="34" charset="0"/>
                <a:ea typeface="微软雅黑" panose="020B0503020204020204" pitchFamily="34" charset="-122"/>
              </a:rPr>
              <a:t>     从那时到现在，我坚定不移的追求同一个目标。</a:t>
            </a:r>
            <a:r>
              <a:rPr lang="zh-CN" altLang="en-US" sz="2400" b="1" dirty="0">
                <a:solidFill>
                  <a:srgbClr val="FF0000"/>
                </a:solidFill>
                <a:latin typeface="Franklin Gothic Book" panose="020B0503020102020204" pitchFamily="34" charset="0"/>
                <a:ea typeface="微软雅黑" panose="020B0503020204020204" pitchFamily="34" charset="-122"/>
              </a:rPr>
              <a:t>说此是为了证明我并没有草率的作出结论。</a:t>
            </a:r>
            <a:endParaRPr lang="zh-CN" altLang="en-US" sz="2400" b="1" dirty="0">
              <a:solidFill>
                <a:srgbClr val="FF0000"/>
              </a:solidFill>
              <a:latin typeface="Franklin Gothic Book" panose="020B0503020102020204" pitchFamily="34" charset="0"/>
              <a:ea typeface="微软雅黑" panose="020B0503020204020204" pitchFamily="34" charset="-122"/>
            </a:endParaRPr>
          </a:p>
        </p:txBody>
      </p:sp>
      <p:sp>
        <p:nvSpPr>
          <p:cNvPr id="19463" name="花边圆形2 254"/>
          <p:cNvSpPr/>
          <p:nvPr/>
        </p:nvSpPr>
        <p:spPr>
          <a:xfrm flipH="1">
            <a:off x="3543618" y="4116388"/>
            <a:ext cx="936625" cy="504825"/>
          </a:xfrm>
          <a:custGeom>
            <a:avLst/>
            <a:gdLst>
              <a:gd name="txL" fmla="*/ 0 w 2587436"/>
              <a:gd name="txT" fmla="*/ 0 h 2587437"/>
              <a:gd name="txR" fmla="*/ 2587436 w 2587436"/>
              <a:gd name="txB" fmla="*/ 2587437 h 2587437"/>
            </a:gdLst>
            <a:ahLst/>
            <a:cxnLst>
              <a:cxn ang="0">
                <a:pos x="105586" y="1293718"/>
              </a:cxn>
              <a:cxn ang="0">
                <a:pos x="2481850" y="1293718"/>
              </a:cxn>
              <a:cxn ang="0">
                <a:pos x="1178351" y="781"/>
              </a:cxn>
              <a:cxn ang="0">
                <a:pos x="1409085" y="781"/>
              </a:cxn>
              <a:cxn ang="0">
                <a:pos x="1484604" y="88506"/>
              </a:cxn>
              <a:cxn ang="0">
                <a:pos x="1665065" y="150827"/>
              </a:cxn>
              <a:cxn ang="0">
                <a:pos x="1847820" y="203618"/>
              </a:cxn>
              <a:cxn ang="0">
                <a:pos x="2000063" y="321517"/>
              </a:cxn>
              <a:cxn ang="0">
                <a:pos x="2157560" y="428199"/>
              </a:cxn>
              <a:cxn ang="0">
                <a:pos x="2265919" y="587373"/>
              </a:cxn>
              <a:cxn ang="0">
                <a:pos x="2382741" y="737503"/>
              </a:cxn>
              <a:cxn ang="0">
                <a:pos x="2436609" y="922371"/>
              </a:cxn>
              <a:cxn ang="0">
                <a:pos x="2501321" y="1101253"/>
              </a:cxn>
              <a:cxn ang="0">
                <a:pos x="2495425" y="1293719"/>
              </a:cxn>
              <a:cxn ang="0">
                <a:pos x="2498930" y="1484605"/>
              </a:cxn>
              <a:cxn ang="0">
                <a:pos x="2436609" y="1665066"/>
              </a:cxn>
              <a:cxn ang="0">
                <a:pos x="2383816" y="1847821"/>
              </a:cxn>
              <a:cxn ang="0">
                <a:pos x="2265918" y="2000065"/>
              </a:cxn>
              <a:cxn ang="0">
                <a:pos x="2159237" y="2157562"/>
              </a:cxn>
              <a:cxn ang="0">
                <a:pos x="2000062" y="2265920"/>
              </a:cxn>
              <a:cxn ang="0">
                <a:pos x="1849933" y="2382742"/>
              </a:cxn>
              <a:cxn ang="0">
                <a:pos x="1665064" y="2436610"/>
              </a:cxn>
              <a:cxn ang="0">
                <a:pos x="1486184" y="2501323"/>
              </a:cxn>
              <a:cxn ang="0">
                <a:pos x="1293717" y="2495426"/>
              </a:cxn>
              <a:cxn ang="0">
                <a:pos x="1101252" y="2501322"/>
              </a:cxn>
              <a:cxn ang="0">
                <a:pos x="922369" y="2436610"/>
              </a:cxn>
              <a:cxn ang="0">
                <a:pos x="737501" y="2382741"/>
              </a:cxn>
              <a:cxn ang="0">
                <a:pos x="587371" y="2265919"/>
              </a:cxn>
              <a:cxn ang="0">
                <a:pos x="426346" y="2161089"/>
              </a:cxn>
              <a:cxn ang="0">
                <a:pos x="321515" y="2000064"/>
              </a:cxn>
              <a:cxn ang="0">
                <a:pos x="200768" y="1850603"/>
              </a:cxn>
              <a:cxn ang="0">
                <a:pos x="150825" y="1665065"/>
              </a:cxn>
              <a:cxn ang="0">
                <a:pos x="86113" y="1486184"/>
              </a:cxn>
              <a:cxn ang="0">
                <a:pos x="92010" y="1293718"/>
              </a:cxn>
              <a:cxn ang="0">
                <a:pos x="86114" y="1101253"/>
              </a:cxn>
              <a:cxn ang="0">
                <a:pos x="150825" y="922370"/>
              </a:cxn>
              <a:cxn ang="0">
                <a:pos x="200767" y="736833"/>
              </a:cxn>
              <a:cxn ang="0">
                <a:pos x="321516" y="587372"/>
              </a:cxn>
              <a:cxn ang="0">
                <a:pos x="426347" y="426349"/>
              </a:cxn>
              <a:cxn ang="0">
                <a:pos x="587372" y="321517"/>
              </a:cxn>
              <a:cxn ang="0">
                <a:pos x="736832" y="200768"/>
              </a:cxn>
              <a:cxn ang="0">
                <a:pos x="922370" y="150826"/>
              </a:cxn>
              <a:cxn ang="0">
                <a:pos x="1101686" y="86772"/>
              </a:cxn>
              <a:cxn ang="0">
                <a:pos x="1178351" y="781"/>
              </a:cxn>
            </a:cxnLst>
            <a:rect l="txL" t="txT" r="txR" b="txB"/>
            <a:pathLst>
              <a:path w="2587436" h="2587437">
                <a:moveTo>
                  <a:pt x="1293718" y="105586"/>
                </a:moveTo>
                <a:cubicBezTo>
                  <a:pt x="637531" y="105586"/>
                  <a:pt x="105586" y="637531"/>
                  <a:pt x="105586" y="1293718"/>
                </a:cubicBezTo>
                <a:cubicBezTo>
                  <a:pt x="105586" y="1949905"/>
                  <a:pt x="637531" y="2481850"/>
                  <a:pt x="1293718" y="2481850"/>
                </a:cubicBezTo>
                <a:cubicBezTo>
                  <a:pt x="1949905" y="2481850"/>
                  <a:pt x="2481850" y="1949905"/>
                  <a:pt x="2481850" y="1293718"/>
                </a:cubicBezTo>
                <a:cubicBezTo>
                  <a:pt x="2481850" y="637531"/>
                  <a:pt x="1949905" y="105586"/>
                  <a:pt x="1293718" y="105586"/>
                </a:cubicBezTo>
                <a:close/>
                <a:moveTo>
                  <a:pt x="1178351" y="781"/>
                </a:moveTo>
                <a:cubicBezTo>
                  <a:pt x="1220450" y="-5049"/>
                  <a:pt x="1268508" y="21422"/>
                  <a:pt x="1293718" y="92011"/>
                </a:cubicBezTo>
                <a:cubicBezTo>
                  <a:pt x="1318929" y="21422"/>
                  <a:pt x="1366986" y="-5049"/>
                  <a:pt x="1409085" y="781"/>
                </a:cubicBezTo>
                <a:cubicBezTo>
                  <a:pt x="1434345" y="4279"/>
                  <a:pt x="1457459" y="19405"/>
                  <a:pt x="1472207" y="43607"/>
                </a:cubicBezTo>
                <a:lnTo>
                  <a:pt x="1484604" y="88506"/>
                </a:lnTo>
                <a:lnTo>
                  <a:pt x="1510269" y="49635"/>
                </a:lnTo>
                <a:cubicBezTo>
                  <a:pt x="1567616" y="408"/>
                  <a:pt x="1661604" y="30947"/>
                  <a:pt x="1665065" y="150827"/>
                </a:cubicBezTo>
                <a:cubicBezTo>
                  <a:pt x="1738329" y="55877"/>
                  <a:pt x="1832316" y="86415"/>
                  <a:pt x="1849776" y="159948"/>
                </a:cubicBezTo>
                <a:lnTo>
                  <a:pt x="1847820" y="203618"/>
                </a:lnTo>
                <a:lnTo>
                  <a:pt x="1858676" y="192501"/>
                </a:lnTo>
                <a:cubicBezTo>
                  <a:pt x="1932101" y="134716"/>
                  <a:pt x="2038035" y="192050"/>
                  <a:pt x="2000063" y="321517"/>
                </a:cubicBezTo>
                <a:cubicBezTo>
                  <a:pt x="2099082" y="253854"/>
                  <a:pt x="2179033" y="311942"/>
                  <a:pt x="2172915" y="387271"/>
                </a:cubicBezTo>
                <a:lnTo>
                  <a:pt x="2157560" y="428199"/>
                </a:lnTo>
                <a:lnTo>
                  <a:pt x="2171320" y="420980"/>
                </a:lnTo>
                <a:cubicBezTo>
                  <a:pt x="2259007" y="388713"/>
                  <a:pt x="2342040" y="475977"/>
                  <a:pt x="2265919" y="587373"/>
                </a:cubicBezTo>
                <a:cubicBezTo>
                  <a:pt x="2381000" y="553620"/>
                  <a:pt x="2439088" y="633571"/>
                  <a:pt x="2409992" y="703323"/>
                </a:cubicBezTo>
                <a:lnTo>
                  <a:pt x="2382741" y="737503"/>
                </a:lnTo>
                <a:lnTo>
                  <a:pt x="2398059" y="734889"/>
                </a:lnTo>
                <a:cubicBezTo>
                  <a:pt x="2491425" y="731298"/>
                  <a:pt x="2543428" y="839949"/>
                  <a:pt x="2436609" y="922371"/>
                </a:cubicBezTo>
                <a:cubicBezTo>
                  <a:pt x="2556489" y="925832"/>
                  <a:pt x="2587027" y="1019820"/>
                  <a:pt x="2537801" y="1077167"/>
                </a:cubicBezTo>
                <a:lnTo>
                  <a:pt x="2501321" y="1101253"/>
                </a:lnTo>
                <a:lnTo>
                  <a:pt x="2516697" y="1103501"/>
                </a:lnTo>
                <a:cubicBezTo>
                  <a:pt x="2606603" y="1128937"/>
                  <a:pt x="2622486" y="1248340"/>
                  <a:pt x="2495425" y="1293719"/>
                </a:cubicBezTo>
                <a:cubicBezTo>
                  <a:pt x="2608368" y="1334056"/>
                  <a:pt x="2608368" y="1432880"/>
                  <a:pt x="2543829" y="1472208"/>
                </a:cubicBezTo>
                <a:lnTo>
                  <a:pt x="2498930" y="1484605"/>
                </a:lnTo>
                <a:lnTo>
                  <a:pt x="2537800" y="1510270"/>
                </a:lnTo>
                <a:cubicBezTo>
                  <a:pt x="2587027" y="1567617"/>
                  <a:pt x="2556488" y="1661605"/>
                  <a:pt x="2436609" y="1665066"/>
                </a:cubicBezTo>
                <a:cubicBezTo>
                  <a:pt x="2531559" y="1738330"/>
                  <a:pt x="2501021" y="1832318"/>
                  <a:pt x="2427488" y="1849777"/>
                </a:cubicBezTo>
                <a:lnTo>
                  <a:pt x="2383816" y="1847821"/>
                </a:lnTo>
                <a:lnTo>
                  <a:pt x="2394935" y="1858678"/>
                </a:lnTo>
                <a:cubicBezTo>
                  <a:pt x="2452719" y="1932103"/>
                  <a:pt x="2395386" y="2038037"/>
                  <a:pt x="2265918" y="2000065"/>
                </a:cubicBezTo>
                <a:cubicBezTo>
                  <a:pt x="2333581" y="2099084"/>
                  <a:pt x="2275494" y="2179035"/>
                  <a:pt x="2200165" y="2172917"/>
                </a:cubicBezTo>
                <a:lnTo>
                  <a:pt x="2159237" y="2157562"/>
                </a:lnTo>
                <a:lnTo>
                  <a:pt x="2166455" y="2171321"/>
                </a:lnTo>
                <a:cubicBezTo>
                  <a:pt x="2198722" y="2259008"/>
                  <a:pt x="2111459" y="2342041"/>
                  <a:pt x="2000062" y="2265920"/>
                </a:cubicBezTo>
                <a:cubicBezTo>
                  <a:pt x="2033815" y="2381001"/>
                  <a:pt x="1953865" y="2439089"/>
                  <a:pt x="1884113" y="2409993"/>
                </a:cubicBezTo>
                <a:lnTo>
                  <a:pt x="1849933" y="2382742"/>
                </a:lnTo>
                <a:lnTo>
                  <a:pt x="1852546" y="2398060"/>
                </a:lnTo>
                <a:cubicBezTo>
                  <a:pt x="1856137" y="2491426"/>
                  <a:pt x="1747486" y="2543429"/>
                  <a:pt x="1665064" y="2436610"/>
                </a:cubicBezTo>
                <a:cubicBezTo>
                  <a:pt x="1661603" y="2556490"/>
                  <a:pt x="1567616" y="2587028"/>
                  <a:pt x="1510269" y="2537802"/>
                </a:cubicBezTo>
                <a:lnTo>
                  <a:pt x="1486184" y="2501323"/>
                </a:lnTo>
                <a:lnTo>
                  <a:pt x="1483936" y="2516698"/>
                </a:lnTo>
                <a:cubicBezTo>
                  <a:pt x="1458499" y="2606604"/>
                  <a:pt x="1339096" y="2622487"/>
                  <a:pt x="1293717" y="2495426"/>
                </a:cubicBezTo>
                <a:cubicBezTo>
                  <a:pt x="1248339" y="2622487"/>
                  <a:pt x="1128936" y="2606604"/>
                  <a:pt x="1103499" y="2516698"/>
                </a:cubicBezTo>
                <a:lnTo>
                  <a:pt x="1101252" y="2501322"/>
                </a:lnTo>
                <a:lnTo>
                  <a:pt x="1077165" y="2537801"/>
                </a:lnTo>
                <a:cubicBezTo>
                  <a:pt x="1019818" y="2587028"/>
                  <a:pt x="925830" y="2556489"/>
                  <a:pt x="922369" y="2436610"/>
                </a:cubicBezTo>
                <a:cubicBezTo>
                  <a:pt x="839947" y="2543429"/>
                  <a:pt x="731297" y="2491426"/>
                  <a:pt x="734888" y="2398060"/>
                </a:cubicBezTo>
                <a:lnTo>
                  <a:pt x="737501" y="2382741"/>
                </a:lnTo>
                <a:lnTo>
                  <a:pt x="703321" y="2409993"/>
                </a:lnTo>
                <a:cubicBezTo>
                  <a:pt x="633569" y="2439089"/>
                  <a:pt x="553618" y="2381001"/>
                  <a:pt x="587371" y="2265919"/>
                </a:cubicBezTo>
                <a:cubicBezTo>
                  <a:pt x="475975" y="2342040"/>
                  <a:pt x="388712" y="2259008"/>
                  <a:pt x="420978" y="2171321"/>
                </a:cubicBezTo>
                <a:lnTo>
                  <a:pt x="426346" y="2161089"/>
                </a:lnTo>
                <a:lnTo>
                  <a:pt x="416114" y="2166457"/>
                </a:lnTo>
                <a:cubicBezTo>
                  <a:pt x="328427" y="2198724"/>
                  <a:pt x="245394" y="2111461"/>
                  <a:pt x="321515" y="2000064"/>
                </a:cubicBezTo>
                <a:cubicBezTo>
                  <a:pt x="192048" y="2038036"/>
                  <a:pt x="134715" y="1932102"/>
                  <a:pt x="192499" y="1858678"/>
                </a:cubicBezTo>
                <a:lnTo>
                  <a:pt x="200768" y="1850603"/>
                </a:lnTo>
                <a:lnTo>
                  <a:pt x="189375" y="1852547"/>
                </a:lnTo>
                <a:cubicBezTo>
                  <a:pt x="96009" y="1856138"/>
                  <a:pt x="44006" y="1747487"/>
                  <a:pt x="150825" y="1665065"/>
                </a:cubicBezTo>
                <a:cubicBezTo>
                  <a:pt x="30946" y="1661604"/>
                  <a:pt x="407" y="1567617"/>
                  <a:pt x="49634" y="1510270"/>
                </a:cubicBezTo>
                <a:lnTo>
                  <a:pt x="86113" y="1486184"/>
                </a:lnTo>
                <a:lnTo>
                  <a:pt x="70739" y="1483937"/>
                </a:lnTo>
                <a:cubicBezTo>
                  <a:pt x="-19168" y="1458500"/>
                  <a:pt x="-35050" y="1339097"/>
                  <a:pt x="92010" y="1293718"/>
                </a:cubicBezTo>
                <a:cubicBezTo>
                  <a:pt x="-35050" y="1248340"/>
                  <a:pt x="-19168" y="1128937"/>
                  <a:pt x="70739" y="1103500"/>
                </a:cubicBezTo>
                <a:lnTo>
                  <a:pt x="86114" y="1101253"/>
                </a:lnTo>
                <a:lnTo>
                  <a:pt x="49634" y="1077166"/>
                </a:lnTo>
                <a:cubicBezTo>
                  <a:pt x="407" y="1019820"/>
                  <a:pt x="30946" y="925832"/>
                  <a:pt x="150825" y="922370"/>
                </a:cubicBezTo>
                <a:cubicBezTo>
                  <a:pt x="44006" y="839949"/>
                  <a:pt x="96009" y="731298"/>
                  <a:pt x="189375" y="734889"/>
                </a:cubicBezTo>
                <a:lnTo>
                  <a:pt x="200767" y="736833"/>
                </a:lnTo>
                <a:lnTo>
                  <a:pt x="192499" y="728759"/>
                </a:lnTo>
                <a:cubicBezTo>
                  <a:pt x="134715" y="655335"/>
                  <a:pt x="192049" y="549401"/>
                  <a:pt x="321516" y="587372"/>
                </a:cubicBezTo>
                <a:cubicBezTo>
                  <a:pt x="245395" y="475976"/>
                  <a:pt x="328427" y="388713"/>
                  <a:pt x="416114" y="420980"/>
                </a:cubicBezTo>
                <a:lnTo>
                  <a:pt x="426347" y="426349"/>
                </a:lnTo>
                <a:lnTo>
                  <a:pt x="420979" y="416115"/>
                </a:lnTo>
                <a:cubicBezTo>
                  <a:pt x="388712" y="328428"/>
                  <a:pt x="475975" y="245396"/>
                  <a:pt x="587372" y="321517"/>
                </a:cubicBezTo>
                <a:cubicBezTo>
                  <a:pt x="549400" y="192050"/>
                  <a:pt x="655334" y="134716"/>
                  <a:pt x="728758" y="192500"/>
                </a:cubicBezTo>
                <a:lnTo>
                  <a:pt x="736832" y="200768"/>
                </a:lnTo>
                <a:lnTo>
                  <a:pt x="734888" y="189377"/>
                </a:lnTo>
                <a:cubicBezTo>
                  <a:pt x="731297" y="96010"/>
                  <a:pt x="839948" y="44008"/>
                  <a:pt x="922370" y="150826"/>
                </a:cubicBezTo>
                <a:cubicBezTo>
                  <a:pt x="925831" y="30947"/>
                  <a:pt x="1019818" y="408"/>
                  <a:pt x="1077165" y="49635"/>
                </a:cubicBezTo>
                <a:lnTo>
                  <a:pt x="1101686" y="86772"/>
                </a:lnTo>
                <a:lnTo>
                  <a:pt x="1102495" y="74529"/>
                </a:lnTo>
                <a:cubicBezTo>
                  <a:pt x="1112942" y="32385"/>
                  <a:pt x="1143619" y="5591"/>
                  <a:pt x="1178351" y="781"/>
                </a:cubicBezTo>
                <a:close/>
              </a:path>
            </a:pathLst>
          </a:custGeom>
          <a:solidFill>
            <a:schemeClr val="accent1"/>
          </a:solidFill>
          <a:ln w="38100" cap="flat" cmpd="sng">
            <a:solidFill>
              <a:srgbClr val="0000FF"/>
            </a:solidFill>
            <a:prstDash val="solid"/>
            <a:round/>
            <a:headEnd type="none" w="med" len="med"/>
            <a:tailEnd type="none" w="med" len="med"/>
          </a:ln>
        </p:spPr>
        <p:txBody>
          <a:bodyPr anchor="ctr"/>
          <a:p>
            <a:endParaRPr lang="zh-CN" altLang="en-US" dirty="0">
              <a:latin typeface="Franklin Gothic Book" panose="020B0503020102020204" pitchFamily="34" charset="0"/>
              <a:ea typeface="微软雅黑" panose="020B0503020204020204" pitchFamily="34" charset="-122"/>
            </a:endParaRPr>
          </a:p>
        </p:txBody>
      </p:sp>
      <p:sp>
        <p:nvSpPr>
          <p:cNvPr id="19464" name="TextBox 12"/>
          <p:cNvSpPr txBox="1"/>
          <p:nvPr/>
        </p:nvSpPr>
        <p:spPr>
          <a:xfrm>
            <a:off x="-36512" y="-17462"/>
            <a:ext cx="9215437" cy="719137"/>
          </a:xfrm>
          <a:prstGeom prst="rect">
            <a:avLst/>
          </a:prstGeom>
          <a:noFill/>
          <a:ln w="9525">
            <a:noFill/>
          </a:ln>
        </p:spPr>
        <p:txBody>
          <a:bodyPr lIns="90170" tIns="46990" rIns="90170" bIns="46990"/>
          <a:p>
            <a:pPr algn="ctr">
              <a:lnSpc>
                <a:spcPct val="90000"/>
              </a:lnSpc>
            </a:pPr>
            <a:r>
              <a:rPr lang="zh-CN" altLang="en-US" sz="4000" b="1" dirty="0">
                <a:solidFill>
                  <a:schemeClr val="tx1"/>
                </a:solidFill>
                <a:latin typeface="微软雅黑" panose="020B0503020204020204" pitchFamily="34" charset="-122"/>
                <a:ea typeface="微软雅黑" panose="020B0503020204020204" pitchFamily="34" charset="-122"/>
                <a:sym typeface="Arial" panose="020B0604020202020204" pitchFamily="34" charset="0"/>
              </a:rPr>
              <a:t>思考：达尔文最终得出的结论有哪些？</a:t>
            </a:r>
            <a:endParaRPr lang="zh-CN" altLang="en-US" sz="4000" b="1" dirty="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ppt_x"/>
                                          </p:val>
                                        </p:tav>
                                        <p:tav tm="100000">
                                          <p:val>
                                            <p:strVal val="#ppt_x"/>
                                          </p:val>
                                        </p:tav>
                                      </p:tavLst>
                                    </p:anim>
                                    <p:anim calcmode="lin" valueType="num">
                                      <p:cBhvr additive="base">
                                        <p:cTn id="8" dur="500" fill="hold"/>
                                        <p:tgtEl>
                                          <p:spTgt spid="194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9459"/>
                                        </p:tgtEl>
                                        <p:attrNameLst>
                                          <p:attrName>style.visibility</p:attrName>
                                        </p:attrNameLst>
                                      </p:cBhvr>
                                      <p:to>
                                        <p:strVal val="visible"/>
                                      </p:to>
                                    </p:set>
                                    <p:anim calcmode="lin" valueType="num">
                                      <p:cBhvr additive="base">
                                        <p:cTn id="13" dur="500" fill="hold"/>
                                        <p:tgtEl>
                                          <p:spTgt spid="19459"/>
                                        </p:tgtEl>
                                        <p:attrNameLst>
                                          <p:attrName>ppt_x</p:attrName>
                                        </p:attrNameLst>
                                      </p:cBhvr>
                                      <p:tavLst>
                                        <p:tav tm="0">
                                          <p:val>
                                            <p:strVal val="#ppt_x"/>
                                          </p:val>
                                        </p:tav>
                                        <p:tav tm="100000">
                                          <p:val>
                                            <p:strVal val="#ppt_x"/>
                                          </p:val>
                                        </p:tav>
                                      </p:tavLst>
                                    </p:anim>
                                    <p:anim calcmode="lin" valueType="num">
                                      <p:cBhvr additive="base">
                                        <p:cTn id="14" dur="500" fill="hold"/>
                                        <p:tgtEl>
                                          <p:spTgt spid="1945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9458"/>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9459"/>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9460"/>
                                        </p:tgtEl>
                                        <p:attrNameLst>
                                          <p:attrName>style.visibility</p:attrName>
                                        </p:attrNameLst>
                                      </p:cBhvr>
                                      <p:to>
                                        <p:strVal val="visible"/>
                                      </p:to>
                                    </p:set>
                                    <p:anim calcmode="lin" valueType="num">
                                      <p:cBhvr additive="base">
                                        <p:cTn id="25" dur="500" fill="hold"/>
                                        <p:tgtEl>
                                          <p:spTgt spid="19460"/>
                                        </p:tgtEl>
                                        <p:attrNameLst>
                                          <p:attrName>ppt_x</p:attrName>
                                        </p:attrNameLst>
                                      </p:cBhvr>
                                      <p:tavLst>
                                        <p:tav tm="0">
                                          <p:val>
                                            <p:strVal val="1+#ppt_w/2"/>
                                          </p:val>
                                        </p:tav>
                                        <p:tav tm="100000">
                                          <p:val>
                                            <p:strVal val="#ppt_x"/>
                                          </p:val>
                                        </p:tav>
                                      </p:tavLst>
                                    </p:anim>
                                    <p:anim calcmode="lin" valueType="num">
                                      <p:cBhvr additive="base">
                                        <p:cTn id="26" dur="500" fill="hold"/>
                                        <p:tgtEl>
                                          <p:spTgt spid="1946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9461"/>
                                        </p:tgtEl>
                                        <p:attrNameLst>
                                          <p:attrName>style.visibility</p:attrName>
                                        </p:attrNameLst>
                                      </p:cBhvr>
                                      <p:to>
                                        <p:strVal val="visible"/>
                                      </p:to>
                                    </p:set>
                                    <p:anim calcmode="lin" valueType="num">
                                      <p:cBhvr additive="base">
                                        <p:cTn id="31" dur="500" fill="hold"/>
                                        <p:tgtEl>
                                          <p:spTgt spid="19461"/>
                                        </p:tgtEl>
                                        <p:attrNameLst>
                                          <p:attrName>ppt_x</p:attrName>
                                        </p:attrNameLst>
                                      </p:cBhvr>
                                      <p:tavLst>
                                        <p:tav tm="0">
                                          <p:val>
                                            <p:strVal val="1+#ppt_w/2"/>
                                          </p:val>
                                        </p:tav>
                                        <p:tav tm="100000">
                                          <p:val>
                                            <p:strVal val="#ppt_x"/>
                                          </p:val>
                                        </p:tav>
                                      </p:tavLst>
                                    </p:anim>
                                    <p:anim calcmode="lin" valueType="num">
                                      <p:cBhvr additive="base">
                                        <p:cTn id="32" dur="500" fill="hold"/>
                                        <p:tgtEl>
                                          <p:spTgt spid="1946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9462"/>
                                        </p:tgtEl>
                                        <p:attrNameLst>
                                          <p:attrName>style.visibility</p:attrName>
                                        </p:attrNameLst>
                                      </p:cBhvr>
                                      <p:to>
                                        <p:strVal val="visible"/>
                                      </p:to>
                                    </p:set>
                                    <p:anim calcmode="lin" valueType="num">
                                      <p:cBhvr additive="base">
                                        <p:cTn id="37" dur="500" fill="hold"/>
                                        <p:tgtEl>
                                          <p:spTgt spid="19462"/>
                                        </p:tgtEl>
                                        <p:attrNameLst>
                                          <p:attrName>ppt_x</p:attrName>
                                        </p:attrNameLst>
                                      </p:cBhvr>
                                      <p:tavLst>
                                        <p:tav tm="0">
                                          <p:val>
                                            <p:strVal val="1+#ppt_w/2"/>
                                          </p:val>
                                        </p:tav>
                                        <p:tav tm="100000">
                                          <p:val>
                                            <p:strVal val="#ppt_x"/>
                                          </p:val>
                                        </p:tav>
                                      </p:tavLst>
                                    </p:anim>
                                    <p:anim calcmode="lin" valueType="num">
                                      <p:cBhvr additive="base">
                                        <p:cTn id="38" dur="500" fill="hold"/>
                                        <p:tgtEl>
                                          <p:spTgt spid="1946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463"/>
                                        </p:tgtEl>
                                        <p:attrNameLst>
                                          <p:attrName>style.visibility</p:attrName>
                                        </p:attrNameLst>
                                      </p:cBhvr>
                                      <p:to>
                                        <p:strVal val="visible"/>
                                      </p:to>
                                    </p:set>
                                    <p:anim calcmode="lin" valueType="num">
                                      <p:cBhvr additive="base">
                                        <p:cTn id="43" dur="500" fill="hold"/>
                                        <p:tgtEl>
                                          <p:spTgt spid="19463"/>
                                        </p:tgtEl>
                                        <p:attrNameLst>
                                          <p:attrName>ppt_x</p:attrName>
                                        </p:attrNameLst>
                                      </p:cBhvr>
                                      <p:tavLst>
                                        <p:tav tm="0">
                                          <p:val>
                                            <p:strVal val="#ppt_x"/>
                                          </p:val>
                                        </p:tav>
                                        <p:tav tm="100000">
                                          <p:val>
                                            <p:strVal val="#ppt_x"/>
                                          </p:val>
                                        </p:tav>
                                      </p:tavLst>
                                    </p:anim>
                                    <p:anim calcmode="lin" valueType="num">
                                      <p:cBhvr additive="base">
                                        <p:cTn id="44" dur="500" fill="hold"/>
                                        <p:tgtEl>
                                          <p:spTgt spid="19463"/>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22" presetClass="entr" presetSubtype="1" fill="hold" grpId="0" nodeType="afterEffect">
                                  <p:stCondLst>
                                    <p:cond delay="0"/>
                                  </p:stCondLst>
                                  <p:childTnLst>
                                    <p:set>
                                      <p:cBhvr>
                                        <p:cTn id="47" dur="1" fill="hold">
                                          <p:stCondLst>
                                            <p:cond delay="0"/>
                                          </p:stCondLst>
                                        </p:cTn>
                                        <p:tgtEl>
                                          <p:spTgt spid="19464"/>
                                        </p:tgtEl>
                                        <p:attrNameLst>
                                          <p:attrName>style.visibility</p:attrName>
                                        </p:attrNameLst>
                                      </p:cBhvr>
                                      <p:to>
                                        <p:strVal val="visible"/>
                                      </p:to>
                                    </p:set>
                                    <p:animEffect transition="in" filter="wipe(up)">
                                      <p:cBhvr>
                                        <p:cTn id="48" dur="500"/>
                                        <p:tgtEl>
                                          <p:spTgt spid="19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ldLvl="0" animBg="1"/>
      <p:bldP spid="19459" grpId="1" bldLvl="0" animBg="1"/>
      <p:bldP spid="19460" grpId="0" bldLvl="0"/>
      <p:bldP spid="19461" grpId="0" bldLvl="0"/>
      <p:bldP spid="19462" grpId="0" bldLvl="0"/>
      <p:bldP spid="19463" grpId="0" bldLvl="0" animBg="1"/>
      <p:bldP spid="1946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0482" name="Picture 2" descr="QQ图片20150327095314"/>
          <p:cNvPicPr>
            <a:picLocks noChangeAspect="1"/>
          </p:cNvPicPr>
          <p:nvPr/>
        </p:nvPicPr>
        <p:blipFill>
          <a:blip r:embed="rId1"/>
          <a:stretch>
            <a:fillRect/>
          </a:stretch>
        </p:blipFill>
        <p:spPr>
          <a:xfrm>
            <a:off x="179388" y="195263"/>
            <a:ext cx="3743325" cy="4751387"/>
          </a:xfrm>
          <a:prstGeom prst="rect">
            <a:avLst/>
          </a:prstGeom>
          <a:noFill/>
          <a:ln w="9525" cap="flat" cmpd="sng">
            <a:solidFill>
              <a:schemeClr val="tx1"/>
            </a:solidFill>
            <a:prstDash val="solid"/>
            <a:miter/>
            <a:headEnd type="none" w="med" len="med"/>
            <a:tailEnd type="none" w="med" len="med"/>
          </a:ln>
        </p:spPr>
      </p:pic>
      <p:sp>
        <p:nvSpPr>
          <p:cNvPr id="19459" name="花边圆形2 256"/>
          <p:cNvSpPr/>
          <p:nvPr/>
        </p:nvSpPr>
        <p:spPr>
          <a:xfrm flipV="1">
            <a:off x="1836738" y="1271588"/>
            <a:ext cx="431800" cy="723900"/>
          </a:xfrm>
          <a:custGeom>
            <a:avLst/>
            <a:gdLst>
              <a:gd name="txL" fmla="*/ 0 w 2587436"/>
              <a:gd name="txT" fmla="*/ 0 h 2587437"/>
              <a:gd name="txR" fmla="*/ 2587436 w 2587436"/>
              <a:gd name="txB" fmla="*/ 2587437 h 2587437"/>
            </a:gdLst>
            <a:ahLst/>
            <a:cxnLst>
              <a:cxn ang="0">
                <a:pos x="105586" y="1293718"/>
              </a:cxn>
              <a:cxn ang="0">
                <a:pos x="2481850" y="1293718"/>
              </a:cxn>
              <a:cxn ang="0">
                <a:pos x="1178351" y="781"/>
              </a:cxn>
              <a:cxn ang="0">
                <a:pos x="1409085" y="781"/>
              </a:cxn>
              <a:cxn ang="0">
                <a:pos x="1484604" y="88506"/>
              </a:cxn>
              <a:cxn ang="0">
                <a:pos x="1665065" y="150827"/>
              </a:cxn>
              <a:cxn ang="0">
                <a:pos x="1847820" y="203618"/>
              </a:cxn>
              <a:cxn ang="0">
                <a:pos x="2000063" y="321517"/>
              </a:cxn>
              <a:cxn ang="0">
                <a:pos x="2157560" y="428199"/>
              </a:cxn>
              <a:cxn ang="0">
                <a:pos x="2265919" y="587373"/>
              </a:cxn>
              <a:cxn ang="0">
                <a:pos x="2382741" y="737503"/>
              </a:cxn>
              <a:cxn ang="0">
                <a:pos x="2436609" y="922371"/>
              </a:cxn>
              <a:cxn ang="0">
                <a:pos x="2501321" y="1101253"/>
              </a:cxn>
              <a:cxn ang="0">
                <a:pos x="2495425" y="1293719"/>
              </a:cxn>
              <a:cxn ang="0">
                <a:pos x="2498930" y="1484605"/>
              </a:cxn>
              <a:cxn ang="0">
                <a:pos x="2436609" y="1665066"/>
              </a:cxn>
              <a:cxn ang="0">
                <a:pos x="2383816" y="1847821"/>
              </a:cxn>
              <a:cxn ang="0">
                <a:pos x="2265918" y="2000065"/>
              </a:cxn>
              <a:cxn ang="0">
                <a:pos x="2159237" y="2157562"/>
              </a:cxn>
              <a:cxn ang="0">
                <a:pos x="2000062" y="2265920"/>
              </a:cxn>
              <a:cxn ang="0">
                <a:pos x="1849933" y="2382742"/>
              </a:cxn>
              <a:cxn ang="0">
                <a:pos x="1665064" y="2436610"/>
              </a:cxn>
              <a:cxn ang="0">
                <a:pos x="1486184" y="2501323"/>
              </a:cxn>
              <a:cxn ang="0">
                <a:pos x="1293717" y="2495426"/>
              </a:cxn>
              <a:cxn ang="0">
                <a:pos x="1101252" y="2501322"/>
              </a:cxn>
              <a:cxn ang="0">
                <a:pos x="922369" y="2436610"/>
              </a:cxn>
              <a:cxn ang="0">
                <a:pos x="737501" y="2382741"/>
              </a:cxn>
              <a:cxn ang="0">
                <a:pos x="587371" y="2265919"/>
              </a:cxn>
              <a:cxn ang="0">
                <a:pos x="426346" y="2161089"/>
              </a:cxn>
              <a:cxn ang="0">
                <a:pos x="321515" y="2000064"/>
              </a:cxn>
              <a:cxn ang="0">
                <a:pos x="200768" y="1850603"/>
              </a:cxn>
              <a:cxn ang="0">
                <a:pos x="150825" y="1665065"/>
              </a:cxn>
              <a:cxn ang="0">
                <a:pos x="86113" y="1486184"/>
              </a:cxn>
              <a:cxn ang="0">
                <a:pos x="92010" y="1293718"/>
              </a:cxn>
              <a:cxn ang="0">
                <a:pos x="86114" y="1101253"/>
              </a:cxn>
              <a:cxn ang="0">
                <a:pos x="150825" y="922370"/>
              </a:cxn>
              <a:cxn ang="0">
                <a:pos x="200767" y="736833"/>
              </a:cxn>
              <a:cxn ang="0">
                <a:pos x="321516" y="587372"/>
              </a:cxn>
              <a:cxn ang="0">
                <a:pos x="426347" y="426349"/>
              </a:cxn>
              <a:cxn ang="0">
                <a:pos x="587372" y="321517"/>
              </a:cxn>
              <a:cxn ang="0">
                <a:pos x="736832" y="200768"/>
              </a:cxn>
              <a:cxn ang="0">
                <a:pos x="922370" y="150826"/>
              </a:cxn>
              <a:cxn ang="0">
                <a:pos x="1101686" y="86772"/>
              </a:cxn>
              <a:cxn ang="0">
                <a:pos x="1178351" y="781"/>
              </a:cxn>
            </a:cxnLst>
            <a:rect l="txL" t="txT" r="txR" b="txB"/>
            <a:pathLst>
              <a:path w="2587436" h="2587437">
                <a:moveTo>
                  <a:pt x="1293718" y="105586"/>
                </a:moveTo>
                <a:cubicBezTo>
                  <a:pt x="637531" y="105586"/>
                  <a:pt x="105586" y="637531"/>
                  <a:pt x="105586" y="1293718"/>
                </a:cubicBezTo>
                <a:cubicBezTo>
                  <a:pt x="105586" y="1949905"/>
                  <a:pt x="637531" y="2481850"/>
                  <a:pt x="1293718" y="2481850"/>
                </a:cubicBezTo>
                <a:cubicBezTo>
                  <a:pt x="1949905" y="2481850"/>
                  <a:pt x="2481850" y="1949905"/>
                  <a:pt x="2481850" y="1293718"/>
                </a:cubicBezTo>
                <a:cubicBezTo>
                  <a:pt x="2481850" y="637531"/>
                  <a:pt x="1949905" y="105586"/>
                  <a:pt x="1293718" y="105586"/>
                </a:cubicBezTo>
                <a:close/>
                <a:moveTo>
                  <a:pt x="1178351" y="781"/>
                </a:moveTo>
                <a:cubicBezTo>
                  <a:pt x="1220450" y="-5049"/>
                  <a:pt x="1268508" y="21422"/>
                  <a:pt x="1293718" y="92011"/>
                </a:cubicBezTo>
                <a:cubicBezTo>
                  <a:pt x="1318929" y="21422"/>
                  <a:pt x="1366986" y="-5049"/>
                  <a:pt x="1409085" y="781"/>
                </a:cubicBezTo>
                <a:cubicBezTo>
                  <a:pt x="1434345" y="4279"/>
                  <a:pt x="1457459" y="19405"/>
                  <a:pt x="1472207" y="43607"/>
                </a:cubicBezTo>
                <a:lnTo>
                  <a:pt x="1484604" y="88506"/>
                </a:lnTo>
                <a:lnTo>
                  <a:pt x="1510269" y="49635"/>
                </a:lnTo>
                <a:cubicBezTo>
                  <a:pt x="1567616" y="408"/>
                  <a:pt x="1661604" y="30947"/>
                  <a:pt x="1665065" y="150827"/>
                </a:cubicBezTo>
                <a:cubicBezTo>
                  <a:pt x="1738329" y="55877"/>
                  <a:pt x="1832316" y="86415"/>
                  <a:pt x="1849776" y="159948"/>
                </a:cubicBezTo>
                <a:lnTo>
                  <a:pt x="1847820" y="203618"/>
                </a:lnTo>
                <a:lnTo>
                  <a:pt x="1858676" y="192501"/>
                </a:lnTo>
                <a:cubicBezTo>
                  <a:pt x="1932101" y="134716"/>
                  <a:pt x="2038035" y="192050"/>
                  <a:pt x="2000063" y="321517"/>
                </a:cubicBezTo>
                <a:cubicBezTo>
                  <a:pt x="2099082" y="253854"/>
                  <a:pt x="2179033" y="311942"/>
                  <a:pt x="2172915" y="387271"/>
                </a:cubicBezTo>
                <a:lnTo>
                  <a:pt x="2157560" y="428199"/>
                </a:lnTo>
                <a:lnTo>
                  <a:pt x="2171320" y="420980"/>
                </a:lnTo>
                <a:cubicBezTo>
                  <a:pt x="2259007" y="388713"/>
                  <a:pt x="2342040" y="475977"/>
                  <a:pt x="2265919" y="587373"/>
                </a:cubicBezTo>
                <a:cubicBezTo>
                  <a:pt x="2381000" y="553620"/>
                  <a:pt x="2439088" y="633571"/>
                  <a:pt x="2409992" y="703323"/>
                </a:cubicBezTo>
                <a:lnTo>
                  <a:pt x="2382741" y="737503"/>
                </a:lnTo>
                <a:lnTo>
                  <a:pt x="2398059" y="734889"/>
                </a:lnTo>
                <a:cubicBezTo>
                  <a:pt x="2491425" y="731298"/>
                  <a:pt x="2543428" y="839949"/>
                  <a:pt x="2436609" y="922371"/>
                </a:cubicBezTo>
                <a:cubicBezTo>
                  <a:pt x="2556489" y="925832"/>
                  <a:pt x="2587027" y="1019820"/>
                  <a:pt x="2537801" y="1077167"/>
                </a:cubicBezTo>
                <a:lnTo>
                  <a:pt x="2501321" y="1101253"/>
                </a:lnTo>
                <a:lnTo>
                  <a:pt x="2516697" y="1103501"/>
                </a:lnTo>
                <a:cubicBezTo>
                  <a:pt x="2606603" y="1128937"/>
                  <a:pt x="2622486" y="1248340"/>
                  <a:pt x="2495425" y="1293719"/>
                </a:cubicBezTo>
                <a:cubicBezTo>
                  <a:pt x="2608368" y="1334056"/>
                  <a:pt x="2608368" y="1432880"/>
                  <a:pt x="2543829" y="1472208"/>
                </a:cubicBezTo>
                <a:lnTo>
                  <a:pt x="2498930" y="1484605"/>
                </a:lnTo>
                <a:lnTo>
                  <a:pt x="2537800" y="1510270"/>
                </a:lnTo>
                <a:cubicBezTo>
                  <a:pt x="2587027" y="1567617"/>
                  <a:pt x="2556488" y="1661605"/>
                  <a:pt x="2436609" y="1665066"/>
                </a:cubicBezTo>
                <a:cubicBezTo>
                  <a:pt x="2531559" y="1738330"/>
                  <a:pt x="2501021" y="1832318"/>
                  <a:pt x="2427488" y="1849777"/>
                </a:cubicBezTo>
                <a:lnTo>
                  <a:pt x="2383816" y="1847821"/>
                </a:lnTo>
                <a:lnTo>
                  <a:pt x="2394935" y="1858678"/>
                </a:lnTo>
                <a:cubicBezTo>
                  <a:pt x="2452719" y="1932103"/>
                  <a:pt x="2395386" y="2038037"/>
                  <a:pt x="2265918" y="2000065"/>
                </a:cubicBezTo>
                <a:cubicBezTo>
                  <a:pt x="2333581" y="2099084"/>
                  <a:pt x="2275494" y="2179035"/>
                  <a:pt x="2200165" y="2172917"/>
                </a:cubicBezTo>
                <a:lnTo>
                  <a:pt x="2159237" y="2157562"/>
                </a:lnTo>
                <a:lnTo>
                  <a:pt x="2166455" y="2171321"/>
                </a:lnTo>
                <a:cubicBezTo>
                  <a:pt x="2198722" y="2259008"/>
                  <a:pt x="2111459" y="2342041"/>
                  <a:pt x="2000062" y="2265920"/>
                </a:cubicBezTo>
                <a:cubicBezTo>
                  <a:pt x="2033815" y="2381001"/>
                  <a:pt x="1953865" y="2439089"/>
                  <a:pt x="1884113" y="2409993"/>
                </a:cubicBezTo>
                <a:lnTo>
                  <a:pt x="1849933" y="2382742"/>
                </a:lnTo>
                <a:lnTo>
                  <a:pt x="1852546" y="2398060"/>
                </a:lnTo>
                <a:cubicBezTo>
                  <a:pt x="1856137" y="2491426"/>
                  <a:pt x="1747486" y="2543429"/>
                  <a:pt x="1665064" y="2436610"/>
                </a:cubicBezTo>
                <a:cubicBezTo>
                  <a:pt x="1661603" y="2556490"/>
                  <a:pt x="1567616" y="2587028"/>
                  <a:pt x="1510269" y="2537802"/>
                </a:cubicBezTo>
                <a:lnTo>
                  <a:pt x="1486184" y="2501323"/>
                </a:lnTo>
                <a:lnTo>
                  <a:pt x="1483936" y="2516698"/>
                </a:lnTo>
                <a:cubicBezTo>
                  <a:pt x="1458499" y="2606604"/>
                  <a:pt x="1339096" y="2622487"/>
                  <a:pt x="1293717" y="2495426"/>
                </a:cubicBezTo>
                <a:cubicBezTo>
                  <a:pt x="1248339" y="2622487"/>
                  <a:pt x="1128936" y="2606604"/>
                  <a:pt x="1103499" y="2516698"/>
                </a:cubicBezTo>
                <a:lnTo>
                  <a:pt x="1101252" y="2501322"/>
                </a:lnTo>
                <a:lnTo>
                  <a:pt x="1077165" y="2537801"/>
                </a:lnTo>
                <a:cubicBezTo>
                  <a:pt x="1019818" y="2587028"/>
                  <a:pt x="925830" y="2556489"/>
                  <a:pt x="922369" y="2436610"/>
                </a:cubicBezTo>
                <a:cubicBezTo>
                  <a:pt x="839947" y="2543429"/>
                  <a:pt x="731297" y="2491426"/>
                  <a:pt x="734888" y="2398060"/>
                </a:cubicBezTo>
                <a:lnTo>
                  <a:pt x="737501" y="2382741"/>
                </a:lnTo>
                <a:lnTo>
                  <a:pt x="703321" y="2409993"/>
                </a:lnTo>
                <a:cubicBezTo>
                  <a:pt x="633569" y="2439089"/>
                  <a:pt x="553618" y="2381001"/>
                  <a:pt x="587371" y="2265919"/>
                </a:cubicBezTo>
                <a:cubicBezTo>
                  <a:pt x="475975" y="2342040"/>
                  <a:pt x="388712" y="2259008"/>
                  <a:pt x="420978" y="2171321"/>
                </a:cubicBezTo>
                <a:lnTo>
                  <a:pt x="426346" y="2161089"/>
                </a:lnTo>
                <a:lnTo>
                  <a:pt x="416114" y="2166457"/>
                </a:lnTo>
                <a:cubicBezTo>
                  <a:pt x="328427" y="2198724"/>
                  <a:pt x="245394" y="2111461"/>
                  <a:pt x="321515" y="2000064"/>
                </a:cubicBezTo>
                <a:cubicBezTo>
                  <a:pt x="192048" y="2038036"/>
                  <a:pt x="134715" y="1932102"/>
                  <a:pt x="192499" y="1858678"/>
                </a:cubicBezTo>
                <a:lnTo>
                  <a:pt x="200768" y="1850603"/>
                </a:lnTo>
                <a:lnTo>
                  <a:pt x="189375" y="1852547"/>
                </a:lnTo>
                <a:cubicBezTo>
                  <a:pt x="96009" y="1856138"/>
                  <a:pt x="44006" y="1747487"/>
                  <a:pt x="150825" y="1665065"/>
                </a:cubicBezTo>
                <a:cubicBezTo>
                  <a:pt x="30946" y="1661604"/>
                  <a:pt x="407" y="1567617"/>
                  <a:pt x="49634" y="1510270"/>
                </a:cubicBezTo>
                <a:lnTo>
                  <a:pt x="86113" y="1486184"/>
                </a:lnTo>
                <a:lnTo>
                  <a:pt x="70739" y="1483937"/>
                </a:lnTo>
                <a:cubicBezTo>
                  <a:pt x="-19168" y="1458500"/>
                  <a:pt x="-35050" y="1339097"/>
                  <a:pt x="92010" y="1293718"/>
                </a:cubicBezTo>
                <a:cubicBezTo>
                  <a:pt x="-35050" y="1248340"/>
                  <a:pt x="-19168" y="1128937"/>
                  <a:pt x="70739" y="1103500"/>
                </a:cubicBezTo>
                <a:lnTo>
                  <a:pt x="86114" y="1101253"/>
                </a:lnTo>
                <a:lnTo>
                  <a:pt x="49634" y="1077166"/>
                </a:lnTo>
                <a:cubicBezTo>
                  <a:pt x="407" y="1019820"/>
                  <a:pt x="30946" y="925832"/>
                  <a:pt x="150825" y="922370"/>
                </a:cubicBezTo>
                <a:cubicBezTo>
                  <a:pt x="44006" y="839949"/>
                  <a:pt x="96009" y="731298"/>
                  <a:pt x="189375" y="734889"/>
                </a:cubicBezTo>
                <a:lnTo>
                  <a:pt x="200767" y="736833"/>
                </a:lnTo>
                <a:lnTo>
                  <a:pt x="192499" y="728759"/>
                </a:lnTo>
                <a:cubicBezTo>
                  <a:pt x="134715" y="655335"/>
                  <a:pt x="192049" y="549401"/>
                  <a:pt x="321516" y="587372"/>
                </a:cubicBezTo>
                <a:cubicBezTo>
                  <a:pt x="245395" y="475976"/>
                  <a:pt x="328427" y="388713"/>
                  <a:pt x="416114" y="420980"/>
                </a:cubicBezTo>
                <a:lnTo>
                  <a:pt x="426347" y="426349"/>
                </a:lnTo>
                <a:lnTo>
                  <a:pt x="420979" y="416115"/>
                </a:lnTo>
                <a:cubicBezTo>
                  <a:pt x="388712" y="328428"/>
                  <a:pt x="475975" y="245396"/>
                  <a:pt x="587372" y="321517"/>
                </a:cubicBezTo>
                <a:cubicBezTo>
                  <a:pt x="549400" y="192050"/>
                  <a:pt x="655334" y="134716"/>
                  <a:pt x="728758" y="192500"/>
                </a:cubicBezTo>
                <a:lnTo>
                  <a:pt x="736832" y="200768"/>
                </a:lnTo>
                <a:lnTo>
                  <a:pt x="734888" y="189377"/>
                </a:lnTo>
                <a:cubicBezTo>
                  <a:pt x="731297" y="96010"/>
                  <a:pt x="839948" y="44008"/>
                  <a:pt x="922370" y="150826"/>
                </a:cubicBezTo>
                <a:cubicBezTo>
                  <a:pt x="925831" y="30947"/>
                  <a:pt x="1019818" y="408"/>
                  <a:pt x="1077165" y="49635"/>
                </a:cubicBezTo>
                <a:lnTo>
                  <a:pt x="1101686" y="86772"/>
                </a:lnTo>
                <a:lnTo>
                  <a:pt x="1102495" y="74529"/>
                </a:lnTo>
                <a:cubicBezTo>
                  <a:pt x="1112942" y="32385"/>
                  <a:pt x="1143619" y="5591"/>
                  <a:pt x="1178351" y="781"/>
                </a:cubicBezTo>
                <a:close/>
              </a:path>
            </a:pathLst>
          </a:custGeom>
          <a:solidFill>
            <a:schemeClr val="accent1"/>
          </a:solidFill>
          <a:ln w="9525" cap="flat" cmpd="sng">
            <a:solidFill>
              <a:srgbClr val="FF3300"/>
            </a:solidFill>
            <a:prstDash val="solid"/>
            <a:round/>
            <a:headEnd type="none" w="med" len="med"/>
            <a:tailEnd type="none" w="med" len="med"/>
          </a:ln>
        </p:spPr>
        <p:txBody>
          <a:bodyPr anchor="ctr"/>
          <a:p>
            <a:endParaRPr lang="zh-CN" altLang="en-US" dirty="0">
              <a:latin typeface="Franklin Gothic Book" panose="020B0503020102020204" pitchFamily="34" charset="0"/>
              <a:ea typeface="微软雅黑" panose="020B0503020204020204" pitchFamily="34" charset="-122"/>
            </a:endParaRPr>
          </a:p>
        </p:txBody>
      </p:sp>
      <p:sp>
        <p:nvSpPr>
          <p:cNvPr id="19460" name="Text Box 4"/>
          <p:cNvSpPr txBox="1"/>
          <p:nvPr/>
        </p:nvSpPr>
        <p:spPr>
          <a:xfrm>
            <a:off x="3997325" y="1319213"/>
            <a:ext cx="5075238" cy="822325"/>
          </a:xfrm>
          <a:prstGeom prst="rect">
            <a:avLst/>
          </a:prstGeom>
          <a:noFill/>
          <a:ln w="9525">
            <a:noFill/>
          </a:ln>
        </p:spPr>
        <p:txBody>
          <a:bodyPr>
            <a:spAutoFit/>
          </a:bodyPr>
          <a:p>
            <a:r>
              <a:rPr lang="zh-CN" altLang="en-US" sz="2400" b="1" dirty="0">
                <a:latin typeface="Franklin Gothic Book" panose="020B0503020102020204" pitchFamily="34" charset="0"/>
                <a:ea typeface="微软雅黑" panose="020B0503020204020204" pitchFamily="34" charset="-122"/>
              </a:rPr>
              <a:t>    物种并非一成不变，而是会随环境变动而改变。</a:t>
            </a:r>
            <a:endParaRPr lang="zh-CN" altLang="en-US" sz="2400" b="1" dirty="0">
              <a:latin typeface="Franklin Gothic Book" panose="020B0503020102020204" pitchFamily="34" charset="0"/>
              <a:ea typeface="微软雅黑" panose="020B0503020204020204" pitchFamily="34" charset="-122"/>
            </a:endParaRPr>
          </a:p>
        </p:txBody>
      </p:sp>
      <p:sp>
        <p:nvSpPr>
          <p:cNvPr id="19461" name="Text Box 5"/>
          <p:cNvSpPr txBox="1"/>
          <p:nvPr/>
        </p:nvSpPr>
        <p:spPr>
          <a:xfrm>
            <a:off x="4448175" y="244475"/>
            <a:ext cx="3940175" cy="944563"/>
          </a:xfrm>
          <a:prstGeom prst="rect">
            <a:avLst/>
          </a:prstGeom>
          <a:solidFill>
            <a:schemeClr val="bg2"/>
          </a:solid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内容一：</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   生物都是进化而来的</a:t>
            </a:r>
            <a:endParaRPr lang="zh-CN" altLang="en-US" sz="2800" b="1" dirty="0">
              <a:latin typeface="微软雅黑" panose="020B0503020204020204" pitchFamily="34" charset="-122"/>
              <a:ea typeface="微软雅黑" panose="020B0503020204020204" pitchFamily="34" charset="-122"/>
            </a:endParaRPr>
          </a:p>
        </p:txBody>
      </p:sp>
      <p:pic>
        <p:nvPicPr>
          <p:cNvPr id="19462" name="Picture 6" descr="u=3636008197,3870492179&amp;fm=21&amp;gp=0"/>
          <p:cNvPicPr>
            <a:picLocks noChangeAspect="1"/>
          </p:cNvPicPr>
          <p:nvPr/>
        </p:nvPicPr>
        <p:blipFill>
          <a:blip r:embed="rId2"/>
          <a:stretch>
            <a:fillRect/>
          </a:stretch>
        </p:blipFill>
        <p:spPr>
          <a:xfrm>
            <a:off x="4718050" y="2286000"/>
            <a:ext cx="3743325" cy="2305050"/>
          </a:xfrm>
          <a:prstGeom prst="rect">
            <a:avLst/>
          </a:prstGeom>
          <a:noFill/>
          <a:ln w="9525">
            <a:noFill/>
          </a:ln>
        </p:spPr>
      </p:pic>
      <p:sp>
        <p:nvSpPr>
          <p:cNvPr id="21518" name="Rectangle 14"/>
          <p:cNvSpPr>
            <a:spLocks noChangeArrowheads="1"/>
          </p:cNvSpPr>
          <p:nvPr/>
        </p:nvSpPr>
        <p:spPr bwMode="auto">
          <a:xfrm rot="20280000">
            <a:off x="3712845" y="2559685"/>
            <a:ext cx="4025265" cy="768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kumimoji="1" lang="zh-CN" altLang="en-US" sz="4400" b="1">
                <a:solidFill>
                  <a:srgbClr val="FF0000"/>
                </a:solidFill>
                <a:latin typeface="微软雅黑" panose="020B0503020204020204" pitchFamily="34" charset="-122"/>
                <a:ea typeface="微软雅黑" panose="020B0503020204020204" pitchFamily="34" charset="-122"/>
              </a:rPr>
              <a:t>否定神创说</a:t>
            </a:r>
            <a:endParaRPr kumimoji="1" lang="zh-CN" altLang="en-US" sz="4400" b="1">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additive="base">
                                        <p:cTn id="7" dur="500" fill="hold"/>
                                        <p:tgtEl>
                                          <p:spTgt spid="19461"/>
                                        </p:tgtEl>
                                        <p:attrNameLst>
                                          <p:attrName>ppt_x</p:attrName>
                                        </p:attrNameLst>
                                      </p:cBhvr>
                                      <p:tavLst>
                                        <p:tav tm="0">
                                          <p:val>
                                            <p:strVal val="#ppt_x"/>
                                          </p:val>
                                        </p:tav>
                                        <p:tav tm="100000">
                                          <p:val>
                                            <p:strVal val="#ppt_x"/>
                                          </p:val>
                                        </p:tav>
                                      </p:tavLst>
                                    </p:anim>
                                    <p:anim calcmode="lin" valueType="num">
                                      <p:cBhvr additive="base">
                                        <p:cTn id="8" dur="500" fill="hold"/>
                                        <p:tgtEl>
                                          <p:spTgt spid="194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1518"/>
                                        </p:tgtEl>
                                        <p:attrNameLst>
                                          <p:attrName>style.visibility</p:attrName>
                                        </p:attrNameLst>
                                      </p:cBhvr>
                                      <p:to>
                                        <p:strVal val="visible"/>
                                      </p:to>
                                    </p:set>
                                    <p:animEffect transition="in" filter="wipe(left)">
                                      <p:cBhvr>
                                        <p:cTn id="13" dur="500"/>
                                        <p:tgtEl>
                                          <p:spTgt spid="21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2151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1506" name="Picture 2" descr="QQ图片20150327095314"/>
          <p:cNvPicPr>
            <a:picLocks noChangeAspect="1"/>
          </p:cNvPicPr>
          <p:nvPr/>
        </p:nvPicPr>
        <p:blipFill>
          <a:blip r:embed="rId1"/>
          <a:stretch>
            <a:fillRect/>
          </a:stretch>
        </p:blipFill>
        <p:spPr>
          <a:xfrm>
            <a:off x="107950" y="268288"/>
            <a:ext cx="3743325" cy="4751387"/>
          </a:xfrm>
          <a:prstGeom prst="rect">
            <a:avLst/>
          </a:prstGeom>
          <a:noFill/>
          <a:ln w="9525" cap="flat" cmpd="sng">
            <a:solidFill>
              <a:schemeClr val="tx1"/>
            </a:solidFill>
            <a:prstDash val="solid"/>
            <a:miter/>
            <a:headEnd type="none" w="med" len="med"/>
            <a:tailEnd type="none" w="med" len="med"/>
          </a:ln>
        </p:spPr>
      </p:pic>
      <p:sp>
        <p:nvSpPr>
          <p:cNvPr id="20483" name="Text Box 3"/>
          <p:cNvSpPr txBox="1"/>
          <p:nvPr/>
        </p:nvSpPr>
        <p:spPr>
          <a:xfrm>
            <a:off x="3997325" y="2070100"/>
            <a:ext cx="4968875" cy="2797175"/>
          </a:xfrm>
          <a:prstGeom prst="rect">
            <a:avLst/>
          </a:prstGeom>
          <a:noFill/>
          <a:ln w="9525">
            <a:noFill/>
          </a:ln>
        </p:spPr>
        <p:txBody>
          <a:bodyPr>
            <a:spAutoFit/>
          </a:bodyPr>
          <a:p>
            <a:pPr>
              <a:lnSpc>
                <a:spcPct val="120000"/>
              </a:lnSpc>
            </a:pPr>
            <a:r>
              <a:rPr lang="zh-CN" altLang="en-US" sz="2400" b="1" dirty="0">
                <a:latin typeface="微软雅黑" panose="020B0503020204020204" pitchFamily="34" charset="-122"/>
                <a:ea typeface="微软雅黑" panose="020B0503020204020204" pitchFamily="34" charset="-122"/>
              </a:rPr>
              <a:t>     生物族群会随着繁殖而扩大，并超过其生存空间与食物供应的极限，引起个体间的竞争；不适应环境的个体会被淘汰，适者才能生存，并繁衍后代。</a:t>
            </a:r>
            <a:endParaRPr lang="zh-CN" altLang="en-US" sz="2400" b="1" dirty="0">
              <a:latin typeface="微软雅黑" panose="020B0503020204020204" pitchFamily="34" charset="-122"/>
              <a:ea typeface="微软雅黑" panose="020B0503020204020204" pitchFamily="34" charset="-122"/>
            </a:endParaRPr>
          </a:p>
          <a:p>
            <a:pPr>
              <a:lnSpc>
                <a:spcPct val="120000"/>
              </a:lnSpc>
            </a:pPr>
            <a:r>
              <a:rPr lang="zh-CN" altLang="en-US" sz="20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——第四章</a:t>
            </a:r>
            <a:endParaRPr lang="zh-CN" altLang="en-US" sz="2800" dirty="0">
              <a:latin typeface="微软雅黑" panose="020B0503020204020204" pitchFamily="34" charset="-122"/>
              <a:ea typeface="微软雅黑" panose="020B0503020204020204" pitchFamily="34" charset="-122"/>
            </a:endParaRPr>
          </a:p>
        </p:txBody>
      </p:sp>
      <p:sp>
        <p:nvSpPr>
          <p:cNvPr id="20484" name="花边圆形2 261"/>
          <p:cNvSpPr/>
          <p:nvPr/>
        </p:nvSpPr>
        <p:spPr>
          <a:xfrm>
            <a:off x="757238" y="2068513"/>
            <a:ext cx="1800225" cy="433387"/>
          </a:xfrm>
          <a:custGeom>
            <a:avLst/>
            <a:gdLst>
              <a:gd name="txL" fmla="*/ 0 w 2587436"/>
              <a:gd name="txT" fmla="*/ 0 h 2587437"/>
              <a:gd name="txR" fmla="*/ 2587436 w 2587436"/>
              <a:gd name="txB" fmla="*/ 2587437 h 2587437"/>
            </a:gdLst>
            <a:ahLst/>
            <a:cxnLst>
              <a:cxn ang="0">
                <a:pos x="105586" y="1293718"/>
              </a:cxn>
              <a:cxn ang="0">
                <a:pos x="2481850" y="1293718"/>
              </a:cxn>
              <a:cxn ang="0">
                <a:pos x="1178351" y="781"/>
              </a:cxn>
              <a:cxn ang="0">
                <a:pos x="1409085" y="781"/>
              </a:cxn>
              <a:cxn ang="0">
                <a:pos x="1484604" y="88506"/>
              </a:cxn>
              <a:cxn ang="0">
                <a:pos x="1665065" y="150827"/>
              </a:cxn>
              <a:cxn ang="0">
                <a:pos x="1847820" y="203618"/>
              </a:cxn>
              <a:cxn ang="0">
                <a:pos x="2000063" y="321517"/>
              </a:cxn>
              <a:cxn ang="0">
                <a:pos x="2157560" y="428199"/>
              </a:cxn>
              <a:cxn ang="0">
                <a:pos x="2265919" y="587373"/>
              </a:cxn>
              <a:cxn ang="0">
                <a:pos x="2382741" y="737503"/>
              </a:cxn>
              <a:cxn ang="0">
                <a:pos x="2436609" y="922371"/>
              </a:cxn>
              <a:cxn ang="0">
                <a:pos x="2501321" y="1101253"/>
              </a:cxn>
              <a:cxn ang="0">
                <a:pos x="2495425" y="1293719"/>
              </a:cxn>
              <a:cxn ang="0">
                <a:pos x="2498930" y="1484605"/>
              </a:cxn>
              <a:cxn ang="0">
                <a:pos x="2436609" y="1665066"/>
              </a:cxn>
              <a:cxn ang="0">
                <a:pos x="2383816" y="1847821"/>
              </a:cxn>
              <a:cxn ang="0">
                <a:pos x="2265918" y="2000065"/>
              </a:cxn>
              <a:cxn ang="0">
                <a:pos x="2159237" y="2157562"/>
              </a:cxn>
              <a:cxn ang="0">
                <a:pos x="2000062" y="2265920"/>
              </a:cxn>
              <a:cxn ang="0">
                <a:pos x="1849933" y="2382742"/>
              </a:cxn>
              <a:cxn ang="0">
                <a:pos x="1665064" y="2436610"/>
              </a:cxn>
              <a:cxn ang="0">
                <a:pos x="1486184" y="2501323"/>
              </a:cxn>
              <a:cxn ang="0">
                <a:pos x="1293717" y="2495426"/>
              </a:cxn>
              <a:cxn ang="0">
                <a:pos x="1101252" y="2501322"/>
              </a:cxn>
              <a:cxn ang="0">
                <a:pos x="922369" y="2436610"/>
              </a:cxn>
              <a:cxn ang="0">
                <a:pos x="737501" y="2382741"/>
              </a:cxn>
              <a:cxn ang="0">
                <a:pos x="587371" y="2265919"/>
              </a:cxn>
              <a:cxn ang="0">
                <a:pos x="426346" y="2161089"/>
              </a:cxn>
              <a:cxn ang="0">
                <a:pos x="321515" y="2000064"/>
              </a:cxn>
              <a:cxn ang="0">
                <a:pos x="200768" y="1850603"/>
              </a:cxn>
              <a:cxn ang="0">
                <a:pos x="150825" y="1665065"/>
              </a:cxn>
              <a:cxn ang="0">
                <a:pos x="86113" y="1486184"/>
              </a:cxn>
              <a:cxn ang="0">
                <a:pos x="92010" y="1293718"/>
              </a:cxn>
              <a:cxn ang="0">
                <a:pos x="86114" y="1101253"/>
              </a:cxn>
              <a:cxn ang="0">
                <a:pos x="150825" y="922370"/>
              </a:cxn>
              <a:cxn ang="0">
                <a:pos x="200767" y="736833"/>
              </a:cxn>
              <a:cxn ang="0">
                <a:pos x="321516" y="587372"/>
              </a:cxn>
              <a:cxn ang="0">
                <a:pos x="426347" y="426349"/>
              </a:cxn>
              <a:cxn ang="0">
                <a:pos x="587372" y="321517"/>
              </a:cxn>
              <a:cxn ang="0">
                <a:pos x="736832" y="200768"/>
              </a:cxn>
              <a:cxn ang="0">
                <a:pos x="922370" y="150826"/>
              </a:cxn>
              <a:cxn ang="0">
                <a:pos x="1101686" y="86772"/>
              </a:cxn>
              <a:cxn ang="0">
                <a:pos x="1178351" y="781"/>
              </a:cxn>
            </a:cxnLst>
            <a:rect l="txL" t="txT" r="txR" b="txB"/>
            <a:pathLst>
              <a:path w="2587436" h="2587437">
                <a:moveTo>
                  <a:pt x="1293718" y="105586"/>
                </a:moveTo>
                <a:cubicBezTo>
                  <a:pt x="637531" y="105586"/>
                  <a:pt x="105586" y="637531"/>
                  <a:pt x="105586" y="1293718"/>
                </a:cubicBezTo>
                <a:cubicBezTo>
                  <a:pt x="105586" y="1949905"/>
                  <a:pt x="637531" y="2481850"/>
                  <a:pt x="1293718" y="2481850"/>
                </a:cubicBezTo>
                <a:cubicBezTo>
                  <a:pt x="1949905" y="2481850"/>
                  <a:pt x="2481850" y="1949905"/>
                  <a:pt x="2481850" y="1293718"/>
                </a:cubicBezTo>
                <a:cubicBezTo>
                  <a:pt x="2481850" y="637531"/>
                  <a:pt x="1949905" y="105586"/>
                  <a:pt x="1293718" y="105586"/>
                </a:cubicBezTo>
                <a:close/>
                <a:moveTo>
                  <a:pt x="1178351" y="781"/>
                </a:moveTo>
                <a:cubicBezTo>
                  <a:pt x="1220450" y="-5049"/>
                  <a:pt x="1268508" y="21422"/>
                  <a:pt x="1293718" y="92011"/>
                </a:cubicBezTo>
                <a:cubicBezTo>
                  <a:pt x="1318929" y="21422"/>
                  <a:pt x="1366986" y="-5049"/>
                  <a:pt x="1409085" y="781"/>
                </a:cubicBezTo>
                <a:cubicBezTo>
                  <a:pt x="1434345" y="4279"/>
                  <a:pt x="1457459" y="19405"/>
                  <a:pt x="1472207" y="43607"/>
                </a:cubicBezTo>
                <a:lnTo>
                  <a:pt x="1484604" y="88506"/>
                </a:lnTo>
                <a:lnTo>
                  <a:pt x="1510269" y="49635"/>
                </a:lnTo>
                <a:cubicBezTo>
                  <a:pt x="1567616" y="408"/>
                  <a:pt x="1661604" y="30947"/>
                  <a:pt x="1665065" y="150827"/>
                </a:cubicBezTo>
                <a:cubicBezTo>
                  <a:pt x="1738329" y="55877"/>
                  <a:pt x="1832316" y="86415"/>
                  <a:pt x="1849776" y="159948"/>
                </a:cubicBezTo>
                <a:lnTo>
                  <a:pt x="1847820" y="203618"/>
                </a:lnTo>
                <a:lnTo>
                  <a:pt x="1858676" y="192501"/>
                </a:lnTo>
                <a:cubicBezTo>
                  <a:pt x="1932101" y="134716"/>
                  <a:pt x="2038035" y="192050"/>
                  <a:pt x="2000063" y="321517"/>
                </a:cubicBezTo>
                <a:cubicBezTo>
                  <a:pt x="2099082" y="253854"/>
                  <a:pt x="2179033" y="311942"/>
                  <a:pt x="2172915" y="387271"/>
                </a:cubicBezTo>
                <a:lnTo>
                  <a:pt x="2157560" y="428199"/>
                </a:lnTo>
                <a:lnTo>
                  <a:pt x="2171320" y="420980"/>
                </a:lnTo>
                <a:cubicBezTo>
                  <a:pt x="2259007" y="388713"/>
                  <a:pt x="2342040" y="475977"/>
                  <a:pt x="2265919" y="587373"/>
                </a:cubicBezTo>
                <a:cubicBezTo>
                  <a:pt x="2381000" y="553620"/>
                  <a:pt x="2439088" y="633571"/>
                  <a:pt x="2409992" y="703323"/>
                </a:cubicBezTo>
                <a:lnTo>
                  <a:pt x="2382741" y="737503"/>
                </a:lnTo>
                <a:lnTo>
                  <a:pt x="2398059" y="734889"/>
                </a:lnTo>
                <a:cubicBezTo>
                  <a:pt x="2491425" y="731298"/>
                  <a:pt x="2543428" y="839949"/>
                  <a:pt x="2436609" y="922371"/>
                </a:cubicBezTo>
                <a:cubicBezTo>
                  <a:pt x="2556489" y="925832"/>
                  <a:pt x="2587027" y="1019820"/>
                  <a:pt x="2537801" y="1077167"/>
                </a:cubicBezTo>
                <a:lnTo>
                  <a:pt x="2501321" y="1101253"/>
                </a:lnTo>
                <a:lnTo>
                  <a:pt x="2516697" y="1103501"/>
                </a:lnTo>
                <a:cubicBezTo>
                  <a:pt x="2606603" y="1128937"/>
                  <a:pt x="2622486" y="1248340"/>
                  <a:pt x="2495425" y="1293719"/>
                </a:cubicBezTo>
                <a:cubicBezTo>
                  <a:pt x="2608368" y="1334056"/>
                  <a:pt x="2608368" y="1432880"/>
                  <a:pt x="2543829" y="1472208"/>
                </a:cubicBezTo>
                <a:lnTo>
                  <a:pt x="2498930" y="1484605"/>
                </a:lnTo>
                <a:lnTo>
                  <a:pt x="2537800" y="1510270"/>
                </a:lnTo>
                <a:cubicBezTo>
                  <a:pt x="2587027" y="1567617"/>
                  <a:pt x="2556488" y="1661605"/>
                  <a:pt x="2436609" y="1665066"/>
                </a:cubicBezTo>
                <a:cubicBezTo>
                  <a:pt x="2531559" y="1738330"/>
                  <a:pt x="2501021" y="1832318"/>
                  <a:pt x="2427488" y="1849777"/>
                </a:cubicBezTo>
                <a:lnTo>
                  <a:pt x="2383816" y="1847821"/>
                </a:lnTo>
                <a:lnTo>
                  <a:pt x="2394935" y="1858678"/>
                </a:lnTo>
                <a:cubicBezTo>
                  <a:pt x="2452719" y="1932103"/>
                  <a:pt x="2395386" y="2038037"/>
                  <a:pt x="2265918" y="2000065"/>
                </a:cubicBezTo>
                <a:cubicBezTo>
                  <a:pt x="2333581" y="2099084"/>
                  <a:pt x="2275494" y="2179035"/>
                  <a:pt x="2200165" y="2172917"/>
                </a:cubicBezTo>
                <a:lnTo>
                  <a:pt x="2159237" y="2157562"/>
                </a:lnTo>
                <a:lnTo>
                  <a:pt x="2166455" y="2171321"/>
                </a:lnTo>
                <a:cubicBezTo>
                  <a:pt x="2198722" y="2259008"/>
                  <a:pt x="2111459" y="2342041"/>
                  <a:pt x="2000062" y="2265920"/>
                </a:cubicBezTo>
                <a:cubicBezTo>
                  <a:pt x="2033815" y="2381001"/>
                  <a:pt x="1953865" y="2439089"/>
                  <a:pt x="1884113" y="2409993"/>
                </a:cubicBezTo>
                <a:lnTo>
                  <a:pt x="1849933" y="2382742"/>
                </a:lnTo>
                <a:lnTo>
                  <a:pt x="1852546" y="2398060"/>
                </a:lnTo>
                <a:cubicBezTo>
                  <a:pt x="1856137" y="2491426"/>
                  <a:pt x="1747486" y="2543429"/>
                  <a:pt x="1665064" y="2436610"/>
                </a:cubicBezTo>
                <a:cubicBezTo>
                  <a:pt x="1661603" y="2556490"/>
                  <a:pt x="1567616" y="2587028"/>
                  <a:pt x="1510269" y="2537802"/>
                </a:cubicBezTo>
                <a:lnTo>
                  <a:pt x="1486184" y="2501323"/>
                </a:lnTo>
                <a:lnTo>
                  <a:pt x="1483936" y="2516698"/>
                </a:lnTo>
                <a:cubicBezTo>
                  <a:pt x="1458499" y="2606604"/>
                  <a:pt x="1339096" y="2622487"/>
                  <a:pt x="1293717" y="2495426"/>
                </a:cubicBezTo>
                <a:cubicBezTo>
                  <a:pt x="1248339" y="2622487"/>
                  <a:pt x="1128936" y="2606604"/>
                  <a:pt x="1103499" y="2516698"/>
                </a:cubicBezTo>
                <a:lnTo>
                  <a:pt x="1101252" y="2501322"/>
                </a:lnTo>
                <a:lnTo>
                  <a:pt x="1077165" y="2537801"/>
                </a:lnTo>
                <a:cubicBezTo>
                  <a:pt x="1019818" y="2587028"/>
                  <a:pt x="925830" y="2556489"/>
                  <a:pt x="922369" y="2436610"/>
                </a:cubicBezTo>
                <a:cubicBezTo>
                  <a:pt x="839947" y="2543429"/>
                  <a:pt x="731297" y="2491426"/>
                  <a:pt x="734888" y="2398060"/>
                </a:cubicBezTo>
                <a:lnTo>
                  <a:pt x="737501" y="2382741"/>
                </a:lnTo>
                <a:lnTo>
                  <a:pt x="703321" y="2409993"/>
                </a:lnTo>
                <a:cubicBezTo>
                  <a:pt x="633569" y="2439089"/>
                  <a:pt x="553618" y="2381001"/>
                  <a:pt x="587371" y="2265919"/>
                </a:cubicBezTo>
                <a:cubicBezTo>
                  <a:pt x="475975" y="2342040"/>
                  <a:pt x="388712" y="2259008"/>
                  <a:pt x="420978" y="2171321"/>
                </a:cubicBezTo>
                <a:lnTo>
                  <a:pt x="426346" y="2161089"/>
                </a:lnTo>
                <a:lnTo>
                  <a:pt x="416114" y="2166457"/>
                </a:lnTo>
                <a:cubicBezTo>
                  <a:pt x="328427" y="2198724"/>
                  <a:pt x="245394" y="2111461"/>
                  <a:pt x="321515" y="2000064"/>
                </a:cubicBezTo>
                <a:cubicBezTo>
                  <a:pt x="192048" y="2038036"/>
                  <a:pt x="134715" y="1932102"/>
                  <a:pt x="192499" y="1858678"/>
                </a:cubicBezTo>
                <a:lnTo>
                  <a:pt x="200768" y="1850603"/>
                </a:lnTo>
                <a:lnTo>
                  <a:pt x="189375" y="1852547"/>
                </a:lnTo>
                <a:cubicBezTo>
                  <a:pt x="96009" y="1856138"/>
                  <a:pt x="44006" y="1747487"/>
                  <a:pt x="150825" y="1665065"/>
                </a:cubicBezTo>
                <a:cubicBezTo>
                  <a:pt x="30946" y="1661604"/>
                  <a:pt x="407" y="1567617"/>
                  <a:pt x="49634" y="1510270"/>
                </a:cubicBezTo>
                <a:lnTo>
                  <a:pt x="86113" y="1486184"/>
                </a:lnTo>
                <a:lnTo>
                  <a:pt x="70739" y="1483937"/>
                </a:lnTo>
                <a:cubicBezTo>
                  <a:pt x="-19168" y="1458500"/>
                  <a:pt x="-35050" y="1339097"/>
                  <a:pt x="92010" y="1293718"/>
                </a:cubicBezTo>
                <a:cubicBezTo>
                  <a:pt x="-35050" y="1248340"/>
                  <a:pt x="-19168" y="1128937"/>
                  <a:pt x="70739" y="1103500"/>
                </a:cubicBezTo>
                <a:lnTo>
                  <a:pt x="86114" y="1101253"/>
                </a:lnTo>
                <a:lnTo>
                  <a:pt x="49634" y="1077166"/>
                </a:lnTo>
                <a:cubicBezTo>
                  <a:pt x="407" y="1019820"/>
                  <a:pt x="30946" y="925832"/>
                  <a:pt x="150825" y="922370"/>
                </a:cubicBezTo>
                <a:cubicBezTo>
                  <a:pt x="44006" y="839949"/>
                  <a:pt x="96009" y="731298"/>
                  <a:pt x="189375" y="734889"/>
                </a:cubicBezTo>
                <a:lnTo>
                  <a:pt x="200767" y="736833"/>
                </a:lnTo>
                <a:lnTo>
                  <a:pt x="192499" y="728759"/>
                </a:lnTo>
                <a:cubicBezTo>
                  <a:pt x="134715" y="655335"/>
                  <a:pt x="192049" y="549401"/>
                  <a:pt x="321516" y="587372"/>
                </a:cubicBezTo>
                <a:cubicBezTo>
                  <a:pt x="245395" y="475976"/>
                  <a:pt x="328427" y="388713"/>
                  <a:pt x="416114" y="420980"/>
                </a:cubicBezTo>
                <a:lnTo>
                  <a:pt x="426347" y="426349"/>
                </a:lnTo>
                <a:lnTo>
                  <a:pt x="420979" y="416115"/>
                </a:lnTo>
                <a:cubicBezTo>
                  <a:pt x="388712" y="328428"/>
                  <a:pt x="475975" y="245396"/>
                  <a:pt x="587372" y="321517"/>
                </a:cubicBezTo>
                <a:cubicBezTo>
                  <a:pt x="549400" y="192050"/>
                  <a:pt x="655334" y="134716"/>
                  <a:pt x="728758" y="192500"/>
                </a:cubicBezTo>
                <a:lnTo>
                  <a:pt x="736832" y="200768"/>
                </a:lnTo>
                <a:lnTo>
                  <a:pt x="734888" y="189377"/>
                </a:lnTo>
                <a:cubicBezTo>
                  <a:pt x="731297" y="96010"/>
                  <a:pt x="839948" y="44008"/>
                  <a:pt x="922370" y="150826"/>
                </a:cubicBezTo>
                <a:cubicBezTo>
                  <a:pt x="925831" y="30947"/>
                  <a:pt x="1019818" y="408"/>
                  <a:pt x="1077165" y="49635"/>
                </a:cubicBezTo>
                <a:lnTo>
                  <a:pt x="1101686" y="86772"/>
                </a:lnTo>
                <a:lnTo>
                  <a:pt x="1102495" y="74529"/>
                </a:lnTo>
                <a:cubicBezTo>
                  <a:pt x="1112942" y="32385"/>
                  <a:pt x="1143619" y="5591"/>
                  <a:pt x="1178351" y="781"/>
                </a:cubicBezTo>
                <a:close/>
              </a:path>
            </a:pathLst>
          </a:custGeom>
          <a:solidFill>
            <a:schemeClr val="accent1"/>
          </a:solidFill>
          <a:ln w="9525" cap="flat" cmpd="sng">
            <a:solidFill>
              <a:srgbClr val="FF3300"/>
            </a:solidFill>
            <a:prstDash val="solid"/>
            <a:round/>
            <a:headEnd type="none" w="med" len="med"/>
            <a:tailEnd type="none" w="med" len="med"/>
          </a:ln>
        </p:spPr>
        <p:txBody>
          <a:bodyPr anchor="ctr"/>
          <a:p>
            <a:endParaRPr lang="zh-CN" altLang="en-US" dirty="0">
              <a:latin typeface="Franklin Gothic Book" panose="020B0503020102020204" pitchFamily="34" charset="0"/>
              <a:ea typeface="微软雅黑" panose="020B0503020204020204" pitchFamily="34" charset="-122"/>
            </a:endParaRPr>
          </a:p>
        </p:txBody>
      </p:sp>
      <p:sp>
        <p:nvSpPr>
          <p:cNvPr id="20485" name="Text Box 5"/>
          <p:cNvSpPr txBox="1"/>
          <p:nvPr/>
        </p:nvSpPr>
        <p:spPr>
          <a:xfrm>
            <a:off x="4448175" y="746125"/>
            <a:ext cx="3940175" cy="944563"/>
          </a:xfrm>
          <a:prstGeom prst="rect">
            <a:avLst/>
          </a:prstGeom>
          <a:solidFill>
            <a:schemeClr val="bg2"/>
          </a:solid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内容二：</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物竞天择</a:t>
            </a:r>
            <a:endParaRPr lang="zh-CN" altLang="en-US" sz="2800" b="1" dirty="0">
              <a:latin typeface="微软雅黑" panose="020B0503020204020204" pitchFamily="34" charset="-122"/>
              <a:ea typeface="微软雅黑" panose="020B0503020204020204" pitchFamily="34" charset="-122"/>
            </a:endParaRPr>
          </a:p>
        </p:txBody>
      </p:sp>
      <p:sp>
        <p:nvSpPr>
          <p:cNvPr id="21518" name="Rectangle 14"/>
          <p:cNvSpPr>
            <a:spLocks noChangeArrowheads="1"/>
          </p:cNvSpPr>
          <p:nvPr/>
        </p:nvSpPr>
        <p:spPr bwMode="auto">
          <a:xfrm rot="21240000">
            <a:off x="2963545" y="2487295"/>
            <a:ext cx="5882640" cy="768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kumimoji="1" lang="zh-CN" altLang="en-US" sz="4400" b="1">
                <a:solidFill>
                  <a:srgbClr val="FF0000"/>
                </a:solidFill>
                <a:latin typeface="微软雅黑" panose="020B0503020204020204" pitchFamily="34" charset="-122"/>
                <a:ea typeface="微软雅黑" panose="020B0503020204020204" pitchFamily="34" charset="-122"/>
              </a:rPr>
              <a:t>否定</a:t>
            </a:r>
            <a:r>
              <a:rPr kumimoji="1" lang="zh-CN" altLang="en-US" sz="4400" b="1">
                <a:solidFill>
                  <a:srgbClr val="FF0000"/>
                </a:solidFill>
                <a:latin typeface="微软雅黑" panose="020B0503020204020204" pitchFamily="34" charset="-122"/>
                <a:ea typeface="微软雅黑" panose="020B0503020204020204" pitchFamily="34" charset="-122"/>
                <a:sym typeface="+mn-ea"/>
              </a:rPr>
              <a:t>物种间没有联系</a:t>
            </a:r>
            <a:endParaRPr kumimoji="1" lang="zh-CN" altLang="en-US" sz="4400" b="1">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additive="base">
                                        <p:cTn id="7" dur="500" fill="hold"/>
                                        <p:tgtEl>
                                          <p:spTgt spid="20485"/>
                                        </p:tgtEl>
                                        <p:attrNameLst>
                                          <p:attrName>ppt_x</p:attrName>
                                        </p:attrNameLst>
                                      </p:cBhvr>
                                      <p:tavLst>
                                        <p:tav tm="0">
                                          <p:val>
                                            <p:strVal val="#ppt_x"/>
                                          </p:val>
                                        </p:tav>
                                        <p:tav tm="100000">
                                          <p:val>
                                            <p:strVal val="#ppt_x"/>
                                          </p:val>
                                        </p:tav>
                                      </p:tavLst>
                                    </p:anim>
                                    <p:anim calcmode="lin" valueType="num">
                                      <p:cBhvr additive="base">
                                        <p:cTn id="8"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1518"/>
                                        </p:tgtEl>
                                        <p:attrNameLst>
                                          <p:attrName>style.visibility</p:attrName>
                                        </p:attrNameLst>
                                      </p:cBhvr>
                                      <p:to>
                                        <p:strVal val="visible"/>
                                      </p:to>
                                    </p:set>
                                    <p:animEffect transition="in" filter="wipe(left)">
                                      <p:cBhvr>
                                        <p:cTn id="13" dur="500"/>
                                        <p:tgtEl>
                                          <p:spTgt spid="21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nimBg="1"/>
      <p:bldP spid="2151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2530" name="Picture 2" descr="QQ图片20150327095314"/>
          <p:cNvPicPr>
            <a:picLocks noChangeAspect="1"/>
          </p:cNvPicPr>
          <p:nvPr/>
        </p:nvPicPr>
        <p:blipFill>
          <a:blip r:embed="rId1"/>
          <a:stretch>
            <a:fillRect/>
          </a:stretch>
        </p:blipFill>
        <p:spPr>
          <a:xfrm>
            <a:off x="179388" y="268288"/>
            <a:ext cx="3743325" cy="4751387"/>
          </a:xfrm>
          <a:prstGeom prst="rect">
            <a:avLst/>
          </a:prstGeom>
          <a:noFill/>
          <a:ln w="9525" cap="flat" cmpd="sng">
            <a:solidFill>
              <a:schemeClr val="tx1"/>
            </a:solidFill>
            <a:prstDash val="solid"/>
            <a:miter/>
            <a:headEnd type="none" w="med" len="med"/>
            <a:tailEnd type="none" w="med" len="med"/>
          </a:ln>
        </p:spPr>
      </p:pic>
      <p:sp>
        <p:nvSpPr>
          <p:cNvPr id="21507" name="花边圆形2 260"/>
          <p:cNvSpPr/>
          <p:nvPr/>
        </p:nvSpPr>
        <p:spPr>
          <a:xfrm>
            <a:off x="180975" y="3892550"/>
            <a:ext cx="2663825" cy="390525"/>
          </a:xfrm>
          <a:custGeom>
            <a:avLst/>
            <a:gdLst>
              <a:gd name="txL" fmla="*/ 0 w 2587436"/>
              <a:gd name="txT" fmla="*/ 0 h 2587437"/>
              <a:gd name="txR" fmla="*/ 2587436 w 2587436"/>
              <a:gd name="txB" fmla="*/ 2587437 h 2587437"/>
            </a:gdLst>
            <a:ahLst/>
            <a:cxnLst>
              <a:cxn ang="0">
                <a:pos x="105586" y="1293718"/>
              </a:cxn>
              <a:cxn ang="0">
                <a:pos x="2481850" y="1293718"/>
              </a:cxn>
              <a:cxn ang="0">
                <a:pos x="1178351" y="781"/>
              </a:cxn>
              <a:cxn ang="0">
                <a:pos x="1409085" y="781"/>
              </a:cxn>
              <a:cxn ang="0">
                <a:pos x="1484604" y="88506"/>
              </a:cxn>
              <a:cxn ang="0">
                <a:pos x="1665065" y="150827"/>
              </a:cxn>
              <a:cxn ang="0">
                <a:pos x="1847820" y="203618"/>
              </a:cxn>
              <a:cxn ang="0">
                <a:pos x="2000063" y="321517"/>
              </a:cxn>
              <a:cxn ang="0">
                <a:pos x="2157560" y="428199"/>
              </a:cxn>
              <a:cxn ang="0">
                <a:pos x="2265919" y="587373"/>
              </a:cxn>
              <a:cxn ang="0">
                <a:pos x="2382741" y="737503"/>
              </a:cxn>
              <a:cxn ang="0">
                <a:pos x="2436609" y="922371"/>
              </a:cxn>
              <a:cxn ang="0">
                <a:pos x="2501321" y="1101253"/>
              </a:cxn>
              <a:cxn ang="0">
                <a:pos x="2495425" y="1293719"/>
              </a:cxn>
              <a:cxn ang="0">
                <a:pos x="2498930" y="1484605"/>
              </a:cxn>
              <a:cxn ang="0">
                <a:pos x="2436609" y="1665066"/>
              </a:cxn>
              <a:cxn ang="0">
                <a:pos x="2383816" y="1847821"/>
              </a:cxn>
              <a:cxn ang="0">
                <a:pos x="2265918" y="2000065"/>
              </a:cxn>
              <a:cxn ang="0">
                <a:pos x="2159237" y="2157562"/>
              </a:cxn>
              <a:cxn ang="0">
                <a:pos x="2000062" y="2265920"/>
              </a:cxn>
              <a:cxn ang="0">
                <a:pos x="1849933" y="2382742"/>
              </a:cxn>
              <a:cxn ang="0">
                <a:pos x="1665064" y="2436610"/>
              </a:cxn>
              <a:cxn ang="0">
                <a:pos x="1486184" y="2501323"/>
              </a:cxn>
              <a:cxn ang="0">
                <a:pos x="1293717" y="2495426"/>
              </a:cxn>
              <a:cxn ang="0">
                <a:pos x="1101252" y="2501322"/>
              </a:cxn>
              <a:cxn ang="0">
                <a:pos x="922369" y="2436610"/>
              </a:cxn>
              <a:cxn ang="0">
                <a:pos x="737501" y="2382741"/>
              </a:cxn>
              <a:cxn ang="0">
                <a:pos x="587371" y="2265919"/>
              </a:cxn>
              <a:cxn ang="0">
                <a:pos x="426346" y="2161089"/>
              </a:cxn>
              <a:cxn ang="0">
                <a:pos x="321515" y="2000064"/>
              </a:cxn>
              <a:cxn ang="0">
                <a:pos x="200768" y="1850603"/>
              </a:cxn>
              <a:cxn ang="0">
                <a:pos x="150825" y="1665065"/>
              </a:cxn>
              <a:cxn ang="0">
                <a:pos x="86113" y="1486184"/>
              </a:cxn>
              <a:cxn ang="0">
                <a:pos x="92010" y="1293718"/>
              </a:cxn>
              <a:cxn ang="0">
                <a:pos x="86114" y="1101253"/>
              </a:cxn>
              <a:cxn ang="0">
                <a:pos x="150825" y="922370"/>
              </a:cxn>
              <a:cxn ang="0">
                <a:pos x="200767" y="736833"/>
              </a:cxn>
              <a:cxn ang="0">
                <a:pos x="321516" y="587372"/>
              </a:cxn>
              <a:cxn ang="0">
                <a:pos x="426347" y="426349"/>
              </a:cxn>
              <a:cxn ang="0">
                <a:pos x="587372" y="321517"/>
              </a:cxn>
              <a:cxn ang="0">
                <a:pos x="736832" y="200768"/>
              </a:cxn>
              <a:cxn ang="0">
                <a:pos x="922370" y="150826"/>
              </a:cxn>
              <a:cxn ang="0">
                <a:pos x="1101686" y="86772"/>
              </a:cxn>
              <a:cxn ang="0">
                <a:pos x="1178351" y="781"/>
              </a:cxn>
            </a:cxnLst>
            <a:rect l="txL" t="txT" r="txR" b="txB"/>
            <a:pathLst>
              <a:path w="2587436" h="2587437">
                <a:moveTo>
                  <a:pt x="1293718" y="105586"/>
                </a:moveTo>
                <a:cubicBezTo>
                  <a:pt x="637531" y="105586"/>
                  <a:pt x="105586" y="637531"/>
                  <a:pt x="105586" y="1293718"/>
                </a:cubicBezTo>
                <a:cubicBezTo>
                  <a:pt x="105586" y="1949905"/>
                  <a:pt x="637531" y="2481850"/>
                  <a:pt x="1293718" y="2481850"/>
                </a:cubicBezTo>
                <a:cubicBezTo>
                  <a:pt x="1949905" y="2481850"/>
                  <a:pt x="2481850" y="1949905"/>
                  <a:pt x="2481850" y="1293718"/>
                </a:cubicBezTo>
                <a:cubicBezTo>
                  <a:pt x="2481850" y="637531"/>
                  <a:pt x="1949905" y="105586"/>
                  <a:pt x="1293718" y="105586"/>
                </a:cubicBezTo>
                <a:close/>
                <a:moveTo>
                  <a:pt x="1178351" y="781"/>
                </a:moveTo>
                <a:cubicBezTo>
                  <a:pt x="1220450" y="-5049"/>
                  <a:pt x="1268508" y="21422"/>
                  <a:pt x="1293718" y="92011"/>
                </a:cubicBezTo>
                <a:cubicBezTo>
                  <a:pt x="1318929" y="21422"/>
                  <a:pt x="1366986" y="-5049"/>
                  <a:pt x="1409085" y="781"/>
                </a:cubicBezTo>
                <a:cubicBezTo>
                  <a:pt x="1434345" y="4279"/>
                  <a:pt x="1457459" y="19405"/>
                  <a:pt x="1472207" y="43607"/>
                </a:cubicBezTo>
                <a:lnTo>
                  <a:pt x="1484604" y="88506"/>
                </a:lnTo>
                <a:lnTo>
                  <a:pt x="1510269" y="49635"/>
                </a:lnTo>
                <a:cubicBezTo>
                  <a:pt x="1567616" y="408"/>
                  <a:pt x="1661604" y="30947"/>
                  <a:pt x="1665065" y="150827"/>
                </a:cubicBezTo>
                <a:cubicBezTo>
                  <a:pt x="1738329" y="55877"/>
                  <a:pt x="1832316" y="86415"/>
                  <a:pt x="1849776" y="159948"/>
                </a:cubicBezTo>
                <a:lnTo>
                  <a:pt x="1847820" y="203618"/>
                </a:lnTo>
                <a:lnTo>
                  <a:pt x="1858676" y="192501"/>
                </a:lnTo>
                <a:cubicBezTo>
                  <a:pt x="1932101" y="134716"/>
                  <a:pt x="2038035" y="192050"/>
                  <a:pt x="2000063" y="321517"/>
                </a:cubicBezTo>
                <a:cubicBezTo>
                  <a:pt x="2099082" y="253854"/>
                  <a:pt x="2179033" y="311942"/>
                  <a:pt x="2172915" y="387271"/>
                </a:cubicBezTo>
                <a:lnTo>
                  <a:pt x="2157560" y="428199"/>
                </a:lnTo>
                <a:lnTo>
                  <a:pt x="2171320" y="420980"/>
                </a:lnTo>
                <a:cubicBezTo>
                  <a:pt x="2259007" y="388713"/>
                  <a:pt x="2342040" y="475977"/>
                  <a:pt x="2265919" y="587373"/>
                </a:cubicBezTo>
                <a:cubicBezTo>
                  <a:pt x="2381000" y="553620"/>
                  <a:pt x="2439088" y="633571"/>
                  <a:pt x="2409992" y="703323"/>
                </a:cubicBezTo>
                <a:lnTo>
                  <a:pt x="2382741" y="737503"/>
                </a:lnTo>
                <a:lnTo>
                  <a:pt x="2398059" y="734889"/>
                </a:lnTo>
                <a:cubicBezTo>
                  <a:pt x="2491425" y="731298"/>
                  <a:pt x="2543428" y="839949"/>
                  <a:pt x="2436609" y="922371"/>
                </a:cubicBezTo>
                <a:cubicBezTo>
                  <a:pt x="2556489" y="925832"/>
                  <a:pt x="2587027" y="1019820"/>
                  <a:pt x="2537801" y="1077167"/>
                </a:cubicBezTo>
                <a:lnTo>
                  <a:pt x="2501321" y="1101253"/>
                </a:lnTo>
                <a:lnTo>
                  <a:pt x="2516697" y="1103501"/>
                </a:lnTo>
                <a:cubicBezTo>
                  <a:pt x="2606603" y="1128937"/>
                  <a:pt x="2622486" y="1248340"/>
                  <a:pt x="2495425" y="1293719"/>
                </a:cubicBezTo>
                <a:cubicBezTo>
                  <a:pt x="2608368" y="1334056"/>
                  <a:pt x="2608368" y="1432880"/>
                  <a:pt x="2543829" y="1472208"/>
                </a:cubicBezTo>
                <a:lnTo>
                  <a:pt x="2498930" y="1484605"/>
                </a:lnTo>
                <a:lnTo>
                  <a:pt x="2537800" y="1510270"/>
                </a:lnTo>
                <a:cubicBezTo>
                  <a:pt x="2587027" y="1567617"/>
                  <a:pt x="2556488" y="1661605"/>
                  <a:pt x="2436609" y="1665066"/>
                </a:cubicBezTo>
                <a:cubicBezTo>
                  <a:pt x="2531559" y="1738330"/>
                  <a:pt x="2501021" y="1832318"/>
                  <a:pt x="2427488" y="1849777"/>
                </a:cubicBezTo>
                <a:lnTo>
                  <a:pt x="2383816" y="1847821"/>
                </a:lnTo>
                <a:lnTo>
                  <a:pt x="2394935" y="1858678"/>
                </a:lnTo>
                <a:cubicBezTo>
                  <a:pt x="2452719" y="1932103"/>
                  <a:pt x="2395386" y="2038037"/>
                  <a:pt x="2265918" y="2000065"/>
                </a:cubicBezTo>
                <a:cubicBezTo>
                  <a:pt x="2333581" y="2099084"/>
                  <a:pt x="2275494" y="2179035"/>
                  <a:pt x="2200165" y="2172917"/>
                </a:cubicBezTo>
                <a:lnTo>
                  <a:pt x="2159237" y="2157562"/>
                </a:lnTo>
                <a:lnTo>
                  <a:pt x="2166455" y="2171321"/>
                </a:lnTo>
                <a:cubicBezTo>
                  <a:pt x="2198722" y="2259008"/>
                  <a:pt x="2111459" y="2342041"/>
                  <a:pt x="2000062" y="2265920"/>
                </a:cubicBezTo>
                <a:cubicBezTo>
                  <a:pt x="2033815" y="2381001"/>
                  <a:pt x="1953865" y="2439089"/>
                  <a:pt x="1884113" y="2409993"/>
                </a:cubicBezTo>
                <a:lnTo>
                  <a:pt x="1849933" y="2382742"/>
                </a:lnTo>
                <a:lnTo>
                  <a:pt x="1852546" y="2398060"/>
                </a:lnTo>
                <a:cubicBezTo>
                  <a:pt x="1856137" y="2491426"/>
                  <a:pt x="1747486" y="2543429"/>
                  <a:pt x="1665064" y="2436610"/>
                </a:cubicBezTo>
                <a:cubicBezTo>
                  <a:pt x="1661603" y="2556490"/>
                  <a:pt x="1567616" y="2587028"/>
                  <a:pt x="1510269" y="2537802"/>
                </a:cubicBezTo>
                <a:lnTo>
                  <a:pt x="1486184" y="2501323"/>
                </a:lnTo>
                <a:lnTo>
                  <a:pt x="1483936" y="2516698"/>
                </a:lnTo>
                <a:cubicBezTo>
                  <a:pt x="1458499" y="2606604"/>
                  <a:pt x="1339096" y="2622487"/>
                  <a:pt x="1293717" y="2495426"/>
                </a:cubicBezTo>
                <a:cubicBezTo>
                  <a:pt x="1248339" y="2622487"/>
                  <a:pt x="1128936" y="2606604"/>
                  <a:pt x="1103499" y="2516698"/>
                </a:cubicBezTo>
                <a:lnTo>
                  <a:pt x="1101252" y="2501322"/>
                </a:lnTo>
                <a:lnTo>
                  <a:pt x="1077165" y="2537801"/>
                </a:lnTo>
                <a:cubicBezTo>
                  <a:pt x="1019818" y="2587028"/>
                  <a:pt x="925830" y="2556489"/>
                  <a:pt x="922369" y="2436610"/>
                </a:cubicBezTo>
                <a:cubicBezTo>
                  <a:pt x="839947" y="2543429"/>
                  <a:pt x="731297" y="2491426"/>
                  <a:pt x="734888" y="2398060"/>
                </a:cubicBezTo>
                <a:lnTo>
                  <a:pt x="737501" y="2382741"/>
                </a:lnTo>
                <a:lnTo>
                  <a:pt x="703321" y="2409993"/>
                </a:lnTo>
                <a:cubicBezTo>
                  <a:pt x="633569" y="2439089"/>
                  <a:pt x="553618" y="2381001"/>
                  <a:pt x="587371" y="2265919"/>
                </a:cubicBezTo>
                <a:cubicBezTo>
                  <a:pt x="475975" y="2342040"/>
                  <a:pt x="388712" y="2259008"/>
                  <a:pt x="420978" y="2171321"/>
                </a:cubicBezTo>
                <a:lnTo>
                  <a:pt x="426346" y="2161089"/>
                </a:lnTo>
                <a:lnTo>
                  <a:pt x="416114" y="2166457"/>
                </a:lnTo>
                <a:cubicBezTo>
                  <a:pt x="328427" y="2198724"/>
                  <a:pt x="245394" y="2111461"/>
                  <a:pt x="321515" y="2000064"/>
                </a:cubicBezTo>
                <a:cubicBezTo>
                  <a:pt x="192048" y="2038036"/>
                  <a:pt x="134715" y="1932102"/>
                  <a:pt x="192499" y="1858678"/>
                </a:cubicBezTo>
                <a:lnTo>
                  <a:pt x="200768" y="1850603"/>
                </a:lnTo>
                <a:lnTo>
                  <a:pt x="189375" y="1852547"/>
                </a:lnTo>
                <a:cubicBezTo>
                  <a:pt x="96009" y="1856138"/>
                  <a:pt x="44006" y="1747487"/>
                  <a:pt x="150825" y="1665065"/>
                </a:cubicBezTo>
                <a:cubicBezTo>
                  <a:pt x="30946" y="1661604"/>
                  <a:pt x="407" y="1567617"/>
                  <a:pt x="49634" y="1510270"/>
                </a:cubicBezTo>
                <a:lnTo>
                  <a:pt x="86113" y="1486184"/>
                </a:lnTo>
                <a:lnTo>
                  <a:pt x="70739" y="1483937"/>
                </a:lnTo>
                <a:cubicBezTo>
                  <a:pt x="-19168" y="1458500"/>
                  <a:pt x="-35050" y="1339097"/>
                  <a:pt x="92010" y="1293718"/>
                </a:cubicBezTo>
                <a:cubicBezTo>
                  <a:pt x="-35050" y="1248340"/>
                  <a:pt x="-19168" y="1128937"/>
                  <a:pt x="70739" y="1103500"/>
                </a:cubicBezTo>
                <a:lnTo>
                  <a:pt x="86114" y="1101253"/>
                </a:lnTo>
                <a:lnTo>
                  <a:pt x="49634" y="1077166"/>
                </a:lnTo>
                <a:cubicBezTo>
                  <a:pt x="407" y="1019820"/>
                  <a:pt x="30946" y="925832"/>
                  <a:pt x="150825" y="922370"/>
                </a:cubicBezTo>
                <a:cubicBezTo>
                  <a:pt x="44006" y="839949"/>
                  <a:pt x="96009" y="731298"/>
                  <a:pt x="189375" y="734889"/>
                </a:cubicBezTo>
                <a:lnTo>
                  <a:pt x="200767" y="736833"/>
                </a:lnTo>
                <a:lnTo>
                  <a:pt x="192499" y="728759"/>
                </a:lnTo>
                <a:cubicBezTo>
                  <a:pt x="134715" y="655335"/>
                  <a:pt x="192049" y="549401"/>
                  <a:pt x="321516" y="587372"/>
                </a:cubicBezTo>
                <a:cubicBezTo>
                  <a:pt x="245395" y="475976"/>
                  <a:pt x="328427" y="388713"/>
                  <a:pt x="416114" y="420980"/>
                </a:cubicBezTo>
                <a:lnTo>
                  <a:pt x="426347" y="426349"/>
                </a:lnTo>
                <a:lnTo>
                  <a:pt x="420979" y="416115"/>
                </a:lnTo>
                <a:cubicBezTo>
                  <a:pt x="388712" y="328428"/>
                  <a:pt x="475975" y="245396"/>
                  <a:pt x="587372" y="321517"/>
                </a:cubicBezTo>
                <a:cubicBezTo>
                  <a:pt x="549400" y="192050"/>
                  <a:pt x="655334" y="134716"/>
                  <a:pt x="728758" y="192500"/>
                </a:cubicBezTo>
                <a:lnTo>
                  <a:pt x="736832" y="200768"/>
                </a:lnTo>
                <a:lnTo>
                  <a:pt x="734888" y="189377"/>
                </a:lnTo>
                <a:cubicBezTo>
                  <a:pt x="731297" y="96010"/>
                  <a:pt x="839948" y="44008"/>
                  <a:pt x="922370" y="150826"/>
                </a:cubicBezTo>
                <a:cubicBezTo>
                  <a:pt x="925831" y="30947"/>
                  <a:pt x="1019818" y="408"/>
                  <a:pt x="1077165" y="49635"/>
                </a:cubicBezTo>
                <a:lnTo>
                  <a:pt x="1101686" y="86772"/>
                </a:lnTo>
                <a:lnTo>
                  <a:pt x="1102495" y="74529"/>
                </a:lnTo>
                <a:cubicBezTo>
                  <a:pt x="1112942" y="32385"/>
                  <a:pt x="1143619" y="5591"/>
                  <a:pt x="1178351" y="781"/>
                </a:cubicBezTo>
                <a:close/>
              </a:path>
            </a:pathLst>
          </a:custGeom>
          <a:solidFill>
            <a:schemeClr val="accent1"/>
          </a:solidFill>
          <a:ln w="9525" cap="flat" cmpd="sng">
            <a:solidFill>
              <a:srgbClr val="FF3300"/>
            </a:solidFill>
            <a:prstDash val="solid"/>
            <a:round/>
            <a:headEnd type="none" w="med" len="med"/>
            <a:tailEnd type="none" w="med" len="med"/>
          </a:ln>
        </p:spPr>
        <p:txBody>
          <a:bodyPr anchor="ctr"/>
          <a:p>
            <a:endParaRPr lang="zh-CN" altLang="en-US" dirty="0">
              <a:latin typeface="Franklin Gothic Book" panose="020B0503020102020204" pitchFamily="34" charset="0"/>
              <a:ea typeface="微软雅黑" panose="020B0503020204020204" pitchFamily="34" charset="-122"/>
            </a:endParaRPr>
          </a:p>
        </p:txBody>
      </p:sp>
      <p:sp>
        <p:nvSpPr>
          <p:cNvPr id="21508" name="Text Box 4"/>
          <p:cNvSpPr txBox="1"/>
          <p:nvPr/>
        </p:nvSpPr>
        <p:spPr>
          <a:xfrm>
            <a:off x="4068763" y="2424113"/>
            <a:ext cx="5075237" cy="2392362"/>
          </a:xfrm>
          <a:prstGeom prst="rect">
            <a:avLst/>
          </a:prstGeom>
          <a:noFill/>
          <a:ln w="9525">
            <a:noFill/>
          </a:ln>
        </p:spPr>
        <p:txBody>
          <a:bodyPr>
            <a:spAutoFit/>
          </a:bodyPr>
          <a:p>
            <a:pPr>
              <a:lnSpc>
                <a:spcPct val="90000"/>
              </a:lnSpc>
            </a:pP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    </a:t>
            </a:r>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变异的过程一定是缓慢的，</a:t>
            </a: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而且一般只能同时影响少数物种。因为各个物种的变异性与一切别的物种的变异性并没有关系。</a:t>
            </a:r>
            <a:endParaRPr lang="zh-CN" altLang="en-US" sz="2800" b="1" dirty="0">
              <a:latin typeface="微软雅黑" panose="020B0503020204020204" pitchFamily="34" charset="-122"/>
              <a:ea typeface="微软雅黑" panose="020B0503020204020204" pitchFamily="34" charset="-122"/>
              <a:sym typeface="Arial" panose="020B0604020202020204" pitchFamily="34" charset="0"/>
            </a:endParaRPr>
          </a:p>
          <a:p>
            <a:pPr>
              <a:lnSpc>
                <a:spcPct val="90000"/>
              </a:lnSpc>
            </a:pP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               ---第十一章</a:t>
            </a:r>
            <a:endParaRPr lang="zh-CN" altLang="en-US" sz="28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1509" name="Text Box 5"/>
          <p:cNvSpPr txBox="1"/>
          <p:nvPr/>
        </p:nvSpPr>
        <p:spPr>
          <a:xfrm>
            <a:off x="4233863" y="962025"/>
            <a:ext cx="4659312" cy="944563"/>
          </a:xfrm>
          <a:prstGeom prst="rect">
            <a:avLst/>
          </a:prstGeom>
          <a:solidFill>
            <a:schemeClr val="bg2"/>
          </a:solid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内容三：</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生物进化是逐渐和连续的</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9"/>
                                        </p:tgtEl>
                                        <p:attrNameLst>
                                          <p:attrName>style.visibility</p:attrName>
                                        </p:attrNameLst>
                                      </p:cBhvr>
                                      <p:to>
                                        <p:strVal val="visible"/>
                                      </p:to>
                                    </p:set>
                                    <p:anim calcmode="lin" valueType="num">
                                      <p:cBhvr additive="base">
                                        <p:cTn id="7" dur="500" fill="hold"/>
                                        <p:tgtEl>
                                          <p:spTgt spid="21509"/>
                                        </p:tgtEl>
                                        <p:attrNameLst>
                                          <p:attrName>ppt_x</p:attrName>
                                        </p:attrNameLst>
                                      </p:cBhvr>
                                      <p:tavLst>
                                        <p:tav tm="0">
                                          <p:val>
                                            <p:strVal val="#ppt_x"/>
                                          </p:val>
                                        </p:tav>
                                        <p:tav tm="100000">
                                          <p:val>
                                            <p:strVal val="#ppt_x"/>
                                          </p:val>
                                        </p:tav>
                                      </p:tavLst>
                                    </p:anim>
                                    <p:anim calcmode="lin" valueType="num">
                                      <p:cBhvr additive="base">
                                        <p:cTn id="8" dur="500" fill="hold"/>
                                        <p:tgtEl>
                                          <p:spTgt spid="215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3554" name="Picture 2" descr="QQ图片20150327095314"/>
          <p:cNvPicPr>
            <a:picLocks noChangeAspect="1"/>
          </p:cNvPicPr>
          <p:nvPr/>
        </p:nvPicPr>
        <p:blipFill>
          <a:blip r:embed="rId1"/>
          <a:stretch>
            <a:fillRect/>
          </a:stretch>
        </p:blipFill>
        <p:spPr>
          <a:xfrm>
            <a:off x="34925" y="268288"/>
            <a:ext cx="3743325" cy="4751387"/>
          </a:xfrm>
          <a:prstGeom prst="rect">
            <a:avLst/>
          </a:prstGeom>
          <a:noFill/>
          <a:ln w="9525" cap="flat" cmpd="sng">
            <a:solidFill>
              <a:schemeClr val="tx1"/>
            </a:solidFill>
            <a:prstDash val="solid"/>
            <a:miter/>
            <a:headEnd type="none" w="med" len="med"/>
            <a:tailEnd type="none" w="med" len="med"/>
          </a:ln>
        </p:spPr>
      </p:pic>
      <p:sp>
        <p:nvSpPr>
          <p:cNvPr id="22531" name="花边圆形2 260"/>
          <p:cNvSpPr/>
          <p:nvPr/>
        </p:nvSpPr>
        <p:spPr>
          <a:xfrm>
            <a:off x="757238" y="4679950"/>
            <a:ext cx="1727200" cy="390525"/>
          </a:xfrm>
          <a:custGeom>
            <a:avLst/>
            <a:gdLst>
              <a:gd name="txL" fmla="*/ 0 w 2587436"/>
              <a:gd name="txT" fmla="*/ 0 h 2587437"/>
              <a:gd name="txR" fmla="*/ 2587436 w 2587436"/>
              <a:gd name="txB" fmla="*/ 2587437 h 2587437"/>
            </a:gdLst>
            <a:ahLst/>
            <a:cxnLst>
              <a:cxn ang="0">
                <a:pos x="105586" y="1293718"/>
              </a:cxn>
              <a:cxn ang="0">
                <a:pos x="2481850" y="1293718"/>
              </a:cxn>
              <a:cxn ang="0">
                <a:pos x="1178351" y="781"/>
              </a:cxn>
              <a:cxn ang="0">
                <a:pos x="1409085" y="781"/>
              </a:cxn>
              <a:cxn ang="0">
                <a:pos x="1484604" y="88506"/>
              </a:cxn>
              <a:cxn ang="0">
                <a:pos x="1665065" y="150827"/>
              </a:cxn>
              <a:cxn ang="0">
                <a:pos x="1847820" y="203618"/>
              </a:cxn>
              <a:cxn ang="0">
                <a:pos x="2000063" y="321517"/>
              </a:cxn>
              <a:cxn ang="0">
                <a:pos x="2157560" y="428199"/>
              </a:cxn>
              <a:cxn ang="0">
                <a:pos x="2265919" y="587373"/>
              </a:cxn>
              <a:cxn ang="0">
                <a:pos x="2382741" y="737503"/>
              </a:cxn>
              <a:cxn ang="0">
                <a:pos x="2436609" y="922371"/>
              </a:cxn>
              <a:cxn ang="0">
                <a:pos x="2501321" y="1101253"/>
              </a:cxn>
              <a:cxn ang="0">
                <a:pos x="2495425" y="1293719"/>
              </a:cxn>
              <a:cxn ang="0">
                <a:pos x="2498930" y="1484605"/>
              </a:cxn>
              <a:cxn ang="0">
                <a:pos x="2436609" y="1665066"/>
              </a:cxn>
              <a:cxn ang="0">
                <a:pos x="2383816" y="1847821"/>
              </a:cxn>
              <a:cxn ang="0">
                <a:pos x="2265918" y="2000065"/>
              </a:cxn>
              <a:cxn ang="0">
                <a:pos x="2159237" y="2157562"/>
              </a:cxn>
              <a:cxn ang="0">
                <a:pos x="2000062" y="2265920"/>
              </a:cxn>
              <a:cxn ang="0">
                <a:pos x="1849933" y="2382742"/>
              </a:cxn>
              <a:cxn ang="0">
                <a:pos x="1665064" y="2436610"/>
              </a:cxn>
              <a:cxn ang="0">
                <a:pos x="1486184" y="2501323"/>
              </a:cxn>
              <a:cxn ang="0">
                <a:pos x="1293717" y="2495426"/>
              </a:cxn>
              <a:cxn ang="0">
                <a:pos x="1101252" y="2501322"/>
              </a:cxn>
              <a:cxn ang="0">
                <a:pos x="922369" y="2436610"/>
              </a:cxn>
              <a:cxn ang="0">
                <a:pos x="737501" y="2382741"/>
              </a:cxn>
              <a:cxn ang="0">
                <a:pos x="587371" y="2265919"/>
              </a:cxn>
              <a:cxn ang="0">
                <a:pos x="426346" y="2161089"/>
              </a:cxn>
              <a:cxn ang="0">
                <a:pos x="321515" y="2000064"/>
              </a:cxn>
              <a:cxn ang="0">
                <a:pos x="200768" y="1850603"/>
              </a:cxn>
              <a:cxn ang="0">
                <a:pos x="150825" y="1665065"/>
              </a:cxn>
              <a:cxn ang="0">
                <a:pos x="86113" y="1486184"/>
              </a:cxn>
              <a:cxn ang="0">
                <a:pos x="92010" y="1293718"/>
              </a:cxn>
              <a:cxn ang="0">
                <a:pos x="86114" y="1101253"/>
              </a:cxn>
              <a:cxn ang="0">
                <a:pos x="150825" y="922370"/>
              </a:cxn>
              <a:cxn ang="0">
                <a:pos x="200767" y="736833"/>
              </a:cxn>
              <a:cxn ang="0">
                <a:pos x="321516" y="587372"/>
              </a:cxn>
              <a:cxn ang="0">
                <a:pos x="426347" y="426349"/>
              </a:cxn>
              <a:cxn ang="0">
                <a:pos x="587372" y="321517"/>
              </a:cxn>
              <a:cxn ang="0">
                <a:pos x="736832" y="200768"/>
              </a:cxn>
              <a:cxn ang="0">
                <a:pos x="922370" y="150826"/>
              </a:cxn>
              <a:cxn ang="0">
                <a:pos x="1101686" y="86772"/>
              </a:cxn>
              <a:cxn ang="0">
                <a:pos x="1178351" y="781"/>
              </a:cxn>
            </a:cxnLst>
            <a:rect l="txL" t="txT" r="txR" b="txB"/>
            <a:pathLst>
              <a:path w="2587436" h="2587437">
                <a:moveTo>
                  <a:pt x="1293718" y="105586"/>
                </a:moveTo>
                <a:cubicBezTo>
                  <a:pt x="637531" y="105586"/>
                  <a:pt x="105586" y="637531"/>
                  <a:pt x="105586" y="1293718"/>
                </a:cubicBezTo>
                <a:cubicBezTo>
                  <a:pt x="105586" y="1949905"/>
                  <a:pt x="637531" y="2481850"/>
                  <a:pt x="1293718" y="2481850"/>
                </a:cubicBezTo>
                <a:cubicBezTo>
                  <a:pt x="1949905" y="2481850"/>
                  <a:pt x="2481850" y="1949905"/>
                  <a:pt x="2481850" y="1293718"/>
                </a:cubicBezTo>
                <a:cubicBezTo>
                  <a:pt x="2481850" y="637531"/>
                  <a:pt x="1949905" y="105586"/>
                  <a:pt x="1293718" y="105586"/>
                </a:cubicBezTo>
                <a:close/>
                <a:moveTo>
                  <a:pt x="1178351" y="781"/>
                </a:moveTo>
                <a:cubicBezTo>
                  <a:pt x="1220450" y="-5049"/>
                  <a:pt x="1268508" y="21422"/>
                  <a:pt x="1293718" y="92011"/>
                </a:cubicBezTo>
                <a:cubicBezTo>
                  <a:pt x="1318929" y="21422"/>
                  <a:pt x="1366986" y="-5049"/>
                  <a:pt x="1409085" y="781"/>
                </a:cubicBezTo>
                <a:cubicBezTo>
                  <a:pt x="1434345" y="4279"/>
                  <a:pt x="1457459" y="19405"/>
                  <a:pt x="1472207" y="43607"/>
                </a:cubicBezTo>
                <a:lnTo>
                  <a:pt x="1484604" y="88506"/>
                </a:lnTo>
                <a:lnTo>
                  <a:pt x="1510269" y="49635"/>
                </a:lnTo>
                <a:cubicBezTo>
                  <a:pt x="1567616" y="408"/>
                  <a:pt x="1661604" y="30947"/>
                  <a:pt x="1665065" y="150827"/>
                </a:cubicBezTo>
                <a:cubicBezTo>
                  <a:pt x="1738329" y="55877"/>
                  <a:pt x="1832316" y="86415"/>
                  <a:pt x="1849776" y="159948"/>
                </a:cubicBezTo>
                <a:lnTo>
                  <a:pt x="1847820" y="203618"/>
                </a:lnTo>
                <a:lnTo>
                  <a:pt x="1858676" y="192501"/>
                </a:lnTo>
                <a:cubicBezTo>
                  <a:pt x="1932101" y="134716"/>
                  <a:pt x="2038035" y="192050"/>
                  <a:pt x="2000063" y="321517"/>
                </a:cubicBezTo>
                <a:cubicBezTo>
                  <a:pt x="2099082" y="253854"/>
                  <a:pt x="2179033" y="311942"/>
                  <a:pt x="2172915" y="387271"/>
                </a:cubicBezTo>
                <a:lnTo>
                  <a:pt x="2157560" y="428199"/>
                </a:lnTo>
                <a:lnTo>
                  <a:pt x="2171320" y="420980"/>
                </a:lnTo>
                <a:cubicBezTo>
                  <a:pt x="2259007" y="388713"/>
                  <a:pt x="2342040" y="475977"/>
                  <a:pt x="2265919" y="587373"/>
                </a:cubicBezTo>
                <a:cubicBezTo>
                  <a:pt x="2381000" y="553620"/>
                  <a:pt x="2439088" y="633571"/>
                  <a:pt x="2409992" y="703323"/>
                </a:cubicBezTo>
                <a:lnTo>
                  <a:pt x="2382741" y="737503"/>
                </a:lnTo>
                <a:lnTo>
                  <a:pt x="2398059" y="734889"/>
                </a:lnTo>
                <a:cubicBezTo>
                  <a:pt x="2491425" y="731298"/>
                  <a:pt x="2543428" y="839949"/>
                  <a:pt x="2436609" y="922371"/>
                </a:cubicBezTo>
                <a:cubicBezTo>
                  <a:pt x="2556489" y="925832"/>
                  <a:pt x="2587027" y="1019820"/>
                  <a:pt x="2537801" y="1077167"/>
                </a:cubicBezTo>
                <a:lnTo>
                  <a:pt x="2501321" y="1101253"/>
                </a:lnTo>
                <a:lnTo>
                  <a:pt x="2516697" y="1103501"/>
                </a:lnTo>
                <a:cubicBezTo>
                  <a:pt x="2606603" y="1128937"/>
                  <a:pt x="2622486" y="1248340"/>
                  <a:pt x="2495425" y="1293719"/>
                </a:cubicBezTo>
                <a:cubicBezTo>
                  <a:pt x="2608368" y="1334056"/>
                  <a:pt x="2608368" y="1432880"/>
                  <a:pt x="2543829" y="1472208"/>
                </a:cubicBezTo>
                <a:lnTo>
                  <a:pt x="2498930" y="1484605"/>
                </a:lnTo>
                <a:lnTo>
                  <a:pt x="2537800" y="1510270"/>
                </a:lnTo>
                <a:cubicBezTo>
                  <a:pt x="2587027" y="1567617"/>
                  <a:pt x="2556488" y="1661605"/>
                  <a:pt x="2436609" y="1665066"/>
                </a:cubicBezTo>
                <a:cubicBezTo>
                  <a:pt x="2531559" y="1738330"/>
                  <a:pt x="2501021" y="1832318"/>
                  <a:pt x="2427488" y="1849777"/>
                </a:cubicBezTo>
                <a:lnTo>
                  <a:pt x="2383816" y="1847821"/>
                </a:lnTo>
                <a:lnTo>
                  <a:pt x="2394935" y="1858678"/>
                </a:lnTo>
                <a:cubicBezTo>
                  <a:pt x="2452719" y="1932103"/>
                  <a:pt x="2395386" y="2038037"/>
                  <a:pt x="2265918" y="2000065"/>
                </a:cubicBezTo>
                <a:cubicBezTo>
                  <a:pt x="2333581" y="2099084"/>
                  <a:pt x="2275494" y="2179035"/>
                  <a:pt x="2200165" y="2172917"/>
                </a:cubicBezTo>
                <a:lnTo>
                  <a:pt x="2159237" y="2157562"/>
                </a:lnTo>
                <a:lnTo>
                  <a:pt x="2166455" y="2171321"/>
                </a:lnTo>
                <a:cubicBezTo>
                  <a:pt x="2198722" y="2259008"/>
                  <a:pt x="2111459" y="2342041"/>
                  <a:pt x="2000062" y="2265920"/>
                </a:cubicBezTo>
                <a:cubicBezTo>
                  <a:pt x="2033815" y="2381001"/>
                  <a:pt x="1953865" y="2439089"/>
                  <a:pt x="1884113" y="2409993"/>
                </a:cubicBezTo>
                <a:lnTo>
                  <a:pt x="1849933" y="2382742"/>
                </a:lnTo>
                <a:lnTo>
                  <a:pt x="1852546" y="2398060"/>
                </a:lnTo>
                <a:cubicBezTo>
                  <a:pt x="1856137" y="2491426"/>
                  <a:pt x="1747486" y="2543429"/>
                  <a:pt x="1665064" y="2436610"/>
                </a:cubicBezTo>
                <a:cubicBezTo>
                  <a:pt x="1661603" y="2556490"/>
                  <a:pt x="1567616" y="2587028"/>
                  <a:pt x="1510269" y="2537802"/>
                </a:cubicBezTo>
                <a:lnTo>
                  <a:pt x="1486184" y="2501323"/>
                </a:lnTo>
                <a:lnTo>
                  <a:pt x="1483936" y="2516698"/>
                </a:lnTo>
                <a:cubicBezTo>
                  <a:pt x="1458499" y="2606604"/>
                  <a:pt x="1339096" y="2622487"/>
                  <a:pt x="1293717" y="2495426"/>
                </a:cubicBezTo>
                <a:cubicBezTo>
                  <a:pt x="1248339" y="2622487"/>
                  <a:pt x="1128936" y="2606604"/>
                  <a:pt x="1103499" y="2516698"/>
                </a:cubicBezTo>
                <a:lnTo>
                  <a:pt x="1101252" y="2501322"/>
                </a:lnTo>
                <a:lnTo>
                  <a:pt x="1077165" y="2537801"/>
                </a:lnTo>
                <a:cubicBezTo>
                  <a:pt x="1019818" y="2587028"/>
                  <a:pt x="925830" y="2556489"/>
                  <a:pt x="922369" y="2436610"/>
                </a:cubicBezTo>
                <a:cubicBezTo>
                  <a:pt x="839947" y="2543429"/>
                  <a:pt x="731297" y="2491426"/>
                  <a:pt x="734888" y="2398060"/>
                </a:cubicBezTo>
                <a:lnTo>
                  <a:pt x="737501" y="2382741"/>
                </a:lnTo>
                <a:lnTo>
                  <a:pt x="703321" y="2409993"/>
                </a:lnTo>
                <a:cubicBezTo>
                  <a:pt x="633569" y="2439089"/>
                  <a:pt x="553618" y="2381001"/>
                  <a:pt x="587371" y="2265919"/>
                </a:cubicBezTo>
                <a:cubicBezTo>
                  <a:pt x="475975" y="2342040"/>
                  <a:pt x="388712" y="2259008"/>
                  <a:pt x="420978" y="2171321"/>
                </a:cubicBezTo>
                <a:lnTo>
                  <a:pt x="426346" y="2161089"/>
                </a:lnTo>
                <a:lnTo>
                  <a:pt x="416114" y="2166457"/>
                </a:lnTo>
                <a:cubicBezTo>
                  <a:pt x="328427" y="2198724"/>
                  <a:pt x="245394" y="2111461"/>
                  <a:pt x="321515" y="2000064"/>
                </a:cubicBezTo>
                <a:cubicBezTo>
                  <a:pt x="192048" y="2038036"/>
                  <a:pt x="134715" y="1932102"/>
                  <a:pt x="192499" y="1858678"/>
                </a:cubicBezTo>
                <a:lnTo>
                  <a:pt x="200768" y="1850603"/>
                </a:lnTo>
                <a:lnTo>
                  <a:pt x="189375" y="1852547"/>
                </a:lnTo>
                <a:cubicBezTo>
                  <a:pt x="96009" y="1856138"/>
                  <a:pt x="44006" y="1747487"/>
                  <a:pt x="150825" y="1665065"/>
                </a:cubicBezTo>
                <a:cubicBezTo>
                  <a:pt x="30946" y="1661604"/>
                  <a:pt x="407" y="1567617"/>
                  <a:pt x="49634" y="1510270"/>
                </a:cubicBezTo>
                <a:lnTo>
                  <a:pt x="86113" y="1486184"/>
                </a:lnTo>
                <a:lnTo>
                  <a:pt x="70739" y="1483937"/>
                </a:lnTo>
                <a:cubicBezTo>
                  <a:pt x="-19168" y="1458500"/>
                  <a:pt x="-35050" y="1339097"/>
                  <a:pt x="92010" y="1293718"/>
                </a:cubicBezTo>
                <a:cubicBezTo>
                  <a:pt x="-35050" y="1248340"/>
                  <a:pt x="-19168" y="1128937"/>
                  <a:pt x="70739" y="1103500"/>
                </a:cubicBezTo>
                <a:lnTo>
                  <a:pt x="86114" y="1101253"/>
                </a:lnTo>
                <a:lnTo>
                  <a:pt x="49634" y="1077166"/>
                </a:lnTo>
                <a:cubicBezTo>
                  <a:pt x="407" y="1019820"/>
                  <a:pt x="30946" y="925832"/>
                  <a:pt x="150825" y="922370"/>
                </a:cubicBezTo>
                <a:cubicBezTo>
                  <a:pt x="44006" y="839949"/>
                  <a:pt x="96009" y="731298"/>
                  <a:pt x="189375" y="734889"/>
                </a:cubicBezTo>
                <a:lnTo>
                  <a:pt x="200767" y="736833"/>
                </a:lnTo>
                <a:lnTo>
                  <a:pt x="192499" y="728759"/>
                </a:lnTo>
                <a:cubicBezTo>
                  <a:pt x="134715" y="655335"/>
                  <a:pt x="192049" y="549401"/>
                  <a:pt x="321516" y="587372"/>
                </a:cubicBezTo>
                <a:cubicBezTo>
                  <a:pt x="245395" y="475976"/>
                  <a:pt x="328427" y="388713"/>
                  <a:pt x="416114" y="420980"/>
                </a:cubicBezTo>
                <a:lnTo>
                  <a:pt x="426347" y="426349"/>
                </a:lnTo>
                <a:lnTo>
                  <a:pt x="420979" y="416115"/>
                </a:lnTo>
                <a:cubicBezTo>
                  <a:pt x="388712" y="328428"/>
                  <a:pt x="475975" y="245396"/>
                  <a:pt x="587372" y="321517"/>
                </a:cubicBezTo>
                <a:cubicBezTo>
                  <a:pt x="549400" y="192050"/>
                  <a:pt x="655334" y="134716"/>
                  <a:pt x="728758" y="192500"/>
                </a:cubicBezTo>
                <a:lnTo>
                  <a:pt x="736832" y="200768"/>
                </a:lnTo>
                <a:lnTo>
                  <a:pt x="734888" y="189377"/>
                </a:lnTo>
                <a:cubicBezTo>
                  <a:pt x="731297" y="96010"/>
                  <a:pt x="839948" y="44008"/>
                  <a:pt x="922370" y="150826"/>
                </a:cubicBezTo>
                <a:cubicBezTo>
                  <a:pt x="925831" y="30947"/>
                  <a:pt x="1019818" y="408"/>
                  <a:pt x="1077165" y="49635"/>
                </a:cubicBezTo>
                <a:lnTo>
                  <a:pt x="1101686" y="86772"/>
                </a:lnTo>
                <a:lnTo>
                  <a:pt x="1102495" y="74529"/>
                </a:lnTo>
                <a:cubicBezTo>
                  <a:pt x="1112942" y="32385"/>
                  <a:pt x="1143619" y="5591"/>
                  <a:pt x="1178351" y="781"/>
                </a:cubicBezTo>
                <a:close/>
              </a:path>
            </a:pathLst>
          </a:custGeom>
          <a:solidFill>
            <a:schemeClr val="accent1"/>
          </a:solidFill>
          <a:ln w="9525" cap="flat" cmpd="sng">
            <a:solidFill>
              <a:srgbClr val="FF3300"/>
            </a:solidFill>
            <a:prstDash val="solid"/>
            <a:round/>
            <a:headEnd type="none" w="med" len="med"/>
            <a:tailEnd type="none" w="med" len="med"/>
          </a:ln>
        </p:spPr>
        <p:txBody>
          <a:bodyPr anchor="ctr"/>
          <a:p>
            <a:endParaRPr lang="zh-CN" altLang="en-US" dirty="0">
              <a:latin typeface="Franklin Gothic Book" panose="020B0503020102020204" pitchFamily="34" charset="0"/>
              <a:ea typeface="微软雅黑" panose="020B0503020204020204" pitchFamily="34" charset="-122"/>
            </a:endParaRPr>
          </a:p>
        </p:txBody>
      </p:sp>
      <p:sp>
        <p:nvSpPr>
          <p:cNvPr id="22532" name="Text Box 4"/>
          <p:cNvSpPr txBox="1"/>
          <p:nvPr/>
        </p:nvSpPr>
        <p:spPr>
          <a:xfrm>
            <a:off x="3708400" y="2244725"/>
            <a:ext cx="5400675" cy="2454275"/>
          </a:xfrm>
          <a:prstGeom prst="rect">
            <a:avLst/>
          </a:prstGeom>
          <a:noFill/>
          <a:ln w="9525">
            <a:noFill/>
          </a:ln>
        </p:spPr>
        <p:txBody>
          <a:bodyPr>
            <a:spAutoFit/>
          </a:bodyPr>
          <a:p>
            <a:pPr>
              <a:lnSpc>
                <a:spcPct val="120000"/>
              </a:lnSpc>
            </a:pPr>
            <a:r>
              <a:rPr lang="zh-CN" altLang="en-US" sz="2400" b="1" dirty="0">
                <a:latin typeface="微软雅黑" panose="020B0503020204020204" pitchFamily="34" charset="-122"/>
                <a:ea typeface="微软雅黑" panose="020B0503020204020204" pitchFamily="34" charset="-122"/>
              </a:rPr>
              <a:t>    这种生命现具有极其宏伟的气势，起初只赋予极少或甚至</a:t>
            </a:r>
            <a:r>
              <a:rPr lang="zh-CN" altLang="en-US" sz="2400" b="1" dirty="0">
                <a:solidFill>
                  <a:srgbClr val="FF0000"/>
                </a:solidFill>
                <a:latin typeface="微软雅黑" panose="020B0503020204020204" pitchFamily="34" charset="-122"/>
                <a:ea typeface="微软雅黑" panose="020B0503020204020204" pitchFamily="34" charset="-122"/>
              </a:rPr>
              <a:t>唯一的种类</a:t>
            </a:r>
            <a:r>
              <a:rPr lang="zh-CN" altLang="en-US" sz="2400" b="1" dirty="0">
                <a:latin typeface="微软雅黑" panose="020B0503020204020204" pitchFamily="34" charset="-122"/>
                <a:ea typeface="微软雅黑" panose="020B0503020204020204" pitchFamily="34" charset="-122"/>
              </a:rPr>
              <a:t>，然而以其多倍的放大力，就从这样一种简单的开端经由</a:t>
            </a:r>
            <a:r>
              <a:rPr lang="zh-CN" altLang="en-US" sz="2400" b="1" dirty="0">
                <a:solidFill>
                  <a:srgbClr val="FF0000"/>
                </a:solidFill>
                <a:latin typeface="微软雅黑" panose="020B0503020204020204" pitchFamily="34" charset="-122"/>
                <a:ea typeface="微软雅黑" panose="020B0503020204020204" pitchFamily="34" charset="-122"/>
              </a:rPr>
              <a:t>进化，</a:t>
            </a:r>
            <a:r>
              <a:rPr lang="zh-CN" altLang="en-US" sz="2400" b="1" dirty="0">
                <a:latin typeface="微软雅黑" panose="020B0503020204020204" pitchFamily="34" charset="-122"/>
                <a:ea typeface="微软雅黑" panose="020B0503020204020204" pitchFamily="34" charset="-122"/>
              </a:rPr>
              <a:t>蔚然成为瑰丽多彩。</a:t>
            </a:r>
            <a:endParaRPr lang="zh-CN" altLang="en-US" sz="2400" b="1" dirty="0">
              <a:latin typeface="微软雅黑" panose="020B0503020204020204" pitchFamily="34" charset="-122"/>
              <a:ea typeface="微软雅黑" panose="020B0503020204020204" pitchFamily="34" charset="-122"/>
            </a:endParaRPr>
          </a:p>
          <a:p>
            <a:pPr>
              <a:lnSpc>
                <a:spcPct val="120000"/>
              </a:lnSpc>
            </a:pPr>
            <a:r>
              <a:rPr lang="zh-CN" altLang="en-US" sz="3200" b="1" dirty="0">
                <a:latin typeface="微软雅黑" panose="020B0503020204020204" pitchFamily="34" charset="-122"/>
                <a:ea typeface="微软雅黑" panose="020B0503020204020204" pitchFamily="34" charset="-122"/>
              </a:rPr>
              <a:t>             ——第十四章</a:t>
            </a:r>
            <a:endParaRPr lang="zh-CN" altLang="en-US" sz="3200" b="1" dirty="0">
              <a:latin typeface="微软雅黑" panose="020B0503020204020204" pitchFamily="34" charset="-122"/>
              <a:ea typeface="微软雅黑" panose="020B0503020204020204" pitchFamily="34" charset="-122"/>
            </a:endParaRPr>
          </a:p>
        </p:txBody>
      </p:sp>
      <p:sp>
        <p:nvSpPr>
          <p:cNvPr id="22533" name="Text Box 5"/>
          <p:cNvSpPr txBox="1"/>
          <p:nvPr/>
        </p:nvSpPr>
        <p:spPr>
          <a:xfrm>
            <a:off x="4376738" y="889000"/>
            <a:ext cx="4156075" cy="944563"/>
          </a:xfrm>
          <a:prstGeom prst="rect">
            <a:avLst/>
          </a:prstGeom>
          <a:solidFill>
            <a:schemeClr val="bg2"/>
          </a:solid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内容四：</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生物有着共同的祖先</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additive="base">
                                        <p:cTn id="7" dur="500" fill="hold"/>
                                        <p:tgtEl>
                                          <p:spTgt spid="23554"/>
                                        </p:tgtEl>
                                        <p:attrNameLst>
                                          <p:attrName>ppt_x</p:attrName>
                                        </p:attrNameLst>
                                      </p:cBhvr>
                                      <p:tavLst>
                                        <p:tav tm="0">
                                          <p:val>
                                            <p:strVal val="#ppt_x"/>
                                          </p:val>
                                        </p:tav>
                                        <p:tav tm="100000">
                                          <p:val>
                                            <p:strVal val="#ppt_x"/>
                                          </p:val>
                                        </p:tav>
                                      </p:tavLst>
                                    </p:anim>
                                    <p:anim calcmode="lin" valueType="num">
                                      <p:cBhvr additive="base">
                                        <p:cTn id="8" dur="500" fill="hold"/>
                                        <p:tgtEl>
                                          <p:spTgt spid="235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33"/>
                                        </p:tgtEl>
                                        <p:attrNameLst>
                                          <p:attrName>style.visibility</p:attrName>
                                        </p:attrNameLst>
                                      </p:cBhvr>
                                      <p:to>
                                        <p:strVal val="visible"/>
                                      </p:to>
                                    </p:set>
                                    <p:anim calcmode="lin" valueType="num">
                                      <p:cBhvr additive="base">
                                        <p:cTn id="13" dur="500" fill="hold"/>
                                        <p:tgtEl>
                                          <p:spTgt spid="22533"/>
                                        </p:tgtEl>
                                        <p:attrNameLst>
                                          <p:attrName>ppt_x</p:attrName>
                                        </p:attrNameLst>
                                      </p:cBhvr>
                                      <p:tavLst>
                                        <p:tav tm="0">
                                          <p:val>
                                            <p:strVal val="#ppt_x"/>
                                          </p:val>
                                        </p:tav>
                                        <p:tav tm="100000">
                                          <p:val>
                                            <p:strVal val="#ppt_x"/>
                                          </p:val>
                                        </p:tav>
                                      </p:tavLst>
                                    </p:anim>
                                    <p:anim calcmode="lin" valueType="num">
                                      <p:cBhvr additive="base">
                                        <p:cTn id="14"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3554" name="Rectangle 2"/>
          <p:cNvSpPr/>
          <p:nvPr/>
        </p:nvSpPr>
        <p:spPr>
          <a:xfrm>
            <a:off x="174625" y="1120775"/>
            <a:ext cx="8569325" cy="1568450"/>
          </a:xfrm>
          <a:prstGeom prst="rect">
            <a:avLst/>
          </a:prstGeom>
          <a:noFill/>
          <a:ln w="9525">
            <a:noFill/>
          </a:ln>
        </p:spPr>
        <p:txBody>
          <a:bodyPr/>
          <a:p>
            <a:pPr marL="273050" indent="-273050" eaLnBrk="0" hangingPunct="0">
              <a:lnSpc>
                <a:spcPct val="140000"/>
              </a:lnSpc>
              <a:buClr>
                <a:schemeClr val="hlink"/>
              </a:buClr>
              <a:buSzPct val="85000"/>
              <a:buFont typeface="Wingdings" panose="05000000000000000000" pitchFamily="2" charset="2"/>
            </a:pPr>
            <a:r>
              <a:rPr lang="zh-CN" altLang="en-US" sz="2800" b="1" dirty="0">
                <a:latin typeface="微软雅黑" panose="020B0503020204020204" pitchFamily="34" charset="-122"/>
                <a:ea typeface="微软雅黑" panose="020B0503020204020204" pitchFamily="34" charset="-122"/>
              </a:rPr>
              <a:t>①生物都是进化而来的，一切生物都经历了由低级向高级、由简单到复杂的发展过程（</a:t>
            </a:r>
            <a:r>
              <a:rPr kumimoji="1" lang="zh-CN" altLang="en-US" sz="2800" b="1">
                <a:solidFill>
                  <a:srgbClr val="FF0000"/>
                </a:solidFill>
                <a:latin typeface="微软雅黑" panose="020B0503020204020204" pitchFamily="34" charset="-122"/>
                <a:ea typeface="微软雅黑" panose="020B0503020204020204" pitchFamily="34" charset="-122"/>
                <a:sym typeface="+mn-ea"/>
              </a:rPr>
              <a:t>否定神创说</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a:p>
            <a:pPr marL="273050" indent="-273050" eaLnBrk="0" hangingPunct="0">
              <a:lnSpc>
                <a:spcPct val="140000"/>
              </a:lnSpc>
              <a:buClr>
                <a:schemeClr val="hlink"/>
              </a:buClr>
              <a:buSzPct val="85000"/>
              <a:buFont typeface="Wingdings" panose="05000000000000000000" pitchFamily="2" charset="2"/>
            </a:pPr>
            <a:r>
              <a:rPr lang="zh-CN" altLang="en-US" sz="2800" b="1" dirty="0">
                <a:latin typeface="微软雅黑" panose="020B0503020204020204" pitchFamily="34" charset="-122"/>
                <a:ea typeface="微软雅黑" panose="020B0503020204020204" pitchFamily="34" charset="-122"/>
              </a:rPr>
              <a:t>②生物进化是逐渐和连续的；</a:t>
            </a:r>
            <a:endParaRPr lang="zh-CN" altLang="en-US" sz="2800" b="1" dirty="0">
              <a:latin typeface="微软雅黑" panose="020B0503020204020204" pitchFamily="34" charset="-122"/>
              <a:ea typeface="微软雅黑" panose="020B0503020204020204" pitchFamily="34" charset="-122"/>
            </a:endParaRPr>
          </a:p>
          <a:p>
            <a:pPr marL="273050" indent="-273050" eaLnBrk="0" hangingPunct="0">
              <a:lnSpc>
                <a:spcPct val="140000"/>
              </a:lnSpc>
              <a:buClr>
                <a:schemeClr val="hlink"/>
              </a:buClr>
              <a:buSzPct val="85000"/>
              <a:buFont typeface="Wingdings" panose="05000000000000000000" pitchFamily="2" charset="2"/>
            </a:pPr>
            <a:r>
              <a:rPr lang="zh-CN" altLang="en-US" sz="2800" b="1" dirty="0">
                <a:latin typeface="微软雅黑" panose="020B0503020204020204" pitchFamily="34" charset="-122"/>
                <a:ea typeface="微软雅黑" panose="020B0503020204020204" pitchFamily="34" charset="-122"/>
              </a:rPr>
              <a:t>③生存竞争和</a:t>
            </a:r>
            <a:r>
              <a:rPr lang="zh-CN" altLang="en-US" sz="2800" b="1" dirty="0">
                <a:solidFill>
                  <a:srgbClr val="0000FF"/>
                </a:solidFill>
                <a:latin typeface="微软雅黑" panose="020B0503020204020204" pitchFamily="34" charset="-122"/>
                <a:ea typeface="微软雅黑" panose="020B0503020204020204" pitchFamily="34" charset="-122"/>
              </a:rPr>
              <a:t>自然选择</a:t>
            </a:r>
            <a:r>
              <a:rPr lang="zh-CN" altLang="en-US" sz="2800" b="1" dirty="0">
                <a:latin typeface="微软雅黑" panose="020B0503020204020204" pitchFamily="34" charset="-122"/>
                <a:ea typeface="微软雅黑" panose="020B0503020204020204" pitchFamily="34" charset="-122"/>
              </a:rPr>
              <a:t>是普遍存在的（</a:t>
            </a:r>
            <a:r>
              <a:rPr kumimoji="1" lang="zh-CN" altLang="en-US" sz="2800" b="1">
                <a:solidFill>
                  <a:srgbClr val="FF0000"/>
                </a:solidFill>
                <a:latin typeface="微软雅黑" panose="020B0503020204020204" pitchFamily="34" charset="-122"/>
                <a:ea typeface="微软雅黑" panose="020B0503020204020204" pitchFamily="34" charset="-122"/>
                <a:sym typeface="+mn-ea"/>
              </a:rPr>
              <a:t>否定</a:t>
            </a:r>
            <a:r>
              <a:rPr kumimoji="1" lang="zh-CN" altLang="en-US" sz="2800" b="1">
                <a:solidFill>
                  <a:srgbClr val="FF0000"/>
                </a:solidFill>
                <a:latin typeface="微软雅黑" panose="020B0503020204020204" pitchFamily="34" charset="-122"/>
                <a:ea typeface="微软雅黑" panose="020B0503020204020204" pitchFamily="34" charset="-122"/>
                <a:sym typeface="+mn-ea"/>
              </a:rPr>
              <a:t>物种间没有联系</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a:p>
            <a:pPr marL="273050" indent="-273050" eaLnBrk="0" hangingPunct="0">
              <a:lnSpc>
                <a:spcPct val="140000"/>
              </a:lnSpc>
              <a:buClr>
                <a:schemeClr val="hlink"/>
              </a:buClr>
              <a:buSzPct val="85000"/>
              <a:buFont typeface="Wingdings" panose="05000000000000000000" pitchFamily="2" charset="2"/>
            </a:pPr>
            <a:r>
              <a:rPr lang="zh-CN" altLang="en-US" sz="2800" b="1" dirty="0">
                <a:latin typeface="微软雅黑" panose="020B0503020204020204" pitchFamily="34" charset="-122"/>
                <a:ea typeface="微软雅黑" panose="020B0503020204020204" pitchFamily="34" charset="-122"/>
              </a:rPr>
              <a:t>④生物有着共同的祖先。</a:t>
            </a:r>
            <a:endParaRPr lang="zh-CN" altLang="en-US" sz="2800" b="1" dirty="0">
              <a:latin typeface="微软雅黑" panose="020B0503020204020204" pitchFamily="34" charset="-122"/>
              <a:ea typeface="微软雅黑" panose="020B0503020204020204" pitchFamily="34" charset="-122"/>
            </a:endParaRPr>
          </a:p>
        </p:txBody>
      </p:sp>
      <p:sp>
        <p:nvSpPr>
          <p:cNvPr id="23555" name="Rectangle 3"/>
          <p:cNvSpPr>
            <a:spLocks noGrp="1"/>
          </p:cNvSpPr>
          <p:nvPr/>
        </p:nvSpPr>
        <p:spPr>
          <a:xfrm>
            <a:off x="684213" y="268288"/>
            <a:ext cx="7921625" cy="647700"/>
          </a:xfrm>
          <a:prstGeom prst="rect">
            <a:avLst/>
          </a:prstGeom>
          <a:noFill/>
          <a:ln w="9525">
            <a:noFill/>
          </a:ln>
        </p:spPr>
        <p:txBody>
          <a:bodyPr lIns="90170" tIns="46990" rIns="90170" bIns="46990"/>
          <a:p>
            <a:pPr algn="ctr" eaLnBrk="0" hangingPunct="0">
              <a:lnSpc>
                <a:spcPct val="90000"/>
              </a:lnSpc>
            </a:pPr>
            <a:r>
              <a:rPr lang="zh-CN" altLang="en-US" sz="4000" b="1" dirty="0">
                <a:latin typeface="微软雅黑" panose="020B0503020204020204" pitchFamily="34" charset="-122"/>
                <a:ea typeface="微软雅黑" panose="020B0503020204020204" pitchFamily="34" charset="-122"/>
              </a:rPr>
              <a:t>达尔文进化论的主要观点</a:t>
            </a:r>
            <a:endParaRPr lang="zh-CN" altLang="en-US" sz="4400" dirty="0">
              <a:latin typeface="Constantia" panose="02030602050306030303" pitchFamily="18" charset="0"/>
              <a:ea typeface="微软雅黑" panose="020B0503020204020204" pitchFamily="34" charset="-122"/>
            </a:endParaRPr>
          </a:p>
        </p:txBody>
      </p:sp>
      <p:sp>
        <p:nvSpPr>
          <p:cNvPr id="24580" name="AutoShape 4"/>
          <p:cNvSpPr/>
          <p:nvPr/>
        </p:nvSpPr>
        <p:spPr>
          <a:xfrm rot="5400000">
            <a:off x="5278755" y="2459355"/>
            <a:ext cx="775970" cy="3375025"/>
          </a:xfrm>
          <a:prstGeom prst="wedgeRoundRectCallout">
            <a:avLst>
              <a:gd name="adj1" fmla="val -72545"/>
              <a:gd name="adj2" fmla="val 72681"/>
              <a:gd name="adj3" fmla="val 16667"/>
            </a:avLst>
          </a:prstGeom>
          <a:solidFill>
            <a:schemeClr val="bg2"/>
          </a:solidFill>
          <a:ln w="9525" cap="flat" cmpd="sng">
            <a:solidFill>
              <a:schemeClr val="tx1"/>
            </a:solidFill>
            <a:prstDash val="solid"/>
            <a:miter/>
            <a:headEnd type="none" w="med" len="med"/>
            <a:tailEnd type="none" w="med" len="med"/>
          </a:ln>
        </p:spPr>
        <p:txBody>
          <a:bodyPr wrap="none" anchor="ctr"/>
          <a:p>
            <a:pPr algn="ctr"/>
            <a:endParaRPr lang="zh-CN" altLang="zh-CN" dirty="0">
              <a:latin typeface="Franklin Gothic Book" panose="020B0503020102020204" pitchFamily="34" charset="0"/>
              <a:ea typeface="微软雅黑" panose="020B0503020204020204" pitchFamily="34" charset="-122"/>
            </a:endParaRPr>
          </a:p>
        </p:txBody>
      </p:sp>
      <p:sp>
        <p:nvSpPr>
          <p:cNvPr id="24581" name="Text Box 5"/>
          <p:cNvSpPr txBox="1"/>
          <p:nvPr/>
        </p:nvSpPr>
        <p:spPr>
          <a:xfrm>
            <a:off x="4152900" y="3887470"/>
            <a:ext cx="3027363" cy="519113"/>
          </a:xfrm>
          <a:prstGeom prst="rect">
            <a:avLst/>
          </a:prstGeom>
          <a:noFill/>
          <a:ln w="9525">
            <a:noFill/>
          </a:ln>
        </p:spPr>
        <p:txBody>
          <a:bodyPr wrap="none">
            <a:spAutoFit/>
          </a:bodyPr>
          <a:p>
            <a:r>
              <a:rPr lang="zh-CN" altLang="en-US" sz="2800" b="1" dirty="0">
                <a:solidFill>
                  <a:srgbClr val="FF3300"/>
                </a:solidFill>
                <a:latin typeface="Franklin Gothic Book" panose="020B0503020102020204" pitchFamily="34" charset="0"/>
                <a:ea typeface="微软雅黑" panose="020B0503020204020204" pitchFamily="34" charset="-122"/>
              </a:rPr>
              <a:t>生物进化说的基础</a:t>
            </a:r>
            <a:endParaRPr lang="zh-CN" altLang="en-US" sz="2800" b="1" dirty="0">
              <a:solidFill>
                <a:srgbClr val="FF3300"/>
              </a:solidFill>
              <a:latin typeface="Franklin Gothic Book" panose="020B0503020102020204" pitchFamily="34" charset="0"/>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anim calcmode="lin" valueType="num">
                                      <p:cBhvr>
                                        <p:cTn id="8" dur="500" fill="hold"/>
                                        <p:tgtEl>
                                          <p:spTgt spid="24581"/>
                                        </p:tgtEl>
                                        <p:attrNameLst>
                                          <p:attrName>ppt_x</p:attrName>
                                        </p:attrNameLst>
                                      </p:cBhvr>
                                      <p:tavLst>
                                        <p:tav tm="0">
                                          <p:val>
                                            <p:strVal val="#ppt_x"/>
                                          </p:val>
                                        </p:tav>
                                        <p:tav tm="100000">
                                          <p:val>
                                            <p:strVal val="#ppt_x"/>
                                          </p:val>
                                        </p:tav>
                                      </p:tavLst>
                                    </p:anim>
                                    <p:anim calcmode="lin" valueType="num">
                                      <p:cBhvr>
                                        <p:cTn id="9" dur="500" fill="hold"/>
                                        <p:tgtEl>
                                          <p:spTgt spid="2458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4580"/>
                                        </p:tgtEl>
                                        <p:attrNameLst>
                                          <p:attrName>style.visibility</p:attrName>
                                        </p:attrNameLst>
                                      </p:cBhvr>
                                      <p:to>
                                        <p:strVal val="visible"/>
                                      </p:to>
                                    </p:set>
                                    <p:animEffect transition="in" filter="fade">
                                      <p:cBhvr>
                                        <p:cTn id="12" dur="500"/>
                                        <p:tgtEl>
                                          <p:spTgt spid="24580"/>
                                        </p:tgtEl>
                                      </p:cBhvr>
                                    </p:animEffect>
                                    <p:anim calcmode="lin" valueType="num">
                                      <p:cBhvr>
                                        <p:cTn id="13" dur="500" fill="hold"/>
                                        <p:tgtEl>
                                          <p:spTgt spid="24580"/>
                                        </p:tgtEl>
                                        <p:attrNameLst>
                                          <p:attrName>ppt_x</p:attrName>
                                        </p:attrNameLst>
                                      </p:cBhvr>
                                      <p:tavLst>
                                        <p:tav tm="0">
                                          <p:val>
                                            <p:strVal val="#ppt_x"/>
                                          </p:val>
                                        </p:tav>
                                        <p:tav tm="100000">
                                          <p:val>
                                            <p:strVal val="#ppt_x"/>
                                          </p:val>
                                        </p:tav>
                                      </p:tavLst>
                                    </p:anim>
                                    <p:anim calcmode="lin" valueType="num">
                                      <p:cBhvr>
                                        <p:cTn id="14" dur="500" fill="hold"/>
                                        <p:tgtEl>
                                          <p:spTgt spid="245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ldLvl="0" animBg="1"/>
      <p:bldP spid="24581" grpId="0" bldLvl="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5602" name="Rectangle 2"/>
          <p:cNvSpPr/>
          <p:nvPr/>
        </p:nvSpPr>
        <p:spPr>
          <a:xfrm>
            <a:off x="325438" y="2203450"/>
            <a:ext cx="8639175" cy="635000"/>
          </a:xfrm>
          <a:prstGeom prst="rect">
            <a:avLst/>
          </a:prstGeom>
          <a:solidFill>
            <a:schemeClr val="bg2"/>
          </a:solidFill>
          <a:ln w="9525" cap="flat" cmpd="sng">
            <a:solidFill>
              <a:srgbClr val="CC3300"/>
            </a:solidFill>
            <a:prstDash val="solid"/>
            <a:miter/>
            <a:headEnd type="none" w="med" len="med"/>
            <a:tailEnd type="none" w="med" len="med"/>
          </a:ln>
        </p:spPr>
        <p:txBody>
          <a:bodyPr anchor="ctr">
            <a:spAutoFit/>
          </a:bodyPr>
          <a:p>
            <a:pPr algn="ctr" eaLnBrk="0" hangingPunct="0">
              <a:lnSpc>
                <a:spcPct val="110000"/>
              </a:lnSpc>
            </a:pPr>
            <a:r>
              <a:rPr lang="zh-CN" altLang="en-US" sz="3200" b="1" dirty="0">
                <a:latin typeface="微软雅黑" panose="020B0503020204020204" pitchFamily="34" charset="-122"/>
                <a:ea typeface="微软雅黑" panose="020B0503020204020204" pitchFamily="34" charset="-122"/>
              </a:rPr>
              <a:t>请用达尔文的进化论来解释长颈鹿进化的原因</a:t>
            </a:r>
            <a:endParaRPr lang="zh-CN" altLang="en-US" sz="3200" b="1" dirty="0">
              <a:latin typeface="微软雅黑" panose="020B0503020204020204" pitchFamily="34" charset="-122"/>
              <a:ea typeface="微软雅黑" panose="020B0503020204020204" pitchFamily="34" charset="-122"/>
            </a:endParaRPr>
          </a:p>
        </p:txBody>
      </p:sp>
      <p:sp>
        <p:nvSpPr>
          <p:cNvPr id="25603" name="Text Box 3"/>
          <p:cNvSpPr txBox="1"/>
          <p:nvPr/>
        </p:nvSpPr>
        <p:spPr>
          <a:xfrm>
            <a:off x="339725" y="2820988"/>
            <a:ext cx="6443663" cy="457200"/>
          </a:xfrm>
          <a:prstGeom prst="rect">
            <a:avLst/>
          </a:prstGeom>
          <a:noFill/>
          <a:ln w="9525">
            <a:noFill/>
          </a:ln>
        </p:spPr>
        <p:txBody>
          <a:bodyPr>
            <a:spAutoFit/>
          </a:bodyPr>
          <a:p>
            <a:r>
              <a:rPr lang="zh-CN" altLang="en-US" sz="2400" b="1" dirty="0">
                <a:latin typeface="微软雅黑" panose="020B0503020204020204" pitchFamily="34" charset="-122"/>
                <a:ea typeface="微软雅黑" panose="020B0503020204020204" pitchFamily="34" charset="-122"/>
              </a:rPr>
              <a:t>1.长颈鹿产生的后代</a:t>
            </a:r>
            <a:r>
              <a:rPr lang="zh-CN" altLang="en-US" sz="2400" b="1" dirty="0">
                <a:solidFill>
                  <a:srgbClr val="FF0000"/>
                </a:solidFill>
                <a:latin typeface="微软雅黑" panose="020B0503020204020204" pitchFamily="34" charset="-122"/>
                <a:ea typeface="微软雅黑" panose="020B0503020204020204" pitchFamily="34" charset="-122"/>
              </a:rPr>
              <a:t>超过环境承受能力</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25604" name="Text Box 4"/>
          <p:cNvSpPr txBox="1"/>
          <p:nvPr/>
        </p:nvSpPr>
        <p:spPr>
          <a:xfrm>
            <a:off x="344488" y="3238500"/>
            <a:ext cx="6084887" cy="457200"/>
          </a:xfrm>
          <a:prstGeom prst="rect">
            <a:avLst/>
          </a:prstGeom>
          <a:noFill/>
          <a:ln w="9525">
            <a:noFill/>
          </a:ln>
        </p:spPr>
        <p:txBody>
          <a:bodyPr>
            <a:spAutoFit/>
          </a:bodyPr>
          <a:p>
            <a:r>
              <a:rPr lang="zh-CN" altLang="en-US" sz="2400" b="1" dirty="0">
                <a:latin typeface="微软雅黑" panose="020B0503020204020204" pitchFamily="34" charset="-122"/>
                <a:ea typeface="微软雅黑" panose="020B0503020204020204" pitchFamily="34" charset="-122"/>
              </a:rPr>
              <a:t>2.它们都要吃树叶而</a:t>
            </a:r>
            <a:r>
              <a:rPr lang="zh-CN" altLang="en-US" sz="2400" b="1" dirty="0">
                <a:solidFill>
                  <a:srgbClr val="FF0000"/>
                </a:solidFill>
                <a:latin typeface="微软雅黑" panose="020B0503020204020204" pitchFamily="34" charset="-122"/>
                <a:ea typeface="微软雅黑" panose="020B0503020204020204" pitchFamily="34" charset="-122"/>
              </a:rPr>
              <a:t>树叶不够吃</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25605" name="Text Box 5"/>
          <p:cNvSpPr txBox="1"/>
          <p:nvPr/>
        </p:nvSpPr>
        <p:spPr>
          <a:xfrm>
            <a:off x="344488" y="3671888"/>
            <a:ext cx="6084887" cy="457200"/>
          </a:xfrm>
          <a:prstGeom prst="rect">
            <a:avLst/>
          </a:prstGeom>
          <a:noFill/>
          <a:ln w="9525">
            <a:noFill/>
          </a:ln>
        </p:spPr>
        <p:txBody>
          <a:bodyPr>
            <a:spAutoFit/>
          </a:bodyPr>
          <a:p>
            <a:r>
              <a:rPr lang="zh-CN" altLang="en-US" sz="2400" b="1" dirty="0">
                <a:latin typeface="微软雅黑" panose="020B0503020204020204" pitchFamily="34" charset="-122"/>
                <a:ea typeface="微软雅黑" panose="020B0503020204020204" pitchFamily="34" charset="-122"/>
              </a:rPr>
              <a:t>3.长它们有颈长和颈短的</a:t>
            </a:r>
            <a:r>
              <a:rPr lang="zh-CN" altLang="en-US" sz="2400" b="1" dirty="0">
                <a:solidFill>
                  <a:srgbClr val="FF0000"/>
                </a:solidFill>
                <a:latin typeface="微软雅黑" panose="020B0503020204020204" pitchFamily="34" charset="-122"/>
                <a:ea typeface="微软雅黑" panose="020B0503020204020204" pitchFamily="34" charset="-122"/>
              </a:rPr>
              <a:t>差异</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25606" name="Text Box 6"/>
          <p:cNvSpPr txBox="1"/>
          <p:nvPr/>
        </p:nvSpPr>
        <p:spPr>
          <a:xfrm>
            <a:off x="344488" y="4171950"/>
            <a:ext cx="6316662" cy="749300"/>
          </a:xfrm>
          <a:prstGeom prst="rect">
            <a:avLst/>
          </a:prstGeom>
          <a:noFill/>
          <a:ln w="9525">
            <a:noFill/>
          </a:ln>
        </p:spPr>
        <p:txBody>
          <a:bodyPr>
            <a:spAutoFit/>
          </a:bodyPr>
          <a:p>
            <a:pPr>
              <a:lnSpc>
                <a:spcPct val="90000"/>
              </a:lnSpc>
            </a:pPr>
            <a:r>
              <a:rPr lang="zh-CN" altLang="en-US" sz="2400" b="1" dirty="0">
                <a:latin typeface="微软雅黑" panose="020B0503020204020204" pitchFamily="34" charset="-122"/>
                <a:ea typeface="微软雅黑" panose="020B0503020204020204" pitchFamily="34" charset="-122"/>
              </a:rPr>
              <a:t>4.颈长的能吃到树叶</a:t>
            </a:r>
            <a:r>
              <a:rPr lang="zh-CN" altLang="en-US" sz="2400" b="1" dirty="0">
                <a:solidFill>
                  <a:srgbClr val="FF0000"/>
                </a:solidFill>
                <a:latin typeface="微软雅黑" panose="020B0503020204020204" pitchFamily="34" charset="-122"/>
                <a:ea typeface="微软雅黑" panose="020B0503020204020204" pitchFamily="34" charset="-122"/>
              </a:rPr>
              <a:t>生存</a:t>
            </a:r>
            <a:r>
              <a:rPr lang="zh-CN" altLang="en-US" sz="2400" b="1" dirty="0">
                <a:latin typeface="微软雅黑" panose="020B0503020204020204" pitchFamily="34" charset="-122"/>
                <a:ea typeface="微软雅黑" panose="020B0503020204020204" pitchFamily="34" charset="-122"/>
              </a:rPr>
              <a:t>下来，颈短的却因吃不到树叶而最终</a:t>
            </a:r>
            <a:r>
              <a:rPr lang="zh-CN" altLang="en-US" sz="2400" b="1" dirty="0">
                <a:solidFill>
                  <a:srgbClr val="FF0000"/>
                </a:solidFill>
                <a:latin typeface="微软雅黑" panose="020B0503020204020204" pitchFamily="34" charset="-122"/>
                <a:ea typeface="微软雅黑" panose="020B0503020204020204" pitchFamily="34" charset="-122"/>
              </a:rPr>
              <a:t>饿死</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25607" name="Text Box 7"/>
          <p:cNvSpPr txBox="1"/>
          <p:nvPr/>
        </p:nvSpPr>
        <p:spPr>
          <a:xfrm>
            <a:off x="6477000" y="2838450"/>
            <a:ext cx="2501900" cy="457200"/>
          </a:xfrm>
          <a:prstGeom prst="rect">
            <a:avLst/>
          </a:prstGeom>
          <a:noFill/>
          <a:ln w="9525">
            <a:noFill/>
          </a:ln>
        </p:spPr>
        <p:txBody>
          <a:bodyPr>
            <a:spAutoFit/>
          </a:bodyPr>
          <a:p>
            <a:r>
              <a:rPr lang="zh-CN" altLang="en-US" sz="2400" b="1" dirty="0">
                <a:solidFill>
                  <a:srgbClr val="0000FF"/>
                </a:solidFill>
                <a:latin typeface="Franklin Gothic Book" panose="020B0503020102020204" pitchFamily="34" charset="0"/>
                <a:ea typeface="微软雅黑" panose="020B0503020204020204" pitchFamily="34" charset="-122"/>
              </a:rPr>
              <a:t>（过度繁殖）</a:t>
            </a:r>
            <a:endParaRPr lang="zh-CN" altLang="en-US" sz="2400" b="1" dirty="0">
              <a:solidFill>
                <a:srgbClr val="0000FF"/>
              </a:solidFill>
              <a:latin typeface="Franklin Gothic Book" panose="020B0503020102020204" pitchFamily="34" charset="0"/>
              <a:ea typeface="微软雅黑" panose="020B0503020204020204" pitchFamily="34" charset="-122"/>
            </a:endParaRPr>
          </a:p>
        </p:txBody>
      </p:sp>
      <p:sp>
        <p:nvSpPr>
          <p:cNvPr id="25608" name="Text Box 8"/>
          <p:cNvSpPr txBox="1"/>
          <p:nvPr/>
        </p:nvSpPr>
        <p:spPr>
          <a:xfrm>
            <a:off x="6505575" y="3292475"/>
            <a:ext cx="2503488" cy="457200"/>
          </a:xfrm>
          <a:prstGeom prst="rect">
            <a:avLst/>
          </a:prstGeom>
          <a:noFill/>
          <a:ln w="9525">
            <a:noFill/>
          </a:ln>
        </p:spPr>
        <p:txBody>
          <a:bodyPr>
            <a:spAutoFit/>
          </a:bodyPr>
          <a:p>
            <a:r>
              <a:rPr lang="zh-CN" altLang="en-US" sz="2400" b="1" dirty="0">
                <a:solidFill>
                  <a:srgbClr val="0000FF"/>
                </a:solidFill>
                <a:latin typeface="Franklin Gothic Book" panose="020B0503020102020204" pitchFamily="34" charset="0"/>
                <a:ea typeface="微软雅黑" panose="020B0503020204020204" pitchFamily="34" charset="-122"/>
              </a:rPr>
              <a:t>（生存斗争）</a:t>
            </a:r>
            <a:endParaRPr lang="zh-CN" altLang="en-US" sz="2400" b="1" dirty="0">
              <a:solidFill>
                <a:srgbClr val="0000FF"/>
              </a:solidFill>
              <a:latin typeface="Franklin Gothic Book" panose="020B0503020102020204" pitchFamily="34" charset="0"/>
              <a:ea typeface="微软雅黑" panose="020B0503020204020204" pitchFamily="34" charset="-122"/>
            </a:endParaRPr>
          </a:p>
        </p:txBody>
      </p:sp>
      <p:sp>
        <p:nvSpPr>
          <p:cNvPr id="25609" name="Text Box 9"/>
          <p:cNvSpPr txBox="1"/>
          <p:nvPr/>
        </p:nvSpPr>
        <p:spPr>
          <a:xfrm>
            <a:off x="6515100" y="3759200"/>
            <a:ext cx="2505075" cy="457200"/>
          </a:xfrm>
          <a:prstGeom prst="rect">
            <a:avLst/>
          </a:prstGeom>
          <a:noFill/>
          <a:ln w="9525">
            <a:noFill/>
          </a:ln>
        </p:spPr>
        <p:txBody>
          <a:bodyPr>
            <a:spAutoFit/>
          </a:bodyPr>
          <a:p>
            <a:r>
              <a:rPr lang="zh-CN" altLang="en-US" sz="2400" b="1" dirty="0">
                <a:solidFill>
                  <a:srgbClr val="0000FF"/>
                </a:solidFill>
                <a:latin typeface="Franklin Gothic Book" panose="020B0503020102020204" pitchFamily="34" charset="0"/>
                <a:ea typeface="微软雅黑" panose="020B0503020204020204" pitchFamily="34" charset="-122"/>
              </a:rPr>
              <a:t>（遗传变异）</a:t>
            </a:r>
            <a:endParaRPr lang="zh-CN" altLang="en-US" sz="2400" b="1" dirty="0">
              <a:solidFill>
                <a:srgbClr val="0000FF"/>
              </a:solidFill>
              <a:latin typeface="Franklin Gothic Book" panose="020B0503020102020204" pitchFamily="34" charset="0"/>
              <a:ea typeface="微软雅黑" panose="020B0503020204020204" pitchFamily="34" charset="-122"/>
            </a:endParaRPr>
          </a:p>
        </p:txBody>
      </p:sp>
      <p:sp>
        <p:nvSpPr>
          <p:cNvPr id="25610" name="Text Box 10"/>
          <p:cNvSpPr txBox="1"/>
          <p:nvPr/>
        </p:nvSpPr>
        <p:spPr>
          <a:xfrm>
            <a:off x="5724525" y="4548188"/>
            <a:ext cx="3313113" cy="420687"/>
          </a:xfrm>
          <a:prstGeom prst="rect">
            <a:avLst/>
          </a:prstGeom>
          <a:noFill/>
          <a:ln w="9525">
            <a:noFill/>
          </a:ln>
        </p:spPr>
        <p:txBody>
          <a:bodyPr>
            <a:spAutoFit/>
          </a:bodyPr>
          <a:p>
            <a:pPr>
              <a:lnSpc>
                <a:spcPct val="90000"/>
              </a:lnSpc>
            </a:pPr>
            <a:r>
              <a:rPr lang="zh-CN" altLang="en-US" sz="2400" b="1" dirty="0">
                <a:solidFill>
                  <a:srgbClr val="0000FF"/>
                </a:solidFill>
                <a:latin typeface="微软雅黑" panose="020B0503020204020204" pitchFamily="34" charset="-122"/>
                <a:ea typeface="微软雅黑" panose="020B0503020204020204" pitchFamily="34" charset="-122"/>
              </a:rPr>
              <a:t>（物竞天择，适者生存）</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grpSp>
        <p:nvGrpSpPr>
          <p:cNvPr id="2" name="Group 11"/>
          <p:cNvGrpSpPr>
            <a:grpSpLocks noChangeAspect="1"/>
          </p:cNvGrpSpPr>
          <p:nvPr/>
        </p:nvGrpSpPr>
        <p:grpSpPr>
          <a:xfrm>
            <a:off x="0" y="0"/>
            <a:ext cx="9182100" cy="2139950"/>
            <a:chOff x="0" y="0"/>
            <a:chExt cx="5783" cy="1521"/>
          </a:xfrm>
        </p:grpSpPr>
        <p:pic>
          <p:nvPicPr>
            <p:cNvPr id="24588" name="Picture 12" descr="yanhua42"/>
            <p:cNvPicPr>
              <a:picLocks noChangeAspect="1"/>
            </p:cNvPicPr>
            <p:nvPr/>
          </p:nvPicPr>
          <p:blipFill>
            <a:blip r:embed="rId1"/>
            <a:stretch>
              <a:fillRect/>
            </a:stretch>
          </p:blipFill>
          <p:spPr>
            <a:xfrm>
              <a:off x="3810" y="10"/>
              <a:ext cx="1973" cy="1511"/>
            </a:xfrm>
            <a:prstGeom prst="rect">
              <a:avLst/>
            </a:prstGeom>
            <a:noFill/>
            <a:ln w="9525" cap="flat" cmpd="sng">
              <a:solidFill>
                <a:schemeClr val="tx1"/>
              </a:solidFill>
              <a:prstDash val="solid"/>
              <a:miter/>
              <a:headEnd type="none" w="med" len="med"/>
              <a:tailEnd type="none" w="med" len="med"/>
            </a:ln>
          </p:spPr>
        </p:pic>
        <p:pic>
          <p:nvPicPr>
            <p:cNvPr id="24589" name="Picture 13" descr="yanhua40"/>
            <p:cNvPicPr>
              <a:picLocks noChangeAspect="1"/>
            </p:cNvPicPr>
            <p:nvPr/>
          </p:nvPicPr>
          <p:blipFill>
            <a:blip r:embed="rId2"/>
            <a:stretch>
              <a:fillRect/>
            </a:stretch>
          </p:blipFill>
          <p:spPr>
            <a:xfrm>
              <a:off x="0" y="0"/>
              <a:ext cx="1950" cy="1507"/>
            </a:xfrm>
            <a:prstGeom prst="rect">
              <a:avLst/>
            </a:prstGeom>
            <a:noFill/>
            <a:ln w="9525" cap="flat" cmpd="sng">
              <a:solidFill>
                <a:schemeClr val="tx1"/>
              </a:solidFill>
              <a:prstDash val="solid"/>
              <a:miter/>
              <a:headEnd type="none" w="med" len="med"/>
              <a:tailEnd type="none" w="med" len="med"/>
            </a:ln>
          </p:spPr>
        </p:pic>
        <p:pic>
          <p:nvPicPr>
            <p:cNvPr id="24590" name="Picture 14" descr="yanhua41"/>
            <p:cNvPicPr>
              <a:picLocks noChangeAspect="1"/>
            </p:cNvPicPr>
            <p:nvPr/>
          </p:nvPicPr>
          <p:blipFill>
            <a:blip r:embed="rId3"/>
            <a:stretch>
              <a:fillRect/>
            </a:stretch>
          </p:blipFill>
          <p:spPr>
            <a:xfrm>
              <a:off x="1950" y="10"/>
              <a:ext cx="1951" cy="1484"/>
            </a:xfrm>
            <a:prstGeom prst="rect">
              <a:avLst/>
            </a:prstGeom>
            <a:noFill/>
            <a:ln w="9525" cap="flat" cmpd="sng">
              <a:solidFill>
                <a:schemeClr val="tx1"/>
              </a:solidFill>
              <a:prstDash val="solid"/>
              <a:miter/>
              <a:headEnd type="none" w="med" len="med"/>
              <a:tailEnd type="none" w="med" len="med"/>
            </a:ln>
          </p:spPr>
        </p:pic>
      </p:gr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ppt_w</p:attrName>
                                        </p:attrNameLst>
                                      </p:cBhvr>
                                      <p:tavLst>
                                        <p:tav tm="0">
                                          <p:val>
                                            <p:fltVal val="0.000000"/>
                                          </p:val>
                                        </p:tav>
                                        <p:tav tm="100000">
                                          <p:val>
                                            <p:strVal val="#ppt_w"/>
                                          </p:val>
                                        </p:tav>
                                      </p:tavLst>
                                    </p:anim>
                                    <p:anim calcmode="lin" valueType="num">
                                      <p:cBhvr>
                                        <p:cTn id="8" dur="500" fill="hold"/>
                                        <p:tgtEl>
                                          <p:spTgt spid="25602"/>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25603"/>
                                        </p:tgtEl>
                                        <p:attrNameLst>
                                          <p:attrName>style.visibility</p:attrName>
                                        </p:attrNameLst>
                                      </p:cBhvr>
                                      <p:to>
                                        <p:strVal val="visible"/>
                                      </p:to>
                                    </p:set>
                                    <p:anim calcmode="lin" valueType="num">
                                      <p:cBhvr additive="base">
                                        <p:cTn id="16" dur="500" fill="hold"/>
                                        <p:tgtEl>
                                          <p:spTgt spid="25603"/>
                                        </p:tgtEl>
                                        <p:attrNameLst>
                                          <p:attrName>ppt_x</p:attrName>
                                        </p:attrNameLst>
                                      </p:cBhvr>
                                      <p:tavLst>
                                        <p:tav tm="0">
                                          <p:val>
                                            <p:strVal val="0-#ppt_w/2"/>
                                          </p:val>
                                        </p:tav>
                                        <p:tav tm="100000">
                                          <p:val>
                                            <p:strVal val="#ppt_x"/>
                                          </p:val>
                                        </p:tav>
                                      </p:tavLst>
                                    </p:anim>
                                    <p:anim calcmode="lin" valueType="num">
                                      <p:cBhvr additive="base">
                                        <p:cTn id="17" dur="500" fill="hold"/>
                                        <p:tgtEl>
                                          <p:spTgt spid="25603"/>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5604"/>
                                        </p:tgtEl>
                                        <p:attrNameLst>
                                          <p:attrName>style.visibility</p:attrName>
                                        </p:attrNameLst>
                                      </p:cBhvr>
                                      <p:to>
                                        <p:strVal val="visible"/>
                                      </p:to>
                                    </p:set>
                                    <p:anim calcmode="lin" valueType="num">
                                      <p:cBhvr additive="base">
                                        <p:cTn id="20" dur="500" fill="hold"/>
                                        <p:tgtEl>
                                          <p:spTgt spid="25604"/>
                                        </p:tgtEl>
                                        <p:attrNameLst>
                                          <p:attrName>ppt_x</p:attrName>
                                        </p:attrNameLst>
                                      </p:cBhvr>
                                      <p:tavLst>
                                        <p:tav tm="0">
                                          <p:val>
                                            <p:strVal val="0-#ppt_w/2"/>
                                          </p:val>
                                        </p:tav>
                                        <p:tav tm="100000">
                                          <p:val>
                                            <p:strVal val="#ppt_x"/>
                                          </p:val>
                                        </p:tav>
                                      </p:tavLst>
                                    </p:anim>
                                    <p:anim calcmode="lin" valueType="num">
                                      <p:cBhvr additive="base">
                                        <p:cTn id="21" dur="500" fill="hold"/>
                                        <p:tgtEl>
                                          <p:spTgt spid="25604"/>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25605"/>
                                        </p:tgtEl>
                                        <p:attrNameLst>
                                          <p:attrName>style.visibility</p:attrName>
                                        </p:attrNameLst>
                                      </p:cBhvr>
                                      <p:to>
                                        <p:strVal val="visible"/>
                                      </p:to>
                                    </p:set>
                                    <p:anim calcmode="lin" valueType="num">
                                      <p:cBhvr additive="base">
                                        <p:cTn id="24" dur="500" fill="hold"/>
                                        <p:tgtEl>
                                          <p:spTgt spid="25605"/>
                                        </p:tgtEl>
                                        <p:attrNameLst>
                                          <p:attrName>ppt_x</p:attrName>
                                        </p:attrNameLst>
                                      </p:cBhvr>
                                      <p:tavLst>
                                        <p:tav tm="0">
                                          <p:val>
                                            <p:strVal val="0-#ppt_w/2"/>
                                          </p:val>
                                        </p:tav>
                                        <p:tav tm="100000">
                                          <p:val>
                                            <p:strVal val="#ppt_x"/>
                                          </p:val>
                                        </p:tav>
                                      </p:tavLst>
                                    </p:anim>
                                    <p:anim calcmode="lin" valueType="num">
                                      <p:cBhvr additive="base">
                                        <p:cTn id="25" dur="500" fill="hold"/>
                                        <p:tgtEl>
                                          <p:spTgt spid="2560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25606"/>
                                        </p:tgtEl>
                                        <p:attrNameLst>
                                          <p:attrName>style.visibility</p:attrName>
                                        </p:attrNameLst>
                                      </p:cBhvr>
                                      <p:to>
                                        <p:strVal val="visible"/>
                                      </p:to>
                                    </p:set>
                                    <p:anim calcmode="lin" valueType="num">
                                      <p:cBhvr additive="base">
                                        <p:cTn id="28" dur="500" fill="hold"/>
                                        <p:tgtEl>
                                          <p:spTgt spid="25606"/>
                                        </p:tgtEl>
                                        <p:attrNameLst>
                                          <p:attrName>ppt_x</p:attrName>
                                        </p:attrNameLst>
                                      </p:cBhvr>
                                      <p:tavLst>
                                        <p:tav tm="0">
                                          <p:val>
                                            <p:strVal val="0-#ppt_w/2"/>
                                          </p:val>
                                        </p:tav>
                                        <p:tav tm="100000">
                                          <p:val>
                                            <p:strVal val="#ppt_x"/>
                                          </p:val>
                                        </p:tav>
                                      </p:tavLst>
                                    </p:anim>
                                    <p:anim calcmode="lin" valueType="num">
                                      <p:cBhvr additive="base">
                                        <p:cTn id="29" dur="500" fill="hold"/>
                                        <p:tgtEl>
                                          <p:spTgt spid="2560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25607"/>
                                        </p:tgtEl>
                                        <p:attrNameLst>
                                          <p:attrName>style.visibility</p:attrName>
                                        </p:attrNameLst>
                                      </p:cBhvr>
                                      <p:to>
                                        <p:strVal val="visible"/>
                                      </p:to>
                                    </p:set>
                                    <p:anim calcmode="lin" valueType="num">
                                      <p:cBhvr additive="base">
                                        <p:cTn id="34" dur="500" fill="hold"/>
                                        <p:tgtEl>
                                          <p:spTgt spid="25607"/>
                                        </p:tgtEl>
                                        <p:attrNameLst>
                                          <p:attrName>ppt_x</p:attrName>
                                        </p:attrNameLst>
                                      </p:cBhvr>
                                      <p:tavLst>
                                        <p:tav tm="0">
                                          <p:val>
                                            <p:strVal val="1+#ppt_w/2"/>
                                          </p:val>
                                        </p:tav>
                                        <p:tav tm="100000">
                                          <p:val>
                                            <p:strVal val="#ppt_x"/>
                                          </p:val>
                                        </p:tav>
                                      </p:tavLst>
                                    </p:anim>
                                    <p:anim calcmode="lin" valueType="num">
                                      <p:cBhvr additive="base">
                                        <p:cTn id="35" dur="500" fill="hold"/>
                                        <p:tgtEl>
                                          <p:spTgt spid="2560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25608"/>
                                        </p:tgtEl>
                                        <p:attrNameLst>
                                          <p:attrName>style.visibility</p:attrName>
                                        </p:attrNameLst>
                                      </p:cBhvr>
                                      <p:to>
                                        <p:strVal val="visible"/>
                                      </p:to>
                                    </p:set>
                                    <p:anim calcmode="lin" valueType="num">
                                      <p:cBhvr additive="base">
                                        <p:cTn id="40" dur="500" fill="hold"/>
                                        <p:tgtEl>
                                          <p:spTgt spid="25608"/>
                                        </p:tgtEl>
                                        <p:attrNameLst>
                                          <p:attrName>ppt_x</p:attrName>
                                        </p:attrNameLst>
                                      </p:cBhvr>
                                      <p:tavLst>
                                        <p:tav tm="0">
                                          <p:val>
                                            <p:strVal val="1+#ppt_w/2"/>
                                          </p:val>
                                        </p:tav>
                                        <p:tav tm="100000">
                                          <p:val>
                                            <p:strVal val="#ppt_x"/>
                                          </p:val>
                                        </p:tav>
                                      </p:tavLst>
                                    </p:anim>
                                    <p:anim calcmode="lin" valueType="num">
                                      <p:cBhvr additive="base">
                                        <p:cTn id="41" dur="500" fill="hold"/>
                                        <p:tgtEl>
                                          <p:spTgt spid="25608"/>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25609"/>
                                        </p:tgtEl>
                                        <p:attrNameLst>
                                          <p:attrName>style.visibility</p:attrName>
                                        </p:attrNameLst>
                                      </p:cBhvr>
                                      <p:to>
                                        <p:strVal val="visible"/>
                                      </p:to>
                                    </p:set>
                                    <p:anim calcmode="lin" valueType="num">
                                      <p:cBhvr additive="base">
                                        <p:cTn id="46" dur="500" fill="hold"/>
                                        <p:tgtEl>
                                          <p:spTgt spid="25609"/>
                                        </p:tgtEl>
                                        <p:attrNameLst>
                                          <p:attrName>ppt_x</p:attrName>
                                        </p:attrNameLst>
                                      </p:cBhvr>
                                      <p:tavLst>
                                        <p:tav tm="0">
                                          <p:val>
                                            <p:strVal val="1+#ppt_w/2"/>
                                          </p:val>
                                        </p:tav>
                                        <p:tav tm="100000">
                                          <p:val>
                                            <p:strVal val="#ppt_x"/>
                                          </p:val>
                                        </p:tav>
                                      </p:tavLst>
                                    </p:anim>
                                    <p:anim calcmode="lin" valueType="num">
                                      <p:cBhvr additive="base">
                                        <p:cTn id="47" dur="500" fill="hold"/>
                                        <p:tgtEl>
                                          <p:spTgt spid="25609"/>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grpId="0" nodeType="clickEffect">
                                  <p:stCondLst>
                                    <p:cond delay="0"/>
                                  </p:stCondLst>
                                  <p:childTnLst>
                                    <p:set>
                                      <p:cBhvr>
                                        <p:cTn id="51" dur="1" fill="hold">
                                          <p:stCondLst>
                                            <p:cond delay="0"/>
                                          </p:stCondLst>
                                        </p:cTn>
                                        <p:tgtEl>
                                          <p:spTgt spid="25610"/>
                                        </p:tgtEl>
                                        <p:attrNameLst>
                                          <p:attrName>style.visibility</p:attrName>
                                        </p:attrNameLst>
                                      </p:cBhvr>
                                      <p:to>
                                        <p:strVal val="visible"/>
                                      </p:to>
                                    </p:set>
                                    <p:anim calcmode="lin" valueType="num">
                                      <p:cBhvr additive="base">
                                        <p:cTn id="52" dur="500" fill="hold"/>
                                        <p:tgtEl>
                                          <p:spTgt spid="25610"/>
                                        </p:tgtEl>
                                        <p:attrNameLst>
                                          <p:attrName>ppt_x</p:attrName>
                                        </p:attrNameLst>
                                      </p:cBhvr>
                                      <p:tavLst>
                                        <p:tav tm="0">
                                          <p:val>
                                            <p:strVal val="1+#ppt_w/2"/>
                                          </p:val>
                                        </p:tav>
                                        <p:tav tm="100000">
                                          <p:val>
                                            <p:strVal val="#ppt_x"/>
                                          </p:val>
                                        </p:tav>
                                      </p:tavLst>
                                    </p:anim>
                                    <p:anim calcmode="lin" valueType="num">
                                      <p:cBhvr additive="base">
                                        <p:cTn id="53" dur="500" fill="hold"/>
                                        <p:tgtEl>
                                          <p:spTgt spid="256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ldLvl="0" animBg="1"/>
      <p:bldP spid="25603" grpId="0" bldLvl="0"/>
      <p:bldP spid="25604" grpId="0" bldLvl="0"/>
      <p:bldP spid="25605" grpId="0" bldLvl="0"/>
      <p:bldP spid="25606" grpId="0" bldLvl="0"/>
      <p:bldP spid="25607" grpId="0" bldLvl="0"/>
      <p:bldP spid="25608" grpId="0" bldLvl="0"/>
      <p:bldP spid="25609" grpId="0" bldLvl="0"/>
      <p:bldP spid="25610" grpId="0" bldLvl="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6626" name="Text Box 3"/>
          <p:cNvSpPr txBox="1"/>
          <p:nvPr/>
        </p:nvSpPr>
        <p:spPr>
          <a:xfrm>
            <a:off x="5802313" y="2228850"/>
            <a:ext cx="2973387" cy="639763"/>
          </a:xfrm>
          <a:prstGeom prst="rect">
            <a:avLst/>
          </a:prstGeom>
          <a:noFill/>
          <a:ln w="9525">
            <a:noFill/>
          </a:ln>
        </p:spPr>
        <p:txBody>
          <a:bodyPr>
            <a:spAutoFit/>
          </a:bodyPr>
          <a:p>
            <a:pPr eaLnBrk="0" hangingPunct="0">
              <a:spcBef>
                <a:spcPct val="50000"/>
              </a:spcBef>
            </a:pPr>
            <a:r>
              <a:rPr lang="en-US" altLang="zh-CN" sz="3600" dirty="0">
                <a:solidFill>
                  <a:srgbClr val="C00000"/>
                </a:solidFill>
                <a:latin typeface="微软雅黑" panose="020B0503020204020204" pitchFamily="34" charset="-122"/>
                <a:ea typeface="微软雅黑" panose="020B0503020204020204" pitchFamily="34" charset="-122"/>
              </a:rPr>
              <a:t>——</a:t>
            </a:r>
            <a:r>
              <a:rPr lang="zh-CN" altLang="en-US" sz="3600" b="1" dirty="0">
                <a:solidFill>
                  <a:srgbClr val="C00000"/>
                </a:solidFill>
                <a:latin typeface="微软雅黑" panose="020B0503020204020204" pitchFamily="34" charset="-122"/>
                <a:ea typeface="微软雅黑" panose="020B0503020204020204" pitchFamily="34" charset="-122"/>
              </a:rPr>
              <a:t>影响篇</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26627" name="Text Box 6"/>
          <p:cNvSpPr txBox="1">
            <a:spLocks noChangeArrowheads="1"/>
          </p:cNvSpPr>
          <p:nvPr/>
        </p:nvSpPr>
        <p:spPr bwMode="auto">
          <a:xfrm>
            <a:off x="3276600" y="1485900"/>
            <a:ext cx="5638800" cy="701675"/>
          </a:xfrm>
          <a:prstGeom prst="rect">
            <a:avLst/>
          </a:prstGeom>
          <a:noFill/>
          <a:ln w="9525">
            <a:noFill/>
            <a:miter lim="800000"/>
          </a:ln>
        </p:spPr>
        <p:txBody>
          <a:bodyPr>
            <a:spAutoFit/>
          </a:bodyPr>
          <a:lstStyle/>
          <a:p>
            <a:pPr marR="0" defTabSz="914400" eaLnBrk="0" hangingPunct="0">
              <a:spcBef>
                <a:spcPct val="50000"/>
              </a:spcBef>
              <a:buClrTx/>
              <a:buSzTx/>
              <a:buFont typeface="Arial" panose="020B0604020202020204" pitchFamily="34" charset="0"/>
              <a:buNone/>
              <a:defRPr/>
            </a:pPr>
            <a:r>
              <a:rPr kumimoji="0" lang="zh-CN" altLang="en-US" sz="4000" b="1" kern="1200" cap="none" spc="0" normalizeH="0" baseline="0" noProof="0" smtClean="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rPr>
              <a:t>第三部分：问世之争</a:t>
            </a:r>
            <a:endParaRPr kumimoji="0" lang="zh-CN" altLang="en-US" sz="4000" b="1" kern="1200" cap="none" spc="0" normalizeH="0" baseline="0" noProof="0" smtClean="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endParaRPr>
          </a:p>
        </p:txBody>
      </p:sp>
      <p:pic>
        <p:nvPicPr>
          <p:cNvPr id="25604" name="Picture 5" descr="WW_015"/>
          <p:cNvPicPr>
            <a:picLocks noChangeAspect="1"/>
          </p:cNvPicPr>
          <p:nvPr/>
        </p:nvPicPr>
        <p:blipFill>
          <a:blip r:embed="rId1"/>
          <a:stretch>
            <a:fillRect/>
          </a:stretch>
        </p:blipFill>
        <p:spPr>
          <a:xfrm>
            <a:off x="1905000" y="1371600"/>
            <a:ext cx="1427163" cy="1012825"/>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Clr clrSpc="rgb" dir="cw">
                                      <p:cBhvr override="childStyle">
                                        <p:cTn id="6" dur="50" fill="hold"/>
                                        <p:tgtEl>
                                          <p:spTgt spid="26626">
                                            <p:txEl>
                                              <p:charRg st="0" end="6"/>
                                            </p:txEl>
                                          </p:spTgt>
                                        </p:tgtEl>
                                        <p:attrNameLst>
                                          <p:attrName>style.color</p:attrName>
                                        </p:attrNameLst>
                                      </p:cBhvr>
                                      <p:to>
                                        <a:srgbClr val="D20000"/>
                                      </p:to>
                                    </p:animClr>
                                    <p:animClr clrSpc="rgb" dir="cw">
                                      <p:cBhvr>
                                        <p:cTn id="7" dur="50" fill="hold"/>
                                        <p:tgtEl>
                                          <p:spTgt spid="26626">
                                            <p:txEl>
                                              <p:charRg st="0" end="6"/>
                                            </p:txEl>
                                          </p:spTgt>
                                        </p:tgtEl>
                                        <p:attrNameLst>
                                          <p:attrName>fillcolor</p:attrName>
                                        </p:attrNameLst>
                                      </p:cBhvr>
                                      <p:to>
                                        <a:srgbClr val="D20000"/>
                                      </p:to>
                                    </p:animClr>
                                    <p:set>
                                      <p:cBhvr>
                                        <p:cTn id="8" dur="50" fill="hold"/>
                                        <p:tgtEl>
                                          <p:spTgt spid="26626">
                                            <p:txEl>
                                              <p:charRg st="0" end="6"/>
                                            </p:txEl>
                                          </p:spTgt>
                                        </p:tgtEl>
                                        <p:attrNameLst>
                                          <p:attrName>fill.type</p:attrName>
                                        </p:attrNameLst>
                                      </p:cBhvr>
                                      <p:to>
                                        <p:strVal val="solid"/>
                                      </p:to>
                                    </p:set>
                                    <p:set>
                                      <p:cBhvr>
                                        <p:cTn id="9" dur="50" fill="hold"/>
                                        <p:tgtEl>
                                          <p:spTgt spid="26626">
                                            <p:txEl>
                                              <p:charRg st="0" end="6"/>
                                            </p:txEl>
                                          </p:spTgt>
                                        </p:tgtEl>
                                        <p:attrNameLst>
                                          <p:attrName>fill.on</p:attrName>
                                        </p:attrNameLst>
                                      </p:cBhvr>
                                      <p:to>
                                        <p:strVal val="true"/>
                                      </p:to>
                                    </p:set>
                                    <p:animRot by="120000">
                                      <p:cBhvr>
                                        <p:cTn id="10" dur="50" fill="hold">
                                          <p:stCondLst>
                                            <p:cond delay="0"/>
                                          </p:stCondLst>
                                        </p:cTn>
                                        <p:tgtEl>
                                          <p:spTgt spid="26626">
                                            <p:txEl>
                                              <p:charRg st="0" end="6"/>
                                            </p:txEl>
                                          </p:spTgt>
                                        </p:tgtEl>
                                        <p:attrNameLst>
                                          <p:attrName>r</p:attrName>
                                        </p:attrNameLst>
                                      </p:cBhvr>
                                    </p:animRot>
                                    <p:animRot by="-238320">
                                      <p:cBhvr>
                                        <p:cTn id="11" dur="100" fill="hold">
                                          <p:stCondLst>
                                            <p:cond delay="100"/>
                                          </p:stCondLst>
                                        </p:cTn>
                                        <p:tgtEl>
                                          <p:spTgt spid="26626">
                                            <p:txEl>
                                              <p:charRg st="0" end="6"/>
                                            </p:txEl>
                                          </p:spTgt>
                                        </p:tgtEl>
                                        <p:attrNameLst>
                                          <p:attrName>r</p:attrName>
                                        </p:attrNameLst>
                                      </p:cBhvr>
                                    </p:animRot>
                                    <p:animRot by="240000">
                                      <p:cBhvr>
                                        <p:cTn id="12" dur="100" fill="hold">
                                          <p:stCondLst>
                                            <p:cond delay="200"/>
                                          </p:stCondLst>
                                        </p:cTn>
                                        <p:tgtEl>
                                          <p:spTgt spid="26626">
                                            <p:txEl>
                                              <p:charRg st="0" end="6"/>
                                            </p:txEl>
                                          </p:spTgt>
                                        </p:tgtEl>
                                        <p:attrNameLst>
                                          <p:attrName>r</p:attrName>
                                        </p:attrNameLst>
                                      </p:cBhvr>
                                    </p:animRot>
                                    <p:animRot by="-238320">
                                      <p:cBhvr>
                                        <p:cTn id="13" dur="100" fill="hold">
                                          <p:stCondLst>
                                            <p:cond delay="300"/>
                                          </p:stCondLst>
                                        </p:cTn>
                                        <p:tgtEl>
                                          <p:spTgt spid="26626">
                                            <p:txEl>
                                              <p:charRg st="0" end="6"/>
                                            </p:txEl>
                                          </p:spTgt>
                                        </p:tgtEl>
                                        <p:attrNameLst>
                                          <p:attrName>r</p:attrName>
                                        </p:attrNameLst>
                                      </p:cBhvr>
                                    </p:animRot>
                                    <p:animRot by="120000">
                                      <p:cBhvr>
                                        <p:cTn id="14" dur="100" fill="hold">
                                          <p:stCondLst>
                                            <p:cond delay="400"/>
                                          </p:stCondLst>
                                        </p:cTn>
                                        <p:tgtEl>
                                          <p:spTgt spid="26626">
                                            <p:txEl>
                                              <p:charRg st="0"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7650" name="Text Box 2"/>
          <p:cNvSpPr txBox="1"/>
          <p:nvPr/>
        </p:nvSpPr>
        <p:spPr>
          <a:xfrm>
            <a:off x="684213" y="1062038"/>
            <a:ext cx="7916862" cy="2773362"/>
          </a:xfrm>
          <a:prstGeom prst="rect">
            <a:avLst/>
          </a:prstGeom>
          <a:noFill/>
          <a:ln w="9525">
            <a:noFill/>
          </a:ln>
        </p:spPr>
        <p:txBody>
          <a:bodyPr>
            <a:spAutoFit/>
          </a:bodyPr>
          <a:p>
            <a:r>
              <a:rPr lang="zh-CN" altLang="en-US" sz="4400" b="1" dirty="0">
                <a:latin typeface="微软雅黑" panose="020B0503020204020204" pitchFamily="34" charset="-122"/>
                <a:ea typeface="微软雅黑" panose="020B0503020204020204" pitchFamily="34" charset="-122"/>
                <a:sym typeface="Arial" panose="020B0604020202020204" pitchFamily="34" charset="0"/>
              </a:rPr>
              <a:t>    </a:t>
            </a:r>
            <a:r>
              <a:rPr lang="zh-CN" altLang="en-US" sz="4400" b="1" dirty="0">
                <a:latin typeface="微软雅黑" panose="020B0503020204020204" pitchFamily="34" charset="-122"/>
                <a:ea typeface="微软雅黑" panose="020B0503020204020204" pitchFamily="34" charset="-122"/>
              </a:rPr>
              <a:t>1860年的英国牛津，达尔文的《物种起源》的出版引起广泛的注意和争论，学术界内部亦有分歧。</a:t>
            </a:r>
            <a:endParaRPr lang="zh-CN" altLang="en-US" sz="44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50"/>
                                        </p:tgtEl>
                                        <p:attrNameLst>
                                          <p:attrName>style.visibility</p:attrName>
                                        </p:attrNameLst>
                                      </p:cBhvr>
                                      <p:to>
                                        <p:strVal val="visible"/>
                                      </p:to>
                                    </p:set>
                                    <p:anim calcmode="discrete" valueType="clr">
                                      <p:cBhvr override="childStyle">
                                        <p:cTn id="7" dur="80"/>
                                        <p:tgtEl>
                                          <p:spTgt spid="2765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50"/>
                                        </p:tgtEl>
                                        <p:attrNameLst>
                                          <p:attrName>fillcolor</p:attrName>
                                        </p:attrNameLst>
                                      </p:cBhvr>
                                      <p:tavLst>
                                        <p:tav tm="0">
                                          <p:val>
                                            <p:clrVal>
                                              <a:schemeClr val="accent2"/>
                                            </p:clrVal>
                                          </p:val>
                                        </p:tav>
                                        <p:tav tm="50000">
                                          <p:val>
                                            <p:clrVal>
                                              <a:schemeClr val="hlink"/>
                                            </p:clrVal>
                                          </p:val>
                                        </p:tav>
                                      </p:tavLst>
                                    </p:anim>
                                    <p:set>
                                      <p:cBhvr>
                                        <p:cTn id="9" dur="80"/>
                                        <p:tgtEl>
                                          <p:spTgt spid="2765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ldLvl="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794" name="Picture 2" descr="图片1"/>
          <p:cNvPicPr>
            <a:picLocks noChangeAspect="1"/>
          </p:cNvPicPr>
          <p:nvPr/>
        </p:nvPicPr>
        <p:blipFill>
          <a:blip r:embed="rId1"/>
          <a:stretch>
            <a:fillRect/>
          </a:stretch>
        </p:blipFill>
        <p:spPr>
          <a:xfrm>
            <a:off x="-34925" y="0"/>
            <a:ext cx="9215438" cy="5143500"/>
          </a:xfrm>
          <a:prstGeom prst="rect">
            <a:avLst/>
          </a:prstGeom>
          <a:noFill/>
          <a:ln w="9525">
            <a:noFill/>
          </a:ln>
        </p:spPr>
      </p:pic>
      <p:pic>
        <p:nvPicPr>
          <p:cNvPr id="33795" name="Picture 3" descr="xinsrc_f25c6ab7fb8f4d53a740d7bd6d510786_darwin_ape"/>
          <p:cNvPicPr>
            <a:picLocks noChangeAspect="1"/>
          </p:cNvPicPr>
          <p:nvPr/>
        </p:nvPicPr>
        <p:blipFill>
          <a:blip r:embed="rId2">
            <a:lum bright="22000"/>
          </a:blip>
          <a:stretch>
            <a:fillRect/>
          </a:stretch>
        </p:blipFill>
        <p:spPr>
          <a:xfrm>
            <a:off x="117475" y="1347788"/>
            <a:ext cx="2101850" cy="3041650"/>
          </a:xfrm>
          <a:prstGeom prst="rect">
            <a:avLst/>
          </a:prstGeom>
          <a:solidFill>
            <a:srgbClr val="FFFFFF"/>
          </a:solidFill>
          <a:ln w="3175" cap="flat" cmpd="sng">
            <a:solidFill>
              <a:srgbClr val="000000"/>
            </a:solidFill>
            <a:prstDash val="solid"/>
            <a:miter/>
            <a:headEnd type="none" w="med" len="med"/>
            <a:tailEnd type="none" w="med" len="med"/>
          </a:ln>
        </p:spPr>
      </p:pic>
      <p:sp>
        <p:nvSpPr>
          <p:cNvPr id="33796" name="Text Box 4"/>
          <p:cNvSpPr txBox="1"/>
          <p:nvPr/>
        </p:nvSpPr>
        <p:spPr>
          <a:xfrm>
            <a:off x="120650" y="4370388"/>
            <a:ext cx="4556125" cy="560387"/>
          </a:xfrm>
          <a:prstGeom prst="rect">
            <a:avLst/>
          </a:prstGeom>
          <a:noFill/>
          <a:ln w="9525">
            <a:noFill/>
          </a:ln>
        </p:spPr>
        <p:txBody>
          <a:bodyPr wrap="none" lIns="90170" tIns="46990" rIns="90170" bIns="46990"/>
          <a:p>
            <a:pPr eaLnBrk="0" hangingPunct="0"/>
            <a:r>
              <a:rPr lang="zh-CN" altLang="en-US" sz="2800" b="1" dirty="0">
                <a:solidFill>
                  <a:srgbClr val="0000FF"/>
                </a:solidFill>
                <a:latin typeface="Franklin Gothic Book" panose="020B0503020102020204" pitchFamily="34" charset="0"/>
                <a:ea typeface="微软雅黑" panose="020B0503020204020204" pitchFamily="34" charset="-122"/>
              </a:rPr>
              <a:t>宗教人士讽刺达尔文的漫画</a:t>
            </a:r>
            <a:endParaRPr lang="zh-CN" altLang="en-US" sz="2800" b="1" dirty="0">
              <a:solidFill>
                <a:srgbClr val="0000FF"/>
              </a:solidFill>
              <a:latin typeface="Franklin Gothic Book" panose="020B0503020102020204" pitchFamily="34" charset="0"/>
              <a:ea typeface="微软雅黑" panose="020B0503020204020204" pitchFamily="34" charset="-122"/>
            </a:endParaRPr>
          </a:p>
        </p:txBody>
      </p:sp>
      <p:pic>
        <p:nvPicPr>
          <p:cNvPr id="33797" name="Picture 5" descr="191959937511"/>
          <p:cNvPicPr>
            <a:picLocks noChangeAspect="1"/>
          </p:cNvPicPr>
          <p:nvPr/>
        </p:nvPicPr>
        <p:blipFill>
          <a:blip r:embed="rId3">
            <a:lum bright="22000"/>
          </a:blip>
          <a:stretch>
            <a:fillRect/>
          </a:stretch>
        </p:blipFill>
        <p:spPr>
          <a:xfrm>
            <a:off x="2270125" y="1349375"/>
            <a:ext cx="2374900" cy="3024188"/>
          </a:xfrm>
          <a:prstGeom prst="rect">
            <a:avLst/>
          </a:prstGeom>
          <a:noFill/>
          <a:ln w="3175" cap="flat" cmpd="sng">
            <a:solidFill>
              <a:srgbClr val="000000"/>
            </a:solidFill>
            <a:prstDash val="solid"/>
            <a:miter/>
            <a:headEnd type="none" w="med" len="med"/>
            <a:tailEnd type="none" w="med" len="med"/>
          </a:ln>
        </p:spPr>
      </p:pic>
      <p:sp>
        <p:nvSpPr>
          <p:cNvPr id="33798" name="Text Box 6"/>
          <p:cNvSpPr txBox="1"/>
          <p:nvPr/>
        </p:nvSpPr>
        <p:spPr>
          <a:xfrm>
            <a:off x="4718050" y="1350963"/>
            <a:ext cx="4319588" cy="3078162"/>
          </a:xfrm>
          <a:prstGeom prst="rect">
            <a:avLst/>
          </a:prstGeom>
          <a:noFill/>
          <a:ln w="9525">
            <a:noFill/>
          </a:ln>
        </p:spPr>
        <p:txBody>
          <a:bodyPr>
            <a:spAutoFit/>
          </a:bodyPr>
          <a:p>
            <a:r>
              <a:rPr lang="zh-CN" altLang="en-US" sz="2800" b="1" dirty="0">
                <a:latin typeface="微软雅黑" panose="020B0503020204020204" pitchFamily="34" charset="-122"/>
                <a:ea typeface="微软雅黑" panose="020B0503020204020204" pitchFamily="34" charset="-122"/>
              </a:rPr>
              <a:t>    在英国各地，教士们声讨着“围剿达尔文，打到达尔文”。威胁恐吓的信件从英国各地、从海外雪片般飞向达尔文的住所。</a:t>
            </a:r>
            <a:endParaRPr lang="zh-CN" altLang="en-US" sz="2800" b="1" dirty="0">
              <a:latin typeface="微软雅黑" panose="020B0503020204020204" pitchFamily="34" charset="-122"/>
              <a:ea typeface="微软雅黑" panose="020B0503020204020204" pitchFamily="34" charset="-122"/>
            </a:endParaRPr>
          </a:p>
          <a:p>
            <a:endParaRPr lang="zh-CN" altLang="en-US" sz="2800" b="1" dirty="0">
              <a:latin typeface="微软雅黑" panose="020B0503020204020204" pitchFamily="34" charset="-122"/>
              <a:ea typeface="微软雅黑" panose="020B0503020204020204" pitchFamily="34" charset="-122"/>
            </a:endParaRPr>
          </a:p>
          <a:p>
            <a:r>
              <a:rPr lang="zh-CN" altLang="en-US" sz="2800" b="1" dirty="0">
                <a:solidFill>
                  <a:srgbClr val="FF0000"/>
                </a:solidFill>
                <a:latin typeface="微软雅黑" panose="020B0503020204020204" pitchFamily="34" charset="-122"/>
                <a:ea typeface="微软雅黑" panose="020B0503020204020204" pitchFamily="34" charset="-122"/>
              </a:rPr>
              <a:t>“你是英国最危险的人！”</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34823" name="WordArt 7"/>
          <p:cNvSpPr>
            <a:spLocks noChangeArrowheads="1" noChangeShapeType="1"/>
          </p:cNvSpPr>
          <p:nvPr/>
        </p:nvSpPr>
        <p:spPr bwMode="auto">
          <a:xfrm>
            <a:off x="2628900" y="411163"/>
            <a:ext cx="4572000" cy="522287"/>
          </a:xfrm>
          <a:prstGeom prst="rect">
            <a:avLst/>
          </a:prstGeom>
        </p:spPr>
        <p:txBody>
          <a:bodyPr wrap="none" numCol="1" fromWordArt="1">
            <a:prstTxWarp prst="textCanDown">
              <a:avLst>
                <a:gd name="adj" fmla="val 14287"/>
              </a:avLst>
            </a:prstTxWarp>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rPr>
              <a:t>宗教人士读</a:t>
            </a:r>
            <a:r>
              <a:rPr kumimoji="0" lang="en-US" altLang="zh-CN"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rPr>
              <a:t>《</a:t>
            </a:r>
            <a:r>
              <a:rPr kumimoji="0" lang="zh-CN" altLang="en-US"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rPr>
              <a:t>物种起源</a:t>
            </a:r>
            <a:r>
              <a:rPr kumimoji="0" lang="en-US" altLang="zh-CN"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rPr>
              <a:t>》</a:t>
            </a:r>
            <a:endParaRPr kumimoji="0" lang="zh-CN" altLang="en-US"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2770" name="Rectangle 2"/>
          <p:cNvSpPr/>
          <p:nvPr/>
        </p:nvSpPr>
        <p:spPr>
          <a:xfrm>
            <a:off x="539750" y="1257300"/>
            <a:ext cx="8137525" cy="2613025"/>
          </a:xfrm>
          <a:prstGeom prst="rect">
            <a:avLst/>
          </a:prstGeom>
          <a:noFill/>
          <a:ln w="9525">
            <a:noFill/>
          </a:ln>
        </p:spPr>
        <p:txBody>
          <a:bodyPr/>
          <a:p>
            <a:pPr marL="273050" indent="-273050" algn="just" eaLnBrk="0" hangingPunct="0">
              <a:lnSpc>
                <a:spcPct val="160000"/>
              </a:lnSpc>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1.</a:t>
            </a:r>
            <a:r>
              <a:rPr lang="zh-CN" altLang="en-US" sz="2400" b="1" dirty="0">
                <a:solidFill>
                  <a:srgbClr val="FF0000"/>
                </a:solidFill>
                <a:latin typeface="微软雅黑" panose="020B0503020204020204" pitchFamily="34" charset="-122"/>
                <a:ea typeface="微软雅黑" panose="020B0503020204020204" pitchFamily="34" charset="-122"/>
              </a:rPr>
              <a:t>对</a:t>
            </a:r>
            <a:r>
              <a:rPr lang="zh-CN" altLang="en-US" sz="2400" b="1" dirty="0">
                <a:solidFill>
                  <a:srgbClr val="FF0000"/>
                </a:solidFill>
                <a:latin typeface="微软雅黑" panose="020B0503020204020204" pitchFamily="34" charset="-122"/>
                <a:ea typeface="微软雅黑" panose="020B0503020204020204" pitchFamily="34" charset="-122"/>
                <a:sym typeface="+mn-ea"/>
              </a:rPr>
              <a:t>宗教</a:t>
            </a:r>
            <a:r>
              <a:rPr lang="zh-CN" altLang="en-US" sz="2400" b="1" dirty="0">
                <a:solidFill>
                  <a:srgbClr val="FF0000"/>
                </a:solidFill>
                <a:latin typeface="微软雅黑" panose="020B0503020204020204" pitchFamily="34" charset="-122"/>
                <a:ea typeface="微软雅黑" panose="020B0503020204020204" pitchFamily="34" charset="-122"/>
              </a:rPr>
              <a:t>界：</a:t>
            </a:r>
            <a:r>
              <a:rPr lang="zh-CN" altLang="en-US" sz="2400" b="1" dirty="0">
                <a:solidFill>
                  <a:srgbClr val="000000"/>
                </a:solidFill>
                <a:latin typeface="微软雅黑" panose="020B0503020204020204" pitchFamily="34" charset="-122"/>
                <a:ea typeface="微软雅黑" panose="020B0503020204020204" pitchFamily="34" charset="-122"/>
                <a:sym typeface="+mn-ea"/>
              </a:rPr>
              <a:t>挑战 </a:t>
            </a:r>
            <a:r>
              <a:rPr lang="zh-CN" altLang="en-US" sz="2400" b="1" u="sng" dirty="0">
                <a:solidFill>
                  <a:srgbClr val="000000"/>
                </a:solidFill>
                <a:latin typeface="微软雅黑" panose="020B0503020204020204" pitchFamily="34" charset="-122"/>
                <a:ea typeface="微软雅黑" panose="020B0503020204020204" pitchFamily="34" charset="-122"/>
                <a:sym typeface="+mn-ea"/>
              </a:rPr>
              <a:t>                                          </a:t>
            </a:r>
            <a:r>
              <a:rPr lang="zh-CN" altLang="en-US" sz="2400" b="1" dirty="0">
                <a:solidFill>
                  <a:srgbClr val="000000"/>
                </a:solidFill>
                <a:latin typeface="微软雅黑" panose="020B0503020204020204" pitchFamily="34" charset="-122"/>
                <a:ea typeface="微软雅黑" panose="020B0503020204020204" pitchFamily="34" charset="-122"/>
                <a:sym typeface="+mn-ea"/>
              </a:rPr>
              <a:t>。</a:t>
            </a:r>
            <a:endParaRPr lang="zh-CN" altLang="en-US" sz="2400" b="1" dirty="0">
              <a:solidFill>
                <a:srgbClr val="000000"/>
              </a:solidFill>
              <a:latin typeface="微软雅黑" panose="020B0503020204020204" pitchFamily="34" charset="-122"/>
              <a:ea typeface="微软雅黑" panose="020B0503020204020204" pitchFamily="34" charset="-122"/>
              <a:sym typeface="+mn-ea"/>
            </a:endParaRPr>
          </a:p>
          <a:p>
            <a:pPr marL="273050" indent="-273050" algn="just" eaLnBrk="0" hangingPunct="0">
              <a:lnSpc>
                <a:spcPct val="160000"/>
              </a:lnSpc>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2.</a:t>
            </a:r>
            <a:r>
              <a:rPr lang="zh-CN" altLang="en-US" sz="2400" b="1" dirty="0">
                <a:solidFill>
                  <a:srgbClr val="FF0000"/>
                </a:solidFill>
                <a:latin typeface="微软雅黑" panose="020B0503020204020204" pitchFamily="34" charset="-122"/>
                <a:ea typeface="微软雅黑" panose="020B0503020204020204" pitchFamily="34" charset="-122"/>
              </a:rPr>
              <a:t>对</a:t>
            </a:r>
            <a:r>
              <a:rPr lang="zh-CN" altLang="en-US" sz="2400" b="1" dirty="0">
                <a:solidFill>
                  <a:srgbClr val="FF0000"/>
                </a:solidFill>
                <a:latin typeface="微软雅黑" panose="020B0503020204020204" pitchFamily="34" charset="-122"/>
                <a:ea typeface="微软雅黑" panose="020B0503020204020204" pitchFamily="34" charset="-122"/>
                <a:sym typeface="+mn-ea"/>
              </a:rPr>
              <a:t>科学</a:t>
            </a:r>
            <a:r>
              <a:rPr lang="zh-CN" altLang="en-US" sz="2400" b="1" dirty="0">
                <a:solidFill>
                  <a:srgbClr val="FF0000"/>
                </a:solidFill>
                <a:latin typeface="微软雅黑" panose="020B0503020204020204" pitchFamily="34" charset="-122"/>
                <a:ea typeface="微软雅黑" panose="020B0503020204020204" pitchFamily="34" charset="-122"/>
              </a:rPr>
              <a:t>界：</a:t>
            </a:r>
            <a:endParaRPr lang="zh-CN" altLang="en-US" sz="2400" b="1" dirty="0">
              <a:solidFill>
                <a:srgbClr val="FF0000"/>
              </a:solidFill>
              <a:latin typeface="微软雅黑" panose="020B0503020204020204" pitchFamily="34" charset="-122"/>
              <a:ea typeface="微软雅黑" panose="020B0503020204020204" pitchFamily="34" charset="-122"/>
            </a:endParaRPr>
          </a:p>
          <a:p>
            <a:pPr marL="273050" indent="-273050" algn="just" eaLnBrk="0" hangingPunct="0">
              <a:lnSpc>
                <a:spcPct val="160000"/>
              </a:lnSpc>
              <a:spcBef>
                <a:spcPct val="20000"/>
              </a:spcBef>
              <a:buClr>
                <a:schemeClr val="accent2"/>
              </a:buClr>
              <a:buSzPct val="85000"/>
              <a:buFont typeface="Brush Script MT" panose="03060802040406070304" pitchFamily="66" charset="0"/>
            </a:pPr>
            <a:r>
              <a:rPr lang="zh-CN" altLang="en-US" sz="2400" b="1" dirty="0">
                <a:solidFill>
                  <a:srgbClr val="000000"/>
                </a:solidFill>
                <a:latin typeface="微软雅黑" panose="020B0503020204020204" pitchFamily="34" charset="-122"/>
                <a:ea typeface="微软雅黑" panose="020B0503020204020204" pitchFamily="34" charset="-122"/>
                <a:sym typeface="+mn-ea"/>
              </a:rPr>
              <a:t>	</a:t>
            </a:r>
            <a:endParaRPr lang="zh-CN" altLang="en-US" sz="2400" b="1" dirty="0">
              <a:solidFill>
                <a:srgbClr val="000000"/>
              </a:solidFill>
              <a:latin typeface="微软雅黑" panose="020B0503020204020204" pitchFamily="34" charset="-122"/>
              <a:ea typeface="微软雅黑" panose="020B0503020204020204" pitchFamily="34" charset="-122"/>
            </a:endParaRPr>
          </a:p>
          <a:p>
            <a:pPr marL="273050" indent="-273050" algn="just" eaLnBrk="0" hangingPunct="0">
              <a:lnSpc>
                <a:spcPct val="160000"/>
              </a:lnSpc>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3.</a:t>
            </a:r>
            <a:r>
              <a:rPr lang="zh-CN" altLang="en-US" sz="2400" b="1" dirty="0">
                <a:solidFill>
                  <a:srgbClr val="FF0000"/>
                </a:solidFill>
                <a:latin typeface="微软雅黑" panose="020B0503020204020204" pitchFamily="34" charset="-122"/>
                <a:ea typeface="微软雅黑" panose="020B0503020204020204" pitchFamily="34" charset="-122"/>
              </a:rPr>
              <a:t>对思想界：</a:t>
            </a:r>
            <a:endParaRPr lang="zh-CN" altLang="en-US" sz="2400" b="1" dirty="0">
              <a:solidFill>
                <a:srgbClr val="FF0000"/>
              </a:solidFill>
              <a:latin typeface="微软雅黑" panose="020B0503020204020204" pitchFamily="34" charset="-122"/>
              <a:ea typeface="微软雅黑" panose="020B0503020204020204" pitchFamily="34" charset="-122"/>
            </a:endParaRPr>
          </a:p>
          <a:p>
            <a:pPr marL="273050" indent="-273050" algn="just" eaLnBrk="0" hangingPunct="0">
              <a:lnSpc>
                <a:spcPct val="160000"/>
              </a:lnSpc>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4.</a:t>
            </a:r>
            <a:r>
              <a:rPr lang="zh-CN" altLang="en-US" sz="2400" b="1" dirty="0">
                <a:solidFill>
                  <a:srgbClr val="FF0000"/>
                </a:solidFill>
                <a:latin typeface="微软雅黑" panose="020B0503020204020204" pitchFamily="34" charset="-122"/>
                <a:ea typeface="微软雅黑" panose="020B0503020204020204" pitchFamily="34" charset="-122"/>
              </a:rPr>
              <a:t>社会影响：</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31748" name="Text Box 4"/>
          <p:cNvSpPr txBox="1"/>
          <p:nvPr/>
        </p:nvSpPr>
        <p:spPr>
          <a:xfrm>
            <a:off x="1354138" y="439420"/>
            <a:ext cx="6265862" cy="495300"/>
          </a:xfrm>
          <a:prstGeom prst="rect">
            <a:avLst/>
          </a:prstGeom>
          <a:noFill/>
          <a:ln w="9525">
            <a:noFill/>
          </a:ln>
        </p:spPr>
        <p:txBody>
          <a:bodyPr/>
          <a:p>
            <a:pPr marL="342900" indent="-342900" algn="ctr" eaLnBrk="0" hangingPunct="0">
              <a:lnSpc>
                <a:spcPct val="90000"/>
              </a:lnSpc>
              <a:spcBef>
                <a:spcPct val="20000"/>
              </a:spcBef>
            </a:pPr>
            <a:r>
              <a:rPr lang="zh-CN" altLang="en-US" sz="3600" b="1" dirty="0">
                <a:solidFill>
                  <a:srgbClr val="000000"/>
                </a:solidFill>
                <a:latin typeface="微软雅黑" panose="020B0503020204020204" pitchFamily="34" charset="-122"/>
                <a:ea typeface="微软雅黑" panose="020B0503020204020204" pitchFamily="34" charset="-122"/>
              </a:rPr>
              <a:t>达尔文“进化论”的历史意义 </a:t>
            </a:r>
            <a:endParaRPr lang="zh-CN" altLang="en-US" sz="3600" b="1" dirty="0">
              <a:solidFill>
                <a:srgbClr val="000000"/>
              </a:solidFill>
              <a:latin typeface="微软雅黑" panose="020B0503020204020204" pitchFamily="34" charset="-122"/>
              <a:ea typeface="微软雅黑" panose="020B0503020204020204" pitchFamily="34" charset="-122"/>
            </a:endParaRPr>
          </a:p>
        </p:txBody>
      </p:sp>
      <p:sp>
        <p:nvSpPr>
          <p:cNvPr id="3" name="Text Box 4"/>
          <p:cNvSpPr txBox="1"/>
          <p:nvPr/>
        </p:nvSpPr>
        <p:spPr>
          <a:xfrm>
            <a:off x="3496945" y="1257300"/>
            <a:ext cx="3268980" cy="495300"/>
          </a:xfrm>
          <a:prstGeom prst="rect">
            <a:avLst/>
          </a:prstGeom>
          <a:noFill/>
          <a:ln w="9525">
            <a:noFill/>
          </a:ln>
        </p:spPr>
        <p:txBody>
          <a:bodyPr/>
          <a:p>
            <a:pPr marL="342900" indent="-342900" algn="l" eaLnBrk="0" hangingPunct="0">
              <a:lnSpc>
                <a:spcPct val="90000"/>
              </a:lnSpc>
              <a:spcBef>
                <a:spcPct val="20000"/>
              </a:spcBef>
            </a:pPr>
            <a:r>
              <a:rPr lang="zh-CN" altLang="en-US" sz="2800" b="1" dirty="0">
                <a:solidFill>
                  <a:srgbClr val="000000"/>
                </a:solidFill>
                <a:latin typeface="微软雅黑" panose="020B0503020204020204" pitchFamily="34" charset="-122"/>
                <a:ea typeface="微软雅黑" panose="020B0503020204020204" pitchFamily="34" charset="-122"/>
              </a:rPr>
              <a:t>封建神学创世说</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sp>
        <p:nvSpPr>
          <p:cNvPr id="5" name="Text Box 4"/>
          <p:cNvSpPr txBox="1"/>
          <p:nvPr/>
        </p:nvSpPr>
        <p:spPr>
          <a:xfrm>
            <a:off x="2299970" y="1960880"/>
            <a:ext cx="5662295" cy="1113155"/>
          </a:xfrm>
          <a:prstGeom prst="rect">
            <a:avLst/>
          </a:prstGeom>
          <a:noFill/>
          <a:ln w="9525">
            <a:noFill/>
          </a:ln>
        </p:spPr>
        <p:txBody>
          <a:bodyPr/>
          <a:p>
            <a:pPr marL="342900" indent="-342900" algn="l" eaLnBrk="0" hangingPunct="0">
              <a:lnSpc>
                <a:spcPct val="130000"/>
              </a:lnSpc>
              <a:spcBef>
                <a:spcPct val="20000"/>
              </a:spcBef>
            </a:pPr>
            <a:r>
              <a:rPr lang="zh-CN" altLang="en-US" sz="2800" b="1" dirty="0">
                <a:solidFill>
                  <a:srgbClr val="000000"/>
                </a:solidFill>
                <a:latin typeface="微软雅黑" panose="020B0503020204020204" pitchFamily="34" charset="-122"/>
                <a:ea typeface="微软雅黑" panose="020B0503020204020204" pitchFamily="34" charset="-122"/>
                <a:sym typeface="+mn-ea"/>
              </a:rPr>
              <a:t>把发展变化的思想引入生命世界，</a:t>
            </a:r>
            <a:r>
              <a:rPr lang="zh-CN" altLang="en-US" sz="2800" b="1" dirty="0">
                <a:solidFill>
                  <a:schemeClr val="tx1"/>
                </a:solidFill>
                <a:latin typeface="微软雅黑" panose="020B0503020204020204" pitchFamily="34" charset="-122"/>
                <a:ea typeface="微软雅黑" panose="020B0503020204020204" pitchFamily="34" charset="-122"/>
                <a:sym typeface="+mn-ea"/>
              </a:rPr>
              <a:t>开创了</a:t>
            </a:r>
            <a:r>
              <a:rPr lang="zh-CN" altLang="en-US" sz="2800" b="1" dirty="0">
                <a:solidFill>
                  <a:srgbClr val="FF0000"/>
                </a:solidFill>
                <a:latin typeface="微软雅黑" panose="020B0503020204020204" pitchFamily="34" charset="-122"/>
                <a:ea typeface="微软雅黑" panose="020B0503020204020204" pitchFamily="34" charset="-122"/>
                <a:sym typeface="+mn-ea"/>
              </a:rPr>
              <a:t>生物科学</a:t>
            </a:r>
            <a:r>
              <a:rPr lang="zh-CN" altLang="en-US" sz="2800" b="1" dirty="0">
                <a:solidFill>
                  <a:schemeClr val="tx1"/>
                </a:solidFill>
                <a:latin typeface="微软雅黑" panose="020B0503020204020204" pitchFamily="34" charset="-122"/>
                <a:ea typeface="微软雅黑" panose="020B0503020204020204" pitchFamily="34" charset="-122"/>
                <a:sym typeface="+mn-ea"/>
              </a:rPr>
              <a:t>发展的新时代</a:t>
            </a:r>
            <a:r>
              <a:rPr lang="zh-CN" altLang="en-US" sz="2800" b="1" dirty="0">
                <a:solidFill>
                  <a:srgbClr val="000000"/>
                </a:solidFill>
                <a:latin typeface="微软雅黑" panose="020B0503020204020204" pitchFamily="34" charset="-122"/>
                <a:ea typeface="微软雅黑" panose="020B0503020204020204" pitchFamily="34" charset="-122"/>
                <a:sym typeface="+mn-ea"/>
              </a:rPr>
              <a:t>。</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7650" name="Picture 2" descr="图片1"/>
          <p:cNvPicPr>
            <a:picLocks noChangeAspect="1"/>
          </p:cNvPicPr>
          <p:nvPr/>
        </p:nvPicPr>
        <p:blipFill>
          <a:blip r:embed="rId1"/>
          <a:stretch>
            <a:fillRect/>
          </a:stretch>
        </p:blipFill>
        <p:spPr>
          <a:xfrm>
            <a:off x="-35877" y="0"/>
            <a:ext cx="9215437" cy="5143500"/>
          </a:xfrm>
          <a:prstGeom prst="rect">
            <a:avLst/>
          </a:prstGeom>
          <a:noFill/>
          <a:ln w="9525">
            <a:noFill/>
          </a:ln>
        </p:spPr>
      </p:pic>
      <p:sp>
        <p:nvSpPr>
          <p:cNvPr id="27651" name="Rectangle 3"/>
          <p:cNvSpPr/>
          <p:nvPr/>
        </p:nvSpPr>
        <p:spPr>
          <a:xfrm>
            <a:off x="476250" y="3729038"/>
            <a:ext cx="2301875" cy="431800"/>
          </a:xfrm>
          <a:prstGeom prst="rect">
            <a:avLst/>
          </a:prstGeom>
          <a:noFill/>
          <a:ln w="9525">
            <a:noFill/>
          </a:ln>
        </p:spPr>
        <p:txBody>
          <a:bodyPr wrap="none" lIns="90170" tIns="46990" rIns="90170" bIns="46990" anchor="ctr"/>
          <a:p>
            <a:pPr algn="ctr">
              <a:lnSpc>
                <a:spcPts val="3800"/>
              </a:lnSpc>
            </a:pPr>
            <a:r>
              <a:rPr lang="zh-CN" altLang="en-US" sz="3200" b="1" dirty="0">
                <a:solidFill>
                  <a:srgbClr val="000099"/>
                </a:solidFill>
                <a:latin typeface="微软雅黑" panose="020B0503020204020204" pitchFamily="34" charset="-122"/>
                <a:ea typeface="微软雅黑" panose="020B0503020204020204" pitchFamily="34" charset="-122"/>
              </a:rPr>
              <a:t>赫胥黎</a:t>
            </a:r>
            <a:endParaRPr lang="zh-CN" altLang="en-US" sz="3200" b="1" dirty="0">
              <a:solidFill>
                <a:srgbClr val="000099"/>
              </a:solidFill>
              <a:latin typeface="微软雅黑" panose="020B0503020204020204" pitchFamily="34" charset="-122"/>
              <a:ea typeface="微软雅黑" panose="020B0503020204020204" pitchFamily="34" charset="-122"/>
            </a:endParaRPr>
          </a:p>
        </p:txBody>
      </p:sp>
      <p:pic>
        <p:nvPicPr>
          <p:cNvPr id="27653" name="Picture 5" descr="b9d8b701a9914a151d95838a"/>
          <p:cNvPicPr>
            <a:picLocks noChangeAspect="1"/>
          </p:cNvPicPr>
          <p:nvPr/>
        </p:nvPicPr>
        <p:blipFill>
          <a:blip r:embed="rId2"/>
          <a:stretch>
            <a:fillRect/>
          </a:stretch>
        </p:blipFill>
        <p:spPr>
          <a:xfrm>
            <a:off x="395288" y="915988"/>
            <a:ext cx="2259012" cy="2536825"/>
          </a:xfrm>
          <a:prstGeom prst="rect">
            <a:avLst/>
          </a:prstGeom>
          <a:noFill/>
          <a:ln w="9525">
            <a:noFill/>
          </a:ln>
        </p:spPr>
      </p:pic>
      <p:sp>
        <p:nvSpPr>
          <p:cNvPr id="27655" name="Rectangle 7"/>
          <p:cNvSpPr/>
          <p:nvPr/>
        </p:nvSpPr>
        <p:spPr>
          <a:xfrm>
            <a:off x="2778125" y="1451610"/>
            <a:ext cx="6121400" cy="1901825"/>
          </a:xfrm>
          <a:prstGeom prst="rect">
            <a:avLst/>
          </a:prstGeom>
          <a:noFill/>
          <a:ln w="9525" cap="flat" cmpd="sng">
            <a:solidFill>
              <a:schemeClr val="tx1"/>
            </a:solidFill>
            <a:prstDash val="solid"/>
            <a:miter/>
            <a:headEnd type="none" w="med" len="med"/>
            <a:tailEnd type="none" w="med" len="med"/>
          </a:ln>
        </p:spPr>
        <p:txBody>
          <a:bodyPr wrap="square" lIns="90170" tIns="46990" rIns="90170" bIns="46990">
            <a:spAutoFit/>
          </a:bodyPr>
          <a:p>
            <a:pPr>
              <a:lnSpc>
                <a:spcPct val="140000"/>
              </a:lnSpc>
            </a:pPr>
            <a:r>
              <a:rPr lang="zh-CN" altLang="en-US" sz="2800" dirty="0">
                <a:latin typeface="微软雅黑" panose="020B0503020204020204" pitchFamily="34" charset="-122"/>
                <a:ea typeface="微软雅黑" panose="020B0503020204020204" pitchFamily="34" charset="-122"/>
                <a:sym typeface="Arial" panose="020B0604020202020204" pitchFamily="34" charset="0"/>
              </a:rPr>
              <a:t>   </a:t>
            </a:r>
            <a:r>
              <a:rPr lang="zh-CN" altLang="en-US" sz="2800" dirty="0">
                <a:solidFill>
                  <a:schemeClr val="tx1"/>
                </a:solidFill>
                <a:latin typeface="微软雅黑" panose="020B0503020204020204" pitchFamily="34" charset="-122"/>
                <a:ea typeface="微软雅黑" panose="020B0503020204020204" pitchFamily="34" charset="-122"/>
                <a:sym typeface="Arial" panose="020B0604020202020204" pitchFamily="34" charset="0"/>
              </a:rPr>
              <a:t> 1863年，</a:t>
            </a:r>
            <a:r>
              <a:rPr lang="zh-CN" altLang="en-US" sz="2800" dirty="0">
                <a:solidFill>
                  <a:schemeClr val="tx1"/>
                </a:solidFill>
                <a:latin typeface="微软雅黑" panose="020B0503020204020204" pitchFamily="34" charset="-122"/>
                <a:ea typeface="微软雅黑" panose="020B0503020204020204" pitchFamily="34" charset="-122"/>
                <a:sym typeface="+mn-ea"/>
              </a:rPr>
              <a:t>赫胥黎</a:t>
            </a:r>
            <a:r>
              <a:rPr lang="zh-CN" altLang="en-US" sz="2800" dirty="0">
                <a:solidFill>
                  <a:schemeClr val="tx1"/>
                </a:solidFill>
                <a:latin typeface="微软雅黑" panose="020B0503020204020204" pitchFamily="34" charset="-122"/>
                <a:ea typeface="微软雅黑" panose="020B0503020204020204" pitchFamily="34" charset="-122"/>
                <a:sym typeface="Arial" panose="020B0604020202020204" pitchFamily="34" charset="0"/>
              </a:rPr>
              <a:t>以进化论为武器，大胆地提出</a:t>
            </a:r>
            <a:r>
              <a:rPr lang="zh-CN" altLang="en-US" sz="2800" b="1" dirty="0">
                <a:solidFill>
                  <a:schemeClr val="tx1"/>
                </a:solidFill>
                <a:latin typeface="微软雅黑" panose="020B0503020204020204" pitchFamily="34" charset="-122"/>
                <a:ea typeface="微软雅黑" panose="020B0503020204020204" pitchFamily="34" charset="-122"/>
                <a:sym typeface="Arial" panose="020B0604020202020204" pitchFamily="34" charset="0"/>
              </a:rPr>
              <a:t>“人类是和猿类由同一个祖先分支而来”。</a:t>
            </a:r>
            <a:endParaRPr lang="zh-CN" altLang="en-US" sz="2800" dirty="0">
              <a:solidFill>
                <a:srgbClr val="FF0000"/>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9698" name="Picture 2" descr="图片1"/>
          <p:cNvPicPr>
            <a:picLocks noChangeAspect="1"/>
          </p:cNvPicPr>
          <p:nvPr/>
        </p:nvPicPr>
        <p:blipFill>
          <a:blip r:embed="rId1"/>
          <a:stretch>
            <a:fillRect/>
          </a:stretch>
        </p:blipFill>
        <p:spPr>
          <a:xfrm>
            <a:off x="-36512" y="-19050"/>
            <a:ext cx="9215437" cy="5143500"/>
          </a:xfrm>
          <a:prstGeom prst="rect">
            <a:avLst/>
          </a:prstGeom>
          <a:noFill/>
          <a:ln w="9525">
            <a:noFill/>
          </a:ln>
        </p:spPr>
      </p:pic>
      <p:sp>
        <p:nvSpPr>
          <p:cNvPr id="29699" name="Text Box 4"/>
          <p:cNvSpPr txBox="1"/>
          <p:nvPr/>
        </p:nvSpPr>
        <p:spPr>
          <a:xfrm>
            <a:off x="3505835" y="1369695"/>
            <a:ext cx="5316855" cy="2330450"/>
          </a:xfrm>
          <a:prstGeom prst="rect">
            <a:avLst/>
          </a:prstGeom>
          <a:noFill/>
          <a:ln w="9525">
            <a:noFill/>
          </a:ln>
        </p:spPr>
        <p:txBody>
          <a:bodyPr wrap="square">
            <a:spAutoFit/>
          </a:bodyPr>
          <a:p>
            <a:pPr>
              <a:lnSpc>
                <a:spcPct val="130000"/>
              </a:lnSpc>
            </a:pPr>
            <a:r>
              <a:rPr lang="zh-CN" altLang="en-US" sz="280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sym typeface="+mn-ea"/>
              </a:rPr>
              <a:t>马克思读</a:t>
            </a:r>
            <a:r>
              <a:rPr lang="en-US" altLang="zh-CN" sz="280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sym typeface="+mn-ea"/>
              </a:rPr>
              <a:t>《</a:t>
            </a:r>
            <a:r>
              <a:rPr lang="zh-CN" altLang="en-US" sz="280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sym typeface="+mn-ea"/>
              </a:rPr>
              <a:t>物种起源</a:t>
            </a:r>
            <a:r>
              <a:rPr lang="en-US" altLang="zh-CN" sz="280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sym typeface="+mn-ea"/>
              </a:rPr>
              <a:t>》</a:t>
            </a:r>
            <a:r>
              <a:rPr lang="zh-CN" altLang="en-US" sz="280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sym typeface="+mn-ea"/>
              </a:rPr>
              <a:t>：</a:t>
            </a:r>
            <a:r>
              <a:rPr lang="zh-CN" altLang="en-US" sz="2800" dirty="0">
                <a:latin typeface="微软雅黑" panose="020B0503020204020204" pitchFamily="34" charset="-122"/>
                <a:ea typeface="微软雅黑" panose="020B0503020204020204" pitchFamily="34" charset="-122"/>
                <a:sym typeface="Arial" panose="020B0604020202020204" pitchFamily="34" charset="0"/>
              </a:rPr>
              <a:t>“</a:t>
            </a:r>
            <a:r>
              <a:rPr lang="zh-CN" altLang="en-US" sz="2800" dirty="0">
                <a:solidFill>
                  <a:srgbClr val="000000"/>
                </a:solidFill>
                <a:latin typeface="微软雅黑" panose="020B0503020204020204" pitchFamily="34" charset="-122"/>
                <a:ea typeface="微软雅黑" panose="020B0503020204020204" pitchFamily="34" charset="-122"/>
              </a:rPr>
              <a:t>达尔文的《物种起源》非常有意义，这本书可以用来</a:t>
            </a:r>
            <a:r>
              <a:rPr lang="zh-CN" altLang="en-US" sz="2800" b="1" dirty="0">
                <a:solidFill>
                  <a:schemeClr val="tx1"/>
                </a:solidFill>
                <a:latin typeface="微软雅黑" panose="020B0503020204020204" pitchFamily="34" charset="-122"/>
                <a:ea typeface="微软雅黑" panose="020B0503020204020204" pitchFamily="34" charset="-122"/>
              </a:rPr>
              <a:t>当做历史上的阶级斗争的自然科学根据</a:t>
            </a:r>
            <a:r>
              <a:rPr lang="zh-CN" altLang="en-US" sz="2800" dirty="0">
                <a:solidFill>
                  <a:srgbClr val="0000FF"/>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9700" name="Rectangle 3"/>
          <p:cNvSpPr/>
          <p:nvPr/>
        </p:nvSpPr>
        <p:spPr>
          <a:xfrm>
            <a:off x="643255" y="3700145"/>
            <a:ext cx="1768475" cy="574675"/>
          </a:xfrm>
          <a:prstGeom prst="rect">
            <a:avLst/>
          </a:prstGeom>
          <a:noFill/>
          <a:ln w="9525">
            <a:noFill/>
          </a:ln>
        </p:spPr>
        <p:txBody>
          <a:bodyPr wrap="none" lIns="90170" tIns="46990" rIns="90170" bIns="46990" anchor="ctr"/>
          <a:p>
            <a:pPr algn="ctr">
              <a:lnSpc>
                <a:spcPts val="3800"/>
              </a:lnSpc>
            </a:pPr>
            <a:r>
              <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rPr>
              <a:t>马克思</a:t>
            </a:r>
            <a:endPar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725" name="WordArt 5"/>
          <p:cNvSpPr>
            <a:spLocks noChangeArrowheads="1" noChangeShapeType="1"/>
          </p:cNvSpPr>
          <p:nvPr/>
        </p:nvSpPr>
        <p:spPr bwMode="auto">
          <a:xfrm>
            <a:off x="3584575" y="1139508"/>
            <a:ext cx="4572000" cy="522287"/>
          </a:xfrm>
          <a:prstGeom prst="rect">
            <a:avLst/>
          </a:prstGeom>
        </p:spPr>
        <p:txBody>
          <a:bodyPr wrap="none" numCol="1" fromWordArt="1">
            <a:prstTxWarp prst="textCanDown">
              <a:avLst>
                <a:gd name="adj" fmla="val 14287"/>
              </a:avLst>
            </a:prstTxWarp>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1" i="0" u="none" strike="noStrike" kern="1200" cap="none" spc="0" normalizeH="0" baseline="0" noProof="0" smtClean="0">
              <a:ln w="9525" cmpd="sng">
                <a:solidFill>
                  <a:srgbClr val="000000"/>
                </a:solidFill>
                <a:round/>
              </a:ln>
              <a:solidFill>
                <a:srgbClr val="000000"/>
              </a:solidFill>
              <a:effectLst/>
              <a:uLnTx/>
              <a:uFillTx/>
              <a:latin typeface="微软雅黑" panose="020B0503020204020204" pitchFamily="34" charset="-122"/>
              <a:ea typeface="微软雅黑" panose="020B0503020204020204" pitchFamily="34" charset="-122"/>
              <a:cs typeface="+mn-cs"/>
            </a:endParaRPr>
          </a:p>
        </p:txBody>
      </p:sp>
      <p:pic>
        <p:nvPicPr>
          <p:cNvPr id="29702" name="Picture 6" descr="C:\Users\Administrator\Desktop\300326482987132677080805301_950.jpg300326482987132677080805301_950"/>
          <p:cNvPicPr>
            <a:picLocks noChangeAspect="1"/>
          </p:cNvPicPr>
          <p:nvPr/>
        </p:nvPicPr>
        <p:blipFill>
          <a:blip r:embed="rId2"/>
          <a:stretch>
            <a:fillRect/>
          </a:stretch>
        </p:blipFill>
        <p:spPr>
          <a:xfrm>
            <a:off x="431800" y="1139825"/>
            <a:ext cx="2400300" cy="2447925"/>
          </a:xfrm>
          <a:prstGeom prst="rect">
            <a:avLst/>
          </a:prstGeom>
          <a:noFill/>
          <a:ln w="9525">
            <a:noFill/>
          </a:ln>
        </p:spPr>
      </p:pic>
      <p:sp>
        <p:nvSpPr>
          <p:cNvPr id="30727" name="Text Box 7"/>
          <p:cNvSpPr txBox="1"/>
          <p:nvPr/>
        </p:nvSpPr>
        <p:spPr>
          <a:xfrm>
            <a:off x="2832100" y="3926840"/>
            <a:ext cx="6420485" cy="1081405"/>
          </a:xfrm>
          <a:prstGeom prst="rect">
            <a:avLst/>
          </a:prstGeom>
          <a:noFill/>
          <a:ln w="9525" cap="flat" cmpd="sng">
            <a:solidFill>
              <a:schemeClr val="bg2"/>
            </a:solidFill>
            <a:prstDash val="solid"/>
            <a:miter/>
            <a:headEnd type="none" w="med" len="med"/>
            <a:tailEnd type="none" w="med" len="med"/>
          </a:ln>
        </p:spPr>
        <p:txBody>
          <a:bodyPr wrap="square">
            <a:spAutoFit/>
          </a:bodyPr>
          <a:p>
            <a:pPr eaLnBrk="0" hangingPunct="0">
              <a:lnSpc>
                <a:spcPct val="90000"/>
              </a:lnSpc>
              <a:spcBef>
                <a:spcPct val="50000"/>
              </a:spcBef>
            </a:pPr>
            <a:r>
              <a:rPr lang="zh-CN" altLang="en-US" sz="2800" b="1" dirty="0">
                <a:solidFill>
                  <a:srgbClr val="FF0000"/>
                </a:solidFill>
                <a:latin typeface="Franklin Gothic Book" panose="020B0503020102020204" pitchFamily="34" charset="0"/>
                <a:ea typeface="微软雅黑" panose="020B0503020204020204" pitchFamily="34" charset="-122"/>
                <a:sym typeface="Arial" panose="020B0604020202020204" pitchFamily="34" charset="0"/>
              </a:rPr>
              <a:t>为马克思主义理论提供了自然史基础；</a:t>
            </a:r>
            <a:endParaRPr lang="zh-CN" altLang="en-US" sz="2800" b="1" dirty="0">
              <a:solidFill>
                <a:srgbClr val="FF0000"/>
              </a:solidFill>
              <a:latin typeface="Franklin Gothic Book" panose="020B0503020102020204" pitchFamily="34" charset="0"/>
              <a:ea typeface="微软雅黑" panose="020B0503020204020204" pitchFamily="34" charset="-122"/>
              <a:sym typeface="Arial" panose="020B0604020202020204" pitchFamily="34" charset="0"/>
            </a:endParaRPr>
          </a:p>
          <a:p>
            <a:pPr eaLnBrk="0" hangingPunct="0">
              <a:lnSpc>
                <a:spcPct val="90000"/>
              </a:lnSpc>
              <a:spcBef>
                <a:spcPct val="50000"/>
              </a:spcBef>
            </a:pPr>
            <a:r>
              <a:rPr lang="zh-CN" altLang="en-US" sz="2800" b="1" dirty="0">
                <a:solidFill>
                  <a:srgbClr val="FF0000"/>
                </a:solidFill>
                <a:latin typeface="Franklin Gothic Book" panose="020B0503020102020204" pitchFamily="34" charset="0"/>
                <a:ea typeface="微软雅黑" panose="020B0503020204020204" pitchFamily="34" charset="-122"/>
                <a:sym typeface="Arial" panose="020B0604020202020204" pitchFamily="34" charset="0"/>
              </a:rPr>
              <a:t>促进了人类认识的飞跃。</a:t>
            </a:r>
            <a:endParaRPr lang="zh-CN" altLang="en-US" sz="2800" b="1" dirty="0">
              <a:solidFill>
                <a:srgbClr val="FF0000"/>
              </a:solidFill>
              <a:latin typeface="Franklin Gothic Book" panose="020B0503020102020204" pitchFamily="34" charset="0"/>
              <a:ea typeface="微软雅黑" panose="020B0503020204020204" pitchFamily="34" charset="-122"/>
              <a:sym typeface="Arial" panose="020B0604020202020204" pitchFamily="34" charset="0"/>
            </a:endParaRPr>
          </a:p>
        </p:txBody>
      </p:sp>
      <p:sp>
        <p:nvSpPr>
          <p:cNvPr id="2" name="WordArt 8"/>
          <p:cNvSpPr>
            <a:spLocks noChangeArrowheads="1" noChangeShapeType="1"/>
          </p:cNvSpPr>
          <p:nvPr/>
        </p:nvSpPr>
        <p:spPr bwMode="auto">
          <a:xfrm>
            <a:off x="2987358" y="106998"/>
            <a:ext cx="4572000" cy="700405"/>
          </a:xfrm>
          <a:prstGeom prst="rect">
            <a:avLst/>
          </a:prstGeom>
          <a:noFill/>
          <a:ln w="9525">
            <a:noFill/>
          </a:ln>
        </p:spPr>
        <p:txBody>
          <a:bodyPr wrap="square" numCol="1" fromWordArt="0">
            <a:spAutoFit/>
          </a:bodyPr>
          <a:p>
            <a:pPr lvl="0" algn="l">
              <a:lnSpc>
                <a:spcPct val="110000"/>
              </a:lnSpc>
            </a:pPr>
            <a:r>
              <a:rPr lang="zh-CN" altLang="en-US" sz="3600" b="1" dirty="0">
                <a:latin typeface="微软雅黑" panose="020B0503020204020204" pitchFamily="34" charset="-122"/>
                <a:ea typeface="微软雅黑" panose="020B0503020204020204" pitchFamily="34" charset="-122"/>
                <a:sym typeface="+mn-ea"/>
              </a:rPr>
              <a:t>对思想界的影响</a:t>
            </a:r>
            <a:endParaRPr lang="zh-CN" altLang="en-US" sz="3600" b="1" dirty="0">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727"/>
                                        </p:tgtEl>
                                        <p:attrNameLst>
                                          <p:attrName>style.visibility</p:attrName>
                                        </p:attrNameLst>
                                      </p:cBhvr>
                                      <p:to>
                                        <p:strVal val="visible"/>
                                      </p:to>
                                    </p:set>
                                    <p:anim calcmode="lin" valueType="num">
                                      <p:cBhvr>
                                        <p:cTn id="7" dur="500" fill="hold"/>
                                        <p:tgtEl>
                                          <p:spTgt spid="30727"/>
                                        </p:tgtEl>
                                        <p:attrNameLst>
                                          <p:attrName>ppt_w</p:attrName>
                                        </p:attrNameLst>
                                      </p:cBhvr>
                                      <p:tavLst>
                                        <p:tav tm="0">
                                          <p:val>
                                            <p:fltVal val="0.000000"/>
                                          </p:val>
                                        </p:tav>
                                        <p:tav tm="100000">
                                          <p:val>
                                            <p:strVal val="#ppt_w"/>
                                          </p:val>
                                        </p:tav>
                                      </p:tavLst>
                                    </p:anim>
                                    <p:anim calcmode="lin" valueType="num">
                                      <p:cBhvr>
                                        <p:cTn id="8" dur="500" fill="hold"/>
                                        <p:tgtEl>
                                          <p:spTgt spid="30727"/>
                                        </p:tgtEl>
                                        <p:attrNameLst>
                                          <p:attrName>ppt_h</p:attrName>
                                        </p:attrNameLst>
                                      </p:cBhvr>
                                      <p:tavLst>
                                        <p:tav tm="0">
                                          <p:val>
                                            <p:fltVal val="0.000000"/>
                                          </p:val>
                                        </p:tav>
                                        <p:tav tm="100000">
                                          <p:val>
                                            <p:strVal val="#ppt_h"/>
                                          </p:val>
                                        </p:tav>
                                      </p:tavLst>
                                    </p:anim>
                                    <p:animEffect transition="in" filter="fade">
                                      <p:cBhvr>
                                        <p:cTn id="9" dur="500"/>
                                        <p:tgtEl>
                                          <p:spTgt spid="30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0722" name="Picture 2" descr="图片1"/>
          <p:cNvPicPr>
            <a:picLocks noChangeAspect="1"/>
          </p:cNvPicPr>
          <p:nvPr/>
        </p:nvPicPr>
        <p:blipFill>
          <a:blip r:embed="rId1"/>
          <a:stretch>
            <a:fillRect/>
          </a:stretch>
        </p:blipFill>
        <p:spPr>
          <a:xfrm>
            <a:off x="-34925" y="635"/>
            <a:ext cx="9215438" cy="5143500"/>
          </a:xfrm>
          <a:prstGeom prst="rect">
            <a:avLst/>
          </a:prstGeom>
          <a:noFill/>
          <a:ln w="9525">
            <a:noFill/>
          </a:ln>
        </p:spPr>
      </p:pic>
      <p:sp>
        <p:nvSpPr>
          <p:cNvPr id="30724" name="Text Box 4"/>
          <p:cNvSpPr txBox="1"/>
          <p:nvPr/>
        </p:nvSpPr>
        <p:spPr>
          <a:xfrm>
            <a:off x="3112770" y="1124585"/>
            <a:ext cx="6068060" cy="3192145"/>
          </a:xfrm>
          <a:prstGeom prst="rect">
            <a:avLst/>
          </a:prstGeom>
          <a:noFill/>
          <a:ln w="9525">
            <a:noFill/>
          </a:ln>
        </p:spPr>
        <p:txBody>
          <a:bodyPr wrap="square">
            <a:spAutoFit/>
          </a:bodyPr>
          <a:p>
            <a:pPr eaLnBrk="0" hangingPunct="0">
              <a:lnSpc>
                <a:spcPct val="120000"/>
              </a:lnSpc>
            </a:pPr>
            <a:r>
              <a:rPr lang="en-US" altLang="zh-CN"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天演论</a:t>
            </a:r>
            <a:r>
              <a:rPr lang="en-US" altLang="zh-CN"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（严复对赫胥黎</a:t>
            </a:r>
            <a:r>
              <a:rPr lang="en-US" altLang="zh-CN"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进化论与伦理学</a:t>
            </a:r>
            <a:r>
              <a:rPr lang="en-US" altLang="zh-CN"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的译著）</a:t>
            </a:r>
            <a:r>
              <a:rPr lang="zh-CN" altLang="en-US" sz="2800" b="1" dirty="0">
                <a:latin typeface="微软雅黑" panose="020B0503020204020204" pitchFamily="34" charset="-122"/>
                <a:ea typeface="微软雅黑" panose="020B0503020204020204" pitchFamily="34" charset="-122"/>
                <a:cs typeface="微软雅黑" panose="020B0503020204020204" pitchFamily="34" charset="-122"/>
                <a:sym typeface="+mn-ea"/>
              </a:rPr>
              <a:t>积极宣传和介绍进化论思想，</a:t>
            </a:r>
            <a:r>
              <a:rPr lang="zh-CN" altLang="en-US" sz="2800" b="1" dirty="0">
                <a:latin typeface="+mn-ea"/>
                <a:sym typeface="+mn-ea"/>
              </a:rPr>
              <a:t>高呼“物竟天择，适者生存”和“优胜劣汰”，指出</a:t>
            </a:r>
            <a:r>
              <a:rPr lang="zh-CN" altLang="en-US" sz="2800" b="1" dirty="0">
                <a:latin typeface="微软雅黑" panose="020B0503020204020204" pitchFamily="34" charset="-122"/>
                <a:ea typeface="微软雅黑" panose="020B0503020204020204" pitchFamily="34" charset="-122"/>
                <a:sym typeface="+mn-ea"/>
              </a:rPr>
              <a:t>再不变法将循优胜劣汰之公理而亡国灭种。</a:t>
            </a:r>
            <a:endParaRPr lang="zh-CN" altLang="en-US" sz="2800" b="1" dirty="0">
              <a:solidFill>
                <a:srgbClr val="0000FF"/>
              </a:solidFill>
              <a:latin typeface="微软雅黑" panose="020B0503020204020204" pitchFamily="34" charset="-122"/>
              <a:ea typeface="微软雅黑" panose="020B0503020204020204" pitchFamily="34" charset="-122"/>
              <a:sym typeface="Arial" panose="020B0604020202020204" pitchFamily="34" charset="0"/>
            </a:endParaRPr>
          </a:p>
          <a:p>
            <a:pPr eaLnBrk="0" hangingPunct="0">
              <a:lnSpc>
                <a:spcPct val="120000"/>
              </a:lnSpc>
            </a:pPr>
            <a:endParaRPr lang="zh-CN" altLang="en-US" sz="2800" b="1"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0725" name="Picture 5" descr="YANFU">
            <a:hlinkClick r:id="rId2"/>
          </p:cNvPr>
          <p:cNvPicPr>
            <a:picLocks noChangeAspect="1"/>
          </p:cNvPicPr>
          <p:nvPr/>
        </p:nvPicPr>
        <p:blipFill>
          <a:blip r:embed="rId3"/>
          <a:stretch>
            <a:fillRect/>
          </a:stretch>
        </p:blipFill>
        <p:spPr>
          <a:xfrm>
            <a:off x="612775" y="1347788"/>
            <a:ext cx="2305050" cy="2447925"/>
          </a:xfrm>
          <a:prstGeom prst="rect">
            <a:avLst/>
          </a:prstGeom>
          <a:noFill/>
          <a:ln w="9525">
            <a:noFill/>
          </a:ln>
        </p:spPr>
      </p:pic>
      <p:sp>
        <p:nvSpPr>
          <p:cNvPr id="30727" name="Rectangle 3"/>
          <p:cNvSpPr/>
          <p:nvPr/>
        </p:nvSpPr>
        <p:spPr>
          <a:xfrm>
            <a:off x="898525" y="3795713"/>
            <a:ext cx="1768475" cy="573087"/>
          </a:xfrm>
          <a:prstGeom prst="rect">
            <a:avLst/>
          </a:prstGeom>
          <a:noFill/>
          <a:ln w="9525">
            <a:noFill/>
          </a:ln>
        </p:spPr>
        <p:txBody>
          <a:bodyPr wrap="none" lIns="90170" tIns="46990" rIns="90170" bIns="46990" anchor="ctr"/>
          <a:p>
            <a:pPr algn="ctr">
              <a:lnSpc>
                <a:spcPts val="3800"/>
              </a:lnSpc>
            </a:pPr>
            <a:r>
              <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rPr>
              <a:t>严复</a:t>
            </a:r>
            <a:endPar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 name="WordArt 8"/>
          <p:cNvSpPr>
            <a:spLocks noChangeArrowheads="1" noChangeShapeType="1"/>
          </p:cNvSpPr>
          <p:nvPr/>
        </p:nvSpPr>
        <p:spPr bwMode="auto">
          <a:xfrm>
            <a:off x="2987358" y="106998"/>
            <a:ext cx="4572000" cy="700405"/>
          </a:xfrm>
          <a:prstGeom prst="rect">
            <a:avLst/>
          </a:prstGeom>
          <a:noFill/>
          <a:ln w="9525">
            <a:noFill/>
          </a:ln>
        </p:spPr>
        <p:txBody>
          <a:bodyPr wrap="square" numCol="1" fromWordArt="0">
            <a:spAutoFit/>
          </a:bodyPr>
          <a:p>
            <a:pPr lvl="0" algn="l">
              <a:lnSpc>
                <a:spcPct val="110000"/>
              </a:lnSpc>
            </a:pPr>
            <a:r>
              <a:rPr lang="zh-CN" altLang="en-US" sz="3600" b="1" dirty="0">
                <a:latin typeface="微软雅黑" panose="020B0503020204020204" pitchFamily="34" charset="-122"/>
                <a:ea typeface="微软雅黑" panose="020B0503020204020204" pitchFamily="34" charset="-122"/>
                <a:sym typeface="+mn-ea"/>
              </a:rPr>
              <a:t>对中国的影响</a:t>
            </a:r>
            <a:endParaRPr lang="zh-CN" altLang="en-US" sz="3600" b="1" dirty="0">
              <a:latin typeface="微软雅黑" panose="020B0503020204020204" pitchFamily="34" charset="-122"/>
              <a:ea typeface="微软雅黑" panose="020B0503020204020204" pitchFamily="34" charset="-122"/>
              <a:sym typeface="+mn-ea"/>
            </a:endParaRPr>
          </a:p>
        </p:txBody>
      </p:sp>
      <p:sp>
        <p:nvSpPr>
          <p:cNvPr id="3" name="Text Box 7"/>
          <p:cNvSpPr txBox="1"/>
          <p:nvPr/>
        </p:nvSpPr>
        <p:spPr>
          <a:xfrm>
            <a:off x="2197735" y="4077335"/>
            <a:ext cx="6640195" cy="865505"/>
          </a:xfrm>
          <a:prstGeom prst="rect">
            <a:avLst/>
          </a:prstGeom>
          <a:noFill/>
          <a:ln w="9525" cap="flat" cmpd="sng">
            <a:solidFill>
              <a:schemeClr val="bg2"/>
            </a:solidFill>
            <a:prstDash val="solid"/>
            <a:miter/>
            <a:headEnd type="none" w="med" len="med"/>
            <a:tailEnd type="none" w="med" len="med"/>
          </a:ln>
        </p:spPr>
        <p:txBody>
          <a:bodyPr wrap="square">
            <a:spAutoFit/>
          </a:bodyPr>
          <a:p>
            <a:pPr eaLnBrk="0" hangingPunct="0">
              <a:lnSpc>
                <a:spcPct val="90000"/>
              </a:lnSpc>
              <a:spcBef>
                <a:spcPct val="50000"/>
              </a:spcBef>
            </a:pPr>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推进了戊戌变法的发展，对处于国家危亡时期的中国思想界产生了巨大的震动。</a:t>
            </a:r>
            <a:endPar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000000"/>
                                          </p:val>
                                        </p:tav>
                                        <p:tav tm="100000">
                                          <p:val>
                                            <p:strVal val="#ppt_w"/>
                                          </p:val>
                                        </p:tav>
                                      </p:tavLst>
                                    </p:anim>
                                    <p:anim calcmode="lin" valueType="num">
                                      <p:cBhvr>
                                        <p:cTn id="8" dur="500" fill="hold"/>
                                        <p:tgtEl>
                                          <p:spTgt spid="3"/>
                                        </p:tgtEl>
                                        <p:attrNameLst>
                                          <p:attrName>ppt_h</p:attrName>
                                        </p:attrNameLst>
                                      </p:cBhvr>
                                      <p:tavLst>
                                        <p:tav tm="0">
                                          <p:val>
                                            <p:fltVal val="0.00000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 name="文本框 3"/>
          <p:cNvSpPr txBox="1"/>
          <p:nvPr/>
        </p:nvSpPr>
        <p:spPr>
          <a:xfrm>
            <a:off x="2915285" y="176530"/>
            <a:ext cx="5986145" cy="3709035"/>
          </a:xfrm>
          <a:prstGeom prst="rect">
            <a:avLst/>
          </a:prstGeom>
          <a:noFill/>
        </p:spPr>
        <p:txBody>
          <a:bodyPr wrap="square" rtlCol="0">
            <a:spAutoFit/>
          </a:bodyPr>
          <a:p>
            <a:pPr>
              <a:lnSpc>
                <a:spcPct val="14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社会达尔文主义</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是</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19世纪后期</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在欧洲兴起的一种文化思潮，是带有哲学性、宗教性和社会学性质的观念。该观念产生和繁荣于</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英国</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，其主旨是将生物学领域里的发现应用到</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社会领域</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之中，强调</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社会领域的优胜劣</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汰</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从而为愈演愈烈的</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殖民主义、贫富差异和种族优越论</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提供理论上的支持。</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5" name="图片 4"/>
          <p:cNvPicPr>
            <a:picLocks noChangeAspect="1"/>
          </p:cNvPicPr>
          <p:nvPr/>
        </p:nvPicPr>
        <p:blipFill>
          <a:blip r:embed="rId1"/>
          <a:srcRect r="1528" b="9042"/>
          <a:stretch>
            <a:fillRect/>
          </a:stretch>
        </p:blipFill>
        <p:spPr>
          <a:xfrm>
            <a:off x="317500" y="262890"/>
            <a:ext cx="2454910" cy="3238500"/>
          </a:xfrm>
          <a:prstGeom prst="rect">
            <a:avLst/>
          </a:prstGeom>
        </p:spPr>
      </p:pic>
      <p:sp>
        <p:nvSpPr>
          <p:cNvPr id="30727" name="Rectangle 3"/>
          <p:cNvSpPr/>
          <p:nvPr/>
        </p:nvSpPr>
        <p:spPr>
          <a:xfrm>
            <a:off x="584835" y="3501073"/>
            <a:ext cx="1768475" cy="573087"/>
          </a:xfrm>
          <a:prstGeom prst="rect">
            <a:avLst/>
          </a:prstGeom>
          <a:noFill/>
          <a:ln w="9525">
            <a:noFill/>
          </a:ln>
        </p:spPr>
        <p:txBody>
          <a:bodyPr wrap="none" lIns="90170" tIns="46990" rIns="90170" bIns="46990" anchor="ctr"/>
          <a:p>
            <a:pPr algn="ctr">
              <a:lnSpc>
                <a:spcPts val="3800"/>
              </a:lnSpc>
            </a:pPr>
            <a:r>
              <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rPr>
              <a:t>斯宾塞</a:t>
            </a:r>
            <a:endParaRPr lang="zh-CN" altLang="en-US" sz="3200" b="1" dirty="0">
              <a:solidFill>
                <a:srgbClr val="00009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771" name="Rectangle 3"/>
          <p:cNvSpPr/>
          <p:nvPr/>
        </p:nvSpPr>
        <p:spPr>
          <a:xfrm>
            <a:off x="2773045" y="4013200"/>
            <a:ext cx="6047105" cy="953135"/>
          </a:xfrm>
          <a:prstGeom prst="rect">
            <a:avLst/>
          </a:prstGeom>
          <a:noFill/>
          <a:ln w="9525">
            <a:noFill/>
          </a:ln>
        </p:spPr>
        <p:txBody>
          <a:bodyPr wrap="square">
            <a:spAutoFit/>
          </a:bodyPr>
          <a:p>
            <a:pPr eaLnBrk="0" hangingPunct="0"/>
            <a:r>
              <a:rPr lang="zh-CN" altLang="en-US" sz="2800" b="1" dirty="0">
                <a:solidFill>
                  <a:srgbClr val="FF0000"/>
                </a:solidFill>
                <a:latin typeface="微软雅黑" panose="020B0503020204020204" pitchFamily="34" charset="-122"/>
                <a:ea typeface="微软雅黑" panose="020B0503020204020204" pitchFamily="34" charset="-122"/>
              </a:rPr>
              <a:t>“优胜劣汰”成为推行霸权主义和强权政治的理论依据。</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dissolve">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Picture 2" descr="图片1"/>
          <p:cNvPicPr>
            <a:picLocks noChangeAspect="1"/>
          </p:cNvPicPr>
          <p:nvPr/>
        </p:nvPicPr>
        <p:blipFill>
          <a:blip r:embed="rId1"/>
          <a:stretch>
            <a:fillRect/>
          </a:stretch>
        </p:blipFill>
        <p:spPr>
          <a:xfrm>
            <a:off x="-35877" y="0"/>
            <a:ext cx="9215437" cy="5143500"/>
          </a:xfrm>
          <a:prstGeom prst="rect">
            <a:avLst/>
          </a:prstGeom>
          <a:noFill/>
          <a:ln w="9525">
            <a:noFill/>
          </a:ln>
        </p:spPr>
      </p:pic>
      <p:sp>
        <p:nvSpPr>
          <p:cNvPr id="2" name="Rectangle 7"/>
          <p:cNvSpPr/>
          <p:nvPr/>
        </p:nvSpPr>
        <p:spPr>
          <a:xfrm>
            <a:off x="280670" y="131445"/>
            <a:ext cx="8525510" cy="4745355"/>
          </a:xfrm>
          <a:prstGeom prst="rect">
            <a:avLst/>
          </a:prstGeom>
          <a:noFill/>
          <a:ln w="9525" cap="flat" cmpd="sng">
            <a:noFill/>
            <a:prstDash val="solid"/>
            <a:miter/>
            <a:headEnd type="none" w="med" len="med"/>
            <a:tailEnd type="none" w="med" len="med"/>
          </a:ln>
        </p:spPr>
        <p:txBody>
          <a:bodyPr wrap="square" lIns="90170" tIns="46990" rIns="90170" bIns="46990">
            <a:spAutoFit/>
          </a:bodyPr>
          <a:p>
            <a:pPr>
              <a:lnSpc>
                <a:spcPct val="140000"/>
              </a:lnSpc>
            </a:pP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sym typeface="+mn-ea"/>
              </a:rPr>
              <a:t>2014年</a:t>
            </a:r>
            <a:r>
              <a:rPr lang="en-US" altLang="zh-CN" sz="2400" dirty="0">
                <a:latin typeface="微软雅黑" panose="020B0503020204020204" pitchFamily="34" charset="-122"/>
                <a:ea typeface="微软雅黑" panose="020B0503020204020204" pitchFamily="34" charset="-122"/>
                <a:sym typeface="+mn-ea"/>
              </a:rPr>
              <a:t>.</a:t>
            </a:r>
            <a:r>
              <a:rPr lang="zh-CN" altLang="en-US" sz="2400" dirty="0">
                <a:latin typeface="微软雅黑" panose="020B0503020204020204" pitchFamily="34" charset="-122"/>
                <a:ea typeface="微软雅黑" panose="020B0503020204020204" pitchFamily="34" charset="-122"/>
                <a:sym typeface="+mn-ea"/>
              </a:rPr>
              <a:t>天津</a:t>
            </a:r>
            <a:r>
              <a:rPr lang="en-US" altLang="zh-CN" sz="2400" dirty="0">
                <a:latin typeface="微软雅黑" panose="020B0503020204020204" pitchFamily="34" charset="-122"/>
                <a:ea typeface="微软雅黑" panose="020B0503020204020204" pitchFamily="34" charset="-122"/>
                <a:sym typeface="+mn-ea"/>
              </a:rPr>
              <a:t>.T5</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达尔文《物种起源》一出版，英国社会学家斯宾塞马上将达尔文的学说运用到社会历史领域，创立了社会达尔文主义。他认为，人类社会也像自然界一样，存在着生存竞争。在竞争中，强者生存了下来，而弱者则被淘汰。只有这样，人类社会才能进步。这种观点</a:t>
            </a:r>
            <a:endParaRPr lang="zh-CN" altLang="en-US" sz="2400" dirty="0">
              <a:latin typeface="微软雅黑" panose="020B0503020204020204" pitchFamily="34" charset="-122"/>
              <a:ea typeface="微软雅黑" panose="020B0503020204020204" pitchFamily="34" charset="-122"/>
            </a:endParaRPr>
          </a:p>
          <a:p>
            <a:pPr>
              <a:lnSpc>
                <a:spcPct val="140000"/>
              </a:lnSpc>
            </a:pPr>
            <a:r>
              <a:rPr lang="zh-CN" altLang="en-US" sz="2400" dirty="0">
                <a:latin typeface="微软雅黑" panose="020B0503020204020204" pitchFamily="34" charset="-122"/>
                <a:ea typeface="微软雅黑" panose="020B0503020204020204" pitchFamily="34" charset="-122"/>
              </a:rPr>
              <a:t>A.正确。社会科学可以借鉴自然科学理论</a:t>
            </a:r>
            <a:endParaRPr lang="zh-CN" altLang="en-US" sz="2400" dirty="0">
              <a:latin typeface="微软雅黑" panose="020B0503020204020204" pitchFamily="34" charset="-122"/>
              <a:ea typeface="微软雅黑" panose="020B0503020204020204" pitchFamily="34" charset="-122"/>
            </a:endParaRPr>
          </a:p>
          <a:p>
            <a:pPr>
              <a:lnSpc>
                <a:spcPct val="140000"/>
              </a:lnSpc>
            </a:pPr>
            <a:r>
              <a:rPr lang="zh-CN" altLang="en-US" sz="2400" dirty="0">
                <a:latin typeface="微软雅黑" panose="020B0503020204020204" pitchFamily="34" charset="-122"/>
                <a:ea typeface="微软雅黑" panose="020B0503020204020204" pitchFamily="34" charset="-122"/>
              </a:rPr>
              <a:t>B.错误。社会科学不可以借鉴自然科学理论</a:t>
            </a:r>
            <a:endParaRPr lang="zh-CN" altLang="en-US" sz="2400" dirty="0">
              <a:latin typeface="微软雅黑" panose="020B0503020204020204" pitchFamily="34" charset="-122"/>
              <a:ea typeface="微软雅黑" panose="020B0503020204020204" pitchFamily="34" charset="-122"/>
            </a:endParaRPr>
          </a:p>
          <a:p>
            <a:pPr>
              <a:lnSpc>
                <a:spcPct val="140000"/>
              </a:lnSpc>
            </a:pPr>
            <a:r>
              <a:rPr lang="zh-CN" altLang="en-US" sz="2400" dirty="0">
                <a:latin typeface="微软雅黑" panose="020B0503020204020204" pitchFamily="34" charset="-122"/>
                <a:ea typeface="微软雅黑" panose="020B0503020204020204" pitchFamily="34" charset="-122"/>
              </a:rPr>
              <a:t>C.正确。自然科学理论可以移植到社会科学领域</a:t>
            </a:r>
            <a:endParaRPr lang="zh-CN" altLang="en-US" sz="2400" dirty="0">
              <a:latin typeface="微软雅黑" panose="020B0503020204020204" pitchFamily="34" charset="-122"/>
              <a:ea typeface="微软雅黑" panose="020B0503020204020204" pitchFamily="34" charset="-122"/>
            </a:endParaRPr>
          </a:p>
          <a:p>
            <a:pPr>
              <a:lnSpc>
                <a:spcPct val="140000"/>
              </a:lnSpc>
            </a:pPr>
            <a:r>
              <a:rPr lang="zh-CN" altLang="en-US" sz="2400" dirty="0">
                <a:latin typeface="微软雅黑" panose="020B0503020204020204" pitchFamily="34" charset="-122"/>
                <a:ea typeface="微软雅黑" panose="020B0503020204020204" pitchFamily="34" charset="-122"/>
              </a:rPr>
              <a:t>D.错误。自然科学理论不可以移植到社会科学领域</a:t>
            </a:r>
            <a:endParaRPr lang="zh-CN" altLang="en-US" sz="2400" dirty="0">
              <a:latin typeface="微软雅黑" panose="020B0503020204020204" pitchFamily="34" charset="-122"/>
              <a:ea typeface="微软雅黑" panose="020B0503020204020204" pitchFamily="34" charset="-122"/>
            </a:endParaRPr>
          </a:p>
        </p:txBody>
      </p:sp>
      <p:sp>
        <p:nvSpPr>
          <p:cNvPr id="6" name="Rectangle 3"/>
          <p:cNvSpPr/>
          <p:nvPr/>
        </p:nvSpPr>
        <p:spPr>
          <a:xfrm>
            <a:off x="7548245" y="3908425"/>
            <a:ext cx="853440" cy="645160"/>
          </a:xfrm>
          <a:prstGeom prst="rect">
            <a:avLst/>
          </a:prstGeom>
          <a:solidFill>
            <a:schemeClr val="bg1"/>
          </a:solidFill>
          <a:ln w="9525">
            <a:noFill/>
          </a:ln>
        </p:spPr>
        <p:txBody>
          <a:bodyPr wrap="square">
            <a:spAutoFit/>
          </a:bodyPr>
          <a:p>
            <a:pPr algn="ctr" eaLnBrk="0" hangingPunct="0"/>
            <a:r>
              <a:rPr lang="en-US" altLang="zh-CN" sz="3600" b="1" dirty="0">
                <a:solidFill>
                  <a:srgbClr val="FF0000"/>
                </a:solidFill>
                <a:latin typeface="微软雅黑" panose="020B0503020204020204" pitchFamily="34" charset="-122"/>
                <a:ea typeface="微软雅黑" panose="020B0503020204020204" pitchFamily="34" charset="-122"/>
              </a:rPr>
              <a:t>D</a:t>
            </a:r>
            <a:endParaRPr lang="en-US" altLang="zh-CN" sz="36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2770" name="Rectangle 2"/>
          <p:cNvSpPr/>
          <p:nvPr/>
        </p:nvSpPr>
        <p:spPr>
          <a:xfrm>
            <a:off x="539750" y="1257300"/>
            <a:ext cx="8137525" cy="2613025"/>
          </a:xfrm>
          <a:prstGeom prst="rect">
            <a:avLst/>
          </a:prstGeom>
          <a:noFill/>
          <a:ln w="9525">
            <a:noFill/>
          </a:ln>
        </p:spPr>
        <p:txBody>
          <a:bodyPr/>
          <a:p>
            <a:pPr marL="273050" indent="-273050" algn="just" eaLnBrk="0" hangingPunct="0">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1.</a:t>
            </a:r>
            <a:r>
              <a:rPr lang="zh-CN" altLang="en-US" sz="2400" b="1" dirty="0">
                <a:solidFill>
                  <a:srgbClr val="FF0000"/>
                </a:solidFill>
                <a:latin typeface="微软雅黑" panose="020B0503020204020204" pitchFamily="34" charset="-122"/>
                <a:ea typeface="微软雅黑" panose="020B0503020204020204" pitchFamily="34" charset="-122"/>
              </a:rPr>
              <a:t>对科学界：</a:t>
            </a:r>
            <a:r>
              <a:rPr lang="zh-CN" altLang="en-US" sz="2400" b="1" dirty="0">
                <a:solidFill>
                  <a:srgbClr val="000000"/>
                </a:solidFill>
                <a:latin typeface="微软雅黑" panose="020B0503020204020204" pitchFamily="34" charset="-122"/>
                <a:ea typeface="微软雅黑" panose="020B0503020204020204" pitchFamily="34" charset="-122"/>
              </a:rPr>
              <a:t>把发展变化的思想引入生命世界，开创了生物科学发展的新时代。	</a:t>
            </a:r>
            <a:endParaRPr lang="zh-CN" altLang="en-US" sz="2400" b="1" dirty="0">
              <a:solidFill>
                <a:srgbClr val="000000"/>
              </a:solidFill>
              <a:latin typeface="微软雅黑" panose="020B0503020204020204" pitchFamily="34" charset="-122"/>
              <a:ea typeface="微软雅黑" panose="020B0503020204020204" pitchFamily="34" charset="-122"/>
            </a:endParaRPr>
          </a:p>
          <a:p>
            <a:pPr marL="273050" indent="-273050" algn="just" eaLnBrk="0" hangingPunct="0">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2.</a:t>
            </a:r>
            <a:r>
              <a:rPr lang="zh-CN" altLang="en-US" sz="2400" b="1" dirty="0">
                <a:solidFill>
                  <a:srgbClr val="FF0000"/>
                </a:solidFill>
                <a:latin typeface="微软雅黑" panose="020B0503020204020204" pitchFamily="34" charset="-122"/>
                <a:ea typeface="微软雅黑" panose="020B0503020204020204" pitchFamily="34" charset="-122"/>
              </a:rPr>
              <a:t>对宗教界：</a:t>
            </a:r>
            <a:r>
              <a:rPr lang="zh-CN" altLang="en-US" sz="2400" b="1" dirty="0">
                <a:solidFill>
                  <a:srgbClr val="000000"/>
                </a:solidFill>
                <a:latin typeface="微软雅黑" panose="020B0503020204020204" pitchFamily="34" charset="-122"/>
                <a:ea typeface="微软雅黑" panose="020B0503020204020204" pitchFamily="34" charset="-122"/>
              </a:rPr>
              <a:t>否定了神创说，对封建神学是个有力挑战。</a:t>
            </a:r>
            <a:endParaRPr lang="zh-CN" altLang="en-US" sz="2400" b="1" dirty="0">
              <a:solidFill>
                <a:srgbClr val="000000"/>
              </a:solidFill>
              <a:latin typeface="微软雅黑" panose="020B0503020204020204" pitchFamily="34" charset="-122"/>
              <a:ea typeface="微软雅黑" panose="020B0503020204020204" pitchFamily="34" charset="-122"/>
            </a:endParaRPr>
          </a:p>
          <a:p>
            <a:pPr marL="273050" indent="-273050" algn="just" eaLnBrk="0" hangingPunct="0">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3.</a:t>
            </a:r>
            <a:r>
              <a:rPr lang="zh-CN" altLang="en-US" sz="2400" b="1" dirty="0">
                <a:solidFill>
                  <a:srgbClr val="FF0000"/>
                </a:solidFill>
                <a:latin typeface="微软雅黑" panose="020B0503020204020204" pitchFamily="34" charset="-122"/>
                <a:ea typeface="微软雅黑" panose="020B0503020204020204" pitchFamily="34" charset="-122"/>
              </a:rPr>
              <a:t>对思想界：</a:t>
            </a:r>
            <a:r>
              <a:rPr lang="zh-CN" altLang="en-US" sz="2400" b="1" dirty="0">
                <a:solidFill>
                  <a:srgbClr val="000000"/>
                </a:solidFill>
                <a:latin typeface="微软雅黑" panose="020B0503020204020204" pitchFamily="34" charset="-122"/>
                <a:ea typeface="微软雅黑" panose="020B0503020204020204" pitchFamily="34" charset="-122"/>
              </a:rPr>
              <a:t>为马克思主义理论提供了自然史基础；促进了人类认识的飞跃。</a:t>
            </a:r>
            <a:endParaRPr lang="zh-CN" altLang="en-US" sz="2400" b="1" dirty="0">
              <a:solidFill>
                <a:srgbClr val="000000"/>
              </a:solidFill>
              <a:latin typeface="微软雅黑" panose="020B0503020204020204" pitchFamily="34" charset="-122"/>
              <a:ea typeface="微软雅黑" panose="020B0503020204020204" pitchFamily="34" charset="-122"/>
            </a:endParaRPr>
          </a:p>
          <a:p>
            <a:pPr marL="273050" indent="-273050" algn="just" eaLnBrk="0" hangingPunct="0">
              <a:spcBef>
                <a:spcPct val="20000"/>
              </a:spcBef>
              <a:buClr>
                <a:schemeClr val="accent2"/>
              </a:buClr>
              <a:buSzPct val="85000"/>
              <a:buFont typeface="Brush Script MT" panose="03060802040406070304" pitchFamily="66" charset="0"/>
            </a:pPr>
            <a:r>
              <a:rPr lang="zh-CN" altLang="zh-CN" sz="2400" b="1" dirty="0">
                <a:solidFill>
                  <a:srgbClr val="FF0000"/>
                </a:solidFill>
                <a:latin typeface="微软雅黑" panose="020B0503020204020204" pitchFamily="34" charset="-122"/>
                <a:ea typeface="微软雅黑" panose="020B0503020204020204" pitchFamily="34" charset="-122"/>
              </a:rPr>
              <a:t>4.</a:t>
            </a:r>
            <a:r>
              <a:rPr lang="zh-CN" altLang="en-US" sz="2400" b="1" dirty="0">
                <a:solidFill>
                  <a:srgbClr val="FF0000"/>
                </a:solidFill>
                <a:latin typeface="微软雅黑" panose="020B0503020204020204" pitchFamily="34" charset="-122"/>
                <a:ea typeface="微软雅黑" panose="020B0503020204020204" pitchFamily="34" charset="-122"/>
              </a:rPr>
              <a:t>社会影响：</a:t>
            </a:r>
            <a:r>
              <a:rPr lang="zh-CN" altLang="en-US" sz="2400" b="1" dirty="0">
                <a:solidFill>
                  <a:srgbClr val="000000"/>
                </a:solidFill>
                <a:latin typeface="微软雅黑" panose="020B0503020204020204" pitchFamily="34" charset="-122"/>
                <a:ea typeface="微软雅黑" panose="020B0503020204020204" pitchFamily="34" charset="-122"/>
              </a:rPr>
              <a:t>推进了戊戌变法的发展，对处于国家危亡时期的中国思想界产生了巨大的震动。</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32771" name="Rectangle 3"/>
          <p:cNvSpPr/>
          <p:nvPr/>
        </p:nvSpPr>
        <p:spPr>
          <a:xfrm>
            <a:off x="898525" y="4156710"/>
            <a:ext cx="7921625" cy="953135"/>
          </a:xfrm>
          <a:prstGeom prst="rect">
            <a:avLst/>
          </a:prstGeom>
          <a:noFill/>
          <a:ln w="9525">
            <a:noFill/>
          </a:ln>
        </p:spPr>
        <p:txBody>
          <a:bodyPr>
            <a:spAutoFit/>
          </a:bodyPr>
          <a:p>
            <a:pPr eaLnBrk="0" hangingPunct="0"/>
            <a:r>
              <a:rPr lang="zh-CN" altLang="en-US" sz="2800" b="1" dirty="0">
                <a:solidFill>
                  <a:srgbClr val="0000CC"/>
                </a:solidFill>
                <a:latin typeface="微软雅黑" panose="020B0503020204020204" pitchFamily="34" charset="-122"/>
                <a:ea typeface="微软雅黑" panose="020B0503020204020204" pitchFamily="34" charset="-122"/>
              </a:rPr>
              <a:t>    “优胜劣汰”成为推行霸权主义和强权政治的理论依据。</a:t>
            </a:r>
            <a:endParaRPr lang="zh-CN" altLang="en-US" sz="2800" b="1" dirty="0">
              <a:solidFill>
                <a:srgbClr val="0000CC"/>
              </a:solidFill>
              <a:latin typeface="微软雅黑" panose="020B0503020204020204" pitchFamily="34" charset="-122"/>
              <a:ea typeface="微软雅黑" panose="020B0503020204020204" pitchFamily="34" charset="-122"/>
            </a:endParaRPr>
          </a:p>
        </p:txBody>
      </p:sp>
      <p:sp>
        <p:nvSpPr>
          <p:cNvPr id="31748" name="Text Box 4"/>
          <p:cNvSpPr txBox="1"/>
          <p:nvPr/>
        </p:nvSpPr>
        <p:spPr>
          <a:xfrm>
            <a:off x="1328738" y="574675"/>
            <a:ext cx="6265862" cy="495300"/>
          </a:xfrm>
          <a:prstGeom prst="rect">
            <a:avLst/>
          </a:prstGeom>
          <a:noFill/>
          <a:ln w="9525">
            <a:noFill/>
          </a:ln>
        </p:spPr>
        <p:txBody>
          <a:bodyPr/>
          <a:p>
            <a:pPr marL="342900" indent="-342900" algn="ctr" eaLnBrk="0" hangingPunct="0">
              <a:lnSpc>
                <a:spcPct val="90000"/>
              </a:lnSpc>
              <a:spcBef>
                <a:spcPct val="20000"/>
              </a:spcBef>
            </a:pPr>
            <a:r>
              <a:rPr lang="zh-CN" altLang="en-US" sz="3600" b="1" dirty="0">
                <a:solidFill>
                  <a:srgbClr val="000000"/>
                </a:solidFill>
                <a:latin typeface="微软雅黑" panose="020B0503020204020204" pitchFamily="34" charset="-122"/>
                <a:ea typeface="微软雅黑" panose="020B0503020204020204" pitchFamily="34" charset="-122"/>
              </a:rPr>
              <a:t>达尔文“进化论”的历史意义 </a:t>
            </a:r>
            <a:endParaRPr lang="zh-CN" altLang="en-US" sz="36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dissolve">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2771"/>
                                        </p:tgtEl>
                                        <p:attrNameLst>
                                          <p:attrName>style.visibility</p:attrName>
                                        </p:attrNameLst>
                                      </p:cBhvr>
                                      <p:to>
                                        <p:strVal val="visible"/>
                                      </p:to>
                                    </p:set>
                                    <p:animEffect transition="in" filter="dissolve">
                                      <p:cBhvr>
                                        <p:cTn id="12"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0"/>
    </p:bldLst>
  </p:timing>
</p:sld>
</file>

<file path=ppt/slides/slide35.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pic>
        <p:nvPicPr>
          <p:cNvPr id="34818" name="Picture 2" descr="图片1"/>
          <p:cNvPicPr>
            <a:picLocks noChangeAspect="1"/>
          </p:cNvPicPr>
          <p:nvPr/>
        </p:nvPicPr>
        <p:blipFill>
          <a:blip r:embed="rId1"/>
          <a:stretch>
            <a:fillRect/>
          </a:stretch>
        </p:blipFill>
        <p:spPr>
          <a:xfrm>
            <a:off x="-34925" y="0"/>
            <a:ext cx="9215438" cy="5143500"/>
          </a:xfrm>
          <a:prstGeom prst="rect">
            <a:avLst/>
          </a:prstGeom>
          <a:noFill/>
          <a:ln w="9525">
            <a:noFill/>
          </a:ln>
        </p:spPr>
      </p:pic>
      <p:sp>
        <p:nvSpPr>
          <p:cNvPr id="34819" name="Text Box 3"/>
          <p:cNvSpPr txBox="1"/>
          <p:nvPr/>
        </p:nvSpPr>
        <p:spPr>
          <a:xfrm>
            <a:off x="3708400" y="2533650"/>
            <a:ext cx="1828800" cy="1431925"/>
          </a:xfrm>
          <a:prstGeom prst="rect">
            <a:avLst/>
          </a:prstGeom>
          <a:noFill/>
          <a:ln w="9525">
            <a:noFill/>
          </a:ln>
        </p:spPr>
        <p:txBody>
          <a:bodyPr>
            <a:spAutoFit/>
          </a:bodyPr>
          <a:p>
            <a:pPr eaLnBrk="0" hangingPunct="0">
              <a:lnSpc>
                <a:spcPct val="110000"/>
              </a:lnSpc>
              <a:spcBef>
                <a:spcPct val="50000"/>
              </a:spcBef>
            </a:pPr>
            <a:r>
              <a:rPr lang="zh-CN" altLang="zh-CN" sz="8000" b="1" dirty="0">
                <a:latin typeface="Franklin Gothic Book" panose="020B0503020102020204" pitchFamily="34" charset="0"/>
                <a:ea typeface="微软雅黑" panose="020B0503020204020204" pitchFamily="34" charset="-122"/>
              </a:rPr>
              <a:t>PK</a:t>
            </a:r>
            <a:endParaRPr lang="zh-CN" altLang="zh-CN" sz="8000" b="1" dirty="0">
              <a:latin typeface="Franklin Gothic Book" panose="020B0503020102020204" pitchFamily="34" charset="0"/>
              <a:ea typeface="微软雅黑" panose="020B0503020204020204" pitchFamily="34" charset="-122"/>
            </a:endParaRPr>
          </a:p>
        </p:txBody>
      </p:sp>
      <p:pic>
        <p:nvPicPr>
          <p:cNvPr id="34820" name="Picture 4" descr="赫胥黎"/>
          <p:cNvPicPr>
            <a:picLocks noChangeAspect="1"/>
          </p:cNvPicPr>
          <p:nvPr/>
        </p:nvPicPr>
        <p:blipFill>
          <a:blip r:embed="rId2"/>
          <a:stretch>
            <a:fillRect/>
          </a:stretch>
        </p:blipFill>
        <p:spPr>
          <a:xfrm>
            <a:off x="6302375" y="2427288"/>
            <a:ext cx="2016125" cy="2466975"/>
          </a:xfrm>
          <a:prstGeom prst="rect">
            <a:avLst/>
          </a:prstGeom>
          <a:noFill/>
          <a:ln w="25400" cap="flat" cmpd="sng">
            <a:solidFill>
              <a:srgbClr val="C0C0C0"/>
            </a:solidFill>
            <a:prstDash val="solid"/>
            <a:miter/>
            <a:headEnd type="none" w="med" len="med"/>
            <a:tailEnd type="none" w="med" len="med"/>
          </a:ln>
        </p:spPr>
      </p:pic>
      <p:pic>
        <p:nvPicPr>
          <p:cNvPr id="34821" name="Picture 5" descr="主教"/>
          <p:cNvPicPr>
            <a:picLocks noChangeAspect="1"/>
          </p:cNvPicPr>
          <p:nvPr/>
        </p:nvPicPr>
        <p:blipFill>
          <a:blip r:embed="rId3"/>
          <a:stretch>
            <a:fillRect/>
          </a:stretch>
        </p:blipFill>
        <p:spPr>
          <a:xfrm>
            <a:off x="755650" y="2449513"/>
            <a:ext cx="2006600" cy="2511425"/>
          </a:xfrm>
          <a:prstGeom prst="rect">
            <a:avLst/>
          </a:prstGeom>
          <a:noFill/>
          <a:ln w="25400" cap="flat" cmpd="sng">
            <a:solidFill>
              <a:srgbClr val="C0C0C0"/>
            </a:solidFill>
            <a:prstDash val="solid"/>
            <a:miter/>
            <a:headEnd type="none" w="med" len="med"/>
            <a:tailEnd type="none" w="med" len="med"/>
          </a:ln>
        </p:spPr>
      </p:pic>
      <p:sp>
        <p:nvSpPr>
          <p:cNvPr id="34822" name="Text Box 6"/>
          <p:cNvSpPr txBox="1"/>
          <p:nvPr/>
        </p:nvSpPr>
        <p:spPr>
          <a:xfrm>
            <a:off x="368300" y="1474788"/>
            <a:ext cx="2743200" cy="627062"/>
          </a:xfrm>
          <a:prstGeom prst="rect">
            <a:avLst/>
          </a:prstGeom>
          <a:noFill/>
          <a:ln w="9525">
            <a:noFill/>
          </a:ln>
        </p:spPr>
        <p:txBody>
          <a:bodyPr>
            <a:spAutoFit/>
          </a:bodyPr>
          <a:p>
            <a:pPr algn="ctr" eaLnBrk="0" hangingPunct="0">
              <a:lnSpc>
                <a:spcPct val="110000"/>
              </a:lnSpc>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牛津大主教</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34823" name="Rectangle 7"/>
          <p:cNvSpPr/>
          <p:nvPr/>
        </p:nvSpPr>
        <p:spPr>
          <a:xfrm>
            <a:off x="739775" y="1922463"/>
            <a:ext cx="1960563" cy="560387"/>
          </a:xfrm>
          <a:prstGeom prst="rect">
            <a:avLst/>
          </a:prstGeom>
          <a:noFill/>
          <a:ln w="9525">
            <a:noFill/>
          </a:ln>
        </p:spPr>
        <p:txBody>
          <a:bodyPr wrap="none">
            <a:spAutoFit/>
          </a:bodyPr>
          <a:p>
            <a:pPr eaLnBrk="0" hangingPunct="0">
              <a:lnSpc>
                <a:spcPct val="110000"/>
              </a:lnSpc>
              <a:spcBef>
                <a:spcPct val="50000"/>
              </a:spcBef>
            </a:pPr>
            <a:r>
              <a:rPr lang="zh-CN" altLang="en-US" sz="2800" b="1" dirty="0">
                <a:solidFill>
                  <a:srgbClr val="0000FF"/>
                </a:solidFill>
                <a:latin typeface="Franklin Gothic Book" panose="020B0503020102020204" pitchFamily="34" charset="0"/>
                <a:ea typeface="微软雅黑" panose="020B0503020204020204" pitchFamily="34" charset="-122"/>
              </a:rPr>
              <a:t>威尔伯福斯</a:t>
            </a:r>
            <a:endParaRPr lang="zh-CN" altLang="en-US" sz="2800" b="1" dirty="0">
              <a:solidFill>
                <a:srgbClr val="0000FF"/>
              </a:solidFill>
              <a:latin typeface="Franklin Gothic Book" panose="020B0503020102020204" pitchFamily="34" charset="0"/>
              <a:ea typeface="微软雅黑" panose="020B0503020204020204" pitchFamily="34" charset="-122"/>
            </a:endParaRPr>
          </a:p>
        </p:txBody>
      </p:sp>
      <p:sp>
        <p:nvSpPr>
          <p:cNvPr id="34824" name="Text Box 8"/>
          <p:cNvSpPr txBox="1"/>
          <p:nvPr/>
        </p:nvSpPr>
        <p:spPr>
          <a:xfrm>
            <a:off x="5629275" y="1473200"/>
            <a:ext cx="3505200" cy="628650"/>
          </a:xfrm>
          <a:prstGeom prst="rect">
            <a:avLst/>
          </a:prstGeom>
          <a:noFill/>
          <a:ln w="9525">
            <a:noFill/>
          </a:ln>
        </p:spPr>
        <p:txBody>
          <a:bodyPr>
            <a:spAutoFit/>
          </a:bodyPr>
          <a:p>
            <a:pPr algn="ctr" eaLnBrk="0" hangingPunct="0">
              <a:lnSpc>
                <a:spcPct val="110000"/>
              </a:lnSpc>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达尔文的斗犬</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34825" name="Rectangle 9"/>
          <p:cNvSpPr/>
          <p:nvPr/>
        </p:nvSpPr>
        <p:spPr>
          <a:xfrm>
            <a:off x="6683375" y="1911350"/>
            <a:ext cx="1249363" cy="561975"/>
          </a:xfrm>
          <a:prstGeom prst="rect">
            <a:avLst/>
          </a:prstGeom>
          <a:noFill/>
          <a:ln w="9525">
            <a:noFill/>
          </a:ln>
        </p:spPr>
        <p:txBody>
          <a:bodyPr wrap="none">
            <a:spAutoFit/>
          </a:bodyPr>
          <a:p>
            <a:pPr eaLnBrk="0" hangingPunct="0">
              <a:lnSpc>
                <a:spcPct val="110000"/>
              </a:lnSpc>
              <a:spcBef>
                <a:spcPct val="50000"/>
              </a:spcBef>
            </a:pPr>
            <a:r>
              <a:rPr lang="zh-CN" altLang="en-US" sz="2800" b="1" dirty="0">
                <a:solidFill>
                  <a:srgbClr val="0000FF"/>
                </a:solidFill>
                <a:latin typeface="Franklin Gothic Book" panose="020B0503020102020204" pitchFamily="34" charset="0"/>
                <a:ea typeface="微软雅黑" panose="020B0503020204020204" pitchFamily="34" charset="-122"/>
              </a:rPr>
              <a:t>赫胥黎</a:t>
            </a:r>
            <a:endParaRPr lang="zh-CN" altLang="en-US" sz="2800" b="1" dirty="0">
              <a:solidFill>
                <a:srgbClr val="0000FF"/>
              </a:solidFill>
              <a:latin typeface="Franklin Gothic Book" panose="020B0503020102020204" pitchFamily="34" charset="0"/>
              <a:ea typeface="微软雅黑" panose="020B0503020204020204" pitchFamily="34" charset="-122"/>
            </a:endParaRPr>
          </a:p>
        </p:txBody>
      </p:sp>
      <p:sp>
        <p:nvSpPr>
          <p:cNvPr id="34826" name="Text Box 10"/>
          <p:cNvSpPr txBox="1"/>
          <p:nvPr/>
        </p:nvSpPr>
        <p:spPr>
          <a:xfrm>
            <a:off x="2057400" y="196850"/>
            <a:ext cx="5256213" cy="582613"/>
          </a:xfrm>
          <a:prstGeom prst="rect">
            <a:avLst/>
          </a:prstGeom>
          <a:noFill/>
          <a:ln w="9525">
            <a:noFill/>
          </a:ln>
        </p:spPr>
        <p:txBody>
          <a:bodyPr lIns="90170" tIns="46990" rIns="90170" bIns="46990">
            <a:spAutoFit/>
          </a:bodyPr>
          <a:p>
            <a:pPr algn="ctr" eaLnBrk="0" hangingPunct="0">
              <a:lnSpc>
                <a:spcPct val="80000"/>
              </a:lnSpc>
            </a:pPr>
            <a:r>
              <a:rPr lang="zh-CN" altLang="en-US" sz="4000" b="1" dirty="0">
                <a:latin typeface="微软雅黑" panose="020B0503020204020204" pitchFamily="34" charset="-122"/>
                <a:ea typeface="微软雅黑" panose="020B0503020204020204" pitchFamily="34" charset="-122"/>
              </a:rPr>
              <a:t>1860年人类起源大战</a:t>
            </a:r>
            <a:endParaRPr lang="zh-CN" altLang="en-US" sz="4000" b="1" dirty="0">
              <a:latin typeface="微软雅黑" panose="020B0503020204020204" pitchFamily="34" charset="-122"/>
              <a:ea typeface="微软雅黑" panose="020B0503020204020204" pitchFamily="34" charset="-122"/>
            </a:endParaRPr>
          </a:p>
        </p:txBody>
      </p:sp>
      <p:sp>
        <p:nvSpPr>
          <p:cNvPr id="35851" name="TextBox 12"/>
          <p:cNvSpPr txBox="1"/>
          <p:nvPr/>
        </p:nvSpPr>
        <p:spPr>
          <a:xfrm>
            <a:off x="-36512" y="4300538"/>
            <a:ext cx="9255125" cy="865187"/>
          </a:xfrm>
          <a:prstGeom prst="rect">
            <a:avLst/>
          </a:prstGeom>
          <a:solidFill>
            <a:schemeClr val="tx1"/>
          </a:solidFill>
          <a:ln w="9525">
            <a:noFill/>
          </a:ln>
        </p:spPr>
        <p:txBody>
          <a:bodyPr lIns="90170" tIns="46990" rIns="90170" bIns="46990"/>
          <a:p>
            <a:pPr>
              <a:lnSpc>
                <a:spcPct val="80000"/>
              </a:lnSpc>
            </a:pPr>
            <a:r>
              <a:rPr lang="zh-CN" altLang="en-US" sz="3600" b="1" dirty="0">
                <a:solidFill>
                  <a:schemeClr val="bg1"/>
                </a:solidFill>
                <a:latin typeface="微软雅黑" panose="020B0503020204020204" pitchFamily="34" charset="-122"/>
                <a:ea typeface="微软雅黑" panose="020B0503020204020204" pitchFamily="34" charset="-122"/>
              </a:rPr>
              <a:t>设问：</a:t>
            </a:r>
            <a:endParaRPr lang="en-US" altLang="zh-CN" sz="3600" b="1" dirty="0">
              <a:solidFill>
                <a:schemeClr val="bg1"/>
              </a:solidFill>
              <a:latin typeface="微软雅黑" panose="020B0503020204020204" pitchFamily="34" charset="-122"/>
              <a:ea typeface="微软雅黑" panose="020B0503020204020204" pitchFamily="34" charset="-122"/>
            </a:endParaRPr>
          </a:p>
          <a:p>
            <a:pPr algn="ctr">
              <a:lnSpc>
                <a:spcPct val="70000"/>
              </a:lnSpc>
            </a:pPr>
            <a:r>
              <a:rPr lang="zh-CN" altLang="en-US" sz="2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    </a:t>
            </a:r>
            <a:r>
              <a:rPr lang="zh-CN" altLang="en-US" sz="32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产生这种分歧的原因有哪些</a:t>
            </a:r>
            <a:r>
              <a:rPr lang="zh-CN" altLang="en-US" sz="2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2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4828" name="TextBox 20"/>
          <p:cNvSpPr txBox="1"/>
          <p:nvPr/>
        </p:nvSpPr>
        <p:spPr>
          <a:xfrm rot="-36713">
            <a:off x="898525" y="842963"/>
            <a:ext cx="1657350" cy="700087"/>
          </a:xfrm>
          <a:prstGeom prst="rect">
            <a:avLst/>
          </a:prstGeom>
          <a:solidFill>
            <a:schemeClr val="folHlink"/>
          </a:solidFill>
          <a:ln w="57150" cap="rnd" cmpd="sng">
            <a:solidFill>
              <a:srgbClr val="006600"/>
            </a:solidFill>
            <a:prstDash val="sysDot"/>
            <a:miter/>
            <a:headEnd type="none" w="med" len="med"/>
            <a:tailEnd type="none" w="med" len="med"/>
          </a:ln>
        </p:spPr>
        <p:txBody>
          <a:bodyPr lIns="90170" tIns="46990" rIns="90170" bIns="46990" anchor="ctr">
            <a:spAutoFit/>
          </a:bodyPr>
          <a:p>
            <a:pPr algn="ctr" eaLnBrk="0" hangingPunct="0"/>
            <a:r>
              <a:rPr lang="zh-CN" altLang="en-US" sz="36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反对者</a:t>
            </a:r>
            <a:endParaRPr lang="zh-CN" altLang="en-US" dirty="0">
              <a:latin typeface="Franklin Gothic Book" panose="020B0503020102020204" pitchFamily="34" charset="0"/>
              <a:ea typeface="微软雅黑" panose="020B0503020204020204" pitchFamily="34" charset="-122"/>
            </a:endParaRPr>
          </a:p>
        </p:txBody>
      </p:sp>
      <p:sp>
        <p:nvSpPr>
          <p:cNvPr id="34829" name="TextBox 20"/>
          <p:cNvSpPr txBox="1"/>
          <p:nvPr/>
        </p:nvSpPr>
        <p:spPr>
          <a:xfrm rot="-36713">
            <a:off x="6591300" y="842963"/>
            <a:ext cx="1655763" cy="700087"/>
          </a:xfrm>
          <a:prstGeom prst="rect">
            <a:avLst/>
          </a:prstGeom>
          <a:solidFill>
            <a:schemeClr val="folHlink"/>
          </a:solidFill>
          <a:ln w="57150" cap="rnd" cmpd="sng">
            <a:solidFill>
              <a:srgbClr val="006600"/>
            </a:solidFill>
            <a:prstDash val="sysDot"/>
            <a:miter/>
            <a:headEnd type="none" w="med" len="med"/>
            <a:tailEnd type="none" w="med" len="med"/>
          </a:ln>
        </p:spPr>
        <p:txBody>
          <a:bodyPr lIns="90170" tIns="46990" rIns="90170" bIns="46990" anchor="ctr">
            <a:spAutoFit/>
          </a:bodyPr>
          <a:p>
            <a:pPr algn="ctr" eaLnBrk="0" hangingPunct="0"/>
            <a:r>
              <a:rPr lang="zh-CN" altLang="en-US" sz="36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支持者</a:t>
            </a:r>
            <a:endParaRPr lang="zh-CN" altLang="en-US" dirty="0">
              <a:latin typeface="Franklin Gothic Book" panose="020B0503020102020204" pitchFamily="34" charset="0"/>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5851"/>
                                        </p:tgtEl>
                                        <p:attrNameLst>
                                          <p:attrName>style.visibility</p:attrName>
                                        </p:attrNameLst>
                                      </p:cBhvr>
                                      <p:to>
                                        <p:strVal val="visible"/>
                                      </p:to>
                                    </p:set>
                                    <p:animEffect transition="in" filter="wipe(down)">
                                      <p:cBhvr>
                                        <p:cTn id="7" dur="500"/>
                                        <p:tgtEl>
                                          <p:spTgt spid="35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1"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pic>
        <p:nvPicPr>
          <p:cNvPr id="35842" name="Picture 2" descr="图片1"/>
          <p:cNvPicPr>
            <a:picLocks noChangeAspect="1"/>
          </p:cNvPicPr>
          <p:nvPr/>
        </p:nvPicPr>
        <p:blipFill>
          <a:blip r:embed="rId1"/>
          <a:stretch>
            <a:fillRect/>
          </a:stretch>
        </p:blipFill>
        <p:spPr>
          <a:xfrm>
            <a:off x="0" y="0"/>
            <a:ext cx="9215438" cy="5143500"/>
          </a:xfrm>
          <a:prstGeom prst="rect">
            <a:avLst/>
          </a:prstGeom>
          <a:noFill/>
          <a:ln w="9525">
            <a:noFill/>
          </a:ln>
        </p:spPr>
      </p:pic>
      <p:sp>
        <p:nvSpPr>
          <p:cNvPr id="36867" name="Rectangle 3"/>
          <p:cNvSpPr/>
          <p:nvPr/>
        </p:nvSpPr>
        <p:spPr>
          <a:xfrm>
            <a:off x="609600" y="1060450"/>
            <a:ext cx="7994650" cy="1066800"/>
          </a:xfrm>
          <a:prstGeom prst="rect">
            <a:avLst/>
          </a:prstGeom>
          <a:noFill/>
          <a:ln w="9525">
            <a:noFill/>
          </a:ln>
        </p:spPr>
        <p:txBody>
          <a:bodyPr>
            <a:spAutoFit/>
          </a:bodyPr>
          <a:p>
            <a:pPr eaLnBrk="0" hangingPunct="0"/>
            <a:r>
              <a:rPr lang="zh-CN" altLang="en-US" sz="3200" b="1" u="sng" dirty="0">
                <a:solidFill>
                  <a:schemeClr val="hlink"/>
                </a:solidFill>
                <a:latin typeface="微软雅黑" panose="020B0503020204020204" pitchFamily="34" charset="-122"/>
                <a:ea typeface="微软雅黑" panose="020B0503020204020204" pitchFamily="34" charset="-122"/>
              </a:rPr>
              <a:t>根本分歧</a:t>
            </a:r>
            <a:r>
              <a:rPr lang="zh-CN" altLang="zh-CN" sz="3200" b="1" dirty="0">
                <a:solidFill>
                  <a:schemeClr val="hlink"/>
                </a:solidFill>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生命是自然界进化的结果，还是上帝创造的产物</a:t>
            </a:r>
            <a:endParaRPr lang="zh-CN" altLang="en-US" sz="3200" b="1" dirty="0">
              <a:latin typeface="微软雅黑" panose="020B0503020204020204" pitchFamily="34" charset="-122"/>
              <a:ea typeface="微软雅黑" panose="020B0503020204020204" pitchFamily="34" charset="-122"/>
            </a:endParaRPr>
          </a:p>
        </p:txBody>
      </p:sp>
      <p:sp>
        <p:nvSpPr>
          <p:cNvPr id="36868" name="Text Box 4"/>
          <p:cNvSpPr txBox="1"/>
          <p:nvPr/>
        </p:nvSpPr>
        <p:spPr>
          <a:xfrm>
            <a:off x="609600" y="2232025"/>
            <a:ext cx="7994650" cy="1066800"/>
          </a:xfrm>
          <a:prstGeom prst="rect">
            <a:avLst/>
          </a:prstGeom>
          <a:noFill/>
          <a:ln w="9525">
            <a:noFill/>
          </a:ln>
        </p:spPr>
        <p:txBody>
          <a:bodyPr>
            <a:spAutoFit/>
          </a:bodyPr>
          <a:p>
            <a:pPr eaLnBrk="0" hangingPunct="0">
              <a:spcBef>
                <a:spcPct val="50000"/>
              </a:spcBef>
            </a:pPr>
            <a:r>
              <a:rPr lang="zh-CN" altLang="en-US" sz="3200" b="1" u="sng" dirty="0">
                <a:solidFill>
                  <a:schemeClr val="hlink"/>
                </a:solidFill>
                <a:latin typeface="微软雅黑" panose="020B0503020204020204" pitchFamily="34" charset="-122"/>
                <a:ea typeface="微软雅黑" panose="020B0503020204020204" pitchFamily="34" charset="-122"/>
                <a:sym typeface="Arial" panose="020B0604020202020204" pitchFamily="34" charset="0"/>
              </a:rPr>
              <a:t>根源：</a:t>
            </a:r>
            <a:r>
              <a:rPr lang="zh-CN" altLang="en-US" sz="3200" b="1" dirty="0">
                <a:solidFill>
                  <a:srgbClr val="FF0000"/>
                </a:solidFill>
                <a:latin typeface="微软雅黑" panose="020B0503020204020204" pitchFamily="34" charset="-122"/>
                <a:ea typeface="微软雅黑" panose="020B0503020204020204" pitchFamily="34" charset="-122"/>
              </a:rPr>
              <a:t>生产力发展水平</a:t>
            </a:r>
            <a:r>
              <a:rPr lang="zh-CN" altLang="en-US" sz="3200" b="1" dirty="0">
                <a:latin typeface="微软雅黑" panose="020B0503020204020204" pitchFamily="34" charset="-122"/>
                <a:ea typeface="微软雅黑" panose="020B0503020204020204" pitchFamily="34" charset="-122"/>
              </a:rPr>
              <a:t>和</a:t>
            </a:r>
            <a:r>
              <a:rPr lang="zh-CN" altLang="en-US" sz="3200" b="1" dirty="0">
                <a:solidFill>
                  <a:srgbClr val="FF0000"/>
                </a:solidFill>
                <a:latin typeface="微软雅黑" panose="020B0503020204020204" pitchFamily="34" charset="-122"/>
                <a:ea typeface="微软雅黑" panose="020B0503020204020204" pitchFamily="34" charset="-122"/>
              </a:rPr>
              <a:t>所代表的阶级利益</a:t>
            </a:r>
            <a:r>
              <a:rPr lang="zh-CN" altLang="en-US" sz="3200" b="1" dirty="0">
                <a:latin typeface="微软雅黑" panose="020B0503020204020204" pitchFamily="34" charset="-122"/>
                <a:ea typeface="微软雅黑" panose="020B0503020204020204" pitchFamily="34" charset="-122"/>
              </a:rPr>
              <a:t>的不同，导致人们对自然认识出现差异</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68"/>
                                        </p:tgtEl>
                                        <p:attrNameLst>
                                          <p:attrName>style.visibility</p:attrName>
                                        </p:attrNameLst>
                                      </p:cBhvr>
                                      <p:to>
                                        <p:strVal val="visible"/>
                                      </p:to>
                                    </p:set>
                                    <p:animEffect transition="in" filter="blinds(horizontal)">
                                      <p:cBhvr>
                                        <p:cTn id="12"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37890" name="Group 2"/>
          <p:cNvGraphicFramePr>
            <a:graphicFrameLocks noGrp="1"/>
          </p:cNvGraphicFramePr>
          <p:nvPr/>
        </p:nvGraphicFramePr>
        <p:xfrm>
          <a:off x="1252855" y="2070735"/>
          <a:ext cx="7353300" cy="2153285"/>
        </p:xfrm>
        <a:graphic>
          <a:graphicData uri="http://schemas.openxmlformats.org/drawingml/2006/table">
            <a:tbl>
              <a:tblPr/>
              <a:tblGrid>
                <a:gridCol w="3705225"/>
                <a:gridCol w="1085850"/>
                <a:gridCol w="1108075"/>
                <a:gridCol w="1454150"/>
              </a:tblGrid>
              <a:tr h="558800">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对神的信仰（年份）</a:t>
                      </a:r>
                      <a:endPar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1914</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1933</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1998</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r>
              <a:tr h="549275">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个人相信（</a:t>
                      </a: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endPar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27.7</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15</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7.0</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r>
              <a:tr h="517525">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个人不相信（</a:t>
                      </a: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endPar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52.7</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68</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72.2</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r>
              <a:tr h="527050">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怀疑或不可知（</a:t>
                      </a: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endParaRPr kumimoji="0" 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20.9</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17</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
                          <a:schemeClr val="accent2"/>
                        </a:buClr>
                        <a:buSzPct val="85000"/>
                        <a:buFont typeface="Brush Script MT" panose="03060802040406070304" pitchFamily="66" charset="0"/>
                        <a:buNone/>
                      </a:pPr>
                      <a:r>
                        <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20.8</a:t>
                      </a:r>
                      <a:endParaRPr kumimoji="0" lang="zh-CN" altLang="zh-CN" sz="2800" b="1"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a:txBody>
                  <a:tcPr anchor="ctr" horzOverflow="overflow">
                    <a:lnL w="12700" cap="flat" cmpd="sng" algn="ctr">
                      <a:solidFill>
                        <a:srgbClr val="111111"/>
                      </a:solidFill>
                      <a:prstDash val="solid"/>
                      <a:round/>
                      <a:headEnd type="none" w="med" len="med"/>
                      <a:tailEnd type="none" w="med" len="med"/>
                    </a:lnL>
                    <a:lnR w="12700" cap="flat" cmpd="sng" algn="ctr">
                      <a:solidFill>
                        <a:srgbClr val="111111"/>
                      </a:solidFill>
                      <a:prstDash val="solid"/>
                      <a:round/>
                      <a:headEnd type="none" w="med" len="med"/>
                      <a:tailEnd type="none" w="med" len="med"/>
                    </a:lnR>
                    <a:lnT w="12700" cap="flat" cmpd="sng" algn="ctr">
                      <a:solidFill>
                        <a:srgbClr val="111111"/>
                      </a:solidFill>
                      <a:prstDash val="solid"/>
                      <a:round/>
                      <a:headEnd type="none" w="med" len="med"/>
                      <a:tailEnd type="none" w="med" len="med"/>
                    </a:lnT>
                    <a:lnB w="12700" cap="flat" cmpd="sng" algn="ctr">
                      <a:solidFill>
                        <a:srgbClr val="111111"/>
                      </a:solidFill>
                      <a:prstDash val="solid"/>
                      <a:round/>
                      <a:headEnd type="none" w="med" len="med"/>
                      <a:tailEnd type="none" w="med" len="med"/>
                    </a:lnB>
                    <a:lnTlToBr>
                      <a:noFill/>
                    </a:lnTlToBr>
                    <a:lnBlToTr>
                      <a:noFill/>
                    </a:lnBlToTr>
                    <a:noFill/>
                  </a:tcPr>
                </a:tc>
              </a:tr>
            </a:tbl>
          </a:graphicData>
        </a:graphic>
      </p:graphicFrame>
      <p:sp>
        <p:nvSpPr>
          <p:cNvPr id="37917" name="Text Box 29"/>
          <p:cNvSpPr txBox="1">
            <a:spLocks noChangeArrowheads="1"/>
          </p:cNvSpPr>
          <p:nvPr/>
        </p:nvSpPr>
        <p:spPr bwMode="auto">
          <a:xfrm>
            <a:off x="1981200" y="1222375"/>
            <a:ext cx="5327650" cy="693738"/>
          </a:xfrm>
          <a:prstGeom prst="rect">
            <a:avLst/>
          </a:prstGeom>
          <a:noFill/>
          <a:ln w="9525">
            <a:noFill/>
            <a:miter lim="800000"/>
          </a:ln>
          <a:effectLst/>
        </p:spPr>
        <p:txBody>
          <a:bodyPr>
            <a:spAutoFit/>
          </a:bodyPr>
          <a:lstStyle/>
          <a:p>
            <a:pPr marR="0" algn="ctr" defTabSz="914400" eaLnBrk="0" hangingPunct="0">
              <a:lnSpc>
                <a:spcPct val="110000"/>
              </a:lnSpc>
              <a:spcBef>
                <a:spcPct val="50000"/>
              </a:spcBef>
              <a:buClrTx/>
              <a:buSzTx/>
              <a:buFont typeface="Arial" panose="020B0604020202020204" pitchFamily="34" charset="0"/>
              <a:buNone/>
              <a:defRPr/>
            </a:pPr>
            <a:r>
              <a:rPr kumimoji="0" lang="zh-CN" sz="3600" b="1" kern="1200" cap="none" spc="0" normalizeH="0" baseline="0" noProof="0" smtClean="0">
                <a:effectLst>
                  <a:outerShdw blurRad="38100" dist="38100" dir="2700000" algn="tl">
                    <a:srgbClr val="C0C0C0"/>
                  </a:outerShdw>
                </a:effectLst>
                <a:latin typeface="Franklin Gothic Book" panose="020B0503020102020204" pitchFamily="34" charset="0"/>
                <a:ea typeface="微软雅黑" panose="020B0503020204020204" pitchFamily="34" charset="-122"/>
                <a:cs typeface="+mn-cs"/>
              </a:rPr>
              <a:t>对美国大科学家做的调查</a:t>
            </a:r>
            <a:endParaRPr kumimoji="0" lang="zh-CN" sz="3600" b="1" kern="1200" cap="none" spc="0" normalizeH="0" baseline="0" noProof="0" smtClean="0">
              <a:effectLst>
                <a:outerShdw blurRad="38100" dist="38100" dir="2700000" algn="tl">
                  <a:srgbClr val="C0C0C0"/>
                </a:outerShdw>
              </a:effectLst>
              <a:latin typeface="Franklin Gothic Book" panose="020B0503020102020204" pitchFamily="34" charset="0"/>
              <a:ea typeface="微软雅黑" panose="020B0503020204020204" pitchFamily="34" charset="-122"/>
              <a:cs typeface="+mn-cs"/>
            </a:endParaRPr>
          </a:p>
        </p:txBody>
      </p:sp>
      <p:sp>
        <p:nvSpPr>
          <p:cNvPr id="36894" name="Text Box 30"/>
          <p:cNvSpPr txBox="1"/>
          <p:nvPr/>
        </p:nvSpPr>
        <p:spPr>
          <a:xfrm>
            <a:off x="468313" y="357188"/>
            <a:ext cx="7704137" cy="481012"/>
          </a:xfrm>
          <a:prstGeom prst="rect">
            <a:avLst/>
          </a:prstGeom>
          <a:noFill/>
          <a:ln w="9525">
            <a:noFill/>
          </a:ln>
        </p:spPr>
        <p:txBody>
          <a:bodyPr>
            <a:spAutoFit/>
          </a:bodyPr>
          <a:p>
            <a:pPr eaLnBrk="0" hangingPunct="0">
              <a:spcBef>
                <a:spcPct val="50000"/>
              </a:spcBef>
            </a:pPr>
            <a:r>
              <a:rPr lang="zh-CN" altLang="en-US" sz="3600" b="1" i="1" dirty="0">
                <a:solidFill>
                  <a:srgbClr val="FF3300"/>
                </a:solidFill>
                <a:latin typeface="微软雅黑" panose="020B0503020204020204" pitchFamily="34" charset="-122"/>
                <a:ea typeface="微软雅黑" panose="020B0503020204020204" pitchFamily="34" charset="-122"/>
              </a:rPr>
              <a:t>以下材料反映了什么问题？</a:t>
            </a:r>
            <a:endParaRPr lang="zh-CN" altLang="en-US" sz="3600" b="1" i="1" dirty="0">
              <a:solidFill>
                <a:srgbClr val="FF3300"/>
              </a:solidFill>
              <a:latin typeface="微软雅黑" panose="020B0503020204020204" pitchFamily="34" charset="-122"/>
              <a:ea typeface="微软雅黑" panose="020B0503020204020204" pitchFamily="34" charset="-122"/>
            </a:endParaRPr>
          </a:p>
        </p:txBody>
      </p:sp>
      <p:sp>
        <p:nvSpPr>
          <p:cNvPr id="37919" name="Text Box 31"/>
          <p:cNvSpPr txBox="1"/>
          <p:nvPr/>
        </p:nvSpPr>
        <p:spPr>
          <a:xfrm>
            <a:off x="539750" y="4441825"/>
            <a:ext cx="8066088" cy="703263"/>
          </a:xfrm>
          <a:prstGeom prst="rect">
            <a:avLst/>
          </a:prstGeom>
          <a:solidFill>
            <a:srgbClr val="0000FF"/>
          </a:solidFill>
          <a:ln w="9525" cap="flat" cmpd="sng">
            <a:solidFill>
              <a:schemeClr val="bg2"/>
            </a:solidFill>
            <a:prstDash val="solid"/>
            <a:miter/>
            <a:headEnd type="none" w="med" len="med"/>
            <a:tailEnd type="none" w="med" len="med"/>
          </a:ln>
        </p:spPr>
        <p:txBody>
          <a:bodyPr>
            <a:spAutoFit/>
          </a:bodyPr>
          <a:p>
            <a:pPr eaLnBrk="0" hangingPunct="0">
              <a:lnSpc>
                <a:spcPct val="110000"/>
              </a:lnSpc>
              <a:spcBef>
                <a:spcPct val="50000"/>
              </a:spcBef>
            </a:pPr>
            <a:r>
              <a:rPr lang="zh-CN" altLang="en-US" sz="3600" b="1" dirty="0">
                <a:solidFill>
                  <a:schemeClr val="bg1"/>
                </a:solidFill>
                <a:latin typeface="Franklin Gothic Book" panose="020B0503020102020204" pitchFamily="34" charset="0"/>
                <a:ea typeface="微软雅黑" panose="020B0503020204020204" pitchFamily="34" charset="-122"/>
              </a:rPr>
              <a:t>科学与宗教的斗争将是个长期的过程！</a:t>
            </a:r>
            <a:endParaRPr lang="zh-CN" altLang="en-US" sz="3600" b="1" dirty="0">
              <a:solidFill>
                <a:schemeClr val="bg1"/>
              </a:solidFill>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7919"/>
                                        </p:tgtEl>
                                        <p:attrNameLst>
                                          <p:attrName>style.visibility</p:attrName>
                                        </p:attrNameLst>
                                      </p:cBhvr>
                                      <p:to>
                                        <p:strVal val="visible"/>
                                      </p:to>
                                    </p:set>
                                    <p:anim calcmode="lin" valueType="num">
                                      <p:cBhvr>
                                        <p:cTn id="7" dur="500" fill="hold"/>
                                        <p:tgtEl>
                                          <p:spTgt spid="37919"/>
                                        </p:tgtEl>
                                        <p:attrNameLst>
                                          <p:attrName>ppt_w</p:attrName>
                                        </p:attrNameLst>
                                      </p:cBhvr>
                                      <p:tavLst>
                                        <p:tav tm="0">
                                          <p:val>
                                            <p:fltVal val="0.000000"/>
                                          </p:val>
                                        </p:tav>
                                        <p:tav tm="100000">
                                          <p:val>
                                            <p:strVal val="#ppt_w"/>
                                          </p:val>
                                        </p:tav>
                                      </p:tavLst>
                                    </p:anim>
                                    <p:anim calcmode="lin" valueType="num">
                                      <p:cBhvr>
                                        <p:cTn id="8" dur="500" fill="hold"/>
                                        <p:tgtEl>
                                          <p:spTgt spid="37919"/>
                                        </p:tgtEl>
                                        <p:attrNameLst>
                                          <p:attrName>ppt_h</p:attrName>
                                        </p:attrNameLst>
                                      </p:cBhvr>
                                      <p:tavLst>
                                        <p:tav tm="0">
                                          <p:val>
                                            <p:fltVal val="0.000000"/>
                                          </p:val>
                                        </p:tav>
                                        <p:tav tm="100000">
                                          <p:val>
                                            <p:strVal val="#ppt_h"/>
                                          </p:val>
                                        </p:tav>
                                      </p:tavLst>
                                    </p:anim>
                                    <p:animEffect transition="in" filter="fade">
                                      <p:cBhvr>
                                        <p:cTn id="9" dur="500"/>
                                        <p:tgtEl>
                                          <p:spTgt spid="379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9"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1" name="图片 11" descr="www.91taoke.com 91淘课网"/>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1154781" y="931447"/>
            <a:ext cx="6598341" cy="3801829"/>
          </a:xfrm>
          <a:prstGeom prst="rect">
            <a:avLst/>
          </a:prstGeom>
          <a:solidFill>
            <a:schemeClr val="accent3">
              <a:lumMod val="40000"/>
              <a:lumOff val="60000"/>
            </a:schemeClr>
          </a:solidFill>
        </p:spPr>
      </p:pic>
      <p:sp>
        <p:nvSpPr>
          <p:cNvPr id="100" name="文本框 99"/>
          <p:cNvSpPr txBox="1"/>
          <p:nvPr/>
        </p:nvSpPr>
        <p:spPr>
          <a:xfrm>
            <a:off x="2050617" y="267424"/>
            <a:ext cx="4806669" cy="460375"/>
          </a:xfrm>
          <a:prstGeom prst="rect">
            <a:avLst/>
          </a:prstGeom>
          <a:solidFill>
            <a:schemeClr val="accent5">
              <a:lumMod val="20000"/>
              <a:lumOff val="80000"/>
            </a:schemeClr>
          </a:solidFill>
          <a:ln w="9525">
            <a:noFill/>
          </a:ln>
        </p:spPr>
        <p:txBody>
          <a:bodyPr wrap="square">
            <a:spAutoFit/>
          </a:bodyPr>
          <a:p>
            <a:pPr indent="0" algn="ctr"/>
            <a:r>
              <a:rPr lang="zh-CN" sz="2400" b="1">
                <a:ea typeface="宋体" panose="02010600030101010101" pitchFamily="2" charset="-122"/>
              </a:rPr>
              <a:t>本课小结：近代科学理论的总结</a:t>
            </a:r>
            <a:endParaRPr lang="zh-CN" altLang="en-US" sz="2400" b="1">
              <a:ea typeface="宋体" panose="02010600030101010101" pitchFamily="2" charset="-122"/>
            </a:endParaRPr>
          </a:p>
        </p:txBody>
      </p:sp>
    </p:spTree>
  </p:cSld>
  <p:clrMapOvr>
    <a:masterClrMapping/>
  </p:clrMapOvr>
</p:sld>
</file>

<file path=ppt/theme/theme1.xml><?xml version="1.0" encoding="utf-8"?>
<a:theme xmlns:a="http://schemas.openxmlformats.org/drawingml/2006/main" name="1_图钉">
  <a:themeElements>
    <a:clrScheme name="1_图钉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fontScheme name="1_图钉">
      <a:majorFont>
        <a:latin typeface="Constantia"/>
        <a:ea typeface="宋体"/>
        <a:cs typeface=""/>
      </a:majorFont>
      <a:minorFont>
        <a:latin typeface="Franklin Gothic Book"/>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Franklin Gothic Book" panose="020B05030201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Franklin Gothic Book" panose="020B0503020102020204" pitchFamily="34" charset="0"/>
            <a:ea typeface="宋体" panose="02010600030101010101" pitchFamily="2" charset="-122"/>
          </a:defRPr>
        </a:defPPr>
      </a:lstStyle>
    </a:lnDef>
  </a:objectDefaults>
  <a:extraClrSchemeLst>
    <a:extraClrScheme>
      <a:clrScheme name="1_图钉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Pushpin</Template>
  <TotalTime>0</TotalTime>
  <Words>3555</Words>
  <Application>WPS 演示</Application>
  <PresentationFormat>全屏显示(16:9)</PresentationFormat>
  <Paragraphs>348</Paragraphs>
  <Slides>38</Slides>
  <Notes>0</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38</vt:i4>
      </vt:variant>
    </vt:vector>
  </HeadingPairs>
  <TitlesOfParts>
    <vt:vector size="63" baseType="lpstr">
      <vt:lpstr>Arial</vt:lpstr>
      <vt:lpstr>宋体</vt:lpstr>
      <vt:lpstr>Wingdings</vt:lpstr>
      <vt:lpstr>Franklin Gothic Book</vt:lpstr>
      <vt:lpstr>Constantia</vt:lpstr>
      <vt:lpstr>黑体</vt:lpstr>
      <vt:lpstr>Brush Script MT</vt:lpstr>
      <vt:lpstr>Calibri</vt:lpstr>
      <vt:lpstr>仿宋</vt:lpstr>
      <vt:lpstr>楷体</vt:lpstr>
      <vt:lpstr>微软雅黑</vt:lpstr>
      <vt:lpstr>华文中宋</vt:lpstr>
      <vt:lpstr>方正魏碑简体</vt:lpstr>
      <vt:lpstr>华文新魏</vt:lpstr>
      <vt:lpstr>楷体_GB2312</vt:lpstr>
      <vt:lpstr>新宋体</vt:lpstr>
      <vt:lpstr>Arial Unicode MS</vt:lpstr>
      <vt:lpstr>Times New Roman</vt:lpstr>
      <vt:lpstr>华康俪金黑W8(P)</vt:lpstr>
      <vt:lpstr>隶书</vt:lpstr>
      <vt:lpstr>华文琥珀</vt:lpstr>
      <vt:lpstr>Times New Roman</vt:lpstr>
      <vt:lpstr>华文细黑</vt:lpstr>
      <vt:lpstr>Courier New</vt:lpstr>
      <vt:lpstr>1_图钉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微软中国</dc:creator>
  <cp:lastModifiedBy>lenovo</cp:lastModifiedBy>
  <cp:revision>58</cp:revision>
  <dcterms:created xsi:type="dcterms:W3CDTF">2014-04-01T00:37:14Z</dcterms:created>
  <dcterms:modified xsi:type="dcterms:W3CDTF">2019-10-02T16:47:36Z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