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1"/>
  </p:notesMasterIdLst>
  <p:sldIdLst>
    <p:sldId id="348" r:id="rId2"/>
    <p:sldId id="349" r:id="rId3"/>
    <p:sldId id="310" r:id="rId4"/>
    <p:sldId id="329" r:id="rId5"/>
    <p:sldId id="351" r:id="rId6"/>
    <p:sldId id="352" r:id="rId7"/>
    <p:sldId id="312" r:id="rId8"/>
    <p:sldId id="353" r:id="rId9"/>
    <p:sldId id="354" r:id="rId10"/>
    <p:sldId id="313" r:id="rId11"/>
    <p:sldId id="355" r:id="rId12"/>
    <p:sldId id="357" r:id="rId13"/>
    <p:sldId id="317" r:id="rId14"/>
    <p:sldId id="356" r:id="rId15"/>
    <p:sldId id="363" r:id="rId16"/>
    <p:sldId id="358" r:id="rId17"/>
    <p:sldId id="360" r:id="rId18"/>
    <p:sldId id="362" r:id="rId19"/>
    <p:sldId id="361" r:id="rId20"/>
    <p:sldId id="319" r:id="rId21"/>
    <p:sldId id="364" r:id="rId22"/>
    <p:sldId id="366" r:id="rId23"/>
    <p:sldId id="367" r:id="rId24"/>
    <p:sldId id="376" r:id="rId25"/>
    <p:sldId id="377" r:id="rId26"/>
    <p:sldId id="378" r:id="rId27"/>
    <p:sldId id="372" r:id="rId28"/>
    <p:sldId id="380" r:id="rId29"/>
    <p:sldId id="374" r:id="rId30"/>
  </p:sldIdLst>
  <p:sldSz cx="12190413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CC"/>
    <a:srgbClr val="FF0000"/>
    <a:srgbClr val="0000FF"/>
    <a:srgbClr val="3333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31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52EB94-8790-4D7D-93F6-10E7C9961032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01E08D90-4085-4E00-8D79-065C09E7F626}">
      <dgm:prSet phldrT="[文本]" custT="1"/>
      <dgm:spPr/>
      <dgm:t>
        <a:bodyPr/>
        <a:lstStyle/>
        <a:p>
          <a:r>
            <a:rPr lang="zh-CN" altLang="en-US" sz="2800" b="1" dirty="0">
              <a:solidFill>
                <a:schemeClr val="tx1"/>
              </a:solidFill>
            </a:rPr>
            <a:t>金属活动顺序</a:t>
          </a:r>
        </a:p>
      </dgm:t>
    </dgm:pt>
    <dgm:pt modelId="{1CDD8980-92C1-4516-A114-FD9B1A9B4D31}" type="parTrans" cxnId="{8E1E88A9-25F4-4821-A639-5E677A9EB8C0}">
      <dgm:prSet/>
      <dgm:spPr/>
      <dgm:t>
        <a:bodyPr/>
        <a:lstStyle/>
        <a:p>
          <a:endParaRPr lang="zh-CN" altLang="en-US"/>
        </a:p>
      </dgm:t>
    </dgm:pt>
    <dgm:pt modelId="{3F453373-D91E-4395-B413-A803F4887738}" type="sibTrans" cxnId="{8E1E88A9-25F4-4821-A639-5E677A9EB8C0}">
      <dgm:prSet/>
      <dgm:spPr/>
      <dgm:t>
        <a:bodyPr/>
        <a:lstStyle/>
        <a:p>
          <a:endParaRPr lang="zh-CN" altLang="en-US"/>
        </a:p>
      </dgm:t>
    </dgm:pt>
    <dgm:pt modelId="{04038419-6203-4FEA-8215-E9ED95487F33}">
      <dgm:prSet phldrT="[文本]" custT="1"/>
      <dgm:spPr/>
      <dgm:t>
        <a:bodyPr/>
        <a:lstStyle/>
        <a:p>
          <a:r>
            <a:rPr lang="zh-CN" altLang="en-US" sz="2000" b="1" dirty="0"/>
            <a:t>金属与酸反应</a:t>
          </a:r>
        </a:p>
      </dgm:t>
    </dgm:pt>
    <dgm:pt modelId="{2A4FB257-F780-490A-A925-851F3A4119A6}" type="parTrans" cxnId="{6C38E79F-BEA5-4DA2-B798-FF7F49593A3B}">
      <dgm:prSet/>
      <dgm:spPr/>
      <dgm:t>
        <a:bodyPr/>
        <a:lstStyle/>
        <a:p>
          <a:endParaRPr lang="zh-CN" altLang="en-US"/>
        </a:p>
      </dgm:t>
    </dgm:pt>
    <dgm:pt modelId="{CA913F21-D7D3-445E-B288-1033D7F8DD30}" type="sibTrans" cxnId="{6C38E79F-BEA5-4DA2-B798-FF7F49593A3B}">
      <dgm:prSet/>
      <dgm:spPr/>
      <dgm:t>
        <a:bodyPr/>
        <a:lstStyle/>
        <a:p>
          <a:endParaRPr lang="zh-CN" altLang="en-US"/>
        </a:p>
      </dgm:t>
    </dgm:pt>
    <dgm:pt modelId="{DF6F2C12-77C7-4D6D-A10B-B908B233C644}">
      <dgm:prSet phldrT="[文本]" custT="1"/>
      <dgm:spPr/>
      <dgm:t>
        <a:bodyPr/>
        <a:lstStyle/>
        <a:p>
          <a:r>
            <a:rPr lang="zh-CN" altLang="en-US" sz="2000" b="1" dirty="0"/>
            <a:t>反应</a:t>
          </a:r>
          <a:endParaRPr lang="en-US" altLang="zh-CN" sz="2000" b="1" dirty="0"/>
        </a:p>
        <a:p>
          <a:r>
            <a:rPr lang="zh-CN" altLang="en-US" sz="2000" b="1" dirty="0"/>
            <a:t>条件</a:t>
          </a:r>
        </a:p>
      </dgm:t>
    </dgm:pt>
    <dgm:pt modelId="{0BD366F5-70EA-4DC9-9369-CF2AE8A542CB}" type="parTrans" cxnId="{3B16892C-33F9-4C2A-87A3-4FEF28B97CD1}">
      <dgm:prSet/>
      <dgm:spPr/>
      <dgm:t>
        <a:bodyPr/>
        <a:lstStyle/>
        <a:p>
          <a:endParaRPr lang="zh-CN" altLang="en-US"/>
        </a:p>
      </dgm:t>
    </dgm:pt>
    <dgm:pt modelId="{4D135FBD-20A0-436B-ACF0-5B48F25FA16C}" type="sibTrans" cxnId="{3B16892C-33F9-4C2A-87A3-4FEF28B97CD1}">
      <dgm:prSet/>
      <dgm:spPr/>
      <dgm:t>
        <a:bodyPr/>
        <a:lstStyle/>
        <a:p>
          <a:endParaRPr lang="zh-CN" altLang="en-US"/>
        </a:p>
      </dgm:t>
    </dgm:pt>
    <dgm:pt modelId="{BABD1E12-0CB4-45A0-B02D-AE5184E43A2E}">
      <dgm:prSet phldrT="[文本]" custT="1"/>
      <dgm:spPr/>
      <dgm:t>
        <a:bodyPr/>
        <a:lstStyle/>
        <a:p>
          <a:r>
            <a:rPr lang="zh-CN" altLang="en-US" sz="2000" b="1" dirty="0"/>
            <a:t>反应</a:t>
          </a:r>
          <a:endParaRPr lang="en-US" altLang="zh-CN" sz="2000" b="1" dirty="0"/>
        </a:p>
        <a:p>
          <a:r>
            <a:rPr lang="zh-CN" altLang="en-US" sz="2000" b="1" dirty="0"/>
            <a:t>快慢</a:t>
          </a:r>
        </a:p>
      </dgm:t>
    </dgm:pt>
    <dgm:pt modelId="{9CCECF51-A0CC-4DAF-B667-162EBCC08D48}" type="parTrans" cxnId="{ACA2E302-31FF-4F7E-9E5B-55ECC1BF795C}">
      <dgm:prSet/>
      <dgm:spPr/>
      <dgm:t>
        <a:bodyPr/>
        <a:lstStyle/>
        <a:p>
          <a:endParaRPr lang="zh-CN" altLang="en-US"/>
        </a:p>
      </dgm:t>
    </dgm:pt>
    <dgm:pt modelId="{BBBD607F-7E8C-43B3-A644-365EB7F0BF1C}" type="sibTrans" cxnId="{ACA2E302-31FF-4F7E-9E5B-55ECC1BF795C}">
      <dgm:prSet/>
      <dgm:spPr/>
      <dgm:t>
        <a:bodyPr/>
        <a:lstStyle/>
        <a:p>
          <a:endParaRPr lang="zh-CN" altLang="en-US"/>
        </a:p>
      </dgm:t>
    </dgm:pt>
    <dgm:pt modelId="{9D7B2C53-4C50-45E6-8F9B-245CC8A584AC}">
      <dgm:prSet phldrT="[文本]" custT="1"/>
      <dgm:spPr/>
      <dgm:t>
        <a:bodyPr/>
        <a:lstStyle/>
        <a:p>
          <a:r>
            <a:rPr lang="zh-CN" altLang="en-US" sz="2000" b="1" dirty="0"/>
            <a:t>金属与金属化</a:t>
          </a:r>
          <a:endParaRPr lang="en-US" altLang="zh-CN" sz="2000" b="1" dirty="0"/>
        </a:p>
        <a:p>
          <a:r>
            <a:rPr lang="zh-CN" altLang="en-US" sz="2000" b="1" dirty="0"/>
            <a:t>合物溶液反应</a:t>
          </a:r>
        </a:p>
      </dgm:t>
    </dgm:pt>
    <dgm:pt modelId="{C669B906-6A3C-447A-A677-36B3C33CDD9A}" type="parTrans" cxnId="{CEF4BDD0-C0B1-4425-A769-3C696DFA8C0E}">
      <dgm:prSet/>
      <dgm:spPr/>
      <dgm:t>
        <a:bodyPr/>
        <a:lstStyle/>
        <a:p>
          <a:endParaRPr lang="zh-CN" altLang="en-US"/>
        </a:p>
      </dgm:t>
    </dgm:pt>
    <dgm:pt modelId="{3A328551-682B-4B10-B248-B8D5286A6913}" type="sibTrans" cxnId="{CEF4BDD0-C0B1-4425-A769-3C696DFA8C0E}">
      <dgm:prSet/>
      <dgm:spPr/>
      <dgm:t>
        <a:bodyPr/>
        <a:lstStyle/>
        <a:p>
          <a:endParaRPr lang="zh-CN" altLang="en-US"/>
        </a:p>
      </dgm:t>
    </dgm:pt>
    <dgm:pt modelId="{5485F897-FCFA-4353-8638-4D367F91806D}">
      <dgm:prSet phldrT="[文本]" custT="1"/>
      <dgm:spPr/>
      <dgm:t>
        <a:bodyPr/>
        <a:lstStyle/>
        <a:p>
          <a:r>
            <a:rPr lang="zh-CN" altLang="en-US" sz="2000" b="1" dirty="0"/>
            <a:t>反应</a:t>
          </a:r>
          <a:endParaRPr lang="en-US" altLang="zh-CN" sz="2000" b="1" dirty="0"/>
        </a:p>
        <a:p>
          <a:r>
            <a:rPr lang="zh-CN" altLang="en-US" sz="2000" b="1" dirty="0"/>
            <a:t>条件</a:t>
          </a:r>
        </a:p>
      </dgm:t>
    </dgm:pt>
    <dgm:pt modelId="{41F37800-1766-461C-BB35-21D0EF8FCBCD}" type="parTrans" cxnId="{D66FEB8F-548E-4179-B693-263B222F50A5}">
      <dgm:prSet/>
      <dgm:spPr/>
      <dgm:t>
        <a:bodyPr/>
        <a:lstStyle/>
        <a:p>
          <a:endParaRPr lang="zh-CN" altLang="en-US"/>
        </a:p>
      </dgm:t>
    </dgm:pt>
    <dgm:pt modelId="{1C28880C-AFE2-4E9D-993F-89B04D9D28ED}" type="sibTrans" cxnId="{D66FEB8F-548E-4179-B693-263B222F50A5}">
      <dgm:prSet/>
      <dgm:spPr/>
      <dgm:t>
        <a:bodyPr/>
        <a:lstStyle/>
        <a:p>
          <a:endParaRPr lang="zh-CN" altLang="en-US"/>
        </a:p>
      </dgm:t>
    </dgm:pt>
    <dgm:pt modelId="{7E8000B3-E035-4E3F-8978-ADB64DE5DA13}">
      <dgm:prSet custT="1"/>
      <dgm:spPr/>
      <dgm:t>
        <a:bodyPr/>
        <a:lstStyle/>
        <a:p>
          <a:r>
            <a:rPr lang="zh-CN" altLang="en-US" sz="2000" b="1" dirty="0"/>
            <a:t>金属与</a:t>
          </a:r>
          <a:r>
            <a:rPr lang="zh-CN" altLang="en-US" sz="2000" b="1" dirty="0">
              <a:solidFill>
                <a:srgbClr val="C00000"/>
              </a:solidFill>
            </a:rPr>
            <a:t>多种</a:t>
          </a:r>
          <a:r>
            <a:rPr lang="zh-CN" altLang="en-US" sz="2000" b="1" dirty="0"/>
            <a:t>金属</a:t>
          </a:r>
          <a:endParaRPr lang="en-US" altLang="zh-CN" sz="2000" b="1" dirty="0"/>
        </a:p>
        <a:p>
          <a:r>
            <a:rPr lang="zh-CN" altLang="en-US" sz="2000" b="1" dirty="0"/>
            <a:t>化合物溶液反应</a:t>
          </a:r>
        </a:p>
      </dgm:t>
    </dgm:pt>
    <dgm:pt modelId="{3F6A0332-8F23-4D70-ABF2-81DEEDB81251}" type="parTrans" cxnId="{08187398-DF7E-4AAE-ABFF-5E3FA1960209}">
      <dgm:prSet/>
      <dgm:spPr/>
      <dgm:t>
        <a:bodyPr/>
        <a:lstStyle/>
        <a:p>
          <a:endParaRPr lang="zh-CN" altLang="en-US"/>
        </a:p>
      </dgm:t>
    </dgm:pt>
    <dgm:pt modelId="{AC6998C2-5B67-4831-91BC-0B4FEF6913E7}" type="sibTrans" cxnId="{08187398-DF7E-4AAE-ABFF-5E3FA1960209}">
      <dgm:prSet/>
      <dgm:spPr/>
      <dgm:t>
        <a:bodyPr/>
        <a:lstStyle/>
        <a:p>
          <a:endParaRPr lang="zh-CN" altLang="en-US"/>
        </a:p>
      </dgm:t>
    </dgm:pt>
    <dgm:pt modelId="{63F0B580-E991-4E42-9E85-3304E7BDEADD}">
      <dgm:prSet custT="1"/>
      <dgm:spPr/>
      <dgm:t>
        <a:bodyPr/>
        <a:lstStyle/>
        <a:p>
          <a:r>
            <a:rPr lang="zh-CN" altLang="en-US" sz="2000" b="1" dirty="0"/>
            <a:t>有关量</a:t>
          </a:r>
          <a:r>
            <a:rPr lang="zh-CN" altLang="en-US" sz="2000" b="1" dirty="0" smtClean="0"/>
            <a:t>的</a:t>
          </a:r>
          <a:endParaRPr lang="en-US" altLang="zh-CN" sz="2000" b="1" dirty="0" smtClean="0"/>
        </a:p>
        <a:p>
          <a:r>
            <a:rPr lang="zh-CN" altLang="en-US" sz="2000" b="1" dirty="0" smtClean="0"/>
            <a:t>计算</a:t>
          </a:r>
          <a:endParaRPr lang="zh-CN" altLang="en-US" sz="2000" b="1" dirty="0"/>
        </a:p>
      </dgm:t>
    </dgm:pt>
    <dgm:pt modelId="{2ABE0958-26F6-4921-92FC-AB45E69EDEE1}" type="parTrans" cxnId="{CF032CF4-0C14-4E37-BBD5-16C92D681DA7}">
      <dgm:prSet/>
      <dgm:spPr/>
      <dgm:t>
        <a:bodyPr/>
        <a:lstStyle/>
        <a:p>
          <a:endParaRPr lang="zh-CN" altLang="en-US"/>
        </a:p>
      </dgm:t>
    </dgm:pt>
    <dgm:pt modelId="{C1CE2E6F-74C4-4BE9-8323-962FE5A4CE25}" type="sibTrans" cxnId="{CF032CF4-0C14-4E37-BBD5-16C92D681DA7}">
      <dgm:prSet/>
      <dgm:spPr/>
      <dgm:t>
        <a:bodyPr/>
        <a:lstStyle/>
        <a:p>
          <a:endParaRPr lang="zh-CN" altLang="en-US"/>
        </a:p>
      </dgm:t>
    </dgm:pt>
    <dgm:pt modelId="{53FEE65D-004F-4FD3-A5EB-8E2D211BA734}">
      <dgm:prSet custT="1"/>
      <dgm:spPr/>
      <dgm:t>
        <a:bodyPr/>
        <a:lstStyle/>
        <a:p>
          <a:r>
            <a:rPr lang="zh-CN" altLang="en-US" sz="2000" b="1" dirty="0"/>
            <a:t>反应</a:t>
          </a:r>
          <a:endParaRPr lang="en-US" altLang="zh-CN" sz="2000" b="1" dirty="0"/>
        </a:p>
        <a:p>
          <a:r>
            <a:rPr lang="zh-CN" altLang="en-US" sz="2000" b="1" dirty="0"/>
            <a:t>次序</a:t>
          </a:r>
        </a:p>
      </dgm:t>
    </dgm:pt>
    <dgm:pt modelId="{E536C8D8-0FFD-40BA-8911-C104F70267A9}" type="parTrans" cxnId="{922D30D0-CD2F-44B1-9BD7-34F372696AC7}">
      <dgm:prSet/>
      <dgm:spPr/>
      <dgm:t>
        <a:bodyPr/>
        <a:lstStyle/>
        <a:p>
          <a:endParaRPr lang="zh-CN" altLang="en-US"/>
        </a:p>
      </dgm:t>
    </dgm:pt>
    <dgm:pt modelId="{1E3FC120-0982-4C8A-AD90-CAA293AAB41A}" type="sibTrans" cxnId="{922D30D0-CD2F-44B1-9BD7-34F372696AC7}">
      <dgm:prSet/>
      <dgm:spPr/>
      <dgm:t>
        <a:bodyPr/>
        <a:lstStyle/>
        <a:p>
          <a:endParaRPr lang="zh-CN" altLang="en-US"/>
        </a:p>
      </dgm:t>
    </dgm:pt>
    <dgm:pt modelId="{416A6EEE-869D-4395-8DDA-C725D2B6B712}" type="pres">
      <dgm:prSet presAssocID="{6452EB94-8790-4D7D-93F6-10E7C996103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A11002A7-8D10-4CF4-BACF-44B8AF406268}" type="pres">
      <dgm:prSet presAssocID="{01E08D90-4085-4E00-8D79-065C09E7F626}" presName="hierRoot1" presStyleCnt="0"/>
      <dgm:spPr/>
    </dgm:pt>
    <dgm:pt modelId="{00640758-4A90-426B-8F58-20BB731BF84E}" type="pres">
      <dgm:prSet presAssocID="{01E08D90-4085-4E00-8D79-065C09E7F626}" presName="composite" presStyleCnt="0"/>
      <dgm:spPr/>
    </dgm:pt>
    <dgm:pt modelId="{ADC18AAB-D5CC-4ED2-AD99-A860C9F1F72F}" type="pres">
      <dgm:prSet presAssocID="{01E08D90-4085-4E00-8D79-065C09E7F626}" presName="background" presStyleLbl="node0" presStyleIdx="0" presStyleCnt="1"/>
      <dgm:spPr>
        <a:solidFill>
          <a:srgbClr val="006600"/>
        </a:solidFill>
      </dgm:spPr>
      <dgm:t>
        <a:bodyPr/>
        <a:lstStyle/>
        <a:p>
          <a:endParaRPr lang="zh-CN" altLang="en-US"/>
        </a:p>
      </dgm:t>
    </dgm:pt>
    <dgm:pt modelId="{610836AF-E7A8-4A1F-977A-0743B73A3747}" type="pres">
      <dgm:prSet presAssocID="{01E08D90-4085-4E00-8D79-065C09E7F626}" presName="text" presStyleLbl="fgAcc0" presStyleIdx="0" presStyleCnt="1" custScaleX="270894" custLinFactNeighborX="-45306" custLinFactNeighborY="-8328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77FC8989-6575-46CB-90AF-D8D51331E0BB}" type="pres">
      <dgm:prSet presAssocID="{01E08D90-4085-4E00-8D79-065C09E7F626}" presName="hierChild2" presStyleCnt="0"/>
      <dgm:spPr/>
    </dgm:pt>
    <dgm:pt modelId="{0452A86A-B5E2-4FCB-BC15-780113555093}" type="pres">
      <dgm:prSet presAssocID="{2A4FB257-F780-490A-A925-851F3A4119A6}" presName="Name10" presStyleLbl="parChTrans1D2" presStyleIdx="0" presStyleCnt="3"/>
      <dgm:spPr/>
      <dgm:t>
        <a:bodyPr/>
        <a:lstStyle/>
        <a:p>
          <a:endParaRPr lang="zh-CN" altLang="en-US"/>
        </a:p>
      </dgm:t>
    </dgm:pt>
    <dgm:pt modelId="{24939E50-37B6-4D2B-80EF-AF070811E2A4}" type="pres">
      <dgm:prSet presAssocID="{04038419-6203-4FEA-8215-E9ED95487F33}" presName="hierRoot2" presStyleCnt="0"/>
      <dgm:spPr/>
    </dgm:pt>
    <dgm:pt modelId="{413ABBD6-F4A4-4DFB-BD66-395F8AC9F99C}" type="pres">
      <dgm:prSet presAssocID="{04038419-6203-4FEA-8215-E9ED95487F33}" presName="composite2" presStyleCnt="0"/>
      <dgm:spPr/>
    </dgm:pt>
    <dgm:pt modelId="{7789DB3F-9CB0-4625-82BF-A83EB5CBE74E}" type="pres">
      <dgm:prSet presAssocID="{04038419-6203-4FEA-8215-E9ED95487F33}" presName="background2" presStyleLbl="node2" presStyleIdx="0" presStyleCnt="3"/>
      <dgm:spPr>
        <a:solidFill>
          <a:srgbClr val="0000CC"/>
        </a:solidFill>
      </dgm:spPr>
      <dgm:t>
        <a:bodyPr/>
        <a:lstStyle/>
        <a:p>
          <a:endParaRPr lang="zh-CN" altLang="en-US"/>
        </a:p>
      </dgm:t>
    </dgm:pt>
    <dgm:pt modelId="{6F607559-1BD4-423A-9ECE-98628FA0FF9F}" type="pres">
      <dgm:prSet presAssocID="{04038419-6203-4FEA-8215-E9ED95487F33}" presName="text2" presStyleLbl="fgAcc2" presStyleIdx="0" presStyleCnt="3" custScaleX="150929" custLinFactNeighborX="-54394" custLinFactNeighborY="-3423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B264D194-5B65-4BF9-BDDE-6CFBF35C7B65}" type="pres">
      <dgm:prSet presAssocID="{04038419-6203-4FEA-8215-E9ED95487F33}" presName="hierChild3" presStyleCnt="0"/>
      <dgm:spPr/>
    </dgm:pt>
    <dgm:pt modelId="{1AC73F06-58F9-4CFC-A5DF-7493D354AC98}" type="pres">
      <dgm:prSet presAssocID="{0BD366F5-70EA-4DC9-9369-CF2AE8A542CB}" presName="Name17" presStyleLbl="parChTrans1D3" presStyleIdx="0" presStyleCnt="5"/>
      <dgm:spPr/>
      <dgm:t>
        <a:bodyPr/>
        <a:lstStyle/>
        <a:p>
          <a:endParaRPr lang="zh-CN" altLang="en-US"/>
        </a:p>
      </dgm:t>
    </dgm:pt>
    <dgm:pt modelId="{8C872427-15C7-4FE4-B039-B7B599FABD9C}" type="pres">
      <dgm:prSet presAssocID="{DF6F2C12-77C7-4D6D-A10B-B908B233C644}" presName="hierRoot3" presStyleCnt="0"/>
      <dgm:spPr/>
    </dgm:pt>
    <dgm:pt modelId="{515C80AC-1449-418B-8D85-06DECC90B8EC}" type="pres">
      <dgm:prSet presAssocID="{DF6F2C12-77C7-4D6D-A10B-B908B233C644}" presName="composite3" presStyleCnt="0"/>
      <dgm:spPr/>
    </dgm:pt>
    <dgm:pt modelId="{39837FFD-485B-4173-B51A-C63F9A0C82CC}" type="pres">
      <dgm:prSet presAssocID="{DF6F2C12-77C7-4D6D-A10B-B908B233C644}" presName="background3" presStyleLbl="node3" presStyleIdx="0" presStyleCnt="5"/>
      <dgm:spPr>
        <a:solidFill>
          <a:srgbClr val="FF0000"/>
        </a:solidFill>
      </dgm:spPr>
      <dgm:t>
        <a:bodyPr/>
        <a:lstStyle/>
        <a:p>
          <a:endParaRPr lang="zh-CN" altLang="en-US"/>
        </a:p>
      </dgm:t>
    </dgm:pt>
    <dgm:pt modelId="{A9D9929B-DFA1-4D1D-8DC1-2991F843F375}" type="pres">
      <dgm:prSet presAssocID="{DF6F2C12-77C7-4D6D-A10B-B908B233C644}" presName="text3" presStyleLbl="fgAcc3" presStyleIdx="0" presStyleCnt="5" custLinFactNeighborY="1508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2AF1D6B-C1B9-4A7F-95E6-91465E790722}" type="pres">
      <dgm:prSet presAssocID="{DF6F2C12-77C7-4D6D-A10B-B908B233C644}" presName="hierChild4" presStyleCnt="0"/>
      <dgm:spPr/>
    </dgm:pt>
    <dgm:pt modelId="{D44E00AB-9E7A-45D4-97B5-78830892C2F5}" type="pres">
      <dgm:prSet presAssocID="{9CCECF51-A0CC-4DAF-B667-162EBCC08D48}" presName="Name17" presStyleLbl="parChTrans1D3" presStyleIdx="1" presStyleCnt="5"/>
      <dgm:spPr/>
      <dgm:t>
        <a:bodyPr/>
        <a:lstStyle/>
        <a:p>
          <a:endParaRPr lang="zh-CN" altLang="en-US"/>
        </a:p>
      </dgm:t>
    </dgm:pt>
    <dgm:pt modelId="{FE412A19-20E2-459E-ADB9-EB89F0425068}" type="pres">
      <dgm:prSet presAssocID="{BABD1E12-0CB4-45A0-B02D-AE5184E43A2E}" presName="hierRoot3" presStyleCnt="0"/>
      <dgm:spPr/>
    </dgm:pt>
    <dgm:pt modelId="{39A38B74-7676-404C-BC09-077F3D641864}" type="pres">
      <dgm:prSet presAssocID="{BABD1E12-0CB4-45A0-B02D-AE5184E43A2E}" presName="composite3" presStyleCnt="0"/>
      <dgm:spPr/>
    </dgm:pt>
    <dgm:pt modelId="{675883F0-6687-4440-A311-79F1C3A1A7AB}" type="pres">
      <dgm:prSet presAssocID="{BABD1E12-0CB4-45A0-B02D-AE5184E43A2E}" presName="background3" presStyleLbl="node3" presStyleIdx="1" presStyleCnt="5"/>
      <dgm:spPr>
        <a:solidFill>
          <a:srgbClr val="FF0000"/>
        </a:solidFill>
      </dgm:spPr>
      <dgm:t>
        <a:bodyPr/>
        <a:lstStyle/>
        <a:p>
          <a:endParaRPr lang="zh-CN" altLang="en-US"/>
        </a:p>
      </dgm:t>
    </dgm:pt>
    <dgm:pt modelId="{EDD0B2B9-11E3-4DAF-B2B4-5A999524914F}" type="pres">
      <dgm:prSet presAssocID="{BABD1E12-0CB4-45A0-B02D-AE5184E43A2E}" presName="text3" presStyleLbl="fgAcc3" presStyleIdx="1" presStyleCnt="5" custLinFactNeighborY="1508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109DF246-65EE-4AB7-B3DC-A85E8B09E4D2}" type="pres">
      <dgm:prSet presAssocID="{BABD1E12-0CB4-45A0-B02D-AE5184E43A2E}" presName="hierChild4" presStyleCnt="0"/>
      <dgm:spPr/>
    </dgm:pt>
    <dgm:pt modelId="{42E2EA4D-031A-46E5-B07F-9FC6DB5F0E96}" type="pres">
      <dgm:prSet presAssocID="{2ABE0958-26F6-4921-92FC-AB45E69EDEE1}" presName="Name17" presStyleLbl="parChTrans1D3" presStyleIdx="2" presStyleCnt="5"/>
      <dgm:spPr/>
      <dgm:t>
        <a:bodyPr/>
        <a:lstStyle/>
        <a:p>
          <a:endParaRPr lang="zh-CN" altLang="en-US"/>
        </a:p>
      </dgm:t>
    </dgm:pt>
    <dgm:pt modelId="{61FAC55C-C646-4513-9969-75177258A5F7}" type="pres">
      <dgm:prSet presAssocID="{63F0B580-E991-4E42-9E85-3304E7BDEADD}" presName="hierRoot3" presStyleCnt="0"/>
      <dgm:spPr/>
    </dgm:pt>
    <dgm:pt modelId="{70B955C7-AB78-40B1-BCCC-80A1ECF8A963}" type="pres">
      <dgm:prSet presAssocID="{63F0B580-E991-4E42-9E85-3304E7BDEADD}" presName="composite3" presStyleCnt="0"/>
      <dgm:spPr/>
    </dgm:pt>
    <dgm:pt modelId="{123FF12F-C6A3-4397-A192-19CC80B432C6}" type="pres">
      <dgm:prSet presAssocID="{63F0B580-E991-4E42-9E85-3304E7BDEADD}" presName="background3" presStyleLbl="node3" presStyleIdx="2" presStyleCnt="5"/>
      <dgm:spPr>
        <a:solidFill>
          <a:srgbClr val="FF0000"/>
        </a:solidFill>
      </dgm:spPr>
      <dgm:t>
        <a:bodyPr/>
        <a:lstStyle/>
        <a:p>
          <a:endParaRPr lang="zh-CN" altLang="en-US"/>
        </a:p>
      </dgm:t>
    </dgm:pt>
    <dgm:pt modelId="{F1B475F8-407A-4595-88DF-A0B1154F007D}" type="pres">
      <dgm:prSet presAssocID="{63F0B580-E991-4E42-9E85-3304E7BDEADD}" presName="text3" presStyleLbl="fgAcc3" presStyleIdx="2" presStyleCnt="5" custLinFactNeighborY="1508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75048AA-79CF-404F-8C39-21FF48E59187}" type="pres">
      <dgm:prSet presAssocID="{63F0B580-E991-4E42-9E85-3304E7BDEADD}" presName="hierChild4" presStyleCnt="0"/>
      <dgm:spPr/>
    </dgm:pt>
    <dgm:pt modelId="{E2962C8C-5D6D-42F4-A3B5-BAF823C54043}" type="pres">
      <dgm:prSet presAssocID="{C669B906-6A3C-447A-A677-36B3C33CDD9A}" presName="Name10" presStyleLbl="parChTrans1D2" presStyleIdx="1" presStyleCnt="3"/>
      <dgm:spPr/>
      <dgm:t>
        <a:bodyPr/>
        <a:lstStyle/>
        <a:p>
          <a:endParaRPr lang="zh-CN" altLang="en-US"/>
        </a:p>
      </dgm:t>
    </dgm:pt>
    <dgm:pt modelId="{B0F4A3C2-A290-49A4-AD2B-C7897DB8E246}" type="pres">
      <dgm:prSet presAssocID="{9D7B2C53-4C50-45E6-8F9B-245CC8A584AC}" presName="hierRoot2" presStyleCnt="0"/>
      <dgm:spPr/>
    </dgm:pt>
    <dgm:pt modelId="{38D51BE6-6969-430C-BB30-0986C0507545}" type="pres">
      <dgm:prSet presAssocID="{9D7B2C53-4C50-45E6-8F9B-245CC8A584AC}" presName="composite2" presStyleCnt="0"/>
      <dgm:spPr/>
    </dgm:pt>
    <dgm:pt modelId="{AF3D23C2-0148-45BE-A984-BE390AFAEB05}" type="pres">
      <dgm:prSet presAssocID="{9D7B2C53-4C50-45E6-8F9B-245CC8A584AC}" presName="background2" presStyleLbl="node2" presStyleIdx="1" presStyleCnt="3"/>
      <dgm:spPr>
        <a:solidFill>
          <a:srgbClr val="0000CC"/>
        </a:solidFill>
      </dgm:spPr>
      <dgm:t>
        <a:bodyPr/>
        <a:lstStyle/>
        <a:p>
          <a:endParaRPr lang="zh-CN" altLang="en-US"/>
        </a:p>
      </dgm:t>
    </dgm:pt>
    <dgm:pt modelId="{3F6D29B8-29AD-46EB-ACF6-2F70460575A4}" type="pres">
      <dgm:prSet presAssocID="{9D7B2C53-4C50-45E6-8F9B-245CC8A584AC}" presName="text2" presStyleLbl="fgAcc2" presStyleIdx="1" presStyleCnt="3" custScaleX="183506" custLinFactNeighborX="-37127" custLinFactNeighborY="-3423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BFD959C-1D60-4C16-8621-1A3D03FF9A44}" type="pres">
      <dgm:prSet presAssocID="{9D7B2C53-4C50-45E6-8F9B-245CC8A584AC}" presName="hierChild3" presStyleCnt="0"/>
      <dgm:spPr/>
    </dgm:pt>
    <dgm:pt modelId="{1B8BDD9C-736A-4D50-8E49-1672241BC7ED}" type="pres">
      <dgm:prSet presAssocID="{41F37800-1766-461C-BB35-21D0EF8FCBCD}" presName="Name17" presStyleLbl="parChTrans1D3" presStyleIdx="3" presStyleCnt="5"/>
      <dgm:spPr/>
      <dgm:t>
        <a:bodyPr/>
        <a:lstStyle/>
        <a:p>
          <a:endParaRPr lang="zh-CN" altLang="en-US"/>
        </a:p>
      </dgm:t>
    </dgm:pt>
    <dgm:pt modelId="{41784DFA-1A38-46B3-B625-F47CE67DB2E2}" type="pres">
      <dgm:prSet presAssocID="{5485F897-FCFA-4353-8638-4D367F91806D}" presName="hierRoot3" presStyleCnt="0"/>
      <dgm:spPr/>
    </dgm:pt>
    <dgm:pt modelId="{E5F03ACB-5F9A-4B3F-AC7F-528D2268FAB5}" type="pres">
      <dgm:prSet presAssocID="{5485F897-FCFA-4353-8638-4D367F91806D}" presName="composite3" presStyleCnt="0"/>
      <dgm:spPr/>
    </dgm:pt>
    <dgm:pt modelId="{7AB6279A-6239-4451-AE58-80EBA643992F}" type="pres">
      <dgm:prSet presAssocID="{5485F897-FCFA-4353-8638-4D367F91806D}" presName="background3" presStyleLbl="node3" presStyleIdx="3" presStyleCnt="5"/>
      <dgm:spPr>
        <a:solidFill>
          <a:srgbClr val="FF0000"/>
        </a:solidFill>
      </dgm:spPr>
      <dgm:t>
        <a:bodyPr/>
        <a:lstStyle/>
        <a:p>
          <a:endParaRPr lang="zh-CN" altLang="en-US"/>
        </a:p>
      </dgm:t>
    </dgm:pt>
    <dgm:pt modelId="{2F47381E-2A78-495A-910D-80679960BCC1}" type="pres">
      <dgm:prSet presAssocID="{5485F897-FCFA-4353-8638-4D367F91806D}" presName="text3" presStyleLbl="fgAcc3" presStyleIdx="3" presStyleCnt="5" custLinFactNeighborY="1508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7D3F9603-E340-487A-BFD8-865915982E41}" type="pres">
      <dgm:prSet presAssocID="{5485F897-FCFA-4353-8638-4D367F91806D}" presName="hierChild4" presStyleCnt="0"/>
      <dgm:spPr/>
    </dgm:pt>
    <dgm:pt modelId="{C6CF466F-BE2C-4B62-8872-A446140DEF68}" type="pres">
      <dgm:prSet presAssocID="{3F6A0332-8F23-4D70-ABF2-81DEEDB81251}" presName="Name10" presStyleLbl="parChTrans1D2" presStyleIdx="2" presStyleCnt="3"/>
      <dgm:spPr/>
      <dgm:t>
        <a:bodyPr/>
        <a:lstStyle/>
        <a:p>
          <a:endParaRPr lang="zh-CN" altLang="en-US"/>
        </a:p>
      </dgm:t>
    </dgm:pt>
    <dgm:pt modelId="{EC46B345-500C-49A7-A675-21BB6D82F7F4}" type="pres">
      <dgm:prSet presAssocID="{7E8000B3-E035-4E3F-8978-ADB64DE5DA13}" presName="hierRoot2" presStyleCnt="0"/>
      <dgm:spPr/>
    </dgm:pt>
    <dgm:pt modelId="{E7AC2B1D-5A42-473B-A897-AC37C8D58890}" type="pres">
      <dgm:prSet presAssocID="{7E8000B3-E035-4E3F-8978-ADB64DE5DA13}" presName="composite2" presStyleCnt="0"/>
      <dgm:spPr/>
    </dgm:pt>
    <dgm:pt modelId="{4D62C12D-5537-49B7-B2B3-40FC6106E738}" type="pres">
      <dgm:prSet presAssocID="{7E8000B3-E035-4E3F-8978-ADB64DE5DA13}" presName="background2" presStyleLbl="node2" presStyleIdx="2" presStyleCnt="3"/>
      <dgm:spPr>
        <a:solidFill>
          <a:srgbClr val="0000CC"/>
        </a:solidFill>
      </dgm:spPr>
      <dgm:t>
        <a:bodyPr/>
        <a:lstStyle/>
        <a:p>
          <a:endParaRPr lang="zh-CN" altLang="en-US"/>
        </a:p>
      </dgm:t>
    </dgm:pt>
    <dgm:pt modelId="{C798FBCE-4C66-4DF4-AF36-6721917E9E3F}" type="pres">
      <dgm:prSet presAssocID="{7E8000B3-E035-4E3F-8978-ADB64DE5DA13}" presName="text2" presStyleLbl="fgAcc2" presStyleIdx="2" presStyleCnt="3" custScaleX="206535" custLinFactNeighborY="-3423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D7A8AD9-F3AC-4E7D-9911-296D825309D9}" type="pres">
      <dgm:prSet presAssocID="{7E8000B3-E035-4E3F-8978-ADB64DE5DA13}" presName="hierChild3" presStyleCnt="0"/>
      <dgm:spPr/>
    </dgm:pt>
    <dgm:pt modelId="{B5FC0C41-57B5-4578-A969-80E1A8F6D808}" type="pres">
      <dgm:prSet presAssocID="{E536C8D8-0FFD-40BA-8911-C104F70267A9}" presName="Name17" presStyleLbl="parChTrans1D3" presStyleIdx="4" presStyleCnt="5"/>
      <dgm:spPr/>
      <dgm:t>
        <a:bodyPr/>
        <a:lstStyle/>
        <a:p>
          <a:endParaRPr lang="zh-CN" altLang="en-US"/>
        </a:p>
      </dgm:t>
    </dgm:pt>
    <dgm:pt modelId="{6757A704-4513-4E88-A325-FAD961C136A6}" type="pres">
      <dgm:prSet presAssocID="{53FEE65D-004F-4FD3-A5EB-8E2D211BA734}" presName="hierRoot3" presStyleCnt="0"/>
      <dgm:spPr/>
    </dgm:pt>
    <dgm:pt modelId="{C595921B-41C1-44D4-ABE4-CB8C0019B772}" type="pres">
      <dgm:prSet presAssocID="{53FEE65D-004F-4FD3-A5EB-8E2D211BA734}" presName="composite3" presStyleCnt="0"/>
      <dgm:spPr/>
    </dgm:pt>
    <dgm:pt modelId="{27F2675B-C1CE-47B4-A726-7FBB227996EC}" type="pres">
      <dgm:prSet presAssocID="{53FEE65D-004F-4FD3-A5EB-8E2D211BA734}" presName="background3" presStyleLbl="node3" presStyleIdx="4" presStyleCnt="5"/>
      <dgm:spPr>
        <a:solidFill>
          <a:srgbClr val="FF0000"/>
        </a:solidFill>
      </dgm:spPr>
      <dgm:t>
        <a:bodyPr/>
        <a:lstStyle/>
        <a:p>
          <a:endParaRPr lang="zh-CN" altLang="en-US"/>
        </a:p>
      </dgm:t>
    </dgm:pt>
    <dgm:pt modelId="{08879E52-D4DF-46CF-89D2-991C4438043C}" type="pres">
      <dgm:prSet presAssocID="{53FEE65D-004F-4FD3-A5EB-8E2D211BA734}" presName="text3" presStyleLbl="fgAcc3" presStyleIdx="4" presStyleCnt="5" custLinFactNeighborY="15087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FF910997-7C80-443B-B778-9A0BF27DE0FA}" type="pres">
      <dgm:prSet presAssocID="{53FEE65D-004F-4FD3-A5EB-8E2D211BA734}" presName="hierChild4" presStyleCnt="0"/>
      <dgm:spPr/>
    </dgm:pt>
  </dgm:ptLst>
  <dgm:cxnLst>
    <dgm:cxn modelId="{C1C58BFE-2823-4A86-8516-2326FE6EFB5B}" type="presOf" srcId="{6452EB94-8790-4D7D-93F6-10E7C9961032}" destId="{416A6EEE-869D-4395-8DDA-C725D2B6B712}" srcOrd="0" destOrd="0" presId="urn:microsoft.com/office/officeart/2005/8/layout/hierarchy1"/>
    <dgm:cxn modelId="{5ADDF750-6DB0-4544-95CC-6E39285DE766}" type="presOf" srcId="{9D7B2C53-4C50-45E6-8F9B-245CC8A584AC}" destId="{3F6D29B8-29AD-46EB-ACF6-2F70460575A4}" srcOrd="0" destOrd="0" presId="urn:microsoft.com/office/officeart/2005/8/layout/hierarchy1"/>
    <dgm:cxn modelId="{CF032CF4-0C14-4E37-BBD5-16C92D681DA7}" srcId="{04038419-6203-4FEA-8215-E9ED95487F33}" destId="{63F0B580-E991-4E42-9E85-3304E7BDEADD}" srcOrd="2" destOrd="0" parTransId="{2ABE0958-26F6-4921-92FC-AB45E69EDEE1}" sibTransId="{C1CE2E6F-74C4-4BE9-8323-962FE5A4CE25}"/>
    <dgm:cxn modelId="{3B16892C-33F9-4C2A-87A3-4FEF28B97CD1}" srcId="{04038419-6203-4FEA-8215-E9ED95487F33}" destId="{DF6F2C12-77C7-4D6D-A10B-B908B233C644}" srcOrd="0" destOrd="0" parTransId="{0BD366F5-70EA-4DC9-9369-CF2AE8A542CB}" sibTransId="{4D135FBD-20A0-436B-ACF0-5B48F25FA16C}"/>
    <dgm:cxn modelId="{82ABBA3F-4DE9-4F02-916D-66653B7B868E}" type="presOf" srcId="{41F37800-1766-461C-BB35-21D0EF8FCBCD}" destId="{1B8BDD9C-736A-4D50-8E49-1672241BC7ED}" srcOrd="0" destOrd="0" presId="urn:microsoft.com/office/officeart/2005/8/layout/hierarchy1"/>
    <dgm:cxn modelId="{79FC44F2-80F7-4F82-A962-4278FD6DB4F8}" type="presOf" srcId="{2ABE0958-26F6-4921-92FC-AB45E69EDEE1}" destId="{42E2EA4D-031A-46E5-B07F-9FC6DB5F0E96}" srcOrd="0" destOrd="0" presId="urn:microsoft.com/office/officeart/2005/8/layout/hierarchy1"/>
    <dgm:cxn modelId="{778E0F28-A565-406E-8F12-CCB04E92A2F3}" type="presOf" srcId="{C669B906-6A3C-447A-A677-36B3C33CDD9A}" destId="{E2962C8C-5D6D-42F4-A3B5-BAF823C54043}" srcOrd="0" destOrd="0" presId="urn:microsoft.com/office/officeart/2005/8/layout/hierarchy1"/>
    <dgm:cxn modelId="{61E42BB2-D065-472C-B9A4-71E46FDBD48C}" type="presOf" srcId="{3F6A0332-8F23-4D70-ABF2-81DEEDB81251}" destId="{C6CF466F-BE2C-4B62-8872-A446140DEF68}" srcOrd="0" destOrd="0" presId="urn:microsoft.com/office/officeart/2005/8/layout/hierarchy1"/>
    <dgm:cxn modelId="{CEF4BDD0-C0B1-4425-A769-3C696DFA8C0E}" srcId="{01E08D90-4085-4E00-8D79-065C09E7F626}" destId="{9D7B2C53-4C50-45E6-8F9B-245CC8A584AC}" srcOrd="1" destOrd="0" parTransId="{C669B906-6A3C-447A-A677-36B3C33CDD9A}" sibTransId="{3A328551-682B-4B10-B248-B8D5286A6913}"/>
    <dgm:cxn modelId="{BFE0B999-EBE5-4A77-9728-483381CEF2BD}" type="presOf" srcId="{04038419-6203-4FEA-8215-E9ED95487F33}" destId="{6F607559-1BD4-423A-9ECE-98628FA0FF9F}" srcOrd="0" destOrd="0" presId="urn:microsoft.com/office/officeart/2005/8/layout/hierarchy1"/>
    <dgm:cxn modelId="{841C41DD-2D86-4D6C-8CA3-7C70033D3DFC}" type="presOf" srcId="{9CCECF51-A0CC-4DAF-B667-162EBCC08D48}" destId="{D44E00AB-9E7A-45D4-97B5-78830892C2F5}" srcOrd="0" destOrd="0" presId="urn:microsoft.com/office/officeart/2005/8/layout/hierarchy1"/>
    <dgm:cxn modelId="{D2E26470-47F8-4B8B-9EEA-746C44D065F5}" type="presOf" srcId="{0BD366F5-70EA-4DC9-9369-CF2AE8A542CB}" destId="{1AC73F06-58F9-4CFC-A5DF-7493D354AC98}" srcOrd="0" destOrd="0" presId="urn:microsoft.com/office/officeart/2005/8/layout/hierarchy1"/>
    <dgm:cxn modelId="{08187398-DF7E-4AAE-ABFF-5E3FA1960209}" srcId="{01E08D90-4085-4E00-8D79-065C09E7F626}" destId="{7E8000B3-E035-4E3F-8978-ADB64DE5DA13}" srcOrd="2" destOrd="0" parTransId="{3F6A0332-8F23-4D70-ABF2-81DEEDB81251}" sibTransId="{AC6998C2-5B67-4831-91BC-0B4FEF6913E7}"/>
    <dgm:cxn modelId="{8E3F6A61-CB2E-409C-90F6-42B4C5C8FFCD}" type="presOf" srcId="{2A4FB257-F780-490A-A925-851F3A4119A6}" destId="{0452A86A-B5E2-4FCB-BC15-780113555093}" srcOrd="0" destOrd="0" presId="urn:microsoft.com/office/officeart/2005/8/layout/hierarchy1"/>
    <dgm:cxn modelId="{D66FEB8F-548E-4179-B693-263B222F50A5}" srcId="{9D7B2C53-4C50-45E6-8F9B-245CC8A584AC}" destId="{5485F897-FCFA-4353-8638-4D367F91806D}" srcOrd="0" destOrd="0" parTransId="{41F37800-1766-461C-BB35-21D0EF8FCBCD}" sibTransId="{1C28880C-AFE2-4E9D-993F-89B04D9D28ED}"/>
    <dgm:cxn modelId="{9E06061F-F788-4796-A8F0-2F6835432FCB}" type="presOf" srcId="{7E8000B3-E035-4E3F-8978-ADB64DE5DA13}" destId="{C798FBCE-4C66-4DF4-AF36-6721917E9E3F}" srcOrd="0" destOrd="0" presId="urn:microsoft.com/office/officeart/2005/8/layout/hierarchy1"/>
    <dgm:cxn modelId="{ACA2E302-31FF-4F7E-9E5B-55ECC1BF795C}" srcId="{04038419-6203-4FEA-8215-E9ED95487F33}" destId="{BABD1E12-0CB4-45A0-B02D-AE5184E43A2E}" srcOrd="1" destOrd="0" parTransId="{9CCECF51-A0CC-4DAF-B667-162EBCC08D48}" sibTransId="{BBBD607F-7E8C-43B3-A644-365EB7F0BF1C}"/>
    <dgm:cxn modelId="{8D7FC67F-14DB-4069-AF22-C5F15DB13B7F}" type="presOf" srcId="{53FEE65D-004F-4FD3-A5EB-8E2D211BA734}" destId="{08879E52-D4DF-46CF-89D2-991C4438043C}" srcOrd="0" destOrd="0" presId="urn:microsoft.com/office/officeart/2005/8/layout/hierarchy1"/>
    <dgm:cxn modelId="{FB3A4AE8-2B66-4ECA-A340-32241277981A}" type="presOf" srcId="{DF6F2C12-77C7-4D6D-A10B-B908B233C644}" destId="{A9D9929B-DFA1-4D1D-8DC1-2991F843F375}" srcOrd="0" destOrd="0" presId="urn:microsoft.com/office/officeart/2005/8/layout/hierarchy1"/>
    <dgm:cxn modelId="{AF39E9A2-075C-4B8F-AC8D-CE627279E691}" type="presOf" srcId="{BABD1E12-0CB4-45A0-B02D-AE5184E43A2E}" destId="{EDD0B2B9-11E3-4DAF-B2B4-5A999524914F}" srcOrd="0" destOrd="0" presId="urn:microsoft.com/office/officeart/2005/8/layout/hierarchy1"/>
    <dgm:cxn modelId="{922D30D0-CD2F-44B1-9BD7-34F372696AC7}" srcId="{7E8000B3-E035-4E3F-8978-ADB64DE5DA13}" destId="{53FEE65D-004F-4FD3-A5EB-8E2D211BA734}" srcOrd="0" destOrd="0" parTransId="{E536C8D8-0FFD-40BA-8911-C104F70267A9}" sibTransId="{1E3FC120-0982-4C8A-AD90-CAA293AAB41A}"/>
    <dgm:cxn modelId="{234743A0-F47E-4219-97F6-B428EC6D4EED}" type="presOf" srcId="{E536C8D8-0FFD-40BA-8911-C104F70267A9}" destId="{B5FC0C41-57B5-4578-A969-80E1A8F6D808}" srcOrd="0" destOrd="0" presId="urn:microsoft.com/office/officeart/2005/8/layout/hierarchy1"/>
    <dgm:cxn modelId="{CA5C19E9-0EB5-477F-871D-34CF75A65F5C}" type="presOf" srcId="{63F0B580-E991-4E42-9E85-3304E7BDEADD}" destId="{F1B475F8-407A-4595-88DF-A0B1154F007D}" srcOrd="0" destOrd="0" presId="urn:microsoft.com/office/officeart/2005/8/layout/hierarchy1"/>
    <dgm:cxn modelId="{6C38E79F-BEA5-4DA2-B798-FF7F49593A3B}" srcId="{01E08D90-4085-4E00-8D79-065C09E7F626}" destId="{04038419-6203-4FEA-8215-E9ED95487F33}" srcOrd="0" destOrd="0" parTransId="{2A4FB257-F780-490A-A925-851F3A4119A6}" sibTransId="{CA913F21-D7D3-445E-B288-1033D7F8DD30}"/>
    <dgm:cxn modelId="{8E1E88A9-25F4-4821-A639-5E677A9EB8C0}" srcId="{6452EB94-8790-4D7D-93F6-10E7C9961032}" destId="{01E08D90-4085-4E00-8D79-065C09E7F626}" srcOrd="0" destOrd="0" parTransId="{1CDD8980-92C1-4516-A114-FD9B1A9B4D31}" sibTransId="{3F453373-D91E-4395-B413-A803F4887738}"/>
    <dgm:cxn modelId="{FC9302DF-8D2A-4E6B-B93D-0385F214D117}" type="presOf" srcId="{5485F897-FCFA-4353-8638-4D367F91806D}" destId="{2F47381E-2A78-495A-910D-80679960BCC1}" srcOrd="0" destOrd="0" presId="urn:microsoft.com/office/officeart/2005/8/layout/hierarchy1"/>
    <dgm:cxn modelId="{2324F05D-8920-4423-9435-C48D81226691}" type="presOf" srcId="{01E08D90-4085-4E00-8D79-065C09E7F626}" destId="{610836AF-E7A8-4A1F-977A-0743B73A3747}" srcOrd="0" destOrd="0" presId="urn:microsoft.com/office/officeart/2005/8/layout/hierarchy1"/>
    <dgm:cxn modelId="{303101D0-97A3-4D3A-8C69-DC89A1FA1C36}" type="presParOf" srcId="{416A6EEE-869D-4395-8DDA-C725D2B6B712}" destId="{A11002A7-8D10-4CF4-BACF-44B8AF406268}" srcOrd="0" destOrd="0" presId="urn:microsoft.com/office/officeart/2005/8/layout/hierarchy1"/>
    <dgm:cxn modelId="{EC63DBB5-8534-4454-AAE6-D860A008ADD5}" type="presParOf" srcId="{A11002A7-8D10-4CF4-BACF-44B8AF406268}" destId="{00640758-4A90-426B-8F58-20BB731BF84E}" srcOrd="0" destOrd="0" presId="urn:microsoft.com/office/officeart/2005/8/layout/hierarchy1"/>
    <dgm:cxn modelId="{8C4C7E0B-6BA4-488A-9C86-7D81393B682D}" type="presParOf" srcId="{00640758-4A90-426B-8F58-20BB731BF84E}" destId="{ADC18AAB-D5CC-4ED2-AD99-A860C9F1F72F}" srcOrd="0" destOrd="0" presId="urn:microsoft.com/office/officeart/2005/8/layout/hierarchy1"/>
    <dgm:cxn modelId="{0BCC4C70-32A8-441A-B00C-4DAF70353FBE}" type="presParOf" srcId="{00640758-4A90-426B-8F58-20BB731BF84E}" destId="{610836AF-E7A8-4A1F-977A-0743B73A3747}" srcOrd="1" destOrd="0" presId="urn:microsoft.com/office/officeart/2005/8/layout/hierarchy1"/>
    <dgm:cxn modelId="{B3753E6B-552F-479D-B489-301BC5BB855B}" type="presParOf" srcId="{A11002A7-8D10-4CF4-BACF-44B8AF406268}" destId="{77FC8989-6575-46CB-90AF-D8D51331E0BB}" srcOrd="1" destOrd="0" presId="urn:microsoft.com/office/officeart/2005/8/layout/hierarchy1"/>
    <dgm:cxn modelId="{F6A0C2BA-64D5-431C-9EC1-D625F56CA343}" type="presParOf" srcId="{77FC8989-6575-46CB-90AF-D8D51331E0BB}" destId="{0452A86A-B5E2-4FCB-BC15-780113555093}" srcOrd="0" destOrd="0" presId="urn:microsoft.com/office/officeart/2005/8/layout/hierarchy1"/>
    <dgm:cxn modelId="{A10ED302-DC2F-49CD-AE45-1EED9CE3299C}" type="presParOf" srcId="{77FC8989-6575-46CB-90AF-D8D51331E0BB}" destId="{24939E50-37B6-4D2B-80EF-AF070811E2A4}" srcOrd="1" destOrd="0" presId="urn:microsoft.com/office/officeart/2005/8/layout/hierarchy1"/>
    <dgm:cxn modelId="{6EC1565F-58AB-4826-905A-EF82294BC279}" type="presParOf" srcId="{24939E50-37B6-4D2B-80EF-AF070811E2A4}" destId="{413ABBD6-F4A4-4DFB-BD66-395F8AC9F99C}" srcOrd="0" destOrd="0" presId="urn:microsoft.com/office/officeart/2005/8/layout/hierarchy1"/>
    <dgm:cxn modelId="{AFDF6ED5-6F8E-4CE9-9EF7-7955BDA61700}" type="presParOf" srcId="{413ABBD6-F4A4-4DFB-BD66-395F8AC9F99C}" destId="{7789DB3F-9CB0-4625-82BF-A83EB5CBE74E}" srcOrd="0" destOrd="0" presId="urn:microsoft.com/office/officeart/2005/8/layout/hierarchy1"/>
    <dgm:cxn modelId="{DB2E4DAC-D6C9-4760-A963-B1947395B518}" type="presParOf" srcId="{413ABBD6-F4A4-4DFB-BD66-395F8AC9F99C}" destId="{6F607559-1BD4-423A-9ECE-98628FA0FF9F}" srcOrd="1" destOrd="0" presId="urn:microsoft.com/office/officeart/2005/8/layout/hierarchy1"/>
    <dgm:cxn modelId="{67BC1A32-C7C4-46A1-9F55-A5295A2E3E65}" type="presParOf" srcId="{24939E50-37B6-4D2B-80EF-AF070811E2A4}" destId="{B264D194-5B65-4BF9-BDDE-6CFBF35C7B65}" srcOrd="1" destOrd="0" presId="urn:microsoft.com/office/officeart/2005/8/layout/hierarchy1"/>
    <dgm:cxn modelId="{60BC0808-0239-4A02-9E9F-7FF3855E6CF6}" type="presParOf" srcId="{B264D194-5B65-4BF9-BDDE-6CFBF35C7B65}" destId="{1AC73F06-58F9-4CFC-A5DF-7493D354AC98}" srcOrd="0" destOrd="0" presId="urn:microsoft.com/office/officeart/2005/8/layout/hierarchy1"/>
    <dgm:cxn modelId="{9EA50D7D-4007-4796-ADD9-C0F764ADE202}" type="presParOf" srcId="{B264D194-5B65-4BF9-BDDE-6CFBF35C7B65}" destId="{8C872427-15C7-4FE4-B039-B7B599FABD9C}" srcOrd="1" destOrd="0" presId="urn:microsoft.com/office/officeart/2005/8/layout/hierarchy1"/>
    <dgm:cxn modelId="{9F9A1205-7079-4F72-A478-1EC4E69B274C}" type="presParOf" srcId="{8C872427-15C7-4FE4-B039-B7B599FABD9C}" destId="{515C80AC-1449-418B-8D85-06DECC90B8EC}" srcOrd="0" destOrd="0" presId="urn:microsoft.com/office/officeart/2005/8/layout/hierarchy1"/>
    <dgm:cxn modelId="{FECAD77F-43E8-493D-8940-3AC4F08E824A}" type="presParOf" srcId="{515C80AC-1449-418B-8D85-06DECC90B8EC}" destId="{39837FFD-485B-4173-B51A-C63F9A0C82CC}" srcOrd="0" destOrd="0" presId="urn:microsoft.com/office/officeart/2005/8/layout/hierarchy1"/>
    <dgm:cxn modelId="{734F46FB-D4EE-4F11-B1F5-DFEDBC723CB0}" type="presParOf" srcId="{515C80AC-1449-418B-8D85-06DECC90B8EC}" destId="{A9D9929B-DFA1-4D1D-8DC1-2991F843F375}" srcOrd="1" destOrd="0" presId="urn:microsoft.com/office/officeart/2005/8/layout/hierarchy1"/>
    <dgm:cxn modelId="{EAB1DC0D-BB0D-49D2-B6C4-DE7D991515DF}" type="presParOf" srcId="{8C872427-15C7-4FE4-B039-B7B599FABD9C}" destId="{D2AF1D6B-C1B9-4A7F-95E6-91465E790722}" srcOrd="1" destOrd="0" presId="urn:microsoft.com/office/officeart/2005/8/layout/hierarchy1"/>
    <dgm:cxn modelId="{F843DD72-DB62-4D38-A77D-7233967355EF}" type="presParOf" srcId="{B264D194-5B65-4BF9-BDDE-6CFBF35C7B65}" destId="{D44E00AB-9E7A-45D4-97B5-78830892C2F5}" srcOrd="2" destOrd="0" presId="urn:microsoft.com/office/officeart/2005/8/layout/hierarchy1"/>
    <dgm:cxn modelId="{30C33C04-839A-4A8B-860B-A6592AA5A2E5}" type="presParOf" srcId="{B264D194-5B65-4BF9-BDDE-6CFBF35C7B65}" destId="{FE412A19-20E2-459E-ADB9-EB89F0425068}" srcOrd="3" destOrd="0" presId="urn:microsoft.com/office/officeart/2005/8/layout/hierarchy1"/>
    <dgm:cxn modelId="{AD47102F-B9E8-402D-89E5-B649035D8043}" type="presParOf" srcId="{FE412A19-20E2-459E-ADB9-EB89F0425068}" destId="{39A38B74-7676-404C-BC09-077F3D641864}" srcOrd="0" destOrd="0" presId="urn:microsoft.com/office/officeart/2005/8/layout/hierarchy1"/>
    <dgm:cxn modelId="{74C15CF1-7D4E-402B-9565-DE2EC5FFACDB}" type="presParOf" srcId="{39A38B74-7676-404C-BC09-077F3D641864}" destId="{675883F0-6687-4440-A311-79F1C3A1A7AB}" srcOrd="0" destOrd="0" presId="urn:microsoft.com/office/officeart/2005/8/layout/hierarchy1"/>
    <dgm:cxn modelId="{DEFD8F7D-6966-4934-B836-0A479ECBA900}" type="presParOf" srcId="{39A38B74-7676-404C-BC09-077F3D641864}" destId="{EDD0B2B9-11E3-4DAF-B2B4-5A999524914F}" srcOrd="1" destOrd="0" presId="urn:microsoft.com/office/officeart/2005/8/layout/hierarchy1"/>
    <dgm:cxn modelId="{D51BAB3E-1660-4BA0-BA8E-0F4C20D941DB}" type="presParOf" srcId="{FE412A19-20E2-459E-ADB9-EB89F0425068}" destId="{109DF246-65EE-4AB7-B3DC-A85E8B09E4D2}" srcOrd="1" destOrd="0" presId="urn:microsoft.com/office/officeart/2005/8/layout/hierarchy1"/>
    <dgm:cxn modelId="{151F91A7-02DA-4F1B-86C1-FC847EFB089A}" type="presParOf" srcId="{B264D194-5B65-4BF9-BDDE-6CFBF35C7B65}" destId="{42E2EA4D-031A-46E5-B07F-9FC6DB5F0E96}" srcOrd="4" destOrd="0" presId="urn:microsoft.com/office/officeart/2005/8/layout/hierarchy1"/>
    <dgm:cxn modelId="{3500CFBC-C8FF-4512-BBA8-1A7D5322DF93}" type="presParOf" srcId="{B264D194-5B65-4BF9-BDDE-6CFBF35C7B65}" destId="{61FAC55C-C646-4513-9969-75177258A5F7}" srcOrd="5" destOrd="0" presId="urn:microsoft.com/office/officeart/2005/8/layout/hierarchy1"/>
    <dgm:cxn modelId="{6297DD43-28EE-48A2-B528-1BD3061E0EEF}" type="presParOf" srcId="{61FAC55C-C646-4513-9969-75177258A5F7}" destId="{70B955C7-AB78-40B1-BCCC-80A1ECF8A963}" srcOrd="0" destOrd="0" presId="urn:microsoft.com/office/officeart/2005/8/layout/hierarchy1"/>
    <dgm:cxn modelId="{890D9B61-0F42-4D76-9BA1-275C9DA8DD62}" type="presParOf" srcId="{70B955C7-AB78-40B1-BCCC-80A1ECF8A963}" destId="{123FF12F-C6A3-4397-A192-19CC80B432C6}" srcOrd="0" destOrd="0" presId="urn:microsoft.com/office/officeart/2005/8/layout/hierarchy1"/>
    <dgm:cxn modelId="{ED3392D8-EC07-49A6-AF8D-554D252F979E}" type="presParOf" srcId="{70B955C7-AB78-40B1-BCCC-80A1ECF8A963}" destId="{F1B475F8-407A-4595-88DF-A0B1154F007D}" srcOrd="1" destOrd="0" presId="urn:microsoft.com/office/officeart/2005/8/layout/hierarchy1"/>
    <dgm:cxn modelId="{8A933ECA-14D1-4874-8250-395A33A4A6C1}" type="presParOf" srcId="{61FAC55C-C646-4513-9969-75177258A5F7}" destId="{A75048AA-79CF-404F-8C39-21FF48E59187}" srcOrd="1" destOrd="0" presId="urn:microsoft.com/office/officeart/2005/8/layout/hierarchy1"/>
    <dgm:cxn modelId="{257A82C5-6D54-4F57-B272-AF480250C07A}" type="presParOf" srcId="{77FC8989-6575-46CB-90AF-D8D51331E0BB}" destId="{E2962C8C-5D6D-42F4-A3B5-BAF823C54043}" srcOrd="2" destOrd="0" presId="urn:microsoft.com/office/officeart/2005/8/layout/hierarchy1"/>
    <dgm:cxn modelId="{9BDF36AA-D339-4A73-87C2-BA337E3B04DC}" type="presParOf" srcId="{77FC8989-6575-46CB-90AF-D8D51331E0BB}" destId="{B0F4A3C2-A290-49A4-AD2B-C7897DB8E246}" srcOrd="3" destOrd="0" presId="urn:microsoft.com/office/officeart/2005/8/layout/hierarchy1"/>
    <dgm:cxn modelId="{7C313274-C46D-42E0-868D-B436BD2234FE}" type="presParOf" srcId="{B0F4A3C2-A290-49A4-AD2B-C7897DB8E246}" destId="{38D51BE6-6969-430C-BB30-0986C0507545}" srcOrd="0" destOrd="0" presId="urn:microsoft.com/office/officeart/2005/8/layout/hierarchy1"/>
    <dgm:cxn modelId="{4F34BDC7-CD7A-4E3C-9270-6ADA929E50FA}" type="presParOf" srcId="{38D51BE6-6969-430C-BB30-0986C0507545}" destId="{AF3D23C2-0148-45BE-A984-BE390AFAEB05}" srcOrd="0" destOrd="0" presId="urn:microsoft.com/office/officeart/2005/8/layout/hierarchy1"/>
    <dgm:cxn modelId="{D0FF1105-C47E-4A85-83DE-63B55D5A0E5B}" type="presParOf" srcId="{38D51BE6-6969-430C-BB30-0986C0507545}" destId="{3F6D29B8-29AD-46EB-ACF6-2F70460575A4}" srcOrd="1" destOrd="0" presId="urn:microsoft.com/office/officeart/2005/8/layout/hierarchy1"/>
    <dgm:cxn modelId="{EC34FB2C-91A7-4B3D-900E-068AE8DE1B7F}" type="presParOf" srcId="{B0F4A3C2-A290-49A4-AD2B-C7897DB8E246}" destId="{ABFD959C-1D60-4C16-8621-1A3D03FF9A44}" srcOrd="1" destOrd="0" presId="urn:microsoft.com/office/officeart/2005/8/layout/hierarchy1"/>
    <dgm:cxn modelId="{2A9FBCC6-BE1B-4CA0-9200-DC845A751066}" type="presParOf" srcId="{ABFD959C-1D60-4C16-8621-1A3D03FF9A44}" destId="{1B8BDD9C-736A-4D50-8E49-1672241BC7ED}" srcOrd="0" destOrd="0" presId="urn:microsoft.com/office/officeart/2005/8/layout/hierarchy1"/>
    <dgm:cxn modelId="{1C82F15A-FE43-46CB-920C-C0F2A063C612}" type="presParOf" srcId="{ABFD959C-1D60-4C16-8621-1A3D03FF9A44}" destId="{41784DFA-1A38-46B3-B625-F47CE67DB2E2}" srcOrd="1" destOrd="0" presId="urn:microsoft.com/office/officeart/2005/8/layout/hierarchy1"/>
    <dgm:cxn modelId="{79CEF4C6-93C7-457B-8DAB-F19F4CFA75D4}" type="presParOf" srcId="{41784DFA-1A38-46B3-B625-F47CE67DB2E2}" destId="{E5F03ACB-5F9A-4B3F-AC7F-528D2268FAB5}" srcOrd="0" destOrd="0" presId="urn:microsoft.com/office/officeart/2005/8/layout/hierarchy1"/>
    <dgm:cxn modelId="{A593AD42-A796-4A33-BE43-FCD10560B31C}" type="presParOf" srcId="{E5F03ACB-5F9A-4B3F-AC7F-528D2268FAB5}" destId="{7AB6279A-6239-4451-AE58-80EBA643992F}" srcOrd="0" destOrd="0" presId="urn:microsoft.com/office/officeart/2005/8/layout/hierarchy1"/>
    <dgm:cxn modelId="{D29CFFDF-E318-4C4F-9763-ED603A3D7F2A}" type="presParOf" srcId="{E5F03ACB-5F9A-4B3F-AC7F-528D2268FAB5}" destId="{2F47381E-2A78-495A-910D-80679960BCC1}" srcOrd="1" destOrd="0" presId="urn:microsoft.com/office/officeart/2005/8/layout/hierarchy1"/>
    <dgm:cxn modelId="{C9D574DF-4CD2-45E0-AAEE-5BDCD66B45C4}" type="presParOf" srcId="{41784DFA-1A38-46B3-B625-F47CE67DB2E2}" destId="{7D3F9603-E340-487A-BFD8-865915982E41}" srcOrd="1" destOrd="0" presId="urn:microsoft.com/office/officeart/2005/8/layout/hierarchy1"/>
    <dgm:cxn modelId="{5AF3FC5F-897C-4E39-B06B-E6CF902FCE3F}" type="presParOf" srcId="{77FC8989-6575-46CB-90AF-D8D51331E0BB}" destId="{C6CF466F-BE2C-4B62-8872-A446140DEF68}" srcOrd="4" destOrd="0" presId="urn:microsoft.com/office/officeart/2005/8/layout/hierarchy1"/>
    <dgm:cxn modelId="{42129B84-9DA3-4D87-B6E2-15C18FC3C51F}" type="presParOf" srcId="{77FC8989-6575-46CB-90AF-D8D51331E0BB}" destId="{EC46B345-500C-49A7-A675-21BB6D82F7F4}" srcOrd="5" destOrd="0" presId="urn:microsoft.com/office/officeart/2005/8/layout/hierarchy1"/>
    <dgm:cxn modelId="{36D51416-CB48-40C4-BA29-6532038A075A}" type="presParOf" srcId="{EC46B345-500C-49A7-A675-21BB6D82F7F4}" destId="{E7AC2B1D-5A42-473B-A897-AC37C8D58890}" srcOrd="0" destOrd="0" presId="urn:microsoft.com/office/officeart/2005/8/layout/hierarchy1"/>
    <dgm:cxn modelId="{D193E976-5DF8-4199-8253-FE750FD1F76D}" type="presParOf" srcId="{E7AC2B1D-5A42-473B-A897-AC37C8D58890}" destId="{4D62C12D-5537-49B7-B2B3-40FC6106E738}" srcOrd="0" destOrd="0" presId="urn:microsoft.com/office/officeart/2005/8/layout/hierarchy1"/>
    <dgm:cxn modelId="{F4564484-39F3-4CFD-B110-504AB6E417AA}" type="presParOf" srcId="{E7AC2B1D-5A42-473B-A897-AC37C8D58890}" destId="{C798FBCE-4C66-4DF4-AF36-6721917E9E3F}" srcOrd="1" destOrd="0" presId="urn:microsoft.com/office/officeart/2005/8/layout/hierarchy1"/>
    <dgm:cxn modelId="{047B2BBE-970E-497D-A1BE-B33BCBAE71D9}" type="presParOf" srcId="{EC46B345-500C-49A7-A675-21BB6D82F7F4}" destId="{ED7A8AD9-F3AC-4E7D-9911-296D825309D9}" srcOrd="1" destOrd="0" presId="urn:microsoft.com/office/officeart/2005/8/layout/hierarchy1"/>
    <dgm:cxn modelId="{0954FE09-8C04-4963-BB76-044156457DA2}" type="presParOf" srcId="{ED7A8AD9-F3AC-4E7D-9911-296D825309D9}" destId="{B5FC0C41-57B5-4578-A969-80E1A8F6D808}" srcOrd="0" destOrd="0" presId="urn:microsoft.com/office/officeart/2005/8/layout/hierarchy1"/>
    <dgm:cxn modelId="{EBDE8F33-8563-40D9-BB29-DE4B5FFE16DF}" type="presParOf" srcId="{ED7A8AD9-F3AC-4E7D-9911-296D825309D9}" destId="{6757A704-4513-4E88-A325-FAD961C136A6}" srcOrd="1" destOrd="0" presId="urn:microsoft.com/office/officeart/2005/8/layout/hierarchy1"/>
    <dgm:cxn modelId="{AC97C6ED-D8F2-468C-A5AD-36559D0C9EEE}" type="presParOf" srcId="{6757A704-4513-4E88-A325-FAD961C136A6}" destId="{C595921B-41C1-44D4-ABE4-CB8C0019B772}" srcOrd="0" destOrd="0" presId="urn:microsoft.com/office/officeart/2005/8/layout/hierarchy1"/>
    <dgm:cxn modelId="{4660BBFF-7006-4483-B902-9F30EDA25DBB}" type="presParOf" srcId="{C595921B-41C1-44D4-ABE4-CB8C0019B772}" destId="{27F2675B-C1CE-47B4-A726-7FBB227996EC}" srcOrd="0" destOrd="0" presId="urn:microsoft.com/office/officeart/2005/8/layout/hierarchy1"/>
    <dgm:cxn modelId="{DE349C42-D608-4FF5-AF23-4B4FCB65E5F8}" type="presParOf" srcId="{C595921B-41C1-44D4-ABE4-CB8C0019B772}" destId="{08879E52-D4DF-46CF-89D2-991C4438043C}" srcOrd="1" destOrd="0" presId="urn:microsoft.com/office/officeart/2005/8/layout/hierarchy1"/>
    <dgm:cxn modelId="{42BB64EB-694E-47D3-8069-D099F46BD21E}" type="presParOf" srcId="{6757A704-4513-4E88-A325-FAD961C136A6}" destId="{FF910997-7C80-443B-B778-9A0BF27DE0F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FC0C41-57B5-4578-A969-80E1A8F6D808}">
      <dsp:nvSpPr>
        <dsp:cNvPr id="0" name=""/>
        <dsp:cNvSpPr/>
      </dsp:nvSpPr>
      <dsp:spPr>
        <a:xfrm>
          <a:off x="9793196" y="2485675"/>
          <a:ext cx="91440" cy="93736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9373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CF466F-BE2C-4B62-8872-A446140DEF68}">
      <dsp:nvSpPr>
        <dsp:cNvPr id="0" name=""/>
        <dsp:cNvSpPr/>
      </dsp:nvSpPr>
      <dsp:spPr>
        <a:xfrm>
          <a:off x="5769362" y="821589"/>
          <a:ext cx="4069553" cy="6786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4938"/>
              </a:lnTo>
              <a:lnTo>
                <a:pt x="4069553" y="534938"/>
              </a:lnTo>
              <a:lnTo>
                <a:pt x="4069553" y="67869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8BDD9C-736A-4D50-8E49-1672241BC7ED}">
      <dsp:nvSpPr>
        <dsp:cNvPr id="0" name=""/>
        <dsp:cNvSpPr/>
      </dsp:nvSpPr>
      <dsp:spPr>
        <a:xfrm>
          <a:off x="5891618" y="2485675"/>
          <a:ext cx="576135" cy="937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610"/>
              </a:lnTo>
              <a:lnTo>
                <a:pt x="576135" y="793610"/>
              </a:lnTo>
              <a:lnTo>
                <a:pt x="576135" y="9373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962C8C-5D6D-42F4-A3B5-BAF823C54043}">
      <dsp:nvSpPr>
        <dsp:cNvPr id="0" name=""/>
        <dsp:cNvSpPr/>
      </dsp:nvSpPr>
      <dsp:spPr>
        <a:xfrm>
          <a:off x="5769362" y="821589"/>
          <a:ext cx="122256" cy="6786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4938"/>
              </a:lnTo>
              <a:lnTo>
                <a:pt x="122256" y="534938"/>
              </a:lnTo>
              <a:lnTo>
                <a:pt x="122256" y="67869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E2EA4D-031A-46E5-B07F-9FC6DB5F0E96}">
      <dsp:nvSpPr>
        <dsp:cNvPr id="0" name=""/>
        <dsp:cNvSpPr/>
      </dsp:nvSpPr>
      <dsp:spPr>
        <a:xfrm>
          <a:off x="1830392" y="2485675"/>
          <a:ext cx="2740722" cy="937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610"/>
              </a:lnTo>
              <a:lnTo>
                <a:pt x="2740722" y="793610"/>
              </a:lnTo>
              <a:lnTo>
                <a:pt x="2740722" y="9373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4E00AB-9E7A-45D4-97B5-78830892C2F5}">
      <dsp:nvSpPr>
        <dsp:cNvPr id="0" name=""/>
        <dsp:cNvSpPr/>
      </dsp:nvSpPr>
      <dsp:spPr>
        <a:xfrm>
          <a:off x="1830392" y="2485675"/>
          <a:ext cx="844083" cy="937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610"/>
              </a:lnTo>
              <a:lnTo>
                <a:pt x="844083" y="793610"/>
              </a:lnTo>
              <a:lnTo>
                <a:pt x="844083" y="9373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C73F06-58F9-4CFC-A5DF-7493D354AC98}">
      <dsp:nvSpPr>
        <dsp:cNvPr id="0" name=""/>
        <dsp:cNvSpPr/>
      </dsp:nvSpPr>
      <dsp:spPr>
        <a:xfrm>
          <a:off x="777837" y="2485675"/>
          <a:ext cx="1052555" cy="937367"/>
        </a:xfrm>
        <a:custGeom>
          <a:avLst/>
          <a:gdLst/>
          <a:ahLst/>
          <a:cxnLst/>
          <a:rect l="0" t="0" r="0" b="0"/>
          <a:pathLst>
            <a:path>
              <a:moveTo>
                <a:pt x="1052555" y="0"/>
              </a:moveTo>
              <a:lnTo>
                <a:pt x="1052555" y="793610"/>
              </a:lnTo>
              <a:lnTo>
                <a:pt x="0" y="793610"/>
              </a:lnTo>
              <a:lnTo>
                <a:pt x="0" y="93736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52A86A-B5E2-4FCB-BC15-780113555093}">
      <dsp:nvSpPr>
        <dsp:cNvPr id="0" name=""/>
        <dsp:cNvSpPr/>
      </dsp:nvSpPr>
      <dsp:spPr>
        <a:xfrm>
          <a:off x="1830392" y="821589"/>
          <a:ext cx="3938969" cy="678695"/>
        </a:xfrm>
        <a:custGeom>
          <a:avLst/>
          <a:gdLst/>
          <a:ahLst/>
          <a:cxnLst/>
          <a:rect l="0" t="0" r="0" b="0"/>
          <a:pathLst>
            <a:path>
              <a:moveTo>
                <a:pt x="3938969" y="0"/>
              </a:moveTo>
              <a:lnTo>
                <a:pt x="3938969" y="534938"/>
              </a:lnTo>
              <a:lnTo>
                <a:pt x="0" y="534938"/>
              </a:lnTo>
              <a:lnTo>
                <a:pt x="0" y="67869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C18AAB-D5CC-4ED2-AD99-A860C9F1F72F}">
      <dsp:nvSpPr>
        <dsp:cNvPr id="0" name=""/>
        <dsp:cNvSpPr/>
      </dsp:nvSpPr>
      <dsp:spPr>
        <a:xfrm>
          <a:off x="3667502" y="-163800"/>
          <a:ext cx="4203720" cy="985390"/>
        </a:xfrm>
        <a:prstGeom prst="roundRect">
          <a:avLst>
            <a:gd name="adj" fmla="val 10000"/>
          </a:avLst>
        </a:prstGeom>
        <a:solidFill>
          <a:srgbClr val="00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0836AF-E7A8-4A1F-977A-0743B73A3747}">
      <dsp:nvSpPr>
        <dsp:cNvPr id="0" name=""/>
        <dsp:cNvSpPr/>
      </dsp:nvSpPr>
      <dsp:spPr>
        <a:xfrm>
          <a:off x="3839924" y="0"/>
          <a:ext cx="4203720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>
              <a:solidFill>
                <a:schemeClr val="tx1"/>
              </a:solidFill>
            </a:rPr>
            <a:t>金属活动顺序</a:t>
          </a:r>
        </a:p>
      </dsp:txBody>
      <dsp:txXfrm>
        <a:off x="3868785" y="28861"/>
        <a:ext cx="4145998" cy="927668"/>
      </dsp:txXfrm>
    </dsp:sp>
    <dsp:sp modelId="{7789DB3F-9CB0-4625-82BF-A83EB5CBE74E}">
      <dsp:nvSpPr>
        <dsp:cNvPr id="0" name=""/>
        <dsp:cNvSpPr/>
      </dsp:nvSpPr>
      <dsp:spPr>
        <a:xfrm>
          <a:off x="659338" y="1500284"/>
          <a:ext cx="2342109" cy="985390"/>
        </a:xfrm>
        <a:prstGeom prst="roundRect">
          <a:avLst>
            <a:gd name="adj" fmla="val 1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607559-1BD4-423A-9ECE-98628FA0FF9F}">
      <dsp:nvSpPr>
        <dsp:cNvPr id="0" name=""/>
        <dsp:cNvSpPr/>
      </dsp:nvSpPr>
      <dsp:spPr>
        <a:xfrm>
          <a:off x="831759" y="1664085"/>
          <a:ext cx="2342109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/>
            <a:t>金属与酸反应</a:t>
          </a:r>
        </a:p>
      </dsp:txBody>
      <dsp:txXfrm>
        <a:off x="860620" y="1692946"/>
        <a:ext cx="2284387" cy="927668"/>
      </dsp:txXfrm>
    </dsp:sp>
    <dsp:sp modelId="{39837FFD-485B-4173-B51A-C63F9A0C82CC}">
      <dsp:nvSpPr>
        <dsp:cNvPr id="0" name=""/>
        <dsp:cNvSpPr/>
      </dsp:nvSpPr>
      <dsp:spPr>
        <a:xfrm>
          <a:off x="1939" y="3423042"/>
          <a:ext cx="1551795" cy="985390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D9929B-DFA1-4D1D-8DC1-2991F843F375}">
      <dsp:nvSpPr>
        <dsp:cNvPr id="0" name=""/>
        <dsp:cNvSpPr/>
      </dsp:nvSpPr>
      <dsp:spPr>
        <a:xfrm>
          <a:off x="174361" y="3586842"/>
          <a:ext cx="1551795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/>
            <a:t>反应</a:t>
          </a:r>
          <a:endParaRPr lang="en-US" altLang="zh-CN" sz="2000" b="1" kern="1200" dirty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/>
            <a:t>条件</a:t>
          </a:r>
        </a:p>
      </dsp:txBody>
      <dsp:txXfrm>
        <a:off x="203222" y="3615703"/>
        <a:ext cx="1494073" cy="927668"/>
      </dsp:txXfrm>
    </dsp:sp>
    <dsp:sp modelId="{675883F0-6687-4440-A311-79F1C3A1A7AB}">
      <dsp:nvSpPr>
        <dsp:cNvPr id="0" name=""/>
        <dsp:cNvSpPr/>
      </dsp:nvSpPr>
      <dsp:spPr>
        <a:xfrm>
          <a:off x="1898578" y="3423042"/>
          <a:ext cx="1551795" cy="985390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D0B2B9-11E3-4DAF-B2B4-5A999524914F}">
      <dsp:nvSpPr>
        <dsp:cNvPr id="0" name=""/>
        <dsp:cNvSpPr/>
      </dsp:nvSpPr>
      <dsp:spPr>
        <a:xfrm>
          <a:off x="2071000" y="3586842"/>
          <a:ext cx="1551795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/>
            <a:t>反应</a:t>
          </a:r>
          <a:endParaRPr lang="en-US" altLang="zh-CN" sz="2000" b="1" kern="1200" dirty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/>
            <a:t>快慢</a:t>
          </a:r>
        </a:p>
      </dsp:txBody>
      <dsp:txXfrm>
        <a:off x="2099861" y="3615703"/>
        <a:ext cx="1494073" cy="927668"/>
      </dsp:txXfrm>
    </dsp:sp>
    <dsp:sp modelId="{123FF12F-C6A3-4397-A192-19CC80B432C6}">
      <dsp:nvSpPr>
        <dsp:cNvPr id="0" name=""/>
        <dsp:cNvSpPr/>
      </dsp:nvSpPr>
      <dsp:spPr>
        <a:xfrm>
          <a:off x="3795217" y="3423042"/>
          <a:ext cx="1551795" cy="985390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B475F8-407A-4595-88DF-A0B1154F007D}">
      <dsp:nvSpPr>
        <dsp:cNvPr id="0" name=""/>
        <dsp:cNvSpPr/>
      </dsp:nvSpPr>
      <dsp:spPr>
        <a:xfrm>
          <a:off x="3967639" y="3586842"/>
          <a:ext cx="1551795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/>
            <a:t>有关量</a:t>
          </a:r>
          <a:r>
            <a:rPr lang="zh-CN" altLang="en-US" sz="2000" b="1" kern="1200" dirty="0" smtClean="0"/>
            <a:t>的</a:t>
          </a:r>
          <a:endParaRPr lang="en-US" altLang="zh-CN" sz="2000" b="1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 smtClean="0"/>
            <a:t>计算</a:t>
          </a:r>
          <a:endParaRPr lang="zh-CN" altLang="en-US" sz="2000" b="1" kern="1200" dirty="0"/>
        </a:p>
      </dsp:txBody>
      <dsp:txXfrm>
        <a:off x="3996500" y="3615703"/>
        <a:ext cx="1494073" cy="927668"/>
      </dsp:txXfrm>
    </dsp:sp>
    <dsp:sp modelId="{AF3D23C2-0148-45BE-A984-BE390AFAEB05}">
      <dsp:nvSpPr>
        <dsp:cNvPr id="0" name=""/>
        <dsp:cNvSpPr/>
      </dsp:nvSpPr>
      <dsp:spPr>
        <a:xfrm>
          <a:off x="4467799" y="1500284"/>
          <a:ext cx="2847637" cy="985390"/>
        </a:xfrm>
        <a:prstGeom prst="roundRect">
          <a:avLst>
            <a:gd name="adj" fmla="val 1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6D29B8-29AD-46EB-ACF6-2F70460575A4}">
      <dsp:nvSpPr>
        <dsp:cNvPr id="0" name=""/>
        <dsp:cNvSpPr/>
      </dsp:nvSpPr>
      <dsp:spPr>
        <a:xfrm>
          <a:off x="4640221" y="1664085"/>
          <a:ext cx="2847637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/>
            <a:t>金属与金属化</a:t>
          </a:r>
          <a:endParaRPr lang="en-US" altLang="zh-CN" sz="2000" b="1" kern="1200" dirty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/>
            <a:t>合物溶液反应</a:t>
          </a:r>
        </a:p>
      </dsp:txBody>
      <dsp:txXfrm>
        <a:off x="4669082" y="1692946"/>
        <a:ext cx="2789915" cy="927668"/>
      </dsp:txXfrm>
    </dsp:sp>
    <dsp:sp modelId="{7AB6279A-6239-4451-AE58-80EBA643992F}">
      <dsp:nvSpPr>
        <dsp:cNvPr id="0" name=""/>
        <dsp:cNvSpPr/>
      </dsp:nvSpPr>
      <dsp:spPr>
        <a:xfrm>
          <a:off x="5691856" y="3423042"/>
          <a:ext cx="1551795" cy="985390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47381E-2A78-495A-910D-80679960BCC1}">
      <dsp:nvSpPr>
        <dsp:cNvPr id="0" name=""/>
        <dsp:cNvSpPr/>
      </dsp:nvSpPr>
      <dsp:spPr>
        <a:xfrm>
          <a:off x="5864277" y="3586842"/>
          <a:ext cx="1551795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/>
            <a:t>反应</a:t>
          </a:r>
          <a:endParaRPr lang="en-US" altLang="zh-CN" sz="2000" b="1" kern="1200" dirty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/>
            <a:t>条件</a:t>
          </a:r>
        </a:p>
      </dsp:txBody>
      <dsp:txXfrm>
        <a:off x="5893138" y="3615703"/>
        <a:ext cx="1494073" cy="927668"/>
      </dsp:txXfrm>
    </dsp:sp>
    <dsp:sp modelId="{4D62C12D-5537-49B7-B2B3-40FC6106E738}">
      <dsp:nvSpPr>
        <dsp:cNvPr id="0" name=""/>
        <dsp:cNvSpPr/>
      </dsp:nvSpPr>
      <dsp:spPr>
        <a:xfrm>
          <a:off x="8236415" y="1500284"/>
          <a:ext cx="3205000" cy="985390"/>
        </a:xfrm>
        <a:prstGeom prst="roundRect">
          <a:avLst>
            <a:gd name="adj" fmla="val 10000"/>
          </a:avLst>
        </a:prstGeom>
        <a:solidFill>
          <a:srgbClr val="0000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98FBCE-4C66-4DF4-AF36-6721917E9E3F}">
      <dsp:nvSpPr>
        <dsp:cNvPr id="0" name=""/>
        <dsp:cNvSpPr/>
      </dsp:nvSpPr>
      <dsp:spPr>
        <a:xfrm>
          <a:off x="8408837" y="1664085"/>
          <a:ext cx="3205000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/>
            <a:t>金属与</a:t>
          </a:r>
          <a:r>
            <a:rPr lang="zh-CN" altLang="en-US" sz="2000" b="1" kern="1200" dirty="0">
              <a:solidFill>
                <a:srgbClr val="C00000"/>
              </a:solidFill>
            </a:rPr>
            <a:t>多种</a:t>
          </a:r>
          <a:r>
            <a:rPr lang="zh-CN" altLang="en-US" sz="2000" b="1" kern="1200" dirty="0"/>
            <a:t>金属</a:t>
          </a:r>
          <a:endParaRPr lang="en-US" altLang="zh-CN" sz="2000" b="1" kern="1200" dirty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/>
            <a:t>化合物溶液反应</a:t>
          </a:r>
        </a:p>
      </dsp:txBody>
      <dsp:txXfrm>
        <a:off x="8437698" y="1692946"/>
        <a:ext cx="3147278" cy="927668"/>
      </dsp:txXfrm>
    </dsp:sp>
    <dsp:sp modelId="{27F2675B-C1CE-47B4-A726-7FBB227996EC}">
      <dsp:nvSpPr>
        <dsp:cNvPr id="0" name=""/>
        <dsp:cNvSpPr/>
      </dsp:nvSpPr>
      <dsp:spPr>
        <a:xfrm>
          <a:off x="9063018" y="3423042"/>
          <a:ext cx="1551795" cy="985390"/>
        </a:xfrm>
        <a:prstGeom prst="roundRect">
          <a:avLst>
            <a:gd name="adj" fmla="val 1000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879E52-D4DF-46CF-89D2-991C4438043C}">
      <dsp:nvSpPr>
        <dsp:cNvPr id="0" name=""/>
        <dsp:cNvSpPr/>
      </dsp:nvSpPr>
      <dsp:spPr>
        <a:xfrm>
          <a:off x="9235440" y="3586842"/>
          <a:ext cx="1551795" cy="9853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/>
            <a:t>反应</a:t>
          </a:r>
          <a:endParaRPr lang="en-US" altLang="zh-CN" sz="2000" b="1" kern="1200" dirty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b="1" kern="1200" dirty="0"/>
            <a:t>次序</a:t>
          </a:r>
        </a:p>
      </dsp:txBody>
      <dsp:txXfrm>
        <a:off x="9264301" y="3615703"/>
        <a:ext cx="1494073" cy="9276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3999.51147" units="1/in"/>
        </inkml:channelProperties>
      </inkml:inkSource>
      <inkml:timestamp xml:id="ts0" timeString="2020-03-02T07:19:52.49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5160 14375 418,'0'0'35,"0"0"-4,0 0-2,0 0-2,0 0-2,0 0-6,0 0-3,0 0 4,6 4 2,-6 0 9,7 3 0,0 0 1,-1 4 1,7 3-1,1 9 0,-2-2-3,2 8 1,-2 1 0,8 7 0,-7 3-5,-1 3 2,2 3-3,-1 0-1,7 3-4,-14 2-1,8-1-1,-2 2-4,1-4-1,0-1 1,0-2-4,-6-2-3,6-7 0,-7 1-2,8-7 0,-8-1 0,0-7 1,1-3-1,6-1-1,-13-6 1,7-3-3,-1-1-1,-6-4-2,0 0-2,6 0-5,-6-4-10,0-4-12,-6 0-11,6-8-13,-6 3-13,-1-11-4,0-1-7,-6-5-7,7-7-13,-8-4 8,2-3 8</inkml:trace>
  <inkml:trace contextRef="#ctx0" brushRef="#br0" timeOffset="677.7832">5330 14463 402,'0'-4'21,"6"2"2,1-4 1,-1 0-3,0 2-2,2-3-6,-2-1 0,0 2 0,7-6 4,-6 5-3,-1-4 0,7 4-2,1-1 0,-8 0 1,0 2 0,8 2-1,-8 0-5,7 4 4,-7-3-4,1 3 3,6 3 4,-7-3 1,8 8 5,-2-5-1,-5 5 5,6 3 3,0 3-2,0 1 3,6 3-1,-5 3-2,-1 6-1,6-1-1,-6 3-2,7 4 3,-7 0-2,6 0-3,-6-1-1,1 2 0,-2-2-2,8-2-4,-7-1 0,-6-3 0,6 0-4,-1-5 0,-4-2-1,4-1-1,-5-4 0,6 1-1,-7-4-1,1-3-2,-7-1 1,6 1 0,-6-8-1,0 3 1,7-3-2,-7 4 0,0-4-1,0 0-1,0 0-2,-7 0-14,1-4-9,-1 4-10,1 0-5,-7-3-3,0-1-5,-7-4-2,1 5-3,-1-8 4,-12 3 1,5-2 8,1-1 5,0 0 4,0 2 0,1-1 7,-2 3 3,1-1 5,6 1 4,1 3 3,-7 1 8,13-1 1,-6 4 2,5 0 5,8 0 5,-7 0 5,6 0 1,1 0 4,-1 0-1,7 0 0,0 0 1,-6 0-2,6 0-2,0 0-1,0 0-2,0 4-1,6-4-2,-6 0-2,0-4-3,0 4 2,7-7 1,-1 3-3,8-3-3,-8-1 2,6-2-3,2-1 2,5 0 1,1-4-2,-7 4-1,6 0 2,1-1-3,-1 5 2,-5 0 0,6 0-1,-8 3 0,8 4-1,-7-4-4,-7 4 3,8 4 2,-8 0 0,0 3-2,-6 0 2,0 8-3,0-3 2,7 2 1,-7 4 1,-7 1 3,7-1 3,-6 4-1,0 0 1,-2-5 3,8 3-4,0-2 5,-6-4-1,0-3-1,6 1-3,-7-5 0,7-4-4,0 1 4,0-4-1,0 0-1,0-4-2,0 1-1,0-1-2,0-3-6,0-8-8,0 0-2,0-6-11,0-2-2,0-6-11,0-4-1,0-7-7,0-5-1,0-1-4,0-9-2,0-1 4,0-2 4,0-5 2,-6 1 2,6 0 4</inkml:trace>
  <inkml:trace contextRef="#ctx0" brushRef="#br0" timeOffset="946.0982">5577 13793 407,'0'11'18,"-7"7"-2,7 0 4,0 5-4,0 6 3,0 0-5,0 4 1,0 3 1,0 1 0,0 0-5,0-1 2,0-2 0,0-2 0,7-3-1,-7-3 1,7-4-3,-1-7 2,0-1-5,2-2 4,-2-5-5,7-4 4,-7-3-4,7 0 2,0-7 2,7 0-3,-7-1 0,6-6 0,1-1 0,-1-7-1,1 1 2,0-1 0,-1-5-3,1 1-1,-1 1 2,1-4-5,-7 4 4,6 0-3,1-2 0,-7 5-1,7 0 0,-8 4-1,2 3 0,-8 0-1,7 5-1,-6 2-2,-1 1-5,-6 3-8,0 0-6,7 4-3,-7 0-5,0 4-2,0-4-4,-7 7-2,1 1-4,-1 0 2,0-2-5</inkml:trace>
  <inkml:trace contextRef="#ctx0" brushRef="#br0" timeOffset="1233.3497">5884 14313 426,'12'29'42,"8"8"-2,-1 4 2,1-2-2,6 9-2,0 3-7,1 5 1,-1 2-5,-1-3-1,1 7-2,0 0-1,-6 0 1,6-3-1,1 0-2,-8 0-2,7-8-2,-6 0-2,-1-7-1,1-1-2,-1-2-1,0-4-1,1-8-1,-7-3-1,0-4-1,0-1-1,1-6 0,-8-1-1,0-6-1,1 0 2,-7-4-3,0-1-1,0-3 0,0 0-1,0 0 0,0 0-4,0-3-3,-7-5-3,7-4-5,-6 3-1,0-7-8,-8-2-5,1-4-7,0-7-4,-6-4-9,-1-4-3,0-4-5,1-2-3,-7-1-9,0 0-9,6-7 3</inkml:trace>
  <inkml:trace contextRef="#ctx0" brushRef="#br0" timeOffset="1552.0159">5987 14441 401,'7'-11'17,"6"3"0,6-2-3,-5-1-1,6 0-1,-8-4-6,8 4 1,-7 4-7,-1-5 3,8 9-3,-6-1-5,-1 1 0,-7 3 0,0 3 0,8 4 0,-14 5 1,6-2 1,-6 9 0,6-1 1,-12 4 3,6 1 2,-6 2-1,6 5 8,-7-5-1,0 1 8,1 3-1,6-4 5,-6 2 3,-1-6 3,1-2-2,6-2 2,0-2-2,0-3-1,-7-2-4,7-6-1,0-1-2,0 1-2,7-4-2,-1 0-13,-6 0 13,7-4-1,-1-3-2,0 0-1,1 0-1,6-4-1,1-3-2,-2-1-1,1-4-9,0-2-10,0-1-12,1-1-15,-2 2-15,2-2-19,-1 1-11,-1 1 6</inkml:trace>
  <inkml:trace contextRef="#ctx0" brushRef="#br0" timeOffset="2010.1976">6385 13837 412,'0'0'38,"0"0"-4,0 0-3,0 0-3,7 0 2,-1-4-8,1 4-3,-1-4-2,8 0-2,-8 1-2,7-4-4,6 3-1,-6-3 1,7 3-3,-7 0 1,6 1-1,-6 3-1,1 0-5,-2 3 4,2 5-3,-8 3-2,-6-1 4,6 5-3,-6-1 0,0 5 3,-6 4-3,6-2 1,-6 5-2,-8 3 0,8 0 5,-7 0-4,0 5 5,0 2-3,-7-2 3,8-2 2,-2 5 1,1-4 0,-6 3 3,12-7 0,-5 0 1,4-2-2,2-1 0,0-8 3,6 1-1,-7-5-1,7-3-1,0-5-1,7-6 0,-1 6-3,0-6-2,2 0 2,4-8 0,1 0 0,0-3-1,6-4 0,8 1-1,-8-8 0,8-4 2,5-3-3,-6-4 2,1 0-2,5-4 0,-6 4-1,-1-4-1,9 8 0,-15-4-1,7 8 0,-6 3-1,-7 1-1,7 1-6,-14 9-5,6 0-3,-12 4-7,8 4-7,-8-1-6,0 0-7,-8 4-3,2 0-7,0 0 3,-7 0-1,0 4 1,0-4-4,-7 0-2</inkml:trace>
  <inkml:trace contextRef="#ctx0" brushRef="#br0" timeOffset="2222.5039">6548 14071 419,'13'15'29,"1"-1"3,-2 5-1,1-1 3,0 8-3,0-5-7,1 4-2,-8 9-2,6-5-3,-4 4-1,4 0-3,-5 1-1,-1-2-1,1-2-2,0-1-1,-7 1-1,0-5-1,0-2-5,6-2-2,-6-6-3,0 3-3,0-6-5,-6-5-5,6-1-6,-7-2-6,7-4-7,-7 0 2,1-8-2,6-1 3,-7-3 2,1-3-1,0-3 4</inkml:trace>
  <inkml:trace contextRef="#ctx0" brushRef="#br0" timeOffset="2369.7366">6776 14294 410,'20'0'21,"-1"0"3,1 5-1,0-5 2,-8 2-4,8 2-1,-1 0-4,-5 0 0,5-1-4,-6 1 1,0 4-2,0-6-1,0-2 0,0 5-2,0-2 1,-7-3-4,8 0-2,-8 4-5,1-4-6,-1 0-11,-6 0-13,7-4-10,-7 1-19,0-2-13</inkml:trace>
  <inkml:trace contextRef="#ctx0" brushRef="#br0" timeOffset="3939.7329">6425 15800 409,'6'0'21,"-6"0"1,6-3 0,1-1-1,-1 1-1,7-5-5,0-4-3,7 3 3,0-7-1,5-2-1,-5 0-4,6-4-3,0 0 0,1-3 3,-1 2-1,-1-3-1,1 4 0,0-3-2,1 7 0,-7-4-1,-2 8 0,2-1-1,0 3 0,-7 4-1,7 1 0,-14 7 0,7 0 0,-7 7 0,1 1-1,0 7 1,-1 3-5,-6 5 5,6 2-3,-6 8 1,0 1-2,0 2 5,-6 4 0,0 3-1,-1 2-1,0-1 7,1-1-3,-1-2 5,1-1 2,0-3-1,-2-1 4,2-3 2,6-7-2,-6 0-1,6-8-1,0-4 0,0 1-5,0-8 0,0-2 1,0-3 1,6-2 0,0 0-3,2 0-2,-2-2 2,0-3 2,7-2-2,1-4-3,-2-3 2,8-1-2,-7-6 1,7-2 0,-1-7-1,-6 1 0,7 4-1,-7-4-1,0-2 0,0 6-1,-1 4-1,-4-2-1,-2 9-6,0-1-4,1 8-5,-7 0-9,0 3-7,7 4-7,-14 0-10,7 4-4,-7-1 1,1 5-3,0-1-5,-8 4-3,1 0-4</inkml:trace>
  <inkml:trace contextRef="#ctx0" brushRef="#br0" timeOffset="4301.9445">6815 16141 405,'7'11'25,"6"-1"-1,0 9 3,0-1-4,7 5 3,-1-1-6,-6 3 0,6 4-3,1-3 0,-7 4 1,7-1-2,-8-4 0,2 0-1,6-2-1,-8 0-1,-5-6-1,6-2-1,0-1-1,-1-6-1,-4 3-1,4-7 1,2 0-4,-8-2 0,7-2 0,0 0 2,0-2 1,0-6 0,0-3-4,7 1 2,-7-5 0,7-4 1,-8 0-1,8 1 1,-1-3 4,1-6-1,0 2 2,-1 0 4,1 2 0,0-2 4,-8 0 2,8 2 0,-7 2 3,7 2-4,-8 4 1,2 1-1,-8 2-2,0 5 0,1-1-2,-7 6 0,6-3-2,-6 5-5,0 0 2,0 0-1,0 0-5,0 0 3,0 0-5,0 0 3,0 0-1,0 0-2,0 0-1,0 0-3,0 0-1,0 0-7,0 0-5,0 0-15,0 0-20,-6 0-21,-1 0-21,-5 0-16,4-3-9,-4-1 10,-8-3 13,1-1 10</inkml:trace>
  <inkml:trace contextRef="#ctx0" brushRef="#br0" timeOffset="4517.9213">7115 15332 424,'7'-5'43,"-1"3"-4,-6-7-3,6 2-4,7 0-3,1-4-8,-8-1-3,14-2-1,-8-3-3,2-2-2,-1 3 0,-1-2-4,2 4-9,-1 3-12,0-1-15,0 6-9,-7 6-11,8 0-7,-8 6-18</inkml:trace>
  <inkml:trace contextRef="#ctx0" brushRef="#br0" timeOffset="4837.9111">7252 15716 412,'0'-4'23,"6"-3"-5,1 3 3,-7-7-3,6 0 0,1 1-8,6-5-2,0 1 1,0-6-1,0 3-3,6-2 2,1 4-1,-1 4-1,1 1 0,-7 2 0,7 5-1,0 3 2,-2 3 0,-4 5 1,5 2-1,1 6 5,-8 1 3,8 5 3,-6 5 0,-1-2 5,-1 8 0,-5-4 5,6 0 2,-7 1-3,2-1 2,-2-3 0,0-5 1,-6 1-2,0-7-3,0 0-4,0-4 1,0-4 0,0-3-2,0 0-5,0-4-1,0 0-1,0 0-1,0-4-1,0 0 3,7-3-5,-7 0-1,0 0 2,0-5-2,0-6-3,0-4-6,0 0-9,6-7-9,-12-1-9,12-3-15,-12 0-12,6-3-9,-7 2-11,1-3-3,0 6-8,-2-3-1,2 1 5,0 4 7</inkml:trace>
  <inkml:trace contextRef="#ctx0" brushRef="#br0" timeOffset="4997.9967">7591 15291 404,'0'-7'24,"6"-1"0,7-3-1,-6 0-1,5-7 0,2 0-9,5 0-1,1-5 1,0 1-2,-1-4-1,0 1-2,1 0-1,6 3-5,-13-1-3,7 5 1,-1 0-7,-5 3-2,-2 4-8,1 4-4,-6 0 1,6 7 0,-13 0 2,0 7 0,6 0 1,-6 8-1,-6 0 2</inkml:trace>
  <inkml:trace contextRef="#ctx0" brushRef="#br0" timeOffset="5187.9529">7740 15533 410,'-12'36'19,"12"-6"1,-7-4-1,7-1-1,0-3-1,0-7-5,0-1-1,7-6-2,-1-1 0,0-7 0,1-4-1,6 1 5,0-8 0,0-4-5,7-3 2,-1-5-1,0-2 1,-5-4-2,5-4-1,7-3-1,-6-1-1,0-4-1,-1 5 0,-6 0-1,0-1 0,7 3-3,-8 5 1,-5 3 0,6 4 1,-6 5-4,-7 1-5,6 5-4,-6 0-10,0 3-5,-6 2-3,-1 2-3,-6 0-4,6 1 1,-11-5-4</inkml:trace>
  <inkml:trace contextRef="#ctx0" brushRef="#br0" timeOffset="5391.7066">7532 15287 418,'20'33'25,"-8"1"0,15 2-4,-8-3 3,8 3-5,-8-3-3,13 1-6,-6-2 3,0-2-1,1-1-1,-1-4-2,0 2-1,-1-6-5,2 1 3,-8-7-1,0-1-4,1-2-2,-6-9-6,5 4 0,-13-7-3,1-2-1,-7-6-6,0 0-1,-7-7-4,1 1 1,-1-8-3,-5 0-1,-8-8 2,0 1-4</inkml:trace>
  <inkml:trace contextRef="#ctx0" brushRef="#br0" timeOffset="5683.7876">7558 14902 414,'20'16'23,"5"-1"5,1 10 1,7 4-2,7 0 6,-2 12-7,1 2 4,1 5 0,5 8 2,0-2-1,1 4-2,1 5-3,-2-5 3,1 5-3,-7 3-1,6-4-2,1 0-1,-7 1-2,7-5 0,-7 1-1,-1-9-2,1-1-1,1-2-6,-8-7 4,1 1-5,-7-12 1,-7 0-1,7-7-1,-6-3 1,-7-4-2,0-1-3,0-6 1,-7-1 0,2-3 1,-8-4-1,6 3-2,-6-3 2,0 0-1,0 0 0,0 0-1,0 0 0,-6-3-2,6-1-1,-8 4-1,2-3-5,0-6-4,-1-1-6,-6 0-10,0-2-5,0-3-10,-6-6-12,-1-2-11,1 2-9,-1-5-18,-6-3-7,0-5 9,-1-2 10</inkml:trace>
  <inkml:trace contextRef="#ctx0" brushRef="#br0" timeOffset="6276.0141">8399 14466 418,'0'0'33,"0"4"0,0-4-2,6 4 0,1 0 6,-1 3-5,0 3 5,8 6-2,6-2 2,-8 8-2,8 1 0,-1 2-2,1 0 2,0 5 1,-1-1-2,1 4 1,-8 0-5,8-3-2,-7 3-3,0-4-3,0-4-2,1 4-3,-2-2-1,1-6-2,-6 2-2,-1-6-1,1-2-2,-1-1 0,1-2-1,-7-5-1,7 0-1,-7-3-1,0 0 0,0 0-3,0-4-2,0-4 0,0 4 2,0 0 1,0-4-1,0 4-4,0-4-3,0-3-7,0 3-6,-7-3-7,7-4-11,-7 4-11,1 0-8,-1-8-11,7 4-5,-6 0-4,-1 0-11,0 4-10,1 4 4,0-2 9</inkml:trace>
  <inkml:trace contextRef="#ctx0" brushRef="#br0" timeOffset="6703.3449">8855 15218 402,'6'3'39,"1"1"-2,-1 0 3,0 0-3,2-1 3,-2 1-1,0-1-1,0 2-1,2-3 3,-2 2 0,0 0-3,1 0-1,-1-1-3,1 5 2,0-8-2,-1 3-5,0 0-3,0 2 1,2 2-3,-8-3-2,6-1-2,0 1-3,1-1-1,0 1-2,-7 3-1,0-3-2,6-4-4,-6 5-1,7-5-1,-7 2 4,0-2-3,0 0-3,0 0 4,6 0-2,-12 0-3,12 0 4,-6 0-2,0 0-3,-6 0 4,6 0-4,0 0 0,0 0 3,0 0-4,0 0 3,0-2-6,0 2-3,0-5-12,0 5-12,-7-4-17,1-3-19,-1 0-16,0-4-18,-5-1-17,4 2 10,-10-5 13,4 1 11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6B178D0-697C-4D25-807D-D26C75507F31}" type="datetimeFigureOut">
              <a:rPr lang="zh-CN" altLang="en-US"/>
              <a:pPr>
                <a:defRPr/>
              </a:pPr>
              <a:t>2020/3/2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2BC5641C-4EE0-46DA-B000-D6AC2B594B3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9524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C5641C-4EE0-46DA-B000-D6AC2B594B3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8541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304760" y="2889251"/>
            <a:ext cx="11479306" cy="201613"/>
            <a:chOff x="144" y="1680"/>
            <a:chExt cx="5424" cy="144"/>
          </a:xfrm>
        </p:grpSpPr>
        <p:sp>
          <p:nvSpPr>
            <p:cNvPr id="5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/>
            </a:p>
          </p:txBody>
        </p:sp>
        <p:sp>
          <p:nvSpPr>
            <p:cNvPr id="6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/>
            </a:p>
          </p:txBody>
        </p:sp>
        <p:sp>
          <p:nvSpPr>
            <p:cNvPr id="7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defRPr/>
              </a:pPr>
              <a:endParaRPr lang="zh-CN" altLang="en-US"/>
            </a:p>
          </p:txBody>
        </p:sp>
      </p:grpSp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281" y="685800"/>
            <a:ext cx="10361851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270250"/>
            <a:ext cx="8533289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D7AF17-7826-499F-8BB1-A316F7A8074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68120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FBFCDE-5860-4B07-815D-604C5598442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36257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D65845-8F4D-4496-B4DC-68AF2DAC34B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69510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0C8116-767A-4D57-AEAA-74B568A205F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2788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2BE7A-96A2-4CE0-BFFC-2185A3612B0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57581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4D5D71-C479-4286-93DB-0E6BE8921F9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95767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834202-7CFE-4278-812B-CEB914ECF89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088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9296C3-AA52-4FD4-A3C7-EA69FEBCFA5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71656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5DC693-A3E4-4863-A8CE-554DAE9807E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89862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1095F0-0039-46DF-A2A9-6F3F29BC3AD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0296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7813"/>
            <a:ext cx="2742843" cy="585311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7813"/>
            <a:ext cx="8025355" cy="585311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7A6BFF-67A1-485B-9E41-04066AC93A6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98795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521" y="277814"/>
            <a:ext cx="10971372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521" y="1600201"/>
            <a:ext cx="10971372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521" y="6248400"/>
            <a:ext cx="284443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0"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058" y="6248400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b="0"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6463" y="6248400"/>
            <a:ext cx="284443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0">
                <a:latin typeface="Verdana" pitchFamily="34" charset="0"/>
              </a:defRPr>
            </a:lvl1pPr>
          </a:lstStyle>
          <a:p>
            <a:fld id="{95E7E869-9EBD-4333-930C-A7309F4C9423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304760" cy="228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b="0"/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609521" y="1447800"/>
            <a:ext cx="10768198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2286000"/>
            <a:ext cx="30476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b="0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4572000"/>
            <a:ext cx="304760" cy="2286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endParaRPr lang="zh-CN" altLang="zh-CN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2" r:id="rId1"/>
    <p:sldLayoutId id="2147484202" r:id="rId2"/>
    <p:sldLayoutId id="2147484203" r:id="rId3"/>
    <p:sldLayoutId id="2147484204" r:id="rId4"/>
    <p:sldLayoutId id="2147484205" r:id="rId5"/>
    <p:sldLayoutId id="2147484206" r:id="rId6"/>
    <p:sldLayoutId id="2147484207" r:id="rId7"/>
    <p:sldLayoutId id="2147484208" r:id="rId8"/>
    <p:sldLayoutId id="2147484209" r:id="rId9"/>
    <p:sldLayoutId id="2147484210" r:id="rId10"/>
    <p:sldLayoutId id="214748421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QQ\Desktop\&#20061;&#19979;&#21270;&#23398;&#65288;&#20154;&#25945;&#65289;&#65288;&#25945;&#29992;)&#30334;&#20998;2017\HX-2.TIF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QQ\Desktop\&#20061;&#19979;&#21270;&#23398;&#65288;&#20154;&#25945;&#65289;&#65288;&#25945;&#29992;)&#30334;&#20998;2017\HX-3.ti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QQ\Desktop\&#20061;&#19979;&#21270;&#23398;&#65288;&#20154;&#25945;&#65289;&#65288;&#25945;&#29992;)&#30334;&#20998;2017\HX23.TIF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WordArt 2"/>
          <p:cNvSpPr>
            <a:spLocks noChangeArrowheads="1" noChangeShapeType="1" noTextEdit="1"/>
          </p:cNvSpPr>
          <p:nvPr/>
        </p:nvSpPr>
        <p:spPr bwMode="auto">
          <a:xfrm>
            <a:off x="1775653" y="1376366"/>
            <a:ext cx="8226412" cy="388778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pic>
        <p:nvPicPr>
          <p:cNvPr id="58371" name="Picture 3" descr="花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83048" y="2708920"/>
            <a:ext cx="4031726" cy="2268538"/>
          </a:xfrm>
          <a:prstGeom prst="rect">
            <a:avLst/>
          </a:prstGeom>
          <a:noFill/>
        </p:spPr>
      </p:pic>
      <p:sp>
        <p:nvSpPr>
          <p:cNvPr id="58378" name="WordArt 10"/>
          <p:cNvSpPr>
            <a:spLocks noChangeArrowheads="1" noChangeShapeType="1" noTextEdit="1"/>
          </p:cNvSpPr>
          <p:nvPr/>
        </p:nvSpPr>
        <p:spPr bwMode="auto">
          <a:xfrm>
            <a:off x="4752224" y="5301208"/>
            <a:ext cx="2110968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（复习）</a:t>
            </a:r>
            <a:endParaRPr lang="zh-CN" altLang="en-US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65209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ChangeArrowheads="1"/>
          </p:cNvSpPr>
          <p:nvPr/>
        </p:nvSpPr>
        <p:spPr bwMode="auto">
          <a:xfrm>
            <a:off x="624336" y="833338"/>
            <a:ext cx="647898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 smtClean="0">
                <a:latin typeface="Arial Narrow" pitchFamily="34" charset="0"/>
              </a:rPr>
              <a:t>五、</a:t>
            </a:r>
            <a:r>
              <a:rPr kumimoji="1" lang="zh-CN" altLang="en-US" sz="3200" dirty="0">
                <a:latin typeface="Arial Narrow" pitchFamily="34" charset="0"/>
              </a:rPr>
              <a:t>金属活动性顺序</a:t>
            </a:r>
            <a:r>
              <a:rPr kumimoji="1" lang="zh-CN" altLang="en-US" sz="3200" dirty="0" smtClean="0">
                <a:latin typeface="Arial Narrow" pitchFamily="34" charset="0"/>
              </a:rPr>
              <a:t>表的</a:t>
            </a:r>
            <a:r>
              <a:rPr kumimoji="1" lang="zh-CN" altLang="en-US" sz="3200" dirty="0" smtClean="0">
                <a:solidFill>
                  <a:srgbClr val="0000FF"/>
                </a:solidFill>
                <a:latin typeface="Arial Narrow" pitchFamily="34" charset="0"/>
              </a:rPr>
              <a:t>应用</a:t>
            </a:r>
            <a:endParaRPr kumimoji="1" lang="zh-CN" altLang="en-US" sz="3200" dirty="0">
              <a:solidFill>
                <a:srgbClr val="0000FF"/>
              </a:solidFill>
              <a:latin typeface="Arial Narrow" pitchFamily="34" charset="0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099916" y="1556792"/>
            <a:ext cx="10107858" cy="523220"/>
          </a:xfrm>
          <a:prstGeom prst="rect">
            <a:avLst/>
          </a:prstGeom>
          <a:solidFill>
            <a:srgbClr val="0000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 smtClean="0">
                <a:solidFill>
                  <a:srgbClr val="00FF00"/>
                </a:solidFill>
                <a:latin typeface="Arial Narrow" pitchFamily="34" charset="0"/>
              </a:rPr>
              <a:t>强 </a:t>
            </a:r>
            <a:r>
              <a:rPr kumimoji="1" lang="zh-CN" altLang="en-US" sz="28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kumimoji="1" lang="en-US" altLang="zh-CN" sz="2800" dirty="0" smtClean="0">
                <a:solidFill>
                  <a:schemeClr val="bg1"/>
                </a:solidFill>
                <a:latin typeface="Arial Narrow" pitchFamily="34" charset="0"/>
              </a:rPr>
              <a:t>K  </a:t>
            </a:r>
            <a:r>
              <a:rPr kumimoji="1" lang="en-US" altLang="zh-CN" sz="2800" dirty="0">
                <a:solidFill>
                  <a:schemeClr val="bg1"/>
                </a:solidFill>
                <a:latin typeface="Arial Narrow" pitchFamily="34" charset="0"/>
              </a:rPr>
              <a:t>Ca  Na  Mg  Al   Zn   Fe   Sn   </a:t>
            </a:r>
            <a:r>
              <a:rPr kumimoji="1" lang="en-US" altLang="zh-CN" sz="2800" dirty="0" err="1">
                <a:solidFill>
                  <a:schemeClr val="bg1"/>
                </a:solidFill>
                <a:latin typeface="Arial Narrow" pitchFamily="34" charset="0"/>
              </a:rPr>
              <a:t>Pb</a:t>
            </a:r>
            <a:r>
              <a:rPr kumimoji="1" lang="zh-CN" altLang="en-US" sz="2800" dirty="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800" dirty="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800" dirty="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800" dirty="0">
                <a:solidFill>
                  <a:schemeClr val="bg1"/>
                </a:solidFill>
                <a:latin typeface="Arial Narrow" pitchFamily="34" charset="0"/>
              </a:rPr>
              <a:t>Cu   Hg   Ag   Pt     </a:t>
            </a:r>
            <a:r>
              <a:rPr kumimoji="1" lang="en-US" altLang="zh-CN" sz="2800" dirty="0" smtClean="0">
                <a:solidFill>
                  <a:schemeClr val="bg1"/>
                </a:solidFill>
                <a:latin typeface="Arial Narrow" pitchFamily="34" charset="0"/>
              </a:rPr>
              <a:t>Au   </a:t>
            </a:r>
            <a:r>
              <a:rPr kumimoji="1" lang="zh-CN" altLang="en-US" sz="2800" dirty="0" smtClean="0">
                <a:solidFill>
                  <a:srgbClr val="00FF00"/>
                </a:solidFill>
                <a:latin typeface="Arial Narrow" pitchFamily="34" charset="0"/>
              </a:rPr>
              <a:t>弱</a:t>
            </a:r>
            <a:endParaRPr kumimoji="1" lang="en-US" altLang="zh-CN" sz="2800" dirty="0">
              <a:solidFill>
                <a:srgbClr val="00FF00"/>
              </a:solidFill>
              <a:latin typeface="Arial Narrow" pitchFamily="34" charset="0"/>
            </a:endParaRPr>
          </a:p>
        </p:txBody>
      </p:sp>
      <p:sp>
        <p:nvSpPr>
          <p:cNvPr id="5" name="Line 3"/>
          <p:cNvSpPr>
            <a:spLocks noChangeShapeType="1"/>
          </p:cNvSpPr>
          <p:nvPr/>
        </p:nvSpPr>
        <p:spPr bwMode="auto">
          <a:xfrm>
            <a:off x="982638" y="2114457"/>
            <a:ext cx="10440000" cy="1588"/>
          </a:xfrm>
          <a:prstGeom prst="line">
            <a:avLst/>
          </a:prstGeom>
          <a:noFill/>
          <a:ln w="57150">
            <a:solidFill>
              <a:srgbClr val="FF0000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42856" y="2216264"/>
            <a:ext cx="11621104" cy="121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FF0000"/>
                </a:solidFill>
                <a:latin typeface="Arial Black" pitchFamily="34" charset="0"/>
              </a:rPr>
              <a:t>1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金属的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活动性</a:t>
            </a:r>
            <a:endParaRPr kumimoji="1" lang="en-US" altLang="zh-CN" dirty="0">
              <a:solidFill>
                <a:srgbClr val="FF0000"/>
              </a:solidFill>
              <a:latin typeface="Arial Black" pitchFamily="34" charset="0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>
                <a:solidFill>
                  <a:srgbClr val="0000CC"/>
                </a:solidFill>
                <a:latin typeface="Arial Black" pitchFamily="34" charset="0"/>
              </a:rPr>
              <a:t> </a:t>
            </a:r>
            <a:r>
              <a:rPr kumimoji="1" lang="zh-CN" altLang="en-US" dirty="0" smtClean="0">
                <a:solidFill>
                  <a:srgbClr val="0000CC"/>
                </a:solidFill>
                <a:latin typeface="Arial Black" pitchFamily="34" charset="0"/>
              </a:rPr>
              <a:t>    </a:t>
            </a:r>
            <a:r>
              <a:rPr kumimoji="1" lang="zh-CN" altLang="en-US" sz="2600" dirty="0" smtClean="0">
                <a:solidFill>
                  <a:srgbClr val="0000CC"/>
                </a:solidFill>
                <a:latin typeface="Arial Black" pitchFamily="34" charset="0"/>
              </a:rPr>
              <a:t>依据</a:t>
            </a:r>
            <a:r>
              <a:rPr kumimoji="1" lang="zh-CN" altLang="en-US" sz="2600" dirty="0">
                <a:solidFill>
                  <a:srgbClr val="0000CC"/>
                </a:solidFill>
                <a:latin typeface="Arial Black" pitchFamily="34" charset="0"/>
              </a:rPr>
              <a:t>：在金属活动顺序里，金属的位置越靠</a:t>
            </a:r>
            <a:r>
              <a:rPr kumimoji="1" lang="zh-CN" altLang="en-US" sz="2600" dirty="0">
                <a:solidFill>
                  <a:srgbClr val="00B050"/>
                </a:solidFill>
                <a:latin typeface="Arial Black" pitchFamily="34" charset="0"/>
              </a:rPr>
              <a:t>前</a:t>
            </a:r>
            <a:r>
              <a:rPr kumimoji="1" lang="zh-CN" altLang="en-US" sz="2600" dirty="0">
                <a:solidFill>
                  <a:srgbClr val="0000CC"/>
                </a:solidFill>
                <a:latin typeface="Arial Black" pitchFamily="34" charset="0"/>
              </a:rPr>
              <a:t>，它的活动性就越</a:t>
            </a:r>
            <a:r>
              <a:rPr kumimoji="1" lang="zh-CN" altLang="en-US" sz="2600" dirty="0">
                <a:solidFill>
                  <a:srgbClr val="00B050"/>
                </a:solidFill>
                <a:latin typeface="Arial Black" pitchFamily="34" charset="0"/>
              </a:rPr>
              <a:t>强</a:t>
            </a:r>
            <a:r>
              <a:rPr kumimoji="1" lang="zh-CN" altLang="en-US" sz="2600" dirty="0">
                <a:solidFill>
                  <a:srgbClr val="0000CC"/>
                </a:solidFill>
                <a:latin typeface="Arial Black" pitchFamily="34" charset="0"/>
              </a:rPr>
              <a:t>。</a:t>
            </a:r>
            <a:endParaRPr kumimoji="1" lang="en-US" altLang="zh-CN" sz="26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53438" y="3368392"/>
            <a:ext cx="11519516" cy="121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金属与酸能否发生置换反应</a:t>
            </a:r>
            <a:r>
              <a:rPr kumimoji="1" lang="zh-CN" altLang="en-US" dirty="0">
                <a:solidFill>
                  <a:srgbClr val="00B050"/>
                </a:solidFill>
                <a:latin typeface="Arial Black" pitchFamily="34" charset="0"/>
              </a:rPr>
              <a:t>及其反应的</a:t>
            </a:r>
            <a:r>
              <a:rPr kumimoji="1" lang="zh-CN" altLang="en-US" dirty="0" smtClean="0">
                <a:solidFill>
                  <a:srgbClr val="00B050"/>
                </a:solidFill>
                <a:latin typeface="Arial Black" pitchFamily="34" charset="0"/>
              </a:rPr>
              <a:t>快慢</a:t>
            </a:r>
            <a:endParaRPr kumimoji="1" lang="en-US" altLang="zh-CN" dirty="0">
              <a:solidFill>
                <a:srgbClr val="00B050"/>
              </a:solidFill>
              <a:latin typeface="Arial Black" pitchFamily="34" charset="0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 smtClean="0">
                <a:solidFill>
                  <a:srgbClr val="0000CC"/>
                </a:solidFill>
                <a:latin typeface="Arial Black" pitchFamily="34" charset="0"/>
              </a:rPr>
              <a:t>     </a:t>
            </a:r>
            <a:r>
              <a:rPr kumimoji="1" lang="zh-CN" altLang="en-US" sz="2600" dirty="0" smtClean="0">
                <a:solidFill>
                  <a:srgbClr val="0000CC"/>
                </a:solidFill>
                <a:latin typeface="Arial Black" pitchFamily="34" charset="0"/>
              </a:rPr>
              <a:t>依据</a:t>
            </a:r>
            <a:r>
              <a:rPr kumimoji="1" lang="zh-CN" altLang="en-US" sz="2600" dirty="0">
                <a:solidFill>
                  <a:srgbClr val="0000CC"/>
                </a:solidFill>
                <a:latin typeface="Arial Black" pitchFamily="34" charset="0"/>
              </a:rPr>
              <a:t>：在金属活动顺序里，位于</a:t>
            </a:r>
            <a:r>
              <a:rPr kumimoji="1" lang="zh-CN" altLang="en-US" sz="2600" dirty="0">
                <a:solidFill>
                  <a:srgbClr val="00B050"/>
                </a:solidFill>
                <a:latin typeface="Arial Black" pitchFamily="34" charset="0"/>
              </a:rPr>
              <a:t>氢</a:t>
            </a:r>
            <a:r>
              <a:rPr kumimoji="1" lang="zh-CN" altLang="en-US" sz="2600" dirty="0" smtClean="0">
                <a:solidFill>
                  <a:srgbClr val="00B050"/>
                </a:solidFill>
                <a:latin typeface="Arial Black" pitchFamily="34" charset="0"/>
              </a:rPr>
              <a:t>前</a:t>
            </a:r>
            <a:r>
              <a:rPr kumimoji="1" lang="zh-CN" altLang="en-US" sz="2600" dirty="0" smtClean="0">
                <a:solidFill>
                  <a:srgbClr val="0000CC"/>
                </a:solidFill>
                <a:latin typeface="Arial Black" pitchFamily="34" charset="0"/>
              </a:rPr>
              <a:t>的</a:t>
            </a:r>
            <a:r>
              <a:rPr kumimoji="1" lang="zh-CN" altLang="en-US" sz="2600" dirty="0">
                <a:solidFill>
                  <a:srgbClr val="0000CC"/>
                </a:solidFill>
                <a:latin typeface="Arial Black" pitchFamily="34" charset="0"/>
              </a:rPr>
              <a:t>金属能置换出</a:t>
            </a:r>
            <a:r>
              <a:rPr kumimoji="1" lang="zh-CN" altLang="en-US" sz="2600" dirty="0">
                <a:solidFill>
                  <a:srgbClr val="00B050"/>
                </a:solidFill>
                <a:latin typeface="Arial Black" pitchFamily="34" charset="0"/>
              </a:rPr>
              <a:t>盐酸、稀硫酸</a:t>
            </a:r>
            <a:r>
              <a:rPr kumimoji="1" lang="zh-CN" altLang="en-US" sz="2600" dirty="0">
                <a:solidFill>
                  <a:srgbClr val="0000CC"/>
                </a:solidFill>
                <a:latin typeface="Arial Black" pitchFamily="34" charset="0"/>
              </a:rPr>
              <a:t>中的</a:t>
            </a:r>
            <a:r>
              <a:rPr kumimoji="1" lang="zh-CN" altLang="en-US" sz="2600" dirty="0">
                <a:solidFill>
                  <a:srgbClr val="FF0000"/>
                </a:solidFill>
                <a:latin typeface="Arial Black" pitchFamily="34" charset="0"/>
              </a:rPr>
              <a:t>氢</a:t>
            </a:r>
            <a:r>
              <a:rPr kumimoji="1" lang="zh-CN" altLang="en-US" sz="2600" dirty="0">
                <a:solidFill>
                  <a:srgbClr val="0000CC"/>
                </a:solidFill>
                <a:latin typeface="Arial Black" pitchFamily="34" charset="0"/>
              </a:rPr>
              <a:t>。</a:t>
            </a:r>
            <a:endParaRPr kumimoji="1" lang="en-US" altLang="zh-CN" sz="2600" dirty="0">
              <a:solidFill>
                <a:srgbClr val="0000CC"/>
              </a:solidFill>
              <a:latin typeface="Arial Black" pitchFamily="34" charset="0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334390" y="4653136"/>
            <a:ext cx="11519518" cy="1772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金属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与</a:t>
            </a:r>
            <a:r>
              <a:rPr kumimoji="1" lang="zh-CN" altLang="en-US" dirty="0" smtClean="0">
                <a:solidFill>
                  <a:srgbClr val="00B050"/>
                </a:solidFill>
                <a:latin typeface="Arial Black" pitchFamily="34" charset="0"/>
              </a:rPr>
              <a:t>金属化合物溶液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（</a:t>
            </a:r>
            <a:r>
              <a:rPr kumimoji="1" lang="zh-CN" altLang="en-US" dirty="0" smtClean="0">
                <a:solidFill>
                  <a:srgbClr val="0000CC"/>
                </a:solidFill>
                <a:latin typeface="Arial Black" pitchFamily="34" charset="0"/>
              </a:rPr>
              <a:t>盐溶液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）能否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发生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置换反应</a:t>
            </a:r>
            <a:endParaRPr kumimoji="1" lang="en-US" altLang="zh-CN" dirty="0">
              <a:solidFill>
                <a:srgbClr val="FF0000"/>
              </a:solidFill>
              <a:latin typeface="Arial Black" pitchFamily="34" charset="0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 smtClean="0">
                <a:solidFill>
                  <a:srgbClr val="0000CC"/>
                </a:solidFill>
                <a:latin typeface="Arial Black" pitchFamily="34" charset="0"/>
              </a:rPr>
              <a:t>     </a:t>
            </a:r>
            <a:r>
              <a:rPr kumimoji="1" lang="zh-CN" altLang="en-US" sz="2600" dirty="0" smtClean="0">
                <a:solidFill>
                  <a:srgbClr val="0000CC"/>
                </a:solidFill>
                <a:latin typeface="Arial Black" pitchFamily="34" charset="0"/>
              </a:rPr>
              <a:t>依据</a:t>
            </a:r>
            <a:r>
              <a:rPr kumimoji="1" lang="zh-CN" altLang="en-US" sz="2600" dirty="0">
                <a:solidFill>
                  <a:srgbClr val="0000CC"/>
                </a:solidFill>
                <a:latin typeface="Arial Black" pitchFamily="34" charset="0"/>
              </a:rPr>
              <a:t>：在金属活动顺序里，位于</a:t>
            </a:r>
            <a:r>
              <a:rPr kumimoji="1" lang="zh-CN" altLang="en-US" sz="2600" dirty="0">
                <a:solidFill>
                  <a:srgbClr val="00B050"/>
                </a:solidFill>
                <a:latin typeface="Arial Black" pitchFamily="34" charset="0"/>
              </a:rPr>
              <a:t>前面的金属</a:t>
            </a:r>
            <a:r>
              <a:rPr kumimoji="1" lang="zh-CN" altLang="en-US" sz="2600" dirty="0">
                <a:solidFill>
                  <a:srgbClr val="0000CC"/>
                </a:solidFill>
                <a:latin typeface="Arial Black" pitchFamily="34" charset="0"/>
              </a:rPr>
              <a:t>能</a:t>
            </a:r>
            <a:r>
              <a:rPr kumimoji="1" lang="zh-CN" altLang="en-US" sz="2600" dirty="0">
                <a:solidFill>
                  <a:srgbClr val="FF0000"/>
                </a:solidFill>
                <a:latin typeface="Arial Black" pitchFamily="34" charset="0"/>
              </a:rPr>
              <a:t>把</a:t>
            </a:r>
            <a:r>
              <a:rPr kumimoji="1" lang="zh-CN" altLang="en-US" sz="2600" dirty="0">
                <a:solidFill>
                  <a:srgbClr val="0000CC"/>
                </a:solidFill>
                <a:latin typeface="Arial Black" pitchFamily="34" charset="0"/>
              </a:rPr>
              <a:t>位于</a:t>
            </a:r>
            <a:r>
              <a:rPr kumimoji="1" lang="zh-CN" altLang="en-US" sz="2600" dirty="0">
                <a:solidFill>
                  <a:srgbClr val="00B050"/>
                </a:solidFill>
                <a:latin typeface="Arial Black" pitchFamily="34" charset="0"/>
              </a:rPr>
              <a:t>后面的金属</a:t>
            </a:r>
            <a:r>
              <a:rPr kumimoji="1" lang="zh-CN" altLang="en-US" sz="2600" dirty="0" smtClean="0">
                <a:solidFill>
                  <a:srgbClr val="0000CC"/>
                </a:solidFill>
                <a:latin typeface="Arial Black" pitchFamily="34" charset="0"/>
              </a:rPr>
              <a:t>从它们</a:t>
            </a:r>
            <a:endParaRPr kumimoji="1" lang="en-US" altLang="zh-CN" sz="2600" dirty="0" smtClean="0">
              <a:solidFill>
                <a:srgbClr val="0000CC"/>
              </a:solidFill>
              <a:latin typeface="Arial Black" pitchFamily="34" charset="0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2600" dirty="0">
                <a:solidFill>
                  <a:srgbClr val="0000CC"/>
                </a:solidFill>
                <a:latin typeface="Arial Black" pitchFamily="34" charset="0"/>
              </a:rPr>
              <a:t> </a:t>
            </a:r>
            <a:r>
              <a:rPr kumimoji="1" lang="en-US" altLang="zh-CN" sz="2600" dirty="0" smtClean="0">
                <a:solidFill>
                  <a:srgbClr val="0000CC"/>
                </a:solidFill>
                <a:latin typeface="Arial Black" pitchFamily="34" charset="0"/>
              </a:rPr>
              <a:t>              </a:t>
            </a:r>
            <a:r>
              <a:rPr kumimoji="1" lang="zh-CN" altLang="en-US" sz="2600" dirty="0" smtClean="0">
                <a:solidFill>
                  <a:srgbClr val="0000CC"/>
                </a:solidFill>
                <a:latin typeface="Arial Black" pitchFamily="34" charset="0"/>
              </a:rPr>
              <a:t>的化合物溶液</a:t>
            </a:r>
            <a:r>
              <a:rPr kumimoji="1" lang="zh-CN" altLang="en-US" sz="2600" dirty="0">
                <a:solidFill>
                  <a:srgbClr val="0000CC"/>
                </a:solidFill>
                <a:latin typeface="Arial Black" pitchFamily="34" charset="0"/>
              </a:rPr>
              <a:t>里置换出来。</a:t>
            </a:r>
            <a:endParaRPr kumimoji="1" lang="en-US" altLang="zh-CN" sz="26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9" name="Text Box 18"/>
          <p:cNvSpPr txBox="1">
            <a:spLocks noChangeArrowheads="1"/>
          </p:cNvSpPr>
          <p:nvPr/>
        </p:nvSpPr>
        <p:spPr bwMode="auto">
          <a:xfrm>
            <a:off x="6060614" y="884238"/>
            <a:ext cx="219483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</a:rPr>
              <a:t>（理论依据）</a:t>
            </a:r>
          </a:p>
        </p:txBody>
      </p:sp>
    </p:spTree>
    <p:extLst>
      <p:ext uri="{BB962C8B-B14F-4D97-AF65-F5344CB8AC3E}">
        <p14:creationId xmlns:p14="http://schemas.microsoft.com/office/powerpoint/2010/main" val="215016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矩形 1"/>
          <p:cNvSpPr>
            <a:spLocks noChangeArrowheads="1"/>
          </p:cNvSpPr>
          <p:nvPr/>
        </p:nvSpPr>
        <p:spPr bwMode="auto">
          <a:xfrm>
            <a:off x="406398" y="4792738"/>
            <a:ext cx="8137080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FF0000"/>
                </a:solidFill>
                <a:latin typeface="Arial Black" pitchFamily="34" charset="0"/>
              </a:rPr>
              <a:t>5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金属与</a:t>
            </a:r>
            <a:r>
              <a:rPr kumimoji="1" lang="zh-CN" altLang="en-US" dirty="0">
                <a:solidFill>
                  <a:srgbClr val="0000FF"/>
                </a:solidFill>
                <a:latin typeface="Arial Black" pitchFamily="34" charset="0"/>
              </a:rPr>
              <a:t>盐溶液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反应后的产物和剩余物质。             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34389" y="3996236"/>
            <a:ext cx="11161417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FF0000"/>
                </a:solidFill>
                <a:latin typeface="Arial Black" pitchFamily="34" charset="0"/>
              </a:rPr>
              <a:t>4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金属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与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混合盐溶液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反应的次序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，以及所得滤液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、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滤渣的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成分。   </a:t>
            </a:r>
            <a:endParaRPr kumimoji="1" lang="en-US" altLang="zh-CN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5" name="Rectangle 19"/>
          <p:cNvSpPr>
            <a:spLocks noChangeArrowheads="1"/>
          </p:cNvSpPr>
          <p:nvPr/>
        </p:nvSpPr>
        <p:spPr bwMode="auto">
          <a:xfrm>
            <a:off x="624336" y="833338"/>
            <a:ext cx="647898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 smtClean="0">
                <a:latin typeface="Arial Narrow" pitchFamily="34" charset="0"/>
              </a:rPr>
              <a:t>五、</a:t>
            </a:r>
            <a:r>
              <a:rPr kumimoji="1" lang="zh-CN" altLang="en-US" sz="3200" dirty="0">
                <a:latin typeface="Arial Narrow" pitchFamily="34" charset="0"/>
              </a:rPr>
              <a:t>金属活动性顺序</a:t>
            </a:r>
            <a:r>
              <a:rPr kumimoji="1" lang="zh-CN" altLang="en-US" sz="3200" dirty="0" smtClean="0">
                <a:latin typeface="Arial Narrow" pitchFamily="34" charset="0"/>
              </a:rPr>
              <a:t>表的</a:t>
            </a:r>
            <a:r>
              <a:rPr kumimoji="1" lang="zh-CN" altLang="en-US" sz="3200" dirty="0" smtClean="0">
                <a:solidFill>
                  <a:srgbClr val="0000FF"/>
                </a:solidFill>
                <a:latin typeface="Arial Narrow" pitchFamily="34" charset="0"/>
              </a:rPr>
              <a:t>应用</a:t>
            </a:r>
            <a:endParaRPr kumimoji="1" lang="zh-CN" altLang="en-US" sz="3200" dirty="0">
              <a:solidFill>
                <a:srgbClr val="0000FF"/>
              </a:solidFill>
              <a:latin typeface="Arial Narrow" pitchFamily="34" charset="0"/>
            </a:endParaRPr>
          </a:p>
        </p:txBody>
      </p:sp>
      <p:sp>
        <p:nvSpPr>
          <p:cNvPr id="56" name="Text Box 18"/>
          <p:cNvSpPr txBox="1">
            <a:spLocks noChangeArrowheads="1"/>
          </p:cNvSpPr>
          <p:nvPr/>
        </p:nvSpPr>
        <p:spPr bwMode="auto">
          <a:xfrm>
            <a:off x="6060614" y="884238"/>
            <a:ext cx="219483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</a:rPr>
              <a:t>（理论依据）</a:t>
            </a:r>
          </a:p>
        </p:txBody>
      </p:sp>
      <p:sp>
        <p:nvSpPr>
          <p:cNvPr id="57" name="矩形 56"/>
          <p:cNvSpPr>
            <a:spLocks noChangeArrowheads="1"/>
          </p:cNvSpPr>
          <p:nvPr/>
        </p:nvSpPr>
        <p:spPr bwMode="auto">
          <a:xfrm>
            <a:off x="414864" y="1793722"/>
            <a:ext cx="3808134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0000FF"/>
                </a:solidFill>
                <a:latin typeface="Arial Black" pitchFamily="34" charset="0"/>
              </a:rPr>
              <a:t>1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0000FF"/>
                </a:solidFill>
                <a:latin typeface="Arial Black" pitchFamily="34" charset="0"/>
              </a:rPr>
              <a:t>金属的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活动性</a:t>
            </a:r>
            <a:endParaRPr kumimoji="1" lang="en-US" altLang="zh-CN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58" name="矩形 57"/>
          <p:cNvSpPr>
            <a:spLocks noChangeArrowheads="1"/>
          </p:cNvSpPr>
          <p:nvPr/>
        </p:nvSpPr>
        <p:spPr bwMode="auto">
          <a:xfrm>
            <a:off x="425446" y="2489702"/>
            <a:ext cx="855008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0000FF"/>
                </a:solidFill>
                <a:latin typeface="Arial Black" pitchFamily="34" charset="0"/>
              </a:rPr>
              <a:t>2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0000FF"/>
                </a:solidFill>
                <a:latin typeface="Arial Black" pitchFamily="34" charset="0"/>
              </a:rPr>
              <a:t>金属与酸能否发生置换反应及其反应的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快慢</a:t>
            </a:r>
            <a:endParaRPr kumimoji="1" lang="en-US" altLang="zh-CN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59" name="矩形 58"/>
          <p:cNvSpPr>
            <a:spLocks noChangeArrowheads="1"/>
          </p:cNvSpPr>
          <p:nvPr/>
        </p:nvSpPr>
        <p:spPr bwMode="auto">
          <a:xfrm>
            <a:off x="406398" y="3225054"/>
            <a:ext cx="10009288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0000FF"/>
                </a:solidFill>
                <a:latin typeface="Arial Black" pitchFamily="34" charset="0"/>
              </a:rPr>
              <a:t>3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0000FF"/>
                </a:solidFill>
                <a:latin typeface="Arial Black" pitchFamily="34" charset="0"/>
              </a:rPr>
              <a:t>金属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与金属化合物溶液（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盐溶液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）能否</a:t>
            </a:r>
            <a:r>
              <a:rPr kumimoji="1" lang="zh-CN" altLang="en-US" dirty="0">
                <a:solidFill>
                  <a:srgbClr val="0000FF"/>
                </a:solidFill>
                <a:latin typeface="Arial Black" pitchFamily="34" charset="0"/>
              </a:rPr>
              <a:t>发生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置换反应</a:t>
            </a:r>
            <a:endParaRPr kumimoji="1" lang="en-US" altLang="zh-CN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6"/>
          <p:cNvSpPr txBox="1">
            <a:spLocks noChangeArrowheads="1"/>
          </p:cNvSpPr>
          <p:nvPr/>
        </p:nvSpPr>
        <p:spPr bwMode="auto">
          <a:xfrm>
            <a:off x="4060576" y="920333"/>
            <a:ext cx="225065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600" dirty="0" smtClean="0">
                <a:solidFill>
                  <a:srgbClr val="FF0000"/>
                </a:solidFill>
                <a:latin typeface="Arial" charset="0"/>
              </a:rPr>
              <a:t>（实验</a:t>
            </a:r>
            <a:r>
              <a:rPr lang="zh-CN" altLang="en-US" sz="2600" dirty="0">
                <a:solidFill>
                  <a:srgbClr val="FF0000"/>
                </a:solidFill>
                <a:latin typeface="Arial" charset="0"/>
              </a:rPr>
              <a:t>依据）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486872" y="836712"/>
            <a:ext cx="3808134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0000FF"/>
                </a:solidFill>
                <a:latin typeface="Arial Black" pitchFamily="34" charset="0"/>
              </a:rPr>
              <a:t>1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0000FF"/>
                </a:solidFill>
                <a:latin typeface="Arial Black" pitchFamily="34" charset="0"/>
              </a:rPr>
              <a:t>金属的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活动性</a:t>
            </a:r>
            <a:endParaRPr kumimoji="1" lang="en-US" altLang="zh-CN" dirty="0">
              <a:solidFill>
                <a:srgbClr val="0000FF"/>
              </a:solidFill>
              <a:latin typeface="Arial Black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198662" y="1681644"/>
            <a:ext cx="9649072" cy="3979604"/>
            <a:chOff x="1198662" y="1681644"/>
            <a:chExt cx="9649072" cy="3979604"/>
          </a:xfrm>
        </p:grpSpPr>
        <p:sp>
          <p:nvSpPr>
            <p:cNvPr id="6" name="Text Box 30"/>
            <p:cNvSpPr txBox="1">
              <a:spLocks noChangeArrowheads="1"/>
            </p:cNvSpPr>
            <p:nvPr/>
          </p:nvSpPr>
          <p:spPr bwMode="auto">
            <a:xfrm>
              <a:off x="1909654" y="2325726"/>
              <a:ext cx="252986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FF"/>
                  </a:solidFill>
                  <a:latin typeface="+mn-ea"/>
                  <a:ea typeface="+mn-ea"/>
                </a:rPr>
                <a:t>a</a:t>
              </a:r>
              <a:r>
                <a:rPr lang="zh-CN" altLang="en-US" sz="2800" dirty="0" smtClean="0">
                  <a:solidFill>
                    <a:srgbClr val="0000FF"/>
                  </a:solidFill>
                  <a:latin typeface="+mn-ea"/>
                  <a:ea typeface="+mn-ea"/>
                </a:rPr>
                <a:t>、</a:t>
              </a:r>
              <a:r>
                <a:rPr lang="zh-CN" altLang="en-US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能否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反应</a:t>
              </a:r>
              <a:r>
                <a:rPr lang="zh-CN" altLang="en-US" sz="2800" dirty="0">
                  <a:solidFill>
                    <a:srgbClr val="0000FF"/>
                  </a:solidFill>
                  <a:latin typeface="+mn-ea"/>
                  <a:ea typeface="+mn-ea"/>
                </a:rPr>
                <a:t>，</a:t>
              </a:r>
            </a:p>
          </p:txBody>
        </p:sp>
        <p:sp>
          <p:nvSpPr>
            <p:cNvPr id="7" name="Text Box 31"/>
            <p:cNvSpPr txBox="1">
              <a:spLocks noChangeArrowheads="1"/>
            </p:cNvSpPr>
            <p:nvPr/>
          </p:nvSpPr>
          <p:spPr bwMode="auto">
            <a:xfrm>
              <a:off x="4458606" y="2329716"/>
              <a:ext cx="595708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FF"/>
                  </a:solidFill>
                  <a:latin typeface="+mn-ea"/>
                  <a:ea typeface="+mn-ea"/>
                </a:rPr>
                <a:t>b</a:t>
              </a:r>
              <a:r>
                <a:rPr lang="zh-CN" altLang="en-US" sz="2800" dirty="0">
                  <a:solidFill>
                    <a:srgbClr val="0000FF"/>
                  </a:solidFill>
                  <a:latin typeface="+mn-ea"/>
                  <a:ea typeface="+mn-ea"/>
                </a:rPr>
                <a:t>、反应的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剧烈程度</a:t>
              </a:r>
              <a:r>
                <a:rPr lang="zh-CN" altLang="en-US" sz="2800" dirty="0" smtClean="0">
                  <a:solidFill>
                    <a:srgbClr val="0000FF"/>
                  </a:solidFill>
                  <a:latin typeface="+mn-ea"/>
                  <a:ea typeface="+mn-ea"/>
                </a:rPr>
                <a:t>，</a:t>
              </a:r>
              <a:r>
                <a:rPr lang="zh-CN" altLang="en-US" sz="2800" dirty="0" smtClean="0">
                  <a:solidFill>
                    <a:srgbClr val="0000CC"/>
                  </a:solidFill>
                  <a:latin typeface="+mn-ea"/>
                </a:rPr>
                <a:t>（控制变量）</a:t>
              </a:r>
              <a:endParaRPr lang="zh-CN" altLang="en-US" sz="2800" dirty="0">
                <a:solidFill>
                  <a:srgbClr val="0000FF"/>
                </a:solidFill>
                <a:latin typeface="+mn-ea"/>
                <a:ea typeface="+mn-ea"/>
              </a:endParaRPr>
            </a:p>
          </p:txBody>
        </p:sp>
        <p:sp>
          <p:nvSpPr>
            <p:cNvPr id="8" name="Text Box 32"/>
            <p:cNvSpPr txBox="1">
              <a:spLocks noChangeArrowheads="1"/>
            </p:cNvSpPr>
            <p:nvPr/>
          </p:nvSpPr>
          <p:spPr bwMode="auto">
            <a:xfrm>
              <a:off x="1871174" y="2905780"/>
              <a:ext cx="397256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FF"/>
                  </a:solidFill>
                  <a:latin typeface="+mn-ea"/>
                  <a:ea typeface="+mn-ea"/>
                </a:rPr>
                <a:t>c</a:t>
              </a:r>
              <a:r>
                <a:rPr lang="zh-CN" altLang="en-US" sz="2800" dirty="0">
                  <a:solidFill>
                    <a:srgbClr val="0000FF"/>
                  </a:solidFill>
                  <a:latin typeface="+mn-ea"/>
                  <a:ea typeface="+mn-ea"/>
                </a:rPr>
                <a:t>、反应条件的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苛刻性</a:t>
              </a:r>
              <a:r>
                <a:rPr lang="zh-CN" altLang="en-US" sz="2800" dirty="0">
                  <a:solidFill>
                    <a:srgbClr val="0000FF"/>
                  </a:solidFill>
                  <a:latin typeface="+mn-ea"/>
                  <a:ea typeface="+mn-ea"/>
                </a:rPr>
                <a:t>。</a:t>
              </a:r>
            </a:p>
          </p:txBody>
        </p:sp>
        <p:sp>
          <p:nvSpPr>
            <p:cNvPr id="9" name="Text Box 33"/>
            <p:cNvSpPr txBox="1">
              <a:spLocks noChangeArrowheads="1"/>
            </p:cNvSpPr>
            <p:nvPr/>
          </p:nvSpPr>
          <p:spPr bwMode="auto">
            <a:xfrm>
              <a:off x="1198662" y="1681644"/>
              <a:ext cx="322710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1</a:t>
              </a:r>
              <a:r>
                <a:rPr lang="zh-CN" altLang="en-US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、</a:t>
              </a:r>
              <a:r>
                <a:rPr lang="en-US" altLang="zh-CN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R</a:t>
              </a:r>
              <a:r>
                <a:rPr lang="zh-CN" altLang="en-US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与氧气反应</a:t>
              </a:r>
              <a:endParaRPr lang="en-US" altLang="zh-CN" sz="2800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  <p:sp>
          <p:nvSpPr>
            <p:cNvPr id="10" name="Text Box 33"/>
            <p:cNvSpPr txBox="1">
              <a:spLocks noChangeArrowheads="1"/>
            </p:cNvSpPr>
            <p:nvPr/>
          </p:nvSpPr>
          <p:spPr bwMode="auto">
            <a:xfrm>
              <a:off x="1204506" y="3655550"/>
              <a:ext cx="590816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2</a:t>
              </a:r>
              <a:r>
                <a:rPr lang="zh-CN" altLang="en-US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、</a:t>
              </a:r>
              <a:r>
                <a:rPr lang="en-US" altLang="zh-CN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R</a:t>
              </a:r>
              <a:r>
                <a:rPr lang="zh-CN" altLang="en-US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与酸（稀</a:t>
              </a:r>
              <a:r>
                <a:rPr lang="en-US" altLang="zh-CN" sz="2800" dirty="0" err="1" smtClean="0">
                  <a:solidFill>
                    <a:srgbClr val="FF0000"/>
                  </a:solidFill>
                  <a:latin typeface="+mn-ea"/>
                  <a:ea typeface="+mn-ea"/>
                </a:rPr>
                <a:t>HCl</a:t>
              </a:r>
              <a:r>
                <a:rPr lang="zh-CN" altLang="en-US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或稀</a:t>
              </a:r>
              <a:r>
                <a:rPr lang="en-US" altLang="zh-CN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H</a:t>
              </a:r>
              <a:r>
                <a:rPr lang="en-US" altLang="zh-CN" sz="2800" baseline="-25000" dirty="0" smtClean="0">
                  <a:solidFill>
                    <a:srgbClr val="FF0000"/>
                  </a:solidFill>
                  <a:latin typeface="+mn-ea"/>
                  <a:ea typeface="+mn-ea"/>
                </a:rPr>
                <a:t>2</a:t>
              </a:r>
              <a:r>
                <a:rPr lang="en-US" altLang="zh-CN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SO</a:t>
              </a:r>
              <a:r>
                <a:rPr lang="en-US" altLang="zh-CN" sz="2800" baseline="-25000" dirty="0" smtClean="0">
                  <a:solidFill>
                    <a:srgbClr val="FF0000"/>
                  </a:solidFill>
                  <a:latin typeface="+mn-ea"/>
                  <a:ea typeface="+mn-ea"/>
                </a:rPr>
                <a:t>4</a:t>
              </a:r>
              <a:r>
                <a:rPr lang="zh-CN" altLang="en-US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）反应</a:t>
              </a:r>
              <a:endParaRPr lang="en-US" altLang="zh-CN" sz="2800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  <p:sp>
          <p:nvSpPr>
            <p:cNvPr id="11" name="Text Box 17"/>
            <p:cNvSpPr txBox="1">
              <a:spLocks noChangeArrowheads="1"/>
            </p:cNvSpPr>
            <p:nvPr/>
          </p:nvSpPr>
          <p:spPr bwMode="auto">
            <a:xfrm>
              <a:off x="1895903" y="4288802"/>
              <a:ext cx="252986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 smtClean="0">
                  <a:solidFill>
                    <a:srgbClr val="0000FF"/>
                  </a:solidFill>
                  <a:latin typeface="+mn-ea"/>
                  <a:ea typeface="+mn-ea"/>
                </a:rPr>
                <a:t>a</a:t>
              </a:r>
              <a:r>
                <a:rPr lang="zh-CN" altLang="en-US" sz="2800" dirty="0" smtClean="0">
                  <a:solidFill>
                    <a:srgbClr val="0000FF"/>
                  </a:solidFill>
                  <a:latin typeface="+mn-ea"/>
                  <a:ea typeface="+mn-ea"/>
                </a:rPr>
                <a:t>、能否</a:t>
              </a:r>
              <a:r>
                <a:rPr lang="zh-CN" altLang="en-US" sz="2800" dirty="0">
                  <a:solidFill>
                    <a:srgbClr val="0000FF"/>
                  </a:solidFill>
                  <a:latin typeface="+mn-ea"/>
                  <a:ea typeface="+mn-ea"/>
                </a:rPr>
                <a:t>反应；</a:t>
              </a:r>
            </a:p>
          </p:txBody>
        </p:sp>
        <p:sp>
          <p:nvSpPr>
            <p:cNvPr id="12" name="Rectangle 18"/>
            <p:cNvSpPr>
              <a:spLocks noChangeArrowheads="1"/>
            </p:cNvSpPr>
            <p:nvPr/>
          </p:nvSpPr>
          <p:spPr bwMode="auto">
            <a:xfrm>
              <a:off x="4454112" y="4278542"/>
              <a:ext cx="639362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rgbClr val="0000FF"/>
                  </a:solidFill>
                  <a:latin typeface="+mn-ea"/>
                  <a:ea typeface="+mn-ea"/>
                </a:rPr>
                <a:t>b</a:t>
              </a:r>
              <a:r>
                <a:rPr lang="zh-CN" altLang="en-US" sz="2800" dirty="0" smtClean="0">
                  <a:solidFill>
                    <a:srgbClr val="0000FF"/>
                  </a:solidFill>
                  <a:latin typeface="+mn-ea"/>
                  <a:ea typeface="+mn-ea"/>
                </a:rPr>
                <a:t>、反应时</a:t>
              </a:r>
              <a:r>
                <a:rPr lang="zh-CN" altLang="en-US" sz="2800" dirty="0">
                  <a:solidFill>
                    <a:srgbClr val="0000FF"/>
                  </a:solidFill>
                  <a:latin typeface="+mn-ea"/>
                  <a:ea typeface="+mn-ea"/>
                </a:rPr>
                <a:t>的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剧烈程度。</a:t>
              </a:r>
              <a:r>
                <a:rPr lang="zh-CN" altLang="en-US" sz="2800" dirty="0" smtClean="0">
                  <a:solidFill>
                    <a:srgbClr val="0000CC"/>
                  </a:solidFill>
                  <a:latin typeface="+mn-ea"/>
                  <a:ea typeface="+mn-ea"/>
                </a:rPr>
                <a:t>（控制变量）</a:t>
              </a:r>
              <a:endParaRPr lang="zh-CN" altLang="en-US" sz="2800" dirty="0">
                <a:solidFill>
                  <a:srgbClr val="0000CC"/>
                </a:solidFill>
                <a:latin typeface="+mn-ea"/>
                <a:ea typeface="+mn-ea"/>
              </a:endParaRPr>
            </a:p>
          </p:txBody>
        </p:sp>
        <p:sp>
          <p:nvSpPr>
            <p:cNvPr id="13" name="Text Box 19"/>
            <p:cNvSpPr txBox="1">
              <a:spLocks noChangeArrowheads="1"/>
            </p:cNvSpPr>
            <p:nvPr/>
          </p:nvSpPr>
          <p:spPr bwMode="auto">
            <a:xfrm>
              <a:off x="1204506" y="5138028"/>
              <a:ext cx="539475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3</a:t>
              </a:r>
              <a:r>
                <a:rPr lang="zh-CN" altLang="en-US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、</a:t>
              </a:r>
              <a:r>
                <a:rPr lang="en-US" altLang="zh-CN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R</a:t>
              </a:r>
              <a:r>
                <a:rPr lang="zh-CN" altLang="en-US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与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金属化合物</a:t>
              </a:r>
              <a:r>
                <a:rPr lang="zh-CN" altLang="en-US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溶液</a:t>
              </a:r>
              <a:r>
                <a:rPr lang="zh-CN" altLang="en-US" sz="2800" dirty="0" smtClean="0">
                  <a:solidFill>
                    <a:srgbClr val="0000CC"/>
                  </a:solidFill>
                  <a:latin typeface="+mn-ea"/>
                  <a:ea typeface="+mn-ea"/>
                </a:rPr>
                <a:t>能否</a:t>
              </a:r>
              <a:r>
                <a:rPr lang="zh-CN" altLang="en-US" sz="2800" dirty="0" smtClean="0">
                  <a:solidFill>
                    <a:srgbClr val="FF0000"/>
                  </a:solidFill>
                  <a:latin typeface="+mn-ea"/>
                  <a:ea typeface="+mn-ea"/>
                </a:rPr>
                <a:t>反应</a:t>
              </a:r>
              <a:endParaRPr lang="zh-CN" altLang="en-US" sz="2800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  <p:sp>
          <p:nvSpPr>
            <p:cNvPr id="14" name="Text Box 24"/>
            <p:cNvSpPr txBox="1">
              <a:spLocks noChangeArrowheads="1"/>
            </p:cNvSpPr>
            <p:nvPr/>
          </p:nvSpPr>
          <p:spPr bwMode="auto">
            <a:xfrm>
              <a:off x="6392588" y="5114874"/>
              <a:ext cx="2137555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 sz="2800" dirty="0">
                  <a:solidFill>
                    <a:srgbClr val="336600"/>
                  </a:solidFill>
                  <a:latin typeface="+mn-ea"/>
                  <a:ea typeface="+mn-ea"/>
                </a:rPr>
                <a:t>（最佳）</a:t>
              </a:r>
            </a:p>
          </p:txBody>
        </p:sp>
      </p:grpSp>
      <p:sp>
        <p:nvSpPr>
          <p:cNvPr id="3" name="圆角矩形标注 2"/>
          <p:cNvSpPr/>
          <p:nvPr/>
        </p:nvSpPr>
        <p:spPr bwMode="auto">
          <a:xfrm>
            <a:off x="7675642" y="307685"/>
            <a:ext cx="3028076" cy="529027"/>
          </a:xfrm>
          <a:prstGeom prst="wedgeRoundRectCallout">
            <a:avLst>
              <a:gd name="adj1" fmla="val -99605"/>
              <a:gd name="adj2" fmla="val 109010"/>
              <a:gd name="adj3" fmla="val 16667"/>
            </a:avLst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宋体" pitchFamily="2" charset="-122"/>
              </a:rPr>
              <a:t> 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宋体" pitchFamily="2" charset="-122"/>
              </a:rPr>
              <a:t>考查：实验设计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97454" y="836712"/>
            <a:ext cx="8550080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0000FF"/>
                </a:solidFill>
                <a:latin typeface="Arial Black" pitchFamily="34" charset="0"/>
              </a:rPr>
              <a:t>2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金属与酸</a:t>
            </a:r>
            <a:r>
              <a:rPr kumimoji="1" lang="zh-CN" altLang="en-US" dirty="0">
                <a:solidFill>
                  <a:srgbClr val="0000FF"/>
                </a:solidFill>
                <a:latin typeface="Arial Black" pitchFamily="34" charset="0"/>
              </a:rPr>
              <a:t>能否发生置换反应及其反应的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快慢</a:t>
            </a:r>
            <a:endParaRPr kumimoji="1" lang="en-US" altLang="zh-CN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50590" y="1628800"/>
            <a:ext cx="3064509" cy="52322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（</a:t>
            </a:r>
            <a:r>
              <a:rPr kumimoji="1" lang="en-US" altLang="zh-CN" dirty="0" smtClean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）反应</a:t>
            </a:r>
            <a:r>
              <a:rPr kumimoji="1" lang="zh-CN" altLang="en-US" dirty="0">
                <a:solidFill>
                  <a:srgbClr val="FF0000"/>
                </a:solidFill>
                <a:latin typeface="+mn-ea"/>
                <a:ea typeface="+mn-ea"/>
              </a:rPr>
              <a:t>条件：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367443" y="2188021"/>
            <a:ext cx="984033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itchFamily="2" charset="2"/>
              <a:buNone/>
            </a:pPr>
            <a:r>
              <a:rPr kumimoji="1" lang="en-US" altLang="zh-CN" dirty="0" smtClean="0">
                <a:solidFill>
                  <a:srgbClr val="000000"/>
                </a:solidFill>
                <a:latin typeface="+mn-ea"/>
                <a:ea typeface="+mn-ea"/>
              </a:rPr>
              <a:t>a</a:t>
            </a:r>
            <a:r>
              <a:rPr kumimoji="1" lang="zh-CN" altLang="en-US" dirty="0" smtClean="0">
                <a:solidFill>
                  <a:srgbClr val="000000"/>
                </a:solidFill>
                <a:latin typeface="+mn-ea"/>
                <a:ea typeface="+mn-ea"/>
              </a:rPr>
              <a:t>、</a:t>
            </a: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位于</a:t>
            </a:r>
            <a:r>
              <a:rPr kumimoji="1" lang="zh-CN" altLang="en-US" dirty="0">
                <a:solidFill>
                  <a:srgbClr val="FF0000"/>
                </a:solidFill>
                <a:latin typeface="+mn-ea"/>
                <a:ea typeface="+mn-ea"/>
              </a:rPr>
              <a:t>氢前面的金属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才能置换出</a:t>
            </a:r>
            <a:r>
              <a:rPr kumimoji="1" lang="zh-CN" altLang="en-US" dirty="0">
                <a:solidFill>
                  <a:srgbClr val="0000FF"/>
                </a:solidFill>
                <a:latin typeface="+mn-ea"/>
                <a:ea typeface="+mn-ea"/>
              </a:rPr>
              <a:t>酸中的氢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。</a:t>
            </a:r>
            <a:endParaRPr kumimoji="1" lang="en-US" altLang="zh-CN" dirty="0">
              <a:solidFill>
                <a:srgbClr val="000000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itchFamily="2" charset="2"/>
              <a:buNone/>
            </a:pPr>
            <a:r>
              <a:rPr kumimoji="1" lang="en-US" altLang="zh-CN" dirty="0" smtClean="0">
                <a:solidFill>
                  <a:srgbClr val="000000"/>
                </a:solidFill>
                <a:latin typeface="+mn-ea"/>
                <a:ea typeface="+mn-ea"/>
              </a:rPr>
              <a:t>b</a:t>
            </a:r>
            <a:r>
              <a:rPr kumimoji="1" lang="zh-CN" altLang="en-US" dirty="0" smtClean="0">
                <a:solidFill>
                  <a:srgbClr val="000000"/>
                </a:solidFill>
                <a:latin typeface="+mn-ea"/>
                <a:ea typeface="+mn-ea"/>
              </a:rPr>
              <a:t>、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此</a:t>
            </a:r>
            <a:r>
              <a:rPr kumimoji="1" lang="zh-CN" altLang="en-US" dirty="0" smtClean="0">
                <a:solidFill>
                  <a:srgbClr val="000000"/>
                </a:solidFill>
                <a:latin typeface="+mn-ea"/>
                <a:ea typeface="+mn-ea"/>
              </a:rPr>
              <a:t>酸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指</a:t>
            </a:r>
            <a:r>
              <a:rPr kumimoji="1" lang="zh-CN" altLang="en-US" dirty="0">
                <a:solidFill>
                  <a:srgbClr val="FF0000"/>
                </a:solidFill>
                <a:latin typeface="+mn-ea"/>
                <a:ea typeface="+mn-ea"/>
              </a:rPr>
              <a:t>盐酸和稀硫酸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，</a:t>
            </a:r>
            <a:r>
              <a:rPr kumimoji="1" lang="zh-CN" altLang="en-US" dirty="0">
                <a:solidFill>
                  <a:srgbClr val="0000FF"/>
                </a:solidFill>
                <a:latin typeface="+mn-ea"/>
                <a:ea typeface="+mn-ea"/>
              </a:rPr>
              <a:t>不能用浓硫酸</a:t>
            </a:r>
            <a:r>
              <a:rPr kumimoji="1"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，稀硝酸和浓硝酸</a:t>
            </a:r>
            <a:r>
              <a:rPr kumimoji="1" lang="zh-CN" altLang="en-US" dirty="0" smtClean="0">
                <a:solidFill>
                  <a:srgbClr val="000000"/>
                </a:solidFill>
                <a:latin typeface="+mn-ea"/>
                <a:ea typeface="+mn-ea"/>
              </a:rPr>
              <a:t>。</a:t>
            </a:r>
            <a:endParaRPr kumimoji="1" lang="zh-CN" altLang="en-US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06970" y="3501008"/>
            <a:ext cx="1094482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例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1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：下列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化合物能由金属与酸发生置换反应制得的是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( 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)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P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 6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A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MgCl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 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 err="1">
                <a:latin typeface="+mn-ea"/>
                <a:ea typeface="+mn-ea"/>
                <a:cs typeface="Times New Roman" pitchFamily="18" charset="0"/>
              </a:rPr>
              <a:t>ZnO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9257124" y="3637936"/>
            <a:ext cx="5104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B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397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497454" y="836712"/>
            <a:ext cx="8550080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0000FF"/>
                </a:solidFill>
                <a:latin typeface="Arial Black" pitchFamily="34" charset="0"/>
              </a:rPr>
              <a:t>2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金属与酸</a:t>
            </a:r>
            <a:r>
              <a:rPr kumimoji="1" lang="zh-CN" altLang="en-US" dirty="0">
                <a:solidFill>
                  <a:srgbClr val="0000FF"/>
                </a:solidFill>
                <a:latin typeface="Arial Black" pitchFamily="34" charset="0"/>
              </a:rPr>
              <a:t>能否发生置换反应及其反应的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快慢</a:t>
            </a:r>
            <a:endParaRPr kumimoji="1" lang="en-US" altLang="zh-CN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3974" y="1556792"/>
            <a:ext cx="11387856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例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：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向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盛有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10 g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某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－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Al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合金样品的烧杯中加入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100 g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稀硫酸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恰好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完全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反应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反应结束后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测得烧杯内物质的总质量为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109.4 g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。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则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该合金样品中铜的质量分数是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)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P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5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 13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A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73%  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54% 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46% 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27%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6671270" y="2965470"/>
            <a:ext cx="51428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C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0637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50" name="Text Box 54"/>
          <p:cNvSpPr txBox="1">
            <a:spLocks noChangeArrowheads="1"/>
          </p:cNvSpPr>
          <p:nvPr/>
        </p:nvSpPr>
        <p:spPr bwMode="auto">
          <a:xfrm>
            <a:off x="6371266" y="3796004"/>
            <a:ext cx="5412572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2600" dirty="0" smtClean="0">
                <a:solidFill>
                  <a:srgbClr val="0000FF"/>
                </a:solidFill>
                <a:latin typeface="+mn-ea"/>
                <a:ea typeface="+mn-ea"/>
              </a:rPr>
              <a:t>a</a:t>
            </a:r>
            <a:r>
              <a:rPr kumimoji="1" lang="zh-CN" altLang="en-US" sz="2600" dirty="0" smtClean="0">
                <a:solidFill>
                  <a:srgbClr val="0000FF"/>
                </a:solidFill>
                <a:latin typeface="+mn-ea"/>
                <a:ea typeface="+mn-ea"/>
              </a:rPr>
              <a:t>、反应</a:t>
            </a:r>
            <a:r>
              <a:rPr kumimoji="1" lang="zh-CN" altLang="en-US" sz="2600" dirty="0">
                <a:solidFill>
                  <a:srgbClr val="FF0000"/>
                </a:solidFill>
                <a:latin typeface="+mn-ea"/>
                <a:ea typeface="+mn-ea"/>
              </a:rPr>
              <a:t>由快到慢</a:t>
            </a:r>
            <a:r>
              <a:rPr kumimoji="1" lang="zh-CN" altLang="en-US" sz="2600" dirty="0">
                <a:solidFill>
                  <a:srgbClr val="0000FF"/>
                </a:solidFill>
                <a:latin typeface="+mn-ea"/>
                <a:ea typeface="+mn-ea"/>
              </a:rPr>
              <a:t>依次是</a:t>
            </a:r>
            <a:r>
              <a:rPr kumimoji="1" lang="zh-CN" altLang="en-US" sz="2600" dirty="0" smtClean="0">
                <a:solidFill>
                  <a:srgbClr val="0000FF"/>
                </a:solidFill>
                <a:latin typeface="+mn-ea"/>
                <a:ea typeface="+mn-ea"/>
              </a:rPr>
              <a:t>：</a:t>
            </a:r>
            <a:endParaRPr kumimoji="1" lang="en-US" altLang="zh-CN" sz="2600" dirty="0" smtClean="0">
              <a:solidFill>
                <a:srgbClr val="0000FF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26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kumimoji="1" lang="en-US" altLang="zh-CN" sz="2600" dirty="0" smtClean="0">
                <a:solidFill>
                  <a:srgbClr val="0000FF"/>
                </a:solidFill>
                <a:latin typeface="+mn-ea"/>
                <a:ea typeface="+mn-ea"/>
              </a:rPr>
              <a:t>   Mg </a:t>
            </a:r>
            <a:r>
              <a:rPr kumimoji="1" lang="en-US" altLang="zh-CN" sz="2600" dirty="0">
                <a:solidFill>
                  <a:srgbClr val="0000FF"/>
                </a:solidFill>
                <a:latin typeface="+mn-ea"/>
                <a:ea typeface="+mn-ea"/>
              </a:rPr>
              <a:t>&gt; Zn &gt; </a:t>
            </a:r>
            <a:r>
              <a:rPr kumimoji="1" lang="en-US" altLang="zh-CN" sz="2600" dirty="0" smtClean="0">
                <a:solidFill>
                  <a:srgbClr val="0000FF"/>
                </a:solidFill>
                <a:latin typeface="+mn-ea"/>
                <a:ea typeface="+mn-ea"/>
              </a:rPr>
              <a:t>Fe</a:t>
            </a:r>
            <a:r>
              <a:rPr kumimoji="1" lang="zh-CN" altLang="en-US" sz="2600" dirty="0" smtClean="0">
                <a:solidFill>
                  <a:srgbClr val="0000FF"/>
                </a:solidFill>
                <a:latin typeface="+mn-ea"/>
                <a:ea typeface="+mn-ea"/>
              </a:rPr>
              <a:t>，另：</a:t>
            </a:r>
            <a:r>
              <a:rPr kumimoji="1" lang="en-US" altLang="zh-CN" sz="2600" dirty="0" smtClean="0">
                <a:solidFill>
                  <a:srgbClr val="006600"/>
                </a:solidFill>
                <a:latin typeface="+mn-ea"/>
                <a:ea typeface="+mn-ea"/>
              </a:rPr>
              <a:t>Cu</a:t>
            </a:r>
            <a:r>
              <a:rPr kumimoji="1" lang="zh-CN" altLang="en-US" sz="2600" dirty="0">
                <a:solidFill>
                  <a:srgbClr val="006600"/>
                </a:solidFill>
                <a:latin typeface="+mn-ea"/>
                <a:ea typeface="+mn-ea"/>
              </a:rPr>
              <a:t>不</a:t>
            </a:r>
            <a:r>
              <a:rPr kumimoji="1" lang="zh-CN" altLang="en-US" sz="2600" dirty="0" smtClean="0">
                <a:solidFill>
                  <a:srgbClr val="006600"/>
                </a:solidFill>
                <a:latin typeface="+mn-ea"/>
                <a:ea typeface="+mn-ea"/>
              </a:rPr>
              <a:t>反应</a:t>
            </a:r>
            <a:endParaRPr kumimoji="1" lang="en-US" altLang="zh-CN" sz="2600" dirty="0">
              <a:solidFill>
                <a:srgbClr val="006600"/>
              </a:solidFill>
              <a:latin typeface="+mn-ea"/>
              <a:ea typeface="+mn-ea"/>
            </a:endParaRPr>
          </a:p>
        </p:txBody>
      </p:sp>
      <p:sp>
        <p:nvSpPr>
          <p:cNvPr id="80951" name="Text Box 55"/>
          <p:cNvSpPr txBox="1">
            <a:spLocks noChangeArrowheads="1"/>
          </p:cNvSpPr>
          <p:nvPr/>
        </p:nvSpPr>
        <p:spPr bwMode="auto">
          <a:xfrm>
            <a:off x="6455246" y="5088666"/>
            <a:ext cx="5184576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2600" dirty="0" smtClean="0">
                <a:solidFill>
                  <a:srgbClr val="FF0000"/>
                </a:solidFill>
                <a:latin typeface="+mn-ea"/>
                <a:ea typeface="+mn-ea"/>
              </a:rPr>
              <a:t>b</a:t>
            </a:r>
            <a:r>
              <a:rPr kumimoji="1" lang="zh-CN" altLang="en-US" sz="2600" dirty="0" smtClean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kumimoji="1" lang="zh-CN" altLang="en-US" sz="2600" dirty="0" smtClean="0">
                <a:solidFill>
                  <a:srgbClr val="000000"/>
                </a:solidFill>
                <a:latin typeface="+mn-ea"/>
                <a:ea typeface="+mn-ea"/>
              </a:rPr>
              <a:t>每</a:t>
            </a:r>
            <a:r>
              <a:rPr kumimoji="1" lang="zh-CN" altLang="en-US" sz="2600" dirty="0">
                <a:solidFill>
                  <a:srgbClr val="000000"/>
                </a:solidFill>
                <a:latin typeface="+mn-ea"/>
                <a:ea typeface="+mn-ea"/>
              </a:rPr>
              <a:t>条曲线中，斜线</a:t>
            </a:r>
            <a:r>
              <a:rPr kumimoji="1" lang="zh-CN" altLang="en-US" sz="2600" dirty="0">
                <a:solidFill>
                  <a:srgbClr val="0000CC"/>
                </a:solidFill>
                <a:latin typeface="+mn-ea"/>
                <a:ea typeface="+mn-ea"/>
              </a:rPr>
              <a:t>越陡</a:t>
            </a:r>
            <a:r>
              <a:rPr kumimoji="1" lang="zh-CN" altLang="en-US" sz="2600" dirty="0" smtClean="0">
                <a:solidFill>
                  <a:srgbClr val="000000"/>
                </a:solidFill>
                <a:latin typeface="+mn-ea"/>
                <a:ea typeface="+mn-ea"/>
              </a:rPr>
              <a:t>，</a:t>
            </a:r>
            <a:endParaRPr kumimoji="1" lang="en-US" altLang="zh-CN" sz="26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sz="2600" dirty="0" smtClean="0">
                <a:solidFill>
                  <a:srgbClr val="000000"/>
                </a:solidFill>
                <a:latin typeface="+mn-ea"/>
                <a:ea typeface="+mn-ea"/>
              </a:rPr>
              <a:t>   说明</a:t>
            </a:r>
            <a:r>
              <a:rPr kumimoji="1" lang="zh-CN" altLang="en-US" sz="2600" dirty="0">
                <a:solidFill>
                  <a:srgbClr val="000000"/>
                </a:solidFill>
                <a:latin typeface="+mn-ea"/>
                <a:ea typeface="+mn-ea"/>
              </a:rPr>
              <a:t>单位时间内产生氢气越多</a:t>
            </a:r>
            <a:r>
              <a:rPr kumimoji="1" lang="zh-CN" altLang="en-US" sz="2600" dirty="0" smtClean="0">
                <a:solidFill>
                  <a:srgbClr val="000000"/>
                </a:solidFill>
                <a:latin typeface="+mn-ea"/>
                <a:ea typeface="+mn-ea"/>
              </a:rPr>
              <a:t>，</a:t>
            </a:r>
            <a:endParaRPr kumimoji="1" lang="en-US" altLang="zh-CN" sz="26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26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kumimoji="1" lang="en-US" altLang="zh-CN" sz="26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kumimoji="1" lang="zh-CN" altLang="en-US" sz="2600" dirty="0" smtClean="0">
                <a:solidFill>
                  <a:srgbClr val="0000CC"/>
                </a:solidFill>
                <a:latin typeface="+mn-ea"/>
                <a:ea typeface="+mn-ea"/>
              </a:rPr>
              <a:t>反应</a:t>
            </a:r>
            <a:r>
              <a:rPr kumimoji="1" lang="zh-CN" altLang="en-US" sz="2600" dirty="0">
                <a:solidFill>
                  <a:srgbClr val="0000CC"/>
                </a:solidFill>
                <a:latin typeface="+mn-ea"/>
                <a:ea typeface="+mn-ea"/>
              </a:rPr>
              <a:t>越快</a:t>
            </a:r>
            <a:r>
              <a:rPr kumimoji="1" lang="zh-CN" altLang="en-US" sz="2600" dirty="0">
                <a:solidFill>
                  <a:srgbClr val="000000"/>
                </a:solidFill>
                <a:latin typeface="+mn-ea"/>
                <a:ea typeface="+mn-ea"/>
              </a:rPr>
              <a:t>。</a:t>
            </a:r>
          </a:p>
        </p:txBody>
      </p:sp>
      <p:sp>
        <p:nvSpPr>
          <p:cNvPr id="80952" name="Text Box 56"/>
          <p:cNvSpPr txBox="1">
            <a:spLocks noChangeArrowheads="1"/>
          </p:cNvSpPr>
          <p:nvPr/>
        </p:nvSpPr>
        <p:spPr bwMode="auto">
          <a:xfrm>
            <a:off x="4435649" y="4077842"/>
            <a:ext cx="57900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2600" dirty="0">
                <a:solidFill>
                  <a:srgbClr val="006600"/>
                </a:solidFill>
                <a:latin typeface="Arial Narrow" pitchFamily="34" charset="0"/>
              </a:rPr>
              <a:t>Mg</a:t>
            </a:r>
            <a:endParaRPr kumimoji="1" lang="en-US" altLang="zh-CN" sz="2600" dirty="0">
              <a:solidFill>
                <a:srgbClr val="006600"/>
              </a:solidFill>
              <a:latin typeface="Courier New" pitchFamily="49" charset="0"/>
            </a:endParaRPr>
          </a:p>
        </p:txBody>
      </p:sp>
      <p:sp>
        <p:nvSpPr>
          <p:cNvPr id="80953" name="Text Box 57"/>
          <p:cNvSpPr txBox="1">
            <a:spLocks noChangeArrowheads="1"/>
          </p:cNvSpPr>
          <p:nvPr/>
        </p:nvSpPr>
        <p:spPr bwMode="auto">
          <a:xfrm>
            <a:off x="4430074" y="4925567"/>
            <a:ext cx="518091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2600">
                <a:solidFill>
                  <a:srgbClr val="006600"/>
                </a:solidFill>
                <a:latin typeface="Arial Narrow" pitchFamily="34" charset="0"/>
              </a:rPr>
              <a:t>Zn</a:t>
            </a:r>
          </a:p>
        </p:txBody>
      </p:sp>
      <p:sp>
        <p:nvSpPr>
          <p:cNvPr id="80954" name="Text Box 58"/>
          <p:cNvSpPr txBox="1">
            <a:spLocks noChangeArrowheads="1"/>
          </p:cNvSpPr>
          <p:nvPr/>
        </p:nvSpPr>
        <p:spPr bwMode="auto">
          <a:xfrm>
            <a:off x="4447005" y="4517580"/>
            <a:ext cx="50366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2600">
                <a:solidFill>
                  <a:srgbClr val="006600"/>
                </a:solidFill>
                <a:latin typeface="Arial Narrow" pitchFamily="34" charset="0"/>
              </a:rPr>
              <a:t>Fe</a:t>
            </a:r>
          </a:p>
        </p:txBody>
      </p:sp>
      <p:grpSp>
        <p:nvGrpSpPr>
          <p:cNvPr id="14343" name="Group 59"/>
          <p:cNvGrpSpPr>
            <a:grpSpLocks/>
          </p:cNvGrpSpPr>
          <p:nvPr/>
        </p:nvGrpSpPr>
        <p:grpSpPr bwMode="auto">
          <a:xfrm>
            <a:off x="550590" y="3847667"/>
            <a:ext cx="5484683" cy="2533661"/>
            <a:chOff x="929" y="2314"/>
            <a:chExt cx="3769" cy="1596"/>
          </a:xfrm>
        </p:grpSpPr>
        <p:sp>
          <p:nvSpPr>
            <p:cNvPr id="14362" name="Line 60"/>
            <p:cNvSpPr>
              <a:spLocks noChangeShapeType="1"/>
            </p:cNvSpPr>
            <p:nvPr/>
          </p:nvSpPr>
          <p:spPr bwMode="auto">
            <a:xfrm flipV="1">
              <a:off x="1720" y="2314"/>
              <a:ext cx="0" cy="136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 sz="2600"/>
            </a:p>
          </p:txBody>
        </p:sp>
        <p:sp>
          <p:nvSpPr>
            <p:cNvPr id="14363" name="Line 61"/>
            <p:cNvSpPr>
              <a:spLocks noChangeShapeType="1"/>
            </p:cNvSpPr>
            <p:nvPr/>
          </p:nvSpPr>
          <p:spPr bwMode="auto">
            <a:xfrm>
              <a:off x="1721" y="3648"/>
              <a:ext cx="197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 sz="2600"/>
            </a:p>
          </p:txBody>
        </p:sp>
        <p:sp>
          <p:nvSpPr>
            <p:cNvPr id="14364" name="Text Box 62"/>
            <p:cNvSpPr txBox="1">
              <a:spLocks noChangeArrowheads="1"/>
            </p:cNvSpPr>
            <p:nvPr/>
          </p:nvSpPr>
          <p:spPr bwMode="auto">
            <a:xfrm>
              <a:off x="3650" y="3502"/>
              <a:ext cx="1048" cy="3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anose="05000000000000000000" pitchFamily="2" charset="2"/>
                <a:buChar char="p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anose="05000000000000000000" pitchFamily="2" charset="2"/>
                <a:buChar char="p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anose="05000000000000000000" pitchFamily="2" charset="2"/>
                <a:buChar char="§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kumimoji="1" lang="zh-CN" altLang="en-US" sz="2600" dirty="0">
                  <a:solidFill>
                    <a:srgbClr val="00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urier New" panose="02070309020205020404" pitchFamily="49" charset="0"/>
                </a:rPr>
                <a:t>反应时间</a:t>
              </a:r>
            </a:p>
          </p:txBody>
        </p:sp>
        <p:sp>
          <p:nvSpPr>
            <p:cNvPr id="14365" name="Text Box 63"/>
            <p:cNvSpPr txBox="1">
              <a:spLocks noChangeArrowheads="1"/>
            </p:cNvSpPr>
            <p:nvPr/>
          </p:nvSpPr>
          <p:spPr bwMode="auto">
            <a:xfrm>
              <a:off x="1455" y="3600"/>
              <a:ext cx="265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sz="2600" dirty="0">
                  <a:solidFill>
                    <a:srgbClr val="FF0000"/>
                  </a:solidFill>
                  <a:latin typeface="Courier New" pitchFamily="49" charset="0"/>
                </a:rPr>
                <a:t>0</a:t>
              </a:r>
            </a:p>
          </p:txBody>
        </p:sp>
        <p:sp>
          <p:nvSpPr>
            <p:cNvPr id="14366" name="Text Box 64"/>
            <p:cNvSpPr txBox="1">
              <a:spLocks noChangeArrowheads="1"/>
            </p:cNvSpPr>
            <p:nvPr/>
          </p:nvSpPr>
          <p:spPr bwMode="auto">
            <a:xfrm>
              <a:off x="929" y="2547"/>
              <a:ext cx="90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None/>
              </a:pPr>
              <a:r>
                <a:rPr kumimoji="1" lang="en-US" altLang="zh-CN" sz="2600" dirty="0" smtClean="0">
                  <a:solidFill>
                    <a:srgbClr val="006600"/>
                  </a:solidFill>
                  <a:latin typeface="Courier New" pitchFamily="49" charset="0"/>
                </a:rPr>
                <a:t>m(H</a:t>
              </a:r>
              <a:r>
                <a:rPr kumimoji="1" lang="en-US" altLang="zh-CN" sz="2600" baseline="-25000" dirty="0" smtClean="0">
                  <a:solidFill>
                    <a:srgbClr val="006600"/>
                  </a:solidFill>
                  <a:latin typeface="Courier New" pitchFamily="49" charset="0"/>
                </a:rPr>
                <a:t>2</a:t>
              </a:r>
              <a:r>
                <a:rPr kumimoji="1" lang="en-US" altLang="zh-CN" sz="2600" dirty="0" smtClean="0">
                  <a:solidFill>
                    <a:srgbClr val="006600"/>
                  </a:solidFill>
                  <a:latin typeface="Courier New" pitchFamily="49" charset="0"/>
                </a:rPr>
                <a:t>)</a:t>
              </a:r>
              <a:endParaRPr kumimoji="1" lang="zh-CN" altLang="en-US" sz="2600" dirty="0">
                <a:solidFill>
                  <a:srgbClr val="006600"/>
                </a:solidFill>
                <a:latin typeface="Courier New" pitchFamily="49" charset="0"/>
              </a:endParaRPr>
            </a:p>
          </p:txBody>
        </p:sp>
      </p:grpSp>
      <p:grpSp>
        <p:nvGrpSpPr>
          <p:cNvPr id="14344" name="Group 65"/>
          <p:cNvGrpSpPr>
            <a:grpSpLocks/>
          </p:cNvGrpSpPr>
          <p:nvPr/>
        </p:nvGrpSpPr>
        <p:grpSpPr bwMode="auto">
          <a:xfrm>
            <a:off x="1706737" y="4165155"/>
            <a:ext cx="2739184" cy="1828800"/>
            <a:chOff x="1344" y="2592"/>
            <a:chExt cx="2069" cy="1152"/>
          </a:xfrm>
        </p:grpSpPr>
        <p:grpSp>
          <p:nvGrpSpPr>
            <p:cNvPr id="14352" name="Group 71"/>
            <p:cNvGrpSpPr>
              <a:grpSpLocks/>
            </p:cNvGrpSpPr>
            <p:nvPr/>
          </p:nvGrpSpPr>
          <p:grpSpPr bwMode="auto">
            <a:xfrm>
              <a:off x="1344" y="2784"/>
              <a:ext cx="1649" cy="960"/>
              <a:chOff x="1344" y="2784"/>
              <a:chExt cx="1649" cy="960"/>
            </a:xfrm>
          </p:grpSpPr>
          <p:sp>
            <p:nvSpPr>
              <p:cNvPr id="14356" name="Line 72"/>
              <p:cNvSpPr>
                <a:spLocks noChangeShapeType="1"/>
              </p:cNvSpPr>
              <p:nvPr/>
            </p:nvSpPr>
            <p:spPr bwMode="auto">
              <a:xfrm flipV="1">
                <a:off x="1344" y="2784"/>
                <a:ext cx="288" cy="960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 sz="2600"/>
              </a:p>
            </p:txBody>
          </p:sp>
          <p:sp>
            <p:nvSpPr>
              <p:cNvPr id="14357" name="Line 73"/>
              <p:cNvSpPr>
                <a:spLocks noChangeShapeType="1"/>
              </p:cNvSpPr>
              <p:nvPr/>
            </p:nvSpPr>
            <p:spPr bwMode="auto">
              <a:xfrm>
                <a:off x="1632" y="2784"/>
                <a:ext cx="1360" cy="0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 sz="2600"/>
              </a:p>
            </p:txBody>
          </p:sp>
          <p:sp>
            <p:nvSpPr>
              <p:cNvPr id="14358" name="Line 74"/>
              <p:cNvSpPr>
                <a:spLocks noChangeShapeType="1"/>
              </p:cNvSpPr>
              <p:nvPr/>
            </p:nvSpPr>
            <p:spPr bwMode="auto">
              <a:xfrm flipV="1">
                <a:off x="1344" y="3216"/>
                <a:ext cx="480" cy="528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 sz="2600"/>
              </a:p>
            </p:txBody>
          </p:sp>
          <p:sp>
            <p:nvSpPr>
              <p:cNvPr id="14359" name="Line 75"/>
              <p:cNvSpPr>
                <a:spLocks noChangeShapeType="1"/>
              </p:cNvSpPr>
              <p:nvPr/>
            </p:nvSpPr>
            <p:spPr bwMode="auto">
              <a:xfrm>
                <a:off x="1824" y="3216"/>
                <a:ext cx="1169" cy="0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 sz="2600"/>
              </a:p>
            </p:txBody>
          </p:sp>
          <p:sp>
            <p:nvSpPr>
              <p:cNvPr id="14360" name="Line 76"/>
              <p:cNvSpPr>
                <a:spLocks noChangeShapeType="1"/>
              </p:cNvSpPr>
              <p:nvPr/>
            </p:nvSpPr>
            <p:spPr bwMode="auto">
              <a:xfrm flipV="1">
                <a:off x="1344" y="3024"/>
                <a:ext cx="960" cy="720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 sz="2600"/>
              </a:p>
            </p:txBody>
          </p:sp>
          <p:sp>
            <p:nvSpPr>
              <p:cNvPr id="14361" name="Line 77"/>
              <p:cNvSpPr>
                <a:spLocks noChangeShapeType="1"/>
              </p:cNvSpPr>
              <p:nvPr/>
            </p:nvSpPr>
            <p:spPr bwMode="auto">
              <a:xfrm>
                <a:off x="2304" y="3024"/>
                <a:ext cx="680" cy="0"/>
              </a:xfrm>
              <a:prstGeom prst="line">
                <a:avLst/>
              </a:prstGeom>
              <a:noFill/>
              <a:ln w="28575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 sz="2600"/>
              </a:p>
            </p:txBody>
          </p:sp>
        </p:grpSp>
        <p:sp>
          <p:nvSpPr>
            <p:cNvPr id="14353" name="Text Box 78"/>
            <p:cNvSpPr txBox="1">
              <a:spLocks noChangeArrowheads="1"/>
            </p:cNvSpPr>
            <p:nvPr/>
          </p:nvSpPr>
          <p:spPr bwMode="auto">
            <a:xfrm>
              <a:off x="3014" y="2592"/>
              <a:ext cx="39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600" dirty="0">
                  <a:solidFill>
                    <a:srgbClr val="FF0000"/>
                  </a:solidFill>
                  <a:latin typeface="Arial Narrow" pitchFamily="34" charset="0"/>
                </a:rPr>
                <a:t>甲</a:t>
              </a:r>
            </a:p>
          </p:txBody>
        </p:sp>
        <p:sp>
          <p:nvSpPr>
            <p:cNvPr id="14354" name="Text Box 79"/>
            <p:cNvSpPr txBox="1">
              <a:spLocks noChangeArrowheads="1"/>
            </p:cNvSpPr>
            <p:nvPr/>
          </p:nvSpPr>
          <p:spPr bwMode="auto">
            <a:xfrm>
              <a:off x="3010" y="2845"/>
              <a:ext cx="39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600" dirty="0">
                  <a:solidFill>
                    <a:srgbClr val="FF0000"/>
                  </a:solidFill>
                  <a:latin typeface="Arial Narrow" pitchFamily="34" charset="0"/>
                </a:rPr>
                <a:t>乙</a:t>
              </a:r>
            </a:p>
          </p:txBody>
        </p:sp>
        <p:sp>
          <p:nvSpPr>
            <p:cNvPr id="14355" name="Text Box 80"/>
            <p:cNvSpPr txBox="1">
              <a:spLocks noChangeArrowheads="1"/>
            </p:cNvSpPr>
            <p:nvPr/>
          </p:nvSpPr>
          <p:spPr bwMode="auto">
            <a:xfrm>
              <a:off x="3020" y="3072"/>
              <a:ext cx="393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600">
                  <a:solidFill>
                    <a:srgbClr val="FF0000"/>
                  </a:solidFill>
                  <a:latin typeface="Arial Narrow" pitchFamily="34" charset="0"/>
                </a:rPr>
                <a:t>丙</a:t>
              </a:r>
            </a:p>
          </p:txBody>
        </p:sp>
      </p:grpSp>
      <p:sp>
        <p:nvSpPr>
          <p:cNvPr id="14345" name="Text Box 88"/>
          <p:cNvSpPr txBox="1">
            <a:spLocks noChangeArrowheads="1"/>
          </p:cNvSpPr>
          <p:nvPr/>
        </p:nvSpPr>
        <p:spPr bwMode="auto">
          <a:xfrm>
            <a:off x="694606" y="2276872"/>
            <a:ext cx="11161418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sz="2600" dirty="0" smtClean="0">
                <a:latin typeface="+mn-ea"/>
                <a:ea typeface="+mn-ea"/>
              </a:rPr>
              <a:t>例</a:t>
            </a:r>
            <a:r>
              <a:rPr kumimoji="1" lang="en-US" altLang="zh-CN" sz="2600" dirty="0" smtClean="0">
                <a:latin typeface="+mn-ea"/>
                <a:ea typeface="+mn-ea"/>
              </a:rPr>
              <a:t>3</a:t>
            </a:r>
            <a:r>
              <a:rPr kumimoji="1" lang="zh-CN" altLang="en-US" sz="2600" dirty="0" smtClean="0">
                <a:latin typeface="+mn-ea"/>
                <a:ea typeface="+mn-ea"/>
              </a:rPr>
              <a:t>：</a:t>
            </a:r>
            <a:r>
              <a:rPr kumimoji="1" lang="zh-CN" altLang="en-US" sz="2600" dirty="0">
                <a:latin typeface="+mn-ea"/>
                <a:ea typeface="+mn-ea"/>
              </a:rPr>
              <a:t>将</a:t>
            </a:r>
            <a:r>
              <a:rPr kumimoji="1" lang="zh-CN" altLang="en-US" sz="2600" dirty="0">
                <a:solidFill>
                  <a:srgbClr val="0000CC"/>
                </a:solidFill>
                <a:latin typeface="+mn-ea"/>
                <a:ea typeface="+mn-ea"/>
              </a:rPr>
              <a:t>等质量</a:t>
            </a:r>
            <a:r>
              <a:rPr kumimoji="1" lang="zh-CN" altLang="en-US" sz="2600" dirty="0">
                <a:latin typeface="+mn-ea"/>
                <a:ea typeface="+mn-ea"/>
              </a:rPr>
              <a:t>镁、锌、铁、铜四种金属投入到</a:t>
            </a:r>
            <a:r>
              <a:rPr kumimoji="1" lang="zh-CN" altLang="en-US" sz="2600" dirty="0">
                <a:solidFill>
                  <a:srgbClr val="0000CC"/>
                </a:solidFill>
                <a:latin typeface="+mn-ea"/>
                <a:ea typeface="+mn-ea"/>
              </a:rPr>
              <a:t>相同溶质质量分数且足</a:t>
            </a:r>
            <a:r>
              <a:rPr kumimoji="1" lang="zh-CN" altLang="en-US" sz="2600" dirty="0" smtClean="0">
                <a:solidFill>
                  <a:srgbClr val="0000CC"/>
                </a:solidFill>
                <a:latin typeface="+mn-ea"/>
                <a:ea typeface="+mn-ea"/>
              </a:rPr>
              <a:t>量</a:t>
            </a:r>
            <a:endParaRPr kumimoji="1" lang="en-US" altLang="zh-CN" sz="2600" dirty="0" smtClean="0">
              <a:solidFill>
                <a:srgbClr val="0000CC"/>
              </a:solidFill>
              <a:latin typeface="+mn-ea"/>
              <a:ea typeface="+mn-ea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2600" dirty="0">
                <a:solidFill>
                  <a:srgbClr val="0000CC"/>
                </a:solidFill>
                <a:latin typeface="+mn-ea"/>
                <a:ea typeface="+mn-ea"/>
              </a:rPr>
              <a:t> </a:t>
            </a:r>
            <a:r>
              <a:rPr kumimoji="1" lang="en-US" altLang="zh-CN" sz="2600" dirty="0" smtClean="0">
                <a:solidFill>
                  <a:srgbClr val="0000CC"/>
                </a:solidFill>
                <a:latin typeface="+mn-ea"/>
                <a:ea typeface="+mn-ea"/>
              </a:rPr>
              <a:t>    </a:t>
            </a:r>
            <a:r>
              <a:rPr kumimoji="1" lang="zh-CN" altLang="en-US" sz="2600" dirty="0" smtClean="0">
                <a:solidFill>
                  <a:srgbClr val="0000CC"/>
                </a:solidFill>
                <a:latin typeface="+mn-ea"/>
                <a:ea typeface="+mn-ea"/>
              </a:rPr>
              <a:t>的</a:t>
            </a:r>
            <a:r>
              <a:rPr kumimoji="1" lang="zh-CN" altLang="en-US" sz="2600" dirty="0">
                <a:solidFill>
                  <a:srgbClr val="0000CC"/>
                </a:solidFill>
                <a:latin typeface="+mn-ea"/>
                <a:ea typeface="+mn-ea"/>
              </a:rPr>
              <a:t>盐酸</a:t>
            </a:r>
            <a:r>
              <a:rPr kumimoji="1" lang="zh-CN" altLang="en-US" sz="2600" dirty="0">
                <a:latin typeface="+mn-ea"/>
                <a:ea typeface="+mn-ea"/>
              </a:rPr>
              <a:t>中，反应快慢依次是什么？产生氢气的图示对应的金属</a:t>
            </a:r>
            <a:r>
              <a:rPr kumimoji="1" lang="zh-CN" altLang="en-US" sz="2600" dirty="0" smtClean="0">
                <a:latin typeface="+mn-ea"/>
                <a:ea typeface="+mn-ea"/>
              </a:rPr>
              <a:t>分别</a:t>
            </a:r>
            <a:endParaRPr kumimoji="1" lang="en-US" altLang="zh-CN" sz="2600" dirty="0" smtClean="0">
              <a:latin typeface="+mn-ea"/>
              <a:ea typeface="+mn-ea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2600" dirty="0">
                <a:latin typeface="+mn-ea"/>
                <a:ea typeface="+mn-ea"/>
              </a:rPr>
              <a:t> </a:t>
            </a:r>
            <a:r>
              <a:rPr kumimoji="1" lang="en-US" altLang="zh-CN" sz="2600" dirty="0" smtClean="0">
                <a:latin typeface="+mn-ea"/>
                <a:ea typeface="+mn-ea"/>
              </a:rPr>
              <a:t>    </a:t>
            </a:r>
            <a:r>
              <a:rPr kumimoji="1" lang="zh-CN" altLang="en-US" sz="2600" dirty="0" smtClean="0">
                <a:latin typeface="+mn-ea"/>
                <a:ea typeface="+mn-ea"/>
              </a:rPr>
              <a:t>是</a:t>
            </a:r>
            <a:r>
              <a:rPr kumimoji="1" lang="zh-CN" altLang="en-US" sz="2600" dirty="0">
                <a:latin typeface="+mn-ea"/>
                <a:ea typeface="+mn-ea"/>
              </a:rPr>
              <a:t>什么？</a:t>
            </a:r>
          </a:p>
        </p:txBody>
      </p:sp>
      <p:sp>
        <p:nvSpPr>
          <p:cNvPr id="14348" name="Line 91"/>
          <p:cNvSpPr>
            <a:spLocks noChangeShapeType="1"/>
          </p:cNvSpPr>
          <p:nvPr/>
        </p:nvSpPr>
        <p:spPr bwMode="auto">
          <a:xfrm>
            <a:off x="1734850" y="4464790"/>
            <a:ext cx="3600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600"/>
          </a:p>
        </p:txBody>
      </p:sp>
      <p:sp>
        <p:nvSpPr>
          <p:cNvPr id="14349" name="Line 92"/>
          <p:cNvSpPr>
            <a:spLocks noChangeShapeType="1"/>
          </p:cNvSpPr>
          <p:nvPr/>
        </p:nvSpPr>
        <p:spPr bwMode="auto">
          <a:xfrm>
            <a:off x="2977696" y="4493978"/>
            <a:ext cx="0" cy="144000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600"/>
          </a:p>
        </p:txBody>
      </p:sp>
      <p:sp>
        <p:nvSpPr>
          <p:cNvPr id="14350" name="Line 93"/>
          <p:cNvSpPr>
            <a:spLocks noChangeShapeType="1"/>
          </p:cNvSpPr>
          <p:nvPr/>
        </p:nvSpPr>
        <p:spPr bwMode="auto">
          <a:xfrm flipH="1">
            <a:off x="1709402" y="4867810"/>
            <a:ext cx="12600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600" dirty="0"/>
          </a:p>
        </p:txBody>
      </p:sp>
      <p:sp>
        <p:nvSpPr>
          <p:cNvPr id="14351" name="Line 94"/>
          <p:cNvSpPr>
            <a:spLocks noChangeShapeType="1"/>
          </p:cNvSpPr>
          <p:nvPr/>
        </p:nvSpPr>
        <p:spPr bwMode="auto">
          <a:xfrm flipH="1">
            <a:off x="1702718" y="5147960"/>
            <a:ext cx="5760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600"/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497454" y="836712"/>
            <a:ext cx="8550080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0000FF"/>
                </a:solidFill>
                <a:latin typeface="Arial Black" pitchFamily="34" charset="0"/>
              </a:rPr>
              <a:t>2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金属与酸</a:t>
            </a:r>
            <a:r>
              <a:rPr kumimoji="1" lang="zh-CN" altLang="en-US" dirty="0">
                <a:solidFill>
                  <a:srgbClr val="0000FF"/>
                </a:solidFill>
                <a:latin typeface="Arial Black" pitchFamily="34" charset="0"/>
              </a:rPr>
              <a:t>能否发生置换反应及其反应的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快慢</a:t>
            </a:r>
            <a:endParaRPr kumimoji="1" lang="en-US" altLang="zh-CN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32" name="Text Box 2"/>
          <p:cNvSpPr txBox="1">
            <a:spLocks noChangeArrowheads="1"/>
          </p:cNvSpPr>
          <p:nvPr/>
        </p:nvSpPr>
        <p:spPr bwMode="auto">
          <a:xfrm>
            <a:off x="550590" y="1628800"/>
            <a:ext cx="4032448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sz="3200" dirty="0">
                <a:solidFill>
                  <a:srgbClr val="FF0000"/>
                </a:solidFill>
                <a:latin typeface="+mn-ea"/>
              </a:rPr>
              <a:t>（</a:t>
            </a:r>
            <a:r>
              <a:rPr kumimoji="1" lang="en-US" altLang="zh-CN" sz="3200" dirty="0">
                <a:solidFill>
                  <a:srgbClr val="FF0000"/>
                </a:solidFill>
                <a:latin typeface="+mn-ea"/>
              </a:rPr>
              <a:t>2</a:t>
            </a:r>
            <a:r>
              <a:rPr kumimoji="1" lang="zh-CN" altLang="en-US" sz="3200" dirty="0">
                <a:solidFill>
                  <a:srgbClr val="FF0000"/>
                </a:solidFill>
                <a:latin typeface="+mn-ea"/>
              </a:rPr>
              <a:t>）反应快慢比较</a:t>
            </a:r>
          </a:p>
        </p:txBody>
      </p:sp>
      <p:sp>
        <p:nvSpPr>
          <p:cNvPr id="2" name="矩形 1"/>
          <p:cNvSpPr/>
          <p:nvPr/>
        </p:nvSpPr>
        <p:spPr>
          <a:xfrm>
            <a:off x="6371266" y="3417674"/>
            <a:ext cx="1842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判断依据</a:t>
            </a: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:</a:t>
            </a:r>
            <a:endParaRPr lang="zh-CN" altLang="en-US" sz="28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75"/>
                                        <p:tgtEl>
                                          <p:spTgt spid="80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"/>
                                        <p:tgtEl>
                                          <p:spTgt spid="80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50" grpId="0"/>
      <p:bldP spid="80951" grpId="0" autoUpdateAnimBg="0"/>
      <p:bldP spid="80952" grpId="0"/>
      <p:bldP spid="80953" grpId="0"/>
      <p:bldP spid="809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497454" y="836712"/>
            <a:ext cx="8550080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0000FF"/>
                </a:solidFill>
                <a:latin typeface="Arial Black" pitchFamily="34" charset="0"/>
              </a:rPr>
              <a:t>2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金属与酸</a:t>
            </a:r>
            <a:r>
              <a:rPr kumimoji="1" lang="zh-CN" altLang="en-US" dirty="0">
                <a:solidFill>
                  <a:srgbClr val="0000FF"/>
                </a:solidFill>
                <a:latin typeface="Arial Black" pitchFamily="34" charset="0"/>
              </a:rPr>
              <a:t>能否发生置换反应及其反应的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快慢</a:t>
            </a:r>
            <a:endParaRPr kumimoji="1" lang="en-US" altLang="zh-CN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50590" y="1628800"/>
            <a:ext cx="4032448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sz="3200" dirty="0">
                <a:solidFill>
                  <a:srgbClr val="FF0000"/>
                </a:solidFill>
                <a:latin typeface="+mn-ea"/>
              </a:rPr>
              <a:t>（</a:t>
            </a:r>
            <a:r>
              <a:rPr kumimoji="1" lang="en-US" altLang="zh-CN" sz="3200" dirty="0">
                <a:solidFill>
                  <a:srgbClr val="FF0000"/>
                </a:solidFill>
                <a:latin typeface="+mn-ea"/>
              </a:rPr>
              <a:t>2</a:t>
            </a:r>
            <a:r>
              <a:rPr kumimoji="1" lang="zh-CN" altLang="en-US" sz="3200" dirty="0">
                <a:solidFill>
                  <a:srgbClr val="FF0000"/>
                </a:solidFill>
                <a:latin typeface="+mn-ea"/>
              </a:rPr>
              <a:t>）反应快慢比较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78582" y="2087845"/>
            <a:ext cx="11305256" cy="4293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sz="2600" dirty="0" smtClean="0">
                <a:cs typeface="Times New Roman" pitchFamily="18" charset="0"/>
              </a:rPr>
              <a:t>例</a:t>
            </a:r>
            <a:r>
              <a:rPr lang="en-US" altLang="zh-CN" sz="2600" dirty="0" smtClean="0">
                <a:cs typeface="Times New Roman" pitchFamily="18" charset="0"/>
              </a:rPr>
              <a:t>4</a:t>
            </a:r>
            <a:r>
              <a:rPr lang="zh-CN" altLang="en-US" sz="2600" dirty="0" smtClean="0">
                <a:cs typeface="Times New Roman" pitchFamily="18" charset="0"/>
              </a:rPr>
              <a:t>：</a:t>
            </a:r>
            <a:r>
              <a:rPr lang="zh-CN" altLang="en-US" sz="2600" dirty="0" smtClean="0">
                <a:cs typeface="Times New Roman" pitchFamily="18" charset="0"/>
              </a:rPr>
              <a:t>现有</a:t>
            </a:r>
            <a:r>
              <a:rPr lang="zh-CN" altLang="en-US" sz="2600" dirty="0">
                <a:solidFill>
                  <a:srgbClr val="0000CC"/>
                </a:solidFill>
                <a:cs typeface="Times New Roman" pitchFamily="18" charset="0"/>
              </a:rPr>
              <a:t>等质量</a:t>
            </a:r>
            <a:r>
              <a:rPr lang="zh-CN" altLang="en-US" sz="2600" dirty="0">
                <a:cs typeface="Times New Roman" pitchFamily="18" charset="0"/>
              </a:rPr>
              <a:t>甲、乙、丙三种金属</a:t>
            </a:r>
            <a:r>
              <a:rPr lang="zh-CN" altLang="en-US" sz="2600" dirty="0">
                <a:latin typeface="MingLiU_HKSCS" pitchFamily="18" charset="-120"/>
                <a:ea typeface="MingLiU_HKSCS" pitchFamily="18" charset="-120"/>
              </a:rPr>
              <a:t>，</a:t>
            </a:r>
            <a:r>
              <a:rPr lang="zh-CN" altLang="en-US" sz="2600" dirty="0">
                <a:cs typeface="Times New Roman" pitchFamily="18" charset="0"/>
              </a:rPr>
              <a:t>分别放入三份浓度相同的</a:t>
            </a:r>
            <a:r>
              <a:rPr lang="zh-CN" altLang="en-US" sz="2600" dirty="0">
                <a:solidFill>
                  <a:srgbClr val="0000CC"/>
                </a:solidFill>
                <a:cs typeface="Times New Roman" pitchFamily="18" charset="0"/>
              </a:rPr>
              <a:t>足量</a:t>
            </a:r>
            <a:r>
              <a:rPr lang="zh-CN" altLang="en-US" sz="2600" dirty="0">
                <a:cs typeface="Times New Roman" pitchFamily="18" charset="0"/>
              </a:rPr>
              <a:t>稀</a:t>
            </a:r>
            <a:r>
              <a:rPr lang="zh-CN" altLang="en-US" sz="2600" dirty="0" smtClean="0">
                <a:cs typeface="Times New Roman" pitchFamily="18" charset="0"/>
              </a:rPr>
              <a:t>硫酸</a:t>
            </a:r>
            <a:endParaRPr lang="en-US" altLang="zh-CN" sz="2600" dirty="0" smtClean="0"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600" dirty="0">
                <a:cs typeface="Times New Roman" pitchFamily="18" charset="0"/>
              </a:rPr>
              <a:t> </a:t>
            </a:r>
            <a:r>
              <a:rPr lang="en-US" altLang="zh-CN" sz="2600" dirty="0" smtClean="0">
                <a:cs typeface="Times New Roman" pitchFamily="18" charset="0"/>
              </a:rPr>
              <a:t>         </a:t>
            </a:r>
            <a:r>
              <a:rPr lang="zh-CN" altLang="en-US" sz="2600" dirty="0" smtClean="0">
                <a:cs typeface="Times New Roman" pitchFamily="18" charset="0"/>
              </a:rPr>
              <a:t>中</a:t>
            </a:r>
            <a:r>
              <a:rPr lang="zh-CN" altLang="en-US" sz="2600" dirty="0">
                <a:latin typeface="MingLiU_HKSCS" pitchFamily="18" charset="-120"/>
                <a:ea typeface="MingLiU_HKSCS" pitchFamily="18" charset="-120"/>
              </a:rPr>
              <a:t>，</a:t>
            </a:r>
            <a:r>
              <a:rPr lang="zh-CN" altLang="en-US" sz="2600" dirty="0">
                <a:cs typeface="Times New Roman" pitchFamily="18" charset="0"/>
              </a:rPr>
              <a:t>产生氢气的质量与反应时间的关系如右图所</a:t>
            </a:r>
            <a:r>
              <a:rPr lang="zh-CN" altLang="en-US" sz="2600" dirty="0" smtClean="0">
                <a:cs typeface="Times New Roman" pitchFamily="18" charset="0"/>
              </a:rPr>
              <a:t>示（</a:t>
            </a:r>
            <a:r>
              <a:rPr lang="zh-CN" altLang="en-US" sz="2600" dirty="0" smtClean="0">
                <a:solidFill>
                  <a:srgbClr val="0000FF"/>
                </a:solidFill>
              </a:rPr>
              <a:t>已知</a:t>
            </a:r>
            <a:r>
              <a:rPr lang="zh-CN" altLang="en-US" sz="2600" dirty="0">
                <a:solidFill>
                  <a:srgbClr val="0000FF"/>
                </a:solidFill>
              </a:rPr>
              <a:t>甲、乙、丙</a:t>
            </a:r>
            <a:r>
              <a:rPr lang="zh-CN" altLang="en-US" sz="2600" dirty="0" smtClean="0">
                <a:solidFill>
                  <a:srgbClr val="0000FF"/>
                </a:solidFill>
              </a:rPr>
              <a:t>在</a:t>
            </a:r>
            <a:endParaRPr lang="en-US" altLang="zh-CN" sz="2600" dirty="0" smtClean="0">
              <a:solidFill>
                <a:srgbClr val="0000FF"/>
              </a:solidFill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600" dirty="0">
                <a:solidFill>
                  <a:srgbClr val="0000FF"/>
                </a:solidFill>
              </a:rPr>
              <a:t> </a:t>
            </a:r>
            <a:r>
              <a:rPr lang="en-US" altLang="zh-CN" sz="2600" dirty="0" smtClean="0">
                <a:solidFill>
                  <a:srgbClr val="0000FF"/>
                </a:solidFill>
              </a:rPr>
              <a:t>          </a:t>
            </a:r>
            <a:r>
              <a:rPr lang="zh-CN" altLang="en-US" sz="2600" dirty="0" smtClean="0">
                <a:solidFill>
                  <a:srgbClr val="0000FF"/>
                </a:solidFill>
              </a:rPr>
              <a:t>生成物</a:t>
            </a:r>
            <a:r>
              <a:rPr lang="zh-CN" altLang="en-US" sz="2600" dirty="0">
                <a:solidFill>
                  <a:srgbClr val="0000FF"/>
                </a:solidFill>
              </a:rPr>
              <a:t>中化合价均为＋</a:t>
            </a:r>
            <a:r>
              <a:rPr lang="en-US" altLang="zh-CN" sz="2600" dirty="0">
                <a:solidFill>
                  <a:srgbClr val="0000FF"/>
                </a:solidFill>
                <a:ea typeface="楷体_GB2312" charset="-122"/>
              </a:rPr>
              <a:t>2</a:t>
            </a:r>
            <a:r>
              <a:rPr lang="zh-CN" altLang="en-US" sz="2600" dirty="0" smtClean="0">
                <a:solidFill>
                  <a:srgbClr val="0000FF"/>
                </a:solidFill>
              </a:rPr>
              <a:t>价</a:t>
            </a:r>
            <a:r>
              <a:rPr lang="zh-CN" altLang="en-US" sz="2600" dirty="0">
                <a:cs typeface="Times New Roman" pitchFamily="18" charset="0"/>
              </a:rPr>
              <a:t>）</a:t>
            </a:r>
            <a:r>
              <a:rPr lang="zh-CN" altLang="en-US" sz="2600" dirty="0" smtClean="0"/>
              <a:t>。</a:t>
            </a:r>
            <a:r>
              <a:rPr lang="zh-CN" altLang="en-US" sz="2600" dirty="0"/>
              <a:t>则下列说法中不正确的是</a:t>
            </a:r>
            <a:r>
              <a:rPr lang="en-US" altLang="zh-CN" sz="2600" dirty="0"/>
              <a:t>(  </a:t>
            </a:r>
            <a:r>
              <a:rPr lang="en-US" altLang="zh-CN" sz="2600" dirty="0" smtClean="0"/>
              <a:t>       )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P</a:t>
            </a:r>
            <a:r>
              <a:rPr lang="en-US" altLang="zh-CN" sz="2400" baseline="-250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5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14</a:t>
            </a:r>
            <a:endParaRPr lang="en-US" altLang="zh-CN" sz="2600" dirty="0"/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600" dirty="0" smtClean="0"/>
              <a:t>          A</a:t>
            </a:r>
            <a:r>
              <a:rPr lang="zh-CN" altLang="en-US" sz="2600" dirty="0">
                <a:latin typeface="MingLiU_HKSCS" pitchFamily="18" charset="-120"/>
                <a:ea typeface="MingLiU_HKSCS" pitchFamily="18" charset="-120"/>
              </a:rPr>
              <a:t>．</a:t>
            </a:r>
            <a:r>
              <a:rPr lang="zh-CN" altLang="en-US" sz="2600" dirty="0"/>
              <a:t>生成氢气的质量：甲</a:t>
            </a:r>
            <a:r>
              <a:rPr lang="en-US" altLang="zh-CN" sz="2600" dirty="0"/>
              <a:t>&gt;</a:t>
            </a:r>
            <a:r>
              <a:rPr lang="zh-CN" altLang="en-US" sz="2600" dirty="0"/>
              <a:t>乙</a:t>
            </a:r>
            <a:r>
              <a:rPr lang="en-US" altLang="zh-CN" sz="2600" dirty="0"/>
              <a:t>&gt;</a:t>
            </a:r>
            <a:r>
              <a:rPr lang="zh-CN" altLang="en-US" sz="2600" dirty="0"/>
              <a:t>丙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600" dirty="0" smtClean="0"/>
              <a:t>         B</a:t>
            </a:r>
            <a:r>
              <a:rPr lang="zh-CN" altLang="en-US" sz="2600" dirty="0">
                <a:latin typeface="MingLiU_HKSCS" pitchFamily="18" charset="-120"/>
                <a:ea typeface="MingLiU_HKSCS" pitchFamily="18" charset="-120"/>
              </a:rPr>
              <a:t>．</a:t>
            </a:r>
            <a:r>
              <a:rPr lang="zh-CN" altLang="en-US" sz="2600" dirty="0"/>
              <a:t>相对原子质量：乙</a:t>
            </a:r>
            <a:r>
              <a:rPr lang="en-US" altLang="zh-CN" sz="2600" dirty="0"/>
              <a:t>&gt;</a:t>
            </a:r>
            <a:r>
              <a:rPr lang="zh-CN" altLang="en-US" sz="2600" dirty="0"/>
              <a:t>丙</a:t>
            </a:r>
            <a:r>
              <a:rPr lang="en-US" altLang="zh-CN" sz="2600" dirty="0"/>
              <a:t>&gt;</a:t>
            </a:r>
            <a:r>
              <a:rPr lang="zh-CN" altLang="en-US" sz="2600" dirty="0"/>
              <a:t>甲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600" dirty="0" smtClean="0"/>
              <a:t>         C</a:t>
            </a:r>
            <a:r>
              <a:rPr lang="zh-CN" altLang="en-US" sz="2600" dirty="0">
                <a:latin typeface="MingLiU_HKSCS" pitchFamily="18" charset="-120"/>
                <a:ea typeface="MingLiU_HKSCS" pitchFamily="18" charset="-120"/>
              </a:rPr>
              <a:t>．</a:t>
            </a:r>
            <a:r>
              <a:rPr lang="zh-CN" altLang="en-US" sz="2600" dirty="0"/>
              <a:t>金属活动性：乙</a:t>
            </a:r>
            <a:r>
              <a:rPr lang="en-US" altLang="zh-CN" sz="2600" dirty="0"/>
              <a:t>&gt;</a:t>
            </a:r>
            <a:r>
              <a:rPr lang="zh-CN" altLang="en-US" sz="2600" dirty="0"/>
              <a:t>甲</a:t>
            </a:r>
            <a:r>
              <a:rPr lang="en-US" altLang="zh-CN" sz="2600" dirty="0"/>
              <a:t>&gt;</a:t>
            </a:r>
            <a:r>
              <a:rPr lang="zh-CN" altLang="en-US" sz="2600" dirty="0"/>
              <a:t>丙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600" dirty="0" smtClean="0"/>
              <a:t>         D</a:t>
            </a:r>
            <a:r>
              <a:rPr lang="zh-CN" altLang="en-US" sz="2600" dirty="0">
                <a:latin typeface="MingLiU_HKSCS" pitchFamily="18" charset="-120"/>
                <a:ea typeface="MingLiU_HKSCS" pitchFamily="18" charset="-120"/>
              </a:rPr>
              <a:t>．</a:t>
            </a:r>
            <a:r>
              <a:rPr lang="zh-CN" altLang="en-US" sz="2600" dirty="0"/>
              <a:t>消耗硫酸的质量：甲</a:t>
            </a:r>
            <a:r>
              <a:rPr lang="en-US" altLang="zh-CN" sz="2600" dirty="0"/>
              <a:t>&gt;</a:t>
            </a:r>
            <a:r>
              <a:rPr lang="zh-CN" altLang="en-US" sz="2600" dirty="0"/>
              <a:t>乙</a:t>
            </a:r>
            <a:r>
              <a:rPr lang="en-US" altLang="zh-CN" sz="2600" dirty="0"/>
              <a:t>&gt;</a:t>
            </a:r>
            <a:r>
              <a:rPr lang="zh-CN" altLang="en-US" sz="2600" dirty="0"/>
              <a:t>丙</a:t>
            </a:r>
            <a:endParaRPr lang="en-US" altLang="zh-CN" sz="2600" dirty="0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9839622" y="3512621"/>
            <a:ext cx="40748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600" dirty="0">
                <a:solidFill>
                  <a:srgbClr val="FF0000"/>
                </a:solidFill>
              </a:rPr>
              <a:t>B</a:t>
            </a:r>
            <a:endParaRPr lang="zh-CN" altLang="en-US" sz="2600" dirty="0">
              <a:solidFill>
                <a:srgbClr val="FF0000"/>
              </a:solidFill>
            </a:endParaRPr>
          </a:p>
        </p:txBody>
      </p:sp>
      <p:pic>
        <p:nvPicPr>
          <p:cNvPr id="9" name="Picture 4" descr="C:\Users\QQ\Desktop\九下化学（人教）（教用)百分2017\HX-2.T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5286" y="4071069"/>
            <a:ext cx="3240360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5962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33" name="Text Box 21"/>
          <p:cNvSpPr txBox="1">
            <a:spLocks noChangeArrowheads="1"/>
          </p:cNvSpPr>
          <p:nvPr/>
        </p:nvSpPr>
        <p:spPr bwMode="auto">
          <a:xfrm>
            <a:off x="719573" y="1675656"/>
            <a:ext cx="680631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dirty="0">
                <a:solidFill>
                  <a:srgbClr val="0000FF"/>
                </a:solidFill>
                <a:latin typeface="宋体" pitchFamily="2" charset="-122"/>
              </a:rPr>
              <a:t>解</a:t>
            </a:r>
            <a:r>
              <a:rPr kumimoji="1" lang="en-US" altLang="zh-CN" dirty="0">
                <a:solidFill>
                  <a:srgbClr val="0000FF"/>
                </a:solidFill>
                <a:latin typeface="宋体" pitchFamily="2" charset="-122"/>
              </a:rPr>
              <a:t>:</a:t>
            </a:r>
            <a:r>
              <a:rPr kumimoji="1" lang="zh-CN" altLang="en-US" dirty="0" smtClean="0">
                <a:solidFill>
                  <a:srgbClr val="0000FF"/>
                </a:solidFill>
                <a:latin typeface="宋体" pitchFamily="2" charset="-122"/>
              </a:rPr>
              <a:t>设</a:t>
            </a:r>
            <a:r>
              <a:rPr kumimoji="1" lang="zh-CN" altLang="en-US" dirty="0" smtClean="0">
                <a:solidFill>
                  <a:srgbClr val="0000FF"/>
                </a:solidFill>
                <a:latin typeface="宋体" pitchFamily="2" charset="-122"/>
              </a:rPr>
              <a:t>它们反应</a:t>
            </a:r>
            <a:r>
              <a:rPr kumimoji="1" lang="zh-CN" altLang="en-US" dirty="0" smtClean="0">
                <a:solidFill>
                  <a:srgbClr val="0000FF"/>
                </a:solidFill>
                <a:latin typeface="宋体" pitchFamily="2" charset="-122"/>
              </a:rPr>
              <a:t>生成</a:t>
            </a:r>
            <a:r>
              <a:rPr kumimoji="1" lang="en-US" altLang="zh-CN" dirty="0">
                <a:solidFill>
                  <a:srgbClr val="0000FF"/>
                </a:solidFill>
                <a:latin typeface="宋体" pitchFamily="2" charset="-122"/>
              </a:rPr>
              <a:t>H</a:t>
            </a:r>
            <a:r>
              <a:rPr kumimoji="1" lang="en-US" altLang="zh-CN" baseline="-25000" dirty="0">
                <a:solidFill>
                  <a:srgbClr val="0000FF"/>
                </a:solidFill>
                <a:latin typeface="宋体" pitchFamily="2" charset="-122"/>
              </a:rPr>
              <a:t>2</a:t>
            </a:r>
            <a:r>
              <a:rPr kumimoji="1" lang="zh-CN" altLang="en-US" dirty="0">
                <a:solidFill>
                  <a:srgbClr val="0000FF"/>
                </a:solidFill>
                <a:latin typeface="宋体" pitchFamily="2" charset="-122"/>
              </a:rPr>
              <a:t>的质量分别为</a:t>
            </a:r>
            <a:r>
              <a:rPr kumimoji="1" lang="en-US" altLang="zh-CN" dirty="0">
                <a:solidFill>
                  <a:srgbClr val="0000FF"/>
                </a:solidFill>
                <a:latin typeface="宋体" pitchFamily="2" charset="-122"/>
              </a:rPr>
              <a:t>X</a:t>
            </a:r>
            <a:r>
              <a:rPr kumimoji="1" lang="zh-CN" altLang="en-US" dirty="0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kumimoji="1" lang="en-US" altLang="zh-CN" dirty="0">
                <a:solidFill>
                  <a:srgbClr val="0000FF"/>
                </a:solidFill>
                <a:latin typeface="宋体" pitchFamily="2" charset="-122"/>
              </a:rPr>
              <a:t>Y</a:t>
            </a:r>
            <a:r>
              <a:rPr kumimoji="1" lang="zh-CN" altLang="en-US" dirty="0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kumimoji="1" lang="en-US" altLang="zh-CN" dirty="0">
                <a:solidFill>
                  <a:srgbClr val="0000FF"/>
                </a:solidFill>
                <a:latin typeface="宋体" pitchFamily="2" charset="-122"/>
              </a:rPr>
              <a:t>Z</a:t>
            </a:r>
          </a:p>
        </p:txBody>
      </p:sp>
      <p:grpSp>
        <p:nvGrpSpPr>
          <p:cNvPr id="41" name="Group 22"/>
          <p:cNvGrpSpPr>
            <a:grpSpLocks/>
          </p:cNvGrpSpPr>
          <p:nvPr/>
        </p:nvGrpSpPr>
        <p:grpSpPr bwMode="auto">
          <a:xfrm>
            <a:off x="893810" y="2284405"/>
            <a:ext cx="3185172" cy="1363663"/>
            <a:chOff x="433" y="2016"/>
            <a:chExt cx="1505" cy="859"/>
          </a:xfrm>
        </p:grpSpPr>
        <p:sp>
          <p:nvSpPr>
            <p:cNvPr id="42" name="Text Box 23"/>
            <p:cNvSpPr txBox="1">
              <a:spLocks noChangeArrowheads="1"/>
            </p:cNvSpPr>
            <p:nvPr/>
          </p:nvSpPr>
          <p:spPr bwMode="auto">
            <a:xfrm>
              <a:off x="455" y="2016"/>
              <a:ext cx="1483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 smtClean="0">
                  <a:solidFill>
                    <a:srgbClr val="FF0315"/>
                  </a:solidFill>
                  <a:latin typeface="+mn-ea"/>
                  <a:ea typeface="+mn-ea"/>
                </a:rPr>
                <a:t>Mg+2HCl</a:t>
              </a:r>
              <a:r>
                <a:rPr kumimoji="1" lang="en-US" altLang="zh-CN" dirty="0">
                  <a:solidFill>
                    <a:srgbClr val="FF0315"/>
                  </a:solidFill>
                  <a:latin typeface="+mn-ea"/>
                  <a:ea typeface="+mn-ea"/>
                </a:rPr>
                <a:t>= MgCl</a:t>
              </a:r>
              <a:r>
                <a:rPr kumimoji="1" lang="en-US" altLang="zh-CN" baseline="-12000" dirty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315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baseline="-12000" dirty="0">
                  <a:solidFill>
                    <a:schemeClr val="accent2"/>
                  </a:solidFill>
                  <a:latin typeface="+mn-ea"/>
                  <a:ea typeface="+mn-ea"/>
                </a:rPr>
                <a:t> 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</a:rPr>
                <a:t>↑</a:t>
              </a:r>
              <a:endParaRPr kumimoji="1" lang="en-US" altLang="zh-CN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  <p:sp>
          <p:nvSpPr>
            <p:cNvPr id="44" name="Text Box 25"/>
            <p:cNvSpPr txBox="1">
              <a:spLocks noChangeArrowheads="1"/>
            </p:cNvSpPr>
            <p:nvPr/>
          </p:nvSpPr>
          <p:spPr bwMode="auto">
            <a:xfrm>
              <a:off x="433" y="2352"/>
              <a:ext cx="1263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24   </a:t>
              </a:r>
              <a:r>
                <a:rPr kumimoji="1" lang="en-US" altLang="zh-CN" dirty="0" smtClean="0">
                  <a:solidFill>
                    <a:srgbClr val="0000FF"/>
                  </a:solidFill>
                  <a:latin typeface="+mn-ea"/>
                  <a:ea typeface="+mn-ea"/>
                </a:rPr>
                <a:t>          2</a:t>
              </a:r>
              <a:endParaRPr kumimoji="1" lang="en-US" altLang="zh-CN" dirty="0">
                <a:solidFill>
                  <a:srgbClr val="0000FF"/>
                </a:solidFill>
                <a:latin typeface="+mn-ea"/>
                <a:ea typeface="+mn-ea"/>
              </a:endParaRPr>
            </a:p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30g    </a:t>
              </a:r>
              <a:r>
                <a:rPr kumimoji="1" lang="en-US" altLang="zh-CN" dirty="0" smtClean="0">
                  <a:solidFill>
                    <a:srgbClr val="0000FF"/>
                  </a:solidFill>
                  <a:latin typeface="+mn-ea"/>
                  <a:ea typeface="+mn-ea"/>
                </a:rPr>
                <a:t>        X</a:t>
              </a:r>
              <a:endParaRPr kumimoji="1" lang="en-US" altLang="zh-CN" dirty="0">
                <a:solidFill>
                  <a:srgbClr val="0000FF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47" name="Group 37"/>
          <p:cNvGrpSpPr>
            <a:grpSpLocks/>
          </p:cNvGrpSpPr>
          <p:nvPr/>
        </p:nvGrpSpPr>
        <p:grpSpPr bwMode="auto">
          <a:xfrm>
            <a:off x="8412693" y="2284405"/>
            <a:ext cx="3034906" cy="1389063"/>
            <a:chOff x="3936" y="2016"/>
            <a:chExt cx="1434" cy="875"/>
          </a:xfrm>
        </p:grpSpPr>
        <p:sp>
          <p:nvSpPr>
            <p:cNvPr id="49" name="Text Box 39"/>
            <p:cNvSpPr txBox="1">
              <a:spLocks noChangeArrowheads="1"/>
            </p:cNvSpPr>
            <p:nvPr/>
          </p:nvSpPr>
          <p:spPr bwMode="auto">
            <a:xfrm>
              <a:off x="3936" y="2016"/>
              <a:ext cx="143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 smtClean="0">
                  <a:solidFill>
                    <a:srgbClr val="FF0315"/>
                  </a:solidFill>
                  <a:latin typeface="+mn-ea"/>
                  <a:ea typeface="+mn-ea"/>
                </a:rPr>
                <a:t>Fe+2HCl=FeCl</a:t>
              </a:r>
              <a:r>
                <a:rPr kumimoji="1" lang="en-US" altLang="zh-CN" baseline="-12000" dirty="0" smtClean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 smtClean="0">
                  <a:solidFill>
                    <a:srgbClr val="FF0315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 smtClean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</a:rPr>
                <a:t> ↑</a:t>
              </a:r>
              <a:endParaRPr kumimoji="1" lang="en-US" altLang="zh-CN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  <p:sp>
          <p:nvSpPr>
            <p:cNvPr id="50" name="Text Box 40"/>
            <p:cNvSpPr txBox="1">
              <a:spLocks noChangeArrowheads="1"/>
            </p:cNvSpPr>
            <p:nvPr/>
          </p:nvSpPr>
          <p:spPr bwMode="auto">
            <a:xfrm>
              <a:off x="3969" y="2368"/>
              <a:ext cx="1189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 smtClean="0">
                  <a:solidFill>
                    <a:srgbClr val="0000FF"/>
                  </a:solidFill>
                  <a:latin typeface="+mn-ea"/>
                  <a:ea typeface="+mn-ea"/>
                </a:rPr>
                <a:t>56            </a:t>
              </a: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2</a:t>
              </a:r>
            </a:p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30g</a:t>
              </a:r>
              <a:r>
                <a:rPr kumimoji="1" lang="en-US" altLang="zh-CN" dirty="0">
                  <a:latin typeface="+mn-ea"/>
                  <a:ea typeface="+mn-ea"/>
                </a:rPr>
                <a:t>      </a:t>
              </a:r>
              <a:r>
                <a:rPr kumimoji="1" lang="en-US" altLang="zh-CN" dirty="0" smtClean="0">
                  <a:latin typeface="+mn-ea"/>
                  <a:ea typeface="+mn-ea"/>
                </a:rPr>
                <a:t>     </a:t>
              </a: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Z</a:t>
              </a:r>
            </a:p>
          </p:txBody>
        </p:sp>
      </p:grpSp>
      <p:grpSp>
        <p:nvGrpSpPr>
          <p:cNvPr id="51" name="Group 41"/>
          <p:cNvGrpSpPr>
            <a:grpSpLocks/>
          </p:cNvGrpSpPr>
          <p:nvPr/>
        </p:nvGrpSpPr>
        <p:grpSpPr bwMode="auto">
          <a:xfrm>
            <a:off x="4666655" y="2284405"/>
            <a:ext cx="3453950" cy="1389063"/>
            <a:chOff x="2213" y="2016"/>
            <a:chExt cx="1632" cy="875"/>
          </a:xfrm>
        </p:grpSpPr>
        <p:sp>
          <p:nvSpPr>
            <p:cNvPr id="52" name="Text Box 42"/>
            <p:cNvSpPr txBox="1">
              <a:spLocks noChangeArrowheads="1"/>
            </p:cNvSpPr>
            <p:nvPr/>
          </p:nvSpPr>
          <p:spPr bwMode="auto">
            <a:xfrm>
              <a:off x="2213" y="2016"/>
              <a:ext cx="143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 smtClean="0">
                  <a:solidFill>
                    <a:srgbClr val="FF0315"/>
                  </a:solidFill>
                  <a:latin typeface="+mn-ea"/>
                  <a:ea typeface="+mn-ea"/>
                </a:rPr>
                <a:t>Zn+2HCl=ZnCl</a:t>
              </a:r>
              <a:r>
                <a:rPr kumimoji="1" lang="en-US" altLang="zh-CN" baseline="-12000" dirty="0" smtClean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 smtClean="0">
                  <a:solidFill>
                    <a:srgbClr val="FF0315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 smtClean="0">
                  <a:solidFill>
                    <a:srgbClr val="FF0315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</a:rPr>
                <a:t> ↑</a:t>
              </a:r>
              <a:endParaRPr kumimoji="1" lang="en-US" altLang="zh-CN" dirty="0">
                <a:solidFill>
                  <a:schemeClr val="accent2"/>
                </a:solidFill>
                <a:latin typeface="+mn-ea"/>
                <a:ea typeface="+mn-ea"/>
              </a:endParaRPr>
            </a:p>
          </p:txBody>
        </p:sp>
        <p:sp>
          <p:nvSpPr>
            <p:cNvPr id="54" name="Text Box 44"/>
            <p:cNvSpPr txBox="1">
              <a:spLocks noChangeArrowheads="1"/>
            </p:cNvSpPr>
            <p:nvPr/>
          </p:nvSpPr>
          <p:spPr bwMode="auto">
            <a:xfrm>
              <a:off x="2258" y="2368"/>
              <a:ext cx="1587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 dirty="0" smtClean="0">
                  <a:solidFill>
                    <a:srgbClr val="0000FF"/>
                  </a:solidFill>
                  <a:latin typeface="+mn-ea"/>
                  <a:ea typeface="+mn-ea"/>
                </a:rPr>
                <a:t>65            2        </a:t>
              </a:r>
              <a:endParaRPr kumimoji="1" lang="en-US" altLang="zh-CN" dirty="0">
                <a:solidFill>
                  <a:srgbClr val="0000FF"/>
                </a:solidFill>
                <a:latin typeface="+mn-ea"/>
                <a:ea typeface="+mn-ea"/>
              </a:endParaRPr>
            </a:p>
            <a:p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30g</a:t>
              </a:r>
              <a:r>
                <a:rPr kumimoji="1" lang="en-US" altLang="zh-CN" dirty="0">
                  <a:latin typeface="+mn-ea"/>
                  <a:ea typeface="+mn-ea"/>
                </a:rPr>
                <a:t>    </a:t>
              </a:r>
              <a:r>
                <a:rPr kumimoji="1" lang="en-US" altLang="zh-CN" dirty="0" smtClean="0">
                  <a:latin typeface="+mn-ea"/>
                  <a:ea typeface="+mn-ea"/>
                </a:rPr>
                <a:t>       </a:t>
              </a: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Y</a:t>
              </a:r>
            </a:p>
          </p:txBody>
        </p:sp>
      </p:grpSp>
      <p:sp>
        <p:nvSpPr>
          <p:cNvPr id="45" name="Line 26"/>
          <p:cNvSpPr>
            <a:spLocks noChangeShapeType="1"/>
          </p:cNvSpPr>
          <p:nvPr/>
        </p:nvSpPr>
        <p:spPr bwMode="auto">
          <a:xfrm>
            <a:off x="4222998" y="2277072"/>
            <a:ext cx="0" cy="1800000"/>
          </a:xfrm>
          <a:prstGeom prst="line">
            <a:avLst/>
          </a:prstGeom>
          <a:ln>
            <a:prstDash val="sysDot"/>
            <a:headEnd/>
            <a:tailEnd/>
          </a:ln>
          <a:ex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zh-CN" altLang="en-US"/>
          </a:p>
        </p:txBody>
      </p:sp>
      <p:sp>
        <p:nvSpPr>
          <p:cNvPr id="56" name="Line 26"/>
          <p:cNvSpPr>
            <a:spLocks noChangeShapeType="1"/>
          </p:cNvSpPr>
          <p:nvPr/>
        </p:nvSpPr>
        <p:spPr bwMode="auto">
          <a:xfrm>
            <a:off x="8111430" y="2276872"/>
            <a:ext cx="0" cy="1800000"/>
          </a:xfrm>
          <a:prstGeom prst="line">
            <a:avLst/>
          </a:prstGeom>
          <a:ln>
            <a:prstDash val="sysDot"/>
            <a:headEnd/>
            <a:tailEnd/>
          </a:ln>
          <a:ex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zh-CN" altLang="en-US"/>
          </a:p>
        </p:txBody>
      </p:sp>
      <p:sp>
        <p:nvSpPr>
          <p:cNvPr id="57" name="Text Box 47"/>
          <p:cNvSpPr txBox="1">
            <a:spLocks noChangeArrowheads="1"/>
          </p:cNvSpPr>
          <p:nvPr/>
        </p:nvSpPr>
        <p:spPr bwMode="auto">
          <a:xfrm>
            <a:off x="431744" y="3759200"/>
            <a:ext cx="14221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归纳</a:t>
            </a:r>
            <a:r>
              <a:rPr lang="en-US" altLang="zh-CN"/>
              <a:t>】</a:t>
            </a:r>
            <a:endParaRPr kumimoji="1" lang="en-US" altLang="zh-CN"/>
          </a:p>
        </p:txBody>
      </p:sp>
      <p:sp>
        <p:nvSpPr>
          <p:cNvPr id="58" name="Rectangle 48"/>
          <p:cNvSpPr>
            <a:spLocks noChangeArrowheads="1"/>
          </p:cNvSpPr>
          <p:nvPr/>
        </p:nvSpPr>
        <p:spPr bwMode="auto">
          <a:xfrm>
            <a:off x="814812" y="4221164"/>
            <a:ext cx="111364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相同价态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相同质量</a:t>
            </a:r>
            <a:r>
              <a:rPr lang="zh-CN" altLang="en-US" dirty="0"/>
              <a:t>的金属与</a:t>
            </a:r>
            <a:r>
              <a:rPr lang="zh-CN" altLang="en-US" dirty="0">
                <a:solidFill>
                  <a:srgbClr val="0000FF"/>
                </a:solidFill>
              </a:rPr>
              <a:t>足量</a:t>
            </a:r>
            <a:r>
              <a:rPr lang="zh-CN" altLang="en-US" dirty="0"/>
              <a:t>的酸反应</a:t>
            </a:r>
            <a:r>
              <a:rPr lang="zh-CN" altLang="en-US" dirty="0" smtClean="0"/>
              <a:t>，金属的</a:t>
            </a:r>
            <a:r>
              <a:rPr lang="zh-CN" altLang="en-US" dirty="0" smtClean="0">
                <a:solidFill>
                  <a:srgbClr val="FF0000"/>
                </a:solidFill>
              </a:rPr>
              <a:t>相对原子质量</a:t>
            </a:r>
            <a:r>
              <a:rPr lang="zh-CN" altLang="en-US" dirty="0">
                <a:solidFill>
                  <a:srgbClr val="FF0000"/>
                </a:solidFill>
              </a:rPr>
              <a:t>越</a:t>
            </a:r>
            <a:r>
              <a:rPr lang="zh-CN" altLang="en-US" dirty="0" smtClean="0">
                <a:solidFill>
                  <a:srgbClr val="FF0000"/>
                </a:solidFill>
              </a:rPr>
              <a:t>小</a:t>
            </a:r>
            <a:r>
              <a:rPr lang="zh-CN" altLang="en-US" dirty="0" smtClean="0"/>
              <a:t>，反应</a:t>
            </a:r>
            <a:r>
              <a:rPr lang="zh-CN" altLang="en-US" dirty="0"/>
              <a:t>生成的</a:t>
            </a:r>
            <a:r>
              <a:rPr lang="en-US" altLang="zh-CN" dirty="0"/>
              <a:t>H</a:t>
            </a:r>
            <a:r>
              <a:rPr lang="en-US" altLang="zh-CN" baseline="-25000" dirty="0"/>
              <a:t>2</a:t>
            </a:r>
            <a:r>
              <a:rPr lang="zh-CN" altLang="en-US" dirty="0"/>
              <a:t>越多，反之亦然</a:t>
            </a:r>
            <a:r>
              <a:rPr kumimoji="1" lang="zh-CN" altLang="en-US" dirty="0"/>
              <a:t>。</a:t>
            </a:r>
          </a:p>
        </p:txBody>
      </p:sp>
      <p:grpSp>
        <p:nvGrpSpPr>
          <p:cNvPr id="59" name="Group 49"/>
          <p:cNvGrpSpPr>
            <a:grpSpLocks/>
          </p:cNvGrpSpPr>
          <p:nvPr/>
        </p:nvGrpSpPr>
        <p:grpSpPr bwMode="auto">
          <a:xfrm>
            <a:off x="912166" y="5084759"/>
            <a:ext cx="5405263" cy="539749"/>
            <a:chOff x="930" y="3103"/>
            <a:chExt cx="2554" cy="340"/>
          </a:xfrm>
        </p:grpSpPr>
        <p:sp>
          <p:nvSpPr>
            <p:cNvPr id="60" name="Rectangle 50"/>
            <p:cNvSpPr>
              <a:spLocks noChangeArrowheads="1"/>
            </p:cNvSpPr>
            <p:nvPr/>
          </p:nvSpPr>
          <p:spPr bwMode="auto">
            <a:xfrm>
              <a:off x="930" y="3103"/>
              <a:ext cx="49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Mg</a:t>
              </a:r>
            </a:p>
          </p:txBody>
        </p:sp>
        <p:sp>
          <p:nvSpPr>
            <p:cNvPr id="61" name="Rectangle 51"/>
            <p:cNvSpPr>
              <a:spLocks noChangeArrowheads="1"/>
            </p:cNvSpPr>
            <p:nvPr/>
          </p:nvSpPr>
          <p:spPr bwMode="auto">
            <a:xfrm>
              <a:off x="1746" y="3113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Zn</a:t>
              </a:r>
            </a:p>
          </p:txBody>
        </p:sp>
        <p:sp>
          <p:nvSpPr>
            <p:cNvPr id="62" name="Rectangle 52"/>
            <p:cNvSpPr>
              <a:spLocks noChangeArrowheads="1"/>
            </p:cNvSpPr>
            <p:nvPr/>
          </p:nvSpPr>
          <p:spPr bwMode="auto">
            <a:xfrm>
              <a:off x="2529" y="3113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Fe</a:t>
              </a:r>
            </a:p>
          </p:txBody>
        </p:sp>
        <p:sp>
          <p:nvSpPr>
            <p:cNvPr id="63" name="Rectangle 53"/>
            <p:cNvSpPr>
              <a:spLocks noChangeArrowheads="1"/>
            </p:cNvSpPr>
            <p:nvPr/>
          </p:nvSpPr>
          <p:spPr bwMode="auto">
            <a:xfrm>
              <a:off x="3254" y="3113"/>
              <a:ext cx="23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H</a:t>
              </a:r>
              <a:r>
                <a:rPr kumimoji="1" lang="en-US" altLang="zh-CN" sz="2800" baseline="-25000">
                  <a:solidFill>
                    <a:srgbClr val="0000FF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64" name="Line 54"/>
            <p:cNvSpPr>
              <a:spLocks noChangeShapeType="1"/>
            </p:cNvSpPr>
            <p:nvPr/>
          </p:nvSpPr>
          <p:spPr bwMode="auto">
            <a:xfrm>
              <a:off x="2063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Line 55"/>
            <p:cNvSpPr>
              <a:spLocks noChangeShapeType="1"/>
            </p:cNvSpPr>
            <p:nvPr/>
          </p:nvSpPr>
          <p:spPr bwMode="auto">
            <a:xfrm>
              <a:off x="1337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Line 56"/>
            <p:cNvSpPr>
              <a:spLocks noChangeShapeType="1"/>
            </p:cNvSpPr>
            <p:nvPr/>
          </p:nvSpPr>
          <p:spPr bwMode="auto">
            <a:xfrm>
              <a:off x="2880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7" name="Text Box 57"/>
          <p:cNvSpPr txBox="1">
            <a:spLocks noChangeArrowheads="1"/>
          </p:cNvSpPr>
          <p:nvPr/>
        </p:nvSpPr>
        <p:spPr bwMode="auto">
          <a:xfrm>
            <a:off x="962959" y="5635625"/>
            <a:ext cx="531587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24      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   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65     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    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56    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    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2</a:t>
            </a:r>
          </a:p>
        </p:txBody>
      </p:sp>
      <p:sp>
        <p:nvSpPr>
          <p:cNvPr id="68" name="Text Box 58"/>
          <p:cNvSpPr txBox="1">
            <a:spLocks noChangeArrowheads="1"/>
          </p:cNvSpPr>
          <p:nvPr/>
        </p:nvSpPr>
        <p:spPr bwMode="auto">
          <a:xfrm>
            <a:off x="912166" y="6165850"/>
            <a:ext cx="32784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（相同化合价的金属）</a:t>
            </a:r>
          </a:p>
        </p:txBody>
      </p:sp>
      <p:sp>
        <p:nvSpPr>
          <p:cNvPr id="69" name="Line 59"/>
          <p:cNvSpPr>
            <a:spLocks noChangeShapeType="1"/>
          </p:cNvSpPr>
          <p:nvPr/>
        </p:nvSpPr>
        <p:spPr bwMode="auto">
          <a:xfrm>
            <a:off x="6575628" y="5402263"/>
            <a:ext cx="768249" cy="0"/>
          </a:xfrm>
          <a:prstGeom prst="line">
            <a:avLst/>
          </a:prstGeom>
          <a:noFill/>
          <a:ln w="222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70" name="Text Box 60"/>
          <p:cNvSpPr txBox="1">
            <a:spLocks noChangeArrowheads="1"/>
          </p:cNvSpPr>
          <p:nvPr/>
        </p:nvSpPr>
        <p:spPr bwMode="auto">
          <a:xfrm>
            <a:off x="8275090" y="5132388"/>
            <a:ext cx="108359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Al</a:t>
            </a:r>
          </a:p>
        </p:txBody>
      </p:sp>
      <p:grpSp>
        <p:nvGrpSpPr>
          <p:cNvPr id="71" name="Group 64"/>
          <p:cNvGrpSpPr>
            <a:grpSpLocks/>
          </p:cNvGrpSpPr>
          <p:nvPr/>
        </p:nvGrpSpPr>
        <p:grpSpPr bwMode="auto">
          <a:xfrm>
            <a:off x="7631707" y="4976817"/>
            <a:ext cx="960842" cy="833438"/>
            <a:chOff x="3696" y="3612"/>
            <a:chExt cx="454" cy="525"/>
          </a:xfrm>
        </p:grpSpPr>
        <p:sp>
          <p:nvSpPr>
            <p:cNvPr id="72" name="Text Box 61"/>
            <p:cNvSpPr txBox="1">
              <a:spLocks noChangeArrowheads="1"/>
            </p:cNvSpPr>
            <p:nvPr/>
          </p:nvSpPr>
          <p:spPr bwMode="auto">
            <a:xfrm>
              <a:off x="3752" y="3612"/>
              <a:ext cx="39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>
                  <a:solidFill>
                    <a:srgbClr val="0000FF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73" name="Line 62"/>
            <p:cNvSpPr>
              <a:spLocks noChangeShapeType="1"/>
            </p:cNvSpPr>
            <p:nvPr/>
          </p:nvSpPr>
          <p:spPr bwMode="auto">
            <a:xfrm>
              <a:off x="3696" y="3891"/>
              <a:ext cx="318" cy="0"/>
            </a:xfrm>
            <a:prstGeom prst="line">
              <a:avLst/>
            </a:prstGeom>
            <a:noFill/>
            <a:ln w="9525">
              <a:solidFill>
                <a:srgbClr val="0000CC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Text Box 63"/>
            <p:cNvSpPr txBox="1">
              <a:spLocks noChangeArrowheads="1"/>
            </p:cNvSpPr>
            <p:nvPr/>
          </p:nvSpPr>
          <p:spPr bwMode="auto">
            <a:xfrm>
              <a:off x="3742" y="3846"/>
              <a:ext cx="161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  <a:latin typeface="宋体" pitchFamily="2" charset="-122"/>
                </a:rPr>
                <a:t>3</a:t>
              </a:r>
            </a:p>
          </p:txBody>
        </p:sp>
      </p:grpSp>
      <p:sp>
        <p:nvSpPr>
          <p:cNvPr id="75" name="Line 65"/>
          <p:cNvSpPr>
            <a:spLocks noChangeShapeType="1"/>
          </p:cNvSpPr>
          <p:nvPr/>
        </p:nvSpPr>
        <p:spPr bwMode="auto">
          <a:xfrm>
            <a:off x="8975616" y="5410200"/>
            <a:ext cx="768249" cy="0"/>
          </a:xfrm>
          <a:prstGeom prst="line">
            <a:avLst/>
          </a:prstGeom>
          <a:noFill/>
          <a:ln w="222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76" name="Text Box 66"/>
          <p:cNvSpPr txBox="1">
            <a:spLocks noChangeArrowheads="1"/>
          </p:cNvSpPr>
          <p:nvPr/>
        </p:nvSpPr>
        <p:spPr bwMode="auto">
          <a:xfrm>
            <a:off x="10222169" y="5140325"/>
            <a:ext cx="108359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Na</a:t>
            </a:r>
          </a:p>
        </p:txBody>
      </p:sp>
      <p:sp>
        <p:nvSpPr>
          <p:cNvPr id="77" name="Text Box 71"/>
          <p:cNvSpPr txBox="1">
            <a:spLocks noChangeArrowheads="1"/>
          </p:cNvSpPr>
          <p:nvPr/>
        </p:nvSpPr>
        <p:spPr bwMode="auto">
          <a:xfrm>
            <a:off x="9811589" y="5138738"/>
            <a:ext cx="3401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宋体" pitchFamily="2" charset="-122"/>
              </a:rPr>
              <a:t>2</a:t>
            </a:r>
          </a:p>
        </p:txBody>
      </p:sp>
      <p:sp>
        <p:nvSpPr>
          <p:cNvPr id="78" name="Text Box 72"/>
          <p:cNvSpPr txBox="1">
            <a:spLocks noChangeArrowheads="1"/>
          </p:cNvSpPr>
          <p:nvPr/>
        </p:nvSpPr>
        <p:spPr bwMode="auto">
          <a:xfrm>
            <a:off x="4367014" y="6140450"/>
            <a:ext cx="3672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如果是</a:t>
            </a:r>
            <a:r>
              <a:rPr lang="en-US" altLang="zh-CN"/>
              <a:t>Cu</a:t>
            </a:r>
            <a:r>
              <a:rPr lang="zh-CN" altLang="en-US"/>
              <a:t>，又怎么思考？</a:t>
            </a:r>
          </a:p>
        </p:txBody>
      </p:sp>
      <p:sp>
        <p:nvSpPr>
          <p:cNvPr id="79" name="Text Box 73"/>
          <p:cNvSpPr txBox="1">
            <a:spLocks noChangeArrowheads="1"/>
          </p:cNvSpPr>
          <p:nvPr/>
        </p:nvSpPr>
        <p:spPr bwMode="auto">
          <a:xfrm>
            <a:off x="7967007" y="6021389"/>
            <a:ext cx="18010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4000" dirty="0" smtClean="0">
                <a:solidFill>
                  <a:srgbClr val="0000CC"/>
                </a:solidFill>
              </a:rPr>
              <a:t>“</a:t>
            </a:r>
            <a:r>
              <a:rPr lang="zh-CN" altLang="en-US" sz="4000" dirty="0" smtClean="0">
                <a:solidFill>
                  <a:srgbClr val="0000FF"/>
                </a:solidFill>
              </a:rPr>
              <a:t>∞</a:t>
            </a:r>
            <a:r>
              <a:rPr lang="en-US" altLang="zh-CN" sz="4000" dirty="0" smtClean="0">
                <a:solidFill>
                  <a:srgbClr val="0000CC"/>
                </a:solidFill>
              </a:rPr>
              <a:t>”</a:t>
            </a:r>
            <a:endParaRPr lang="en-US" altLang="zh-CN" sz="4000" dirty="0">
              <a:solidFill>
                <a:srgbClr val="0000CC"/>
              </a:solidFill>
            </a:endParaRPr>
          </a:p>
        </p:txBody>
      </p:sp>
      <p:sp>
        <p:nvSpPr>
          <p:cNvPr id="80" name="Text Box 2"/>
          <p:cNvSpPr txBox="1">
            <a:spLocks noChangeArrowheads="1"/>
          </p:cNvSpPr>
          <p:nvPr/>
        </p:nvSpPr>
        <p:spPr bwMode="auto">
          <a:xfrm>
            <a:off x="838092" y="908720"/>
            <a:ext cx="6891630" cy="52322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（</a:t>
            </a:r>
            <a:r>
              <a:rPr kumimoji="1" lang="en-US" altLang="zh-CN" dirty="0" smtClean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）</a:t>
            </a: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如何</a:t>
            </a:r>
            <a:r>
              <a:rPr kumimoji="1" lang="zh-CN" altLang="en-US" dirty="0">
                <a:solidFill>
                  <a:srgbClr val="FF0000"/>
                </a:solidFill>
                <a:latin typeface="+mn-ea"/>
                <a:ea typeface="+mn-ea"/>
              </a:rPr>
              <a:t>计算消耗金属或产生氢气的质量</a:t>
            </a:r>
          </a:p>
        </p:txBody>
      </p:sp>
      <p:sp>
        <p:nvSpPr>
          <p:cNvPr id="64530" name="Text Box 18"/>
          <p:cNvSpPr txBox="1">
            <a:spLocks noChangeArrowheads="1"/>
          </p:cNvSpPr>
          <p:nvPr/>
        </p:nvSpPr>
        <p:spPr bwMode="auto">
          <a:xfrm>
            <a:off x="719574" y="458669"/>
            <a:ext cx="11185167" cy="95410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dirty="0">
                <a:solidFill>
                  <a:srgbClr val="000000"/>
                </a:solidFill>
                <a:latin typeface="+mn-ea"/>
              </a:rPr>
              <a:t>例</a:t>
            </a:r>
            <a:r>
              <a:rPr kumimoji="1" lang="en-US" altLang="zh-CN" sz="2800" dirty="0">
                <a:solidFill>
                  <a:srgbClr val="000000"/>
                </a:solidFill>
                <a:latin typeface="+mn-ea"/>
              </a:rPr>
              <a:t>4</a:t>
            </a:r>
            <a:r>
              <a:rPr kumimoji="1" lang="zh-CN" altLang="en-US" sz="2800" dirty="0">
                <a:solidFill>
                  <a:srgbClr val="000000"/>
                </a:solidFill>
                <a:latin typeface="+mn-ea"/>
              </a:rPr>
              <a:t>：</a:t>
            </a:r>
            <a:r>
              <a:rPr lang="zh-CN" altLang="en-US" sz="2800" dirty="0" smtClean="0">
                <a:latin typeface="+mn-ea"/>
                <a:ea typeface="+mn-ea"/>
              </a:rPr>
              <a:t>镁</a:t>
            </a:r>
            <a:r>
              <a:rPr lang="zh-CN" altLang="en-US" sz="2800" dirty="0">
                <a:latin typeface="+mn-ea"/>
                <a:ea typeface="+mn-ea"/>
              </a:rPr>
              <a:t>、锌、铁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三种金属各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30g</a:t>
            </a:r>
            <a:r>
              <a:rPr lang="zh-CN" altLang="en-US" sz="2800" dirty="0">
                <a:latin typeface="+mn-ea"/>
                <a:ea typeface="+mn-ea"/>
              </a:rPr>
              <a:t>，分别于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足量的稀盐酸</a:t>
            </a:r>
            <a:r>
              <a:rPr lang="zh-CN" altLang="en-US" sz="2800" dirty="0">
                <a:latin typeface="+mn-ea"/>
                <a:ea typeface="+mn-ea"/>
              </a:rPr>
              <a:t>反应</a:t>
            </a:r>
            <a:r>
              <a:rPr lang="zh-CN" altLang="en-US" sz="2800" dirty="0" smtClean="0">
                <a:latin typeface="+mn-ea"/>
                <a:ea typeface="+mn-ea"/>
              </a:rPr>
              <a:t>，各生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>
                <a:latin typeface="+mn-ea"/>
                <a:ea typeface="+mn-ea"/>
              </a:rPr>
              <a:t> </a:t>
            </a:r>
            <a:r>
              <a:rPr lang="en-US" altLang="zh-CN" sz="2800" dirty="0" smtClean="0">
                <a:latin typeface="+mn-ea"/>
                <a:ea typeface="+mn-ea"/>
              </a:rPr>
              <a:t>    </a:t>
            </a:r>
            <a:r>
              <a:rPr lang="zh-CN" altLang="en-US" sz="2800" dirty="0" smtClean="0">
                <a:latin typeface="+mn-ea"/>
                <a:ea typeface="+mn-ea"/>
              </a:rPr>
              <a:t>成</a:t>
            </a:r>
            <a:r>
              <a:rPr lang="zh-CN" altLang="en-US" sz="2800" dirty="0">
                <a:latin typeface="+mn-ea"/>
                <a:ea typeface="+mn-ea"/>
              </a:rPr>
              <a:t>氢气的质量是多少</a:t>
            </a:r>
            <a:r>
              <a:rPr lang="zh-CN" altLang="en-US" sz="2800" dirty="0" smtClean="0">
                <a:latin typeface="+mn-ea"/>
                <a:ea typeface="+mn-ea"/>
              </a:rPr>
              <a:t>？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+mn-ea"/>
              </a:rPr>
              <a:t>（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</a:rPr>
              <a:t>教材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</a:rPr>
              <a:t>P</a:t>
            </a:r>
            <a:r>
              <a:rPr kumimoji="1" lang="en-US" altLang="zh-CN" sz="2800" baseline="-25000" dirty="0">
                <a:solidFill>
                  <a:srgbClr val="FF0000"/>
                </a:solidFill>
                <a:latin typeface="+mn-ea"/>
              </a:rPr>
              <a:t>13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</a:rPr>
              <a:t> 8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340683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4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4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33" grpId="0"/>
      <p:bldP spid="57" grpId="0"/>
      <p:bldP spid="58" grpId="0"/>
      <p:bldP spid="67" grpId="0"/>
      <p:bldP spid="68" grpId="0"/>
      <p:bldP spid="69" grpId="0" animBg="1"/>
      <p:bldP spid="70" grpId="0"/>
      <p:bldP spid="75" grpId="0" animBg="1"/>
      <p:bldP spid="76" grpId="0"/>
      <p:bldP spid="77" grpId="0"/>
      <p:bldP spid="78" grpId="0"/>
      <p:bldP spid="79" grpId="0"/>
      <p:bldP spid="645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838092" y="908720"/>
            <a:ext cx="6891630" cy="52322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（</a:t>
            </a:r>
            <a:r>
              <a:rPr kumimoji="1" lang="en-US" altLang="zh-CN" dirty="0" smtClean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）</a:t>
            </a: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如何</a:t>
            </a:r>
            <a:r>
              <a:rPr kumimoji="1" lang="zh-CN" altLang="en-US" dirty="0">
                <a:solidFill>
                  <a:srgbClr val="FF0000"/>
                </a:solidFill>
                <a:latin typeface="+mn-ea"/>
                <a:ea typeface="+mn-ea"/>
              </a:rPr>
              <a:t>计算消耗金属或产生氢气的质量</a:t>
            </a:r>
          </a:p>
        </p:txBody>
      </p:sp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700527" y="1544638"/>
            <a:ext cx="11155497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 smtClean="0">
                <a:solidFill>
                  <a:srgbClr val="000000"/>
                </a:solidFill>
                <a:latin typeface="+mn-ea"/>
                <a:ea typeface="+mn-ea"/>
              </a:rPr>
              <a:t>例</a:t>
            </a:r>
            <a:r>
              <a:rPr kumimoji="1" lang="en-US" altLang="zh-CN" dirty="0" smtClean="0">
                <a:solidFill>
                  <a:srgbClr val="000000"/>
                </a:solidFill>
                <a:latin typeface="+mn-ea"/>
                <a:ea typeface="+mn-ea"/>
              </a:rPr>
              <a:t>4</a:t>
            </a:r>
            <a:r>
              <a:rPr kumimoji="1" lang="zh-CN" altLang="en-US" dirty="0" smtClean="0">
                <a:solidFill>
                  <a:srgbClr val="000000"/>
                </a:solidFill>
                <a:latin typeface="+mn-ea"/>
                <a:ea typeface="+mn-ea"/>
              </a:rPr>
              <a:t>：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镁、锌、铁三种金属分别投入</a:t>
            </a:r>
            <a:r>
              <a:rPr kumimoji="1" lang="zh-CN" altLang="en-US" dirty="0">
                <a:solidFill>
                  <a:srgbClr val="C00000"/>
                </a:solidFill>
                <a:latin typeface="+mn-ea"/>
                <a:ea typeface="+mn-ea"/>
              </a:rPr>
              <a:t>足量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的</a:t>
            </a:r>
            <a:r>
              <a:rPr kumimoji="1" lang="zh-CN" altLang="en-US" dirty="0" smtClean="0">
                <a:solidFill>
                  <a:srgbClr val="000000"/>
                </a:solidFill>
                <a:latin typeface="+mn-ea"/>
                <a:ea typeface="+mn-ea"/>
              </a:rPr>
              <a:t>稀</a:t>
            </a:r>
            <a:r>
              <a:rPr kumimoji="1" lang="zh-CN" altLang="en-US" dirty="0">
                <a:solidFill>
                  <a:srgbClr val="000000"/>
                </a:solidFill>
                <a:latin typeface="+mn-ea"/>
                <a:ea typeface="+mn-ea"/>
              </a:rPr>
              <a:t>盐酸</a:t>
            </a:r>
            <a:r>
              <a:rPr kumimoji="1" lang="zh-CN" altLang="en-US" dirty="0" smtClean="0">
                <a:solidFill>
                  <a:srgbClr val="000000"/>
                </a:solidFill>
                <a:latin typeface="+mn-ea"/>
                <a:ea typeface="+mn-ea"/>
              </a:rPr>
              <a:t>中，</a:t>
            </a:r>
            <a:r>
              <a:rPr lang="zh-CN" altLang="en-US" dirty="0">
                <a:latin typeface="+mn-ea"/>
                <a:ea typeface="+mn-ea"/>
              </a:rPr>
              <a:t>如果反应中</a:t>
            </a:r>
            <a:r>
              <a:rPr lang="zh-CN" altLang="en-US" dirty="0" smtClean="0">
                <a:latin typeface="+mn-ea"/>
                <a:ea typeface="+mn-ea"/>
              </a:rPr>
              <a:t>各</a:t>
            </a:r>
            <a:endParaRPr lang="en-US" altLang="zh-CN" dirty="0" smtClean="0">
              <a:latin typeface="+mn-ea"/>
              <a:ea typeface="+mn-ea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  </a:t>
            </a:r>
            <a:r>
              <a:rPr lang="zh-CN" altLang="en-US" dirty="0" smtClean="0">
                <a:latin typeface="+mn-ea"/>
                <a:ea typeface="+mn-ea"/>
              </a:rPr>
              <a:t>生成</a:t>
            </a:r>
            <a:r>
              <a:rPr lang="zh-CN" altLang="en-US" dirty="0">
                <a:latin typeface="+mn-ea"/>
                <a:ea typeface="+mn-ea"/>
              </a:rPr>
              <a:t>氢气</a:t>
            </a:r>
            <a:r>
              <a:rPr lang="en-US" altLang="zh-CN" dirty="0">
                <a:latin typeface="+mn-ea"/>
                <a:ea typeface="+mn-ea"/>
              </a:rPr>
              <a:t>30g</a:t>
            </a:r>
            <a:r>
              <a:rPr lang="zh-CN" altLang="en-US" dirty="0">
                <a:latin typeface="+mn-ea"/>
                <a:ea typeface="+mn-ea"/>
              </a:rPr>
              <a:t>，则需要这三种金属的质量各是多少</a:t>
            </a:r>
            <a:r>
              <a:rPr lang="zh-CN" altLang="en-US" dirty="0" smtClean="0">
                <a:latin typeface="+mn-ea"/>
                <a:ea typeface="+mn-ea"/>
              </a:rPr>
              <a:t>？</a:t>
            </a: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（教材</a:t>
            </a:r>
            <a:r>
              <a:rPr kumimoji="1" lang="en-US" altLang="zh-CN" dirty="0" smtClean="0">
                <a:solidFill>
                  <a:srgbClr val="FF0000"/>
                </a:solidFill>
                <a:latin typeface="+mn-ea"/>
                <a:ea typeface="+mn-ea"/>
              </a:rPr>
              <a:t>P</a:t>
            </a:r>
            <a:r>
              <a:rPr kumimoji="1" lang="en-US" altLang="zh-CN" baseline="-25000" dirty="0" smtClean="0">
                <a:solidFill>
                  <a:srgbClr val="FF0000"/>
                </a:solidFill>
                <a:latin typeface="+mn-ea"/>
                <a:ea typeface="+mn-ea"/>
              </a:rPr>
              <a:t>13</a:t>
            </a:r>
            <a:r>
              <a:rPr kumimoji="1" lang="en-US" altLang="zh-CN" dirty="0" smtClean="0">
                <a:solidFill>
                  <a:srgbClr val="FF0000"/>
                </a:solidFill>
                <a:latin typeface="+mn-ea"/>
                <a:ea typeface="+mn-ea"/>
              </a:rPr>
              <a:t> 8</a:t>
            </a: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）</a:t>
            </a:r>
            <a:endParaRPr kumimoji="1" lang="zh-CN" altLang="en-US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886770" y="2733675"/>
            <a:ext cx="11075074" cy="1936750"/>
            <a:chOff x="432" y="1552"/>
            <a:chExt cx="5251" cy="1220"/>
          </a:xfrm>
        </p:grpSpPr>
        <p:sp>
          <p:nvSpPr>
            <p:cNvPr id="15373" name="Text Box 5"/>
            <p:cNvSpPr txBox="1">
              <a:spLocks noChangeArrowheads="1"/>
            </p:cNvSpPr>
            <p:nvPr/>
          </p:nvSpPr>
          <p:spPr bwMode="auto">
            <a:xfrm>
              <a:off x="902" y="2125"/>
              <a:ext cx="87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1" lang="zh-CN" altLang="en-US">
                <a:solidFill>
                  <a:srgbClr val="0000FF"/>
                </a:solidFill>
                <a:latin typeface="Arial Narrow" pitchFamily="34" charset="0"/>
              </a:endParaRPr>
            </a:p>
          </p:txBody>
        </p:sp>
        <p:sp>
          <p:nvSpPr>
            <p:cNvPr id="15374" name="Text Box 6"/>
            <p:cNvSpPr txBox="1">
              <a:spLocks noChangeArrowheads="1"/>
            </p:cNvSpPr>
            <p:nvPr/>
          </p:nvSpPr>
          <p:spPr bwMode="auto">
            <a:xfrm>
              <a:off x="480" y="1552"/>
              <a:ext cx="3800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dirty="0">
                  <a:solidFill>
                    <a:srgbClr val="0000FF"/>
                  </a:solidFill>
                  <a:latin typeface="Arial Narrow" pitchFamily="34" charset="0"/>
                </a:rPr>
                <a:t>解</a:t>
              </a:r>
              <a:r>
                <a:rPr kumimoji="1" lang="en-US" altLang="zh-CN" dirty="0">
                  <a:solidFill>
                    <a:srgbClr val="0000FF"/>
                  </a:solidFill>
                  <a:latin typeface="Arial Narrow" pitchFamily="34" charset="0"/>
                </a:rPr>
                <a:t>: </a:t>
              </a:r>
              <a:r>
                <a:rPr kumimoji="1" lang="zh-CN" altLang="en-US" dirty="0">
                  <a:solidFill>
                    <a:srgbClr val="0000FF"/>
                  </a:solidFill>
                  <a:latin typeface="Arial Narrow" pitchFamily="34" charset="0"/>
                </a:rPr>
                <a:t>设消耗镁、锌、铁的质量分别为</a:t>
              </a:r>
              <a:r>
                <a:rPr kumimoji="1" lang="en-US" altLang="zh-CN" dirty="0">
                  <a:solidFill>
                    <a:srgbClr val="0000FF"/>
                  </a:solidFill>
                  <a:latin typeface="Arial Narrow" pitchFamily="34" charset="0"/>
                </a:rPr>
                <a:t>X </a:t>
              </a:r>
              <a:r>
                <a:rPr kumimoji="1" lang="zh-CN" altLang="en-US" dirty="0">
                  <a:solidFill>
                    <a:srgbClr val="0000FF"/>
                  </a:solidFill>
                  <a:latin typeface="Arial Narrow" pitchFamily="34" charset="0"/>
                </a:rPr>
                <a:t>、</a:t>
              </a:r>
              <a:r>
                <a:rPr kumimoji="1" lang="en-US" altLang="zh-CN" dirty="0">
                  <a:solidFill>
                    <a:srgbClr val="0000FF"/>
                  </a:solidFill>
                  <a:latin typeface="Arial Narrow" pitchFamily="34" charset="0"/>
                </a:rPr>
                <a:t>Y </a:t>
              </a:r>
              <a:r>
                <a:rPr kumimoji="1" lang="zh-CN" altLang="en-US" dirty="0">
                  <a:solidFill>
                    <a:srgbClr val="0000FF"/>
                  </a:solidFill>
                  <a:latin typeface="Arial Narrow" pitchFamily="34" charset="0"/>
                </a:rPr>
                <a:t>、</a:t>
              </a:r>
              <a:r>
                <a:rPr kumimoji="1" lang="en-US" altLang="zh-CN" dirty="0">
                  <a:solidFill>
                    <a:srgbClr val="0000FF"/>
                  </a:solidFill>
                  <a:latin typeface="Arial Narrow" pitchFamily="34" charset="0"/>
                </a:rPr>
                <a:t>Z</a:t>
              </a:r>
              <a:r>
                <a:rPr kumimoji="1" lang="zh-CN" altLang="en-US" dirty="0">
                  <a:solidFill>
                    <a:srgbClr val="0000FF"/>
                  </a:solidFill>
                  <a:latin typeface="Arial Narrow" pitchFamily="34" charset="0"/>
                </a:rPr>
                <a:t>。</a:t>
              </a:r>
              <a:endParaRPr kumimoji="1" lang="en-US" altLang="zh-CN" dirty="0">
                <a:solidFill>
                  <a:srgbClr val="0000FF"/>
                </a:solidFill>
                <a:latin typeface="Arial Narrow" pitchFamily="34" charset="0"/>
              </a:endParaRPr>
            </a:p>
          </p:txBody>
        </p:sp>
        <p:sp>
          <p:nvSpPr>
            <p:cNvPr id="15375" name="Text Box 7"/>
            <p:cNvSpPr txBox="1">
              <a:spLocks noChangeArrowheads="1"/>
            </p:cNvSpPr>
            <p:nvPr/>
          </p:nvSpPr>
          <p:spPr bwMode="auto">
            <a:xfrm>
              <a:off x="432" y="1880"/>
              <a:ext cx="1854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dirty="0">
                  <a:solidFill>
                    <a:srgbClr val="0000FF"/>
                  </a:solidFill>
                  <a:latin typeface="+mn-ea"/>
                  <a:ea typeface="+mn-ea"/>
                </a:rPr>
                <a:t>Mg +2HCl= </a:t>
              </a:r>
              <a:r>
                <a:rPr kumimoji="1" lang="en-US" altLang="zh-CN" dirty="0" smtClean="0">
                  <a:solidFill>
                    <a:srgbClr val="0000FF"/>
                  </a:solidFill>
                  <a:latin typeface="+mn-ea"/>
                  <a:ea typeface="+mn-ea"/>
                </a:rPr>
                <a:t>MgCl</a:t>
              </a:r>
              <a:r>
                <a:rPr kumimoji="1" lang="en-US" altLang="zh-CN" baseline="-12000" dirty="0" smtClean="0">
                  <a:solidFill>
                    <a:srgbClr val="0000FF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 smtClean="0">
                  <a:solidFill>
                    <a:srgbClr val="0000FF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>
                  <a:solidFill>
                    <a:srgbClr val="0000FF"/>
                  </a:solidFill>
                  <a:latin typeface="+mn-ea"/>
                  <a:ea typeface="+mn-ea"/>
                </a:rPr>
                <a:t>2 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  <a:ea typeface="+mn-ea"/>
                </a:rPr>
                <a:t>↑</a:t>
              </a:r>
              <a:r>
                <a:rPr kumimoji="1" lang="en-US" altLang="zh-CN" baseline="-12000" dirty="0">
                  <a:solidFill>
                    <a:srgbClr val="0000FF"/>
                  </a:solidFill>
                  <a:latin typeface="+mn-ea"/>
                  <a:ea typeface="+mn-ea"/>
                </a:rPr>
                <a:t> </a:t>
              </a:r>
              <a:endParaRPr kumimoji="1" lang="en-US" altLang="zh-CN" dirty="0">
                <a:solidFill>
                  <a:srgbClr val="0000FF"/>
                </a:solidFill>
                <a:latin typeface="+mn-ea"/>
                <a:ea typeface="+mn-ea"/>
              </a:endParaRPr>
            </a:p>
          </p:txBody>
        </p:sp>
        <p:sp>
          <p:nvSpPr>
            <p:cNvPr id="15377" name="Text Box 9"/>
            <p:cNvSpPr txBox="1">
              <a:spLocks noChangeArrowheads="1"/>
            </p:cNvSpPr>
            <p:nvPr/>
          </p:nvSpPr>
          <p:spPr bwMode="auto">
            <a:xfrm>
              <a:off x="2256" y="1880"/>
              <a:ext cx="1570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dirty="0" smtClean="0">
                  <a:solidFill>
                    <a:srgbClr val="006600"/>
                  </a:solidFill>
                  <a:latin typeface="+mn-ea"/>
                  <a:ea typeface="+mn-ea"/>
                </a:rPr>
                <a:t>Zn+2HCl=ZnCl</a:t>
              </a:r>
              <a:r>
                <a:rPr kumimoji="1" lang="en-US" altLang="zh-CN" baseline="-12000" dirty="0" smtClean="0">
                  <a:solidFill>
                    <a:srgbClr val="006600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 smtClean="0">
                  <a:solidFill>
                    <a:srgbClr val="006600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 smtClean="0">
                  <a:solidFill>
                    <a:srgbClr val="006600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 smtClean="0">
                  <a:solidFill>
                    <a:srgbClr val="006600"/>
                  </a:solidFill>
                  <a:latin typeface="+mn-ea"/>
                </a:rPr>
                <a:t>↑</a:t>
              </a:r>
              <a:endParaRPr kumimoji="1" lang="en-US" altLang="zh-CN" dirty="0">
                <a:solidFill>
                  <a:srgbClr val="006600"/>
                </a:solidFill>
                <a:latin typeface="+mn-ea"/>
                <a:ea typeface="+mn-ea"/>
              </a:endParaRPr>
            </a:p>
          </p:txBody>
        </p:sp>
        <p:sp>
          <p:nvSpPr>
            <p:cNvPr id="15380" name="Text Box 12"/>
            <p:cNvSpPr txBox="1">
              <a:spLocks noChangeArrowheads="1"/>
            </p:cNvSpPr>
            <p:nvPr/>
          </p:nvSpPr>
          <p:spPr bwMode="auto">
            <a:xfrm>
              <a:off x="3992" y="1854"/>
              <a:ext cx="1691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dirty="0" smtClean="0">
                  <a:solidFill>
                    <a:srgbClr val="0000FF"/>
                  </a:solidFill>
                  <a:latin typeface="+mn-ea"/>
                  <a:ea typeface="+mn-ea"/>
                </a:rPr>
                <a:t>Fe+2HCl=FeCl</a:t>
              </a:r>
              <a:r>
                <a:rPr kumimoji="1" lang="en-US" altLang="zh-CN" baseline="-12000" dirty="0" smtClean="0">
                  <a:solidFill>
                    <a:srgbClr val="0000FF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dirty="0" smtClean="0">
                  <a:solidFill>
                    <a:srgbClr val="0000FF"/>
                  </a:solidFill>
                  <a:latin typeface="+mn-ea"/>
                  <a:ea typeface="+mn-ea"/>
                </a:rPr>
                <a:t>+H</a:t>
              </a:r>
              <a:r>
                <a:rPr kumimoji="1" lang="en-US" altLang="zh-CN" baseline="-12000" dirty="0" smtClean="0">
                  <a:solidFill>
                    <a:srgbClr val="0000FF"/>
                  </a:solidFill>
                  <a:latin typeface="+mn-ea"/>
                  <a:ea typeface="+mn-ea"/>
                </a:rPr>
                <a:t>2</a:t>
              </a:r>
              <a:r>
                <a:rPr kumimoji="1" lang="en-US" altLang="zh-CN" sz="3200" dirty="0" smtClean="0">
                  <a:solidFill>
                    <a:srgbClr val="FF0000"/>
                  </a:solidFill>
                  <a:latin typeface="+mn-ea"/>
                </a:rPr>
                <a:t> </a:t>
              </a:r>
              <a:r>
                <a:rPr kumimoji="1" lang="en-US" altLang="zh-CN" dirty="0">
                  <a:solidFill>
                    <a:srgbClr val="FF0000"/>
                  </a:solidFill>
                  <a:latin typeface="+mn-ea"/>
                </a:rPr>
                <a:t>↑</a:t>
              </a:r>
              <a:endParaRPr kumimoji="1" lang="en-US" altLang="zh-CN" dirty="0">
                <a:solidFill>
                  <a:srgbClr val="0000FF"/>
                </a:solidFill>
                <a:latin typeface="+mn-ea"/>
                <a:ea typeface="+mn-ea"/>
              </a:endParaRPr>
            </a:p>
          </p:txBody>
        </p:sp>
        <p:sp>
          <p:nvSpPr>
            <p:cNvPr id="15381" name="Text Box 13"/>
            <p:cNvSpPr txBox="1">
              <a:spLocks noChangeArrowheads="1"/>
            </p:cNvSpPr>
            <p:nvPr/>
          </p:nvSpPr>
          <p:spPr bwMode="auto">
            <a:xfrm>
              <a:off x="443" y="2171"/>
              <a:ext cx="5190" cy="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lr>
                  <a:schemeClr val="bg2"/>
                </a:buClr>
                <a:buSzPct val="75000"/>
                <a:buFont typeface="Wingdings" pitchFamily="2" charset="2"/>
                <a:buChar char="p"/>
                <a:defRPr sz="28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lr>
                  <a:schemeClr val="tx2"/>
                </a:buClr>
                <a:buSzPct val="7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p"/>
                <a:defRPr sz="2000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Wingdings" pitchFamily="2" charset="2"/>
                <a:buChar char="§"/>
                <a:defRPr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dirty="0">
                  <a:solidFill>
                    <a:srgbClr val="0000FF"/>
                  </a:solidFill>
                  <a:latin typeface="+mj-ea"/>
                  <a:ea typeface="+mj-ea"/>
                </a:rPr>
                <a:t>24          </a:t>
              </a:r>
              <a:r>
                <a:rPr kumimoji="1" lang="en-US" altLang="zh-CN" dirty="0" smtClean="0">
                  <a:solidFill>
                    <a:srgbClr val="0000FF"/>
                  </a:solidFill>
                  <a:latin typeface="+mj-ea"/>
                  <a:ea typeface="+mj-ea"/>
                </a:rPr>
                <a:t>    2     </a:t>
              </a:r>
              <a:r>
                <a:rPr kumimoji="1" lang="en-US" altLang="zh-CN" dirty="0" smtClean="0">
                  <a:solidFill>
                    <a:srgbClr val="006600"/>
                  </a:solidFill>
                  <a:latin typeface="+mj-ea"/>
                  <a:ea typeface="+mj-ea"/>
                </a:rPr>
                <a:t>65            </a:t>
              </a:r>
              <a:r>
                <a:rPr kumimoji="1" lang="en-US" altLang="zh-CN" dirty="0">
                  <a:solidFill>
                    <a:srgbClr val="006600"/>
                  </a:solidFill>
                  <a:latin typeface="+mj-ea"/>
                  <a:ea typeface="+mj-ea"/>
                </a:rPr>
                <a:t>2</a:t>
              </a:r>
              <a:r>
                <a:rPr kumimoji="1" lang="en-US" altLang="zh-CN" dirty="0">
                  <a:solidFill>
                    <a:srgbClr val="0000FF"/>
                  </a:solidFill>
                  <a:latin typeface="+mj-ea"/>
                  <a:ea typeface="+mj-ea"/>
                </a:rPr>
                <a:t>    </a:t>
              </a:r>
              <a:r>
                <a:rPr kumimoji="1" lang="en-US" altLang="zh-CN" dirty="0" smtClean="0">
                  <a:solidFill>
                    <a:srgbClr val="0000FF"/>
                  </a:solidFill>
                  <a:latin typeface="+mj-ea"/>
                  <a:ea typeface="+mj-ea"/>
                </a:rPr>
                <a:t> 56            2</a:t>
              </a:r>
              <a:endParaRPr kumimoji="1" lang="en-US" altLang="zh-CN" dirty="0">
                <a:solidFill>
                  <a:srgbClr val="0000FF"/>
                </a:solidFill>
                <a:latin typeface="+mj-ea"/>
                <a:ea typeface="+mj-ea"/>
              </a:endParaRP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en-US" altLang="zh-CN" dirty="0">
                  <a:solidFill>
                    <a:srgbClr val="0000FF"/>
                  </a:solidFill>
                  <a:latin typeface="+mj-ea"/>
                  <a:ea typeface="+mj-ea"/>
                </a:rPr>
                <a:t>X       </a:t>
              </a:r>
              <a:r>
                <a:rPr kumimoji="1" lang="en-US" altLang="zh-CN" dirty="0" smtClean="0">
                  <a:solidFill>
                    <a:srgbClr val="0000FF"/>
                  </a:solidFill>
                  <a:latin typeface="+mj-ea"/>
                  <a:ea typeface="+mj-ea"/>
                </a:rPr>
                <a:t>       30g</a:t>
              </a:r>
              <a:r>
                <a:rPr kumimoji="1" lang="zh-CN" altLang="en-US" dirty="0" smtClean="0">
                  <a:solidFill>
                    <a:srgbClr val="0000FF"/>
                  </a:solidFill>
                  <a:latin typeface="+mj-ea"/>
                  <a:ea typeface="+mj-ea"/>
                </a:rPr>
                <a:t>    </a:t>
              </a:r>
              <a:r>
                <a:rPr kumimoji="1" lang="en-US" altLang="zh-CN" dirty="0" smtClean="0">
                  <a:solidFill>
                    <a:srgbClr val="006600"/>
                  </a:solidFill>
                  <a:latin typeface="+mj-ea"/>
                  <a:ea typeface="+mj-ea"/>
                </a:rPr>
                <a:t>Y </a:t>
              </a:r>
              <a:r>
                <a:rPr kumimoji="1" lang="en-US" altLang="zh-CN" dirty="0" smtClean="0">
                  <a:solidFill>
                    <a:srgbClr val="0000FF"/>
                  </a:solidFill>
                  <a:latin typeface="+mj-ea"/>
                  <a:ea typeface="+mj-ea"/>
                </a:rPr>
                <a:t>           </a:t>
              </a:r>
              <a:r>
                <a:rPr kumimoji="1" lang="en-US" altLang="zh-CN" dirty="0" smtClean="0">
                  <a:solidFill>
                    <a:srgbClr val="006600"/>
                  </a:solidFill>
                  <a:latin typeface="+mj-ea"/>
                  <a:ea typeface="+mj-ea"/>
                </a:rPr>
                <a:t>30g</a:t>
              </a:r>
              <a:r>
                <a:rPr kumimoji="1" lang="zh-CN" altLang="en-US" dirty="0" smtClean="0">
                  <a:solidFill>
                    <a:srgbClr val="0000FF"/>
                  </a:solidFill>
                  <a:latin typeface="+mj-ea"/>
                  <a:ea typeface="+mj-ea"/>
                </a:rPr>
                <a:t>    </a:t>
              </a:r>
              <a:r>
                <a:rPr kumimoji="1" lang="en-US" altLang="zh-CN" dirty="0" smtClean="0">
                  <a:solidFill>
                    <a:srgbClr val="0000FF"/>
                  </a:solidFill>
                  <a:latin typeface="+mj-ea"/>
                  <a:ea typeface="+mj-ea"/>
                </a:rPr>
                <a:t>Z             30g</a:t>
              </a:r>
              <a:r>
                <a:rPr kumimoji="1" lang="zh-CN" altLang="en-US" dirty="0" smtClean="0">
                  <a:solidFill>
                    <a:srgbClr val="0000FF"/>
                  </a:solidFill>
                  <a:latin typeface="+mj-ea"/>
                  <a:ea typeface="+mj-ea"/>
                </a:rPr>
                <a:t> </a:t>
              </a:r>
              <a:endParaRPr kumimoji="1" lang="zh-CN" altLang="en-US" dirty="0">
                <a:solidFill>
                  <a:srgbClr val="0000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5366" name="Line 25"/>
          <p:cNvSpPr>
            <a:spLocks noChangeShapeType="1"/>
          </p:cNvSpPr>
          <p:nvPr/>
        </p:nvSpPr>
        <p:spPr bwMode="auto">
          <a:xfrm>
            <a:off x="8327454" y="3284984"/>
            <a:ext cx="0" cy="1440000"/>
          </a:xfrm>
          <a:prstGeom prst="line">
            <a:avLst/>
          </a:prstGeom>
          <a:ln>
            <a:prstDash val="sysDot"/>
            <a:headEnd/>
            <a:tailEnd/>
          </a:ln>
          <a:ex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zh-CN" altLang="en-US">
              <a:ln w="28575">
                <a:solidFill>
                  <a:schemeClr val="tx1"/>
                </a:solidFill>
                <a:prstDash val="sysDot"/>
              </a:ln>
            </a:endParaRPr>
          </a:p>
        </p:txBody>
      </p:sp>
      <p:sp>
        <p:nvSpPr>
          <p:cNvPr id="15367" name="Line 26"/>
          <p:cNvSpPr>
            <a:spLocks noChangeShapeType="1"/>
          </p:cNvSpPr>
          <p:nvPr/>
        </p:nvSpPr>
        <p:spPr bwMode="auto">
          <a:xfrm>
            <a:off x="4583038" y="3284984"/>
            <a:ext cx="0" cy="1440000"/>
          </a:xfrm>
          <a:prstGeom prst="line">
            <a:avLst/>
          </a:prstGeom>
          <a:ln>
            <a:prstDash val="sysDot"/>
            <a:headEnd/>
            <a:tailEnd/>
          </a:ln>
          <a:ex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zh-CN" altLang="en-US"/>
          </a:p>
        </p:txBody>
      </p:sp>
      <p:grpSp>
        <p:nvGrpSpPr>
          <p:cNvPr id="23" name="Group 54"/>
          <p:cNvGrpSpPr>
            <a:grpSpLocks/>
          </p:cNvGrpSpPr>
          <p:nvPr/>
        </p:nvGrpSpPr>
        <p:grpSpPr bwMode="auto">
          <a:xfrm>
            <a:off x="1486694" y="5280914"/>
            <a:ext cx="5405263" cy="539749"/>
            <a:chOff x="930" y="3103"/>
            <a:chExt cx="2554" cy="340"/>
          </a:xfrm>
        </p:grpSpPr>
        <p:sp>
          <p:nvSpPr>
            <p:cNvPr id="24" name="Rectangle 55"/>
            <p:cNvSpPr>
              <a:spLocks noChangeArrowheads="1"/>
            </p:cNvSpPr>
            <p:nvPr/>
          </p:nvSpPr>
          <p:spPr bwMode="auto">
            <a:xfrm>
              <a:off x="930" y="3103"/>
              <a:ext cx="49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Mg</a:t>
              </a:r>
            </a:p>
          </p:txBody>
        </p:sp>
        <p:sp>
          <p:nvSpPr>
            <p:cNvPr id="25" name="Rectangle 56"/>
            <p:cNvSpPr>
              <a:spLocks noChangeArrowheads="1"/>
            </p:cNvSpPr>
            <p:nvPr/>
          </p:nvSpPr>
          <p:spPr bwMode="auto">
            <a:xfrm>
              <a:off x="1746" y="3113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Zn</a:t>
              </a:r>
            </a:p>
          </p:txBody>
        </p:sp>
        <p:sp>
          <p:nvSpPr>
            <p:cNvPr id="26" name="Rectangle 57"/>
            <p:cNvSpPr>
              <a:spLocks noChangeArrowheads="1"/>
            </p:cNvSpPr>
            <p:nvPr/>
          </p:nvSpPr>
          <p:spPr bwMode="auto">
            <a:xfrm>
              <a:off x="2529" y="3113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Fe</a:t>
              </a:r>
            </a:p>
          </p:txBody>
        </p:sp>
        <p:sp>
          <p:nvSpPr>
            <p:cNvPr id="27" name="Rectangle 58"/>
            <p:cNvSpPr>
              <a:spLocks noChangeArrowheads="1"/>
            </p:cNvSpPr>
            <p:nvPr/>
          </p:nvSpPr>
          <p:spPr bwMode="auto">
            <a:xfrm>
              <a:off x="3254" y="3113"/>
              <a:ext cx="23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H</a:t>
              </a:r>
              <a:r>
                <a:rPr kumimoji="1" lang="en-US" altLang="zh-CN" sz="2800" baseline="-25000">
                  <a:solidFill>
                    <a:srgbClr val="0000FF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28" name="Line 59"/>
            <p:cNvSpPr>
              <a:spLocks noChangeShapeType="1"/>
            </p:cNvSpPr>
            <p:nvPr/>
          </p:nvSpPr>
          <p:spPr bwMode="auto">
            <a:xfrm>
              <a:off x="2063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29" name="Line 60"/>
            <p:cNvSpPr>
              <a:spLocks noChangeShapeType="1"/>
            </p:cNvSpPr>
            <p:nvPr/>
          </p:nvSpPr>
          <p:spPr bwMode="auto">
            <a:xfrm>
              <a:off x="1337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30" name="Line 61"/>
            <p:cNvSpPr>
              <a:spLocks noChangeShapeType="1"/>
            </p:cNvSpPr>
            <p:nvPr/>
          </p:nvSpPr>
          <p:spPr bwMode="auto">
            <a:xfrm>
              <a:off x="2880" y="3304"/>
              <a:ext cx="363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31" name="Text Box 62"/>
          <p:cNvSpPr txBox="1">
            <a:spLocks noChangeArrowheads="1"/>
          </p:cNvSpPr>
          <p:nvPr/>
        </p:nvSpPr>
        <p:spPr bwMode="auto">
          <a:xfrm>
            <a:off x="1537487" y="5847655"/>
            <a:ext cx="52565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24       </a:t>
            </a:r>
            <a:r>
              <a:rPr lang="en-US" altLang="zh-CN" sz="2800" dirty="0" smtClean="0">
                <a:solidFill>
                  <a:srgbClr val="FF0000"/>
                </a:solidFill>
                <a:latin typeface="宋体" pitchFamily="2" charset="-122"/>
              </a:rPr>
              <a:t> 65       56      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2</a:t>
            </a:r>
          </a:p>
        </p:txBody>
      </p:sp>
      <p:sp>
        <p:nvSpPr>
          <p:cNvPr id="32" name="Text Box 63"/>
          <p:cNvSpPr txBox="1">
            <a:spLocks noChangeArrowheads="1"/>
          </p:cNvSpPr>
          <p:nvPr/>
        </p:nvSpPr>
        <p:spPr bwMode="auto">
          <a:xfrm>
            <a:off x="7052803" y="5352355"/>
            <a:ext cx="37914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（相同化合价的金属）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38092" y="908720"/>
            <a:ext cx="6891630" cy="52322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（</a:t>
            </a:r>
            <a:r>
              <a:rPr kumimoji="1" lang="en-US" altLang="zh-CN" dirty="0" smtClean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）</a:t>
            </a: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如何</a:t>
            </a:r>
            <a:r>
              <a:rPr kumimoji="1" lang="zh-CN" altLang="en-US" dirty="0">
                <a:solidFill>
                  <a:srgbClr val="FF0000"/>
                </a:solidFill>
                <a:latin typeface="+mn-ea"/>
                <a:ea typeface="+mn-ea"/>
              </a:rPr>
              <a:t>计算消耗金属或产生氢气的质量</a:t>
            </a:r>
          </a:p>
        </p:txBody>
      </p:sp>
      <p:sp>
        <p:nvSpPr>
          <p:cNvPr id="3" name="矩形 2"/>
          <p:cNvSpPr/>
          <p:nvPr/>
        </p:nvSpPr>
        <p:spPr>
          <a:xfrm>
            <a:off x="406574" y="1543432"/>
            <a:ext cx="113772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例</a:t>
            </a:r>
            <a:r>
              <a:rPr lang="en-US" altLang="zh-CN" sz="2800" dirty="0" smtClean="0">
                <a:latin typeface="+mn-ea"/>
                <a:ea typeface="+mn-ea"/>
              </a:rPr>
              <a:t>5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将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  <a:cs typeface="Times New Roman" pitchFamily="18" charset="0"/>
              </a:rPr>
              <a:t>等质量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的镁、铁、锌三种金属分別放入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  <a:cs typeface="Times New Roman" pitchFamily="18" charset="0"/>
              </a:rPr>
              <a:t>三份浓度相等的稀盐酸中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。生成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H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的质量与反应时间的关系如图所示。金属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X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是</a:t>
            </a:r>
            <a:r>
              <a:rPr lang="en-US" altLang="zh-CN" sz="2800" u="sng" dirty="0" smtClean="0">
                <a:latin typeface="+mn-ea"/>
                <a:ea typeface="+mn-ea"/>
                <a:cs typeface="Times New Roman" pitchFamily="18" charset="0"/>
              </a:rPr>
              <a:t>       </a:t>
            </a:r>
            <a:r>
              <a:rPr lang="en-US" altLang="zh-CN" sz="2800" dirty="0">
                <a:latin typeface="+mn-ea"/>
                <a:ea typeface="+mn-ea"/>
                <a:cs typeface="Courier New" pitchFamily="49" charset="0"/>
              </a:rPr>
              <a:t>(</a:t>
            </a:r>
            <a:r>
              <a:rPr lang="zh-CN" altLang="en-US" sz="2800" dirty="0">
                <a:latin typeface="+mn-ea"/>
                <a:ea typeface="+mn-ea"/>
              </a:rPr>
              <a:t>填化学式，下同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  <a:r>
              <a:rPr lang="zh-CN" altLang="en-US" sz="2800" dirty="0">
                <a:latin typeface="+mn-ea"/>
                <a:ea typeface="+mn-ea"/>
              </a:rPr>
              <a:t>，反应后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可能</a:t>
            </a:r>
            <a:r>
              <a:rPr lang="zh-CN" altLang="en-US" sz="2800" dirty="0">
                <a:latin typeface="+mn-ea"/>
                <a:ea typeface="+mn-ea"/>
              </a:rPr>
              <a:t>已经反应完的金属</a:t>
            </a:r>
            <a:r>
              <a:rPr lang="zh-CN" altLang="en-US" sz="2800" dirty="0" smtClean="0">
                <a:latin typeface="+mn-ea"/>
                <a:ea typeface="+mn-ea"/>
              </a:rPr>
              <a:t>是</a:t>
            </a:r>
            <a:r>
              <a:rPr lang="en-US" altLang="zh-CN" sz="2800" u="sng" dirty="0" smtClean="0">
                <a:latin typeface="+mn-ea"/>
                <a:ea typeface="+mn-ea"/>
              </a:rPr>
              <a:t>         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</a:rPr>
              <a:t>一定有剩余的金属</a:t>
            </a:r>
            <a:r>
              <a:rPr lang="zh-CN" altLang="en-US" sz="2800" dirty="0" smtClean="0">
                <a:latin typeface="+mn-ea"/>
                <a:ea typeface="+mn-ea"/>
              </a:rPr>
              <a:t>是</a:t>
            </a:r>
            <a:r>
              <a:rPr lang="en-US" altLang="zh-CN" sz="2800" u="sng" dirty="0" smtClean="0">
                <a:latin typeface="+mn-ea"/>
                <a:ea typeface="+mn-ea"/>
              </a:rPr>
              <a:t>       </a:t>
            </a:r>
            <a:r>
              <a:rPr lang="zh-CN" altLang="en-US" sz="2800" dirty="0" smtClean="0">
                <a:latin typeface="+mn-ea"/>
                <a:ea typeface="+mn-ea"/>
              </a:rPr>
              <a:t>。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P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5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 16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（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3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）</a:t>
            </a:r>
            <a:endParaRPr lang="en-US" altLang="zh-CN" sz="2800" dirty="0">
              <a:latin typeface="+mn-ea"/>
              <a:ea typeface="+mn-ea"/>
            </a:endParaRPr>
          </a:p>
        </p:txBody>
      </p:sp>
      <p:pic>
        <p:nvPicPr>
          <p:cNvPr id="4" name="Picture 3" descr="C:\Users\QQ\Desktop\九下化学（人教）（教用)百分2017\HX-3.t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1470" y="3645024"/>
            <a:ext cx="3162594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57"/>
          <p:cNvSpPr txBox="1">
            <a:spLocks noChangeArrowheads="1"/>
          </p:cNvSpPr>
          <p:nvPr/>
        </p:nvSpPr>
        <p:spPr bwMode="auto">
          <a:xfrm>
            <a:off x="962959" y="4915970"/>
            <a:ext cx="624882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24      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 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65     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   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56    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    73       2</a:t>
            </a:r>
            <a:endParaRPr lang="en-US" altLang="zh-CN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6" name="Text Box 57"/>
          <p:cNvSpPr txBox="1">
            <a:spLocks noChangeArrowheads="1"/>
          </p:cNvSpPr>
          <p:nvPr/>
        </p:nvSpPr>
        <p:spPr bwMode="auto">
          <a:xfrm>
            <a:off x="982638" y="5445224"/>
            <a:ext cx="22060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0000CC"/>
                </a:solidFill>
                <a:latin typeface="宋体" pitchFamily="2" charset="-122"/>
              </a:rPr>
              <a:t>65       65  </a:t>
            </a:r>
            <a:endParaRPr lang="en-US" altLang="zh-CN" dirty="0">
              <a:solidFill>
                <a:srgbClr val="0000CC"/>
              </a:solidFill>
              <a:latin typeface="宋体" pitchFamily="2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912166" y="4345286"/>
            <a:ext cx="6407176" cy="559567"/>
            <a:chOff x="912166" y="4345286"/>
            <a:chExt cx="6407176" cy="559567"/>
          </a:xfrm>
        </p:grpSpPr>
        <p:sp>
          <p:nvSpPr>
            <p:cNvPr id="9" name="Rectangle 50"/>
            <p:cNvSpPr>
              <a:spLocks noChangeArrowheads="1"/>
            </p:cNvSpPr>
            <p:nvPr/>
          </p:nvSpPr>
          <p:spPr bwMode="auto">
            <a:xfrm>
              <a:off x="912166" y="4365104"/>
              <a:ext cx="1056079" cy="519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 sz="2800">
                  <a:solidFill>
                    <a:srgbClr val="0000FF"/>
                  </a:solidFill>
                  <a:latin typeface="宋体" pitchFamily="2" charset="-122"/>
                </a:rPr>
                <a:t>Mg</a:t>
              </a:r>
            </a:p>
          </p:txBody>
        </p:sp>
        <p:sp>
          <p:nvSpPr>
            <p:cNvPr id="10" name="Rectangle 51"/>
            <p:cNvSpPr>
              <a:spLocks noChangeArrowheads="1"/>
            </p:cNvSpPr>
            <p:nvPr/>
          </p:nvSpPr>
          <p:spPr bwMode="auto">
            <a:xfrm>
              <a:off x="2352298" y="4380979"/>
              <a:ext cx="546029" cy="5238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 dirty="0">
                  <a:solidFill>
                    <a:srgbClr val="0000FF"/>
                  </a:solidFill>
                  <a:latin typeface="宋体" pitchFamily="2" charset="-122"/>
                </a:rPr>
                <a:t>Zn</a:t>
              </a:r>
            </a:p>
          </p:txBody>
        </p:sp>
        <p:sp>
          <p:nvSpPr>
            <p:cNvPr id="11" name="Rectangle 52"/>
            <p:cNvSpPr>
              <a:spLocks noChangeArrowheads="1"/>
            </p:cNvSpPr>
            <p:nvPr/>
          </p:nvSpPr>
          <p:spPr bwMode="auto">
            <a:xfrm>
              <a:off x="3862958" y="4380979"/>
              <a:ext cx="546029" cy="5238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 dirty="0">
                  <a:solidFill>
                    <a:srgbClr val="0000FF"/>
                  </a:solidFill>
                  <a:latin typeface="宋体" pitchFamily="2" charset="-122"/>
                </a:rPr>
                <a:t>Fe</a:t>
              </a:r>
            </a:p>
          </p:txBody>
        </p:sp>
        <p:sp>
          <p:nvSpPr>
            <p:cNvPr id="12" name="Rectangle 53"/>
            <p:cNvSpPr>
              <a:spLocks noChangeArrowheads="1"/>
            </p:cNvSpPr>
            <p:nvPr/>
          </p:nvSpPr>
          <p:spPr bwMode="auto">
            <a:xfrm>
              <a:off x="5159102" y="4380979"/>
              <a:ext cx="90922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 dirty="0" smtClean="0">
                  <a:solidFill>
                    <a:srgbClr val="FF0000"/>
                  </a:solidFill>
                  <a:latin typeface="宋体" pitchFamily="2" charset="-122"/>
                </a:rPr>
                <a:t>2</a:t>
              </a:r>
              <a:r>
                <a:rPr kumimoji="1" lang="en-US" altLang="zh-CN" sz="2800" dirty="0" smtClean="0">
                  <a:solidFill>
                    <a:srgbClr val="0000FF"/>
                  </a:solidFill>
                  <a:latin typeface="宋体" pitchFamily="2" charset="-122"/>
                </a:rPr>
                <a:t>HCl</a:t>
              </a:r>
              <a:endParaRPr kumimoji="1" lang="en-US" altLang="zh-CN" sz="2800" baseline="-25000" dirty="0">
                <a:solidFill>
                  <a:srgbClr val="0000FF"/>
                </a:solidFill>
                <a:latin typeface="宋体" pitchFamily="2" charset="-122"/>
              </a:endParaRPr>
            </a:p>
          </p:txBody>
        </p:sp>
        <p:sp>
          <p:nvSpPr>
            <p:cNvPr id="13" name="Line 54"/>
            <p:cNvSpPr>
              <a:spLocks noChangeShapeType="1"/>
            </p:cNvSpPr>
            <p:nvPr/>
          </p:nvSpPr>
          <p:spPr bwMode="auto">
            <a:xfrm>
              <a:off x="3023194" y="4684191"/>
              <a:ext cx="768250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Line 55"/>
            <p:cNvSpPr>
              <a:spLocks noChangeShapeType="1"/>
            </p:cNvSpPr>
            <p:nvPr/>
          </p:nvSpPr>
          <p:spPr bwMode="auto">
            <a:xfrm>
              <a:off x="1486694" y="4684191"/>
              <a:ext cx="768250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Line 56"/>
            <p:cNvSpPr>
              <a:spLocks noChangeShapeType="1"/>
            </p:cNvSpPr>
            <p:nvPr/>
          </p:nvSpPr>
          <p:spPr bwMode="auto">
            <a:xfrm>
              <a:off x="4511030" y="4684191"/>
              <a:ext cx="768250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Rectangle 53"/>
            <p:cNvSpPr>
              <a:spLocks noChangeArrowheads="1"/>
            </p:cNvSpPr>
            <p:nvPr/>
          </p:nvSpPr>
          <p:spPr bwMode="auto">
            <a:xfrm>
              <a:off x="6832572" y="4345286"/>
              <a:ext cx="486770" cy="5238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2800" dirty="0">
                  <a:solidFill>
                    <a:srgbClr val="0000FF"/>
                  </a:solidFill>
                  <a:latin typeface="宋体" pitchFamily="2" charset="-122"/>
                </a:rPr>
                <a:t>H</a:t>
              </a:r>
              <a:r>
                <a:rPr kumimoji="1" lang="en-US" altLang="zh-CN" sz="2800" baseline="-25000" dirty="0">
                  <a:solidFill>
                    <a:srgbClr val="0000FF"/>
                  </a:solidFill>
                  <a:latin typeface="宋体" pitchFamily="2" charset="-122"/>
                </a:rPr>
                <a:t>2</a:t>
              </a:r>
            </a:p>
          </p:txBody>
        </p:sp>
        <p:sp>
          <p:nvSpPr>
            <p:cNvPr id="28" name="Line 56"/>
            <p:cNvSpPr>
              <a:spLocks noChangeShapeType="1"/>
            </p:cNvSpPr>
            <p:nvPr/>
          </p:nvSpPr>
          <p:spPr bwMode="auto">
            <a:xfrm>
              <a:off x="6023198" y="4681602"/>
              <a:ext cx="768250" cy="0"/>
            </a:xfrm>
            <a:prstGeom prst="line">
              <a:avLst/>
            </a:prstGeom>
            <a:noFill/>
            <a:ln w="222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" name="Text Box 57"/>
          <p:cNvSpPr txBox="1">
            <a:spLocks noChangeArrowheads="1"/>
          </p:cNvSpPr>
          <p:nvPr/>
        </p:nvSpPr>
        <p:spPr bwMode="auto">
          <a:xfrm>
            <a:off x="5519142" y="3553852"/>
            <a:ext cx="1988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6600"/>
                </a:solidFill>
                <a:latin typeface="宋体" pitchFamily="2" charset="-122"/>
              </a:rPr>
              <a:t>（</a:t>
            </a:r>
            <a:r>
              <a:rPr lang="zh-CN" altLang="en-US" sz="2800" dirty="0">
                <a:solidFill>
                  <a:srgbClr val="006600"/>
                </a:solidFill>
                <a:latin typeface="宋体" pitchFamily="2" charset="-122"/>
              </a:rPr>
              <a:t>极值法</a:t>
            </a:r>
            <a:r>
              <a:rPr lang="zh-CN" altLang="en-US" sz="2800" dirty="0" smtClean="0">
                <a:solidFill>
                  <a:srgbClr val="006600"/>
                </a:solidFill>
                <a:latin typeface="宋体" pitchFamily="2" charset="-122"/>
              </a:rPr>
              <a:t>）</a:t>
            </a:r>
            <a:endParaRPr lang="en-US" altLang="zh-CN" sz="2800" dirty="0">
              <a:solidFill>
                <a:srgbClr val="006600"/>
              </a:solidFill>
              <a:latin typeface="宋体" pitchFamily="2" charset="-122"/>
            </a:endParaRPr>
          </a:p>
        </p:txBody>
      </p:sp>
      <p:sp>
        <p:nvSpPr>
          <p:cNvPr id="31" name="Rectangle 4"/>
          <p:cNvSpPr>
            <a:spLocks noChangeArrowheads="1"/>
          </p:cNvSpPr>
          <p:nvPr/>
        </p:nvSpPr>
        <p:spPr bwMode="auto">
          <a:xfrm>
            <a:off x="9799939" y="2256939"/>
            <a:ext cx="54373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Mg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2" name="Rectangle 6"/>
          <p:cNvSpPr>
            <a:spLocks noChangeArrowheads="1"/>
          </p:cNvSpPr>
          <p:nvPr/>
        </p:nvSpPr>
        <p:spPr bwMode="auto">
          <a:xfrm>
            <a:off x="8001674" y="2852936"/>
            <a:ext cx="5469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Zn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33" name="Rectangle 7"/>
          <p:cNvSpPr>
            <a:spLocks noChangeArrowheads="1"/>
          </p:cNvSpPr>
          <p:nvPr/>
        </p:nvSpPr>
        <p:spPr bwMode="auto">
          <a:xfrm>
            <a:off x="2278782" y="3553852"/>
            <a:ext cx="54373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Mg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78582" y="6002124"/>
            <a:ext cx="8481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6600"/>
                </a:solidFill>
                <a:latin typeface="+mn-ea"/>
                <a:cs typeface="Times New Roman" pitchFamily="18" charset="0"/>
              </a:rPr>
              <a:t>稀盐酸的质量不能确定，故</a:t>
            </a:r>
            <a:r>
              <a:rPr lang="en-US" altLang="zh-CN" sz="2800" dirty="0" smtClean="0">
                <a:solidFill>
                  <a:srgbClr val="006600"/>
                </a:solidFill>
                <a:latin typeface="+mn-ea"/>
                <a:cs typeface="Times New Roman" pitchFamily="18" charset="0"/>
              </a:rPr>
              <a:t>Fe</a:t>
            </a:r>
            <a:r>
              <a:rPr lang="zh-CN" altLang="en-US" sz="2800" dirty="0" smtClean="0">
                <a:solidFill>
                  <a:srgbClr val="006600"/>
                </a:solidFill>
                <a:latin typeface="+mn-ea"/>
                <a:cs typeface="Times New Roman" pitchFamily="18" charset="0"/>
              </a:rPr>
              <a:t>无法确定是否有剩余！</a:t>
            </a:r>
            <a:endParaRPr lang="zh-CN" altLang="en-US" sz="2800" dirty="0"/>
          </a:p>
        </p:txBody>
      </p:sp>
      <p:sp>
        <p:nvSpPr>
          <p:cNvPr id="35" name="Rectangle 6"/>
          <p:cNvSpPr>
            <a:spLocks noChangeArrowheads="1"/>
          </p:cNvSpPr>
          <p:nvPr/>
        </p:nvSpPr>
        <p:spPr bwMode="auto">
          <a:xfrm>
            <a:off x="8538055" y="2833772"/>
            <a:ext cx="9076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Fe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19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6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38092" y="908720"/>
            <a:ext cx="6891630" cy="52322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（</a:t>
            </a:r>
            <a:r>
              <a:rPr kumimoji="1" lang="en-US" altLang="zh-CN" dirty="0" smtClean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）</a:t>
            </a:r>
            <a:r>
              <a:rPr kumimoji="1"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如何</a:t>
            </a:r>
            <a:r>
              <a:rPr kumimoji="1" lang="zh-CN" altLang="en-US" dirty="0">
                <a:solidFill>
                  <a:srgbClr val="FF0000"/>
                </a:solidFill>
                <a:latin typeface="+mn-ea"/>
                <a:ea typeface="+mn-ea"/>
              </a:rPr>
              <a:t>计算消耗金属或产生氢气的质量</a:t>
            </a:r>
          </a:p>
        </p:txBody>
      </p:sp>
      <p:sp>
        <p:nvSpPr>
          <p:cNvPr id="3" name="矩形 2"/>
          <p:cNvSpPr/>
          <p:nvPr/>
        </p:nvSpPr>
        <p:spPr>
          <a:xfrm>
            <a:off x="550590" y="1548656"/>
            <a:ext cx="1137726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zh-CN" altLang="en-US" sz="2800" dirty="0" smtClean="0">
                <a:latin typeface="+mn-ea"/>
              </a:rPr>
              <a:t>例</a:t>
            </a:r>
            <a:r>
              <a:rPr lang="en-US" altLang="zh-CN" sz="2800" dirty="0" smtClean="0">
                <a:latin typeface="+mn-ea"/>
              </a:rPr>
              <a:t>6</a:t>
            </a:r>
            <a:r>
              <a:rPr lang="zh-CN" altLang="en-US" sz="2800" dirty="0" smtClean="0">
                <a:latin typeface="+mn-ea"/>
              </a:rPr>
              <a:t>、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等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质量的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X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Y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两种金属分别和足量的同体积、同浓度的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盐酸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反应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产生气体的质量与时间的关系如图所示。下列说法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中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不正确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的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是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(      )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P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8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 9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A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i="1" dirty="0">
                <a:latin typeface="+mn-ea"/>
                <a:ea typeface="+mn-ea"/>
                <a:cs typeface="Times New Roman" pitchFamily="18" charset="0"/>
              </a:rPr>
              <a:t>t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1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时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产生气体的质量：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X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＞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Y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B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i="1" dirty="0">
                <a:latin typeface="+mn-ea"/>
                <a:ea typeface="+mn-ea"/>
                <a:cs typeface="Times New Roman" pitchFamily="18" charset="0"/>
              </a:rPr>
              <a:t>t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时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消耗金属的质量：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X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＞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Y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i="1" dirty="0">
                <a:latin typeface="+mn-ea"/>
                <a:ea typeface="+mn-ea"/>
                <a:cs typeface="Times New Roman" pitchFamily="18" charset="0"/>
              </a:rPr>
              <a:t>t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时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消耗金属的质量：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X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＝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Y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D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i="1" dirty="0">
                <a:latin typeface="+mn-ea"/>
                <a:ea typeface="+mn-ea"/>
                <a:cs typeface="Times New Roman" pitchFamily="18" charset="0"/>
              </a:rPr>
              <a:t>t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时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消耗盐酸的质量：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X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＝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Y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pic>
        <p:nvPicPr>
          <p:cNvPr id="4" name="Picture 4" descr="C:\Users\QQ\Desktop\九下化学（人教）（教用)百分2017\HX23.TIF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366" y="3068960"/>
            <a:ext cx="3600400" cy="3034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850654" y="2977788"/>
            <a:ext cx="4443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</a:rPr>
              <a:t>D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19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550590" y="832298"/>
            <a:ext cx="10009288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0000FF"/>
                </a:solidFill>
                <a:latin typeface="Arial Black" pitchFamily="34" charset="0"/>
              </a:rPr>
              <a:t>3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0000FF"/>
                </a:solidFill>
                <a:latin typeface="Arial Black" pitchFamily="34" charset="0"/>
              </a:rPr>
              <a:t>金属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与金属化合物溶液（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盐溶液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）能否</a:t>
            </a:r>
            <a:r>
              <a:rPr kumimoji="1" lang="zh-CN" altLang="en-US" dirty="0">
                <a:solidFill>
                  <a:srgbClr val="0000FF"/>
                </a:solidFill>
                <a:latin typeface="Arial Black" pitchFamily="34" charset="0"/>
              </a:rPr>
              <a:t>发生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置换反应</a:t>
            </a:r>
            <a:endParaRPr kumimoji="1" lang="en-US" altLang="zh-CN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50944" y="1556792"/>
            <a:ext cx="1842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判断依据</a:t>
            </a: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:</a:t>
            </a:r>
            <a:endParaRPr lang="zh-CN" altLang="en-US" sz="2800" dirty="0"/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2552881" y="1556792"/>
            <a:ext cx="944698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 smtClean="0">
                <a:latin typeface="宋体" pitchFamily="2" charset="-122"/>
              </a:rPr>
              <a:t>a</a:t>
            </a:r>
            <a:r>
              <a:rPr kumimoji="1" lang="zh-CN" altLang="en-US" sz="2800" dirty="0" smtClean="0">
                <a:latin typeface="宋体" pitchFamily="2" charset="-122"/>
              </a:rPr>
              <a:t>、在</a:t>
            </a:r>
            <a:r>
              <a:rPr kumimoji="1" lang="zh-CN" altLang="en-US" sz="2800" dirty="0">
                <a:latin typeface="宋体" pitchFamily="2" charset="-122"/>
              </a:rPr>
              <a:t>金属活动性顺序里，位于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前面的金属</a:t>
            </a:r>
            <a:r>
              <a:rPr kumimoji="1" lang="zh-CN" altLang="en-US" sz="2800" dirty="0">
                <a:latin typeface="宋体" pitchFamily="2" charset="-122"/>
              </a:rPr>
              <a:t>能把后面的</a:t>
            </a:r>
            <a:r>
              <a:rPr kumimoji="1" lang="zh-CN" altLang="en-US" sz="2800" dirty="0" smtClean="0">
                <a:latin typeface="宋体" pitchFamily="2" charset="-122"/>
              </a:rPr>
              <a:t>金属  </a:t>
            </a:r>
            <a:endParaRPr kumimoji="1" lang="en-US" altLang="zh-CN" sz="2800" dirty="0" smtClean="0">
              <a:latin typeface="宋体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宋体" pitchFamily="2" charset="-122"/>
              </a:rPr>
              <a:t> </a:t>
            </a:r>
            <a:r>
              <a:rPr kumimoji="1" lang="en-US" altLang="zh-CN" sz="2800" dirty="0" smtClean="0">
                <a:latin typeface="宋体" pitchFamily="2" charset="-122"/>
              </a:rPr>
              <a:t>   </a:t>
            </a:r>
            <a:r>
              <a:rPr kumimoji="1" lang="zh-CN" altLang="en-US" sz="2800" dirty="0" smtClean="0">
                <a:latin typeface="宋体" pitchFamily="2" charset="-122"/>
              </a:rPr>
              <a:t>从他们化合物</a:t>
            </a:r>
            <a:r>
              <a:rPr kumimoji="1" lang="zh-CN" altLang="en-US" sz="2800" dirty="0">
                <a:latin typeface="宋体" pitchFamily="2" charset="-122"/>
              </a:rPr>
              <a:t>的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溶液</a:t>
            </a:r>
            <a:r>
              <a:rPr kumimoji="1" lang="zh-CN" altLang="en-US" sz="2800" dirty="0">
                <a:solidFill>
                  <a:srgbClr val="0000CC"/>
                </a:solidFill>
                <a:latin typeface="Arial Black" pitchFamily="34" charset="0"/>
              </a:rPr>
              <a:t>（盐溶液）</a:t>
            </a:r>
            <a:r>
              <a:rPr kumimoji="1" lang="zh-CN" altLang="en-US" sz="2800" dirty="0" smtClean="0">
                <a:latin typeface="宋体" pitchFamily="2" charset="-122"/>
              </a:rPr>
              <a:t>里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置换</a:t>
            </a:r>
            <a:r>
              <a:rPr kumimoji="1" lang="zh-CN" altLang="en-US" sz="2800" dirty="0">
                <a:latin typeface="宋体" pitchFamily="2" charset="-122"/>
              </a:rPr>
              <a:t>出来。</a:t>
            </a: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2635769" y="2852936"/>
            <a:ext cx="9148069" cy="52322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800" dirty="0" smtClean="0"/>
              <a:t>b</a:t>
            </a:r>
            <a:r>
              <a:rPr kumimoji="1" lang="zh-CN" altLang="en-US" sz="2800" dirty="0" smtClean="0"/>
              <a:t>、位于</a:t>
            </a:r>
            <a:r>
              <a:rPr kumimoji="1" lang="zh-CN" altLang="en-US" sz="2800" dirty="0">
                <a:solidFill>
                  <a:srgbClr val="0000CC"/>
                </a:solidFill>
              </a:rPr>
              <a:t>前面的金属</a:t>
            </a:r>
            <a:r>
              <a:rPr kumimoji="1" lang="zh-CN" altLang="en-US" sz="2800" dirty="0"/>
              <a:t>不能是</a:t>
            </a:r>
            <a:r>
              <a:rPr kumimoji="1" lang="en-US" altLang="zh-CN" sz="2800" dirty="0"/>
              <a:t>K</a:t>
            </a:r>
            <a:r>
              <a:rPr kumimoji="1" lang="zh-CN" altLang="en-US" sz="2800" dirty="0" smtClean="0"/>
              <a:t>、</a:t>
            </a:r>
            <a:r>
              <a:rPr lang="en-US" altLang="zh-CN" sz="2800" dirty="0" smtClean="0">
                <a:solidFill>
                  <a:srgbClr val="FF0000"/>
                </a:solidFill>
              </a:rPr>
              <a:t> </a:t>
            </a:r>
            <a:r>
              <a:rPr lang="en-US" altLang="zh-CN" sz="2800" dirty="0" err="1" smtClean="0">
                <a:solidFill>
                  <a:srgbClr val="FF0000"/>
                </a:solidFill>
              </a:rPr>
              <a:t>Ba</a:t>
            </a:r>
            <a:r>
              <a:rPr lang="zh-CN" altLang="en-US" sz="2800" dirty="0" smtClean="0">
                <a:solidFill>
                  <a:srgbClr val="FF0000"/>
                </a:solidFill>
              </a:rPr>
              <a:t>、 </a:t>
            </a:r>
            <a:r>
              <a:rPr kumimoji="1" lang="en-US" altLang="zh-CN" sz="2800" dirty="0" smtClean="0"/>
              <a:t>Ca</a:t>
            </a:r>
            <a:r>
              <a:rPr kumimoji="1" lang="zh-CN" altLang="en-US" sz="2800" dirty="0"/>
              <a:t>、</a:t>
            </a:r>
            <a:r>
              <a:rPr kumimoji="1" lang="en-US" altLang="zh-CN" sz="2800" dirty="0" smtClean="0"/>
              <a:t>Na</a:t>
            </a:r>
            <a:r>
              <a:rPr lang="zh-CN" altLang="en-US" sz="2800" dirty="0" smtClean="0"/>
              <a:t>等四种金属</a:t>
            </a:r>
            <a:r>
              <a:rPr kumimoji="1" lang="en-US" altLang="zh-CN" sz="2800" dirty="0" smtClean="0"/>
              <a:t> </a:t>
            </a:r>
            <a:endParaRPr kumimoji="1" lang="en-US" altLang="zh-CN" sz="2800" dirty="0"/>
          </a:p>
        </p:txBody>
      </p:sp>
      <p:sp>
        <p:nvSpPr>
          <p:cNvPr id="2" name="矩形 1"/>
          <p:cNvSpPr/>
          <p:nvPr/>
        </p:nvSpPr>
        <p:spPr>
          <a:xfrm>
            <a:off x="406574" y="3906922"/>
            <a:ext cx="1137726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zh-CN" altLang="en-US" sz="2800" dirty="0" smtClean="0">
                <a:latin typeface="+mn-ea"/>
                <a:ea typeface="+mn-ea"/>
              </a:rPr>
              <a:t>例</a:t>
            </a:r>
            <a:r>
              <a:rPr lang="en-US" altLang="zh-CN" sz="2800" dirty="0" smtClean="0">
                <a:latin typeface="+mn-ea"/>
                <a:ea typeface="+mn-ea"/>
              </a:rPr>
              <a:t>7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下列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四种金属中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有一种金属的化合物溶液与其他三种金属都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能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发生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置换反应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这种金属是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 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)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P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6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 3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A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   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   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  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Mg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6373005" y="4705980"/>
            <a:ext cx="51428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2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550590" y="832298"/>
            <a:ext cx="10009288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0000FF"/>
                </a:solidFill>
                <a:latin typeface="Arial Black" pitchFamily="34" charset="0"/>
              </a:rPr>
              <a:t>3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0000FF"/>
                </a:solidFill>
                <a:latin typeface="Arial Black" pitchFamily="34" charset="0"/>
              </a:rPr>
              <a:t>金属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与金属化合物溶液（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盐溶液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）能否</a:t>
            </a:r>
            <a:r>
              <a:rPr kumimoji="1" lang="zh-CN" altLang="en-US" dirty="0">
                <a:solidFill>
                  <a:srgbClr val="0000FF"/>
                </a:solidFill>
                <a:latin typeface="Arial Black" pitchFamily="34" charset="0"/>
              </a:rPr>
              <a:t>发生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置换反应</a:t>
            </a:r>
            <a:endParaRPr kumimoji="1" lang="en-US" altLang="zh-CN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06574" y="1484784"/>
            <a:ext cx="1137726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zh-CN" altLang="en-US" sz="2800" dirty="0" smtClean="0">
                <a:latin typeface="+mn-ea"/>
                <a:ea typeface="+mn-ea"/>
              </a:rPr>
              <a:t>例</a:t>
            </a:r>
            <a:r>
              <a:rPr lang="en-US" altLang="zh-CN" sz="2800" dirty="0" smtClean="0">
                <a:latin typeface="+mn-ea"/>
                <a:ea typeface="+mn-ea"/>
              </a:rPr>
              <a:t>8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zh-CN" altLang="en-US" sz="2800" dirty="0">
                <a:cs typeface="Times New Roman" pitchFamily="18" charset="0"/>
              </a:rPr>
              <a:t>为了探究镁、锌、铜三种金属的活动性强弱</a:t>
            </a:r>
            <a:r>
              <a:rPr lang="zh-CN" altLang="en-US" sz="2800" dirty="0">
                <a:latin typeface="MingLiU_HKSCS" pitchFamily="18" charset="-120"/>
                <a:ea typeface="MingLiU_HKSCS" pitchFamily="18" charset="-120"/>
              </a:rPr>
              <a:t>，</a:t>
            </a:r>
            <a:r>
              <a:rPr lang="zh-CN" altLang="en-US" sz="2800" dirty="0">
                <a:cs typeface="Times New Roman" pitchFamily="18" charset="0"/>
              </a:rPr>
              <a:t>将形状、大小</a:t>
            </a:r>
            <a:r>
              <a:rPr lang="zh-CN" altLang="en-US" sz="2800" dirty="0" smtClean="0">
                <a:cs typeface="Times New Roman" pitchFamily="18" charset="0"/>
              </a:rPr>
              <a:t>相同</a:t>
            </a:r>
            <a:endParaRPr lang="en-US" altLang="zh-CN" sz="2800" dirty="0" smtClean="0"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cs typeface="Times New Roman" pitchFamily="18" charset="0"/>
              </a:rPr>
              <a:t> </a:t>
            </a:r>
            <a:r>
              <a:rPr lang="en-US" altLang="zh-CN" sz="2800" dirty="0" smtClean="0">
                <a:cs typeface="Times New Roman" pitchFamily="18" charset="0"/>
              </a:rPr>
              <a:t>          </a:t>
            </a:r>
            <a:r>
              <a:rPr lang="zh-CN" altLang="en-US" sz="2800" dirty="0" smtClean="0">
                <a:cs typeface="Times New Roman" pitchFamily="18" charset="0"/>
              </a:rPr>
              <a:t>的</a:t>
            </a:r>
            <a:r>
              <a:rPr lang="zh-CN" altLang="en-US" sz="2800" dirty="0">
                <a:cs typeface="Times New Roman" pitchFamily="18" charset="0"/>
              </a:rPr>
              <a:t>三种金属分别放入装有</a:t>
            </a:r>
            <a:r>
              <a:rPr lang="en-US" altLang="zh-CN" sz="2800" dirty="0">
                <a:cs typeface="Times New Roman" pitchFamily="18" charset="0"/>
              </a:rPr>
              <a:t>X</a:t>
            </a:r>
            <a:r>
              <a:rPr lang="zh-CN" altLang="en-US" sz="2800" dirty="0">
                <a:cs typeface="Times New Roman" pitchFamily="18" charset="0"/>
              </a:rPr>
              <a:t>溶液的试管中</a:t>
            </a:r>
            <a:r>
              <a:rPr lang="zh-CN" altLang="en-US" sz="2800" dirty="0">
                <a:latin typeface="MingLiU_HKSCS" pitchFamily="18" charset="-120"/>
                <a:ea typeface="MingLiU_HKSCS" pitchFamily="18" charset="-120"/>
              </a:rPr>
              <a:t>，</a:t>
            </a:r>
            <a:r>
              <a:rPr lang="zh-CN" altLang="en-US" sz="2800" dirty="0">
                <a:cs typeface="Times New Roman" pitchFamily="18" charset="0"/>
              </a:rPr>
              <a:t>通过观察现象即</a:t>
            </a:r>
            <a:r>
              <a:rPr lang="zh-CN" altLang="en-US" sz="2800" dirty="0" smtClean="0">
                <a:cs typeface="Times New Roman" pitchFamily="18" charset="0"/>
              </a:rPr>
              <a:t>能得</a:t>
            </a:r>
            <a:endParaRPr lang="en-US" altLang="zh-CN" sz="2800" dirty="0" smtClean="0"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cs typeface="Times New Roman" pitchFamily="18" charset="0"/>
              </a:rPr>
              <a:t> </a:t>
            </a:r>
            <a:r>
              <a:rPr lang="en-US" altLang="zh-CN" sz="2800" dirty="0" smtClean="0">
                <a:cs typeface="Times New Roman" pitchFamily="18" charset="0"/>
              </a:rPr>
              <a:t>          </a:t>
            </a:r>
            <a:r>
              <a:rPr lang="zh-CN" altLang="en-US" sz="2800" dirty="0" smtClean="0">
                <a:cs typeface="Times New Roman" pitchFamily="18" charset="0"/>
              </a:rPr>
              <a:t>出</a:t>
            </a:r>
            <a:r>
              <a:rPr lang="zh-CN" altLang="en-US" sz="2800" dirty="0">
                <a:cs typeface="Times New Roman" pitchFamily="18" charset="0"/>
              </a:rPr>
              <a:t>实验结论。则</a:t>
            </a:r>
            <a:r>
              <a:rPr lang="en-US" altLang="zh-CN" sz="2800" dirty="0">
                <a:cs typeface="Times New Roman" pitchFamily="18" charset="0"/>
              </a:rPr>
              <a:t>X</a:t>
            </a:r>
            <a:r>
              <a:rPr lang="zh-CN" altLang="en-US" sz="2800" dirty="0">
                <a:cs typeface="Times New Roman" pitchFamily="18" charset="0"/>
              </a:rPr>
              <a:t>溶液是</a:t>
            </a:r>
            <a:r>
              <a:rPr lang="en-US" altLang="zh-CN" sz="2800" dirty="0">
                <a:cs typeface="Times New Roman" pitchFamily="18" charset="0"/>
              </a:rPr>
              <a:t>(           </a:t>
            </a:r>
            <a:r>
              <a:rPr lang="en-US" altLang="zh-CN" sz="2800" dirty="0" smtClean="0">
                <a:cs typeface="Times New Roman" pitchFamily="18" charset="0"/>
              </a:rPr>
              <a:t>)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P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7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 11</a:t>
            </a:r>
            <a:endParaRPr lang="en-US" altLang="zh-CN" sz="2800" dirty="0"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cs typeface="Times New Roman" pitchFamily="18" charset="0"/>
              </a:rPr>
              <a:t>           A</a:t>
            </a:r>
            <a:r>
              <a:rPr lang="zh-CN" altLang="en-US" sz="2800" dirty="0" smtClean="0">
                <a:latin typeface="MingLiU_HKSCS" pitchFamily="18" charset="-120"/>
                <a:ea typeface="MingLiU_HKSCS" pitchFamily="18" charset="-120"/>
              </a:rPr>
              <a:t>．</a:t>
            </a:r>
            <a:r>
              <a:rPr lang="zh-CN" altLang="en-US" sz="2800" dirty="0" smtClean="0">
                <a:cs typeface="Times New Roman" pitchFamily="18" charset="0"/>
              </a:rPr>
              <a:t>稀硫酸                               </a:t>
            </a:r>
            <a:r>
              <a:rPr lang="en-US" altLang="zh-CN" sz="2800" dirty="0" smtClean="0">
                <a:cs typeface="Times New Roman" pitchFamily="18" charset="0"/>
              </a:rPr>
              <a:t>B</a:t>
            </a:r>
            <a:r>
              <a:rPr lang="zh-CN" altLang="en-US" sz="2800" dirty="0" smtClean="0">
                <a:cs typeface="Times New Roman" pitchFamily="18" charset="0"/>
              </a:rPr>
              <a:t>．硝酸银溶液     </a:t>
            </a:r>
            <a:endParaRPr lang="en-US" altLang="zh-CN" sz="2800" dirty="0" smtClean="0"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cs typeface="Times New Roman" pitchFamily="18" charset="0"/>
              </a:rPr>
              <a:t> </a:t>
            </a:r>
            <a:r>
              <a:rPr lang="en-US" altLang="zh-CN" sz="2800" dirty="0" smtClean="0">
                <a:cs typeface="Times New Roman" pitchFamily="18" charset="0"/>
              </a:rPr>
              <a:t>         C</a:t>
            </a:r>
            <a:r>
              <a:rPr lang="zh-CN" altLang="en-US" sz="2800" dirty="0" smtClean="0">
                <a:latin typeface="MingLiU_HKSCS" pitchFamily="18" charset="-120"/>
                <a:ea typeface="MingLiU_HKSCS" pitchFamily="18" charset="-120"/>
              </a:rPr>
              <a:t>．</a:t>
            </a:r>
            <a:r>
              <a:rPr lang="zh-CN" altLang="en-US" sz="2800" dirty="0" smtClean="0">
                <a:cs typeface="Times New Roman" pitchFamily="18" charset="0"/>
              </a:rPr>
              <a:t>氯化铜溶液                        </a:t>
            </a:r>
            <a:r>
              <a:rPr lang="en-US" altLang="zh-CN" sz="2800" dirty="0" smtClean="0">
                <a:cs typeface="Times New Roman" pitchFamily="18" charset="0"/>
              </a:rPr>
              <a:t>D</a:t>
            </a:r>
            <a:r>
              <a:rPr lang="zh-CN" altLang="en-US" sz="2800" dirty="0" smtClean="0">
                <a:cs typeface="Times New Roman" pitchFamily="18" charset="0"/>
              </a:rPr>
              <a:t>．氯化镁溶液</a:t>
            </a:r>
            <a:endParaRPr lang="en-US" altLang="zh-CN" sz="2800" dirty="0">
              <a:cs typeface="Times New Roman" pitchFamily="18" charset="0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5724933" y="2885167"/>
            <a:ext cx="51428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墨迹 2"/>
              <p14:cNvContentPartPr/>
              <p14:nvPr/>
            </p14:nvContentPartPr>
            <p14:xfrm>
              <a:off x="262558" y="1489768"/>
              <a:ext cx="1391400" cy="994320"/>
            </p14:xfrm>
          </p:contentPart>
        </mc:Choice>
        <mc:Fallback>
          <p:pic>
            <p:nvPicPr>
              <p:cNvPr id="3" name="墨迹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58958" y="1486168"/>
                <a:ext cx="1399680" cy="1001880"/>
              </a:xfrm>
              <a:prstGeom prst="rect">
                <a:avLst/>
              </a:prstGeom>
            </p:spPr>
          </p:pic>
        </mc:Fallback>
      </mc:AlternateContent>
      <p:sp>
        <p:nvSpPr>
          <p:cNvPr id="4" name="矩形 3"/>
          <p:cNvSpPr/>
          <p:nvPr/>
        </p:nvSpPr>
        <p:spPr>
          <a:xfrm>
            <a:off x="406575" y="4566027"/>
            <a:ext cx="1137726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zh-CN" altLang="en-US" sz="2800" dirty="0" smtClean="0">
                <a:latin typeface="+mn-ea"/>
              </a:rPr>
              <a:t>例</a:t>
            </a:r>
            <a:r>
              <a:rPr lang="en-US" altLang="zh-CN" sz="2800" dirty="0" smtClean="0">
                <a:latin typeface="+mn-ea"/>
              </a:rPr>
              <a:t>9</a:t>
            </a:r>
            <a:r>
              <a:rPr lang="zh-CN" altLang="en-US" sz="2800" dirty="0" smtClean="0">
                <a:latin typeface="+mn-ea"/>
              </a:rPr>
              <a:t>、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为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验证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三种金属的活动性顺序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下列试剂可以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选用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的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是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(    )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P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8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 7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A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稀盐酸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AgNO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638822" y="5301208"/>
            <a:ext cx="4443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0000"/>
                </a:solidFill>
              </a:rPr>
              <a:t>D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5042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95287" y="116632"/>
            <a:ext cx="11244535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2800" dirty="0" smtClean="0">
                <a:latin typeface="+mj-ea"/>
                <a:ea typeface="+mj-ea"/>
                <a:cs typeface="Times New Roman" pitchFamily="18" charset="0"/>
              </a:rPr>
              <a:t>例</a:t>
            </a:r>
            <a:r>
              <a:rPr lang="en-US" altLang="zh-CN" sz="2800" dirty="0" smtClean="0">
                <a:latin typeface="+mj-ea"/>
                <a:ea typeface="+mj-ea"/>
                <a:cs typeface="Times New Roman" pitchFamily="18" charset="0"/>
              </a:rPr>
              <a:t>10</a:t>
            </a:r>
            <a:r>
              <a:rPr lang="zh-CN" altLang="en-US" sz="2800" dirty="0" smtClean="0">
                <a:latin typeface="+mj-ea"/>
                <a:ea typeface="+mj-ea"/>
                <a:cs typeface="Times New Roman" pitchFamily="18" charset="0"/>
              </a:rPr>
              <a:t>、探究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Mg</a:t>
            </a:r>
            <a:r>
              <a:rPr lang="zh-CN" altLang="en-US" sz="2800" dirty="0">
                <a:latin typeface="+mj-ea"/>
                <a:ea typeface="+mj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j-ea"/>
                <a:ea typeface="+mj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j-ea"/>
                <a:ea typeface="+mj-ea"/>
                <a:cs typeface="Times New Roman" pitchFamily="18" charset="0"/>
              </a:rPr>
              <a:t>三种金属的活动性顺序。下列试剂的选择</a:t>
            </a:r>
            <a:r>
              <a:rPr lang="zh-CN" altLang="en-US" sz="2800" dirty="0" smtClean="0">
                <a:latin typeface="+mj-ea"/>
                <a:ea typeface="+mj-ea"/>
                <a:cs typeface="Times New Roman" pitchFamily="18" charset="0"/>
              </a:rPr>
              <a:t>方案</a:t>
            </a:r>
            <a:endParaRPr lang="en-US" altLang="zh-CN" sz="2800" dirty="0" smtClean="0">
              <a:latin typeface="+mj-ea"/>
              <a:ea typeface="+mj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j-ea"/>
                <a:ea typeface="+mj-ea"/>
                <a:cs typeface="Times New Roman" pitchFamily="18" charset="0"/>
              </a:rPr>
              <a:t>    </a:t>
            </a:r>
            <a:r>
              <a:rPr lang="zh-CN" altLang="en-US" sz="2800" dirty="0" smtClean="0">
                <a:latin typeface="+mj-ea"/>
                <a:ea typeface="+mj-ea"/>
                <a:cs typeface="Times New Roman" pitchFamily="18" charset="0"/>
              </a:rPr>
              <a:t>不</a:t>
            </a:r>
            <a:r>
              <a:rPr lang="zh-CN" altLang="en-US" sz="2800" dirty="0">
                <a:latin typeface="+mj-ea"/>
                <a:ea typeface="+mj-ea"/>
                <a:cs typeface="Times New Roman" pitchFamily="18" charset="0"/>
              </a:rPr>
              <a:t>可行的是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(  </a:t>
            </a:r>
            <a:r>
              <a:rPr lang="en-US" altLang="zh-CN" sz="2800" dirty="0" smtClean="0">
                <a:latin typeface="+mj-ea"/>
                <a:ea typeface="+mj-ea"/>
                <a:cs typeface="Times New Roman" pitchFamily="18" charset="0"/>
              </a:rPr>
              <a:t>  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) 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P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6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 6</a:t>
            </a:r>
            <a:endParaRPr lang="en-US" altLang="zh-CN" sz="2800" dirty="0" smtClean="0">
              <a:latin typeface="+mj-ea"/>
              <a:ea typeface="+mj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 smtClean="0">
                <a:latin typeface="+mj-ea"/>
                <a:ea typeface="+mj-ea"/>
                <a:cs typeface="Times New Roman" pitchFamily="18" charset="0"/>
              </a:rPr>
              <a:t>     A</a:t>
            </a:r>
            <a:r>
              <a:rPr lang="zh-CN" altLang="en-US" sz="2800" dirty="0">
                <a:latin typeface="+mj-ea"/>
                <a:ea typeface="+mj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Mg</a:t>
            </a:r>
            <a:r>
              <a:rPr lang="zh-CN" altLang="en-US" sz="2800" dirty="0">
                <a:latin typeface="+mj-ea"/>
                <a:ea typeface="+mj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j-ea"/>
                <a:ea typeface="+mj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FeSO</a:t>
            </a:r>
            <a:r>
              <a:rPr lang="en-US" altLang="zh-CN" sz="2800" baseline="-30000" dirty="0">
                <a:latin typeface="+mj-ea"/>
                <a:ea typeface="+mj-ea"/>
                <a:cs typeface="Times New Roman" pitchFamily="18" charset="0"/>
              </a:rPr>
              <a:t>4</a:t>
            </a:r>
            <a:r>
              <a:rPr lang="zh-CN" altLang="en-US" sz="2800" dirty="0" smtClean="0">
                <a:latin typeface="+mj-ea"/>
                <a:ea typeface="+mj-ea"/>
                <a:cs typeface="Times New Roman" pitchFamily="18" charset="0"/>
              </a:rPr>
              <a:t>溶液          </a:t>
            </a:r>
            <a:r>
              <a:rPr lang="en-US" altLang="zh-CN" sz="2800" dirty="0" smtClean="0">
                <a:latin typeface="+mj-ea"/>
                <a:ea typeface="+mj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j-ea"/>
                <a:ea typeface="+mj-ea"/>
              </a:rPr>
              <a:t>．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Mg</a:t>
            </a:r>
            <a:r>
              <a:rPr lang="zh-CN" altLang="en-US" sz="2800" dirty="0">
                <a:latin typeface="+mj-ea"/>
                <a:ea typeface="+mj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j-ea"/>
                <a:ea typeface="+mj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j-ea"/>
                <a:ea typeface="+mj-ea"/>
                <a:cs typeface="Times New Roman" pitchFamily="18" charset="0"/>
              </a:rPr>
              <a:t>、稀</a:t>
            </a:r>
            <a:r>
              <a:rPr lang="zh-CN" altLang="en-US" sz="2800" dirty="0" smtClean="0">
                <a:latin typeface="+mj-ea"/>
                <a:ea typeface="+mj-ea"/>
                <a:cs typeface="Times New Roman" pitchFamily="18" charset="0"/>
              </a:rPr>
              <a:t>硫酸</a:t>
            </a:r>
            <a:endParaRPr lang="en-US" altLang="zh-CN" sz="2800" dirty="0" smtClean="0">
              <a:latin typeface="+mj-ea"/>
              <a:ea typeface="+mj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zh-CN" altLang="en-US" sz="2800" dirty="0">
              <a:latin typeface="+mj-ea"/>
              <a:ea typeface="+mj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 smtClean="0">
                <a:latin typeface="+mj-ea"/>
                <a:ea typeface="+mj-ea"/>
                <a:cs typeface="Times New Roman" pitchFamily="18" charset="0"/>
              </a:rPr>
              <a:t>     C</a:t>
            </a:r>
            <a:r>
              <a:rPr lang="zh-CN" altLang="en-US" sz="2800" dirty="0">
                <a:latin typeface="+mj-ea"/>
                <a:ea typeface="+mj-ea"/>
              </a:rPr>
              <a:t>．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j-ea"/>
                <a:ea typeface="+mj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j-ea"/>
                <a:ea typeface="+mj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MgSO</a:t>
            </a:r>
            <a:r>
              <a:rPr lang="en-US" altLang="zh-CN" sz="2800" baseline="-30000" dirty="0">
                <a:latin typeface="+mj-ea"/>
                <a:ea typeface="+mj-ea"/>
                <a:cs typeface="Times New Roman" pitchFamily="18" charset="0"/>
              </a:rPr>
              <a:t>4</a:t>
            </a:r>
            <a:r>
              <a:rPr lang="zh-CN" altLang="en-US" sz="2800" dirty="0" smtClean="0">
                <a:latin typeface="+mj-ea"/>
                <a:ea typeface="+mj-ea"/>
                <a:cs typeface="Times New Roman" pitchFamily="18" charset="0"/>
              </a:rPr>
              <a:t>溶液          </a:t>
            </a:r>
            <a:r>
              <a:rPr lang="en-US" altLang="zh-CN" sz="2800" dirty="0" smtClean="0">
                <a:latin typeface="+mj-ea"/>
                <a:ea typeface="+mj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j-ea"/>
                <a:ea typeface="+mj-ea"/>
              </a:rPr>
              <a:t>．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j-ea"/>
                <a:ea typeface="+mj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MgSO</a:t>
            </a:r>
            <a:r>
              <a:rPr lang="en-US" altLang="zh-CN" sz="2800" baseline="-30000" dirty="0">
                <a:latin typeface="+mj-ea"/>
                <a:ea typeface="+mj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j-ea"/>
                <a:ea typeface="+mj-ea"/>
                <a:cs typeface="Times New Roman" pitchFamily="18" charset="0"/>
              </a:rPr>
              <a:t>溶液、</a:t>
            </a:r>
            <a:r>
              <a:rPr lang="en-US" altLang="zh-CN" sz="2800" dirty="0">
                <a:latin typeface="+mj-ea"/>
                <a:ea typeface="+mj-ea"/>
                <a:cs typeface="Times New Roman" pitchFamily="18" charset="0"/>
              </a:rPr>
              <a:t>CuSO</a:t>
            </a:r>
            <a:r>
              <a:rPr lang="en-US" altLang="zh-CN" sz="2800" baseline="-30000" dirty="0">
                <a:latin typeface="+mj-ea"/>
                <a:ea typeface="+mj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j-ea"/>
                <a:ea typeface="+mj-ea"/>
                <a:cs typeface="Times New Roman" pitchFamily="18" charset="0"/>
              </a:rPr>
              <a:t>溶液</a:t>
            </a:r>
            <a:endParaRPr lang="en-US" altLang="zh-CN" sz="2800" dirty="0">
              <a:latin typeface="+mj-ea"/>
              <a:ea typeface="+mj-ea"/>
              <a:cs typeface="Times New Roman" pitchFamily="18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546196" y="889556"/>
            <a:ext cx="5327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+mj-ea"/>
                <a:ea typeface="+mj-ea"/>
              </a:rPr>
              <a:t>C</a:t>
            </a:r>
            <a:endParaRPr lang="zh-CN" altLang="en-US" sz="28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7" name="文本框 1"/>
          <p:cNvSpPr txBox="1">
            <a:spLocks noChangeArrowheads="1"/>
          </p:cNvSpPr>
          <p:nvPr/>
        </p:nvSpPr>
        <p:spPr bwMode="auto">
          <a:xfrm>
            <a:off x="7264165" y="2204864"/>
            <a:ext cx="295232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zh-CN" altLang="en-US" sz="2600" dirty="0">
                <a:solidFill>
                  <a:srgbClr val="0000FF"/>
                </a:solidFill>
                <a:latin typeface="+mj-ea"/>
                <a:ea typeface="+mj-ea"/>
              </a:rPr>
              <a:t>金属与稀硫酸反应</a:t>
            </a:r>
          </a:p>
        </p:txBody>
      </p:sp>
      <p:sp>
        <p:nvSpPr>
          <p:cNvPr id="8" name="文本框 4"/>
          <p:cNvSpPr txBox="1">
            <a:spLocks noChangeArrowheads="1"/>
          </p:cNvSpPr>
          <p:nvPr/>
        </p:nvSpPr>
        <p:spPr bwMode="auto">
          <a:xfrm>
            <a:off x="7290641" y="3368605"/>
            <a:ext cx="226094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zh-CN" altLang="en-US" sz="2600" dirty="0">
                <a:solidFill>
                  <a:srgbClr val="0000FF"/>
                </a:solidFill>
                <a:latin typeface="+mj-ea"/>
                <a:ea typeface="+mj-ea"/>
              </a:rPr>
              <a:t>两盐</a:t>
            </a:r>
            <a:r>
              <a:rPr lang="zh-CN" altLang="en-US" sz="2600" dirty="0">
                <a:solidFill>
                  <a:srgbClr val="FF0000"/>
                </a:solidFill>
                <a:latin typeface="+mj-ea"/>
                <a:ea typeface="+mj-ea"/>
              </a:rPr>
              <a:t>夹</a:t>
            </a:r>
            <a:r>
              <a:rPr lang="zh-CN" altLang="en-US" sz="2600" dirty="0">
                <a:solidFill>
                  <a:srgbClr val="0000FF"/>
                </a:solidFill>
                <a:latin typeface="+mj-ea"/>
                <a:ea typeface="+mj-ea"/>
              </a:rPr>
              <a:t>一金</a:t>
            </a:r>
          </a:p>
        </p:txBody>
      </p:sp>
      <p:sp>
        <p:nvSpPr>
          <p:cNvPr id="9" name="文本框 5"/>
          <p:cNvSpPr txBox="1">
            <a:spLocks noChangeArrowheads="1"/>
          </p:cNvSpPr>
          <p:nvPr/>
        </p:nvSpPr>
        <p:spPr bwMode="auto">
          <a:xfrm>
            <a:off x="1962049" y="2204865"/>
            <a:ext cx="187220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r>
              <a:rPr lang="zh-CN" altLang="en-US" sz="2600" dirty="0">
                <a:solidFill>
                  <a:srgbClr val="0000FF"/>
                </a:solidFill>
                <a:latin typeface="+mj-ea"/>
                <a:ea typeface="+mj-ea"/>
              </a:rPr>
              <a:t>两金</a:t>
            </a:r>
            <a:r>
              <a:rPr lang="zh-CN" altLang="en-US" sz="2600" dirty="0">
                <a:solidFill>
                  <a:srgbClr val="FF0000"/>
                </a:solidFill>
                <a:latin typeface="+mj-ea"/>
                <a:ea typeface="+mj-ea"/>
              </a:rPr>
              <a:t>夹</a:t>
            </a:r>
            <a:r>
              <a:rPr lang="zh-CN" altLang="en-US" sz="2600" dirty="0">
                <a:solidFill>
                  <a:srgbClr val="0000FF"/>
                </a:solidFill>
                <a:latin typeface="+mj-ea"/>
                <a:ea typeface="+mj-ea"/>
              </a:rPr>
              <a:t>一盐</a:t>
            </a: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251966" y="3861048"/>
            <a:ext cx="1160388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sz="2800" dirty="0" smtClean="0">
                <a:latin typeface="+mn-ea"/>
              </a:rPr>
              <a:t>例</a:t>
            </a:r>
            <a:r>
              <a:rPr lang="en-US" altLang="zh-CN" sz="2800" dirty="0" smtClean="0">
                <a:latin typeface="+mn-ea"/>
              </a:rPr>
              <a:t>11</a:t>
            </a:r>
            <a:r>
              <a:rPr lang="zh-CN" altLang="en-US" sz="2800" dirty="0" smtClean="0">
                <a:latin typeface="+mn-ea"/>
              </a:rPr>
              <a:t>、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下列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可用于验证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三种金属的活动性顺序的一组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药品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)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8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10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 A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H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    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 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   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D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CuSO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4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2422798" y="4569235"/>
            <a:ext cx="47535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C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07808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550413" y="836712"/>
            <a:ext cx="11161417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FF0000"/>
                </a:solidFill>
                <a:latin typeface="Arial Black" pitchFamily="34" charset="0"/>
              </a:rPr>
              <a:t>4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金属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与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混合盐溶液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反应的次序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，以及所得滤液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、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滤渣的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成分。   </a:t>
            </a:r>
            <a:endParaRPr kumimoji="1" lang="en-US" altLang="zh-CN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0529" y="2990278"/>
            <a:ext cx="3768493" cy="3031010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603652" y="1737501"/>
            <a:ext cx="1045176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问题</a:t>
            </a:r>
            <a:r>
              <a:rPr lang="en-US" altLang="zh-CN" sz="2800" dirty="0">
                <a:latin typeface="+mn-ea"/>
                <a:ea typeface="+mn-ea"/>
              </a:rPr>
              <a:t>1】</a:t>
            </a:r>
            <a:r>
              <a:rPr lang="zh-CN" altLang="en-US" sz="2800" dirty="0">
                <a:latin typeface="+mn-ea"/>
                <a:ea typeface="+mn-ea"/>
              </a:rPr>
              <a:t>将金属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加入装有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AgNO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和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  <a:ea typeface="+mn-ea"/>
              </a:rPr>
              <a:t>Cu(NO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  <a:ea typeface="+mn-ea"/>
              </a:rPr>
              <a:t>3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  <a:ea typeface="+mn-ea"/>
              </a:rPr>
              <a:t>)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混合</a:t>
            </a:r>
            <a:r>
              <a:rPr lang="zh-CN" altLang="en-US" sz="2800" dirty="0" smtClean="0">
                <a:latin typeface="+mn-ea"/>
                <a:ea typeface="+mn-ea"/>
              </a:rPr>
              <a:t>溶液的试管</a:t>
            </a:r>
            <a:r>
              <a:rPr lang="zh-CN" altLang="en-US" sz="2800" dirty="0" smtClean="0">
                <a:latin typeface="+mn-ea"/>
                <a:ea typeface="+mn-ea"/>
              </a:rPr>
              <a:t>中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>
                <a:latin typeface="+mn-ea"/>
                <a:ea typeface="+mn-ea"/>
              </a:rPr>
              <a:t> </a:t>
            </a:r>
            <a:r>
              <a:rPr lang="en-US" altLang="zh-CN" sz="2800" dirty="0" smtClean="0">
                <a:latin typeface="+mn-ea"/>
                <a:ea typeface="+mn-ea"/>
              </a:rPr>
              <a:t>         </a:t>
            </a:r>
            <a:r>
              <a:rPr lang="zh-CN" altLang="en-US" sz="2800" dirty="0" smtClean="0">
                <a:latin typeface="+mn-ea"/>
                <a:ea typeface="+mn-ea"/>
              </a:rPr>
              <a:t>哪</a:t>
            </a:r>
            <a:r>
              <a:rPr lang="zh-CN" altLang="en-US" sz="2800" dirty="0" smtClean="0">
                <a:latin typeface="+mn-ea"/>
                <a:ea typeface="+mn-ea"/>
              </a:rPr>
              <a:t>两种</a:t>
            </a:r>
            <a:r>
              <a:rPr lang="zh-CN" altLang="en-US" sz="2800" dirty="0">
                <a:latin typeface="+mn-ea"/>
                <a:ea typeface="+mn-ea"/>
              </a:rPr>
              <a:t>物质先反应</a:t>
            </a:r>
            <a:r>
              <a:rPr lang="zh-CN" altLang="en-US" sz="2800" dirty="0" smtClean="0">
                <a:latin typeface="+mn-ea"/>
                <a:ea typeface="+mn-ea"/>
              </a:rPr>
              <a:t>？如下图。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367014" y="2782233"/>
            <a:ext cx="7488832" cy="1438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35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FF0000"/>
                </a:solidFill>
                <a:latin typeface="Courier New" pitchFamily="49" charset="0"/>
              </a:rPr>
              <a:t>【</a:t>
            </a:r>
            <a:r>
              <a:rPr kumimoji="1" lang="zh-CN" altLang="en-US" dirty="0" smtClean="0">
                <a:solidFill>
                  <a:srgbClr val="FF0000"/>
                </a:solidFill>
                <a:latin typeface="Courier New" pitchFamily="49" charset="0"/>
              </a:rPr>
              <a:t>理论依据</a:t>
            </a:r>
            <a:r>
              <a:rPr kumimoji="1" lang="en-US" altLang="zh-CN" dirty="0" smtClean="0">
                <a:solidFill>
                  <a:srgbClr val="FF0000"/>
                </a:solidFill>
                <a:latin typeface="Courier New" pitchFamily="49" charset="0"/>
              </a:rPr>
              <a:t>】</a:t>
            </a:r>
          </a:p>
          <a:p>
            <a:pPr eaLnBrk="1" hangingPunct="1">
              <a:lnSpc>
                <a:spcPts val="35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 smtClean="0">
                <a:solidFill>
                  <a:srgbClr val="0000CC"/>
                </a:solidFill>
                <a:latin typeface="Courier New" pitchFamily="49" charset="0"/>
              </a:rPr>
              <a:t> 在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金属活动性顺序表里，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排在越后面的金属</a:t>
            </a:r>
            <a:r>
              <a:rPr kumimoji="1" lang="zh-CN" altLang="en-US" dirty="0" smtClean="0">
                <a:solidFill>
                  <a:srgbClr val="0000CC"/>
                </a:solidFill>
                <a:latin typeface="Courier New" pitchFamily="49" charset="0"/>
              </a:rPr>
              <a:t>，</a:t>
            </a:r>
            <a:endParaRPr kumimoji="1" lang="en-US" altLang="zh-CN" dirty="0" smtClean="0">
              <a:solidFill>
                <a:srgbClr val="0000CC"/>
              </a:solidFill>
              <a:latin typeface="Courier New" pitchFamily="49" charset="0"/>
            </a:endParaRPr>
          </a:p>
          <a:p>
            <a:pPr eaLnBrk="1" hangingPunct="1">
              <a:lnSpc>
                <a:spcPts val="35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 smtClean="0">
                <a:solidFill>
                  <a:srgbClr val="0000CC"/>
                </a:solidFill>
                <a:latin typeface="Courier New" pitchFamily="49" charset="0"/>
              </a:rPr>
              <a:t> </a:t>
            </a:r>
            <a:r>
              <a:rPr kumimoji="1" lang="zh-CN" altLang="en-US" dirty="0" smtClean="0">
                <a:solidFill>
                  <a:srgbClr val="006600"/>
                </a:solidFill>
                <a:latin typeface="Courier New" pitchFamily="49" charset="0"/>
              </a:rPr>
              <a:t>越易</a:t>
            </a:r>
            <a:r>
              <a:rPr kumimoji="1" lang="zh-CN" altLang="en-US" dirty="0" smtClean="0">
                <a:solidFill>
                  <a:srgbClr val="0000CC"/>
                </a:solidFill>
                <a:latin typeface="Courier New" pitchFamily="49" charset="0"/>
              </a:rPr>
              <a:t>从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它们的盐溶液里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被置换出来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生成单质</a:t>
            </a:r>
            <a:r>
              <a:rPr kumimoji="1" lang="zh-CN" altLang="en-US" dirty="0" smtClean="0">
                <a:solidFill>
                  <a:srgbClr val="0000CC"/>
                </a:solidFill>
                <a:latin typeface="Courier New" pitchFamily="49" charset="0"/>
              </a:rPr>
              <a:t>。</a:t>
            </a:r>
            <a:endParaRPr kumimoji="1" lang="zh-CN" altLang="en-US" dirty="0">
              <a:solidFill>
                <a:srgbClr val="0000CC"/>
              </a:solidFill>
              <a:latin typeface="Courier New" pitchFamily="49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655045" y="4505783"/>
            <a:ext cx="4536504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ts val="3500"/>
              </a:lnSpc>
            </a:pPr>
            <a:r>
              <a:rPr kumimoji="1" lang="zh-CN" altLang="en-US" sz="2800" dirty="0" smtClean="0">
                <a:solidFill>
                  <a:srgbClr val="0000CC"/>
                </a:solidFill>
                <a:latin typeface="Courier New" pitchFamily="49" charset="0"/>
              </a:rPr>
              <a:t>或：金属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活动性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相差越大</a:t>
            </a:r>
            <a:r>
              <a:rPr kumimoji="1" lang="zh-CN" altLang="en-US" sz="2800" dirty="0" smtClean="0">
                <a:solidFill>
                  <a:srgbClr val="0000CC"/>
                </a:solidFill>
                <a:latin typeface="Courier New" pitchFamily="49" charset="0"/>
              </a:rPr>
              <a:t>，</a:t>
            </a:r>
            <a:endParaRPr kumimoji="1" lang="en-US" altLang="zh-CN" sz="2800" dirty="0" smtClean="0">
              <a:solidFill>
                <a:srgbClr val="0000CC"/>
              </a:solidFill>
              <a:latin typeface="Courier New" pitchFamily="49" charset="0"/>
            </a:endParaRPr>
          </a:p>
          <a:p>
            <a:pPr eaLnBrk="1" hangingPunct="1">
              <a:lnSpc>
                <a:spcPts val="3500"/>
              </a:lnSpc>
            </a:pPr>
            <a:r>
              <a:rPr kumimoji="1" lang="en-US" altLang="zh-CN" sz="2800" dirty="0">
                <a:solidFill>
                  <a:srgbClr val="0000CC"/>
                </a:solidFill>
                <a:latin typeface="Courier New" pitchFamily="49" charset="0"/>
              </a:rPr>
              <a:t> </a:t>
            </a:r>
            <a:r>
              <a:rPr kumimoji="1" lang="en-US" altLang="zh-CN" sz="2800" dirty="0" smtClean="0">
                <a:solidFill>
                  <a:srgbClr val="0000CC"/>
                </a:solidFill>
                <a:latin typeface="Courier New" pitchFamily="49" charset="0"/>
              </a:rPr>
              <a:t>   </a:t>
            </a:r>
            <a:r>
              <a:rPr kumimoji="1" lang="zh-CN" altLang="en-US" sz="2800" dirty="0" smtClean="0">
                <a:solidFill>
                  <a:srgbClr val="0000CC"/>
                </a:solidFill>
                <a:latin typeface="Courier New" pitchFamily="49" charset="0"/>
              </a:rPr>
              <a:t>置换反应</a:t>
            </a:r>
            <a:r>
              <a:rPr kumimoji="1" lang="zh-CN" altLang="en-US" sz="2800" dirty="0">
                <a:solidFill>
                  <a:srgbClr val="006600"/>
                </a:solidFill>
                <a:latin typeface="Courier New" pitchFamily="49" charset="0"/>
              </a:rPr>
              <a:t>越易发生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。</a:t>
            </a:r>
            <a:endParaRPr kumimoji="1" lang="zh-CN" altLang="en-US" sz="2800" dirty="0">
              <a:solidFill>
                <a:srgbClr val="0000CC"/>
              </a:solidFill>
              <a:latin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51488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表格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5377410"/>
              </p:ext>
            </p:extLst>
          </p:nvPr>
        </p:nvGraphicFramePr>
        <p:xfrm>
          <a:off x="666625" y="354724"/>
          <a:ext cx="11142875" cy="4381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5243"/>
                <a:gridCol w="2361907"/>
                <a:gridCol w="2228575"/>
                <a:gridCol w="2228575"/>
                <a:gridCol w="2228575"/>
              </a:tblGrid>
              <a:tr h="54769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AgNO</a:t>
                      </a:r>
                      <a:r>
                        <a:rPr lang="en-US" altLang="zh-CN" sz="2400" b="1" baseline="-250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先</a:t>
                      </a:r>
                      <a:r>
                        <a:rPr lang="zh-CN" altLang="en-US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反应</a:t>
                      </a:r>
                      <a:endParaRPr lang="zh-CN" altLang="en-US" sz="2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Cu(NO</a:t>
                      </a:r>
                      <a:r>
                        <a:rPr lang="en-US" altLang="zh-CN" sz="2400" b="1" baseline="-250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400" b="1" baseline="-250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zh-CN" altLang="en-US" sz="2400" b="1" dirty="0" smtClean="0">
                        <a:solidFill>
                          <a:srgbClr val="0000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后</a:t>
                      </a:r>
                      <a:r>
                        <a:rPr lang="zh-CN" altLang="en-US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反应</a:t>
                      </a:r>
                      <a:endParaRPr lang="zh-CN" altLang="en-US" sz="2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溶液中的成分</a:t>
                      </a:r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Fe(NO</a:t>
                      </a:r>
                      <a:r>
                        <a:rPr lang="en-US" altLang="zh-CN" sz="2400" b="1" baseline="-250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400" b="1" baseline="-250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en-US" altLang="zh-CN" sz="2400" b="1" dirty="0" smtClean="0"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AgNO</a:t>
                      </a:r>
                      <a:r>
                        <a:rPr lang="en-US" altLang="zh-CN" sz="2400" b="1" baseline="-25000" dirty="0" smtClean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zh-CN" altLang="en-US" sz="2400" b="1" dirty="0" smtClean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Cu(NO</a:t>
                      </a:r>
                      <a:r>
                        <a:rPr lang="en-US" altLang="zh-CN" sz="2400" b="1" baseline="-250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400" b="1" baseline="-250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zh-CN" altLang="en-US" sz="2400" b="1" dirty="0" smtClean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>
                  <a:txBody>
                    <a:bodyPr/>
                    <a:lstStyle/>
                    <a:p>
                      <a:endParaRPr lang="zh-CN" altLang="en-US" sz="24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>
                  <a:txBody>
                    <a:bodyPr/>
                    <a:lstStyle/>
                    <a:p>
                      <a:endParaRPr lang="zh-CN" altLang="en-US" sz="24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>
                  <a:txBody>
                    <a:bodyPr/>
                    <a:lstStyle/>
                    <a:p>
                      <a:endParaRPr lang="zh-CN" altLang="en-US" sz="24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400" b="1" dirty="0" smtClean="0">
                        <a:solidFill>
                          <a:srgbClr val="0000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400" b="1" dirty="0" smtClean="0">
                        <a:solidFill>
                          <a:srgbClr val="0000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641476" y="1497731"/>
            <a:ext cx="1590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/>
              <a:t>1</a:t>
            </a:r>
            <a:r>
              <a:rPr lang="zh-CN" altLang="en-US" dirty="0" smtClean="0"/>
              <a:t>、</a:t>
            </a:r>
            <a:r>
              <a:rPr lang="en-US" altLang="zh-CN" dirty="0" smtClean="0">
                <a:solidFill>
                  <a:srgbClr val="0000FF"/>
                </a:solidFill>
              </a:rPr>
              <a:t>Fe</a:t>
            </a:r>
            <a:r>
              <a:rPr lang="zh-CN" altLang="en-US" dirty="0" smtClean="0">
                <a:solidFill>
                  <a:srgbClr val="FF0000"/>
                </a:solidFill>
              </a:rPr>
              <a:t>不足</a:t>
            </a:r>
            <a:endParaRPr lang="en-US" altLang="zh-CN" dirty="0"/>
          </a:p>
        </p:txBody>
      </p:sp>
      <p:sp>
        <p:nvSpPr>
          <p:cNvPr id="34" name="Text Box 10"/>
          <p:cNvSpPr txBox="1">
            <a:spLocks noChangeArrowheads="1"/>
          </p:cNvSpPr>
          <p:nvPr/>
        </p:nvSpPr>
        <p:spPr bwMode="auto">
          <a:xfrm>
            <a:off x="666625" y="2069235"/>
            <a:ext cx="1590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</a:t>
            </a:r>
            <a:r>
              <a:rPr lang="en-US" altLang="zh-CN" dirty="0" smtClean="0">
                <a:solidFill>
                  <a:srgbClr val="0000FF"/>
                </a:solidFill>
              </a:rPr>
              <a:t>Fe</a:t>
            </a:r>
            <a:r>
              <a:rPr lang="zh-CN" altLang="en-US" dirty="0" smtClean="0">
                <a:solidFill>
                  <a:srgbClr val="0000FF"/>
                </a:solidFill>
              </a:rPr>
              <a:t>恰好</a:t>
            </a:r>
            <a:endParaRPr lang="en-US" altLang="zh-CN" dirty="0"/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666625" y="2602338"/>
            <a:ext cx="1590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000000"/>
                </a:solidFill>
              </a:rPr>
              <a:t>3</a:t>
            </a:r>
            <a:r>
              <a:rPr lang="zh-CN" altLang="en-US" dirty="0" smtClean="0">
                <a:solidFill>
                  <a:srgbClr val="000000"/>
                </a:solidFill>
              </a:rPr>
              <a:t>、</a:t>
            </a:r>
            <a:r>
              <a:rPr lang="en-US" altLang="zh-CN" dirty="0" smtClean="0">
                <a:solidFill>
                  <a:srgbClr val="0000FF"/>
                </a:solidFill>
              </a:rPr>
              <a:t>Fe</a:t>
            </a:r>
            <a:r>
              <a:rPr lang="zh-CN" altLang="en-US" dirty="0" smtClean="0">
                <a:solidFill>
                  <a:srgbClr val="FF0000"/>
                </a:solidFill>
              </a:rPr>
              <a:t>过量</a:t>
            </a:r>
            <a:endParaRPr lang="en-US" altLang="zh-CN" dirty="0"/>
          </a:p>
        </p:txBody>
      </p:sp>
      <p:sp>
        <p:nvSpPr>
          <p:cNvPr id="44" name="矩形 43"/>
          <p:cNvSpPr/>
          <p:nvPr/>
        </p:nvSpPr>
        <p:spPr>
          <a:xfrm>
            <a:off x="5714253" y="142629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45" name="矩形 44"/>
          <p:cNvSpPr/>
          <p:nvPr/>
        </p:nvSpPr>
        <p:spPr>
          <a:xfrm>
            <a:off x="7966464" y="142629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46" name="矩形 45"/>
          <p:cNvSpPr/>
          <p:nvPr/>
        </p:nvSpPr>
        <p:spPr>
          <a:xfrm>
            <a:off x="10252183" y="142629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47" name="矩形 46"/>
          <p:cNvSpPr/>
          <p:nvPr/>
        </p:nvSpPr>
        <p:spPr>
          <a:xfrm>
            <a:off x="5714253" y="1984526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48" name="矩形 47"/>
          <p:cNvSpPr/>
          <p:nvPr/>
        </p:nvSpPr>
        <p:spPr>
          <a:xfrm>
            <a:off x="7966464" y="206923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49" name="矩形 48"/>
          <p:cNvSpPr/>
          <p:nvPr/>
        </p:nvSpPr>
        <p:spPr>
          <a:xfrm>
            <a:off x="10252183" y="1997796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50" name="矩形 49"/>
          <p:cNvSpPr/>
          <p:nvPr/>
        </p:nvSpPr>
        <p:spPr>
          <a:xfrm>
            <a:off x="5714253" y="311426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51" name="矩形 50"/>
          <p:cNvSpPr/>
          <p:nvPr/>
        </p:nvSpPr>
        <p:spPr>
          <a:xfrm>
            <a:off x="7999972" y="311426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52" name="矩形 51"/>
          <p:cNvSpPr/>
          <p:nvPr/>
        </p:nvSpPr>
        <p:spPr>
          <a:xfrm>
            <a:off x="10252183" y="3127536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57" name="Text Box 10"/>
          <p:cNvSpPr txBox="1">
            <a:spLocks noChangeArrowheads="1"/>
          </p:cNvSpPr>
          <p:nvPr/>
        </p:nvSpPr>
        <p:spPr bwMode="auto">
          <a:xfrm>
            <a:off x="2902046" y="3146171"/>
            <a:ext cx="1513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/>
              <a:t>① </a:t>
            </a:r>
            <a:r>
              <a:rPr lang="en-US" altLang="zh-CN" dirty="0" smtClean="0">
                <a:solidFill>
                  <a:srgbClr val="0000FF"/>
                </a:solidFill>
              </a:rPr>
              <a:t>Fe</a:t>
            </a:r>
            <a:r>
              <a:rPr lang="zh-CN" altLang="en-US" dirty="0" smtClean="0">
                <a:solidFill>
                  <a:srgbClr val="FF0000"/>
                </a:solidFill>
              </a:rPr>
              <a:t>不足</a:t>
            </a:r>
            <a:endParaRPr lang="en-US" altLang="zh-CN" dirty="0"/>
          </a:p>
        </p:txBody>
      </p:sp>
      <p:sp>
        <p:nvSpPr>
          <p:cNvPr id="58" name="Text Box 10"/>
          <p:cNvSpPr txBox="1">
            <a:spLocks noChangeArrowheads="1"/>
          </p:cNvSpPr>
          <p:nvPr/>
        </p:nvSpPr>
        <p:spPr bwMode="auto">
          <a:xfrm>
            <a:off x="2927195" y="3717675"/>
            <a:ext cx="1513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/>
              <a:t>② </a:t>
            </a:r>
            <a:r>
              <a:rPr lang="en-US" altLang="zh-CN" dirty="0" smtClean="0">
                <a:solidFill>
                  <a:srgbClr val="0000FF"/>
                </a:solidFill>
              </a:rPr>
              <a:t>Fe</a:t>
            </a:r>
            <a:r>
              <a:rPr lang="zh-CN" altLang="en-US" dirty="0" smtClean="0">
                <a:solidFill>
                  <a:srgbClr val="0000FF"/>
                </a:solidFill>
              </a:rPr>
              <a:t>恰好</a:t>
            </a:r>
            <a:endParaRPr lang="en-US" altLang="zh-CN" dirty="0"/>
          </a:p>
        </p:txBody>
      </p:sp>
      <p:sp>
        <p:nvSpPr>
          <p:cNvPr id="59" name="Text Box 10"/>
          <p:cNvSpPr txBox="1">
            <a:spLocks noChangeArrowheads="1"/>
          </p:cNvSpPr>
          <p:nvPr/>
        </p:nvSpPr>
        <p:spPr bwMode="auto">
          <a:xfrm>
            <a:off x="2927195" y="4250778"/>
            <a:ext cx="1513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/>
              <a:t>③ </a:t>
            </a:r>
            <a:r>
              <a:rPr lang="en-US" altLang="zh-CN" dirty="0" smtClean="0">
                <a:solidFill>
                  <a:srgbClr val="0000FF"/>
                </a:solidFill>
              </a:rPr>
              <a:t>Fe</a:t>
            </a:r>
            <a:r>
              <a:rPr lang="zh-CN" altLang="en-US" dirty="0" smtClean="0">
                <a:solidFill>
                  <a:srgbClr val="FF0000"/>
                </a:solidFill>
              </a:rPr>
              <a:t>过量</a:t>
            </a:r>
            <a:endParaRPr lang="en-US" altLang="zh-CN" dirty="0"/>
          </a:p>
        </p:txBody>
      </p:sp>
      <p:sp>
        <p:nvSpPr>
          <p:cNvPr id="60" name="矩形 59"/>
          <p:cNvSpPr/>
          <p:nvPr/>
        </p:nvSpPr>
        <p:spPr>
          <a:xfrm>
            <a:off x="5714253" y="3627602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61" name="矩形 60"/>
          <p:cNvSpPr/>
          <p:nvPr/>
        </p:nvSpPr>
        <p:spPr>
          <a:xfrm>
            <a:off x="7966464" y="36408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62" name="矩形 61"/>
          <p:cNvSpPr/>
          <p:nvPr/>
        </p:nvSpPr>
        <p:spPr>
          <a:xfrm>
            <a:off x="10252183" y="36408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63" name="矩形 62"/>
          <p:cNvSpPr/>
          <p:nvPr/>
        </p:nvSpPr>
        <p:spPr>
          <a:xfrm>
            <a:off x="5714253" y="418583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64" name="矩形 63"/>
          <p:cNvSpPr/>
          <p:nvPr/>
        </p:nvSpPr>
        <p:spPr>
          <a:xfrm>
            <a:off x="7999972" y="418583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66" name="矩形 65"/>
          <p:cNvSpPr/>
          <p:nvPr/>
        </p:nvSpPr>
        <p:spPr>
          <a:xfrm>
            <a:off x="10252183" y="4212377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pic>
        <p:nvPicPr>
          <p:cNvPr id="26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03318" y="4770610"/>
            <a:ext cx="2575774" cy="2071702"/>
          </a:xfrm>
          <a:prstGeom prst="rect">
            <a:avLst/>
          </a:prstGeom>
          <a:noFill/>
        </p:spPr>
      </p:pic>
      <p:sp>
        <p:nvSpPr>
          <p:cNvPr id="27" name="矩形 26"/>
          <p:cNvSpPr/>
          <p:nvPr/>
        </p:nvSpPr>
        <p:spPr>
          <a:xfrm>
            <a:off x="641476" y="4995029"/>
            <a:ext cx="5885033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ts val="3500"/>
              </a:lnSpc>
            </a:pP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【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理论依据</a:t>
            </a: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】</a:t>
            </a:r>
          </a:p>
          <a:p>
            <a:pPr eaLnBrk="1" hangingPunct="1">
              <a:lnSpc>
                <a:spcPts val="3500"/>
              </a:lnSpc>
            </a:pPr>
            <a:r>
              <a:rPr kumimoji="1" lang="zh-CN" altLang="en-US" sz="2800" dirty="0" smtClean="0">
                <a:solidFill>
                  <a:srgbClr val="0000CC"/>
                </a:solidFill>
                <a:latin typeface="Courier New" pitchFamily="49" charset="0"/>
              </a:rPr>
              <a:t>          金属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活动性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相差越大</a:t>
            </a:r>
            <a:r>
              <a:rPr kumimoji="1" lang="zh-CN" altLang="en-US" sz="2800" dirty="0" smtClean="0">
                <a:solidFill>
                  <a:srgbClr val="0000CC"/>
                </a:solidFill>
                <a:latin typeface="Courier New" pitchFamily="49" charset="0"/>
              </a:rPr>
              <a:t>，</a:t>
            </a:r>
            <a:endParaRPr kumimoji="1" lang="en-US" altLang="zh-CN" sz="2800" dirty="0" smtClean="0">
              <a:solidFill>
                <a:srgbClr val="0000CC"/>
              </a:solidFill>
              <a:latin typeface="Courier New" pitchFamily="49" charset="0"/>
            </a:endParaRPr>
          </a:p>
          <a:p>
            <a:pPr eaLnBrk="1" hangingPunct="1">
              <a:lnSpc>
                <a:spcPts val="3500"/>
              </a:lnSpc>
            </a:pPr>
            <a:r>
              <a:rPr kumimoji="1" lang="en-US" altLang="zh-CN" sz="2800" dirty="0">
                <a:solidFill>
                  <a:srgbClr val="0000CC"/>
                </a:solidFill>
                <a:latin typeface="Courier New" pitchFamily="49" charset="0"/>
              </a:rPr>
              <a:t> </a:t>
            </a:r>
            <a:r>
              <a:rPr kumimoji="1" lang="en-US" altLang="zh-CN" sz="2800" dirty="0" smtClean="0">
                <a:solidFill>
                  <a:srgbClr val="0000CC"/>
                </a:solidFill>
                <a:latin typeface="Courier New" pitchFamily="49" charset="0"/>
              </a:rPr>
              <a:t>         </a:t>
            </a:r>
            <a:r>
              <a:rPr kumimoji="1" lang="zh-CN" altLang="en-US" sz="2800" dirty="0" smtClean="0">
                <a:solidFill>
                  <a:srgbClr val="0000CC"/>
                </a:solidFill>
                <a:latin typeface="Courier New" pitchFamily="49" charset="0"/>
              </a:rPr>
              <a:t>置换反应</a:t>
            </a:r>
            <a:r>
              <a:rPr kumimoji="1" lang="zh-CN" altLang="en-US" sz="2800" dirty="0">
                <a:solidFill>
                  <a:srgbClr val="006600"/>
                </a:solidFill>
                <a:latin typeface="Courier New" pitchFamily="49" charset="0"/>
              </a:rPr>
              <a:t>越易发生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。</a:t>
            </a:r>
            <a:endParaRPr kumimoji="1" lang="zh-CN" altLang="en-US" sz="2800" dirty="0">
              <a:solidFill>
                <a:srgbClr val="0000CC"/>
              </a:solidFill>
              <a:latin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1146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4" grpId="0"/>
      <p:bldP spid="42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550413" y="836712"/>
            <a:ext cx="11161417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FF0000"/>
                </a:solidFill>
                <a:latin typeface="Arial Black" pitchFamily="34" charset="0"/>
              </a:rPr>
              <a:t>4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金属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与</a:t>
            </a:r>
            <a:r>
              <a:rPr kumimoji="1" lang="zh-CN" altLang="en-US" dirty="0" smtClean="0">
                <a:solidFill>
                  <a:srgbClr val="0000FF"/>
                </a:solidFill>
                <a:latin typeface="Arial Black" pitchFamily="34" charset="0"/>
              </a:rPr>
              <a:t>混合盐溶液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反应的次序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，以及所得滤液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、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滤渣的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成分。   </a:t>
            </a:r>
            <a:endParaRPr kumimoji="1" lang="en-US" altLang="zh-CN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603652" y="1737501"/>
            <a:ext cx="1125219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问题</a:t>
            </a:r>
            <a:r>
              <a:rPr lang="en-US" altLang="zh-CN" sz="2800" dirty="0"/>
              <a:t>2】</a:t>
            </a:r>
            <a:r>
              <a:rPr lang="zh-CN" altLang="en-US" sz="2800" dirty="0"/>
              <a:t>将金属</a:t>
            </a:r>
            <a:r>
              <a:rPr lang="en-US" altLang="zh-CN" sz="2800" dirty="0"/>
              <a:t>Fe</a:t>
            </a:r>
            <a:r>
              <a:rPr lang="zh-CN" altLang="en-US" sz="2800" dirty="0"/>
              <a:t>和</a:t>
            </a:r>
            <a:r>
              <a:rPr lang="en-US" altLang="zh-CN" sz="2800" dirty="0" smtClean="0"/>
              <a:t>Cu</a:t>
            </a:r>
            <a:r>
              <a:rPr lang="zh-CN" altLang="en-US" sz="2800" dirty="0" smtClean="0"/>
              <a:t>混合粉末同时</a:t>
            </a:r>
            <a:r>
              <a:rPr lang="zh-CN" altLang="en-US" sz="2800" dirty="0"/>
              <a:t>加入装有</a:t>
            </a:r>
            <a:r>
              <a:rPr lang="en-US" altLang="zh-CN" sz="2800" dirty="0" smtClean="0"/>
              <a:t>AgNO</a:t>
            </a:r>
            <a:r>
              <a:rPr lang="en-US" altLang="zh-CN" sz="2800" baseline="-25000" dirty="0" smtClean="0"/>
              <a:t>3</a:t>
            </a:r>
            <a:r>
              <a:rPr lang="zh-CN" altLang="en-US" sz="2800" dirty="0" smtClean="0"/>
              <a:t>溶液</a:t>
            </a:r>
            <a:r>
              <a:rPr lang="zh-CN" altLang="en-US" sz="2800" dirty="0"/>
              <a:t>的试管中</a:t>
            </a:r>
            <a:r>
              <a:rPr lang="zh-CN" altLang="en-US" sz="2800" dirty="0" smtClean="0"/>
              <a:t>，</a:t>
            </a:r>
            <a:endParaRPr lang="en-US" altLang="zh-CN" sz="2800" dirty="0" smtClean="0"/>
          </a:p>
          <a:p>
            <a:r>
              <a:rPr lang="en-US" altLang="zh-CN" sz="2800" dirty="0"/>
              <a:t> </a:t>
            </a:r>
            <a:r>
              <a:rPr lang="en-US" altLang="zh-CN" sz="2800" dirty="0" smtClean="0"/>
              <a:t>                  </a:t>
            </a:r>
            <a:r>
              <a:rPr lang="zh-CN" altLang="en-US" sz="2800" dirty="0" smtClean="0"/>
              <a:t>哪</a:t>
            </a:r>
            <a:r>
              <a:rPr lang="zh-CN" altLang="en-US" sz="2800" dirty="0"/>
              <a:t>两种物质先反应？</a:t>
            </a:r>
            <a:endParaRPr lang="zh-CN" altLang="en-US" sz="2800" dirty="0"/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367014" y="2782233"/>
            <a:ext cx="7488832" cy="1438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35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FF0000"/>
                </a:solidFill>
                <a:latin typeface="Courier New" pitchFamily="49" charset="0"/>
              </a:rPr>
              <a:t>【</a:t>
            </a:r>
            <a:r>
              <a:rPr kumimoji="1" lang="zh-CN" altLang="en-US" dirty="0" smtClean="0">
                <a:solidFill>
                  <a:srgbClr val="FF0000"/>
                </a:solidFill>
                <a:latin typeface="Courier New" pitchFamily="49" charset="0"/>
              </a:rPr>
              <a:t>理论依据</a:t>
            </a:r>
            <a:r>
              <a:rPr kumimoji="1" lang="en-US" altLang="zh-CN" dirty="0" smtClean="0">
                <a:solidFill>
                  <a:srgbClr val="FF0000"/>
                </a:solidFill>
                <a:latin typeface="Courier New" pitchFamily="49" charset="0"/>
              </a:rPr>
              <a:t>】</a:t>
            </a:r>
          </a:p>
          <a:p>
            <a:pPr eaLnBrk="1" hangingPunct="1">
              <a:lnSpc>
                <a:spcPts val="35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 smtClean="0">
                <a:solidFill>
                  <a:srgbClr val="0000CC"/>
                </a:solidFill>
                <a:latin typeface="Courier New" pitchFamily="49" charset="0"/>
              </a:rPr>
              <a:t> 在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金属活动性顺序表里，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排在越后面的金属</a:t>
            </a:r>
            <a:r>
              <a:rPr kumimoji="1" lang="zh-CN" altLang="en-US" dirty="0" smtClean="0">
                <a:solidFill>
                  <a:srgbClr val="0000CC"/>
                </a:solidFill>
                <a:latin typeface="Courier New" pitchFamily="49" charset="0"/>
              </a:rPr>
              <a:t>，</a:t>
            </a:r>
            <a:endParaRPr kumimoji="1" lang="en-US" altLang="zh-CN" dirty="0" smtClean="0">
              <a:solidFill>
                <a:srgbClr val="0000CC"/>
              </a:solidFill>
              <a:latin typeface="Courier New" pitchFamily="49" charset="0"/>
            </a:endParaRPr>
          </a:p>
          <a:p>
            <a:pPr eaLnBrk="1" hangingPunct="1">
              <a:lnSpc>
                <a:spcPts val="35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dirty="0" smtClean="0">
                <a:solidFill>
                  <a:srgbClr val="0000CC"/>
                </a:solidFill>
                <a:latin typeface="Courier New" pitchFamily="49" charset="0"/>
              </a:rPr>
              <a:t> </a:t>
            </a:r>
            <a:r>
              <a:rPr kumimoji="1" lang="zh-CN" altLang="en-US" dirty="0" smtClean="0">
                <a:solidFill>
                  <a:srgbClr val="006600"/>
                </a:solidFill>
                <a:latin typeface="Courier New" pitchFamily="49" charset="0"/>
              </a:rPr>
              <a:t>越易</a:t>
            </a:r>
            <a:r>
              <a:rPr kumimoji="1" lang="zh-CN" altLang="en-US" dirty="0" smtClean="0">
                <a:solidFill>
                  <a:srgbClr val="0000CC"/>
                </a:solidFill>
                <a:latin typeface="Courier New" pitchFamily="49" charset="0"/>
              </a:rPr>
              <a:t>从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它们的盐溶液里</a:t>
            </a:r>
            <a:r>
              <a:rPr kumimoji="1" lang="zh-CN" altLang="en-US" dirty="0">
                <a:solidFill>
                  <a:srgbClr val="006600"/>
                </a:solidFill>
                <a:latin typeface="Courier New" pitchFamily="49" charset="0"/>
              </a:rPr>
              <a:t>被置换出来</a:t>
            </a:r>
            <a:r>
              <a:rPr kumimoji="1" lang="zh-CN" altLang="en-US" dirty="0">
                <a:solidFill>
                  <a:srgbClr val="0000CC"/>
                </a:solidFill>
                <a:latin typeface="Courier New" pitchFamily="49" charset="0"/>
              </a:rPr>
              <a:t>生成单质</a:t>
            </a:r>
            <a:r>
              <a:rPr kumimoji="1" lang="zh-CN" altLang="en-US" dirty="0" smtClean="0">
                <a:solidFill>
                  <a:srgbClr val="0000CC"/>
                </a:solidFill>
                <a:latin typeface="Courier New" pitchFamily="49" charset="0"/>
              </a:rPr>
              <a:t>。</a:t>
            </a:r>
            <a:endParaRPr kumimoji="1" lang="zh-CN" altLang="en-US" dirty="0">
              <a:solidFill>
                <a:srgbClr val="0000CC"/>
              </a:solidFill>
              <a:latin typeface="Courier New" pitchFamily="49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655045" y="4505783"/>
            <a:ext cx="4536504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ts val="3500"/>
              </a:lnSpc>
            </a:pPr>
            <a:r>
              <a:rPr kumimoji="1" lang="zh-CN" altLang="en-US" sz="2800" dirty="0" smtClean="0">
                <a:solidFill>
                  <a:srgbClr val="0000CC"/>
                </a:solidFill>
                <a:latin typeface="Courier New" pitchFamily="49" charset="0"/>
              </a:rPr>
              <a:t>或：金属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活动性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相差越大</a:t>
            </a:r>
            <a:r>
              <a:rPr kumimoji="1" lang="zh-CN" altLang="en-US" sz="2800" dirty="0" smtClean="0">
                <a:solidFill>
                  <a:srgbClr val="0000CC"/>
                </a:solidFill>
                <a:latin typeface="Courier New" pitchFamily="49" charset="0"/>
              </a:rPr>
              <a:t>，</a:t>
            </a:r>
            <a:endParaRPr kumimoji="1" lang="en-US" altLang="zh-CN" sz="2800" dirty="0" smtClean="0">
              <a:solidFill>
                <a:srgbClr val="0000CC"/>
              </a:solidFill>
              <a:latin typeface="Courier New" pitchFamily="49" charset="0"/>
            </a:endParaRPr>
          </a:p>
          <a:p>
            <a:pPr eaLnBrk="1" hangingPunct="1">
              <a:lnSpc>
                <a:spcPts val="3500"/>
              </a:lnSpc>
            </a:pPr>
            <a:r>
              <a:rPr kumimoji="1" lang="en-US" altLang="zh-CN" sz="2800" dirty="0">
                <a:solidFill>
                  <a:srgbClr val="0000CC"/>
                </a:solidFill>
                <a:latin typeface="Courier New" pitchFamily="49" charset="0"/>
              </a:rPr>
              <a:t> </a:t>
            </a:r>
            <a:r>
              <a:rPr kumimoji="1" lang="en-US" altLang="zh-CN" sz="2800" dirty="0" smtClean="0">
                <a:solidFill>
                  <a:srgbClr val="0000CC"/>
                </a:solidFill>
                <a:latin typeface="Courier New" pitchFamily="49" charset="0"/>
              </a:rPr>
              <a:t>   </a:t>
            </a:r>
            <a:r>
              <a:rPr kumimoji="1" lang="zh-CN" altLang="en-US" sz="2800" dirty="0" smtClean="0">
                <a:solidFill>
                  <a:srgbClr val="0000CC"/>
                </a:solidFill>
                <a:latin typeface="Courier New" pitchFamily="49" charset="0"/>
              </a:rPr>
              <a:t>置换反应</a:t>
            </a:r>
            <a:r>
              <a:rPr kumimoji="1" lang="zh-CN" altLang="en-US" sz="2800" dirty="0">
                <a:solidFill>
                  <a:srgbClr val="006600"/>
                </a:solidFill>
                <a:latin typeface="Courier New" pitchFamily="49" charset="0"/>
              </a:rPr>
              <a:t>越易发生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。</a:t>
            </a:r>
            <a:endParaRPr kumimoji="1" lang="zh-CN" altLang="en-US" sz="2800" dirty="0">
              <a:solidFill>
                <a:srgbClr val="0000CC"/>
              </a:solidFill>
              <a:latin typeface="Courier New" pitchFamily="49" charset="0"/>
            </a:endParaRPr>
          </a:p>
        </p:txBody>
      </p:sp>
      <p:pic>
        <p:nvPicPr>
          <p:cNvPr id="10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622" y="2996952"/>
            <a:ext cx="3409813" cy="32390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4762426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表格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892601"/>
              </p:ext>
            </p:extLst>
          </p:nvPr>
        </p:nvGraphicFramePr>
        <p:xfrm>
          <a:off x="666625" y="354724"/>
          <a:ext cx="11142876" cy="4381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1911"/>
                <a:gridCol w="2666672"/>
                <a:gridCol w="1904765"/>
                <a:gridCol w="1809527"/>
                <a:gridCol w="2000001"/>
              </a:tblGrid>
              <a:tr h="547691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Fe</a:t>
                      </a:r>
                      <a:r>
                        <a:rPr lang="zh-CN" altLang="en-US" sz="2400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先</a:t>
                      </a:r>
                      <a:endParaRPr lang="en-US" altLang="zh-CN" sz="2400" b="1" baseline="0" dirty="0" smtClean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    应</a:t>
                      </a:r>
                      <a:endParaRPr lang="zh-CN" altLang="en-US" sz="2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与</a:t>
                      </a: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</a:t>
                      </a:r>
                      <a:r>
                        <a:rPr lang="zh-CN" altLang="en-US" sz="2400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后</a:t>
                      </a:r>
                      <a:endParaRPr lang="en-US" altLang="zh-CN" sz="2400" b="1" baseline="0" dirty="0" smtClean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反     应</a:t>
                      </a:r>
                      <a:endParaRPr lang="zh-CN" altLang="en-US" sz="2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溶液中的成分</a:t>
                      </a:r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Fe(NO</a:t>
                      </a:r>
                      <a:r>
                        <a:rPr lang="en-US" altLang="zh-CN" sz="2400" b="1" baseline="-250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400" b="1" baseline="-250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en-US" altLang="zh-CN" sz="2400" b="1" dirty="0" smtClean="0"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AgNO</a:t>
                      </a:r>
                      <a:r>
                        <a:rPr lang="en-US" altLang="zh-CN" sz="2400" b="1" baseline="-25000" dirty="0" smtClean="0">
                          <a:solidFill>
                            <a:srgbClr val="0066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zh-CN" altLang="en-US" sz="2400" b="1" dirty="0" smtClean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Cu(NO</a:t>
                      </a:r>
                      <a:r>
                        <a:rPr lang="en-US" altLang="zh-CN" sz="2400" b="1" baseline="-250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altLang="zh-CN" sz="2400" b="1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r>
                        <a:rPr lang="en-US" altLang="zh-CN" sz="2400" b="1" baseline="-25000" dirty="0" smtClean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zh-CN" altLang="en-US" sz="2400" b="1" dirty="0" smtClean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>
                  <a:txBody>
                    <a:bodyPr/>
                    <a:lstStyle/>
                    <a:p>
                      <a:endParaRPr lang="zh-CN" altLang="en-US" sz="24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>
                  <a:txBody>
                    <a:bodyPr/>
                    <a:lstStyle/>
                    <a:p>
                      <a:endParaRPr lang="zh-CN" altLang="en-US" sz="24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>
                  <a:txBody>
                    <a:bodyPr/>
                    <a:lstStyle/>
                    <a:p>
                      <a:endParaRPr lang="zh-CN" altLang="en-US" sz="24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400" b="1" dirty="0" smtClean="0">
                        <a:solidFill>
                          <a:srgbClr val="0000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endParaRPr lang="zh-CN" altLang="en-US" sz="24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4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2400" b="1" dirty="0" smtClean="0">
                        <a:solidFill>
                          <a:srgbClr val="0000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7691">
                <a:tc vMerge="1">
                  <a:txBody>
                    <a:bodyPr/>
                    <a:lstStyle/>
                    <a:p>
                      <a:endParaRPr lang="zh-CN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904" marR="1219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641477" y="1497731"/>
            <a:ext cx="2094291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 smtClean="0"/>
              <a:t>1</a:t>
            </a:r>
            <a:r>
              <a:rPr lang="zh-CN" altLang="en-US" sz="2200" dirty="0" smtClean="0"/>
              <a:t>、</a:t>
            </a:r>
            <a:r>
              <a:rPr lang="en-US" altLang="zh-CN" sz="2200" dirty="0" smtClean="0">
                <a:solidFill>
                  <a:srgbClr val="0000CC"/>
                </a:solidFill>
              </a:rPr>
              <a:t> AgNO</a:t>
            </a:r>
            <a:r>
              <a:rPr lang="en-US" altLang="zh-CN" sz="2200" baseline="-25000" dirty="0" smtClean="0">
                <a:solidFill>
                  <a:srgbClr val="0000CC"/>
                </a:solidFill>
              </a:rPr>
              <a:t>3</a:t>
            </a:r>
            <a:r>
              <a:rPr lang="zh-CN" altLang="en-US" sz="2200" dirty="0" smtClean="0">
                <a:solidFill>
                  <a:srgbClr val="FF0000"/>
                </a:solidFill>
              </a:rPr>
              <a:t>不足</a:t>
            </a:r>
            <a:endParaRPr lang="en-US" altLang="zh-CN" sz="2200" dirty="0"/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666626" y="2069235"/>
            <a:ext cx="2094291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 smtClean="0"/>
              <a:t>2</a:t>
            </a:r>
            <a:r>
              <a:rPr lang="zh-CN" altLang="en-US" sz="2200" dirty="0" smtClean="0"/>
              <a:t>、</a:t>
            </a:r>
            <a:r>
              <a:rPr lang="en-US" altLang="zh-CN" sz="2200" dirty="0" smtClean="0">
                <a:solidFill>
                  <a:srgbClr val="0000CC"/>
                </a:solidFill>
              </a:rPr>
              <a:t> AgNO</a:t>
            </a:r>
            <a:r>
              <a:rPr lang="en-US" altLang="zh-CN" sz="2200" baseline="-25000" dirty="0" smtClean="0">
                <a:solidFill>
                  <a:srgbClr val="0000CC"/>
                </a:solidFill>
              </a:rPr>
              <a:t>3</a:t>
            </a:r>
            <a:r>
              <a:rPr lang="zh-CN" altLang="en-US" sz="2200" dirty="0" smtClean="0">
                <a:solidFill>
                  <a:srgbClr val="0000FF"/>
                </a:solidFill>
              </a:rPr>
              <a:t>恰好</a:t>
            </a:r>
            <a:endParaRPr lang="en-US" altLang="zh-CN" sz="2200" dirty="0"/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666626" y="2602338"/>
            <a:ext cx="2094291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 dirty="0" smtClean="0">
                <a:solidFill>
                  <a:srgbClr val="000000"/>
                </a:solidFill>
              </a:rPr>
              <a:t>3</a:t>
            </a:r>
            <a:r>
              <a:rPr lang="zh-CN" altLang="en-US" sz="2200" dirty="0" smtClean="0">
                <a:solidFill>
                  <a:srgbClr val="000000"/>
                </a:solidFill>
              </a:rPr>
              <a:t>、</a:t>
            </a:r>
            <a:r>
              <a:rPr lang="en-US" altLang="zh-CN" sz="2200" dirty="0" smtClean="0">
                <a:solidFill>
                  <a:srgbClr val="0000CC"/>
                </a:solidFill>
              </a:rPr>
              <a:t> AgNO</a:t>
            </a:r>
            <a:r>
              <a:rPr lang="en-US" altLang="zh-CN" sz="2200" baseline="-25000" dirty="0" smtClean="0">
                <a:solidFill>
                  <a:srgbClr val="0000CC"/>
                </a:solidFill>
              </a:rPr>
              <a:t>3</a:t>
            </a:r>
            <a:r>
              <a:rPr lang="zh-CN" altLang="en-US" sz="2200" dirty="0" smtClean="0">
                <a:solidFill>
                  <a:srgbClr val="FF0000"/>
                </a:solidFill>
              </a:rPr>
              <a:t>过量</a:t>
            </a:r>
            <a:endParaRPr lang="en-US" altLang="zh-CN" sz="2200" dirty="0"/>
          </a:p>
        </p:txBody>
      </p:sp>
      <p:sp>
        <p:nvSpPr>
          <p:cNvPr id="22" name="矩形 21"/>
          <p:cNvSpPr/>
          <p:nvPr/>
        </p:nvSpPr>
        <p:spPr>
          <a:xfrm>
            <a:off x="6633128" y="142629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8409148" y="142629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4" name="矩形 23"/>
          <p:cNvSpPr/>
          <p:nvPr/>
        </p:nvSpPr>
        <p:spPr>
          <a:xfrm>
            <a:off x="10347421" y="142629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5" name="矩形 24"/>
          <p:cNvSpPr/>
          <p:nvPr/>
        </p:nvSpPr>
        <p:spPr>
          <a:xfrm>
            <a:off x="6633128" y="1984526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26" name="矩形 25"/>
          <p:cNvSpPr/>
          <p:nvPr/>
        </p:nvSpPr>
        <p:spPr>
          <a:xfrm>
            <a:off x="8409148" y="2011070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7" name="矩形 26"/>
          <p:cNvSpPr/>
          <p:nvPr/>
        </p:nvSpPr>
        <p:spPr>
          <a:xfrm>
            <a:off x="10347421" y="1997796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28" name="矩形 27"/>
          <p:cNvSpPr/>
          <p:nvPr/>
        </p:nvSpPr>
        <p:spPr>
          <a:xfrm>
            <a:off x="6633128" y="311426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29" name="矩形 28"/>
          <p:cNvSpPr/>
          <p:nvPr/>
        </p:nvSpPr>
        <p:spPr>
          <a:xfrm>
            <a:off x="8442655" y="311426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30" name="矩形 29"/>
          <p:cNvSpPr/>
          <p:nvPr/>
        </p:nvSpPr>
        <p:spPr>
          <a:xfrm>
            <a:off x="10347421" y="3127536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3370856" y="3146171"/>
            <a:ext cx="19532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 smtClean="0"/>
              <a:t>① </a:t>
            </a:r>
            <a:r>
              <a:rPr lang="en-US" altLang="zh-CN" sz="2200" dirty="0" smtClean="0">
                <a:solidFill>
                  <a:srgbClr val="0000CC"/>
                </a:solidFill>
              </a:rPr>
              <a:t>AgNO</a:t>
            </a:r>
            <a:r>
              <a:rPr lang="en-US" altLang="zh-CN" sz="2200" baseline="-25000" dirty="0" smtClean="0">
                <a:solidFill>
                  <a:srgbClr val="0000CC"/>
                </a:solidFill>
              </a:rPr>
              <a:t>3</a:t>
            </a:r>
            <a:r>
              <a:rPr lang="zh-CN" altLang="en-US" sz="2200" dirty="0" smtClean="0">
                <a:solidFill>
                  <a:srgbClr val="FF0000"/>
                </a:solidFill>
              </a:rPr>
              <a:t>不足</a:t>
            </a:r>
            <a:endParaRPr lang="en-US" altLang="zh-CN" sz="2200" dirty="0"/>
          </a:p>
        </p:txBody>
      </p:sp>
      <p:sp>
        <p:nvSpPr>
          <p:cNvPr id="32" name="Text Box 10"/>
          <p:cNvSpPr txBox="1">
            <a:spLocks noChangeArrowheads="1"/>
          </p:cNvSpPr>
          <p:nvPr/>
        </p:nvSpPr>
        <p:spPr bwMode="auto">
          <a:xfrm>
            <a:off x="3396005" y="3717675"/>
            <a:ext cx="19532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 smtClean="0"/>
              <a:t>② </a:t>
            </a:r>
            <a:r>
              <a:rPr lang="en-US" altLang="zh-CN" sz="2200" dirty="0" smtClean="0">
                <a:solidFill>
                  <a:srgbClr val="0000CC"/>
                </a:solidFill>
              </a:rPr>
              <a:t>AgNO</a:t>
            </a:r>
            <a:r>
              <a:rPr lang="en-US" altLang="zh-CN" sz="2200" baseline="-25000" dirty="0" smtClean="0">
                <a:solidFill>
                  <a:srgbClr val="0000CC"/>
                </a:solidFill>
              </a:rPr>
              <a:t>3</a:t>
            </a:r>
            <a:r>
              <a:rPr lang="zh-CN" altLang="en-US" sz="2200" dirty="0" smtClean="0">
                <a:solidFill>
                  <a:srgbClr val="0000FF"/>
                </a:solidFill>
              </a:rPr>
              <a:t>恰好</a:t>
            </a:r>
            <a:endParaRPr lang="en-US" altLang="zh-CN" sz="2200" dirty="0"/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3396005" y="4250778"/>
            <a:ext cx="19532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 smtClean="0"/>
              <a:t>③ </a:t>
            </a:r>
            <a:r>
              <a:rPr lang="en-US" altLang="zh-CN" sz="2200" dirty="0" smtClean="0">
                <a:solidFill>
                  <a:srgbClr val="0000CC"/>
                </a:solidFill>
              </a:rPr>
              <a:t>AgNO</a:t>
            </a:r>
            <a:r>
              <a:rPr lang="en-US" altLang="zh-CN" sz="2200" baseline="-25000" dirty="0" smtClean="0">
                <a:solidFill>
                  <a:srgbClr val="0000CC"/>
                </a:solidFill>
              </a:rPr>
              <a:t>3</a:t>
            </a:r>
            <a:r>
              <a:rPr lang="zh-CN" altLang="en-US" sz="2200" dirty="0" smtClean="0">
                <a:solidFill>
                  <a:srgbClr val="FF0000"/>
                </a:solidFill>
              </a:rPr>
              <a:t>过量</a:t>
            </a:r>
            <a:endParaRPr lang="en-US" altLang="zh-CN" sz="2200" dirty="0"/>
          </a:p>
        </p:txBody>
      </p:sp>
      <p:sp>
        <p:nvSpPr>
          <p:cNvPr id="34" name="矩形 33"/>
          <p:cNvSpPr/>
          <p:nvPr/>
        </p:nvSpPr>
        <p:spPr>
          <a:xfrm>
            <a:off x="6633128" y="3627602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35" name="矩形 34"/>
          <p:cNvSpPr/>
          <p:nvPr/>
        </p:nvSpPr>
        <p:spPr>
          <a:xfrm>
            <a:off x="8409148" y="36408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  <a:latin typeface="+mn-ea"/>
              </a:rPr>
              <a:t>×</a:t>
            </a:r>
            <a:endParaRPr lang="zh-CN" altLang="en-US" sz="3200" dirty="0"/>
          </a:p>
        </p:txBody>
      </p:sp>
      <p:sp>
        <p:nvSpPr>
          <p:cNvPr id="36" name="矩形 35"/>
          <p:cNvSpPr/>
          <p:nvPr/>
        </p:nvSpPr>
        <p:spPr>
          <a:xfrm>
            <a:off x="10347421" y="3640873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sz="3200" dirty="0"/>
          </a:p>
        </p:txBody>
      </p:sp>
      <p:sp>
        <p:nvSpPr>
          <p:cNvPr id="37" name="矩形 36"/>
          <p:cNvSpPr/>
          <p:nvPr/>
        </p:nvSpPr>
        <p:spPr>
          <a:xfrm>
            <a:off x="6633128" y="418583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dirty="0"/>
          </a:p>
        </p:txBody>
      </p:sp>
      <p:sp>
        <p:nvSpPr>
          <p:cNvPr id="38" name="矩形 37"/>
          <p:cNvSpPr/>
          <p:nvPr/>
        </p:nvSpPr>
        <p:spPr>
          <a:xfrm>
            <a:off x="8442655" y="418583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sz="3200" dirty="0"/>
          </a:p>
        </p:txBody>
      </p:sp>
      <p:sp>
        <p:nvSpPr>
          <p:cNvPr id="39" name="矩形 38"/>
          <p:cNvSpPr/>
          <p:nvPr/>
        </p:nvSpPr>
        <p:spPr>
          <a:xfrm>
            <a:off x="10347421" y="4212377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宋体"/>
                <a:ea typeface="宋体"/>
              </a:rPr>
              <a:t>√</a:t>
            </a:r>
            <a:endParaRPr lang="zh-CN" altLang="en-US" sz="3200" dirty="0"/>
          </a:p>
        </p:txBody>
      </p:sp>
      <p:pic>
        <p:nvPicPr>
          <p:cNvPr id="40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47333" y="4752528"/>
            <a:ext cx="2245298" cy="2132856"/>
          </a:xfrm>
          <a:prstGeom prst="rect">
            <a:avLst/>
          </a:prstGeom>
          <a:noFill/>
        </p:spPr>
      </p:pic>
      <p:sp>
        <p:nvSpPr>
          <p:cNvPr id="41" name="矩形 40"/>
          <p:cNvSpPr/>
          <p:nvPr/>
        </p:nvSpPr>
        <p:spPr>
          <a:xfrm>
            <a:off x="641476" y="4995029"/>
            <a:ext cx="5885033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ts val="3500"/>
              </a:lnSpc>
            </a:pP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【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理论依据</a:t>
            </a:r>
            <a:r>
              <a:rPr kumimoji="1" lang="en-US" altLang="zh-CN" sz="2800" dirty="0">
                <a:solidFill>
                  <a:srgbClr val="FF0000"/>
                </a:solidFill>
                <a:latin typeface="Courier New" pitchFamily="49" charset="0"/>
              </a:rPr>
              <a:t>】</a:t>
            </a:r>
          </a:p>
          <a:p>
            <a:pPr eaLnBrk="1" hangingPunct="1">
              <a:lnSpc>
                <a:spcPts val="3500"/>
              </a:lnSpc>
            </a:pPr>
            <a:r>
              <a:rPr kumimoji="1" lang="zh-CN" altLang="en-US" sz="2800" dirty="0" smtClean="0">
                <a:solidFill>
                  <a:srgbClr val="0000CC"/>
                </a:solidFill>
                <a:latin typeface="Courier New" pitchFamily="49" charset="0"/>
              </a:rPr>
              <a:t>          金属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活动性</a:t>
            </a:r>
            <a:r>
              <a:rPr kumimoji="1" lang="zh-CN" altLang="en-US" sz="2800" dirty="0">
                <a:solidFill>
                  <a:srgbClr val="FF0000"/>
                </a:solidFill>
                <a:latin typeface="Courier New" pitchFamily="49" charset="0"/>
              </a:rPr>
              <a:t>相差越大</a:t>
            </a:r>
            <a:r>
              <a:rPr kumimoji="1" lang="zh-CN" altLang="en-US" sz="2800" dirty="0" smtClean="0">
                <a:solidFill>
                  <a:srgbClr val="0000CC"/>
                </a:solidFill>
                <a:latin typeface="Courier New" pitchFamily="49" charset="0"/>
              </a:rPr>
              <a:t>，</a:t>
            </a:r>
            <a:endParaRPr kumimoji="1" lang="en-US" altLang="zh-CN" sz="2800" dirty="0" smtClean="0">
              <a:solidFill>
                <a:srgbClr val="0000CC"/>
              </a:solidFill>
              <a:latin typeface="Courier New" pitchFamily="49" charset="0"/>
            </a:endParaRPr>
          </a:p>
          <a:p>
            <a:pPr eaLnBrk="1" hangingPunct="1">
              <a:lnSpc>
                <a:spcPts val="3500"/>
              </a:lnSpc>
            </a:pPr>
            <a:r>
              <a:rPr kumimoji="1" lang="en-US" altLang="zh-CN" sz="2800" dirty="0">
                <a:solidFill>
                  <a:srgbClr val="0000CC"/>
                </a:solidFill>
                <a:latin typeface="Courier New" pitchFamily="49" charset="0"/>
              </a:rPr>
              <a:t> </a:t>
            </a:r>
            <a:r>
              <a:rPr kumimoji="1" lang="en-US" altLang="zh-CN" sz="2800" dirty="0" smtClean="0">
                <a:solidFill>
                  <a:srgbClr val="0000CC"/>
                </a:solidFill>
                <a:latin typeface="Courier New" pitchFamily="49" charset="0"/>
              </a:rPr>
              <a:t>         </a:t>
            </a:r>
            <a:r>
              <a:rPr kumimoji="1" lang="zh-CN" altLang="en-US" sz="2800" dirty="0" smtClean="0">
                <a:solidFill>
                  <a:srgbClr val="0000CC"/>
                </a:solidFill>
                <a:latin typeface="Courier New" pitchFamily="49" charset="0"/>
              </a:rPr>
              <a:t>置换反应</a:t>
            </a:r>
            <a:r>
              <a:rPr kumimoji="1" lang="zh-CN" altLang="en-US" sz="2800" dirty="0">
                <a:solidFill>
                  <a:srgbClr val="006600"/>
                </a:solidFill>
                <a:latin typeface="Courier New" pitchFamily="49" charset="0"/>
              </a:rPr>
              <a:t>越易发生</a:t>
            </a:r>
            <a:r>
              <a:rPr kumimoji="1" lang="zh-CN" altLang="en-US" sz="2800" dirty="0">
                <a:solidFill>
                  <a:srgbClr val="0000CC"/>
                </a:solidFill>
                <a:latin typeface="Courier New" pitchFamily="49" charset="0"/>
              </a:rPr>
              <a:t>。</a:t>
            </a:r>
            <a:endParaRPr kumimoji="1" lang="zh-CN" altLang="en-US" sz="2800" dirty="0">
              <a:solidFill>
                <a:srgbClr val="0000CC"/>
              </a:solidFill>
              <a:latin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962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-112558" y="679336"/>
            <a:ext cx="1188132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sz="2800" dirty="0" smtClean="0">
                <a:latin typeface="+mn-ea"/>
              </a:rPr>
              <a:t>例</a:t>
            </a:r>
            <a:r>
              <a:rPr lang="en-US" altLang="zh-CN" sz="2800" dirty="0" smtClean="0">
                <a:latin typeface="+mn-ea"/>
              </a:rPr>
              <a:t>12</a:t>
            </a:r>
            <a:r>
              <a:rPr lang="zh-CN" altLang="en-US" sz="2800" dirty="0" smtClean="0">
                <a:latin typeface="+mn-ea"/>
              </a:rPr>
              <a:t>、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取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一定量的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Al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放入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Cu(NO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)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溶液中充分反应后过滤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  <a:cs typeface="Times New Roman" pitchFamily="18" charset="0"/>
              </a:rPr>
              <a:t>向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  <a:cs typeface="Times New Roman" pitchFamily="18" charset="0"/>
              </a:rPr>
              <a:t>滤渣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cs typeface="Times New Roman" pitchFamily="18" charset="0"/>
              </a:rPr>
              <a:t>中</a:t>
            </a:r>
            <a:endParaRPr lang="en-US" altLang="zh-CN" sz="2800" dirty="0" smtClean="0">
              <a:solidFill>
                <a:srgbClr val="0000FF"/>
              </a:solidFill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solidFill>
                  <a:srgbClr val="0000FF"/>
                </a:solidFill>
                <a:latin typeface="+mn-ea"/>
                <a:ea typeface="+mn-ea"/>
                <a:cs typeface="Times New Roman" pitchFamily="18" charset="0"/>
              </a:rPr>
              <a:t>    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  <a:cs typeface="Times New Roman" pitchFamily="18" charset="0"/>
              </a:rPr>
              <a:t>加入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  <a:cs typeface="Times New Roman" pitchFamily="18" charset="0"/>
              </a:rPr>
              <a:t>稀盐酸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  <a:cs typeface="Times New Roman" pitchFamily="18" charset="0"/>
              </a:rPr>
              <a:t>有气泡产生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。下列说法正确的是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)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P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8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 8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 A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滤渣中一定有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Fe          B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滤液中一定含有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Cu(NO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)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 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滤渣中一定有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Al          D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滤液中一定没有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Fe(NO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)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8687098" y="1399416"/>
            <a:ext cx="50403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-97482" y="3238231"/>
            <a:ext cx="12322944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sz="2800" dirty="0">
                <a:latin typeface="+mn-ea"/>
              </a:rPr>
              <a:t>例</a:t>
            </a:r>
            <a:r>
              <a:rPr lang="en-US" altLang="zh-CN" sz="2800" dirty="0" smtClean="0">
                <a:latin typeface="+mn-ea"/>
              </a:rPr>
              <a:t>13</a:t>
            </a:r>
            <a:r>
              <a:rPr lang="zh-CN" altLang="en-US" sz="2800" dirty="0" smtClean="0">
                <a:latin typeface="+mn-ea"/>
              </a:rPr>
              <a:t>、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在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和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的混合溶液中加入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粉。下列说法错误的是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(  )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P</a:t>
            </a:r>
            <a:r>
              <a:rPr lang="en-US" altLang="zh-CN" sz="2400" baseline="-250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8</a:t>
            </a:r>
            <a:r>
              <a:rPr lang="en-US" altLang="zh-CN" sz="24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11</a:t>
            </a:r>
            <a:endParaRPr lang="en-US" altLang="zh-CN" sz="2400" dirty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 A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若反应完成后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无剩余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溶液中若有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则一定有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 B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若反应完成后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无剩余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溶液中若无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则可能有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 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若反应完成后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有剩余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则溶液中有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无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和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D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若反应完成后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有剩余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则溶液中有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无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可能有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10468710" y="3330909"/>
            <a:ext cx="52304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D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1"/>
          <p:cNvSpPr>
            <a:spLocks noChangeArrowheads="1"/>
          </p:cNvSpPr>
          <p:nvPr/>
        </p:nvSpPr>
        <p:spPr bwMode="auto">
          <a:xfrm>
            <a:off x="586506" y="764704"/>
            <a:ext cx="8137080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solidFill>
                  <a:srgbClr val="FF0000"/>
                </a:solidFill>
                <a:latin typeface="Arial Black" pitchFamily="34" charset="0"/>
              </a:rPr>
              <a:t>5</a:t>
            </a:r>
            <a:r>
              <a:rPr kumimoji="1" lang="zh-CN" altLang="en-US" dirty="0" smtClean="0">
                <a:solidFill>
                  <a:srgbClr val="FF0000"/>
                </a:solidFill>
                <a:latin typeface="Arial Black" pitchFamily="34" charset="0"/>
              </a:rPr>
              <a:t>、判断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金属与</a:t>
            </a:r>
            <a:r>
              <a:rPr kumimoji="1" lang="zh-CN" altLang="en-US" dirty="0">
                <a:solidFill>
                  <a:srgbClr val="0000FF"/>
                </a:solidFill>
                <a:latin typeface="Arial Black" pitchFamily="34" charset="0"/>
              </a:rPr>
              <a:t>盐溶液</a:t>
            </a:r>
            <a:r>
              <a:rPr kumimoji="1" lang="zh-CN" altLang="en-US" dirty="0">
                <a:solidFill>
                  <a:srgbClr val="FF0000"/>
                </a:solidFill>
                <a:latin typeface="Arial Black" pitchFamily="34" charset="0"/>
              </a:rPr>
              <a:t>反应后的产物和剩余物质。             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09066" y="616034"/>
            <a:ext cx="11818788" cy="59093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sz="2800" dirty="0">
                <a:latin typeface="+mn-ea"/>
              </a:rPr>
              <a:t>例</a:t>
            </a:r>
            <a:r>
              <a:rPr lang="en-US" altLang="zh-CN" sz="2800" dirty="0" smtClean="0">
                <a:latin typeface="+mn-ea"/>
              </a:rPr>
              <a:t>14</a:t>
            </a:r>
            <a:r>
              <a:rPr lang="zh-CN" altLang="en-US" sz="2800" dirty="0" smtClean="0">
                <a:latin typeface="+mn-ea"/>
              </a:rPr>
              <a:t>、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往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  <a:cs typeface="Times New Roman" pitchFamily="18" charset="0"/>
              </a:rPr>
              <a:t>硝酸铜、硝酸银和硝酸亚铁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的混合溶液中缓慢连续加入质量为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的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锌粉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溶液中析出固体的质量与参加反应的锌粉质量关系如图所示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下列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说法中正确的是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)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8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12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 A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点对应溶液中含有的金属离子为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Zn</a:t>
            </a:r>
            <a:r>
              <a:rPr lang="en-US" altLang="zh-CN" sz="2800" baseline="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baseline="30000" dirty="0">
                <a:latin typeface="+mn-ea"/>
                <a:ea typeface="+mn-ea"/>
                <a:cs typeface="Times New Roman" pitchFamily="18" charset="0"/>
              </a:rPr>
              <a:t>＋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和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en-US" altLang="zh-CN" sz="2800" baseline="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baseline="30000" dirty="0">
                <a:latin typeface="+mn-ea"/>
                <a:ea typeface="+mn-ea"/>
                <a:cs typeface="Times New Roman" pitchFamily="18" charset="0"/>
              </a:rPr>
              <a:t>＋</a:t>
            </a:r>
            <a:endParaRPr lang="zh-CN" altLang="en-US" sz="2800" dirty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 B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 err="1">
                <a:latin typeface="+mn-ea"/>
                <a:ea typeface="+mn-ea"/>
                <a:cs typeface="Times New Roman" pitchFamily="18" charset="0"/>
              </a:rPr>
              <a:t>bc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段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不含两端点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)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析出的金属是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 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 C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ab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段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不含两端点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)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对应溶液中含有的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金属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离子为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Zn</a:t>
            </a:r>
            <a:r>
              <a:rPr lang="en-US" altLang="zh-CN" sz="2800" baseline="30000" dirty="0" smtClean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baseline="30000" dirty="0">
                <a:latin typeface="+mn-ea"/>
                <a:ea typeface="+mn-ea"/>
                <a:cs typeface="Times New Roman" pitchFamily="18" charset="0"/>
              </a:rPr>
              <a:t>＋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Ag</a:t>
            </a:r>
            <a:r>
              <a:rPr lang="zh-CN" altLang="en-US" sz="2800" baseline="30000" dirty="0">
                <a:latin typeface="+mn-ea"/>
                <a:ea typeface="+mn-ea"/>
                <a:cs typeface="Times New Roman" pitchFamily="18" charset="0"/>
              </a:rPr>
              <a:t>＋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en-US" altLang="zh-CN" sz="2800" baseline="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baseline="30000" dirty="0">
                <a:latin typeface="+mn-ea"/>
                <a:ea typeface="+mn-ea"/>
                <a:cs typeface="Times New Roman" pitchFamily="18" charset="0"/>
              </a:rPr>
              <a:t>＋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</a:t>
            </a:r>
            <a:r>
              <a:rPr lang="en-US" altLang="zh-CN" sz="2800" baseline="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baseline="30000" dirty="0">
                <a:latin typeface="+mn-ea"/>
                <a:ea typeface="+mn-ea"/>
                <a:cs typeface="Times New Roman" pitchFamily="18" charset="0"/>
              </a:rPr>
              <a:t>＋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 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 D</a:t>
            </a:r>
            <a:r>
              <a:rPr lang="zh-CN" altLang="en-US" sz="2800" dirty="0">
                <a:latin typeface="+mn-ea"/>
                <a:ea typeface="+mn-ea"/>
              </a:rPr>
              <a:t>．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若</a:t>
            </a:r>
            <a:r>
              <a:rPr lang="en-US" altLang="zh-CN" sz="2800" dirty="0" err="1">
                <a:latin typeface="+mn-ea"/>
                <a:ea typeface="+mn-ea"/>
                <a:cs typeface="Times New Roman" pitchFamily="18" charset="0"/>
              </a:rPr>
              <a:t>bc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段和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cd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段中析出固体质量相等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参加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 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反应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的锌粉质量分别为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1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和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则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m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1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&gt;m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866908" y="2015262"/>
            <a:ext cx="3642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C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160" y="3570689"/>
            <a:ext cx="2657475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626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478582" y="1484784"/>
            <a:ext cx="11089232" cy="138499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latin typeface="宋体" charset="-122"/>
              </a:rPr>
              <a:t>1</a:t>
            </a:r>
            <a:r>
              <a:rPr kumimoji="1" lang="zh-CN" altLang="en-US" dirty="0" smtClean="0">
                <a:latin typeface="宋体" charset="-122"/>
              </a:rPr>
              <a:t>、</a:t>
            </a:r>
            <a:r>
              <a:rPr kumimoji="1" lang="zh-CN" altLang="en-US" dirty="0" smtClean="0">
                <a:solidFill>
                  <a:srgbClr val="C00000"/>
                </a:solidFill>
                <a:latin typeface="宋体" charset="-122"/>
              </a:rPr>
              <a:t>相同</a:t>
            </a:r>
            <a:r>
              <a:rPr kumimoji="1" lang="zh-CN" altLang="en-US" dirty="0">
                <a:solidFill>
                  <a:srgbClr val="C00000"/>
                </a:solidFill>
                <a:latin typeface="宋体" charset="-122"/>
              </a:rPr>
              <a:t>质量</a:t>
            </a:r>
            <a:r>
              <a:rPr kumimoji="1" lang="zh-CN" altLang="en-US" dirty="0">
                <a:latin typeface="宋体" charset="-122"/>
              </a:rPr>
              <a:t>的</a:t>
            </a:r>
            <a:r>
              <a:rPr kumimoji="1" lang="en-US" altLang="zh-CN" dirty="0">
                <a:latin typeface="宋体" charset="-122"/>
              </a:rPr>
              <a:t>Na</a:t>
            </a:r>
            <a:r>
              <a:rPr kumimoji="1" lang="zh-CN" altLang="en-US" dirty="0">
                <a:latin typeface="宋体" charset="-122"/>
              </a:rPr>
              <a:t>，</a:t>
            </a:r>
            <a:r>
              <a:rPr kumimoji="1" lang="en-US" altLang="zh-CN" dirty="0">
                <a:latin typeface="宋体" charset="-122"/>
              </a:rPr>
              <a:t>Mg</a:t>
            </a:r>
            <a:r>
              <a:rPr kumimoji="1" lang="zh-CN" altLang="en-US" dirty="0">
                <a:latin typeface="宋体" charset="-122"/>
              </a:rPr>
              <a:t>，</a:t>
            </a:r>
            <a:r>
              <a:rPr kumimoji="1" lang="en-US" altLang="zh-CN" dirty="0">
                <a:latin typeface="宋体" charset="-122"/>
              </a:rPr>
              <a:t>Al</a:t>
            </a:r>
            <a:r>
              <a:rPr kumimoji="1" lang="zh-CN" altLang="zh-CN" dirty="0">
                <a:latin typeface="宋体" charset="-122"/>
              </a:rPr>
              <a:t>与</a:t>
            </a:r>
            <a:r>
              <a:rPr kumimoji="1" lang="zh-CN" altLang="zh-CN" dirty="0">
                <a:solidFill>
                  <a:srgbClr val="C00000"/>
                </a:solidFill>
                <a:latin typeface="宋体" charset="-122"/>
              </a:rPr>
              <a:t>过量的盐酸</a:t>
            </a:r>
            <a:r>
              <a:rPr kumimoji="1" lang="zh-CN" altLang="zh-CN" dirty="0">
                <a:latin typeface="宋体" charset="-122"/>
              </a:rPr>
              <a:t>反应，</a:t>
            </a:r>
            <a:r>
              <a:rPr kumimoji="1" lang="zh-CN" altLang="en-US" dirty="0">
                <a:latin typeface="宋体" charset="-122"/>
              </a:rPr>
              <a:t>在相同的条件下，</a:t>
            </a:r>
            <a:r>
              <a:rPr kumimoji="1" lang="zh-CN" altLang="en-US" dirty="0" smtClean="0">
                <a:latin typeface="宋体" charset="-122"/>
              </a:rPr>
              <a:t>放出</a:t>
            </a:r>
            <a:endParaRPr kumimoji="1" lang="en-US" altLang="zh-CN" dirty="0" smtClean="0">
              <a:latin typeface="宋体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>
                <a:latin typeface="宋体" charset="-122"/>
              </a:rPr>
              <a:t> </a:t>
            </a:r>
            <a:r>
              <a:rPr kumimoji="1" lang="en-US" altLang="zh-CN" dirty="0" smtClean="0">
                <a:latin typeface="宋体" charset="-122"/>
              </a:rPr>
              <a:t>  </a:t>
            </a:r>
            <a:r>
              <a:rPr kumimoji="1" lang="zh-CN" altLang="en-US" dirty="0" smtClean="0">
                <a:latin typeface="宋体" charset="-122"/>
              </a:rPr>
              <a:t>氢气</a:t>
            </a:r>
            <a:r>
              <a:rPr kumimoji="1" lang="zh-CN" altLang="en-US" dirty="0">
                <a:latin typeface="宋体" charset="-122"/>
              </a:rPr>
              <a:t>的质量比</a:t>
            </a:r>
            <a:r>
              <a:rPr kumimoji="1" lang="zh-CN" altLang="en-US" dirty="0" smtClean="0">
                <a:latin typeface="宋体" charset="-122"/>
              </a:rPr>
              <a:t>是 </a:t>
            </a:r>
            <a:r>
              <a:rPr kumimoji="1" lang="en-US" altLang="zh-CN" dirty="0" smtClean="0">
                <a:latin typeface="宋体" charset="-122"/>
              </a:rPr>
              <a:t>__________________</a:t>
            </a:r>
            <a:endParaRPr kumimoji="1" lang="zh-CN" altLang="en-US" u="sng" dirty="0">
              <a:latin typeface="宋体" charset="-122"/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4078982" y="2060848"/>
            <a:ext cx="244827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>
                <a:solidFill>
                  <a:srgbClr val="FF0000"/>
                </a:solidFill>
                <a:latin typeface="宋体" charset="-122"/>
              </a:rPr>
              <a:t>36:69:92</a:t>
            </a:r>
            <a:endParaRPr kumimoji="1" lang="en-US" altLang="zh-CN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4881915" y="3717032"/>
            <a:ext cx="421203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>
                <a:solidFill>
                  <a:srgbClr val="FF0000"/>
                </a:solidFill>
                <a:latin typeface="+mn-ea"/>
                <a:ea typeface="+mn-ea"/>
              </a:rPr>
              <a:t>C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150990" y="836712"/>
            <a:ext cx="34804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rgbClr val="0000FF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 smtClean="0">
                <a:solidFill>
                  <a:srgbClr val="0000FF"/>
                </a:solidFill>
                <a:latin typeface="+mn-ea"/>
                <a:ea typeface="+mn-ea"/>
              </a:rPr>
              <a:t>其它重要题型</a:t>
            </a:r>
            <a:r>
              <a:rPr lang="en-US" altLang="zh-CN" sz="3200" dirty="0" smtClean="0">
                <a:solidFill>
                  <a:srgbClr val="0000FF"/>
                </a:solidFill>
                <a:latin typeface="+mn-ea"/>
                <a:ea typeface="+mn-ea"/>
              </a:rPr>
              <a:t>】</a:t>
            </a:r>
            <a:endParaRPr lang="zh-CN" altLang="en-US" sz="32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478582" y="3068960"/>
            <a:ext cx="11441134" cy="212365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kumimoji="1" lang="en-US" altLang="zh-CN" dirty="0" smtClean="0">
                <a:latin typeface="+mn-ea"/>
                <a:ea typeface="+mn-ea"/>
              </a:rPr>
              <a:t>2</a:t>
            </a:r>
            <a:r>
              <a:rPr kumimoji="1" lang="zh-CN" altLang="en-US" dirty="0" smtClean="0">
                <a:latin typeface="+mn-ea"/>
                <a:ea typeface="+mn-ea"/>
              </a:rPr>
              <a:t>、将</a:t>
            </a:r>
            <a:r>
              <a:rPr kumimoji="1" lang="en-US" altLang="zh-CN" dirty="0">
                <a:latin typeface="+mn-ea"/>
                <a:ea typeface="+mn-ea"/>
              </a:rPr>
              <a:t>6</a:t>
            </a:r>
            <a:r>
              <a:rPr kumimoji="1" lang="zh-CN" altLang="en-US" dirty="0">
                <a:latin typeface="+mn-ea"/>
                <a:ea typeface="+mn-ea"/>
              </a:rPr>
              <a:t>克某些金属的混合物</a:t>
            </a:r>
            <a:r>
              <a:rPr kumimoji="1" lang="zh-CN" altLang="zh-CN" dirty="0">
                <a:latin typeface="+mn-ea"/>
                <a:ea typeface="+mn-ea"/>
              </a:rPr>
              <a:t>与</a:t>
            </a:r>
            <a:r>
              <a:rPr kumimoji="1" lang="zh-CN" altLang="zh-CN" dirty="0">
                <a:solidFill>
                  <a:srgbClr val="C00000"/>
                </a:solidFill>
                <a:latin typeface="+mn-ea"/>
                <a:ea typeface="+mn-ea"/>
              </a:rPr>
              <a:t>足量</a:t>
            </a:r>
            <a:r>
              <a:rPr kumimoji="1" lang="zh-CN" altLang="zh-CN" dirty="0">
                <a:latin typeface="+mn-ea"/>
                <a:ea typeface="+mn-ea"/>
              </a:rPr>
              <a:t>的盐酸反应，得0</a:t>
            </a:r>
            <a:r>
              <a:rPr kumimoji="1" lang="en-US" altLang="zh-CN" dirty="0">
                <a:latin typeface="+mn-ea"/>
                <a:ea typeface="+mn-ea"/>
              </a:rPr>
              <a:t>.2</a:t>
            </a:r>
            <a:r>
              <a:rPr kumimoji="1" lang="zh-CN" altLang="en-US" dirty="0">
                <a:latin typeface="+mn-ea"/>
                <a:ea typeface="+mn-ea"/>
              </a:rPr>
              <a:t>克氢气，则该</a:t>
            </a:r>
            <a:r>
              <a:rPr kumimoji="1" lang="zh-CN" altLang="en-US" dirty="0" smtClean="0">
                <a:latin typeface="+mn-ea"/>
                <a:ea typeface="+mn-ea"/>
              </a:rPr>
              <a:t>混</a:t>
            </a:r>
            <a:endParaRPr kumimoji="1"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kumimoji="1" lang="en-US" altLang="zh-CN" dirty="0">
                <a:latin typeface="+mn-ea"/>
                <a:ea typeface="+mn-ea"/>
              </a:rPr>
              <a:t> </a:t>
            </a:r>
            <a:r>
              <a:rPr kumimoji="1" lang="en-US" altLang="zh-CN" dirty="0" smtClean="0">
                <a:latin typeface="+mn-ea"/>
                <a:ea typeface="+mn-ea"/>
              </a:rPr>
              <a:t>  </a:t>
            </a:r>
            <a:r>
              <a:rPr kumimoji="1" lang="zh-CN" altLang="en-US" dirty="0" smtClean="0">
                <a:latin typeface="+mn-ea"/>
                <a:ea typeface="+mn-ea"/>
              </a:rPr>
              <a:t>合</a:t>
            </a:r>
            <a:r>
              <a:rPr kumimoji="1" lang="zh-CN" altLang="en-US" dirty="0">
                <a:latin typeface="+mn-ea"/>
                <a:ea typeface="+mn-ea"/>
              </a:rPr>
              <a:t>物的</a:t>
            </a:r>
            <a:r>
              <a:rPr kumimoji="1" lang="zh-CN" altLang="en-US" dirty="0">
                <a:solidFill>
                  <a:srgbClr val="C00000"/>
                </a:solidFill>
                <a:latin typeface="+mn-ea"/>
                <a:ea typeface="+mn-ea"/>
              </a:rPr>
              <a:t>可能</a:t>
            </a:r>
            <a:r>
              <a:rPr kumimoji="1" lang="zh-CN" altLang="en-US" dirty="0">
                <a:latin typeface="+mn-ea"/>
                <a:ea typeface="+mn-ea"/>
              </a:rPr>
              <a:t>组成</a:t>
            </a:r>
            <a:r>
              <a:rPr kumimoji="1" lang="zh-CN" altLang="en-US" dirty="0" smtClean="0">
                <a:latin typeface="+mn-ea"/>
                <a:ea typeface="+mn-ea"/>
              </a:rPr>
              <a:t>是：（    ）</a:t>
            </a:r>
            <a:endParaRPr kumimoji="1"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kumimoji="1" lang="en-US" altLang="zh-CN" dirty="0" smtClean="0">
                <a:latin typeface="+mn-ea"/>
                <a:ea typeface="+mn-ea"/>
              </a:rPr>
              <a:t>   </a:t>
            </a:r>
            <a:r>
              <a:rPr kumimoji="1" lang="en-US" altLang="zh-CN" dirty="0" err="1" smtClean="0">
                <a:latin typeface="+mn-ea"/>
                <a:ea typeface="+mn-ea"/>
              </a:rPr>
              <a:t>A.Mg</a:t>
            </a:r>
            <a:r>
              <a:rPr kumimoji="1" lang="zh-CN" altLang="en-US" dirty="0">
                <a:latin typeface="+mn-ea"/>
                <a:ea typeface="+mn-ea"/>
              </a:rPr>
              <a:t>、</a:t>
            </a:r>
            <a:r>
              <a:rPr kumimoji="1" lang="en-US" altLang="zh-CN" dirty="0" smtClean="0">
                <a:latin typeface="+mn-ea"/>
                <a:ea typeface="+mn-ea"/>
              </a:rPr>
              <a:t>Al      </a:t>
            </a:r>
            <a:r>
              <a:rPr kumimoji="1" lang="en-US" altLang="zh-CN" dirty="0" err="1" smtClean="0">
                <a:latin typeface="+mn-ea"/>
                <a:ea typeface="+mn-ea"/>
              </a:rPr>
              <a:t>B.Cu</a:t>
            </a:r>
            <a:r>
              <a:rPr kumimoji="1" lang="zh-CN" altLang="en-US" sz="3200" dirty="0">
                <a:latin typeface="+mn-ea"/>
              </a:rPr>
              <a:t> 、 </a:t>
            </a:r>
            <a:r>
              <a:rPr kumimoji="1" lang="en-US" altLang="zh-CN" dirty="0" smtClean="0">
                <a:latin typeface="+mn-ea"/>
                <a:ea typeface="+mn-ea"/>
              </a:rPr>
              <a:t>Zn      </a:t>
            </a:r>
            <a:r>
              <a:rPr kumimoji="1" lang="en-US" altLang="zh-CN" dirty="0" err="1" smtClean="0">
                <a:latin typeface="+mn-ea"/>
                <a:ea typeface="+mn-ea"/>
              </a:rPr>
              <a:t>C.Zn</a:t>
            </a:r>
            <a:r>
              <a:rPr kumimoji="1" lang="zh-CN" altLang="en-US" sz="3200" dirty="0">
                <a:latin typeface="+mn-ea"/>
              </a:rPr>
              <a:t> 、 </a:t>
            </a:r>
            <a:r>
              <a:rPr kumimoji="1" lang="en-US" altLang="zh-CN" dirty="0" smtClean="0">
                <a:latin typeface="+mn-ea"/>
                <a:ea typeface="+mn-ea"/>
              </a:rPr>
              <a:t>Fe    D. Na</a:t>
            </a:r>
            <a:r>
              <a:rPr kumimoji="1" lang="zh-CN" altLang="en-US" sz="3200" dirty="0">
                <a:latin typeface="+mn-ea"/>
              </a:rPr>
              <a:t> 、 </a:t>
            </a:r>
            <a:r>
              <a:rPr kumimoji="1" lang="en-US" altLang="zh-CN" dirty="0" smtClean="0">
                <a:latin typeface="+mn-ea"/>
                <a:ea typeface="+mn-ea"/>
              </a:rPr>
              <a:t>Mg</a:t>
            </a:r>
            <a:endParaRPr kumimoji="1" lang="en-US" altLang="zh-CN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19233994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 autoUpdateAnimBg="0"/>
      <p:bldP spid="18443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7785709" y="834971"/>
            <a:ext cx="61375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>
                <a:solidFill>
                  <a:srgbClr val="FF0000"/>
                </a:solidFill>
                <a:latin typeface="+mn-ea"/>
                <a:ea typeface="+mn-ea"/>
              </a:rPr>
              <a:t>B</a:t>
            </a:r>
            <a:endParaRPr kumimoji="1" lang="en-US" altLang="zh-CN" sz="240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9476" name="Text Box 20"/>
          <p:cNvSpPr txBox="1">
            <a:spLocks noChangeArrowheads="1"/>
          </p:cNvSpPr>
          <p:nvPr/>
        </p:nvSpPr>
        <p:spPr bwMode="auto">
          <a:xfrm>
            <a:off x="606973" y="2883441"/>
            <a:ext cx="11320881" cy="138499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latin typeface="+mn-ea"/>
                <a:ea typeface="+mn-ea"/>
              </a:rPr>
              <a:t>4</a:t>
            </a:r>
            <a:r>
              <a:rPr kumimoji="1" lang="zh-CN" altLang="en-US" dirty="0" smtClean="0">
                <a:latin typeface="+mn-ea"/>
                <a:ea typeface="+mn-ea"/>
              </a:rPr>
              <a:t>、将</a:t>
            </a:r>
            <a:r>
              <a:rPr kumimoji="1" lang="zh-CN" altLang="en-US" dirty="0">
                <a:solidFill>
                  <a:srgbClr val="C00000"/>
                </a:solidFill>
                <a:latin typeface="+mn-ea"/>
                <a:ea typeface="+mn-ea"/>
              </a:rPr>
              <a:t>锌片</a:t>
            </a:r>
            <a:r>
              <a:rPr kumimoji="1" lang="zh-CN" altLang="en-US" dirty="0">
                <a:latin typeface="+mn-ea"/>
                <a:ea typeface="+mn-ea"/>
              </a:rPr>
              <a:t>投入</a:t>
            </a:r>
            <a:r>
              <a:rPr kumimoji="1" lang="zh-CN" altLang="en-US" dirty="0" smtClean="0">
                <a:latin typeface="+mn-ea"/>
                <a:ea typeface="+mn-ea"/>
              </a:rPr>
              <a:t>下列化合物</a:t>
            </a:r>
            <a:r>
              <a:rPr kumimoji="1" lang="zh-CN" altLang="en-US" dirty="0">
                <a:latin typeface="+mn-ea"/>
                <a:ea typeface="+mn-ea"/>
              </a:rPr>
              <a:t>溶液中反应后，使</a:t>
            </a:r>
            <a:r>
              <a:rPr kumimoji="1" lang="zh-CN" altLang="en-US" dirty="0">
                <a:solidFill>
                  <a:srgbClr val="FF0000"/>
                </a:solidFill>
                <a:latin typeface="+mn-ea"/>
                <a:ea typeface="+mn-ea"/>
              </a:rPr>
              <a:t>溶液质量减轻</a:t>
            </a:r>
            <a:r>
              <a:rPr kumimoji="1" lang="zh-CN" altLang="en-US" dirty="0">
                <a:latin typeface="+mn-ea"/>
                <a:ea typeface="+mn-ea"/>
              </a:rPr>
              <a:t>的是（   </a:t>
            </a:r>
            <a:r>
              <a:rPr kumimoji="1" lang="zh-CN" altLang="en-US" dirty="0" smtClean="0">
                <a:latin typeface="+mn-ea"/>
                <a:ea typeface="+mn-ea"/>
              </a:rPr>
              <a:t>）</a:t>
            </a:r>
            <a:endParaRPr kumimoji="1"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kumimoji="1" lang="en-US" altLang="zh-CN" dirty="0">
                <a:latin typeface="+mn-ea"/>
                <a:ea typeface="+mn-ea"/>
              </a:rPr>
              <a:t> </a:t>
            </a:r>
            <a:r>
              <a:rPr kumimoji="1" lang="en-US" altLang="zh-CN" dirty="0" smtClean="0">
                <a:latin typeface="+mn-ea"/>
                <a:ea typeface="+mn-ea"/>
              </a:rPr>
              <a:t>   </a:t>
            </a:r>
            <a:r>
              <a:rPr kumimoji="1" lang="en-US" altLang="zh-CN" dirty="0">
                <a:latin typeface="+mn-ea"/>
                <a:ea typeface="+mn-ea"/>
              </a:rPr>
              <a:t>A</a:t>
            </a:r>
            <a:r>
              <a:rPr kumimoji="1" lang="en-US" altLang="zh-CN" dirty="0" smtClean="0">
                <a:latin typeface="+mn-ea"/>
                <a:ea typeface="+mn-ea"/>
              </a:rPr>
              <a:t>. MgCl</a:t>
            </a:r>
            <a:r>
              <a:rPr kumimoji="1" lang="en-US" altLang="zh-CN" baseline="-8000" dirty="0" smtClean="0">
                <a:latin typeface="+mn-ea"/>
                <a:ea typeface="+mn-ea"/>
              </a:rPr>
              <a:t>2          </a:t>
            </a:r>
            <a:r>
              <a:rPr kumimoji="1" lang="en-US" altLang="zh-CN" dirty="0" smtClean="0">
                <a:latin typeface="+mn-ea"/>
                <a:ea typeface="+mn-ea"/>
              </a:rPr>
              <a:t>B.CuCl</a:t>
            </a:r>
            <a:r>
              <a:rPr kumimoji="1" lang="en-US" altLang="zh-CN" baseline="-12000" dirty="0" smtClean="0">
                <a:latin typeface="+mn-ea"/>
                <a:ea typeface="+mn-ea"/>
              </a:rPr>
              <a:t>2         </a:t>
            </a:r>
            <a:r>
              <a:rPr kumimoji="1" lang="en-US" altLang="zh-CN" dirty="0" err="1" smtClean="0">
                <a:latin typeface="+mn-ea"/>
                <a:ea typeface="+mn-ea"/>
              </a:rPr>
              <a:t>C.Hg</a:t>
            </a:r>
            <a:r>
              <a:rPr kumimoji="1" lang="en-US" altLang="zh-CN" dirty="0" smtClean="0">
                <a:latin typeface="+mn-ea"/>
                <a:ea typeface="+mn-ea"/>
              </a:rPr>
              <a:t> </a:t>
            </a:r>
            <a:r>
              <a:rPr kumimoji="1" lang="en-US" altLang="zh-CN" dirty="0">
                <a:latin typeface="+mn-ea"/>
                <a:ea typeface="+mn-ea"/>
              </a:rPr>
              <a:t>(</a:t>
            </a:r>
            <a:r>
              <a:rPr kumimoji="1" lang="en-US" altLang="zh-CN" dirty="0" smtClean="0">
                <a:latin typeface="+mn-ea"/>
                <a:ea typeface="+mn-ea"/>
              </a:rPr>
              <a:t>NO</a:t>
            </a:r>
            <a:r>
              <a:rPr kumimoji="1" lang="en-US" altLang="zh-CN" baseline="-12000" dirty="0" smtClean="0">
                <a:latin typeface="+mn-ea"/>
                <a:ea typeface="+mn-ea"/>
              </a:rPr>
              <a:t>3</a:t>
            </a:r>
            <a:r>
              <a:rPr kumimoji="1" lang="en-US" altLang="zh-CN" dirty="0" smtClean="0">
                <a:latin typeface="+mn-ea"/>
                <a:ea typeface="+mn-ea"/>
              </a:rPr>
              <a:t>)</a:t>
            </a:r>
            <a:r>
              <a:rPr kumimoji="1" lang="en-US" altLang="zh-CN" baseline="-12000" dirty="0" smtClean="0">
                <a:latin typeface="+mn-ea"/>
                <a:ea typeface="+mn-ea"/>
              </a:rPr>
              <a:t>2        </a:t>
            </a:r>
            <a:r>
              <a:rPr kumimoji="1" lang="en-US" altLang="zh-CN" dirty="0" err="1" smtClean="0">
                <a:latin typeface="+mn-ea"/>
                <a:ea typeface="+mn-ea"/>
              </a:rPr>
              <a:t>D.Al</a:t>
            </a:r>
            <a:r>
              <a:rPr kumimoji="1" lang="en-US" altLang="zh-CN" dirty="0" smtClean="0">
                <a:latin typeface="+mn-ea"/>
                <a:ea typeface="+mn-ea"/>
              </a:rPr>
              <a:t>(NO</a:t>
            </a:r>
            <a:r>
              <a:rPr kumimoji="1" lang="en-US" altLang="zh-CN" baseline="-12000" dirty="0" smtClean="0">
                <a:latin typeface="+mn-ea"/>
                <a:ea typeface="+mn-ea"/>
              </a:rPr>
              <a:t>3</a:t>
            </a:r>
            <a:r>
              <a:rPr kumimoji="1" lang="en-US" altLang="zh-CN" dirty="0" smtClean="0">
                <a:latin typeface="+mn-ea"/>
                <a:ea typeface="+mn-ea"/>
              </a:rPr>
              <a:t>)</a:t>
            </a:r>
            <a:r>
              <a:rPr kumimoji="1" lang="en-US" altLang="zh-CN" baseline="-12000" dirty="0" smtClean="0">
                <a:latin typeface="+mn-ea"/>
                <a:ea typeface="+mn-ea"/>
              </a:rPr>
              <a:t>3</a:t>
            </a:r>
            <a:endParaRPr kumimoji="1" lang="en-US" altLang="zh-CN" baseline="-12000" dirty="0">
              <a:latin typeface="+mn-ea"/>
              <a:ea typeface="+mn-ea"/>
            </a:endParaRPr>
          </a:p>
        </p:txBody>
      </p:sp>
      <p:sp>
        <p:nvSpPr>
          <p:cNvPr id="19482" name="Text Box 26"/>
          <p:cNvSpPr txBox="1">
            <a:spLocks noChangeArrowheads="1"/>
          </p:cNvSpPr>
          <p:nvPr/>
        </p:nvSpPr>
        <p:spPr bwMode="auto">
          <a:xfrm>
            <a:off x="10913976" y="2995211"/>
            <a:ext cx="36580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>
                <a:solidFill>
                  <a:srgbClr val="FF0000"/>
                </a:solidFill>
                <a:latin typeface="+mn-ea"/>
                <a:ea typeface="+mn-ea"/>
              </a:rPr>
              <a:t>C</a:t>
            </a: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550590" y="762963"/>
            <a:ext cx="11045217" cy="2031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 smtClean="0">
                <a:latin typeface="+mn-ea"/>
                <a:ea typeface="+mn-ea"/>
              </a:rPr>
              <a:t>3</a:t>
            </a:r>
            <a:r>
              <a:rPr kumimoji="1" lang="zh-CN" altLang="en-US" dirty="0" smtClean="0">
                <a:latin typeface="+mn-ea"/>
                <a:ea typeface="+mn-ea"/>
              </a:rPr>
              <a:t>、下列</a:t>
            </a:r>
            <a:r>
              <a:rPr kumimoji="1" lang="zh-CN" altLang="en-US" dirty="0">
                <a:latin typeface="+mn-ea"/>
                <a:ea typeface="+mn-ea"/>
              </a:rPr>
              <a:t>反应的化学方程式中，正确的</a:t>
            </a:r>
            <a:r>
              <a:rPr kumimoji="1" lang="zh-CN" altLang="en-US" dirty="0" smtClean="0">
                <a:latin typeface="+mn-ea"/>
                <a:ea typeface="+mn-ea"/>
              </a:rPr>
              <a:t>是：（    ）</a:t>
            </a:r>
            <a:endParaRPr kumimoji="1"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kumimoji="1" lang="en-US" altLang="zh-CN" dirty="0" smtClean="0">
                <a:latin typeface="+mn-ea"/>
                <a:ea typeface="+mn-ea"/>
              </a:rPr>
              <a:t>    A. Cu+2AgCl=2Ag+CuCl</a:t>
            </a:r>
            <a:r>
              <a:rPr kumimoji="1" lang="en-US" altLang="zh-CN" baseline="-8000" dirty="0" smtClean="0">
                <a:latin typeface="+mn-ea"/>
                <a:ea typeface="+mn-ea"/>
              </a:rPr>
              <a:t>2               </a:t>
            </a:r>
            <a:r>
              <a:rPr kumimoji="1" lang="en-US" altLang="zh-CN" dirty="0">
                <a:latin typeface="+mn-ea"/>
                <a:ea typeface="+mn-ea"/>
              </a:rPr>
              <a:t>B. </a:t>
            </a:r>
            <a:r>
              <a:rPr kumimoji="1" lang="en-US" altLang="zh-CN" dirty="0" smtClean="0">
                <a:latin typeface="+mn-ea"/>
                <a:ea typeface="+mn-ea"/>
              </a:rPr>
              <a:t>Zn+2AgNO</a:t>
            </a:r>
            <a:r>
              <a:rPr kumimoji="1" lang="en-US" altLang="zh-CN" baseline="-14000" dirty="0" smtClean="0">
                <a:latin typeface="+mn-ea"/>
                <a:ea typeface="+mn-ea"/>
              </a:rPr>
              <a:t>3</a:t>
            </a:r>
            <a:r>
              <a:rPr kumimoji="1" lang="en-US" altLang="zh-CN" dirty="0" smtClean="0">
                <a:latin typeface="+mn-ea"/>
                <a:ea typeface="+mn-ea"/>
              </a:rPr>
              <a:t>=2Ag+Zn(NO</a:t>
            </a:r>
            <a:r>
              <a:rPr kumimoji="1" lang="en-US" altLang="zh-CN" baseline="-12000" dirty="0" smtClean="0">
                <a:latin typeface="+mn-ea"/>
                <a:ea typeface="+mn-ea"/>
              </a:rPr>
              <a:t>3</a:t>
            </a:r>
            <a:r>
              <a:rPr kumimoji="1" lang="en-US" altLang="zh-CN" dirty="0" smtClean="0">
                <a:latin typeface="+mn-ea"/>
                <a:ea typeface="+mn-ea"/>
              </a:rPr>
              <a:t>)</a:t>
            </a:r>
            <a:r>
              <a:rPr kumimoji="1" lang="en-US" altLang="zh-CN" baseline="-12000" dirty="0" smtClean="0">
                <a:latin typeface="+mn-ea"/>
                <a:ea typeface="+mn-ea"/>
              </a:rPr>
              <a:t>2</a:t>
            </a:r>
          </a:p>
          <a:p>
            <a:pPr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kumimoji="1" lang="en-US" altLang="zh-CN" dirty="0" smtClean="0">
                <a:latin typeface="+mn-ea"/>
                <a:ea typeface="+mn-ea"/>
              </a:rPr>
              <a:t>    C</a:t>
            </a:r>
            <a:r>
              <a:rPr kumimoji="1" lang="en-US" altLang="zh-CN" dirty="0">
                <a:latin typeface="+mn-ea"/>
                <a:ea typeface="+mn-ea"/>
              </a:rPr>
              <a:t>. </a:t>
            </a:r>
            <a:r>
              <a:rPr kumimoji="1" lang="en-US" altLang="zh-CN" dirty="0" smtClean="0">
                <a:latin typeface="+mn-ea"/>
                <a:ea typeface="+mn-ea"/>
              </a:rPr>
              <a:t>2Na+CuSO</a:t>
            </a:r>
            <a:r>
              <a:rPr kumimoji="1" lang="en-US" altLang="zh-CN" baseline="-12000" dirty="0" smtClean="0">
                <a:latin typeface="+mn-ea"/>
                <a:ea typeface="+mn-ea"/>
              </a:rPr>
              <a:t>4</a:t>
            </a:r>
            <a:r>
              <a:rPr kumimoji="1" lang="en-US" altLang="zh-CN" dirty="0" smtClean="0">
                <a:latin typeface="+mn-ea"/>
                <a:ea typeface="+mn-ea"/>
              </a:rPr>
              <a:t>=Cu+Na</a:t>
            </a:r>
            <a:r>
              <a:rPr kumimoji="1" lang="en-US" altLang="zh-CN" baseline="-12000" dirty="0" smtClean="0">
                <a:latin typeface="+mn-ea"/>
                <a:ea typeface="+mn-ea"/>
              </a:rPr>
              <a:t>2</a:t>
            </a:r>
            <a:r>
              <a:rPr kumimoji="1" lang="en-US" altLang="zh-CN" dirty="0" smtClean="0">
                <a:latin typeface="+mn-ea"/>
                <a:ea typeface="+mn-ea"/>
              </a:rPr>
              <a:t>SO</a:t>
            </a:r>
            <a:r>
              <a:rPr kumimoji="1" lang="en-US" altLang="zh-CN" baseline="-14000" dirty="0" smtClean="0">
                <a:latin typeface="+mn-ea"/>
                <a:ea typeface="+mn-ea"/>
              </a:rPr>
              <a:t>4               </a:t>
            </a:r>
            <a:r>
              <a:rPr kumimoji="1" lang="en-US" altLang="zh-CN" dirty="0" smtClean="0">
                <a:latin typeface="+mn-ea"/>
                <a:ea typeface="+mn-ea"/>
              </a:rPr>
              <a:t>D</a:t>
            </a:r>
            <a:r>
              <a:rPr kumimoji="1" lang="en-US" altLang="zh-CN" dirty="0">
                <a:latin typeface="+mn-ea"/>
                <a:ea typeface="+mn-ea"/>
              </a:rPr>
              <a:t>. </a:t>
            </a:r>
            <a:r>
              <a:rPr kumimoji="1" lang="en-US" altLang="zh-CN" dirty="0" smtClean="0">
                <a:latin typeface="+mn-ea"/>
                <a:ea typeface="+mn-ea"/>
              </a:rPr>
              <a:t>2Fe+3CuCl</a:t>
            </a:r>
            <a:r>
              <a:rPr kumimoji="1" lang="en-US" altLang="zh-CN" baseline="-12000" dirty="0" smtClean="0">
                <a:latin typeface="+mn-ea"/>
                <a:ea typeface="+mn-ea"/>
              </a:rPr>
              <a:t>2</a:t>
            </a:r>
            <a:r>
              <a:rPr kumimoji="1" lang="en-US" altLang="zh-CN" dirty="0" smtClean="0">
                <a:latin typeface="+mn-ea"/>
                <a:ea typeface="+mn-ea"/>
              </a:rPr>
              <a:t>=2FeCl</a:t>
            </a:r>
            <a:r>
              <a:rPr kumimoji="1" lang="en-US" altLang="zh-CN" baseline="-12000" dirty="0" smtClean="0">
                <a:latin typeface="+mn-ea"/>
                <a:ea typeface="+mn-ea"/>
              </a:rPr>
              <a:t>3</a:t>
            </a:r>
            <a:r>
              <a:rPr kumimoji="1" lang="en-US" altLang="zh-CN" dirty="0" smtClean="0">
                <a:latin typeface="+mn-ea"/>
                <a:ea typeface="+mn-ea"/>
              </a:rPr>
              <a:t>+3Cu</a:t>
            </a:r>
            <a:endParaRPr kumimoji="1" lang="en-US" altLang="zh-CN" dirty="0">
              <a:latin typeface="+mn-ea"/>
              <a:ea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6973" y="4350003"/>
            <a:ext cx="1117686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kumimoji="1" lang="en-US" altLang="zh-CN" sz="2800" dirty="0" smtClean="0">
                <a:latin typeface="+mn-ea"/>
              </a:rPr>
              <a:t>5</a:t>
            </a:r>
            <a:r>
              <a:rPr kumimoji="1" lang="zh-CN" altLang="en-US" sz="2800" dirty="0" smtClean="0">
                <a:latin typeface="+mn-ea"/>
              </a:rPr>
              <a:t>、</a:t>
            </a:r>
            <a:r>
              <a:rPr kumimoji="1"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将</a:t>
            </a:r>
            <a:r>
              <a:rPr kumimoji="1"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一定质量</a:t>
            </a:r>
            <a:r>
              <a:rPr kumimoji="1"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的</a:t>
            </a:r>
            <a:r>
              <a:rPr kumimoji="1"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Fe</a:t>
            </a:r>
            <a:r>
              <a:rPr kumimoji="1"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放入</a:t>
            </a:r>
            <a:r>
              <a:rPr kumimoji="1" lang="zh-CN" altLang="en-US" sz="2800" dirty="0">
                <a:solidFill>
                  <a:srgbClr val="C00000"/>
                </a:solidFill>
                <a:latin typeface="+mn-ea"/>
                <a:ea typeface="+mn-ea"/>
              </a:rPr>
              <a:t>足量</a:t>
            </a:r>
            <a:r>
              <a:rPr kumimoji="1"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相同质量分数的</a:t>
            </a:r>
            <a:r>
              <a:rPr kumimoji="1"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Cu(NO</a:t>
            </a:r>
            <a:r>
              <a:rPr kumimoji="1" lang="en-US" altLang="zh-CN" sz="2800" baseline="-14000" dirty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r>
              <a:rPr kumimoji="1"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kumimoji="1" lang="en-US" altLang="zh-CN" sz="2800" baseline="-12000" dirty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kumimoji="1" lang="zh-CN" altLang="zh-CN" sz="2800" dirty="0">
                <a:solidFill>
                  <a:srgbClr val="000000"/>
                </a:solidFill>
                <a:latin typeface="+mn-ea"/>
                <a:ea typeface="+mn-ea"/>
              </a:rPr>
              <a:t>和</a:t>
            </a:r>
            <a:r>
              <a:rPr kumimoji="1"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AgNO</a:t>
            </a:r>
            <a:r>
              <a:rPr kumimoji="1" lang="en-US" altLang="zh-CN" sz="2800" baseline="-12000" dirty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r>
              <a:rPr kumimoji="1" lang="zh-CN" altLang="zh-CN" sz="2800" dirty="0">
                <a:solidFill>
                  <a:srgbClr val="000000"/>
                </a:solidFill>
                <a:latin typeface="+mn-ea"/>
                <a:ea typeface="+mn-ea"/>
              </a:rPr>
              <a:t>混合</a:t>
            </a:r>
            <a:r>
              <a:rPr kumimoji="1" lang="zh-CN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溶液</a:t>
            </a:r>
            <a:endParaRPr kumimoji="1" lang="en-US" altLang="zh-CN" sz="28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kumimoji="1"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kumimoji="1"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kumimoji="1" lang="zh-CN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中</a:t>
            </a:r>
            <a:r>
              <a:rPr kumimoji="1" lang="zh-CN" altLang="zh-CN" sz="2800" dirty="0">
                <a:solidFill>
                  <a:srgbClr val="000000"/>
                </a:solidFill>
                <a:latin typeface="+mn-ea"/>
                <a:ea typeface="+mn-ea"/>
              </a:rPr>
              <a:t>，充分反应后过滤，测得滤渣中只含一种</a:t>
            </a:r>
            <a:r>
              <a:rPr kumimoji="1"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金属，该金属是（ </a:t>
            </a:r>
            <a:r>
              <a:rPr kumimoji="1" lang="zh-CN" altLang="en-US" sz="2800" dirty="0" smtClean="0">
                <a:solidFill>
                  <a:srgbClr val="000000"/>
                </a:solidFill>
                <a:latin typeface="+mn-ea"/>
                <a:ea typeface="+mn-ea"/>
              </a:rPr>
              <a:t>  ）</a:t>
            </a:r>
            <a:endParaRPr kumimoji="1" lang="en-US" altLang="zh-CN" sz="28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kumimoji="1"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kumimoji="1" lang="en-US" altLang="zh-CN" sz="2800" dirty="0" err="1" smtClean="0">
                <a:solidFill>
                  <a:srgbClr val="000000"/>
                </a:solidFill>
                <a:latin typeface="+mn-ea"/>
                <a:ea typeface="+mn-ea"/>
              </a:rPr>
              <a:t>A.Fe</a:t>
            </a:r>
            <a:r>
              <a:rPr kumimoji="1" lang="en-US" altLang="zh-CN" sz="2800" dirty="0" smtClean="0">
                <a:solidFill>
                  <a:srgbClr val="000000"/>
                </a:solidFill>
                <a:latin typeface="+mn-ea"/>
                <a:ea typeface="+mn-ea"/>
              </a:rPr>
              <a:t>        </a:t>
            </a:r>
            <a:r>
              <a:rPr kumimoji="1"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B.   Cu      C.   Ag</a:t>
            </a:r>
            <a:endParaRPr kumimoji="1" lang="en-US" altLang="zh-CN" sz="2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9" name="Text Box 26"/>
          <p:cNvSpPr txBox="1">
            <a:spLocks noChangeArrowheads="1"/>
          </p:cNvSpPr>
          <p:nvPr/>
        </p:nvSpPr>
        <p:spPr bwMode="auto">
          <a:xfrm>
            <a:off x="10985984" y="5083443"/>
            <a:ext cx="36580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p"/>
              <a:defRPr sz="28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Verdana" pitchFamily="34" charset="0"/>
                <a:ea typeface="宋体" charset="-122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dirty="0">
                <a:solidFill>
                  <a:srgbClr val="FF0000"/>
                </a:solidFill>
                <a:latin typeface="+mn-ea"/>
                <a:ea typeface="+mn-ea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814483786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6" grpId="0" autoUpdateAnimBg="0"/>
      <p:bldP spid="19476" grpId="0" animBg="1"/>
      <p:bldP spid="19482" grpId="0" autoUpdateAnimBg="0"/>
      <p:bldP spid="29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43890" y="764704"/>
            <a:ext cx="11567940" cy="400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1880" tIns="60940" rIns="121880" bIns="60940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6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、（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1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）探究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小组欲从含有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的废液中回收金属铜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取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一定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量的废液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样品加入少量铁粉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一段时间后铁粉完全溶解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但未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发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现红色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固体沉淀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出现这种现象的可能原因是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: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P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9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 15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__________________________________________________________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；   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经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查阅资料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铁粉在废液中发生两个化学反应：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①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2FeCl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3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＋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Fe===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3FeCl</a:t>
            </a:r>
            <a:r>
              <a:rPr lang="en-US" altLang="zh-CN" sz="2800" baseline="-30000" dirty="0" smtClean="0">
                <a:latin typeface="+mn-ea"/>
                <a:ea typeface="+mn-ea"/>
                <a:cs typeface="Times New Roman" pitchFamily="18" charset="0"/>
              </a:rPr>
              <a:t>2          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②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＋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Fe===FeCl</a:t>
            </a:r>
            <a:r>
              <a:rPr lang="en-US" altLang="zh-CN" sz="2800" baseline="-30000" dirty="0">
                <a:latin typeface="+mn-ea"/>
                <a:ea typeface="+mn-ea"/>
                <a:cs typeface="Times New Roman" pitchFamily="18" charset="0"/>
              </a:rPr>
              <a:t>2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＋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Cu</a:t>
            </a:r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1007825" y="2615517"/>
            <a:ext cx="10631997" cy="723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80" tIns="60940" rIns="121880" bIns="60940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+mn-ea"/>
                <a:ea typeface="+mn-ea"/>
              </a:rPr>
              <a:t>加入的铁先和氯化铁反应，</a:t>
            </a:r>
            <a:r>
              <a:rPr lang="zh-CN" altLang="en-US" sz="2600" dirty="0">
                <a:solidFill>
                  <a:srgbClr val="0000CC"/>
                </a:solidFill>
                <a:latin typeface="+mn-ea"/>
                <a:ea typeface="+mn-ea"/>
              </a:rPr>
              <a:t>由于铁的量不足，</a:t>
            </a:r>
            <a:r>
              <a:rPr lang="zh-CN" altLang="en-US" sz="2600" dirty="0">
                <a:solidFill>
                  <a:srgbClr val="FF0000"/>
                </a:solidFill>
                <a:latin typeface="+mn-ea"/>
                <a:ea typeface="+mn-ea"/>
              </a:rPr>
              <a:t>没有来得及和氯化铜反应</a:t>
            </a:r>
          </a:p>
        </p:txBody>
      </p:sp>
    </p:spTree>
    <p:extLst>
      <p:ext uri="{BB962C8B-B14F-4D97-AF65-F5344CB8AC3E}">
        <p14:creationId xmlns:p14="http://schemas.microsoft.com/office/powerpoint/2010/main" val="185789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34566" y="116632"/>
            <a:ext cx="11636457" cy="4647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1880" tIns="60940" rIns="121880" bIns="60940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(2)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探究小组另取废液，向废液中加入一定且足量的铁粉至充分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反应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溶液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变为浅绿色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过滤、干燥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称得固体沉积物质量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与</a:t>
            </a:r>
            <a:r>
              <a:rPr lang="zh-CN" altLang="en-US" sz="2800" dirty="0" smtClean="0">
                <a:latin typeface="+mn-ea"/>
                <a:cs typeface="Times New Roman" pitchFamily="18" charset="0"/>
              </a:rPr>
              <a:t>加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入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铁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粉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质量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相等。</a:t>
            </a: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  ①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固体沉积物质量与加入铁粉质量相等的原因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是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: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______________________________________________</a:t>
            </a:r>
            <a:endParaRPr lang="zh-CN" altLang="en-US" sz="2800" dirty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  ②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经测定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反应后得到铜的质量为</a:t>
            </a: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1.6g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其中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反应①消耗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铁粉的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</a:t>
            </a:r>
            <a:r>
              <a:rPr lang="zh-CN" altLang="en-US" sz="2800" dirty="0" smtClean="0">
                <a:latin typeface="+mn-ea"/>
                <a:ea typeface="+mn-ea"/>
                <a:cs typeface="Times New Roman" pitchFamily="18" charset="0"/>
              </a:rPr>
              <a:t>质量是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______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反应②消耗铁粉的质量是</a:t>
            </a:r>
            <a:r>
              <a:rPr lang="en-US" altLang="zh-CN" sz="2800" u="sng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u="sng" dirty="0" smtClean="0">
                <a:latin typeface="+mn-ea"/>
                <a:ea typeface="+mn-ea"/>
                <a:cs typeface="Times New Roman" pitchFamily="18" charset="0"/>
              </a:rPr>
              <a:t>__  </a:t>
            </a:r>
            <a:r>
              <a:rPr lang="en-US" altLang="zh-CN" sz="2400" dirty="0">
                <a:solidFill>
                  <a:srgbClr val="0000CC"/>
                </a:solidFill>
                <a:latin typeface="+mn-ea"/>
                <a:ea typeface="+mn-ea"/>
                <a:cs typeface="Times New Roman" pitchFamily="18" charset="0"/>
              </a:rPr>
              <a:t>(</a:t>
            </a:r>
            <a:r>
              <a:rPr lang="zh-CN" altLang="en-US" sz="2400" dirty="0">
                <a:solidFill>
                  <a:srgbClr val="0000CC"/>
                </a:solidFill>
                <a:latin typeface="+mn-ea"/>
                <a:ea typeface="+mn-ea"/>
              </a:rPr>
              <a:t>计算结果精确到</a:t>
            </a:r>
            <a:r>
              <a:rPr lang="en-US" altLang="zh-CN" sz="2400" dirty="0">
                <a:solidFill>
                  <a:srgbClr val="0000CC"/>
                </a:solidFill>
                <a:latin typeface="+mn-ea"/>
                <a:ea typeface="+mn-ea"/>
              </a:rPr>
              <a:t>0.1)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75197" y="2636912"/>
            <a:ext cx="6316153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反应中消耗铁的质量等于生成铜的质量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2322926" y="4099179"/>
            <a:ext cx="964286" cy="553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80" tIns="60940" rIns="121880" bIns="60940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+mn-ea"/>
                <a:ea typeface="+mn-ea"/>
              </a:rPr>
              <a:t>0.2g</a:t>
            </a:r>
            <a:endParaRPr lang="zh-CN" altLang="en-US" sz="280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7507184" y="4099179"/>
            <a:ext cx="964286" cy="553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80" tIns="60940" rIns="121880" bIns="60940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1.4g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5643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10084" y="422358"/>
            <a:ext cx="11229738" cy="2339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21880" tIns="60940" rIns="121880" bIns="60940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zh-CN" sz="2400" dirty="0" smtClean="0">
                <a:latin typeface="+mn-ea"/>
                <a:ea typeface="+mn-ea"/>
                <a:cs typeface="Times New Roman" pitchFamily="18" charset="0"/>
              </a:rPr>
              <a:t>7</a:t>
            </a:r>
            <a:r>
              <a:rPr lang="zh-CN" altLang="en-US" sz="2400" dirty="0" smtClean="0">
                <a:latin typeface="+mn-ea"/>
                <a:ea typeface="+mn-ea"/>
                <a:cs typeface="Times New Roman" pitchFamily="18" charset="0"/>
              </a:rPr>
              <a:t>、某</a:t>
            </a:r>
            <a:r>
              <a:rPr lang="zh-CN" altLang="en-US" sz="2400" dirty="0">
                <a:latin typeface="+mn-ea"/>
                <a:ea typeface="+mn-ea"/>
                <a:cs typeface="Times New Roman" pitchFamily="18" charset="0"/>
              </a:rPr>
              <a:t>化学兴趣小组的同学</a:t>
            </a:r>
            <a:r>
              <a:rPr lang="zh-CN" altLang="en-US" sz="2400" dirty="0">
                <a:latin typeface="+mn-ea"/>
                <a:ea typeface="+mn-ea"/>
              </a:rPr>
              <a:t>，</a:t>
            </a:r>
            <a:r>
              <a:rPr lang="zh-CN" altLang="en-US" sz="2400" dirty="0">
                <a:latin typeface="+mn-ea"/>
                <a:ea typeface="+mn-ea"/>
                <a:cs typeface="Times New Roman" pitchFamily="18" charset="0"/>
              </a:rPr>
              <a:t>为了比较金属</a:t>
            </a:r>
            <a:r>
              <a:rPr lang="en-US" altLang="zh-CN" sz="2400" dirty="0">
                <a:latin typeface="+mn-ea"/>
                <a:ea typeface="+mn-ea"/>
                <a:cs typeface="Times New Roman" pitchFamily="18" charset="0"/>
              </a:rPr>
              <a:t>R</a:t>
            </a:r>
            <a:r>
              <a:rPr lang="zh-CN" altLang="en-US" sz="2400" dirty="0">
                <a:latin typeface="+mn-ea"/>
                <a:ea typeface="+mn-ea"/>
                <a:cs typeface="Times New Roman" pitchFamily="18" charset="0"/>
              </a:rPr>
              <a:t>与铁、铜的金属</a:t>
            </a:r>
            <a:r>
              <a:rPr lang="zh-CN" altLang="en-US" sz="2400" dirty="0" smtClean="0">
                <a:latin typeface="+mn-ea"/>
                <a:ea typeface="+mn-ea"/>
                <a:cs typeface="Times New Roman" pitchFamily="18" charset="0"/>
              </a:rPr>
              <a:t>活动性强弱</a:t>
            </a:r>
            <a:r>
              <a:rPr lang="zh-CN" altLang="en-US" sz="2400" dirty="0">
                <a:latin typeface="+mn-ea"/>
                <a:ea typeface="+mn-ea"/>
              </a:rPr>
              <a:t>，</a:t>
            </a:r>
            <a:r>
              <a:rPr lang="zh-CN" altLang="en-US" sz="2400" dirty="0" smtClean="0">
                <a:latin typeface="+mn-ea"/>
                <a:ea typeface="+mn-ea"/>
                <a:cs typeface="Times New Roman" pitchFamily="18" charset="0"/>
              </a:rPr>
              <a:t>进行</a:t>
            </a:r>
            <a:endParaRPr lang="en-US" altLang="zh-CN" sz="24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400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zh-CN" altLang="en-US" sz="2400" dirty="0" smtClean="0">
                <a:latin typeface="+mn-ea"/>
                <a:ea typeface="+mn-ea"/>
                <a:cs typeface="Times New Roman" pitchFamily="18" charset="0"/>
              </a:rPr>
              <a:t>如下</a:t>
            </a:r>
            <a:r>
              <a:rPr lang="zh-CN" altLang="en-US" sz="2400" dirty="0">
                <a:latin typeface="+mn-ea"/>
                <a:ea typeface="+mn-ea"/>
                <a:cs typeface="Times New Roman" pitchFamily="18" charset="0"/>
              </a:rPr>
              <a:t>探究活动：</a:t>
            </a:r>
            <a:endParaRPr lang="zh-CN" altLang="en-US" sz="2400" dirty="0">
              <a:latin typeface="+mn-ea"/>
              <a:ea typeface="+mn-ea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dirty="0">
                <a:latin typeface="+mn-ea"/>
                <a:ea typeface="+mn-ea"/>
              </a:rPr>
              <a:t>【</a:t>
            </a:r>
            <a:r>
              <a:rPr lang="zh-CN" altLang="en-US" sz="2400" dirty="0">
                <a:latin typeface="+mn-ea"/>
                <a:ea typeface="+mn-ea"/>
              </a:rPr>
              <a:t>查阅资料</a:t>
            </a:r>
            <a:r>
              <a:rPr lang="en-US" altLang="zh-CN" sz="2400" dirty="0">
                <a:latin typeface="+mn-ea"/>
                <a:ea typeface="+mn-ea"/>
              </a:rPr>
              <a:t>】</a:t>
            </a:r>
            <a:r>
              <a:rPr lang="zh-CN" altLang="en-US" sz="2400" dirty="0">
                <a:latin typeface="+mn-ea"/>
                <a:ea typeface="+mn-ea"/>
                <a:cs typeface="Times New Roman" pitchFamily="18" charset="0"/>
              </a:rPr>
              <a:t>铁的活动性比铜强</a:t>
            </a:r>
            <a:r>
              <a:rPr lang="zh-CN" altLang="en-US" sz="2400" dirty="0" smtClean="0">
                <a:latin typeface="+mn-ea"/>
                <a:ea typeface="+mn-ea"/>
                <a:cs typeface="Times New Roman" pitchFamily="18" charset="0"/>
              </a:rPr>
              <a:t>。</a:t>
            </a:r>
            <a:r>
              <a:rPr lang="en-US" altLang="zh-CN" sz="2400" dirty="0" smtClean="0">
                <a:latin typeface="+mn-ea"/>
                <a:ea typeface="+mn-ea"/>
              </a:rPr>
              <a:t>【</a:t>
            </a:r>
            <a:r>
              <a:rPr lang="zh-CN" altLang="en-US" sz="2400" dirty="0">
                <a:latin typeface="+mn-ea"/>
                <a:ea typeface="+mn-ea"/>
              </a:rPr>
              <a:t>进行猜想</a:t>
            </a:r>
            <a:r>
              <a:rPr lang="en-US" altLang="zh-CN" sz="2400" dirty="0">
                <a:latin typeface="+mn-ea"/>
                <a:ea typeface="+mn-ea"/>
              </a:rPr>
              <a:t>】</a:t>
            </a:r>
            <a:r>
              <a:rPr lang="zh-CN" altLang="en-US" sz="2400" dirty="0">
                <a:latin typeface="+mn-ea"/>
                <a:ea typeface="+mn-ea"/>
                <a:cs typeface="Times New Roman" pitchFamily="18" charset="0"/>
              </a:rPr>
              <a:t>对三种金属的活动性顺序做出如下猜想</a:t>
            </a:r>
            <a:r>
              <a:rPr lang="zh-CN" altLang="en-US" sz="2400" dirty="0" smtClean="0">
                <a:latin typeface="+mn-ea"/>
                <a:ea typeface="+mn-ea"/>
                <a:cs typeface="Times New Roman" pitchFamily="18" charset="0"/>
              </a:rPr>
              <a:t>：猜想</a:t>
            </a:r>
            <a:r>
              <a:rPr lang="zh-CN" altLang="en-US" sz="2400" dirty="0">
                <a:latin typeface="+mn-ea"/>
                <a:ea typeface="+mn-ea"/>
                <a:cs typeface="Times New Roman" pitchFamily="18" charset="0"/>
              </a:rPr>
              <a:t>一：</a:t>
            </a:r>
            <a:r>
              <a:rPr lang="en-US" altLang="zh-CN" sz="2400" dirty="0">
                <a:latin typeface="+mn-ea"/>
                <a:ea typeface="+mn-ea"/>
                <a:cs typeface="Times New Roman" pitchFamily="18" charset="0"/>
              </a:rPr>
              <a:t>R&gt;Fe&gt;Cu</a:t>
            </a:r>
            <a:r>
              <a:rPr lang="zh-CN" altLang="en-US" sz="2400" dirty="0" smtClean="0">
                <a:latin typeface="+mn-ea"/>
                <a:ea typeface="+mn-ea"/>
                <a:cs typeface="Times New Roman" pitchFamily="18" charset="0"/>
              </a:rPr>
              <a:t>；猜想</a:t>
            </a:r>
            <a:r>
              <a:rPr lang="zh-CN" altLang="en-US" sz="2400" dirty="0">
                <a:latin typeface="+mn-ea"/>
                <a:ea typeface="+mn-ea"/>
                <a:cs typeface="Times New Roman" pitchFamily="18" charset="0"/>
              </a:rPr>
              <a:t>二：</a:t>
            </a:r>
            <a:r>
              <a:rPr lang="en-US" altLang="zh-CN" sz="2400" dirty="0">
                <a:latin typeface="+mn-ea"/>
                <a:ea typeface="+mn-ea"/>
                <a:cs typeface="Times New Roman" pitchFamily="18" charset="0"/>
              </a:rPr>
              <a:t>__________</a:t>
            </a:r>
            <a:r>
              <a:rPr lang="zh-CN" altLang="en-US" sz="2400" dirty="0" smtClean="0">
                <a:latin typeface="+mn-ea"/>
                <a:ea typeface="+mn-ea"/>
                <a:cs typeface="Times New Roman" pitchFamily="18" charset="0"/>
              </a:rPr>
              <a:t>；猜想</a:t>
            </a:r>
            <a:r>
              <a:rPr lang="zh-CN" altLang="en-US" sz="2400" dirty="0">
                <a:latin typeface="+mn-ea"/>
                <a:ea typeface="+mn-ea"/>
                <a:cs typeface="Times New Roman" pitchFamily="18" charset="0"/>
              </a:rPr>
              <a:t>三：</a:t>
            </a:r>
            <a:r>
              <a:rPr lang="en-US" altLang="zh-CN" sz="2400" dirty="0">
                <a:latin typeface="+mn-ea"/>
                <a:ea typeface="+mn-ea"/>
                <a:cs typeface="Times New Roman" pitchFamily="18" charset="0"/>
              </a:rPr>
              <a:t>Fe&gt;Cu&gt;R</a:t>
            </a:r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5591150" y="2132856"/>
            <a:ext cx="1334580" cy="492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80" tIns="60940" rIns="121880" bIns="60940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dirty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Fe&gt;R&gt;Cu</a:t>
            </a:r>
            <a:endParaRPr lang="zh-CN" altLang="en-US" sz="2400" dirty="0">
              <a:solidFill>
                <a:srgbClr val="FF0000"/>
              </a:solidFill>
              <a:latin typeface="+mn-ea"/>
              <a:ea typeface="+mn-ea"/>
              <a:cs typeface="Times New Roman" pitchFamily="18" charset="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5142366"/>
              </p:ext>
            </p:extLst>
          </p:nvPr>
        </p:nvGraphicFramePr>
        <p:xfrm>
          <a:off x="262558" y="2846040"/>
          <a:ext cx="11449272" cy="2743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0450"/>
                <a:gridCol w="5356214"/>
                <a:gridCol w="4032448"/>
                <a:gridCol w="1440160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zh-CN" sz="2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主要操作</a:t>
                      </a:r>
                      <a:endParaRPr lang="zh-CN" sz="2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rgbClr val="0000CC"/>
                          </a:solidFill>
                          <a:effectLst/>
                          <a:latin typeface="+mn-ea"/>
                          <a:ea typeface="+mn-ea"/>
                        </a:rPr>
                        <a:t>主要现象</a:t>
                      </a:r>
                      <a:endParaRPr lang="zh-CN" sz="2000" b="1" kern="100" dirty="0">
                        <a:solidFill>
                          <a:srgbClr val="0000CC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实验结论</a:t>
                      </a:r>
                      <a:endParaRPr lang="zh-CN" sz="2000" b="1" kern="10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甲</a:t>
                      </a:r>
                      <a:endParaRPr lang="zh-CN" sz="2000" b="1" kern="10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将打磨好的</a:t>
                      </a:r>
                      <a:r>
                        <a:rPr lang="en-US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R</a:t>
                      </a:r>
                      <a:r>
                        <a:rPr lang="zh-CN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丝插入盛有硫酸铜溶液的试管中</a:t>
                      </a:r>
                      <a:endParaRPr lang="zh-CN" sz="2000" b="1" kern="10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zh-CN" sz="2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altLang="zh-CN" sz="2000" b="1" kern="1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猜想</a:t>
                      </a:r>
                      <a:r>
                        <a:rPr lang="zh-CN" sz="2000" b="1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一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正确</a:t>
                      </a:r>
                      <a:endParaRPr lang="zh-CN" sz="2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乙</a:t>
                      </a:r>
                      <a:endParaRPr lang="zh-CN" sz="2000" b="1" kern="10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将粗细相同打磨好的</a:t>
                      </a:r>
                      <a:r>
                        <a:rPr lang="en-US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R</a:t>
                      </a:r>
                      <a:r>
                        <a:rPr lang="zh-CN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丝、铁丝分别插入盛有体积和溶质质量分数相同的稀盐酸的试管中</a:t>
                      </a:r>
                      <a:endParaRPr lang="zh-CN" sz="2000" b="1" kern="10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R</a:t>
                      </a:r>
                      <a:r>
                        <a:rPr lang="zh-CN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丝表面产生的气泡速率比铁丝表面的</a:t>
                      </a:r>
                      <a:r>
                        <a:rPr lang="en-US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_______</a:t>
                      </a:r>
                      <a:r>
                        <a:rPr lang="zh-CN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（填“快”或“慢”）</a:t>
                      </a:r>
                      <a:endParaRPr lang="zh-CN" sz="2000" b="1" kern="10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0071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丙</a:t>
                      </a:r>
                      <a:endParaRPr lang="zh-CN" sz="2000" b="1" kern="10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将粗细相同打磨好的</a:t>
                      </a:r>
                      <a:r>
                        <a:rPr lang="en-US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R</a:t>
                      </a:r>
                      <a:r>
                        <a:rPr lang="zh-CN" sz="2000" b="1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丝、铁丝分别在空气中点燃</a:t>
                      </a:r>
                      <a:endParaRPr lang="zh-CN" sz="2000" b="1" kern="10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R</a:t>
                      </a:r>
                      <a:r>
                        <a:rPr lang="zh-CN" sz="2000" b="1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丝在空气中剧烈燃烧，铁丝在空气中</a:t>
                      </a:r>
                      <a:r>
                        <a:rPr lang="en-US" sz="2000" b="1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________</a:t>
                      </a:r>
                      <a:endParaRPr lang="zh-CN" sz="2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967038" y="3084513"/>
            <a:ext cx="121904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272794" y="3296638"/>
            <a:ext cx="3495428" cy="492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80" tIns="60940" rIns="121880" bIns="60940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dirty="0" smtClean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R</a:t>
            </a:r>
            <a:r>
              <a:rPr lang="zh-CN" altLang="en-US" sz="2400" dirty="0" smtClean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丝表面有红色固体析出</a:t>
            </a:r>
            <a:endParaRPr lang="zh-CN" altLang="en-US" sz="2400" dirty="0">
              <a:solidFill>
                <a:srgbClr val="FF0000"/>
              </a:solidFill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7051853" y="4160734"/>
            <a:ext cx="555521" cy="492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80" tIns="60940" rIns="121880" bIns="60940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dirty="0" smtClean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快</a:t>
            </a:r>
            <a:endParaRPr lang="zh-CN" altLang="en-US" sz="2400" dirty="0">
              <a:solidFill>
                <a:srgbClr val="FF0000"/>
              </a:solidFill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815286" y="5024830"/>
            <a:ext cx="1174280" cy="492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80" tIns="60940" rIns="121880" bIns="60940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dirty="0" smtClean="0">
                <a:solidFill>
                  <a:srgbClr val="FF0000"/>
                </a:solidFill>
                <a:latin typeface="+mn-ea"/>
                <a:ea typeface="+mn-ea"/>
                <a:cs typeface="Times New Roman" pitchFamily="18" charset="0"/>
              </a:rPr>
              <a:t>仅红热</a:t>
            </a:r>
            <a:endParaRPr lang="zh-CN" altLang="en-US" sz="2400" dirty="0">
              <a:solidFill>
                <a:srgbClr val="FF0000"/>
              </a:solidFill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10084" y="5733256"/>
            <a:ext cx="112297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/>
              <a:t>写出铁丝在氧气中燃烧的化学方程式</a:t>
            </a:r>
            <a:r>
              <a:rPr lang="en-US" altLang="zh-CN" dirty="0" smtClean="0"/>
              <a:t>_________________________________</a:t>
            </a:r>
            <a:r>
              <a:rPr lang="zh-CN" altLang="zh-CN" dirty="0"/>
              <a:t>。</a:t>
            </a:r>
            <a:endParaRPr lang="zh-CN" altLang="en-US" dirty="0"/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7853611"/>
              </p:ext>
            </p:extLst>
          </p:nvPr>
        </p:nvGraphicFramePr>
        <p:xfrm>
          <a:off x="5918200" y="5672162"/>
          <a:ext cx="2876550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Document" r:id="rId3" imgW="2946946" imgH="595308" progId="Word.Document.8">
                  <p:embed/>
                </p:oleObj>
              </mc:Choice>
              <mc:Fallback>
                <p:oleObj name="Document" r:id="rId3" imgW="2946946" imgH="595308" progId="Word.Documen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8200" y="5672162"/>
                        <a:ext cx="2876550" cy="565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7172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/>
      <p:bldP spid="6" grpId="0"/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395982" y="1474906"/>
            <a:ext cx="11099824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  <a:cs typeface="Times New Roman" pitchFamily="18" charset="0"/>
              </a:rPr>
              <a:t>【交流反思】三位同学交流讨论后认为，比较金属活动性强弱的</a:t>
            </a:r>
            <a:r>
              <a:rPr lang="zh-CN" altLang="zh-CN" sz="2800" dirty="0" smtClean="0">
                <a:latin typeface="+mn-ea"/>
                <a:ea typeface="+mn-ea"/>
                <a:cs typeface="Times New Roman" pitchFamily="18" charset="0"/>
              </a:rPr>
              <a:t>方法</a:t>
            </a:r>
            <a:endParaRPr lang="en-US" altLang="zh-CN" sz="28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           </a:t>
            </a:r>
            <a:r>
              <a:rPr lang="zh-CN" altLang="zh-CN" sz="2800" dirty="0" smtClean="0">
                <a:latin typeface="+mn-ea"/>
                <a:ea typeface="+mn-ea"/>
                <a:cs typeface="Times New Roman" pitchFamily="18" charset="0"/>
              </a:rPr>
              <a:t>有</a:t>
            </a:r>
            <a:r>
              <a:rPr lang="zh-CN" altLang="zh-CN" sz="2800" dirty="0">
                <a:latin typeface="+mn-ea"/>
                <a:ea typeface="+mn-ea"/>
                <a:cs typeface="Times New Roman" pitchFamily="18" charset="0"/>
              </a:rPr>
              <a:t>多种。</a:t>
            </a:r>
            <a:endParaRPr lang="zh-CN" altLang="zh-CN" sz="2800" dirty="0">
              <a:latin typeface="+mn-ea"/>
              <a:ea typeface="+mn-ea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【归纳总结】</a:t>
            </a:r>
            <a:r>
              <a:rPr lang="zh-CN" altLang="zh-CN" sz="2800" dirty="0">
                <a:latin typeface="+mn-ea"/>
                <a:ea typeface="+mn-ea"/>
                <a:cs typeface="Times New Roman" pitchFamily="18" charset="0"/>
              </a:rPr>
              <a:t>他们总结得出比较金属活动性强弱的常见方法有：</a:t>
            </a:r>
            <a:endParaRPr lang="zh-CN" altLang="en-US" sz="2800" dirty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(1)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金属与氧气反应的难易和剧烈程度；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(2)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金属与酸溶液是否反应或反应的剧烈程度；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  <a:cs typeface="Times New Roman" pitchFamily="18" charset="0"/>
              </a:rPr>
              <a:t>(3)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金属与</a:t>
            </a:r>
            <a:r>
              <a:rPr lang="en-US" altLang="zh-CN" sz="2800" dirty="0" smtClean="0">
                <a:latin typeface="+mn-ea"/>
                <a:ea typeface="+mn-ea"/>
                <a:cs typeface="Times New Roman" pitchFamily="18" charset="0"/>
              </a:rPr>
              <a:t>___________________________________</a:t>
            </a:r>
            <a:r>
              <a:rPr lang="zh-CN" altLang="en-US" sz="2800" dirty="0">
                <a:latin typeface="+mn-ea"/>
                <a:ea typeface="+mn-ea"/>
                <a:cs typeface="Times New Roman" pitchFamily="18" charset="0"/>
              </a:rPr>
              <a:t>是否反应。</a:t>
            </a:r>
            <a:endParaRPr lang="en-US" altLang="zh-CN" sz="28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2278782" y="4777988"/>
            <a:ext cx="374441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含金属的化合物溶液</a:t>
            </a:r>
          </a:p>
        </p:txBody>
      </p:sp>
      <p:sp>
        <p:nvSpPr>
          <p:cNvPr id="23" name="Rectangle 3"/>
          <p:cNvSpPr>
            <a:spLocks noChangeArrowheads="1"/>
          </p:cNvSpPr>
          <p:nvPr/>
        </p:nvSpPr>
        <p:spPr bwMode="auto">
          <a:xfrm>
            <a:off x="5807174" y="4745550"/>
            <a:ext cx="208823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或 盐溶液</a:t>
            </a:r>
            <a:endParaRPr lang="zh-CN" altLang="en-US" sz="2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91441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241227" y="203776"/>
            <a:ext cx="11349756" cy="1723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1880" tIns="60940" rIns="121880" bIns="60940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en-US" altLang="zh-CN" sz="2600" dirty="0" smtClean="0">
                <a:latin typeface="+mn-ea"/>
                <a:ea typeface="+mn-ea"/>
                <a:cs typeface="Times New Roman" pitchFamily="18" charset="0"/>
              </a:rPr>
              <a:t>8</a:t>
            </a:r>
            <a:r>
              <a:rPr lang="zh-CN" altLang="en-US" sz="2600" dirty="0" smtClean="0">
                <a:latin typeface="+mn-ea"/>
                <a:ea typeface="+mn-ea"/>
                <a:cs typeface="Times New Roman" pitchFamily="18" charset="0"/>
              </a:rPr>
              <a:t>、</a:t>
            </a:r>
            <a:r>
              <a:rPr lang="zh-CN" altLang="en-US" sz="2600" dirty="0" smtClean="0">
                <a:latin typeface="+mn-ea"/>
                <a:ea typeface="+mn-ea"/>
                <a:cs typeface="Times New Roman" pitchFamily="18" charset="0"/>
              </a:rPr>
              <a:t>同学们</a:t>
            </a:r>
            <a:r>
              <a:rPr lang="zh-CN" altLang="en-US" sz="2600" dirty="0">
                <a:latin typeface="+mn-ea"/>
                <a:ea typeface="+mn-ea"/>
                <a:cs typeface="Times New Roman" pitchFamily="18" charset="0"/>
              </a:rPr>
              <a:t>一起探究铝、铁、铜三种金属的活动性。小刚同学设计了</a:t>
            </a:r>
            <a:r>
              <a:rPr lang="zh-CN" altLang="en-US" sz="2600" dirty="0" smtClean="0">
                <a:latin typeface="+mn-ea"/>
                <a:ea typeface="+mn-ea"/>
                <a:cs typeface="Times New Roman" pitchFamily="18" charset="0"/>
              </a:rPr>
              <a:t>用铜丝、</a:t>
            </a:r>
            <a:endParaRPr lang="en-US" altLang="zh-CN" sz="26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/>
            <a:r>
              <a:rPr lang="en-US" altLang="zh-CN" sz="26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600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zh-CN" altLang="en-US" sz="2600" dirty="0" smtClean="0">
                <a:latin typeface="+mn-ea"/>
                <a:ea typeface="+mn-ea"/>
                <a:cs typeface="Times New Roman" pitchFamily="18" charset="0"/>
              </a:rPr>
              <a:t>铁丝</a:t>
            </a:r>
            <a:r>
              <a:rPr lang="zh-CN" altLang="en-US" sz="2600" dirty="0">
                <a:latin typeface="+mn-ea"/>
                <a:ea typeface="+mn-ea"/>
                <a:cs typeface="Times New Roman" pitchFamily="18" charset="0"/>
              </a:rPr>
              <a:t>、铝丝和稀盐酸</a:t>
            </a:r>
            <a:r>
              <a:rPr lang="zh-CN" altLang="en-US" sz="2600" dirty="0">
                <a:latin typeface="+mn-ea"/>
                <a:ea typeface="+mn-ea"/>
              </a:rPr>
              <a:t>，</a:t>
            </a:r>
            <a:r>
              <a:rPr lang="zh-CN" altLang="en-US" sz="2600" dirty="0">
                <a:latin typeface="+mn-ea"/>
                <a:ea typeface="+mn-ea"/>
                <a:cs typeface="Times New Roman" pitchFamily="18" charset="0"/>
              </a:rPr>
              <a:t>只用一支试管</a:t>
            </a:r>
            <a:r>
              <a:rPr lang="zh-CN" altLang="en-US" sz="2600" dirty="0">
                <a:latin typeface="+mn-ea"/>
                <a:ea typeface="+mn-ea"/>
              </a:rPr>
              <a:t>，</a:t>
            </a:r>
            <a:r>
              <a:rPr lang="zh-CN" altLang="en-US" sz="2600" dirty="0">
                <a:latin typeface="+mn-ea"/>
                <a:ea typeface="+mn-ea"/>
                <a:cs typeface="Times New Roman" pitchFamily="18" charset="0"/>
              </a:rPr>
              <a:t>取一次稀盐酸的</a:t>
            </a:r>
            <a:r>
              <a:rPr lang="zh-CN" altLang="en-US" sz="2600" dirty="0" smtClean="0">
                <a:latin typeface="+mn-ea"/>
                <a:ea typeface="+mn-ea"/>
                <a:cs typeface="Times New Roman" pitchFamily="18" charset="0"/>
              </a:rPr>
              <a:t>实验方案</a:t>
            </a:r>
            <a:r>
              <a:rPr lang="zh-CN" altLang="en-US" sz="2600" dirty="0">
                <a:latin typeface="+mn-ea"/>
                <a:ea typeface="+mn-ea"/>
                <a:cs typeface="Times New Roman" pitchFamily="18" charset="0"/>
              </a:rPr>
              <a:t>。</a:t>
            </a:r>
            <a:r>
              <a:rPr lang="zh-CN" altLang="en-US" sz="2600" dirty="0" smtClean="0">
                <a:latin typeface="+mn-ea"/>
                <a:ea typeface="+mn-ea"/>
                <a:cs typeface="Times New Roman" pitchFamily="18" charset="0"/>
              </a:rPr>
              <a:t>请你</a:t>
            </a:r>
            <a:endParaRPr lang="en-US" altLang="zh-CN" sz="26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/>
            <a:r>
              <a:rPr lang="en-US" altLang="zh-CN" sz="2600" dirty="0">
                <a:latin typeface="+mn-ea"/>
                <a:ea typeface="+mn-ea"/>
                <a:cs typeface="Times New Roman" pitchFamily="18" charset="0"/>
              </a:rPr>
              <a:t> </a:t>
            </a:r>
            <a:r>
              <a:rPr lang="en-US" altLang="zh-CN" sz="2600" dirty="0" smtClean="0">
                <a:latin typeface="+mn-ea"/>
                <a:ea typeface="+mn-ea"/>
                <a:cs typeface="Times New Roman" pitchFamily="18" charset="0"/>
              </a:rPr>
              <a:t>  </a:t>
            </a:r>
            <a:r>
              <a:rPr lang="zh-CN" altLang="en-US" sz="2600" dirty="0" smtClean="0">
                <a:latin typeface="+mn-ea"/>
                <a:ea typeface="+mn-ea"/>
                <a:cs typeface="Times New Roman" pitchFamily="18" charset="0"/>
              </a:rPr>
              <a:t>和他们</a:t>
            </a:r>
            <a:r>
              <a:rPr lang="zh-CN" altLang="en-US" sz="2600" dirty="0">
                <a:latin typeface="+mn-ea"/>
                <a:ea typeface="+mn-ea"/>
                <a:cs typeface="Times New Roman" pitchFamily="18" charset="0"/>
              </a:rPr>
              <a:t>一起完成下表的探究方案并回答有关问题</a:t>
            </a:r>
            <a:r>
              <a:rPr lang="zh-CN" altLang="en-US" sz="2600" dirty="0" smtClean="0">
                <a:latin typeface="+mn-ea"/>
                <a:ea typeface="+mn-ea"/>
                <a:cs typeface="Times New Roman" pitchFamily="18" charset="0"/>
              </a:rPr>
              <a:t>。</a:t>
            </a:r>
            <a:endParaRPr lang="en-US" altLang="zh-CN" sz="2600" dirty="0" smtClean="0">
              <a:latin typeface="+mn-ea"/>
              <a:ea typeface="+mn-ea"/>
              <a:cs typeface="Times New Roman" pitchFamily="18" charset="0"/>
            </a:endParaRPr>
          </a:p>
          <a:p>
            <a:pPr algn="just" eaLnBrk="1" hangingPunct="1"/>
            <a:r>
              <a:rPr lang="zh-CN" altLang="en-US" sz="2600" dirty="0" smtClean="0">
                <a:latin typeface="+mn-ea"/>
                <a:ea typeface="+mn-ea"/>
                <a:cs typeface="Times New Roman" pitchFamily="18" charset="0"/>
              </a:rPr>
              <a:t>（</a:t>
            </a:r>
            <a:r>
              <a:rPr lang="en-US" altLang="zh-CN" sz="2600" dirty="0">
                <a:latin typeface="+mn-ea"/>
                <a:ea typeface="+mn-ea"/>
                <a:cs typeface="Times New Roman" pitchFamily="18" charset="0"/>
              </a:rPr>
              <a:t>1</a:t>
            </a:r>
            <a:r>
              <a:rPr lang="zh-CN" altLang="en-US" sz="2600" dirty="0">
                <a:latin typeface="+mn-ea"/>
                <a:ea typeface="+mn-ea"/>
                <a:cs typeface="Times New Roman" pitchFamily="18" charset="0"/>
              </a:rPr>
              <a:t>）填表</a:t>
            </a:r>
            <a:endParaRPr lang="en-US" altLang="zh-CN" sz="2600" dirty="0">
              <a:latin typeface="+mn-ea"/>
              <a:ea typeface="+mn-ea"/>
              <a:cs typeface="Times New Roman" pitchFamily="18" charset="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401291"/>
              </p:ext>
            </p:extLst>
          </p:nvPr>
        </p:nvGraphicFramePr>
        <p:xfrm>
          <a:off x="431669" y="1988840"/>
          <a:ext cx="11134516" cy="3351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3181"/>
                <a:gridCol w="4991335"/>
              </a:tblGrid>
              <a:tr h="49914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实验步骤</a:t>
                      </a:r>
                      <a:endParaRPr lang="zh-CN" altLang="en-US" sz="2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895" marR="121895" marT="60927" marB="60927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600" b="1" dirty="0" smtClean="0">
                          <a:solidFill>
                            <a:srgbClr val="0000CC"/>
                          </a:solidFill>
                          <a:latin typeface="+mn-ea"/>
                          <a:ea typeface="+mn-ea"/>
                        </a:rPr>
                        <a:t>观察到</a:t>
                      </a:r>
                      <a:r>
                        <a:rPr lang="zh-CN" altLang="en-US" sz="2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的现象</a:t>
                      </a:r>
                      <a:endParaRPr lang="zh-CN" altLang="en-US" sz="2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895" marR="121895" marT="60927" marB="60927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59537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①在试管中加入少量稀盐酸，插入铁丝</a:t>
                      </a:r>
                      <a:endParaRPr lang="en-US" altLang="zh-CN" sz="26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/>
                      <a:r>
                        <a:rPr lang="en-US" altLang="zh-CN" sz="2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zh-CN" altLang="en-US" sz="2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充分作用</a:t>
                      </a:r>
                      <a:endParaRPr lang="zh-CN" altLang="en-US" sz="2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895" marR="121895" marT="60927" marB="60927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895" marR="121895" marT="60927" marB="60927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59537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②在①所得溶液的试管中插入</a:t>
                      </a:r>
                      <a:r>
                        <a:rPr lang="en-US" altLang="zh-CN" sz="2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______</a:t>
                      </a:r>
                      <a:r>
                        <a:rPr lang="zh-CN" altLang="en-US" sz="2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，</a:t>
                      </a:r>
                      <a:endParaRPr lang="en-US" altLang="zh-CN" sz="26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充分作用</a:t>
                      </a:r>
                    </a:p>
                  </a:txBody>
                  <a:tcPr marL="121895" marR="121895" marT="60927" marB="60927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无明显现象</a:t>
                      </a:r>
                      <a:endParaRPr lang="zh-CN" altLang="en-US" sz="2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895" marR="121895" marT="60927" marB="60927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53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③在②所得溶液的试管中插入</a:t>
                      </a:r>
                      <a:r>
                        <a:rPr lang="en-US" altLang="zh-CN" sz="2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______</a:t>
                      </a:r>
                      <a:r>
                        <a:rPr lang="zh-CN" altLang="en-US" sz="2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，</a:t>
                      </a:r>
                      <a:endParaRPr lang="en-US" altLang="zh-CN" sz="26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6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充分作用</a:t>
                      </a:r>
                    </a:p>
                  </a:txBody>
                  <a:tcPr marL="121895" marR="121895" marT="60927" marB="60927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6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21895" marR="121895" marT="60927" marB="60927"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054823" y="2516163"/>
            <a:ext cx="3931445" cy="923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880" tIns="60940" rIns="121880" bIns="60940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600" dirty="0">
                <a:solidFill>
                  <a:srgbClr val="FF0000"/>
                </a:solidFill>
                <a:latin typeface="+mn-ea"/>
                <a:ea typeface="+mn-ea"/>
              </a:rPr>
              <a:t>铁丝表表面有气泡冒出，</a:t>
            </a:r>
            <a:endParaRPr lang="en-US" altLang="zh-CN" sz="2600" dirty="0">
              <a:solidFill>
                <a:srgbClr val="FF0000"/>
              </a:solidFill>
              <a:latin typeface="+mn-ea"/>
              <a:ea typeface="+mn-ea"/>
            </a:endParaRPr>
          </a:p>
          <a:p>
            <a:pPr eaLnBrk="1" hangingPunct="1"/>
            <a:r>
              <a:rPr lang="zh-CN" altLang="en-US" sz="2600" dirty="0">
                <a:solidFill>
                  <a:srgbClr val="FF0000"/>
                </a:solidFill>
                <a:latin typeface="+mn-ea"/>
                <a:ea typeface="+mn-ea"/>
              </a:rPr>
              <a:t>溶液由无色变成浅绿色</a:t>
            </a:r>
          </a:p>
        </p:txBody>
      </p:sp>
      <p:sp>
        <p:nvSpPr>
          <p:cNvPr id="17429" name="Rectangle 2"/>
          <p:cNvSpPr>
            <a:spLocks noChangeArrowheads="1"/>
          </p:cNvSpPr>
          <p:nvPr/>
        </p:nvSpPr>
        <p:spPr bwMode="auto">
          <a:xfrm>
            <a:off x="431669" y="5397192"/>
            <a:ext cx="10749400" cy="1229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21880" tIns="60940" rIns="121880" bIns="60940" anchor="ctr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zh-CN" sz="2600" dirty="0">
                <a:latin typeface="+mn-ea"/>
                <a:ea typeface="+mn-ea"/>
                <a:cs typeface="Times New Roman" pitchFamily="18" charset="0"/>
              </a:rPr>
              <a:t>结论：金属活动性</a:t>
            </a:r>
            <a:r>
              <a:rPr lang="en-US" altLang="zh-CN" sz="2600" dirty="0">
                <a:latin typeface="+mn-ea"/>
                <a:ea typeface="+mn-ea"/>
                <a:cs typeface="Times New Roman" pitchFamily="18" charset="0"/>
              </a:rPr>
              <a:t>Al</a:t>
            </a:r>
            <a:r>
              <a:rPr lang="zh-CN" altLang="en-US" sz="2600" dirty="0">
                <a:latin typeface="+mn-ea"/>
                <a:ea typeface="+mn-ea"/>
                <a:cs typeface="Times New Roman" pitchFamily="18" charset="0"/>
              </a:rPr>
              <a:t>＞</a:t>
            </a:r>
            <a:r>
              <a:rPr lang="en-US" altLang="zh-CN" sz="2600" dirty="0">
                <a:latin typeface="+mn-ea"/>
                <a:ea typeface="+mn-ea"/>
                <a:cs typeface="Times New Roman" pitchFamily="18" charset="0"/>
              </a:rPr>
              <a:t>Fe</a:t>
            </a:r>
            <a:r>
              <a:rPr lang="zh-CN" altLang="en-US" sz="2600" dirty="0">
                <a:latin typeface="+mn-ea"/>
                <a:ea typeface="+mn-ea"/>
                <a:cs typeface="Times New Roman" pitchFamily="18" charset="0"/>
              </a:rPr>
              <a:t>＞</a:t>
            </a:r>
            <a:r>
              <a:rPr lang="en-US" altLang="zh-CN" sz="2600" dirty="0">
                <a:latin typeface="+mn-ea"/>
                <a:ea typeface="+mn-ea"/>
                <a:cs typeface="Times New Roman" pitchFamily="18" charset="0"/>
              </a:rPr>
              <a:t>Cu</a:t>
            </a:r>
            <a:r>
              <a:rPr lang="zh-CN" altLang="en-US" sz="2600" dirty="0">
                <a:latin typeface="+mn-ea"/>
                <a:ea typeface="+mn-ea"/>
                <a:cs typeface="Times New Roman" pitchFamily="18" charset="0"/>
              </a:rPr>
              <a:t>。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600" dirty="0">
                <a:latin typeface="+mn-ea"/>
                <a:ea typeface="+mn-ea"/>
                <a:cs typeface="Times New Roman" pitchFamily="18" charset="0"/>
              </a:rPr>
              <a:t>(2)</a:t>
            </a:r>
            <a:r>
              <a:rPr lang="zh-CN" altLang="en-US" sz="2600" dirty="0">
                <a:latin typeface="+mn-ea"/>
                <a:ea typeface="+mn-ea"/>
                <a:cs typeface="Times New Roman" pitchFamily="18" charset="0"/>
              </a:rPr>
              <a:t>将铝丝插入前应进行的操作是</a:t>
            </a:r>
            <a:r>
              <a:rPr lang="en-US" altLang="zh-CN" sz="2600" dirty="0">
                <a:latin typeface="+mn-ea"/>
                <a:ea typeface="+mn-ea"/>
                <a:cs typeface="Times New Roman" pitchFamily="18" charset="0"/>
              </a:rPr>
              <a:t>_____________________________</a:t>
            </a:r>
            <a:r>
              <a:rPr lang="zh-CN" altLang="en-US" sz="2600" dirty="0">
                <a:latin typeface="+mn-ea"/>
                <a:ea typeface="+mn-ea"/>
                <a:cs typeface="Times New Roman" pitchFamily="18" charset="0"/>
              </a:rPr>
              <a:t>。</a:t>
            </a:r>
            <a:endParaRPr lang="en-US" altLang="zh-CN" sz="2600" dirty="0">
              <a:latin typeface="+mn-ea"/>
              <a:ea typeface="+mn-ea"/>
              <a:cs typeface="Times New Roman" pitchFamily="18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034994" y="3480630"/>
            <a:ext cx="916196" cy="523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80" tIns="60940" rIns="121880" bIns="60940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600">
                <a:solidFill>
                  <a:srgbClr val="FF0000"/>
                </a:solidFill>
                <a:latin typeface="+mn-ea"/>
                <a:ea typeface="+mn-ea"/>
              </a:rPr>
              <a:t>铜丝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5009601" y="4346079"/>
            <a:ext cx="916196" cy="523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21880" tIns="60940" rIns="121880" bIns="60940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600">
                <a:solidFill>
                  <a:srgbClr val="FF0000"/>
                </a:solidFill>
                <a:latin typeface="+mn-ea"/>
                <a:ea typeface="+mn-ea"/>
              </a:rPr>
              <a:t>铝丝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016735" y="4398980"/>
            <a:ext cx="4266472" cy="923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880" tIns="60940" rIns="121880" bIns="60940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600">
                <a:solidFill>
                  <a:srgbClr val="FF0000"/>
                </a:solidFill>
                <a:latin typeface="+mn-ea"/>
                <a:ea typeface="+mn-ea"/>
              </a:rPr>
              <a:t>铝丝表面有黑色固体析出，</a:t>
            </a:r>
            <a:endParaRPr lang="en-US" altLang="zh-CN" sz="2600">
              <a:solidFill>
                <a:srgbClr val="FF0000"/>
              </a:solidFill>
              <a:latin typeface="+mn-ea"/>
              <a:ea typeface="+mn-ea"/>
            </a:endParaRPr>
          </a:p>
          <a:p>
            <a:pPr eaLnBrk="1" hangingPunct="1"/>
            <a:r>
              <a:rPr lang="zh-CN" altLang="en-US" sz="2600">
                <a:solidFill>
                  <a:srgbClr val="FF0000"/>
                </a:solidFill>
                <a:latin typeface="+mn-ea"/>
                <a:ea typeface="+mn-ea"/>
              </a:rPr>
              <a:t>溶液由浅绿色无色变成</a:t>
            </a: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6633526" y="5899379"/>
            <a:ext cx="2918064" cy="523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1880" tIns="60940" rIns="121880" bIns="60940">
            <a:spAutoFit/>
          </a:bodyPr>
          <a:lstStyle>
            <a:lvl1pPr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600" dirty="0" smtClean="0">
                <a:solidFill>
                  <a:srgbClr val="FF0000"/>
                </a:solidFill>
                <a:latin typeface="+mn-ea"/>
                <a:ea typeface="+mn-ea"/>
              </a:rPr>
              <a:t>将铝丝</a:t>
            </a:r>
            <a:r>
              <a:rPr lang="zh-CN" altLang="en-US" sz="2600" dirty="0" smtClean="0">
                <a:solidFill>
                  <a:srgbClr val="0000CC"/>
                </a:solidFill>
                <a:latin typeface="+mn-ea"/>
                <a:ea typeface="+mn-ea"/>
              </a:rPr>
              <a:t>打磨</a:t>
            </a:r>
            <a:r>
              <a:rPr lang="zh-CN" altLang="en-US" sz="2600" dirty="0" smtClean="0">
                <a:solidFill>
                  <a:srgbClr val="FF0000"/>
                </a:solidFill>
                <a:latin typeface="+mn-ea"/>
                <a:ea typeface="+mn-ea"/>
              </a:rPr>
              <a:t>光亮</a:t>
            </a:r>
            <a:endParaRPr lang="zh-CN" altLang="en-US" sz="26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3329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11" grpId="0"/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3798960006"/>
              </p:ext>
            </p:extLst>
          </p:nvPr>
        </p:nvGraphicFramePr>
        <p:xfrm>
          <a:off x="335317" y="1196752"/>
          <a:ext cx="11615778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694606" y="870172"/>
            <a:ext cx="1294608" cy="646331"/>
          </a:xfrm>
          <a:prstGeom prst="rect">
            <a:avLst/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spcBef>
                <a:spcPct val="50000"/>
              </a:spcBef>
              <a:defRPr kumimoji="1" sz="280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r>
              <a:rPr lang="zh-CN" altLang="en-US" sz="3600" dirty="0">
                <a:solidFill>
                  <a:srgbClr val="0000CC"/>
                </a:solidFill>
                <a:ea typeface="宋体" panose="02010600030101010101" pitchFamily="2" charset="-122"/>
              </a:rPr>
              <a:t>小结：</a:t>
            </a:r>
          </a:p>
        </p:txBody>
      </p:sp>
    </p:spTree>
    <p:extLst>
      <p:ext uri="{BB962C8B-B14F-4D97-AF65-F5344CB8AC3E}">
        <p14:creationId xmlns:p14="http://schemas.microsoft.com/office/powerpoint/2010/main" val="411973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6894</TotalTime>
  <Words>3214</Words>
  <Application>Microsoft Office PowerPoint</Application>
  <PresentationFormat>自定义</PresentationFormat>
  <Paragraphs>385</Paragraphs>
  <Slides>29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1" baseType="lpstr">
      <vt:lpstr>Level</vt:lpstr>
      <vt:lpstr>Microsoft Word 97 - 2003 Document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马春秀</dc:creator>
  <cp:lastModifiedBy>dzl_john</cp:lastModifiedBy>
  <cp:revision>323</cp:revision>
  <dcterms:created xsi:type="dcterms:W3CDTF">2004-12-14T11:17:38Z</dcterms:created>
  <dcterms:modified xsi:type="dcterms:W3CDTF">2020-03-02T08:03:39Z</dcterms:modified>
</cp:coreProperties>
</file>