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600" r:id="rId2"/>
    <p:sldId id="703" r:id="rId3"/>
    <p:sldId id="706" r:id="rId4"/>
    <p:sldId id="713" r:id="rId5"/>
    <p:sldId id="709" r:id="rId6"/>
    <p:sldId id="710" r:id="rId7"/>
    <p:sldId id="727" r:id="rId8"/>
    <p:sldId id="723" r:id="rId9"/>
    <p:sldId id="724" r:id="rId10"/>
    <p:sldId id="725" r:id="rId11"/>
  </p:sldIdLst>
  <p:sldSz cx="9144000" cy="5143500" type="screen16x9"/>
  <p:notesSz cx="10234613" cy="70993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600" kern="1200">
        <a:solidFill>
          <a:srgbClr val="FFFFFF"/>
        </a:solidFill>
        <a:latin typeface="Verdana" pitchFamily="34" charset="0"/>
        <a:ea typeface="黑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600" kern="1200">
        <a:solidFill>
          <a:srgbClr val="FFFFFF"/>
        </a:solidFill>
        <a:latin typeface="Verdana" pitchFamily="34" charset="0"/>
        <a:ea typeface="黑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600" kern="1200">
        <a:solidFill>
          <a:srgbClr val="FFFFFF"/>
        </a:solidFill>
        <a:latin typeface="Verdana" pitchFamily="34" charset="0"/>
        <a:ea typeface="黑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600" kern="1200">
        <a:solidFill>
          <a:srgbClr val="FFFFFF"/>
        </a:solidFill>
        <a:latin typeface="Verdana" pitchFamily="34" charset="0"/>
        <a:ea typeface="黑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600" kern="1200">
        <a:solidFill>
          <a:srgbClr val="FFFFFF"/>
        </a:solidFill>
        <a:latin typeface="Verdana" pitchFamily="34" charset="0"/>
        <a:ea typeface="黑体" pitchFamily="2" charset="-122"/>
        <a:cs typeface="+mn-cs"/>
      </a:defRPr>
    </a:lvl5pPr>
    <a:lvl6pPr marL="2286000" algn="l" defTabSz="914400" rtl="0" eaLnBrk="1" latinLnBrk="0" hangingPunct="1">
      <a:defRPr sz="2600" kern="1200">
        <a:solidFill>
          <a:srgbClr val="FFFFFF"/>
        </a:solidFill>
        <a:latin typeface="Verdana" pitchFamily="34" charset="0"/>
        <a:ea typeface="黑体" pitchFamily="2" charset="-122"/>
        <a:cs typeface="+mn-cs"/>
      </a:defRPr>
    </a:lvl6pPr>
    <a:lvl7pPr marL="2743200" algn="l" defTabSz="914400" rtl="0" eaLnBrk="1" latinLnBrk="0" hangingPunct="1">
      <a:defRPr sz="2600" kern="1200">
        <a:solidFill>
          <a:srgbClr val="FFFFFF"/>
        </a:solidFill>
        <a:latin typeface="Verdana" pitchFamily="34" charset="0"/>
        <a:ea typeface="黑体" pitchFamily="2" charset="-122"/>
        <a:cs typeface="+mn-cs"/>
      </a:defRPr>
    </a:lvl7pPr>
    <a:lvl8pPr marL="3200400" algn="l" defTabSz="914400" rtl="0" eaLnBrk="1" latinLnBrk="0" hangingPunct="1">
      <a:defRPr sz="2600" kern="1200">
        <a:solidFill>
          <a:srgbClr val="FFFFFF"/>
        </a:solidFill>
        <a:latin typeface="Verdana" pitchFamily="34" charset="0"/>
        <a:ea typeface="黑体" pitchFamily="2" charset="-122"/>
        <a:cs typeface="+mn-cs"/>
      </a:defRPr>
    </a:lvl8pPr>
    <a:lvl9pPr marL="3657600" algn="l" defTabSz="914400" rtl="0" eaLnBrk="1" latinLnBrk="0" hangingPunct="1">
      <a:defRPr sz="2600" kern="1200">
        <a:solidFill>
          <a:srgbClr val="FFFFFF"/>
        </a:solidFill>
        <a:latin typeface="Verdana" pitchFamily="34" charset="0"/>
        <a:ea typeface="黑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236">
          <p15:clr>
            <a:srgbClr val="A4A3A4"/>
          </p15:clr>
        </p15:guide>
        <p15:guide id="2" pos="322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7B17"/>
    <a:srgbClr val="00D25F"/>
    <a:srgbClr val="CC0000"/>
    <a:srgbClr val="55B788"/>
    <a:srgbClr val="3977D3"/>
    <a:srgbClr val="FF3333"/>
    <a:srgbClr val="FFFF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301B821-A1FF-4177-AEE7-76D212191A09}" styleName="中度样式 1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0058" autoAdjust="0"/>
  </p:normalViewPr>
  <p:slideViewPr>
    <p:cSldViewPr>
      <p:cViewPr varScale="1">
        <p:scale>
          <a:sx n="137" d="100"/>
          <a:sy n="137" d="100"/>
        </p:scale>
        <p:origin x="-864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819" y="-77"/>
      </p:cViewPr>
      <p:guideLst>
        <p:guide orient="horz" pos="2236"/>
        <p:guide pos="322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4435475" cy="35401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l" defTabSz="990600">
              <a:defRPr sz="1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 bwMode="auto">
          <a:xfrm>
            <a:off x="5797550" y="0"/>
            <a:ext cx="4435475" cy="35401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6D254C32-7C24-4ED8-8612-85C6858FE80E}" type="datetimeFigureOut">
              <a:rPr lang="zh-CN" altLang="en-US"/>
              <a:pPr>
                <a:defRPr/>
              </a:pPr>
              <a:t>2018/5/30</a:t>
            </a:fld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 bwMode="auto">
          <a:xfrm>
            <a:off x="0" y="6743700"/>
            <a:ext cx="4435475" cy="35401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l" defTabSz="990600">
              <a:defRPr sz="1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 bwMode="auto">
          <a:xfrm>
            <a:off x="5797550" y="6743700"/>
            <a:ext cx="4435475" cy="35401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B6D62202-D9F7-4622-9450-82EA732CE25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649425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4435475" cy="35401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l" defTabSz="990600">
              <a:defRPr sz="1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 bwMode="auto">
          <a:xfrm>
            <a:off x="5797550" y="0"/>
            <a:ext cx="4435475" cy="35401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CB10E6D4-0224-4007-9E22-B19E1A6688AA}" type="datetimeFigureOut">
              <a:rPr lang="zh-CN" altLang="en-US"/>
              <a:pPr>
                <a:defRPr/>
              </a:pPr>
              <a:t>2018/5/30</a:t>
            </a:fld>
            <a:endParaRPr lang="en-US" altLang="zh-CN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752725" y="533400"/>
            <a:ext cx="4729163" cy="2660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 bwMode="auto">
          <a:xfrm>
            <a:off x="1022350" y="3371850"/>
            <a:ext cx="8189913" cy="31940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 bwMode="auto">
          <a:xfrm>
            <a:off x="0" y="6743700"/>
            <a:ext cx="4435475" cy="35401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l" defTabSz="990600">
              <a:defRPr sz="1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 bwMode="auto">
          <a:xfrm>
            <a:off x="5797550" y="6743700"/>
            <a:ext cx="4435475" cy="35401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BE0570B7-A8EC-4588-80DA-D42EB331675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50331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宋体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6" name="直接连接符 5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6" name="直接连接符 5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2840" y="45243"/>
            <a:ext cx="8229600" cy="43694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p"/>
              <a:defRPr>
                <a:solidFill>
                  <a:schemeClr val="tx2"/>
                </a:solidFill>
                <a:latin typeface="黑体" pitchFamily="49" charset="-122"/>
                <a:ea typeface="黑体" pitchFamily="49" charset="-122"/>
              </a:defRPr>
            </a:lvl1pPr>
            <a:lvl2pPr marL="742950" indent="-285750">
              <a:buClr>
                <a:srgbClr val="00B050"/>
              </a:buClr>
              <a:buFont typeface="Wingdings" pitchFamily="2" charset="2"/>
              <a:buChar char="n"/>
              <a:defRPr>
                <a:solidFill>
                  <a:schemeClr val="tx2"/>
                </a:solidFill>
                <a:latin typeface="楷体" pitchFamily="49" charset="-122"/>
                <a:ea typeface="楷体" pitchFamily="49" charset="-122"/>
              </a:defRPr>
            </a:lvl2pPr>
            <a:lvl3pPr marL="1143000" indent="-228600">
              <a:buClr>
                <a:schemeClr val="accent2">
                  <a:lumMod val="75000"/>
                </a:schemeClr>
              </a:buClr>
              <a:buFont typeface="Wingdings" pitchFamily="2" charset="2"/>
              <a:buChar char="u"/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6" name="直接连接符 5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7" name="直接连接符 6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9" name="直接连接符 8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1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8"/>
          <p:cNvSpPr>
            <a:spLocks noGrp="1"/>
          </p:cNvSpPr>
          <p:nvPr>
            <p:ph type="sldNum" sz="quarter" idx="11"/>
          </p:nvPr>
        </p:nvSpPr>
        <p:spPr>
          <a:xfrm>
            <a:off x="6796088" y="4822825"/>
            <a:ext cx="2133600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fld id="{12E19AE9-C866-4EB1-ACB9-8E0DE60277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5" name="直接连接符 4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57188" y="4822825"/>
            <a:ext cx="3643312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r>
              <a:rPr lang="zh-CN" altLang="en-US"/>
              <a:t>电子服务与智慧工厂</a:t>
            </a: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796088" y="4822825"/>
            <a:ext cx="2133600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fld id="{2DDE3D1C-F101-4754-A4BA-349B851491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4" name="直接连接符 3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57188" y="4822825"/>
            <a:ext cx="3643312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r>
              <a:rPr lang="zh-CN" altLang="en-US"/>
              <a:t>电子服务与智慧工厂</a:t>
            </a:r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796088" y="4822825"/>
            <a:ext cx="2133600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fld id="{85DC6644-EF4B-4131-9793-A83CFCA0996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7" name="直接连接符 6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57188" y="4822825"/>
            <a:ext cx="3643312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r>
              <a:rPr lang="zh-CN" altLang="en-US"/>
              <a:t>电子服务与智慧工厂</a:t>
            </a: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796088" y="4822825"/>
            <a:ext cx="2133600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fld id="{2A38BF56-87C6-4B5E-A88B-0165046BE4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7" name="直接连接符 6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1"/>
          </p:nvPr>
        </p:nvSpPr>
        <p:spPr>
          <a:xfrm>
            <a:off x="6796088" y="4822825"/>
            <a:ext cx="2133600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fld id="{1ED8EA78-07CB-4823-9626-BA584B5BE0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6" name="直接连接符 5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796088" y="4822825"/>
            <a:ext cx="2133600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fld id="{E13A7068-DB88-4876-82F0-9837C0563C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6" name="直接连接符 5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796088" y="4822825"/>
            <a:ext cx="2133600" cy="2730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>
              <a:defRPr/>
            </a:pPr>
            <a:fld id="{A515B9EA-ED95-46A4-9EC9-DE7CDD0CCF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cxnSp>
        <p:nvCxnSpPr>
          <p:cNvPr id="8" name="直接连接符 7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3213" y="789384"/>
            <a:ext cx="8229600" cy="2702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75160"/>
            <a:ext cx="4038600" cy="356473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75160"/>
            <a:ext cx="4038600" cy="172521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114675"/>
            <a:ext cx="4038600" cy="172521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0" y="53498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7143750" y="465138"/>
            <a:ext cx="2000250" cy="6985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sp>
        <p:nvSpPr>
          <p:cNvPr id="1028" name="标题占位符 1"/>
          <p:cNvSpPr>
            <a:spLocks noGrp="1"/>
          </p:cNvSpPr>
          <p:nvPr>
            <p:ph type="title"/>
          </p:nvPr>
        </p:nvSpPr>
        <p:spPr bwMode="auto">
          <a:xfrm>
            <a:off x="285750" y="107950"/>
            <a:ext cx="8229600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一、单击此处编辑母版标题样式</a:t>
            </a:r>
          </a:p>
        </p:txBody>
      </p:sp>
      <p:sp>
        <p:nvSpPr>
          <p:cNvPr id="1029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303213" y="617538"/>
            <a:ext cx="8516937" cy="416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0" y="4821238"/>
            <a:ext cx="9144000" cy="1587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 advClick="0" advTm="1000"/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CC0000"/>
          </a:solidFill>
          <a:latin typeface="黑体" pitchFamily="2" charset="-122"/>
          <a:ea typeface="黑体" pitchFamily="2" charset="-122"/>
          <a:cs typeface="黑体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黑体" pitchFamily="2" charset="-122"/>
          <a:ea typeface="黑体" pitchFamily="2" charset="-122"/>
          <a:cs typeface="黑体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黑体" pitchFamily="2" charset="-122"/>
          <a:ea typeface="黑体" pitchFamily="2" charset="-122"/>
          <a:cs typeface="黑体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黑体" pitchFamily="2" charset="-122"/>
          <a:ea typeface="黑体" pitchFamily="2" charset="-122"/>
          <a:cs typeface="黑体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黑体" pitchFamily="2" charset="-122"/>
          <a:ea typeface="黑体" pitchFamily="2" charset="-122"/>
          <a:cs typeface="黑体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EDF6F9"/>
          </a:solidFill>
          <a:latin typeface="微软雅黑" pitchFamily="34" charset="-122"/>
          <a:ea typeface="微软雅黑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EDF6F9"/>
          </a:solidFill>
          <a:latin typeface="微软雅黑" pitchFamily="34" charset="-122"/>
          <a:ea typeface="微软雅黑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EDF6F9"/>
          </a:solidFill>
          <a:latin typeface="微软雅黑" pitchFamily="34" charset="-122"/>
          <a:ea typeface="微软雅黑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EDF6F9"/>
          </a:solidFill>
          <a:latin typeface="微软雅黑" pitchFamily="34" charset="-122"/>
          <a:ea typeface="微软雅黑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微软雅黑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微软雅黑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微软雅黑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微软雅黑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微软雅黑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://app.gzjkw.net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3"/>
          <p:cNvPicPr>
            <a:picLocks noChangeAspect="1"/>
          </p:cNvPicPr>
          <p:nvPr/>
        </p:nvPicPr>
        <p:blipFill>
          <a:blip r:embed="rId2"/>
          <a:srcRect b="14674"/>
          <a:stretch>
            <a:fillRect/>
          </a:stretch>
        </p:blipFill>
        <p:spPr bwMode="auto">
          <a:xfrm>
            <a:off x="2916238" y="3579813"/>
            <a:ext cx="381635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53" name="Text Box 13"/>
          <p:cNvSpPr txBox="1">
            <a:spLocks noChangeArrowheads="1"/>
          </p:cNvSpPr>
          <p:nvPr/>
        </p:nvSpPr>
        <p:spPr bwMode="auto">
          <a:xfrm>
            <a:off x="1547813" y="1301750"/>
            <a:ext cx="6264275" cy="107164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App Inventor </a:t>
            </a:r>
            <a:br>
              <a:rPr lang="en-US" altLang="zh-CN" sz="2800" b="1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</a:br>
            <a:r>
              <a:rPr lang="zh-CN" altLang="en-US" sz="2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手机积木式编程</a:t>
            </a:r>
            <a:endParaRPr lang="zh-CN" altLang="en-US" sz="2800" b="1" dirty="0">
              <a:solidFill>
                <a:srgbClr val="FF66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itchFamily="49" charset="-122"/>
            </a:endParaRPr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7" name="Rectangle 7"/>
          <p:cNvSpPr>
            <a:spLocks noChangeArrowheads="1"/>
          </p:cNvSpPr>
          <p:nvPr/>
        </p:nvSpPr>
        <p:spPr bwMode="auto">
          <a:xfrm>
            <a:off x="144463" y="1851025"/>
            <a:ext cx="3297237" cy="7604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ctr">
              <a:lnSpc>
                <a:spcPct val="140000"/>
              </a:lnSpc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爱玩</a:t>
            </a:r>
            <a:r>
              <a:rPr lang="en-US" altLang="zh-CN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App</a:t>
            </a:r>
            <a:endParaRPr lang="zh-CN" altLang="en-US" sz="1800" dirty="0">
              <a:solidFill>
                <a:schemeClr val="bg2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309563" y="2716213"/>
            <a:ext cx="6264275" cy="6048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App Inventor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，助力创意实现！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484438" y="1871663"/>
            <a:ext cx="3297237" cy="7604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ctr">
              <a:lnSpc>
                <a:spcPct val="140000"/>
              </a:lnSpc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想开发</a:t>
            </a:r>
            <a:r>
              <a:rPr lang="en-US" altLang="zh-CN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App</a:t>
            </a:r>
            <a:endParaRPr lang="zh-CN" altLang="en-US" sz="1800" dirty="0">
              <a:solidFill>
                <a:schemeClr val="bg2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03426" name="Picture 2" descr="https://ss0.bdstatic.com/70cFvHSh_Q1YnxGkpoWK1HF6hhy/it/u=1974698584,1571250398&amp;fm=116&amp;gp=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48500" y="481013"/>
            <a:ext cx="209550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273175" y="915988"/>
            <a:ext cx="3298825" cy="7604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ctr">
              <a:lnSpc>
                <a:spcPct val="140000"/>
              </a:lnSpc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移动互联网时代！</a:t>
            </a:r>
            <a:endParaRPr lang="zh-CN" altLang="en-US" sz="1800" dirty="0">
              <a:solidFill>
                <a:srgbClr val="C00000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标题 1"/>
          <p:cNvSpPr>
            <a:spLocks noGrp="1"/>
          </p:cNvSpPr>
          <p:nvPr>
            <p:ph type="title" idx="4294967295"/>
          </p:nvPr>
        </p:nvSpPr>
        <p:spPr>
          <a:xfrm>
            <a:off x="303213" y="46038"/>
            <a:ext cx="8229600" cy="436562"/>
          </a:xfrm>
        </p:spPr>
        <p:txBody>
          <a:bodyPr/>
          <a:lstStyle/>
          <a:p>
            <a:r>
              <a:rPr lang="en-US" altLang="zh-CN" smtClean="0"/>
              <a:t>App Inventor</a:t>
            </a:r>
            <a:r>
              <a:rPr lang="zh-CN" altLang="en-US" smtClean="0"/>
              <a:t>简介</a:t>
            </a:r>
          </a:p>
        </p:txBody>
      </p:sp>
      <p:sp>
        <p:nvSpPr>
          <p:cNvPr id="333828" name="Rectangle 4"/>
          <p:cNvSpPr>
            <a:spLocks/>
          </p:cNvSpPr>
          <p:nvPr/>
        </p:nvSpPr>
        <p:spPr bwMode="auto">
          <a:xfrm>
            <a:off x="457200" y="735013"/>
            <a:ext cx="8218488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45000"/>
              </a:spcBef>
              <a:buClr>
                <a:srgbClr val="996633"/>
              </a:buClr>
              <a:buFont typeface="Arial" charset="0"/>
              <a:buChar char="•"/>
            </a:pP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App Inventor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是由</a:t>
            </a: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Google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公司开发的一款在线开放的</a:t>
            </a: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Android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编程工具软件，通过图形化积木式的拖放组件来完成</a:t>
            </a: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Apps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开发</a:t>
            </a:r>
          </a:p>
          <a:p>
            <a:pPr marL="342900" indent="-342900" eaLnBrk="0" hangingPunct="0">
              <a:spcBef>
                <a:spcPct val="45000"/>
              </a:spcBef>
              <a:buClr>
                <a:srgbClr val="996633"/>
              </a:buClr>
              <a:buFont typeface="Arial" charset="0"/>
              <a:buChar char="•"/>
            </a:pP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App Inventor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在</a:t>
            </a: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2012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年</a:t>
            </a: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1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月移交给麻省理工学院</a:t>
            </a: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MIT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的行动学习中心，并由</a:t>
            </a: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MIT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发布使用，目前已经发布了第</a:t>
            </a: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2</a:t>
            </a: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版本</a:t>
            </a:r>
            <a:r>
              <a:rPr kumimoji="1" lang="zh-CN" altLang="en-US" sz="2800">
                <a:solidFill>
                  <a:schemeClr val="tx1"/>
                </a:solidFill>
                <a:latin typeface="微软雅黑"/>
                <a:ea typeface="微软雅黑"/>
                <a:cs typeface="微软雅黑"/>
              </a:rPr>
              <a:t>  </a:t>
            </a:r>
            <a:endParaRPr kumimoji="1" lang="zh-CN" altLang="en-US" sz="2400">
              <a:solidFill>
                <a:schemeClr val="tx1"/>
              </a:solidFill>
              <a:latin typeface="黑体" pitchFamily="2" charset="-122"/>
            </a:endParaRPr>
          </a:p>
        </p:txBody>
      </p:sp>
      <p:pic>
        <p:nvPicPr>
          <p:cNvPr id="22531" name="Picture 5"/>
          <p:cNvPicPr>
            <a:picLocks noChangeAspect="1" noChangeArrowheads="1"/>
          </p:cNvPicPr>
          <p:nvPr/>
        </p:nvPicPr>
        <p:blipFill>
          <a:blip r:embed="rId2"/>
          <a:srcRect l="14293" t="11145" r="15280" b="2914"/>
          <a:stretch>
            <a:fillRect/>
          </a:stretch>
        </p:blipFill>
        <p:spPr bwMode="auto">
          <a:xfrm>
            <a:off x="611188" y="2932113"/>
            <a:ext cx="3168650" cy="181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338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标题 1"/>
          <p:cNvSpPr>
            <a:spLocks noGrp="1"/>
          </p:cNvSpPr>
          <p:nvPr>
            <p:ph type="title" idx="4294967295"/>
          </p:nvPr>
        </p:nvSpPr>
        <p:spPr>
          <a:xfrm>
            <a:off x="303213" y="46038"/>
            <a:ext cx="8229600" cy="436562"/>
          </a:xfrm>
        </p:spPr>
        <p:txBody>
          <a:bodyPr/>
          <a:lstStyle/>
          <a:p>
            <a:r>
              <a:rPr lang="en-US" altLang="zh-CN" b="0" smtClean="0"/>
              <a:t>Create</a:t>
            </a:r>
            <a:r>
              <a:rPr lang="zh-CN" altLang="en-US" b="0" smtClean="0"/>
              <a:t>，开始开发</a:t>
            </a:r>
          </a:p>
        </p:txBody>
      </p:sp>
      <p:sp>
        <p:nvSpPr>
          <p:cNvPr id="32770" name="Rectangle 4"/>
          <p:cNvSpPr>
            <a:spLocks/>
          </p:cNvSpPr>
          <p:nvPr/>
        </p:nvSpPr>
        <p:spPr bwMode="auto">
          <a:xfrm>
            <a:off x="539552" y="1779662"/>
            <a:ext cx="82184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kumimoji="1" lang="en-US" altLang="zh-CN" sz="2400" dirty="0" smtClean="0">
                <a:solidFill>
                  <a:schemeClr val="tx1"/>
                </a:solidFill>
                <a:latin typeface="黑体" pitchFamily="2" charset="-122"/>
                <a:hlinkClick r:id="rId2"/>
              </a:rPr>
              <a:t>2</a:t>
            </a:r>
            <a:r>
              <a:rPr kumimoji="1" lang="zh-CN" altLang="en-US" sz="2400" dirty="0" smtClean="0">
                <a:solidFill>
                  <a:schemeClr val="tx1"/>
                </a:solidFill>
                <a:latin typeface="黑体" pitchFamily="2" charset="-122"/>
                <a:hlinkClick r:id="rId2"/>
              </a:rPr>
              <a:t>、</a:t>
            </a:r>
            <a:r>
              <a:rPr kumimoji="1" lang="en-US" altLang="zh-CN" sz="2400" dirty="0" smtClean="0">
                <a:solidFill>
                  <a:schemeClr val="tx1"/>
                </a:solidFill>
                <a:latin typeface="黑体" pitchFamily="2" charset="-122"/>
                <a:hlinkClick r:id="rId2"/>
              </a:rPr>
              <a:t>http</a:t>
            </a:r>
            <a:r>
              <a:rPr kumimoji="1" lang="en-US" altLang="zh-CN" sz="2400" dirty="0">
                <a:solidFill>
                  <a:schemeClr val="tx1"/>
                </a:solidFill>
                <a:latin typeface="黑体" pitchFamily="2" charset="-122"/>
                <a:hlinkClick r:id="rId2"/>
              </a:rPr>
              <a:t>://ai2.appinventor.mit.edu/</a:t>
            </a:r>
            <a:r>
              <a:rPr kumimoji="1" lang="en-US" altLang="zh-CN" sz="3200" dirty="0">
                <a:solidFill>
                  <a:schemeClr val="tx1"/>
                </a:solidFill>
                <a:latin typeface="微软雅黑"/>
                <a:ea typeface="微软雅黑"/>
                <a:cs typeface="微软雅黑"/>
              </a:rPr>
              <a:t>  </a:t>
            </a:r>
          </a:p>
        </p:txBody>
      </p:sp>
      <p:pic>
        <p:nvPicPr>
          <p:cNvPr id="3277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749550"/>
            <a:ext cx="2590800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流程图: 过程 6"/>
          <p:cNvSpPr/>
          <p:nvPr/>
        </p:nvSpPr>
        <p:spPr>
          <a:xfrm>
            <a:off x="739896" y="4156253"/>
            <a:ext cx="7742221" cy="507556"/>
          </a:xfrm>
          <a:prstGeom prst="flowChart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CN" altLang="en-US" sz="2400">
                <a:solidFill>
                  <a:srgbClr val="FFFFFF"/>
                </a:solidFill>
                <a:latin typeface="Verdana" pitchFamily="34" charset="0"/>
                <a:ea typeface="黑体" pitchFamily="49" charset="-122"/>
              </a:rPr>
              <a:t>注意，不支持</a:t>
            </a:r>
            <a:r>
              <a:rPr lang="en-US" altLang="zh-CN" sz="2400">
                <a:solidFill>
                  <a:srgbClr val="FFFFFF"/>
                </a:solidFill>
                <a:latin typeface="Verdana" pitchFamily="34" charset="0"/>
                <a:ea typeface="黑体" pitchFamily="49" charset="-122"/>
              </a:rPr>
              <a:t>IE</a:t>
            </a:r>
            <a:r>
              <a:rPr lang="zh-CN" altLang="en-US" sz="2400">
                <a:solidFill>
                  <a:srgbClr val="FFFFFF"/>
                </a:solidFill>
                <a:latin typeface="Verdana" pitchFamily="34" charset="0"/>
                <a:ea typeface="黑体" pitchFamily="49" charset="-122"/>
              </a:rPr>
              <a:t>浏览器，建议</a:t>
            </a:r>
            <a:r>
              <a:rPr lang="en-US" altLang="zh-CN" sz="2400">
                <a:solidFill>
                  <a:srgbClr val="FFFFFF"/>
                </a:solidFill>
                <a:latin typeface="Verdana" pitchFamily="34" charset="0"/>
                <a:ea typeface="黑体" pitchFamily="49" charset="-122"/>
              </a:rPr>
              <a:t>Chrome</a:t>
            </a:r>
            <a:r>
              <a:rPr lang="zh-CN" altLang="en-US" sz="2400">
                <a:solidFill>
                  <a:srgbClr val="FFFFFF"/>
                </a:solidFill>
                <a:latin typeface="Verdana" pitchFamily="34" charset="0"/>
                <a:ea typeface="黑体" pitchFamily="49" charset="-122"/>
              </a:rPr>
              <a:t>或</a:t>
            </a:r>
            <a:r>
              <a:rPr lang="en-US" altLang="zh-CN" sz="2400">
                <a:solidFill>
                  <a:srgbClr val="FFFFFF"/>
                </a:solidFill>
                <a:latin typeface="Verdana" pitchFamily="34" charset="0"/>
                <a:ea typeface="黑体" pitchFamily="49" charset="-122"/>
              </a:rPr>
              <a:t>FireFox</a:t>
            </a:r>
          </a:p>
        </p:txBody>
      </p:sp>
      <p:sp>
        <p:nvSpPr>
          <p:cNvPr id="32775" name="Rectangle 11"/>
          <p:cNvSpPr>
            <a:spLocks/>
          </p:cNvSpPr>
          <p:nvPr/>
        </p:nvSpPr>
        <p:spPr bwMode="auto">
          <a:xfrm>
            <a:off x="467544" y="662132"/>
            <a:ext cx="82184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kumimoji="1" lang="en-US" altLang="zh-CN" sz="2400" dirty="0" smtClean="0">
                <a:solidFill>
                  <a:schemeClr val="tx1"/>
                </a:solidFill>
                <a:latin typeface="黑体" pitchFamily="2" charset="-122"/>
              </a:rPr>
              <a:t>1</a:t>
            </a:r>
            <a:r>
              <a:rPr kumimoji="1" lang="zh-CN" altLang="en-US" sz="2400" dirty="0" smtClean="0">
                <a:solidFill>
                  <a:schemeClr val="tx1"/>
                </a:solidFill>
                <a:latin typeface="黑体" pitchFamily="2" charset="-122"/>
              </a:rPr>
              <a:t>、广州市</a:t>
            </a:r>
            <a:r>
              <a:rPr kumimoji="1" lang="zh-CN" altLang="en-US" sz="2400" dirty="0">
                <a:solidFill>
                  <a:schemeClr val="tx1"/>
                </a:solidFill>
                <a:latin typeface="黑体" pitchFamily="2" charset="-122"/>
              </a:rPr>
              <a:t>教育信息中心（电教馆）服务器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kumimoji="1" lang="en-US" altLang="zh-CN" sz="2400" dirty="0">
                <a:solidFill>
                  <a:schemeClr val="tx1"/>
                </a:solidFill>
                <a:latin typeface="黑体" pitchFamily="2" charset="-122"/>
                <a:hlinkClick r:id="rId4"/>
              </a:rPr>
              <a:t>http://app.gzjkw.net/</a:t>
            </a:r>
            <a:r>
              <a:rPr kumimoji="1" lang="en-US" altLang="zh-CN" sz="3200" dirty="0">
                <a:solidFill>
                  <a:schemeClr val="tx1"/>
                </a:solidFill>
                <a:latin typeface="微软雅黑"/>
                <a:ea typeface="微软雅黑"/>
                <a:cs typeface="微软雅黑"/>
              </a:rPr>
              <a:t>  </a:t>
            </a:r>
          </a:p>
        </p:txBody>
      </p:sp>
      <p:pic>
        <p:nvPicPr>
          <p:cNvPr id="32776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2349500"/>
            <a:ext cx="3600450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标题 1"/>
          <p:cNvSpPr>
            <a:spLocks noGrp="1"/>
          </p:cNvSpPr>
          <p:nvPr>
            <p:ph type="title" idx="4294967295"/>
          </p:nvPr>
        </p:nvSpPr>
        <p:spPr>
          <a:xfrm>
            <a:off x="303213" y="46038"/>
            <a:ext cx="8229600" cy="436562"/>
          </a:xfrm>
        </p:spPr>
        <p:txBody>
          <a:bodyPr/>
          <a:lstStyle/>
          <a:p>
            <a:r>
              <a:rPr lang="zh-CN" altLang="en-US" smtClean="0"/>
              <a:t>设计器 </a:t>
            </a:r>
            <a:r>
              <a:rPr lang="en-US" altLang="zh-CN" smtClean="0"/>
              <a:t>Designer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771525"/>
            <a:ext cx="6119813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标题 1"/>
          <p:cNvSpPr>
            <a:spLocks noGrp="1"/>
          </p:cNvSpPr>
          <p:nvPr>
            <p:ph type="title" idx="4294967295"/>
          </p:nvPr>
        </p:nvSpPr>
        <p:spPr>
          <a:xfrm>
            <a:off x="303213" y="46038"/>
            <a:ext cx="8229600" cy="436562"/>
          </a:xfrm>
        </p:spPr>
        <p:txBody>
          <a:bodyPr/>
          <a:lstStyle/>
          <a:p>
            <a:r>
              <a:rPr lang="zh-CN" altLang="en-US" smtClean="0"/>
              <a:t>块编辑器 </a:t>
            </a:r>
            <a:r>
              <a:rPr lang="en-US" altLang="zh-CN" smtClean="0"/>
              <a:t>Blocks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842963"/>
            <a:ext cx="6073775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标题 1"/>
          <p:cNvSpPr>
            <a:spLocks noGrp="1"/>
          </p:cNvSpPr>
          <p:nvPr>
            <p:ph type="title" idx="4294967295"/>
          </p:nvPr>
        </p:nvSpPr>
        <p:spPr>
          <a:xfrm>
            <a:off x="303213" y="46038"/>
            <a:ext cx="8229600" cy="436562"/>
          </a:xfrm>
        </p:spPr>
        <p:txBody>
          <a:bodyPr/>
          <a:lstStyle/>
          <a:p>
            <a:r>
              <a:rPr lang="zh-CN" altLang="en-US" smtClean="0"/>
              <a:t>采用模拟器进行运行调试</a:t>
            </a:r>
            <a:endParaRPr lang="en-US" altLang="zh-CN" smtClean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924050"/>
            <a:ext cx="36385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971550"/>
            <a:ext cx="3368675" cy="332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标题 1"/>
          <p:cNvSpPr>
            <a:spLocks noGrp="1"/>
          </p:cNvSpPr>
          <p:nvPr>
            <p:ph type="title" idx="4294967295"/>
          </p:nvPr>
        </p:nvSpPr>
        <p:spPr>
          <a:xfrm>
            <a:off x="303213" y="46038"/>
            <a:ext cx="8229600" cy="436562"/>
          </a:xfrm>
        </p:spPr>
        <p:txBody>
          <a:bodyPr/>
          <a:lstStyle/>
          <a:p>
            <a:r>
              <a:rPr lang="en-US" altLang="zh-CN" smtClean="0"/>
              <a:t>USB</a:t>
            </a:r>
            <a:r>
              <a:rPr lang="zh-CN" altLang="en-US" smtClean="0"/>
              <a:t>连接</a:t>
            </a:r>
          </a:p>
        </p:txBody>
      </p:sp>
      <p:sp>
        <p:nvSpPr>
          <p:cNvPr id="46082" name="Rectangle 4"/>
          <p:cNvSpPr>
            <a:spLocks/>
          </p:cNvSpPr>
          <p:nvPr/>
        </p:nvSpPr>
        <p:spPr bwMode="auto">
          <a:xfrm>
            <a:off x="457200" y="681038"/>
            <a:ext cx="8218488" cy="178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运行模拟器</a:t>
            </a:r>
            <a:r>
              <a:rPr kumimoji="1" lang="en-US" altLang="zh-CN" sz="2400">
                <a:solidFill>
                  <a:schemeClr val="tx1"/>
                </a:solidFill>
                <a:latin typeface="黑体" pitchFamily="2" charset="-122"/>
              </a:rPr>
              <a:t>aiStarter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选择“连接-&gt;USB”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kumimoji="1" lang="zh-CN" altLang="en-US" sz="2400">
              <a:solidFill>
                <a:schemeClr val="tx1"/>
              </a:solidFill>
              <a:latin typeface="黑体" pitchFamily="2" charset="-122"/>
            </a:endParaRPr>
          </a:p>
        </p:txBody>
      </p:sp>
      <p:pic>
        <p:nvPicPr>
          <p:cNvPr id="4608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627063"/>
            <a:ext cx="2952750" cy="123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2355850"/>
            <a:ext cx="3240088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1997075"/>
            <a:ext cx="1584325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8625" y="2211388"/>
            <a:ext cx="14700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标题 1"/>
          <p:cNvSpPr>
            <a:spLocks noGrp="1"/>
          </p:cNvSpPr>
          <p:nvPr>
            <p:ph type="title" idx="4294967295"/>
          </p:nvPr>
        </p:nvSpPr>
        <p:spPr>
          <a:xfrm>
            <a:off x="303213" y="46038"/>
            <a:ext cx="8229600" cy="436562"/>
          </a:xfrm>
        </p:spPr>
        <p:txBody>
          <a:bodyPr/>
          <a:lstStyle/>
          <a:p>
            <a:r>
              <a:rPr lang="zh-CN" altLang="en-US" smtClean="0"/>
              <a:t>项目源代码下载、上传</a:t>
            </a:r>
          </a:p>
        </p:txBody>
      </p:sp>
      <p:sp>
        <p:nvSpPr>
          <p:cNvPr id="48130" name="Rectangle 8"/>
          <p:cNvSpPr>
            <a:spLocks/>
          </p:cNvSpPr>
          <p:nvPr/>
        </p:nvSpPr>
        <p:spPr bwMode="auto">
          <a:xfrm>
            <a:off x="395288" y="4156075"/>
            <a:ext cx="93503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下载</a:t>
            </a:r>
            <a:endParaRPr kumimoji="1" lang="en-US" altLang="zh-CN" sz="2400">
              <a:solidFill>
                <a:schemeClr val="tx1"/>
              </a:solidFill>
              <a:latin typeface="黑体" pitchFamily="2" charset="-122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kumimoji="1" lang="zh-CN" altLang="en-US" sz="2400">
              <a:solidFill>
                <a:schemeClr val="tx1"/>
              </a:solidFill>
              <a:latin typeface="黑体" pitchFamily="2" charset="-122"/>
            </a:endParaRPr>
          </a:p>
        </p:txBody>
      </p:sp>
      <p:sp>
        <p:nvSpPr>
          <p:cNvPr id="48131" name="Rectangle 9"/>
          <p:cNvSpPr>
            <a:spLocks/>
          </p:cNvSpPr>
          <p:nvPr/>
        </p:nvSpPr>
        <p:spPr bwMode="auto">
          <a:xfrm>
            <a:off x="2484438" y="4156075"/>
            <a:ext cx="93503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上传</a:t>
            </a:r>
            <a:endParaRPr kumimoji="1" lang="en-US" altLang="zh-CN" sz="2400">
              <a:solidFill>
                <a:schemeClr val="tx1"/>
              </a:solidFill>
              <a:latin typeface="黑体" pitchFamily="2" charset="-122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kumimoji="1" lang="zh-CN" altLang="en-US" sz="2400">
              <a:solidFill>
                <a:schemeClr val="tx1"/>
              </a:solidFill>
              <a:latin typeface="黑体" pitchFamily="2" charset="-122"/>
            </a:endParaRPr>
          </a:p>
        </p:txBody>
      </p:sp>
      <p:sp>
        <p:nvSpPr>
          <p:cNvPr id="48132" name="Rectangle 10"/>
          <p:cNvSpPr>
            <a:spLocks/>
          </p:cNvSpPr>
          <p:nvPr/>
        </p:nvSpPr>
        <p:spPr bwMode="auto">
          <a:xfrm>
            <a:off x="4500563" y="4084638"/>
            <a:ext cx="4105275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1" lang="zh-CN" altLang="en-US" sz="2000">
                <a:solidFill>
                  <a:srgbClr val="A50021"/>
                </a:solidFill>
                <a:latin typeface="黑体" pitchFamily="2" charset="-122"/>
              </a:rPr>
              <a:t>名称不能和已有项目重复</a:t>
            </a:r>
            <a:endParaRPr kumimoji="1" lang="en-US" altLang="zh-CN" sz="2000">
              <a:solidFill>
                <a:srgbClr val="A50021"/>
              </a:solidFill>
              <a:latin typeface="黑体" pitchFamily="2" charset="-122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kumimoji="1" lang="zh-CN" altLang="en-US" sz="2000">
              <a:solidFill>
                <a:srgbClr val="A50021"/>
              </a:solidFill>
              <a:latin typeface="黑体" pitchFamily="2" charset="-122"/>
            </a:endParaRPr>
          </a:p>
        </p:txBody>
      </p:sp>
      <p:pic>
        <p:nvPicPr>
          <p:cNvPr id="48133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700088"/>
            <a:ext cx="11906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700088"/>
            <a:ext cx="1135062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5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463" y="2716213"/>
            <a:ext cx="28765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标题 1"/>
          <p:cNvSpPr>
            <a:spLocks noGrp="1"/>
          </p:cNvSpPr>
          <p:nvPr>
            <p:ph type="title" idx="4294967295"/>
          </p:nvPr>
        </p:nvSpPr>
        <p:spPr>
          <a:xfrm>
            <a:off x="303213" y="46038"/>
            <a:ext cx="8229600" cy="436562"/>
          </a:xfrm>
        </p:spPr>
        <p:txBody>
          <a:bodyPr/>
          <a:lstStyle/>
          <a:p>
            <a:r>
              <a:rPr lang="en-US" altLang="zh-CN" smtClean="0"/>
              <a:t>Apk</a:t>
            </a:r>
            <a:r>
              <a:rPr lang="zh-CN" altLang="en-US" smtClean="0"/>
              <a:t>文件打包、下载</a:t>
            </a:r>
          </a:p>
        </p:txBody>
      </p:sp>
      <p:sp>
        <p:nvSpPr>
          <p:cNvPr id="49154" name="Rectangle 7"/>
          <p:cNvSpPr>
            <a:spLocks/>
          </p:cNvSpPr>
          <p:nvPr/>
        </p:nvSpPr>
        <p:spPr bwMode="auto">
          <a:xfrm>
            <a:off x="250825" y="4354513"/>
            <a:ext cx="24479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手机二维码下载</a:t>
            </a:r>
            <a:endParaRPr kumimoji="1" lang="en-US" altLang="zh-CN" sz="2400">
              <a:solidFill>
                <a:schemeClr val="tx1"/>
              </a:solidFill>
              <a:latin typeface="黑体" pitchFamily="2" charset="-122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kumimoji="1" lang="zh-CN" altLang="en-US" sz="2400">
              <a:solidFill>
                <a:schemeClr val="tx1"/>
              </a:solidFill>
              <a:latin typeface="黑体" pitchFamily="2" charset="-122"/>
            </a:endParaRPr>
          </a:p>
        </p:txBody>
      </p:sp>
      <p:sp>
        <p:nvSpPr>
          <p:cNvPr id="49155" name="Rectangle 8"/>
          <p:cNvSpPr>
            <a:spLocks/>
          </p:cNvSpPr>
          <p:nvPr/>
        </p:nvSpPr>
        <p:spPr bwMode="auto">
          <a:xfrm>
            <a:off x="4572000" y="4300538"/>
            <a:ext cx="2881313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1" lang="zh-CN" altLang="en-US" sz="2400">
                <a:solidFill>
                  <a:schemeClr val="tx1"/>
                </a:solidFill>
                <a:latin typeface="黑体" pitchFamily="2" charset="-122"/>
              </a:rPr>
              <a:t>下载到本地计算机</a:t>
            </a:r>
            <a:endParaRPr kumimoji="1" lang="en-US" altLang="zh-CN" sz="2400">
              <a:solidFill>
                <a:schemeClr val="tx1"/>
              </a:solidFill>
              <a:latin typeface="黑体" pitchFamily="2" charset="-122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kumimoji="1" lang="zh-CN" altLang="en-US" sz="2400">
              <a:solidFill>
                <a:schemeClr val="tx1"/>
              </a:solidFill>
              <a:latin typeface="黑体" pitchFamily="2" charset="-122"/>
            </a:endParaRPr>
          </a:p>
        </p:txBody>
      </p:sp>
      <p:pic>
        <p:nvPicPr>
          <p:cNvPr id="49156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627063"/>
            <a:ext cx="662463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995488"/>
            <a:ext cx="1973262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463" y="3003550"/>
            <a:ext cx="14097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842963"/>
            <a:ext cx="13811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17538</TotalTime>
  <Words>164</Words>
  <Application>Microsoft Office PowerPoint</Application>
  <PresentationFormat>全屏显示(16:9)</PresentationFormat>
  <Paragraphs>26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App Inventor简介</vt:lpstr>
      <vt:lpstr>Create，开始开发</vt:lpstr>
      <vt:lpstr>设计器 Designer</vt:lpstr>
      <vt:lpstr>块编辑器 Blocks</vt:lpstr>
      <vt:lpstr>采用模拟器进行运行调试</vt:lpstr>
      <vt:lpstr>USB连接</vt:lpstr>
      <vt:lpstr>项目源代码下载、上传</vt:lpstr>
      <vt:lpstr>Apk文件打包、下载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liy</dc:creator>
  <cp:lastModifiedBy>mingko</cp:lastModifiedBy>
  <cp:revision>1840</cp:revision>
  <dcterms:modified xsi:type="dcterms:W3CDTF">2018-05-30T07:12:23Z</dcterms:modified>
</cp:coreProperties>
</file>