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3" r:id="rId4"/>
    <p:sldId id="272" r:id="rId5"/>
    <p:sldId id="260" r:id="rId6"/>
    <p:sldId id="276" r:id="rId7"/>
    <p:sldId id="277" r:id="rId8"/>
    <p:sldId id="275" r:id="rId9"/>
    <p:sldId id="278" r:id="rId10"/>
    <p:sldId id="274" r:id="rId11"/>
    <p:sldId id="261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9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6A6B753-6170-4CBB-BC48-6E1EAD4DD6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DC3EC22A-6EE1-49FB-8306-B37DE46576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B4F507C-DC1F-4CAE-9742-87B1B1D1C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0C38-99B2-4AEB-974A-2E2DD1DA6F0B}" type="datetimeFigureOut">
              <a:rPr lang="zh-CN" altLang="en-US" smtClean="0"/>
              <a:t>2021/1/2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26BDC64-427A-4C96-901D-8FACE9483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1D747BE-052D-4848-BE1A-2FDC01E70C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88411-6FD9-43E3-A81B-DE0E487E71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1265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13FCFD7-8ACB-462E-93E8-DB4954DF8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646AAEE-6899-4175-A2EB-D3528FF354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F7DC5D9-0A4F-4AC8-A9E5-846961A30C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0C38-99B2-4AEB-974A-2E2DD1DA6F0B}" type="datetimeFigureOut">
              <a:rPr lang="zh-CN" altLang="en-US" smtClean="0"/>
              <a:t>2021/1/2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B830E17-7ACA-489E-BF24-5F8F41AFD0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3725F11-45D6-48CD-9206-3308E06535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88411-6FD9-43E3-A81B-DE0E487E71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6734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4B52550-7508-4D22-866E-FDB139EF17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2BAFFFD-4955-4536-9F8A-0004399AD0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C48848D-991D-42DF-9D03-45E3B845B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0C38-99B2-4AEB-974A-2E2DD1DA6F0B}" type="datetimeFigureOut">
              <a:rPr lang="zh-CN" altLang="en-US" smtClean="0"/>
              <a:t>2021/1/2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2F76C2A-F722-45B3-821D-1B0ED9AE6D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EB7EBB5-5B19-49C7-9109-4D4FDD9AF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88411-6FD9-43E3-A81B-DE0E487E71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70450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9D07D32-07B2-46CE-BF73-030592D61D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D91D5B3-C30B-4A76-AD28-A0A7CB09DE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A0872266-9872-46FC-A831-0E8C73FB39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54AE1D1-D122-4C01-9CCC-0F559C2D5B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0C38-99B2-4AEB-974A-2E2DD1DA6F0B}" type="datetimeFigureOut">
              <a:rPr lang="zh-CN" altLang="en-US" smtClean="0"/>
              <a:t>2021/1/2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3CB8E66-6988-4D68-A941-112E513F31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4CA5BCE-25CD-461A-9B15-1076A61CC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88411-6FD9-43E3-A81B-DE0E487E71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8000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074F3DC-2C66-4B93-BF9D-9CDA09D899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22878AC-865C-4943-984F-6BAD47516B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473159D3-5C4F-4784-B775-81DA9D7D81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B3D59A2D-0E73-4C9A-80F6-87F3244019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BFEECFEE-B89B-40D0-A97C-5E7EE02BD1F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D3E7C79F-031C-492E-B8CA-8A48FE8AA3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0C38-99B2-4AEB-974A-2E2DD1DA6F0B}" type="datetimeFigureOut">
              <a:rPr lang="zh-CN" altLang="en-US" smtClean="0"/>
              <a:t>2021/1/2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59ED1D66-D21D-453E-8A8B-B08A5DE54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F170B422-FF21-459E-B646-46F02E65F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88411-6FD9-43E3-A81B-DE0E487E71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7121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D31DD35-6396-401A-B9F9-E387C7A8AD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C07E3586-1F25-49F9-A0C6-471E689099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0C38-99B2-4AEB-974A-2E2DD1DA6F0B}" type="datetimeFigureOut">
              <a:rPr lang="zh-CN" altLang="en-US" smtClean="0"/>
              <a:t>2021/1/2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20EC9EDF-E326-492F-84C2-5A801B003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CDFCDFB2-2EE1-4F1E-B4F3-64F33C92E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88411-6FD9-43E3-A81B-DE0E487E71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24572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68C72D8F-8770-4126-8BBC-707EAF5E4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0C38-99B2-4AEB-974A-2E2DD1DA6F0B}" type="datetimeFigureOut">
              <a:rPr lang="zh-CN" altLang="en-US" smtClean="0"/>
              <a:t>2021/1/2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FCC3F2A8-1562-4305-98EC-D2AC39B1B8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7B52C49-3690-493F-8555-CD26334280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88411-6FD9-43E3-A81B-DE0E487E71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9255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5024632-4340-47D8-8C7F-18AE3C4481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48873CD-11CD-438E-B331-F159CD855A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EC2F0C30-5E1C-4D19-8782-F620C09756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C6177B8-4BDD-4A1B-BD4B-DA647E24A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0C38-99B2-4AEB-974A-2E2DD1DA6F0B}" type="datetimeFigureOut">
              <a:rPr lang="zh-CN" altLang="en-US" smtClean="0"/>
              <a:t>2021/1/2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02D499D-0759-43EE-9680-7399120F4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C689955-3DF0-41EC-8057-B98E6A35A5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88411-6FD9-43E3-A81B-DE0E487E71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03385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C580F60-4139-4AC8-A727-9123C6191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E71A7D04-85DC-4BCC-9C80-E30748169F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A61BC822-BAF2-4F75-B134-15573ABCE3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AEB1D16-3A4C-460B-BEB1-33C57F25C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0C38-99B2-4AEB-974A-2E2DD1DA6F0B}" type="datetimeFigureOut">
              <a:rPr lang="zh-CN" altLang="en-US" smtClean="0"/>
              <a:t>2021/1/2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DACE4D4-7CA8-4D92-8916-0CE68A589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8BCEEAC-70A0-4A74-8E24-F98FAD36F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88411-6FD9-43E3-A81B-DE0E487E71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30652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2E78078-A255-44B0-90A8-DE4E9D334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24C9B008-612D-4908-AE0C-44CBA30E27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1AD2E12-0021-4479-9A6B-7B676A1CC4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0C38-99B2-4AEB-974A-2E2DD1DA6F0B}" type="datetimeFigureOut">
              <a:rPr lang="zh-CN" altLang="en-US" smtClean="0"/>
              <a:t>2021/1/2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1C7D49D-7946-400C-928B-8327BC7D56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D205490-58A9-41F6-97A9-1A14F899F0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88411-6FD9-43E3-A81B-DE0E487E71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5459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ECB8F93D-6D7F-42DB-B269-FC1D3EF4D0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E16BED4-4669-435A-B593-65DACE57EF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21599F2-8233-495E-AD29-FF4FFD880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0C38-99B2-4AEB-974A-2E2DD1DA6F0B}" type="datetimeFigureOut">
              <a:rPr lang="zh-CN" altLang="en-US" smtClean="0"/>
              <a:t>2021/1/2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26B5009-9E1B-429D-BB68-57B739FE4F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03E5D7C-7068-45A1-9ADC-29F5A9DD94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88411-6FD9-43E3-A81B-DE0E487E71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21448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BE189835-88BA-4486-B395-1E9959CC3E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19165EE-6799-4F79-8840-2FA116A571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C6320C2-9904-41D5-B942-92A3BCAEE4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7E0C38-99B2-4AEB-974A-2E2DD1DA6F0B}" type="datetimeFigureOut">
              <a:rPr lang="zh-CN" altLang="en-US" smtClean="0"/>
              <a:t>2021/1/2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30377FB-4EA7-407A-BEE2-05188E68B2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B8C2B8D-77AC-4F72-95A3-329D91CBA7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88411-6FD9-43E3-A81B-DE0E487E71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5311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443B9770-D63F-45D5-A6DA-1F90E3476A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C3656545-7193-4A52-A48B-B86F14A71D02}"/>
              </a:ext>
            </a:extLst>
          </p:cNvPr>
          <p:cNvSpPr txBox="1"/>
          <p:nvPr/>
        </p:nvSpPr>
        <p:spPr>
          <a:xfrm>
            <a:off x="3314700" y="2644170"/>
            <a:ext cx="67665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600" dirty="0">
                <a:solidFill>
                  <a:srgbClr val="FF0000"/>
                </a:solidFill>
                <a:latin typeface="华光超粗黑_CNKI" panose="02000500000000000000" pitchFamily="2" charset="-122"/>
                <a:ea typeface="华光超粗黑_CNKI" panose="02000500000000000000" pitchFamily="2" charset="-122"/>
              </a:rPr>
              <a:t>我爱我师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F702D134-9A4A-4737-B620-E5D216A9082A}"/>
              </a:ext>
            </a:extLst>
          </p:cNvPr>
          <p:cNvSpPr txBox="1"/>
          <p:nvPr/>
        </p:nvSpPr>
        <p:spPr>
          <a:xfrm>
            <a:off x="6687382" y="4834890"/>
            <a:ext cx="3393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FFFF00"/>
                </a:solidFill>
                <a:latin typeface="华光魏体_CNKI" panose="02000500000000000000" pitchFamily="2" charset="-122"/>
                <a:ea typeface="华光魏体_CNKI" panose="02000500000000000000" pitchFamily="2" charset="-122"/>
              </a:rPr>
              <a:t>初一八班   李思齐</a:t>
            </a:r>
          </a:p>
        </p:txBody>
      </p:sp>
    </p:spTree>
    <p:extLst>
      <p:ext uri="{BB962C8B-B14F-4D97-AF65-F5344CB8AC3E}">
        <p14:creationId xmlns:p14="http://schemas.microsoft.com/office/powerpoint/2010/main" val="3593426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F3BEBE2F-EDBB-48B8-AA15-02E298DD7D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矩形 11">
            <a:extLst>
              <a:ext uri="{FF2B5EF4-FFF2-40B4-BE49-F238E27FC236}">
                <a16:creationId xmlns:a16="http://schemas.microsoft.com/office/drawing/2014/main" id="{047BC6C2-9E1F-4EEE-8C38-3F0794B72EEE}"/>
              </a:ext>
            </a:extLst>
          </p:cNvPr>
          <p:cNvSpPr/>
          <p:nvPr/>
        </p:nvSpPr>
        <p:spPr>
          <a:xfrm>
            <a:off x="1508513" y="1750070"/>
            <a:ext cx="96600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华光标题宋_CNKI" panose="02000500000000000000" pitchFamily="2" charset="-122"/>
                <a:ea typeface="华光标题宋_CNKI" panose="02000500000000000000" pitchFamily="2" charset="-122"/>
              </a:rPr>
              <a:t>尊师则不论其贵贱贫富矣。——《吕氏春秋·劝学》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8703E45E-8E2C-4A26-8DAD-B0BC95DA6A5A}"/>
              </a:ext>
            </a:extLst>
          </p:cNvPr>
          <p:cNvSpPr txBox="1"/>
          <p:nvPr/>
        </p:nvSpPr>
        <p:spPr>
          <a:xfrm>
            <a:off x="1508513" y="3035305"/>
            <a:ext cx="83896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华光标题宋_CNKI" panose="02000500000000000000" pitchFamily="2" charset="-122"/>
                <a:ea typeface="华光标题宋_CNKI" panose="02000500000000000000" pitchFamily="2" charset="-122"/>
              </a:rPr>
              <a:t>一日之师</a:t>
            </a:r>
            <a:r>
              <a:rPr lang="en-US" altLang="zh-CN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华光标题宋_CNKI" panose="02000500000000000000" pitchFamily="2" charset="-122"/>
                <a:ea typeface="华光标题宋_CNKI" panose="02000500000000000000" pitchFamily="2" charset="-122"/>
              </a:rPr>
              <a:t>,</a:t>
            </a:r>
            <a:r>
              <a:rPr lang="zh-CN" alt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华光标题宋_CNKI" panose="02000500000000000000" pitchFamily="2" charset="-122"/>
                <a:ea typeface="华光标题宋_CNKI" panose="02000500000000000000" pitchFamily="2" charset="-122"/>
              </a:rPr>
              <a:t>终身为父。</a:t>
            </a:r>
            <a:r>
              <a:rPr lang="en-US" altLang="zh-CN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华光标题宋_CNKI" panose="02000500000000000000" pitchFamily="2" charset="-122"/>
                <a:ea typeface="华光标题宋_CNKI" panose="02000500000000000000" pitchFamily="2" charset="-122"/>
              </a:rPr>
              <a:t>——</a:t>
            </a:r>
            <a:r>
              <a:rPr lang="zh-CN" alt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华光标题宋_CNKI" panose="02000500000000000000" pitchFamily="2" charset="-122"/>
                <a:ea typeface="华光标题宋_CNKI" panose="02000500000000000000" pitchFamily="2" charset="-122"/>
              </a:rPr>
              <a:t>元</a:t>
            </a:r>
            <a:r>
              <a:rPr lang="en-US" altLang="zh-CN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华光标题宋_CNKI" panose="02000500000000000000" pitchFamily="2" charset="-122"/>
                <a:ea typeface="华光标题宋_CNKI" panose="02000500000000000000" pitchFamily="2" charset="-122"/>
              </a:rPr>
              <a:t>.</a:t>
            </a:r>
            <a:r>
              <a:rPr lang="zh-CN" alt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华光标题宋_CNKI" panose="02000500000000000000" pitchFamily="2" charset="-122"/>
                <a:ea typeface="华光标题宋_CNKI" panose="02000500000000000000" pitchFamily="2" charset="-122"/>
              </a:rPr>
              <a:t>关汉卿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B8792F12-7A43-4380-B5D2-0EFDEE2A10C6}"/>
              </a:ext>
            </a:extLst>
          </p:cNvPr>
          <p:cNvSpPr txBox="1"/>
          <p:nvPr/>
        </p:nvSpPr>
        <p:spPr>
          <a:xfrm>
            <a:off x="1508513" y="4361877"/>
            <a:ext cx="86639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华光标题宋_CNKI" panose="02000500000000000000" pitchFamily="2" charset="-122"/>
                <a:ea typeface="华光标题宋_CNKI" panose="02000500000000000000" pitchFamily="2" charset="-122"/>
              </a:rPr>
              <a:t>疾学在于尊师。</a:t>
            </a:r>
            <a:r>
              <a:rPr lang="en-US" altLang="zh-CN" sz="3200" dirty="0">
                <a:latin typeface="华光标题宋_CNKI" panose="02000500000000000000" pitchFamily="2" charset="-122"/>
                <a:ea typeface="华光标题宋_CNKI" panose="02000500000000000000" pitchFamily="2" charset="-122"/>
              </a:rPr>
              <a:t>——《</a:t>
            </a:r>
            <a:r>
              <a:rPr lang="zh-CN" altLang="en-US" sz="3200" dirty="0">
                <a:latin typeface="华光标题宋_CNKI" panose="02000500000000000000" pitchFamily="2" charset="-122"/>
                <a:ea typeface="华光标题宋_CNKI" panose="02000500000000000000" pitchFamily="2" charset="-122"/>
              </a:rPr>
              <a:t>吕氏春秋</a:t>
            </a:r>
            <a:r>
              <a:rPr lang="en-US" altLang="zh-CN" sz="3200" dirty="0">
                <a:latin typeface="华光标题宋_CNKI" panose="02000500000000000000" pitchFamily="2" charset="-122"/>
                <a:ea typeface="华光标题宋_CNKI" panose="02000500000000000000" pitchFamily="2" charset="-122"/>
              </a:rPr>
              <a:t>·</a:t>
            </a:r>
            <a:r>
              <a:rPr lang="zh-CN" altLang="en-US" sz="3200" dirty="0">
                <a:latin typeface="华光标题宋_CNKI" panose="02000500000000000000" pitchFamily="2" charset="-122"/>
                <a:ea typeface="华光标题宋_CNKI" panose="02000500000000000000" pitchFamily="2" charset="-122"/>
              </a:rPr>
              <a:t>劝学</a:t>
            </a:r>
            <a:r>
              <a:rPr lang="en-US" altLang="zh-CN" sz="3200" dirty="0">
                <a:latin typeface="华光标题宋_CNKI" panose="02000500000000000000" pitchFamily="2" charset="-122"/>
                <a:ea typeface="华光标题宋_CNKI" panose="02000500000000000000" pitchFamily="2" charset="-122"/>
              </a:rPr>
              <a:t>》</a:t>
            </a:r>
            <a:endParaRPr lang="zh-CN" altLang="en-US" sz="3200" dirty="0">
              <a:latin typeface="华光标题宋_CNKI" panose="02000500000000000000" pitchFamily="2" charset="-122"/>
              <a:ea typeface="华光标题宋_CNKI" panose="02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66571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DF8EB5C3-176E-4F0C-B356-1CA889CEB5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B48F9853-86FB-4FFD-9226-0BA4F74C307C}"/>
              </a:ext>
            </a:extLst>
          </p:cNvPr>
          <p:cNvSpPr txBox="1"/>
          <p:nvPr/>
        </p:nvSpPr>
        <p:spPr>
          <a:xfrm>
            <a:off x="1177290" y="788670"/>
            <a:ext cx="1008126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古希腊时期的哲学家们之间盛行着辩论之风，同伴或师生之间为了一个观点反复辩论，有时候甚至争论的面红耳赤，但是这种争论并没有影响他们之间的融洽关系。</a:t>
            </a:r>
            <a:endParaRPr lang="en-US" altLang="zh-CN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比如亚里士多德多次赞美自己的老师柏拉图，然而，到了追求知识和真理的时，亚里士多德表现出令人钦佩的勇气：他不盲从权威和传统，从不掩饰自己与他人不同的观点，不留情面地批评自己的恩师柏拉图的错误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920803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33A0D474-8C22-4F4A-8817-7953C3F883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7267DF3F-91CE-47D6-AB47-E5ADE6B6152B}"/>
              </a:ext>
            </a:extLst>
          </p:cNvPr>
          <p:cNvSpPr txBox="1"/>
          <p:nvPr/>
        </p:nvSpPr>
        <p:spPr>
          <a:xfrm>
            <a:off x="525780" y="559336"/>
            <a:ext cx="9681210" cy="5739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亚里士多德自然招到周围人的批评：亚里士多德背叛了自己的老师柏拉图。</a:t>
            </a:r>
            <a:endParaRPr lang="en-US" altLang="zh-CN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亚里士多德对此回敬了一句响彻历史长河的那句名言：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</a:p>
          <a:p>
            <a:pPr>
              <a:lnSpc>
                <a:spcPct val="150000"/>
              </a:lnSpc>
            </a:pPr>
            <a:r>
              <a:rPr lang="zh-CN" altLang="en-US" sz="4400" b="1" dirty="0">
                <a:solidFill>
                  <a:srgbClr val="FF0000"/>
                </a:solidFill>
                <a:latin typeface="华光粗圆_CNKI" panose="02000500000000000000" pitchFamily="2" charset="-122"/>
                <a:ea typeface="华光粗圆_CNKI" panose="02000500000000000000" pitchFamily="2" charset="-122"/>
              </a:rPr>
              <a:t>“吾爱吾师，吾更爱真理” </a:t>
            </a:r>
            <a:endParaRPr lang="en-US" altLang="zh-CN" sz="4400" b="1" dirty="0">
              <a:solidFill>
                <a:srgbClr val="FF0000"/>
              </a:solidFill>
              <a:latin typeface="华光粗圆_CNKI" panose="02000500000000000000" pitchFamily="2" charset="-122"/>
              <a:ea typeface="华光粗圆_CNKI" panose="02000500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4400" b="1" dirty="0">
                <a:solidFill>
                  <a:srgbClr val="FF0000"/>
                </a:solidFill>
                <a:latin typeface="华光粗圆_CNKI" panose="02000500000000000000" pitchFamily="2" charset="-122"/>
                <a:ea typeface="华光粗圆_CNKI" panose="02000500000000000000" pitchFamily="2" charset="-122"/>
              </a:rPr>
              <a:t> </a:t>
            </a:r>
            <a:endParaRPr lang="en-US" altLang="zh-CN" sz="4400" b="1" dirty="0">
              <a:solidFill>
                <a:srgbClr val="FF0000"/>
              </a:solidFill>
              <a:latin typeface="华光粗圆_CNKI" panose="02000500000000000000" pitchFamily="2" charset="-122"/>
              <a:ea typeface="华光粗圆_CNKI" panose="02000500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因为在亚里士多德看来，追求知识与真理和尊重老师这两者之间并不矛盾，即一码归一码。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01814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75A8C20F-A863-48E4-89C6-E996D5FE82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98324825-D5C2-432F-966B-EE9D7C62F4A1}"/>
              </a:ext>
            </a:extLst>
          </p:cNvPr>
          <p:cNvSpPr txBox="1"/>
          <p:nvPr/>
        </p:nvSpPr>
        <p:spPr>
          <a:xfrm>
            <a:off x="1623060" y="1456997"/>
            <a:ext cx="939546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我们要尊重老师。我们爱老师，但并不代表盲目跟从。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科学在不断进步，知识也在不断增加，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人类对真理和未知世界的探索也在逐渐深入。</a:t>
            </a:r>
            <a:endParaRPr lang="en-US" altLang="zh-CN" sz="28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老师作为一个个体，知识量是有限的，只是某一个方面是权威。世界上也没有一个人能做到永远正确，“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人无完人，金无足赤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”。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我们要以一个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全面的观点、发展的观点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去看问题。</a:t>
            </a:r>
          </a:p>
        </p:txBody>
      </p:sp>
    </p:spTree>
    <p:extLst>
      <p:ext uri="{BB962C8B-B14F-4D97-AF65-F5344CB8AC3E}">
        <p14:creationId xmlns:p14="http://schemas.microsoft.com/office/powerpoint/2010/main" val="1199886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49347" y="3599085"/>
            <a:ext cx="726429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今天的学生就是未来实现中华民族伟大复兴中国梦的主力军，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广大教师就是打造这支中华民族‘梦之队’的筑梦人。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endParaRPr lang="zh-CN" altLang="en-US" sz="2800" dirty="0"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9038" y="2726888"/>
            <a:ext cx="4618217" cy="339031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543950" y="695563"/>
            <a:ext cx="1125884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尊师重教是中华民族代代传承的美德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习近平总书记率先垂范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，深入校园走访，倾听教师期盼，深刻阐释教育改革见解，把教育摆在优先发展的重要位置。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82685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06435" y="112542"/>
            <a:ext cx="11338561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“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百年大计，教育为本。教师是立教之本、兴教之源，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承担着让每个孩子健康成长、办好人民满意教育的重任。希望全国广大教师牢固树立中国特色社会主义理想信念，带头践行社会主义核心价值观，自觉增强立德树人、教书育人的荣誉感和责任感，学为人师，行为世范，做学生健康成长的指导者和引路人；牢固树立终身学习理念，加强学习，拓宽视野，更新知识，不断提高业务能力和教育教学质量，努力成为业务精湛、学生喜爱的高素质教师；牢固树立改革创新意识，踊跃投身教育创新实践，为发展具有中国特色、世界水平的现代教育作出贡献。</a:t>
            </a: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endParaRPr lang="en-US" altLang="zh-CN" sz="28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习近平向全国广大教师致慰问信（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2013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9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月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9</a:t>
            </a: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日）</a:t>
            </a:r>
            <a:endParaRPr lang="zh-CN" altLang="en-US" sz="2800" b="1" dirty="0"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19754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48640" y="478301"/>
            <a:ext cx="11085341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 百年大计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，教育为本。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教育大计，教师为本。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国家繁荣、民族振兴、教育发展，需要我们大力培养造就一支师德高尚、业务精湛、结构合理、充满活力的高素质专业化教师队伍，需要涌现一大批好老师。全国广大教师要做有理想信念、有道德情操、有扎实知识、有仁爱之心的好老师，为发展具有中国特色、世界水平的现代教育，培养社会主义事业建设者和接班人作出更大贡献</a:t>
            </a:r>
            <a:r>
              <a:rPr lang="zh-CN" altLang="en-US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32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en-US" altLang="zh-CN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习近平到北京师范大学看望教师学生（</a:t>
            </a:r>
            <a:r>
              <a:rPr lang="en-US" altLang="zh-CN" sz="2000" dirty="0">
                <a:latin typeface="黑体" panose="02010609060101010101" pitchFamily="49" charset="-122"/>
                <a:ea typeface="黑体" panose="02010609060101010101" pitchFamily="49" charset="-122"/>
              </a:rPr>
              <a:t>2014</a:t>
            </a:r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2000" dirty="0">
                <a:latin typeface="黑体" panose="02010609060101010101" pitchFamily="49" charset="-122"/>
                <a:ea typeface="黑体" panose="02010609060101010101" pitchFamily="49" charset="-122"/>
              </a:rPr>
              <a:t>9</a:t>
            </a:r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月</a:t>
            </a:r>
            <a:r>
              <a:rPr lang="en-US" altLang="zh-CN" sz="2000" dirty="0">
                <a:latin typeface="黑体" panose="02010609060101010101" pitchFamily="49" charset="-122"/>
                <a:ea typeface="黑体" panose="02010609060101010101" pitchFamily="49" charset="-122"/>
              </a:rPr>
              <a:t>9</a:t>
            </a:r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日）</a:t>
            </a:r>
            <a:endParaRPr lang="zh-CN" altLang="en-US" sz="2000" dirty="0"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81291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91769" y="246221"/>
            <a:ext cx="1093059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800" b="1" dirty="0"/>
              <a:t>当前</a:t>
            </a:r>
            <a:r>
              <a:rPr lang="zh-CN" altLang="en-US" sz="2800" b="1" dirty="0">
                <a:solidFill>
                  <a:srgbClr val="FF0000"/>
                </a:solidFill>
              </a:rPr>
              <a:t>国际竞争的实质是</a:t>
            </a:r>
            <a:r>
              <a:rPr lang="zh-CN" altLang="en-US" sz="2800" b="1" dirty="0"/>
              <a:t>以经济和科技力为基础的综合国力的较量，归根到底是</a:t>
            </a:r>
            <a:r>
              <a:rPr lang="zh-CN" altLang="en-US" sz="2800" b="1" dirty="0">
                <a:solidFill>
                  <a:srgbClr val="FF0000"/>
                </a:solidFill>
              </a:rPr>
              <a:t>教育和人才的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竞争。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991769" y="2562380"/>
            <a:ext cx="10522633" cy="1319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 smtClean="0"/>
              <a:t>教育</a:t>
            </a:r>
            <a:r>
              <a:rPr lang="zh-CN" altLang="en-US" sz="2800" b="1" dirty="0"/>
              <a:t>决定一个国家和民族的未来，是民族振兴和社会进步的</a:t>
            </a:r>
            <a:r>
              <a:rPr lang="zh-CN" altLang="en-US" sz="2800" b="1" dirty="0" smtClean="0"/>
              <a:t>基石。</a:t>
            </a:r>
            <a:r>
              <a:rPr lang="zh-CN" altLang="en-US" sz="2800" b="1" dirty="0"/>
              <a:t/>
            </a:r>
            <a:br>
              <a:rPr lang="zh-CN" altLang="en-US" sz="2800" b="1" dirty="0"/>
            </a:br>
            <a:r>
              <a:rPr lang="zh-CN" altLang="en-US" sz="2800" b="1" dirty="0" smtClean="0"/>
              <a:t>教育</a:t>
            </a:r>
            <a:r>
              <a:rPr lang="zh-CN" altLang="en-US" sz="2800" b="1" dirty="0"/>
              <a:t>为人的幸福生活</a:t>
            </a:r>
            <a:r>
              <a:rPr lang="zh-CN" altLang="en-US" sz="2800" b="1" dirty="0" smtClean="0"/>
              <a:t>奠基。</a:t>
            </a:r>
            <a:endParaRPr lang="zh-CN" altLang="en-US" sz="2800" b="1" dirty="0"/>
          </a:p>
        </p:txBody>
      </p:sp>
      <p:sp>
        <p:nvSpPr>
          <p:cNvPr id="4" name="矩形 3"/>
          <p:cNvSpPr/>
          <p:nvPr/>
        </p:nvSpPr>
        <p:spPr>
          <a:xfrm>
            <a:off x="893295" y="4381993"/>
            <a:ext cx="10309273" cy="193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教育兴则国家兴，教育强则国家强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。我们</a:t>
            </a: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要优先发展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教育大事业，谱写人才强国新篇章，为实现中华民族伟大复兴的中国梦提供强大的人才支撑。</a:t>
            </a:r>
          </a:p>
        </p:txBody>
      </p:sp>
    </p:spTree>
    <p:extLst>
      <p:ext uri="{BB962C8B-B14F-4D97-AF65-F5344CB8AC3E}">
        <p14:creationId xmlns:p14="http://schemas.microsoft.com/office/powerpoint/2010/main" val="524413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6265" y="1604946"/>
            <a:ext cx="1086025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dirty="0">
                <a:latin typeface="隶书" panose="02010509060101010101" pitchFamily="49" charset="-122"/>
                <a:ea typeface="隶书" panose="02010509060101010101" pitchFamily="49" charset="-122"/>
              </a:rPr>
              <a:t>桃李芬芳，师恩难忘</a:t>
            </a:r>
            <a:r>
              <a:rPr lang="zh-CN" altLang="en-US" sz="3600" dirty="0" smtClean="0"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endParaRPr lang="en-US" altLang="zh-CN" sz="3600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endParaRPr lang="en-US" altLang="zh-CN" sz="3600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3600" dirty="0" smtClean="0">
                <a:latin typeface="隶书" panose="02010509060101010101" pitchFamily="49" charset="-122"/>
                <a:ea typeface="隶书" panose="02010509060101010101" pitchFamily="49" charset="-122"/>
              </a:rPr>
              <a:t>一</a:t>
            </a:r>
            <a:r>
              <a:rPr lang="zh-CN" altLang="en-US" sz="3600" dirty="0">
                <a:latin typeface="隶书" panose="02010509060101010101" pitchFamily="49" charset="-122"/>
                <a:ea typeface="隶书" panose="02010509060101010101" pitchFamily="49" charset="-122"/>
              </a:rPr>
              <a:t>个崇德尚学的民族，总是把崇高的位置留给教师</a:t>
            </a:r>
            <a:r>
              <a:rPr lang="zh-CN" altLang="en-US" sz="3600" dirty="0" smtClean="0"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endParaRPr lang="en-US" altLang="zh-CN" sz="3600" dirty="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endParaRPr lang="en-US" altLang="zh-CN" sz="36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3600" dirty="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弘扬</a:t>
            </a:r>
            <a:r>
              <a:rPr lang="zh-CN" altLang="en-US" sz="3600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尊师重教的社会风尚，民族复兴的征途将会更加充满希望。</a:t>
            </a:r>
          </a:p>
        </p:txBody>
      </p:sp>
    </p:spTree>
    <p:extLst>
      <p:ext uri="{BB962C8B-B14F-4D97-AF65-F5344CB8AC3E}">
        <p14:creationId xmlns:p14="http://schemas.microsoft.com/office/powerpoint/2010/main" val="202550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80DFAA00-C0E8-4C67-B024-C7E084E87C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CF3222CF-587A-49D1-BCA3-9763D71801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50" y="944880"/>
            <a:ext cx="4762500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812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771</Words>
  <Application>Microsoft Office PowerPoint</Application>
  <PresentationFormat>宽屏</PresentationFormat>
  <Paragraphs>35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2" baseType="lpstr">
      <vt:lpstr>等线</vt:lpstr>
      <vt:lpstr>等线 Light</vt:lpstr>
      <vt:lpstr>黑体</vt:lpstr>
      <vt:lpstr>华光标题宋_CNKI</vt:lpstr>
      <vt:lpstr>华光超粗黑_CNKI</vt:lpstr>
      <vt:lpstr>华光粗圆_CNKI</vt:lpstr>
      <vt:lpstr>华光魏体_CNKI</vt:lpstr>
      <vt:lpstr>隶书</vt:lpstr>
      <vt:lpstr>微软雅黑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E52-80</cp:lastModifiedBy>
  <cp:revision>15</cp:revision>
  <dcterms:created xsi:type="dcterms:W3CDTF">2020-12-29T13:36:29Z</dcterms:created>
  <dcterms:modified xsi:type="dcterms:W3CDTF">2021-01-02T15:05:36Z</dcterms:modified>
</cp:coreProperties>
</file>