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wmf" ContentType="image/x-wmf"/>
  <Default Extension="emf" ContentType="image/x-emf"/>
  <Default Extension="wdp" ContentType="image/vnd.ms-photo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60" r:id="rId1"/>
    <p:sldMasterId id="2147483671" r:id="rId2"/>
    <p:sldMasterId id="2147483729" r:id="rId3"/>
  </p:sldMasterIdLst>
  <p:notesMasterIdLst>
    <p:notesMasterId r:id="rId4"/>
  </p:notesMasterIdLst>
  <p:sldIdLst>
    <p:sldId id="301" r:id="rId5"/>
    <p:sldId id="299" r:id="rId6"/>
    <p:sldId id="499" r:id="rId7"/>
    <p:sldId id="500" r:id="rId8"/>
    <p:sldId id="501" r:id="rId9"/>
    <p:sldId id="502" r:id="rId10"/>
    <p:sldId id="503" r:id="rId11"/>
    <p:sldId id="504" r:id="rId12"/>
    <p:sldId id="505" r:id="rId13"/>
    <p:sldId id="507" r:id="rId14"/>
    <p:sldId id="506" r:id="rId15"/>
    <p:sldId id="508" r:id="rId16"/>
    <p:sldId id="509" r:id="rId17"/>
    <p:sldId id="510" r:id="rId18"/>
    <p:sldId id="511" r:id="rId19"/>
    <p:sldId id="518" r:id="rId20"/>
    <p:sldId id="519" r:id="rId21"/>
    <p:sldId id="520" r:id="rId22"/>
    <p:sldId id="521" r:id="rId23"/>
    <p:sldId id="512" r:id="rId24"/>
    <p:sldId id="513" r:id="rId25"/>
    <p:sldId id="514" r:id="rId26"/>
    <p:sldId id="515" r:id="rId27"/>
    <p:sldId id="516" r:id="rId28"/>
    <p:sldId id="517" r:id="rId29"/>
    <p:sldId id="321" r:id="rId30"/>
  </p:sldIdLst>
  <p:sldSz cx="12192000" cy="6858000"/>
  <p:notesSz cx="6858000" cy="9144000"/>
  <p:custDataLst>
    <p:tags r:id="rId31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3337" autoAdjust="0"/>
    <p:restoredTop sz="94359" autoAdjust="0"/>
  </p:normalViewPr>
  <p:slideViewPr>
    <p:cSldViewPr>
      <p:cViewPr>
        <p:scale>
          <a:sx n="66" d="100"/>
          <a:sy n="66" d="100"/>
        </p:scale>
        <p:origin x="-126" y="-83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slideMaster" Target="slideMasters/slideMaster3.xml" /><Relationship Id="rId30" Type="http://schemas.openxmlformats.org/officeDocument/2006/relationships/slide" Target="slides/slide26.xml" /><Relationship Id="rId31" Type="http://schemas.openxmlformats.org/officeDocument/2006/relationships/tags" Target="tags/tag7.xml" /><Relationship Id="rId32" Type="http://schemas.openxmlformats.org/officeDocument/2006/relationships/presProps" Target="presProps.xml" /><Relationship Id="rId33" Type="http://schemas.openxmlformats.org/officeDocument/2006/relationships/viewProps" Target="viewProps.xml" /><Relationship Id="rId34" Type="http://schemas.openxmlformats.org/officeDocument/2006/relationships/theme" Target="theme/theme1.xml" /><Relationship Id="rId35" Type="http://schemas.openxmlformats.org/officeDocument/2006/relationships/tableStyles" Target="tableStyles.xml" /><Relationship Id="rId4" Type="http://schemas.openxmlformats.org/officeDocument/2006/relationships/notesMaster" Target="notesMasters/notes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.w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w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wmf" /><Relationship Id="rId2" Type="http://schemas.openxmlformats.org/officeDocument/2006/relationships/image" Target="../media/image17.w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.w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0.wmf" /><Relationship Id="rId2" Type="http://schemas.openxmlformats.org/officeDocument/2006/relationships/image" Target="../media/image21.w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7.wmf" /><Relationship Id="rId2" Type="http://schemas.openxmlformats.org/officeDocument/2006/relationships/image" Target="../media/image28.wmf" /><Relationship Id="rId3" Type="http://schemas.openxmlformats.org/officeDocument/2006/relationships/image" Target="../media/image29.w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0.wmf" /><Relationship Id="rId2" Type="http://schemas.openxmlformats.org/officeDocument/2006/relationships/image" Target="../media/image31.wmf" /><Relationship Id="rId3" Type="http://schemas.openxmlformats.org/officeDocument/2006/relationships/image" Target="../media/image32.wmf" /><Relationship Id="rId4" Type="http://schemas.openxmlformats.org/officeDocument/2006/relationships/image" Target="../media/image33.wmf" /><Relationship Id="rId5" Type="http://schemas.openxmlformats.org/officeDocument/2006/relationships/image" Target="../media/image16.w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362" name="Rectangle 2">
            <a:extLst>
              <a:ext uri="{FF2B5EF4-FFF2-40B4-BE49-F238E27FC236}">
                <a16:creationId xmlns="" xmlns:a16="http://schemas.microsoft.com/office/drawing/2014/main" id="{0E7F0992-5DFD-4A02-8220-627991FF6F78}"/>
              </a:ext>
            </a:extLst>
          </p:cNvPr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409575" y="754063"/>
            <a:ext cx="5854700" cy="329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5363" name="Rectangle 3">
            <a:extLst>
              <a:ext uri="{FF2B5EF4-FFF2-40B4-BE49-F238E27FC236}">
                <a16:creationId xmlns="" xmlns:a16="http://schemas.microsoft.com/office/drawing/2014/main" id="{33E53531-3933-4954-96E2-FDD880DAE779}"/>
              </a:ext>
            </a:extLst>
          </p:cNvPr>
          <p:cNvSpPr>
            <a:spLocks noGrp="1" noChangeArrowheads="1"/>
          </p:cNvSpPr>
          <p:nvPr>
            <p:ph type="body" sz="quarter" idx="6"/>
          </p:nvPr>
        </p:nvSpPr>
        <p:spPr bwMode="auto">
          <a:xfrm>
            <a:off x="538163" y="4387850"/>
            <a:ext cx="5780087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
第二级
第三级
第四级
第五级</a:t>
            </a:r>
          </a:p>
        </p:txBody>
      </p:sp>
      <p:sp>
        <p:nvSpPr>
          <p:cNvPr id="2052" name="Rectangle 4">
            <a:extLst>
              <a:ext uri="{FF2B5EF4-FFF2-40B4-BE49-F238E27FC236}">
                <a16:creationId xmlns="" xmlns:a16="http://schemas.microsoft.com/office/drawing/2014/main" id="{959D35C8-25F9-417D-BE60-36E3B8ECDF59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3" name="Rectangle 5">
            <a:extLst>
              <a:ext uri="{FF2B5EF4-FFF2-40B4-BE49-F238E27FC236}">
                <a16:creationId xmlns="" xmlns:a16="http://schemas.microsoft.com/office/drawing/2014/main" id="{92C4B9C0-D324-47EA-ABF7-6FC4176DCF71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4" name="Rectangle 6">
            <a:extLst>
              <a:ext uri="{FF2B5EF4-FFF2-40B4-BE49-F238E27FC236}">
                <a16:creationId xmlns="" xmlns:a16="http://schemas.microsoft.com/office/drawing/2014/main" id="{77FE4221-F4F2-49F8-A6B7-6F3C723409D5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Rectangle 7">
            <a:extLst>
              <a:ext uri="{FF2B5EF4-FFF2-40B4-BE49-F238E27FC236}">
                <a16:creationId xmlns="" xmlns:a16="http://schemas.microsoft.com/office/drawing/2014/main" id="{129DE7F2-4607-43A5-B3ED-BE8AB5094EA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8C447BB-F05F-479E-BF83-566224F18A1E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968029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157B9-FAE4-4D7E-98DB-217F8B54A3E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05135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1985" name="幻灯片图像占位符 1">
            <a:extLst>
              <a:ext uri="{FF2B5EF4-FFF2-40B4-BE49-F238E27FC236}">
                <a16:creationId xmlns="" xmlns:a16="http://schemas.microsoft.com/office/drawing/2014/main" id="{6F710AA1-D05E-4175-B656-DE6C081F6D0A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409575" y="754063"/>
            <a:ext cx="5854700" cy="3294062"/>
          </a:xfrm>
        </p:spPr>
      </p:sp>
      <p:sp>
        <p:nvSpPr>
          <p:cNvPr id="41986" name="备注占位符 2">
            <a:extLst>
              <a:ext uri="{FF2B5EF4-FFF2-40B4-BE49-F238E27FC236}">
                <a16:creationId xmlns="" xmlns:a16="http://schemas.microsoft.com/office/drawing/2014/main" id="{E71A34E0-878A-4E83-9380-A7C88D19E698}"/>
              </a:ext>
            </a:extLst>
          </p:cNvPr>
          <p:cNvSpPr>
            <a:spLocks noGrp="1" noChangeArrowheads="1"/>
          </p:cNvSpPr>
          <p:nvPr>
            <p:ph type="body" idx="6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1987" name="灯片编号占位符 3">
            <a:extLst>
              <a:ext uri="{FF2B5EF4-FFF2-40B4-BE49-F238E27FC236}">
                <a16:creationId xmlns="" xmlns:a16="http://schemas.microsoft.com/office/drawing/2014/main" id="{2E6738C2-DB0E-4E62-A131-9D857B02039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2FE269E1-3FF7-476E-8647-E4A2AFDF2592}" type="slidenum">
              <a:rPr lang="zh-CN" altLang="en-US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5057" name="幻灯片图像占位符 1">
            <a:extLst>
              <a:ext uri="{FF2B5EF4-FFF2-40B4-BE49-F238E27FC236}">
                <a16:creationId xmlns="" xmlns:a16="http://schemas.microsoft.com/office/drawing/2014/main" id="{49196923-C47B-4008-9BB4-3740D30C1DB9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409575" y="754063"/>
            <a:ext cx="5854700" cy="3294062"/>
          </a:xfrm>
        </p:spPr>
      </p:sp>
      <p:sp>
        <p:nvSpPr>
          <p:cNvPr id="45058" name="备注占位符 2">
            <a:extLst>
              <a:ext uri="{FF2B5EF4-FFF2-40B4-BE49-F238E27FC236}">
                <a16:creationId xmlns="" xmlns:a16="http://schemas.microsoft.com/office/drawing/2014/main" id="{71E6DFCF-7919-4818-B996-C70B20191617}"/>
              </a:ext>
            </a:extLst>
          </p:cNvPr>
          <p:cNvSpPr>
            <a:spLocks noGrp="1" noChangeArrowheads="1"/>
          </p:cNvSpPr>
          <p:nvPr>
            <p:ph type="body" idx="6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5059" name="灯片编号占位符 3">
            <a:extLst>
              <a:ext uri="{FF2B5EF4-FFF2-40B4-BE49-F238E27FC236}">
                <a16:creationId xmlns="" xmlns:a16="http://schemas.microsoft.com/office/drawing/2014/main" id="{1B9AA062-89EA-427F-869E-231AE4968D3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171EE4EB-1AD7-4493-BDC1-7587D1033EC8}" type="slidenum">
              <a:rPr lang="zh-CN" altLang="en-US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slideMaster" Target="../slideMasters/slideMaster3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slideMaster" Target="../slideMasters/slideMaster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任意多边形 30">
            <a:extLst>
              <a:ext uri="{FF2B5EF4-FFF2-40B4-BE49-F238E27FC236}">
                <a16:creationId xmlns="" xmlns:a16="http://schemas.microsoft.com/office/drawing/2014/main" id="{5DCE78D2-F9AA-44E3-8D4F-08568A300FD6}"/>
              </a:ext>
            </a:extLst>
          </p:cNvPr>
          <p:cNvSpPr/>
          <p:nvPr/>
        </p:nvSpPr>
        <p:spPr>
          <a:xfrm rot="20700000" flipH="1">
            <a:off x="8568267" y="636589"/>
            <a:ext cx="1195917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>
            <a:extLst>
              <a:ext uri="{FF2B5EF4-FFF2-40B4-BE49-F238E27FC236}">
                <a16:creationId xmlns="" xmlns:a16="http://schemas.microsoft.com/office/drawing/2014/main" id="{FA684079-521E-40FB-92D9-EC3E68FF47A9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DCF0522B-FE5E-4199-BE74-25FC49A983BB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28BAAC9F-6413-4AD8-8945-6A1CEB156CA8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EF4DB1FF-0C1B-4F87-BE11-5AAAB5570F79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>
            <a:extLst>
              <a:ext uri="{FF2B5EF4-FFF2-40B4-BE49-F238E27FC236}">
                <a16:creationId xmlns="" xmlns:a16="http://schemas.microsoft.com/office/drawing/2014/main" id="{5AEADA86-E425-4AFE-9A09-18E922996F7D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503C73A6-E213-4FD0-B991-4C9144F45F99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>
              <a:extLst>
                <a:ext uri="{FF2B5EF4-FFF2-40B4-BE49-F238E27FC236}">
                  <a16:creationId xmlns="" xmlns:a16="http://schemas.microsoft.com/office/drawing/2014/main" id="{8DF32353-F18A-474A-A3E6-96DAA7E23D25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735ECDC4-D3ED-4CA4-A8F2-AD18AF699045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="" xmlns:a16="http://schemas.microsoft.com/office/drawing/2014/main" id="{2B36B344-2F80-4A27-AA66-22AF160D980C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="" xmlns:a16="http://schemas.microsoft.com/office/drawing/2014/main" id="{0BF3AA34-4D79-4BD9-86F6-85473169F41F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="" xmlns:a16="http://schemas.microsoft.com/office/drawing/2014/main" id="{3E1C804B-9899-49FF-BE48-51E82762AAAD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16" name="日期占位符 3">
            <a:extLst>
              <a:ext uri="{FF2B5EF4-FFF2-40B4-BE49-F238E27FC236}">
                <a16:creationId xmlns="" xmlns:a16="http://schemas.microsoft.com/office/drawing/2014/main" id="{C0342F46-75E9-41DC-B296-CE1F13EAB0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>
            <a:extLst>
              <a:ext uri="{FF2B5EF4-FFF2-40B4-BE49-F238E27FC236}">
                <a16:creationId xmlns="" xmlns:a16="http://schemas.microsoft.com/office/drawing/2014/main" id="{C0BE681F-24C3-42FA-B1C7-3378F130D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>
            <a:extLst>
              <a:ext uri="{FF2B5EF4-FFF2-40B4-BE49-F238E27FC236}">
                <a16:creationId xmlns="" xmlns:a16="http://schemas.microsoft.com/office/drawing/2014/main" id="{836ADD35-73FC-49A3-9F6D-A0AF0B634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5049B7-A046-443B-B6F1-820FFD4B68CE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030631530"/>
      </p:ext>
    </p:extLst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0C803F6F-E6E5-4363-857C-25812386D2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CDC3DEB0-EF6E-4B40-BF0F-31971E5265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B44559AD-0F43-4E3E-B657-19FBAA2DF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A34DF3-E167-4A54-B741-157FEC5F63D8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69168762"/>
      </p:ext>
    </p:extLst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4" name="直接连接符 3">
            <a:extLst>
              <a:ext uri="{FF2B5EF4-FFF2-40B4-BE49-F238E27FC236}">
                <a16:creationId xmlns="" xmlns:a16="http://schemas.microsoft.com/office/drawing/2014/main" id="{C15A6D12-F8BB-4040-903D-2F0C70EA8E58}"/>
              </a:ext>
            </a:extLst>
          </p:cNvPr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>
            <a:extLst>
              <a:ext uri="{FF2B5EF4-FFF2-40B4-BE49-F238E27FC236}">
                <a16:creationId xmlns="" xmlns:a16="http://schemas.microsoft.com/office/drawing/2014/main" id="{DE65F0D5-0BE8-4744-9C39-E1E78E9DEE31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2343AE75-2F3A-4D3F-9079-925C6B775071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A00343D0-E863-4C66-9C72-33CFA28B04BB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C5974D0C-048F-4C9B-B776-C3BDDCB02D15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>
            <a:extLst>
              <a:ext uri="{FF2B5EF4-FFF2-40B4-BE49-F238E27FC236}">
                <a16:creationId xmlns="" xmlns:a16="http://schemas.microsoft.com/office/drawing/2014/main" id="{D772B6EF-E9BF-4F78-A434-55F0160F412E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16AA8BE5-6FCD-43A7-8AE8-72846E0E0881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A7C3B1ED-CE33-4117-BBCA-43323C0047AA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822CC0A7-74C9-4536-B62D-B3A2900FDBF7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="" xmlns:a16="http://schemas.microsoft.com/office/drawing/2014/main" id="{15867BA2-AA2D-447B-A91D-19A7225A2A68}"/>
              </a:ext>
            </a:extLst>
          </p:cNvPr>
          <p:cNvSpPr/>
          <p:nvPr/>
        </p:nvSpPr>
        <p:spPr>
          <a:xfrm>
            <a:off x="0" y="4883150"/>
            <a:ext cx="12192000" cy="1974850"/>
          </a:xfrm>
          <a:custGeom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="" xmlns:a16="http://schemas.microsoft.com/office/drawing/2014/main" id="{1A0773E2-C5DB-461A-9F89-0868B70B5BBF}"/>
              </a:ext>
            </a:extLst>
          </p:cNvPr>
          <p:cNvSpPr/>
          <p:nvPr/>
        </p:nvSpPr>
        <p:spPr>
          <a:xfrm>
            <a:off x="0" y="5413376"/>
            <a:ext cx="12192000" cy="1444625"/>
          </a:xfrm>
          <a:custGeom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="" xmlns:a16="http://schemas.microsoft.com/office/drawing/2014/main" id="{55359E08-BD25-4EF7-9028-E56AE9D0B156}"/>
              </a:ext>
            </a:extLst>
          </p:cNvPr>
          <p:cNvSpPr/>
          <p:nvPr/>
        </p:nvSpPr>
        <p:spPr>
          <a:xfrm>
            <a:off x="0" y="5724526"/>
            <a:ext cx="12192000" cy="1133475"/>
          </a:xfrm>
          <a:custGeom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>
            <a:extLst>
              <a:ext uri="{FF2B5EF4-FFF2-40B4-BE49-F238E27FC236}">
                <a16:creationId xmlns="" xmlns:a16="http://schemas.microsoft.com/office/drawing/2014/main" id="{5AFCA387-3DD4-4A80-8390-2BBF3E180120}"/>
              </a:ext>
            </a:extLst>
          </p:cNvPr>
          <p:cNvSpPr/>
          <p:nvPr/>
        </p:nvSpPr>
        <p:spPr>
          <a:xfrm rot="20700000" flipH="1">
            <a:off x="7818968" y="727075"/>
            <a:ext cx="1183217" cy="61277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7" name="日期占位符 3">
            <a:extLst>
              <a:ext uri="{FF2B5EF4-FFF2-40B4-BE49-F238E27FC236}">
                <a16:creationId xmlns="" xmlns:a16="http://schemas.microsoft.com/office/drawing/2014/main" id="{91F61853-3159-42E7-BAC4-1713698A2C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>
            <a:extLst>
              <a:ext uri="{FF2B5EF4-FFF2-40B4-BE49-F238E27FC236}">
                <a16:creationId xmlns="" xmlns:a16="http://schemas.microsoft.com/office/drawing/2014/main" id="{D42E6760-6318-4B37-AD85-7CDD867EA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>
            <a:extLst>
              <a:ext uri="{FF2B5EF4-FFF2-40B4-BE49-F238E27FC236}">
                <a16:creationId xmlns="" xmlns:a16="http://schemas.microsoft.com/office/drawing/2014/main" id="{36AE3107-5E04-4121-AEA2-C4D3A41164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C22DE8-81D4-4D42-AC3D-69E5C5ABA86A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815134586"/>
      </p:ext>
    </p:extLst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="" xmlns:a16="http://schemas.microsoft.com/office/drawing/2014/main" id="{4826964E-7383-4CE3-B21A-46EF3011A4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>
            <a:extLst>
              <a:ext uri="{FF2B5EF4-FFF2-40B4-BE49-F238E27FC236}">
                <a16:creationId xmlns="" xmlns:a16="http://schemas.microsoft.com/office/drawing/2014/main" id="{795084CD-75BB-42C2-8476-7E3B0DA855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>
            <a:extLst>
              <a:ext uri="{FF2B5EF4-FFF2-40B4-BE49-F238E27FC236}">
                <a16:creationId xmlns="" xmlns:a16="http://schemas.microsoft.com/office/drawing/2014/main" id="{9C76DEA4-316C-4BB0-BD34-B3FBA59CC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E878F7-FCDA-4347-AF77-6DE6EA28C3B9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914984368"/>
      </p:ext>
    </p:extLst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="" xmlns:a16="http://schemas.microsoft.com/office/drawing/2014/main" id="{73B419EF-5FC5-44FA-B16E-3F52667D3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>
            <a:extLst>
              <a:ext uri="{FF2B5EF4-FFF2-40B4-BE49-F238E27FC236}">
                <a16:creationId xmlns="" xmlns:a16="http://schemas.microsoft.com/office/drawing/2014/main" id="{FD4873A7-F264-4A6A-9D4F-142585CB96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>
            <a:extLst>
              <a:ext uri="{FF2B5EF4-FFF2-40B4-BE49-F238E27FC236}">
                <a16:creationId xmlns="" xmlns:a16="http://schemas.microsoft.com/office/drawing/2014/main" id="{141527F5-C79F-4C90-B7C0-5FE1E8AA2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0255A8-3466-45B9-B284-308A930A10AE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993780396"/>
      </p:ext>
    </p:extLst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" name="组合 5">
            <a:extLst>
              <a:ext uri="{FF2B5EF4-FFF2-40B4-BE49-F238E27FC236}">
                <a16:creationId xmlns="" xmlns:a16="http://schemas.microsoft.com/office/drawing/2014/main" id="{E7AE1932-7AB8-4D4D-893C-5C89F53E4629}"/>
              </a:ext>
            </a:extLst>
          </p:cNvPr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>
              <a:extLst>
                <a:ext uri="{FF2B5EF4-FFF2-40B4-BE49-F238E27FC236}">
                  <a16:creationId xmlns="" xmlns:a16="http://schemas.microsoft.com/office/drawing/2014/main" id="{384E1A76-9A89-473B-B54E-DEB90846D3AD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FD04ADF8-AEE3-417E-A90A-965AC7A907E6}"/>
                </a:ext>
              </a:extLst>
            </p:cNvPr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DB77968E-015C-4D03-B920-579FECF033ED}"/>
                </a:ext>
              </a:extLst>
            </p:cNvPr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>
            <a:extLst>
              <a:ext uri="{FF2B5EF4-FFF2-40B4-BE49-F238E27FC236}">
                <a16:creationId xmlns="" xmlns:a16="http://schemas.microsoft.com/office/drawing/2014/main" id="{CDC29E58-2417-4C3F-9AB4-67980FFF149A}"/>
              </a:ext>
            </a:extLst>
          </p:cNvPr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2EA2913B-85E7-414B-82EC-F2CB33248641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C31FC2F0-626D-4701-A76B-F13455FC0797}"/>
                </a:ext>
              </a:extLst>
            </p:cNvPr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07D6179E-E9F5-4353-A374-1B3A175302BA}"/>
                </a:ext>
              </a:extLst>
            </p:cNvPr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>
            <a:extLst>
              <a:ext uri="{FF2B5EF4-FFF2-40B4-BE49-F238E27FC236}">
                <a16:creationId xmlns="" xmlns:a16="http://schemas.microsoft.com/office/drawing/2014/main" id="{1989C1DD-7CA5-4F74-8E88-054BCFF282C6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>
            <a:extLst>
              <a:ext uri="{FF2B5EF4-FFF2-40B4-BE49-F238E27FC236}">
                <a16:creationId xmlns="" xmlns:a16="http://schemas.microsoft.com/office/drawing/2014/main" id="{6E8F8862-3478-4410-8CA6-BB6DE39EEA9C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>
            <a:extLst>
              <a:ext uri="{FF2B5EF4-FFF2-40B4-BE49-F238E27FC236}">
                <a16:creationId xmlns="" xmlns:a16="http://schemas.microsoft.com/office/drawing/2014/main" id="{7250041E-9561-4E8B-A0CB-B6FDC2845D3F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>
            <a:extLst>
              <a:ext uri="{FF2B5EF4-FFF2-40B4-BE49-F238E27FC236}">
                <a16:creationId xmlns="" xmlns:a16="http://schemas.microsoft.com/office/drawing/2014/main" id="{1DE52FC8-3ABB-4D14-8EA4-7B0BD978C95D}"/>
              </a:ext>
            </a:extLst>
          </p:cNvPr>
          <p:cNvSpPr/>
          <p:nvPr/>
        </p:nvSpPr>
        <p:spPr>
          <a:xfrm rot="20700000" flipH="1">
            <a:off x="5499100" y="1689101"/>
            <a:ext cx="1193800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6" name="日期占位符 2">
            <a:extLst>
              <a:ext uri="{FF2B5EF4-FFF2-40B4-BE49-F238E27FC236}">
                <a16:creationId xmlns="" xmlns:a16="http://schemas.microsoft.com/office/drawing/2014/main" id="{EB3B3087-5CB5-48EA-8909-7D789D5A3EA0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>
            <a:extLst>
              <a:ext uri="{FF2B5EF4-FFF2-40B4-BE49-F238E27FC236}">
                <a16:creationId xmlns="" xmlns:a16="http://schemas.microsoft.com/office/drawing/2014/main" id="{5E340752-D682-4A54-9660-EB67A1D901FC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>
            <a:extLst>
              <a:ext uri="{FF2B5EF4-FFF2-40B4-BE49-F238E27FC236}">
                <a16:creationId xmlns="" xmlns:a16="http://schemas.microsoft.com/office/drawing/2014/main" id="{6432D2E4-ABFA-4A5B-A91D-47682528200B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827E1529-F501-4CA8-9F4A-782280EAE164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974715819"/>
      </p:ext>
    </p:extLst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>
            <a:extLst>
              <a:ext uri="{FF2B5EF4-FFF2-40B4-BE49-F238E27FC236}">
                <a16:creationId xmlns="" xmlns:a16="http://schemas.microsoft.com/office/drawing/2014/main" id="{50A8F480-0170-409E-BF5B-D97328627C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>
            <a:extLst>
              <a:ext uri="{FF2B5EF4-FFF2-40B4-BE49-F238E27FC236}">
                <a16:creationId xmlns="" xmlns:a16="http://schemas.microsoft.com/office/drawing/2014/main" id="{9CF4787C-FA40-4C43-B26F-7C01A7736D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>
            <a:extLst>
              <a:ext uri="{FF2B5EF4-FFF2-40B4-BE49-F238E27FC236}">
                <a16:creationId xmlns="" xmlns:a16="http://schemas.microsoft.com/office/drawing/2014/main" id="{24E52189-CC70-41BF-8151-2C0B00F044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2E6A39-AE26-4E5F-8FED-DADD9C0B0DB8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074280700"/>
      </p:ext>
    </p:extLst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6215A8CE-682F-427F-A459-A742E65AA8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E2EFE5C1-729D-401E-9A5F-B3910EA23A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75C3F424-49D9-44F5-82FC-7829594F0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918A0D-E683-4DAD-A8CD-A4B13342AE32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143418717"/>
      </p:ext>
    </p:extLst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F99F772F-9DEF-4A60-980B-22A4A72CE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2A7B6A7F-CE69-4C61-98EE-5AB106F44C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D594CC9D-410F-4802-AB0C-E52E7D6072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F321BA-366A-4186-BA49-B48DE3AC845D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883131484"/>
      </p:ext>
    </p:extLst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38DB1CD1-B2F6-4C8D-B7B3-C5DC1073EEB9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FF1842D2-3128-46FF-88D6-208002AB07D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42DE1252-FA8E-457A-B699-0BCC1BD5A3C2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20ACA092-084B-499B-BB73-E0943CB7EB6C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687549575"/>
      </p:ext>
    </p:extLst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任意多边形 30">
            <a:extLst>
              <a:ext uri="{FF2B5EF4-FFF2-40B4-BE49-F238E27FC236}">
                <a16:creationId xmlns="" xmlns:a16="http://schemas.microsoft.com/office/drawing/2014/main" id="{45A1B5CC-1CC1-43AC-A407-F7B23CE3DEE5}"/>
              </a:ext>
            </a:extLst>
          </p:cNvPr>
          <p:cNvSpPr/>
          <p:nvPr/>
        </p:nvSpPr>
        <p:spPr>
          <a:xfrm rot="20700000" flipH="1">
            <a:off x="8568267" y="636589"/>
            <a:ext cx="1195917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>
            <a:extLst>
              <a:ext uri="{FF2B5EF4-FFF2-40B4-BE49-F238E27FC236}">
                <a16:creationId xmlns="" xmlns:a16="http://schemas.microsoft.com/office/drawing/2014/main" id="{3BFA7964-7831-4472-9877-E5D3896A0405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2E2F19AA-A15D-4002-9E12-C142F60965CC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4BFDF6BE-E202-4400-953A-CA4556F28D5A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A8DD3FE6-4D28-42B5-BD67-E764618EDB84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>
            <a:extLst>
              <a:ext uri="{FF2B5EF4-FFF2-40B4-BE49-F238E27FC236}">
                <a16:creationId xmlns="" xmlns:a16="http://schemas.microsoft.com/office/drawing/2014/main" id="{9A53EDCE-90DE-423D-8940-59AA85EE54AF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9158E43A-E730-4AB6-983D-829AFA8F1B5A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>
              <a:extLst>
                <a:ext uri="{FF2B5EF4-FFF2-40B4-BE49-F238E27FC236}">
                  <a16:creationId xmlns="" xmlns:a16="http://schemas.microsoft.com/office/drawing/2014/main" id="{74577A25-1408-4642-ABF1-7BDEC2417570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CC2B2C2A-F714-4D12-A74F-3E189E25B80A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="" xmlns:a16="http://schemas.microsoft.com/office/drawing/2014/main" id="{DB2581D9-F11F-4A04-ACD8-238869D21B3F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="" xmlns:a16="http://schemas.microsoft.com/office/drawing/2014/main" id="{790B70C7-2DEE-4DBA-A72C-FB900BFE9657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="" xmlns:a16="http://schemas.microsoft.com/office/drawing/2014/main" id="{C927D2BA-AD87-4102-9A2A-32F1FEC38C79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16" name="日期占位符 3">
            <a:extLst>
              <a:ext uri="{FF2B5EF4-FFF2-40B4-BE49-F238E27FC236}">
                <a16:creationId xmlns="" xmlns:a16="http://schemas.microsoft.com/office/drawing/2014/main" id="{033CCF21-CF0A-4423-9382-95F10881B9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>
            <a:extLst>
              <a:ext uri="{FF2B5EF4-FFF2-40B4-BE49-F238E27FC236}">
                <a16:creationId xmlns="" xmlns:a16="http://schemas.microsoft.com/office/drawing/2014/main" id="{87EEB3EF-ECC2-46F2-9B07-3E1A0BE09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>
            <a:extLst>
              <a:ext uri="{FF2B5EF4-FFF2-40B4-BE49-F238E27FC236}">
                <a16:creationId xmlns="" xmlns:a16="http://schemas.microsoft.com/office/drawing/2014/main" id="{1D6524E4-BB1C-481B-848F-5E7DA6A79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1ECC9C-2994-469A-A0D1-6AC4788E5CC9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28892076"/>
      </p:ext>
    </p:extLst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9E9007F6-1A9B-4D09-8306-2930230479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FC683728-DDE7-499B-9A56-BEF1AF39F5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B0A983B0-51EB-4120-85AA-6E27205F98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7FBF0B-90E4-42A8-8739-B90EE7214ACC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498824207"/>
      </p:ext>
    </p:extLst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4" name="直接连接符 3">
            <a:extLst>
              <a:ext uri="{FF2B5EF4-FFF2-40B4-BE49-F238E27FC236}">
                <a16:creationId xmlns="" xmlns:a16="http://schemas.microsoft.com/office/drawing/2014/main" id="{406B4A49-9AAF-40DE-BBE0-54F36988384A}"/>
              </a:ext>
            </a:extLst>
          </p:cNvPr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>
            <a:extLst>
              <a:ext uri="{FF2B5EF4-FFF2-40B4-BE49-F238E27FC236}">
                <a16:creationId xmlns="" xmlns:a16="http://schemas.microsoft.com/office/drawing/2014/main" id="{8B2E18A2-7BBE-485F-A6B2-A54640D32635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9654AC8A-67D9-4059-ACCB-0AFEC1763E99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E22C32F2-F006-49D8-85B3-BD612EE57B13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C02276F8-DC18-4579-BA5C-221C58CCBDB4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>
            <a:extLst>
              <a:ext uri="{FF2B5EF4-FFF2-40B4-BE49-F238E27FC236}">
                <a16:creationId xmlns="" xmlns:a16="http://schemas.microsoft.com/office/drawing/2014/main" id="{68C2B141-01C6-4AE1-A69A-50D67BCB3BEC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DA27A81E-2D40-406C-82A0-1FF33EA82025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E6AD7367-176A-4DD7-89F4-21234D6F724B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6BB19D1D-B7CB-4FB6-BD85-11FA4585BD7D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="" xmlns:a16="http://schemas.microsoft.com/office/drawing/2014/main" id="{CD276241-AA6D-4211-9889-B2B262E3C0A0}"/>
              </a:ext>
            </a:extLst>
          </p:cNvPr>
          <p:cNvSpPr/>
          <p:nvPr/>
        </p:nvSpPr>
        <p:spPr>
          <a:xfrm>
            <a:off x="0" y="4883150"/>
            <a:ext cx="12192000" cy="1974850"/>
          </a:xfrm>
          <a:custGeom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="" xmlns:a16="http://schemas.microsoft.com/office/drawing/2014/main" id="{01EF6D15-6141-457E-A47B-2698B0FA29C9}"/>
              </a:ext>
            </a:extLst>
          </p:cNvPr>
          <p:cNvSpPr/>
          <p:nvPr/>
        </p:nvSpPr>
        <p:spPr>
          <a:xfrm>
            <a:off x="0" y="5413376"/>
            <a:ext cx="12192000" cy="1444625"/>
          </a:xfrm>
          <a:custGeom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="" xmlns:a16="http://schemas.microsoft.com/office/drawing/2014/main" id="{4950DB9B-C55E-4B12-A464-CBA43C08DDFD}"/>
              </a:ext>
            </a:extLst>
          </p:cNvPr>
          <p:cNvSpPr/>
          <p:nvPr/>
        </p:nvSpPr>
        <p:spPr>
          <a:xfrm>
            <a:off x="0" y="5724526"/>
            <a:ext cx="12192000" cy="1133475"/>
          </a:xfrm>
          <a:custGeom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>
            <a:extLst>
              <a:ext uri="{FF2B5EF4-FFF2-40B4-BE49-F238E27FC236}">
                <a16:creationId xmlns="" xmlns:a16="http://schemas.microsoft.com/office/drawing/2014/main" id="{CF9C0D78-9559-4E13-A95F-BE113736C1F1}"/>
              </a:ext>
            </a:extLst>
          </p:cNvPr>
          <p:cNvSpPr/>
          <p:nvPr/>
        </p:nvSpPr>
        <p:spPr>
          <a:xfrm rot="20700000" flipH="1">
            <a:off x="7818968" y="727075"/>
            <a:ext cx="1183217" cy="61277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7" name="日期占位符 3">
            <a:extLst>
              <a:ext uri="{FF2B5EF4-FFF2-40B4-BE49-F238E27FC236}">
                <a16:creationId xmlns="" xmlns:a16="http://schemas.microsoft.com/office/drawing/2014/main" id="{6B0D341A-5540-4D37-A6A3-C286B5F11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>
            <a:extLst>
              <a:ext uri="{FF2B5EF4-FFF2-40B4-BE49-F238E27FC236}">
                <a16:creationId xmlns="" xmlns:a16="http://schemas.microsoft.com/office/drawing/2014/main" id="{90CE5D36-B77A-47D4-BD6F-B87A2F7DD2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>
            <a:extLst>
              <a:ext uri="{FF2B5EF4-FFF2-40B4-BE49-F238E27FC236}">
                <a16:creationId xmlns="" xmlns:a16="http://schemas.microsoft.com/office/drawing/2014/main" id="{390C4390-20A4-4552-9398-A0AA857BFC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D2A047-9D67-4F05-9D21-035B48A5936B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626713096"/>
      </p:ext>
    </p:extLst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="" xmlns:a16="http://schemas.microsoft.com/office/drawing/2014/main" id="{2B6348A1-A621-4BEB-B708-DBC24F2BB8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>
            <a:extLst>
              <a:ext uri="{FF2B5EF4-FFF2-40B4-BE49-F238E27FC236}">
                <a16:creationId xmlns="" xmlns:a16="http://schemas.microsoft.com/office/drawing/2014/main" id="{C5A3DADB-BD41-460F-9C4B-69AB6240BD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>
            <a:extLst>
              <a:ext uri="{FF2B5EF4-FFF2-40B4-BE49-F238E27FC236}">
                <a16:creationId xmlns="" xmlns:a16="http://schemas.microsoft.com/office/drawing/2014/main" id="{D7C23110-0857-4206-81FD-2AA621A174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B5D91E-9DAB-4391-9383-EDE41AB8CFDB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955600929"/>
      </p:ext>
    </p:extLst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="" xmlns:a16="http://schemas.microsoft.com/office/drawing/2014/main" id="{DDA0BE45-A927-419A-8086-A331A20363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>
            <a:extLst>
              <a:ext uri="{FF2B5EF4-FFF2-40B4-BE49-F238E27FC236}">
                <a16:creationId xmlns="" xmlns:a16="http://schemas.microsoft.com/office/drawing/2014/main" id="{73AEE694-58C6-4D67-A1D2-76CFA11B83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>
            <a:extLst>
              <a:ext uri="{FF2B5EF4-FFF2-40B4-BE49-F238E27FC236}">
                <a16:creationId xmlns="" xmlns:a16="http://schemas.microsoft.com/office/drawing/2014/main" id="{965C33D7-CFA0-4A5D-9FE2-C81CD4B9F9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E3F62D-8F22-43EA-8088-50E07CA4815E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842633519"/>
      </p:ext>
    </p:extLst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" name="组合 5">
            <a:extLst>
              <a:ext uri="{FF2B5EF4-FFF2-40B4-BE49-F238E27FC236}">
                <a16:creationId xmlns="" xmlns:a16="http://schemas.microsoft.com/office/drawing/2014/main" id="{4329B2DB-737A-4AF1-AE19-3611183F781E}"/>
              </a:ext>
            </a:extLst>
          </p:cNvPr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>
              <a:extLst>
                <a:ext uri="{FF2B5EF4-FFF2-40B4-BE49-F238E27FC236}">
                  <a16:creationId xmlns="" xmlns:a16="http://schemas.microsoft.com/office/drawing/2014/main" id="{9A681074-197C-4FA9-9C2B-2573B6E0B496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2108AA3D-23F4-4016-9938-063768AB39DD}"/>
                </a:ext>
              </a:extLst>
            </p:cNvPr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25CF239B-9B52-445B-8108-40B2A20CD38E}"/>
                </a:ext>
              </a:extLst>
            </p:cNvPr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>
            <a:extLst>
              <a:ext uri="{FF2B5EF4-FFF2-40B4-BE49-F238E27FC236}">
                <a16:creationId xmlns="" xmlns:a16="http://schemas.microsoft.com/office/drawing/2014/main" id="{57560D10-6443-476F-B4CF-129AD4D66320}"/>
              </a:ext>
            </a:extLst>
          </p:cNvPr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B7AF3A75-A2FF-4E0D-9BE6-548FCFCB0FAF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BC3845B1-122B-48B0-B566-D1684C5E581D}"/>
                </a:ext>
              </a:extLst>
            </p:cNvPr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72948B6E-A9F7-4A9E-AF57-664EA5DD39ED}"/>
                </a:ext>
              </a:extLst>
            </p:cNvPr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>
            <a:extLst>
              <a:ext uri="{FF2B5EF4-FFF2-40B4-BE49-F238E27FC236}">
                <a16:creationId xmlns="" xmlns:a16="http://schemas.microsoft.com/office/drawing/2014/main" id="{DD6808D3-1AB6-43B6-8AFB-8B4225368A2D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>
            <a:extLst>
              <a:ext uri="{FF2B5EF4-FFF2-40B4-BE49-F238E27FC236}">
                <a16:creationId xmlns="" xmlns:a16="http://schemas.microsoft.com/office/drawing/2014/main" id="{4B162B2D-F24E-485F-9375-E6AF7D657526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>
            <a:extLst>
              <a:ext uri="{FF2B5EF4-FFF2-40B4-BE49-F238E27FC236}">
                <a16:creationId xmlns="" xmlns:a16="http://schemas.microsoft.com/office/drawing/2014/main" id="{281A56A0-C294-434E-A4EF-576A0F7AD59A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>
            <a:extLst>
              <a:ext uri="{FF2B5EF4-FFF2-40B4-BE49-F238E27FC236}">
                <a16:creationId xmlns="" xmlns:a16="http://schemas.microsoft.com/office/drawing/2014/main" id="{EDD4DA10-8CEC-49A0-AE7E-1C6665CF4A7A}"/>
              </a:ext>
            </a:extLst>
          </p:cNvPr>
          <p:cNvSpPr/>
          <p:nvPr/>
        </p:nvSpPr>
        <p:spPr>
          <a:xfrm rot="20700000" flipH="1">
            <a:off x="5499100" y="1689101"/>
            <a:ext cx="1193800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6" name="日期占位符 2">
            <a:extLst>
              <a:ext uri="{FF2B5EF4-FFF2-40B4-BE49-F238E27FC236}">
                <a16:creationId xmlns="" xmlns:a16="http://schemas.microsoft.com/office/drawing/2014/main" id="{B774CBE2-0533-4745-9EA1-67C9C5D832E6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>
            <a:extLst>
              <a:ext uri="{FF2B5EF4-FFF2-40B4-BE49-F238E27FC236}">
                <a16:creationId xmlns="" xmlns:a16="http://schemas.microsoft.com/office/drawing/2014/main" id="{AEC0D357-0542-4A02-A5C1-7502CAC098E9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>
            <a:extLst>
              <a:ext uri="{FF2B5EF4-FFF2-40B4-BE49-F238E27FC236}">
                <a16:creationId xmlns="" xmlns:a16="http://schemas.microsoft.com/office/drawing/2014/main" id="{20DA0E03-7934-4CC2-B8B4-935B583BE152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EAABF504-E636-4CD8-A0CA-3D0AFBFCD108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970195938"/>
      </p:ext>
    </p:extLst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>
            <a:extLst>
              <a:ext uri="{FF2B5EF4-FFF2-40B4-BE49-F238E27FC236}">
                <a16:creationId xmlns="" xmlns:a16="http://schemas.microsoft.com/office/drawing/2014/main" id="{697E84CA-F88B-4BC1-AC91-A1A678AF99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>
            <a:extLst>
              <a:ext uri="{FF2B5EF4-FFF2-40B4-BE49-F238E27FC236}">
                <a16:creationId xmlns="" xmlns:a16="http://schemas.microsoft.com/office/drawing/2014/main" id="{090CD99F-46FD-4184-8287-0ADAE08732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>
            <a:extLst>
              <a:ext uri="{FF2B5EF4-FFF2-40B4-BE49-F238E27FC236}">
                <a16:creationId xmlns="" xmlns:a16="http://schemas.microsoft.com/office/drawing/2014/main" id="{F95036DE-DB8A-49DF-AFD9-4A44E3643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360F85-E9CB-46C3-B8FF-6C8F84D3497C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38886193"/>
      </p:ext>
    </p:extLst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22CDA081-3DE5-42A2-8B5B-9E35D7E517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9DA6C6FF-704B-4B46-8483-FFE423DBD6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1555249F-5A59-48B7-8EBD-8449FD70DD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EA08D6-58FB-49F6-851D-4C41837B79C3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574675820"/>
      </p:ext>
    </p:extLst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093985FD-4F67-4F54-A320-A00F37FC98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7C7553BB-3C96-4FE2-9320-9C6014ADD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799809A-ACCD-4DA7-BEB3-86786E5309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1AE8CF-221F-4E21-BF72-FCC838C32776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540526313"/>
      </p:ext>
    </p:extLst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96FAF91C-FF71-4249-8664-EEB8A997D4EC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65410F1F-A96D-4963-B798-44DB62434AE1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16C6068D-B1B2-4046-9E2A-905D4B0F190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7A600E11-36FC-4185-97A2-0439E4AA113F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452282816"/>
      </p:ext>
    </p:extLst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64AC671-4549-40E1-B105-89E82523EF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B45B7D31-5355-44F8-9AE2-44FD37043B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DCC07F4A-E074-4E8B-85C8-2B7FAD232D2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C8C7E2CB-AE5E-4908-915B-7874E7198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3B25F5CF-34F0-45BD-86F0-60A3A3819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D1ECC9C-2994-469A-A0D1-6AC4788E5CC9}" type="slidenum">
              <a:rPr lang="zh-CN" altLang="zh-CN" smtClean="0"/>
              <a:t>‹#›</a:t>
            </a:fld>
            <a:endParaRPr lang="zh-CN" altLang="zh-CN"/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A10157F6-9D5D-4E7C-8570-D8458FC77113}"/>
              </a:ext>
            </a:extLst>
          </p:cNvPr>
          <p:cNvGrpSpPr/>
          <p:nvPr/>
        </p:nvGrpSpPr>
        <p:grpSpPr>
          <a:xfrm>
            <a:off x="0" y="6136"/>
            <a:ext cx="12192000" cy="6845728"/>
            <a:chOff x="0" y="6136"/>
            <a:chExt cx="12192000" cy="6845728"/>
          </a:xfrm>
        </p:grpSpPr>
        <p:pic>
          <p:nvPicPr>
            <p:cNvPr id="8" name="图片 7">
              <a:extLst>
                <a:ext uri="{FF2B5EF4-FFF2-40B4-BE49-F238E27FC236}">
                  <a16:creationId xmlns="" xmlns:a16="http://schemas.microsoft.com/office/drawing/2014/main" id="{95B56CD7-A965-4E5E-BA15-C51A7CB43210}"/>
                </a:ext>
              </a:extLst>
            </p:cNvPr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6136"/>
              <a:ext cx="12192000" cy="6845728"/>
            </a:xfrm>
            <a:prstGeom prst="rect">
              <a:avLst/>
            </a:prstGeom>
          </p:spPr>
        </p:pic>
        <p:pic>
          <p:nvPicPr>
            <p:cNvPr id="9" name="图片 8">
              <a:extLst>
                <a:ext uri="{FF2B5EF4-FFF2-40B4-BE49-F238E27FC236}">
                  <a16:creationId xmlns="" xmlns:a16="http://schemas.microsoft.com/office/drawing/2014/main" id="{B3A5AEC3-A1AA-42E8-AB5A-A242E7FBA59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355971" y="1170842"/>
              <a:ext cx="7231374" cy="3640062"/>
            </a:xfrm>
            <a:prstGeom prst="rect">
              <a:avLst/>
            </a:prstGeom>
          </p:spPr>
        </p:pic>
      </p:grp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E9B65C26-C35E-41E2-9533-F746FC40F9A8}"/>
              </a:ext>
            </a:extLst>
          </p:cNvPr>
          <p:cNvSpPr txBox="1"/>
          <p:nvPr/>
        </p:nvSpPr>
        <p:spPr>
          <a:xfrm>
            <a:off x="8250382" y="245631"/>
            <a:ext cx="38106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400" b="1" u="sng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人教版  数学  九年级  上册</a:t>
            </a:r>
          </a:p>
        </p:txBody>
      </p:sp>
    </p:spTree>
    <p:extLst>
      <p:ext uri="{BB962C8B-B14F-4D97-AF65-F5344CB8AC3E}">
        <p14:creationId xmlns:p14="http://schemas.microsoft.com/office/powerpoint/2010/main" val="2127431392"/>
      </p:ext>
    </p:extLst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  <p:extLst>
      <p:ext uri="{BB962C8B-B14F-4D97-AF65-F5344CB8AC3E}">
        <p14:creationId xmlns:p14="http://schemas.microsoft.com/office/powerpoint/2010/main" val="4177160449"/>
      </p:ext>
    </p:extLst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CAF41CC3-DD5B-41DD-93EE-F3128844535C}"/>
              </a:ext>
            </a:extLst>
          </p:cNvPr>
          <p:cNvGrpSpPr/>
          <p:nvPr/>
        </p:nvGrpSpPr>
        <p:grpSpPr>
          <a:xfrm>
            <a:off x="0" y="6136"/>
            <a:ext cx="12192000" cy="6845728"/>
            <a:chOff x="0" y="6136"/>
            <a:chExt cx="12192000" cy="6845728"/>
          </a:xfrm>
        </p:grpSpPr>
        <p:pic>
          <p:nvPicPr>
            <p:cNvPr id="8" name="图片 7">
              <a:extLst>
                <a:ext uri="{FF2B5EF4-FFF2-40B4-BE49-F238E27FC236}">
                  <a16:creationId xmlns="" xmlns:a16="http://schemas.microsoft.com/office/drawing/2014/main" id="{157D3104-C2DE-4D3A-A9E4-65591B650D1A}"/>
                </a:ext>
              </a:extLst>
            </p:cNvPr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6136"/>
              <a:ext cx="12192000" cy="6845728"/>
            </a:xfrm>
            <a:prstGeom prst="rect">
              <a:avLst/>
            </a:prstGeom>
          </p:spPr>
        </p:pic>
        <p:pic>
          <p:nvPicPr>
            <p:cNvPr id="9" name="图片 8">
              <a:extLst>
                <a:ext uri="{FF2B5EF4-FFF2-40B4-BE49-F238E27FC236}">
                  <a16:creationId xmlns="" xmlns:a16="http://schemas.microsoft.com/office/drawing/2014/main" id="{8B7DAACB-80C0-440C-9C37-217F890EE7D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355971" y="1170842"/>
              <a:ext cx="7231374" cy="3640062"/>
            </a:xfrm>
            <a:prstGeom prst="rect">
              <a:avLst/>
            </a:prstGeom>
          </p:spPr>
        </p:pic>
      </p:grp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8424713E-0AF6-42AB-958E-E67D7C97A390}"/>
              </a:ext>
            </a:extLst>
          </p:cNvPr>
          <p:cNvSpPr/>
          <p:nvPr/>
        </p:nvSpPr>
        <p:spPr>
          <a:xfrm>
            <a:off x="3431765" y="2090121"/>
            <a:ext cx="582723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8800" b="1" cap="none" spc="0">
                <a:ln w="13462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谢谢观看！</a:t>
            </a:r>
          </a:p>
        </p:txBody>
      </p:sp>
    </p:spTree>
    <p:extLst>
      <p:ext uri="{BB962C8B-B14F-4D97-AF65-F5344CB8AC3E}">
        <p14:creationId xmlns:p14="http://schemas.microsoft.com/office/powerpoint/2010/main" val="1619198933"/>
      </p:ext>
    </p:extLst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  <p:extLst>
      <p:ext uri="{BB962C8B-B14F-4D97-AF65-F5344CB8AC3E}">
        <p14:creationId xmlns:p14="http://schemas.microsoft.com/office/powerpoint/2010/main" val="748836624"/>
      </p:ext>
    </p:extLst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2360F85-E9CB-46C3-B8FF-6C8F84D3497C}" type="slidenum">
              <a:rPr lang="zh-CN" altLang="zh-CN" smtClean="0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908227111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tags" Target="../tags/tag1.xml" /><Relationship Id="rId12" Type="http://schemas.openxmlformats.org/officeDocument/2006/relationships/tags" Target="../tags/tag2.xml" /><Relationship Id="rId13" Type="http://schemas.openxmlformats.org/officeDocument/2006/relationships/tags" Target="../tags/tag3.xml" /><Relationship Id="rId14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slideLayout" Target="../slideLayouts/slideLayout20.xml" /><Relationship Id="rId11" Type="http://schemas.openxmlformats.org/officeDocument/2006/relationships/tags" Target="../tags/tag4.xml" /><Relationship Id="rId12" Type="http://schemas.openxmlformats.org/officeDocument/2006/relationships/tags" Target="../tags/tag5.xml" /><Relationship Id="rId13" Type="http://schemas.openxmlformats.org/officeDocument/2006/relationships/tags" Target="../tags/tag6.xml" /><Relationship Id="rId14" Type="http://schemas.openxmlformats.org/officeDocument/2006/relationships/theme" Target="../theme/theme2.xml" /><Relationship Id="rId2" Type="http://schemas.openxmlformats.org/officeDocument/2006/relationships/slideLayout" Target="../slideLayouts/slideLayout12.xml" /><Relationship Id="rId3" Type="http://schemas.openxmlformats.org/officeDocument/2006/relationships/slideLayout" Target="../slideLayouts/slideLayout13.xml" /><Relationship Id="rId4" Type="http://schemas.openxmlformats.org/officeDocument/2006/relationships/slideLayout" Target="../slideLayouts/slideLayout14.xml" /><Relationship Id="rId5" Type="http://schemas.openxmlformats.org/officeDocument/2006/relationships/slideLayout" Target="../slideLayouts/slideLayout15.xml" /><Relationship Id="rId6" Type="http://schemas.openxmlformats.org/officeDocument/2006/relationships/slideLayout" Target="../slideLayouts/slideLayout16.xml" /><Relationship Id="rId7" Type="http://schemas.openxmlformats.org/officeDocument/2006/relationships/slideLayout" Target="../slideLayouts/slideLayout17.xml" /><Relationship Id="rId8" Type="http://schemas.openxmlformats.org/officeDocument/2006/relationships/slideLayout" Target="../slideLayouts/slideLayout18.xml" /><Relationship Id="rId9" Type="http://schemas.openxmlformats.org/officeDocument/2006/relationships/slideLayout" Target="../slideLayouts/slideLayout19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1.xml" /><Relationship Id="rId2" Type="http://schemas.openxmlformats.org/officeDocument/2006/relationships/slideLayout" Target="../slideLayouts/slideLayout22.xml" /><Relationship Id="rId3" Type="http://schemas.openxmlformats.org/officeDocument/2006/relationships/slideLayout" Target="../slideLayouts/slideLayout23.xml" /><Relationship Id="rId4" Type="http://schemas.openxmlformats.org/officeDocument/2006/relationships/slideLayout" Target="../slideLayouts/slideLayout24.xml" /><Relationship Id="rId5" Type="http://schemas.openxmlformats.org/officeDocument/2006/relationships/slideLayout" Target="../slideLayouts/slideLayout25.xml" /><Relationship Id="rId6" Type="http://schemas.openxmlformats.org/officeDocument/2006/relationships/theme" Target="../theme/theme3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026" name="组合 14">
            <a:extLst>
              <a:ext uri="{FF2B5EF4-FFF2-40B4-BE49-F238E27FC236}">
                <a16:creationId xmlns="" xmlns:a16="http://schemas.microsoft.com/office/drawing/2014/main" id="{DA0ADC16-10AE-4617-A4F4-C226359FC8C6}"/>
              </a:ext>
            </a:extLst>
          </p:cNvPr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305F16B4-24E1-4AEF-A38F-C269385FBC6F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9559E957-8930-4ED4-9E77-C59ECEA5D23A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>
              <a:extLst>
                <a:ext uri="{FF2B5EF4-FFF2-40B4-BE49-F238E27FC236}">
                  <a16:creationId xmlns="" xmlns:a16="http://schemas.microsoft.com/office/drawing/2014/main" id="{88BD77CA-7E83-4972-AB96-A44CEF36F13B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1030" name="组合 15">
            <a:extLst>
              <a:ext uri="{FF2B5EF4-FFF2-40B4-BE49-F238E27FC236}">
                <a16:creationId xmlns="" xmlns:a16="http://schemas.microsoft.com/office/drawing/2014/main" id="{51BB5E6E-04EC-4583-8351-4A841FDD90FA}"/>
              </a:ext>
            </a:extLst>
          </p:cNvPr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>
              <a:extLst>
                <a:ext uri="{FF2B5EF4-FFF2-40B4-BE49-F238E27FC236}">
                  <a16:creationId xmlns="" xmlns:a16="http://schemas.microsoft.com/office/drawing/2014/main" id="{645933A5-0318-46E5-A790-98F1445CBD85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>
              <a:extLst>
                <a:ext uri="{FF2B5EF4-FFF2-40B4-BE49-F238E27FC236}">
                  <a16:creationId xmlns="" xmlns:a16="http://schemas.microsoft.com/office/drawing/2014/main" id="{98BD397A-67C7-40F1-A1CC-D952C50E334E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>
              <a:extLst>
                <a:ext uri="{FF2B5EF4-FFF2-40B4-BE49-F238E27FC236}">
                  <a16:creationId xmlns="" xmlns:a16="http://schemas.microsoft.com/office/drawing/2014/main" id="{665F0055-9C67-49DE-97D9-18FEC83DF5F8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034" name="标题占位符 1">
            <a:extLst>
              <a:ext uri="{FF2B5EF4-FFF2-40B4-BE49-F238E27FC236}">
                <a16:creationId xmlns="" xmlns:a16="http://schemas.microsoft.com/office/drawing/2014/main" id="{E76F90BB-1460-4695-922E-B628B9D1BF32}"/>
              </a:ext>
            </a:extLst>
          </p:cNvPr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35" name="文本占位符 2">
            <a:extLst>
              <a:ext uri="{FF2B5EF4-FFF2-40B4-BE49-F238E27FC236}">
                <a16:creationId xmlns="" xmlns:a16="http://schemas.microsoft.com/office/drawing/2014/main" id="{9299EF3D-6E7D-4EF3-9C42-F33710356DAA}"/>
              </a:ext>
            </a:extLst>
          </p:cNvPr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5C5B685B-E33E-4853-B6C0-B86248EACA4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59364120-3047-4ED3-AA05-4C5BE9E186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1AE09ADE-D0F8-4DBE-BA8E-47DA44A45E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CCA75018-3EB8-40C8-B87E-347B049DECF5}" type="slidenum">
              <a:rPr lang="zh-CN" altLang="zh-CN"/>
              <a:t>‹#›</a:t>
            </a:fld>
            <a:endParaRPr lang="zh-CN" altLang="zh-CN"/>
          </a:p>
        </p:txBody>
      </p:sp>
      <p:sp>
        <p:nvSpPr>
          <p:cNvPr id="20" name="KSO_TEMPLATE" hidden="1">
            <a:extLst>
              <a:ext uri="{FF2B5EF4-FFF2-40B4-BE49-F238E27FC236}">
                <a16:creationId xmlns="" xmlns:a16="http://schemas.microsoft.com/office/drawing/2014/main" id="{56EADA02-0F93-451B-A640-4E099D7D96A7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695" r:id="rId2"/>
    <p:sldLayoutId id="2147483701" r:id="rId3"/>
    <p:sldLayoutId id="2147483694" r:id="rId4"/>
    <p:sldLayoutId id="2147483693" r:id="rId5"/>
    <p:sldLayoutId id="2147483702" r:id="rId6"/>
    <p:sldLayoutId id="2147483692" r:id="rId7"/>
    <p:sldLayoutId id="2147483703" r:id="rId8"/>
    <p:sldLayoutId id="2147483704" r:id="rId9"/>
    <p:sldLayoutId id="2147483705" r:id="rId10"/>
  </p:sldLayoutIdLst>
  <p:transition/>
  <p:timing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050" name="组合 14">
            <a:extLst>
              <a:ext uri="{FF2B5EF4-FFF2-40B4-BE49-F238E27FC236}">
                <a16:creationId xmlns="" xmlns:a16="http://schemas.microsoft.com/office/drawing/2014/main" id="{5538816F-87E6-4F7A-AFC5-DD28A42E7AE9}"/>
              </a:ext>
            </a:extLst>
          </p:cNvPr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38CEE3B5-8C1B-4B45-B7D6-70CDBAA0A7F5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EE961C0D-409C-49E2-8E11-0FBCF54E516B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>
              <a:extLst>
                <a:ext uri="{FF2B5EF4-FFF2-40B4-BE49-F238E27FC236}">
                  <a16:creationId xmlns="" xmlns:a16="http://schemas.microsoft.com/office/drawing/2014/main" id="{9334F12E-53E2-41E8-B294-435BCD96EFF8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2054" name="组合 15">
            <a:extLst>
              <a:ext uri="{FF2B5EF4-FFF2-40B4-BE49-F238E27FC236}">
                <a16:creationId xmlns="" xmlns:a16="http://schemas.microsoft.com/office/drawing/2014/main" id="{21B08631-CFBA-459A-B0DA-74A8CA05EC77}"/>
              </a:ext>
            </a:extLst>
          </p:cNvPr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>
              <a:extLst>
                <a:ext uri="{FF2B5EF4-FFF2-40B4-BE49-F238E27FC236}">
                  <a16:creationId xmlns="" xmlns:a16="http://schemas.microsoft.com/office/drawing/2014/main" id="{82BB2484-9F40-48CA-B848-162905546DA7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>
              <a:extLst>
                <a:ext uri="{FF2B5EF4-FFF2-40B4-BE49-F238E27FC236}">
                  <a16:creationId xmlns="" xmlns:a16="http://schemas.microsoft.com/office/drawing/2014/main" id="{3D7ED184-F916-40BB-9C8F-04CC0E2D0735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>
              <a:extLst>
                <a:ext uri="{FF2B5EF4-FFF2-40B4-BE49-F238E27FC236}">
                  <a16:creationId xmlns="" xmlns:a16="http://schemas.microsoft.com/office/drawing/2014/main" id="{47070B06-317F-4FC8-913A-BFC62AFF7754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2058" name="标题占位符 1">
            <a:extLst>
              <a:ext uri="{FF2B5EF4-FFF2-40B4-BE49-F238E27FC236}">
                <a16:creationId xmlns="" xmlns:a16="http://schemas.microsoft.com/office/drawing/2014/main" id="{A9B7FBCC-F782-4F24-8966-1D5E50067071}"/>
              </a:ext>
            </a:extLst>
          </p:cNvPr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9" name="文本占位符 2">
            <a:extLst>
              <a:ext uri="{FF2B5EF4-FFF2-40B4-BE49-F238E27FC236}">
                <a16:creationId xmlns="" xmlns:a16="http://schemas.microsoft.com/office/drawing/2014/main" id="{EBD0E60E-EBF9-427E-9806-870C4ACA8FBA}"/>
              </a:ext>
            </a:extLst>
          </p:cNvPr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25F81798-19F9-4ECB-B9FB-2EB1D10D4F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769E95B9-543C-4E49-B9BE-4CD6B8D29D4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9ACCEF5D-24D8-4698-9792-5F44FC3E36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24F692FC-9F54-483B-8136-777AEDBDDDD4}" type="slidenum">
              <a:rPr lang="zh-CN" altLang="zh-CN"/>
              <a:t>‹#›</a:t>
            </a:fld>
            <a:endParaRPr lang="zh-CN" altLang="zh-CN"/>
          </a:p>
        </p:txBody>
      </p:sp>
      <p:sp>
        <p:nvSpPr>
          <p:cNvPr id="20" name="KSO_TEMPLATE" hidden="1">
            <a:extLst>
              <a:ext uri="{FF2B5EF4-FFF2-40B4-BE49-F238E27FC236}">
                <a16:creationId xmlns="" xmlns:a16="http://schemas.microsoft.com/office/drawing/2014/main" id="{17468882-03EE-40BC-B47B-46259F07E2E3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699" r:id="rId2"/>
    <p:sldLayoutId id="2147483707" r:id="rId3"/>
    <p:sldLayoutId id="2147483698" r:id="rId4"/>
    <p:sldLayoutId id="2147483697" r:id="rId5"/>
    <p:sldLayoutId id="2147483708" r:id="rId6"/>
    <p:sldLayoutId id="2147483696" r:id="rId7"/>
    <p:sldLayoutId id="2147483709" r:id="rId8"/>
    <p:sldLayoutId id="2147483710" r:id="rId9"/>
    <p:sldLayoutId id="2147483711" r:id="rId10"/>
  </p:sldLayoutIdLst>
  <p:transition/>
  <p:timing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31B8120B-71E7-4BCA-8C9B-0332B3C79BF5}"/>
              </a:ext>
            </a:extLst>
          </p:cNvPr>
          <p:cNvSpPr/>
          <p:nvPr/>
        </p:nvSpPr>
        <p:spPr>
          <a:xfrm>
            <a:off x="0" y="0"/>
            <a:ext cx="12192000" cy="831273"/>
          </a:xfrm>
          <a:prstGeom prst="rect">
            <a:avLst/>
          </a:prstGeom>
          <a:solidFill>
            <a:srgbClr val="0066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F1ABBC2C-7FD8-4350-A1DA-307E1027ED25}"/>
              </a:ext>
            </a:extLst>
          </p:cNvPr>
          <p:cNvSpPr/>
          <p:nvPr/>
        </p:nvSpPr>
        <p:spPr>
          <a:xfrm>
            <a:off x="0" y="6747164"/>
            <a:ext cx="12192000" cy="110836"/>
          </a:xfrm>
          <a:prstGeom prst="rect">
            <a:avLst/>
          </a:prstGeom>
          <a:solidFill>
            <a:srgbClr val="0066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4610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1.xml" /><Relationship Id="rId2" Type="http://schemas.openxmlformats.org/officeDocument/2006/relationships/image" Target="../media/image3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4.png" /><Relationship Id="rId4" Type="http://schemas.microsoft.com/office/2007/relationships/hdphoto" Target="../media/image5.wdp" /><Relationship Id="rId5" Type="http://schemas.microsoft.com/office/2007/relationships/hdphoto" Target="../media/image6.wdp" /><Relationship Id="rId6" Type="http://schemas.microsoft.com/office/2007/relationships/hdphoto" Target="../media/image7.wdp" /><Relationship Id="rId7" Type="http://schemas.openxmlformats.org/officeDocument/2006/relationships/image" Target="../media/image8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image" Target="../media/image9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oleObject" Target="../embeddings/oleObject1.bin" TargetMode="Internal" /><Relationship Id="rId3" Type="http://schemas.openxmlformats.org/officeDocument/2006/relationships/image" Target="../media/image10.wmf" /><Relationship Id="rId4" Type="http://schemas.openxmlformats.org/officeDocument/2006/relationships/vmlDrawing" Target="../drawings/vmlDrawing1.v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oleObject" Target="../embeddings/oleObject2.bin" TargetMode="Internal" /><Relationship Id="rId3" Type="http://schemas.openxmlformats.org/officeDocument/2006/relationships/image" Target="../media/image11.wmf" /><Relationship Id="rId4" Type="http://schemas.openxmlformats.org/officeDocument/2006/relationships/vmlDrawing" Target="../drawings/vmlDrawing2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image" Target="../media/image12.emf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image" Target="../media/image13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10" Type="http://schemas.openxmlformats.org/officeDocument/2006/relationships/vmlDrawing" Target="../drawings/vmlDrawing3.v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14.png" /><Relationship Id="rId4" Type="http://schemas.openxmlformats.org/officeDocument/2006/relationships/image" Target="../media/image15.png" /><Relationship Id="rId5" Type="http://schemas.openxmlformats.org/officeDocument/2006/relationships/oleObject" Target="../embeddings/oleObject3.bin" TargetMode="Internal" /><Relationship Id="rId6" Type="http://schemas.openxmlformats.org/officeDocument/2006/relationships/image" Target="../media/image16.wmf" /><Relationship Id="rId7" Type="http://schemas.openxmlformats.org/officeDocument/2006/relationships/oleObject" Target="../embeddings/oleObject4.bin" TargetMode="Internal" /><Relationship Id="rId8" Type="http://schemas.openxmlformats.org/officeDocument/2006/relationships/image" Target="../media/image17.wmf" /><Relationship Id="rId9" Type="http://schemas.openxmlformats.org/officeDocument/2006/relationships/image" Target="../media/image18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oleObject" Target="../embeddings/oleObject5.bin" TargetMode="Internal" /><Relationship Id="rId3" Type="http://schemas.openxmlformats.org/officeDocument/2006/relationships/image" Target="../media/image19.wmf" /><Relationship Id="rId4" Type="http://schemas.openxmlformats.org/officeDocument/2006/relationships/vmlDrawing" Target="../drawings/vmlDrawing4.v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notesSlide" Target="../notesSlides/notesSlide3.xml" /><Relationship Id="rId3" Type="http://schemas.openxmlformats.org/officeDocument/2006/relationships/oleObject" Target="../embeddings/oleObject6.bin" TargetMode="Internal" /><Relationship Id="rId4" Type="http://schemas.openxmlformats.org/officeDocument/2006/relationships/image" Target="../media/image20.wmf" /><Relationship Id="rId5" Type="http://schemas.openxmlformats.org/officeDocument/2006/relationships/oleObject" Target="../embeddings/oleObject7.bin" TargetMode="Internal" /><Relationship Id="rId6" Type="http://schemas.openxmlformats.org/officeDocument/2006/relationships/image" Target="../media/image21.wmf" /><Relationship Id="rId7" Type="http://schemas.openxmlformats.org/officeDocument/2006/relationships/vmlDrawing" Target="../drawings/vmlDrawing5.v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image" Target="../media/image22.png" /><Relationship Id="rId3" Type="http://schemas.openxmlformats.org/officeDocument/2006/relationships/image" Target="../media/image23.png" /><Relationship Id="rId4" Type="http://schemas.openxmlformats.org/officeDocument/2006/relationships/image" Target="../media/image24.png" /><Relationship Id="rId5" Type="http://schemas.openxmlformats.org/officeDocument/2006/relationships/image" Target="../media/image25.png" /><Relationship Id="rId6" Type="http://schemas.openxmlformats.org/officeDocument/2006/relationships/image" Target="../media/image26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oleObject" Target="../embeddings/oleObject8.bin" TargetMode="Internal" /><Relationship Id="rId3" Type="http://schemas.openxmlformats.org/officeDocument/2006/relationships/image" Target="../media/image27.wmf" /><Relationship Id="rId4" Type="http://schemas.openxmlformats.org/officeDocument/2006/relationships/oleObject" Target="../embeddings/oleObject9.bin" TargetMode="Internal" /><Relationship Id="rId5" Type="http://schemas.openxmlformats.org/officeDocument/2006/relationships/image" Target="../media/image28.wmf" /><Relationship Id="rId6" Type="http://schemas.openxmlformats.org/officeDocument/2006/relationships/oleObject" Target="../embeddings/oleObject10.bin" TargetMode="Internal" /><Relationship Id="rId7" Type="http://schemas.openxmlformats.org/officeDocument/2006/relationships/image" Target="../media/image29.wmf" /><Relationship Id="rId8" Type="http://schemas.openxmlformats.org/officeDocument/2006/relationships/vmlDrawing" Target="../drawings/vmlDrawing6.v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10" Type="http://schemas.openxmlformats.org/officeDocument/2006/relationships/oleObject" Target="../embeddings/oleObject15.bin" TargetMode="Internal" /><Relationship Id="rId11" Type="http://schemas.openxmlformats.org/officeDocument/2006/relationships/image" Target="../media/image16.wmf" /><Relationship Id="rId12" Type="http://schemas.openxmlformats.org/officeDocument/2006/relationships/vmlDrawing" Target="../drawings/vmlDrawing7.vml" /><Relationship Id="rId13" Type="http://schemas.openxmlformats.org/officeDocument/2006/relationships/audio" Target="../media/audio11.wav" /><Relationship Id="rId2" Type="http://schemas.openxmlformats.org/officeDocument/2006/relationships/oleObject" Target="../embeddings/oleObject11.bin" TargetMode="Internal" /><Relationship Id="rId3" Type="http://schemas.openxmlformats.org/officeDocument/2006/relationships/image" Target="../media/image30.wmf" /><Relationship Id="rId4" Type="http://schemas.openxmlformats.org/officeDocument/2006/relationships/oleObject" Target="../embeddings/oleObject12.bin" TargetMode="Internal" /><Relationship Id="rId5" Type="http://schemas.openxmlformats.org/officeDocument/2006/relationships/image" Target="../media/image31.wmf" /><Relationship Id="rId6" Type="http://schemas.openxmlformats.org/officeDocument/2006/relationships/oleObject" Target="../embeddings/oleObject13.bin" TargetMode="Internal" /><Relationship Id="rId7" Type="http://schemas.openxmlformats.org/officeDocument/2006/relationships/image" Target="../media/image32.wmf" /><Relationship Id="rId8" Type="http://schemas.openxmlformats.org/officeDocument/2006/relationships/oleObject" Target="../embeddings/oleObject14.bin" TargetMode="Internal" /><Relationship Id="rId9" Type="http://schemas.openxmlformats.org/officeDocument/2006/relationships/image" Target="../media/image33.wmf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image" Target="../media/image34.pn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2" Type="http://schemas.openxmlformats.org/officeDocument/2006/relationships/image" Target="../media/image35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0340" y="1700808"/>
            <a:ext cx="11741150" cy="2487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6118259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>
            <a:extLst>
              <a:ext uri="{FF2B5EF4-FFF2-40B4-BE49-F238E27FC236}">
                <a16:creationId xmlns="" xmlns:a16="http://schemas.microsoft.com/office/drawing/2014/main" id="{5302FE08-0871-4865-9D41-00420280E63A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学习目标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8" name="Picture 2">
            <a:extLst>
              <a:ext uri="{FF2B5EF4-FFF2-40B4-BE49-F238E27FC236}">
                <a16:creationId xmlns="" xmlns:a16="http://schemas.microsoft.com/office/drawing/2014/main" id="{8ED41F53-FC96-43E2-8BD1-D40AD3AF6F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2474" y="1610936"/>
            <a:ext cx="851900" cy="684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3">
            <a:extLst>
              <a:ext uri="{FF2B5EF4-FFF2-40B4-BE49-F238E27FC236}">
                <a16:creationId xmlns="" xmlns:a16="http://schemas.microsoft.com/office/drawing/2014/main" id="{2A3699B9-CE3F-4877-958B-534FC65BDAE1}"/>
              </a:ext>
            </a:extLst>
          </p:cNvPr>
          <p:cNvSpPr txBox="1"/>
          <p:nvPr/>
        </p:nvSpPr>
        <p:spPr>
          <a:xfrm>
            <a:off x="1554044" y="1563638"/>
            <a:ext cx="10518620" cy="741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进一步认识圆，了解圆是轴对称图形</a:t>
            </a:r>
            <a:r>
              <a:rPr lang="en-US" altLang="zh-CN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.</a:t>
            </a:r>
            <a:endParaRPr lang="zh-CN" altLang="en-US" sz="3600" b="1">
              <a:solidFill>
                <a:schemeClr val="tx1">
                  <a:lumMod val="50000"/>
                </a:schemeClr>
              </a:solidFill>
              <a:latin typeface="Arial" pitchFamily="34" charset="0"/>
              <a:ea typeface="微软雅黑" panose="020b0503020204020204" pitchFamily="34" charset="-122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="" xmlns:a16="http://schemas.microsoft.com/office/drawing/2014/main" id="{42967092-4447-4E64-B2A5-15AC726C83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2474" y="2634483"/>
            <a:ext cx="851900" cy="684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8">
            <a:extLst>
              <a:ext uri="{FF2B5EF4-FFF2-40B4-BE49-F238E27FC236}">
                <a16:creationId xmlns="" xmlns:a16="http://schemas.microsoft.com/office/drawing/2014/main" id="{948280AB-02FC-4C5F-8851-B2A6D3F0A0E0}"/>
              </a:ext>
            </a:extLst>
          </p:cNvPr>
          <p:cNvSpPr txBox="1"/>
          <p:nvPr/>
        </p:nvSpPr>
        <p:spPr>
          <a:xfrm>
            <a:off x="1561196" y="2564904"/>
            <a:ext cx="10518620" cy="1461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理解垂直于弦的直径的性质和推论，并能应用它解决一些简单的计算、证明和作图问题</a:t>
            </a:r>
            <a:r>
              <a:rPr lang="en-US" altLang="zh-CN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.</a:t>
            </a:r>
            <a:endParaRPr lang="zh-CN" altLang="en-US" sz="3600" b="1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12" name="Picture 2">
            <a:extLst>
              <a:ext uri="{FF2B5EF4-FFF2-40B4-BE49-F238E27FC236}">
                <a16:creationId xmlns="" xmlns:a16="http://schemas.microsoft.com/office/drawing/2014/main" id="{E13DF602-1B1B-42B4-9008-12AC0A4464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2474" y="4237178"/>
            <a:ext cx="851900" cy="684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3">
            <a:extLst>
              <a:ext uri="{FF2B5EF4-FFF2-40B4-BE49-F238E27FC236}">
                <a16:creationId xmlns="" xmlns:a16="http://schemas.microsoft.com/office/drawing/2014/main" id="{ABFEC983-F100-4DC8-94A7-0690C479B8DE}"/>
              </a:ext>
            </a:extLst>
          </p:cNvPr>
          <p:cNvSpPr txBox="1"/>
          <p:nvPr/>
        </p:nvSpPr>
        <p:spPr>
          <a:xfrm>
            <a:off x="1554044" y="4189880"/>
            <a:ext cx="10518620" cy="741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灵活运用垂径定理解决有关圆的问题</a:t>
            </a:r>
            <a:r>
              <a:rPr lang="en-US" altLang="zh-CN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.</a:t>
            </a:r>
            <a:endParaRPr lang="zh-CN" altLang="en-US" sz="3600" b="1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221486" y="4077072"/>
            <a:ext cx="2695732" cy="244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539052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28678">
            <a:extLst>
              <a:ext uri="{FF2B5EF4-FFF2-40B4-BE49-F238E27FC236}">
                <a16:creationId xmlns="" xmlns:a16="http://schemas.microsoft.com/office/drawing/2014/main" id="{2345F2DA-C27B-43A8-910E-990D56412C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170" y="1512750"/>
            <a:ext cx="11795074" cy="1152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）圆是轴对称图形吗？如果是，它的对称轴是什么？你能找到多少条对称轴？</a:t>
            </a:r>
          </a:p>
        </p:txBody>
      </p:sp>
      <p:sp>
        <p:nvSpPr>
          <p:cNvPr id="3" name="文本框 28679">
            <a:extLst>
              <a:ext uri="{FF2B5EF4-FFF2-40B4-BE49-F238E27FC236}">
                <a16:creationId xmlns="" xmlns:a16="http://schemas.microsoft.com/office/drawing/2014/main" id="{ED8AD731-D9D6-4F58-B24F-989F200037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122" y="2637719"/>
            <a:ext cx="5026025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）你是怎么得出结论的？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868514E7-544E-49FE-9BA6-0F96016088D5}"/>
              </a:ext>
            </a:extLst>
          </p:cNvPr>
          <p:cNvSpPr txBox="1"/>
          <p:nvPr/>
        </p:nvSpPr>
        <p:spPr>
          <a:xfrm>
            <a:off x="6410702" y="3959225"/>
            <a:ext cx="4837112" cy="1641475"/>
          </a:xfrm>
          <a:prstGeom prst="rect">
            <a:avLst/>
          </a:prstGeom>
          <a:noFill/>
          <a:ln w="28575" cap="flat" cmpd="sng">
            <a:solidFill>
              <a:schemeClr val="accent6">
                <a:lumMod val="75000"/>
              </a:schemeClr>
            </a:solidFill>
            <a:prstDash val="sysDash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圆的对称性：</a:t>
            </a:r>
            <a:br>
              <a:rPr lang="zh-CN" altLang="en-US" sz="2800">
                <a:solidFill>
                  <a:srgbClr val="0A21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</a:br>
            <a:r>
              <a:rPr lang="zh-CN" altLang="en-US" sz="28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圆是轴对称图形，</a:t>
            </a:r>
            <a:r>
              <a:rPr lang="zh-CN" altLang="en-US" sz="28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任意一条直径所在直线都是圆的</a:t>
            </a:r>
            <a:r>
              <a:rPr lang="zh-CN" altLang="en-US" sz="28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对称轴</a:t>
            </a:r>
            <a:r>
              <a:rPr lang="en-US" altLang="zh-CN" sz="2800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73865EC8-3219-4390-A902-76C5CF57173D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4967288" y="2672648"/>
            <a:ext cx="2828925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buClr>
                <a:schemeClr val="folHlink"/>
              </a:buClr>
              <a:buFont typeface="Wingdings" panose="05000000000000000000" pitchFamily="2" charset="2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用折叠的方法</a:t>
            </a:r>
          </a:p>
        </p:txBody>
      </p:sp>
      <p:sp>
        <p:nvSpPr>
          <p:cNvPr id="6" name="直接连接符 5">
            <a:extLst>
              <a:ext uri="{FF2B5EF4-FFF2-40B4-BE49-F238E27FC236}">
                <a16:creationId xmlns="" xmlns:a16="http://schemas.microsoft.com/office/drawing/2014/main" id="{B117D68E-0F5A-47E7-BBB2-0DFCECC0A9B5}"/>
              </a:ext>
            </a:extLst>
          </p:cNvPr>
          <p:cNvSpPr>
            <a:spLocks noChangeShapeType="1"/>
          </p:cNvSpPr>
          <p:nvPr/>
        </p:nvSpPr>
        <p:spPr bwMode="auto">
          <a:xfrm>
            <a:off x="2351088" y="3933825"/>
            <a:ext cx="2286000" cy="228600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" name="直接连接符 6">
            <a:extLst>
              <a:ext uri="{FF2B5EF4-FFF2-40B4-BE49-F238E27FC236}">
                <a16:creationId xmlns="" xmlns:a16="http://schemas.microsoft.com/office/drawing/2014/main" id="{7D78EFC3-D804-42F0-9070-15A713AEA4B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143250" y="3429000"/>
            <a:ext cx="457200" cy="304800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" name="直接连接符 7">
            <a:extLst>
              <a:ext uri="{FF2B5EF4-FFF2-40B4-BE49-F238E27FC236}">
                <a16:creationId xmlns="" xmlns:a16="http://schemas.microsoft.com/office/drawing/2014/main" id="{5316D419-83F8-4664-A26D-FA4F513B580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774825" y="4941888"/>
            <a:ext cx="3352800" cy="15240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" name="直接连接符 8">
            <a:extLst>
              <a:ext uri="{FF2B5EF4-FFF2-40B4-BE49-F238E27FC236}">
                <a16:creationId xmlns="" xmlns:a16="http://schemas.microsoft.com/office/drawing/2014/main" id="{BAC8EC35-D333-4E61-8333-2956D9C23E88}"/>
              </a:ext>
            </a:extLst>
          </p:cNvPr>
          <p:cNvSpPr>
            <a:spLocks noChangeShapeType="1"/>
          </p:cNvSpPr>
          <p:nvPr/>
        </p:nvSpPr>
        <p:spPr bwMode="auto">
          <a:xfrm>
            <a:off x="2782888" y="3284538"/>
            <a:ext cx="1066800" cy="304800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直接连接符 9">
            <a:extLst>
              <a:ext uri="{FF2B5EF4-FFF2-40B4-BE49-F238E27FC236}">
                <a16:creationId xmlns="" xmlns:a16="http://schemas.microsoft.com/office/drawing/2014/main" id="{583B87BD-96BC-4AA6-803C-52B02BF5FA2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351088" y="3789363"/>
            <a:ext cx="2286000" cy="228600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直接连接符 10">
            <a:extLst>
              <a:ext uri="{FF2B5EF4-FFF2-40B4-BE49-F238E27FC236}">
                <a16:creationId xmlns="" xmlns:a16="http://schemas.microsoft.com/office/drawing/2014/main" id="{0C0FA80F-6CD5-480C-8DA6-3435B54980CC}"/>
              </a:ext>
            </a:extLst>
          </p:cNvPr>
          <p:cNvSpPr>
            <a:spLocks noChangeShapeType="1"/>
          </p:cNvSpPr>
          <p:nvPr/>
        </p:nvSpPr>
        <p:spPr bwMode="auto">
          <a:xfrm>
            <a:off x="1774825" y="4365625"/>
            <a:ext cx="3200400" cy="121920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直接连接符 11">
            <a:extLst>
              <a:ext uri="{FF2B5EF4-FFF2-40B4-BE49-F238E27FC236}">
                <a16:creationId xmlns="" xmlns:a16="http://schemas.microsoft.com/office/drawing/2014/main" id="{993A790A-873D-45EC-A1A6-FF5BCBA01A9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919288" y="4292600"/>
            <a:ext cx="3048000" cy="137160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3" name="组合 28695">
            <a:extLst>
              <a:ext uri="{FF2B5EF4-FFF2-40B4-BE49-F238E27FC236}">
                <a16:creationId xmlns="" xmlns:a16="http://schemas.microsoft.com/office/drawing/2014/main" id="{D0478AB0-A3B8-450A-B133-B053C4A8AD14}"/>
              </a:ext>
            </a:extLst>
          </p:cNvPr>
          <p:cNvGrpSpPr/>
          <p:nvPr/>
        </p:nvGrpSpPr>
        <p:grpSpPr>
          <a:xfrm>
            <a:off x="2135188" y="3789363"/>
            <a:ext cx="2419350" cy="2419350"/>
            <a:chOff x="432" y="2592"/>
            <a:chExt cx="1524" cy="1524"/>
          </a:xfrm>
        </p:grpSpPr>
        <p:sp>
          <p:nvSpPr>
            <p:cNvPr id="14" name="椭圆 28696">
              <a:extLst>
                <a:ext uri="{FF2B5EF4-FFF2-40B4-BE49-F238E27FC236}">
                  <a16:creationId xmlns="" xmlns:a16="http://schemas.microsoft.com/office/drawing/2014/main" id="{1C21FD6C-C18E-4E20-8154-C97DD48560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" y="2592"/>
              <a:ext cx="1524" cy="1524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>
                <a:ea typeface="黑体" panose="02010609060101010101" pitchFamily="49" charset="-122"/>
              </a:endParaRPr>
            </a:p>
          </p:txBody>
        </p:sp>
        <p:sp>
          <p:nvSpPr>
            <p:cNvPr id="15" name="文本框 28697">
              <a:extLst>
                <a:ext uri="{FF2B5EF4-FFF2-40B4-BE49-F238E27FC236}">
                  <a16:creationId xmlns="" xmlns:a16="http://schemas.microsoft.com/office/drawing/2014/main" id="{FFF976B8-C5E8-4E84-8134-20E80600DA9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94" y="3236"/>
              <a:ext cx="576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1600">
                  <a:solidFill>
                    <a:srgbClr val="FF33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●</a:t>
              </a:r>
              <a:r>
                <a:rPr lang="en-US" altLang="zh-CN" sz="1600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</a:p>
          </p:txBody>
        </p:sp>
      </p:grpSp>
      <p:sp>
        <p:nvSpPr>
          <p:cNvPr id="16" name="圆角矩形 31">
            <a:extLst>
              <a:ext uri="{FF2B5EF4-FFF2-40B4-BE49-F238E27FC236}">
                <a16:creationId xmlns="" xmlns:a16="http://schemas.microsoft.com/office/drawing/2014/main" id="{AB3CCBEF-07EA-4133-A325-FD6CC3C80F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7170" y="938075"/>
            <a:ext cx="1462087" cy="501650"/>
          </a:xfrm>
          <a:prstGeom prst="roundRect">
            <a:avLst>
              <a:gd name="adj" fmla="val 16667"/>
            </a:avLst>
          </a:prstGeom>
          <a:noFill/>
          <a:ln w="25400">
            <a:noFill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说一说</a:t>
            </a:r>
            <a:endParaRPr lang="en-US" altLang="zh-CN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ABDA9FA1-4B86-4D82-9206-B6206C08865E}"/>
              </a:ext>
            </a:extLst>
          </p:cNvPr>
          <p:cNvSpPr/>
          <p:nvPr/>
        </p:nvSpPr>
        <p:spPr>
          <a:xfrm>
            <a:off x="4655842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问题引入</a:t>
            </a:r>
          </a:p>
        </p:txBody>
      </p:sp>
    </p:spTree>
    <p:extLst>
      <p:ext uri="{BB962C8B-B14F-4D97-AF65-F5344CB8AC3E}">
        <p14:creationId xmlns:p14="http://schemas.microsoft.com/office/powerpoint/2010/main" val="284474488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34">
            <a:extLst>
              <a:ext uri="{FF2B5EF4-FFF2-40B4-BE49-F238E27FC236}">
                <a16:creationId xmlns="" xmlns:a16="http://schemas.microsoft.com/office/drawing/2014/main" id="{EBB4D301-C2A1-4677-997F-288C1A3276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318" y="844490"/>
            <a:ext cx="11972682" cy="13849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30000"/>
              </a:spcBef>
              <a:defRPr/>
            </a:pP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问题：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如图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AB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是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的一条弦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,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直径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AB,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垂足为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E.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你能发现图中有哪些相等的线段和劣弧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?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为什么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</a:p>
        </p:txBody>
      </p:sp>
      <p:sp>
        <p:nvSpPr>
          <p:cNvPr id="3" name="Text Box 60">
            <a:extLst>
              <a:ext uri="{FF2B5EF4-FFF2-40B4-BE49-F238E27FC236}">
                <a16:creationId xmlns="" xmlns:a16="http://schemas.microsoft.com/office/drawing/2014/main" id="{5B220E67-9AFE-44BF-9D9A-FF139BCA25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956" y="2259012"/>
            <a:ext cx="24304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线段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 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AE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BE</a:t>
            </a:r>
          </a:p>
        </p:txBody>
      </p:sp>
      <p:grpSp>
        <p:nvGrpSpPr>
          <p:cNvPr id="4" name="Group 67">
            <a:extLst>
              <a:ext uri="{FF2B5EF4-FFF2-40B4-BE49-F238E27FC236}">
                <a16:creationId xmlns="" xmlns:a16="http://schemas.microsoft.com/office/drawing/2014/main" id="{0A09905F-0C32-431C-A139-BF4625F1BFD5}"/>
              </a:ext>
            </a:extLst>
          </p:cNvPr>
          <p:cNvGrpSpPr/>
          <p:nvPr/>
        </p:nvGrpSpPr>
        <p:grpSpPr>
          <a:xfrm>
            <a:off x="254956" y="2606677"/>
            <a:ext cx="3986213" cy="785811"/>
            <a:chOff x="0" y="-26"/>
            <a:chExt cx="2314" cy="495"/>
          </a:xfrm>
        </p:grpSpPr>
        <p:sp>
          <p:nvSpPr>
            <p:cNvPr id="5" name="Text Box 62">
              <a:extLst>
                <a:ext uri="{FF2B5EF4-FFF2-40B4-BE49-F238E27FC236}">
                  <a16:creationId xmlns="" xmlns:a16="http://schemas.microsoft.com/office/drawing/2014/main" id="{1DEF1BE3-6C66-4EA7-9684-D3E45F0BEDA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140"/>
              <a:ext cx="2314" cy="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28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弧</a:t>
              </a:r>
              <a:r>
                <a:rPr lang="en-US" altLang="zh-CN" sz="28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: 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AC=BC,  AD=BD</a:t>
              </a:r>
            </a:p>
          </p:txBody>
        </p:sp>
        <p:sp>
          <p:nvSpPr>
            <p:cNvPr id="6" name="Rectangle 63">
              <a:extLst>
                <a:ext uri="{FF2B5EF4-FFF2-40B4-BE49-F238E27FC236}">
                  <a16:creationId xmlns="" xmlns:a16="http://schemas.microsoft.com/office/drawing/2014/main" id="{414394F8-5B52-4B91-9978-9F13791F12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" y="-18"/>
              <a:ext cx="373" cy="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 b="1">
                  <a:solidFill>
                    <a:srgbClr val="FF0000"/>
                  </a:solidFill>
                  <a:ea typeface="方正姚体" panose="02010601030101010101" pitchFamily="2" charset="-122"/>
                </a:rPr>
                <a:t>⌒</a:t>
              </a:r>
            </a:p>
          </p:txBody>
        </p:sp>
        <p:sp>
          <p:nvSpPr>
            <p:cNvPr id="7" name="Rectangle 64">
              <a:extLst>
                <a:ext uri="{FF2B5EF4-FFF2-40B4-BE49-F238E27FC236}">
                  <a16:creationId xmlns="" xmlns:a16="http://schemas.microsoft.com/office/drawing/2014/main" id="{49969D1A-5FFF-4732-99B2-1D4A1E50F4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1" y="-26"/>
              <a:ext cx="319" cy="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 b="1">
                  <a:solidFill>
                    <a:srgbClr val="FF0000"/>
                  </a:solidFill>
                  <a:ea typeface="方正姚体" panose="02010601030101010101" pitchFamily="2" charset="-122"/>
                </a:rPr>
                <a:t>⌒</a:t>
              </a:r>
            </a:p>
          </p:txBody>
        </p:sp>
        <p:sp>
          <p:nvSpPr>
            <p:cNvPr id="8" name="Rectangle 65">
              <a:extLst>
                <a:ext uri="{FF2B5EF4-FFF2-40B4-BE49-F238E27FC236}">
                  <a16:creationId xmlns="" xmlns:a16="http://schemas.microsoft.com/office/drawing/2014/main" id="{51409FB8-7395-4096-BC36-3ECF33B29F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5" y="-5"/>
              <a:ext cx="319" cy="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 b="1">
                  <a:solidFill>
                    <a:srgbClr val="FF0000"/>
                  </a:solidFill>
                  <a:ea typeface="方正姚体" panose="02010601030101010101" pitchFamily="2" charset="-122"/>
                </a:rPr>
                <a:t>⌒</a:t>
              </a:r>
            </a:p>
          </p:txBody>
        </p:sp>
        <p:sp>
          <p:nvSpPr>
            <p:cNvPr id="9" name="Rectangle 66">
              <a:extLst>
                <a:ext uri="{FF2B5EF4-FFF2-40B4-BE49-F238E27FC236}">
                  <a16:creationId xmlns="" xmlns:a16="http://schemas.microsoft.com/office/drawing/2014/main" id="{17280244-07BB-4538-AE7C-0E2A8F371C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93" y="-25"/>
              <a:ext cx="319" cy="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 b="1">
                  <a:solidFill>
                    <a:srgbClr val="FF0000"/>
                  </a:solidFill>
                  <a:ea typeface="方正姚体" panose="02010601030101010101" pitchFamily="2" charset="-122"/>
                </a:rPr>
                <a:t>⌒</a:t>
              </a:r>
            </a:p>
          </p:txBody>
        </p:sp>
      </p:grpSp>
      <p:grpSp>
        <p:nvGrpSpPr>
          <p:cNvPr id="10" name="Group 48">
            <a:extLst>
              <a:ext uri="{FF2B5EF4-FFF2-40B4-BE49-F238E27FC236}">
                <a16:creationId xmlns="" xmlns:a16="http://schemas.microsoft.com/office/drawing/2014/main" id="{27D7A0CE-C88A-448E-BF13-C039070E8DEE}"/>
              </a:ext>
            </a:extLst>
          </p:cNvPr>
          <p:cNvGrpSpPr/>
          <p:nvPr/>
        </p:nvGrpSpPr>
        <p:grpSpPr>
          <a:xfrm>
            <a:off x="250193" y="3429000"/>
            <a:ext cx="7116763" cy="2330450"/>
            <a:chOff x="-112" y="0"/>
            <a:chExt cx="4483" cy="1468"/>
          </a:xfrm>
        </p:grpSpPr>
        <p:grpSp>
          <p:nvGrpSpPr>
            <p:cNvPr id="11" name="Group 49">
              <a:extLst>
                <a:ext uri="{FF2B5EF4-FFF2-40B4-BE49-F238E27FC236}">
                  <a16:creationId xmlns="" xmlns:a16="http://schemas.microsoft.com/office/drawing/2014/main" id="{F3234A6E-755E-476A-ADC3-2AA131E0A2E0}"/>
                </a:ext>
              </a:extLst>
            </p:cNvPr>
            <p:cNvGrpSpPr/>
            <p:nvPr/>
          </p:nvGrpSpPr>
          <p:grpSpPr>
            <a:xfrm>
              <a:off x="-112" y="0"/>
              <a:ext cx="4483" cy="1468"/>
              <a:chOff x="-112" y="0"/>
              <a:chExt cx="4483" cy="1468"/>
            </a:xfrm>
          </p:grpSpPr>
          <p:sp>
            <p:nvSpPr>
              <p:cNvPr id="13" name="Text Box 50">
                <a:extLst>
                  <a:ext uri="{FF2B5EF4-FFF2-40B4-BE49-F238E27FC236}">
                    <a16:creationId xmlns="" xmlns:a16="http://schemas.microsoft.com/office/drawing/2014/main" id="{E8D801F5-4CE0-4A0C-B23D-257C4768DB3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-112" y="0"/>
                <a:ext cx="4483" cy="14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2800">
                    <a:solidFill>
                      <a:srgbClr val="FF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理由如下：</a:t>
                </a:r>
                <a:endParaRPr lang="en-US" altLang="zh-CN" sz="28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  <a:p>
                <a:pPr>
                  <a:lnSpc>
                    <a:spcPct val="130000"/>
                  </a:lnSpc>
                </a:pPr>
                <a:r>
                  <a:rPr lang="zh-CN" altLang="en-US" sz="2800">
                    <a:solidFill>
                      <a:srgbClr val="FF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把圆沿着直径</a:t>
                </a:r>
                <a:r>
                  <a:rPr lang="zh-CN" altLang="zh-CN" sz="28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CD</a:t>
                </a:r>
                <a:r>
                  <a:rPr lang="zh-CN" altLang="en-US" sz="2800">
                    <a:solidFill>
                      <a:srgbClr val="FF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折叠时，</a:t>
                </a:r>
                <a:r>
                  <a:rPr lang="zh-CN" altLang="zh-CN" sz="28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CD</a:t>
                </a:r>
                <a:r>
                  <a:rPr lang="zh-CN" altLang="en-US" sz="2800">
                    <a:solidFill>
                      <a:srgbClr val="FF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两侧的两个半圆重合，点</a:t>
                </a:r>
                <a:r>
                  <a:rPr lang="zh-CN" altLang="zh-CN" sz="28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A</a:t>
                </a:r>
                <a:r>
                  <a:rPr lang="zh-CN" altLang="en-US" sz="2800">
                    <a:solidFill>
                      <a:srgbClr val="FF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与点</a:t>
                </a:r>
                <a:r>
                  <a:rPr lang="zh-CN" altLang="zh-CN" sz="28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B</a:t>
                </a:r>
                <a:r>
                  <a:rPr lang="zh-CN" altLang="en-US" sz="2800">
                    <a:solidFill>
                      <a:srgbClr val="FF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重合，</a:t>
                </a:r>
                <a:r>
                  <a:rPr lang="zh-CN" altLang="zh-CN" sz="28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AE</a:t>
                </a:r>
                <a:r>
                  <a:rPr lang="zh-CN" altLang="en-US" sz="2800">
                    <a:solidFill>
                      <a:srgbClr val="FF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与</a:t>
                </a:r>
                <a:r>
                  <a:rPr lang="zh-CN" altLang="zh-CN" sz="28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BE</a:t>
                </a:r>
                <a:r>
                  <a:rPr lang="zh-CN" altLang="en-US" sz="2800">
                    <a:solidFill>
                      <a:srgbClr val="FF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重合，</a:t>
                </a:r>
                <a:r>
                  <a:rPr lang="en-US" altLang="zh-CN" sz="28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AC</a:t>
                </a:r>
                <a:r>
                  <a:rPr lang="zh-CN" altLang="en-US" sz="2800">
                    <a:solidFill>
                      <a:srgbClr val="FF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和</a:t>
                </a:r>
                <a:r>
                  <a:rPr lang="en-US" altLang="zh-CN" sz="28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BC</a:t>
                </a:r>
                <a:r>
                  <a:rPr lang="en-US" altLang="zh-CN" sz="2800">
                    <a:solidFill>
                      <a:srgbClr val="FF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,</a:t>
                </a:r>
                <a:r>
                  <a:rPr lang="en-US" altLang="zh-CN" sz="28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AD</a:t>
                </a:r>
                <a:r>
                  <a:rPr lang="zh-CN" altLang="en-US" sz="2800">
                    <a:solidFill>
                      <a:srgbClr val="FF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与</a:t>
                </a:r>
                <a:r>
                  <a:rPr lang="en-US" altLang="zh-CN" sz="28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BD</a:t>
                </a:r>
                <a:r>
                  <a:rPr lang="zh-CN" altLang="en-US" sz="2800">
                    <a:solidFill>
                      <a:srgbClr val="FF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重合．</a:t>
                </a:r>
              </a:p>
            </p:txBody>
          </p:sp>
          <p:sp>
            <p:nvSpPr>
              <p:cNvPr id="14" name="Rectangle 51">
                <a:extLst>
                  <a:ext uri="{FF2B5EF4-FFF2-40B4-BE49-F238E27FC236}">
                    <a16:creationId xmlns="" xmlns:a16="http://schemas.microsoft.com/office/drawing/2014/main" id="{38BE6349-0FC2-4F04-BCC6-F41FA3CE8C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7" y="1011"/>
                <a:ext cx="356" cy="3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zh-CN" sz="2800" b="1">
                    <a:solidFill>
                      <a:srgbClr val="FF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⌒</a:t>
                </a:r>
              </a:p>
            </p:txBody>
          </p:sp>
          <p:sp>
            <p:nvSpPr>
              <p:cNvPr id="15" name="Rectangle 52">
                <a:extLst>
                  <a:ext uri="{FF2B5EF4-FFF2-40B4-BE49-F238E27FC236}">
                    <a16:creationId xmlns="" xmlns:a16="http://schemas.microsoft.com/office/drawing/2014/main" id="{82BDCE84-45FC-459D-B688-BBB6C622AFD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87" y="631"/>
                <a:ext cx="356" cy="3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zh-CN" sz="2800" b="1">
                    <a:solidFill>
                      <a:srgbClr val="FF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⌒</a:t>
                </a:r>
              </a:p>
            </p:txBody>
          </p:sp>
          <p:sp>
            <p:nvSpPr>
              <p:cNvPr id="16" name="Rectangle 53">
                <a:extLst>
                  <a:ext uri="{FF2B5EF4-FFF2-40B4-BE49-F238E27FC236}">
                    <a16:creationId xmlns="" xmlns:a16="http://schemas.microsoft.com/office/drawing/2014/main" id="{39427EC1-741F-4029-BD94-64EAF284149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00" y="1005"/>
                <a:ext cx="356" cy="3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zh-CN" sz="2800" b="1">
                    <a:solidFill>
                      <a:srgbClr val="FF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⌒</a:t>
                </a:r>
              </a:p>
            </p:txBody>
          </p:sp>
        </p:grpSp>
        <p:sp>
          <p:nvSpPr>
            <p:cNvPr id="12" name="Rectangle 54">
              <a:extLst>
                <a:ext uri="{FF2B5EF4-FFF2-40B4-BE49-F238E27FC236}">
                  <a16:creationId xmlns="" xmlns:a16="http://schemas.microsoft.com/office/drawing/2014/main" id="{1434D37F-C7C9-4074-A4C3-9F15C537B5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7" y="1005"/>
              <a:ext cx="356" cy="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zh-CN" sz="2800" b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⌒</a:t>
              </a:r>
            </a:p>
          </p:txBody>
        </p:sp>
      </p:grpSp>
      <p:sp>
        <p:nvSpPr>
          <p:cNvPr id="17" name="Oval 35">
            <a:extLst>
              <a:ext uri="{FF2B5EF4-FFF2-40B4-BE49-F238E27FC236}">
                <a16:creationId xmlns="" xmlns:a16="http://schemas.microsoft.com/office/drawing/2014/main" id="{ABB694C2-52E3-4940-8227-3AD222439A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04367" y="2568575"/>
            <a:ext cx="2449512" cy="2449513"/>
          </a:xfrm>
          <a:prstGeom prst="ellipse">
            <a:avLst/>
          </a:prstGeom>
          <a:noFill/>
          <a:ln w="2857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800" b="1">
                <a:solidFill>
                  <a:srgbClr val="FF0000"/>
                </a:solidFill>
              </a:rPr>
              <a:t>·</a:t>
            </a:r>
          </a:p>
        </p:txBody>
      </p:sp>
      <p:sp>
        <p:nvSpPr>
          <p:cNvPr id="18" name="Text Box 36">
            <a:extLst>
              <a:ext uri="{FF2B5EF4-FFF2-40B4-BE49-F238E27FC236}">
                <a16:creationId xmlns="" xmlns:a16="http://schemas.microsoft.com/office/drawing/2014/main" id="{9CE3EC1E-F66B-40D7-AEBD-AA488BC98C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55305" y="3432175"/>
            <a:ext cx="5048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i="1">
                <a:latin typeface="Times New Roman" panose="02020603050405020304" pitchFamily="18" charset="0"/>
              </a:rPr>
              <a:t>O</a:t>
            </a:r>
          </a:p>
        </p:txBody>
      </p:sp>
      <p:sp>
        <p:nvSpPr>
          <p:cNvPr id="19" name="Freeform 37">
            <a:extLst>
              <a:ext uri="{FF2B5EF4-FFF2-40B4-BE49-F238E27FC236}">
                <a16:creationId xmlns="" xmlns:a16="http://schemas.microsoft.com/office/drawing/2014/main" id="{EA5D1415-2F2C-49EC-8C7E-C77ACA617485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9928330" y="4462463"/>
            <a:ext cx="144463" cy="142875"/>
          </a:xfrm>
          <a:custGeom>
            <a:gdLst>
              <a:gd name="T0" fmla="*/ 0 w 91"/>
              <a:gd name="T1" fmla="*/ 0 h 90"/>
              <a:gd name="T2" fmla="*/ 0 w 91"/>
              <a:gd name="T3" fmla="*/ 90 h 90"/>
              <a:gd name="T4" fmla="*/ 91 w 91"/>
              <a:gd name="T5" fmla="*/ 90 h 9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91" h="90">
                <a:moveTo>
                  <a:pt x="0" y="0"/>
                </a:moveTo>
                <a:lnTo>
                  <a:pt x="0" y="90"/>
                </a:lnTo>
                <a:lnTo>
                  <a:pt x="91" y="90"/>
                </a:lnTo>
              </a:path>
            </a:pathLst>
          </a:custGeom>
          <a:noFill/>
          <a:ln w="2857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" name="Text Box 38">
            <a:extLst>
              <a:ext uri="{FF2B5EF4-FFF2-40B4-BE49-F238E27FC236}">
                <a16:creationId xmlns="" xmlns:a16="http://schemas.microsoft.com/office/drawing/2014/main" id="{F98FDE23-6706-438C-99D4-C902BFA81E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04368" y="4440237"/>
            <a:ext cx="5048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i="1">
                <a:latin typeface="Times New Roman" panose="02020603050405020304" pitchFamily="18" charset="0"/>
              </a:rPr>
              <a:t>A</a:t>
            </a:r>
          </a:p>
        </p:txBody>
      </p:sp>
      <p:sp>
        <p:nvSpPr>
          <p:cNvPr id="21" name="Text Box 39">
            <a:extLst>
              <a:ext uri="{FF2B5EF4-FFF2-40B4-BE49-F238E27FC236}">
                <a16:creationId xmlns="" xmlns:a16="http://schemas.microsoft.com/office/drawing/2014/main" id="{49DED443-0187-47D9-A9B6-2B9D74D921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1930" y="4440237"/>
            <a:ext cx="5048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i="1"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22" name="Text Box 41">
            <a:extLst>
              <a:ext uri="{FF2B5EF4-FFF2-40B4-BE49-F238E27FC236}">
                <a16:creationId xmlns="" xmlns:a16="http://schemas.microsoft.com/office/drawing/2014/main" id="{100116DE-1A32-4AF6-B97D-0AAC1CFD55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2430" y="4945062"/>
            <a:ext cx="5048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i="1">
                <a:latin typeface="Times New Roman" panose="02020603050405020304" pitchFamily="18" charset="0"/>
              </a:rPr>
              <a:t>D</a:t>
            </a:r>
          </a:p>
        </p:txBody>
      </p:sp>
      <p:sp>
        <p:nvSpPr>
          <p:cNvPr id="23" name="Text Box 42">
            <a:extLst>
              <a:ext uri="{FF2B5EF4-FFF2-40B4-BE49-F238E27FC236}">
                <a16:creationId xmlns="" xmlns:a16="http://schemas.microsoft.com/office/drawing/2014/main" id="{5740D036-F84E-4779-99B6-FA419196BD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67968" y="4513262"/>
            <a:ext cx="5048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i="1">
                <a:latin typeface="Times New Roman" panose="02020603050405020304" pitchFamily="18" charset="0"/>
              </a:rPr>
              <a:t>E</a:t>
            </a:r>
          </a:p>
        </p:txBody>
      </p:sp>
      <p:sp>
        <p:nvSpPr>
          <p:cNvPr id="24" name="Line 43">
            <a:extLst>
              <a:ext uri="{FF2B5EF4-FFF2-40B4-BE49-F238E27FC236}">
                <a16:creationId xmlns="" xmlns:a16="http://schemas.microsoft.com/office/drawing/2014/main" id="{30310311-0A13-4EDB-8A0F-17402A22690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926742" y="2562225"/>
            <a:ext cx="0" cy="2447925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" name="Freeform 44">
            <a:extLst>
              <a:ext uri="{FF2B5EF4-FFF2-40B4-BE49-F238E27FC236}">
                <a16:creationId xmlns="" xmlns:a16="http://schemas.microsoft.com/office/drawing/2014/main" id="{09FAEDC5-0954-4A99-9E96-CF4B595DCE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8217" y="3787775"/>
            <a:ext cx="900112" cy="817563"/>
          </a:xfrm>
          <a:custGeom>
            <a:gdLst>
              <a:gd name="T0" fmla="*/ 0 w 567"/>
              <a:gd name="T1" fmla="*/ 515 h 515"/>
              <a:gd name="T2" fmla="*/ 567 w 567"/>
              <a:gd name="T3" fmla="*/ 0 h 515"/>
            </a:gdLst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567" h="515">
                <a:moveTo>
                  <a:pt x="0" y="515"/>
                </a:moveTo>
                <a:lnTo>
                  <a:pt x="567" y="0"/>
                </a:lnTo>
              </a:path>
            </a:pathLst>
          </a:custGeom>
          <a:noFill/>
          <a:ln w="28575">
            <a:solidFill>
              <a:schemeClr val="tx1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6" name="Freeform 45">
            <a:extLst>
              <a:ext uri="{FF2B5EF4-FFF2-40B4-BE49-F238E27FC236}">
                <a16:creationId xmlns="" xmlns:a16="http://schemas.microsoft.com/office/drawing/2014/main" id="{AFA65C41-D1D1-4A9C-B46A-3380B593D9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29917" y="3786187"/>
            <a:ext cx="908050" cy="838200"/>
          </a:xfrm>
          <a:custGeom>
            <a:gdLst>
              <a:gd name="T0" fmla="*/ 0 w 572"/>
              <a:gd name="T1" fmla="*/ 0 h 528"/>
              <a:gd name="T2" fmla="*/ 572 w 572"/>
              <a:gd name="T3" fmla="*/ 528 h 528"/>
            </a:gdLst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572" h="528">
                <a:moveTo>
                  <a:pt x="0" y="0"/>
                </a:moveTo>
                <a:lnTo>
                  <a:pt x="572" y="528"/>
                </a:lnTo>
              </a:path>
            </a:pathLst>
          </a:custGeom>
          <a:noFill/>
          <a:ln w="28575">
            <a:solidFill>
              <a:schemeClr val="tx1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7" name="Freeform 46">
            <a:extLst>
              <a:ext uri="{FF2B5EF4-FFF2-40B4-BE49-F238E27FC236}">
                <a16:creationId xmlns="" xmlns:a16="http://schemas.microsoft.com/office/drawing/2014/main" id="{D1503967-012F-4264-88E7-BD9B420CF4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15517" y="4614863"/>
            <a:ext cx="1808162" cy="1587"/>
          </a:xfrm>
          <a:custGeom>
            <a:gdLst>
              <a:gd name="T0" fmla="*/ 0 w 1139"/>
              <a:gd name="T1" fmla="*/ 1 h 1"/>
              <a:gd name="T2" fmla="*/ 1139 w 1139"/>
              <a:gd name="T3" fmla="*/ 0 h 1"/>
            </a:gdLst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139" h="1">
                <a:moveTo>
                  <a:pt x="0" y="1"/>
                </a:moveTo>
                <a:lnTo>
                  <a:pt x="1139" y="0"/>
                </a:lnTo>
              </a:path>
            </a:pathLst>
          </a:custGeom>
          <a:noFill/>
          <a:ln w="28575">
            <a:solidFill>
              <a:srgbClr val="0000F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grpSp>
        <p:nvGrpSpPr>
          <p:cNvPr id="28" name="Group 47">
            <a:extLst>
              <a:ext uri="{FF2B5EF4-FFF2-40B4-BE49-F238E27FC236}">
                <a16:creationId xmlns="" xmlns:a16="http://schemas.microsoft.com/office/drawing/2014/main" id="{2907920A-55CA-4BB9-B63F-B5FFC9FF5C66}"/>
              </a:ext>
            </a:extLst>
          </p:cNvPr>
          <p:cNvGrpSpPr/>
          <p:nvPr/>
        </p:nvGrpSpPr>
        <p:grpSpPr>
          <a:xfrm>
            <a:off x="8702780" y="2562225"/>
            <a:ext cx="2435225" cy="2462213"/>
            <a:chExt cx="1534" cy="1551"/>
          </a:xfrm>
        </p:grpSpPr>
        <p:grpSp>
          <p:nvGrpSpPr>
            <p:cNvPr id="29" name="Group 48">
              <a:extLst>
                <a:ext uri="{FF2B5EF4-FFF2-40B4-BE49-F238E27FC236}">
                  <a16:creationId xmlns="" xmlns:a16="http://schemas.microsoft.com/office/drawing/2014/main" id="{9DB06AB2-DFF8-47D4-A21A-612BEB457679}"/>
                </a:ext>
              </a:extLst>
            </p:cNvPr>
            <p:cNvGrpSpPr/>
            <p:nvPr/>
          </p:nvGrpSpPr>
          <p:grpSpPr>
            <a:xfrm>
              <a:off x="0" y="0"/>
              <a:ext cx="1534" cy="1551"/>
              <a:chExt cx="1534" cy="1551"/>
            </a:xfrm>
          </p:grpSpPr>
          <p:grpSp>
            <p:nvGrpSpPr>
              <p:cNvPr id="31" name="Group 49">
                <a:extLst>
                  <a:ext uri="{FF2B5EF4-FFF2-40B4-BE49-F238E27FC236}">
                    <a16:creationId xmlns="" xmlns:a16="http://schemas.microsoft.com/office/drawing/2014/main" id="{F35AFAC8-4595-466B-9FF6-C756C57B73AE}"/>
                  </a:ext>
                </a:extLst>
              </p:cNvPr>
              <p:cNvGrpSpPr/>
              <p:nvPr/>
            </p:nvGrpSpPr>
            <p:grpSpPr>
              <a:xfrm>
                <a:off x="0" y="0"/>
                <a:ext cx="1534" cy="1551"/>
                <a:chExt cx="1534" cy="1551"/>
              </a:xfrm>
            </p:grpSpPr>
            <p:grpSp>
              <p:nvGrpSpPr>
                <p:cNvPr id="35" name="Group 50">
                  <a:extLst>
                    <a:ext uri="{FF2B5EF4-FFF2-40B4-BE49-F238E27FC236}">
                      <a16:creationId xmlns="" xmlns:a16="http://schemas.microsoft.com/office/drawing/2014/main" id="{409C5A15-E45B-40F7-971D-586EB4C8C37F}"/>
                    </a:ext>
                  </a:extLst>
                </p:cNvPr>
                <p:cNvGrpSpPr/>
                <p:nvPr/>
              </p:nvGrpSpPr>
              <p:grpSpPr>
                <a:xfrm rot="5400000">
                  <a:off x="377" y="394"/>
                  <a:ext cx="1542" cy="772"/>
                  <a:chExt cx="3601" cy="1800"/>
                </a:xfrm>
              </p:grpSpPr>
              <p:sp>
                <p:nvSpPr>
                  <p:cNvPr id="39" name="m16Arc 211">
                    <a:extLst>
                      <a:ext uri="{FF2B5EF4-FFF2-40B4-BE49-F238E27FC236}">
                        <a16:creationId xmlns="" xmlns:a16="http://schemas.microsoft.com/office/drawing/2014/main" id="{690306F8-D02D-4DAC-A206-6DE37B3BCB4C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" y="0"/>
                    <a:ext cx="3600" cy="1800"/>
                  </a:xfrm>
                  <a:custGeom>
                    <a:gdLst>
                      <a:gd name="T0" fmla="*/ -1 w 43199"/>
                      <a:gd name="T1" fmla="*/ 21423 h 21600"/>
                      <a:gd name="T2" fmla="*/ 21599 w 43199"/>
                      <a:gd name="T3" fmla="*/ 0 h 21600"/>
                      <a:gd name="T4" fmla="*/ 43199 w 43199"/>
                      <a:gd name="T5" fmla="*/ 21600 h 21600"/>
                      <a:gd name="T6" fmla="*/ -1 w 43199"/>
                      <a:gd name="T7" fmla="*/ 21423 h 21600"/>
                      <a:gd name="T8" fmla="*/ 21599 w 43199"/>
                      <a:gd name="T9" fmla="*/ 0 h 21600"/>
                      <a:gd name="T10" fmla="*/ 43199 w 43199"/>
                      <a:gd name="T11" fmla="*/ 21600 h 21600"/>
                      <a:gd name="T12" fmla="*/ 21599 w 43199"/>
                      <a:gd name="T13" fmla="*/ 21600 h 21600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43199" h="21600" fill="none">
                        <a:moveTo>
                          <a:pt x="-1" y="21423"/>
                        </a:moveTo>
                        <a:cubicBezTo>
                          <a:pt x="96" y="9563"/>
                          <a:pt x="9738" y="-1"/>
                          <a:pt x="21599" y="0"/>
                        </a:cubicBezTo>
                        <a:cubicBezTo>
                          <a:pt x="33528" y="0"/>
                          <a:pt x="43199" y="9670"/>
                          <a:pt x="43199" y="21600"/>
                        </a:cubicBezTo>
                      </a:path>
                      <a:path w="43199" h="21600" stroke="0">
                        <a:moveTo>
                          <a:pt x="-1" y="21423"/>
                        </a:moveTo>
                        <a:cubicBezTo>
                          <a:pt x="96" y="9563"/>
                          <a:pt x="9738" y="-1"/>
                          <a:pt x="21599" y="0"/>
                        </a:cubicBezTo>
                        <a:cubicBezTo>
                          <a:pt x="33528" y="0"/>
                          <a:pt x="43199" y="9670"/>
                          <a:pt x="43199" y="21600"/>
                        </a:cubicBezTo>
                        <a:lnTo>
                          <a:pt x="21599" y="21600"/>
                        </a:lnTo>
                        <a:close/>
                      </a:path>
                    </a:pathLst>
                  </a:custGeom>
                  <a:noFill/>
                  <a:ln w="28575">
                    <a:solidFill>
                      <a:srgbClr val="0000FF"/>
                    </a:solidFill>
                    <a:miter lim="800000"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  <p:sp>
                <p:nvSpPr>
                  <p:cNvPr id="40" name="m16Line 212">
                    <a:extLst>
                      <a:ext uri="{FF2B5EF4-FFF2-40B4-BE49-F238E27FC236}">
                        <a16:creationId xmlns="" xmlns:a16="http://schemas.microsoft.com/office/drawing/2014/main" id="{3693B900-4D78-44F3-A194-A877F5CC67AF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0" y="1792"/>
                    <a:ext cx="36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36" name="Group 53">
                  <a:extLst>
                    <a:ext uri="{FF2B5EF4-FFF2-40B4-BE49-F238E27FC236}">
                      <a16:creationId xmlns="" xmlns:a16="http://schemas.microsoft.com/office/drawing/2014/main" id="{3763C9CC-379B-47F8-898E-418E0659BF88}"/>
                    </a:ext>
                  </a:extLst>
                </p:cNvPr>
                <p:cNvGrpSpPr/>
                <p:nvPr/>
              </p:nvGrpSpPr>
              <p:grpSpPr>
                <a:xfrm rot="-5400000">
                  <a:off x="-385" y="385"/>
                  <a:ext cx="1542" cy="772"/>
                  <a:chExt cx="3601" cy="1800"/>
                </a:xfrm>
              </p:grpSpPr>
              <p:sp>
                <p:nvSpPr>
                  <p:cNvPr id="37" name="m16Arc 211">
                    <a:extLst>
                      <a:ext uri="{FF2B5EF4-FFF2-40B4-BE49-F238E27FC236}">
                        <a16:creationId xmlns="" xmlns:a16="http://schemas.microsoft.com/office/drawing/2014/main" id="{EF613D1F-D0B5-4C59-8081-4AE6DD201BF0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" y="0"/>
                    <a:ext cx="3600" cy="1800"/>
                  </a:xfrm>
                  <a:custGeom>
                    <a:gdLst>
                      <a:gd name="T0" fmla="*/ -1 w 43199"/>
                      <a:gd name="T1" fmla="*/ 21423 h 21600"/>
                      <a:gd name="T2" fmla="*/ 21599 w 43199"/>
                      <a:gd name="T3" fmla="*/ 0 h 21600"/>
                      <a:gd name="T4" fmla="*/ 43199 w 43199"/>
                      <a:gd name="T5" fmla="*/ 21600 h 21600"/>
                      <a:gd name="T6" fmla="*/ -1 w 43199"/>
                      <a:gd name="T7" fmla="*/ 21423 h 21600"/>
                      <a:gd name="T8" fmla="*/ 21599 w 43199"/>
                      <a:gd name="T9" fmla="*/ 0 h 21600"/>
                      <a:gd name="T10" fmla="*/ 43199 w 43199"/>
                      <a:gd name="T11" fmla="*/ 21600 h 21600"/>
                      <a:gd name="T12" fmla="*/ 21599 w 43199"/>
                      <a:gd name="T13" fmla="*/ 21600 h 21600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43199" h="21600" fill="none">
                        <a:moveTo>
                          <a:pt x="-1" y="21423"/>
                        </a:moveTo>
                        <a:cubicBezTo>
                          <a:pt x="96" y="9563"/>
                          <a:pt x="9738" y="-1"/>
                          <a:pt x="21599" y="0"/>
                        </a:cubicBezTo>
                        <a:cubicBezTo>
                          <a:pt x="33528" y="0"/>
                          <a:pt x="43199" y="9670"/>
                          <a:pt x="43199" y="21600"/>
                        </a:cubicBezTo>
                      </a:path>
                      <a:path w="43199" h="21600" stroke="0">
                        <a:moveTo>
                          <a:pt x="-1" y="21423"/>
                        </a:moveTo>
                        <a:cubicBezTo>
                          <a:pt x="96" y="9563"/>
                          <a:pt x="9738" y="-1"/>
                          <a:pt x="21599" y="0"/>
                        </a:cubicBezTo>
                        <a:cubicBezTo>
                          <a:pt x="33528" y="0"/>
                          <a:pt x="43199" y="9670"/>
                          <a:pt x="43199" y="21600"/>
                        </a:cubicBezTo>
                        <a:lnTo>
                          <a:pt x="21599" y="21600"/>
                        </a:lnTo>
                        <a:close/>
                      </a:path>
                    </a:pathLst>
                  </a:cu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  <p:sp>
                <p:nvSpPr>
                  <p:cNvPr id="38" name="m16Line 212">
                    <a:extLst>
                      <a:ext uri="{FF2B5EF4-FFF2-40B4-BE49-F238E27FC236}">
                        <a16:creationId xmlns="" xmlns:a16="http://schemas.microsoft.com/office/drawing/2014/main" id="{F6F35059-1A02-40FC-8421-2FAE2EE4CFE9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0" y="1792"/>
                    <a:ext cx="3600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32" name="Group 56">
                <a:extLst>
                  <a:ext uri="{FF2B5EF4-FFF2-40B4-BE49-F238E27FC236}">
                    <a16:creationId xmlns="" xmlns:a16="http://schemas.microsoft.com/office/drawing/2014/main" id="{5CE22909-E26D-4D23-9670-0AF9ABDB47FE}"/>
                  </a:ext>
                </a:extLst>
              </p:cNvPr>
              <p:cNvGrpSpPr/>
              <p:nvPr/>
            </p:nvGrpSpPr>
            <p:grpSpPr>
              <a:xfrm>
                <a:off x="201" y="1297"/>
                <a:ext cx="1139" cy="1"/>
                <a:chExt cx="1139" cy="1"/>
              </a:xfrm>
            </p:grpSpPr>
            <p:sp>
              <p:nvSpPr>
                <p:cNvPr id="33" name="Freeform 57">
                  <a:extLst>
                    <a:ext uri="{FF2B5EF4-FFF2-40B4-BE49-F238E27FC236}">
                      <a16:creationId xmlns="" xmlns:a16="http://schemas.microsoft.com/office/drawing/2014/main" id="{D77433FF-4827-42CB-B2DB-813ED14D280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72" y="0"/>
                  <a:ext cx="567" cy="1"/>
                </a:xfrm>
                <a:custGeom>
                  <a:gdLst>
                    <a:gd name="T0" fmla="*/ 0 w 1139"/>
                    <a:gd name="T1" fmla="*/ 1 h 1"/>
                    <a:gd name="T2" fmla="*/ 1139 w 1139"/>
                    <a:gd name="T3" fmla="*/ 0 h 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1139" h="1">
                      <a:moveTo>
                        <a:pt x="0" y="1"/>
                      </a:moveTo>
                      <a:lnTo>
                        <a:pt x="1139" y="0"/>
                      </a:lnTo>
                    </a:path>
                  </a:pathLst>
                </a:custGeom>
                <a:noFill/>
                <a:ln w="28575">
                  <a:solidFill>
                    <a:srgbClr val="FF3300"/>
                  </a:solidFill>
                  <a:miter lim="800000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34" name="Freeform 58">
                  <a:extLst>
                    <a:ext uri="{FF2B5EF4-FFF2-40B4-BE49-F238E27FC236}">
                      <a16:creationId xmlns="" xmlns:a16="http://schemas.microsoft.com/office/drawing/2014/main" id="{203C4B27-D7D1-4A6C-A952-CFE88856B12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567" cy="1"/>
                </a:xfrm>
                <a:custGeom>
                  <a:gdLst>
                    <a:gd name="T0" fmla="*/ 0 w 1139"/>
                    <a:gd name="T1" fmla="*/ 1 h 1"/>
                    <a:gd name="T2" fmla="*/ 1139 w 1139"/>
                    <a:gd name="T3" fmla="*/ 0 h 1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1139" h="1">
                      <a:moveTo>
                        <a:pt x="0" y="1"/>
                      </a:moveTo>
                      <a:lnTo>
                        <a:pt x="1139" y="0"/>
                      </a:lnTo>
                    </a:path>
                  </a:pathLst>
                </a:custGeom>
                <a:noFill/>
                <a:ln w="28575">
                  <a:solidFill>
                    <a:srgbClr val="FFFFFF">
                      <a:alpha val="0"/>
                    </a:srgbClr>
                  </a:solidFill>
                  <a:miter lim="800000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</p:grpSp>
        </p:grpSp>
        <p:sp>
          <p:nvSpPr>
            <p:cNvPr id="30" name="Freeform 59">
              <a:extLst>
                <a:ext uri="{FF2B5EF4-FFF2-40B4-BE49-F238E27FC236}">
                  <a16:creationId xmlns="" xmlns:a16="http://schemas.microsoft.com/office/drawing/2014/main" id="{6650E9D8-1EC7-4572-9674-C88DE49925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2" y="771"/>
              <a:ext cx="568" cy="523"/>
            </a:xfrm>
            <a:custGeom>
              <a:gdLst>
                <a:gd name="T0" fmla="*/ 0 w 568"/>
                <a:gd name="T1" fmla="*/ 0 h 523"/>
                <a:gd name="T2" fmla="*/ 568 w 568"/>
                <a:gd name="T3" fmla="*/ 523 h 523"/>
              </a:gdLst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68" h="523">
                  <a:moveTo>
                    <a:pt x="0" y="0"/>
                  </a:moveTo>
                  <a:lnTo>
                    <a:pt x="568" y="523"/>
                  </a:lnTo>
                </a:path>
              </a:pathLst>
            </a:custGeom>
            <a:noFill/>
            <a:ln w="28575">
              <a:solidFill>
                <a:schemeClr val="tx1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41" name="Text Box 41">
            <a:extLst>
              <a:ext uri="{FF2B5EF4-FFF2-40B4-BE49-F238E27FC236}">
                <a16:creationId xmlns="" xmlns:a16="http://schemas.microsoft.com/office/drawing/2014/main" id="{0BE160A6-8CFB-46E6-A2FC-D72DAA02DF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90205" y="2063750"/>
            <a:ext cx="5048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i="1">
                <a:latin typeface="Times New Roman" panose="02020603050405020304" pitchFamily="18" charset="0"/>
              </a:rPr>
              <a:t>C</a:t>
            </a:r>
          </a:p>
        </p:txBody>
      </p:sp>
      <p:sp>
        <p:nvSpPr>
          <p:cNvPr id="42" name="矩形 41">
            <a:extLst>
              <a:ext uri="{FF2B5EF4-FFF2-40B4-BE49-F238E27FC236}">
                <a16:creationId xmlns="" xmlns:a16="http://schemas.microsoft.com/office/drawing/2014/main" id="{B17CFD64-4DB9-469B-B5F1-D6D15E94EE76}"/>
              </a:ext>
            </a:extLst>
          </p:cNvPr>
          <p:cNvSpPr/>
          <p:nvPr/>
        </p:nvSpPr>
        <p:spPr>
          <a:xfrm>
            <a:off x="4655845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332935446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3A105DBD-AB7E-4F5E-BFA7-5D315AD620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757" y="1051718"/>
            <a:ext cx="2087562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Font typeface="Wingdings" panose="05000000000000000000" pitchFamily="2" charset="2"/>
              <a:buChar char="u"/>
            </a:pPr>
            <a:r>
              <a:rPr lang="zh-CN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垂径定理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endParaRPr lang="zh-CN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4" name="组合 10272">
            <a:extLst>
              <a:ext uri="{FF2B5EF4-FFF2-40B4-BE49-F238E27FC236}">
                <a16:creationId xmlns="" xmlns:a16="http://schemas.microsoft.com/office/drawing/2014/main" id="{BF01850A-CD44-47DF-BD81-832AE82E274D}"/>
              </a:ext>
            </a:extLst>
          </p:cNvPr>
          <p:cNvGrpSpPr/>
          <p:nvPr/>
        </p:nvGrpSpPr>
        <p:grpSpPr>
          <a:xfrm>
            <a:off x="8854282" y="2239965"/>
            <a:ext cx="2184400" cy="2933700"/>
            <a:chOff x="4105" y="1389"/>
            <a:chExt cx="1376" cy="1848"/>
          </a:xfrm>
        </p:grpSpPr>
        <p:sp>
          <p:nvSpPr>
            <p:cNvPr id="5" name="Oval 17">
              <a:extLst>
                <a:ext uri="{FF2B5EF4-FFF2-40B4-BE49-F238E27FC236}">
                  <a16:creationId xmlns="" xmlns:a16="http://schemas.microsoft.com/office/drawing/2014/main" id="{2EAE6B61-F660-40AB-98E0-7C1EEB0AAA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05" y="1649"/>
              <a:ext cx="1300" cy="1299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2800" b="1">
                  <a:solidFill>
                    <a:srgbClr val="FF0000"/>
                  </a:solidFill>
                </a:rPr>
                <a:t>·</a:t>
              </a:r>
            </a:p>
          </p:txBody>
        </p:sp>
        <p:sp>
          <p:nvSpPr>
            <p:cNvPr id="6" name="Text Box 18">
              <a:extLst>
                <a:ext uri="{FF2B5EF4-FFF2-40B4-BE49-F238E27FC236}">
                  <a16:creationId xmlns="" xmlns:a16="http://schemas.microsoft.com/office/drawing/2014/main" id="{6F32CDF9-FF27-45D9-8292-DC88DC9FBEC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16" y="2107"/>
              <a:ext cx="268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 b="1" i="1">
                  <a:latin typeface="Times New Roman" panose="02020603050405020304" pitchFamily="18" charset="0"/>
                </a:rPr>
                <a:t>O</a:t>
              </a:r>
            </a:p>
          </p:txBody>
        </p:sp>
        <p:sp>
          <p:nvSpPr>
            <p:cNvPr id="7" name="Freeform 19">
              <a:extLst>
                <a:ext uri="{FF2B5EF4-FFF2-40B4-BE49-F238E27FC236}">
                  <a16:creationId xmlns="" xmlns:a16="http://schemas.microsoft.com/office/drawing/2014/main" id="{7953FD9D-51C9-4B16-BB26-4261FBE52C58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4755" y="2654"/>
              <a:ext cx="76" cy="75"/>
            </a:xfrm>
            <a:custGeom>
              <a:gdLst>
                <a:gd name="T0" fmla="*/ 0 w 91"/>
                <a:gd name="T1" fmla="*/ 0 h 90"/>
                <a:gd name="T2" fmla="*/ 0 w 91"/>
                <a:gd name="T3" fmla="*/ 90 h 90"/>
                <a:gd name="T4" fmla="*/ 91 w 91"/>
                <a:gd name="T5" fmla="*/ 90 h 9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1" h="90">
                  <a:moveTo>
                    <a:pt x="0" y="0"/>
                  </a:moveTo>
                  <a:lnTo>
                    <a:pt x="0" y="90"/>
                  </a:lnTo>
                  <a:lnTo>
                    <a:pt x="91" y="90"/>
                  </a:lnTo>
                </a:path>
              </a:pathLst>
            </a:custGeom>
            <a:noFill/>
            <a:ln w="2857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" name="Text Box 20">
              <a:extLst>
                <a:ext uri="{FF2B5EF4-FFF2-40B4-BE49-F238E27FC236}">
                  <a16:creationId xmlns="" xmlns:a16="http://schemas.microsoft.com/office/drawing/2014/main" id="{58C26DB1-1902-491C-A223-4D0500E043D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5" y="2642"/>
              <a:ext cx="268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 b="1" i="1"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9" name="Text Box 21">
              <a:extLst>
                <a:ext uri="{FF2B5EF4-FFF2-40B4-BE49-F238E27FC236}">
                  <a16:creationId xmlns="" xmlns:a16="http://schemas.microsoft.com/office/drawing/2014/main" id="{56FCD008-B028-4ADA-9E8A-BDB70162181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13" y="2642"/>
              <a:ext cx="268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 b="1" i="1"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10" name="Text Box 22">
              <a:extLst>
                <a:ext uri="{FF2B5EF4-FFF2-40B4-BE49-F238E27FC236}">
                  <a16:creationId xmlns="" xmlns:a16="http://schemas.microsoft.com/office/drawing/2014/main" id="{90D2D12D-E2E1-453A-9CA5-8BE11A15955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19" y="1389"/>
              <a:ext cx="268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 b="1" i="1">
                  <a:latin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11" name="Text Box 23">
              <a:extLst>
                <a:ext uri="{FF2B5EF4-FFF2-40B4-BE49-F238E27FC236}">
                  <a16:creationId xmlns="" xmlns:a16="http://schemas.microsoft.com/office/drawing/2014/main" id="{8D71BB99-3F1A-40BC-9914-165F01C2E78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40" y="2910"/>
              <a:ext cx="268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 b="1" i="1">
                  <a:latin typeface="Times New Roman" panose="02020603050405020304" pitchFamily="18" charset="0"/>
                </a:rPr>
                <a:t>D</a:t>
              </a:r>
            </a:p>
          </p:txBody>
        </p:sp>
        <p:sp>
          <p:nvSpPr>
            <p:cNvPr id="12" name="Text Box 24">
              <a:extLst>
                <a:ext uri="{FF2B5EF4-FFF2-40B4-BE49-F238E27FC236}">
                  <a16:creationId xmlns="" xmlns:a16="http://schemas.microsoft.com/office/drawing/2014/main" id="{9C40C4ED-5DAE-4AD1-9132-3A103DE2500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13" y="2659"/>
              <a:ext cx="268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 b="1" i="1">
                  <a:latin typeface="Times New Roman" panose="02020603050405020304" pitchFamily="18" charset="0"/>
                </a:rPr>
                <a:t>E</a:t>
              </a:r>
            </a:p>
          </p:txBody>
        </p:sp>
        <p:sp>
          <p:nvSpPr>
            <p:cNvPr id="13" name="Line 25">
              <a:extLst>
                <a:ext uri="{FF2B5EF4-FFF2-40B4-BE49-F238E27FC236}">
                  <a16:creationId xmlns="" xmlns:a16="http://schemas.microsoft.com/office/drawing/2014/main" id="{B34EFCAB-1F3B-4340-A6EF-1977CB016F2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754" y="1645"/>
              <a:ext cx="0" cy="1299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Freeform 26">
              <a:extLst>
                <a:ext uri="{FF2B5EF4-FFF2-40B4-BE49-F238E27FC236}">
                  <a16:creationId xmlns="" xmlns:a16="http://schemas.microsoft.com/office/drawing/2014/main" id="{4E1D9C21-E9B4-4D8D-8CBA-211991F52C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77" y="2296"/>
              <a:ext cx="478" cy="433"/>
            </a:xfrm>
            <a:custGeom>
              <a:gdLst>
                <a:gd name="T0" fmla="*/ 0 w 567"/>
                <a:gd name="T1" fmla="*/ 515 h 515"/>
                <a:gd name="T2" fmla="*/ 567 w 567"/>
                <a:gd name="T3" fmla="*/ 0 h 515"/>
              </a:gdLst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67" h="515">
                  <a:moveTo>
                    <a:pt x="0" y="515"/>
                  </a:moveTo>
                  <a:lnTo>
                    <a:pt x="567" y="0"/>
                  </a:lnTo>
                </a:path>
              </a:pathLst>
            </a:custGeom>
            <a:noFill/>
            <a:ln w="2857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" name="Freeform 27">
              <a:extLst>
                <a:ext uri="{FF2B5EF4-FFF2-40B4-BE49-F238E27FC236}">
                  <a16:creationId xmlns="" xmlns:a16="http://schemas.microsoft.com/office/drawing/2014/main" id="{23548FD9-CE53-4D01-B52E-9453E4B006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6" y="2295"/>
              <a:ext cx="481" cy="444"/>
            </a:xfrm>
            <a:custGeom>
              <a:gdLst>
                <a:gd name="T0" fmla="*/ 0 w 572"/>
                <a:gd name="T1" fmla="*/ 0 h 528"/>
                <a:gd name="T2" fmla="*/ 572 w 572"/>
                <a:gd name="T3" fmla="*/ 528 h 528"/>
              </a:gdLst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72" h="528">
                  <a:moveTo>
                    <a:pt x="0" y="0"/>
                  </a:moveTo>
                  <a:lnTo>
                    <a:pt x="572" y="528"/>
                  </a:lnTo>
                </a:path>
              </a:pathLst>
            </a:custGeom>
            <a:noFill/>
            <a:ln w="28575">
              <a:solidFill>
                <a:schemeClr val="tx1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" name="Freeform 28">
              <a:extLst>
                <a:ext uri="{FF2B5EF4-FFF2-40B4-BE49-F238E27FC236}">
                  <a16:creationId xmlns="" xmlns:a16="http://schemas.microsoft.com/office/drawing/2014/main" id="{A1BF2D47-39B5-44F0-879F-4BD958C276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70" y="2734"/>
              <a:ext cx="960" cy="1"/>
            </a:xfrm>
            <a:custGeom>
              <a:gdLst>
                <a:gd name="T0" fmla="*/ 0 w 1139"/>
                <a:gd name="T1" fmla="*/ 1 h 1"/>
                <a:gd name="T2" fmla="*/ 1139 w 1139"/>
                <a:gd name="T3" fmla="*/ 0 h 1"/>
              </a:gdLst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39" h="1">
                  <a:moveTo>
                    <a:pt x="0" y="1"/>
                  </a:moveTo>
                  <a:lnTo>
                    <a:pt x="1139" y="0"/>
                  </a:lnTo>
                </a:path>
              </a:pathLst>
            </a:custGeom>
            <a:noFill/>
            <a:ln w="28575">
              <a:solidFill>
                <a:srgbClr val="0000FF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" name="Freeform 29">
              <a:extLst>
                <a:ext uri="{FF2B5EF4-FFF2-40B4-BE49-F238E27FC236}">
                  <a16:creationId xmlns="" xmlns:a16="http://schemas.microsoft.com/office/drawing/2014/main" id="{49E31DF7-F408-457F-AD6B-6D95305E67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5" y="2295"/>
              <a:ext cx="478" cy="440"/>
            </a:xfrm>
            <a:custGeom>
              <a:gdLst>
                <a:gd name="T0" fmla="*/ 0 w 568"/>
                <a:gd name="T1" fmla="*/ 0 h 523"/>
                <a:gd name="T2" fmla="*/ 568 w 568"/>
                <a:gd name="T3" fmla="*/ 523 h 523"/>
              </a:gdLst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68" h="523">
                  <a:moveTo>
                    <a:pt x="0" y="0"/>
                  </a:moveTo>
                  <a:lnTo>
                    <a:pt x="568" y="523"/>
                  </a:lnTo>
                </a:path>
              </a:pathLst>
            </a:custGeom>
            <a:noFill/>
            <a:ln w="2857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18" name="Rectangle 3">
            <a:extLst>
              <a:ext uri="{FF2B5EF4-FFF2-40B4-BE49-F238E27FC236}">
                <a16:creationId xmlns="" xmlns:a16="http://schemas.microsoft.com/office/drawing/2014/main" id="{0F37E35A-1E74-4817-A7E4-80506F787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757" y="1794669"/>
            <a:ext cx="8064500" cy="5048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2800">
                <a:solidFill>
                  <a:srgbClr val="0A21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垂直于弦的直径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平分弦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并且平分弦所对的两条弧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36FE292A-C006-4E46-BE9F-780A503B27D4}"/>
              </a:ext>
            </a:extLst>
          </p:cNvPr>
          <p:cNvGrpSpPr/>
          <p:nvPr/>
        </p:nvGrpSpPr>
        <p:grpSpPr>
          <a:xfrm>
            <a:off x="191293" y="3171826"/>
            <a:ext cx="5543551" cy="1568450"/>
            <a:chOff x="191293" y="3171826"/>
            <a:chExt cx="5543551" cy="1568450"/>
          </a:xfrm>
        </p:grpSpPr>
        <p:sp>
          <p:nvSpPr>
            <p:cNvPr id="2" name="文本框 1">
              <a:extLst>
                <a:ext uri="{FF2B5EF4-FFF2-40B4-BE49-F238E27FC236}">
                  <a16:creationId xmlns="" xmlns:a16="http://schemas.microsoft.com/office/drawing/2014/main" id="{12BC608E-A653-4A88-8B46-9F8149277E75}"/>
                </a:ext>
              </a:extLst>
            </p:cNvPr>
            <p:cNvSpPr txBox="1"/>
            <p:nvPr/>
          </p:nvSpPr>
          <p:spPr>
            <a:xfrm>
              <a:off x="518318" y="3171826"/>
              <a:ext cx="5049838" cy="1568450"/>
            </a:xfrm>
            <a:prstGeom prst="rect">
              <a:avLst/>
            </a:prstGeom>
            <a:noFill/>
            <a:ln w="31750" cmpd="sng">
              <a:solidFill>
                <a:schemeClr val="accent6">
                  <a:lumMod val="75000"/>
                </a:schemeClr>
              </a:solidFill>
              <a:prstDash val="sysDash"/>
            </a:ln>
          </p:spPr>
          <p:txBody>
            <a:bodyPr>
              <a:spAutoFit/>
            </a:bodyPr>
            <a:lstStyle/>
            <a:p>
              <a:pPr>
                <a:defRPr/>
              </a:pPr>
              <a:endParaRPr lang="en-US" altLang="zh-CN" sz="2400" noProof="1"/>
            </a:p>
            <a:p>
              <a:pPr>
                <a:defRPr/>
              </a:pPr>
              <a:endParaRPr lang="en-US" altLang="zh-CN" sz="2400" noProof="1"/>
            </a:p>
            <a:p>
              <a:pPr>
                <a:defRPr/>
              </a:pPr>
              <a:endParaRPr lang="en-US" altLang="zh-CN" sz="2400" noProof="1"/>
            </a:p>
            <a:p>
              <a:pPr>
                <a:defRPr/>
              </a:pPr>
              <a:endParaRPr lang="en-US" altLang="zh-CN" sz="2400" noProof="1"/>
            </a:p>
          </p:txBody>
        </p:sp>
        <p:sp>
          <p:nvSpPr>
            <p:cNvPr id="19" name="Text Box 7">
              <a:extLst>
                <a:ext uri="{FF2B5EF4-FFF2-40B4-BE49-F238E27FC236}">
                  <a16:creationId xmlns="" xmlns:a16="http://schemas.microsoft.com/office/drawing/2014/main" id="{D91D2EB7-0659-4788-A300-84CABA40D8E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1293" y="3287713"/>
              <a:ext cx="4800600" cy="522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>
                <a:buClr>
                  <a:schemeClr val="folHlink"/>
                </a:buClr>
              </a:pPr>
              <a:r>
                <a:rPr lang="en-US" altLang="zh-CN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 ∵</a:t>
              </a:r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 </a:t>
              </a:r>
              <a:r>
                <a:rPr lang="en-US" altLang="zh-CN" sz="28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CD</a:t>
              </a:r>
              <a:r>
                <a:rPr lang="zh-CN" altLang="en-US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是直径，</a:t>
              </a:r>
              <a:r>
                <a:rPr lang="en-US" altLang="zh-CN" sz="2800" b="1" i="1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CD</a:t>
              </a:r>
              <a:r>
                <a:rPr lang="en-US" altLang="zh-CN" sz="280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⊥</a:t>
              </a:r>
              <a:r>
                <a:rPr lang="en-US" altLang="zh-CN" sz="2800" b="1" i="1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AB</a:t>
              </a:r>
              <a:r>
                <a:rPr lang="zh-CN" altLang="en-US" sz="2800" b="1" i="1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，</a:t>
              </a:r>
              <a:endParaRPr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0" name="Text Box 8">
              <a:extLst>
                <a:ext uri="{FF2B5EF4-FFF2-40B4-BE49-F238E27FC236}">
                  <a16:creationId xmlns="" xmlns:a16="http://schemas.microsoft.com/office/drawing/2014/main" id="{978E4098-43A4-4BB7-9CE8-F6DF22385D4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8018" y="3940177"/>
              <a:ext cx="2914650" cy="522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en-US" altLang="zh-CN" sz="2800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∴</a:t>
              </a:r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 </a:t>
              </a:r>
              <a:r>
                <a:rPr lang="en-US" altLang="zh-CN" sz="2800" b="1" i="1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AE</a:t>
              </a:r>
              <a:r>
                <a:rPr lang="en-US" altLang="zh-CN" sz="2800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=</a:t>
              </a:r>
              <a:r>
                <a:rPr lang="en-US" altLang="zh-CN" sz="2800" b="1" i="1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BE</a:t>
              </a:r>
              <a:r>
                <a:rPr lang="en-US" altLang="zh-CN" sz="2800" i="1">
                  <a:solidFill>
                    <a:srgbClr val="00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,</a:t>
              </a:r>
            </a:p>
          </p:txBody>
        </p:sp>
        <p:grpSp>
          <p:nvGrpSpPr>
            <p:cNvPr id="21" name="Group 40">
              <a:extLst>
                <a:ext uri="{FF2B5EF4-FFF2-40B4-BE49-F238E27FC236}">
                  <a16:creationId xmlns="" xmlns:a16="http://schemas.microsoft.com/office/drawing/2014/main" id="{023AC119-AD20-4F8A-BDB0-26CD8F875153}"/>
                </a:ext>
              </a:extLst>
            </p:cNvPr>
            <p:cNvGrpSpPr/>
            <p:nvPr/>
          </p:nvGrpSpPr>
          <p:grpSpPr>
            <a:xfrm>
              <a:off x="2396331" y="3765551"/>
              <a:ext cx="2133600" cy="698501"/>
              <a:chOff x="0" y="49"/>
              <a:chExt cx="1344" cy="440"/>
            </a:xfrm>
          </p:grpSpPr>
          <p:sp>
            <p:nvSpPr>
              <p:cNvPr id="22" name="Text Box 10">
                <a:extLst>
                  <a:ext uri="{FF2B5EF4-FFF2-40B4-BE49-F238E27FC236}">
                    <a16:creationId xmlns="" xmlns:a16="http://schemas.microsoft.com/office/drawing/2014/main" id="{D4DBDBAA-3A1B-473C-AEE0-350807EEB4C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34" y="55"/>
                <a:ext cx="459" cy="3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0" hangingPunct="0"/>
                <a:r>
                  <a:rPr lang="en-US" altLang="zh-CN" sz="28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方正姚体" panose="02010601030101010101" pitchFamily="2" charset="-122"/>
                  </a:rPr>
                  <a:t>⌒</a:t>
                </a:r>
              </a:p>
            </p:txBody>
          </p:sp>
          <p:sp>
            <p:nvSpPr>
              <p:cNvPr id="23" name="Text Box 11">
                <a:extLst>
                  <a:ext uri="{FF2B5EF4-FFF2-40B4-BE49-F238E27FC236}">
                    <a16:creationId xmlns="" xmlns:a16="http://schemas.microsoft.com/office/drawing/2014/main" id="{9E120C95-32E2-4169-9F80-4926F6A8956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82" y="49"/>
                <a:ext cx="458" cy="3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0" hangingPunct="0"/>
                <a:r>
                  <a:rPr lang="en-US" altLang="zh-CN" sz="28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方正姚体" panose="02010601030101010101" pitchFamily="2" charset="-122"/>
                  </a:rPr>
                  <a:t>⌒</a:t>
                </a:r>
              </a:p>
            </p:txBody>
          </p:sp>
          <p:sp>
            <p:nvSpPr>
              <p:cNvPr id="24" name="Text Box 12">
                <a:extLst>
                  <a:ext uri="{FF2B5EF4-FFF2-40B4-BE49-F238E27FC236}">
                    <a16:creationId xmlns="" xmlns:a16="http://schemas.microsoft.com/office/drawing/2014/main" id="{5A2ADA64-A145-4D4D-B5A1-99E1C29250E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160"/>
                <a:ext cx="1344" cy="3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0" hangingPunct="0"/>
                <a:r>
                  <a:rPr lang="en-US" altLang="zh-CN" sz="2800" b="1" i="1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 AC</a:t>
                </a:r>
                <a:r>
                  <a:rPr lang="en-US" altLang="zh-CN" sz="2800" i="1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 </a:t>
                </a:r>
                <a:r>
                  <a:rPr lang="en-US" altLang="zh-CN" sz="2800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=</a:t>
                </a:r>
                <a:r>
                  <a:rPr lang="en-US" altLang="zh-CN" sz="2800" b="1" i="1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BC</a:t>
                </a:r>
                <a:r>
                  <a:rPr lang="en-US" altLang="zh-CN" sz="2800" i="1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,</a:t>
                </a:r>
              </a:p>
            </p:txBody>
          </p:sp>
        </p:grpSp>
        <p:grpSp>
          <p:nvGrpSpPr>
            <p:cNvPr id="25" name="Group 39">
              <a:extLst>
                <a:ext uri="{FF2B5EF4-FFF2-40B4-BE49-F238E27FC236}">
                  <a16:creationId xmlns="" xmlns:a16="http://schemas.microsoft.com/office/drawing/2014/main" id="{5A0694FA-96F2-46FC-B453-F80D3B504450}"/>
                </a:ext>
              </a:extLst>
            </p:cNvPr>
            <p:cNvGrpSpPr/>
            <p:nvPr/>
          </p:nvGrpSpPr>
          <p:grpSpPr>
            <a:xfrm>
              <a:off x="3974307" y="3759202"/>
              <a:ext cx="1760537" cy="704850"/>
              <a:chOff x="0" y="66"/>
              <a:chExt cx="957" cy="444"/>
            </a:xfrm>
          </p:grpSpPr>
          <p:sp>
            <p:nvSpPr>
              <p:cNvPr id="26" name="Text Box 14">
                <a:extLst>
                  <a:ext uri="{FF2B5EF4-FFF2-40B4-BE49-F238E27FC236}">
                    <a16:creationId xmlns="" xmlns:a16="http://schemas.microsoft.com/office/drawing/2014/main" id="{C1679E86-8C9F-4D5A-9528-E8F108125C6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8" y="80"/>
                <a:ext cx="377" cy="3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0" hangingPunct="0"/>
                <a:r>
                  <a:rPr lang="en-US" altLang="zh-CN" sz="28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方正姚体" panose="02010601030101010101" pitchFamily="2" charset="-122"/>
                  </a:rPr>
                  <a:t>⌒</a:t>
                </a:r>
              </a:p>
            </p:txBody>
          </p:sp>
          <p:sp>
            <p:nvSpPr>
              <p:cNvPr id="27" name="Text Box 15">
                <a:extLst>
                  <a:ext uri="{FF2B5EF4-FFF2-40B4-BE49-F238E27FC236}">
                    <a16:creationId xmlns="" xmlns:a16="http://schemas.microsoft.com/office/drawing/2014/main" id="{5D1A2397-EEE5-462E-8AF6-7E5090A8219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75" y="66"/>
                <a:ext cx="376" cy="3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0" hangingPunct="0"/>
                <a:r>
                  <a:rPr lang="en-US" altLang="zh-CN" sz="28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方正姚体" panose="02010601030101010101" pitchFamily="2" charset="-122"/>
                  </a:rPr>
                  <a:t>⌒</a:t>
                </a:r>
              </a:p>
            </p:txBody>
          </p:sp>
          <p:sp>
            <p:nvSpPr>
              <p:cNvPr id="28" name="Text Box 16">
                <a:extLst>
                  <a:ext uri="{FF2B5EF4-FFF2-40B4-BE49-F238E27FC236}">
                    <a16:creationId xmlns="" xmlns:a16="http://schemas.microsoft.com/office/drawing/2014/main" id="{F3E69E67-E601-44E8-A4E5-720858B5DDC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181"/>
                <a:ext cx="957" cy="3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0" hangingPunct="0"/>
                <a:r>
                  <a:rPr lang="en-US" altLang="zh-CN" sz="2800" b="1" i="1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AD</a:t>
                </a:r>
                <a:r>
                  <a:rPr lang="en-US" altLang="zh-CN" sz="2800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 =</a:t>
                </a:r>
                <a:r>
                  <a:rPr lang="en-US" altLang="zh-CN" sz="2800" b="1" i="1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BD</a:t>
                </a:r>
                <a:r>
                  <a:rPr lang="en-US" altLang="zh-CN" sz="2800" i="1">
                    <a:solidFill>
                      <a:srgbClr val="00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.</a:t>
                </a:r>
              </a:p>
            </p:txBody>
          </p:sp>
        </p:grpSp>
      </p:grpSp>
      <p:sp>
        <p:nvSpPr>
          <p:cNvPr id="29" name="Rectangle 2">
            <a:extLst>
              <a:ext uri="{FF2B5EF4-FFF2-40B4-BE49-F238E27FC236}">
                <a16:creationId xmlns="" xmlns:a16="http://schemas.microsoft.com/office/drawing/2014/main" id="{AEA92477-109F-4182-9D00-109F15064F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757" y="2495549"/>
            <a:ext cx="2087562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Font typeface="Wingdings" panose="05000000000000000000" pitchFamily="2" charset="2"/>
              <a:buChar char="u"/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推导格式：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D52E52EE-5C1D-4F5F-8AB1-93FBB0860B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318" y="5173665"/>
            <a:ext cx="11338322" cy="118427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5400">
            <a:solidFill>
              <a:srgbClr val="CC0066"/>
            </a:solidFill>
            <a:prstDash val="sysDash"/>
            <a:round/>
          </a:ln>
        </p:spPr>
        <p:txBody>
          <a:bodyPr/>
          <a:lstStyle/>
          <a:p>
            <a:pPr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2800" kern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温馨提示：</a:t>
            </a:r>
            <a:r>
              <a:rPr lang="zh-CN" altLang="en-US" sz="2800" kern="0">
                <a:latin typeface="黑体" panose="02010609060101010101" pitchFamily="49" charset="-122"/>
                <a:ea typeface="黑体" panose="02010609060101010101" pitchFamily="49" charset="-122"/>
              </a:rPr>
              <a:t>垂径定理是圆中一个重要的定理</a:t>
            </a:r>
            <a:r>
              <a:rPr lang="en-US" altLang="zh-CN" sz="2800" kern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kern="0">
                <a:latin typeface="黑体" panose="02010609060101010101" pitchFamily="49" charset="-122"/>
                <a:ea typeface="黑体" panose="02010609060101010101" pitchFamily="49" charset="-122"/>
              </a:rPr>
              <a:t>三种语言要相互转化</a:t>
            </a:r>
            <a:r>
              <a:rPr lang="en-US" altLang="zh-CN" sz="2800" kern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kern="0">
                <a:latin typeface="黑体" panose="02010609060101010101" pitchFamily="49" charset="-122"/>
                <a:ea typeface="黑体" panose="02010609060101010101" pitchFamily="49" charset="-122"/>
              </a:rPr>
              <a:t>形成整体</a:t>
            </a:r>
            <a:r>
              <a:rPr lang="en-US" altLang="zh-CN" sz="2800" kern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kern="0">
                <a:latin typeface="黑体" panose="02010609060101010101" pitchFamily="49" charset="-122"/>
                <a:ea typeface="黑体" panose="02010609060101010101" pitchFamily="49" charset="-122"/>
              </a:rPr>
              <a:t>才能运用自如</a:t>
            </a:r>
            <a:r>
              <a:rPr lang="en-US" altLang="zh-CN" sz="2800" kern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sz="2800" noProof="1"/>
          </a:p>
        </p:txBody>
      </p:sp>
      <p:sp>
        <p:nvSpPr>
          <p:cNvPr id="32" name="矩形 31">
            <a:extLst>
              <a:ext uri="{FF2B5EF4-FFF2-40B4-BE49-F238E27FC236}">
                <a16:creationId xmlns="" xmlns:a16="http://schemas.microsoft.com/office/drawing/2014/main" id="{BCFCCBD3-495A-4142-B601-68A76E559530}"/>
              </a:ext>
            </a:extLst>
          </p:cNvPr>
          <p:cNvSpPr/>
          <p:nvPr/>
        </p:nvSpPr>
        <p:spPr>
          <a:xfrm>
            <a:off x="4655845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251595199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3">
            <a:extLst>
              <a:ext uri="{FF2B5EF4-FFF2-40B4-BE49-F238E27FC236}">
                <a16:creationId xmlns="" xmlns:a16="http://schemas.microsoft.com/office/drawing/2014/main" id="{85511A56-8522-40FE-B37C-C5CBBFB077C2}"/>
              </a:ext>
            </a:extLst>
          </p:cNvPr>
          <p:cNvSpPr txBox="1"/>
          <p:nvPr/>
        </p:nvSpPr>
        <p:spPr>
          <a:xfrm>
            <a:off x="315439" y="1022541"/>
            <a:ext cx="11561121" cy="738664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defRPr/>
            </a:pPr>
            <a:r>
              <a:rPr lang="zh-CN" altLang="en-US" sz="2800" b="1" noProof="1" smtClea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思考：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下列图形是否具备垂径定理的条件？如果不是，请说明为什么？</a:t>
            </a:r>
          </a:p>
        </p:txBody>
      </p:sp>
      <p:sp>
        <p:nvSpPr>
          <p:cNvPr id="3" name="Text Box 6">
            <a:extLst>
              <a:ext uri="{FF2B5EF4-FFF2-40B4-BE49-F238E27FC236}">
                <a16:creationId xmlns="" xmlns:a16="http://schemas.microsoft.com/office/drawing/2014/main" id="{890B7615-1064-4EEF-A3BC-F0E4D46B0E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96714" y="4515769"/>
            <a:ext cx="11430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</a:t>
            </a:r>
          </a:p>
        </p:txBody>
      </p:sp>
      <p:sp>
        <p:nvSpPr>
          <p:cNvPr id="4" name="Text Box 7">
            <a:extLst>
              <a:ext uri="{FF2B5EF4-FFF2-40B4-BE49-F238E27FC236}">
                <a16:creationId xmlns="" xmlns:a16="http://schemas.microsoft.com/office/drawing/2014/main" id="{22B9C1CC-84AF-4DB3-82BF-ED50000886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3929" y="4515769"/>
            <a:ext cx="2073275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不是，因为没有垂直</a:t>
            </a:r>
          </a:p>
        </p:txBody>
      </p:sp>
      <p:sp>
        <p:nvSpPr>
          <p:cNvPr id="5" name="Text Box 8">
            <a:extLst>
              <a:ext uri="{FF2B5EF4-FFF2-40B4-BE49-F238E27FC236}">
                <a16:creationId xmlns="" xmlns:a16="http://schemas.microsoft.com/office/drawing/2014/main" id="{5672B862-0CEC-445D-90B6-39A8ACB755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75041" y="4520816"/>
            <a:ext cx="14478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</a:t>
            </a:r>
          </a:p>
        </p:txBody>
      </p:sp>
      <p:sp>
        <p:nvSpPr>
          <p:cNvPr id="6" name="Text Box 9">
            <a:extLst>
              <a:ext uri="{FF2B5EF4-FFF2-40B4-BE49-F238E27FC236}">
                <a16:creationId xmlns="" xmlns:a16="http://schemas.microsoft.com/office/drawing/2014/main" id="{23079858-2749-4F89-99DC-7BE434FB25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40216" y="4561807"/>
            <a:ext cx="2493963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不是，因为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没有过圆心</a:t>
            </a:r>
          </a:p>
        </p:txBody>
      </p:sp>
      <p:pic>
        <p:nvPicPr>
          <p:cNvPr id="57" name="图片 56">
            <a:extLst>
              <a:ext uri="{FF2B5EF4-FFF2-40B4-BE49-F238E27FC236}">
                <a16:creationId xmlns="" xmlns:a16="http://schemas.microsoft.com/office/drawing/2014/main" id="{305DAC2F-FA26-4150-BFFF-5768E55C66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8072" y="1918648"/>
            <a:ext cx="8504657" cy="2597121"/>
          </a:xfrm>
          <a:prstGeom prst="rect">
            <a:avLst/>
          </a:prstGeom>
        </p:spPr>
      </p:pic>
      <p:sp>
        <p:nvSpPr>
          <p:cNvPr id="58" name="矩形 57">
            <a:extLst>
              <a:ext uri="{FF2B5EF4-FFF2-40B4-BE49-F238E27FC236}">
                <a16:creationId xmlns="" xmlns:a16="http://schemas.microsoft.com/office/drawing/2014/main" id="{D80A080C-D99D-4B38-B325-A1751539AAD6}"/>
              </a:ext>
            </a:extLst>
          </p:cNvPr>
          <p:cNvSpPr/>
          <p:nvPr/>
        </p:nvSpPr>
        <p:spPr>
          <a:xfrm>
            <a:off x="4655845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81372540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6">
            <a:extLst>
              <a:ext uri="{FF2B5EF4-FFF2-40B4-BE49-F238E27FC236}">
                <a16:creationId xmlns="" xmlns:a16="http://schemas.microsoft.com/office/drawing/2014/main" id="{356C27D1-9EA0-4A67-A950-1FF745DA06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7623" y="1214558"/>
            <a:ext cx="48133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垂径定理的几个基本图形：</a:t>
            </a:r>
          </a:p>
        </p:txBody>
      </p:sp>
      <p:sp>
        <p:nvSpPr>
          <p:cNvPr id="64" name="矩形 63">
            <a:extLst>
              <a:ext uri="{FF2B5EF4-FFF2-40B4-BE49-F238E27FC236}">
                <a16:creationId xmlns="" xmlns:a16="http://schemas.microsoft.com/office/drawing/2014/main" id="{C49CBCF6-42A2-4F76-91BA-14F889A2C9A5}"/>
              </a:ext>
            </a:extLst>
          </p:cNvPr>
          <p:cNvSpPr/>
          <p:nvPr/>
        </p:nvSpPr>
        <p:spPr>
          <a:xfrm>
            <a:off x="4655845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  <p:grpSp>
        <p:nvGrpSpPr>
          <p:cNvPr id="68" name="组合 67">
            <a:extLst>
              <a:ext uri="{FF2B5EF4-FFF2-40B4-BE49-F238E27FC236}">
                <a16:creationId xmlns="" xmlns:a16="http://schemas.microsoft.com/office/drawing/2014/main" id="{5F2BB2E4-1032-4FAD-94AC-291DB1DB3DC1}"/>
              </a:ext>
            </a:extLst>
          </p:cNvPr>
          <p:cNvGrpSpPr/>
          <p:nvPr/>
        </p:nvGrpSpPr>
        <p:grpSpPr>
          <a:xfrm>
            <a:off x="2135560" y="1916832"/>
            <a:ext cx="8134819" cy="2459658"/>
            <a:chOff x="2135560" y="1916832"/>
            <a:chExt cx="8134819" cy="2459658"/>
          </a:xfrm>
        </p:grpSpPr>
        <p:grpSp>
          <p:nvGrpSpPr>
            <p:cNvPr id="3" name="组合 27">
              <a:extLst>
                <a:ext uri="{FF2B5EF4-FFF2-40B4-BE49-F238E27FC236}">
                  <a16:creationId xmlns="" xmlns:a16="http://schemas.microsoft.com/office/drawing/2014/main" id="{7F03C205-07CA-45E5-96BC-C6BE468D6A04}"/>
                </a:ext>
              </a:extLst>
            </p:cNvPr>
            <p:cNvGrpSpPr/>
            <p:nvPr/>
          </p:nvGrpSpPr>
          <p:grpSpPr>
            <a:xfrm>
              <a:off x="2135560" y="1916832"/>
              <a:ext cx="1787994" cy="2459658"/>
              <a:chOff x="539552" y="2348880"/>
              <a:chExt cx="1787339" cy="2458544"/>
            </a:xfrm>
          </p:grpSpPr>
          <p:grpSp>
            <p:nvGrpSpPr>
              <p:cNvPr id="4" name="组合 42">
                <a:extLst>
                  <a:ext uri="{FF2B5EF4-FFF2-40B4-BE49-F238E27FC236}">
                    <a16:creationId xmlns="" xmlns:a16="http://schemas.microsoft.com/office/drawing/2014/main" id="{2B4DAD9A-812F-4420-9E2E-5C2E6A09DDD9}"/>
                  </a:ext>
                </a:extLst>
              </p:cNvPr>
              <p:cNvGrpSpPr/>
              <p:nvPr/>
            </p:nvGrpSpPr>
            <p:grpSpPr>
              <a:xfrm>
                <a:off x="620438" y="2780928"/>
                <a:ext cx="1656184" cy="1656184"/>
                <a:chOff x="620438" y="2780928"/>
                <a:chExt cx="1656184" cy="1656184"/>
              </a:xfrm>
            </p:grpSpPr>
            <p:sp>
              <p:nvSpPr>
                <p:cNvPr id="17" name="椭圆 16">
                  <a:extLst>
                    <a:ext uri="{FF2B5EF4-FFF2-40B4-BE49-F238E27FC236}">
                      <a16:creationId xmlns="" xmlns:a16="http://schemas.microsoft.com/office/drawing/2014/main" id="{267A0D40-55A7-48B1-BD7C-FC78A49472A2}"/>
                    </a:ext>
                  </a:extLst>
                </p:cNvPr>
                <p:cNvSpPr/>
                <p:nvPr/>
              </p:nvSpPr>
              <p:spPr bwMode="auto">
                <a:xfrm>
                  <a:off x="620485" y="2780484"/>
                  <a:ext cx="1656743" cy="1656600"/>
                </a:xfrm>
                <a:prstGeom prst="ellipse">
                  <a:avLst/>
                </a:prstGeom>
                <a:noFill/>
                <a:ln w="25400" cap="flat" cmpd="sng" algn="ctr">
                  <a:solidFill>
                    <a:schemeClr val="accent2">
                      <a:lumMod val="75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 sz="2000"/>
                </a:p>
              </p:txBody>
            </p:sp>
            <p:sp>
              <p:nvSpPr>
                <p:cNvPr id="18" name="椭圆 17">
                  <a:extLst>
                    <a:ext uri="{FF2B5EF4-FFF2-40B4-BE49-F238E27FC236}">
                      <a16:creationId xmlns="" xmlns:a16="http://schemas.microsoft.com/office/drawing/2014/main" id="{B7F0B1EF-FAEF-4C05-892E-02637836C95A}"/>
                    </a:ext>
                  </a:extLst>
                </p:cNvPr>
                <p:cNvSpPr/>
                <p:nvPr/>
              </p:nvSpPr>
              <p:spPr bwMode="auto">
                <a:xfrm>
                  <a:off x="1394901" y="3554834"/>
                  <a:ext cx="117432" cy="117422"/>
                </a:xfrm>
                <a:prstGeom prst="ellipse">
                  <a:avLst/>
                </a:prstGeom>
                <a:solidFill>
                  <a:schemeClr val="accent2">
                    <a:lumMod val="75000"/>
                  </a:schemeClr>
                </a:solidFill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 sz="2000"/>
                </a:p>
              </p:txBody>
            </p:sp>
          </p:grpSp>
          <p:cxnSp>
            <p:nvCxnSpPr>
              <p:cNvPr id="5" name="直接连接符 29">
                <a:extLst>
                  <a:ext uri="{FF2B5EF4-FFF2-40B4-BE49-F238E27FC236}">
                    <a16:creationId xmlns="" xmlns:a16="http://schemas.microsoft.com/office/drawing/2014/main" id="{6B4134AE-873C-47EF-B924-3146A2DBAA3A}"/>
                  </a:ext>
                </a:extLst>
              </p:cNvPr>
              <p:cNvCxnSpPr>
                <a:cxnSpLocks noChangeShapeType="1"/>
                <a:stCxn id="17" idx="3"/>
                <a:endCxn id="17" idx="5"/>
              </p:cNvCxnSpPr>
              <p:nvPr/>
            </p:nvCxnSpPr>
            <p:spPr bwMode="auto">
              <a:xfrm>
                <a:off x="863392" y="4194651"/>
                <a:ext cx="1169952" cy="0"/>
              </a:xfrm>
              <a:prstGeom prst="line">
                <a:avLst/>
              </a:prstGeom>
              <a:noFill/>
              <a:ln w="25400">
                <a:solidFill>
                  <a:srgbClr val="262626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" name="直接连接符 30">
                <a:extLst>
                  <a:ext uri="{FF2B5EF4-FFF2-40B4-BE49-F238E27FC236}">
                    <a16:creationId xmlns="" xmlns:a16="http://schemas.microsoft.com/office/drawing/2014/main" id="{89FAD87A-90CC-4850-A6A9-09179D7C25A6}"/>
                  </a:ext>
                </a:extLst>
              </p:cNvPr>
              <p:cNvCxnSpPr>
                <a:cxnSpLocks noChangeShapeType="1"/>
                <a:stCxn id="17" idx="0"/>
                <a:endCxn id="17" idx="4"/>
              </p:cNvCxnSpPr>
              <p:nvPr/>
            </p:nvCxnSpPr>
            <p:spPr bwMode="auto">
              <a:xfrm flipH="1">
                <a:off x="1449162" y="2780565"/>
                <a:ext cx="0" cy="1656910"/>
              </a:xfrm>
              <a:prstGeom prst="line">
                <a:avLst/>
              </a:prstGeom>
              <a:noFill/>
              <a:ln w="25400">
                <a:solidFill>
                  <a:srgbClr val="262626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7" name="TextBox 31">
                <a:extLst>
                  <a:ext uri="{FF2B5EF4-FFF2-40B4-BE49-F238E27FC236}">
                    <a16:creationId xmlns="" xmlns:a16="http://schemas.microsoft.com/office/drawing/2014/main" id="{DD07122F-C310-47B3-BDAC-0701CD7E547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39552" y="4077072"/>
                <a:ext cx="366384" cy="3961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000" b="1" i="1">
                    <a:latin typeface="Times New Roman" panose="02020603050405020304" pitchFamily="18" charset="0"/>
                  </a:rPr>
                  <a:t>A</a:t>
                </a:r>
                <a:endParaRPr lang="en-US" altLang="zh-CN" sz="2000" b="1" i="1">
                  <a:latin typeface="Times New Roman" pitchFamily="18" charset="0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8" name="组合 61">
                <a:extLst>
                  <a:ext uri="{FF2B5EF4-FFF2-40B4-BE49-F238E27FC236}">
                    <a16:creationId xmlns="" xmlns:a16="http://schemas.microsoft.com/office/drawing/2014/main" id="{F771DEFC-D906-4A9C-B6CB-5D0DDE1BF54B}"/>
                  </a:ext>
                </a:extLst>
              </p:cNvPr>
              <p:cNvGrpSpPr/>
              <p:nvPr/>
            </p:nvGrpSpPr>
            <p:grpSpPr>
              <a:xfrm>
                <a:off x="611560" y="2780928"/>
                <a:ext cx="1656184" cy="1656184"/>
                <a:chOff x="611560" y="2780928"/>
                <a:chExt cx="1656184" cy="1656184"/>
              </a:xfrm>
            </p:grpSpPr>
            <p:sp>
              <p:nvSpPr>
                <p:cNvPr id="15" name="椭圆 14">
                  <a:extLst>
                    <a:ext uri="{FF2B5EF4-FFF2-40B4-BE49-F238E27FC236}">
                      <a16:creationId xmlns="" xmlns:a16="http://schemas.microsoft.com/office/drawing/2014/main" id="{5FDD456E-2D84-46F1-B0C2-3C1CCF2B0AC9}"/>
                    </a:ext>
                  </a:extLst>
                </p:cNvPr>
                <p:cNvSpPr/>
                <p:nvPr/>
              </p:nvSpPr>
              <p:spPr bwMode="auto">
                <a:xfrm>
                  <a:off x="610964" y="2780484"/>
                  <a:ext cx="1656743" cy="1656600"/>
                </a:xfrm>
                <a:prstGeom prst="ellipse">
                  <a:avLst/>
                </a:prstGeom>
                <a:noFill/>
                <a:ln w="25400" cap="flat" cmpd="sng" algn="ctr">
                  <a:solidFill>
                    <a:schemeClr val="accent2">
                      <a:lumMod val="75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 sz="2000"/>
                </a:p>
              </p:txBody>
            </p:sp>
            <p:sp>
              <p:nvSpPr>
                <p:cNvPr id="16" name="椭圆 15">
                  <a:extLst>
                    <a:ext uri="{FF2B5EF4-FFF2-40B4-BE49-F238E27FC236}">
                      <a16:creationId xmlns="" xmlns:a16="http://schemas.microsoft.com/office/drawing/2014/main" id="{3AB58A5C-31C8-4CEF-BCE4-E876CA9BED85}"/>
                    </a:ext>
                  </a:extLst>
                </p:cNvPr>
                <p:cNvSpPr/>
                <p:nvPr/>
              </p:nvSpPr>
              <p:spPr bwMode="auto">
                <a:xfrm>
                  <a:off x="1394902" y="3554834"/>
                  <a:ext cx="117432" cy="117422"/>
                </a:xfrm>
                <a:prstGeom prst="ellipse">
                  <a:avLst/>
                </a:prstGeom>
                <a:solidFill>
                  <a:schemeClr val="accent2">
                    <a:lumMod val="75000"/>
                  </a:schemeClr>
                </a:solidFill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 sz="2000"/>
                </a:p>
              </p:txBody>
            </p:sp>
          </p:grpSp>
          <p:sp>
            <p:nvSpPr>
              <p:cNvPr id="9" name="TextBox 33">
                <a:extLst>
                  <a:ext uri="{FF2B5EF4-FFF2-40B4-BE49-F238E27FC236}">
                    <a16:creationId xmlns="" xmlns:a16="http://schemas.microsoft.com/office/drawing/2014/main" id="{7B4C8D30-6B08-4E5E-BF78-7B53E44D77C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970834" y="4031698"/>
                <a:ext cx="356057" cy="3999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000" b="1" i="1">
                    <a:latin typeface="Times New Roman" panose="02020603050405020304" pitchFamily="18" charset="0"/>
                  </a:rPr>
                  <a:t>B</a:t>
                </a:r>
                <a:endParaRPr lang="zh-CN" altLang="en-US" sz="2000" b="1" i="1">
                  <a:latin typeface="Times New Roman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0" name="矩形 9">
                <a:extLst>
                  <a:ext uri="{FF2B5EF4-FFF2-40B4-BE49-F238E27FC236}">
                    <a16:creationId xmlns="" xmlns:a16="http://schemas.microsoft.com/office/drawing/2014/main" id="{63384B10-EEC2-4A55-AFEA-33038BB1E928}"/>
                  </a:ext>
                </a:extLst>
              </p:cNvPr>
              <p:cNvSpPr/>
              <p:nvPr/>
            </p:nvSpPr>
            <p:spPr bwMode="auto">
              <a:xfrm>
                <a:off x="1458378" y="4076884"/>
                <a:ext cx="160278" cy="117422"/>
              </a:xfrm>
              <a:prstGeom prst="rect">
                <a:avLst/>
              </a:prstGeom>
              <a:solidFill>
                <a:schemeClr val="accent1"/>
              </a:solidFill>
              <a:ln w="19050" cap="flat" cmpd="sng" algn="ctr">
                <a:solidFill>
                  <a:schemeClr val="tx2">
                    <a:lumMod val="85000"/>
                    <a:lumOff val="1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zh-CN" altLang="en-US" sz="2000"/>
              </a:p>
            </p:txBody>
          </p:sp>
          <p:sp>
            <p:nvSpPr>
              <p:cNvPr id="11" name="TextBox 35">
                <a:extLst>
                  <a:ext uri="{FF2B5EF4-FFF2-40B4-BE49-F238E27FC236}">
                    <a16:creationId xmlns="" xmlns:a16="http://schemas.microsoft.com/office/drawing/2014/main" id="{4309FCA5-8091-4AD8-A11B-AEBA36A5C70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445846" y="3356992"/>
                <a:ext cx="380353" cy="3961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000" b="1" i="1">
                    <a:latin typeface="Times New Roman" panose="02020603050405020304" pitchFamily="18" charset="0"/>
                  </a:rPr>
                  <a:t>O</a:t>
                </a:r>
                <a:endParaRPr lang="zh-CN" altLang="en-US" sz="2000" b="1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" name="TextBox 36">
                <a:extLst>
                  <a:ext uri="{FF2B5EF4-FFF2-40B4-BE49-F238E27FC236}">
                    <a16:creationId xmlns="" xmlns:a16="http://schemas.microsoft.com/office/drawing/2014/main" id="{D9B591E5-5901-4C0A-A7DD-CB0243B7C98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331640" y="2348880"/>
                <a:ext cx="366384" cy="3961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000" b="1" i="1">
                    <a:latin typeface="Times New Roman" panose="02020603050405020304" pitchFamily="18" charset="0"/>
                  </a:rPr>
                  <a:t>C</a:t>
                </a:r>
                <a:endParaRPr lang="zh-CN" altLang="en-US" sz="2000" b="1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3" name="TextBox 37">
                <a:extLst>
                  <a:ext uri="{FF2B5EF4-FFF2-40B4-BE49-F238E27FC236}">
                    <a16:creationId xmlns="" xmlns:a16="http://schemas.microsoft.com/office/drawing/2014/main" id="{DEDEC5A7-449F-4D72-8AF6-923F22B3047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29822" y="4407495"/>
                <a:ext cx="370478" cy="3999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000" b="1" i="1">
                    <a:latin typeface="Times New Roman" panose="02020603050405020304" pitchFamily="18" charset="0"/>
                  </a:rPr>
                  <a:t>D</a:t>
                </a:r>
                <a:endParaRPr lang="zh-CN" altLang="en-US" sz="2000" b="1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4" name="TextBox 38">
                <a:extLst>
                  <a:ext uri="{FF2B5EF4-FFF2-40B4-BE49-F238E27FC236}">
                    <a16:creationId xmlns="" xmlns:a16="http://schemas.microsoft.com/office/drawing/2014/main" id="{B0D18BAE-0F8B-4749-9F67-BA3A85157A5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373838" y="4092829"/>
                <a:ext cx="356058" cy="3999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000" b="1" i="1">
                    <a:latin typeface="Times New Roman" panose="02020603050405020304" pitchFamily="18" charset="0"/>
                  </a:rPr>
                  <a:t>E</a:t>
                </a:r>
                <a:endParaRPr lang="zh-CN" altLang="en-US" sz="2000" b="1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9" name="组合 43">
              <a:extLst>
                <a:ext uri="{FF2B5EF4-FFF2-40B4-BE49-F238E27FC236}">
                  <a16:creationId xmlns="" xmlns:a16="http://schemas.microsoft.com/office/drawing/2014/main" id="{B2523027-1DDE-4A14-A7D2-6A279FE5C55C}"/>
                </a:ext>
              </a:extLst>
            </p:cNvPr>
            <p:cNvGrpSpPr/>
            <p:nvPr/>
          </p:nvGrpSpPr>
          <p:grpSpPr>
            <a:xfrm>
              <a:off x="4151685" y="2332758"/>
              <a:ext cx="1787994" cy="2027827"/>
              <a:chOff x="539552" y="2780928"/>
              <a:chExt cx="1787339" cy="2026395"/>
            </a:xfrm>
          </p:grpSpPr>
          <p:grpSp>
            <p:nvGrpSpPr>
              <p:cNvPr id="20" name="组合 42">
                <a:extLst>
                  <a:ext uri="{FF2B5EF4-FFF2-40B4-BE49-F238E27FC236}">
                    <a16:creationId xmlns="" xmlns:a16="http://schemas.microsoft.com/office/drawing/2014/main" id="{3FB5E4BC-CCEA-4E6D-B2CF-471B7E0C7158}"/>
                  </a:ext>
                </a:extLst>
              </p:cNvPr>
              <p:cNvGrpSpPr/>
              <p:nvPr/>
            </p:nvGrpSpPr>
            <p:grpSpPr>
              <a:xfrm>
                <a:off x="620438" y="2780928"/>
                <a:ext cx="1656184" cy="1656184"/>
                <a:chOff x="620438" y="2780928"/>
                <a:chExt cx="1656184" cy="1656184"/>
              </a:xfrm>
            </p:grpSpPr>
            <p:sp>
              <p:nvSpPr>
                <p:cNvPr id="32" name="椭圆 31">
                  <a:extLst>
                    <a:ext uri="{FF2B5EF4-FFF2-40B4-BE49-F238E27FC236}">
                      <a16:creationId xmlns="" xmlns:a16="http://schemas.microsoft.com/office/drawing/2014/main" id="{D1012F17-243A-44FA-B9C1-207D21EBCE2C}"/>
                    </a:ext>
                  </a:extLst>
                </p:cNvPr>
                <p:cNvSpPr/>
                <p:nvPr/>
              </p:nvSpPr>
              <p:spPr bwMode="auto">
                <a:xfrm>
                  <a:off x="620485" y="2780928"/>
                  <a:ext cx="1656743" cy="1656180"/>
                </a:xfrm>
                <a:prstGeom prst="ellipse">
                  <a:avLst/>
                </a:prstGeom>
                <a:noFill/>
                <a:ln w="25400" cap="flat" cmpd="sng" algn="ctr">
                  <a:solidFill>
                    <a:schemeClr val="accent2">
                      <a:lumMod val="75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 sz="2000"/>
                </a:p>
              </p:txBody>
            </p:sp>
            <p:sp>
              <p:nvSpPr>
                <p:cNvPr id="33" name="椭圆 32">
                  <a:extLst>
                    <a:ext uri="{FF2B5EF4-FFF2-40B4-BE49-F238E27FC236}">
                      <a16:creationId xmlns="" xmlns:a16="http://schemas.microsoft.com/office/drawing/2014/main" id="{98FB4598-1391-4FF7-A882-423BD261643D}"/>
                    </a:ext>
                  </a:extLst>
                </p:cNvPr>
                <p:cNvSpPr/>
                <p:nvPr/>
              </p:nvSpPr>
              <p:spPr bwMode="auto">
                <a:xfrm>
                  <a:off x="1394901" y="3555081"/>
                  <a:ext cx="117432" cy="117392"/>
                </a:xfrm>
                <a:prstGeom prst="ellipse">
                  <a:avLst/>
                </a:prstGeom>
                <a:solidFill>
                  <a:schemeClr val="accent2">
                    <a:lumMod val="75000"/>
                  </a:schemeClr>
                </a:solidFill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 sz="2000"/>
                </a:p>
              </p:txBody>
            </p:sp>
          </p:grpSp>
          <p:cxnSp>
            <p:nvCxnSpPr>
              <p:cNvPr id="21" name="直接连接符 45">
                <a:extLst>
                  <a:ext uri="{FF2B5EF4-FFF2-40B4-BE49-F238E27FC236}">
                    <a16:creationId xmlns="" xmlns:a16="http://schemas.microsoft.com/office/drawing/2014/main" id="{FED96066-D2D7-4611-AFB9-D304DCE5532A}"/>
                  </a:ext>
                </a:extLst>
              </p:cNvPr>
              <p:cNvCxnSpPr>
                <a:cxnSpLocks noChangeShapeType="1"/>
                <a:stCxn id="32" idx="3"/>
                <a:endCxn id="32" idx="5"/>
              </p:cNvCxnSpPr>
              <p:nvPr/>
            </p:nvCxnSpPr>
            <p:spPr bwMode="auto">
              <a:xfrm>
                <a:off x="863392" y="4194768"/>
                <a:ext cx="1169951" cy="0"/>
              </a:xfrm>
              <a:prstGeom prst="line">
                <a:avLst/>
              </a:prstGeom>
              <a:noFill/>
              <a:ln w="25400">
                <a:solidFill>
                  <a:srgbClr val="262626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2" name="直接连接符 46">
                <a:extLst>
                  <a:ext uri="{FF2B5EF4-FFF2-40B4-BE49-F238E27FC236}">
                    <a16:creationId xmlns="" xmlns:a16="http://schemas.microsoft.com/office/drawing/2014/main" id="{06D69992-05C2-46DA-9CA2-3D179CBBA20A}"/>
                  </a:ext>
                </a:extLst>
              </p:cNvPr>
              <p:cNvCxnSpPr>
                <a:cxnSpLocks noChangeShapeType="1"/>
                <a:stCxn id="27" idx="1"/>
                <a:endCxn id="32" idx="4"/>
              </p:cNvCxnSpPr>
              <p:nvPr/>
            </p:nvCxnSpPr>
            <p:spPr bwMode="auto">
              <a:xfrm>
                <a:off x="1445986" y="3554970"/>
                <a:ext cx="2540" cy="882897"/>
              </a:xfrm>
              <a:prstGeom prst="line">
                <a:avLst/>
              </a:prstGeom>
              <a:noFill/>
              <a:ln w="25400">
                <a:solidFill>
                  <a:srgbClr val="262626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23" name="TextBox 47">
                <a:extLst>
                  <a:ext uri="{FF2B5EF4-FFF2-40B4-BE49-F238E27FC236}">
                    <a16:creationId xmlns="" xmlns:a16="http://schemas.microsoft.com/office/drawing/2014/main" id="{437F2583-9712-431E-B876-2163ADA32AA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39552" y="4077072"/>
                <a:ext cx="366384" cy="3960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000" b="1" i="1">
                    <a:latin typeface="Times New Roman" panose="02020603050405020304" pitchFamily="18" charset="0"/>
                  </a:rPr>
                  <a:t>A</a:t>
                </a:r>
                <a:endParaRPr lang="zh-CN" altLang="en-US" sz="2000" b="1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24" name="组合 61">
                <a:extLst>
                  <a:ext uri="{FF2B5EF4-FFF2-40B4-BE49-F238E27FC236}">
                    <a16:creationId xmlns="" xmlns:a16="http://schemas.microsoft.com/office/drawing/2014/main" id="{27EDC3B1-E74E-4614-908F-420B63AEF4E4}"/>
                  </a:ext>
                </a:extLst>
              </p:cNvPr>
              <p:cNvGrpSpPr/>
              <p:nvPr/>
            </p:nvGrpSpPr>
            <p:grpSpPr>
              <a:xfrm>
                <a:off x="611560" y="2780928"/>
                <a:ext cx="1656184" cy="1656184"/>
                <a:chOff x="611560" y="2780928"/>
                <a:chExt cx="1656184" cy="1656184"/>
              </a:xfrm>
            </p:grpSpPr>
            <p:sp>
              <p:nvSpPr>
                <p:cNvPr id="30" name="椭圆 29">
                  <a:extLst>
                    <a:ext uri="{FF2B5EF4-FFF2-40B4-BE49-F238E27FC236}">
                      <a16:creationId xmlns="" xmlns:a16="http://schemas.microsoft.com/office/drawing/2014/main" id="{488D14D2-62C9-4191-A800-789C2416FADF}"/>
                    </a:ext>
                  </a:extLst>
                </p:cNvPr>
                <p:cNvSpPr/>
                <p:nvPr/>
              </p:nvSpPr>
              <p:spPr bwMode="auto">
                <a:xfrm>
                  <a:off x="610964" y="2780928"/>
                  <a:ext cx="1656743" cy="1656180"/>
                </a:xfrm>
                <a:prstGeom prst="ellipse">
                  <a:avLst/>
                </a:prstGeom>
                <a:noFill/>
                <a:ln w="25400" cap="flat" cmpd="sng" algn="ctr">
                  <a:solidFill>
                    <a:schemeClr val="accent2">
                      <a:lumMod val="75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 sz="2000"/>
                </a:p>
              </p:txBody>
            </p:sp>
            <p:sp>
              <p:nvSpPr>
                <p:cNvPr id="31" name="椭圆 30">
                  <a:extLst>
                    <a:ext uri="{FF2B5EF4-FFF2-40B4-BE49-F238E27FC236}">
                      <a16:creationId xmlns="" xmlns:a16="http://schemas.microsoft.com/office/drawing/2014/main" id="{9E51965E-0317-4112-BC83-12C4882A03EF}"/>
                    </a:ext>
                  </a:extLst>
                </p:cNvPr>
                <p:cNvSpPr/>
                <p:nvPr/>
              </p:nvSpPr>
              <p:spPr bwMode="auto">
                <a:xfrm>
                  <a:off x="1394902" y="3555081"/>
                  <a:ext cx="117432" cy="117392"/>
                </a:xfrm>
                <a:prstGeom prst="ellipse">
                  <a:avLst/>
                </a:prstGeom>
                <a:solidFill>
                  <a:schemeClr val="accent2">
                    <a:lumMod val="75000"/>
                  </a:schemeClr>
                </a:solidFill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 sz="2000"/>
                </a:p>
              </p:txBody>
            </p:sp>
          </p:grpSp>
          <p:sp>
            <p:nvSpPr>
              <p:cNvPr id="25" name="TextBox 49">
                <a:extLst>
                  <a:ext uri="{FF2B5EF4-FFF2-40B4-BE49-F238E27FC236}">
                    <a16:creationId xmlns="" xmlns:a16="http://schemas.microsoft.com/office/drawing/2014/main" id="{23B72857-108D-4A13-9032-CF2783EF780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970834" y="4031698"/>
                <a:ext cx="356057" cy="3998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000" b="1" i="1">
                    <a:latin typeface="Times New Roman" panose="02020603050405020304" pitchFamily="18" charset="0"/>
                  </a:rPr>
                  <a:t>B</a:t>
                </a:r>
                <a:endParaRPr lang="zh-CN" altLang="en-US" sz="2000" b="1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6" name="矩形 25">
                <a:extLst>
                  <a:ext uri="{FF2B5EF4-FFF2-40B4-BE49-F238E27FC236}">
                    <a16:creationId xmlns="" xmlns:a16="http://schemas.microsoft.com/office/drawing/2014/main" id="{593DC020-3706-4B9A-9DA7-573CBD2A11F7}"/>
                  </a:ext>
                </a:extLst>
              </p:cNvPr>
              <p:cNvSpPr/>
              <p:nvPr/>
            </p:nvSpPr>
            <p:spPr bwMode="auto">
              <a:xfrm>
                <a:off x="1458378" y="4076999"/>
                <a:ext cx="160278" cy="117392"/>
              </a:xfrm>
              <a:prstGeom prst="rect">
                <a:avLst/>
              </a:prstGeom>
              <a:solidFill>
                <a:schemeClr val="accent1"/>
              </a:solidFill>
              <a:ln w="19050" cap="flat" cmpd="sng" algn="ctr">
                <a:solidFill>
                  <a:schemeClr val="tx2">
                    <a:lumMod val="85000"/>
                    <a:lumOff val="1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zh-CN" altLang="en-US" sz="2000"/>
              </a:p>
            </p:txBody>
          </p:sp>
          <p:sp>
            <p:nvSpPr>
              <p:cNvPr id="27" name="TextBox 51">
                <a:extLst>
                  <a:ext uri="{FF2B5EF4-FFF2-40B4-BE49-F238E27FC236}">
                    <a16:creationId xmlns="" xmlns:a16="http://schemas.microsoft.com/office/drawing/2014/main" id="{5C504F5F-737C-4153-BDE3-CCDFFE3FA52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445846" y="3356992"/>
                <a:ext cx="380353" cy="3960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000" b="1" i="1">
                    <a:latin typeface="Times New Roman" panose="02020603050405020304" pitchFamily="18" charset="0"/>
                  </a:rPr>
                  <a:t>O</a:t>
                </a:r>
                <a:endParaRPr lang="en-US" altLang="zh-CN" sz="2000" b="1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8" name="TextBox 53">
                <a:extLst>
                  <a:ext uri="{FF2B5EF4-FFF2-40B4-BE49-F238E27FC236}">
                    <a16:creationId xmlns="" xmlns:a16="http://schemas.microsoft.com/office/drawing/2014/main" id="{CCF2510E-7943-4FF5-920E-4CAC7CEE704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29822" y="4407495"/>
                <a:ext cx="356058" cy="3998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000" b="1" i="1">
                    <a:latin typeface="Times New Roman" panose="02020603050405020304" pitchFamily="18" charset="0"/>
                  </a:rPr>
                  <a:t>E</a:t>
                </a:r>
                <a:endParaRPr lang="zh-CN" altLang="en-US" sz="2000" b="1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9" name="TextBox 54">
                <a:extLst>
                  <a:ext uri="{FF2B5EF4-FFF2-40B4-BE49-F238E27FC236}">
                    <a16:creationId xmlns="" xmlns:a16="http://schemas.microsoft.com/office/drawing/2014/main" id="{8C723EBF-3841-4CC4-AAE6-480923783C2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373838" y="4092829"/>
                <a:ext cx="370478" cy="3998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000" b="1" i="1">
                    <a:latin typeface="Times New Roman" panose="02020603050405020304" pitchFamily="18" charset="0"/>
                  </a:rPr>
                  <a:t>D</a:t>
                </a:r>
                <a:endParaRPr lang="zh-CN" altLang="en-US" sz="2000" b="1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34" name="组合 60">
              <a:extLst>
                <a:ext uri="{FF2B5EF4-FFF2-40B4-BE49-F238E27FC236}">
                  <a16:creationId xmlns="" xmlns:a16="http://schemas.microsoft.com/office/drawing/2014/main" id="{905954AF-D43A-48CB-AD70-7228C00CE338}"/>
                </a:ext>
              </a:extLst>
            </p:cNvPr>
            <p:cNvGrpSpPr/>
            <p:nvPr/>
          </p:nvGrpSpPr>
          <p:grpSpPr>
            <a:xfrm>
              <a:off x="5058311" y="1955279"/>
              <a:ext cx="2886008" cy="2390775"/>
              <a:chOff x="-558060" y="2348880"/>
              <a:chExt cx="2884951" cy="2390162"/>
            </a:xfrm>
          </p:grpSpPr>
          <p:grpSp>
            <p:nvGrpSpPr>
              <p:cNvPr id="35" name="组合 42">
                <a:extLst>
                  <a:ext uri="{FF2B5EF4-FFF2-40B4-BE49-F238E27FC236}">
                    <a16:creationId xmlns="" xmlns:a16="http://schemas.microsoft.com/office/drawing/2014/main" id="{5D05CC75-0E15-4815-A8E6-E931B9BF7B67}"/>
                  </a:ext>
                </a:extLst>
              </p:cNvPr>
              <p:cNvGrpSpPr/>
              <p:nvPr/>
            </p:nvGrpSpPr>
            <p:grpSpPr>
              <a:xfrm>
                <a:off x="620438" y="2780928"/>
                <a:ext cx="1656184" cy="1656184"/>
                <a:chOff x="620438" y="2780928"/>
                <a:chExt cx="1656184" cy="1656184"/>
              </a:xfrm>
            </p:grpSpPr>
            <p:sp>
              <p:nvSpPr>
                <p:cNvPr id="48" name="椭圆 47">
                  <a:extLst>
                    <a:ext uri="{FF2B5EF4-FFF2-40B4-BE49-F238E27FC236}">
                      <a16:creationId xmlns="" xmlns:a16="http://schemas.microsoft.com/office/drawing/2014/main" id="{EFBE9A9C-6E47-4555-B26B-2ADF073BF4C4}"/>
                    </a:ext>
                  </a:extLst>
                </p:cNvPr>
                <p:cNvSpPr/>
                <p:nvPr/>
              </p:nvSpPr>
              <p:spPr bwMode="auto">
                <a:xfrm>
                  <a:off x="620485" y="2780569"/>
                  <a:ext cx="1656743" cy="1656925"/>
                </a:xfrm>
                <a:prstGeom prst="ellipse">
                  <a:avLst/>
                </a:prstGeom>
                <a:noFill/>
                <a:ln w="25400" cap="flat" cmpd="sng" algn="ctr">
                  <a:solidFill>
                    <a:schemeClr val="accent2">
                      <a:lumMod val="75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 sz="2000"/>
                </a:p>
              </p:txBody>
            </p:sp>
            <p:sp>
              <p:nvSpPr>
                <p:cNvPr id="49" name="椭圆 48">
                  <a:extLst>
                    <a:ext uri="{FF2B5EF4-FFF2-40B4-BE49-F238E27FC236}">
                      <a16:creationId xmlns="" xmlns:a16="http://schemas.microsoft.com/office/drawing/2014/main" id="{1D7F8784-F731-48C6-9E87-5EB03F60E6F6}"/>
                    </a:ext>
                  </a:extLst>
                </p:cNvPr>
                <p:cNvSpPr/>
                <p:nvPr/>
              </p:nvSpPr>
              <p:spPr bwMode="auto">
                <a:xfrm>
                  <a:off x="1394901" y="3555070"/>
                  <a:ext cx="117432" cy="117445"/>
                </a:xfrm>
                <a:prstGeom prst="ellipse">
                  <a:avLst/>
                </a:prstGeom>
                <a:solidFill>
                  <a:schemeClr val="accent2">
                    <a:lumMod val="75000"/>
                  </a:schemeClr>
                </a:solidFill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 sz="2000"/>
                </a:p>
              </p:txBody>
            </p:sp>
          </p:grpSp>
          <p:cxnSp>
            <p:nvCxnSpPr>
              <p:cNvPr id="36" name="直接连接符 62">
                <a:extLst>
                  <a:ext uri="{FF2B5EF4-FFF2-40B4-BE49-F238E27FC236}">
                    <a16:creationId xmlns="" xmlns:a16="http://schemas.microsoft.com/office/drawing/2014/main" id="{E86F2B9C-649E-441C-B34C-8E6DA48791C7}"/>
                  </a:ext>
                </a:extLst>
              </p:cNvPr>
              <p:cNvCxnSpPr>
                <a:cxnSpLocks noChangeShapeType="1"/>
                <a:stCxn id="27" idx="1"/>
                <a:endCxn id="32" idx="4"/>
              </p:cNvCxnSpPr>
              <p:nvPr/>
            </p:nvCxnSpPr>
            <p:spPr bwMode="auto">
              <a:xfrm>
                <a:off x="-558060" y="2735207"/>
                <a:ext cx="3011" cy="882480"/>
              </a:xfrm>
              <a:prstGeom prst="line">
                <a:avLst/>
              </a:prstGeom>
              <a:noFill/>
              <a:ln w="25400">
                <a:solidFill>
                  <a:srgbClr val="262626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7" name="直接连接符 63">
                <a:extLst>
                  <a:ext uri="{FF2B5EF4-FFF2-40B4-BE49-F238E27FC236}">
                    <a16:creationId xmlns="" xmlns:a16="http://schemas.microsoft.com/office/drawing/2014/main" id="{057611AD-572A-4A18-9DBE-ABBF71889A6A}"/>
                  </a:ext>
                </a:extLst>
              </p:cNvPr>
              <p:cNvCxnSpPr>
                <a:cxnSpLocks noChangeShapeType="1"/>
                <a:stCxn id="41" idx="3"/>
                <a:endCxn id="48" idx="4"/>
              </p:cNvCxnSpPr>
              <p:nvPr/>
            </p:nvCxnSpPr>
            <p:spPr bwMode="auto">
              <a:xfrm flipH="1">
                <a:off x="1449161" y="3099790"/>
                <a:ext cx="4763" cy="1336714"/>
              </a:xfrm>
              <a:prstGeom prst="line">
                <a:avLst/>
              </a:prstGeom>
              <a:noFill/>
              <a:ln w="25400">
                <a:solidFill>
                  <a:srgbClr val="262626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38" name="TextBox 64">
                <a:extLst>
                  <a:ext uri="{FF2B5EF4-FFF2-40B4-BE49-F238E27FC236}">
                    <a16:creationId xmlns="" xmlns:a16="http://schemas.microsoft.com/office/drawing/2014/main" id="{5D837CA2-2EEC-4777-8F29-394C0EB50C1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39552" y="2798684"/>
                <a:ext cx="366384" cy="3962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000" b="1" i="1">
                    <a:latin typeface="Times New Roman" panose="02020603050405020304" pitchFamily="18" charset="0"/>
                  </a:rPr>
                  <a:t>A</a:t>
                </a:r>
                <a:endParaRPr lang="en-US" altLang="zh-CN" sz="2000" b="1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39" name="组合 61">
                <a:extLst>
                  <a:ext uri="{FF2B5EF4-FFF2-40B4-BE49-F238E27FC236}">
                    <a16:creationId xmlns="" xmlns:a16="http://schemas.microsoft.com/office/drawing/2014/main" id="{B633C3DC-AD92-4215-9A1D-D8D6929F0CAC}"/>
                  </a:ext>
                </a:extLst>
              </p:cNvPr>
              <p:cNvGrpSpPr/>
              <p:nvPr/>
            </p:nvGrpSpPr>
            <p:grpSpPr>
              <a:xfrm>
                <a:off x="611560" y="2780928"/>
                <a:ext cx="1656184" cy="1656184"/>
                <a:chOff x="611560" y="2780928"/>
                <a:chExt cx="1656184" cy="1656184"/>
              </a:xfrm>
            </p:grpSpPr>
            <p:sp>
              <p:nvSpPr>
                <p:cNvPr id="46" name="椭圆 45">
                  <a:extLst>
                    <a:ext uri="{FF2B5EF4-FFF2-40B4-BE49-F238E27FC236}">
                      <a16:creationId xmlns="" xmlns:a16="http://schemas.microsoft.com/office/drawing/2014/main" id="{FBCA6997-81D2-4034-8063-AFE2E6586220}"/>
                    </a:ext>
                  </a:extLst>
                </p:cNvPr>
                <p:cNvSpPr/>
                <p:nvPr/>
              </p:nvSpPr>
              <p:spPr bwMode="auto">
                <a:xfrm>
                  <a:off x="610964" y="2780569"/>
                  <a:ext cx="1656743" cy="1656925"/>
                </a:xfrm>
                <a:prstGeom prst="ellipse">
                  <a:avLst/>
                </a:prstGeom>
                <a:noFill/>
                <a:ln w="25400" cap="flat" cmpd="sng" algn="ctr">
                  <a:solidFill>
                    <a:schemeClr val="accent2">
                      <a:lumMod val="75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 sz="2000"/>
                </a:p>
              </p:txBody>
            </p:sp>
            <p:sp>
              <p:nvSpPr>
                <p:cNvPr id="47" name="椭圆 46">
                  <a:extLst>
                    <a:ext uri="{FF2B5EF4-FFF2-40B4-BE49-F238E27FC236}">
                      <a16:creationId xmlns="" xmlns:a16="http://schemas.microsoft.com/office/drawing/2014/main" id="{AFF4A786-5E57-4214-9CF1-2C3523FDD68D}"/>
                    </a:ext>
                  </a:extLst>
                </p:cNvPr>
                <p:cNvSpPr/>
                <p:nvPr/>
              </p:nvSpPr>
              <p:spPr bwMode="auto">
                <a:xfrm>
                  <a:off x="1394902" y="3555070"/>
                  <a:ext cx="117432" cy="117445"/>
                </a:xfrm>
                <a:prstGeom prst="ellipse">
                  <a:avLst/>
                </a:prstGeom>
                <a:solidFill>
                  <a:schemeClr val="accent2">
                    <a:lumMod val="75000"/>
                  </a:schemeClr>
                </a:solidFill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 sz="2000"/>
                </a:p>
              </p:txBody>
            </p:sp>
          </p:grpSp>
          <p:sp>
            <p:nvSpPr>
              <p:cNvPr id="40" name="TextBox 66">
                <a:extLst>
                  <a:ext uri="{FF2B5EF4-FFF2-40B4-BE49-F238E27FC236}">
                    <a16:creationId xmlns="" xmlns:a16="http://schemas.microsoft.com/office/drawing/2014/main" id="{92311544-8E35-474F-A918-C0A2DD5AF23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970834" y="2758614"/>
                <a:ext cx="356057" cy="4000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000" b="1" i="1">
                    <a:latin typeface="Times New Roman" panose="02020603050405020304" pitchFamily="18" charset="0"/>
                  </a:rPr>
                  <a:t>B</a:t>
                </a:r>
                <a:endParaRPr lang="zh-CN" altLang="en-US" sz="2000" b="1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1" name="矩形 40">
                <a:extLst>
                  <a:ext uri="{FF2B5EF4-FFF2-40B4-BE49-F238E27FC236}">
                    <a16:creationId xmlns="" xmlns:a16="http://schemas.microsoft.com/office/drawing/2014/main" id="{F0BD0105-E0E9-43C2-9EF5-35EB6AED57EB}"/>
                  </a:ext>
                </a:extLst>
              </p:cNvPr>
              <p:cNvSpPr/>
              <p:nvPr/>
            </p:nvSpPr>
            <p:spPr bwMode="auto">
              <a:xfrm>
                <a:off x="1291751" y="3040853"/>
                <a:ext cx="161866" cy="117445"/>
              </a:xfrm>
              <a:prstGeom prst="rect">
                <a:avLst/>
              </a:prstGeom>
              <a:solidFill>
                <a:schemeClr val="accent1"/>
              </a:solidFill>
              <a:ln w="19050" cap="flat" cmpd="sng" algn="ctr">
                <a:solidFill>
                  <a:schemeClr val="tx2">
                    <a:lumMod val="85000"/>
                    <a:lumOff val="1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zh-CN" altLang="en-US" sz="2000"/>
              </a:p>
            </p:txBody>
          </p:sp>
          <p:sp>
            <p:nvSpPr>
              <p:cNvPr id="42" name="TextBox 68">
                <a:extLst>
                  <a:ext uri="{FF2B5EF4-FFF2-40B4-BE49-F238E27FC236}">
                    <a16:creationId xmlns="" xmlns:a16="http://schemas.microsoft.com/office/drawing/2014/main" id="{167D596A-EF1C-4741-8F0C-40DFAA141E2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445846" y="3356992"/>
                <a:ext cx="380353" cy="3962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000" b="1" i="1">
                    <a:latin typeface="Times New Roman" panose="02020603050405020304" pitchFamily="18" charset="0"/>
                  </a:rPr>
                  <a:t>O</a:t>
                </a:r>
                <a:endParaRPr lang="en-US" altLang="zh-CN" sz="2000" b="1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3" name="TextBox 69">
                <a:extLst>
                  <a:ext uri="{FF2B5EF4-FFF2-40B4-BE49-F238E27FC236}">
                    <a16:creationId xmlns="" xmlns:a16="http://schemas.microsoft.com/office/drawing/2014/main" id="{B14E270E-B52D-4FBF-97EF-1503C6C5CBD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331640" y="2348880"/>
                <a:ext cx="246290" cy="3961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000" b="1" i="1">
                    <a:latin typeface="Times New Roman" panose="02020603050405020304" pitchFamily="18" charset="0"/>
                  </a:rPr>
                  <a:t> </a:t>
                </a:r>
                <a:endParaRPr lang="en-US" altLang="zh-CN" sz="2000" b="1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4" name="TextBox 70">
                <a:extLst>
                  <a:ext uri="{FF2B5EF4-FFF2-40B4-BE49-F238E27FC236}">
                    <a16:creationId xmlns="" xmlns:a16="http://schemas.microsoft.com/office/drawing/2014/main" id="{B3D2ABC8-DC96-4900-8CAA-106302CA132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406604" y="2942700"/>
                <a:ext cx="370478" cy="4000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000" b="1" i="1">
                    <a:latin typeface="Times New Roman" panose="02020603050405020304" pitchFamily="18" charset="0"/>
                  </a:rPr>
                  <a:t>D</a:t>
                </a:r>
                <a:endParaRPr lang="zh-CN" altLang="en-US" sz="2000" b="1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5" name="TextBox 71">
                <a:extLst>
                  <a:ext uri="{FF2B5EF4-FFF2-40B4-BE49-F238E27FC236}">
                    <a16:creationId xmlns="" xmlns:a16="http://schemas.microsoft.com/office/drawing/2014/main" id="{852A7C8A-7348-45F5-B8F4-9BA7A82188D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409198" y="4342790"/>
                <a:ext cx="366384" cy="3962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000" b="1" i="1">
                    <a:latin typeface="Times New Roman" panose="02020603050405020304" pitchFamily="18" charset="0"/>
                  </a:rPr>
                  <a:t>C</a:t>
                </a:r>
                <a:endParaRPr lang="en-US" altLang="zh-CN" sz="2000" b="1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50" name="组合 85">
              <a:extLst>
                <a:ext uri="{FF2B5EF4-FFF2-40B4-BE49-F238E27FC236}">
                  <a16:creationId xmlns="" xmlns:a16="http://schemas.microsoft.com/office/drawing/2014/main" id="{F285D3E4-69FD-4F45-9138-4DCE434689D2}"/>
                </a:ext>
              </a:extLst>
            </p:cNvPr>
            <p:cNvGrpSpPr/>
            <p:nvPr/>
          </p:nvGrpSpPr>
          <p:grpSpPr>
            <a:xfrm>
              <a:off x="8482385" y="2418483"/>
              <a:ext cx="1787994" cy="1728068"/>
              <a:chOff x="539552" y="2780928"/>
              <a:chExt cx="1787339" cy="1728229"/>
            </a:xfrm>
          </p:grpSpPr>
          <p:grpSp>
            <p:nvGrpSpPr>
              <p:cNvPr id="51" name="组合 42">
                <a:extLst>
                  <a:ext uri="{FF2B5EF4-FFF2-40B4-BE49-F238E27FC236}">
                    <a16:creationId xmlns="" xmlns:a16="http://schemas.microsoft.com/office/drawing/2014/main" id="{2D6AB644-5C90-4A4A-A1C1-76C400B76997}"/>
                  </a:ext>
                </a:extLst>
              </p:cNvPr>
              <p:cNvGrpSpPr/>
              <p:nvPr/>
            </p:nvGrpSpPr>
            <p:grpSpPr>
              <a:xfrm>
                <a:off x="620438" y="2780928"/>
                <a:ext cx="1656184" cy="1656184"/>
                <a:chOff x="620438" y="2780928"/>
                <a:chExt cx="1656184" cy="1656184"/>
              </a:xfrm>
            </p:grpSpPr>
            <p:sp>
              <p:nvSpPr>
                <p:cNvPr id="62" name="椭圆 61">
                  <a:extLst>
                    <a:ext uri="{FF2B5EF4-FFF2-40B4-BE49-F238E27FC236}">
                      <a16:creationId xmlns="" xmlns:a16="http://schemas.microsoft.com/office/drawing/2014/main" id="{987BC05C-7DB7-475A-B15A-71F8C0A3CD89}"/>
                    </a:ext>
                  </a:extLst>
                </p:cNvPr>
                <p:cNvSpPr/>
                <p:nvPr/>
              </p:nvSpPr>
              <p:spPr bwMode="auto">
                <a:xfrm>
                  <a:off x="620485" y="2780928"/>
                  <a:ext cx="1656743" cy="1655917"/>
                </a:xfrm>
                <a:prstGeom prst="ellipse">
                  <a:avLst/>
                </a:prstGeom>
                <a:noFill/>
                <a:ln w="25400" cap="flat" cmpd="sng" algn="ctr">
                  <a:solidFill>
                    <a:schemeClr val="accent2">
                      <a:lumMod val="75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 sz="2000"/>
                </a:p>
              </p:txBody>
            </p:sp>
            <p:sp>
              <p:nvSpPr>
                <p:cNvPr id="63" name="椭圆 62">
                  <a:extLst>
                    <a:ext uri="{FF2B5EF4-FFF2-40B4-BE49-F238E27FC236}">
                      <a16:creationId xmlns="" xmlns:a16="http://schemas.microsoft.com/office/drawing/2014/main" id="{EEA9688A-8147-4276-A24E-3EDB08D9CF3B}"/>
                    </a:ext>
                  </a:extLst>
                </p:cNvPr>
                <p:cNvSpPr/>
                <p:nvPr/>
              </p:nvSpPr>
              <p:spPr bwMode="auto">
                <a:xfrm>
                  <a:off x="1394901" y="3555701"/>
                  <a:ext cx="117432" cy="117486"/>
                </a:xfrm>
                <a:prstGeom prst="ellipse">
                  <a:avLst/>
                </a:prstGeom>
                <a:solidFill>
                  <a:schemeClr val="accent2">
                    <a:lumMod val="75000"/>
                  </a:schemeClr>
                </a:solidFill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 sz="2000"/>
                </a:p>
              </p:txBody>
            </p:sp>
          </p:grpSp>
          <p:cxnSp>
            <p:nvCxnSpPr>
              <p:cNvPr id="52" name="直接连接符 87">
                <a:extLst>
                  <a:ext uri="{FF2B5EF4-FFF2-40B4-BE49-F238E27FC236}">
                    <a16:creationId xmlns="" xmlns:a16="http://schemas.microsoft.com/office/drawing/2014/main" id="{B030CC4F-0205-407C-81E3-1B9E06DA11B0}"/>
                  </a:ext>
                </a:extLst>
              </p:cNvPr>
              <p:cNvCxnSpPr>
                <a:cxnSpLocks noChangeShapeType="1"/>
                <a:stCxn id="62" idx="3"/>
                <a:endCxn id="62" idx="5"/>
              </p:cNvCxnSpPr>
              <p:nvPr/>
            </p:nvCxnSpPr>
            <p:spPr bwMode="auto">
              <a:xfrm>
                <a:off x="863392" y="4194903"/>
                <a:ext cx="1169951" cy="0"/>
              </a:xfrm>
              <a:prstGeom prst="line">
                <a:avLst/>
              </a:prstGeom>
              <a:noFill/>
              <a:ln w="25400">
                <a:solidFill>
                  <a:srgbClr val="262626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3" name="直接连接符 88">
                <a:extLst>
                  <a:ext uri="{FF2B5EF4-FFF2-40B4-BE49-F238E27FC236}">
                    <a16:creationId xmlns="" xmlns:a16="http://schemas.microsoft.com/office/drawing/2014/main" id="{20D41724-0FC6-44EC-A3F6-259DCD8829E2}"/>
                  </a:ext>
                </a:extLst>
              </p:cNvPr>
              <p:cNvCxnSpPr>
                <a:cxnSpLocks noChangeShapeType="1"/>
                <a:stCxn id="62" idx="3"/>
                <a:endCxn id="62" idx="5"/>
              </p:cNvCxnSpPr>
              <p:nvPr/>
            </p:nvCxnSpPr>
            <p:spPr bwMode="auto">
              <a:xfrm>
                <a:off x="1445986" y="3606144"/>
                <a:ext cx="12700" cy="579238"/>
              </a:xfrm>
              <a:prstGeom prst="line">
                <a:avLst/>
              </a:prstGeom>
              <a:noFill/>
              <a:ln w="25400">
                <a:solidFill>
                  <a:srgbClr val="262626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54" name="TextBox 89">
                <a:extLst>
                  <a:ext uri="{FF2B5EF4-FFF2-40B4-BE49-F238E27FC236}">
                    <a16:creationId xmlns="" xmlns:a16="http://schemas.microsoft.com/office/drawing/2014/main" id="{D7368262-77AA-452C-861C-5ADA051AD34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39552" y="4077072"/>
                <a:ext cx="356057" cy="4001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000" b="1" i="1">
                    <a:latin typeface="Times New Roman" panose="02020603050405020304" pitchFamily="18" charset="0"/>
                  </a:rPr>
                  <a:t>A</a:t>
                </a:r>
                <a:endParaRPr lang="zh-CN" altLang="en-US" sz="2000" b="1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55" name="组合 61">
                <a:extLst>
                  <a:ext uri="{FF2B5EF4-FFF2-40B4-BE49-F238E27FC236}">
                    <a16:creationId xmlns="" xmlns:a16="http://schemas.microsoft.com/office/drawing/2014/main" id="{73C53EF5-D341-43B1-9D85-2BD7ADB0A0AE}"/>
                  </a:ext>
                </a:extLst>
              </p:cNvPr>
              <p:cNvGrpSpPr/>
              <p:nvPr/>
            </p:nvGrpSpPr>
            <p:grpSpPr>
              <a:xfrm>
                <a:off x="611560" y="2780928"/>
                <a:ext cx="1656184" cy="1656184"/>
                <a:chOff x="611560" y="2780928"/>
                <a:chExt cx="1656184" cy="1656184"/>
              </a:xfrm>
            </p:grpSpPr>
            <p:sp>
              <p:nvSpPr>
                <p:cNvPr id="60" name="椭圆 59">
                  <a:extLst>
                    <a:ext uri="{FF2B5EF4-FFF2-40B4-BE49-F238E27FC236}">
                      <a16:creationId xmlns="" xmlns:a16="http://schemas.microsoft.com/office/drawing/2014/main" id="{EF39D3F7-F41F-4788-991B-08C046B63E3A}"/>
                    </a:ext>
                  </a:extLst>
                </p:cNvPr>
                <p:cNvSpPr/>
                <p:nvPr/>
              </p:nvSpPr>
              <p:spPr bwMode="auto">
                <a:xfrm>
                  <a:off x="610964" y="2780928"/>
                  <a:ext cx="1656743" cy="1655917"/>
                </a:xfrm>
                <a:prstGeom prst="ellipse">
                  <a:avLst/>
                </a:prstGeom>
                <a:noFill/>
                <a:ln w="25400" cap="flat" cmpd="sng" algn="ctr">
                  <a:solidFill>
                    <a:schemeClr val="accent2">
                      <a:lumMod val="75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 sz="2000"/>
                </a:p>
              </p:txBody>
            </p:sp>
            <p:sp>
              <p:nvSpPr>
                <p:cNvPr id="61" name="椭圆 60">
                  <a:extLst>
                    <a:ext uri="{FF2B5EF4-FFF2-40B4-BE49-F238E27FC236}">
                      <a16:creationId xmlns="" xmlns:a16="http://schemas.microsoft.com/office/drawing/2014/main" id="{F20FF65D-505B-44AF-A673-AC42491EC659}"/>
                    </a:ext>
                  </a:extLst>
                </p:cNvPr>
                <p:cNvSpPr/>
                <p:nvPr/>
              </p:nvSpPr>
              <p:spPr bwMode="auto">
                <a:xfrm>
                  <a:off x="1394902" y="3555701"/>
                  <a:ext cx="117432" cy="117486"/>
                </a:xfrm>
                <a:prstGeom prst="ellipse">
                  <a:avLst/>
                </a:prstGeom>
                <a:solidFill>
                  <a:schemeClr val="accent2">
                    <a:lumMod val="75000"/>
                  </a:schemeClr>
                </a:solidFill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 sz="2000"/>
                </a:p>
              </p:txBody>
            </p:sp>
          </p:grpSp>
          <p:sp>
            <p:nvSpPr>
              <p:cNvPr id="56" name="TextBox 91">
                <a:extLst>
                  <a:ext uri="{FF2B5EF4-FFF2-40B4-BE49-F238E27FC236}">
                    <a16:creationId xmlns="" xmlns:a16="http://schemas.microsoft.com/office/drawing/2014/main" id="{8BF6A037-F8B8-4BCB-A582-890B31BE4F7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970834" y="4031698"/>
                <a:ext cx="356057" cy="4001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000" b="1" i="1">
                    <a:latin typeface="Times New Roman" panose="02020603050405020304" pitchFamily="18" charset="0"/>
                  </a:rPr>
                  <a:t>B</a:t>
                </a:r>
                <a:endParaRPr lang="en-US" altLang="zh-CN" sz="2000" b="1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7" name="矩形 56">
                <a:extLst>
                  <a:ext uri="{FF2B5EF4-FFF2-40B4-BE49-F238E27FC236}">
                    <a16:creationId xmlns="" xmlns:a16="http://schemas.microsoft.com/office/drawing/2014/main" id="{85A606A9-A603-454E-8C78-BCEAA179ECCB}"/>
                  </a:ext>
                </a:extLst>
              </p:cNvPr>
              <p:cNvSpPr/>
              <p:nvPr/>
            </p:nvSpPr>
            <p:spPr bwMode="auto">
              <a:xfrm>
                <a:off x="1475834" y="4078036"/>
                <a:ext cx="161866" cy="117486"/>
              </a:xfrm>
              <a:prstGeom prst="rect">
                <a:avLst/>
              </a:prstGeom>
              <a:solidFill>
                <a:schemeClr val="accent1"/>
              </a:solidFill>
              <a:ln w="19050" cap="flat" cmpd="sng" algn="ctr">
                <a:solidFill>
                  <a:schemeClr val="tx2">
                    <a:lumMod val="85000"/>
                    <a:lumOff val="1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zh-CN" altLang="en-US" sz="2000"/>
              </a:p>
            </p:txBody>
          </p:sp>
          <p:sp>
            <p:nvSpPr>
              <p:cNvPr id="58" name="TextBox 93">
                <a:extLst>
                  <a:ext uri="{FF2B5EF4-FFF2-40B4-BE49-F238E27FC236}">
                    <a16:creationId xmlns="" xmlns:a16="http://schemas.microsoft.com/office/drawing/2014/main" id="{F2B614FE-ED4C-46BD-A62E-5928A763449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445846" y="3356992"/>
                <a:ext cx="370478" cy="4001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000" b="1" i="1">
                    <a:latin typeface="Times New Roman" panose="02020603050405020304" pitchFamily="18" charset="0"/>
                  </a:rPr>
                  <a:t>O</a:t>
                </a:r>
                <a:endParaRPr lang="en-US" altLang="zh-CN" sz="2000" b="1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9" name="TextBox 95">
                <a:extLst>
                  <a:ext uri="{FF2B5EF4-FFF2-40B4-BE49-F238E27FC236}">
                    <a16:creationId xmlns="" xmlns:a16="http://schemas.microsoft.com/office/drawing/2014/main" id="{05882486-1839-4BBF-A226-FD6B8CD036E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301154" y="4109010"/>
                <a:ext cx="356058" cy="4001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000" b="1" i="1">
                    <a:latin typeface="Times New Roman" panose="02020603050405020304" pitchFamily="18" charset="0"/>
                  </a:rPr>
                  <a:t>C</a:t>
                </a:r>
                <a:endParaRPr lang="en-US" altLang="zh-CN" sz="2000" b="1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cxnSp>
          <p:nvCxnSpPr>
            <p:cNvPr id="65" name="直接连接符 62">
              <a:extLst>
                <a:ext uri="{FF2B5EF4-FFF2-40B4-BE49-F238E27FC236}">
                  <a16:creationId xmlns="" xmlns:a16="http://schemas.microsoft.com/office/drawing/2014/main" id="{EA7710BD-6F9A-4C41-A154-E6CD7B1B4929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H="1" flipV="1">
              <a:off x="6448131" y="2655000"/>
              <a:ext cx="1232045" cy="2373"/>
            </a:xfrm>
            <a:prstGeom prst="line">
              <a:avLst/>
            </a:prstGeom>
            <a:noFill/>
            <a:ln w="25400">
              <a:solidFill>
                <a:srgbClr val="262626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2151784218"/>
      </p:ext>
    </p:extLst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5A4ECFE7-A92B-4996-B4D0-FE0AAFC793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3352" y="908720"/>
            <a:ext cx="11521280" cy="337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/>
              <a:t>     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如果把垂径定理（垂直于弦的直径平分弦，并且平分弦所对的两条弧）结论与题设交换一条，命题是真命题吗？</a:t>
            </a:r>
          </a:p>
          <a:p>
            <a:pPr>
              <a:lnSpc>
                <a:spcPct val="130000"/>
              </a:lnSpc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①过圆心 ；②垂直于弦； ③平分弦；</a:t>
            </a:r>
          </a:p>
          <a:p>
            <a:pPr>
              <a:lnSpc>
                <a:spcPct val="130000"/>
              </a:lnSpc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④平分弦所对的优弧 ； ⑤平分弦所对的劣弧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  <a:p>
            <a:pPr>
              <a:lnSpc>
                <a:spcPct val="130000"/>
              </a:lnSpc>
            </a:pP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上述五个条件中的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任何两个条件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都可以推出其他三个结论吗？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BAD3432-4814-4298-8A6E-932E04156F4F}"/>
              </a:ext>
            </a:extLst>
          </p:cNvPr>
          <p:cNvSpPr/>
          <p:nvPr/>
        </p:nvSpPr>
        <p:spPr>
          <a:xfrm>
            <a:off x="4655845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3537892753"/>
      </p:ext>
    </p:ext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3" name="Group 25">
            <a:extLst>
              <a:ext uri="{FF2B5EF4-FFF2-40B4-BE49-F238E27FC236}">
                <a16:creationId xmlns="" xmlns:a16="http://schemas.microsoft.com/office/drawing/2014/main" id="{308F4C5C-CC9A-4DB4-980B-96C664B3FA04}"/>
              </a:ext>
            </a:extLst>
          </p:cNvPr>
          <p:cNvGrpSpPr/>
          <p:nvPr/>
        </p:nvGrpSpPr>
        <p:grpSpPr>
          <a:xfrm>
            <a:off x="8299611" y="2156621"/>
            <a:ext cx="3521076" cy="3795713"/>
            <a:chOff x="231" y="1488"/>
            <a:chExt cx="2218" cy="2391"/>
          </a:xfrm>
        </p:grpSpPr>
        <p:sp>
          <p:nvSpPr>
            <p:cNvPr id="4" name="Rectangle 26">
              <a:extLst>
                <a:ext uri="{FF2B5EF4-FFF2-40B4-BE49-F238E27FC236}">
                  <a16:creationId xmlns="" xmlns:a16="http://schemas.microsoft.com/office/drawing/2014/main" id="{58C68DDE-BBD7-4735-BD73-7BD999229D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8" y="3552"/>
              <a:ext cx="480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 b="1" i="1">
                  <a:latin typeface="Times New Roman" panose="02020603050405020304" pitchFamily="18" charset="0"/>
                  <a:ea typeface="楷体_GB2312" pitchFamily="49" charset="-122"/>
                </a:rPr>
                <a:t>D</a:t>
              </a:r>
            </a:p>
          </p:txBody>
        </p:sp>
        <p:grpSp>
          <p:nvGrpSpPr>
            <p:cNvPr id="5" name="Group 27">
              <a:extLst>
                <a:ext uri="{FF2B5EF4-FFF2-40B4-BE49-F238E27FC236}">
                  <a16:creationId xmlns="" xmlns:a16="http://schemas.microsoft.com/office/drawing/2014/main" id="{F334DDC9-0CAD-4A11-9700-B0DE1BE62232}"/>
                </a:ext>
              </a:extLst>
            </p:cNvPr>
            <p:cNvGrpSpPr/>
            <p:nvPr/>
          </p:nvGrpSpPr>
          <p:grpSpPr>
            <a:xfrm>
              <a:off x="231" y="1776"/>
              <a:ext cx="2218" cy="1799"/>
              <a:chOff x="854" y="1872"/>
              <a:chExt cx="2602" cy="2112"/>
            </a:xfrm>
          </p:grpSpPr>
          <p:sp>
            <p:nvSpPr>
              <p:cNvPr id="7" name="Oval 28">
                <a:extLst>
                  <a:ext uri="{FF2B5EF4-FFF2-40B4-BE49-F238E27FC236}">
                    <a16:creationId xmlns="" xmlns:a16="http://schemas.microsoft.com/office/drawing/2014/main" id="{BE5EEDC2-5B77-45C2-85C1-46F196544F1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54" y="1872"/>
                <a:ext cx="2112" cy="2112"/>
              </a:xfrm>
              <a:prstGeom prst="ellipse">
                <a:avLst/>
              </a:prstGeom>
              <a:noFill/>
              <a:ln w="76200">
                <a:solidFill>
                  <a:srgbClr val="0000FF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8" name="Oval 29">
                <a:extLst>
                  <a:ext uri="{FF2B5EF4-FFF2-40B4-BE49-F238E27FC236}">
                    <a16:creationId xmlns="" xmlns:a16="http://schemas.microsoft.com/office/drawing/2014/main" id="{4FF1856E-FC5C-42B2-BFF8-28A7B568B23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72" y="2928"/>
                <a:ext cx="96" cy="96"/>
              </a:xfrm>
              <a:prstGeom prst="ellipse">
                <a:avLst/>
              </a:prstGeom>
              <a:solidFill>
                <a:srgbClr val="FF0000"/>
              </a:solidFill>
              <a:ln w="19050">
                <a:solidFill>
                  <a:srgbClr val="FFFF00"/>
                </a:solidFill>
                <a:rou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9" name="Text Box 30">
                <a:extLst>
                  <a:ext uri="{FF2B5EF4-FFF2-40B4-BE49-F238E27FC236}">
                    <a16:creationId xmlns="" xmlns:a16="http://schemas.microsoft.com/office/drawing/2014/main" id="{0292BD1E-C907-41D0-B516-DCD018AC87D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967" y="2736"/>
                <a:ext cx="457" cy="3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800" b="1" i="1">
                    <a:latin typeface="Times New Roman" panose="02020603050405020304" pitchFamily="18" charset="0"/>
                    <a:ea typeface="楷体_GB2312" pitchFamily="49" charset="-122"/>
                  </a:rPr>
                  <a:t>O</a:t>
                </a:r>
              </a:p>
            </p:txBody>
          </p:sp>
          <p:sp>
            <p:nvSpPr>
              <p:cNvPr id="10" name="Line 31">
                <a:extLst>
                  <a:ext uri="{FF2B5EF4-FFF2-40B4-BE49-F238E27FC236}">
                    <a16:creationId xmlns="" xmlns:a16="http://schemas.microsoft.com/office/drawing/2014/main" id="{E56B6185-0246-4017-B044-E717FFBA89C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108" y="3600"/>
                <a:ext cx="1584" cy="0"/>
              </a:xfrm>
              <a:prstGeom prst="line">
                <a:avLst/>
              </a:prstGeom>
              <a:noFill/>
              <a:ln w="57150">
                <a:solidFill>
                  <a:srgbClr val="0000FF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" name="Line 32">
                <a:extLst>
                  <a:ext uri="{FF2B5EF4-FFF2-40B4-BE49-F238E27FC236}">
                    <a16:creationId xmlns="" xmlns:a16="http://schemas.microsoft.com/office/drawing/2014/main" id="{055F6526-5308-43C4-ADAD-AE96E9AA140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920" y="1872"/>
                <a:ext cx="0" cy="2112"/>
              </a:xfrm>
              <a:prstGeom prst="line">
                <a:avLst/>
              </a:prstGeom>
              <a:noFill/>
              <a:ln w="57150">
                <a:solidFill>
                  <a:srgbClr val="0000FF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" name="Text Box 33">
                <a:extLst>
                  <a:ext uri="{FF2B5EF4-FFF2-40B4-BE49-F238E27FC236}">
                    <a16:creationId xmlns="" xmlns:a16="http://schemas.microsoft.com/office/drawing/2014/main" id="{75804564-F834-421D-B1A3-C357D346B8A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64" y="3456"/>
                <a:ext cx="455" cy="3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800" b="1" i="1">
                    <a:latin typeface="Times New Roman" panose="02020603050405020304" pitchFamily="18" charset="0"/>
                    <a:ea typeface="楷体_GB2312" pitchFamily="49" charset="-122"/>
                  </a:rPr>
                  <a:t>A</a:t>
                </a:r>
              </a:p>
            </p:txBody>
          </p:sp>
          <p:sp>
            <p:nvSpPr>
              <p:cNvPr id="13" name="Rectangle 34">
                <a:extLst>
                  <a:ext uri="{FF2B5EF4-FFF2-40B4-BE49-F238E27FC236}">
                    <a16:creationId xmlns="" xmlns:a16="http://schemas.microsoft.com/office/drawing/2014/main" id="{0D07A816-186D-4DCC-B405-FCD110A798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31" y="3456"/>
                <a:ext cx="625" cy="3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800" b="1" i="1">
                    <a:latin typeface="Times New Roman" panose="02020603050405020304" pitchFamily="18" charset="0"/>
                    <a:ea typeface="楷体_GB2312" pitchFamily="49" charset="-122"/>
                  </a:rPr>
                  <a:t>B</a:t>
                </a:r>
              </a:p>
            </p:txBody>
          </p:sp>
          <p:grpSp>
            <p:nvGrpSpPr>
              <p:cNvPr id="14" name="Group 35">
                <a:extLst>
                  <a:ext uri="{FF2B5EF4-FFF2-40B4-BE49-F238E27FC236}">
                    <a16:creationId xmlns="" xmlns:a16="http://schemas.microsoft.com/office/drawing/2014/main" id="{F2EF1990-C316-4D78-811E-864BDBB5FF94}"/>
                  </a:ext>
                </a:extLst>
              </p:cNvPr>
              <p:cNvGrpSpPr/>
              <p:nvPr/>
            </p:nvGrpSpPr>
            <p:grpSpPr>
              <a:xfrm>
                <a:off x="1920" y="3417"/>
                <a:ext cx="192" cy="192"/>
                <a:chOff x="2880" y="3120"/>
                <a:chExt cx="192" cy="192"/>
              </a:xfrm>
            </p:grpSpPr>
            <p:sp>
              <p:nvSpPr>
                <p:cNvPr id="16" name="Line 36">
                  <a:extLst>
                    <a:ext uri="{FF2B5EF4-FFF2-40B4-BE49-F238E27FC236}">
                      <a16:creationId xmlns="" xmlns:a16="http://schemas.microsoft.com/office/drawing/2014/main" id="{06E5B58D-2AFD-4295-95BA-537DE9AF8D5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880" y="3120"/>
                  <a:ext cx="192" cy="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7" name="Line 37">
                  <a:extLst>
                    <a:ext uri="{FF2B5EF4-FFF2-40B4-BE49-F238E27FC236}">
                      <a16:creationId xmlns="" xmlns:a16="http://schemas.microsoft.com/office/drawing/2014/main" id="{4CC85485-9C89-4B77-9E62-EFA6B4E24BAB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3072" y="3120"/>
                  <a:ext cx="0" cy="192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5" name="Rectangle 38">
                <a:extLst>
                  <a:ext uri="{FF2B5EF4-FFF2-40B4-BE49-F238E27FC236}">
                    <a16:creationId xmlns="" xmlns:a16="http://schemas.microsoft.com/office/drawing/2014/main" id="{13477350-5E79-46EA-8992-EAA242F7FE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06" y="3244"/>
                <a:ext cx="624" cy="3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800" b="1" i="1">
                    <a:latin typeface="Times New Roman" panose="02020603050405020304" pitchFamily="18" charset="0"/>
                    <a:ea typeface="楷体_GB2312" pitchFamily="49" charset="-122"/>
                  </a:rPr>
                  <a:t>E</a:t>
                </a:r>
              </a:p>
            </p:txBody>
          </p:sp>
        </p:grpSp>
        <p:sp>
          <p:nvSpPr>
            <p:cNvPr id="6" name="Rectangle 39">
              <a:extLst>
                <a:ext uri="{FF2B5EF4-FFF2-40B4-BE49-F238E27FC236}">
                  <a16:creationId xmlns="" xmlns:a16="http://schemas.microsoft.com/office/drawing/2014/main" id="{4A6D16DF-4B75-431A-8D3E-005F49DB08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8" y="1488"/>
              <a:ext cx="480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 b="1" i="1">
                  <a:latin typeface="Times New Roman" panose="02020603050405020304" pitchFamily="18" charset="0"/>
                  <a:ea typeface="楷体_GB2312" pitchFamily="49" charset="-122"/>
                </a:rPr>
                <a:t>C</a:t>
              </a:r>
            </a:p>
          </p:txBody>
        </p:sp>
      </p:grpSp>
      <p:sp>
        <p:nvSpPr>
          <p:cNvPr id="18" name="Rectangle 40">
            <a:extLst>
              <a:ext uri="{FF2B5EF4-FFF2-40B4-BE49-F238E27FC236}">
                <a16:creationId xmlns="" xmlns:a16="http://schemas.microsoft.com/office/drawing/2014/main" id="{18C05A94-2D31-4A30-ABD3-AC3B21859E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694" y="2770875"/>
            <a:ext cx="4996658" cy="2678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举例证明其中一种组合方法</a:t>
            </a: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已知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:_________;</a:t>
            </a: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求证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:_________.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endParaRPr lang="en-US" altLang="zh-CN" sz="3200" b="1"/>
          </a:p>
        </p:txBody>
      </p:sp>
      <p:sp>
        <p:nvSpPr>
          <p:cNvPr id="19" name="Rectangle 41">
            <a:extLst>
              <a:ext uri="{FF2B5EF4-FFF2-40B4-BE49-F238E27FC236}">
                <a16:creationId xmlns="" xmlns:a16="http://schemas.microsoft.com/office/drawing/2014/main" id="{59DE3EB1-56F6-46C2-926D-F646EBA147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8150" y="1100932"/>
            <a:ext cx="25003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宋体" panose="02010600030101010101" pitchFamily="2" charset="-122"/>
              </a:rPr>
              <a:t>① CD</a:t>
            </a:r>
            <a:r>
              <a:rPr lang="zh-CN" altLang="en-US" sz="2800" b="1">
                <a:latin typeface="宋体" panose="02010600030101010101" pitchFamily="2" charset="-122"/>
              </a:rPr>
              <a:t>是直径</a:t>
            </a:r>
          </a:p>
        </p:txBody>
      </p:sp>
      <p:sp>
        <p:nvSpPr>
          <p:cNvPr id="20" name="Rectangle 42">
            <a:extLst>
              <a:ext uri="{FF2B5EF4-FFF2-40B4-BE49-F238E27FC236}">
                <a16:creationId xmlns="" xmlns:a16="http://schemas.microsoft.com/office/drawing/2014/main" id="{7A3B83D3-37AC-4BC8-9020-BEE057D6AA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83718" y="1114352"/>
            <a:ext cx="37861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宋体" panose="02010600030101010101" pitchFamily="2" charset="-122"/>
              </a:rPr>
              <a:t>② CD⊥AB</a:t>
            </a:r>
            <a:r>
              <a:rPr lang="zh-CN" altLang="en-US" sz="2800" b="1">
                <a:latin typeface="宋体" panose="02010600030101010101" pitchFamily="2" charset="-122"/>
              </a:rPr>
              <a:t>，垂足为</a:t>
            </a:r>
            <a:r>
              <a:rPr lang="en-US" altLang="zh-CN" sz="2800" b="1">
                <a:latin typeface="宋体" panose="02010600030101010101" pitchFamily="2" charset="-122"/>
              </a:rPr>
              <a:t>E </a:t>
            </a:r>
          </a:p>
        </p:txBody>
      </p:sp>
      <p:sp>
        <p:nvSpPr>
          <p:cNvPr id="21" name="Rectangle 43">
            <a:extLst>
              <a:ext uri="{FF2B5EF4-FFF2-40B4-BE49-F238E27FC236}">
                <a16:creationId xmlns="" xmlns:a16="http://schemas.microsoft.com/office/drawing/2014/main" id="{62B4C952-81C6-412D-9F0B-8C119C3C6B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83743" y="1119190"/>
            <a:ext cx="2000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宋体" panose="02010600030101010101" pitchFamily="2" charset="-122"/>
              </a:rPr>
              <a:t>③ AE=BE</a:t>
            </a:r>
          </a:p>
        </p:txBody>
      </p:sp>
      <p:grpSp>
        <p:nvGrpSpPr>
          <p:cNvPr id="22" name="Group 49">
            <a:extLst>
              <a:ext uri="{FF2B5EF4-FFF2-40B4-BE49-F238E27FC236}">
                <a16:creationId xmlns="" xmlns:a16="http://schemas.microsoft.com/office/drawing/2014/main" id="{E5346525-386E-4C05-9889-790681BF8E35}"/>
              </a:ext>
            </a:extLst>
          </p:cNvPr>
          <p:cNvGrpSpPr/>
          <p:nvPr/>
        </p:nvGrpSpPr>
        <p:grpSpPr>
          <a:xfrm>
            <a:off x="447993" y="1637508"/>
            <a:ext cx="5400675" cy="755651"/>
            <a:chOff x="1882" y="1507"/>
            <a:chExt cx="3402" cy="476"/>
          </a:xfrm>
        </p:grpSpPr>
        <p:sp>
          <p:nvSpPr>
            <p:cNvPr id="23" name="Rectangle 24">
              <a:extLst>
                <a:ext uri="{FF2B5EF4-FFF2-40B4-BE49-F238E27FC236}">
                  <a16:creationId xmlns="" xmlns:a16="http://schemas.microsoft.com/office/drawing/2014/main" id="{6DA809DF-D578-4799-8B0E-3E9E9291FC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82" y="1653"/>
              <a:ext cx="3402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 b="1">
                  <a:latin typeface="宋体" panose="02010600030101010101" pitchFamily="2" charset="-122"/>
                </a:rPr>
                <a:t>④ AC=BC   ⑤ AD=BD</a:t>
              </a:r>
            </a:p>
          </p:txBody>
        </p:sp>
        <p:sp>
          <p:nvSpPr>
            <p:cNvPr id="24" name="Rectangle 45">
              <a:extLst>
                <a:ext uri="{FF2B5EF4-FFF2-40B4-BE49-F238E27FC236}">
                  <a16:creationId xmlns="" xmlns:a16="http://schemas.microsoft.com/office/drawing/2014/main" id="{1FC1356B-0A3E-4547-B23E-8AF3B28584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47" y="1507"/>
              <a:ext cx="341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 b="1"/>
                <a:t>⌒</a:t>
              </a:r>
            </a:p>
          </p:txBody>
        </p:sp>
        <p:sp>
          <p:nvSpPr>
            <p:cNvPr id="25" name="Rectangle 46">
              <a:extLst>
                <a:ext uri="{FF2B5EF4-FFF2-40B4-BE49-F238E27FC236}">
                  <a16:creationId xmlns="" xmlns:a16="http://schemas.microsoft.com/office/drawing/2014/main" id="{352719D0-E9FB-4184-BF0F-0BADDAAF48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4" y="1509"/>
              <a:ext cx="341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 b="1"/>
                <a:t>⌒</a:t>
              </a:r>
            </a:p>
          </p:txBody>
        </p:sp>
        <p:sp>
          <p:nvSpPr>
            <p:cNvPr id="26" name="Rectangle 47">
              <a:extLst>
                <a:ext uri="{FF2B5EF4-FFF2-40B4-BE49-F238E27FC236}">
                  <a16:creationId xmlns="" xmlns:a16="http://schemas.microsoft.com/office/drawing/2014/main" id="{91EC2932-AE2F-4125-A0A1-9174E59D10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2" y="1512"/>
              <a:ext cx="341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 b="1"/>
                <a:t>⌒</a:t>
              </a:r>
            </a:p>
          </p:txBody>
        </p:sp>
        <p:sp>
          <p:nvSpPr>
            <p:cNvPr id="27" name="Rectangle 48">
              <a:extLst>
                <a:ext uri="{FF2B5EF4-FFF2-40B4-BE49-F238E27FC236}">
                  <a16:creationId xmlns="" xmlns:a16="http://schemas.microsoft.com/office/drawing/2014/main" id="{53EAA3DC-4EBF-49B0-A35A-70D95E15D8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4" y="1512"/>
              <a:ext cx="341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 b="1"/>
                <a:t>⌒</a:t>
              </a:r>
            </a:p>
          </p:txBody>
        </p:sp>
      </p:grp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30A8C879-15D0-49F9-B0C6-250641956AF3}"/>
              </a:ext>
            </a:extLst>
          </p:cNvPr>
          <p:cNvSpPr/>
          <p:nvPr/>
        </p:nvSpPr>
        <p:spPr>
          <a:xfrm>
            <a:off x="1589337" y="3518557"/>
            <a:ext cx="134912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</a:rPr>
              <a:t>① ③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3A04129E-CACD-4B88-9ED6-A0B331DA7832}"/>
              </a:ext>
            </a:extLst>
          </p:cNvPr>
          <p:cNvSpPr/>
          <p:nvPr/>
        </p:nvSpPr>
        <p:spPr>
          <a:xfrm>
            <a:off x="1351092" y="4157883"/>
            <a:ext cx="166731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</a:rPr>
              <a:t>② ④ ⑤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B862B4C6-D714-4B3B-A69E-01C166572C68}"/>
              </a:ext>
            </a:extLst>
          </p:cNvPr>
          <p:cNvSpPr/>
          <p:nvPr/>
        </p:nvSpPr>
        <p:spPr>
          <a:xfrm>
            <a:off x="4655845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162377259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4">
            <a:extLst>
              <a:ext uri="{FF2B5EF4-FFF2-40B4-BE49-F238E27FC236}">
                <a16:creationId xmlns="" xmlns:a16="http://schemas.microsoft.com/office/drawing/2014/main" id="{7A14F4A2-3FEB-4340-8007-0ACDDA6BD5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582" y="899317"/>
            <a:ext cx="10237912" cy="1949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如图，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是⊙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的一条弦，作直径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，使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AE=BE.</a:t>
            </a:r>
            <a:endParaRPr lang="zh-CN" altLang="en-US" sz="2800">
              <a:latin typeface="Times New Roman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吗？为什么？</a:t>
            </a: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</a:p>
        </p:txBody>
      </p:sp>
      <p:sp>
        <p:nvSpPr>
          <p:cNvPr id="3" name="Oval 16">
            <a:extLst>
              <a:ext uri="{FF2B5EF4-FFF2-40B4-BE49-F238E27FC236}">
                <a16:creationId xmlns="" xmlns:a16="http://schemas.microsoft.com/office/drawing/2014/main" id="{69C99B09-4D6D-40BC-B20A-BE40B460ED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96179" y="2698919"/>
            <a:ext cx="2449512" cy="2449513"/>
          </a:xfrm>
          <a:prstGeom prst="ellipse">
            <a:avLst/>
          </a:prstGeom>
          <a:noFill/>
          <a:ln w="2857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800">
                <a:solidFill>
                  <a:srgbClr val="FF0000"/>
                </a:solidFill>
              </a:rPr>
              <a:t>·</a:t>
            </a:r>
          </a:p>
        </p:txBody>
      </p:sp>
      <p:sp>
        <p:nvSpPr>
          <p:cNvPr id="4" name="Text Box 17">
            <a:extLst>
              <a:ext uri="{FF2B5EF4-FFF2-40B4-BE49-F238E27FC236}">
                <a16:creationId xmlns="" xmlns:a16="http://schemas.microsoft.com/office/drawing/2014/main" id="{2F2C39A8-D9C4-4D53-B7E7-ACB09709F3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20142" y="3627606"/>
            <a:ext cx="5048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b="1" i="1">
                <a:latin typeface="Times New Roman" panose="02020603050405020304" pitchFamily="18" charset="0"/>
              </a:rPr>
              <a:t>O</a:t>
            </a:r>
          </a:p>
        </p:txBody>
      </p:sp>
      <p:sp>
        <p:nvSpPr>
          <p:cNvPr id="5" name="Text Box 19">
            <a:extLst>
              <a:ext uri="{FF2B5EF4-FFF2-40B4-BE49-F238E27FC236}">
                <a16:creationId xmlns="" xmlns:a16="http://schemas.microsoft.com/office/drawing/2014/main" id="{834E05D2-FDA3-4B36-97C6-2BD9D9F964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94592" y="4743619"/>
            <a:ext cx="5048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b="1" i="1">
                <a:latin typeface="Times New Roman" panose="02020603050405020304" pitchFamily="18" charset="0"/>
              </a:rPr>
              <a:t>A</a:t>
            </a:r>
          </a:p>
        </p:txBody>
      </p:sp>
      <p:sp>
        <p:nvSpPr>
          <p:cNvPr id="6" name="Text Box 20">
            <a:extLst>
              <a:ext uri="{FF2B5EF4-FFF2-40B4-BE49-F238E27FC236}">
                <a16:creationId xmlns="" xmlns:a16="http://schemas.microsoft.com/office/drawing/2014/main" id="{671EBB40-9E57-496F-8DBC-A6E5092625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82155" y="4651544"/>
            <a:ext cx="5048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b="1" i="1"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7" name="Text Box 21">
            <a:extLst>
              <a:ext uri="{FF2B5EF4-FFF2-40B4-BE49-F238E27FC236}">
                <a16:creationId xmlns="" xmlns:a16="http://schemas.microsoft.com/office/drawing/2014/main" id="{AD9651B1-0DAC-4541-96E3-7C92F06781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04242" y="2392531"/>
            <a:ext cx="5048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b="1" i="1">
                <a:latin typeface="Times New Roman" panose="02020603050405020304" pitchFamily="18" charset="0"/>
              </a:rPr>
              <a:t>C</a:t>
            </a:r>
          </a:p>
        </p:txBody>
      </p:sp>
      <p:sp>
        <p:nvSpPr>
          <p:cNvPr id="8" name="Text Box 22">
            <a:extLst>
              <a:ext uri="{FF2B5EF4-FFF2-40B4-BE49-F238E27FC236}">
                <a16:creationId xmlns="" xmlns:a16="http://schemas.microsoft.com/office/drawing/2014/main" id="{E557EAC9-1D90-4956-AC97-291E84F059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15355" y="5169068"/>
            <a:ext cx="504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b="1" i="1">
                <a:latin typeface="Times New Roman" panose="02020603050405020304" pitchFamily="18" charset="0"/>
              </a:rPr>
              <a:t>D</a:t>
            </a:r>
          </a:p>
        </p:txBody>
      </p:sp>
      <p:sp>
        <p:nvSpPr>
          <p:cNvPr id="9" name="Text Box 23">
            <a:extLst>
              <a:ext uri="{FF2B5EF4-FFF2-40B4-BE49-F238E27FC236}">
                <a16:creationId xmlns="" xmlns:a16="http://schemas.microsoft.com/office/drawing/2014/main" id="{92A89997-A9B7-4CF4-8A97-F972232057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58192" y="4435644"/>
            <a:ext cx="5048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b="1" i="1">
                <a:latin typeface="Times New Roman" panose="02020603050405020304" pitchFamily="18" charset="0"/>
              </a:rPr>
              <a:t>E</a:t>
            </a:r>
          </a:p>
        </p:txBody>
      </p:sp>
      <p:sp>
        <p:nvSpPr>
          <p:cNvPr id="10" name="Line 24">
            <a:extLst>
              <a:ext uri="{FF2B5EF4-FFF2-40B4-BE49-F238E27FC236}">
                <a16:creationId xmlns="" xmlns:a16="http://schemas.microsoft.com/office/drawing/2014/main" id="{B1BCBE9F-2EDF-4F55-9BDD-9D7C1AF6492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0018554" y="2692569"/>
            <a:ext cx="0" cy="2447925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Freeform 25">
            <a:extLst>
              <a:ext uri="{FF2B5EF4-FFF2-40B4-BE49-F238E27FC236}">
                <a16:creationId xmlns="" xmlns:a16="http://schemas.microsoft.com/office/drawing/2014/main" id="{EBE414A5-336C-4E2E-896A-241C0A2205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54954" y="3930819"/>
            <a:ext cx="900112" cy="817563"/>
          </a:xfrm>
          <a:custGeom>
            <a:gdLst>
              <a:gd name="T0" fmla="*/ 0 w 567"/>
              <a:gd name="T1" fmla="*/ 515 h 515"/>
              <a:gd name="T2" fmla="*/ 567 w 567"/>
              <a:gd name="T3" fmla="*/ 0 h 515"/>
            </a:gdLst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567" h="515">
                <a:moveTo>
                  <a:pt x="0" y="515"/>
                </a:moveTo>
                <a:lnTo>
                  <a:pt x="567" y="0"/>
                </a:lnTo>
              </a:path>
            </a:pathLst>
          </a:custGeom>
          <a:noFill/>
          <a:ln w="28575">
            <a:solidFill>
              <a:srgbClr val="FF2D2D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2" name="Freeform 26">
            <a:extLst>
              <a:ext uri="{FF2B5EF4-FFF2-40B4-BE49-F238E27FC236}">
                <a16:creationId xmlns="" xmlns:a16="http://schemas.microsoft.com/office/drawing/2014/main" id="{A9527149-0587-492D-BB25-12AF2A9F5E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21729" y="3916531"/>
            <a:ext cx="908050" cy="838200"/>
          </a:xfrm>
          <a:custGeom>
            <a:gdLst>
              <a:gd name="T0" fmla="*/ 0 w 572"/>
              <a:gd name="T1" fmla="*/ 0 h 528"/>
              <a:gd name="T2" fmla="*/ 572 w 572"/>
              <a:gd name="T3" fmla="*/ 528 h 528"/>
            </a:gdLst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572" h="528">
                <a:moveTo>
                  <a:pt x="0" y="0"/>
                </a:moveTo>
                <a:lnTo>
                  <a:pt x="572" y="528"/>
                </a:lnTo>
              </a:path>
            </a:pathLst>
          </a:custGeom>
          <a:noFill/>
          <a:ln w="28575">
            <a:solidFill>
              <a:srgbClr val="FF2D2D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3" name="Freeform 27">
            <a:extLst>
              <a:ext uri="{FF2B5EF4-FFF2-40B4-BE49-F238E27FC236}">
                <a16:creationId xmlns="" xmlns:a16="http://schemas.microsoft.com/office/drawing/2014/main" id="{EC2EF57F-0646-4556-8B36-C5539A8106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07329" y="4745207"/>
            <a:ext cx="1808162" cy="1587"/>
          </a:xfrm>
          <a:custGeom>
            <a:gdLst>
              <a:gd name="T0" fmla="*/ 0 w 1139"/>
              <a:gd name="T1" fmla="*/ 1 h 1"/>
              <a:gd name="T2" fmla="*/ 1139 w 1139"/>
              <a:gd name="T3" fmla="*/ 0 h 1"/>
            </a:gdLst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139" h="1">
                <a:moveTo>
                  <a:pt x="0" y="1"/>
                </a:moveTo>
                <a:lnTo>
                  <a:pt x="1139" y="0"/>
                </a:lnTo>
              </a:path>
            </a:pathLst>
          </a:custGeom>
          <a:noFill/>
          <a:ln w="28575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grpSp>
        <p:nvGrpSpPr>
          <p:cNvPr id="31" name="Group 48">
            <a:extLst>
              <a:ext uri="{FF2B5EF4-FFF2-40B4-BE49-F238E27FC236}">
                <a16:creationId xmlns="" xmlns:a16="http://schemas.microsoft.com/office/drawing/2014/main" id="{82926153-A347-4075-AC1C-0B7498FB1E8E}"/>
              </a:ext>
            </a:extLst>
          </p:cNvPr>
          <p:cNvGrpSpPr/>
          <p:nvPr/>
        </p:nvGrpSpPr>
        <p:grpSpPr>
          <a:xfrm>
            <a:off x="534847" y="5525819"/>
            <a:ext cx="6072188" cy="654403"/>
            <a:chOff x="-306" y="1266"/>
            <a:chExt cx="3415" cy="706"/>
          </a:xfrm>
        </p:grpSpPr>
        <p:grpSp>
          <p:nvGrpSpPr>
            <p:cNvPr id="32" name="Group 49">
              <a:extLst>
                <a:ext uri="{FF2B5EF4-FFF2-40B4-BE49-F238E27FC236}">
                  <a16:creationId xmlns="" xmlns:a16="http://schemas.microsoft.com/office/drawing/2014/main" id="{55EF5313-FF0A-4D44-B6D2-5E94D8BACBF9}"/>
                </a:ext>
              </a:extLst>
            </p:cNvPr>
            <p:cNvGrpSpPr/>
            <p:nvPr/>
          </p:nvGrpSpPr>
          <p:grpSpPr>
            <a:xfrm>
              <a:off x="-306" y="1266"/>
              <a:ext cx="3415" cy="706"/>
              <a:chOff x="-306" y="1266"/>
              <a:chExt cx="3415" cy="706"/>
            </a:xfrm>
          </p:grpSpPr>
          <p:sp>
            <p:nvSpPr>
              <p:cNvPr id="34" name="Text Box 50">
                <a:extLst>
                  <a:ext uri="{FF2B5EF4-FFF2-40B4-BE49-F238E27FC236}">
                    <a16:creationId xmlns="" xmlns:a16="http://schemas.microsoft.com/office/drawing/2014/main" id="{7FF71AE9-3414-4298-A66B-4DA9369C0D4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-306" y="1350"/>
                <a:ext cx="3415" cy="6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2400">
                    <a:solidFill>
                      <a:srgbClr val="FF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（</a:t>
                </a:r>
                <a:r>
                  <a:rPr lang="en-US" altLang="zh-CN" sz="2400">
                    <a:solidFill>
                      <a:srgbClr val="FF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2</a:t>
                </a:r>
                <a:r>
                  <a:rPr lang="zh-CN" altLang="en-US" sz="2400">
                    <a:solidFill>
                      <a:srgbClr val="FF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）由垂径定理可得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AC =BC</a:t>
                </a:r>
                <a:r>
                  <a:rPr lang="zh-CN" altLang="en-US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，</a:t>
                </a:r>
                <a:r>
                  <a:rPr lang="en-US" altLang="zh-CN" sz="2400" i="1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 AD =BD.</a:t>
                </a:r>
                <a:endParaRPr lang="en-US" altLang="zh-CN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35" name="Rectangle 51">
                <a:extLst>
                  <a:ext uri="{FF2B5EF4-FFF2-40B4-BE49-F238E27FC236}">
                    <a16:creationId xmlns="" xmlns:a16="http://schemas.microsoft.com/office/drawing/2014/main" id="{CF18189E-8D37-42CF-A802-4AF8DDA7E2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96" y="1280"/>
                <a:ext cx="356" cy="4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zh-CN" sz="2400" b="1">
                    <a:solidFill>
                      <a:srgbClr val="FF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⌒</a:t>
                </a:r>
              </a:p>
            </p:txBody>
          </p:sp>
          <p:sp>
            <p:nvSpPr>
              <p:cNvPr id="36" name="Rectangle 52">
                <a:extLst>
                  <a:ext uri="{FF2B5EF4-FFF2-40B4-BE49-F238E27FC236}">
                    <a16:creationId xmlns="" xmlns:a16="http://schemas.microsoft.com/office/drawing/2014/main" id="{9A7C1E1E-C16E-4FB8-8265-889769FBA2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27" y="1266"/>
                <a:ext cx="356" cy="4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zh-CN" sz="2400" b="1">
                    <a:solidFill>
                      <a:srgbClr val="FF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⌒</a:t>
                </a:r>
              </a:p>
            </p:txBody>
          </p:sp>
          <p:sp>
            <p:nvSpPr>
              <p:cNvPr id="37" name="Rectangle 53">
                <a:extLst>
                  <a:ext uri="{FF2B5EF4-FFF2-40B4-BE49-F238E27FC236}">
                    <a16:creationId xmlns="" xmlns:a16="http://schemas.microsoft.com/office/drawing/2014/main" id="{BEAFB51F-0004-4A27-8D98-40D96D2622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45" y="1300"/>
                <a:ext cx="356" cy="4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zh-CN" sz="2400" b="1">
                    <a:solidFill>
                      <a:srgbClr val="FF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⌒</a:t>
                </a:r>
              </a:p>
            </p:txBody>
          </p:sp>
        </p:grpSp>
        <p:sp>
          <p:nvSpPr>
            <p:cNvPr id="33" name="Rectangle 54">
              <a:extLst>
                <a:ext uri="{FF2B5EF4-FFF2-40B4-BE49-F238E27FC236}">
                  <a16:creationId xmlns="" xmlns:a16="http://schemas.microsoft.com/office/drawing/2014/main" id="{73118ECC-CA43-4272-9492-A8E3E56D72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63" y="1307"/>
              <a:ext cx="356" cy="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zh-CN" sz="2400" b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⌒</a:t>
              </a:r>
            </a:p>
          </p:txBody>
        </p:sp>
      </p:grpSp>
      <p:sp>
        <p:nvSpPr>
          <p:cNvPr id="38" name="矩形 37">
            <a:extLst>
              <a:ext uri="{FF2B5EF4-FFF2-40B4-BE49-F238E27FC236}">
                <a16:creationId xmlns="" xmlns:a16="http://schemas.microsoft.com/office/drawing/2014/main" id="{FE6C4B64-667F-4DE8-8EFA-7258AE2DCD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411" y="2834643"/>
            <a:ext cx="4302075" cy="577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）连接</a:t>
            </a:r>
            <a:r>
              <a:rPr lang="en-US" altLang="zh-CN" sz="2400">
                <a:solidFill>
                  <a:srgbClr val="FF0000"/>
                </a:solidFill>
                <a:latin typeface="EU-B1X" pitchFamily="65" charset="-122"/>
                <a:ea typeface="EU-B1X" pitchFamily="65" charset="-122"/>
              </a:rPr>
              <a:t>AO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en-US" altLang="zh-CN" sz="2400">
                <a:solidFill>
                  <a:srgbClr val="FF0000"/>
                </a:solidFill>
                <a:latin typeface="EU-B1X" pitchFamily="65" charset="-122"/>
                <a:ea typeface="EU-B1X" pitchFamily="65" charset="-122"/>
              </a:rPr>
              <a:t>BO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则</a:t>
            </a:r>
            <a:r>
              <a:rPr lang="en-US" altLang="zh-CN" sz="2400">
                <a:solidFill>
                  <a:srgbClr val="FF0000"/>
                </a:solidFill>
                <a:latin typeface="EU-B1X" pitchFamily="65" charset="-122"/>
                <a:ea typeface="EU-B1X" pitchFamily="65" charset="-122"/>
              </a:rPr>
              <a:t>AO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=</a:t>
            </a:r>
            <a:r>
              <a:rPr lang="en-US" altLang="zh-CN" sz="2400">
                <a:solidFill>
                  <a:srgbClr val="FF0000"/>
                </a:solidFill>
                <a:latin typeface="EU-B1X" pitchFamily="65" charset="-122"/>
                <a:ea typeface="EU-B1X" pitchFamily="65" charset="-122"/>
              </a:rPr>
              <a:t>BO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</a:p>
        </p:txBody>
      </p:sp>
      <p:sp>
        <p:nvSpPr>
          <p:cNvPr id="39" name="矩形 38">
            <a:extLst>
              <a:ext uri="{FF2B5EF4-FFF2-40B4-BE49-F238E27FC236}">
                <a16:creationId xmlns="" xmlns:a16="http://schemas.microsoft.com/office/drawing/2014/main" id="{BAE62BC7-C0D1-4D1B-BD66-9069DF2FE8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6285" y="3549017"/>
            <a:ext cx="55165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又</a:t>
            </a:r>
            <a:r>
              <a:rPr lang="en-US" altLang="zh-CN" sz="2400">
                <a:solidFill>
                  <a:srgbClr val="FF0000"/>
                </a:solidFill>
                <a:latin typeface="EU-B1X" pitchFamily="65" charset="-122"/>
                <a:ea typeface="EU-B1X" pitchFamily="65" charset="-122"/>
              </a:rPr>
              <a:t>AE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=</a:t>
            </a:r>
            <a:r>
              <a:rPr lang="en-US" altLang="zh-CN" sz="2400">
                <a:solidFill>
                  <a:srgbClr val="FF0000"/>
                </a:solidFill>
                <a:latin typeface="EU-B1X" pitchFamily="65" charset="-122"/>
                <a:ea typeface="EU-B1X" pitchFamily="65" charset="-122"/>
              </a:rPr>
              <a:t>BE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，∴△</a:t>
            </a:r>
            <a:r>
              <a:rPr lang="en-US" altLang="zh-CN" sz="2400">
                <a:solidFill>
                  <a:srgbClr val="FF0000"/>
                </a:solidFill>
                <a:latin typeface="EU-B1X" pitchFamily="65" charset="-122"/>
                <a:ea typeface="EU-B1X" pitchFamily="65" charset="-122"/>
              </a:rPr>
              <a:t>AOE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≌△</a:t>
            </a:r>
            <a:r>
              <a:rPr lang="en-US" altLang="zh-CN" sz="2400">
                <a:solidFill>
                  <a:srgbClr val="FF0000"/>
                </a:solidFill>
                <a:latin typeface="EU-B1X" pitchFamily="65" charset="-122"/>
                <a:ea typeface="EU-B1X" pitchFamily="65" charset="-122"/>
              </a:rPr>
              <a:t>BOE</a:t>
            </a:r>
            <a:r>
              <a:rPr lang="zh-CN" altLang="en-US" sz="2400">
                <a:solidFill>
                  <a:srgbClr val="FF0000"/>
                </a:solidFill>
                <a:latin typeface="EU-B1X" pitchFamily="65" charset="-122"/>
                <a:ea typeface="EU-B1X" pitchFamily="65" charset="-122"/>
              </a:rPr>
              <a:t>（</a:t>
            </a:r>
            <a:r>
              <a:rPr lang="en-US" altLang="zh-CN" sz="2400">
                <a:solidFill>
                  <a:srgbClr val="FF0000"/>
                </a:solidFill>
                <a:latin typeface="宋体" panose="02010600030101010101" pitchFamily="2" charset="-122"/>
              </a:rPr>
              <a:t>SSS</a:t>
            </a:r>
            <a:r>
              <a:rPr lang="zh-CN" altLang="en-US" sz="2400">
                <a:solidFill>
                  <a:srgbClr val="FF0000"/>
                </a:solidFill>
                <a:latin typeface="EU-B1X" pitchFamily="65" charset="-122"/>
                <a:ea typeface="EU-B1X" pitchFamily="65" charset="-122"/>
              </a:rPr>
              <a:t>）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endParaRPr lang="zh-CN" altLang="en-US" sz="2400"/>
          </a:p>
        </p:txBody>
      </p:sp>
      <p:sp>
        <p:nvSpPr>
          <p:cNvPr id="40" name="矩形 39">
            <a:extLst>
              <a:ext uri="{FF2B5EF4-FFF2-40B4-BE49-F238E27FC236}">
                <a16:creationId xmlns="" xmlns:a16="http://schemas.microsoft.com/office/drawing/2014/main" id="{4905469A-898B-436E-9C7F-E6F243D052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9161" y="4191954"/>
            <a:ext cx="4158511" cy="65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∴∠</a:t>
            </a:r>
            <a:r>
              <a:rPr lang="en-US" altLang="zh-CN" sz="2800">
                <a:solidFill>
                  <a:srgbClr val="FF0000"/>
                </a:solidFill>
                <a:latin typeface="EU-B1X" pitchFamily="65" charset="-122"/>
                <a:ea typeface="EU-B1X" pitchFamily="65" charset="-122"/>
              </a:rPr>
              <a:t>AEO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=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∠</a:t>
            </a:r>
            <a:r>
              <a:rPr lang="en-US" altLang="zh-CN" sz="2800">
                <a:solidFill>
                  <a:srgbClr val="FF0000"/>
                </a:solidFill>
                <a:latin typeface="EU-B1X" pitchFamily="65" charset="-122"/>
                <a:ea typeface="EU-B1X" pitchFamily="65" charset="-122"/>
              </a:rPr>
              <a:t>BEO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=90°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endParaRPr lang="en-US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" name="矩形 40">
            <a:extLst>
              <a:ext uri="{FF2B5EF4-FFF2-40B4-BE49-F238E27FC236}">
                <a16:creationId xmlns="" xmlns:a16="http://schemas.microsoft.com/office/drawing/2014/main" id="{EEDABFB5-FC1E-49E3-AE63-76A7510AD5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3473" y="4906329"/>
            <a:ext cx="2076209" cy="65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∴</a:t>
            </a:r>
            <a:r>
              <a:rPr lang="en-US" altLang="zh-CN" sz="2800">
                <a:solidFill>
                  <a:srgbClr val="FF0000"/>
                </a:solidFill>
                <a:latin typeface="EU-B1X" pitchFamily="65" charset="-122"/>
                <a:ea typeface="EU-B1X" pitchFamily="65" charset="-122"/>
              </a:rPr>
              <a:t>CD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⊥</a:t>
            </a:r>
            <a:r>
              <a:rPr lang="en-US" altLang="zh-CN" sz="2800">
                <a:solidFill>
                  <a:srgbClr val="FF0000"/>
                </a:solidFill>
                <a:latin typeface="EU-B1X" pitchFamily="65" charset="-122"/>
                <a:ea typeface="EU-B1X" pitchFamily="65" charset="-122"/>
              </a:rPr>
              <a:t>AB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grpSp>
        <p:nvGrpSpPr>
          <p:cNvPr id="44" name="组合 43">
            <a:extLst>
              <a:ext uri="{FF2B5EF4-FFF2-40B4-BE49-F238E27FC236}">
                <a16:creationId xmlns="" xmlns:a16="http://schemas.microsoft.com/office/drawing/2014/main" id="{18FC8710-7D39-44C1-9B4A-6C50C84BB5CE}"/>
              </a:ext>
            </a:extLst>
          </p:cNvPr>
          <p:cNvGrpSpPr/>
          <p:nvPr/>
        </p:nvGrpSpPr>
        <p:grpSpPr>
          <a:xfrm>
            <a:off x="1093059" y="2087136"/>
            <a:ext cx="7129462" cy="745757"/>
            <a:chOff x="1093059" y="2087136"/>
            <a:chExt cx="7129462" cy="745757"/>
          </a:xfrm>
        </p:grpSpPr>
        <p:sp>
          <p:nvSpPr>
            <p:cNvPr id="28" name="Text Box 38">
              <a:extLst>
                <a:ext uri="{FF2B5EF4-FFF2-40B4-BE49-F238E27FC236}">
                  <a16:creationId xmlns="" xmlns:a16="http://schemas.microsoft.com/office/drawing/2014/main" id="{1CA6A315-635C-4A61-93DB-6681BDF8AA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68085" y="2087136"/>
              <a:ext cx="543739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800" b="1"/>
                <a:t>⌒</a:t>
              </a:r>
            </a:p>
          </p:txBody>
        </p:sp>
        <p:sp>
          <p:nvSpPr>
            <p:cNvPr id="29" name="Text Box 39">
              <a:extLst>
                <a:ext uri="{FF2B5EF4-FFF2-40B4-BE49-F238E27FC236}">
                  <a16:creationId xmlns="" xmlns:a16="http://schemas.microsoft.com/office/drawing/2014/main" id="{01FBFCE7-D636-4916-888F-4167CECD68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93059" y="2310606"/>
              <a:ext cx="7129462" cy="522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AC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与</a:t>
              </a:r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BC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相等吗？ </a:t>
              </a:r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AD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与</a:t>
              </a:r>
              <a:r>
                <a:rPr lang="en-US" altLang="zh-CN" sz="2800" i="1">
                  <a:latin typeface="Times New Roman" panose="02020603050405020304" pitchFamily="18" charset="0"/>
                  <a:ea typeface="黑体" panose="02010609060101010101" pitchFamily="49" charset="-122"/>
                </a:rPr>
                <a:t>BD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相等吗？为什么？</a:t>
              </a:r>
            </a:p>
          </p:txBody>
        </p:sp>
        <p:sp>
          <p:nvSpPr>
            <p:cNvPr id="30" name="Text Box 40">
              <a:extLst>
                <a:ext uri="{FF2B5EF4-FFF2-40B4-BE49-F238E27FC236}">
                  <a16:creationId xmlns="" xmlns:a16="http://schemas.microsoft.com/office/drawing/2014/main" id="{9170B9F0-1BB3-47B4-9F50-2123B288D83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18645" y="2088724"/>
              <a:ext cx="543739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800" b="1"/>
                <a:t>⌒</a:t>
              </a:r>
            </a:p>
          </p:txBody>
        </p:sp>
        <p:sp>
          <p:nvSpPr>
            <p:cNvPr id="42" name="Text Box 40">
              <a:extLst>
                <a:ext uri="{FF2B5EF4-FFF2-40B4-BE49-F238E27FC236}">
                  <a16:creationId xmlns="" xmlns:a16="http://schemas.microsoft.com/office/drawing/2014/main" id="{328EF418-812B-42ED-806B-720F5D7774A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91220" y="2087136"/>
              <a:ext cx="543739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800" b="1"/>
                <a:t>⌒</a:t>
              </a:r>
            </a:p>
          </p:txBody>
        </p:sp>
        <p:sp>
          <p:nvSpPr>
            <p:cNvPr id="43" name="Text Box 40">
              <a:extLst>
                <a:ext uri="{FF2B5EF4-FFF2-40B4-BE49-F238E27FC236}">
                  <a16:creationId xmlns="" xmlns:a16="http://schemas.microsoft.com/office/drawing/2014/main" id="{48FC4DEF-2BBE-458C-B683-2090B1CA249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86557" y="2088724"/>
              <a:ext cx="543739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800" b="1"/>
                <a:t>⌒</a:t>
              </a:r>
            </a:p>
          </p:txBody>
        </p:sp>
      </p:grpSp>
      <p:sp>
        <p:nvSpPr>
          <p:cNvPr id="45" name="矩形 44">
            <a:extLst>
              <a:ext uri="{FF2B5EF4-FFF2-40B4-BE49-F238E27FC236}">
                <a16:creationId xmlns="" xmlns:a16="http://schemas.microsoft.com/office/drawing/2014/main" id="{2FEE7670-7F43-434D-9E70-646BC8FE59CC}"/>
              </a:ext>
            </a:extLst>
          </p:cNvPr>
          <p:cNvSpPr/>
          <p:nvPr/>
        </p:nvSpPr>
        <p:spPr>
          <a:xfrm>
            <a:off x="4655845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293999401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38" grpId="0"/>
      <p:bldP spid="39" grpId="0"/>
      <p:bldP spid="40" grpId="0"/>
      <p:bldP spid="4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4" name="Text Box 2">
            <a:extLst>
              <a:ext uri="{FF2B5EF4-FFF2-40B4-BE49-F238E27FC236}">
                <a16:creationId xmlns="" xmlns:a16="http://schemas.microsoft.com/office/drawing/2014/main" id="{9C4C1F2A-194C-47F2-A9B3-B96476CD5E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172" y="2556853"/>
            <a:ext cx="11310456" cy="5568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Bef>
                <a:spcPct val="50000"/>
              </a:spcBef>
              <a:defRPr/>
            </a:pPr>
            <a:r>
              <a:rPr lang="zh-CN" altLang="en-US" sz="280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思考：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en-US" sz="2800" u="sng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不是直径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”这个条件能去掉吗？如果不能，请举出反例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5" name="Rectangle 3">
            <a:extLst>
              <a:ext uri="{FF2B5EF4-FFF2-40B4-BE49-F238E27FC236}">
                <a16:creationId xmlns="" xmlns:a16="http://schemas.microsoft.com/office/drawing/2014/main" id="{85F6F43D-371B-4118-82FD-E93A5F5B24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9990" y="1659505"/>
            <a:ext cx="9486450" cy="603753"/>
          </a:xfrm>
          <a:prstGeom prst="rect">
            <a:avLst/>
          </a:prstGeom>
          <a:solidFill>
            <a:srgbClr val="ADEBEB"/>
          </a:solidFill>
          <a:ln>
            <a:noFill/>
          </a:ln>
          <a:extLst>
            <a:ext uri="{91240B29-F687-4F45-9708-019B960494DF}">
              <a14:hiddenLine xmlns:a14="http://schemas.microsoft.com/office/drawing/2010/main" w="508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120000"/>
              </a:lnSpc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平分弦</a:t>
            </a:r>
            <a:r>
              <a:rPr lang="zh-CN" altLang="en-US" sz="2800" u="sng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（不是直径）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的直径垂直于弦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并且平分弦所对的弧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46" name="Rectangle 2">
            <a:extLst>
              <a:ext uri="{FF2B5EF4-FFF2-40B4-BE49-F238E27FC236}">
                <a16:creationId xmlns="" xmlns:a16="http://schemas.microsoft.com/office/drawing/2014/main" id="{6746349B-EE43-4867-8590-43C0E8A211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352" y="1012439"/>
            <a:ext cx="3144837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Font typeface="Wingdings" panose="05000000000000000000" pitchFamily="2" charset="2"/>
              <a:buChar char="u"/>
            </a:pPr>
            <a:r>
              <a:rPr lang="zh-CN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垂径定理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的推论</a:t>
            </a:r>
            <a:endParaRPr lang="zh-CN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47" name="Group 4">
            <a:extLst>
              <a:ext uri="{FF2B5EF4-FFF2-40B4-BE49-F238E27FC236}">
                <a16:creationId xmlns="" xmlns:a16="http://schemas.microsoft.com/office/drawing/2014/main" id="{0CBE7769-BEC1-4C96-9F91-94C253D3118D}"/>
              </a:ext>
            </a:extLst>
          </p:cNvPr>
          <p:cNvGrpSpPr/>
          <p:nvPr/>
        </p:nvGrpSpPr>
        <p:grpSpPr>
          <a:xfrm>
            <a:off x="8472264" y="3171684"/>
            <a:ext cx="2659063" cy="2959382"/>
            <a:chOff x="0" y="-77"/>
            <a:chExt cx="2016" cy="2243"/>
          </a:xfrm>
        </p:grpSpPr>
        <p:sp>
          <p:nvSpPr>
            <p:cNvPr id="48" name="Oval 5">
              <a:extLst>
                <a:ext uri="{FF2B5EF4-FFF2-40B4-BE49-F238E27FC236}">
                  <a16:creationId xmlns="" xmlns:a16="http://schemas.microsoft.com/office/drawing/2014/main" id="{3C06A987-4982-4D81-AF54-4B5C5AA9D7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9" y="272"/>
              <a:ext cx="1543" cy="1543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2800" b="1">
                  <a:solidFill>
                    <a:srgbClr val="FF0000"/>
                  </a:solidFill>
                </a:rPr>
                <a:t>·</a:t>
              </a:r>
            </a:p>
          </p:txBody>
        </p:sp>
        <p:sp>
          <p:nvSpPr>
            <p:cNvPr id="49" name="Text Box 6">
              <a:extLst>
                <a:ext uri="{FF2B5EF4-FFF2-40B4-BE49-F238E27FC236}">
                  <a16:creationId xmlns="" xmlns:a16="http://schemas.microsoft.com/office/drawing/2014/main" id="{C0F0D861-454B-4884-9B0A-0F1B6F65995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64" y="687"/>
              <a:ext cx="318" cy="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 b="1" i="1">
                  <a:latin typeface="Times New Roman" panose="02020603050405020304" pitchFamily="18" charset="0"/>
                </a:rPr>
                <a:t>O</a:t>
              </a:r>
            </a:p>
          </p:txBody>
        </p:sp>
        <p:sp>
          <p:nvSpPr>
            <p:cNvPr id="50" name="Text Box 7">
              <a:extLst>
                <a:ext uri="{FF2B5EF4-FFF2-40B4-BE49-F238E27FC236}">
                  <a16:creationId xmlns="" xmlns:a16="http://schemas.microsoft.com/office/drawing/2014/main" id="{DD6675BD-2957-4D7E-BC6D-B9A6453E3EA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569"/>
              <a:ext cx="318" cy="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 b="1" i="1"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51" name="Text Box 8">
              <a:extLst>
                <a:ext uri="{FF2B5EF4-FFF2-40B4-BE49-F238E27FC236}">
                  <a16:creationId xmlns="" xmlns:a16="http://schemas.microsoft.com/office/drawing/2014/main" id="{A2B4908F-88A2-4E4C-834D-241D80F6AD3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98" y="1241"/>
              <a:ext cx="318" cy="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 b="1" i="1"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52" name="Text Box 9">
              <a:extLst>
                <a:ext uri="{FF2B5EF4-FFF2-40B4-BE49-F238E27FC236}">
                  <a16:creationId xmlns="" xmlns:a16="http://schemas.microsoft.com/office/drawing/2014/main" id="{9FFC27E7-53D6-40D4-A443-BF9E0183A36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02" y="-77"/>
              <a:ext cx="318" cy="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 b="1" i="1">
                  <a:latin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53" name="Text Box 10">
              <a:extLst>
                <a:ext uri="{FF2B5EF4-FFF2-40B4-BE49-F238E27FC236}">
                  <a16:creationId xmlns="" xmlns:a16="http://schemas.microsoft.com/office/drawing/2014/main" id="{DB8480E5-3962-485A-A522-45C7B7AB359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74" y="1769"/>
              <a:ext cx="318" cy="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 b="1" i="1">
                  <a:latin typeface="Times New Roman" panose="02020603050405020304" pitchFamily="18" charset="0"/>
                </a:rPr>
                <a:t>D</a:t>
              </a:r>
            </a:p>
          </p:txBody>
        </p:sp>
        <p:sp>
          <p:nvSpPr>
            <p:cNvPr id="54" name="Line 11">
              <a:extLst>
                <a:ext uri="{FF2B5EF4-FFF2-40B4-BE49-F238E27FC236}">
                  <a16:creationId xmlns="" xmlns:a16="http://schemas.microsoft.com/office/drawing/2014/main" id="{EF9E3E76-CABE-42A9-897B-9145A905345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09" y="268"/>
              <a:ext cx="0" cy="1542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" name="Freeform 12">
              <a:extLst>
                <a:ext uri="{FF2B5EF4-FFF2-40B4-BE49-F238E27FC236}">
                  <a16:creationId xmlns="" xmlns:a16="http://schemas.microsoft.com/office/drawing/2014/main" id="{BB118939-97B1-49A4-8D65-0437D0D8E380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288" y="752"/>
              <a:ext cx="1440" cy="576"/>
            </a:xfrm>
            <a:custGeom>
              <a:gdLst>
                <a:gd name="T0" fmla="*/ 0 w 1139"/>
                <a:gd name="T1" fmla="*/ 1 h 1"/>
                <a:gd name="T2" fmla="*/ 1139 w 1139"/>
                <a:gd name="T3" fmla="*/ 0 h 1"/>
              </a:gdLst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39" h="1">
                  <a:moveTo>
                    <a:pt x="0" y="1"/>
                  </a:moveTo>
                  <a:lnTo>
                    <a:pt x="1139" y="0"/>
                  </a:lnTo>
                </a:path>
              </a:pathLst>
            </a:custGeom>
            <a:noFill/>
            <a:ln w="28575">
              <a:solidFill>
                <a:srgbClr val="0000FF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56" name="TextBox 24">
            <a:extLst>
              <a:ext uri="{FF2B5EF4-FFF2-40B4-BE49-F238E27FC236}">
                <a16:creationId xmlns="" xmlns:a16="http://schemas.microsoft.com/office/drawing/2014/main" id="{905235AB-7D50-4458-A684-7B9D74A6592A}"/>
              </a:ext>
            </a:extLst>
          </p:cNvPr>
          <p:cNvSpPr txBox="1"/>
          <p:nvPr/>
        </p:nvSpPr>
        <p:spPr>
          <a:xfrm>
            <a:off x="569990" y="3530352"/>
            <a:ext cx="4031873" cy="1113766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5">
                <a:lumMod val="75000"/>
              </a:schemeClr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zh-CN" altLang="en-US" sz="2400" noProof="1">
                <a:latin typeface="黑体" panose="02010609060101010101" pitchFamily="49" charset="-122"/>
                <a:ea typeface="黑体" panose="02010609060101010101" pitchFamily="49" charset="-122"/>
              </a:rPr>
              <a:t>特别说明：</a:t>
            </a:r>
            <a:endParaRPr lang="en-US" altLang="zh-CN" sz="2400" noProof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sz="2400" b="1" noProof="1">
                <a:solidFill>
                  <a:srgbClr val="0A21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圆的两条直径是互相平分的</a:t>
            </a:r>
            <a:r>
              <a:rPr lang="en-US" altLang="zh-CN" sz="2400" b="1" noProof="1">
                <a:solidFill>
                  <a:srgbClr val="0A21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57" name="矩形 56">
            <a:extLst>
              <a:ext uri="{FF2B5EF4-FFF2-40B4-BE49-F238E27FC236}">
                <a16:creationId xmlns="" xmlns:a16="http://schemas.microsoft.com/office/drawing/2014/main" id="{980A3285-0D9F-4CAC-B725-E9A9DB7F8BBA}"/>
              </a:ext>
            </a:extLst>
          </p:cNvPr>
          <p:cNvSpPr/>
          <p:nvPr/>
        </p:nvSpPr>
        <p:spPr>
          <a:xfrm>
            <a:off x="4655845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364819848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5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2">
            <a:extLst>
              <a:ext uri="{FF2B5EF4-FFF2-40B4-BE49-F238E27FC236}">
                <a16:creationId xmlns="" xmlns:a16="http://schemas.microsoft.com/office/drawing/2014/main" id="{7F46672D-A90C-4162-82DE-74366634FB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986" y="900273"/>
            <a:ext cx="11782677" cy="656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 noProof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例</a:t>
            </a:r>
            <a:r>
              <a:rPr lang="zh-CN" altLang="zh-CN" sz="2800" b="1" noProof="1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zh-CN" sz="2800" b="1" noProof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b="1" noProof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如图，</a:t>
            </a:r>
            <a:r>
              <a:rPr lang="en-US" altLang="zh-CN" sz="2800" b="1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OE</a:t>
            </a:r>
            <a:r>
              <a:rPr lang="en-US" altLang="zh-CN" sz="2800" noProof="1">
                <a:latin typeface="黑体" panose="02010609060101010101" pitchFamily="49" charset="-122"/>
                <a:ea typeface="黑体" panose="02010609060101010101" pitchFamily="49" charset="-122"/>
              </a:rPr>
              <a:t>⊥</a:t>
            </a:r>
            <a:r>
              <a:rPr lang="en-US" altLang="zh-CN" sz="2800" b="1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于</a:t>
            </a:r>
            <a:r>
              <a:rPr lang="en-US" altLang="zh-CN" sz="2800" b="1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，若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的半径为</a:t>
            </a:r>
            <a:r>
              <a:rPr lang="zh-CN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10</a:t>
            </a:r>
            <a:r>
              <a:rPr lang="en-US" altLang="zh-CN" sz="2800" b="1" noProof="1">
                <a:latin typeface="Times New Roman" panose="02020603050405020304" pitchFamily="18" charset="0"/>
                <a:ea typeface="黑体" panose="02010609060101010101" pitchFamily="49" charset="-122"/>
              </a:rPr>
              <a:t>cm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en-US" altLang="zh-CN" sz="2800" b="1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OE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=6</a:t>
            </a:r>
            <a:r>
              <a:rPr lang="en-US" altLang="zh-CN" sz="2800" b="1" noProof="1">
                <a:latin typeface="Times New Roman" panose="02020603050405020304" pitchFamily="18" charset="0"/>
                <a:ea typeface="黑体" panose="02010609060101010101" pitchFamily="49" charset="-122"/>
              </a:rPr>
              <a:t>cm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则</a:t>
            </a:r>
            <a:r>
              <a:rPr lang="en-US" altLang="zh-CN" sz="2800" b="1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 noProof="1">
                <a:latin typeface="黑体" panose="02010609060101010101" pitchFamily="49" charset="-122"/>
                <a:ea typeface="黑体" panose="02010609060101010101" pitchFamily="49" charset="-122"/>
              </a:rPr>
              <a:t>=</a:t>
            </a:r>
            <a:r>
              <a:rPr lang="en-US" altLang="zh-CN" sz="2800" u="sng" noProof="1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en-US" altLang="zh-CN" sz="2800" b="1" noProof="1">
                <a:latin typeface="Times New Roman" panose="02020603050405020304" pitchFamily="18" charset="0"/>
                <a:ea typeface="黑体" panose="02010609060101010101" pitchFamily="49" charset="-122"/>
              </a:rPr>
              <a:t>cm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3" name="Freeform 5">
            <a:extLst>
              <a:ext uri="{FF2B5EF4-FFF2-40B4-BE49-F238E27FC236}">
                <a16:creationId xmlns="" xmlns:a16="http://schemas.microsoft.com/office/drawing/2014/main" id="{F39E52FE-2E56-4C40-BA5E-7909C88F31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48763" y="2687638"/>
            <a:ext cx="936625" cy="792163"/>
          </a:xfrm>
          <a:custGeom>
            <a:gdLst>
              <a:gd name="T0" fmla="*/ 0 w 586"/>
              <a:gd name="T1" fmla="*/ 0 h 512"/>
              <a:gd name="T2" fmla="*/ 586 w 586"/>
              <a:gd name="T3" fmla="*/ 512 h 512"/>
            </a:gdLst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586" h="512">
                <a:moveTo>
                  <a:pt x="0" y="0"/>
                </a:moveTo>
                <a:lnTo>
                  <a:pt x="586" y="512"/>
                </a:lnTo>
              </a:path>
            </a:pathLst>
          </a:custGeom>
          <a:noFill/>
          <a:ln w="38100">
            <a:solidFill>
              <a:srgbClr val="FF0000"/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grpSp>
        <p:nvGrpSpPr>
          <p:cNvPr id="4" name="组合 34">
            <a:extLst>
              <a:ext uri="{FF2B5EF4-FFF2-40B4-BE49-F238E27FC236}">
                <a16:creationId xmlns="" xmlns:a16="http://schemas.microsoft.com/office/drawing/2014/main" id="{A2D9B3D8-E197-47FA-A3D5-F3287C4CF288}"/>
              </a:ext>
            </a:extLst>
          </p:cNvPr>
          <p:cNvGrpSpPr/>
          <p:nvPr/>
        </p:nvGrpSpPr>
        <p:grpSpPr>
          <a:xfrm>
            <a:off x="8767762" y="2171700"/>
            <a:ext cx="2794000" cy="2514600"/>
            <a:chOff x="6045200" y="3345433"/>
            <a:chExt cx="2794000" cy="2514600"/>
          </a:xfrm>
        </p:grpSpPr>
        <p:sp>
          <p:nvSpPr>
            <p:cNvPr id="5" name="Oval 3">
              <a:extLst>
                <a:ext uri="{FF2B5EF4-FFF2-40B4-BE49-F238E27FC236}">
                  <a16:creationId xmlns="" xmlns:a16="http://schemas.microsoft.com/office/drawing/2014/main" id="{FF80CBD4-E48E-4AC9-9267-55301F928B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30925" y="3410521"/>
              <a:ext cx="2449513" cy="2449512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3200"/>
                <a:t>·</a:t>
              </a:r>
            </a:p>
          </p:txBody>
        </p:sp>
        <p:sp>
          <p:nvSpPr>
            <p:cNvPr id="6" name="Line 4">
              <a:extLst>
                <a:ext uri="{FF2B5EF4-FFF2-40B4-BE49-F238E27FC236}">
                  <a16:creationId xmlns="" xmlns:a16="http://schemas.microsoft.com/office/drawing/2014/main" id="{16D99904-8DFE-49AB-9EDD-8BF7A6CB52C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405563" y="3842321"/>
              <a:ext cx="187166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Freeform 6">
              <a:extLst>
                <a:ext uri="{FF2B5EF4-FFF2-40B4-BE49-F238E27FC236}">
                  <a16:creationId xmlns="" xmlns:a16="http://schemas.microsoft.com/office/drawing/2014/main" id="{AF0FFBEC-DDFD-4836-9F39-9F59E016B0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97725" y="3842321"/>
              <a:ext cx="144463" cy="144462"/>
            </a:xfrm>
            <a:custGeom>
              <a:gdLst>
                <a:gd name="T0" fmla="*/ 0 w 91"/>
                <a:gd name="T1" fmla="*/ 0 h 90"/>
                <a:gd name="T2" fmla="*/ 0 w 91"/>
                <a:gd name="T3" fmla="*/ 90 h 90"/>
                <a:gd name="T4" fmla="*/ 91 w 91"/>
                <a:gd name="T5" fmla="*/ 90 h 9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1" h="90">
                  <a:moveTo>
                    <a:pt x="0" y="0"/>
                  </a:moveTo>
                  <a:lnTo>
                    <a:pt x="0" y="90"/>
                  </a:lnTo>
                  <a:lnTo>
                    <a:pt x="91" y="90"/>
                  </a:lnTo>
                </a:path>
              </a:pathLst>
            </a:custGeom>
            <a:noFill/>
            <a:ln w="2857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" name="Text Box 7">
              <a:extLst>
                <a:ext uri="{FF2B5EF4-FFF2-40B4-BE49-F238E27FC236}">
                  <a16:creationId xmlns="" xmlns:a16="http://schemas.microsoft.com/office/drawing/2014/main" id="{8765F5F2-A7AF-4300-A026-96A82806426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53263" y="4564633"/>
              <a:ext cx="504825" cy="579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3200" b="1" i="1">
                  <a:latin typeface="Times New Roman" panose="02020603050405020304" pitchFamily="18" charset="0"/>
                </a:rPr>
                <a:t>O</a:t>
              </a:r>
            </a:p>
          </p:txBody>
        </p:sp>
        <p:sp>
          <p:nvSpPr>
            <p:cNvPr id="9" name="Text Box 8">
              <a:extLst>
                <a:ext uri="{FF2B5EF4-FFF2-40B4-BE49-F238E27FC236}">
                  <a16:creationId xmlns="" xmlns:a16="http://schemas.microsoft.com/office/drawing/2014/main" id="{77582C43-170A-421B-8D81-815B5259AC2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45200" y="3421633"/>
              <a:ext cx="504825" cy="579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3200" b="1" i="1"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10" name="Text Box 9">
              <a:extLst>
                <a:ext uri="{FF2B5EF4-FFF2-40B4-BE49-F238E27FC236}">
                  <a16:creationId xmlns="" xmlns:a16="http://schemas.microsoft.com/office/drawing/2014/main" id="{22C40A14-EAD0-4675-9A61-A001C505FB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334375" y="3345433"/>
              <a:ext cx="504825" cy="579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3200" b="1" i="1"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11" name="Text Box 10">
              <a:extLst>
                <a:ext uri="{FF2B5EF4-FFF2-40B4-BE49-F238E27FC236}">
                  <a16:creationId xmlns="" xmlns:a16="http://schemas.microsoft.com/office/drawing/2014/main" id="{1C0EED83-3D4A-41C2-9C84-B16D20F8DDA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97725" y="3345433"/>
              <a:ext cx="504825" cy="579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3200" b="1" i="1">
                  <a:latin typeface="Times New Roman" panose="02020603050405020304" pitchFamily="18" charset="0"/>
                </a:rPr>
                <a:t>E</a:t>
              </a:r>
            </a:p>
          </p:txBody>
        </p:sp>
        <p:sp>
          <p:nvSpPr>
            <p:cNvPr id="12" name="Line 12">
              <a:extLst>
                <a:ext uri="{FF2B5EF4-FFF2-40B4-BE49-F238E27FC236}">
                  <a16:creationId xmlns="" xmlns:a16="http://schemas.microsoft.com/office/drawing/2014/main" id="{0D6405F7-E1B2-44B0-9C31-BCC34FB2533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7342188" y="3842321"/>
              <a:ext cx="0" cy="79216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" name="Text Box 15">
            <a:extLst>
              <a:ext uri="{FF2B5EF4-FFF2-40B4-BE49-F238E27FC236}">
                <a16:creationId xmlns="" xmlns:a16="http://schemas.microsoft.com/office/drawing/2014/main" id="{033FDDE2-8212-4754-BA64-77DF8C5D7E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10676" y="1910556"/>
            <a:ext cx="518001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buClr>
                <a:schemeClr val="folHlink"/>
              </a:buClr>
              <a:buFont typeface="Wingdings" panose="05000000000000000000" pitchFamily="2" charset="2"/>
              <a:buNone/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解析：连接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OA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 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OE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</p:txBody>
      </p:sp>
      <p:sp>
        <p:nvSpPr>
          <p:cNvPr id="14" name="Text Box 28">
            <a:extLst>
              <a:ext uri="{FF2B5EF4-FFF2-40B4-BE49-F238E27FC236}">
                <a16:creationId xmlns="" xmlns:a16="http://schemas.microsoft.com/office/drawing/2014/main" id="{949905C4-E3C8-406A-ABDD-A2063332D4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6576" y="4069556"/>
            <a:ext cx="47117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∴ 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AB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=2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AE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=16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cm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.</a:t>
            </a:r>
          </a:p>
        </p:txBody>
      </p:sp>
      <p:sp>
        <p:nvSpPr>
          <p:cNvPr id="15" name="TextBox 33">
            <a:extLst>
              <a:ext uri="{FF2B5EF4-FFF2-40B4-BE49-F238E27FC236}">
                <a16:creationId xmlns="" xmlns:a16="http://schemas.microsoft.com/office/drawing/2014/main" id="{BF6A0654-7B0D-4F13-AEDD-82B117AD97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60496" y="967086"/>
            <a:ext cx="54373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16</a:t>
            </a:r>
          </a:p>
        </p:txBody>
      </p:sp>
      <p:grpSp>
        <p:nvGrpSpPr>
          <p:cNvPr id="16" name="组合 50">
            <a:extLst>
              <a:ext uri="{FF2B5EF4-FFF2-40B4-BE49-F238E27FC236}">
                <a16:creationId xmlns="" xmlns:a16="http://schemas.microsoft.com/office/drawing/2014/main" id="{8CD56A81-9A3E-400C-A399-2217ED576C44}"/>
              </a:ext>
            </a:extLst>
          </p:cNvPr>
          <p:cNvGrpSpPr/>
          <p:nvPr/>
        </p:nvGrpSpPr>
        <p:grpSpPr>
          <a:xfrm>
            <a:off x="1601189" y="2669382"/>
            <a:ext cx="3171825" cy="1223963"/>
            <a:chOff x="971550" y="4103688"/>
            <a:chExt cx="3171822" cy="1223962"/>
          </a:xfrm>
        </p:grpSpPr>
        <p:grpSp>
          <p:nvGrpSpPr>
            <p:cNvPr id="17" name="Group 27">
              <a:extLst>
                <a:ext uri="{FF2B5EF4-FFF2-40B4-BE49-F238E27FC236}">
                  <a16:creationId xmlns="" xmlns:a16="http://schemas.microsoft.com/office/drawing/2014/main" id="{23BB4491-67B0-457B-AD60-76BFF1A6003D}"/>
                </a:ext>
              </a:extLst>
            </p:cNvPr>
            <p:cNvGrpSpPr/>
            <p:nvPr/>
          </p:nvGrpSpPr>
          <p:grpSpPr>
            <a:xfrm>
              <a:off x="971550" y="4103688"/>
              <a:ext cx="2974703" cy="1223962"/>
              <a:chExt cx="2687" cy="978"/>
            </a:xfrm>
          </p:grpSpPr>
          <p:sp>
            <p:nvSpPr>
              <p:cNvPr id="19" name="Text Box 16">
                <a:extLst>
                  <a:ext uri="{FF2B5EF4-FFF2-40B4-BE49-F238E27FC236}">
                    <a16:creationId xmlns="" xmlns:a16="http://schemas.microsoft.com/office/drawing/2014/main" id="{80F5A27A-B3A3-4D7B-922C-A0E6B02D583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76"/>
                <a:ext cx="2592" cy="3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0" hangingPunct="0"/>
                <a:r>
                  <a:rPr lang="en-US" altLang="zh-CN" sz="24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楷体_GB2312" pitchFamily="49" charset="-122"/>
                  </a:rPr>
                  <a:t>∴</a:t>
                </a:r>
              </a:p>
            </p:txBody>
          </p:sp>
          <p:graphicFrame>
            <p:nvGraphicFramePr>
              <p:cNvPr id="20" name="Object 14">
                <a:extLst>
                  <a:ext uri="{FF2B5EF4-FFF2-40B4-BE49-F238E27FC236}">
                    <a16:creationId xmlns="" xmlns:a16="http://schemas.microsoft.com/office/drawing/2014/main" id="{693EA8D7-62E3-47B1-8757-AA005C2FDA0E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528" y="0"/>
              <a:ext cx="2159" cy="978"/>
            </p:xfrm>
            <a:graphic>
              <a:graphicData uri="http://schemas.openxmlformats.org/presentationml/2006/ole">
                <mc:AlternateContent>
                  <mc:Choice xmlns:v="urn:schemas-microsoft-com:vml" Requires="v">
                    <p:oleObj spid="_x0000_s1038" r:id="rId2" imgW="1183129" imgH="534212" progId="Equation.DSMT4">
                      <p:embed/>
                    </p:oleObj>
                  </mc:Choice>
                  <mc:Fallback>
                    <p:oleObj r:id="rId2" imgW="1183129" imgH="534212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3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tretch>
                            <a:fillRect/>
                          </a:stretch>
                        </p:blipFill>
                        <p:spPr>
                          <a:xfrm>
                            <a:off x="528" y="0"/>
                            <a:ext cx="2159" cy="978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18" name="TextBox 49">
              <a:extLst>
                <a:ext uri="{FF2B5EF4-FFF2-40B4-BE49-F238E27FC236}">
                  <a16:creationId xmlns="" xmlns:a16="http://schemas.microsoft.com/office/drawing/2014/main" id="{C5785557-26C8-4920-B85D-E795D7BF0E6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00430" y="4824723"/>
              <a:ext cx="642942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cm.</a:t>
              </a:r>
              <a:endPara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D706D0F2-27CA-4CA4-AE75-4A0C93079A62}"/>
              </a:ext>
            </a:extLst>
          </p:cNvPr>
          <p:cNvSpPr/>
          <p:nvPr/>
        </p:nvSpPr>
        <p:spPr>
          <a:xfrm>
            <a:off x="4655845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</a:p>
        </p:txBody>
      </p:sp>
    </p:spTree>
    <p:extLst>
      <p:ext uri="{BB962C8B-B14F-4D97-AF65-F5344CB8AC3E}">
        <p14:creationId xmlns:p14="http://schemas.microsoft.com/office/powerpoint/2010/main" val="247902135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12">
            <a:extLst>
              <a:ext uri="{FF2B5EF4-FFF2-40B4-BE49-F238E27FC236}">
                <a16:creationId xmlns="" xmlns:a16="http://schemas.microsoft.com/office/drawing/2014/main" id="{4F82EDFD-545D-49EC-A42A-0596EDD325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8080" y="6442573"/>
            <a:ext cx="184731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endParaRPr lang="zh-CN" altLang="en-US" sz="2800" b="1">
              <a:solidFill>
                <a:srgbClr val="E91B05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" name="Text Box 25">
            <a:extLst>
              <a:ext uri="{FF2B5EF4-FFF2-40B4-BE49-F238E27FC236}">
                <a16:creationId xmlns="" xmlns:a16="http://schemas.microsoft.com/office/drawing/2014/main" id="{76127BDF-3420-410A-8C73-5B73FFC808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2" y="886945"/>
            <a:ext cx="11868145" cy="1152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 b="1" noProof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例</a:t>
            </a:r>
            <a:r>
              <a:rPr lang="zh-CN" altLang="zh-CN" sz="2800" b="1" noProof="1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b="1" noProof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如图，</a:t>
            </a:r>
            <a:r>
              <a:rPr lang="zh-CN" altLang="en-US" sz="2800" b="1" noProof="1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b="1" noProof="1">
                <a:latin typeface="Times New Roman" panose="02020603050405020304" pitchFamily="18" charset="0"/>
                <a:ea typeface="微软雅黑" panose="020b0503020204020204" pitchFamily="34" charset="-122"/>
              </a:rPr>
              <a:t>⊙</a:t>
            </a:r>
            <a:r>
              <a:rPr lang="zh-CN" altLang="en-US" sz="2800" b="1" i="1" noProof="1">
                <a:latin typeface="Times New Roman" panose="02020603050405020304" pitchFamily="18" charset="0"/>
                <a:ea typeface="微软雅黑" panose="020b0503020204020204" pitchFamily="34" charset="-122"/>
              </a:rPr>
              <a:t> </a:t>
            </a:r>
            <a:r>
              <a:rPr lang="en-US" altLang="zh-CN" sz="2800" i="1" noProof="1">
                <a:latin typeface="Times New Roman" panose="02020603050405020304" pitchFamily="18" charset="0"/>
                <a:ea typeface="微软雅黑" panose="020b0503020204020204" pitchFamily="34" charset="-122"/>
              </a:rPr>
              <a:t>O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的弦</a:t>
            </a:r>
            <a:r>
              <a:rPr lang="en-US" altLang="zh-CN" sz="2800" b="1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8</a:t>
            </a:r>
            <a:r>
              <a:rPr lang="en-US" altLang="zh-CN" sz="2800" b="1" noProof="1">
                <a:latin typeface="Times New Roman" panose="02020603050405020304" pitchFamily="18" charset="0"/>
                <a:ea typeface="黑体" panose="02010609060101010101" pitchFamily="49" charset="-122"/>
              </a:rPr>
              <a:t>cm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en-US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直径</a:t>
            </a:r>
            <a:r>
              <a:rPr lang="en-US" altLang="zh-CN" sz="2800" b="1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CE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b="1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于</a:t>
            </a:r>
            <a:r>
              <a:rPr lang="en-US" altLang="zh-CN" sz="2800" b="1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800" b="1" i="1" noProof="1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DC</a:t>
            </a:r>
            <a:r>
              <a:rPr lang="en-US" altLang="en-US" sz="2800" noProof="1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＝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2</a:t>
            </a:r>
            <a:r>
              <a:rPr lang="en-US" altLang="zh-CN" sz="2800" b="1" noProof="1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cm</a:t>
            </a:r>
            <a:r>
              <a:rPr lang="en-US" altLang="en-US" sz="2800" b="1" noProof="1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，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求半径</a:t>
            </a:r>
            <a:r>
              <a:rPr lang="en-US" altLang="zh-CN" sz="2800" b="1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OC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的长</a:t>
            </a:r>
            <a:r>
              <a:rPr lang="zh-CN" altLang="zh-CN" sz="2800" noProof="1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grpSp>
        <p:nvGrpSpPr>
          <p:cNvPr id="4" name="组合 34">
            <a:extLst>
              <a:ext uri="{FF2B5EF4-FFF2-40B4-BE49-F238E27FC236}">
                <a16:creationId xmlns="" xmlns:a16="http://schemas.microsoft.com/office/drawing/2014/main" id="{FD9AA0E4-E3F2-4C98-8B93-29D46537F71E}"/>
              </a:ext>
            </a:extLst>
          </p:cNvPr>
          <p:cNvGrpSpPr/>
          <p:nvPr/>
        </p:nvGrpSpPr>
        <p:grpSpPr>
          <a:xfrm>
            <a:off x="8857733" y="1933704"/>
            <a:ext cx="2182812" cy="2874721"/>
            <a:chOff x="6228184" y="1916832"/>
            <a:chExt cx="2183160" cy="2875326"/>
          </a:xfrm>
        </p:grpSpPr>
        <p:sp>
          <p:nvSpPr>
            <p:cNvPr id="5" name="Oval 17">
              <a:extLst>
                <a:ext uri="{FF2B5EF4-FFF2-40B4-BE49-F238E27FC236}">
                  <a16:creationId xmlns="" xmlns:a16="http://schemas.microsoft.com/office/drawing/2014/main" id="{9D4A7E35-C320-47AF-993C-27F288B5BD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28184" y="2329055"/>
              <a:ext cx="2062839" cy="2062839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2400" b="1">
                  <a:solidFill>
                    <a:srgbClr val="FF0000"/>
                  </a:solidFill>
                </a:rPr>
                <a:t>·</a:t>
              </a:r>
            </a:p>
          </p:txBody>
        </p:sp>
        <p:sp>
          <p:nvSpPr>
            <p:cNvPr id="6" name="Text Box 18">
              <a:extLst>
                <a:ext uri="{FF2B5EF4-FFF2-40B4-BE49-F238E27FC236}">
                  <a16:creationId xmlns="" xmlns:a16="http://schemas.microsoft.com/office/drawing/2014/main" id="{984FC338-17E2-4128-A30B-DB42F5F6DA2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97438" y="3056329"/>
              <a:ext cx="425135" cy="461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O</a:t>
              </a:r>
            </a:p>
          </p:txBody>
        </p:sp>
        <p:sp>
          <p:nvSpPr>
            <p:cNvPr id="7" name="Freeform 19">
              <a:extLst>
                <a:ext uri="{FF2B5EF4-FFF2-40B4-BE49-F238E27FC236}">
                  <a16:creationId xmlns="" xmlns:a16="http://schemas.microsoft.com/office/drawing/2014/main" id="{2B1A8F6E-2D67-4CCC-B3F0-2EB7887F4C9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7258935" y="3923978"/>
              <a:ext cx="121658" cy="120321"/>
            </a:xfrm>
            <a:custGeom>
              <a:gdLst>
                <a:gd name="T0" fmla="*/ 0 w 91"/>
                <a:gd name="T1" fmla="*/ 0 h 90"/>
                <a:gd name="T2" fmla="*/ 0 w 91"/>
                <a:gd name="T3" fmla="*/ 90 h 90"/>
                <a:gd name="T4" fmla="*/ 91 w 91"/>
                <a:gd name="T5" fmla="*/ 90 h 9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1" h="90">
                  <a:moveTo>
                    <a:pt x="0" y="0"/>
                  </a:moveTo>
                  <a:lnTo>
                    <a:pt x="0" y="90"/>
                  </a:lnTo>
                  <a:lnTo>
                    <a:pt x="91" y="90"/>
                  </a:lnTo>
                </a:path>
              </a:pathLst>
            </a:custGeom>
            <a:noFill/>
            <a:ln w="2857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" name="Text Box 20">
              <a:extLst>
                <a:ext uri="{FF2B5EF4-FFF2-40B4-BE49-F238E27FC236}">
                  <a16:creationId xmlns="" xmlns:a16="http://schemas.microsoft.com/office/drawing/2014/main" id="{EBDB115D-77A2-4256-B237-07B4C4D785C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28184" y="3905262"/>
              <a:ext cx="425135" cy="461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9" name="Text Box 21">
              <a:extLst>
                <a:ext uri="{FF2B5EF4-FFF2-40B4-BE49-F238E27FC236}">
                  <a16:creationId xmlns="" xmlns:a16="http://schemas.microsoft.com/office/drawing/2014/main" id="{BE215734-8017-4CB1-807E-EDAF5696BAA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86209" y="3905262"/>
              <a:ext cx="425135" cy="461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10" name="Text Box 22">
              <a:extLst>
                <a:ext uri="{FF2B5EF4-FFF2-40B4-BE49-F238E27FC236}">
                  <a16:creationId xmlns="" xmlns:a16="http://schemas.microsoft.com/office/drawing/2014/main" id="{FBB9E1BC-99FE-447B-8B80-3CF5BF3EE21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43526" y="1916832"/>
              <a:ext cx="425135" cy="461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E</a:t>
              </a:r>
            </a:p>
          </p:txBody>
        </p:sp>
        <p:sp>
          <p:nvSpPr>
            <p:cNvPr id="11" name="Text Box 23">
              <a:extLst>
                <a:ext uri="{FF2B5EF4-FFF2-40B4-BE49-F238E27FC236}">
                  <a16:creationId xmlns="" xmlns:a16="http://schemas.microsoft.com/office/drawing/2014/main" id="{9CABBDBD-5B9E-49CF-9698-6F19BAC38AE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77117" y="4330396"/>
              <a:ext cx="425135" cy="461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12" name="Text Box 24">
              <a:extLst>
                <a:ext uri="{FF2B5EF4-FFF2-40B4-BE49-F238E27FC236}">
                  <a16:creationId xmlns="" xmlns:a16="http://schemas.microsoft.com/office/drawing/2014/main" id="{07422557-B046-45E2-A78D-F9BE20C6F8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76705" y="4006134"/>
              <a:ext cx="425135" cy="4616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D</a:t>
              </a:r>
            </a:p>
          </p:txBody>
        </p:sp>
        <p:sp>
          <p:nvSpPr>
            <p:cNvPr id="13" name="Line 25">
              <a:extLst>
                <a:ext uri="{FF2B5EF4-FFF2-40B4-BE49-F238E27FC236}">
                  <a16:creationId xmlns="" xmlns:a16="http://schemas.microsoft.com/office/drawing/2014/main" id="{7B9BBE37-0B55-4699-B175-B51C1C0054C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257598" y="2323707"/>
              <a:ext cx="0" cy="2061502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Freeform 28">
              <a:extLst>
                <a:ext uri="{FF2B5EF4-FFF2-40B4-BE49-F238E27FC236}">
                  <a16:creationId xmlns="" xmlns:a16="http://schemas.microsoft.com/office/drawing/2014/main" id="{1957FC7F-8941-4961-8A1D-6C768A28B9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90217" y="4052321"/>
              <a:ext cx="1522731" cy="1336"/>
            </a:xfrm>
            <a:custGeom>
              <a:gdLst>
                <a:gd name="T0" fmla="*/ 0 w 1139"/>
                <a:gd name="T1" fmla="*/ 1 h 1"/>
                <a:gd name="T2" fmla="*/ 1139 w 1139"/>
                <a:gd name="T3" fmla="*/ 0 h 1"/>
              </a:gdLst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39" h="1">
                  <a:moveTo>
                    <a:pt x="0" y="1"/>
                  </a:moveTo>
                  <a:lnTo>
                    <a:pt x="1139" y="0"/>
                  </a:lnTo>
                </a:path>
              </a:pathLst>
            </a:custGeom>
            <a:noFill/>
            <a:ln w="28575">
              <a:solidFill>
                <a:srgbClr val="0000FF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15" name="Freeform 29">
            <a:extLst>
              <a:ext uri="{FF2B5EF4-FFF2-40B4-BE49-F238E27FC236}">
                <a16:creationId xmlns="" xmlns:a16="http://schemas.microsoft.com/office/drawing/2014/main" id="{AD014412-3CA7-40C1-8442-27627682C2AE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9146659" y="3375153"/>
            <a:ext cx="746125" cy="722312"/>
          </a:xfrm>
          <a:custGeom>
            <a:gdLst>
              <a:gd name="T0" fmla="*/ 0 w 568"/>
              <a:gd name="T1" fmla="*/ 0 h 523"/>
              <a:gd name="T2" fmla="*/ 568 w 568"/>
              <a:gd name="T3" fmla="*/ 523 h 523"/>
            </a:gdLst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568" h="523">
                <a:moveTo>
                  <a:pt x="0" y="0"/>
                </a:moveTo>
                <a:lnTo>
                  <a:pt x="568" y="523"/>
                </a:lnTo>
              </a:path>
            </a:pathLst>
          </a:custGeom>
          <a:noFill/>
          <a:ln w="25400">
            <a:solidFill>
              <a:srgbClr val="FF0000"/>
            </a:solidFill>
            <a:prstDash val="sys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6" name="Text Box 15">
            <a:extLst>
              <a:ext uri="{FF2B5EF4-FFF2-40B4-BE49-F238E27FC236}">
                <a16:creationId xmlns="" xmlns:a16="http://schemas.microsoft.com/office/drawing/2014/main" id="{511B877D-585D-4883-A470-8E59F610EF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8843" y="2116635"/>
            <a:ext cx="62833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buClr>
                <a:schemeClr val="folHlink"/>
              </a:buClr>
              <a:buFont typeface="Wingdings" panose="05000000000000000000" pitchFamily="2" charset="2"/>
              <a:buNone/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解：连接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OA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CE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于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</p:txBody>
      </p:sp>
      <p:grpSp>
        <p:nvGrpSpPr>
          <p:cNvPr id="17" name="组合 31">
            <a:extLst>
              <a:ext uri="{FF2B5EF4-FFF2-40B4-BE49-F238E27FC236}">
                <a16:creationId xmlns="" xmlns:a16="http://schemas.microsoft.com/office/drawing/2014/main" id="{56EA15AE-7292-4641-BAA1-D8C7E9F25AB2}"/>
              </a:ext>
            </a:extLst>
          </p:cNvPr>
          <p:cNvGrpSpPr/>
          <p:nvPr/>
        </p:nvGrpSpPr>
        <p:grpSpPr>
          <a:xfrm>
            <a:off x="1151455" y="2632573"/>
            <a:ext cx="4741863" cy="760412"/>
            <a:chOff x="971550" y="2537357"/>
            <a:chExt cx="4711700" cy="627256"/>
          </a:xfrm>
        </p:grpSpPr>
        <p:sp>
          <p:nvSpPr>
            <p:cNvPr id="18" name="Text Box 28">
              <a:extLst>
                <a:ext uri="{FF2B5EF4-FFF2-40B4-BE49-F238E27FC236}">
                  <a16:creationId xmlns="" xmlns:a16="http://schemas.microsoft.com/office/drawing/2014/main" id="{A3D64B62-460B-4498-BF70-16BE916EC01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71550" y="2636838"/>
              <a:ext cx="4711700" cy="430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∴</a:t>
              </a:r>
              <a:endParaRPr lang="en-US" altLang="zh-CN" sz="2800" b="1" i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  <p:graphicFrame>
          <p:nvGraphicFramePr>
            <p:cNvPr id="19" name="Object 2">
              <a:extLst>
                <a:ext uri="{FF2B5EF4-FFF2-40B4-BE49-F238E27FC236}">
                  <a16:creationId xmlns="" xmlns:a16="http://schemas.microsoft.com/office/drawing/2014/main" id="{BAD2A1BC-5340-46B3-8D86-DD8C7A943D0C}"/>
                </a:ext>
              </a:extLst>
            </p:cNvPr>
            <p:cNvGraphicFramePr/>
            <p:nvPr/>
          </p:nvGraphicFramePr>
          <p:xfrm>
            <a:off x="1476319" y="2537357"/>
            <a:ext cx="2683476" cy="627256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39" r:id="rId2" imgW="1726920" imgH="393480" progId="Equation.DSMT4">
                    <p:embed/>
                  </p:oleObj>
                </mc:Choice>
                <mc:Fallback>
                  <p:oleObj r:id="rId2" imgW="1726920" imgH="39348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1476319" y="2537357"/>
                          <a:ext cx="2683476" cy="62725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0" name="Text Box 15">
            <a:extLst>
              <a:ext uri="{FF2B5EF4-FFF2-40B4-BE49-F238E27FC236}">
                <a16:creationId xmlns="" xmlns:a16="http://schemas.microsoft.com/office/drawing/2014/main" id="{2E1BE342-4A17-4DDB-B7DF-FAD3567021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1930" y="3392986"/>
            <a:ext cx="4752975" cy="1152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130000"/>
              </a:lnSpc>
              <a:buClr>
                <a:schemeClr val="folHlink"/>
              </a:buClr>
              <a:buFont typeface="Wingdings" panose="05000000000000000000" pitchFamily="2" charset="2"/>
              <a:buNone/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设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cm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则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-2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根据勾股定理，得</a:t>
            </a:r>
            <a:endParaRPr lang="en-US" altLang="zh-CN" sz="2800">
              <a:solidFill>
                <a:srgbClr val="FF0000"/>
              </a:solidFill>
              <a:latin typeface="Times New Roman" pitchFamily="18" charset="0"/>
              <a:ea typeface="黑体" panose="02010609060101010101" pitchFamily="49" charset="-122"/>
            </a:endParaRPr>
          </a:p>
        </p:txBody>
      </p:sp>
      <p:sp>
        <p:nvSpPr>
          <p:cNvPr id="21" name="TextBox 32">
            <a:extLst>
              <a:ext uri="{FF2B5EF4-FFF2-40B4-BE49-F238E27FC236}">
                <a16:creationId xmlns="" xmlns:a16="http://schemas.microsoft.com/office/drawing/2014/main" id="{6A781790-9928-4911-9690-D186CBB2EA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7980" y="5378949"/>
            <a:ext cx="216217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解得  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=5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</p:txBody>
      </p:sp>
      <p:sp>
        <p:nvSpPr>
          <p:cNvPr id="22" name="TextBox 33">
            <a:extLst>
              <a:ext uri="{FF2B5EF4-FFF2-40B4-BE49-F238E27FC236}">
                <a16:creationId xmlns="" xmlns:a16="http://schemas.microsoft.com/office/drawing/2014/main" id="{F059F6CA-7C10-4AAA-BA5B-510C4A5DA9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6854" y="6010773"/>
            <a:ext cx="351155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即半径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OC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的长为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5cm.</a:t>
            </a:r>
            <a:endParaRPr lang="zh-CN" altLang="en-US" sz="2800">
              <a:solidFill>
                <a:srgbClr val="FF0000"/>
              </a:solidFill>
              <a:latin typeface="Times New Roman" pitchFamily="18" charset="0"/>
              <a:ea typeface="黑体" panose="02010609060101010101" pitchFamily="49" charset="-122"/>
            </a:endParaRPr>
          </a:p>
        </p:txBody>
      </p:sp>
      <p:sp>
        <p:nvSpPr>
          <p:cNvPr id="23" name="TextBox 23">
            <a:extLst>
              <a:ext uri="{FF2B5EF4-FFF2-40B4-BE49-F238E27FC236}">
                <a16:creationId xmlns="" xmlns:a16="http://schemas.microsoft.com/office/drawing/2014/main" id="{30D2026A-6710-4638-8201-66E1B0CEE7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7979" y="4670923"/>
            <a:ext cx="238719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=4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+(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-2)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，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D5A53ABB-EE5F-4F36-90EE-976311C0422C}"/>
              </a:ext>
            </a:extLst>
          </p:cNvPr>
          <p:cNvSpPr/>
          <p:nvPr/>
        </p:nvSpPr>
        <p:spPr>
          <a:xfrm>
            <a:off x="4655845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</a:p>
        </p:txBody>
      </p:sp>
    </p:spTree>
    <p:extLst>
      <p:ext uri="{BB962C8B-B14F-4D97-AF65-F5344CB8AC3E}">
        <p14:creationId xmlns:p14="http://schemas.microsoft.com/office/powerpoint/2010/main" val="312259830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0" grpId="0"/>
      <p:bldP spid="21" grpId="0"/>
      <p:bldP spid="22" grpId="0"/>
      <p:bldP spid="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Group 2">
            <a:extLst>
              <a:ext uri="{FF2B5EF4-FFF2-40B4-BE49-F238E27FC236}">
                <a16:creationId xmlns="" xmlns:a16="http://schemas.microsoft.com/office/drawing/2014/main" id="{2B2378CF-48B2-4AA8-BB4E-D3D2DD0D5332}"/>
              </a:ext>
            </a:extLst>
          </p:cNvPr>
          <p:cNvGrpSpPr/>
          <p:nvPr/>
        </p:nvGrpSpPr>
        <p:grpSpPr>
          <a:xfrm>
            <a:off x="401448" y="1028702"/>
            <a:ext cx="8287656" cy="571500"/>
            <a:chOff x="94" y="967"/>
            <a:chExt cx="3767" cy="360"/>
          </a:xfrm>
        </p:grpSpPr>
        <p:sp>
          <p:nvSpPr>
            <p:cNvPr id="3" name="Text Box 3">
              <a:extLst>
                <a:ext uri="{FF2B5EF4-FFF2-40B4-BE49-F238E27FC236}">
                  <a16:creationId xmlns="" xmlns:a16="http://schemas.microsoft.com/office/drawing/2014/main" id="{45529509-5F04-4BEC-8BCA-1CEBEBDCEB0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4" y="997"/>
              <a:ext cx="3767" cy="33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kumimoji="1" lang="zh-CN" altLang="en-US" sz="2800" b="1">
                  <a:solidFill>
                    <a:srgbClr val="FF33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例</a:t>
              </a:r>
              <a:r>
                <a:rPr kumimoji="1" lang="en-US" altLang="zh-CN" sz="2800" b="1">
                  <a:solidFill>
                    <a:srgbClr val="FF33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3</a:t>
              </a:r>
              <a:r>
                <a:rPr kumimoji="1" lang="zh-CN" altLang="en-US" sz="2800" b="1">
                  <a:solidFill>
                    <a:srgbClr val="FF33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：</a:t>
              </a:r>
              <a:r>
                <a:rPr kumimoji="1"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已知：⊙</a:t>
              </a:r>
              <a:r>
                <a:rPr kumimoji="1"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  <a:r>
                <a:rPr kumimoji="1"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中弦</a:t>
              </a:r>
              <a:r>
                <a:rPr kumimoji="1"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AB∥CD,</a:t>
              </a:r>
              <a:r>
                <a:rPr kumimoji="1"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求证：</a:t>
              </a:r>
              <a:r>
                <a:rPr kumimoji="1"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AC</a:t>
              </a:r>
              <a:r>
                <a:rPr kumimoji="1" lang="zh-CN" altLang="en-US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＝</a:t>
              </a:r>
              <a:r>
                <a:rPr kumimoji="1"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BD.</a:t>
              </a:r>
            </a:p>
          </p:txBody>
        </p:sp>
        <p:sp>
          <p:nvSpPr>
            <p:cNvPr id="4" name="Text Box 4">
              <a:extLst>
                <a:ext uri="{FF2B5EF4-FFF2-40B4-BE49-F238E27FC236}">
                  <a16:creationId xmlns="" xmlns:a16="http://schemas.microsoft.com/office/drawing/2014/main" id="{A6B5E16E-0023-4E82-8075-388F0547D09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64" y="967"/>
              <a:ext cx="288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000" b="1">
                  <a:latin typeface="Times New Roman" panose="02020603050405020304" pitchFamily="18" charset="0"/>
                </a:rPr>
                <a:t>⌒</a:t>
              </a:r>
            </a:p>
          </p:txBody>
        </p:sp>
        <p:sp>
          <p:nvSpPr>
            <p:cNvPr id="5" name="Text Box 5">
              <a:extLst>
                <a:ext uri="{FF2B5EF4-FFF2-40B4-BE49-F238E27FC236}">
                  <a16:creationId xmlns="" xmlns:a16="http://schemas.microsoft.com/office/drawing/2014/main" id="{A041640A-BAE8-43FD-A5DE-F97531EDDBC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68" y="969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000" b="1">
                  <a:latin typeface="Times New Roman" panose="02020603050405020304" pitchFamily="18" charset="0"/>
                </a:rPr>
                <a:t>⌒</a:t>
              </a:r>
            </a:p>
          </p:txBody>
        </p:sp>
      </p:grpSp>
      <p:sp>
        <p:nvSpPr>
          <p:cNvPr id="6" name="Line 18">
            <a:extLst>
              <a:ext uri="{FF2B5EF4-FFF2-40B4-BE49-F238E27FC236}">
                <a16:creationId xmlns="" xmlns:a16="http://schemas.microsoft.com/office/drawing/2014/main" id="{20CB81E5-B433-43A3-BE92-A6F8FA07A45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907588" y="2154236"/>
            <a:ext cx="0" cy="2667000"/>
          </a:xfrm>
          <a:prstGeom prst="line">
            <a:avLst/>
          </a:prstGeom>
          <a:noFill/>
          <a:ln w="31750">
            <a:solidFill>
              <a:srgbClr val="FF0000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7" name="Group 19">
            <a:extLst>
              <a:ext uri="{FF2B5EF4-FFF2-40B4-BE49-F238E27FC236}">
                <a16:creationId xmlns="" xmlns:a16="http://schemas.microsoft.com/office/drawing/2014/main" id="{18DF0BC0-9549-413B-BCAB-CA881791157F}"/>
              </a:ext>
            </a:extLst>
          </p:cNvPr>
          <p:cNvGrpSpPr/>
          <p:nvPr/>
        </p:nvGrpSpPr>
        <p:grpSpPr>
          <a:xfrm>
            <a:off x="8231188" y="2139949"/>
            <a:ext cx="3276600" cy="2667000"/>
            <a:chOff x="3168" y="519"/>
            <a:chExt cx="2064" cy="1680"/>
          </a:xfrm>
        </p:grpSpPr>
        <p:sp>
          <p:nvSpPr>
            <p:cNvPr id="8" name="Rectangle 20">
              <a:extLst>
                <a:ext uri="{FF2B5EF4-FFF2-40B4-BE49-F238E27FC236}">
                  <a16:creationId xmlns="" xmlns:a16="http://schemas.microsoft.com/office/drawing/2014/main" id="{B58CBE62-9052-4E78-944B-5F8753C296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28" y="1017"/>
              <a:ext cx="212" cy="5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4800" b="1">
                  <a:latin typeface="Times New Roman" panose="02020603050405020304" pitchFamily="18" charset="0"/>
                </a:rPr>
                <a:t>.</a:t>
              </a:r>
            </a:p>
          </p:txBody>
        </p:sp>
        <p:grpSp>
          <p:nvGrpSpPr>
            <p:cNvPr id="9" name="Group 21">
              <a:extLst>
                <a:ext uri="{FF2B5EF4-FFF2-40B4-BE49-F238E27FC236}">
                  <a16:creationId xmlns="" xmlns:a16="http://schemas.microsoft.com/office/drawing/2014/main" id="{E77DDC7A-6C6E-4737-8726-43C424C73553}"/>
                </a:ext>
              </a:extLst>
            </p:cNvPr>
            <p:cNvGrpSpPr/>
            <p:nvPr/>
          </p:nvGrpSpPr>
          <p:grpSpPr>
            <a:xfrm>
              <a:off x="3168" y="519"/>
              <a:ext cx="2064" cy="1680"/>
              <a:chOff x="3168" y="432"/>
              <a:chExt cx="2064" cy="1680"/>
            </a:xfrm>
          </p:grpSpPr>
          <p:sp>
            <p:nvSpPr>
              <p:cNvPr id="10" name="Oval 22">
                <a:extLst>
                  <a:ext uri="{FF2B5EF4-FFF2-40B4-BE49-F238E27FC236}">
                    <a16:creationId xmlns="" xmlns:a16="http://schemas.microsoft.com/office/drawing/2014/main" id="{657801DA-76D7-44C3-9D11-F6131B57E0F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60" y="432"/>
                <a:ext cx="1680" cy="1680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zh-CN"/>
              </a:p>
            </p:txBody>
          </p:sp>
          <p:sp>
            <p:nvSpPr>
              <p:cNvPr id="11" name="Line 23">
                <a:extLst>
                  <a:ext uri="{FF2B5EF4-FFF2-40B4-BE49-F238E27FC236}">
                    <a16:creationId xmlns="" xmlns:a16="http://schemas.microsoft.com/office/drawing/2014/main" id="{56DF7AE3-6F5A-40C1-B18A-EAF94758F5B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00" y="720"/>
                <a:ext cx="124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" name="Line 24">
                <a:extLst>
                  <a:ext uri="{FF2B5EF4-FFF2-40B4-BE49-F238E27FC236}">
                    <a16:creationId xmlns="" xmlns:a16="http://schemas.microsoft.com/office/drawing/2014/main" id="{413641EE-D31E-48D7-9123-07D8F49B552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56" y="912"/>
                <a:ext cx="148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" name="Text Box 26">
                <a:extLst>
                  <a:ext uri="{FF2B5EF4-FFF2-40B4-BE49-F238E27FC236}">
                    <a16:creationId xmlns="" xmlns:a16="http://schemas.microsoft.com/office/drawing/2014/main" id="{AE6A97C9-9236-4F87-8D92-9B1192870D7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312" y="489"/>
                <a:ext cx="240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800" b="1">
                    <a:latin typeface="Times New Roman" panose="02020603050405020304" pitchFamily="18" charset="0"/>
                  </a:rPr>
                  <a:t>C</a:t>
                </a:r>
              </a:p>
            </p:txBody>
          </p:sp>
          <p:sp>
            <p:nvSpPr>
              <p:cNvPr id="15" name="Text Box 27">
                <a:extLst>
                  <a:ext uri="{FF2B5EF4-FFF2-40B4-BE49-F238E27FC236}">
                    <a16:creationId xmlns="" xmlns:a16="http://schemas.microsoft.com/office/drawing/2014/main" id="{30D20F26-CA47-43EE-96C2-7EA72EFC3AB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848" y="489"/>
                <a:ext cx="336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800" b="1">
                    <a:latin typeface="Times New Roman" panose="02020603050405020304" pitchFamily="18" charset="0"/>
                  </a:rPr>
                  <a:t>D</a:t>
                </a:r>
              </a:p>
            </p:txBody>
          </p:sp>
          <p:sp>
            <p:nvSpPr>
              <p:cNvPr id="16" name="Text Box 28">
                <a:extLst>
                  <a:ext uri="{FF2B5EF4-FFF2-40B4-BE49-F238E27FC236}">
                    <a16:creationId xmlns="" xmlns:a16="http://schemas.microsoft.com/office/drawing/2014/main" id="{393F8A8C-425D-46C9-8CB3-25F25F316EB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168" y="720"/>
                <a:ext cx="240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800" b="1">
                    <a:latin typeface="Times New Roman" panose="02020603050405020304" pitchFamily="18" charset="0"/>
                  </a:rPr>
                  <a:t>A</a:t>
                </a:r>
              </a:p>
            </p:txBody>
          </p:sp>
          <p:sp>
            <p:nvSpPr>
              <p:cNvPr id="17" name="Text Box 29">
                <a:extLst>
                  <a:ext uri="{FF2B5EF4-FFF2-40B4-BE49-F238E27FC236}">
                    <a16:creationId xmlns="" xmlns:a16="http://schemas.microsoft.com/office/drawing/2014/main" id="{FDEAE48C-7281-46DA-9031-68E106B6D71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944" y="720"/>
                <a:ext cx="288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800" b="1">
                    <a:latin typeface="Times New Roman" panose="02020603050405020304" pitchFamily="18" charset="0"/>
                  </a:rPr>
                  <a:t>B</a:t>
                </a:r>
              </a:p>
            </p:txBody>
          </p:sp>
          <p:sp>
            <p:nvSpPr>
              <p:cNvPr id="18" name="Text Box 30">
                <a:extLst>
                  <a:ext uri="{FF2B5EF4-FFF2-40B4-BE49-F238E27FC236}">
                    <a16:creationId xmlns="" xmlns:a16="http://schemas.microsoft.com/office/drawing/2014/main" id="{01813CAC-7157-4964-B56D-7F84EE29C3C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224" y="1104"/>
                <a:ext cx="288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800" b="1">
                    <a:latin typeface="Times New Roman" panose="02020603050405020304" pitchFamily="18" charset="0"/>
                  </a:rPr>
                  <a:t>O</a:t>
                </a:r>
              </a:p>
            </p:txBody>
          </p:sp>
        </p:grpSp>
      </p:grpSp>
      <p:sp>
        <p:nvSpPr>
          <p:cNvPr id="20" name="Text Box 6">
            <a:extLst>
              <a:ext uri="{FF2B5EF4-FFF2-40B4-BE49-F238E27FC236}">
                <a16:creationId xmlns="" xmlns:a16="http://schemas.microsoft.com/office/drawing/2014/main" id="{D0925C67-68F7-4A09-BCBE-FBA0AAED5D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7087" y="1800226"/>
            <a:ext cx="6551612" cy="344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证明：作直径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MN⊥AB.</a:t>
            </a:r>
          </a:p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AB∥CD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，∴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MN⊥CD.</a:t>
            </a:r>
          </a:p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则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DM</a:t>
            </a:r>
          </a:p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（垂直平分弦的直径平分弦所对的弧）</a:t>
            </a:r>
          </a:p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DM</a:t>
            </a:r>
          </a:p>
          <a:p>
            <a:pPr>
              <a:lnSpc>
                <a:spcPct val="13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∴AC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</a:p>
        </p:txBody>
      </p:sp>
      <p:sp>
        <p:nvSpPr>
          <p:cNvPr id="21" name="Text Box 7">
            <a:extLst>
              <a:ext uri="{FF2B5EF4-FFF2-40B4-BE49-F238E27FC236}">
                <a16:creationId xmlns="" xmlns:a16="http://schemas.microsoft.com/office/drawing/2014/main" id="{BA530FC2-1B1E-44B6-94E1-04A605C626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02388" y="2823050"/>
            <a:ext cx="4587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⌒</a:t>
            </a:r>
          </a:p>
        </p:txBody>
      </p:sp>
      <p:sp>
        <p:nvSpPr>
          <p:cNvPr id="22" name="Text Box 32">
            <a:extLst>
              <a:ext uri="{FF2B5EF4-FFF2-40B4-BE49-F238E27FC236}">
                <a16:creationId xmlns="" xmlns:a16="http://schemas.microsoft.com/office/drawing/2014/main" id="{30E3145C-D56C-4F26-B07C-B9A0B534D9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12027" y="2820193"/>
            <a:ext cx="45878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⌒</a:t>
            </a:r>
          </a:p>
        </p:txBody>
      </p:sp>
      <p:sp>
        <p:nvSpPr>
          <p:cNvPr id="23" name="Text Box 33">
            <a:extLst>
              <a:ext uri="{FF2B5EF4-FFF2-40B4-BE49-F238E27FC236}">
                <a16:creationId xmlns="" xmlns:a16="http://schemas.microsoft.com/office/drawing/2014/main" id="{88B29EBB-A441-48C5-BDB8-2C7D7A89E3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8013" y="2804161"/>
            <a:ext cx="45878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⌒</a:t>
            </a:r>
          </a:p>
        </p:txBody>
      </p:sp>
      <p:sp>
        <p:nvSpPr>
          <p:cNvPr id="24" name="Text Box 34">
            <a:extLst>
              <a:ext uri="{FF2B5EF4-FFF2-40B4-BE49-F238E27FC236}">
                <a16:creationId xmlns="" xmlns:a16="http://schemas.microsoft.com/office/drawing/2014/main" id="{C6584FF3-2988-43F5-AF12-A72DEB573C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21774" y="2811408"/>
            <a:ext cx="4587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⌒</a:t>
            </a:r>
          </a:p>
        </p:txBody>
      </p:sp>
      <p:sp>
        <p:nvSpPr>
          <p:cNvPr id="25" name="Text Box 35">
            <a:extLst>
              <a:ext uri="{FF2B5EF4-FFF2-40B4-BE49-F238E27FC236}">
                <a16:creationId xmlns="" xmlns:a16="http://schemas.microsoft.com/office/drawing/2014/main" id="{F21DA2E9-1A44-4672-BDBF-E8A1052F66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1399" y="3932872"/>
            <a:ext cx="4572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⌒</a:t>
            </a:r>
          </a:p>
        </p:txBody>
      </p:sp>
      <p:sp>
        <p:nvSpPr>
          <p:cNvPr id="26" name="Text Box 36">
            <a:extLst>
              <a:ext uri="{FF2B5EF4-FFF2-40B4-BE49-F238E27FC236}">
                <a16:creationId xmlns="" xmlns:a16="http://schemas.microsoft.com/office/drawing/2014/main" id="{5ED95773-A420-4AD8-991C-46BB1124B9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5343" y="4498072"/>
            <a:ext cx="45878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⌒</a:t>
            </a:r>
          </a:p>
        </p:txBody>
      </p:sp>
      <p:sp>
        <p:nvSpPr>
          <p:cNvPr id="27" name="Text Box 37">
            <a:extLst>
              <a:ext uri="{FF2B5EF4-FFF2-40B4-BE49-F238E27FC236}">
                <a16:creationId xmlns="" xmlns:a16="http://schemas.microsoft.com/office/drawing/2014/main" id="{F51C41F3-A8C9-4C25-888F-0F7B624327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163" y="3918586"/>
            <a:ext cx="45878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⌒</a:t>
            </a:r>
          </a:p>
        </p:txBody>
      </p:sp>
      <p:sp>
        <p:nvSpPr>
          <p:cNvPr id="28" name="Text Box 38">
            <a:extLst>
              <a:ext uri="{FF2B5EF4-FFF2-40B4-BE49-F238E27FC236}">
                <a16:creationId xmlns="" xmlns:a16="http://schemas.microsoft.com/office/drawing/2014/main" id="{30E32BBF-A41C-411C-889F-4E6D2DF3D8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4764" y="4513312"/>
            <a:ext cx="4587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⌒</a:t>
            </a:r>
          </a:p>
        </p:txBody>
      </p:sp>
      <p:sp>
        <p:nvSpPr>
          <p:cNvPr id="29" name="Text Box 39">
            <a:extLst>
              <a:ext uri="{FF2B5EF4-FFF2-40B4-BE49-F238E27FC236}">
                <a16:creationId xmlns="" xmlns:a16="http://schemas.microsoft.com/office/drawing/2014/main" id="{BFCD269C-99F3-4440-891C-668C73CE4D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6699" y="3918586"/>
            <a:ext cx="4587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⌒</a:t>
            </a:r>
          </a:p>
        </p:txBody>
      </p:sp>
      <p:sp>
        <p:nvSpPr>
          <p:cNvPr id="30" name="Text Box 40">
            <a:extLst>
              <a:ext uri="{FF2B5EF4-FFF2-40B4-BE49-F238E27FC236}">
                <a16:creationId xmlns="" xmlns:a16="http://schemas.microsoft.com/office/drawing/2014/main" id="{6259B0E8-1E01-40DF-AC5B-BF98116538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56663" y="3918586"/>
            <a:ext cx="45878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⌒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="" xmlns:a16="http://schemas.microsoft.com/office/drawing/2014/main" id="{5E08BBDC-8CAE-4BC7-BCCA-CA37C4923920}"/>
              </a:ext>
            </a:extLst>
          </p:cNvPr>
          <p:cNvSpPr/>
          <p:nvPr/>
        </p:nvSpPr>
        <p:spPr>
          <a:xfrm>
            <a:off x="4655845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</a:p>
        </p:txBody>
      </p:sp>
      <p:sp>
        <p:nvSpPr>
          <p:cNvPr id="32" name="Text Box 31">
            <a:extLst>
              <a:ext uri="{FF2B5EF4-FFF2-40B4-BE49-F238E27FC236}">
                <a16:creationId xmlns="" xmlns:a16="http://schemas.microsoft.com/office/drawing/2014/main" id="{395A6946-CF56-4AE0-BF26-7BB8B11E25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78988" y="4730750"/>
            <a:ext cx="457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N</a:t>
            </a:r>
          </a:p>
        </p:txBody>
      </p:sp>
      <p:sp>
        <p:nvSpPr>
          <p:cNvPr id="33" name="Text Box 25">
            <a:extLst>
              <a:ext uri="{FF2B5EF4-FFF2-40B4-BE49-F238E27FC236}">
                <a16:creationId xmlns="" xmlns:a16="http://schemas.microsoft.com/office/drawing/2014/main" id="{5244433B-C224-4BCB-8361-FA31B2A520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02788" y="1697037"/>
            <a:ext cx="533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M</a:t>
            </a:r>
          </a:p>
        </p:txBody>
      </p:sp>
    </p:spTree>
    <p:extLst>
      <p:ext uri="{BB962C8B-B14F-4D97-AF65-F5344CB8AC3E}">
        <p14:creationId xmlns:p14="http://schemas.microsoft.com/office/powerpoint/2010/main" val="103364674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2" grpId="0"/>
      <p:bldP spid="3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3">
            <a:extLst>
              <a:ext uri="{FF2B5EF4-FFF2-40B4-BE49-F238E27FC236}">
                <a16:creationId xmlns="" xmlns:a16="http://schemas.microsoft.com/office/drawing/2014/main" id="{268C7D05-2A6D-45AA-9827-5A2EAC84AAC9}"/>
              </a:ext>
            </a:extLst>
          </p:cNvPr>
          <p:cNvSpPr txBox="1"/>
          <p:nvPr/>
        </p:nvSpPr>
        <p:spPr>
          <a:xfrm>
            <a:off x="335360" y="3659250"/>
            <a:ext cx="11665296" cy="128400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 cap="flat" cmpd="sng">
            <a:solidFill>
              <a:schemeClr val="accent6">
                <a:lumMod val="75000"/>
              </a:schemeClr>
            </a:solidFill>
            <a:prstDash val="sysDash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280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 noProof="1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解决有关弦的问题，经常是过圆心作弦的弦心距，或作垂直于弦的直径，连结半径等辅助线，为应用垂径定理创造条件</a:t>
            </a:r>
            <a:r>
              <a:rPr lang="en-US" altLang="zh-CN" sz="2800" noProof="1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6987EF72-C346-4888-B441-345AF7750700}"/>
              </a:ext>
            </a:extLst>
          </p:cNvPr>
          <p:cNvSpPr/>
          <p:nvPr/>
        </p:nvSpPr>
        <p:spPr>
          <a:xfrm>
            <a:off x="4655845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方法总结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0BD80785-0244-4E48-A856-B354AB18898E}"/>
              </a:ext>
            </a:extLst>
          </p:cNvPr>
          <p:cNvGrpSpPr/>
          <p:nvPr/>
        </p:nvGrpSpPr>
        <p:grpSpPr>
          <a:xfrm>
            <a:off x="2999656" y="1316038"/>
            <a:ext cx="5800725" cy="2112962"/>
            <a:chOff x="2999656" y="1316038"/>
            <a:chExt cx="5800725" cy="2112962"/>
          </a:xfrm>
        </p:grpSpPr>
        <p:pic>
          <p:nvPicPr>
            <p:cNvPr id="3" name="Picture 42" descr="图片1">
              <a:extLst>
                <a:ext uri="{FF2B5EF4-FFF2-40B4-BE49-F238E27FC236}">
                  <a16:creationId xmlns="" xmlns:a16="http://schemas.microsoft.com/office/drawing/2014/main" id="{A8FBF4C9-30D3-4FC9-AE03-21B456332DB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999656" y="1316038"/>
              <a:ext cx="5800725" cy="2112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6" name="直接连接符 5">
              <a:extLst>
                <a:ext uri="{FF2B5EF4-FFF2-40B4-BE49-F238E27FC236}">
                  <a16:creationId xmlns="" xmlns:a16="http://schemas.microsoft.com/office/drawing/2014/main" id="{94E97D09-C076-47F8-A87F-0A520AEF262A}"/>
                </a:ext>
              </a:extLst>
            </p:cNvPr>
            <p:cNvCxnSpPr/>
            <p:nvPr/>
          </p:nvCxnSpPr>
          <p:spPr>
            <a:xfrm flipH="1" flipV="1">
              <a:off x="3971478" y="2029317"/>
              <a:ext cx="0" cy="371946"/>
            </a:xfrm>
            <a:prstGeom prst="line">
              <a:avLst/>
            </a:prstGeom>
            <a:ln w="1905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>
              <a:extLst>
                <a:ext uri="{FF2B5EF4-FFF2-40B4-BE49-F238E27FC236}">
                  <a16:creationId xmlns="" xmlns:a16="http://schemas.microsoft.com/office/drawing/2014/main" id="{08781E46-408B-44F1-B8BA-B13B9BE9D89F}"/>
                </a:ext>
              </a:extLst>
            </p:cNvPr>
            <p:cNvCxnSpPr/>
            <p:nvPr/>
          </p:nvCxnSpPr>
          <p:spPr>
            <a:xfrm flipV="1">
              <a:off x="5087888" y="2437555"/>
              <a:ext cx="864096" cy="209938"/>
            </a:xfrm>
            <a:prstGeom prst="line">
              <a:avLst/>
            </a:prstGeom>
            <a:ln w="1905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89870027"/>
      </p:ext>
    </p:extLst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" name="Rectangle 2">
            <a:extLst>
              <a:ext uri="{FF2B5EF4-FFF2-40B4-BE49-F238E27FC236}">
                <a16:creationId xmlns="" xmlns:a16="http://schemas.microsoft.com/office/drawing/2014/main" id="{B9E2A38A-1CDC-48B6-A12A-EA2ACD1B831F}"/>
              </a:ext>
            </a:extLst>
          </p:cNvPr>
          <p:cNvSpPr/>
          <p:nvPr/>
        </p:nvSpPr>
        <p:spPr>
          <a:xfrm>
            <a:off x="263352" y="1041171"/>
            <a:ext cx="11928648" cy="67403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35000"/>
              </a:lnSpc>
              <a:defRPr/>
            </a:pPr>
            <a:r>
              <a:rPr lang="zh-CN" altLang="en-US" sz="2800" noProof="1" smtClean="0">
                <a:latin typeface="黑体" panose="02010609060101010101" pitchFamily="49" charset="-122"/>
                <a:ea typeface="黑体" panose="02010609060101010101" pitchFamily="49" charset="-122"/>
              </a:rPr>
              <a:t>根据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刚刚所学，你能利用垂径定理求出引入中赵州桥主桥拱半径的问题吗</a:t>
            </a:r>
            <a:r>
              <a:rPr lang="en-US" altLang="zh-CN" sz="2800" noProof="1"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</a:p>
        </p:txBody>
      </p:sp>
      <p:pic>
        <p:nvPicPr>
          <p:cNvPr id="39944" name="图片 2053">
            <a:extLst>
              <a:ext uri="{FF2B5EF4-FFF2-40B4-BE49-F238E27FC236}">
                <a16:creationId xmlns="" xmlns:a16="http://schemas.microsoft.com/office/drawing/2014/main" id="{E6FE3E2A-D7DB-4D09-BD92-EBAE8222CF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47528" y="2060848"/>
            <a:ext cx="7972425" cy="347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5E08BBDC-8CAE-4BC7-BCCA-CA37C4923920}"/>
              </a:ext>
            </a:extLst>
          </p:cNvPr>
          <p:cNvSpPr/>
          <p:nvPr/>
        </p:nvSpPr>
        <p:spPr>
          <a:xfrm>
            <a:off x="4655845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实际应用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5105201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3" name="Text Box 19">
            <a:extLst>
              <a:ext uri="{FF2B5EF4-FFF2-40B4-BE49-F238E27FC236}">
                <a16:creationId xmlns="" xmlns:a16="http://schemas.microsoft.com/office/drawing/2014/main" id="{04DA1E22-0221-410F-B245-63EFB0DE01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755" y="1014094"/>
            <a:ext cx="7295737" cy="112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hangingPunct="0">
              <a:lnSpc>
                <a:spcPct val="120000"/>
              </a:lnSpc>
              <a:buClr>
                <a:schemeClr val="folHlink"/>
              </a:buClr>
              <a:buFont typeface="Wingdings" panose="05000000000000000000" pitchFamily="2" charset="2"/>
              <a:buNone/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解：如图，用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表示主桥拱，设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所在圆的圆心为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半径为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R.</a:t>
            </a:r>
          </a:p>
        </p:txBody>
      </p:sp>
      <p:sp>
        <p:nvSpPr>
          <p:cNvPr id="44" name="Text Box 21">
            <a:extLst>
              <a:ext uri="{FF2B5EF4-FFF2-40B4-BE49-F238E27FC236}">
                <a16:creationId xmlns="" xmlns:a16="http://schemas.microsoft.com/office/drawing/2014/main" id="{ABBF4AB4-BBB1-41BB-B7FD-09BBAF02F8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756" y="2168251"/>
            <a:ext cx="7077388" cy="1643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hangingPunct="0">
              <a:lnSpc>
                <a:spcPct val="120000"/>
              </a:lnSpc>
              <a:buClr>
                <a:schemeClr val="folHlink"/>
              </a:buClr>
              <a:buFont typeface="Wingdings" panose="05000000000000000000" pitchFamily="2" charset="2"/>
              <a:buNone/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经过圆心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作弦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的垂线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OC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垂足为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，与弧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交于点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则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的中点，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是弧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的中点，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就是拱高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45" name="Text Box 22">
            <a:extLst>
              <a:ext uri="{FF2B5EF4-FFF2-40B4-BE49-F238E27FC236}">
                <a16:creationId xmlns="" xmlns:a16="http://schemas.microsoft.com/office/drawing/2014/main" id="{DBE96651-FC86-4453-B88B-1018F1A19D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756" y="3811778"/>
            <a:ext cx="41433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∴ 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AB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=37m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，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CD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=7.23m.</a:t>
            </a:r>
          </a:p>
        </p:txBody>
      </p:sp>
      <p:sp>
        <p:nvSpPr>
          <p:cNvPr id="51" name="Text Box 33">
            <a:extLst>
              <a:ext uri="{FF2B5EF4-FFF2-40B4-BE49-F238E27FC236}">
                <a16:creationId xmlns="" xmlns:a16="http://schemas.microsoft.com/office/drawing/2014/main" id="{706A7FB2-6025-4D92-86E1-69E78A4AB6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89680" y="5371749"/>
            <a:ext cx="33337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解得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≈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27.3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en-US" sz="2800" b="1" i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2" name="Text Box 34">
            <a:extLst>
              <a:ext uri="{FF2B5EF4-FFF2-40B4-BE49-F238E27FC236}">
                <a16:creationId xmlns="" xmlns:a16="http://schemas.microsoft.com/office/drawing/2014/main" id="{75D835AD-D071-4B13-81C7-EC38865FFD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3481" y="5894038"/>
            <a:ext cx="45386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即主桥拱半径约为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27.3m.</a:t>
            </a:r>
            <a:endParaRPr lang="en-US" altLang="zh-CN" sz="2800" b="1" i="1">
              <a:solidFill>
                <a:srgbClr val="FF0000"/>
              </a:solidFill>
              <a:latin typeface="Times New Roman" pitchFamily="18" charset="0"/>
              <a:ea typeface="黑体" panose="02010609060101010101" pitchFamily="49" charset="-122"/>
            </a:endParaRPr>
          </a:p>
        </p:txBody>
      </p:sp>
      <p:grpSp>
        <p:nvGrpSpPr>
          <p:cNvPr id="2" name="组合 48">
            <a:extLst>
              <a:ext uri="{FF2B5EF4-FFF2-40B4-BE49-F238E27FC236}">
                <a16:creationId xmlns="" xmlns:a16="http://schemas.microsoft.com/office/drawing/2014/main" id="{9021E90F-7EAC-4EED-825D-61D309594914}"/>
              </a:ext>
            </a:extLst>
          </p:cNvPr>
          <p:cNvGrpSpPr/>
          <p:nvPr/>
        </p:nvGrpSpPr>
        <p:grpSpPr>
          <a:xfrm>
            <a:off x="5289681" y="4778024"/>
            <a:ext cx="3071813" cy="520700"/>
            <a:chOff x="642938" y="4539615"/>
            <a:chExt cx="3071812" cy="521970"/>
          </a:xfrm>
        </p:grpSpPr>
        <p:pic>
          <p:nvPicPr>
            <p:cNvPr id="40967" name="Picture 49">
              <a:extLst>
                <a:ext uri="{FF2B5EF4-FFF2-40B4-BE49-F238E27FC236}">
                  <a16:creationId xmlns="" xmlns:a16="http://schemas.microsoft.com/office/drawing/2014/main" id="{01E8986A-8C68-4DD7-B163-E164DBB716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642938" y="4643438"/>
              <a:ext cx="361950" cy="371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968" name="Rectangle 51">
              <a:extLst>
                <a:ext uri="{FF2B5EF4-FFF2-40B4-BE49-F238E27FC236}">
                  <a16:creationId xmlns="" xmlns:a16="http://schemas.microsoft.com/office/drawing/2014/main" id="{B0102EAF-C1C7-4C4F-90B5-D2B0C14C7A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8688" y="4539615"/>
              <a:ext cx="2786062" cy="5219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=18.5</a:t>
              </a:r>
              <a:r>
                <a:rPr lang="en-US" altLang="zh-CN" sz="2800" b="1" baseline="30000">
                  <a:solidFill>
                    <a:srgbClr val="FF0000"/>
                  </a:solidFill>
                  <a:latin typeface="Times New Roman" panose="02020603050405020304" pitchFamily="18" charset="0"/>
                </a:rPr>
                <a:t>2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+(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R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-7.23)</a:t>
              </a:r>
              <a:r>
                <a:rPr lang="en-US" altLang="zh-CN" sz="2800" b="1" baseline="30000">
                  <a:solidFill>
                    <a:srgbClr val="FF0000"/>
                  </a:solidFill>
                  <a:latin typeface="Times New Roman" panose="02020603050405020304" pitchFamily="18" charset="0"/>
                </a:rPr>
                <a:t>2</a:t>
              </a:r>
              <a:r>
                <a:rPr lang="zh-CN" altLang="en-US" sz="2800"/>
                <a:t> </a:t>
              </a:r>
            </a:p>
          </p:txBody>
        </p:sp>
      </p:grpSp>
      <p:grpSp>
        <p:nvGrpSpPr>
          <p:cNvPr id="3" name="组合 46">
            <a:extLst>
              <a:ext uri="{FF2B5EF4-FFF2-40B4-BE49-F238E27FC236}">
                <a16:creationId xmlns="" xmlns:a16="http://schemas.microsoft.com/office/drawing/2014/main" id="{7F78CF52-ECB7-44AE-AF3D-4DD672E9374C}"/>
              </a:ext>
            </a:extLst>
          </p:cNvPr>
          <p:cNvGrpSpPr/>
          <p:nvPr/>
        </p:nvGrpSpPr>
        <p:grpSpPr>
          <a:xfrm>
            <a:off x="335360" y="4352696"/>
            <a:ext cx="4005262" cy="1307537"/>
            <a:chOff x="357188" y="3286125"/>
            <a:chExt cx="4004945" cy="1306937"/>
          </a:xfrm>
        </p:grpSpPr>
        <p:sp>
          <p:nvSpPr>
            <p:cNvPr id="40970" name="Text Box 23">
              <a:extLst>
                <a:ext uri="{FF2B5EF4-FFF2-40B4-BE49-F238E27FC236}">
                  <a16:creationId xmlns="" xmlns:a16="http://schemas.microsoft.com/office/drawing/2014/main" id="{D962EC6B-896A-473D-90B9-7856175EF66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7188" y="3286125"/>
              <a:ext cx="4004945" cy="1306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>
                <a:lnSpc>
                  <a:spcPct val="150000"/>
                </a:lnSpc>
              </a:pP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∴ 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AD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=   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AB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=18.5m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，</a:t>
              </a:r>
            </a:p>
            <a:p>
              <a:pPr eaLnBrk="0" hangingPunct="0">
                <a:lnSpc>
                  <a:spcPct val="150000"/>
                </a:lnSpc>
              </a:pP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OD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=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OC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-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CD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=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R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-7.23.</a:t>
              </a:r>
            </a:p>
          </p:txBody>
        </p:sp>
        <p:pic>
          <p:nvPicPr>
            <p:cNvPr id="40971" name="Picture 55">
              <a:extLst>
                <a:ext uri="{FF2B5EF4-FFF2-40B4-BE49-F238E27FC236}">
                  <a16:creationId xmlns="" xmlns:a16="http://schemas.microsoft.com/office/drawing/2014/main" id="{BD3F0853-EF8E-4DF7-A021-FB94680A54A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635443" y="3374708"/>
              <a:ext cx="163512" cy="673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aphicFrame>
        <p:nvGraphicFramePr>
          <p:cNvPr id="40972" name="对象 3">
            <a:hlinkClick action="ppaction://ole?verb=1"/>
            <a:extLst>
              <a:ext uri="{FF2B5EF4-FFF2-40B4-BE49-F238E27FC236}">
                <a16:creationId xmlns="" xmlns:a16="http://schemas.microsoft.com/office/drawing/2014/main" id="{BD1F4D98-C470-4DCC-A4F2-C30D1F9CF27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638800" y="3328989"/>
          <a:ext cx="914400" cy="1984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5" imgW="2743200" imgH="4267200" progId="Equation.KSEE3">
                  <p:embed/>
                </p:oleObj>
              </mc:Choice>
              <mc:Fallback>
                <p:oleObj r:id="rId5" imgW="2743200" imgH="42672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5638800" y="3328989"/>
                        <a:ext cx="914400" cy="1984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16" name="对象 4">
            <a:hlinkClick action="ppaction://ole?verb=1"/>
            <a:extLst>
              <a:ext uri="{FF2B5EF4-FFF2-40B4-BE49-F238E27FC236}">
                <a16:creationId xmlns="" xmlns:a16="http://schemas.microsoft.com/office/drawing/2014/main" id="{56592577-DE97-4508-B0AE-18345BC1EC6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2371073"/>
              </p:ext>
            </p:extLst>
          </p:nvPr>
        </p:nvGraphicFramePr>
        <p:xfrm>
          <a:off x="438373" y="5745163"/>
          <a:ext cx="3524250" cy="6048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7" imgW="1333440" imgH="228600" progId="Equation.DSMT4">
                  <p:embed/>
                </p:oleObj>
              </mc:Choice>
              <mc:Fallback>
                <p:oleObj r:id="rId7" imgW="133344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438373" y="5745163"/>
                        <a:ext cx="3524250" cy="6048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0974" name="图片 3077">
            <a:extLst>
              <a:ext uri="{FF2B5EF4-FFF2-40B4-BE49-F238E27FC236}">
                <a16:creationId xmlns="" xmlns:a16="http://schemas.microsoft.com/office/drawing/2014/main" id="{B9EF397E-87B7-44A4-A2A2-1A794A17D5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96200" y="1239327"/>
            <a:ext cx="3754438" cy="3767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5E08BBDC-8CAE-4BC7-BCCA-CA37C4923920}"/>
              </a:ext>
            </a:extLst>
          </p:cNvPr>
          <p:cNvSpPr/>
          <p:nvPr/>
        </p:nvSpPr>
        <p:spPr>
          <a:xfrm>
            <a:off x="4655845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实际应用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9345629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2000"/>
                                        <p:tgtEl>
                                          <p:spTgt spid="20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  <p:bldP spid="51" grpId="0"/>
      <p:bldP spid="5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3009" name="Rectangle 2">
            <a:extLst>
              <a:ext uri="{FF2B5EF4-FFF2-40B4-BE49-F238E27FC236}">
                <a16:creationId xmlns="" xmlns:a16="http://schemas.microsoft.com/office/drawing/2014/main" id="{7239A446-6FF0-4CBB-9754-4F0DF01A4B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3388" y="692151"/>
            <a:ext cx="8382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 sz="2800" b="1">
              <a:latin typeface="Times New Roman" pitchFamily="18" charset="0"/>
            </a:endParaRPr>
          </a:p>
        </p:txBody>
      </p:sp>
      <p:sp>
        <p:nvSpPr>
          <p:cNvPr id="29698" name="Rectangle 3">
            <a:extLst>
              <a:ext uri="{FF2B5EF4-FFF2-40B4-BE49-F238E27FC236}">
                <a16:creationId xmlns="" xmlns:a16="http://schemas.microsoft.com/office/drawing/2014/main" id="{BB7409F4-5534-4932-A82F-7C2DF728ED22}"/>
              </a:ext>
            </a:extLst>
          </p:cNvPr>
          <p:cNvSpPr/>
          <p:nvPr/>
        </p:nvSpPr>
        <p:spPr>
          <a:xfrm>
            <a:off x="445227" y="1115339"/>
            <a:ext cx="11267397" cy="13849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defRPr/>
            </a:pPr>
            <a:r>
              <a:rPr lang="zh-CN" altLang="en-US" sz="2800" noProof="1" smtClean="0">
                <a:latin typeface="黑体" panose="02010609060101010101" pitchFamily="49" charset="-122"/>
                <a:ea typeface="黑体" panose="02010609060101010101" pitchFamily="49" charset="-122"/>
              </a:rPr>
              <a:t>如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图</a:t>
            </a:r>
            <a:r>
              <a:rPr lang="en-US" altLang="zh-CN" sz="2800" b="1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b="1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b="1" i="1" noProof="1">
                <a:latin typeface="Times New Roman" panose="02020603050405020304" pitchFamily="18" charset="0"/>
                <a:ea typeface="黑体" panose="02010609060101010101" pitchFamily="49" charset="-122"/>
              </a:rPr>
              <a:t>b,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一弓形弦长为  　 </a:t>
            </a:r>
            <a:r>
              <a:rPr lang="en-US" altLang="zh-CN" sz="2800" b="1" noProof="1">
                <a:latin typeface="Times New Roman" panose="02020603050405020304" pitchFamily="18" charset="0"/>
                <a:ea typeface="黑体" panose="02010609060101010101" pitchFamily="49" charset="-122"/>
              </a:rPr>
              <a:t>cm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，弓形所在的圆的半径为</a:t>
            </a:r>
            <a:r>
              <a:rPr lang="en-US" altLang="zh-CN" sz="2800" b="1" noProof="1">
                <a:latin typeface="Times New Roman" panose="02020603050405020304" pitchFamily="18" charset="0"/>
                <a:ea typeface="黑体" panose="02010609060101010101" pitchFamily="49" charset="-122"/>
              </a:rPr>
              <a:t>7cm</a:t>
            </a:r>
            <a:r>
              <a:rPr lang="zh-CN" altLang="en-US" sz="2800" b="1" noProof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则弓形的高为＿＿＿</a:t>
            </a:r>
            <a:r>
              <a:rPr lang="en-US" altLang="zh-CN" sz="2800" noProof="1">
                <a:latin typeface="黑体" panose="02010609060101010101" pitchFamily="49" charset="-122"/>
                <a:ea typeface="黑体" panose="02010609060101010101" pitchFamily="49" charset="-122"/>
              </a:rPr>
              <a:t>____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＿</a:t>
            </a:r>
            <a:r>
              <a:rPr lang="en-US" altLang="zh-CN" sz="2800" noProof="1">
                <a:latin typeface="黑体" panose="02010609060101010101" pitchFamily="49" charset="-122"/>
                <a:ea typeface="黑体" panose="02010609060101010101" pitchFamily="49" charset="-122"/>
              </a:rPr>
              <a:t>. </a:t>
            </a:r>
          </a:p>
        </p:txBody>
      </p:sp>
      <p:graphicFrame>
        <p:nvGraphicFramePr>
          <p:cNvPr id="43011" name="Object 58">
            <a:extLst>
              <a:ext uri="{FF2B5EF4-FFF2-40B4-BE49-F238E27FC236}">
                <a16:creationId xmlns="" xmlns:a16="http://schemas.microsoft.com/office/drawing/2014/main" id="{460194F6-6072-45A1-89F5-EEA4AA53879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033578"/>
              </p:ext>
            </p:extLst>
          </p:nvPr>
        </p:nvGraphicFramePr>
        <p:xfrm>
          <a:off x="4290219" y="1303919"/>
          <a:ext cx="642938" cy="4413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2" imgW="318884" imgH="229597" progId="Equations">
                  <p:embed/>
                </p:oleObj>
              </mc:Choice>
              <mc:Fallback>
                <p:oleObj r:id="rId2" imgW="318884" imgH="229597" progId="Equations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4290219" y="1303919"/>
                        <a:ext cx="642938" cy="441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3012" name="Group 36">
            <a:extLst>
              <a:ext uri="{FF2B5EF4-FFF2-40B4-BE49-F238E27FC236}">
                <a16:creationId xmlns="" xmlns:a16="http://schemas.microsoft.com/office/drawing/2014/main" id="{DBB4543C-59B4-47F3-A88F-6C218ABE6444}"/>
              </a:ext>
            </a:extLst>
          </p:cNvPr>
          <p:cNvGrpSpPr/>
          <p:nvPr/>
        </p:nvGrpSpPr>
        <p:grpSpPr>
          <a:xfrm>
            <a:off x="8193088" y="2190750"/>
            <a:ext cx="338137" cy="1524000"/>
            <a:chExt cx="213" cy="960"/>
          </a:xfrm>
        </p:grpSpPr>
        <p:sp>
          <p:nvSpPr>
            <p:cNvPr id="43013" name="Rectangle 37">
              <a:extLst>
                <a:ext uri="{FF2B5EF4-FFF2-40B4-BE49-F238E27FC236}">
                  <a16:creationId xmlns="" xmlns:a16="http://schemas.microsoft.com/office/drawing/2014/main" id="{36B44B05-B1BC-4051-A767-B94623E4AA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213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43014" name="Line 38">
              <a:extLst>
                <a:ext uri="{FF2B5EF4-FFF2-40B4-BE49-F238E27FC236}">
                  <a16:creationId xmlns="" xmlns:a16="http://schemas.microsoft.com/office/drawing/2014/main" id="{EC52906A-BC3B-42B7-A66B-FD6B66C0B11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8" y="192"/>
              <a:ext cx="0" cy="76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3015" name="组合 56">
            <a:extLst>
              <a:ext uri="{FF2B5EF4-FFF2-40B4-BE49-F238E27FC236}">
                <a16:creationId xmlns="" xmlns:a16="http://schemas.microsoft.com/office/drawing/2014/main" id="{F7FACCFF-26A4-4788-85E8-5F71EB9FCC43}"/>
              </a:ext>
            </a:extLst>
          </p:cNvPr>
          <p:cNvGrpSpPr/>
          <p:nvPr/>
        </p:nvGrpSpPr>
        <p:grpSpPr>
          <a:xfrm>
            <a:off x="2495600" y="2883444"/>
            <a:ext cx="6337300" cy="2933700"/>
            <a:chOff x="1475060" y="1929408"/>
            <a:chExt cx="6337300" cy="2932873"/>
          </a:xfrm>
        </p:grpSpPr>
        <p:grpSp>
          <p:nvGrpSpPr>
            <p:cNvPr id="43016" name="组合 53">
              <a:extLst>
                <a:ext uri="{FF2B5EF4-FFF2-40B4-BE49-F238E27FC236}">
                  <a16:creationId xmlns="" xmlns:a16="http://schemas.microsoft.com/office/drawing/2014/main" id="{990635EA-3D56-46A3-8429-0E7A9F3A99E3}"/>
                </a:ext>
              </a:extLst>
            </p:cNvPr>
            <p:cNvGrpSpPr/>
            <p:nvPr/>
          </p:nvGrpSpPr>
          <p:grpSpPr>
            <a:xfrm>
              <a:off x="1475060" y="1929408"/>
              <a:ext cx="6337300" cy="2540001"/>
              <a:chOff x="1475060" y="1929408"/>
              <a:chExt cx="6337300" cy="2540001"/>
            </a:xfrm>
          </p:grpSpPr>
          <p:sp>
            <p:nvSpPr>
              <p:cNvPr id="43017" name="Line 6">
                <a:extLst>
                  <a:ext uri="{FF2B5EF4-FFF2-40B4-BE49-F238E27FC236}">
                    <a16:creationId xmlns="" xmlns:a16="http://schemas.microsoft.com/office/drawing/2014/main" id="{554CEC8E-EE43-40BB-B18F-C5C24493538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67160" y="2920008"/>
                <a:ext cx="1295400" cy="114300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prstDash val="sysDot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3018" name="Text Box 7">
                <a:extLst>
                  <a:ext uri="{FF2B5EF4-FFF2-40B4-BE49-F238E27FC236}">
                    <a16:creationId xmlns="" xmlns:a16="http://schemas.microsoft.com/office/drawing/2014/main" id="{08716FFA-F5C9-4B1E-AED7-61B5CF2FFB6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932385" y="1984971"/>
                <a:ext cx="184150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 sz="2400" b="1" i="1">
                  <a:latin typeface="Times New Roman" pitchFamily="18" charset="0"/>
                  <a:ea typeface="黑体" panose="02010609060101010101" pitchFamily="49" charset="-122"/>
                </a:endParaRPr>
              </a:p>
            </p:txBody>
          </p:sp>
          <p:grpSp>
            <p:nvGrpSpPr>
              <p:cNvPr id="43019" name="Group 8">
                <a:extLst>
                  <a:ext uri="{FF2B5EF4-FFF2-40B4-BE49-F238E27FC236}">
                    <a16:creationId xmlns="" xmlns:a16="http://schemas.microsoft.com/office/drawing/2014/main" id="{5B8B391E-B1D2-4A4C-8E5D-341E331FA678}"/>
                  </a:ext>
                </a:extLst>
              </p:cNvPr>
              <p:cNvGrpSpPr/>
              <p:nvPr/>
            </p:nvGrpSpPr>
            <p:grpSpPr>
              <a:xfrm>
                <a:off x="2973660" y="1929408"/>
                <a:ext cx="488950" cy="2133600"/>
                <a:chExt cx="308" cy="1344"/>
              </a:xfrm>
            </p:grpSpPr>
            <p:grpSp>
              <p:nvGrpSpPr>
                <p:cNvPr id="43020" name="Group 9">
                  <a:extLst>
                    <a:ext uri="{FF2B5EF4-FFF2-40B4-BE49-F238E27FC236}">
                      <a16:creationId xmlns="" xmlns:a16="http://schemas.microsoft.com/office/drawing/2014/main" id="{690A3A42-1B17-42BF-8FBD-3A417791E66B}"/>
                    </a:ext>
                  </a:extLst>
                </p:cNvPr>
                <p:cNvGrpSpPr/>
                <p:nvPr/>
              </p:nvGrpSpPr>
              <p:grpSpPr>
                <a:xfrm>
                  <a:off x="3" y="240"/>
                  <a:ext cx="305" cy="1104"/>
                  <a:chExt cx="305" cy="1104"/>
                </a:xfrm>
              </p:grpSpPr>
              <p:sp>
                <p:nvSpPr>
                  <p:cNvPr id="43021" name="Line 10">
                    <a:extLst>
                      <a:ext uri="{FF2B5EF4-FFF2-40B4-BE49-F238E27FC236}">
                        <a16:creationId xmlns="" xmlns:a16="http://schemas.microsoft.com/office/drawing/2014/main" id="{5E98636C-1EBA-41CB-AD74-CEECC8793C97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53" y="0"/>
                    <a:ext cx="0" cy="1104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prstDash val="sysDot"/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3022" name="Text Box 11">
                    <a:extLst>
                      <a:ext uri="{FF2B5EF4-FFF2-40B4-BE49-F238E27FC236}">
                        <a16:creationId xmlns="" xmlns:a16="http://schemas.microsoft.com/office/drawing/2014/main" id="{1DCDA88C-16D7-48AE-BEC7-C7ADECF27747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0" y="381"/>
                    <a:ext cx="305" cy="291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r>
                      <a:rPr lang="en-US" altLang="zh-CN" sz="2400" b="1" i="1">
                        <a:latin typeface="Times New Roman" panose="02020603050405020304" pitchFamily="18" charset="0"/>
                      </a:rPr>
                      <a:t> </a:t>
                    </a:r>
                    <a:r>
                      <a:rPr lang="en-US" altLang="zh-CN" sz="2400" b="1" i="1">
                        <a:latin typeface="Times New Roman" panose="02020603050405020304" pitchFamily="18" charset="0"/>
                        <a:ea typeface="黑体" panose="02010609060101010101" pitchFamily="49" charset="-122"/>
                      </a:rPr>
                      <a:t>D</a:t>
                    </a:r>
                  </a:p>
                </p:txBody>
              </p:sp>
            </p:grpSp>
            <p:sp>
              <p:nvSpPr>
                <p:cNvPr id="43023" name="Rectangle 12">
                  <a:extLst>
                    <a:ext uri="{FF2B5EF4-FFF2-40B4-BE49-F238E27FC236}">
                      <a16:creationId xmlns="" xmlns:a16="http://schemas.microsoft.com/office/drawing/2014/main" id="{F260151C-0012-4C9A-A14A-BDB6BF5230F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246" cy="29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400" b="1" i="1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C</a:t>
                  </a:r>
                </a:p>
              </p:txBody>
            </p:sp>
          </p:grpSp>
          <p:grpSp>
            <p:nvGrpSpPr>
              <p:cNvPr id="43024" name="Group 13">
                <a:extLst>
                  <a:ext uri="{FF2B5EF4-FFF2-40B4-BE49-F238E27FC236}">
                    <a16:creationId xmlns="" xmlns:a16="http://schemas.microsoft.com/office/drawing/2014/main" id="{B7EB9948-93F7-4468-8505-5277B9C9EDE1}"/>
                  </a:ext>
                </a:extLst>
              </p:cNvPr>
              <p:cNvGrpSpPr/>
              <p:nvPr/>
            </p:nvGrpSpPr>
            <p:grpSpPr>
              <a:xfrm>
                <a:off x="5602560" y="2005608"/>
                <a:ext cx="2209800" cy="2332038"/>
                <a:chExt cx="1392" cy="1469"/>
              </a:xfrm>
            </p:grpSpPr>
            <p:sp>
              <p:nvSpPr>
                <p:cNvPr id="43025" name="Arc 14">
                  <a:extLst>
                    <a:ext uri="{FF2B5EF4-FFF2-40B4-BE49-F238E27FC236}">
                      <a16:creationId xmlns="" xmlns:a16="http://schemas.microsoft.com/office/drawing/2014/main" id="{AA0F4A18-3EEB-435D-9E5D-3725FEAEC6C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392" cy="1206"/>
                </a:xfrm>
                <a:custGeom>
                  <a:gdLst>
                    <a:gd name="T0" fmla="*/ 6895 w 43200"/>
                    <a:gd name="T1" fmla="*/ 37421 h 37422"/>
                    <a:gd name="T2" fmla="*/ 0 w 43200"/>
                    <a:gd name="T3" fmla="*/ 21600 h 37422"/>
                    <a:gd name="T4" fmla="*/ 21600 w 43200"/>
                    <a:gd name="T5" fmla="*/ 0 h 37422"/>
                    <a:gd name="T6" fmla="*/ 43200 w 43200"/>
                    <a:gd name="T7" fmla="*/ 21600 h 37422"/>
                    <a:gd name="T8" fmla="*/ 36304 w 43200"/>
                    <a:gd name="T9" fmla="*/ 37421 h 37422"/>
                    <a:gd name="T10" fmla="*/ 6895 w 43200"/>
                    <a:gd name="T11" fmla="*/ 37421 h 37422"/>
                    <a:gd name="T12" fmla="*/ 0 w 43200"/>
                    <a:gd name="T13" fmla="*/ 21600 h 37422"/>
                    <a:gd name="T14" fmla="*/ 21600 w 43200"/>
                    <a:gd name="T15" fmla="*/ 0 h 37422"/>
                    <a:gd name="T16" fmla="*/ 43200 w 43200"/>
                    <a:gd name="T17" fmla="*/ 21600 h 37422"/>
                    <a:gd name="T18" fmla="*/ 36304 w 43200"/>
                    <a:gd name="T19" fmla="*/ 37421 h 37422"/>
                    <a:gd name="T20" fmla="*/ 21600 w 43200"/>
                    <a:gd name="T21" fmla="*/ 21600 h 37422"/>
                  </a:gdLst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3200" h="37422" fill="none">
                      <a:moveTo>
                        <a:pt x="6895" y="37421"/>
                      </a:moveTo>
                      <a:cubicBezTo>
                        <a:pt x="2498" y="33335"/>
                        <a:pt x="0" y="27602"/>
                        <a:pt x="0" y="21600"/>
                      </a:cubicBezTo>
                      <a:cubicBezTo>
                        <a:pt x="0" y="9670"/>
                        <a:pt x="9670" y="0"/>
                        <a:pt x="21600" y="0"/>
                      </a:cubicBezTo>
                      <a:cubicBezTo>
                        <a:pt x="33529" y="0"/>
                        <a:pt x="43200" y="9670"/>
                        <a:pt x="43200" y="21600"/>
                      </a:cubicBezTo>
                      <a:cubicBezTo>
                        <a:pt x="43200" y="27602"/>
                        <a:pt x="40701" y="33335"/>
                        <a:pt x="36304" y="37421"/>
                      </a:cubicBezTo>
                    </a:path>
                    <a:path w="43200" h="37422" stroke="0">
                      <a:moveTo>
                        <a:pt x="6895" y="37421"/>
                      </a:moveTo>
                      <a:cubicBezTo>
                        <a:pt x="2498" y="33335"/>
                        <a:pt x="0" y="27602"/>
                        <a:pt x="0" y="21600"/>
                      </a:cubicBezTo>
                      <a:cubicBezTo>
                        <a:pt x="0" y="9670"/>
                        <a:pt x="9670" y="0"/>
                        <a:pt x="21600" y="0"/>
                      </a:cubicBezTo>
                      <a:cubicBezTo>
                        <a:pt x="33529" y="0"/>
                        <a:pt x="43200" y="9670"/>
                        <a:pt x="43200" y="21600"/>
                      </a:cubicBezTo>
                      <a:cubicBezTo>
                        <a:pt x="43200" y="27602"/>
                        <a:pt x="40701" y="33335"/>
                        <a:pt x="36304" y="37421"/>
                      </a:cubicBezTo>
                      <a:lnTo>
                        <a:pt x="21600" y="21600"/>
                      </a:lnTo>
                      <a:close/>
                    </a:path>
                  </a:pathLst>
                </a:custGeom>
                <a:noFill/>
                <a:ln w="28575">
                  <a:solidFill>
                    <a:srgbClr val="000000"/>
                  </a:solidFill>
                  <a:beve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43026" name="Line 15">
                  <a:extLst>
                    <a:ext uri="{FF2B5EF4-FFF2-40B4-BE49-F238E27FC236}">
                      <a16:creationId xmlns="" xmlns:a16="http://schemas.microsoft.com/office/drawing/2014/main" id="{788162C9-93D8-4489-8445-07D946D5E988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2" y="1206"/>
                  <a:ext cx="948" cy="1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3027" name="Oval 16">
                  <a:extLst>
                    <a:ext uri="{FF2B5EF4-FFF2-40B4-BE49-F238E27FC236}">
                      <a16:creationId xmlns="" xmlns:a16="http://schemas.microsoft.com/office/drawing/2014/main" id="{AE882005-F2E7-4257-89EB-FFEE0EFC336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158" y="1194"/>
                  <a:ext cx="30" cy="30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000000"/>
                  </a:solidFill>
                  <a:round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 sz="2400" b="1" i="1">
                    <a:latin typeface="Times New Roman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43028" name="Rectangle 17">
                  <a:extLst>
                    <a:ext uri="{FF2B5EF4-FFF2-40B4-BE49-F238E27FC236}">
                      <a16:creationId xmlns="" xmlns:a16="http://schemas.microsoft.com/office/drawing/2014/main" id="{39CCBDE0-829F-453D-A4FA-B66CAB6E19F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188" y="1236"/>
                  <a:ext cx="129" cy="23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400" b="1" i="1">
                      <a:solidFill>
                        <a:srgbClr val="000000"/>
                      </a:solidFill>
                      <a:latin typeface="Times New Roman" panose="02020603050405020304" pitchFamily="18" charset="0"/>
                    </a:rPr>
                    <a:t>B</a:t>
                  </a:r>
                  <a:endParaRPr lang="en-US" altLang="zh-CN" sz="2400" b="1" i="1">
                    <a:latin typeface="Times New Roman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43029" name="Oval 18">
                  <a:extLst>
                    <a:ext uri="{FF2B5EF4-FFF2-40B4-BE49-F238E27FC236}">
                      <a16:creationId xmlns="" xmlns:a16="http://schemas.microsoft.com/office/drawing/2014/main" id="{05865A80-39C6-48F3-A448-6E749F5372D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84" y="684"/>
                  <a:ext cx="30" cy="30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000000"/>
                  </a:solidFill>
                  <a:round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 sz="2400" b="1" i="1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43030" name="Rectangle 19">
                  <a:extLst>
                    <a:ext uri="{FF2B5EF4-FFF2-40B4-BE49-F238E27FC236}">
                      <a16:creationId xmlns="" xmlns:a16="http://schemas.microsoft.com/office/drawing/2014/main" id="{9890A6A5-0B84-4D12-AD90-7E889F70E18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19" y="567"/>
                  <a:ext cx="140" cy="23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400" b="1" i="1">
                      <a:solidFill>
                        <a:srgbClr val="000000"/>
                      </a:solidFill>
                      <a:latin typeface="Times New Roman" panose="02020603050405020304" pitchFamily="18" charset="0"/>
                    </a:rPr>
                    <a:t>O</a:t>
                  </a:r>
                  <a:endParaRPr lang="en-US" altLang="zh-CN" sz="2400" b="1" i="1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43031" name="Oval 20">
                  <a:extLst>
                    <a:ext uri="{FF2B5EF4-FFF2-40B4-BE49-F238E27FC236}">
                      <a16:creationId xmlns="" xmlns:a16="http://schemas.microsoft.com/office/drawing/2014/main" id="{105ACA48-284F-4911-90BA-CF3B597CAB6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0" y="1194"/>
                  <a:ext cx="30" cy="30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000000"/>
                  </a:solidFill>
                  <a:round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 sz="2400" b="1" i="1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43032" name="Rectangle 21">
                  <a:extLst>
                    <a:ext uri="{FF2B5EF4-FFF2-40B4-BE49-F238E27FC236}">
                      <a16:creationId xmlns="" xmlns:a16="http://schemas.microsoft.com/office/drawing/2014/main" id="{57240323-9FDD-4B48-85A2-F4BFB26FFF1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56" y="1224"/>
                  <a:ext cx="129" cy="23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en-US" altLang="zh-CN" sz="2400" b="1" i="1">
                      <a:solidFill>
                        <a:srgbClr val="000000"/>
                      </a:solidFill>
                      <a:latin typeface="Times New Roman" panose="02020603050405020304" pitchFamily="18" charset="0"/>
                    </a:rPr>
                    <a:t>A</a:t>
                  </a:r>
                  <a:endParaRPr lang="en-US" altLang="zh-CN" sz="2400" b="1" i="1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43033" name="Line 22">
                <a:extLst>
                  <a:ext uri="{FF2B5EF4-FFF2-40B4-BE49-F238E27FC236}">
                    <a16:creationId xmlns="" xmlns:a16="http://schemas.microsoft.com/office/drawing/2014/main" id="{CCBC70B1-2770-406F-AF25-BA78915CFA3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907360" y="3148608"/>
                <a:ext cx="790575" cy="78422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prstDash val="sysDot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43034" name="Group 23">
                <a:extLst>
                  <a:ext uri="{FF2B5EF4-FFF2-40B4-BE49-F238E27FC236}">
                    <a16:creationId xmlns="" xmlns:a16="http://schemas.microsoft.com/office/drawing/2014/main" id="{1FBCA7CB-6A6D-45D6-BD54-CB8B5B14AFBB}"/>
                  </a:ext>
                </a:extLst>
              </p:cNvPr>
              <p:cNvGrpSpPr/>
              <p:nvPr/>
            </p:nvGrpSpPr>
            <p:grpSpPr>
              <a:xfrm>
                <a:off x="6593160" y="3148608"/>
                <a:ext cx="407988" cy="1238250"/>
                <a:chExt cx="257" cy="780"/>
              </a:xfrm>
            </p:grpSpPr>
            <p:sp>
              <p:nvSpPr>
                <p:cNvPr id="43035" name="Line 24">
                  <a:extLst>
                    <a:ext uri="{FF2B5EF4-FFF2-40B4-BE49-F238E27FC236}">
                      <a16:creationId xmlns="" xmlns:a16="http://schemas.microsoft.com/office/drawing/2014/main" id="{7D8E6043-B1D2-48DE-BF32-364560C5DE2F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84" y="0"/>
                  <a:ext cx="0" cy="445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prstDash val="sysDot"/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43036" name="Group 25">
                  <a:extLst>
                    <a:ext uri="{FF2B5EF4-FFF2-40B4-BE49-F238E27FC236}">
                      <a16:creationId xmlns="" xmlns:a16="http://schemas.microsoft.com/office/drawing/2014/main" id="{E3D4E3FA-B7DB-4F3E-91BB-0B6E32C5E7EC}"/>
                    </a:ext>
                  </a:extLst>
                </p:cNvPr>
                <p:cNvGrpSpPr/>
                <p:nvPr/>
              </p:nvGrpSpPr>
              <p:grpSpPr>
                <a:xfrm>
                  <a:off x="0" y="457"/>
                  <a:ext cx="257" cy="323"/>
                  <a:chExt cx="257" cy="323"/>
                </a:xfrm>
              </p:grpSpPr>
              <p:sp>
                <p:nvSpPr>
                  <p:cNvPr id="43037" name="Oval 26">
                    <a:extLst>
                      <a:ext uri="{FF2B5EF4-FFF2-40B4-BE49-F238E27FC236}">
                        <a16:creationId xmlns="" xmlns:a16="http://schemas.microsoft.com/office/drawing/2014/main" id="{FDC40E07-F998-4539-9EA3-CCE209C1B28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61" y="0"/>
                    <a:ext cx="31" cy="29"/>
                  </a:xfrm>
                  <a:prstGeom prst="ellipse">
                    <a:avLst/>
                  </a:prstGeom>
                  <a:solidFill>
                    <a:srgbClr val="FF0000"/>
                  </a:solidFill>
                  <a:ln w="0">
                    <a:solidFill>
                      <a:srgbClr val="0000FF"/>
                    </a:solidFill>
                    <a:round/>
                  </a:ln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 sz="2400" b="1" i="1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43038" name="Rectangle 27">
                    <a:extLst>
                      <a:ext uri="{FF2B5EF4-FFF2-40B4-BE49-F238E27FC236}">
                        <a16:creationId xmlns="" xmlns:a16="http://schemas.microsoft.com/office/drawing/2014/main" id="{D4EFA666-8FBA-42DB-821A-B18C38EEAADF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0" y="32"/>
                    <a:ext cx="257" cy="291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r>
                      <a:rPr lang="en-US" altLang="zh-CN" sz="2400" b="1" i="1">
                        <a:solidFill>
                          <a:srgbClr val="000000"/>
                        </a:solidFill>
                        <a:latin typeface="Times New Roman" panose="02020603050405020304" pitchFamily="18" charset="0"/>
                      </a:rPr>
                      <a:t>D</a:t>
                    </a:r>
                    <a:endParaRPr lang="en-US" altLang="zh-CN" sz="2400" b="1" i="1">
                      <a:solidFill>
                        <a:srgbClr val="000000"/>
                      </a:solidFill>
                      <a:latin typeface="Times New Roman" pitchFamily="18" charset="0"/>
                      <a:cs typeface="Times New Roman" panose="02020603050405020304" pitchFamily="18" charset="0"/>
                    </a:endParaRPr>
                  </a:p>
                </p:txBody>
              </p:sp>
            </p:grpSp>
          </p:grpSp>
          <p:grpSp>
            <p:nvGrpSpPr>
              <p:cNvPr id="43039" name="Group 28">
                <a:extLst>
                  <a:ext uri="{FF2B5EF4-FFF2-40B4-BE49-F238E27FC236}">
                    <a16:creationId xmlns="" xmlns:a16="http://schemas.microsoft.com/office/drawing/2014/main" id="{ED0D80F1-EAA2-4E16-8F52-F53586D684D5}"/>
                  </a:ext>
                </a:extLst>
              </p:cNvPr>
              <p:cNvGrpSpPr/>
              <p:nvPr/>
            </p:nvGrpSpPr>
            <p:grpSpPr>
              <a:xfrm>
                <a:off x="1475060" y="2326283"/>
                <a:ext cx="3254375" cy="2143126"/>
                <a:chExt cx="2050" cy="1350"/>
              </a:xfrm>
            </p:grpSpPr>
            <p:sp>
              <p:nvSpPr>
                <p:cNvPr id="43040" name="Line 29">
                  <a:extLst>
                    <a:ext uri="{FF2B5EF4-FFF2-40B4-BE49-F238E27FC236}">
                      <a16:creationId xmlns="" xmlns:a16="http://schemas.microsoft.com/office/drawing/2014/main" id="{6D362ABC-84B9-4653-8D88-A0241295C0C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176" y="388"/>
                  <a:ext cx="1628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43041" name="Group 30">
                  <a:extLst>
                    <a:ext uri="{FF2B5EF4-FFF2-40B4-BE49-F238E27FC236}">
                      <a16:creationId xmlns="" xmlns:a16="http://schemas.microsoft.com/office/drawing/2014/main" id="{6699F45D-1130-438A-A778-9CE4A897AEC1}"/>
                    </a:ext>
                  </a:extLst>
                </p:cNvPr>
                <p:cNvGrpSpPr/>
                <p:nvPr/>
              </p:nvGrpSpPr>
              <p:grpSpPr>
                <a:xfrm>
                  <a:off x="0" y="0"/>
                  <a:ext cx="2050" cy="1350"/>
                  <a:chExt cx="2050" cy="1350"/>
                </a:xfrm>
              </p:grpSpPr>
              <p:sp>
                <p:nvSpPr>
                  <p:cNvPr id="43042" name="Text Box 31">
                    <a:extLst>
                      <a:ext uri="{FF2B5EF4-FFF2-40B4-BE49-F238E27FC236}">
                        <a16:creationId xmlns="" xmlns:a16="http://schemas.microsoft.com/office/drawing/2014/main" id="{D92C318A-ADCA-4EF9-A487-497D33807801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942" y="1059"/>
                    <a:ext cx="257" cy="291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r>
                      <a:rPr lang="en-US" altLang="zh-CN" sz="2400" b="1" i="1">
                        <a:latin typeface="Times New Roman" panose="02020603050405020304" pitchFamily="18" charset="0"/>
                        <a:ea typeface="黑体" panose="02010609060101010101" pitchFamily="49" charset="-122"/>
                      </a:rPr>
                      <a:t>O</a:t>
                    </a:r>
                  </a:p>
                </p:txBody>
              </p:sp>
              <p:sp>
                <p:nvSpPr>
                  <p:cNvPr id="43043" name="Arc 32">
                    <a:extLst>
                      <a:ext uri="{FF2B5EF4-FFF2-40B4-BE49-F238E27FC236}">
                        <a16:creationId xmlns="" xmlns:a16="http://schemas.microsoft.com/office/drawing/2014/main" id="{E773C22C-D350-49C5-9188-B68BFC68A18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80" y="0"/>
                    <a:ext cx="1636" cy="574"/>
                  </a:xfrm>
                  <a:custGeom>
                    <a:gdLst>
                      <a:gd name="T0" fmla="*/ -1 w 40814"/>
                      <a:gd name="T1" fmla="*/ 14314 h 21600"/>
                      <a:gd name="T2" fmla="*/ 20334 w 40814"/>
                      <a:gd name="T3" fmla="*/ 0 h 21600"/>
                      <a:gd name="T4" fmla="*/ 40814 w 40814"/>
                      <a:gd name="T5" fmla="*/ 14735 h 21600"/>
                      <a:gd name="T6" fmla="*/ -1 w 40814"/>
                      <a:gd name="T7" fmla="*/ 14314 h 21600"/>
                      <a:gd name="T8" fmla="*/ 20334 w 40814"/>
                      <a:gd name="T9" fmla="*/ 0 h 21600"/>
                      <a:gd name="T10" fmla="*/ 40814 w 40814"/>
                      <a:gd name="T11" fmla="*/ 14735 h 21600"/>
                      <a:gd name="T12" fmla="*/ 20334 w 40814"/>
                      <a:gd name="T13" fmla="*/ 21600 h 21600"/>
                    </a:gdLst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40814" h="21600" fill="none">
                        <a:moveTo>
                          <a:pt x="-1" y="14314"/>
                        </a:moveTo>
                        <a:cubicBezTo>
                          <a:pt x="3075" y="5728"/>
                          <a:pt x="11213" y="-1"/>
                          <a:pt x="20334" y="0"/>
                        </a:cubicBezTo>
                        <a:cubicBezTo>
                          <a:pt x="29618" y="0"/>
                          <a:pt x="37863" y="5932"/>
                          <a:pt x="40814" y="14735"/>
                        </a:cubicBezTo>
                      </a:path>
                      <a:path w="40814" h="21600" stroke="0">
                        <a:moveTo>
                          <a:pt x="-1" y="14314"/>
                        </a:moveTo>
                        <a:cubicBezTo>
                          <a:pt x="3075" y="5728"/>
                          <a:pt x="11213" y="-1"/>
                          <a:pt x="20334" y="0"/>
                        </a:cubicBezTo>
                        <a:cubicBezTo>
                          <a:pt x="29618" y="0"/>
                          <a:pt x="37863" y="5932"/>
                          <a:pt x="40814" y="14735"/>
                        </a:cubicBezTo>
                        <a:lnTo>
                          <a:pt x="20334" y="21600"/>
                        </a:lnTo>
                        <a:close/>
                      </a:path>
                    </a:pathLst>
                  </a:custGeom>
                  <a:noFill/>
                  <a:ln w="25400">
                    <a:solidFill>
                      <a:srgbClr val="010101"/>
                    </a:solidFill>
                    <a:beve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  <p:sp>
                <p:nvSpPr>
                  <p:cNvPr id="43044" name="Text Box 33">
                    <a:extLst>
                      <a:ext uri="{FF2B5EF4-FFF2-40B4-BE49-F238E27FC236}">
                        <a16:creationId xmlns="" xmlns:a16="http://schemas.microsoft.com/office/drawing/2014/main" id="{F383F1C0-DF0E-4733-9173-54D714C312E1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0" y="321"/>
                    <a:ext cx="246" cy="291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r>
                      <a:rPr lang="en-US" altLang="zh-CN" sz="2400" b="1" i="1">
                        <a:latin typeface="Times New Roman" panose="02020603050405020304" pitchFamily="18" charset="0"/>
                        <a:ea typeface="黑体" panose="02010609060101010101" pitchFamily="49" charset="-122"/>
                      </a:rPr>
                      <a:t>A</a:t>
                    </a:r>
                  </a:p>
                </p:txBody>
              </p:sp>
              <p:sp>
                <p:nvSpPr>
                  <p:cNvPr id="43045" name="Text Box 34">
                    <a:extLst>
                      <a:ext uri="{FF2B5EF4-FFF2-40B4-BE49-F238E27FC236}">
                        <a16:creationId xmlns="" xmlns:a16="http://schemas.microsoft.com/office/drawing/2014/main" id="{5FC4549E-A533-41F8-B947-08581D190F4C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804" y="302"/>
                    <a:ext cx="246" cy="291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r>
                      <a:rPr lang="en-US" altLang="zh-CN" sz="2400" b="1" i="1">
                        <a:latin typeface="Times New Roman" panose="02020603050405020304" pitchFamily="18" charset="0"/>
                        <a:ea typeface="黑体" panose="02010609060101010101" pitchFamily="49" charset="-122"/>
                      </a:rPr>
                      <a:t>B</a:t>
                    </a:r>
                  </a:p>
                </p:txBody>
              </p:sp>
              <p:sp>
                <p:nvSpPr>
                  <p:cNvPr id="43046" name="Oval 35">
                    <a:extLst>
                      <a:ext uri="{FF2B5EF4-FFF2-40B4-BE49-F238E27FC236}">
                        <a16:creationId xmlns="" xmlns:a16="http://schemas.microsoft.com/office/drawing/2014/main" id="{E92CA3EC-DAC9-4D5E-9C46-AB719004FB55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968" y="1046"/>
                    <a:ext cx="48" cy="48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9525">
                    <a:solidFill>
                      <a:schemeClr val="tx1"/>
                    </a:solidFill>
                    <a:rou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 sz="2400" b="1" i="1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</p:grpSp>
          </p:grpSp>
        </p:grpSp>
        <p:sp>
          <p:nvSpPr>
            <p:cNvPr id="43047" name="TextBox 54">
              <a:extLst>
                <a:ext uri="{FF2B5EF4-FFF2-40B4-BE49-F238E27FC236}">
                  <a16:creationId xmlns="" xmlns:a16="http://schemas.microsoft.com/office/drawing/2014/main" id="{A58589A0-C769-451D-A10B-0954FD61EBE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89556" y="4400616"/>
              <a:ext cx="646331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图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</a:p>
          </p:txBody>
        </p:sp>
        <p:sp>
          <p:nvSpPr>
            <p:cNvPr id="43048" name="TextBox 55">
              <a:extLst>
                <a:ext uri="{FF2B5EF4-FFF2-40B4-BE49-F238E27FC236}">
                  <a16:creationId xmlns="" xmlns:a16="http://schemas.microsoft.com/office/drawing/2014/main" id="{8F2984A8-C835-4F93-84C2-AAEBB7F5698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44208" y="4293096"/>
              <a:ext cx="66396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图</a:t>
              </a: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endParaRPr lang="zh-CN" altLang="en-US" sz="2400" b="1" i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58" name="TextBox 57">
            <a:extLst>
              <a:ext uri="{FF2B5EF4-FFF2-40B4-BE49-F238E27FC236}">
                <a16:creationId xmlns="" xmlns:a16="http://schemas.microsoft.com/office/drawing/2014/main" id="{5302E86F-3C20-4A5F-960C-618A11EFF2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5996" y="1807836"/>
            <a:ext cx="23583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2cm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或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12cm    </a:t>
            </a:r>
            <a:endParaRPr lang="zh-CN" altLang="en-US" sz="2800" b="1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矩形 42">
            <a:extLst>
              <a:ext uri="{FF2B5EF4-FFF2-40B4-BE49-F238E27FC236}">
                <a16:creationId xmlns="" xmlns:a16="http://schemas.microsoft.com/office/drawing/2014/main" id="{5E08BBDC-8CAE-4BC7-BCCA-CA37C4923920}"/>
              </a:ext>
            </a:extLst>
          </p:cNvPr>
          <p:cNvSpPr/>
          <p:nvPr/>
        </p:nvSpPr>
        <p:spPr>
          <a:xfrm>
            <a:off x="4655845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实际应用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38520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322" name="Text Box 5">
            <a:extLst>
              <a:ext uri="{FF2B5EF4-FFF2-40B4-BE49-F238E27FC236}">
                <a16:creationId xmlns="" xmlns:a16="http://schemas.microsoft.com/office/drawing/2014/main" id="{03AC2D73-DDF8-4CCA-AEE1-BF55062C0D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351" y="1649648"/>
            <a:ext cx="7395743" cy="153272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400" b="1">
                <a:latin typeface="Times New Roman" panose="02020603050405020304" pitchFamily="18" charset="0"/>
              </a:rPr>
              <a:t>       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在圆中有关弦长</a:t>
            </a:r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半径</a:t>
            </a:r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 弦心距</a:t>
            </a:r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zh-CN" altLang="en-US" sz="240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圆心到弦的距离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），弓形高</a:t>
            </a:r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</a:rPr>
              <a:t>h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的计算题时，常常通过</a:t>
            </a:r>
            <a:r>
              <a:rPr lang="zh-CN" altLang="en-US" sz="240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连半径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或作</a:t>
            </a:r>
            <a:r>
              <a:rPr lang="zh-CN" altLang="en-US" sz="240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弦心距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构造直角三角形，利用垂径定理和勾股定理求解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44034" name="矩形 21">
            <a:extLst>
              <a:ext uri="{FF2B5EF4-FFF2-40B4-BE49-F238E27FC236}">
                <a16:creationId xmlns="" xmlns:a16="http://schemas.microsoft.com/office/drawing/2014/main" id="{B776F489-AD1A-42F9-A22D-ECD144D047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3352" y="1055462"/>
            <a:ext cx="4967288" cy="431800"/>
          </a:xfrm>
          <a:prstGeom prst="rect">
            <a:avLst/>
          </a:prstGeom>
          <a:solidFill>
            <a:srgbClr val="002060"/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涉及垂径定理时辅助线的添加方法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="" xmlns:a16="http://schemas.microsoft.com/office/drawing/2014/main" id="{C092371A-7743-4A56-91DD-D09A1211D5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7148" y="4152539"/>
            <a:ext cx="6980980" cy="112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弦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弦心距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弓形高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h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半径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之间有以下关系：</a:t>
            </a:r>
          </a:p>
        </p:txBody>
      </p:sp>
      <p:sp>
        <p:nvSpPr>
          <p:cNvPr id="44036" name="矩形 21">
            <a:extLst>
              <a:ext uri="{FF2B5EF4-FFF2-40B4-BE49-F238E27FC236}">
                <a16:creationId xmlns="" xmlns:a16="http://schemas.microsoft.com/office/drawing/2014/main" id="{2EDB3B4E-F4ED-4FB3-BF0A-0535388387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7986" y="3440190"/>
            <a:ext cx="3057525" cy="431800"/>
          </a:xfrm>
          <a:prstGeom prst="rect">
            <a:avLst/>
          </a:prstGeom>
          <a:solidFill>
            <a:srgbClr val="002060"/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弓形中重要数量关系</a:t>
            </a:r>
          </a:p>
        </p:txBody>
      </p:sp>
      <p:grpSp>
        <p:nvGrpSpPr>
          <p:cNvPr id="2" name="组合 36">
            <a:extLst>
              <a:ext uri="{FF2B5EF4-FFF2-40B4-BE49-F238E27FC236}">
                <a16:creationId xmlns="" xmlns:a16="http://schemas.microsoft.com/office/drawing/2014/main" id="{6716FB82-581D-44CC-9F93-CFB6896DDB87}"/>
              </a:ext>
            </a:extLst>
          </p:cNvPr>
          <p:cNvGrpSpPr/>
          <p:nvPr/>
        </p:nvGrpSpPr>
        <p:grpSpPr>
          <a:xfrm>
            <a:off x="7464425" y="3643312"/>
            <a:ext cx="3252788" cy="2630246"/>
            <a:chOff x="863600" y="3587428"/>
            <a:chExt cx="3252581" cy="2630569"/>
          </a:xfrm>
        </p:grpSpPr>
        <p:grpSp>
          <p:nvGrpSpPr>
            <p:cNvPr id="44038" name="Group 4">
              <a:extLst>
                <a:ext uri="{FF2B5EF4-FFF2-40B4-BE49-F238E27FC236}">
                  <a16:creationId xmlns="" xmlns:a16="http://schemas.microsoft.com/office/drawing/2014/main" id="{71E3622D-01DF-4551-9B6B-526AD22B5AE3}"/>
                </a:ext>
              </a:extLst>
            </p:cNvPr>
            <p:cNvGrpSpPr/>
            <p:nvPr/>
          </p:nvGrpSpPr>
          <p:grpSpPr>
            <a:xfrm>
              <a:off x="863600" y="3587428"/>
              <a:ext cx="3252581" cy="1541785"/>
              <a:chOff x="0" y="-120"/>
              <a:chExt cx="2356" cy="1264"/>
            </a:xfrm>
          </p:grpSpPr>
          <p:sp>
            <p:nvSpPr>
              <p:cNvPr id="44039" name="Arc 5">
                <a:extLst>
                  <a:ext uri="{FF2B5EF4-FFF2-40B4-BE49-F238E27FC236}">
                    <a16:creationId xmlns="" xmlns:a16="http://schemas.microsoft.com/office/drawing/2014/main" id="{14AE46C6-7216-4730-BA67-658D558B61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" y="263"/>
                <a:ext cx="1881" cy="747"/>
              </a:xfrm>
              <a:custGeom>
                <a:gdLst>
                  <a:gd name="T0" fmla="*/ -1 w 40814"/>
                  <a:gd name="T1" fmla="*/ 14314 h 21600"/>
                  <a:gd name="T2" fmla="*/ 20334 w 40814"/>
                  <a:gd name="T3" fmla="*/ 0 h 21600"/>
                  <a:gd name="T4" fmla="*/ 40814 w 40814"/>
                  <a:gd name="T5" fmla="*/ 14735 h 21600"/>
                  <a:gd name="T6" fmla="*/ -1 w 40814"/>
                  <a:gd name="T7" fmla="*/ 14314 h 21600"/>
                  <a:gd name="T8" fmla="*/ 20334 w 40814"/>
                  <a:gd name="T9" fmla="*/ 0 h 21600"/>
                  <a:gd name="T10" fmla="*/ 40814 w 40814"/>
                  <a:gd name="T11" fmla="*/ 14735 h 21600"/>
                  <a:gd name="T12" fmla="*/ 20334 w 40814"/>
                  <a:gd name="T13" fmla="*/ 21600 h 2160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0814" h="21600" fill="none">
                    <a:moveTo>
                      <a:pt x="-1" y="14314"/>
                    </a:moveTo>
                    <a:cubicBezTo>
                      <a:pt x="3075" y="5728"/>
                      <a:pt x="11213" y="-1"/>
                      <a:pt x="20334" y="0"/>
                    </a:cubicBezTo>
                    <a:cubicBezTo>
                      <a:pt x="29618" y="0"/>
                      <a:pt x="37863" y="5932"/>
                      <a:pt x="40814" y="14735"/>
                    </a:cubicBezTo>
                  </a:path>
                  <a:path w="40814" h="21600" stroke="0">
                    <a:moveTo>
                      <a:pt x="-1" y="14314"/>
                    </a:moveTo>
                    <a:cubicBezTo>
                      <a:pt x="3075" y="5728"/>
                      <a:pt x="11213" y="-1"/>
                      <a:pt x="20334" y="0"/>
                    </a:cubicBezTo>
                    <a:cubicBezTo>
                      <a:pt x="29618" y="0"/>
                      <a:pt x="37863" y="5932"/>
                      <a:pt x="40814" y="14735"/>
                    </a:cubicBezTo>
                    <a:lnTo>
                      <a:pt x="20334" y="21600"/>
                    </a:lnTo>
                    <a:close/>
                  </a:path>
                </a:pathLst>
              </a:custGeom>
              <a:noFill/>
              <a:ln w="25400">
                <a:solidFill>
                  <a:srgbClr val="010101"/>
                </a:solidFill>
                <a:beve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44040" name="Line 6">
                <a:extLst>
                  <a:ext uri="{FF2B5EF4-FFF2-40B4-BE49-F238E27FC236}">
                    <a16:creationId xmlns="" xmlns:a16="http://schemas.microsoft.com/office/drawing/2014/main" id="{C54DB868-972E-498E-ADDF-A8EE3CFB8E0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02" y="768"/>
                <a:ext cx="187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4041" name="Text Box 7">
                <a:extLst>
                  <a:ext uri="{FF2B5EF4-FFF2-40B4-BE49-F238E27FC236}">
                    <a16:creationId xmlns="" xmlns:a16="http://schemas.microsoft.com/office/drawing/2014/main" id="{8C404F70-FEAF-4A4F-A5BC-848CC4EC22C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698"/>
                <a:ext cx="282" cy="3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400" b="1" i="1">
                    <a:latin typeface="Times New Roman" panose="02020603050405020304" pitchFamily="18" charset="0"/>
                  </a:rPr>
                  <a:t>A</a:t>
                </a:r>
                <a:endParaRPr lang="en-US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4042" name="Text Box 8">
                <a:extLst>
                  <a:ext uri="{FF2B5EF4-FFF2-40B4-BE49-F238E27FC236}">
                    <a16:creationId xmlns="" xmlns:a16="http://schemas.microsoft.com/office/drawing/2014/main" id="{8025E372-0639-413F-8610-80B9E1F35A5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74" y="673"/>
                <a:ext cx="282" cy="3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400" b="1" i="1">
                    <a:latin typeface="Times New Roman" panose="02020603050405020304" pitchFamily="18" charset="0"/>
                  </a:rPr>
                  <a:t>B</a:t>
                </a:r>
                <a:endParaRPr lang="en-US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4043" name="Line 9">
                <a:extLst>
                  <a:ext uri="{FF2B5EF4-FFF2-40B4-BE49-F238E27FC236}">
                    <a16:creationId xmlns="" xmlns:a16="http://schemas.microsoft.com/office/drawing/2014/main" id="{E2BF34AB-2A88-477B-8DDD-87B63BB7895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1152" y="264"/>
                <a:ext cx="0" cy="50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4044" name="Text Box 10">
                <a:extLst>
                  <a:ext uri="{FF2B5EF4-FFF2-40B4-BE49-F238E27FC236}">
                    <a16:creationId xmlns="" xmlns:a16="http://schemas.microsoft.com/office/drawing/2014/main" id="{D69DA92A-9BF8-48D5-8B9C-00E3B338265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079" y="-120"/>
                <a:ext cx="280" cy="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400" b="1" i="1">
                    <a:latin typeface="Times New Roman" panose="02020603050405020304" pitchFamily="18" charset="0"/>
                  </a:rPr>
                  <a:t>C</a:t>
                </a:r>
                <a:endParaRPr lang="en-US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4045" name="Text Box 11">
                <a:extLst>
                  <a:ext uri="{FF2B5EF4-FFF2-40B4-BE49-F238E27FC236}">
                    <a16:creationId xmlns="" xmlns:a16="http://schemas.microsoft.com/office/drawing/2014/main" id="{18D66BC1-556E-400E-AFB7-E65455EC5AC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056" y="769"/>
                <a:ext cx="348" cy="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400" b="1" i="1">
                    <a:latin typeface="Times New Roman" panose="02020603050405020304" pitchFamily="18" charset="0"/>
                  </a:rPr>
                  <a:t> D</a:t>
                </a:r>
                <a:endParaRPr lang="en-US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44046" name="Line 12">
              <a:extLst>
                <a:ext uri="{FF2B5EF4-FFF2-40B4-BE49-F238E27FC236}">
                  <a16:creationId xmlns="" xmlns:a16="http://schemas.microsoft.com/office/drawing/2014/main" id="{76534AE4-182A-47D6-B24F-1DDC8BF7688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55700" y="4648200"/>
              <a:ext cx="1295400" cy="11430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sysDot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047" name="Line 13">
              <a:extLst>
                <a:ext uri="{FF2B5EF4-FFF2-40B4-BE49-F238E27FC236}">
                  <a16:creationId xmlns="" xmlns:a16="http://schemas.microsoft.com/office/drawing/2014/main" id="{833BD56B-B637-40F8-AACE-68F60227160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451100" y="4648200"/>
              <a:ext cx="1295400" cy="11430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sysDot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048" name="Line 14">
              <a:extLst>
                <a:ext uri="{FF2B5EF4-FFF2-40B4-BE49-F238E27FC236}">
                  <a16:creationId xmlns="" xmlns:a16="http://schemas.microsoft.com/office/drawing/2014/main" id="{3446C604-BD83-4A01-A6C0-0744C5F52AF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451100" y="4648200"/>
              <a:ext cx="0" cy="11430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049" name="Text Box 15">
              <a:extLst>
                <a:ext uri="{FF2B5EF4-FFF2-40B4-BE49-F238E27FC236}">
                  <a16:creationId xmlns="" xmlns:a16="http://schemas.microsoft.com/office/drawing/2014/main" id="{A65147CB-6D52-46D6-BB8C-40D462C3548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59025" y="5756275"/>
              <a:ext cx="407458" cy="4617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</a:rPr>
                <a:t>O</a:t>
              </a:r>
              <a:endPara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4050" name="Text Box 19">
              <a:extLst>
                <a:ext uri="{FF2B5EF4-FFF2-40B4-BE49-F238E27FC236}">
                  <a16:creationId xmlns="" xmlns:a16="http://schemas.microsoft.com/office/drawing/2014/main" id="{E9F7F772-0A73-4D42-9556-6E98D10D4AC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8581" y="4164013"/>
              <a:ext cx="3561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h</a:t>
              </a:r>
              <a:endParaRPr lang="en-US" altLang="zh-CN" sz="2400" b="1" i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4051" name="Text Box 20">
              <a:extLst>
                <a:ext uri="{FF2B5EF4-FFF2-40B4-BE49-F238E27FC236}">
                  <a16:creationId xmlns="" xmlns:a16="http://schemas.microsoft.com/office/drawing/2014/main" id="{4B6FDA38-D3E0-45B6-942B-EC7FC9CB118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37436" y="5078413"/>
              <a:ext cx="30489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r</a:t>
              </a:r>
              <a:endPara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4052" name="Text Box 21">
              <a:extLst>
                <a:ext uri="{FF2B5EF4-FFF2-40B4-BE49-F238E27FC236}">
                  <a16:creationId xmlns="" xmlns:a16="http://schemas.microsoft.com/office/drawing/2014/main" id="{2D8A3540-DB1E-4CC5-87C4-D73AC8F2A48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96098" y="4953000"/>
              <a:ext cx="33855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d</a:t>
              </a:r>
              <a:endPara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aphicFrame>
          <p:nvGraphicFramePr>
            <p:cNvPr id="44053" name="Object 51">
              <a:extLst>
                <a:ext uri="{FF2B5EF4-FFF2-40B4-BE49-F238E27FC236}">
                  <a16:creationId xmlns="" xmlns:a16="http://schemas.microsoft.com/office/drawing/2014/main" id="{25641DF8-4833-445B-83D5-E6273F98C4AA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752600" y="4191000"/>
            <a:ext cx="176213" cy="457200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3" r:id="rId3" imgW="153064" imgH="395416" progId="Equations">
                    <p:embed/>
                  </p:oleObj>
                </mc:Choice>
                <mc:Fallback>
                  <p:oleObj r:id="rId3" imgW="153064" imgH="395416" progId="Equations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">
                          <a:clrChange>
                            <a:clrFrom>
                              <a:srgbClr val="000000"/>
                            </a:clrFrom>
                            <a:clrTo>
                              <a:srgbClr val="000000">
                                <a:alpha val="0"/>
                              </a:srgbClr>
                            </a:clrTo>
                          </a:clrChange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1752600" y="4191000"/>
                          <a:ext cx="176213" cy="4572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54" name="Object 50">
            <a:extLst>
              <a:ext uri="{FF2B5EF4-FFF2-40B4-BE49-F238E27FC236}">
                <a16:creationId xmlns="" xmlns:a16="http://schemas.microsoft.com/office/drawing/2014/main" id="{1026ED45-D257-4576-B513-D40E8370FBB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5947892"/>
              </p:ext>
            </p:extLst>
          </p:nvPr>
        </p:nvGraphicFramePr>
        <p:xfrm>
          <a:off x="3091272" y="5321335"/>
          <a:ext cx="1739900" cy="8016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5" imgW="928828" imgH="470727" progId="Equation.DSMT4">
                  <p:embed/>
                </p:oleObj>
              </mc:Choice>
              <mc:Fallback>
                <p:oleObj r:id="rId5" imgW="928828" imgH="470727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3091272" y="5321335"/>
                        <a:ext cx="1739900" cy="801687"/>
                      </a:xfrm>
                      <a:prstGeom prst="rect">
                        <a:avLst/>
                      </a:prstGeom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ln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" name="Text Box 17">
            <a:extLst>
              <a:ext uri="{FF2B5EF4-FFF2-40B4-BE49-F238E27FC236}">
                <a16:creationId xmlns="" xmlns:a16="http://schemas.microsoft.com/office/drawing/2014/main" id="{022F7D0B-A7EF-4E69-A68E-3CFDF488E9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3432" y="5470324"/>
            <a:ext cx="1395115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solidFill>
                  <a:srgbClr val="000099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 i="1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d+h=r     </a:t>
            </a:r>
            <a:r>
              <a:rPr lang="en-US" altLang="zh-CN" sz="2800" b="1" i="1" smtClean="0">
                <a:solidFill>
                  <a:srgbClr val="000099"/>
                </a:solidFill>
                <a:latin typeface="Times New Roman" panose="02020603050405020304" pitchFamily="18" charset="0"/>
              </a:rPr>
              <a:t>    </a:t>
            </a:r>
            <a:endParaRPr lang="en-US" altLang="zh-CN" sz="2800" b="1" i="1">
              <a:solidFill>
                <a:srgbClr val="000099"/>
              </a:solidFill>
              <a:latin typeface="Times New Roman" pitchFamily="18" charset="0"/>
            </a:endParaRPr>
          </a:p>
        </p:txBody>
      </p:sp>
      <p:grpSp>
        <p:nvGrpSpPr>
          <p:cNvPr id="4" name="组合 67">
            <a:extLst>
              <a:ext uri="{FF2B5EF4-FFF2-40B4-BE49-F238E27FC236}">
                <a16:creationId xmlns="" xmlns:a16="http://schemas.microsoft.com/office/drawing/2014/main" id="{42CE48DE-290C-433B-BBBC-9B5A84705B51}"/>
              </a:ext>
            </a:extLst>
          </p:cNvPr>
          <p:cNvGrpSpPr/>
          <p:nvPr/>
        </p:nvGrpSpPr>
        <p:grpSpPr>
          <a:xfrm>
            <a:off x="8112125" y="1201739"/>
            <a:ext cx="2305050" cy="2225675"/>
            <a:chOff x="6444208" y="620688"/>
            <a:chExt cx="2607146" cy="2518338"/>
          </a:xfrm>
        </p:grpSpPr>
        <p:sp>
          <p:nvSpPr>
            <p:cNvPr id="44057" name="Text Box 11">
              <a:extLst>
                <a:ext uri="{FF2B5EF4-FFF2-40B4-BE49-F238E27FC236}">
                  <a16:creationId xmlns="" xmlns:a16="http://schemas.microsoft.com/office/drawing/2014/main" id="{48B20EE0-A2E7-46B1-ACB7-646179A1E88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09904" y="1464419"/>
              <a:ext cx="504825" cy="5173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O</a:t>
              </a:r>
            </a:p>
          </p:txBody>
        </p:sp>
        <p:sp>
          <p:nvSpPr>
            <p:cNvPr id="44058" name="Freeform 12">
              <a:extLst>
                <a:ext uri="{FF2B5EF4-FFF2-40B4-BE49-F238E27FC236}">
                  <a16:creationId xmlns="" xmlns:a16="http://schemas.microsoft.com/office/drawing/2014/main" id="{5683B60F-B673-44FB-8261-86AB737D973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>
              <a:off x="7536072" y="2493900"/>
              <a:ext cx="144463" cy="142875"/>
            </a:xfrm>
            <a:custGeom>
              <a:gdLst>
                <a:gd name="T0" fmla="*/ 0 w 91"/>
                <a:gd name="T1" fmla="*/ 0 h 90"/>
                <a:gd name="T2" fmla="*/ 0 w 91"/>
                <a:gd name="T3" fmla="*/ 90 h 90"/>
                <a:gd name="T4" fmla="*/ 91 w 91"/>
                <a:gd name="T5" fmla="*/ 90 h 9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1" h="90">
                  <a:moveTo>
                    <a:pt x="0" y="0"/>
                  </a:moveTo>
                  <a:lnTo>
                    <a:pt x="0" y="90"/>
                  </a:lnTo>
                  <a:lnTo>
                    <a:pt x="91" y="90"/>
                  </a:lnTo>
                </a:path>
              </a:pathLst>
            </a:custGeom>
            <a:noFill/>
            <a:ln w="28575">
              <a:solidFill>
                <a:schemeClr val="tx1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4059" name="Text Box 13">
              <a:extLst>
                <a:ext uri="{FF2B5EF4-FFF2-40B4-BE49-F238E27FC236}">
                  <a16:creationId xmlns="" xmlns:a16="http://schemas.microsoft.com/office/drawing/2014/main" id="{62958310-21FB-4B1B-A76E-7CE33C0644B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58967" y="2553672"/>
              <a:ext cx="504825" cy="5173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44060" name="Text Box 14">
              <a:extLst>
                <a:ext uri="{FF2B5EF4-FFF2-40B4-BE49-F238E27FC236}">
                  <a16:creationId xmlns="" xmlns:a16="http://schemas.microsoft.com/office/drawing/2014/main" id="{191E3AD9-650B-4770-80ED-4F4DC0D5ABD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546529" y="2472482"/>
              <a:ext cx="504825" cy="5173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44061" name="Text Box 16">
              <a:extLst>
                <a:ext uri="{FF2B5EF4-FFF2-40B4-BE49-F238E27FC236}">
                  <a16:creationId xmlns="" xmlns:a16="http://schemas.microsoft.com/office/drawing/2014/main" id="{D199C6B2-F6D3-4E4C-82FC-280EB71FDE0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451154" y="2621707"/>
              <a:ext cx="504825" cy="5173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44062" name="Line 18">
              <a:extLst>
                <a:ext uri="{FF2B5EF4-FFF2-40B4-BE49-F238E27FC236}">
                  <a16:creationId xmlns="" xmlns:a16="http://schemas.microsoft.com/office/drawing/2014/main" id="{2667D08E-DEA0-480E-A709-BD92B14FF78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681342" y="1845419"/>
              <a:ext cx="0" cy="83820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44063" name="组合 65">
              <a:extLst>
                <a:ext uri="{FF2B5EF4-FFF2-40B4-BE49-F238E27FC236}">
                  <a16:creationId xmlns="" xmlns:a16="http://schemas.microsoft.com/office/drawing/2014/main" id="{919319DF-D7E7-487E-8B8E-1F49390342CE}"/>
                </a:ext>
              </a:extLst>
            </p:cNvPr>
            <p:cNvGrpSpPr/>
            <p:nvPr/>
          </p:nvGrpSpPr>
          <p:grpSpPr>
            <a:xfrm>
              <a:off x="6444208" y="620688"/>
              <a:ext cx="2449512" cy="2449513"/>
              <a:chOff x="6386959" y="611959"/>
              <a:chExt cx="2449512" cy="2449513"/>
            </a:xfrm>
          </p:grpSpPr>
          <p:sp>
            <p:nvSpPr>
              <p:cNvPr id="44064" name="Oval 10">
                <a:extLst>
                  <a:ext uri="{FF2B5EF4-FFF2-40B4-BE49-F238E27FC236}">
                    <a16:creationId xmlns="" xmlns:a16="http://schemas.microsoft.com/office/drawing/2014/main" id="{F13F6C49-4172-4EFF-9500-267BAA6326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86959" y="611959"/>
                <a:ext cx="2449512" cy="2449513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/>
                <a:r>
                  <a:rPr lang="en-US" altLang="zh-CN" sz="2800" b="1">
                    <a:solidFill>
                      <a:srgbClr val="FF0000"/>
                    </a:solidFill>
                  </a:rPr>
                  <a:t>·</a:t>
                </a:r>
              </a:p>
            </p:txBody>
          </p:sp>
          <p:sp>
            <p:nvSpPr>
              <p:cNvPr id="44065" name="Freeform 19">
                <a:extLst>
                  <a:ext uri="{FF2B5EF4-FFF2-40B4-BE49-F238E27FC236}">
                    <a16:creationId xmlns="" xmlns:a16="http://schemas.microsoft.com/office/drawing/2014/main" id="{D87F94D6-1DD5-49E6-A330-A5C8D9F09D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10809" y="1820168"/>
                <a:ext cx="900112" cy="817563"/>
              </a:xfrm>
              <a:custGeom>
                <a:gdLst>
                  <a:gd name="T0" fmla="*/ 0 w 567"/>
                  <a:gd name="T1" fmla="*/ 515 h 515"/>
                  <a:gd name="T2" fmla="*/ 567 w 567"/>
                  <a:gd name="T3" fmla="*/ 0 h 515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567" h="515">
                    <a:moveTo>
                      <a:pt x="0" y="515"/>
                    </a:moveTo>
                    <a:lnTo>
                      <a:pt x="567" y="0"/>
                    </a:lnTo>
                  </a:path>
                </a:pathLst>
              </a:custGeom>
              <a:noFill/>
              <a:ln w="28575">
                <a:solidFill>
                  <a:srgbClr val="0000FF"/>
                </a:solidFill>
                <a:prstDash val="dash"/>
                <a:beve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44066" name="Freeform 21">
              <a:extLst>
                <a:ext uri="{FF2B5EF4-FFF2-40B4-BE49-F238E27FC236}">
                  <a16:creationId xmlns="" xmlns:a16="http://schemas.microsoft.com/office/drawing/2014/main" id="{59F1634E-025D-43C1-A78E-0A847D5976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70117" y="2647107"/>
              <a:ext cx="1808162" cy="1587"/>
            </a:xfrm>
            <a:custGeom>
              <a:gdLst>
                <a:gd name="T0" fmla="*/ 0 w 1139"/>
                <a:gd name="T1" fmla="*/ 1 h 1"/>
                <a:gd name="T2" fmla="*/ 1139 w 1139"/>
                <a:gd name="T3" fmla="*/ 0 h 1"/>
              </a:gdLst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139" h="1">
                  <a:moveTo>
                    <a:pt x="0" y="1"/>
                  </a:moveTo>
                  <a:lnTo>
                    <a:pt x="1139" y="0"/>
                  </a:lnTo>
                </a:path>
              </a:pathLst>
            </a:custGeom>
            <a:noFill/>
            <a:ln w="28575">
              <a:solidFill>
                <a:schemeClr val="tx1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37" name="矩形 36">
            <a:extLst>
              <a:ext uri="{FF2B5EF4-FFF2-40B4-BE49-F238E27FC236}">
                <a16:creationId xmlns="" xmlns:a16="http://schemas.microsoft.com/office/drawing/2014/main" id="{5E08BBDC-8CAE-4BC7-BCCA-CA37C4923920}"/>
              </a:ext>
            </a:extLst>
          </p:cNvPr>
          <p:cNvSpPr/>
          <p:nvPr/>
        </p:nvSpPr>
        <p:spPr>
          <a:xfrm>
            <a:off x="4655845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归纳总结</a:t>
            </a:r>
          </a:p>
        </p:txBody>
      </p:sp>
    </p:spTree>
    <p:extLst>
      <p:ext uri="{BB962C8B-B14F-4D97-AF65-F5344CB8AC3E}">
        <p14:creationId xmlns:p14="http://schemas.microsoft.com/office/powerpoint/2010/main" val="32213644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2" grpId="0"/>
      <p:bldP spid="33" grpId="0"/>
      <p:bldP spid="5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7">
            <a:extLst>
              <a:ext uri="{FF2B5EF4-FFF2-40B4-BE49-F238E27FC236}">
                <a16:creationId xmlns="" xmlns:a16="http://schemas.microsoft.com/office/drawing/2014/main" id="{C0E9C690-E1F1-45CE-A415-704CDD5481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344" y="917737"/>
            <a:ext cx="12817424" cy="656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已知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中，弦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=8cm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圆心到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AB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的距离为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3cm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，则此圆的半径为</a:t>
            </a:r>
            <a:r>
              <a:rPr lang="zh-CN" altLang="en-US" sz="2800" u="sng"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3" name="Text Box 6">
            <a:extLst>
              <a:ext uri="{FF2B5EF4-FFF2-40B4-BE49-F238E27FC236}">
                <a16:creationId xmlns="" xmlns:a16="http://schemas.microsoft.com/office/drawing/2014/main" id="{89377A29-B080-43FC-BE27-8B624365F8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920536" y="1052295"/>
            <a:ext cx="9366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5cm</a:t>
            </a:r>
          </a:p>
        </p:txBody>
      </p:sp>
      <p:sp>
        <p:nvSpPr>
          <p:cNvPr id="4" name="矩形 19">
            <a:extLst>
              <a:ext uri="{FF2B5EF4-FFF2-40B4-BE49-F238E27FC236}">
                <a16:creationId xmlns="" xmlns:a16="http://schemas.microsoft.com/office/drawing/2014/main" id="{5922AE64-239F-4926-8C6E-5D75CF3952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344" y="1907544"/>
            <a:ext cx="10253374" cy="656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的直径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=20cm, 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BAC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=30</a:t>
            </a:r>
            <a:r>
              <a:rPr lang="en-US" altLang="zh-CN" sz="28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°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则弦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=</a:t>
            </a:r>
            <a:r>
              <a:rPr lang="en-US" altLang="zh-CN" sz="2800" u="sng">
                <a:latin typeface="黑体" panose="02010609060101010101" pitchFamily="49" charset="-122"/>
                <a:ea typeface="黑体" panose="02010609060101010101" pitchFamily="49" charset="-122"/>
              </a:rPr>
              <a:t>         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en-US" altLang="zh-CN" sz="2800" u="sng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mc:AlternateContent>
        <mc:Choice Requires="a14">
          <p:sp>
            <p:nvSpPr>
              <p:cNvPr id="43" name="Text Box 9">
                <a:extLst>
                  <a:ext uri="{FF2B5EF4-FFF2-40B4-BE49-F238E27FC236}">
                    <a16:creationId xmlns="" xmlns:a16="http://schemas.microsoft.com/office/drawing/2014/main" id="{12C6F5D0-9A3E-4D1D-A383-9E1DEC3ADD3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176120" y="1988840"/>
                <a:ext cx="1544637" cy="5637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800" b="1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10</a:t>
                </a:r>
                <a14:m>
                  <m:oMathPara>
                    <m:oMathParaPr>
                      <m:jc/>
                    </m:oMathParaPr>
                    <m:oMath>
                      <m:rad>
                        <m:radPr>
                          <m:degHide m:val="on"/>
                          <m:ctrlPr>
                            <a:rPr lang="en-US" altLang="zh-CN" sz="28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m:rPr>
                              <m:sty m:val="bi"/>
                            </m:rPr>
                            <a:rPr lang="en-US" altLang="zh-CN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e>
                      </m:rad>
                    </m:oMath>
                  </m:oMathPara>
                </a14:m>
                <a:r>
                  <a:rPr lang="en-US" altLang="zh-CN" sz="2800" b="1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cm</a:t>
                </a:r>
              </a:p>
            </p:txBody>
          </p:sp>
        </mc:Choice>
        <mc:Fallback>
          <p:sp>
            <p:nvSpPr>
              <p:cNvPr id="6" name="Text Box 9">
                <a:extLst>
                  <a:ext uri="{FF2B5EF4-FFF2-40B4-BE49-F238E27FC236}">
                    <a16:creationId xmlns:a16="http://schemas.microsoft.com/office/drawing/2014/main" id="{12C6F5D0-9A3E-4D1D-A383-9E1DEC3ADD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176120" y="1988840"/>
                <a:ext cx="1544637" cy="563744"/>
              </a:xfrm>
              <a:prstGeom prst="rect">
                <a:avLst/>
              </a:prstGeom>
              <a:blipFill>
                <a:blip r:embed="rId2"/>
                <a:stretch>
                  <a:fillRect l="-7874" t="-3226" r="-787" b="-29032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矩形 25">
            <a:extLst>
              <a:ext uri="{FF2B5EF4-FFF2-40B4-BE49-F238E27FC236}">
                <a16:creationId xmlns="" xmlns:a16="http://schemas.microsoft.com/office/drawing/2014/main" id="{318F2794-0AAF-441D-BC68-FAEE4E0009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344" y="2991063"/>
            <a:ext cx="12000656" cy="1303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3.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（分类讨论题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已知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的半径为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10cm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，弦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MN∥EF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且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MN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=12cm,</a:t>
            </a:r>
          </a:p>
          <a:p>
            <a:pPr>
              <a:lnSpc>
                <a:spcPct val="150000"/>
              </a:lnSpc>
            </a:pP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EF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=16cm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则弦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MN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EF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之间的距离为</a:t>
            </a:r>
            <a:r>
              <a:rPr lang="zh-CN" altLang="en-US" sz="2800" u="sng">
                <a:latin typeface="黑体" panose="02010609060101010101" pitchFamily="49" charset="-122"/>
                <a:ea typeface="黑体" panose="02010609060101010101" pitchFamily="49" charset="-122"/>
              </a:rPr>
              <a:t>           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11" name="Text Box 4">
            <a:extLst>
              <a:ext uri="{FF2B5EF4-FFF2-40B4-BE49-F238E27FC236}">
                <a16:creationId xmlns="" xmlns:a16="http://schemas.microsoft.com/office/drawing/2014/main" id="{87CD1058-09A5-40EB-B231-0404317A1C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3720520"/>
            <a:ext cx="2088232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14cm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或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2cm</a:t>
            </a:r>
            <a:endParaRPr lang="en-US" altLang="zh-CN" sz="2800" b="1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38457A3F-EF02-4D17-86B8-1244FEE7687D}"/>
              </a:ext>
            </a:extLst>
          </p:cNvPr>
          <p:cNvSpPr/>
          <p:nvPr/>
        </p:nvSpPr>
        <p:spPr>
          <a:xfrm>
            <a:off x="4655845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</a:p>
        </p:txBody>
      </p:sp>
      <p:pic>
        <p:nvPicPr>
          <p:cNvPr id="25" name="图片 24">
            <a:extLst>
              <a:ext uri="{FF2B5EF4-FFF2-40B4-BE49-F238E27FC236}">
                <a16:creationId xmlns="" xmlns:a16="http://schemas.microsoft.com/office/drawing/2014/main" id="{2E4B8AF0-7461-463D-B488-9835A004EC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81197" y="1608043"/>
            <a:ext cx="1544637" cy="1512289"/>
          </a:xfrm>
          <a:prstGeom prst="rect">
            <a:avLst/>
          </a:prstGeom>
        </p:spPr>
      </p:pic>
      <p:pic>
        <p:nvPicPr>
          <p:cNvPr id="27" name="图片 26">
            <a:extLst>
              <a:ext uri="{FF2B5EF4-FFF2-40B4-BE49-F238E27FC236}">
                <a16:creationId xmlns="" xmlns:a16="http://schemas.microsoft.com/office/drawing/2014/main" id="{705D8EB9-F80A-40AC-A873-087D10D42F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81197" y="3547005"/>
            <a:ext cx="1804302" cy="2323156"/>
          </a:xfrm>
          <a:prstGeom prst="rect">
            <a:avLst/>
          </a:prstGeom>
        </p:spPr>
      </p:pic>
      <p:pic>
        <p:nvPicPr>
          <p:cNvPr id="41" name="图片 40">
            <a:extLst>
              <a:ext uri="{FF2B5EF4-FFF2-40B4-BE49-F238E27FC236}">
                <a16:creationId xmlns="" xmlns:a16="http://schemas.microsoft.com/office/drawing/2014/main" id="{20183B07-4702-42E4-8476-F32E8C774F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99456" y="4430487"/>
            <a:ext cx="2773472" cy="2084558"/>
          </a:xfrm>
          <a:prstGeom prst="rect">
            <a:avLst/>
          </a:prstGeom>
        </p:spPr>
      </p:pic>
      <p:pic>
        <p:nvPicPr>
          <p:cNvPr id="42" name="图片 41">
            <a:extLst>
              <a:ext uri="{FF2B5EF4-FFF2-40B4-BE49-F238E27FC236}">
                <a16:creationId xmlns="" xmlns:a16="http://schemas.microsoft.com/office/drawing/2014/main" id="{C4C7765D-794D-4EE8-AD55-4C3FA68CE2A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37217" y="4421522"/>
            <a:ext cx="2773472" cy="2093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5840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4">
            <a:extLst>
              <a:ext uri="{FF2B5EF4-FFF2-40B4-BE49-F238E27FC236}">
                <a16:creationId xmlns="" xmlns:a16="http://schemas.microsoft.com/office/drawing/2014/main" id="{43287908-D36C-4419-BEA6-D6277CF78C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660" y="927994"/>
            <a:ext cx="11591972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4.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如图，在⊙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中，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为互相垂直且相等的两条弦，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OD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于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OE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于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，求证四边形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ADOE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是正方形．</a:t>
            </a:r>
          </a:p>
        </p:txBody>
      </p:sp>
      <p:grpSp>
        <p:nvGrpSpPr>
          <p:cNvPr id="3" name="Group 27">
            <a:extLst>
              <a:ext uri="{FF2B5EF4-FFF2-40B4-BE49-F238E27FC236}">
                <a16:creationId xmlns="" xmlns:a16="http://schemas.microsoft.com/office/drawing/2014/main" id="{DABDB59F-6AB5-4B90-B719-06CAA20DDD3A}"/>
              </a:ext>
            </a:extLst>
          </p:cNvPr>
          <p:cNvGrpSpPr/>
          <p:nvPr/>
        </p:nvGrpSpPr>
        <p:grpSpPr>
          <a:xfrm>
            <a:off x="9047843" y="2105384"/>
            <a:ext cx="2593975" cy="2449512"/>
            <a:chOff x="3831" y="2383"/>
            <a:chExt cx="1634" cy="1543"/>
          </a:xfrm>
        </p:grpSpPr>
        <p:sp>
          <p:nvSpPr>
            <p:cNvPr id="4" name="Line 8">
              <a:extLst>
                <a:ext uri="{FF2B5EF4-FFF2-40B4-BE49-F238E27FC236}">
                  <a16:creationId xmlns="" xmlns:a16="http://schemas.microsoft.com/office/drawing/2014/main" id="{8E78523D-432F-46E7-A957-360306C9145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03" y="3698"/>
              <a:ext cx="544" cy="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Text Box 14">
              <a:extLst>
                <a:ext uri="{FF2B5EF4-FFF2-40B4-BE49-F238E27FC236}">
                  <a16:creationId xmlns="" xmlns:a16="http://schemas.microsoft.com/office/drawing/2014/main" id="{1DF03A5F-AD0C-4183-83DD-58DE6AEC277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12" y="3694"/>
              <a:ext cx="31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b="1" i="1">
                  <a:latin typeface="Times New Roman" panose="02020603050405020304" pitchFamily="18" charset="0"/>
                </a:rPr>
                <a:t>D</a:t>
              </a:r>
            </a:p>
          </p:txBody>
        </p:sp>
        <p:grpSp>
          <p:nvGrpSpPr>
            <p:cNvPr id="6" name="Group 26">
              <a:extLst>
                <a:ext uri="{FF2B5EF4-FFF2-40B4-BE49-F238E27FC236}">
                  <a16:creationId xmlns="" xmlns:a16="http://schemas.microsoft.com/office/drawing/2014/main" id="{E54CBBE9-4BE6-47E8-802D-17D11E1BBD72}"/>
                </a:ext>
              </a:extLst>
            </p:cNvPr>
            <p:cNvGrpSpPr/>
            <p:nvPr/>
          </p:nvGrpSpPr>
          <p:grpSpPr>
            <a:xfrm>
              <a:off x="3831" y="2383"/>
              <a:ext cx="1634" cy="1543"/>
              <a:chOff x="3831" y="2383"/>
              <a:chExt cx="1634" cy="1543"/>
            </a:xfrm>
          </p:grpSpPr>
          <p:sp>
            <p:nvSpPr>
              <p:cNvPr id="7" name="Oval 5">
                <a:extLst>
                  <a:ext uri="{FF2B5EF4-FFF2-40B4-BE49-F238E27FC236}">
                    <a16:creationId xmlns="" xmlns:a16="http://schemas.microsoft.com/office/drawing/2014/main" id="{6A641C46-4551-4041-829D-2BF4AAE81A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32" y="2383"/>
                <a:ext cx="1543" cy="1543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/>
                <a:r>
                  <a:rPr lang="en-US" altLang="zh-CN" sz="4800">
                    <a:solidFill>
                      <a:srgbClr val="FF0000"/>
                    </a:solidFill>
                  </a:rPr>
                  <a:t>·</a:t>
                </a:r>
              </a:p>
            </p:txBody>
          </p:sp>
          <p:sp>
            <p:nvSpPr>
              <p:cNvPr id="8" name="Text Box 6">
                <a:extLst>
                  <a:ext uri="{FF2B5EF4-FFF2-40B4-BE49-F238E27FC236}">
                    <a16:creationId xmlns="" xmlns:a16="http://schemas.microsoft.com/office/drawing/2014/main" id="{B2D06D64-71E5-48C3-91B7-A5B212A7507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603" y="2968"/>
                <a:ext cx="318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b="1" i="1">
                    <a:latin typeface="Times New Roman" panose="02020603050405020304" pitchFamily="18" charset="0"/>
                  </a:rPr>
                  <a:t>O</a:t>
                </a:r>
              </a:p>
            </p:txBody>
          </p:sp>
          <p:sp>
            <p:nvSpPr>
              <p:cNvPr id="9" name="Rectangle 7">
                <a:extLst>
                  <a:ext uri="{FF2B5EF4-FFF2-40B4-BE49-F238E27FC236}">
                    <a16:creationId xmlns="" xmlns:a16="http://schemas.microsoft.com/office/drawing/2014/main" id="{928EA604-F717-413E-8C9B-83E0A292D7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67" y="3154"/>
                <a:ext cx="545" cy="545"/>
              </a:xfrm>
              <a:prstGeom prst="rect">
                <a:avLst/>
              </a:prstGeom>
              <a:noFill/>
              <a:ln w="28575">
                <a:solidFill>
                  <a:srgbClr val="0000FF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zh-CN"/>
              </a:p>
            </p:txBody>
          </p:sp>
          <p:sp>
            <p:nvSpPr>
              <p:cNvPr id="10" name="Line 9">
                <a:extLst>
                  <a:ext uri="{FF2B5EF4-FFF2-40B4-BE49-F238E27FC236}">
                    <a16:creationId xmlns="" xmlns:a16="http://schemas.microsoft.com/office/drawing/2014/main" id="{FF540568-7A90-46B7-9EBA-D29CDEA98BB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068" y="2610"/>
                <a:ext cx="1" cy="5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" name="Freeform 10">
                <a:extLst>
                  <a:ext uri="{FF2B5EF4-FFF2-40B4-BE49-F238E27FC236}">
                    <a16:creationId xmlns="" xmlns:a16="http://schemas.microsoft.com/office/drawing/2014/main" id="{D69F111E-5188-4540-A7B0-549956D7A4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068" y="3598"/>
                <a:ext cx="91" cy="90"/>
              </a:xfrm>
              <a:custGeom>
                <a:gdLst>
                  <a:gd name="T0" fmla="*/ 0 w 91"/>
                  <a:gd name="T1" fmla="*/ 0 h 90"/>
                  <a:gd name="T2" fmla="*/ 0 w 91"/>
                  <a:gd name="T3" fmla="*/ 90 h 90"/>
                  <a:gd name="T4" fmla="*/ 91 w 91"/>
                  <a:gd name="T5" fmla="*/ 90 h 9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1" h="90">
                    <a:moveTo>
                      <a:pt x="0" y="0"/>
                    </a:moveTo>
                    <a:lnTo>
                      <a:pt x="0" y="90"/>
                    </a:lnTo>
                    <a:lnTo>
                      <a:pt x="91" y="90"/>
                    </a:lnTo>
                  </a:path>
                </a:pathLst>
              </a:custGeom>
              <a:noFill/>
              <a:ln w="2857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2" name="Text Box 11">
                <a:extLst>
                  <a:ext uri="{FF2B5EF4-FFF2-40B4-BE49-F238E27FC236}">
                    <a16:creationId xmlns="" xmlns:a16="http://schemas.microsoft.com/office/drawing/2014/main" id="{0903A8D7-C039-41D7-BD93-B806FCA6842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877" y="3653"/>
                <a:ext cx="318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b="1" i="1">
                    <a:latin typeface="Times New Roman" panose="02020603050405020304" pitchFamily="18" charset="0"/>
                  </a:rPr>
                  <a:t>A</a:t>
                </a:r>
              </a:p>
            </p:txBody>
          </p:sp>
          <p:sp>
            <p:nvSpPr>
              <p:cNvPr id="13" name="Text Box 12">
                <a:extLst>
                  <a:ext uri="{FF2B5EF4-FFF2-40B4-BE49-F238E27FC236}">
                    <a16:creationId xmlns="" xmlns:a16="http://schemas.microsoft.com/office/drawing/2014/main" id="{480E73E0-94E9-4B10-954F-77343E210E4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147" y="3653"/>
                <a:ext cx="318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b="1" i="1">
                    <a:latin typeface="Times New Roman" panose="02020603050405020304" pitchFamily="18" charset="0"/>
                  </a:rPr>
                  <a:t>B</a:t>
                </a:r>
              </a:p>
            </p:txBody>
          </p:sp>
          <p:sp>
            <p:nvSpPr>
              <p:cNvPr id="14" name="Text Box 13">
                <a:extLst>
                  <a:ext uri="{FF2B5EF4-FFF2-40B4-BE49-F238E27FC236}">
                    <a16:creationId xmlns="" xmlns:a16="http://schemas.microsoft.com/office/drawing/2014/main" id="{DDD9D936-E5C1-4219-818B-C63A6AF43E2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832" y="2383"/>
                <a:ext cx="318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b="1" i="1">
                    <a:latin typeface="Times New Roman" panose="02020603050405020304" pitchFamily="18" charset="0"/>
                  </a:rPr>
                  <a:t>C</a:t>
                </a:r>
              </a:p>
            </p:txBody>
          </p:sp>
          <p:sp>
            <p:nvSpPr>
              <p:cNvPr id="15" name="Text Box 15">
                <a:extLst>
                  <a:ext uri="{FF2B5EF4-FFF2-40B4-BE49-F238E27FC236}">
                    <a16:creationId xmlns="" xmlns:a16="http://schemas.microsoft.com/office/drawing/2014/main" id="{A0EAA371-9316-4D52-AD4F-591896B42D2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831" y="3018"/>
                <a:ext cx="318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b="1" i="1">
                    <a:latin typeface="Times New Roman" panose="02020603050405020304" pitchFamily="18" charset="0"/>
                  </a:rPr>
                  <a:t>E</a:t>
                </a:r>
              </a:p>
            </p:txBody>
          </p:sp>
        </p:grpSp>
      </p:grpSp>
      <p:sp>
        <p:nvSpPr>
          <p:cNvPr id="16" name="Text Box 16">
            <a:extLst>
              <a:ext uri="{FF2B5EF4-FFF2-40B4-BE49-F238E27FC236}">
                <a16:creationId xmlns="" xmlns:a16="http://schemas.microsoft.com/office/drawing/2014/main" id="{5938B1E1-F80C-4B92-8BDC-CB2C3EFC98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4580" y="2060934"/>
            <a:ext cx="143986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3300"/>
                </a:solidFill>
              </a:rPr>
              <a:t>证明：</a:t>
            </a:r>
          </a:p>
        </p:txBody>
      </p:sp>
      <p:graphicFrame>
        <p:nvGraphicFramePr>
          <p:cNvPr id="17" name="Object 17">
            <a:extLst>
              <a:ext uri="{FF2B5EF4-FFF2-40B4-BE49-F238E27FC236}">
                <a16:creationId xmlns="" xmlns:a16="http://schemas.microsoft.com/office/drawing/2014/main" id="{F0B9ED29-4DAF-4B40-A90A-B8E662800EE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45199160"/>
              </p:ext>
            </p:extLst>
          </p:nvPr>
        </p:nvGraphicFramePr>
        <p:xfrm>
          <a:off x="1365342" y="2105384"/>
          <a:ext cx="5105400" cy="4302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2" imgW="2108160" imgH="177480" progId="Equation.DSMT4">
                  <p:embed/>
                </p:oleObj>
              </mc:Choice>
              <mc:Fallback>
                <p:oleObj r:id="rId2" imgW="2108160" imgH="1774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>
                        <a:clrChange>
                          <a:clrFrom>
                            <a:srgbClr val="000000"/>
                          </a:clrFrom>
                          <a:clrTo>
                            <a:srgbClr val="000000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365342" y="2105384"/>
                        <a:ext cx="5105400" cy="430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8">
            <a:extLst>
              <a:ext uri="{FF2B5EF4-FFF2-40B4-BE49-F238E27FC236}">
                <a16:creationId xmlns="" xmlns:a16="http://schemas.microsoft.com/office/drawing/2014/main" id="{5B25E19C-B587-4B4D-A2C1-CA2C2F1387F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87671841"/>
              </p:ext>
            </p:extLst>
          </p:nvPr>
        </p:nvGraphicFramePr>
        <p:xfrm>
          <a:off x="1284381" y="2537183"/>
          <a:ext cx="6637337" cy="5016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4" imgW="2690065" imgH="203024" progId="Equation.DSMT4">
                  <p:embed/>
                </p:oleObj>
              </mc:Choice>
              <mc:Fallback>
                <p:oleObj r:id="rId4" imgW="2690065" imgH="203024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>
                        <a:clrChange>
                          <a:clrFrom>
                            <a:srgbClr val="000000"/>
                          </a:clrFrom>
                          <a:clrTo>
                            <a:srgbClr val="000000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284381" y="2537183"/>
                        <a:ext cx="6637337" cy="501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 Box 20">
            <a:extLst>
              <a:ext uri="{FF2B5EF4-FFF2-40B4-BE49-F238E27FC236}">
                <a16:creationId xmlns="" xmlns:a16="http://schemas.microsoft.com/office/drawing/2014/main" id="{12459F97-E802-496E-8729-152ED06392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4030" y="3242034"/>
            <a:ext cx="4178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</a:rPr>
              <a:t>∴</a:t>
            </a:r>
            <a:r>
              <a:rPr lang="zh-CN" altLang="en-US" sz="2800" b="1">
                <a:solidFill>
                  <a:srgbClr val="FF3300"/>
                </a:solidFill>
              </a:rPr>
              <a:t>四边形</a:t>
            </a:r>
            <a:r>
              <a:rPr lang="en-US" altLang="zh-CN" sz="2800" b="1" i="1">
                <a:solidFill>
                  <a:srgbClr val="FF3300"/>
                </a:solidFill>
                <a:latin typeface="Times New Roman" panose="02020603050405020304" pitchFamily="18" charset="0"/>
              </a:rPr>
              <a:t>ADOE</a:t>
            </a:r>
            <a:r>
              <a:rPr lang="zh-CN" altLang="en-US" sz="2800" b="1">
                <a:solidFill>
                  <a:srgbClr val="FF3300"/>
                </a:solidFill>
              </a:rPr>
              <a:t>为矩形，</a:t>
            </a:r>
          </a:p>
        </p:txBody>
      </p:sp>
      <p:sp>
        <p:nvSpPr>
          <p:cNvPr id="20" name="Text Box 21">
            <a:extLst>
              <a:ext uri="{FF2B5EF4-FFF2-40B4-BE49-F238E27FC236}">
                <a16:creationId xmlns="" xmlns:a16="http://schemas.microsoft.com/office/drawing/2014/main" id="{DC90B8E8-D4AC-4E1F-A389-12D03497D4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5618" y="3977046"/>
            <a:ext cx="37433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3300"/>
                </a:solidFill>
              </a:rPr>
              <a:t>又　∵</a:t>
            </a:r>
            <a:r>
              <a:rPr lang="en-US" altLang="zh-CN" sz="2800" b="1" i="1">
                <a:solidFill>
                  <a:srgbClr val="FF3300"/>
                </a:solidFill>
                <a:latin typeface="Times New Roman" panose="02020603050405020304" pitchFamily="18" charset="0"/>
              </a:rPr>
              <a:t>AC=AB</a:t>
            </a:r>
          </a:p>
        </p:txBody>
      </p:sp>
      <p:graphicFrame>
        <p:nvGraphicFramePr>
          <p:cNvPr id="21" name="Object 23">
            <a:extLst>
              <a:ext uri="{FF2B5EF4-FFF2-40B4-BE49-F238E27FC236}">
                <a16:creationId xmlns="" xmlns:a16="http://schemas.microsoft.com/office/drawing/2014/main" id="{4133C774-C7A1-478D-8C02-65A41F36DC4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82443772"/>
              </p:ext>
            </p:extLst>
          </p:nvPr>
        </p:nvGraphicFramePr>
        <p:xfrm>
          <a:off x="4854667" y="3042009"/>
          <a:ext cx="3359150" cy="8683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6" imgW="1523339" imgH="393529" progId="Equation.DSMT4">
                  <p:embed/>
                </p:oleObj>
              </mc:Choice>
              <mc:Fallback>
                <p:oleObj r:id="rId6" imgW="1523339" imgH="393529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>
                        <a:clrChange>
                          <a:clrFrom>
                            <a:srgbClr val="000000"/>
                          </a:clrFrom>
                          <a:clrTo>
                            <a:srgbClr val="000000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4854667" y="3042009"/>
                        <a:ext cx="3359150" cy="868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 Box 24">
            <a:extLst>
              <a:ext uri="{FF2B5EF4-FFF2-40B4-BE49-F238E27FC236}">
                <a16:creationId xmlns="" xmlns:a16="http://schemas.microsoft.com/office/drawing/2014/main" id="{E6F5B1A5-D450-41A7-8AA0-16F1F14E99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97055" y="4553309"/>
            <a:ext cx="331311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</a:rPr>
              <a:t>∴ </a:t>
            </a:r>
            <a:r>
              <a:rPr lang="en-US" altLang="zh-CN" sz="2800" b="1" i="1">
                <a:solidFill>
                  <a:srgbClr val="FF3300"/>
                </a:solidFill>
                <a:latin typeface="Times New Roman" panose="02020603050405020304" pitchFamily="18" charset="0"/>
              </a:rPr>
              <a:t>AE=AD</a:t>
            </a:r>
          </a:p>
        </p:txBody>
      </p:sp>
      <p:sp>
        <p:nvSpPr>
          <p:cNvPr id="23" name="Text Box 25">
            <a:extLst>
              <a:ext uri="{FF2B5EF4-FFF2-40B4-BE49-F238E27FC236}">
                <a16:creationId xmlns="" xmlns:a16="http://schemas.microsoft.com/office/drawing/2014/main" id="{6B52A786-06C8-486E-8A06-FA2370A4C1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5618" y="5202596"/>
            <a:ext cx="45386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</a:rPr>
              <a:t>∴ </a:t>
            </a:r>
            <a:r>
              <a:rPr lang="zh-CN" altLang="en-US" sz="2800" b="1">
                <a:solidFill>
                  <a:srgbClr val="FF3300"/>
                </a:solidFill>
              </a:rPr>
              <a:t>四边形</a:t>
            </a:r>
            <a:r>
              <a:rPr lang="en-US" altLang="zh-CN" sz="2800" b="1" i="1">
                <a:solidFill>
                  <a:srgbClr val="FF3300"/>
                </a:solidFill>
                <a:latin typeface="Times New Roman" panose="02020603050405020304" pitchFamily="18" charset="0"/>
              </a:rPr>
              <a:t>ADOE</a:t>
            </a:r>
            <a:r>
              <a:rPr lang="zh-CN" altLang="en-US" sz="2800" b="1">
                <a:solidFill>
                  <a:srgbClr val="FF3300"/>
                </a:solidFill>
              </a:rPr>
              <a:t>为正方形</a:t>
            </a:r>
            <a:r>
              <a:rPr lang="en-US" altLang="zh-CN" sz="2800" b="1">
                <a:solidFill>
                  <a:srgbClr val="FF3300"/>
                </a:solidFill>
              </a:rPr>
              <a:t>.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92735310-835D-4763-8E2A-034385E1E9E6}"/>
              </a:ext>
            </a:extLst>
          </p:cNvPr>
          <p:cNvSpPr/>
          <p:nvPr/>
        </p:nvSpPr>
        <p:spPr>
          <a:xfrm>
            <a:off x="4655845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</a:p>
        </p:txBody>
      </p:sp>
    </p:spTree>
    <p:extLst>
      <p:ext uri="{BB962C8B-B14F-4D97-AF65-F5344CB8AC3E}">
        <p14:creationId xmlns:p14="http://schemas.microsoft.com/office/powerpoint/2010/main" val="344154975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9" grpId="0"/>
      <p:bldP spid="20" grpId="0"/>
      <p:bldP spid="22" grpId="0"/>
      <p:bldP spid="2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2">
            <a:extLst>
              <a:ext uri="{FF2B5EF4-FFF2-40B4-BE49-F238E27FC236}">
                <a16:creationId xmlns="" xmlns:a16="http://schemas.microsoft.com/office/drawing/2014/main" id="{2328D2D3-EDD3-4401-ABD5-F66EF0022C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143" y="761915"/>
            <a:ext cx="12041857" cy="1303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5.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已知：如图，在以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为圆心的两个同心圆中，大圆的弦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交小圆于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两点。你认为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有什么关系？为什么？</a:t>
            </a:r>
          </a:p>
        </p:txBody>
      </p:sp>
      <p:sp>
        <p:nvSpPr>
          <p:cNvPr id="3" name="Text Box 3">
            <a:extLst>
              <a:ext uri="{FF2B5EF4-FFF2-40B4-BE49-F238E27FC236}">
                <a16:creationId xmlns="" xmlns:a16="http://schemas.microsoft.com/office/drawing/2014/main" id="{9966904B-2933-418B-9E57-01542E8EEB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672" y="2116384"/>
            <a:ext cx="5500687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证明：过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作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OE⊥AB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，垂足为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则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AE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BE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CE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DE.</a:t>
            </a:r>
          </a:p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∴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AE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CE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BE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DE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即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BD.</a:t>
            </a:r>
          </a:p>
        </p:txBody>
      </p:sp>
      <p:grpSp>
        <p:nvGrpSpPr>
          <p:cNvPr id="4" name="Group 4">
            <a:extLst>
              <a:ext uri="{FF2B5EF4-FFF2-40B4-BE49-F238E27FC236}">
                <a16:creationId xmlns="" xmlns:a16="http://schemas.microsoft.com/office/drawing/2014/main" id="{C9EB8787-EDB3-4C0D-98C6-835D8D88499D}"/>
              </a:ext>
            </a:extLst>
          </p:cNvPr>
          <p:cNvGrpSpPr/>
          <p:nvPr/>
        </p:nvGrpSpPr>
        <p:grpSpPr>
          <a:xfrm>
            <a:off x="8643939" y="2202109"/>
            <a:ext cx="3048000" cy="2590800"/>
            <a:chOff x="3552" y="1248"/>
            <a:chExt cx="1920" cy="1632"/>
          </a:xfrm>
        </p:grpSpPr>
        <p:sp>
          <p:nvSpPr>
            <p:cNvPr id="5" name="Oval 5">
              <a:extLst>
                <a:ext uri="{FF2B5EF4-FFF2-40B4-BE49-F238E27FC236}">
                  <a16:creationId xmlns="" xmlns:a16="http://schemas.microsoft.com/office/drawing/2014/main" id="{9E235DE9-80A7-468F-8574-46DAAD30E1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12" y="1248"/>
              <a:ext cx="1520" cy="1632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/>
            </a:p>
          </p:txBody>
        </p:sp>
        <p:sp>
          <p:nvSpPr>
            <p:cNvPr id="6" name="Oval 6">
              <a:extLst>
                <a:ext uri="{FF2B5EF4-FFF2-40B4-BE49-F238E27FC236}">
                  <a16:creationId xmlns="" xmlns:a16="http://schemas.microsoft.com/office/drawing/2014/main" id="{61C15994-74F1-4B5D-8FA1-3F7E122E54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72" y="1635"/>
              <a:ext cx="800" cy="858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/>
            </a:p>
          </p:txBody>
        </p:sp>
        <p:sp>
          <p:nvSpPr>
            <p:cNvPr id="7" name="Text Box 7">
              <a:extLst>
                <a:ext uri="{FF2B5EF4-FFF2-40B4-BE49-F238E27FC236}">
                  <a16:creationId xmlns="" xmlns:a16="http://schemas.microsoft.com/office/drawing/2014/main" id="{CF160CCE-EEDA-4961-A4C1-73BBBDB1510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68" y="1721"/>
              <a:ext cx="200" cy="5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4800" b="1">
                  <a:latin typeface="Times New Roman" panose="02020603050405020304" pitchFamily="18" charset="0"/>
                </a:rPr>
                <a:t>.</a:t>
              </a:r>
            </a:p>
          </p:txBody>
        </p:sp>
        <p:sp>
          <p:nvSpPr>
            <p:cNvPr id="8" name="Line 8">
              <a:extLst>
                <a:ext uri="{FF2B5EF4-FFF2-40B4-BE49-F238E27FC236}">
                  <a16:creationId xmlns="" xmlns:a16="http://schemas.microsoft.com/office/drawing/2014/main" id="{C99F4088-0B83-40BF-A5EF-CC54F3674DD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52" y="2322"/>
              <a:ext cx="144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Text Box 9">
              <a:extLst>
                <a:ext uri="{FF2B5EF4-FFF2-40B4-BE49-F238E27FC236}">
                  <a16:creationId xmlns="" xmlns:a16="http://schemas.microsoft.com/office/drawing/2014/main" id="{EFDBB870-0CAC-4D95-B86C-ECD8F0CEC49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52" y="2201"/>
              <a:ext cx="280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 b="1" i="1"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10" name="Text Box 10">
              <a:extLst>
                <a:ext uri="{FF2B5EF4-FFF2-40B4-BE49-F238E27FC236}">
                  <a16:creationId xmlns="" xmlns:a16="http://schemas.microsoft.com/office/drawing/2014/main" id="{F501696B-2B08-4B1E-9836-B84D0EE9E46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92" y="2279"/>
              <a:ext cx="240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 b="1" i="1">
                  <a:latin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11" name="Text Box 11">
              <a:extLst>
                <a:ext uri="{FF2B5EF4-FFF2-40B4-BE49-F238E27FC236}">
                  <a16:creationId xmlns="" xmlns:a16="http://schemas.microsoft.com/office/drawing/2014/main" id="{64019F63-3FF4-4B2B-8C60-2E02656CEBC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52" y="2279"/>
              <a:ext cx="200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 b="1" i="1">
                  <a:latin typeface="Times New Roman" panose="02020603050405020304" pitchFamily="18" charset="0"/>
                </a:rPr>
                <a:t>D</a:t>
              </a:r>
            </a:p>
          </p:txBody>
        </p:sp>
        <p:sp>
          <p:nvSpPr>
            <p:cNvPr id="12" name="Text Box 12">
              <a:extLst>
                <a:ext uri="{FF2B5EF4-FFF2-40B4-BE49-F238E27FC236}">
                  <a16:creationId xmlns="" xmlns:a16="http://schemas.microsoft.com/office/drawing/2014/main" id="{D781CBBB-A372-49BA-A59B-B913C65F01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92" y="2193"/>
              <a:ext cx="280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 b="1" i="1"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13" name="Text Box 13">
              <a:extLst>
                <a:ext uri="{FF2B5EF4-FFF2-40B4-BE49-F238E27FC236}">
                  <a16:creationId xmlns="" xmlns:a16="http://schemas.microsoft.com/office/drawing/2014/main" id="{4FBD6C8C-459E-46A3-8193-60A9135B17E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20" y="1763"/>
              <a:ext cx="240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 b="1" i="1">
                  <a:latin typeface="Times New Roman" panose="02020603050405020304" pitchFamily="18" charset="0"/>
                </a:rPr>
                <a:t>O</a:t>
              </a:r>
            </a:p>
          </p:txBody>
        </p:sp>
      </p:grpSp>
      <p:grpSp>
        <p:nvGrpSpPr>
          <p:cNvPr id="14" name="Group 14">
            <a:extLst>
              <a:ext uri="{FF2B5EF4-FFF2-40B4-BE49-F238E27FC236}">
                <a16:creationId xmlns="" xmlns:a16="http://schemas.microsoft.com/office/drawing/2014/main" id="{82D75540-B3C1-46A1-BF10-D1DFED574AD6}"/>
              </a:ext>
            </a:extLst>
          </p:cNvPr>
          <p:cNvGrpSpPr/>
          <p:nvPr/>
        </p:nvGrpSpPr>
        <p:grpSpPr>
          <a:xfrm>
            <a:off x="9939339" y="3573709"/>
            <a:ext cx="381000" cy="762000"/>
            <a:chOff x="4512" y="3168"/>
            <a:chExt cx="240" cy="480"/>
          </a:xfrm>
        </p:grpSpPr>
        <p:sp>
          <p:nvSpPr>
            <p:cNvPr id="15" name="Line 15">
              <a:extLst>
                <a:ext uri="{FF2B5EF4-FFF2-40B4-BE49-F238E27FC236}">
                  <a16:creationId xmlns="" xmlns:a16="http://schemas.microsoft.com/office/drawing/2014/main" id="{44A0A2F5-5200-4F7A-81FA-DDACCE569C2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608" y="3168"/>
              <a:ext cx="0" cy="192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prstDash val="sysDot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Text Box 16">
              <a:extLst>
                <a:ext uri="{FF2B5EF4-FFF2-40B4-BE49-F238E27FC236}">
                  <a16:creationId xmlns="" xmlns:a16="http://schemas.microsoft.com/office/drawing/2014/main" id="{72F1BF69-6D68-4889-810B-34AA76EDC1C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12" y="3321"/>
              <a:ext cx="240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800" b="1" i="1">
                  <a:solidFill>
                    <a:schemeClr val="hlink"/>
                  </a:solidFill>
                  <a:latin typeface="Times New Roman" panose="02020603050405020304" pitchFamily="18" charset="0"/>
                </a:rPr>
                <a:t>E</a:t>
              </a:r>
            </a:p>
          </p:txBody>
        </p:sp>
        <p:sp>
          <p:nvSpPr>
            <p:cNvPr id="17" name="Oval 17">
              <a:extLst>
                <a:ext uri="{FF2B5EF4-FFF2-40B4-BE49-F238E27FC236}">
                  <a16:creationId xmlns="" xmlns:a16="http://schemas.microsoft.com/office/drawing/2014/main" id="{F5B35B0B-9B4E-4FA9-B6A1-4F3E85716257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4560" y="3360"/>
              <a:ext cx="48" cy="48"/>
            </a:xfrm>
            <a:prstGeom prst="ellipse">
              <a:avLst/>
            </a:prstGeom>
            <a:solidFill>
              <a:schemeClr val="bg2"/>
            </a:solidFill>
            <a:ln w="38100">
              <a:solidFill>
                <a:schemeClr val="bg2"/>
              </a:solidFill>
              <a:miter lim="800000"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zh-CN"/>
            </a:p>
          </p:txBody>
        </p:sp>
      </p:grpSp>
      <p:sp>
        <p:nvSpPr>
          <p:cNvPr id="18" name="Text Box 19">
            <a:extLst>
              <a:ext uri="{FF2B5EF4-FFF2-40B4-BE49-F238E27FC236}">
                <a16:creationId xmlns="" xmlns:a16="http://schemas.microsoft.com/office/drawing/2014/main" id="{94B0FDE0-82E9-436E-A7A5-EB27A9EE04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9338" y="1403351"/>
            <a:ext cx="184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 sz="2800" b="1">
              <a:solidFill>
                <a:schemeClr val="hlink"/>
              </a:solidFill>
              <a:latin typeface="Tahoma" pitchFamily="34" charset="0"/>
            </a:endParaRPr>
          </a:p>
        </p:txBody>
      </p:sp>
      <p:sp>
        <p:nvSpPr>
          <p:cNvPr id="19" name="Rectangle 20">
            <a:extLst>
              <a:ext uri="{FF2B5EF4-FFF2-40B4-BE49-F238E27FC236}">
                <a16:creationId xmlns="" xmlns:a16="http://schemas.microsoft.com/office/drawing/2014/main" id="{E1B8B220-115A-4C9D-BFC9-A0D0929386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5453" y="5550639"/>
            <a:ext cx="11755203" cy="892175"/>
          </a:xfrm>
          <a:prstGeom prst="rect">
            <a:avLst/>
          </a:prstGeom>
          <a:solidFill>
            <a:srgbClr val="FFFF7A"/>
          </a:solidFill>
          <a:ln w="9525">
            <a:solidFill>
              <a:srgbClr val="FF0000"/>
            </a:solidFill>
            <a:prstDash val="sysDot"/>
            <a:miter lim="800000"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注意：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解决有关弦的问题，常过圆心作弦的弦心距，或作垂直于弦的直径，它是一种常用辅助线的添法．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8CA96822-9CB5-42A6-8DF7-904493E26D7F}"/>
              </a:ext>
            </a:extLst>
          </p:cNvPr>
          <p:cNvSpPr/>
          <p:nvPr/>
        </p:nvSpPr>
        <p:spPr>
          <a:xfrm>
            <a:off x="4655845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</a:p>
        </p:txBody>
      </p:sp>
    </p:spTree>
    <p:extLst>
      <p:ext uri="{BB962C8B-B14F-4D97-AF65-F5344CB8AC3E}">
        <p14:creationId xmlns:p14="http://schemas.microsoft.com/office/powerpoint/2010/main" val="118211253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3">
            <a:extLst>
              <a:ext uri="{FF2B5EF4-FFF2-40B4-BE49-F238E27FC236}">
                <a16:creationId xmlns="" xmlns:a16="http://schemas.microsoft.com/office/drawing/2014/main" id="{ABEF0B15-6460-49BC-9603-E228BD4117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120" y="1015547"/>
            <a:ext cx="11604520" cy="184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6.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如图，一条公路的转弯处是一段圆弧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即图中弧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点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是弧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的圆心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),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其中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=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600m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为弧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上的一点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且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OE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⊥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zh-CN" altLang="en-US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垂足为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EF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=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90m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求这段弯路的半径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3" name="Rectangle 10">
            <a:extLst>
              <a:ext uri="{FF2B5EF4-FFF2-40B4-BE49-F238E27FC236}">
                <a16:creationId xmlns="" xmlns:a16="http://schemas.microsoft.com/office/drawing/2014/main" id="{4C702A91-B7C9-4224-A557-21DA7F639D97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600075" y="2749036"/>
            <a:ext cx="4572000" cy="569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SzPct val="60000"/>
            </a:pP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连接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OC.</a:t>
            </a:r>
          </a:p>
        </p:txBody>
      </p:sp>
      <p:grpSp>
        <p:nvGrpSpPr>
          <p:cNvPr id="4" name="Group 11">
            <a:extLst>
              <a:ext uri="{FF2B5EF4-FFF2-40B4-BE49-F238E27FC236}">
                <a16:creationId xmlns="" xmlns:a16="http://schemas.microsoft.com/office/drawing/2014/main" id="{4A1E849F-EB59-4B34-BE72-A8898EFF3490}"/>
              </a:ext>
            </a:extLst>
          </p:cNvPr>
          <p:cNvGrpSpPr/>
          <p:nvPr/>
        </p:nvGrpSpPr>
        <p:grpSpPr>
          <a:xfrm>
            <a:off x="8184232" y="2805393"/>
            <a:ext cx="3333750" cy="3162300"/>
            <a:chExt cx="2100" cy="1992"/>
          </a:xfrm>
        </p:grpSpPr>
        <p:grpSp>
          <p:nvGrpSpPr>
            <p:cNvPr id="5" name="Group 12">
              <a:extLst>
                <a:ext uri="{FF2B5EF4-FFF2-40B4-BE49-F238E27FC236}">
                  <a16:creationId xmlns="" xmlns:a16="http://schemas.microsoft.com/office/drawing/2014/main" id="{C2309AD2-58DE-4204-9122-D1EC32927DB3}"/>
                </a:ext>
              </a:extLst>
            </p:cNvPr>
            <p:cNvGrpSpPr/>
            <p:nvPr/>
          </p:nvGrpSpPr>
          <p:grpSpPr>
            <a:xfrm>
              <a:off x="0" y="0"/>
              <a:ext cx="2100" cy="1992"/>
              <a:chExt cx="2100" cy="1992"/>
            </a:xfrm>
          </p:grpSpPr>
          <p:sp>
            <p:nvSpPr>
              <p:cNvPr id="7" name="Oval 13">
                <a:extLst>
                  <a:ext uri="{FF2B5EF4-FFF2-40B4-BE49-F238E27FC236}">
                    <a16:creationId xmlns="" xmlns:a16="http://schemas.microsoft.com/office/drawing/2014/main" id="{DCCD083A-1FF2-4C1A-B301-39AC0AE0866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4" y="240"/>
                <a:ext cx="1524" cy="1524"/>
              </a:xfrm>
              <a:prstGeom prst="ellipse">
                <a:avLst/>
              </a:prstGeom>
              <a:noFill/>
              <a:ln w="4127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8" name="Text Box 14">
                <a:extLst>
                  <a:ext uri="{FF2B5EF4-FFF2-40B4-BE49-F238E27FC236}">
                    <a16:creationId xmlns="" xmlns:a16="http://schemas.microsoft.com/office/drawing/2014/main" id="{2AC19170-4CCC-4275-9BD7-C91DB6259DA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75" y="828"/>
                <a:ext cx="576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1000">
                    <a:solidFill>
                      <a:srgbClr val="333333"/>
                    </a:solidFill>
                    <a:latin typeface="Tahoma" panose="020b0604030504040204" pitchFamily="34" charset="0"/>
                  </a:rPr>
                  <a:t> ●</a:t>
                </a:r>
                <a:r>
                  <a:rPr lang="en-US" altLang="zh-CN" sz="1000" b="1" i="1">
                    <a:solidFill>
                      <a:srgbClr val="333333"/>
                    </a:solidFill>
                    <a:latin typeface="Tahoma" panose="020b0604030504040204" pitchFamily="34" charset="0"/>
                  </a:rPr>
                  <a:t>  </a:t>
                </a:r>
                <a:r>
                  <a:rPr lang="en-US" altLang="zh-CN" sz="2400" b="1" i="1">
                    <a:latin typeface="Times New Roman" panose="02020603050405020304" pitchFamily="18" charset="0"/>
                  </a:rPr>
                  <a:t>O</a:t>
                </a:r>
                <a:endParaRPr lang="en-US" altLang="zh-CN" sz="1000" b="1" i="1">
                  <a:latin typeface="Times New Roman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9" name="Line 15">
                <a:extLst>
                  <a:ext uri="{FF2B5EF4-FFF2-40B4-BE49-F238E27FC236}">
                    <a16:creationId xmlns="" xmlns:a16="http://schemas.microsoft.com/office/drawing/2014/main" id="{B4AE5B9C-6C8E-4E44-8AE6-8883E422ABD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0" y="240"/>
                <a:ext cx="1080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" name="Line 16">
                <a:extLst>
                  <a:ext uri="{FF2B5EF4-FFF2-40B4-BE49-F238E27FC236}">
                    <a16:creationId xmlns="" xmlns:a16="http://schemas.microsoft.com/office/drawing/2014/main" id="{61D4B097-5D77-471B-AF0E-0541D2F0FDB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848" y="1008"/>
                <a:ext cx="0" cy="984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" name="Line 17">
                <a:extLst>
                  <a:ext uri="{FF2B5EF4-FFF2-40B4-BE49-F238E27FC236}">
                    <a16:creationId xmlns="" xmlns:a16="http://schemas.microsoft.com/office/drawing/2014/main" id="{0921A2DE-E8EA-4932-A869-D71E4EDB624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104" y="228"/>
                <a:ext cx="756" cy="756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" name="Line 18">
                <a:extLst>
                  <a:ext uri="{FF2B5EF4-FFF2-40B4-BE49-F238E27FC236}">
                    <a16:creationId xmlns="" xmlns:a16="http://schemas.microsoft.com/office/drawing/2014/main" id="{4894462E-7642-4ED4-B2CB-42F25FDAF1F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1104" y="480"/>
                <a:ext cx="540" cy="528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prstDash val="dash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" name="Text Box 19">
                <a:extLst>
                  <a:ext uri="{FF2B5EF4-FFF2-40B4-BE49-F238E27FC236}">
                    <a16:creationId xmlns="" xmlns:a16="http://schemas.microsoft.com/office/drawing/2014/main" id="{FA3E54FE-9242-4E53-B40E-580854FA9BA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96" y="0"/>
                <a:ext cx="24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400" b="1" i="1">
                    <a:latin typeface="Times New Roman" panose="02020603050405020304" pitchFamily="18" charset="0"/>
                  </a:rPr>
                  <a:t>C</a:t>
                </a:r>
                <a:endParaRPr lang="en-US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4" name="Text Box 20">
                <a:extLst>
                  <a:ext uri="{FF2B5EF4-FFF2-40B4-BE49-F238E27FC236}">
                    <a16:creationId xmlns="" xmlns:a16="http://schemas.microsoft.com/office/drawing/2014/main" id="{26F8F46B-7289-4E28-952B-F33E747AD95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860" y="864"/>
                <a:ext cx="24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0" hangingPunct="0"/>
                <a:r>
                  <a:rPr lang="en-US" altLang="zh-CN" sz="2400" b="1" i="1">
                    <a:latin typeface="Times New Roman" panose="02020603050405020304" pitchFamily="18" charset="0"/>
                  </a:rPr>
                  <a:t>D</a:t>
                </a:r>
                <a:endParaRPr lang="en-US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5" name="Text Box 21">
                <a:extLst>
                  <a:ext uri="{FF2B5EF4-FFF2-40B4-BE49-F238E27FC236}">
                    <a16:creationId xmlns="" xmlns:a16="http://schemas.microsoft.com/office/drawing/2014/main" id="{D8B99F67-E930-458E-A421-29CD8E92DCE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620" y="288"/>
                <a:ext cx="24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0" hangingPunct="0"/>
                <a:r>
                  <a:rPr lang="en-US" altLang="zh-CN" sz="2400" b="1" i="1">
                    <a:latin typeface="Times New Roman" panose="02020603050405020304" pitchFamily="18" charset="0"/>
                  </a:rPr>
                  <a:t>E</a:t>
                </a:r>
                <a:endParaRPr lang="en-US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6" name="Text Box 22">
                <a:extLst>
                  <a:ext uri="{FF2B5EF4-FFF2-40B4-BE49-F238E27FC236}">
                    <a16:creationId xmlns="" xmlns:a16="http://schemas.microsoft.com/office/drawing/2014/main" id="{EE420451-8F1D-4C2B-80D3-23AF8ACBB15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380" y="672"/>
                <a:ext cx="24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0" hangingPunct="0"/>
                <a:r>
                  <a:rPr lang="en-US" altLang="zh-CN" sz="2400" b="1" i="1">
                    <a:latin typeface="Times New Roman" panose="02020603050405020304" pitchFamily="18" charset="0"/>
                  </a:rPr>
                  <a:t>F</a:t>
                </a:r>
                <a:endParaRPr lang="en-US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6" name="Text Box 23">
              <a:extLst>
                <a:ext uri="{FF2B5EF4-FFF2-40B4-BE49-F238E27FC236}">
                  <a16:creationId xmlns="" xmlns:a16="http://schemas.microsoft.com/office/drawing/2014/main" id="{53C0F3EE-CE91-4F0D-BA01-19E76D2A0E1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2312249">
              <a:off x="1188" y="480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ahoma" panose="020b0604030504040204" pitchFamily="34" charset="0"/>
                </a:rPr>
                <a:t>┗</a:t>
              </a:r>
            </a:p>
          </p:txBody>
        </p:sp>
      </p:grpSp>
      <p:graphicFrame>
        <p:nvGraphicFramePr>
          <p:cNvPr id="17" name="Object 27">
            <a:extLst>
              <a:ext uri="{FF2B5EF4-FFF2-40B4-BE49-F238E27FC236}">
                <a16:creationId xmlns="" xmlns:a16="http://schemas.microsoft.com/office/drawing/2014/main" id="{8646E4B3-6A5A-4E44-98D4-9FE871792AB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88558328"/>
              </p:ext>
            </p:extLst>
          </p:nvPr>
        </p:nvGraphicFramePr>
        <p:xfrm>
          <a:off x="666750" y="3672961"/>
          <a:ext cx="1574800" cy="3984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2" imgW="802538" imgH="203819" progId="Equations">
                  <p:embed/>
                </p:oleObj>
              </mc:Choice>
              <mc:Fallback>
                <p:oleObj r:id="rId2" imgW="802538" imgH="203819" progId="Equations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666750" y="3672961"/>
                        <a:ext cx="1574800" cy="398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28">
            <a:extLst>
              <a:ext uri="{FF2B5EF4-FFF2-40B4-BE49-F238E27FC236}">
                <a16:creationId xmlns="" xmlns:a16="http://schemas.microsoft.com/office/drawing/2014/main" id="{E0D33DF9-3198-450D-A01D-E3F35FD4699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253103"/>
              </p:ext>
            </p:extLst>
          </p:nvPr>
        </p:nvGraphicFramePr>
        <p:xfrm>
          <a:off x="819151" y="3915849"/>
          <a:ext cx="4130675" cy="7699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r:id="rId4" imgW="2095200" imgH="393480" progId="Equation.DSMT4">
                  <p:embed/>
                </p:oleObj>
              </mc:Choice>
              <mc:Fallback>
                <p:oleObj r:id="rId4" imgW="2095200" imgH="3934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819151" y="3915849"/>
                        <a:ext cx="4130675" cy="769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30">
            <a:extLst>
              <a:ext uri="{FF2B5EF4-FFF2-40B4-BE49-F238E27FC236}">
                <a16:creationId xmlns="" xmlns:a16="http://schemas.microsoft.com/office/drawing/2014/main" id="{4FAE4540-DF55-4AA6-B2C9-F70D5BD6D41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29198752"/>
              </p:ext>
            </p:extLst>
          </p:nvPr>
        </p:nvGraphicFramePr>
        <p:xfrm>
          <a:off x="3332163" y="4587360"/>
          <a:ext cx="2373312" cy="4460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r:id="rId6" imgW="1207311" imgH="228780" progId="Equation.DSMT4">
                  <p:embed/>
                </p:oleObj>
              </mc:Choice>
              <mc:Fallback>
                <p:oleObj r:id="rId6" imgW="1207311" imgH="2287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3332163" y="4587360"/>
                        <a:ext cx="2373312" cy="446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31">
            <a:extLst>
              <a:ext uri="{FF2B5EF4-FFF2-40B4-BE49-F238E27FC236}">
                <a16:creationId xmlns="" xmlns:a16="http://schemas.microsoft.com/office/drawing/2014/main" id="{5D654B14-403C-4D2F-BB5B-33756131123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9268771"/>
              </p:ext>
            </p:extLst>
          </p:nvPr>
        </p:nvGraphicFramePr>
        <p:xfrm>
          <a:off x="971551" y="5120760"/>
          <a:ext cx="2746375" cy="546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r:id="rId8" imgW="1397901" imgH="279580" progId="Equation.DSMT4">
                  <p:embed/>
                </p:oleObj>
              </mc:Choice>
              <mc:Fallback>
                <p:oleObj r:id="rId8" imgW="1397901" imgH="2795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971551" y="5120760"/>
                        <a:ext cx="2746375" cy="546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Line 36">
            <a:extLst>
              <a:ext uri="{FF2B5EF4-FFF2-40B4-BE49-F238E27FC236}">
                <a16:creationId xmlns="" xmlns:a16="http://schemas.microsoft.com/office/drawing/2014/main" id="{2BFC7910-7C46-4B58-91D7-8C19FD84AC52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9921626" y="3181857"/>
            <a:ext cx="0" cy="1152525"/>
          </a:xfrm>
          <a:prstGeom prst="line">
            <a:avLst/>
          </a:prstGeom>
          <a:noFill/>
          <a:ln w="38100">
            <a:solidFill>
              <a:srgbClr val="FF3300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" name="TextBox 57">
            <a:extLst>
              <a:ext uri="{FF2B5EF4-FFF2-40B4-BE49-F238E27FC236}">
                <a16:creationId xmlns="" xmlns:a16="http://schemas.microsoft.com/office/drawing/2014/main" id="{CC7C90BC-211F-4C29-9363-2B0347ECF4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9451" y="3167343"/>
            <a:ext cx="55102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设这段弯路的半径为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则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OF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=(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-90)m.</a:t>
            </a:r>
            <a:endParaRPr lang="zh-CN" altLang="en-US" sz="2400">
              <a:solidFill>
                <a:srgbClr val="FF0000"/>
              </a:solidFill>
              <a:latin typeface="Times New Roman" pitchFamily="18" charset="0"/>
              <a:ea typeface="黑体" panose="02010609060101010101" pitchFamily="49" charset="-122"/>
            </a:endParaRPr>
          </a:p>
        </p:txBody>
      </p:sp>
      <p:sp>
        <p:nvSpPr>
          <p:cNvPr id="23" name="TextBox 58">
            <a:extLst>
              <a:ext uri="{FF2B5EF4-FFF2-40B4-BE49-F238E27FC236}">
                <a16:creationId xmlns="" xmlns:a16="http://schemas.microsoft.com/office/drawing/2014/main" id="{55755AE6-7050-4579-9475-448C366615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9451" y="4584186"/>
            <a:ext cx="26463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根据勾股定理，得</a:t>
            </a:r>
          </a:p>
        </p:txBody>
      </p:sp>
      <p:sp>
        <p:nvSpPr>
          <p:cNvPr id="24" name="TextBox 59">
            <a:extLst>
              <a:ext uri="{FF2B5EF4-FFF2-40B4-BE49-F238E27FC236}">
                <a16:creationId xmlns="" xmlns:a16="http://schemas.microsoft.com/office/drawing/2014/main" id="{3EC960C0-9A15-4A4B-B476-DA28579692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150" y="5736710"/>
            <a:ext cx="16843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解得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R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=545.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5" name="TextBox 60">
            <a:extLst>
              <a:ext uri="{FF2B5EF4-FFF2-40B4-BE49-F238E27FC236}">
                <a16:creationId xmlns="" xmlns:a16="http://schemas.microsoft.com/office/drawing/2014/main" id="{FB83619C-8695-4ECC-97CC-6682B22A60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2950" y="6262174"/>
            <a:ext cx="40398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∴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这段弯路的半径约为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545m.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26" name="Object 26">
            <a:extLst>
              <a:ext uri="{FF2B5EF4-FFF2-40B4-BE49-F238E27FC236}">
                <a16:creationId xmlns="" xmlns:a16="http://schemas.microsoft.com/office/drawing/2014/main" id="{FEE0FA4E-819C-4722-95F8-22C995D84CA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13343649"/>
              </p:ext>
            </p:extLst>
          </p:nvPr>
        </p:nvGraphicFramePr>
        <p:xfrm>
          <a:off x="1828800" y="3660260"/>
          <a:ext cx="114300" cy="1778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2" r:id="rId10" imgW="2743200" imgH="4267200" progId="Equation.DSMT4">
                  <p:embed/>
                </p:oleObj>
              </mc:Choice>
              <mc:Fallback>
                <p:oleObj r:id="rId10" imgW="2743200" imgH="4267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828800" y="3660260"/>
                        <a:ext cx="114300" cy="177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8CA96822-9CB5-42A6-8DF7-904493E26D7F}"/>
              </a:ext>
            </a:extLst>
          </p:cNvPr>
          <p:cNvSpPr/>
          <p:nvPr/>
        </p:nvSpPr>
        <p:spPr>
          <a:xfrm>
            <a:off x="4655845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</a:p>
        </p:txBody>
      </p:sp>
    </p:spTree>
    <p:extLst>
      <p:ext uri="{BB962C8B-B14F-4D97-AF65-F5344CB8AC3E}">
        <p14:creationId xmlns:p14="http://schemas.microsoft.com/office/powerpoint/2010/main" val="71627106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2" grpId="0"/>
      <p:bldP spid="23" grpId="0"/>
      <p:bldP spid="24" grpId="0"/>
      <p:bldP spid="2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36">
            <a:extLst>
              <a:ext uri="{FF2B5EF4-FFF2-40B4-BE49-F238E27FC236}">
                <a16:creationId xmlns="" xmlns:a16="http://schemas.microsoft.com/office/drawing/2014/main" id="{6FA19731-84F2-4329-9971-196F468B93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6698" y="1074694"/>
            <a:ext cx="11465926" cy="13849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800" smtClean="0">
                <a:latin typeface="黑体" panose="02010609060101010101" pitchFamily="49" charset="-122"/>
                <a:ea typeface="黑体" panose="02010609060101010101" pitchFamily="49" charset="-122"/>
              </a:rPr>
              <a:t>如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图，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的直径为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10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，弦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=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8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为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上的一个动点，那么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OP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长的</a:t>
            </a:r>
            <a:r>
              <a:rPr lang="zh-CN" altLang="en-US" sz="280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取值范围</a:t>
            </a:r>
            <a:r>
              <a:rPr lang="zh-CN" altLang="en-US" sz="2800" u="sng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   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3" name="Text Box 32">
            <a:extLst>
              <a:ext uri="{FF2B5EF4-FFF2-40B4-BE49-F238E27FC236}">
                <a16:creationId xmlns="" xmlns:a16="http://schemas.microsoft.com/office/drawing/2014/main" id="{11E9167F-A10E-4435-B494-893DF33C8A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7488" y="1749125"/>
            <a:ext cx="233429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3cm≤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OP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≤5cm</a:t>
            </a:r>
          </a:p>
        </p:txBody>
      </p:sp>
      <p:grpSp>
        <p:nvGrpSpPr>
          <p:cNvPr id="4" name="组合 23">
            <a:extLst>
              <a:ext uri="{FF2B5EF4-FFF2-40B4-BE49-F238E27FC236}">
                <a16:creationId xmlns="" xmlns:a16="http://schemas.microsoft.com/office/drawing/2014/main" id="{379EE77D-A690-4310-8D0A-88AD33D68581}"/>
              </a:ext>
            </a:extLst>
          </p:cNvPr>
          <p:cNvGrpSpPr/>
          <p:nvPr/>
        </p:nvGrpSpPr>
        <p:grpSpPr>
          <a:xfrm>
            <a:off x="8619107" y="2585556"/>
            <a:ext cx="2170113" cy="1871662"/>
            <a:chOff x="5118254" y="2636912"/>
            <a:chExt cx="2168491" cy="1872208"/>
          </a:xfrm>
        </p:grpSpPr>
        <p:sp>
          <p:nvSpPr>
            <p:cNvPr id="5" name="Text Box 28">
              <a:extLst>
                <a:ext uri="{FF2B5EF4-FFF2-40B4-BE49-F238E27FC236}">
                  <a16:creationId xmlns="" xmlns:a16="http://schemas.microsoft.com/office/drawing/2014/main" id="{2AFB33C0-D240-4BB4-90AF-223617B1DDC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00820" y="3959690"/>
              <a:ext cx="385925" cy="4573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05EBF5F6-7A1F-4ACC-9EFE-9F3B26A31A0B}"/>
                </a:ext>
              </a:extLst>
            </p:cNvPr>
            <p:cNvSpPr/>
            <p:nvPr/>
          </p:nvSpPr>
          <p:spPr bwMode="auto">
            <a:xfrm>
              <a:off x="5292748" y="2636912"/>
              <a:ext cx="1870264" cy="1872208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solidFill>
                <a:schemeClr val="tx2">
                  <a:lumMod val="85000"/>
                  <a:lumOff val="1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E78E3A5A-ED5E-43F0-B1F9-250E917C0D4E}"/>
                </a:ext>
              </a:extLst>
            </p:cNvPr>
            <p:cNvSpPr/>
            <p:nvPr/>
          </p:nvSpPr>
          <p:spPr bwMode="auto">
            <a:xfrm>
              <a:off x="6201707" y="3518231"/>
              <a:ext cx="71384" cy="73046"/>
            </a:xfrm>
            <a:prstGeom prst="ellipse">
              <a:avLst/>
            </a:prstGeom>
            <a:solidFill>
              <a:schemeClr val="tx2">
                <a:lumMod val="85000"/>
                <a:lumOff val="1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cxnSp>
          <p:nvCxnSpPr>
            <p:cNvPr id="8" name="直接连接符 13">
              <a:extLst>
                <a:ext uri="{FF2B5EF4-FFF2-40B4-BE49-F238E27FC236}">
                  <a16:creationId xmlns="" xmlns:a16="http://schemas.microsoft.com/office/drawing/2014/main" id="{8D11F45B-C125-4243-A939-C738F69896B1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5483232" y="4132773"/>
              <a:ext cx="1464675" cy="0"/>
            </a:xfrm>
            <a:prstGeom prst="line">
              <a:avLst/>
            </a:prstGeom>
            <a:noFill/>
            <a:ln w="25400">
              <a:solidFill>
                <a:srgbClr val="262626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9" name="Text Box 28">
              <a:extLst>
                <a:ext uri="{FF2B5EF4-FFF2-40B4-BE49-F238E27FC236}">
                  <a16:creationId xmlns="" xmlns:a16="http://schemas.microsoft.com/office/drawing/2014/main" id="{DEF563D7-A4F9-41B2-B773-FF394A8C093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18254" y="3933056"/>
              <a:ext cx="385925" cy="4573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0DA7109E-3074-40DA-B95D-387664B0B07E}"/>
                </a:ext>
              </a:extLst>
            </p:cNvPr>
            <p:cNvSpPr/>
            <p:nvPr/>
          </p:nvSpPr>
          <p:spPr bwMode="auto">
            <a:xfrm>
              <a:off x="6479311" y="4086722"/>
              <a:ext cx="71385" cy="71459"/>
            </a:xfrm>
            <a:prstGeom prst="ellipse">
              <a:avLst/>
            </a:prstGeom>
            <a:solidFill>
              <a:schemeClr val="tx2">
                <a:lumMod val="85000"/>
                <a:lumOff val="1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cxnSp>
          <p:nvCxnSpPr>
            <p:cNvPr id="11" name="直接连接符 18">
              <a:extLst>
                <a:ext uri="{FF2B5EF4-FFF2-40B4-BE49-F238E27FC236}">
                  <a16:creationId xmlns="" xmlns:a16="http://schemas.microsoft.com/office/drawing/2014/main" id="{86AED203-15EF-49F7-8459-432D74F0F190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6244927" y="3538875"/>
              <a:ext cx="288809" cy="592310"/>
            </a:xfrm>
            <a:prstGeom prst="line">
              <a:avLst/>
            </a:prstGeom>
            <a:noFill/>
            <a:ln w="25400">
              <a:solidFill>
                <a:srgbClr val="262626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2" name="Text Box 28">
              <a:extLst>
                <a:ext uri="{FF2B5EF4-FFF2-40B4-BE49-F238E27FC236}">
                  <a16:creationId xmlns="" xmlns:a16="http://schemas.microsoft.com/office/drawing/2014/main" id="{3E8806F0-4073-4E34-984B-601B01EFB8F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28184" y="3255367"/>
              <a:ext cx="407179" cy="461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</a:rPr>
                <a:t>O</a:t>
              </a:r>
            </a:p>
          </p:txBody>
        </p:sp>
        <p:sp>
          <p:nvSpPr>
            <p:cNvPr id="13" name="Text Box 28">
              <a:extLst>
                <a:ext uri="{FF2B5EF4-FFF2-40B4-BE49-F238E27FC236}">
                  <a16:creationId xmlns="" xmlns:a16="http://schemas.microsoft.com/office/drawing/2014/main" id="{7F3CED95-599C-4D61-8391-24E18CE098D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44208" y="3759423"/>
              <a:ext cx="368787" cy="4573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</a:rPr>
                <a:t>P</a:t>
              </a:r>
            </a:p>
          </p:txBody>
        </p:sp>
      </p:grp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8CA96822-9CB5-42A6-8DF7-904493E26D7F}"/>
              </a:ext>
            </a:extLst>
          </p:cNvPr>
          <p:cNvSpPr/>
          <p:nvPr/>
        </p:nvSpPr>
        <p:spPr>
          <a:xfrm>
            <a:off x="4655845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</a:p>
        </p:txBody>
      </p:sp>
    </p:spTree>
    <p:extLst>
      <p:ext uri="{BB962C8B-B14F-4D97-AF65-F5344CB8AC3E}">
        <p14:creationId xmlns:p14="http://schemas.microsoft.com/office/powerpoint/2010/main" val="107345693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B266703-5FE7-4D1A-B33E-39EB4F4AE6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432" y="980728"/>
            <a:ext cx="9937104" cy="5659024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="" xmlns:a16="http://schemas.microsoft.com/office/drawing/2014/main" id="{CF62070A-DEA5-4F8A-8BC0-8D02070B78CD}"/>
              </a:ext>
            </a:extLst>
          </p:cNvPr>
          <p:cNvSpPr/>
          <p:nvPr/>
        </p:nvSpPr>
        <p:spPr>
          <a:xfrm>
            <a:off x="4655845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小结梳理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40674118"/>
      </p:ext>
    </p:extLst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2623800" y="10642600"/>
            <a:ext cx="457200" cy="3937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7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2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3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微尘数学课件模板（九年级上）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微尘数学课件模板（八年级上）" id="{FA447072-5614-467E-AACC-B07A22E4F238}" vid="{C6EC692D-3300-4A35-86C9-BF1FB0D56990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Template>蓝色扁平清新通用</Template>
  <Company/>
  <PresentationFormat>自定义</PresentationFormat>
  <Paragraphs>302</Paragraphs>
  <Slides>26</Slides>
  <Notes>3</Notes>
  <TotalTime>172</TotalTime>
  <HiddenSlides>0</HiddenSlides>
  <MMClips>0</MMClips>
  <ScaleCrop>0</ScaleCrop>
  <HeadingPairs>
    <vt:vector baseType="variant" size="6">
      <vt:variant>
        <vt:lpstr>Fonts used</vt:lpstr>
      </vt:variant>
      <vt:variant>
        <vt:i4>15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baseType="lpstr" size="42">
      <vt:lpstr>Arial</vt:lpstr>
      <vt:lpstr>微软雅黑</vt:lpstr>
      <vt:lpstr>华文琥珀</vt:lpstr>
      <vt:lpstr>等线 Light</vt:lpstr>
      <vt:lpstr>等线</vt:lpstr>
      <vt:lpstr>宋体</vt:lpstr>
      <vt:lpstr>Calibri</vt:lpstr>
      <vt:lpstr>华文行楷</vt:lpstr>
      <vt:lpstr>Times New Roman</vt:lpstr>
      <vt:lpstr>黑体</vt:lpstr>
      <vt:lpstr>Wingdings</vt:lpstr>
      <vt:lpstr>方正姚体</vt:lpstr>
      <vt:lpstr>楷体_GB2312</vt:lpstr>
      <vt:lpstr>EU-B1X</vt:lpstr>
      <vt:lpstr>Tahoma</vt:lpstr>
      <vt:lpstr>2_Office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幻灯片 1</dc:title>
  <dc:creator>Administrator</dc:creator>
  <cp:lastModifiedBy>ckb</cp:lastModifiedBy>
  <cp:revision>566</cp:revision>
  <dcterms:created xsi:type="dcterms:W3CDTF">2015-07-09T08:14:18Z</dcterms:created>
  <dcterms:modified xsi:type="dcterms:W3CDTF">2020-07-06T04:03:55Z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2052-10.1.0.7400</vt:lpwstr>
  </property>
</Properties>
</file>