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3" r:id="rId3"/>
    <p:sldId id="267" r:id="rId5"/>
    <p:sldId id="264" r:id="rId6"/>
    <p:sldId id="301" r:id="rId7"/>
    <p:sldId id="302" r:id="rId8"/>
    <p:sldId id="291" r:id="rId9"/>
    <p:sldId id="304" r:id="rId10"/>
    <p:sldId id="305" r:id="rId11"/>
    <p:sldId id="306" r:id="rId12"/>
    <p:sldId id="287" r:id="rId13"/>
    <p:sldId id="288" r:id="rId14"/>
    <p:sldId id="289" r:id="rId15"/>
    <p:sldId id="290" r:id="rId16"/>
    <p:sldId id="293" r:id="rId17"/>
    <p:sldId id="265" r:id="rId18"/>
    <p:sldId id="294" r:id="rId19"/>
    <p:sldId id="297" r:id="rId20"/>
    <p:sldId id="299" r:id="rId21"/>
    <p:sldId id="281" r:id="rId22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3308"/>
    <a:srgbClr val="1D41D5"/>
    <a:srgbClr val="550396"/>
    <a:srgbClr val="BC8B8F"/>
    <a:srgbClr val="0FB62A"/>
    <a:srgbClr val="FDE11C"/>
    <a:srgbClr val="699034"/>
    <a:srgbClr val="B3D487"/>
    <a:srgbClr val="A0D3CC"/>
    <a:srgbClr val="F7F3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7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6" Type="http://schemas.openxmlformats.org/officeDocument/2006/relationships/tags" Target="tags/tag2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745CF-994B-453F-B62C-94C340D1A6F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.png"/><Relationship Id="rId3" Type="http://schemas.openxmlformats.org/officeDocument/2006/relationships/tags" Target="../tags/tag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.png"/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5400000" flipH="1">
            <a:off x="2667000" y="-2657270"/>
            <a:ext cx="6858001" cy="12172539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0011469" y="3164393"/>
            <a:ext cx="1289286" cy="1254442"/>
            <a:chOff x="3172936" y="2639251"/>
            <a:chExt cx="1289286" cy="1254442"/>
          </a:xfrm>
        </p:grpSpPr>
        <p:sp>
          <p:nvSpPr>
            <p:cNvPr id="7" name="矩形 6"/>
            <p:cNvSpPr/>
            <p:nvPr/>
          </p:nvSpPr>
          <p:spPr>
            <a:xfrm>
              <a:off x="3172936" y="2774951"/>
              <a:ext cx="738664" cy="1035049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乙酉甲申雷雨惊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乘除却贺芒种晴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插秧先插蚤籼稻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少忍数旬蒸米成</a:t>
              </a:r>
              <a:endParaRPr lang="zh-CN" altLang="en-US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1600" y="2639251"/>
              <a:ext cx="550622" cy="1254442"/>
            </a:xfrm>
            <a:prstGeom prst="rect">
              <a:avLst/>
            </a:prstGeom>
          </p:spPr>
        </p:pic>
        <p:cxnSp>
          <p:nvCxnSpPr>
            <p:cNvPr id="9" name="直接连接符 8"/>
            <p:cNvCxnSpPr/>
            <p:nvPr/>
          </p:nvCxnSpPr>
          <p:spPr>
            <a:xfrm>
              <a:off x="3397250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3542268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3680142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图片 4" descr="图片包含 猫, 就坐, 室内, 餐桌&#10;&#10;已生成高可信度的说明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89" y="19206"/>
            <a:ext cx="5106333" cy="7216951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6800031" y="1769692"/>
            <a:ext cx="738664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汉仪小隶书简" panose="02010609000101010101" pitchFamily="49" charset="-122"/>
                <a:ea typeface="汉仪小隶书简" panose="02010609000101010101" pitchFamily="49" charset="-122"/>
              </a:defRPr>
            </a:lvl1pPr>
          </a:lstStyle>
          <a:p>
            <a:r>
              <a:rPr lang="zh-CN" altLang="en-US" sz="7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康熙字典體" pitchFamily="2" charset="-120"/>
                <a:ea typeface="康熙字典體" pitchFamily="2" charset="-120"/>
              </a:rPr>
              <a:t>散步</a:t>
            </a:r>
            <a:endParaRPr lang="zh-CN" altLang="en-US" sz="7200" b="1" dirty="0">
              <a:solidFill>
                <a:schemeClr val="tx1">
                  <a:lumMod val="75000"/>
                  <a:lumOff val="25000"/>
                </a:schemeClr>
              </a:solidFill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28260" y="3450590"/>
            <a:ext cx="798195" cy="19856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000"/>
              <a:t>莫怀戚</a:t>
            </a:r>
            <a:endParaRPr lang="zh-CN" altLang="en-US" sz="4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6365" y="-2657270"/>
            <a:ext cx="6858001" cy="1217253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243748" y="145160"/>
            <a:ext cx="888457" cy="626769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01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31570" y="1776730"/>
            <a:ext cx="9928225" cy="3030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sym typeface="+mn-ea"/>
              </a:rPr>
              <a:t>戚（    ）  分歧（   ）   熬（    ）    </a:t>
            </a:r>
            <a:endParaRPr lang="zh-CN" altLang="en-US" sz="4400" b="1" dirty="0">
              <a:latin typeface="Arial" panose="020B0604020202020204" pitchFamily="34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sym typeface="+mn-ea"/>
              </a:rPr>
              <a:t>霎时（     ）    水波粼粼（    ）</a:t>
            </a:r>
            <a:endParaRPr lang="zh-CN" altLang="en-US" sz="44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sym typeface="+mn-ea"/>
              </a:rPr>
              <a:t> </a:t>
            </a:r>
            <a:endParaRPr lang="zh-CN" altLang="en-US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u="sng" dirty="0">
                <a:latin typeface="Arial" panose="020B0604020202020204" pitchFamily="34" charset="0"/>
                <a:sym typeface="+mn-ea"/>
              </a:rPr>
              <a:t> </a:t>
            </a:r>
            <a:endParaRPr lang="zh-CN" altLang="en-US" b="1" u="sng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u="sng" dirty="0">
                <a:latin typeface="Arial" panose="020B0604020202020204" pitchFamily="34" charset="0"/>
                <a:sym typeface="+mn-ea"/>
              </a:rPr>
              <a:t> 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118610" y="311150"/>
            <a:ext cx="508444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>
                <a:latin typeface="华文楷体" panose="02010600040101010101" charset="-122"/>
                <a:ea typeface="华文楷体" panose="02010600040101010101" charset="-122"/>
              </a:rPr>
              <a:t>读准字词</a:t>
            </a:r>
            <a:endParaRPr lang="zh-CN" altLang="en-US" sz="540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07895" y="1776730"/>
            <a:ext cx="15957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err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qī</a:t>
            </a:r>
            <a:endParaRPr lang="zh-CN" altLang="en-US" sz="3600"/>
          </a:p>
        </p:txBody>
      </p:sp>
      <p:sp>
        <p:nvSpPr>
          <p:cNvPr id="20491" name="文本框 20490"/>
          <p:cNvSpPr txBox="1"/>
          <p:nvPr/>
        </p:nvSpPr>
        <p:spPr>
          <a:xfrm>
            <a:off x="5483225" y="1776413"/>
            <a:ext cx="12239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err="1">
                <a:solidFill>
                  <a:srgbClr val="FF0000"/>
                </a:solidFill>
                <a:latin typeface="Arial" panose="020B0604020202020204" pitchFamily="34" charset="0"/>
              </a:rPr>
              <a:t>qí</a:t>
            </a:r>
            <a:endParaRPr lang="en-US" altLang="zh-CN" sz="3600" b="1" err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492" name="文本框 20491"/>
          <p:cNvSpPr txBox="1"/>
          <p:nvPr/>
        </p:nvSpPr>
        <p:spPr>
          <a:xfrm>
            <a:off x="8036243" y="1776730"/>
            <a:ext cx="12969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err="1">
                <a:solidFill>
                  <a:srgbClr val="FF0000"/>
                </a:solidFill>
                <a:latin typeface="Arial" panose="020B0604020202020204" pitchFamily="34" charset="0"/>
              </a:rPr>
              <a:t>aó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709545" y="2871470"/>
            <a:ext cx="16325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 err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shà</a:t>
            </a:r>
            <a:endParaRPr lang="en-US" altLang="zh-CN" sz="3600" b="1" dirty="0" err="1">
              <a:solidFill>
                <a:srgbClr val="FF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551420" y="2871470"/>
            <a:ext cx="16516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 err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lín</a:t>
            </a:r>
            <a:endParaRPr lang="zh-CN" altLang="en-US" sz="3600"/>
          </a:p>
        </p:txBody>
      </p:sp>
      <p:sp>
        <p:nvSpPr>
          <p:cNvPr id="11" name="文本框 10"/>
          <p:cNvSpPr txBox="1"/>
          <p:nvPr/>
        </p:nvSpPr>
        <p:spPr>
          <a:xfrm>
            <a:off x="760095" y="4003040"/>
            <a:ext cx="1156906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①</a:t>
            </a:r>
            <a:r>
              <a:rPr lang="zh-CN" altLang="en-US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、每个人或事物都得到合适的安顿。（                     ）</a:t>
            </a:r>
            <a:endParaRPr lang="zh-CN" altLang="en-US" sz="3600" b="1" dirty="0">
              <a:effectLst/>
              <a:latin typeface="华文宋体" panose="02010600040101010101" charset="-122"/>
              <a:ea typeface="华文宋体" panose="02010600040101010101" charset="-122"/>
              <a:sym typeface="+mn-ea"/>
            </a:endParaRPr>
          </a:p>
          <a:p>
            <a:r>
              <a:rPr lang="en-US" altLang="zh-CN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②</a:t>
            </a:r>
            <a:r>
              <a:rPr lang="zh-CN" altLang="en-US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、信任并服从。                                 （               ）</a:t>
            </a:r>
            <a:endParaRPr lang="zh-CN" altLang="en-US" sz="3600" b="1" dirty="0">
              <a:effectLst/>
              <a:latin typeface="华文宋体" panose="02010600040101010101" charset="-122"/>
              <a:ea typeface="华文宋体" panose="02010600040101010101" charset="-122"/>
              <a:sym typeface="+mn-ea"/>
            </a:endParaRPr>
          </a:p>
          <a:p>
            <a:r>
              <a:rPr lang="en-US" altLang="zh-CN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③</a:t>
            </a:r>
            <a:r>
              <a:rPr lang="zh-CN" altLang="en-US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、</a:t>
            </a:r>
            <a:r>
              <a:rPr lang="zh-CN" altLang="en-US" sz="3600" b="1">
                <a:effectLst/>
                <a:latin typeface="华文宋体" panose="02010600040101010101" charset="-122"/>
                <a:ea typeface="华文宋体" panose="02010600040101010101" charset="-122"/>
              </a:rPr>
              <a:t>形容水流的清澈或石的明净。     （             ）</a:t>
            </a:r>
            <a:endParaRPr lang="zh-CN" altLang="en-US" sz="3600" b="1">
              <a:effectLst/>
              <a:latin typeface="华文宋体" panose="02010600040101010101" charset="-122"/>
              <a:ea typeface="华文宋体" panose="02010600040101010101" charset="-122"/>
            </a:endParaRPr>
          </a:p>
        </p:txBody>
      </p:sp>
      <p:sp>
        <p:nvSpPr>
          <p:cNvPr id="21509" name="文本框 21508"/>
          <p:cNvSpPr txBox="1"/>
          <p:nvPr/>
        </p:nvSpPr>
        <p:spPr>
          <a:xfrm>
            <a:off x="9332913" y="4002723"/>
            <a:ext cx="1944687" cy="519112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>
            <a:spAutoFit/>
            <a:flatTx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effectLst/>
                <a:latin typeface="Times New Roman" panose="02020603050405020304" pitchFamily="18" charset="0"/>
              </a:rPr>
              <a:t>各得其所</a:t>
            </a:r>
            <a:endParaRPr lang="zh-CN" altLang="en-US" sz="2800" b="1" dirty="0">
              <a:solidFill>
                <a:srgbClr val="FF0066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21511" name="文本框 21510"/>
          <p:cNvSpPr txBox="1"/>
          <p:nvPr/>
        </p:nvSpPr>
        <p:spPr>
          <a:xfrm>
            <a:off x="8863965" y="4619625"/>
            <a:ext cx="1279525" cy="519113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 wrap="none" anchor="t">
            <a:spAutoFit/>
            <a:flatTx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 </a:t>
            </a:r>
            <a:r>
              <a:rPr lang="zh-CN" altLang="en-US" sz="2800" b="1" dirty="0">
                <a:solidFill>
                  <a:srgbClr val="FF0066"/>
                </a:solidFill>
                <a:effectLst/>
                <a:latin typeface="Times New Roman" panose="02020603050405020304" pitchFamily="18" charset="0"/>
              </a:rPr>
              <a:t>信服</a:t>
            </a:r>
            <a:r>
              <a:rPr lang="zh-CN" altLang="en-US" sz="2400" b="1" dirty="0">
                <a:effectLst/>
                <a:latin typeface="Times New Roman" panose="02020603050405020304" pitchFamily="18" charset="0"/>
              </a:rPr>
              <a:t>   </a:t>
            </a:r>
            <a:endParaRPr lang="zh-CN" altLang="en-US" sz="2400" b="1" dirty="0">
              <a:effectLst/>
              <a:latin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643303" y="5138738"/>
            <a:ext cx="1944687" cy="521970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>
            <a:spAutoFit/>
            <a:flatTx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effectLst/>
                <a:latin typeface="Times New Roman" panose="02020603050405020304" pitchFamily="18" charset="0"/>
              </a:rPr>
              <a:t>粼粼</a:t>
            </a:r>
            <a:endParaRPr lang="zh-CN" altLang="en-US" sz="2800" b="1" dirty="0">
              <a:solidFill>
                <a:srgbClr val="FF0066"/>
              </a:solidFill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0491" grpId="0"/>
      <p:bldP spid="20492" grpId="0"/>
      <p:bldP spid="9" grpId="0"/>
      <p:bldP spid="10" grpId="0"/>
      <p:bldP spid="11" grpId="0"/>
      <p:bldP spid="21509" grpId="0"/>
      <p:bldP spid="21511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000" y="-2657270"/>
            <a:ext cx="6858001" cy="12172539"/>
          </a:xfrm>
          <a:prstGeom prst="rect">
            <a:avLst/>
          </a:prstGeom>
        </p:spPr>
      </p:pic>
      <p:pic>
        <p:nvPicPr>
          <p:cNvPr id="6" name="图片 5" descr="图片包含 餐桌, 室内, 鲜花, 就坐&#10;&#10;已生成高可信度的说明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6" b="18313"/>
          <a:stretch>
            <a:fillRect/>
          </a:stretch>
        </p:blipFill>
        <p:spPr>
          <a:xfrm>
            <a:off x="7454627" y="3429000"/>
            <a:ext cx="4727643" cy="3429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370455" y="2200910"/>
            <a:ext cx="5296535" cy="583565"/>
          </a:xfrm>
          <a:prstGeom prst="rect">
            <a:avLst/>
          </a:prstGeom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3000509000000000000" pitchFamily="65" charset="-122"/>
                <a:ea typeface="方正大标宋简体" panose="03000509000000000000" pitchFamily="65" charset="-122"/>
              </a:defRPr>
            </a:lvl1pPr>
          </a:lstStyle>
          <a:p>
            <a:r>
              <a:rPr lang="zh-CN" altLang="en-US" sz="3200" b="1" dirty="0">
                <a:latin typeface="康熙字典體" pitchFamily="2" charset="-120"/>
                <a:ea typeface="康熙字典體" pitchFamily="2" charset="-120"/>
              </a:rPr>
              <a:t>自由朗读，重音、停顿</a:t>
            </a:r>
            <a:endParaRPr lang="zh-CN" altLang="en-US" sz="3200" b="1" dirty="0"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799975" y="1486509"/>
            <a:ext cx="65722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朗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999164" y="1778896"/>
            <a:ext cx="1198880" cy="1322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读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 rot="5400000">
            <a:off x="9191543" y="2543713"/>
            <a:ext cx="21695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CONTENTS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861233" y="2255275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01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861233" y="3182622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02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89658" y="210822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02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85440" y="3231515"/>
            <a:ext cx="5296535" cy="1076325"/>
          </a:xfrm>
          <a:prstGeom prst="rect">
            <a:avLst/>
          </a:prstGeom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3000509000000000000" pitchFamily="65" charset="-122"/>
                <a:ea typeface="方正大标宋简体" panose="03000509000000000000" pitchFamily="65" charset="-122"/>
              </a:defRPr>
            </a:lvl1pPr>
          </a:lstStyle>
          <a:p>
            <a:r>
              <a:rPr lang="zh-CN" altLang="en-US" sz="3200" b="1" dirty="0">
                <a:latin typeface="康熙字典體" pitchFamily="2" charset="-120"/>
                <a:ea typeface="宋体" panose="02010600030101010101" pitchFamily="2" charset="-122"/>
              </a:rPr>
              <a:t>这是</a:t>
            </a:r>
            <a:r>
              <a:rPr lang="zh-CN" altLang="en-US" sz="3200" b="1" dirty="0">
                <a:solidFill>
                  <a:srgbClr val="FF0000"/>
                </a:solidFill>
                <a:latin typeface="康熙字典體" pitchFamily="2" charset="-120"/>
                <a:ea typeface="宋体" panose="02010600030101010101" pitchFamily="2" charset="-122"/>
              </a:rPr>
              <a:t>幸福</a:t>
            </a:r>
            <a:r>
              <a:rPr lang="zh-CN" altLang="en-US" sz="3200" b="1" dirty="0">
                <a:latin typeface="康熙字典體" pitchFamily="2" charset="-120"/>
                <a:ea typeface="宋体" panose="02010600030101010101" pitchFamily="2" charset="-122"/>
              </a:rPr>
              <a:t>的一家人？幸福的秘诀在哪里呢？</a:t>
            </a:r>
            <a:endParaRPr lang="zh-CN" altLang="en-US" sz="3200" b="1" dirty="0">
              <a:latin typeface="康熙字典體" pitchFamily="2" charset="-12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000" y="-2657270"/>
            <a:ext cx="6858001" cy="1217253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525" y="1198245"/>
            <a:ext cx="6322060" cy="583565"/>
          </a:xfrm>
          <a:prstGeom prst="rect">
            <a:avLst/>
          </a:prstGeom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3000509000000000000" pitchFamily="65" charset="-122"/>
                <a:ea typeface="方正大标宋简体" panose="03000509000000000000" pitchFamily="65" charset="-122"/>
              </a:defRPr>
            </a:lvl1pPr>
          </a:lstStyle>
          <a:p>
            <a:r>
              <a:rPr lang="zh-CN" altLang="en-US" sz="3200" b="1" dirty="0">
                <a:latin typeface="康熙字典體" pitchFamily="2" charset="-120"/>
                <a:ea typeface="康熙字典體" pitchFamily="2" charset="-120"/>
              </a:rPr>
              <a:t>幸福的秘诀在于人</a:t>
            </a:r>
            <a:r>
              <a:rPr lang="en-US" altLang="zh-CN" sz="3200" b="1" dirty="0">
                <a:latin typeface="康熙字典體" pitchFamily="2" charset="-120"/>
                <a:ea typeface="康熙字典體" pitchFamily="2" charset="-120"/>
              </a:rPr>
              <a:t>——</a:t>
            </a:r>
            <a:r>
              <a:rPr lang="zh-CN" altLang="en-US" sz="3200" b="1" dirty="0">
                <a:latin typeface="康熙字典體" pitchFamily="2" charset="-120"/>
                <a:ea typeface="康熙字典體" pitchFamily="2" charset="-120"/>
              </a:rPr>
              <a:t>人物：</a:t>
            </a:r>
            <a:endParaRPr lang="zh-CN" altLang="en-US" sz="3200" b="1" dirty="0"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89658" y="210822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02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pic>
        <p:nvPicPr>
          <p:cNvPr id="9218" name="Picture 2" descr="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6820" y="815975"/>
            <a:ext cx="5747385" cy="5080000"/>
          </a:xfrm>
          <a:prstGeom prst="rect">
            <a:avLst/>
          </a:prstGeom>
          <a:noFill/>
          <a:ln w="76200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" name="文本框 2"/>
          <p:cNvSpPr txBox="1"/>
          <p:nvPr/>
        </p:nvSpPr>
        <p:spPr>
          <a:xfrm>
            <a:off x="689610" y="2196465"/>
            <a:ext cx="185420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/>
              <a:t>母亲：</a:t>
            </a:r>
            <a:endParaRPr lang="zh-CN" altLang="en-US" sz="4000" b="1"/>
          </a:p>
          <a:p>
            <a:r>
              <a:rPr lang="zh-CN" altLang="en-US" sz="4000" b="1"/>
              <a:t>妻子：</a:t>
            </a:r>
            <a:endParaRPr lang="zh-CN" altLang="en-US" sz="4000" b="1"/>
          </a:p>
          <a:p>
            <a:r>
              <a:rPr lang="zh-CN" altLang="en-US" sz="4000" b="1"/>
              <a:t>我：</a:t>
            </a:r>
            <a:endParaRPr lang="zh-CN" altLang="en-US" sz="4000" b="1"/>
          </a:p>
          <a:p>
            <a:r>
              <a:rPr lang="zh-CN" altLang="en-US" sz="4000" b="1"/>
              <a:t>儿子：</a:t>
            </a:r>
            <a:endParaRPr lang="zh-CN" altLang="en-US" sz="4000" b="1"/>
          </a:p>
        </p:txBody>
      </p:sp>
      <p:sp>
        <p:nvSpPr>
          <p:cNvPr id="5" name="文本框 4"/>
          <p:cNvSpPr txBox="1"/>
          <p:nvPr/>
        </p:nvSpPr>
        <p:spPr>
          <a:xfrm>
            <a:off x="1962785" y="2306320"/>
            <a:ext cx="379412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2800" dirty="0">
              <a:solidFill>
                <a:srgbClr val="FF0000"/>
              </a:solidFill>
              <a:ea typeface="黑体" panose="02010609060101010101" pitchFamily="2" charset="-122"/>
              <a:sym typeface="+mn-ea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63445" y="2306320"/>
            <a:ext cx="32873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年迈体弱，善解人意</a:t>
            </a:r>
            <a:endParaRPr lang="zh-CN" altLang="en-US" sz="2400"/>
          </a:p>
        </p:txBody>
      </p:sp>
      <p:sp>
        <p:nvSpPr>
          <p:cNvPr id="9" name="文本框 8"/>
          <p:cNvSpPr txBox="1"/>
          <p:nvPr/>
        </p:nvSpPr>
        <p:spPr>
          <a:xfrm>
            <a:off x="2178685" y="2923540"/>
            <a:ext cx="10998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贤惠</a:t>
            </a:r>
            <a:endParaRPr lang="zh-CN" altLang="en-US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36090" y="3540760"/>
            <a:ext cx="31051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有担当，体贴孝顺</a:t>
            </a:r>
            <a:endParaRPr lang="zh-CN" altLang="en-US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62785" y="4157980"/>
            <a:ext cx="32880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活泼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可爱、聪慧机灵</a:t>
            </a:r>
            <a:endParaRPr lang="zh-CN" altLang="en-US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19735" y="4916170"/>
            <a:ext cx="495871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FF0000"/>
                </a:solidFill>
              </a:rPr>
              <a:t>   </a:t>
            </a:r>
            <a:r>
              <a:rPr lang="zh-CN" altLang="en-US" sz="3200" b="1">
                <a:solidFill>
                  <a:srgbClr val="FF0000"/>
                </a:solidFill>
              </a:rPr>
              <a:t>对家人的关心、谦让，对老人的孝顺！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Picture 2" descr="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885" y="241300"/>
            <a:ext cx="8294688" cy="6292850"/>
          </a:xfrm>
          <a:prstGeom prst="rect">
            <a:avLst/>
          </a:prstGeom>
          <a:noFill/>
          <a:ln w="76200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6388" name="Text Box 4"/>
          <p:cNvSpPr txBox="1"/>
          <p:nvPr/>
        </p:nvSpPr>
        <p:spPr>
          <a:xfrm>
            <a:off x="2893695" y="5078095"/>
            <a:ext cx="8604250" cy="11988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chemeClr val="accent2"/>
                </a:solidFill>
              </a:rPr>
              <a:t>这是一篇很美的、精致的散文</a:t>
            </a:r>
            <a:endParaRPr lang="zh-CN" altLang="en-US" sz="3600" b="1" dirty="0">
              <a:solidFill>
                <a:schemeClr val="accent2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chemeClr val="accent2"/>
                </a:solidFill>
              </a:rPr>
              <a:t>是一曲用</a:t>
            </a:r>
            <a:r>
              <a:rPr lang="en-US" altLang="zh-CN" sz="3600" b="1" dirty="0">
                <a:solidFill>
                  <a:schemeClr val="accent2"/>
                </a:solidFill>
              </a:rPr>
              <a:t>580</a:t>
            </a:r>
            <a:r>
              <a:rPr lang="zh-CN" altLang="en-US" sz="3600" b="1" dirty="0">
                <a:solidFill>
                  <a:schemeClr val="accent2"/>
                </a:solidFill>
              </a:rPr>
              <a:t>字凝成的真、善、美的颂歌</a:t>
            </a:r>
            <a:endParaRPr lang="zh-CN" altLang="en-US" sz="3600" b="1" dirty="0">
              <a:solidFill>
                <a:schemeClr val="accent2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998075" y="965200"/>
            <a:ext cx="921385" cy="31800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800" b="1">
                <a:latin typeface="微软雅黑" panose="020B0503020204020204" charset="-122"/>
                <a:ea typeface="微软雅黑" panose="020B0503020204020204" charset="-122"/>
              </a:rPr>
              <a:t>美在哪里？</a:t>
            </a:r>
            <a:endParaRPr lang="zh-CN" altLang="en-US" sz="4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635" y="-2656635"/>
            <a:ext cx="6858001" cy="12172539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04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1135" y="968375"/>
            <a:ext cx="11159490" cy="64928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⑴这南方初春的田野，大块小块的新绿随意地铺着，有的浓，有的淡;树上的嫩芽也密了;田里的冬水也咕咕地起着水泡。这一切都使人想着一样东西———生命。</a:t>
            </a:r>
            <a:endParaRPr lang="zh-CN" altLang="en-US" sz="3200" b="1"/>
          </a:p>
          <a:p>
            <a:r>
              <a:rPr lang="zh-CN" altLang="en-US" sz="3200" b="1"/>
              <a:t>⑵她的眼随小路望去：那里有金色的菜花，两行整齐的桑树，尽头一口水波粼粼的鱼塘。</a:t>
            </a:r>
            <a:endParaRPr lang="zh-CN" altLang="en-US" sz="3200" b="1"/>
          </a:p>
          <a:p>
            <a:pPr marL="457200" indent="-457200">
              <a:buFont typeface="Wingdings" panose="05000000000000000000" charset="0"/>
              <a:buChar char="Ø"/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表现了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春天蓬勃的生机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感受春天的美好，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烘托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了一家人“散步”的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愉悦心情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。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  <a:sym typeface="+mn-ea"/>
            </a:endParaRPr>
          </a:p>
          <a:p>
            <a:pPr marL="457200" indent="-457200">
              <a:buFont typeface="Wingdings" panose="05000000000000000000" charset="0"/>
              <a:buChar char="Ø"/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体现了一家人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和睦、温馨的氛围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。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  <a:sym typeface="+mn-ea"/>
            </a:endParaRPr>
          </a:p>
          <a:p>
            <a:pPr marL="457200" indent="-457200">
              <a:buFont typeface="Wingdings" panose="05000000000000000000" charset="0"/>
              <a:buChar char="Ø"/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暗示了熬过严冬母亲将会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获得新的活力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，体现对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生命的珍视，表达了对生活的热爱。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  <a:sym typeface="+mn-ea"/>
            </a:endParaRPr>
          </a:p>
          <a:p>
            <a:pPr marL="457200" indent="-457200">
              <a:buFont typeface="Wingdings" panose="05000000000000000000" charset="0"/>
              <a:buChar char="Ø"/>
            </a:pPr>
            <a:endParaRPr lang="zh-CN" altLang="en-US" sz="3200" b="1"/>
          </a:p>
          <a:p>
            <a:endParaRPr lang="zh-CN" altLang="en-US" sz="3200" b="1"/>
          </a:p>
          <a:p>
            <a:endParaRPr lang="zh-CN" altLang="en-US" sz="3200" b="1"/>
          </a:p>
        </p:txBody>
      </p:sp>
      <p:sp>
        <p:nvSpPr>
          <p:cNvPr id="15" name="文本框 14"/>
          <p:cNvSpPr txBox="1"/>
          <p:nvPr/>
        </p:nvSpPr>
        <p:spPr>
          <a:xfrm>
            <a:off x="1717040" y="46355"/>
            <a:ext cx="656907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 b="1">
                <a:solidFill>
                  <a:srgbClr val="C00000"/>
                </a:solidFill>
              </a:rPr>
              <a:t>景物美（摘抄）</a:t>
            </a:r>
            <a:endParaRPr lang="zh-CN" altLang="en-US" sz="5400" b="1">
              <a:solidFill>
                <a:srgbClr val="C0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1135" y="5856605"/>
            <a:ext cx="117836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</a:rPr>
              <a:t>总结：景物作用：烘托</a:t>
            </a:r>
            <a:r>
              <a:rPr lang="en-US" altLang="zh-CN" sz="3200" b="1">
                <a:solidFill>
                  <a:srgbClr val="7030A0"/>
                </a:solidFill>
              </a:rPr>
              <a:t>xx</a:t>
            </a:r>
            <a:r>
              <a:rPr lang="zh-CN" altLang="en-US" sz="3200" b="1">
                <a:solidFill>
                  <a:srgbClr val="7030A0"/>
                </a:solidFill>
              </a:rPr>
              <a:t>心情；营造</a:t>
            </a:r>
            <a:r>
              <a:rPr lang="en-US" altLang="zh-CN" sz="3200" b="1">
                <a:solidFill>
                  <a:srgbClr val="7030A0"/>
                </a:solidFill>
              </a:rPr>
              <a:t>xx</a:t>
            </a:r>
            <a:r>
              <a:rPr lang="zh-CN" altLang="en-US" sz="3200" b="1">
                <a:solidFill>
                  <a:srgbClr val="7030A0"/>
                </a:solidFill>
              </a:rPr>
              <a:t>氛围；暗示</a:t>
            </a:r>
            <a:r>
              <a:rPr lang="en-US" altLang="zh-CN" sz="3200" b="1">
                <a:solidFill>
                  <a:srgbClr val="7030A0"/>
                </a:solidFill>
              </a:rPr>
              <a:t>xx</a:t>
            </a:r>
            <a:r>
              <a:rPr lang="zh-CN" altLang="en-US" sz="3200" b="1">
                <a:solidFill>
                  <a:srgbClr val="7030A0"/>
                </a:solidFill>
              </a:rPr>
              <a:t>情感与主题。</a:t>
            </a:r>
            <a:endParaRPr lang="zh-CN" altLang="en-US" sz="3200" b="1">
              <a:solidFill>
                <a:srgbClr val="7030A0"/>
              </a:solidFill>
            </a:endParaRPr>
          </a:p>
        </p:txBody>
      </p:sp>
      <p:sp>
        <p:nvSpPr>
          <p:cNvPr id="3" name="椭圆形标注 2"/>
          <p:cNvSpPr/>
          <p:nvPr/>
        </p:nvSpPr>
        <p:spPr>
          <a:xfrm>
            <a:off x="7574280" y="0"/>
            <a:ext cx="3277235" cy="829945"/>
          </a:xfrm>
          <a:prstGeom prst="wedgeEllipseCallout">
            <a:avLst/>
          </a:prstGeom>
          <a:gradFill>
            <a:gsLst>
              <a:gs pos="0">
                <a:srgbClr val="9EE256"/>
              </a:gs>
              <a:gs pos="100000">
                <a:srgbClr val="52762D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穿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插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一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笔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635" y="-2656635"/>
            <a:ext cx="6858001" cy="12172539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04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6255" y="968375"/>
            <a:ext cx="11159490" cy="54775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457200" lvl="1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我的母亲老了，她早已习惯听从她强壮的儿子；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457200" lvl="1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我的儿子还小，他还习惯听从他高大的父亲。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457200" lvl="1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有的浓，有的淡。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457200" lvl="1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我和母亲在前面，我的妻子和儿子走在后面。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457200" lvl="1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前面也是妈妈和儿子，后面也是妈妈和儿子。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457200" lvl="1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母亲要走路，大路平顺；我的儿子要走小路，小路有意思。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457200" lvl="1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我蹲下来，背起了母亲，妻子也蹲下来，背起了儿子。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457200" lvl="1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我的母亲虽然高大，然而很瘦，自然不算重；儿子虽然很胖，毕竟幼小，自然也轻。</a:t>
            </a:r>
            <a:endParaRPr lang="zh-CN" altLang="en-US" sz="2800" b="1"/>
          </a:p>
        </p:txBody>
      </p:sp>
      <p:sp>
        <p:nvSpPr>
          <p:cNvPr id="15" name="文本框 14"/>
          <p:cNvSpPr txBox="1"/>
          <p:nvPr/>
        </p:nvSpPr>
        <p:spPr>
          <a:xfrm>
            <a:off x="1717040" y="46355"/>
            <a:ext cx="656907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 b="1">
                <a:solidFill>
                  <a:srgbClr val="C00000"/>
                </a:solidFill>
              </a:rPr>
              <a:t>两两对称美</a:t>
            </a:r>
            <a:endParaRPr lang="zh-CN" altLang="en-US" sz="5400" b="1">
              <a:solidFill>
                <a:srgbClr val="C00000"/>
              </a:solidFill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4404360" y="5983605"/>
            <a:ext cx="4754880" cy="706755"/>
          </a:xfrm>
          <a:prstGeom prst="rect">
            <a:avLst/>
          </a:prstGeom>
          <a:solidFill>
            <a:srgbClr val="6600FF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4000" dirty="0">
                <a:solidFill>
                  <a:schemeClr val="bg1"/>
                </a:solidFill>
                <a:ea typeface="华文隶书" panose="02010800040101010101" pitchFamily="2" charset="-122"/>
              </a:rPr>
              <a:t>有对称美，很有情趣</a:t>
            </a:r>
            <a:endParaRPr lang="zh-CN" altLang="en-US" sz="4000" dirty="0">
              <a:solidFill>
                <a:schemeClr val="bg1"/>
              </a:solidFill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635" y="-2656635"/>
            <a:ext cx="6858001" cy="12172539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04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59460" y="1281430"/>
            <a:ext cx="1115949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eaLnBrk="1" hangingPunct="1"/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这样，我们在阳光下，向着那菜花、桑树和鱼塘走去。到了一处，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我蹲下来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，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背起了母亲，妻子也蹲下来，背起了儿子。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我的母亲虽然高大，然而很瘦，自然不算重；儿子虽然很胖，毕竟幼小，自然也轻。但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我和妻子都是慢慢地，稳稳地，走得很仔细，好像我背上的同她背上的加起来，就是整个世界。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</a:t>
            </a:r>
            <a:endParaRPr lang="zh-CN" altLang="en-US" sz="2800" b="1"/>
          </a:p>
        </p:txBody>
      </p:sp>
      <p:sp>
        <p:nvSpPr>
          <p:cNvPr id="15" name="文本框 14"/>
          <p:cNvSpPr txBox="1"/>
          <p:nvPr/>
        </p:nvSpPr>
        <p:spPr>
          <a:xfrm>
            <a:off x="1717040" y="46355"/>
            <a:ext cx="656907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 b="1">
                <a:solidFill>
                  <a:srgbClr val="C00000"/>
                </a:solidFill>
              </a:rPr>
              <a:t>哲理美</a:t>
            </a:r>
            <a:endParaRPr lang="zh-CN" altLang="en-US" sz="5400" b="1">
              <a:solidFill>
                <a:srgbClr val="C00000"/>
              </a:solidFill>
            </a:endParaRPr>
          </a:p>
        </p:txBody>
      </p:sp>
      <p:sp>
        <p:nvSpPr>
          <p:cNvPr id="3" name="椭圆形标注 2"/>
          <p:cNvSpPr/>
          <p:nvPr/>
        </p:nvSpPr>
        <p:spPr>
          <a:xfrm>
            <a:off x="7574280" y="0"/>
            <a:ext cx="3277235" cy="829945"/>
          </a:xfrm>
          <a:prstGeom prst="wedgeEllipseCallout">
            <a:avLst/>
          </a:prstGeom>
          <a:gradFill>
            <a:gsLst>
              <a:gs pos="0">
                <a:srgbClr val="9EE256"/>
              </a:gs>
              <a:gs pos="100000">
                <a:srgbClr val="52762D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sz="2800" b="1">
                <a:latin typeface="微软雅黑" panose="020B0503020204020204" charset="-122"/>
                <a:ea typeface="微软雅黑" panose="020B0503020204020204" charset="-122"/>
              </a:rPr>
              <a:t>深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</a:rPr>
              <a:t>化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一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笔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56615" y="3839845"/>
            <a:ext cx="101219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突出了中年人的责任,既要赡养老一代,又要抚养下一代 , 肩负着承前启后的重大使命 。 </a:t>
            </a:r>
            <a:endParaRPr lang="zh-CN" altLang="en-US" sz="3600"/>
          </a:p>
        </p:txBody>
      </p:sp>
      <p:sp>
        <p:nvSpPr>
          <p:cNvPr id="5" name="文本框 4"/>
          <p:cNvSpPr txBox="1"/>
          <p:nvPr/>
        </p:nvSpPr>
        <p:spPr>
          <a:xfrm>
            <a:off x="1088390" y="5430520"/>
            <a:ext cx="95072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R="0" algn="ctr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只有责任感代代相传，</a:t>
            </a:r>
            <a:r>
              <a:rPr kumimoji="1" lang="zh-CN" altLang="en-US" sz="3200" b="1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整个世界</a:t>
            </a:r>
            <a:r>
              <a:rPr kumimoji="1"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才会被扛起来！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57475" y="-2657270"/>
            <a:ext cx="6858001" cy="12172539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04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717040" y="1285875"/>
            <a:ext cx="235140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eaLnBrk="1" hangingPunct="1"/>
            <a:r>
              <a:rPr lang="zh-CN" altLang="en-US" sz="6000" dirty="0">
                <a:ea typeface="华文行楷" panose="02010800040101010101" pitchFamily="2" charset="-122"/>
                <a:sym typeface="+mn-ea"/>
              </a:rPr>
              <a:t>小事</a:t>
            </a:r>
            <a:endParaRPr lang="zh-CN" altLang="en-US" sz="6000" dirty="0">
              <a:ea typeface="华文行楷" panose="02010800040101010101" pitchFamily="2" charset="-122"/>
              <a:sym typeface="+mn-ea"/>
            </a:endParaRPr>
          </a:p>
          <a:p>
            <a:pPr marL="0" lvl="0" indent="0" eaLnBrk="1" hangingPunct="1"/>
            <a:endParaRPr lang="zh-CN" altLang="en-US" sz="6000" b="1" dirty="0"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17040" y="46355"/>
            <a:ext cx="656907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 b="1">
                <a:solidFill>
                  <a:srgbClr val="C00000"/>
                </a:solidFill>
              </a:rPr>
              <a:t>主题美</a:t>
            </a:r>
            <a:endParaRPr lang="zh-CN" altLang="en-US" sz="5400" b="1">
              <a:solidFill>
                <a:srgbClr val="C0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25525" y="3427095"/>
            <a:ext cx="101219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</a:t>
            </a:r>
            <a:r>
              <a:rPr lang="zh-CN" altLang="en-US" sz="4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以小见大</a:t>
            </a:r>
            <a:endParaRPr lang="zh-CN" altLang="en-US" sz="4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98345" y="2455545"/>
            <a:ext cx="178943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  <a:sym typeface="+mn-ea"/>
              </a:rPr>
              <a:t>散步</a:t>
            </a:r>
            <a:endParaRPr lang="zh-CN" altLang="en-US" sz="4400"/>
          </a:p>
        </p:txBody>
      </p:sp>
      <p:sp>
        <p:nvSpPr>
          <p:cNvPr id="7" name="文本框 6"/>
          <p:cNvSpPr txBox="1"/>
          <p:nvPr/>
        </p:nvSpPr>
        <p:spPr>
          <a:xfrm>
            <a:off x="5755640" y="1238885"/>
            <a:ext cx="260604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6000" dirty="0">
                <a:ea typeface="华文行楷" panose="02010800040101010101" pitchFamily="2" charset="-122"/>
                <a:sym typeface="+mn-ea"/>
              </a:rPr>
              <a:t>主题</a:t>
            </a:r>
            <a:endParaRPr lang="zh-CN" altLang="en-US" sz="6000"/>
          </a:p>
        </p:txBody>
      </p:sp>
      <p:sp>
        <p:nvSpPr>
          <p:cNvPr id="8" name="文本框 7"/>
          <p:cNvSpPr txBox="1"/>
          <p:nvPr/>
        </p:nvSpPr>
        <p:spPr>
          <a:xfrm>
            <a:off x="6316345" y="2455545"/>
            <a:ext cx="186499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  <a:sym typeface="+mn-ea"/>
              </a:rPr>
              <a:t>孝</a:t>
            </a:r>
            <a:endParaRPr lang="zh-CN" altLang="en-US" sz="4400"/>
          </a:p>
        </p:txBody>
      </p:sp>
      <p:sp>
        <p:nvSpPr>
          <p:cNvPr id="9" name="右箭头 8"/>
          <p:cNvSpPr/>
          <p:nvPr/>
        </p:nvSpPr>
        <p:spPr>
          <a:xfrm>
            <a:off x="3923030" y="1435100"/>
            <a:ext cx="1595755" cy="420370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 animBg="1"/>
      <p:bldP spid="9" grpId="1" animBg="1"/>
      <p:bldP spid="7" grpId="0"/>
      <p:bldP spid="7" grpId="1"/>
      <p:bldP spid="8" grpId="0"/>
      <p:bldP spid="8" grpId="1"/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57475" y="-2657270"/>
            <a:ext cx="6858001" cy="12172539"/>
          </a:xfrm>
          <a:prstGeom prst="rect">
            <a:avLst/>
          </a:prstGeom>
        </p:spPr>
      </p:pic>
      <p:pic>
        <p:nvPicPr>
          <p:cNvPr id="6" name="图片 5" descr="图片包含 餐桌, 室内, 鲜花, 就坐&#10;&#10;已生成高可信度的说明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6" b="18313"/>
          <a:stretch>
            <a:fillRect/>
          </a:stretch>
        </p:blipFill>
        <p:spPr>
          <a:xfrm>
            <a:off x="7453992" y="3429000"/>
            <a:ext cx="4727643" cy="3429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350645" y="287655"/>
            <a:ext cx="8261985" cy="1445260"/>
          </a:xfrm>
          <a:prstGeom prst="rect">
            <a:avLst/>
          </a:prstGeom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3000509000000000000" pitchFamily="65" charset="-122"/>
                <a:ea typeface="方正大标宋简体" panose="03000509000000000000" pitchFamily="65" charset="-122"/>
              </a:defRPr>
            </a:lvl1pPr>
          </a:lstStyle>
          <a:p>
            <a:r>
              <a:rPr lang="zh-CN" altLang="en-US" sz="3200" b="1" dirty="0">
                <a:latin typeface="康熙字典體" pitchFamily="2" charset="-120"/>
                <a:ea typeface="康熙字典體" pitchFamily="2" charset="-120"/>
              </a:rPr>
              <a:t>再读课文，根据你对课文的理解，给</a:t>
            </a:r>
            <a:r>
              <a:rPr lang="zh-CN" altLang="en-US" sz="4400" b="1" dirty="0">
                <a:solidFill>
                  <a:srgbClr val="699034"/>
                </a:solidFill>
                <a:latin typeface="康熙字典體" pitchFamily="2" charset="-120"/>
                <a:ea typeface="康熙字典體" pitchFamily="2" charset="-120"/>
              </a:rPr>
              <a:t>文章换一个题目</a:t>
            </a:r>
            <a:r>
              <a:rPr lang="zh-CN" altLang="en-US" sz="3200" b="1" dirty="0">
                <a:latin typeface="康熙字典體" pitchFamily="2" charset="-120"/>
                <a:ea typeface="康熙字典體" pitchFamily="2" charset="-120"/>
              </a:rPr>
              <a:t>，你会换成什么？说明理由。</a:t>
            </a:r>
            <a:endParaRPr lang="zh-CN" altLang="en-US" sz="3200" b="1" dirty="0"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01625" y="1859889"/>
            <a:ext cx="65722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情感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594340" y="740410"/>
            <a:ext cx="1694815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主题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 rot="5400000">
            <a:off x="9191543" y="2543713"/>
            <a:ext cx="21695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CONTENTS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03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18640" y="2148205"/>
            <a:ext cx="187388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DE1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一家人</a:t>
            </a:r>
            <a:endParaRPr lang="zh-CN" altLang="en-US" sz="4400" b="1">
              <a:solidFill>
                <a:srgbClr val="FDE11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02225" y="2148205"/>
            <a:ext cx="16700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BC8B8F"/>
                </a:solidFill>
              </a:rPr>
              <a:t>三代</a:t>
            </a:r>
            <a:endParaRPr lang="zh-CN" altLang="en-US" sz="4400" b="1">
              <a:solidFill>
                <a:srgbClr val="BC8B8F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73730" y="3138170"/>
            <a:ext cx="393192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FB62A"/>
                </a:solidFill>
              </a:rPr>
              <a:t>初春的田野</a:t>
            </a:r>
            <a:endParaRPr lang="zh-CN" altLang="en-US" sz="4400" b="1">
              <a:solidFill>
                <a:srgbClr val="0FB62A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29765" y="4584700"/>
            <a:ext cx="176276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gradFill>
                  <a:gsLst>
                    <a:gs pos="0">
                      <a:srgbClr val="FBFB11"/>
                    </a:gs>
                    <a:gs pos="100000">
                      <a:srgbClr val="838309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和谐</a:t>
            </a:r>
            <a:endParaRPr lang="zh-CN" altLang="en-US" sz="4400" b="1">
              <a:gradFill>
                <a:gsLst>
                  <a:gs pos="0">
                    <a:srgbClr val="FBFB11"/>
                  </a:gs>
                  <a:gs pos="100000">
                    <a:srgbClr val="838309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19525" y="5906770"/>
            <a:ext cx="35071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43308"/>
                </a:solidFill>
              </a:rPr>
              <a:t>责任</a:t>
            </a:r>
            <a:endParaRPr lang="zh-CN" altLang="en-US" sz="4400" b="1">
              <a:solidFill>
                <a:srgbClr val="F43308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063365" y="4584700"/>
            <a:ext cx="187388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070C0"/>
                </a:solidFill>
              </a:rPr>
              <a:t>生命</a:t>
            </a:r>
            <a:endParaRPr lang="zh-CN" altLang="en-US" sz="4400" b="1">
              <a:solidFill>
                <a:srgbClr val="0070C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350645" y="5683250"/>
            <a:ext cx="19488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550396"/>
                </a:solidFill>
              </a:rPr>
              <a:t>选择</a:t>
            </a:r>
            <a:endParaRPr lang="zh-CN" altLang="en-US" sz="4400" b="1">
              <a:solidFill>
                <a:srgbClr val="550396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850255" y="5311775"/>
            <a:ext cx="23006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chemeClr val="accent4">
                    <a:lumMod val="75000"/>
                  </a:schemeClr>
                </a:solidFill>
              </a:rPr>
              <a:t>理解</a:t>
            </a:r>
            <a:endParaRPr lang="zh-CN" altLang="en-US" sz="4400" b="1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908800" y="2916555"/>
            <a:ext cx="144462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儿子和母亲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cxnSp>
        <p:nvCxnSpPr>
          <p:cNvPr id="15" name="直接连接符 14"/>
          <p:cNvCxnSpPr/>
          <p:nvPr/>
        </p:nvCxnSpPr>
        <p:spPr>
          <a:xfrm flipV="1">
            <a:off x="0" y="4020185"/>
            <a:ext cx="9248775" cy="107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200660" y="2263775"/>
            <a:ext cx="736600" cy="14446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3600" b="1"/>
              <a:t>具体</a:t>
            </a:r>
            <a:endParaRPr lang="zh-CN" altLang="en-US" sz="3600" b="1"/>
          </a:p>
        </p:txBody>
      </p:sp>
      <p:sp>
        <p:nvSpPr>
          <p:cNvPr id="17" name="文本框 16"/>
          <p:cNvSpPr txBox="1"/>
          <p:nvPr/>
        </p:nvSpPr>
        <p:spPr>
          <a:xfrm>
            <a:off x="157480" y="4829810"/>
            <a:ext cx="736600" cy="11531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l">
              <a:buClrTx/>
              <a:buSzTx/>
              <a:buFontTx/>
            </a:pPr>
            <a:r>
              <a:rPr lang="zh-CN" altLang="en-US" sz="3600" b="1"/>
              <a:t>抽象</a:t>
            </a:r>
            <a:endParaRPr lang="zh-CN" altLang="en-US" sz="36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5" grpId="0"/>
      <p:bldP spid="9" grpId="0"/>
      <p:bldP spid="8" grpId="0"/>
      <p:bldP spid="10" grpId="0"/>
      <p:bldP spid="13" grpId="0"/>
      <p:bldP spid="12" grpId="0"/>
      <p:bldP spid="11" grpId="0"/>
      <p:bldP spid="11" grpId="1"/>
      <p:bldP spid="16" grpId="0"/>
      <p:bldP spid="16" grpId="1"/>
      <p:bldP spid="17" grpId="0"/>
      <p:bldP spid="1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635" y="-2656635"/>
            <a:ext cx="6858001" cy="12172539"/>
          </a:xfrm>
          <a:prstGeom prst="rect">
            <a:avLst/>
          </a:prstGeom>
        </p:spPr>
      </p:pic>
      <p:pic>
        <p:nvPicPr>
          <p:cNvPr id="6" name="图片 5" descr="图片包含 餐桌, 室内, 鲜花, 就坐&#10;&#10;已生成高可信度的说明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6" b="18313"/>
          <a:stretch>
            <a:fillRect/>
          </a:stretch>
        </p:blipFill>
        <p:spPr>
          <a:xfrm>
            <a:off x="8052797" y="3632835"/>
            <a:ext cx="4727643" cy="3429000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0322705" y="579094"/>
            <a:ext cx="65722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情感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723880" y="2152650"/>
            <a:ext cx="1694815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主题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03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1135" y="1279525"/>
            <a:ext cx="1013206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⑴我，我的母亲，我的妻子和儿子。</a:t>
            </a:r>
            <a:endParaRPr lang="zh-CN" altLang="en-US" sz="3200" b="1"/>
          </a:p>
          <a:p>
            <a:endParaRPr lang="zh-CN" altLang="en-US" sz="3200" b="1"/>
          </a:p>
          <a:p>
            <a:r>
              <a:rPr lang="zh-CN" altLang="en-US" sz="3200" b="1"/>
              <a:t>⑵我和母亲走在前面，我的妻子和儿子走在后面</a:t>
            </a:r>
            <a:endParaRPr lang="zh-CN" altLang="en-US" sz="3200" b="1"/>
          </a:p>
          <a:p>
            <a:endParaRPr lang="zh-CN" altLang="en-US" sz="3200" b="1"/>
          </a:p>
          <a:p>
            <a:r>
              <a:rPr lang="zh-CN" altLang="en-US" sz="3200" b="1"/>
              <a:t>⑶我蹲下来，背起了母亲，妻子也蹲下来，背起了儿子。</a:t>
            </a:r>
            <a:endParaRPr lang="zh-CN" altLang="en-US" sz="3200" b="1"/>
          </a:p>
        </p:txBody>
      </p:sp>
      <p:sp>
        <p:nvSpPr>
          <p:cNvPr id="13" name="文本框 12"/>
          <p:cNvSpPr txBox="1"/>
          <p:nvPr/>
        </p:nvSpPr>
        <p:spPr>
          <a:xfrm>
            <a:off x="444500" y="1831975"/>
            <a:ext cx="76085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1D41D5"/>
                </a:solidFill>
              </a:rPr>
              <a:t>强调，对家人的尊重与重视，</a:t>
            </a:r>
            <a:r>
              <a:rPr lang="en-US" altLang="zh-CN" sz="2400" b="1">
                <a:solidFill>
                  <a:srgbClr val="1D41D5"/>
                </a:solidFill>
              </a:rPr>
              <a:t>“</a:t>
            </a:r>
            <a:r>
              <a:rPr lang="zh-CN" altLang="en-US" sz="2400" b="1">
                <a:solidFill>
                  <a:srgbClr val="1D41D5"/>
                </a:solidFill>
              </a:rPr>
              <a:t>我的</a:t>
            </a:r>
            <a:r>
              <a:rPr lang="en-US" altLang="zh-CN" sz="2400" b="1">
                <a:solidFill>
                  <a:srgbClr val="1D41D5"/>
                </a:solidFill>
              </a:rPr>
              <a:t>”</a:t>
            </a:r>
            <a:r>
              <a:rPr lang="zh-CN" altLang="en-US" sz="2400" b="1">
                <a:solidFill>
                  <a:srgbClr val="1D41D5"/>
                </a:solidFill>
              </a:rPr>
              <a:t>体现了责任感。</a:t>
            </a:r>
            <a:endParaRPr lang="zh-CN" altLang="en-US" sz="2400" b="1">
              <a:solidFill>
                <a:srgbClr val="1D41D5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91135" y="4152265"/>
            <a:ext cx="944562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</a:t>
            </a:r>
            <a:r>
              <a:rPr lang="zh-CN" altLang="en-US" sz="2800" b="1">
                <a:solidFill>
                  <a:srgbClr val="1D41D5"/>
                </a:solidFill>
              </a:rPr>
              <a:t>作为生命链条中最关键环节的中年人, 对上孝顺老人、对下呵护孩子，不仅仅是因为家庭情感的缘故</a:t>
            </a:r>
            <a:r>
              <a:rPr lang="en-US" altLang="zh-CN" sz="2800" b="1">
                <a:solidFill>
                  <a:srgbClr val="1D41D5"/>
                </a:solidFill>
              </a:rPr>
              <a:t>,</a:t>
            </a:r>
            <a:r>
              <a:rPr lang="zh-CN" altLang="en-US" sz="2800" b="1">
                <a:solidFill>
                  <a:srgbClr val="1D41D5"/>
                </a:solidFill>
              </a:rPr>
              <a:t>我们还可以</a:t>
            </a:r>
            <a:r>
              <a:rPr lang="zh-CN" altLang="en-US" sz="2800" b="1">
                <a:solidFill>
                  <a:srgbClr val="F43308"/>
                </a:solidFill>
              </a:rPr>
              <a:t>理解到对生命的珍重和责任感，理解到小家和谐和世界和谐。</a:t>
            </a:r>
            <a:endParaRPr lang="zh-CN" altLang="en-US" sz="2800" b="1">
              <a:solidFill>
                <a:srgbClr val="F43308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00600" y="261620"/>
            <a:ext cx="65690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关于责任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635" y="-2656635"/>
            <a:ext cx="6858001" cy="12172539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0322705" y="579094"/>
            <a:ext cx="65722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情感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723880" y="2152650"/>
            <a:ext cx="1694815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主题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03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1135" y="1279525"/>
            <a:ext cx="1013206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⑴这南方初春的田野，大块小块的新绿随意地铺着，有的浓，有的淡;树上的嫩芽也密了;田里的冬水也咕咕地起着水泡。这一切都使人想着一样东西———生命。</a:t>
            </a:r>
            <a:endParaRPr lang="zh-CN" altLang="en-US" sz="3200" b="1"/>
          </a:p>
          <a:p>
            <a:r>
              <a:rPr lang="zh-CN" altLang="en-US" sz="3200" b="1"/>
              <a:t>⑵她的眼随小路望去：那里有金色的菜花，两行整齐的桑树，尽头一口水波粼粼的鱼塘。</a:t>
            </a:r>
            <a:endParaRPr lang="zh-CN" altLang="en-US" sz="3200" b="1"/>
          </a:p>
          <a:p>
            <a:r>
              <a:rPr lang="zh-CN" altLang="en-US" sz="3200" b="1"/>
              <a:t>⑶今年的春天来得太迟，太迟了，有一些老人挺不住。但是春天总算来了。我的母亲又熬过了一个严冬。</a:t>
            </a:r>
            <a:endParaRPr lang="zh-CN" altLang="en-US" sz="3200" b="1"/>
          </a:p>
        </p:txBody>
      </p:sp>
      <p:sp>
        <p:nvSpPr>
          <p:cNvPr id="14" name="文本框 13"/>
          <p:cNvSpPr txBox="1"/>
          <p:nvPr/>
        </p:nvSpPr>
        <p:spPr>
          <a:xfrm>
            <a:off x="10160" y="4817745"/>
            <a:ext cx="1195070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</a:t>
            </a:r>
            <a:r>
              <a:rPr lang="zh-CN" altLang="en-US" sz="2800" b="1">
                <a:solidFill>
                  <a:srgbClr val="1D41D5"/>
                </a:solidFill>
              </a:rPr>
              <a:t>文章写于1985年。我父亲刚去世。照料了他多年的母亲似乎一下子给抽掉了生活目标，身体情况变得很复杂。我有个弟弟是医生，私下说，母亲处在丧偶综合症中，这是一个微妙的阶段，必须谨慎度过。—— 《二十年后说&lt;散步&gt;》莫怀戚</a:t>
            </a:r>
            <a:endParaRPr lang="zh-CN" altLang="en-US" sz="2800" b="1">
              <a:solidFill>
                <a:srgbClr val="1D41D5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00600" y="261620"/>
            <a:ext cx="65690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关于生命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635" y="-2656635"/>
            <a:ext cx="6858001" cy="12172539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0322705" y="579094"/>
            <a:ext cx="65722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情感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723880" y="2152650"/>
            <a:ext cx="1694815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主题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03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1135" y="968375"/>
            <a:ext cx="1013206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⑴这南方初春的田野，大块小块的新绿随意地铺着，有的浓，有的淡;树上的嫩芽也密了;田里的冬水也咕咕地起着水泡。这一切都使人想着一样东西———生命。</a:t>
            </a:r>
            <a:endParaRPr lang="zh-CN" altLang="en-US" sz="3200" b="1"/>
          </a:p>
          <a:p>
            <a:r>
              <a:rPr lang="zh-CN" altLang="en-US" sz="3200" b="1"/>
              <a:t>⑵她的眼随小路望去：那里有金色的菜花，两行整齐的桑树，尽头一口水波粼粼的鱼塘。</a:t>
            </a:r>
            <a:endParaRPr lang="zh-CN" altLang="en-US" sz="3200" b="1"/>
          </a:p>
          <a:p>
            <a:r>
              <a:rPr lang="zh-CN" altLang="en-US" sz="3200" b="1"/>
              <a:t>⑶今年的春天来得太迟，太迟了，有一些老人挺不住。但是春天总算来了。我的母亲又熬过了一个严冬。</a:t>
            </a:r>
            <a:endParaRPr lang="zh-CN" altLang="en-US" sz="3200" b="1"/>
          </a:p>
        </p:txBody>
      </p:sp>
      <p:sp>
        <p:nvSpPr>
          <p:cNvPr id="14" name="文本框 13"/>
          <p:cNvSpPr txBox="1"/>
          <p:nvPr/>
        </p:nvSpPr>
        <p:spPr>
          <a:xfrm>
            <a:off x="231775" y="4613275"/>
            <a:ext cx="1195070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</a:t>
            </a:r>
            <a:r>
              <a:rPr lang="zh-CN" altLang="en-US" sz="2800" b="1">
                <a:solidFill>
                  <a:srgbClr val="1D41D5"/>
                </a:solidFill>
              </a:rPr>
              <a:t>初春的田野一切充满了</a:t>
            </a:r>
            <a:r>
              <a:rPr lang="zh-CN" altLang="en-US" sz="2800" b="1">
                <a:solidFill>
                  <a:srgbClr val="C00000"/>
                </a:solidFill>
              </a:rPr>
              <a:t>生机和活力这一切</a:t>
            </a:r>
            <a:r>
              <a:rPr lang="zh-CN" altLang="en-US" sz="2800" b="1">
                <a:solidFill>
                  <a:srgbClr val="1D41D5"/>
                </a:solidFill>
              </a:rPr>
              <a:t>，都将使母亲想起一样东西—生命复活了。把母亲带进初春的田野，让母亲感受到蓬勃的生命的召唤，进而增强母亲活下来的信心!儿子鼓励母亲出来走走，希望让母亲呼吸新鲜空气感受新鲜气象的良苦用心体现了</a:t>
            </a:r>
            <a:r>
              <a:rPr lang="zh-CN" altLang="en-US" sz="2800" b="1">
                <a:solidFill>
                  <a:srgbClr val="C00000"/>
                </a:solidFill>
              </a:rPr>
              <a:t>他的孝顺</a:t>
            </a:r>
            <a:r>
              <a:rPr lang="zh-CN" altLang="en-US" sz="2800" b="1">
                <a:solidFill>
                  <a:srgbClr val="1D41D5"/>
                </a:solidFill>
              </a:rPr>
              <a:t>，也体现了</a:t>
            </a:r>
            <a:r>
              <a:rPr lang="zh-CN" altLang="en-US" sz="2800" b="1">
                <a:solidFill>
                  <a:srgbClr val="C00000"/>
                </a:solidFill>
              </a:rPr>
              <a:t>他对生命的珍惜与责任。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00600" y="261620"/>
            <a:ext cx="65690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关于生命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000" y="-2657270"/>
            <a:ext cx="6858001" cy="12172539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1146935" y="579094"/>
            <a:ext cx="657225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写作方法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04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43810" y="718185"/>
            <a:ext cx="1115949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/>
              <a:t>哪些写作方法值得你学习？</a:t>
            </a:r>
            <a:endParaRPr lang="zh-CN" altLang="en-US" sz="4000" b="1"/>
          </a:p>
        </p:txBody>
      </p:sp>
      <p:sp>
        <p:nvSpPr>
          <p:cNvPr id="3" name="文本框 2"/>
          <p:cNvSpPr txBox="1"/>
          <p:nvPr/>
        </p:nvSpPr>
        <p:spPr>
          <a:xfrm>
            <a:off x="856615" y="1931035"/>
            <a:ext cx="951992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穿插一笔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(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写景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)</a:t>
            </a:r>
            <a:r>
              <a:rPr lang="en-US" altLang="zh-CN" sz="3600" b="1" dirty="0">
                <a:latin typeface="Arial" panose="020B0604020202020204" pitchFamily="34" charset="0"/>
                <a:ea typeface="隶书" panose="02010509060101010101" charset="-122"/>
                <a:sym typeface="+mn-ea"/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烘托点染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隶书" panose="02010509060101010101" charset="-122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深化一笔（升华）</a:t>
            </a:r>
            <a:r>
              <a:rPr lang="en-US" altLang="zh-CN" sz="3600" b="1" dirty="0">
                <a:latin typeface="Arial" panose="020B0604020202020204" pitchFamily="34" charset="0"/>
                <a:ea typeface="隶书" panose="02010509060101010101" charset="-122"/>
                <a:sym typeface="+mn-ea"/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表达感悟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隶书" panose="02010509060101010101" charset="-122"/>
            </a:endParaRPr>
          </a:p>
          <a:p>
            <a:pPr eaLnBrk="0" hangingPunct="0"/>
            <a:r>
              <a:rPr lang="en-US" altLang="zh-CN" sz="36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         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以小见大</a:t>
            </a:r>
            <a:r>
              <a:rPr lang="en-US" altLang="zh-CN" sz="3600" b="1" dirty="0">
                <a:latin typeface="Arial" panose="020B0604020202020204" pitchFamily="34" charset="0"/>
                <a:ea typeface="隶书" panose="02010509060101010101" charset="-122"/>
                <a:sym typeface="+mn-ea"/>
              </a:rPr>
              <a:t>——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小事情大道理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隶书" panose="02010509060101010101" charset="-122"/>
              <a:sym typeface="+mn-ea"/>
            </a:endParaRPr>
          </a:p>
          <a:p>
            <a:pPr eaLnBrk="0" hangingPunct="0"/>
            <a:endParaRPr lang="zh-CN" altLang="en-US" sz="3600" b="1" dirty="0">
              <a:solidFill>
                <a:schemeClr val="tx1"/>
              </a:solidFill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77160" y="-2764585"/>
            <a:ext cx="6858001" cy="12172539"/>
          </a:xfrm>
          <a:prstGeom prst="rect">
            <a:avLst/>
          </a:prstGeom>
        </p:spPr>
      </p:pic>
      <p:pic>
        <p:nvPicPr>
          <p:cNvPr id="3" name="图片 2" descr="图片包含 餐桌&#10;&#10;已生成极高可信度的说明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449" y="816015"/>
            <a:ext cx="4839606" cy="6566169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1669415" y="953135"/>
            <a:ext cx="7834630" cy="891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选择一个点，改写成一首小诗吧。</a:t>
            </a:r>
            <a:endParaRPr lang="zh-CN" sz="40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233406" y="184528"/>
            <a:ext cx="2161210" cy="768350"/>
          </a:xfrm>
          <a:prstGeom prst="rect">
            <a:avLst/>
          </a:prstGeom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3000509000000000000" pitchFamily="65" charset="-122"/>
                <a:ea typeface="方正大标宋简体" panose="03000509000000000000" pitchFamily="65" charset="-122"/>
              </a:defRPr>
            </a:lvl1pPr>
          </a:lstStyle>
          <a:p>
            <a:r>
              <a:rPr lang="zh-CN" altLang="en-US" sz="4400" dirty="0">
                <a:solidFill>
                  <a:srgbClr val="A0D3CC"/>
                </a:solidFill>
                <a:latin typeface="康熙字典體" pitchFamily="2" charset="-120"/>
                <a:ea typeface="康熙字典體" pitchFamily="2" charset="-120"/>
              </a:rPr>
              <a:t>改  写</a:t>
            </a:r>
            <a:endParaRPr lang="zh-CN" altLang="en-US" sz="4400" dirty="0">
              <a:solidFill>
                <a:srgbClr val="A0D3CC"/>
              </a:solidFill>
              <a:latin typeface="康熙字典體" pitchFamily="2" charset="-120"/>
              <a:ea typeface="康熙字典體" pitchFamily="2" charset="-12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533989" y="5075699"/>
            <a:ext cx="611235" cy="479098"/>
            <a:chOff x="6527239" y="5601038"/>
            <a:chExt cx="492088" cy="385707"/>
          </a:xfrm>
        </p:grpSpPr>
        <p:pic>
          <p:nvPicPr>
            <p:cNvPr id="37" name="Picture 2" descr="http://img.hb.aicdn.com/abdfbcaeedb85dbf45185b6c0c52f5633f3cfe2e60c0-CoRSc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580" y="5601038"/>
              <a:ext cx="374479" cy="3857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文本框 37"/>
            <p:cNvSpPr txBox="1"/>
            <p:nvPr/>
          </p:nvSpPr>
          <p:spPr>
            <a:xfrm>
              <a:off x="6527239" y="5601038"/>
              <a:ext cx="492088" cy="3468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节气</a:t>
              </a:r>
              <a:endParaRPr lang="en-US" altLang="zh-CN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特辑</a:t>
              </a:r>
              <a:endParaRPr lang="zh-CN" altLang="en-US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223645" y="2389505"/>
            <a:ext cx="903668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/>
              <a:t>  </a:t>
            </a:r>
            <a:r>
              <a:rPr lang="zh-CN" altLang="en-US" sz="3600"/>
              <a:t>前面也是妈妈和儿子</a:t>
            </a:r>
            <a:r>
              <a:rPr lang="en-US" altLang="zh-CN" sz="3600"/>
              <a:t>\</a:t>
            </a:r>
            <a:r>
              <a:rPr lang="zh-CN" altLang="en-US" sz="3600"/>
              <a:t>后面也是妈妈和儿子</a:t>
            </a:r>
            <a:r>
              <a:rPr lang="en-US" altLang="zh-CN" sz="3600"/>
              <a:t>\</a:t>
            </a:r>
            <a:r>
              <a:rPr lang="zh-CN" altLang="en-US" sz="3600"/>
              <a:t>小孩子的话儿</a:t>
            </a:r>
            <a:r>
              <a:rPr lang="en-US" altLang="zh-CN" sz="3600"/>
              <a:t>\</a:t>
            </a:r>
            <a:r>
              <a:rPr lang="zh-CN" altLang="en-US" sz="3600"/>
              <a:t>总是那么天真</a:t>
            </a:r>
            <a:r>
              <a:rPr lang="en-US" altLang="zh-CN" sz="3600"/>
              <a:t>\\</a:t>
            </a:r>
            <a:r>
              <a:rPr lang="zh-CN" altLang="en-US" sz="3600"/>
              <a:t>但不知怎的</a:t>
            </a:r>
            <a:r>
              <a:rPr lang="en-US" altLang="zh-CN" sz="3600"/>
              <a:t>\</a:t>
            </a:r>
            <a:r>
              <a:rPr lang="zh-CN" altLang="en-US" sz="3600"/>
              <a:t>小孩子的话儿</a:t>
            </a:r>
            <a:r>
              <a:rPr lang="en-US" altLang="zh-CN" sz="3600"/>
              <a:t>\</a:t>
            </a:r>
            <a:r>
              <a:rPr lang="zh-CN" altLang="en-US" sz="3600"/>
              <a:t>总能说中</a:t>
            </a:r>
            <a:r>
              <a:rPr lang="en-US" altLang="zh-CN" sz="3600"/>
              <a:t>\</a:t>
            </a:r>
            <a:r>
              <a:rPr lang="zh-CN" altLang="en-US" sz="3600"/>
              <a:t>那</a:t>
            </a:r>
            <a:r>
              <a:rPr lang="en-US" altLang="zh-CN" sz="3600"/>
              <a:t>\</a:t>
            </a:r>
            <a:r>
              <a:rPr lang="zh-CN" altLang="en-US" sz="3600"/>
              <a:t>生命的轮回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77160" y="-2764585"/>
            <a:ext cx="6858001" cy="12172539"/>
          </a:xfrm>
          <a:prstGeom prst="rect">
            <a:avLst/>
          </a:prstGeom>
        </p:spPr>
      </p:pic>
      <p:pic>
        <p:nvPicPr>
          <p:cNvPr id="3" name="图片 2" descr="图片包含 餐桌&#10;&#10;已生成极高可信度的说明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449" y="816015"/>
            <a:ext cx="4839606" cy="6566169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1613535" y="1657985"/>
            <a:ext cx="7834630" cy="1691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你的生活中有这些小事么？你有什么感悟？</a:t>
            </a:r>
            <a:endParaRPr lang="zh-CN" sz="40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533989" y="5075699"/>
            <a:ext cx="611235" cy="479098"/>
            <a:chOff x="6527239" y="5601038"/>
            <a:chExt cx="492088" cy="385707"/>
          </a:xfrm>
        </p:grpSpPr>
        <p:pic>
          <p:nvPicPr>
            <p:cNvPr id="37" name="Picture 2" descr="http://img.hb.aicdn.com/abdfbcaeedb85dbf45185b6c0c52f5633f3cfe2e60c0-CoRSc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580" y="5601038"/>
              <a:ext cx="374479" cy="3857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文本框 37"/>
            <p:cNvSpPr txBox="1"/>
            <p:nvPr/>
          </p:nvSpPr>
          <p:spPr>
            <a:xfrm>
              <a:off x="6527239" y="5601038"/>
              <a:ext cx="492088" cy="3468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节气</a:t>
              </a:r>
              <a:endParaRPr lang="en-US" altLang="zh-CN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特辑</a:t>
              </a:r>
              <a:endParaRPr lang="zh-CN" altLang="en-US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作业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、读《范爱农》，写人物性格、情节、感想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、《散步》字词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遍，包括增加的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、准备《西游记》《论语》《世说新语》书本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36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作业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955800"/>
            <a:ext cx="10256520" cy="1976755"/>
          </a:xfrm>
        </p:spPr>
        <p:txBody>
          <a:bodyPr/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、选择一个小专题写下来。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</a:t>
            </a:r>
            <a:r>
              <a:rPr 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做《阳光学评》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P24</a:t>
            </a:r>
            <a:endParaRPr lang="en-US" altLang="zh-CN" sz="3600" b="1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endParaRPr lang="zh-CN" altLang="en-US" sz="36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5400000" flipH="1">
            <a:off x="2667000" y="-2657270"/>
            <a:ext cx="6858001" cy="12172539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0011469" y="3164393"/>
            <a:ext cx="1289286" cy="1254442"/>
            <a:chOff x="3172936" y="2639251"/>
            <a:chExt cx="1289286" cy="1254442"/>
          </a:xfrm>
        </p:grpSpPr>
        <p:sp>
          <p:nvSpPr>
            <p:cNvPr id="7" name="矩形 6"/>
            <p:cNvSpPr/>
            <p:nvPr/>
          </p:nvSpPr>
          <p:spPr>
            <a:xfrm>
              <a:off x="3172936" y="2774951"/>
              <a:ext cx="738664" cy="1035049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乙酉甲申雷雨惊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乘除却贺芒种晴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插秧先插蚤籼稻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少忍数旬蒸米成</a:t>
              </a:r>
              <a:endParaRPr lang="zh-CN" altLang="en-US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1600" y="2639251"/>
              <a:ext cx="550622" cy="1254442"/>
            </a:xfrm>
            <a:prstGeom prst="rect">
              <a:avLst/>
            </a:prstGeom>
          </p:spPr>
        </p:pic>
        <p:cxnSp>
          <p:nvCxnSpPr>
            <p:cNvPr id="9" name="直接连接符 8"/>
            <p:cNvCxnSpPr/>
            <p:nvPr/>
          </p:nvCxnSpPr>
          <p:spPr>
            <a:xfrm>
              <a:off x="3397250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3542268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3680142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6487589" y="4208857"/>
            <a:ext cx="611235" cy="479098"/>
            <a:chOff x="6527239" y="5601038"/>
            <a:chExt cx="492088" cy="385707"/>
          </a:xfrm>
        </p:grpSpPr>
        <p:pic>
          <p:nvPicPr>
            <p:cNvPr id="13" name="Picture 2" descr="http://img.hb.aicdn.com/abdfbcaeedb85dbf45185b6c0c52f5633f3cfe2e60c0-CoRSc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580" y="5601038"/>
              <a:ext cx="374479" cy="3857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文本框 13"/>
            <p:cNvSpPr txBox="1"/>
            <p:nvPr/>
          </p:nvSpPr>
          <p:spPr>
            <a:xfrm>
              <a:off x="6527239" y="5601038"/>
              <a:ext cx="492088" cy="3468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节气</a:t>
              </a:r>
              <a:endParaRPr lang="en-US" altLang="zh-CN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特辑</a:t>
              </a:r>
              <a:endParaRPr lang="zh-CN" altLang="en-US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</p:txBody>
        </p:sp>
      </p:grpSp>
      <p:pic>
        <p:nvPicPr>
          <p:cNvPr id="5" name="图片 4" descr="图片包含 猫, 就坐, 室内, 餐桌&#10;&#10;已生成高可信度的说明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89" y="19206"/>
            <a:ext cx="5106333" cy="7216951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6707321" y="2289122"/>
            <a:ext cx="738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汉仪小隶书简" panose="02010609000101010101" pitchFamily="49" charset="-122"/>
                <a:ea typeface="汉仪小隶书简" panose="02010609000101010101" pitchFamily="49" charset="-122"/>
              </a:defRPr>
            </a:lvl1pPr>
          </a:lstStyle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康熙字典體" pitchFamily="2" charset="-120"/>
                <a:ea typeface="康熙字典體" pitchFamily="2" charset="-120"/>
              </a:rPr>
              <a:t>感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063319" y="2461364"/>
            <a:ext cx="7767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>
                <a:solidFill>
                  <a:schemeClr val="tx1">
                    <a:lumMod val="75000"/>
                    <a:lumOff val="25000"/>
                  </a:schemeClr>
                </a:solidFill>
                <a:latin typeface="汉仪雪君体简" panose="02010600000101010101" pitchFamily="2" charset="-122"/>
                <a:ea typeface="汉仪雪君体简" panose="02010600000101010101" pitchFamily="2" charset="-122"/>
              </a:defRPr>
            </a:lvl1pPr>
          </a:lstStyle>
          <a:p>
            <a:r>
              <a:rPr lang="zh-CN" altLang="en-US" dirty="0"/>
              <a:t>谢</a:t>
            </a:r>
            <a:endParaRPr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6707321" y="3171118"/>
            <a:ext cx="402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汉仪小隶书简" panose="02010609000101010101" pitchFamily="49" charset="-122"/>
                <a:ea typeface="汉仪小隶书简" panose="02010609000101010101" pitchFamily="49" charset="-122"/>
              </a:defRPr>
            </a:lvl1pPr>
          </a:lstStyle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康熙字典體" pitchFamily="2" charset="-120"/>
                <a:ea typeface="康熙字典體" pitchFamily="2" charset="-120"/>
              </a:rPr>
              <a:t>收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496260" y="3492330"/>
            <a:ext cx="43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汉仪小隶书简" panose="02010609000101010101" pitchFamily="49" charset="-122"/>
                <a:ea typeface="汉仪小隶书简" panose="02010609000101010101" pitchFamily="49" charset="-122"/>
              </a:defRPr>
            </a:lvl1pPr>
          </a:lstStyle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康熙字典體" pitchFamily="2" charset="-120"/>
                <a:ea typeface="康熙字典體" pitchFamily="2" charset="-120"/>
              </a:rPr>
              <a:t>听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康熙字典體" pitchFamily="2" charset="-120"/>
              <a:ea typeface="康熙字典體" pitchFamily="2" charset="-120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11365.277165354331,&quot;width&quot;:8041.4692913385825}"/>
</p:tagLst>
</file>

<file path=ppt/tags/tag2.xml><?xml version="1.0" encoding="utf-8"?>
<p:tagLst xmlns:p="http://schemas.openxmlformats.org/presentationml/2006/main">
  <p:tag name="KSO_WPP_MARK_KEY" val="3f32e173-5ba7-4e59-95d2-f3f6bf12218e"/>
  <p:tag name="COMMONDATA" val="eyJoZGlkIjoiYzlkMzdmZjEzNDc4ZDlkYmMxMGM3ZGE0MzgxMDIzZmI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2234</Words>
  <Application>WPS 演示</Application>
  <PresentationFormat>宽屏</PresentationFormat>
  <Paragraphs>275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30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50" baseType="lpstr">
      <vt:lpstr>Arial</vt:lpstr>
      <vt:lpstr>宋体</vt:lpstr>
      <vt:lpstr>Wingdings</vt:lpstr>
      <vt:lpstr>方正仿宋简体</vt:lpstr>
      <vt:lpstr>微软雅黑</vt:lpstr>
      <vt:lpstr>汉仪小隶书简</vt:lpstr>
      <vt:lpstr>康熙字典體</vt:lpstr>
      <vt:lpstr>Century Gothic</vt:lpstr>
      <vt:lpstr>华文楷体</vt:lpstr>
      <vt:lpstr>华文宋体</vt:lpstr>
      <vt:lpstr>Times New Roman</vt:lpstr>
      <vt:lpstr>方正大标宋简体</vt:lpstr>
      <vt:lpstr>MingLiU-ExtB</vt:lpstr>
      <vt:lpstr>腾祥范笑歌楷书简</vt:lpstr>
      <vt:lpstr>苏新诗柳楷简</vt:lpstr>
      <vt:lpstr>Wingdings</vt:lpstr>
      <vt:lpstr>黑体</vt:lpstr>
      <vt:lpstr>微软雅黑 Light</vt:lpstr>
      <vt:lpstr>汉仪雪君体简</vt:lpstr>
      <vt:lpstr>Calibri</vt:lpstr>
      <vt:lpstr>Arial Unicode MS</vt:lpstr>
      <vt:lpstr>Calibri Light</vt:lpstr>
      <vt:lpstr>等线</vt:lpstr>
      <vt:lpstr>隶书</vt:lpstr>
      <vt:lpstr>楷体_GB2312</vt:lpstr>
      <vt:lpstr>新宋体</vt:lpstr>
      <vt:lpstr>华文隶书</vt:lpstr>
      <vt:lpstr>楷体</vt:lpstr>
      <vt:lpstr>华文行楷</vt:lpstr>
      <vt:lpstr>Verdana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作业</vt:lpstr>
      <vt:lpstr>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</dc:title>
  <dc:creator/>
  <cp:lastModifiedBy>琴</cp:lastModifiedBy>
  <cp:revision>16</cp:revision>
  <dcterms:created xsi:type="dcterms:W3CDTF">2019-10-14T08:06:00Z</dcterms:created>
  <dcterms:modified xsi:type="dcterms:W3CDTF">2022-09-29T08:01:52Z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2052-11.1.0.12358</vt:lpwstr>
  </property>
  <property fmtid="{D5CDD505-2E9C-101B-9397-08002B2CF9AE}" pid="3" name="ICV">
    <vt:lpwstr>17E7162209D94FF99297E5E9FB9EDC29</vt:lpwstr>
  </property>
</Properties>
</file>