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66" r:id="rId2"/>
    <p:sldId id="260" r:id="rId3"/>
    <p:sldId id="256" r:id="rId4"/>
    <p:sldId id="261" r:id="rId5"/>
    <p:sldId id="257" r:id="rId6"/>
    <p:sldId id="264" r:id="rId7"/>
    <p:sldId id="265" r:id="rId8"/>
    <p:sldId id="267" r:id="rId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C2799"/>
    <a:srgbClr val="FAFAFA"/>
    <a:srgbClr val="7BFF21"/>
    <a:srgbClr val="FFCCCC"/>
    <a:srgbClr val="99CC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5620"/>
    <p:restoredTop sz="94660"/>
  </p:normalViewPr>
  <p:slideViewPr>
    <p:cSldViewPr>
      <p:cViewPr varScale="1">
        <p:scale>
          <a:sx n="69" d="100"/>
          <a:sy n="69" d="100"/>
        </p:scale>
        <p:origin x="-1196" y="-76"/>
      </p:cViewPr>
      <p:guideLst>
        <p:guide orient="horz" pos="2140"/>
        <p:guide pos="2882"/>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8" d="100"/>
          <a:sy n="68" d="100"/>
        </p:scale>
        <p:origin x="-3336" y="-108"/>
      </p:cViewPr>
      <p:guideLst>
        <p:guide orient="horz" pos="2853"/>
        <p:guide pos="2161"/>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1FD9C59-E53E-4FD2-B9E9-93CADD715973}" type="datetimeFigureOut">
              <a:rPr lang="zh-CN" altLang="en-US" smtClean="0"/>
              <a:pPr/>
              <a:t>2018/7/11</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99F992-1EE1-4CC7-A470-5B6A1FCACAFC}"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4199F992-1EE1-4CC7-A470-5B6A1FCACAFC}" type="slidenum">
              <a:rPr lang="zh-CN" altLang="en-US" smtClean="0"/>
              <a:pPr/>
              <a:t>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6"/>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2018/7/11</a:t>
            </a:fld>
            <a:endParaRPr lang="zh-CN" altLang="en-US" dirty="0"/>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pic>
        <p:nvPicPr>
          <p:cNvPr id="1026" name="Picture 2" descr="C:\Documents and Settings\zd\桌面\图片\590.jpg"/>
          <p:cNvPicPr>
            <a:picLocks noChangeAspect="1" noChangeArrowheads="1"/>
          </p:cNvPicPr>
          <p:nvPr userDrawn="1"/>
        </p:nvPicPr>
        <p:blipFill>
          <a:blip r:embed="rId2">
            <a:duotone>
              <a:schemeClr val="accent1">
                <a:shade val="45000"/>
                <a:satMod val="135000"/>
              </a:schemeClr>
              <a:prstClr val="white"/>
            </a:duotone>
            <a:lum contrast="4000"/>
          </a:blip>
          <a:srcRect/>
          <a:stretch>
            <a:fillRect/>
          </a:stretch>
        </p:blipFill>
        <p:spPr bwMode="auto">
          <a:xfrm>
            <a:off x="-190533" y="-142900"/>
            <a:ext cx="9334533" cy="7000900"/>
          </a:xfrm>
          <a:prstGeom prst="rect">
            <a:avLst/>
          </a:prstGeom>
          <a:noFill/>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1"/>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9"/>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9"/>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2018/7/11</a:t>
            </a:fld>
            <a:endParaRPr lang="zh-CN" altLang="en-US"/>
          </a:p>
        </p:txBody>
      </p:sp>
      <p:sp>
        <p:nvSpPr>
          <p:cNvPr id="5" name="页脚占位符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gif"/><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6.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srcRect l="17924" t="-2264" r="30115"/>
          <a:stretch>
            <a:fillRect/>
          </a:stretch>
        </p:blipFill>
        <p:spPr>
          <a:xfrm>
            <a:off x="-214346" y="-357214"/>
            <a:ext cx="9501254" cy="7387299"/>
          </a:xfrm>
          <a:prstGeom prst="rect">
            <a:avLst/>
          </a:prstGeom>
        </p:spPr>
      </p:pic>
      <p:sp>
        <p:nvSpPr>
          <p:cNvPr id="3" name="文本框 2"/>
          <p:cNvSpPr txBox="1"/>
          <p:nvPr/>
        </p:nvSpPr>
        <p:spPr>
          <a:xfrm>
            <a:off x="142844" y="2500306"/>
            <a:ext cx="7429552" cy="1446550"/>
          </a:xfrm>
          <a:prstGeom prst="rect">
            <a:avLst/>
          </a:prstGeom>
          <a:noFill/>
        </p:spPr>
        <p:txBody>
          <a:bodyPr wrap="square" rtlCol="0">
            <a:spAutoFit/>
          </a:bodyPr>
          <a:lstStyle/>
          <a:p>
            <a:r>
              <a:rPr lang="zh-CN" altLang="en-US" sz="8800" b="1" spc="100" dirty="0">
                <a:ln w="18000">
                  <a:solidFill>
                    <a:schemeClr val="accent1">
                      <a:satMod val="200000"/>
                      <a:tint val="72000"/>
                    </a:schemeClr>
                  </a:solidFill>
                  <a:prstDash val="solid"/>
                </a:ln>
                <a:solidFill>
                  <a:schemeClr val="accent3">
                    <a:lumMod val="60000"/>
                    <a:lumOff val="40000"/>
                  </a:schemeClr>
                </a:solidFill>
                <a:effectLst>
                  <a:glow rad="63500">
                    <a:schemeClr val="accent1">
                      <a:satMod val="175000"/>
                      <a:alpha val="40000"/>
                    </a:schemeClr>
                  </a:glow>
                  <a:outerShdw blurRad="25000" dist="20000" dir="16020000" algn="tl">
                    <a:schemeClr val="accent1">
                      <a:satMod val="200000"/>
                      <a:shade val="1000"/>
                      <a:alpha val="60000"/>
                    </a:schemeClr>
                  </a:outerShdw>
                </a:effectLst>
                <a:latin typeface="华文行楷" pitchFamily="2" charset="-122"/>
                <a:ea typeface="华文行楷" pitchFamily="2" charset="-122"/>
              </a:rPr>
              <a:t>杀不死的生物</a:t>
            </a:r>
          </a:p>
        </p:txBody>
      </p:sp>
      <p:pic>
        <p:nvPicPr>
          <p:cNvPr id="8" name="图片 7" descr="0cfc1a37f7ed808cd1ccbde65c951569_t018738488066ba4eb6"/>
          <p:cNvPicPr>
            <a:picLocks noChangeAspect="1"/>
          </p:cNvPicPr>
          <p:nvPr/>
        </p:nvPicPr>
        <p:blipFill>
          <a:blip r:embed="rId3"/>
          <a:stretch>
            <a:fillRect/>
          </a:stretch>
        </p:blipFill>
        <p:spPr>
          <a:xfrm rot="20731080">
            <a:off x="6737707" y="4092209"/>
            <a:ext cx="2077738" cy="158712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214678" y="428604"/>
            <a:ext cx="2019300" cy="1198880"/>
          </a:xfrm>
          <a:prstGeom prst="rect">
            <a:avLst/>
          </a:prstGeom>
          <a:noFill/>
          <a:ln>
            <a:noFill/>
          </a:ln>
        </p:spPr>
        <p:txBody>
          <a:bodyPr wrap="none" rtlCol="0" anchor="t">
            <a:spAutoFit/>
          </a:bodyPr>
          <a:lstStyle/>
          <a:p>
            <a:pPr algn="ctr"/>
            <a:r>
              <a:rPr lang="zh-CN" altLang="en-US" sz="7200" b="1" dirty="0">
                <a:ln w="50800" cmpd="thickThin">
                  <a:solidFill>
                    <a:srgbClr val="5B9BD5">
                      <a:lumMod val="75000"/>
                    </a:srgbClr>
                  </a:solidFill>
                  <a:prstDash val="solid"/>
                </a:ln>
                <a:solidFill>
                  <a:schemeClr val="bg1"/>
                </a:solidFill>
                <a:effectLst/>
              </a:rPr>
              <a:t>目录</a:t>
            </a:r>
          </a:p>
        </p:txBody>
      </p:sp>
      <p:sp>
        <p:nvSpPr>
          <p:cNvPr id="11" name="矩形 10"/>
          <p:cNvSpPr/>
          <p:nvPr/>
        </p:nvSpPr>
        <p:spPr>
          <a:xfrm>
            <a:off x="2798493" y="1864694"/>
            <a:ext cx="3030855" cy="706755"/>
          </a:xfrm>
          <a:prstGeom prst="rect">
            <a:avLst/>
          </a:prstGeom>
          <a:noFill/>
        </p:spPr>
        <p:txBody>
          <a:bodyPr wrap="none" lIns="91440" tIns="45720" rIns="91440" bIns="45720">
            <a:spAutoFit/>
          </a:bodyPr>
          <a:lstStyle/>
          <a:p>
            <a:pPr algn="ctr"/>
            <a:r>
              <a:rPr lang="en-US" altLang="zh-CN" sz="40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1</a:t>
            </a:r>
            <a:r>
              <a:rPr lang="zh-CN" altLang="en-US" sz="40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、灯塔水母</a:t>
            </a:r>
          </a:p>
        </p:txBody>
      </p:sp>
      <p:sp>
        <p:nvSpPr>
          <p:cNvPr id="5" name="矩形 4"/>
          <p:cNvSpPr/>
          <p:nvPr/>
        </p:nvSpPr>
        <p:spPr>
          <a:xfrm>
            <a:off x="2798241" y="2717499"/>
            <a:ext cx="2482215" cy="706755"/>
          </a:xfrm>
          <a:prstGeom prst="rect">
            <a:avLst/>
          </a:prstGeom>
          <a:noFill/>
        </p:spPr>
        <p:txBody>
          <a:bodyPr wrap="none" lIns="91440" tIns="45720" rIns="91440" bIns="45720">
            <a:spAutoFit/>
          </a:bodyPr>
          <a:lstStyle/>
          <a:p>
            <a:pPr algn="ctr"/>
            <a:r>
              <a:rPr lang="en-US" altLang="zh-CN"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2</a:t>
            </a:r>
            <a:r>
              <a:rPr lang="zh-CN" altLang="en-US"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、水熊虫</a:t>
            </a:r>
            <a:endParaRPr lang="zh-CN" altLang="en-US"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7" name="TextBox 6"/>
          <p:cNvSpPr txBox="1"/>
          <p:nvPr/>
        </p:nvSpPr>
        <p:spPr>
          <a:xfrm>
            <a:off x="2798445" y="3515694"/>
            <a:ext cx="3143272" cy="706755"/>
          </a:xfrm>
          <a:prstGeom prst="rect">
            <a:avLst/>
          </a:prstGeom>
          <a:noFill/>
        </p:spPr>
        <p:txBody>
          <a:bodyPr wrap="square" rtlCol="0">
            <a:spAutoFit/>
          </a:bodyPr>
          <a:lstStyle/>
          <a:p>
            <a:r>
              <a:rPr lang="en-US" altLang="zh-CN" sz="40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3</a:t>
            </a:r>
            <a:r>
              <a:rPr lang="zh-CN" altLang="en-US" sz="40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、灯蛾毛虫</a:t>
            </a:r>
            <a:endParaRPr lang="zh-CN" altLang="en-US" sz="40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ndParaRPr>
          </a:p>
        </p:txBody>
      </p:sp>
      <p:sp>
        <p:nvSpPr>
          <p:cNvPr id="6" name="TextBox 6"/>
          <p:cNvSpPr txBox="1"/>
          <p:nvPr/>
        </p:nvSpPr>
        <p:spPr>
          <a:xfrm>
            <a:off x="2798445" y="4280869"/>
            <a:ext cx="3794125" cy="706755"/>
          </a:xfrm>
          <a:prstGeom prst="rect">
            <a:avLst/>
          </a:prstGeom>
          <a:noFill/>
        </p:spPr>
        <p:txBody>
          <a:bodyPr wrap="square" rtlCol="0">
            <a:spAutoFit/>
          </a:bodyPr>
          <a:lstStyle/>
          <a:p>
            <a:r>
              <a:rPr lang="en-US" altLang="zh-CN" sz="40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4</a:t>
            </a:r>
            <a:r>
              <a:rPr lang="zh-CN" altLang="en-US" sz="40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、耐辐射球菌</a:t>
            </a:r>
          </a:p>
        </p:txBody>
      </p:sp>
      <p:sp>
        <p:nvSpPr>
          <p:cNvPr id="8" name="矩形 7"/>
          <p:cNvSpPr/>
          <p:nvPr/>
        </p:nvSpPr>
        <p:spPr>
          <a:xfrm>
            <a:off x="2798128" y="5079699"/>
            <a:ext cx="1971675" cy="706755"/>
          </a:xfrm>
          <a:prstGeom prst="rect">
            <a:avLst/>
          </a:prstGeom>
          <a:noFill/>
          <a:ln>
            <a:noFill/>
          </a:ln>
        </p:spPr>
        <p:txBody>
          <a:bodyPr wrap="none" rtlCol="0" anchor="t">
            <a:spAutoFit/>
          </a:bodyPr>
          <a:lstStyle/>
          <a:p>
            <a:pPr algn="ctr"/>
            <a:r>
              <a:rPr lang="en-US" altLang="zh-CN" sz="4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5</a:t>
            </a:r>
            <a:r>
              <a:rPr lang="zh-CN" altLang="en-US" sz="4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、蜜獾</a:t>
            </a:r>
          </a:p>
        </p:txBody>
      </p:sp>
      <p:pic>
        <p:nvPicPr>
          <p:cNvPr id="9" name="Picture 2" descr="C:\Documents and Settings\zd\桌面\图片\灯塔水母\fd6d00d5144737d92b984f040c195294_t0136af7c13fe96a6d8.jpg"/>
          <p:cNvPicPr>
            <a:picLocks noChangeAspect="1" noChangeArrowheads="1"/>
          </p:cNvPicPr>
          <p:nvPr/>
        </p:nvPicPr>
        <p:blipFill>
          <a:blip r:embed="rId2" cstate="print"/>
          <a:srcRect/>
          <a:stretch>
            <a:fillRect/>
          </a:stretch>
        </p:blipFill>
        <p:spPr bwMode="auto">
          <a:xfrm rot="20580000">
            <a:off x="292411" y="672141"/>
            <a:ext cx="1785950" cy="1330533"/>
          </a:xfrm>
          <a:prstGeom prst="rect">
            <a:avLst/>
          </a:prstGeom>
          <a:noFill/>
        </p:spPr>
      </p:pic>
      <p:pic>
        <p:nvPicPr>
          <p:cNvPr id="2050" name="Picture 2" descr="C:\Documents and Settings\zd\桌面\图片\水熊虫\2451c97b5d4d09fdd1bcc50938210234_t0171bd23a9788cb7b5.jpg"/>
          <p:cNvPicPr>
            <a:picLocks noChangeAspect="1" noChangeArrowheads="1"/>
          </p:cNvPicPr>
          <p:nvPr/>
        </p:nvPicPr>
        <p:blipFill>
          <a:blip r:embed="rId3"/>
          <a:srcRect/>
          <a:stretch>
            <a:fillRect/>
          </a:stretch>
        </p:blipFill>
        <p:spPr bwMode="auto">
          <a:xfrm rot="420000">
            <a:off x="294943" y="3285490"/>
            <a:ext cx="2160893" cy="1214422"/>
          </a:xfrm>
          <a:prstGeom prst="rect">
            <a:avLst/>
          </a:prstGeom>
          <a:noFill/>
        </p:spPr>
      </p:pic>
      <p:pic>
        <p:nvPicPr>
          <p:cNvPr id="47" name="图片 46" descr="0295a5a079ca9a1385338eec1acb100c_13836319_13836319_1347525158653_mthumb"/>
          <p:cNvPicPr>
            <a:picLocks noChangeAspect="1"/>
          </p:cNvPicPr>
          <p:nvPr/>
        </p:nvPicPr>
        <p:blipFill>
          <a:blip r:embed="rId4" cstate="print"/>
          <a:stretch>
            <a:fillRect/>
          </a:stretch>
        </p:blipFill>
        <p:spPr>
          <a:xfrm rot="20760000">
            <a:off x="6592570" y="440055"/>
            <a:ext cx="1782445" cy="1213485"/>
          </a:xfrm>
          <a:prstGeom prst="rect">
            <a:avLst/>
          </a:prstGeom>
        </p:spPr>
      </p:pic>
      <p:pic>
        <p:nvPicPr>
          <p:cNvPr id="89" name="图片 88"/>
          <p:cNvPicPr>
            <a:picLocks noChangeAspect="1"/>
          </p:cNvPicPr>
          <p:nvPr/>
        </p:nvPicPr>
        <p:blipFill>
          <a:blip r:embed="rId5" cstate="print"/>
          <a:stretch>
            <a:fillRect/>
          </a:stretch>
        </p:blipFill>
        <p:spPr>
          <a:xfrm rot="1020000">
            <a:off x="6731000" y="2730500"/>
            <a:ext cx="1111885" cy="1111885"/>
          </a:xfrm>
          <a:prstGeom prst="rect">
            <a:avLst/>
          </a:prstGeom>
        </p:spPr>
      </p:pic>
      <p:pic>
        <p:nvPicPr>
          <p:cNvPr id="16" name="图片 15"/>
          <p:cNvPicPr>
            <a:picLocks noChangeAspect="1"/>
          </p:cNvPicPr>
          <p:nvPr/>
        </p:nvPicPr>
        <p:blipFill>
          <a:blip r:embed="rId6"/>
          <a:stretch>
            <a:fillRect/>
          </a:stretch>
        </p:blipFill>
        <p:spPr>
          <a:xfrm rot="21180000">
            <a:off x="6018418" y="4931752"/>
            <a:ext cx="2485390" cy="161417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0"/>
            <a:ext cx="3095720" cy="954107"/>
          </a:xfrm>
          <a:prstGeom prst="rect">
            <a:avLst/>
          </a:prstGeom>
          <a:noFill/>
        </p:spPr>
        <p:txBody>
          <a:bodyPr wrap="none" lIns="91440" tIns="45720" rIns="91440" bIns="45720">
            <a:spAutoFit/>
          </a:bodyPr>
          <a:lstStyle/>
          <a:p>
            <a:pPr algn="ctr"/>
            <a:r>
              <a:rPr lang="zh-CN" altLang="en-US" sz="56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灯塔水母</a:t>
            </a:r>
            <a:endParaRPr lang="zh-CN" altLang="en-US" sz="56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grpSp>
        <p:nvGrpSpPr>
          <p:cNvPr id="41" name="组合 40"/>
          <p:cNvGrpSpPr/>
          <p:nvPr/>
        </p:nvGrpSpPr>
        <p:grpSpPr>
          <a:xfrm>
            <a:off x="0" y="928670"/>
            <a:ext cx="2967057" cy="180975"/>
            <a:chOff x="-142908" y="857232"/>
            <a:chExt cx="2967057" cy="180975"/>
          </a:xfrm>
        </p:grpSpPr>
        <p:grpSp>
          <p:nvGrpSpPr>
            <p:cNvPr id="32" name="组合 31"/>
            <p:cNvGrpSpPr/>
            <p:nvPr/>
          </p:nvGrpSpPr>
          <p:grpSpPr>
            <a:xfrm>
              <a:off x="500034" y="857232"/>
              <a:ext cx="1895487" cy="180975"/>
              <a:chOff x="4572000" y="1714488"/>
              <a:chExt cx="1895487" cy="180975"/>
            </a:xfrm>
          </p:grpSpPr>
          <p:grpSp>
            <p:nvGrpSpPr>
              <p:cNvPr id="23" name="组合 22"/>
              <p:cNvGrpSpPr/>
              <p:nvPr/>
            </p:nvGrpSpPr>
            <p:grpSpPr>
              <a:xfrm>
                <a:off x="4572000" y="1714488"/>
                <a:ext cx="609603" cy="180975"/>
                <a:chOff x="4462463" y="3357562"/>
                <a:chExt cx="609603" cy="180975"/>
              </a:xfrm>
            </p:grpSpPr>
            <p:pic>
              <p:nvPicPr>
                <p:cNvPr id="1028" name="Picture 4" descr="C:\Documents and Settings\zd\桌面\图片\473.gif"/>
                <p:cNvPicPr>
                  <a:picLocks noChangeAspect="1" noChangeArrowheads="1" noCrop="1"/>
                </p:cNvPicPr>
                <p:nvPr/>
              </p:nvPicPr>
              <p:blipFill>
                <a:blip r:embed="rId3"/>
                <a:srcRect/>
                <a:stretch>
                  <a:fillRect/>
                </a:stretch>
              </p:blipFill>
              <p:spPr bwMode="auto">
                <a:xfrm>
                  <a:off x="4462463" y="3357562"/>
                  <a:ext cx="180975" cy="180975"/>
                </a:xfrm>
                <a:prstGeom prst="rect">
                  <a:avLst/>
                </a:prstGeom>
                <a:noFill/>
              </p:spPr>
            </p:pic>
            <p:pic>
              <p:nvPicPr>
                <p:cNvPr id="20" name="Picture 4" descr="C:\Documents and Settings\zd\桌面\图片\473.gif"/>
                <p:cNvPicPr>
                  <a:picLocks noChangeAspect="1" noChangeArrowheads="1" noCrop="1"/>
                </p:cNvPicPr>
                <p:nvPr/>
              </p:nvPicPr>
              <p:blipFill>
                <a:blip r:embed="rId3"/>
                <a:srcRect/>
                <a:stretch>
                  <a:fillRect/>
                </a:stretch>
              </p:blipFill>
              <p:spPr bwMode="auto">
                <a:xfrm>
                  <a:off x="4676777" y="3357562"/>
                  <a:ext cx="180975" cy="180975"/>
                </a:xfrm>
                <a:prstGeom prst="rect">
                  <a:avLst/>
                </a:prstGeom>
                <a:noFill/>
              </p:spPr>
            </p:pic>
            <p:pic>
              <p:nvPicPr>
                <p:cNvPr id="21" name="Picture 4" descr="C:\Documents and Settings\zd\桌面\图片\473.gif"/>
                <p:cNvPicPr>
                  <a:picLocks noChangeAspect="1" noChangeArrowheads="1" noCrop="1"/>
                </p:cNvPicPr>
                <p:nvPr/>
              </p:nvPicPr>
              <p:blipFill>
                <a:blip r:embed="rId3"/>
                <a:srcRect/>
                <a:stretch>
                  <a:fillRect/>
                </a:stretch>
              </p:blipFill>
              <p:spPr bwMode="auto">
                <a:xfrm>
                  <a:off x="4891091" y="3357562"/>
                  <a:ext cx="180975" cy="180975"/>
                </a:xfrm>
                <a:prstGeom prst="rect">
                  <a:avLst/>
                </a:prstGeom>
                <a:noFill/>
              </p:spPr>
            </p:pic>
          </p:grpSp>
          <p:grpSp>
            <p:nvGrpSpPr>
              <p:cNvPr id="24" name="组合 23"/>
              <p:cNvGrpSpPr/>
              <p:nvPr/>
            </p:nvGrpSpPr>
            <p:grpSpPr>
              <a:xfrm>
                <a:off x="5214942" y="1714488"/>
                <a:ext cx="609603" cy="180975"/>
                <a:chOff x="4462463" y="3357562"/>
                <a:chExt cx="609603" cy="180975"/>
              </a:xfrm>
            </p:grpSpPr>
            <p:pic>
              <p:nvPicPr>
                <p:cNvPr id="25" name="Picture 4" descr="C:\Documents and Settings\zd\桌面\图片\473.gif"/>
                <p:cNvPicPr>
                  <a:picLocks noChangeAspect="1" noChangeArrowheads="1" noCrop="1"/>
                </p:cNvPicPr>
                <p:nvPr/>
              </p:nvPicPr>
              <p:blipFill>
                <a:blip r:embed="rId3"/>
                <a:srcRect/>
                <a:stretch>
                  <a:fillRect/>
                </a:stretch>
              </p:blipFill>
              <p:spPr bwMode="auto">
                <a:xfrm>
                  <a:off x="4462463" y="3357562"/>
                  <a:ext cx="180975" cy="180975"/>
                </a:xfrm>
                <a:prstGeom prst="rect">
                  <a:avLst/>
                </a:prstGeom>
                <a:noFill/>
              </p:spPr>
            </p:pic>
            <p:pic>
              <p:nvPicPr>
                <p:cNvPr id="26" name="Picture 4" descr="C:\Documents and Settings\zd\桌面\图片\473.gif"/>
                <p:cNvPicPr>
                  <a:picLocks noChangeAspect="1" noChangeArrowheads="1" noCrop="1"/>
                </p:cNvPicPr>
                <p:nvPr/>
              </p:nvPicPr>
              <p:blipFill>
                <a:blip r:embed="rId3"/>
                <a:srcRect/>
                <a:stretch>
                  <a:fillRect/>
                </a:stretch>
              </p:blipFill>
              <p:spPr bwMode="auto">
                <a:xfrm>
                  <a:off x="4676777" y="3357562"/>
                  <a:ext cx="180975" cy="180975"/>
                </a:xfrm>
                <a:prstGeom prst="rect">
                  <a:avLst/>
                </a:prstGeom>
                <a:noFill/>
              </p:spPr>
            </p:pic>
            <p:pic>
              <p:nvPicPr>
                <p:cNvPr id="27" name="Picture 4" descr="C:\Documents and Settings\zd\桌面\图片\473.gif"/>
                <p:cNvPicPr>
                  <a:picLocks noChangeAspect="1" noChangeArrowheads="1" noCrop="1"/>
                </p:cNvPicPr>
                <p:nvPr/>
              </p:nvPicPr>
              <p:blipFill>
                <a:blip r:embed="rId3"/>
                <a:srcRect/>
                <a:stretch>
                  <a:fillRect/>
                </a:stretch>
              </p:blipFill>
              <p:spPr bwMode="auto">
                <a:xfrm>
                  <a:off x="4891091" y="3357562"/>
                  <a:ext cx="180975" cy="180975"/>
                </a:xfrm>
                <a:prstGeom prst="rect">
                  <a:avLst/>
                </a:prstGeom>
                <a:noFill/>
              </p:spPr>
            </p:pic>
          </p:grpSp>
          <p:grpSp>
            <p:nvGrpSpPr>
              <p:cNvPr id="28" name="组合 27"/>
              <p:cNvGrpSpPr/>
              <p:nvPr/>
            </p:nvGrpSpPr>
            <p:grpSpPr>
              <a:xfrm>
                <a:off x="5857884" y="1714488"/>
                <a:ext cx="609603" cy="180975"/>
                <a:chOff x="4462463" y="3357562"/>
                <a:chExt cx="609603" cy="180975"/>
              </a:xfrm>
            </p:grpSpPr>
            <p:pic>
              <p:nvPicPr>
                <p:cNvPr id="29" name="Picture 4" descr="C:\Documents and Settings\zd\桌面\图片\473.gif"/>
                <p:cNvPicPr>
                  <a:picLocks noChangeAspect="1" noChangeArrowheads="1" noCrop="1"/>
                </p:cNvPicPr>
                <p:nvPr/>
              </p:nvPicPr>
              <p:blipFill>
                <a:blip r:embed="rId3"/>
                <a:srcRect/>
                <a:stretch>
                  <a:fillRect/>
                </a:stretch>
              </p:blipFill>
              <p:spPr bwMode="auto">
                <a:xfrm>
                  <a:off x="4462463" y="3357562"/>
                  <a:ext cx="180975" cy="180975"/>
                </a:xfrm>
                <a:prstGeom prst="rect">
                  <a:avLst/>
                </a:prstGeom>
                <a:noFill/>
              </p:spPr>
            </p:pic>
            <p:pic>
              <p:nvPicPr>
                <p:cNvPr id="30" name="Picture 4" descr="C:\Documents and Settings\zd\桌面\图片\473.gif"/>
                <p:cNvPicPr>
                  <a:picLocks noChangeAspect="1" noChangeArrowheads="1" noCrop="1"/>
                </p:cNvPicPr>
                <p:nvPr/>
              </p:nvPicPr>
              <p:blipFill>
                <a:blip r:embed="rId3"/>
                <a:srcRect/>
                <a:stretch>
                  <a:fillRect/>
                </a:stretch>
              </p:blipFill>
              <p:spPr bwMode="auto">
                <a:xfrm>
                  <a:off x="4676777" y="3357562"/>
                  <a:ext cx="180975" cy="180975"/>
                </a:xfrm>
                <a:prstGeom prst="rect">
                  <a:avLst/>
                </a:prstGeom>
                <a:noFill/>
              </p:spPr>
            </p:pic>
            <p:pic>
              <p:nvPicPr>
                <p:cNvPr id="31" name="Picture 4" descr="C:\Documents and Settings\zd\桌面\图片\473.gif"/>
                <p:cNvPicPr>
                  <a:picLocks noChangeAspect="1" noChangeArrowheads="1" noCrop="1"/>
                </p:cNvPicPr>
                <p:nvPr/>
              </p:nvPicPr>
              <p:blipFill>
                <a:blip r:embed="rId3"/>
                <a:srcRect/>
                <a:stretch>
                  <a:fillRect/>
                </a:stretch>
              </p:blipFill>
              <p:spPr bwMode="auto">
                <a:xfrm>
                  <a:off x="4891091" y="3357562"/>
                  <a:ext cx="180975" cy="180975"/>
                </a:xfrm>
                <a:prstGeom prst="rect">
                  <a:avLst/>
                </a:prstGeom>
                <a:noFill/>
              </p:spPr>
            </p:pic>
          </p:grpSp>
        </p:grpSp>
        <p:grpSp>
          <p:nvGrpSpPr>
            <p:cNvPr id="33" name="组合 32"/>
            <p:cNvGrpSpPr/>
            <p:nvPr/>
          </p:nvGrpSpPr>
          <p:grpSpPr>
            <a:xfrm>
              <a:off x="2428860" y="857232"/>
              <a:ext cx="395289" cy="180975"/>
              <a:chOff x="4462463" y="3357562"/>
              <a:chExt cx="395289" cy="180975"/>
            </a:xfrm>
          </p:grpSpPr>
          <p:pic>
            <p:nvPicPr>
              <p:cNvPr id="34" name="Picture 4" descr="C:\Documents and Settings\zd\桌面\图片\473.gif"/>
              <p:cNvPicPr>
                <a:picLocks noChangeAspect="1" noChangeArrowheads="1" noCrop="1"/>
              </p:cNvPicPr>
              <p:nvPr/>
            </p:nvPicPr>
            <p:blipFill>
              <a:blip r:embed="rId3"/>
              <a:srcRect/>
              <a:stretch>
                <a:fillRect/>
              </a:stretch>
            </p:blipFill>
            <p:spPr bwMode="auto">
              <a:xfrm>
                <a:off x="4462463" y="3357562"/>
                <a:ext cx="180975" cy="180975"/>
              </a:xfrm>
              <a:prstGeom prst="rect">
                <a:avLst/>
              </a:prstGeom>
              <a:noFill/>
            </p:spPr>
          </p:pic>
          <p:pic>
            <p:nvPicPr>
              <p:cNvPr id="35" name="Picture 4" descr="C:\Documents and Settings\zd\桌面\图片\473.gif"/>
              <p:cNvPicPr>
                <a:picLocks noChangeAspect="1" noChangeArrowheads="1" noCrop="1"/>
              </p:cNvPicPr>
              <p:nvPr/>
            </p:nvPicPr>
            <p:blipFill>
              <a:blip r:embed="rId3"/>
              <a:srcRect/>
              <a:stretch>
                <a:fillRect/>
              </a:stretch>
            </p:blipFill>
            <p:spPr bwMode="auto">
              <a:xfrm>
                <a:off x="4676777" y="3357562"/>
                <a:ext cx="180975" cy="180975"/>
              </a:xfrm>
              <a:prstGeom prst="rect">
                <a:avLst/>
              </a:prstGeom>
              <a:noFill/>
            </p:spPr>
          </p:pic>
        </p:grpSp>
        <p:grpSp>
          <p:nvGrpSpPr>
            <p:cNvPr id="37" name="组合 36"/>
            <p:cNvGrpSpPr/>
            <p:nvPr/>
          </p:nvGrpSpPr>
          <p:grpSpPr>
            <a:xfrm>
              <a:off x="-142908" y="857232"/>
              <a:ext cx="609603" cy="180975"/>
              <a:chOff x="4462463" y="3357562"/>
              <a:chExt cx="609603" cy="180975"/>
            </a:xfrm>
          </p:grpSpPr>
          <p:pic>
            <p:nvPicPr>
              <p:cNvPr id="38" name="Picture 4" descr="C:\Documents and Settings\zd\桌面\图片\473.gif"/>
              <p:cNvPicPr>
                <a:picLocks noChangeAspect="1" noChangeArrowheads="1" noCrop="1"/>
              </p:cNvPicPr>
              <p:nvPr/>
            </p:nvPicPr>
            <p:blipFill>
              <a:blip r:embed="rId3"/>
              <a:srcRect/>
              <a:stretch>
                <a:fillRect/>
              </a:stretch>
            </p:blipFill>
            <p:spPr bwMode="auto">
              <a:xfrm>
                <a:off x="4462463" y="3357562"/>
                <a:ext cx="180975" cy="180975"/>
              </a:xfrm>
              <a:prstGeom prst="rect">
                <a:avLst/>
              </a:prstGeom>
              <a:noFill/>
            </p:spPr>
          </p:pic>
          <p:pic>
            <p:nvPicPr>
              <p:cNvPr id="39" name="Picture 4" descr="C:\Documents and Settings\zd\桌面\图片\473.gif"/>
              <p:cNvPicPr>
                <a:picLocks noChangeAspect="1" noChangeArrowheads="1" noCrop="1"/>
              </p:cNvPicPr>
              <p:nvPr/>
            </p:nvPicPr>
            <p:blipFill>
              <a:blip r:embed="rId3"/>
              <a:srcRect/>
              <a:stretch>
                <a:fillRect/>
              </a:stretch>
            </p:blipFill>
            <p:spPr bwMode="auto">
              <a:xfrm>
                <a:off x="4676777" y="3357562"/>
                <a:ext cx="180975" cy="180975"/>
              </a:xfrm>
              <a:prstGeom prst="rect">
                <a:avLst/>
              </a:prstGeom>
              <a:noFill/>
            </p:spPr>
          </p:pic>
          <p:pic>
            <p:nvPicPr>
              <p:cNvPr id="40" name="Picture 4" descr="C:\Documents and Settings\zd\桌面\图片\473.gif"/>
              <p:cNvPicPr>
                <a:picLocks noChangeAspect="1" noChangeArrowheads="1" noCrop="1"/>
              </p:cNvPicPr>
              <p:nvPr/>
            </p:nvPicPr>
            <p:blipFill>
              <a:blip r:embed="rId3"/>
              <a:srcRect/>
              <a:stretch>
                <a:fillRect/>
              </a:stretch>
            </p:blipFill>
            <p:spPr bwMode="auto">
              <a:xfrm>
                <a:off x="4891091" y="3357562"/>
                <a:ext cx="180975" cy="180975"/>
              </a:xfrm>
              <a:prstGeom prst="rect">
                <a:avLst/>
              </a:prstGeom>
              <a:noFill/>
            </p:spPr>
          </p:pic>
        </p:grpSp>
      </p:grpSp>
      <p:grpSp>
        <p:nvGrpSpPr>
          <p:cNvPr id="57" name="组合 56"/>
          <p:cNvGrpSpPr/>
          <p:nvPr/>
        </p:nvGrpSpPr>
        <p:grpSpPr>
          <a:xfrm>
            <a:off x="6143636" y="142852"/>
            <a:ext cx="2801722" cy="6505323"/>
            <a:chOff x="6056558" y="136368"/>
            <a:chExt cx="2801722" cy="6505323"/>
          </a:xfrm>
        </p:grpSpPr>
        <p:grpSp>
          <p:nvGrpSpPr>
            <p:cNvPr id="42" name="组合 41"/>
            <p:cNvGrpSpPr/>
            <p:nvPr/>
          </p:nvGrpSpPr>
          <p:grpSpPr>
            <a:xfrm>
              <a:off x="6056558" y="136368"/>
              <a:ext cx="2771733" cy="6364467"/>
              <a:chOff x="1017617" y="1863003"/>
              <a:chExt cx="3186831" cy="4340649"/>
            </a:xfrm>
          </p:grpSpPr>
          <p:sp>
            <p:nvSpPr>
              <p:cNvPr id="43" name="单圆角矩形 42"/>
              <p:cNvSpPr/>
              <p:nvPr/>
            </p:nvSpPr>
            <p:spPr>
              <a:xfrm rot="5400000">
                <a:off x="474595" y="2473799"/>
                <a:ext cx="4340649" cy="3119057"/>
              </a:xfrm>
              <a:prstGeom prst="snipRoundRect">
                <a:avLst/>
              </a:prstGeom>
              <a:noFill/>
              <a:ln w="50800">
                <a:solidFill>
                  <a:schemeClr val="accent5">
                    <a:lumMod val="75000"/>
                  </a:schemeClr>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TextBox 48"/>
              <p:cNvSpPr txBox="1"/>
              <p:nvPr/>
            </p:nvSpPr>
            <p:spPr>
              <a:xfrm>
                <a:off x="1181691" y="1924902"/>
                <a:ext cx="714380" cy="445776"/>
              </a:xfrm>
              <a:prstGeom prst="rect">
                <a:avLst/>
              </a:prstGeom>
              <a:noFill/>
            </p:spPr>
            <p:txBody>
              <a:bodyPr wrap="square" rtlCol="0">
                <a:spAutoFit/>
              </a:bodyPr>
              <a:lstStyle/>
              <a:p>
                <a:r>
                  <a:rPr lang="zh-CN" altLang="en-US" sz="35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endParaRPr lang="zh-CN" altLang="en-US" sz="35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46" name="TextBox 45"/>
              <p:cNvSpPr txBox="1"/>
              <p:nvPr/>
            </p:nvSpPr>
            <p:spPr>
              <a:xfrm>
                <a:off x="1017617" y="1913476"/>
                <a:ext cx="3119058" cy="956400"/>
              </a:xfrm>
              <a:prstGeom prst="rect">
                <a:avLst/>
              </a:prstGeom>
              <a:noFill/>
            </p:spPr>
            <p:txBody>
              <a:bodyPr wrap="square" rtlCol="0">
                <a:spAutoFit/>
              </a:bodyPr>
              <a:lstStyle/>
              <a:p>
                <a:r>
                  <a:rPr lang="zh-CN" altLang="en-US" dirty="0" smtClean="0"/>
                  <a:t>               </a:t>
                </a:r>
              </a:p>
              <a:p>
                <a:endParaRPr lang="zh-CN" altLang="en-US" dirty="0" smtClean="0"/>
              </a:p>
              <a:p>
                <a:endParaRPr lang="zh-CN" altLang="en-US" dirty="0" smtClean="0"/>
              </a:p>
              <a:p>
                <a:endParaRPr lang="zh-CN" altLang="en-US" dirty="0" smtClean="0"/>
              </a:p>
            </p:txBody>
          </p:sp>
        </p:grpSp>
        <p:sp>
          <p:nvSpPr>
            <p:cNvPr id="56" name="矩形 55"/>
            <p:cNvSpPr/>
            <p:nvPr/>
          </p:nvSpPr>
          <p:spPr>
            <a:xfrm>
              <a:off x="6143636" y="214290"/>
              <a:ext cx="2714644" cy="6427401"/>
            </a:xfrm>
            <a:prstGeom prst="rect">
              <a:avLst/>
            </a:prstGeom>
          </p:spPr>
          <p:txBody>
            <a:bodyPr wrap="square">
              <a:spAutoFit/>
            </a:bodyPr>
            <a:lstStyle/>
            <a:p>
              <a:pPr>
                <a:lnSpc>
                  <a:spcPts val="2000"/>
                </a:lnSpc>
              </a:pPr>
              <a:r>
                <a:rPr lang="en-US" sz="1400" dirty="0" smtClean="0"/>
                <a:t>       “</a:t>
              </a:r>
              <a:r>
                <a:rPr lang="zh-CN" altLang="en-US" sz="1400" dirty="0" smtClean="0"/>
                <a:t>灯塔水母</a:t>
              </a:r>
              <a:r>
                <a:rPr lang="en-US" sz="1400" dirty="0" smtClean="0"/>
                <a:t>”</a:t>
              </a:r>
              <a:r>
                <a:rPr lang="zh-CN" altLang="en-US" sz="1400" dirty="0" smtClean="0"/>
                <a:t>（</a:t>
              </a:r>
              <a:r>
                <a:rPr lang="en-US" sz="1400" dirty="0" err="1" smtClean="0"/>
                <a:t>Turritopsis</a:t>
              </a:r>
              <a:r>
                <a:rPr lang="en-US" sz="1400" dirty="0" smtClean="0"/>
                <a:t> </a:t>
              </a:r>
              <a:r>
                <a:rPr lang="en-US" sz="1400" dirty="0" err="1" smtClean="0"/>
                <a:t>nutricula</a:t>
              </a:r>
              <a:r>
                <a:rPr lang="zh-CN" altLang="en-US" sz="1400" dirty="0" smtClean="0"/>
                <a:t>）的微型海洋生物，很可能是世界上唯一不会死亡的生物。除非环境糟糕导致的死亡，从理论上来说灯塔水母是不会死亡的。对于某个灯塔水母，科学家根本无法说出它的年龄大小。</a:t>
              </a:r>
            </a:p>
            <a:p>
              <a:pPr>
                <a:lnSpc>
                  <a:spcPts val="2000"/>
                </a:lnSpc>
              </a:pPr>
              <a:r>
                <a:rPr lang="en-US" sz="1400" dirty="0" smtClean="0"/>
                <a:t>         “</a:t>
              </a:r>
              <a:r>
                <a:rPr lang="zh-CN" altLang="en-US" sz="1400" dirty="0" smtClean="0"/>
                <a:t>灯塔水母</a:t>
              </a:r>
              <a:r>
                <a:rPr lang="en-US" sz="1400" dirty="0" smtClean="0"/>
                <a:t>”</a:t>
              </a:r>
              <a:r>
                <a:rPr lang="zh-CN" altLang="en-US" sz="1400" dirty="0" smtClean="0"/>
                <a:t>的直径只有</a:t>
              </a:r>
              <a:r>
                <a:rPr lang="en-US" sz="1400" dirty="0" smtClean="0"/>
                <a:t>4</a:t>
              </a:r>
              <a:r>
                <a:rPr lang="zh-CN" altLang="en-US" sz="1400" dirty="0" smtClean="0"/>
                <a:t>－</a:t>
              </a:r>
              <a:r>
                <a:rPr lang="en-US" sz="1400" dirty="0" smtClean="0"/>
                <a:t>5</a:t>
              </a:r>
              <a:r>
                <a:rPr lang="zh-CN" altLang="en-US" sz="1400" dirty="0" smtClean="0"/>
                <a:t>毫米，但就是这样一种非常微小的生物，却具有一种</a:t>
              </a:r>
              <a:r>
                <a:rPr lang="en-US" sz="1400" dirty="0" smtClean="0"/>
                <a:t>“</a:t>
              </a:r>
              <a:r>
                <a:rPr lang="zh-CN" altLang="en-US" sz="1400" b="1" dirty="0" smtClean="0">
                  <a:latin typeface="+mn-ea"/>
                </a:rPr>
                <a:t>返老还童</a:t>
              </a:r>
              <a:r>
                <a:rPr lang="en-US" sz="1400" dirty="0" smtClean="0"/>
                <a:t>”</a:t>
              </a:r>
              <a:r>
                <a:rPr lang="zh-CN" altLang="en-US" sz="1400" dirty="0" smtClean="0"/>
                <a:t>的神奇本领。通常情况下，水母会在繁殖完下一代后死亡，但</a:t>
              </a:r>
              <a:r>
                <a:rPr lang="en-US" sz="1400" dirty="0" smtClean="0"/>
                <a:t>“</a:t>
              </a:r>
              <a:r>
                <a:rPr lang="zh-CN" altLang="en-US" sz="1400" dirty="0" smtClean="0"/>
                <a:t>灯塔水母</a:t>
              </a:r>
              <a:r>
                <a:rPr lang="en-US" sz="1400" dirty="0" smtClean="0"/>
                <a:t>”</a:t>
              </a:r>
              <a:r>
                <a:rPr lang="zh-CN" altLang="en-US" sz="1400" dirty="0" smtClean="0"/>
                <a:t>在达到性成熟阶段之后，又会重新回到年轻阶段，并开始另一次生命过程，而且从理论上讲，这种循环过程是周而复始、可以永远重复下去的。</a:t>
              </a:r>
            </a:p>
            <a:p>
              <a:pPr>
                <a:lnSpc>
                  <a:spcPts val="2000"/>
                </a:lnSpc>
              </a:pPr>
              <a:r>
                <a:rPr lang="en-US" sz="1400" dirty="0" smtClean="0"/>
                <a:t>        “</a:t>
              </a:r>
              <a:r>
                <a:rPr lang="zh-CN" altLang="en-US" sz="1400" dirty="0" smtClean="0"/>
                <a:t>灯塔水母</a:t>
              </a:r>
              <a:r>
                <a:rPr lang="en-US" sz="1400" dirty="0" smtClean="0"/>
                <a:t>”</a:t>
              </a:r>
              <a:r>
                <a:rPr lang="zh-CN" altLang="en-US" sz="1400" dirty="0" smtClean="0"/>
                <a:t>属于水螅虫纲，是一种主要以更小微生物为主要食物的捕食性生物，采用无性繁殖方式，多生活在热带海域。科学家们强调说，</a:t>
              </a:r>
              <a:r>
                <a:rPr lang="en-US" sz="1400" dirty="0" smtClean="0"/>
                <a:t>“</a:t>
              </a:r>
              <a:r>
                <a:rPr lang="zh-CN" altLang="en-US" sz="1400" dirty="0" smtClean="0"/>
                <a:t>灯塔水母</a:t>
              </a:r>
              <a:r>
                <a:rPr lang="en-US" sz="1400" dirty="0" smtClean="0"/>
                <a:t>”</a:t>
              </a:r>
              <a:r>
                <a:rPr lang="zh-CN" altLang="en-US" sz="1400" dirty="0" smtClean="0"/>
                <a:t>是目前唯一发现的能够从性成熟阶段回复到的幼虫阶段的生物。</a:t>
              </a:r>
              <a:endParaRPr lang="zh-CN" altLang="en-US" sz="1400" dirty="0"/>
            </a:p>
          </p:txBody>
        </p:sp>
      </p:grpSp>
      <p:grpSp>
        <p:nvGrpSpPr>
          <p:cNvPr id="67" name="组合 66"/>
          <p:cNvGrpSpPr/>
          <p:nvPr/>
        </p:nvGrpSpPr>
        <p:grpSpPr>
          <a:xfrm>
            <a:off x="5572132" y="142852"/>
            <a:ext cx="785818" cy="2866415"/>
            <a:chOff x="5572132" y="142852"/>
            <a:chExt cx="785818" cy="2866415"/>
          </a:xfrm>
        </p:grpSpPr>
        <p:grpSp>
          <p:nvGrpSpPr>
            <p:cNvPr id="62" name="组合 61"/>
            <p:cNvGrpSpPr/>
            <p:nvPr/>
          </p:nvGrpSpPr>
          <p:grpSpPr>
            <a:xfrm>
              <a:off x="5572132" y="142852"/>
              <a:ext cx="714380" cy="2857520"/>
              <a:chOff x="5572132" y="142852"/>
              <a:chExt cx="714380" cy="2857520"/>
            </a:xfrm>
          </p:grpSpPr>
          <p:sp>
            <p:nvSpPr>
              <p:cNvPr id="58" name="椭圆 57"/>
              <p:cNvSpPr/>
              <p:nvPr/>
            </p:nvSpPr>
            <p:spPr>
              <a:xfrm>
                <a:off x="5572132" y="2285992"/>
                <a:ext cx="714380" cy="714380"/>
              </a:xfrm>
              <a:prstGeom prst="ellipse">
                <a:avLst/>
              </a:prstGeom>
              <a:scene3d>
                <a:camera prst="orthographicFront"/>
                <a:lightRig rig="threePt" dir="t"/>
              </a:scene3d>
              <a:sp3d>
                <a:bevelT w="152400" h="50800" prst="softRound"/>
              </a:sp3d>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p>
            </p:txBody>
          </p:sp>
          <p:sp>
            <p:nvSpPr>
              <p:cNvPr id="59" name="椭圆 58"/>
              <p:cNvSpPr/>
              <p:nvPr/>
            </p:nvSpPr>
            <p:spPr>
              <a:xfrm>
                <a:off x="5572132" y="142852"/>
                <a:ext cx="714380" cy="714380"/>
              </a:xfrm>
              <a:prstGeom prst="ellipse">
                <a:avLst/>
              </a:prstGeom>
              <a:scene3d>
                <a:camera prst="orthographicFront"/>
                <a:lightRig rig="threePt" dir="t"/>
              </a:scene3d>
              <a:sp3d>
                <a:bevelT w="152400" h="50800" prst="softRound"/>
              </a:sp3d>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p>
            </p:txBody>
          </p:sp>
          <p:sp>
            <p:nvSpPr>
              <p:cNvPr id="60" name="椭圆 59"/>
              <p:cNvSpPr/>
              <p:nvPr/>
            </p:nvSpPr>
            <p:spPr>
              <a:xfrm>
                <a:off x="5572132" y="857232"/>
                <a:ext cx="714380" cy="714380"/>
              </a:xfrm>
              <a:prstGeom prst="ellipse">
                <a:avLst/>
              </a:prstGeom>
              <a:scene3d>
                <a:camera prst="orthographicFront"/>
                <a:lightRig rig="threePt" dir="t"/>
              </a:scene3d>
              <a:sp3d>
                <a:bevelT w="152400" h="50800" prst="softRound"/>
              </a:sp3d>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p>
            </p:txBody>
          </p:sp>
          <p:sp>
            <p:nvSpPr>
              <p:cNvPr id="61" name="椭圆 60"/>
              <p:cNvSpPr/>
              <p:nvPr/>
            </p:nvSpPr>
            <p:spPr>
              <a:xfrm>
                <a:off x="5572132" y="1571612"/>
                <a:ext cx="714380" cy="714380"/>
              </a:xfrm>
              <a:prstGeom prst="ellipse">
                <a:avLst/>
              </a:prstGeom>
              <a:scene3d>
                <a:camera prst="orthographicFront"/>
                <a:lightRig rig="threePt" dir="t"/>
              </a:scene3d>
              <a:sp3d>
                <a:bevelT w="152400" h="50800" prst="softRound"/>
              </a:sp3d>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p>
            </p:txBody>
          </p:sp>
        </p:grpSp>
        <p:sp>
          <p:nvSpPr>
            <p:cNvPr id="63" name="TextBox 62"/>
            <p:cNvSpPr txBox="1"/>
            <p:nvPr/>
          </p:nvSpPr>
          <p:spPr>
            <a:xfrm>
              <a:off x="5572132" y="142852"/>
              <a:ext cx="785818" cy="723275"/>
            </a:xfrm>
            <a:prstGeom prst="rect">
              <a:avLst/>
            </a:prstGeom>
            <a:noFill/>
          </p:spPr>
          <p:txBody>
            <a:bodyPr wrap="square" rtlCol="0">
              <a:spAutoFit/>
            </a:bodyPr>
            <a:lstStyle/>
            <a:p>
              <a:r>
                <a:rPr lang="zh-CN" altLang="en-US" sz="41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生</a:t>
              </a:r>
              <a:endParaRPr lang="zh-CN" altLang="en-US" sz="41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64" name="TextBox 63"/>
            <p:cNvSpPr txBox="1"/>
            <p:nvPr/>
          </p:nvSpPr>
          <p:spPr>
            <a:xfrm>
              <a:off x="5572132" y="857232"/>
              <a:ext cx="785818" cy="723275"/>
            </a:xfrm>
            <a:prstGeom prst="rect">
              <a:avLst/>
            </a:prstGeom>
            <a:noFill/>
          </p:spPr>
          <p:txBody>
            <a:bodyPr wrap="square" rtlCol="0">
              <a:spAutoFit/>
            </a:bodyPr>
            <a:lstStyle/>
            <a:p>
              <a:r>
                <a:rPr lang="zh-CN" altLang="en-US" sz="41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物</a:t>
              </a:r>
              <a:endParaRPr lang="zh-CN" altLang="en-US" sz="41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65" name="TextBox 64"/>
            <p:cNvSpPr txBox="1"/>
            <p:nvPr/>
          </p:nvSpPr>
          <p:spPr>
            <a:xfrm>
              <a:off x="5572132" y="1571612"/>
              <a:ext cx="785818" cy="723275"/>
            </a:xfrm>
            <a:prstGeom prst="rect">
              <a:avLst/>
            </a:prstGeom>
            <a:noFill/>
          </p:spPr>
          <p:txBody>
            <a:bodyPr wrap="square" rtlCol="0">
              <a:spAutoFit/>
            </a:bodyPr>
            <a:lstStyle/>
            <a:p>
              <a:r>
                <a:rPr lang="zh-CN" altLang="en-US" sz="41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简</a:t>
              </a:r>
              <a:endParaRPr lang="zh-CN" altLang="en-US" sz="41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66" name="TextBox 65"/>
            <p:cNvSpPr txBox="1"/>
            <p:nvPr/>
          </p:nvSpPr>
          <p:spPr>
            <a:xfrm>
              <a:off x="5572132" y="2285992"/>
              <a:ext cx="785818" cy="723275"/>
            </a:xfrm>
            <a:prstGeom prst="rect">
              <a:avLst/>
            </a:prstGeom>
            <a:noFill/>
          </p:spPr>
          <p:txBody>
            <a:bodyPr wrap="square" rtlCol="0">
              <a:spAutoFit/>
            </a:bodyPr>
            <a:lstStyle/>
            <a:p>
              <a:r>
                <a:rPr lang="zh-CN" altLang="en-US" sz="41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介</a:t>
              </a:r>
              <a:endParaRPr lang="zh-CN" altLang="en-US" sz="41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grpSp>
      <p:sp>
        <p:nvSpPr>
          <p:cNvPr id="44" name="椭圆 43"/>
          <p:cNvSpPr/>
          <p:nvPr/>
        </p:nvSpPr>
        <p:spPr>
          <a:xfrm>
            <a:off x="142844" y="1357298"/>
            <a:ext cx="2857520" cy="2500330"/>
          </a:xfrm>
          <a:prstGeom prst="ellipse">
            <a:avLst/>
          </a:prstGeom>
          <a:noFill/>
          <a:ln w="57150" cmpd="thinThick">
            <a:solidFill>
              <a:srgbClr val="92D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TextBox 44"/>
          <p:cNvSpPr txBox="1"/>
          <p:nvPr/>
        </p:nvSpPr>
        <p:spPr>
          <a:xfrm>
            <a:off x="214282" y="1357298"/>
            <a:ext cx="2857520" cy="2631490"/>
          </a:xfrm>
          <a:prstGeom prst="rect">
            <a:avLst/>
          </a:prstGeom>
          <a:noFill/>
          <a:ln>
            <a:noFill/>
          </a:ln>
        </p:spPr>
        <p:txBody>
          <a:bodyPr wrap="square" rtlCol="0">
            <a:spAutoFit/>
          </a:bodyPr>
          <a:lstStyle/>
          <a:p>
            <a:pPr>
              <a:lnSpc>
                <a:spcPts val="1800"/>
              </a:lnSpc>
            </a:pPr>
            <a:r>
              <a:rPr lang="zh-CN" altLang="en-US" sz="1400" dirty="0" smtClean="0">
                <a:latin typeface="+mn-ea"/>
              </a:rPr>
              <a:t>           </a:t>
            </a:r>
            <a:r>
              <a:rPr lang="zh-CN" altLang="en-US" sz="1300" dirty="0" smtClean="0">
                <a:latin typeface="+mn-ea"/>
              </a:rPr>
              <a:t>灯塔水母                       </a:t>
            </a:r>
            <a:endParaRPr lang="en-US" altLang="zh-CN" sz="1300" dirty="0" smtClean="0">
              <a:latin typeface="+mn-ea"/>
            </a:endParaRPr>
          </a:p>
          <a:p>
            <a:pPr>
              <a:lnSpc>
                <a:spcPts val="1800"/>
              </a:lnSpc>
            </a:pPr>
            <a:r>
              <a:rPr lang="en-US" altLang="zh-CN" sz="1300" dirty="0" smtClean="0">
                <a:latin typeface="+mn-ea"/>
              </a:rPr>
              <a:t>     </a:t>
            </a:r>
            <a:r>
              <a:rPr lang="zh-CN" altLang="en-US" sz="1300" dirty="0" smtClean="0">
                <a:latin typeface="+mn-ea"/>
              </a:rPr>
              <a:t>最开始是在加勒比海被</a:t>
            </a:r>
            <a:endParaRPr lang="en-US" altLang="zh-CN" sz="1300" dirty="0" smtClean="0">
              <a:latin typeface="+mn-ea"/>
            </a:endParaRPr>
          </a:p>
          <a:p>
            <a:pPr>
              <a:lnSpc>
                <a:spcPts val="1800"/>
              </a:lnSpc>
            </a:pPr>
            <a:r>
              <a:rPr lang="en-US" altLang="zh-CN" sz="1300" dirty="0" smtClean="0">
                <a:latin typeface="+mn-ea"/>
              </a:rPr>
              <a:t>   </a:t>
            </a:r>
            <a:r>
              <a:rPr lang="zh-CN" altLang="en-US" sz="1300" dirty="0" smtClean="0">
                <a:latin typeface="+mn-ea"/>
              </a:rPr>
              <a:t>发现的，由于繁殖过程中个   </a:t>
            </a:r>
            <a:endParaRPr lang="en-US" altLang="zh-CN" sz="1300" dirty="0" smtClean="0">
              <a:latin typeface="+mn-ea"/>
            </a:endParaRPr>
          </a:p>
          <a:p>
            <a:pPr>
              <a:lnSpc>
                <a:spcPts val="1800"/>
              </a:lnSpc>
            </a:pPr>
            <a:r>
              <a:rPr lang="en-US" altLang="zh-CN" sz="1300" dirty="0" smtClean="0">
                <a:latin typeface="+mn-ea"/>
              </a:rPr>
              <a:t> </a:t>
            </a:r>
            <a:r>
              <a:rPr lang="zh-CN" altLang="en-US" sz="1300" dirty="0" smtClean="0">
                <a:latin typeface="+mn-ea"/>
              </a:rPr>
              <a:t>体不会减少，数量迅速增多，扩散到所有的海洋。史密森尼热带海洋研究所的米格列塔</a:t>
            </a:r>
            <a:r>
              <a:rPr lang="en-US" sz="1300" dirty="0" smtClean="0">
                <a:latin typeface="+mn-ea"/>
              </a:rPr>
              <a:t>(</a:t>
            </a:r>
            <a:r>
              <a:rPr lang="zh-CN" altLang="en-US" sz="1300" dirty="0" smtClean="0">
                <a:latin typeface="+mn-ea"/>
              </a:rPr>
              <a:t>音</a:t>
            </a:r>
            <a:r>
              <a:rPr lang="en-US" sz="1300" dirty="0" smtClean="0">
                <a:latin typeface="+mn-ea"/>
              </a:rPr>
              <a:t>)</a:t>
            </a:r>
            <a:r>
              <a:rPr lang="zh-CN" altLang="en-US" sz="1300" dirty="0" smtClean="0">
                <a:latin typeface="+mn-ea"/>
              </a:rPr>
              <a:t>博士表示： </a:t>
            </a:r>
            <a:r>
              <a:rPr lang="en-US" sz="1300" dirty="0" smtClean="0">
                <a:latin typeface="+mn-ea"/>
              </a:rPr>
              <a:t>“</a:t>
            </a:r>
            <a:r>
              <a:rPr lang="zh-CN" altLang="en-US" sz="1300" dirty="0" smtClean="0">
                <a:latin typeface="+mn-ea"/>
              </a:rPr>
              <a:t>全世界正在遭受无声的侵犯</a:t>
            </a:r>
            <a:r>
              <a:rPr lang="en-US" sz="1300" dirty="0" smtClean="0">
                <a:latin typeface="+mn-ea"/>
              </a:rPr>
              <a:t>”</a:t>
            </a:r>
            <a:r>
              <a:rPr lang="zh-CN" altLang="en-US" sz="1300" dirty="0" smtClean="0">
                <a:latin typeface="+mn-ea"/>
              </a:rPr>
              <a:t>。该   </a:t>
            </a:r>
            <a:endParaRPr lang="en-US" altLang="zh-CN" sz="1300" dirty="0" smtClean="0">
              <a:latin typeface="+mn-ea"/>
            </a:endParaRPr>
          </a:p>
          <a:p>
            <a:pPr>
              <a:lnSpc>
                <a:spcPts val="1800"/>
              </a:lnSpc>
            </a:pPr>
            <a:r>
              <a:rPr lang="en-US" altLang="zh-CN" sz="1300" dirty="0" smtClean="0">
                <a:latin typeface="+mn-ea"/>
              </a:rPr>
              <a:t> </a:t>
            </a:r>
            <a:r>
              <a:rPr lang="zh-CN" altLang="en-US" sz="1300" dirty="0" smtClean="0">
                <a:latin typeface="+mn-ea"/>
              </a:rPr>
              <a:t>报称，灯塔水母长生不老的秘诀   </a:t>
            </a:r>
            <a:endParaRPr lang="en-US" altLang="zh-CN" sz="1300" dirty="0" smtClean="0">
              <a:latin typeface="+mn-ea"/>
            </a:endParaRPr>
          </a:p>
          <a:p>
            <a:pPr>
              <a:lnSpc>
                <a:spcPts val="1800"/>
              </a:lnSpc>
            </a:pPr>
            <a:r>
              <a:rPr lang="en-US" altLang="zh-CN" sz="1300" dirty="0" smtClean="0">
                <a:latin typeface="+mn-ea"/>
              </a:rPr>
              <a:t>  </a:t>
            </a:r>
            <a:r>
              <a:rPr lang="zh-CN" altLang="en-US" sz="1300" dirty="0" smtClean="0">
                <a:latin typeface="+mn-ea"/>
              </a:rPr>
              <a:t>在于细胞的分化过程，科学家   </a:t>
            </a:r>
            <a:endParaRPr lang="en-US" altLang="zh-CN" sz="1300" dirty="0" smtClean="0">
              <a:latin typeface="+mn-ea"/>
            </a:endParaRPr>
          </a:p>
          <a:p>
            <a:pPr>
              <a:lnSpc>
                <a:spcPts val="1800"/>
              </a:lnSpc>
            </a:pPr>
            <a:r>
              <a:rPr lang="en-US" altLang="zh-CN" sz="1300" dirty="0" smtClean="0">
                <a:latin typeface="+mn-ea"/>
              </a:rPr>
              <a:t>     </a:t>
            </a:r>
            <a:r>
              <a:rPr lang="zh-CN" altLang="en-US" sz="1300" dirty="0" smtClean="0">
                <a:latin typeface="+mn-ea"/>
              </a:rPr>
              <a:t>们正在进一步研究准确</a:t>
            </a:r>
            <a:endParaRPr lang="en-US" altLang="zh-CN" sz="1300" dirty="0" smtClean="0">
              <a:latin typeface="+mn-ea"/>
            </a:endParaRPr>
          </a:p>
          <a:p>
            <a:pPr>
              <a:lnSpc>
                <a:spcPts val="1800"/>
              </a:lnSpc>
            </a:pPr>
            <a:r>
              <a:rPr lang="en-US" altLang="zh-CN" sz="1300" dirty="0" smtClean="0">
                <a:latin typeface="+mn-ea"/>
              </a:rPr>
              <a:t>           </a:t>
            </a:r>
            <a:r>
              <a:rPr lang="zh-CN" altLang="en-US" sz="1300" dirty="0" smtClean="0">
                <a:latin typeface="+mn-ea"/>
              </a:rPr>
              <a:t>的原因。</a:t>
            </a:r>
            <a:endParaRPr lang="zh-CN" altLang="en-US" sz="1300" dirty="0">
              <a:latin typeface="+mn-ea"/>
            </a:endParaRPr>
          </a:p>
        </p:txBody>
      </p:sp>
      <p:grpSp>
        <p:nvGrpSpPr>
          <p:cNvPr id="52" name="组合 51"/>
          <p:cNvGrpSpPr/>
          <p:nvPr/>
        </p:nvGrpSpPr>
        <p:grpSpPr>
          <a:xfrm rot="19860597">
            <a:off x="1903679" y="1039784"/>
            <a:ext cx="1469404" cy="2599310"/>
            <a:chOff x="1621356" y="1138180"/>
            <a:chExt cx="1197259" cy="2288163"/>
          </a:xfrm>
        </p:grpSpPr>
        <p:sp>
          <p:nvSpPr>
            <p:cNvPr id="47" name="等腰三角形 46"/>
            <p:cNvSpPr/>
            <p:nvPr/>
          </p:nvSpPr>
          <p:spPr>
            <a:xfrm rot="18594632">
              <a:off x="2024180" y="1041896"/>
              <a:ext cx="533917" cy="726485"/>
            </a:xfrm>
            <a:prstGeom prst="triangle">
              <a:avLst/>
            </a:prstGeom>
            <a:solidFill>
              <a:srgbClr val="FFCCCC"/>
            </a:solidFill>
            <a:ln w="3175">
              <a:solidFill>
                <a:srgbClr val="99CC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8" name="等腰三角形 47"/>
            <p:cNvSpPr/>
            <p:nvPr/>
          </p:nvSpPr>
          <p:spPr>
            <a:xfrm rot="20771161">
              <a:off x="2324427" y="1648388"/>
              <a:ext cx="494188" cy="784889"/>
            </a:xfrm>
            <a:prstGeom prst="triangle">
              <a:avLst/>
            </a:prstGeom>
            <a:solidFill>
              <a:srgbClr val="FFCCCC"/>
            </a:solidFill>
            <a:ln w="3175">
              <a:solidFill>
                <a:srgbClr val="99CC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0" name="等腰三角形 49"/>
            <p:cNvSpPr/>
            <p:nvPr/>
          </p:nvSpPr>
          <p:spPr>
            <a:xfrm rot="698359">
              <a:off x="2160857" y="2317113"/>
              <a:ext cx="554488" cy="816558"/>
            </a:xfrm>
            <a:prstGeom prst="triangle">
              <a:avLst/>
            </a:prstGeom>
            <a:solidFill>
              <a:srgbClr val="FFCCCC"/>
            </a:solidFill>
            <a:ln w="3175">
              <a:solidFill>
                <a:srgbClr val="99CC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1" name="等腰三角形 50"/>
            <p:cNvSpPr/>
            <p:nvPr/>
          </p:nvSpPr>
          <p:spPr>
            <a:xfrm rot="3368607">
              <a:off x="1758298" y="2779688"/>
              <a:ext cx="509713" cy="783597"/>
            </a:xfrm>
            <a:prstGeom prst="triangle">
              <a:avLst/>
            </a:prstGeom>
            <a:solidFill>
              <a:srgbClr val="FFCCCC"/>
            </a:solidFill>
            <a:ln w="3175">
              <a:solidFill>
                <a:srgbClr val="99CC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53" name="TextBox 52"/>
          <p:cNvSpPr txBox="1"/>
          <p:nvPr/>
        </p:nvSpPr>
        <p:spPr>
          <a:xfrm rot="19125697">
            <a:off x="2043199" y="1118298"/>
            <a:ext cx="642942" cy="630942"/>
          </a:xfrm>
          <a:prstGeom prst="rect">
            <a:avLst/>
          </a:prstGeom>
          <a:noFill/>
        </p:spPr>
        <p:txBody>
          <a:bodyPr wrap="square" rtlCol="0">
            <a:spAutoFit/>
          </a:bodyPr>
          <a:lstStyle/>
          <a:p>
            <a:r>
              <a:rPr lang="zh-CN" altLang="en-US" sz="35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分</a:t>
            </a:r>
            <a:endParaRPr lang="zh-CN" altLang="en-US" sz="35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4" name="TextBox 53"/>
          <p:cNvSpPr txBox="1"/>
          <p:nvPr/>
        </p:nvSpPr>
        <p:spPr>
          <a:xfrm rot="19890964">
            <a:off x="2683273" y="1686738"/>
            <a:ext cx="642942" cy="630942"/>
          </a:xfrm>
          <a:prstGeom prst="rect">
            <a:avLst/>
          </a:prstGeom>
          <a:noFill/>
        </p:spPr>
        <p:txBody>
          <a:bodyPr wrap="square" rtlCol="0">
            <a:spAutoFit/>
          </a:bodyPr>
          <a:lstStyle/>
          <a:p>
            <a:r>
              <a:rPr lang="zh-CN" altLang="en-US" sz="35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布</a:t>
            </a:r>
            <a:endParaRPr lang="zh-CN" altLang="en-US" sz="35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5" name="TextBox 54"/>
          <p:cNvSpPr txBox="1"/>
          <p:nvPr/>
        </p:nvSpPr>
        <p:spPr>
          <a:xfrm rot="20816922">
            <a:off x="2848988" y="2421875"/>
            <a:ext cx="642942" cy="630942"/>
          </a:xfrm>
          <a:prstGeom prst="rect">
            <a:avLst/>
          </a:prstGeom>
          <a:noFill/>
        </p:spPr>
        <p:txBody>
          <a:bodyPr wrap="square" rtlCol="0">
            <a:spAutoFit/>
          </a:bodyPr>
          <a:lstStyle/>
          <a:p>
            <a:r>
              <a:rPr lang="zh-CN" altLang="en-US" sz="35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地</a:t>
            </a:r>
            <a:endParaRPr lang="zh-CN" altLang="en-US" sz="35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68" name="TextBox 67"/>
          <p:cNvSpPr txBox="1"/>
          <p:nvPr/>
        </p:nvSpPr>
        <p:spPr>
          <a:xfrm rot="712109">
            <a:off x="2520587" y="3237526"/>
            <a:ext cx="642942" cy="630942"/>
          </a:xfrm>
          <a:prstGeom prst="rect">
            <a:avLst/>
          </a:prstGeom>
          <a:noFill/>
        </p:spPr>
        <p:txBody>
          <a:bodyPr wrap="square" rtlCol="0">
            <a:spAutoFit/>
          </a:bodyPr>
          <a:lstStyle/>
          <a:p>
            <a:r>
              <a:rPr lang="zh-CN" altLang="en-US" sz="35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区</a:t>
            </a:r>
            <a:endParaRPr lang="zh-CN" altLang="en-US" sz="35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1026" name="Picture 2" descr="C:\Documents and Settings\zd\桌面\图片\灯塔水母\3d45f11793decb58620b2be130a4c96d_t014d89e9df7d168c61.jpg"/>
          <p:cNvPicPr>
            <a:picLocks noChangeAspect="1" noChangeArrowheads="1"/>
          </p:cNvPicPr>
          <p:nvPr/>
        </p:nvPicPr>
        <p:blipFill>
          <a:blip r:embed="rId4"/>
          <a:srcRect/>
          <a:stretch>
            <a:fillRect/>
          </a:stretch>
        </p:blipFill>
        <p:spPr bwMode="auto">
          <a:xfrm>
            <a:off x="3428992" y="142852"/>
            <a:ext cx="1704977" cy="1281593"/>
          </a:xfrm>
          <a:prstGeom prst="rect">
            <a:avLst/>
          </a:prstGeom>
          <a:noFill/>
        </p:spPr>
      </p:pic>
      <p:sp>
        <p:nvSpPr>
          <p:cNvPr id="69" name="同侧圆角矩形 68"/>
          <p:cNvSpPr/>
          <p:nvPr/>
        </p:nvSpPr>
        <p:spPr>
          <a:xfrm>
            <a:off x="142844" y="4071942"/>
            <a:ext cx="5857916" cy="2571768"/>
          </a:xfrm>
          <a:prstGeom prst="round2SameRect">
            <a:avLst/>
          </a:prstGeom>
          <a:noFill/>
          <a:ln w="28575" cmpd="dbl">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TextBox 69"/>
          <p:cNvSpPr txBox="1"/>
          <p:nvPr/>
        </p:nvSpPr>
        <p:spPr>
          <a:xfrm>
            <a:off x="142844" y="4572008"/>
            <a:ext cx="5929354" cy="2120837"/>
          </a:xfrm>
          <a:prstGeom prst="rect">
            <a:avLst/>
          </a:prstGeom>
          <a:noFill/>
        </p:spPr>
        <p:txBody>
          <a:bodyPr wrap="square" rtlCol="0">
            <a:spAutoFit/>
          </a:bodyPr>
          <a:lstStyle/>
          <a:p>
            <a:pPr>
              <a:lnSpc>
                <a:spcPts val="2000"/>
              </a:lnSpc>
            </a:pPr>
            <a:r>
              <a:rPr lang="en-US" sz="1400" dirty="0" smtClean="0"/>
              <a:t>        </a:t>
            </a:r>
            <a:r>
              <a:rPr lang="en-US" sz="1300" dirty="0" smtClean="0"/>
              <a:t>1996</a:t>
            </a:r>
            <a:r>
              <a:rPr lang="zh-CN" altLang="en-US" sz="1300" dirty="0" smtClean="0"/>
              <a:t>年，意大利研究者</a:t>
            </a:r>
            <a:r>
              <a:rPr lang="en-US" sz="1300" dirty="0" err="1" smtClean="0"/>
              <a:t>Piraino</a:t>
            </a:r>
            <a:r>
              <a:rPr lang="zh-CN" altLang="en-US" sz="1300" dirty="0" smtClean="0"/>
              <a:t>等人对</a:t>
            </a:r>
            <a:r>
              <a:rPr lang="en-US" sz="1300" dirty="0" smtClean="0"/>
              <a:t>4000</a:t>
            </a:r>
            <a:r>
              <a:rPr lang="zh-CN" altLang="en-US" sz="1300" dirty="0" smtClean="0"/>
              <a:t>只不同发育阶段的水母型灯塔水母进行了不同环境条件下的转化诱导试验，这些环境条件包括：</a:t>
            </a:r>
          </a:p>
          <a:p>
            <a:pPr>
              <a:lnSpc>
                <a:spcPts val="2000"/>
              </a:lnSpc>
            </a:pPr>
            <a:r>
              <a:rPr lang="en-US" sz="1300" dirty="0" smtClean="0"/>
              <a:t>(1)</a:t>
            </a:r>
            <a:r>
              <a:rPr lang="zh-CN" altLang="en-US" sz="1300" dirty="0" smtClean="0"/>
              <a:t>饥饿；</a:t>
            </a:r>
            <a:r>
              <a:rPr lang="en-US" sz="1300" dirty="0" smtClean="0"/>
              <a:t>(2)</a:t>
            </a:r>
            <a:r>
              <a:rPr lang="zh-CN" altLang="en-US" sz="1300" dirty="0" smtClean="0"/>
              <a:t>突然改变水温</a:t>
            </a:r>
            <a:r>
              <a:rPr lang="en-US" sz="1300" dirty="0" smtClean="0"/>
              <a:t>(</a:t>
            </a:r>
            <a:r>
              <a:rPr lang="zh-CN" altLang="en-US" sz="1300" dirty="0" smtClean="0"/>
              <a:t>升高或降低</a:t>
            </a:r>
            <a:r>
              <a:rPr lang="en-US" sz="1300" dirty="0" smtClean="0"/>
              <a:t>)</a:t>
            </a:r>
            <a:r>
              <a:rPr lang="zh-CN" altLang="en-US" sz="1300" dirty="0" smtClean="0"/>
              <a:t>；</a:t>
            </a:r>
            <a:r>
              <a:rPr lang="en-US" sz="1300" dirty="0" smtClean="0"/>
              <a:t>(3)</a:t>
            </a:r>
            <a:r>
              <a:rPr lang="zh-CN" altLang="en-US" sz="1300" dirty="0" smtClean="0"/>
              <a:t>降低盐度；</a:t>
            </a:r>
            <a:r>
              <a:rPr lang="en-US" sz="1300" dirty="0" smtClean="0"/>
              <a:t>(4)</a:t>
            </a:r>
            <a:r>
              <a:rPr lang="zh-CN" altLang="en-US" sz="1300" dirty="0" smtClean="0"/>
              <a:t>机械损伤。</a:t>
            </a:r>
          </a:p>
          <a:p>
            <a:pPr>
              <a:lnSpc>
                <a:spcPts val="2000"/>
              </a:lnSpc>
            </a:pPr>
            <a:r>
              <a:rPr lang="zh-CN" altLang="en-US" sz="1300" dirty="0" smtClean="0"/>
              <a:t>        结果显示，在人为改变的环境下，不同发育阶段的灯塔水母均出现了水母型转化为水螅型的现象，但转化过程随水母型发育的程度不同有所差异。</a:t>
            </a:r>
          </a:p>
          <a:p>
            <a:pPr>
              <a:lnSpc>
                <a:spcPts val="2000"/>
              </a:lnSpc>
            </a:pPr>
            <a:r>
              <a:rPr lang="zh-CN" altLang="en-US" sz="1300" dirty="0" smtClean="0"/>
              <a:t>        从古至今，人类一直在孜孜不倦地追求长生不老，却从来没有人成功过。然而日前日本科学家宣布，一种叫做灯塔水母的微小生物或许能给人们带来长生不老的曙光。</a:t>
            </a:r>
            <a:endParaRPr lang="zh-CN" altLang="en-US" sz="1300" dirty="0"/>
          </a:p>
        </p:txBody>
      </p:sp>
      <p:sp>
        <p:nvSpPr>
          <p:cNvPr id="71" name="TextBox 70"/>
          <p:cNvSpPr txBox="1"/>
          <p:nvPr/>
        </p:nvSpPr>
        <p:spPr>
          <a:xfrm>
            <a:off x="357158" y="4000504"/>
            <a:ext cx="3214710" cy="707886"/>
          </a:xfrm>
          <a:prstGeom prst="rect">
            <a:avLst/>
          </a:prstGeom>
          <a:noFill/>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zh-CN" altLang="en-US" sz="4000" b="1" cap="all" dirty="0" smtClean="0">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相关实验</a:t>
            </a:r>
            <a:endParaRPr lang="zh-CN" altLang="en-US" sz="4000" b="1" cap="all" dirty="0">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pic>
        <p:nvPicPr>
          <p:cNvPr id="2" name="Picture 2" descr="C:\Documents and Settings\zd\桌面\图片\灯塔水母\fd6d00d5144737d92b984f040c195294_t0136af7c13fe96a6d8.jpg"/>
          <p:cNvPicPr>
            <a:picLocks noChangeAspect="1" noChangeArrowheads="1"/>
          </p:cNvPicPr>
          <p:nvPr/>
        </p:nvPicPr>
        <p:blipFill>
          <a:blip r:embed="rId5" cstate="print"/>
          <a:srcRect/>
          <a:stretch>
            <a:fillRect/>
          </a:stretch>
        </p:blipFill>
        <p:spPr bwMode="auto">
          <a:xfrm>
            <a:off x="3643306" y="2500306"/>
            <a:ext cx="1785950" cy="1330533"/>
          </a:xfrm>
          <a:prstGeom prst="rect">
            <a:avLst/>
          </a:prstGeom>
          <a:noFill/>
        </p:spPr>
      </p:pic>
      <p:sp>
        <p:nvSpPr>
          <p:cNvPr id="73" name="饼形 72"/>
          <p:cNvSpPr/>
          <p:nvPr/>
        </p:nvSpPr>
        <p:spPr>
          <a:xfrm rot="1390771">
            <a:off x="3447235" y="1634194"/>
            <a:ext cx="714380" cy="785818"/>
          </a:xfrm>
          <a:prstGeom prst="pie">
            <a:avLst/>
          </a:prstGeom>
          <a:solidFill>
            <a:srgbClr val="FFFF00"/>
          </a:solidFill>
        </p:spPr>
        <p:style>
          <a:lnRef idx="3">
            <a:schemeClr val="lt1"/>
          </a:lnRef>
          <a:fillRef idx="1">
            <a:schemeClr val="accent3"/>
          </a:fillRef>
          <a:effectRef idx="1">
            <a:schemeClr val="accent3"/>
          </a:effectRef>
          <a:fontRef idx="minor">
            <a:schemeClr val="lt1"/>
          </a:fontRef>
        </p:style>
        <p:txBody>
          <a:bodyPr rtlCol="0" anchor="ctr"/>
          <a:lstStyle/>
          <a:p>
            <a:pPr algn="ctr"/>
            <a:endParaRPr lang="zh-CN" altLang="en-US">
              <a:solidFill>
                <a:schemeClr val="tx1"/>
              </a:solidFill>
            </a:endParaRPr>
          </a:p>
        </p:txBody>
      </p:sp>
      <p:grpSp>
        <p:nvGrpSpPr>
          <p:cNvPr id="77" name="组合 76"/>
          <p:cNvGrpSpPr/>
          <p:nvPr/>
        </p:nvGrpSpPr>
        <p:grpSpPr>
          <a:xfrm>
            <a:off x="4071934" y="1714488"/>
            <a:ext cx="571504" cy="285752"/>
            <a:chOff x="4071934" y="1643050"/>
            <a:chExt cx="571504" cy="285752"/>
          </a:xfrm>
        </p:grpSpPr>
        <p:sp>
          <p:nvSpPr>
            <p:cNvPr id="72" name="椭圆 71"/>
            <p:cNvSpPr/>
            <p:nvPr/>
          </p:nvSpPr>
          <p:spPr>
            <a:xfrm>
              <a:off x="4071934" y="1785926"/>
              <a:ext cx="142876" cy="142876"/>
            </a:xfrm>
            <a:prstGeom prst="ellipse">
              <a:avLst/>
            </a:prstGeom>
            <a:solidFill>
              <a:srgbClr val="7BFF21"/>
            </a:solidFill>
            <a:ln>
              <a:solidFill>
                <a:srgbClr val="7BFF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4286248" y="1643050"/>
              <a:ext cx="142876" cy="142876"/>
            </a:xfrm>
            <a:prstGeom prst="ellipse">
              <a:avLst/>
            </a:prstGeom>
            <a:solidFill>
              <a:srgbClr val="7BFF21"/>
            </a:solidFill>
            <a:ln>
              <a:solidFill>
                <a:srgbClr val="7BFF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4500562" y="1714488"/>
              <a:ext cx="142876" cy="142876"/>
            </a:xfrm>
            <a:prstGeom prst="ellipse">
              <a:avLst/>
            </a:prstGeom>
            <a:solidFill>
              <a:srgbClr val="7BFF21"/>
            </a:solidFill>
            <a:ln>
              <a:solidFill>
                <a:srgbClr val="7BFF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8" name="椭圆 77"/>
          <p:cNvSpPr/>
          <p:nvPr/>
        </p:nvSpPr>
        <p:spPr>
          <a:xfrm>
            <a:off x="4572000" y="2000240"/>
            <a:ext cx="142876" cy="142876"/>
          </a:xfrm>
          <a:prstGeom prst="ellipse">
            <a:avLst/>
          </a:prstGeom>
          <a:solidFill>
            <a:srgbClr val="7BFF21"/>
          </a:solidFill>
          <a:ln>
            <a:solidFill>
              <a:srgbClr val="7BFF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4786314" y="2071678"/>
            <a:ext cx="142876" cy="142876"/>
          </a:xfrm>
          <a:prstGeom prst="ellipse">
            <a:avLst/>
          </a:prstGeom>
          <a:solidFill>
            <a:srgbClr val="7BFF21"/>
          </a:solidFill>
          <a:ln>
            <a:solidFill>
              <a:srgbClr val="7BFF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5000628" y="2000240"/>
            <a:ext cx="142876" cy="142876"/>
          </a:xfrm>
          <a:prstGeom prst="ellipse">
            <a:avLst/>
          </a:prstGeom>
          <a:solidFill>
            <a:srgbClr val="7BFF21"/>
          </a:solidFill>
          <a:ln>
            <a:solidFill>
              <a:srgbClr val="7BFF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5143504" y="1857364"/>
            <a:ext cx="142876" cy="142876"/>
          </a:xfrm>
          <a:prstGeom prst="ellipse">
            <a:avLst/>
          </a:prstGeom>
          <a:solidFill>
            <a:srgbClr val="7BFF21"/>
          </a:solidFill>
          <a:ln>
            <a:solidFill>
              <a:srgbClr val="7BFF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5143504" y="1643050"/>
            <a:ext cx="142876" cy="142876"/>
          </a:xfrm>
          <a:prstGeom prst="ellipse">
            <a:avLst/>
          </a:prstGeom>
          <a:solidFill>
            <a:srgbClr val="7BFF21"/>
          </a:solidFill>
          <a:ln>
            <a:solidFill>
              <a:srgbClr val="7BFF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5214942" y="1428736"/>
            <a:ext cx="142876" cy="142876"/>
          </a:xfrm>
          <a:prstGeom prst="ellipse">
            <a:avLst/>
          </a:prstGeom>
          <a:solidFill>
            <a:srgbClr val="7BFF21"/>
          </a:solidFill>
          <a:ln>
            <a:solidFill>
              <a:srgbClr val="7BFF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5286380" y="1214422"/>
            <a:ext cx="142876" cy="142876"/>
          </a:xfrm>
          <a:prstGeom prst="ellipse">
            <a:avLst/>
          </a:prstGeom>
          <a:solidFill>
            <a:srgbClr val="7BFF21"/>
          </a:solidFill>
          <a:ln>
            <a:solidFill>
              <a:srgbClr val="7BFF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a:off x="5357818" y="1000108"/>
            <a:ext cx="142876" cy="142876"/>
          </a:xfrm>
          <a:prstGeom prst="ellipse">
            <a:avLst/>
          </a:prstGeom>
          <a:solidFill>
            <a:srgbClr val="7BFF21"/>
          </a:solidFill>
          <a:ln>
            <a:solidFill>
              <a:srgbClr val="7BFF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5286380" y="785794"/>
            <a:ext cx="142876" cy="142876"/>
          </a:xfrm>
          <a:prstGeom prst="ellipse">
            <a:avLst/>
          </a:prstGeom>
          <a:solidFill>
            <a:srgbClr val="7BFF21"/>
          </a:solidFill>
          <a:ln>
            <a:solidFill>
              <a:srgbClr val="7BFF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5357818" y="571480"/>
            <a:ext cx="142876" cy="142876"/>
          </a:xfrm>
          <a:prstGeom prst="ellipse">
            <a:avLst/>
          </a:prstGeom>
          <a:solidFill>
            <a:srgbClr val="7BFF21"/>
          </a:solidFill>
          <a:ln>
            <a:solidFill>
              <a:srgbClr val="7BFF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2844" y="0"/>
            <a:ext cx="2348720" cy="954107"/>
          </a:xfrm>
          <a:prstGeom prst="rect">
            <a:avLst/>
          </a:prstGeom>
          <a:noFill/>
        </p:spPr>
        <p:txBody>
          <a:bodyPr wrap="none" lIns="91440" tIns="45720" rIns="91440" bIns="45720">
            <a:spAutoFit/>
          </a:bodyPr>
          <a:lstStyle/>
          <a:p>
            <a:pPr algn="ctr"/>
            <a:r>
              <a:rPr lang="zh-CN" altLang="en-US" sz="5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水熊虫</a:t>
            </a:r>
            <a:endParaRPr lang="zh-CN" altLang="en-US" sz="5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grpSp>
        <p:nvGrpSpPr>
          <p:cNvPr id="3" name="组合 2"/>
          <p:cNvGrpSpPr/>
          <p:nvPr/>
        </p:nvGrpSpPr>
        <p:grpSpPr>
          <a:xfrm>
            <a:off x="142844" y="857232"/>
            <a:ext cx="2324115" cy="180975"/>
            <a:chOff x="71406" y="857232"/>
            <a:chExt cx="2324115" cy="180975"/>
          </a:xfrm>
        </p:grpSpPr>
        <p:grpSp>
          <p:nvGrpSpPr>
            <p:cNvPr id="4" name="组合 31"/>
            <p:cNvGrpSpPr/>
            <p:nvPr/>
          </p:nvGrpSpPr>
          <p:grpSpPr>
            <a:xfrm>
              <a:off x="500034" y="857232"/>
              <a:ext cx="1895487" cy="180975"/>
              <a:chOff x="4572000" y="1714488"/>
              <a:chExt cx="1895487" cy="180975"/>
            </a:xfrm>
          </p:grpSpPr>
          <p:grpSp>
            <p:nvGrpSpPr>
              <p:cNvPr id="12" name="组合 22"/>
              <p:cNvGrpSpPr/>
              <p:nvPr/>
            </p:nvGrpSpPr>
            <p:grpSpPr>
              <a:xfrm>
                <a:off x="4572000" y="1714488"/>
                <a:ext cx="609603" cy="180975"/>
                <a:chOff x="4462463" y="3357562"/>
                <a:chExt cx="609603" cy="180975"/>
              </a:xfrm>
            </p:grpSpPr>
            <p:pic>
              <p:nvPicPr>
                <p:cNvPr id="21" name="Picture 4" descr="C:\Documents and Settings\zd\桌面\图片\473.gif"/>
                <p:cNvPicPr>
                  <a:picLocks noChangeAspect="1" noChangeArrowheads="1" noCrop="1"/>
                </p:cNvPicPr>
                <p:nvPr/>
              </p:nvPicPr>
              <p:blipFill>
                <a:blip r:embed="rId2"/>
                <a:srcRect/>
                <a:stretch>
                  <a:fillRect/>
                </a:stretch>
              </p:blipFill>
              <p:spPr bwMode="auto">
                <a:xfrm>
                  <a:off x="4462463" y="3357562"/>
                  <a:ext cx="180975" cy="180975"/>
                </a:xfrm>
                <a:prstGeom prst="rect">
                  <a:avLst/>
                </a:prstGeom>
                <a:noFill/>
              </p:spPr>
            </p:pic>
            <p:pic>
              <p:nvPicPr>
                <p:cNvPr id="22" name="Picture 4" descr="C:\Documents and Settings\zd\桌面\图片\473.gif"/>
                <p:cNvPicPr>
                  <a:picLocks noChangeAspect="1" noChangeArrowheads="1" noCrop="1"/>
                </p:cNvPicPr>
                <p:nvPr/>
              </p:nvPicPr>
              <p:blipFill>
                <a:blip r:embed="rId2"/>
                <a:srcRect/>
                <a:stretch>
                  <a:fillRect/>
                </a:stretch>
              </p:blipFill>
              <p:spPr bwMode="auto">
                <a:xfrm>
                  <a:off x="4676777" y="3357562"/>
                  <a:ext cx="180975" cy="180975"/>
                </a:xfrm>
                <a:prstGeom prst="rect">
                  <a:avLst/>
                </a:prstGeom>
                <a:noFill/>
              </p:spPr>
            </p:pic>
            <p:pic>
              <p:nvPicPr>
                <p:cNvPr id="23" name="Picture 4" descr="C:\Documents and Settings\zd\桌面\图片\473.gif"/>
                <p:cNvPicPr>
                  <a:picLocks noChangeAspect="1" noChangeArrowheads="1" noCrop="1"/>
                </p:cNvPicPr>
                <p:nvPr/>
              </p:nvPicPr>
              <p:blipFill>
                <a:blip r:embed="rId2"/>
                <a:srcRect/>
                <a:stretch>
                  <a:fillRect/>
                </a:stretch>
              </p:blipFill>
              <p:spPr bwMode="auto">
                <a:xfrm>
                  <a:off x="4891091" y="3357562"/>
                  <a:ext cx="180975" cy="180975"/>
                </a:xfrm>
                <a:prstGeom prst="rect">
                  <a:avLst/>
                </a:prstGeom>
                <a:noFill/>
              </p:spPr>
            </p:pic>
          </p:grpSp>
          <p:grpSp>
            <p:nvGrpSpPr>
              <p:cNvPr id="13" name="组合 23"/>
              <p:cNvGrpSpPr/>
              <p:nvPr/>
            </p:nvGrpSpPr>
            <p:grpSpPr>
              <a:xfrm>
                <a:off x="5214942" y="1714488"/>
                <a:ext cx="609603" cy="180975"/>
                <a:chOff x="4462463" y="3357562"/>
                <a:chExt cx="609603" cy="180975"/>
              </a:xfrm>
            </p:grpSpPr>
            <p:pic>
              <p:nvPicPr>
                <p:cNvPr id="18" name="Picture 4" descr="C:\Documents and Settings\zd\桌面\图片\473.gif"/>
                <p:cNvPicPr>
                  <a:picLocks noChangeAspect="1" noChangeArrowheads="1" noCrop="1"/>
                </p:cNvPicPr>
                <p:nvPr/>
              </p:nvPicPr>
              <p:blipFill>
                <a:blip r:embed="rId2"/>
                <a:srcRect/>
                <a:stretch>
                  <a:fillRect/>
                </a:stretch>
              </p:blipFill>
              <p:spPr bwMode="auto">
                <a:xfrm>
                  <a:off x="4462463" y="3357562"/>
                  <a:ext cx="180975" cy="180975"/>
                </a:xfrm>
                <a:prstGeom prst="rect">
                  <a:avLst/>
                </a:prstGeom>
                <a:noFill/>
              </p:spPr>
            </p:pic>
            <p:pic>
              <p:nvPicPr>
                <p:cNvPr id="19" name="Picture 4" descr="C:\Documents and Settings\zd\桌面\图片\473.gif"/>
                <p:cNvPicPr>
                  <a:picLocks noChangeAspect="1" noChangeArrowheads="1" noCrop="1"/>
                </p:cNvPicPr>
                <p:nvPr/>
              </p:nvPicPr>
              <p:blipFill>
                <a:blip r:embed="rId2"/>
                <a:srcRect/>
                <a:stretch>
                  <a:fillRect/>
                </a:stretch>
              </p:blipFill>
              <p:spPr bwMode="auto">
                <a:xfrm>
                  <a:off x="4676777" y="3357562"/>
                  <a:ext cx="180975" cy="180975"/>
                </a:xfrm>
                <a:prstGeom prst="rect">
                  <a:avLst/>
                </a:prstGeom>
                <a:noFill/>
              </p:spPr>
            </p:pic>
            <p:pic>
              <p:nvPicPr>
                <p:cNvPr id="20" name="Picture 4" descr="C:\Documents and Settings\zd\桌面\图片\473.gif"/>
                <p:cNvPicPr>
                  <a:picLocks noChangeAspect="1" noChangeArrowheads="1" noCrop="1"/>
                </p:cNvPicPr>
                <p:nvPr/>
              </p:nvPicPr>
              <p:blipFill>
                <a:blip r:embed="rId2"/>
                <a:srcRect/>
                <a:stretch>
                  <a:fillRect/>
                </a:stretch>
              </p:blipFill>
              <p:spPr bwMode="auto">
                <a:xfrm>
                  <a:off x="4891091" y="3357562"/>
                  <a:ext cx="180975" cy="180975"/>
                </a:xfrm>
                <a:prstGeom prst="rect">
                  <a:avLst/>
                </a:prstGeom>
                <a:noFill/>
              </p:spPr>
            </p:pic>
          </p:grpSp>
          <p:grpSp>
            <p:nvGrpSpPr>
              <p:cNvPr id="14" name="组合 27"/>
              <p:cNvGrpSpPr/>
              <p:nvPr/>
            </p:nvGrpSpPr>
            <p:grpSpPr>
              <a:xfrm>
                <a:off x="5857884" y="1714488"/>
                <a:ext cx="609603" cy="180975"/>
                <a:chOff x="4462463" y="3357562"/>
                <a:chExt cx="609603" cy="180975"/>
              </a:xfrm>
            </p:grpSpPr>
            <p:pic>
              <p:nvPicPr>
                <p:cNvPr id="15" name="Picture 4" descr="C:\Documents and Settings\zd\桌面\图片\473.gif"/>
                <p:cNvPicPr>
                  <a:picLocks noChangeAspect="1" noChangeArrowheads="1" noCrop="1"/>
                </p:cNvPicPr>
                <p:nvPr/>
              </p:nvPicPr>
              <p:blipFill>
                <a:blip r:embed="rId2"/>
                <a:srcRect/>
                <a:stretch>
                  <a:fillRect/>
                </a:stretch>
              </p:blipFill>
              <p:spPr bwMode="auto">
                <a:xfrm>
                  <a:off x="4462463" y="3357562"/>
                  <a:ext cx="180975" cy="180975"/>
                </a:xfrm>
                <a:prstGeom prst="rect">
                  <a:avLst/>
                </a:prstGeom>
                <a:noFill/>
              </p:spPr>
            </p:pic>
            <p:pic>
              <p:nvPicPr>
                <p:cNvPr id="16" name="Picture 4" descr="C:\Documents and Settings\zd\桌面\图片\473.gif"/>
                <p:cNvPicPr>
                  <a:picLocks noChangeAspect="1" noChangeArrowheads="1" noCrop="1"/>
                </p:cNvPicPr>
                <p:nvPr/>
              </p:nvPicPr>
              <p:blipFill>
                <a:blip r:embed="rId2"/>
                <a:srcRect/>
                <a:stretch>
                  <a:fillRect/>
                </a:stretch>
              </p:blipFill>
              <p:spPr bwMode="auto">
                <a:xfrm>
                  <a:off x="4676777" y="3357562"/>
                  <a:ext cx="180975" cy="180975"/>
                </a:xfrm>
                <a:prstGeom prst="rect">
                  <a:avLst/>
                </a:prstGeom>
                <a:noFill/>
              </p:spPr>
            </p:pic>
            <p:pic>
              <p:nvPicPr>
                <p:cNvPr id="17" name="Picture 4" descr="C:\Documents and Settings\zd\桌面\图片\473.gif"/>
                <p:cNvPicPr>
                  <a:picLocks noChangeAspect="1" noChangeArrowheads="1" noCrop="1"/>
                </p:cNvPicPr>
                <p:nvPr/>
              </p:nvPicPr>
              <p:blipFill>
                <a:blip r:embed="rId2"/>
                <a:srcRect/>
                <a:stretch>
                  <a:fillRect/>
                </a:stretch>
              </p:blipFill>
              <p:spPr bwMode="auto">
                <a:xfrm>
                  <a:off x="4891091" y="3357562"/>
                  <a:ext cx="180975" cy="180975"/>
                </a:xfrm>
                <a:prstGeom prst="rect">
                  <a:avLst/>
                </a:prstGeom>
                <a:noFill/>
              </p:spPr>
            </p:pic>
          </p:grpSp>
        </p:grpSp>
        <p:grpSp>
          <p:nvGrpSpPr>
            <p:cNvPr id="6" name="组合 36"/>
            <p:cNvGrpSpPr/>
            <p:nvPr/>
          </p:nvGrpSpPr>
          <p:grpSpPr>
            <a:xfrm>
              <a:off x="71406" y="857232"/>
              <a:ext cx="395289" cy="180975"/>
              <a:chOff x="4676777" y="3357562"/>
              <a:chExt cx="395289" cy="180975"/>
            </a:xfrm>
          </p:grpSpPr>
          <p:pic>
            <p:nvPicPr>
              <p:cNvPr id="8" name="Picture 4" descr="C:\Documents and Settings\zd\桌面\图片\473.gif"/>
              <p:cNvPicPr>
                <a:picLocks noChangeAspect="1" noChangeArrowheads="1" noCrop="1"/>
              </p:cNvPicPr>
              <p:nvPr/>
            </p:nvPicPr>
            <p:blipFill>
              <a:blip r:embed="rId2"/>
              <a:srcRect/>
              <a:stretch>
                <a:fillRect/>
              </a:stretch>
            </p:blipFill>
            <p:spPr bwMode="auto">
              <a:xfrm>
                <a:off x="4676777" y="3357562"/>
                <a:ext cx="180975" cy="180975"/>
              </a:xfrm>
              <a:prstGeom prst="rect">
                <a:avLst/>
              </a:prstGeom>
              <a:noFill/>
            </p:spPr>
          </p:pic>
          <p:pic>
            <p:nvPicPr>
              <p:cNvPr id="9" name="Picture 4" descr="C:\Documents and Settings\zd\桌面\图片\473.gif"/>
              <p:cNvPicPr>
                <a:picLocks noChangeAspect="1" noChangeArrowheads="1" noCrop="1"/>
              </p:cNvPicPr>
              <p:nvPr/>
            </p:nvPicPr>
            <p:blipFill>
              <a:blip r:embed="rId2"/>
              <a:srcRect/>
              <a:stretch>
                <a:fillRect/>
              </a:stretch>
            </p:blipFill>
            <p:spPr bwMode="auto">
              <a:xfrm>
                <a:off x="4891091" y="3357562"/>
                <a:ext cx="180975" cy="180975"/>
              </a:xfrm>
              <a:prstGeom prst="rect">
                <a:avLst/>
              </a:prstGeom>
              <a:noFill/>
            </p:spPr>
          </p:pic>
        </p:grpSp>
      </p:grpSp>
      <p:sp>
        <p:nvSpPr>
          <p:cNvPr id="2049" name="Rectangle 1"/>
          <p:cNvSpPr>
            <a:spLocks noChangeArrowheads="1"/>
          </p:cNvSpPr>
          <p:nvPr/>
        </p:nvSpPr>
        <p:spPr bwMode="auto">
          <a:xfrm>
            <a:off x="142844" y="1357298"/>
            <a:ext cx="3786182" cy="3992311"/>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ts val="1700"/>
              </a:lnSpc>
              <a:spcBef>
                <a:spcPct val="0"/>
              </a:spcBef>
              <a:spcAft>
                <a:spcPct val="0"/>
              </a:spcAft>
              <a:buClrTx/>
              <a:buSzTx/>
              <a:buFontTx/>
              <a:buNone/>
            </a:pPr>
            <a:r>
              <a:rPr kumimoji="0" lang="en-US" altLang="zh-CN" sz="1400" b="0" i="0" u="none" strike="noStrike" cap="none" normalizeH="0" baseline="0" dirty="0" smtClean="0">
                <a:ln>
                  <a:noFill/>
                </a:ln>
                <a:solidFill>
                  <a:schemeClr val="tx1"/>
                </a:solidFill>
                <a:effectLst/>
                <a:latin typeface="+mn-ea"/>
                <a:cs typeface="方正兰亭超细黑简体" panose="02000000000000000000" charset="-122"/>
              </a:rPr>
              <a:t>    </a:t>
            </a:r>
            <a:r>
              <a:rPr kumimoji="0" lang="zh-CN" sz="1400" b="0" i="0" u="none" strike="noStrike" cap="none" normalizeH="0" baseline="0" dirty="0" smtClean="0">
                <a:ln>
                  <a:noFill/>
                </a:ln>
                <a:effectLst/>
                <a:latin typeface="+mn-ea"/>
                <a:cs typeface="方正兰亭超细黑简体" panose="02000000000000000000" charset="-122"/>
              </a:rPr>
              <a:t>水熊也称水熊虫</a:t>
            </a:r>
            <a:r>
              <a:rPr kumimoji="0" lang="en-US" altLang="zh-CN" sz="1400" b="0" i="0" u="none" strike="noStrike" cap="none" normalizeH="0" baseline="0" dirty="0" smtClean="0">
                <a:ln>
                  <a:noFill/>
                </a:ln>
                <a:effectLst/>
                <a:latin typeface="+mn-ea"/>
                <a:cs typeface="方正兰亭超细黑简体" panose="02000000000000000000" charset="-122"/>
              </a:rPr>
              <a:t>(Water Bear)</a:t>
            </a:r>
            <a:r>
              <a:rPr kumimoji="0" lang="zh-CN" altLang="en-US" sz="1400" b="0" i="0" u="none" strike="noStrike" cap="none" normalizeH="0" baseline="0" dirty="0" smtClean="0">
                <a:ln>
                  <a:noFill/>
                </a:ln>
                <a:effectLst/>
                <a:latin typeface="+mn-ea"/>
                <a:cs typeface="方正兰亭超细黑简体" panose="02000000000000000000" charset="-122"/>
              </a:rPr>
              <a:t>，是对缓步动物门生物的俗称，有记录的约有</a:t>
            </a:r>
            <a:r>
              <a:rPr kumimoji="0" lang="en-US" altLang="zh-CN" sz="1400" b="0" i="0" u="none" strike="noStrike" cap="none" normalizeH="0" baseline="0" dirty="0" smtClean="0">
                <a:ln>
                  <a:noFill/>
                </a:ln>
                <a:effectLst/>
                <a:latin typeface="+mn-ea"/>
                <a:cs typeface="方正兰亭超细黑简体" panose="02000000000000000000" charset="-122"/>
              </a:rPr>
              <a:t>900</a:t>
            </a:r>
            <a:r>
              <a:rPr kumimoji="0" lang="zh-CN" altLang="en-US" sz="1400" b="0" i="0" u="none" strike="noStrike" cap="none" normalizeH="0" baseline="0" dirty="0" smtClean="0">
                <a:ln>
                  <a:noFill/>
                </a:ln>
                <a:effectLst/>
                <a:latin typeface="+mn-ea"/>
                <a:cs typeface="方正兰亭超细黑简体" panose="02000000000000000000" charset="-122"/>
              </a:rPr>
              <a:t>余种，其中许多种是世界性分布的。水熊体型极小，必须用显微镜才能看清，身体表层覆盖着一层水膜，用于避免身体干燥，同时可呼吸水膜中的氧气。主要生活在淡水的沉渣、潮湿土壤以及苔藓植物的水膜中，少数种类生活在海水的潮间带，靠尖锐的吸针吸食动植物细胞里的汁液为生。最大的特点是它从卵里生出来就已成年，无童年时期，身体里细胞的数量终生都不再改变。</a:t>
            </a:r>
            <a:endParaRPr kumimoji="0" lang="zh-CN" altLang="en-US" sz="1400" b="0" i="0" u="none" strike="noStrike" cap="none" normalizeH="0" baseline="0" dirty="0" smtClean="0">
              <a:ln>
                <a:noFill/>
              </a:ln>
              <a:effectLst/>
              <a:latin typeface="+mn-ea"/>
            </a:endParaRPr>
          </a:p>
          <a:p>
            <a:pPr marL="0" marR="0" lvl="0" indent="0" algn="l" defTabSz="914400" rtl="0" eaLnBrk="0" fontAlgn="base" latinLnBrk="0" hangingPunct="0">
              <a:lnSpc>
                <a:spcPts val="1700"/>
              </a:lnSpc>
              <a:spcBef>
                <a:spcPct val="0"/>
              </a:spcBef>
              <a:spcAft>
                <a:spcPct val="0"/>
              </a:spcAft>
              <a:buClrTx/>
              <a:buSzTx/>
              <a:buFontTx/>
              <a:buNone/>
            </a:pPr>
            <a:r>
              <a:rPr kumimoji="0" lang="zh-CN" altLang="en-US" sz="1400" b="0" i="0" u="none" strike="noStrike" cap="none" normalizeH="0" baseline="0" dirty="0" smtClean="0">
                <a:ln>
                  <a:noFill/>
                </a:ln>
                <a:effectLst/>
                <a:latin typeface="+mn-ea"/>
                <a:cs typeface="方正兰亭超细黑简体" panose="02000000000000000000" charset="-122"/>
              </a:rPr>
              <a:t>    水熊是地球上生命力最强的生物，具有强大的生命力与高超的生存本领，能够低温隐生，低湿隐生，缺氧隐生，变渗隐生，也可以高温生存，甚至可以在没有防护措施的条件下在外太空生存。</a:t>
            </a:r>
          </a:p>
          <a:p>
            <a:pPr marL="0" marR="0" lvl="0" indent="0" algn="l" defTabSz="914400" rtl="0" eaLnBrk="0" fontAlgn="base" latinLnBrk="0" hangingPunct="0">
              <a:lnSpc>
                <a:spcPts val="1700"/>
              </a:lnSpc>
              <a:spcBef>
                <a:spcPct val="0"/>
              </a:spcBef>
              <a:spcAft>
                <a:spcPct val="0"/>
              </a:spcAft>
              <a:buClrTx/>
              <a:buSzTx/>
              <a:buFontTx/>
              <a:buNone/>
            </a:pPr>
            <a:r>
              <a:rPr kumimoji="0" lang="zh-CN" altLang="en-US" sz="1400" b="0" i="0" u="none" strike="noStrike" cap="none" normalizeH="0" baseline="0" dirty="0" smtClean="0">
                <a:ln>
                  <a:noFill/>
                </a:ln>
                <a:effectLst/>
                <a:latin typeface="+mn-ea"/>
                <a:cs typeface="方正兰亭超细黑简体" panose="02000000000000000000" charset="-122"/>
              </a:rPr>
              <a:t>例如它在喜马拉雅山脉</a:t>
            </a:r>
            <a:r>
              <a:rPr kumimoji="0" lang="en-US" altLang="zh-CN" sz="1400" b="0" i="0" u="none" strike="noStrike" cap="none" normalizeH="0" baseline="0" dirty="0" smtClean="0">
                <a:ln>
                  <a:noFill/>
                </a:ln>
                <a:effectLst/>
                <a:latin typeface="+mn-ea"/>
                <a:cs typeface="方正兰亭超细黑简体" panose="02000000000000000000" charset="-122"/>
              </a:rPr>
              <a:t>(6000m </a:t>
            </a:r>
            <a:r>
              <a:rPr kumimoji="0" lang="zh-CN" altLang="en-US" sz="1400" b="0" i="0" u="none" strike="noStrike" cap="none" normalizeH="0" baseline="0" dirty="0" smtClean="0">
                <a:ln>
                  <a:noFill/>
                </a:ln>
                <a:effectLst/>
                <a:latin typeface="+mn-ea"/>
                <a:cs typeface="方正兰亭超细黑简体" panose="02000000000000000000" charset="-122"/>
              </a:rPr>
              <a:t>以上</a:t>
            </a:r>
            <a:r>
              <a:rPr kumimoji="0" lang="en-US" altLang="zh-CN" sz="1400" b="0" i="0" u="none" strike="noStrike" cap="none" normalizeH="0" baseline="0" dirty="0" smtClean="0">
                <a:ln>
                  <a:noFill/>
                </a:ln>
                <a:effectLst/>
                <a:latin typeface="+mn-ea"/>
                <a:cs typeface="方正兰亭超细黑简体" panose="02000000000000000000" charset="-122"/>
              </a:rPr>
              <a:t>)</a:t>
            </a:r>
            <a:r>
              <a:rPr kumimoji="0" lang="zh-CN" altLang="en-US" sz="1400" b="0" i="0" u="none" strike="noStrike" cap="none" normalizeH="0" baseline="0" dirty="0" smtClean="0">
                <a:ln>
                  <a:noFill/>
                </a:ln>
                <a:effectLst/>
                <a:latin typeface="+mn-ea"/>
                <a:cs typeface="方正兰亭超细黑简体" panose="02000000000000000000" charset="-122"/>
              </a:rPr>
              <a:t>和深海</a:t>
            </a:r>
            <a:r>
              <a:rPr kumimoji="0" lang="en-US" altLang="zh-CN" sz="1400" b="0" i="0" u="none" strike="noStrike" cap="none" normalizeH="0" baseline="0" dirty="0" smtClean="0">
                <a:ln>
                  <a:noFill/>
                </a:ln>
                <a:effectLst/>
                <a:latin typeface="+mn-ea"/>
                <a:cs typeface="方正兰亭超细黑简体" panose="02000000000000000000" charset="-122"/>
              </a:rPr>
              <a:t>(4000m </a:t>
            </a:r>
            <a:r>
              <a:rPr kumimoji="0" lang="zh-CN" altLang="en-US" sz="1400" b="0" i="0" u="none" strike="noStrike" cap="none" normalizeH="0" baseline="0" dirty="0" smtClean="0">
                <a:ln>
                  <a:noFill/>
                </a:ln>
                <a:effectLst/>
                <a:latin typeface="+mn-ea"/>
                <a:cs typeface="方正兰亭超细黑简体" panose="02000000000000000000" charset="-122"/>
              </a:rPr>
              <a:t>以下</a:t>
            </a:r>
            <a:r>
              <a:rPr kumimoji="0" lang="en-US" altLang="zh-CN" sz="1400" b="0" i="0" u="none" strike="noStrike" cap="none" normalizeH="0" baseline="0" dirty="0" smtClean="0">
                <a:ln>
                  <a:noFill/>
                </a:ln>
                <a:effectLst/>
                <a:latin typeface="+mn-ea"/>
                <a:cs typeface="方正兰亭超细黑简体" panose="02000000000000000000" charset="-122"/>
              </a:rPr>
              <a:t>)</a:t>
            </a:r>
            <a:r>
              <a:rPr kumimoji="0" lang="zh-CN" altLang="en-US" sz="1400" b="0" i="0" u="none" strike="noStrike" cap="none" normalizeH="0" baseline="0" dirty="0" smtClean="0">
                <a:ln>
                  <a:noFill/>
                </a:ln>
                <a:effectLst/>
                <a:latin typeface="+mn-ea"/>
                <a:cs typeface="方正兰亭超细黑简体" panose="02000000000000000000" charset="-122"/>
              </a:rPr>
              <a:t>都能生存。</a:t>
            </a:r>
            <a:r>
              <a:rPr kumimoji="0" lang="zh-CN" altLang="en-US" sz="1400" b="0" i="0" u="none" strike="noStrike" cap="none" normalizeH="0" baseline="0" dirty="0" smtClean="0">
                <a:ln>
                  <a:noFill/>
                </a:ln>
                <a:effectLst/>
                <a:latin typeface="+mn-ea"/>
              </a:rPr>
              <a:t> </a:t>
            </a:r>
          </a:p>
        </p:txBody>
      </p:sp>
      <p:sp>
        <p:nvSpPr>
          <p:cNvPr id="27" name="圆角矩形 26"/>
          <p:cNvSpPr/>
          <p:nvPr/>
        </p:nvSpPr>
        <p:spPr>
          <a:xfrm>
            <a:off x="142844" y="1285860"/>
            <a:ext cx="3857620" cy="4143404"/>
          </a:xfrm>
          <a:prstGeom prst="roundRect">
            <a:avLst/>
          </a:prstGeom>
          <a:noFill/>
          <a:ln w="57150">
            <a:solidFill>
              <a:srgbClr val="00B05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3714744" y="1428736"/>
            <a:ext cx="878631" cy="2797647"/>
            <a:chOff x="3714744" y="1428736"/>
            <a:chExt cx="878631" cy="2797647"/>
          </a:xfrm>
        </p:grpSpPr>
        <p:grpSp>
          <p:nvGrpSpPr>
            <p:cNvPr id="37" name="组合 36"/>
            <p:cNvGrpSpPr/>
            <p:nvPr/>
          </p:nvGrpSpPr>
          <p:grpSpPr>
            <a:xfrm>
              <a:off x="3714744" y="1428736"/>
              <a:ext cx="878631" cy="2797647"/>
              <a:chOff x="3714744" y="1428736"/>
              <a:chExt cx="878631" cy="2797647"/>
            </a:xfrm>
          </p:grpSpPr>
          <p:sp>
            <p:nvSpPr>
              <p:cNvPr id="29" name="下箭头 28"/>
              <p:cNvSpPr/>
              <p:nvPr/>
            </p:nvSpPr>
            <p:spPr>
              <a:xfrm rot="20751532">
                <a:off x="3714744" y="1428736"/>
                <a:ext cx="785818" cy="857256"/>
              </a:xfrm>
              <a:prstGeom prst="downArrow">
                <a:avLst/>
              </a:prstGeom>
              <a:blipFill>
                <a:blip r:embed="rId3"/>
                <a:tile tx="0" ty="0" sx="100000" sy="100000" flip="none" algn="tl"/>
              </a:blip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下箭头 32"/>
              <p:cNvSpPr/>
              <p:nvPr/>
            </p:nvSpPr>
            <p:spPr>
              <a:xfrm rot="20751532">
                <a:off x="3736119" y="2083244"/>
                <a:ext cx="785818" cy="857256"/>
              </a:xfrm>
              <a:prstGeom prst="downArrow">
                <a:avLst/>
              </a:prstGeom>
              <a:blipFill>
                <a:blip r:embed="rId3"/>
                <a:tile tx="0" ty="0" sx="100000" sy="100000" flip="none" algn="tl"/>
              </a:blip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下箭头 33"/>
              <p:cNvSpPr/>
              <p:nvPr/>
            </p:nvSpPr>
            <p:spPr>
              <a:xfrm rot="20751532">
                <a:off x="3807557" y="2726186"/>
                <a:ext cx="785818" cy="857256"/>
              </a:xfrm>
              <a:prstGeom prst="downArrow">
                <a:avLst/>
              </a:prstGeom>
              <a:blipFill>
                <a:blip r:embed="rId3"/>
                <a:tile tx="0" ty="0" sx="100000" sy="100000" flip="none" algn="tl"/>
              </a:blip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下箭头 34"/>
              <p:cNvSpPr/>
              <p:nvPr/>
            </p:nvSpPr>
            <p:spPr>
              <a:xfrm rot="20751532">
                <a:off x="3807556" y="3369127"/>
                <a:ext cx="785818" cy="857256"/>
              </a:xfrm>
              <a:prstGeom prst="downArrow">
                <a:avLst/>
              </a:prstGeom>
              <a:blipFill>
                <a:blip r:embed="rId3"/>
                <a:tile tx="0" ty="0" sx="100000" sy="100000" flip="none" algn="tl"/>
              </a:blip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TextBox 35"/>
            <p:cNvSpPr txBox="1"/>
            <p:nvPr/>
          </p:nvSpPr>
          <p:spPr>
            <a:xfrm>
              <a:off x="3714744" y="1428736"/>
              <a:ext cx="642942" cy="738664"/>
            </a:xfrm>
            <a:prstGeom prst="rect">
              <a:avLst/>
            </a:prstGeom>
            <a:noFill/>
          </p:spPr>
          <p:txBody>
            <a:bodyPr wrap="square" rtlCol="0">
              <a:spAutoFit/>
            </a:bodyPr>
            <a:lstStyle/>
            <a:p>
              <a:r>
                <a:rPr lang="zh-CN" altLang="en-US" sz="4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生</a:t>
              </a:r>
              <a:endParaRPr lang="zh-CN" altLang="en-US" sz="4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28" name="TextBox 27"/>
            <p:cNvSpPr txBox="1"/>
            <p:nvPr/>
          </p:nvSpPr>
          <p:spPr>
            <a:xfrm>
              <a:off x="3786182" y="2071678"/>
              <a:ext cx="642942" cy="738664"/>
            </a:xfrm>
            <a:prstGeom prst="rect">
              <a:avLst/>
            </a:prstGeom>
            <a:noFill/>
          </p:spPr>
          <p:txBody>
            <a:bodyPr wrap="square" rtlCol="0">
              <a:spAutoFit/>
            </a:bodyPr>
            <a:lstStyle/>
            <a:p>
              <a:r>
                <a:rPr lang="zh-CN" altLang="en-US" sz="4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物</a:t>
              </a:r>
              <a:endParaRPr lang="zh-CN" altLang="en-US" sz="4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0" name="TextBox 29"/>
            <p:cNvSpPr txBox="1"/>
            <p:nvPr/>
          </p:nvSpPr>
          <p:spPr>
            <a:xfrm>
              <a:off x="3857620" y="2714620"/>
              <a:ext cx="642942" cy="738664"/>
            </a:xfrm>
            <a:prstGeom prst="rect">
              <a:avLst/>
            </a:prstGeom>
            <a:noFill/>
          </p:spPr>
          <p:txBody>
            <a:bodyPr wrap="square" rtlCol="0">
              <a:spAutoFit/>
            </a:bodyPr>
            <a:lstStyle/>
            <a:p>
              <a:r>
                <a:rPr lang="zh-CN" altLang="en-US" sz="4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简</a:t>
              </a:r>
              <a:endParaRPr lang="zh-CN" altLang="en-US" sz="4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1" name="TextBox 30"/>
            <p:cNvSpPr txBox="1"/>
            <p:nvPr/>
          </p:nvSpPr>
          <p:spPr>
            <a:xfrm>
              <a:off x="3857620" y="3429000"/>
              <a:ext cx="642942" cy="738664"/>
            </a:xfrm>
            <a:prstGeom prst="rect">
              <a:avLst/>
            </a:prstGeom>
            <a:noFill/>
          </p:spPr>
          <p:txBody>
            <a:bodyPr wrap="square" rtlCol="0">
              <a:spAutoFit/>
            </a:bodyPr>
            <a:lstStyle/>
            <a:p>
              <a:r>
                <a:rPr lang="zh-CN" altLang="en-US" sz="4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介</a:t>
              </a:r>
              <a:endParaRPr lang="zh-CN" altLang="en-US" sz="4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grpSp>
        <p:nvGrpSpPr>
          <p:cNvPr id="41" name="组合 40"/>
          <p:cNvGrpSpPr/>
          <p:nvPr/>
        </p:nvGrpSpPr>
        <p:grpSpPr>
          <a:xfrm>
            <a:off x="5121384" y="-500090"/>
            <a:ext cx="4022648" cy="6037464"/>
            <a:chOff x="4857752" y="-393886"/>
            <a:chExt cx="4022648" cy="6037464"/>
          </a:xfrm>
        </p:grpSpPr>
        <p:grpSp>
          <p:nvGrpSpPr>
            <p:cNvPr id="39" name="组合 38"/>
            <p:cNvGrpSpPr/>
            <p:nvPr/>
          </p:nvGrpSpPr>
          <p:grpSpPr>
            <a:xfrm>
              <a:off x="4857752" y="142852"/>
              <a:ext cx="3429024" cy="5500726"/>
              <a:chOff x="5214942" y="142852"/>
              <a:chExt cx="3500462" cy="5500726"/>
            </a:xfrm>
          </p:grpSpPr>
          <p:sp>
            <p:nvSpPr>
              <p:cNvPr id="5" name="Rectangle 1"/>
              <p:cNvSpPr>
                <a:spLocks noChangeArrowheads="1"/>
              </p:cNvSpPr>
              <p:nvPr/>
            </p:nvSpPr>
            <p:spPr bwMode="auto">
              <a:xfrm>
                <a:off x="5357818" y="214290"/>
                <a:ext cx="3286148" cy="5411994"/>
              </a:xfrm>
              <a:prstGeom prst="rect">
                <a:avLst/>
              </a:prstGeom>
              <a:noFill/>
              <a:ln w="9525">
                <a:noFill/>
                <a:miter lim="800000"/>
              </a:ln>
              <a:effectLst/>
            </p:spPr>
            <p:txBody>
              <a:bodyPr vert="horz" wrap="square" lIns="91440" tIns="45720" rIns="91440" bIns="45720" numCol="1" anchor="ctr" anchorCtr="0" compatLnSpc="1">
                <a:spAutoFit/>
              </a:bodyPr>
              <a:lstStyle/>
              <a:p>
                <a:pPr lvl="0" indent="266700" fontAlgn="base">
                  <a:lnSpc>
                    <a:spcPts val="1600"/>
                  </a:lnSpc>
                  <a:spcBef>
                    <a:spcPct val="0"/>
                  </a:spcBef>
                  <a:spcAft>
                    <a:spcPct val="0"/>
                  </a:spcAft>
                </a:pPr>
                <a:r>
                  <a:rPr kumimoji="0" lang="zh-CN" sz="1300" b="0" i="0" u="none" strike="noStrike" cap="none" normalizeH="0" baseline="0" dirty="0" smtClean="0">
                    <a:ln>
                      <a:noFill/>
                    </a:ln>
                    <a:effectLst/>
                    <a:latin typeface="Calibri" panose="020F0502020204030204" pitchFamily="34" charset="0"/>
                    <a:ea typeface="宋体" panose="02010600030101010101" pitchFamily="2" charset="-122"/>
                    <a:cs typeface="宋体" panose="02010600030101010101" pitchFamily="2" charset="-122"/>
                  </a:rPr>
                  <a:t>缓步动物是多细胞动物。它们非常细小，大部分不超过</a:t>
                </a:r>
                <a:r>
                  <a:rPr kumimoji="0" lang="en-US" altLang="zh-CN" sz="1300" b="0" i="0" u="none" strike="noStrike" cap="none" normalizeH="0" baseline="0" dirty="0" smtClean="0">
                    <a:ln>
                      <a:noFill/>
                    </a:ln>
                    <a:effectLst/>
                    <a:latin typeface="Calibri" panose="020F0502020204030204" pitchFamily="34" charset="0"/>
                    <a:ea typeface="宋体" panose="02010600030101010101" pitchFamily="2" charset="-122"/>
                    <a:cs typeface="宋体" panose="02010600030101010101" pitchFamily="2" charset="-122"/>
                  </a:rPr>
                  <a:t>1</a:t>
                </a:r>
                <a:r>
                  <a:rPr kumimoji="0" lang="zh-CN" altLang="en-US" sz="1300" b="0" i="0" u="none" strike="noStrike" cap="none" normalizeH="0" baseline="0" dirty="0" smtClean="0">
                    <a:ln>
                      <a:noFill/>
                    </a:ln>
                    <a:effectLst/>
                    <a:latin typeface="Calibri" panose="020F0502020204030204" pitchFamily="34" charset="0"/>
                    <a:ea typeface="宋体" panose="02010600030101010101" pitchFamily="2" charset="-122"/>
                    <a:cs typeface="宋体" panose="02010600030101010101" pitchFamily="2" charset="-122"/>
                  </a:rPr>
                  <a:t>毫米，最小的</a:t>
                </a:r>
                <a:r>
                  <a:rPr kumimoji="0" lang="en-US" altLang="zh-CN" sz="1300" b="0" i="0" u="none" strike="noStrike" cap="none" normalizeH="0" baseline="0" dirty="0" err="1" smtClean="0">
                    <a:ln>
                      <a:noFill/>
                    </a:ln>
                    <a:effectLst/>
                    <a:latin typeface="Calibri" panose="020F0502020204030204" pitchFamily="34" charset="0"/>
                    <a:ea typeface="宋体" panose="02010600030101010101" pitchFamily="2" charset="-122"/>
                    <a:cs typeface="宋体" panose="02010600030101010101" pitchFamily="2" charset="-122"/>
                  </a:rPr>
                  <a:t>Echiniscus</a:t>
                </a:r>
                <a:r>
                  <a:rPr kumimoji="0" lang="en-US" altLang="zh-CN" sz="1300" b="0" i="0" u="none" strike="noStrike" cap="none" normalizeH="0" baseline="0" dirty="0" smtClean="0">
                    <a:ln>
                      <a:noFill/>
                    </a:ln>
                    <a:effectLst/>
                    <a:latin typeface="Calibri" panose="020F0502020204030204" pitchFamily="34" charset="0"/>
                    <a:ea typeface="宋体" panose="02010600030101010101" pitchFamily="2" charset="-122"/>
                    <a:cs typeface="宋体" panose="02010600030101010101" pitchFamily="2" charset="-122"/>
                  </a:rPr>
                  <a:t> </a:t>
                </a:r>
                <a:r>
                  <a:rPr kumimoji="0" lang="en-US" altLang="zh-CN" sz="1300" b="0" i="0" u="none" strike="noStrike" cap="none" normalizeH="0" baseline="0" dirty="0" err="1" smtClean="0">
                    <a:ln>
                      <a:noFill/>
                    </a:ln>
                    <a:effectLst/>
                    <a:latin typeface="Calibri" panose="020F0502020204030204" pitchFamily="34" charset="0"/>
                    <a:ea typeface="宋体" panose="02010600030101010101" pitchFamily="2" charset="-122"/>
                    <a:cs typeface="宋体" panose="02010600030101010101" pitchFamily="2" charset="-122"/>
                  </a:rPr>
                  <a:t>parvulus</a:t>
                </a:r>
                <a:r>
                  <a:rPr kumimoji="0" lang="zh-CN" altLang="en-US" sz="1300" b="0" i="0" u="none" strike="noStrike" cap="none" normalizeH="0" baseline="0" dirty="0" smtClean="0">
                    <a:ln>
                      <a:noFill/>
                    </a:ln>
                    <a:effectLst/>
                    <a:latin typeface="Calibri" panose="020F0502020204030204" pitchFamily="34" charset="0"/>
                    <a:ea typeface="宋体" panose="02010600030101010101" pitchFamily="2" charset="-122"/>
                    <a:cs typeface="宋体" panose="02010600030101010101" pitchFamily="2" charset="-122"/>
                  </a:rPr>
                  <a:t>初生的时候只有</a:t>
                </a:r>
                <a:r>
                  <a:rPr kumimoji="0" lang="en-US" altLang="zh-CN" sz="1300" b="0" i="0" u="none" strike="noStrike" cap="none" normalizeH="0" baseline="0" dirty="0" smtClean="0">
                    <a:ln>
                      <a:noFill/>
                    </a:ln>
                    <a:effectLst/>
                    <a:latin typeface="Calibri" panose="020F0502020204030204" pitchFamily="34" charset="0"/>
                    <a:ea typeface="宋体" panose="02010600030101010101" pitchFamily="2" charset="-122"/>
                    <a:cs typeface="宋体" panose="02010600030101010101" pitchFamily="2" charset="-122"/>
                  </a:rPr>
                  <a:t>50</a:t>
                </a:r>
                <a:r>
                  <a:rPr kumimoji="0" lang="zh-CN" altLang="en-US" sz="1300" b="0" i="0" u="none" strike="noStrike" cap="none" normalizeH="0" baseline="0" dirty="0" smtClean="0">
                    <a:ln>
                      <a:noFill/>
                    </a:ln>
                    <a:effectLst/>
                    <a:latin typeface="Calibri" panose="020F0502020204030204" pitchFamily="34" charset="0"/>
                    <a:ea typeface="宋体" panose="02010600030101010101" pitchFamily="2" charset="-122"/>
                    <a:cs typeface="宋体" panose="02010600030101010101" pitchFamily="2" charset="-122"/>
                  </a:rPr>
                  <a:t>微米。而最大的</a:t>
                </a:r>
                <a:r>
                  <a:rPr kumimoji="0" lang="en-US" altLang="zh-CN" sz="1300" b="0" i="0" u="none" strike="noStrike" cap="none" normalizeH="0" baseline="0" dirty="0" err="1" smtClean="0">
                    <a:ln>
                      <a:noFill/>
                    </a:ln>
                    <a:effectLst/>
                    <a:latin typeface="Calibri" panose="020F0502020204030204" pitchFamily="34" charset="0"/>
                    <a:ea typeface="宋体" panose="02010600030101010101" pitchFamily="2" charset="-122"/>
                    <a:cs typeface="宋体" panose="02010600030101010101" pitchFamily="2" charset="-122"/>
                  </a:rPr>
                  <a:t>Macrobiotus</a:t>
                </a:r>
                <a:r>
                  <a:rPr kumimoji="0" lang="en-US" altLang="zh-CN" sz="1300" b="0" i="0" u="none" strike="noStrike" cap="none" normalizeH="0" baseline="0" dirty="0" smtClean="0">
                    <a:ln>
                      <a:noFill/>
                    </a:ln>
                    <a:effectLst/>
                    <a:latin typeface="Calibri" panose="020F0502020204030204" pitchFamily="34" charset="0"/>
                    <a:ea typeface="宋体" panose="02010600030101010101" pitchFamily="2" charset="-122"/>
                    <a:cs typeface="宋体" panose="02010600030101010101" pitchFamily="2" charset="-122"/>
                  </a:rPr>
                  <a:t> </a:t>
                </a:r>
                <a:r>
                  <a:rPr kumimoji="0" lang="en-US" altLang="zh-CN" sz="1300" b="0" i="0" u="none" strike="noStrike" cap="none" normalizeH="0" baseline="0" dirty="0" err="1" smtClean="0">
                    <a:ln>
                      <a:noFill/>
                    </a:ln>
                    <a:effectLst/>
                    <a:latin typeface="Calibri" panose="020F0502020204030204" pitchFamily="34" charset="0"/>
                    <a:ea typeface="宋体" panose="02010600030101010101" pitchFamily="2" charset="-122"/>
                    <a:cs typeface="宋体" panose="02010600030101010101" pitchFamily="2" charset="-122"/>
                  </a:rPr>
                  <a:t>bufelandi</a:t>
                </a:r>
                <a:r>
                  <a:rPr kumimoji="0" lang="zh-CN" altLang="en-US" sz="1300" b="0" i="0" u="none" strike="noStrike" cap="none" normalizeH="0" baseline="0" dirty="0" smtClean="0">
                    <a:ln>
                      <a:noFill/>
                    </a:ln>
                    <a:effectLst/>
                    <a:latin typeface="Calibri" panose="020F0502020204030204" pitchFamily="34" charset="0"/>
                    <a:ea typeface="宋体" panose="02010600030101010101" pitchFamily="2" charset="-122"/>
                    <a:cs typeface="宋体" panose="02010600030101010101" pitchFamily="2" charset="-122"/>
                  </a:rPr>
                  <a:t>则只达</a:t>
                </a:r>
                <a:r>
                  <a:rPr kumimoji="0" lang="en-US" altLang="zh-CN" sz="1300" b="0" i="0" u="none" strike="noStrike" cap="none" normalizeH="0" baseline="0" dirty="0" smtClean="0">
                    <a:ln>
                      <a:noFill/>
                    </a:ln>
                    <a:effectLst/>
                    <a:latin typeface="Calibri" panose="020F0502020204030204" pitchFamily="34" charset="0"/>
                    <a:ea typeface="宋体" panose="02010600030101010101" pitchFamily="2" charset="-122"/>
                    <a:cs typeface="宋体" panose="02010600030101010101" pitchFamily="2" charset="-122"/>
                  </a:rPr>
                  <a:t>1.4</a:t>
                </a:r>
                <a:r>
                  <a:rPr kumimoji="0" lang="zh-CN" altLang="en-US" sz="1300" b="0" i="0" u="none" strike="noStrike" cap="none" normalizeH="0" baseline="0" dirty="0" smtClean="0">
                    <a:ln>
                      <a:noFill/>
                    </a:ln>
                    <a:effectLst/>
                    <a:latin typeface="Calibri" panose="020F0502020204030204" pitchFamily="34" charset="0"/>
                    <a:ea typeface="宋体" panose="02010600030101010101" pitchFamily="2" charset="-122"/>
                    <a:cs typeface="宋体" panose="02010600030101010101" pitchFamily="2" charset="-122"/>
                  </a:rPr>
                  <a:t>毫米。通体透明，无色，黄色，棕色，深红色或绿色。它们的颜色主要是它们的食物赋予的。它们食入含类胡萝卜素的食物，</a:t>
                </a:r>
                <a:r>
                  <a:rPr lang="zh-CN" altLang="en-US" sz="1300" dirty="0" smtClean="0">
                    <a:latin typeface="Calibri" panose="020F0502020204030204" pitchFamily="34" charset="0"/>
                    <a:ea typeface="宋体" panose="02010600030101010101" pitchFamily="2" charset="-122"/>
                    <a:cs typeface="宋体" panose="02010600030101010101" pitchFamily="2" charset="-122"/>
                  </a:rPr>
                  <a:t>类胡萝卜素</a:t>
                </a:r>
                <a:r>
                  <a:rPr kumimoji="0" lang="zh-CN" altLang="en-US" sz="1300" b="0" i="0" u="none" strike="noStrike" cap="none" normalizeH="0" baseline="0" dirty="0" smtClean="0">
                    <a:ln>
                      <a:noFill/>
                    </a:ln>
                    <a:effectLst/>
                    <a:latin typeface="Calibri" panose="020F0502020204030204" pitchFamily="34" charset="0"/>
                    <a:ea typeface="宋体" panose="02010600030101010101" pitchFamily="2" charset="-122"/>
                    <a:cs typeface="宋体" panose="02010600030101010101" pitchFamily="2" charset="-122"/>
                  </a:rPr>
                  <a:t>可以在各器官沉积。</a:t>
                </a:r>
                <a:endParaRPr kumimoji="0" lang="zh-CN" altLang="en-US" sz="1300" b="0" i="0" u="none" strike="noStrike" cap="none" normalizeH="0" baseline="0" dirty="0" smtClean="0">
                  <a:ln>
                    <a:noFill/>
                  </a:ln>
                  <a:effectLst/>
                  <a:latin typeface="Calibri" panose="020F0502020204030204" pitchFamily="34" charset="0"/>
                  <a:ea typeface="宋体" panose="02010600030101010101" pitchFamily="2" charset="-122"/>
                  <a:cs typeface="Times New Roman" panose="02020603050405020304" pitchFamily="18" charset="0"/>
                </a:endParaRPr>
              </a:p>
              <a:p>
                <a:pPr marL="0" marR="0" lvl="0" indent="266700" algn="l" defTabSz="914400" rtl="0" eaLnBrk="0" fontAlgn="base" latinLnBrk="0" hangingPunct="0">
                  <a:lnSpc>
                    <a:spcPts val="1600"/>
                  </a:lnSpc>
                  <a:spcBef>
                    <a:spcPct val="0"/>
                  </a:spcBef>
                  <a:spcAft>
                    <a:spcPct val="0"/>
                  </a:spcAft>
                  <a:buClrTx/>
                  <a:buSzTx/>
                  <a:buFontTx/>
                  <a:buNone/>
                </a:pPr>
                <a:r>
                  <a:rPr kumimoji="0" lang="zh-CN" altLang="en-US" sz="1300" b="0" i="0" u="none" strike="noStrike" cap="none" normalizeH="0" baseline="0" dirty="0" smtClean="0">
                    <a:ln>
                      <a:noFill/>
                    </a:ln>
                    <a:effectLst/>
                    <a:latin typeface="Calibri" panose="020F0502020204030204" pitchFamily="34" charset="0"/>
                    <a:ea typeface="宋体" panose="02010600030101010101" pitchFamily="2" charset="-122"/>
                    <a:cs typeface="宋体" panose="02010600030101010101" pitchFamily="2" charset="-122"/>
                  </a:rPr>
                  <a:t>它们由头部，四个体节，被几丁质构成的角质层覆盖。四对脚，末端有爪子，吸盘或脚趾。由长长的细胞组成的肌肉因应体节而分布。口前有两向前突出，一个用于刺进食物，另一个则是吸收工具。前肠有很多成对腺体，薄薄的食道连接中肠。在两个目的水熊虫中肠和末肠之间有马氏管，专司体内的渗透压平衡。</a:t>
                </a:r>
                <a:endParaRPr kumimoji="0" lang="zh-CN" altLang="en-US" sz="1300" b="0" i="0" u="none" strike="noStrike" cap="none" normalizeH="0" baseline="0" dirty="0" smtClean="0">
                  <a:ln>
                    <a:noFill/>
                  </a:ln>
                  <a:effectLst/>
                  <a:latin typeface="Calibri" panose="020F0502020204030204" pitchFamily="34" charset="0"/>
                  <a:ea typeface="宋体" panose="02010600030101010101" pitchFamily="2" charset="-122"/>
                  <a:cs typeface="Times New Roman" panose="02020603050405020304" pitchFamily="18" charset="0"/>
                </a:endParaRPr>
              </a:p>
              <a:p>
                <a:pPr marL="0" marR="0" lvl="0" indent="266700" algn="l" defTabSz="914400" rtl="0" eaLnBrk="0" fontAlgn="base" latinLnBrk="0" hangingPunct="0">
                  <a:lnSpc>
                    <a:spcPts val="1600"/>
                  </a:lnSpc>
                  <a:spcBef>
                    <a:spcPct val="0"/>
                  </a:spcBef>
                  <a:spcAft>
                    <a:spcPct val="0"/>
                  </a:spcAft>
                  <a:buClrTx/>
                  <a:buSzTx/>
                  <a:buFontTx/>
                  <a:buNone/>
                </a:pPr>
                <a:r>
                  <a:rPr kumimoji="0" lang="zh-CN" altLang="en-US" sz="1300" b="0" i="0" u="none" strike="noStrike" cap="none" normalizeH="0" baseline="0" dirty="0" smtClean="0">
                    <a:ln>
                      <a:noFill/>
                    </a:ln>
                    <a:effectLst/>
                    <a:latin typeface="Calibri" panose="020F0502020204030204" pitchFamily="34" charset="0"/>
                    <a:ea typeface="宋体" panose="02010600030101010101" pitchFamily="2" charset="-122"/>
                    <a:cs typeface="宋体" panose="02010600030101010101" pitchFamily="2" charset="-122"/>
                  </a:rPr>
                  <a:t>神经系统的构成：咽上下神经节，其中咽下神经节和腹部四个神经节链式相连。体腔中的细胞负责储存。水熊虫没有循环系统和呼吸系统。</a:t>
                </a:r>
                <a:endParaRPr kumimoji="0" lang="zh-CN" altLang="en-US" sz="1300" b="0" i="0" u="none" strike="noStrike" cap="none" normalizeH="0" baseline="0" dirty="0" smtClean="0">
                  <a:ln>
                    <a:noFill/>
                  </a:ln>
                  <a:effectLst/>
                  <a:latin typeface="Arial" panose="020B0604020202020204" pitchFamily="34" charset="0"/>
                  <a:ea typeface="宋体" panose="02010600030101010101" pitchFamily="2" charset="-122"/>
                  <a:cs typeface="宋体" panose="02010600030101010101" pitchFamily="2" charset="-122"/>
                </a:endParaRPr>
              </a:p>
              <a:p>
                <a:pPr marL="0" marR="0" lvl="0" indent="266700" algn="l" defTabSz="914400" rtl="0" eaLnBrk="0" fontAlgn="base" latinLnBrk="0" hangingPunct="0">
                  <a:lnSpc>
                    <a:spcPts val="1600"/>
                  </a:lnSpc>
                  <a:spcBef>
                    <a:spcPct val="0"/>
                  </a:spcBef>
                  <a:spcAft>
                    <a:spcPct val="0"/>
                  </a:spcAft>
                  <a:buClrTx/>
                  <a:buSzTx/>
                  <a:buFontTx/>
                  <a:buNone/>
                </a:pPr>
                <a:r>
                  <a:rPr kumimoji="0" lang="zh-CN" altLang="en-US" sz="1300" b="0" i="0" u="none" strike="noStrike" cap="none" normalizeH="0" baseline="0" dirty="0" smtClean="0">
                    <a:ln>
                      <a:noFill/>
                    </a:ln>
                    <a:effectLst/>
                    <a:latin typeface="Arial" panose="020B0604020202020204" pitchFamily="34" charset="0"/>
                    <a:ea typeface="宋体" panose="02010600030101010101" pitchFamily="2" charset="-122"/>
                    <a:cs typeface="宋体" panose="02010600030101010101" pitchFamily="2" charset="-122"/>
                  </a:rPr>
                  <a:t>缓步动物通常是雌雄异体。它们的性腺是次体腔（事实上，所有的节肢动物都是这样）的残留物，是不成对的囊状器官，或者是在肛门前向外开口，或者是向终肠开口。卵子并不需要事先受精就可以被排出体外。</a:t>
                </a:r>
                <a:r>
                  <a:rPr kumimoji="0" lang="zh-CN" altLang="en-US" sz="1300" b="0" i="0" u="none" strike="noStrike" cap="none" normalizeH="0" baseline="0" dirty="0" smtClean="0">
                    <a:ln>
                      <a:noFill/>
                    </a:ln>
                    <a:effectLst/>
                    <a:latin typeface="Arial" panose="020B0604020202020204" pitchFamily="34" charset="0"/>
                    <a:ea typeface="宋体" panose="02010600030101010101" pitchFamily="2" charset="-122"/>
                  </a:rPr>
                  <a:t> </a:t>
                </a:r>
              </a:p>
            </p:txBody>
          </p:sp>
          <p:sp>
            <p:nvSpPr>
              <p:cNvPr id="38" name="对角圆角矩形 37"/>
              <p:cNvSpPr/>
              <p:nvPr/>
            </p:nvSpPr>
            <p:spPr>
              <a:xfrm>
                <a:off x="5214942" y="142852"/>
                <a:ext cx="3500462" cy="5500726"/>
              </a:xfrm>
              <a:prstGeom prst="round2DiagRect">
                <a:avLst/>
              </a:prstGeom>
              <a:noFill/>
              <a:ln w="107950" cmpd="tri"/>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rot="1067268">
              <a:off x="8023397" y="-393886"/>
              <a:ext cx="857003" cy="4022110"/>
              <a:chOff x="8301219" y="-611705"/>
              <a:chExt cx="857003" cy="4022110"/>
            </a:xfrm>
          </p:grpSpPr>
          <p:sp>
            <p:nvSpPr>
              <p:cNvPr id="40" name="任意多边形 39"/>
              <p:cNvSpPr/>
              <p:nvPr/>
            </p:nvSpPr>
            <p:spPr>
              <a:xfrm rot="21061018">
                <a:off x="8301219" y="-611705"/>
                <a:ext cx="706830" cy="3900672"/>
              </a:xfrm>
              <a:custGeom>
                <a:avLst/>
                <a:gdLst>
                  <a:gd name="connsiteX0" fmla="*/ 0 w 714348"/>
                  <a:gd name="connsiteY0" fmla="*/ 1393041 h 2786082"/>
                  <a:gd name="connsiteX1" fmla="*/ 11192 w 714348"/>
                  <a:gd name="connsiteY1" fmla="*/ 1047058 h 2786082"/>
                  <a:gd name="connsiteX2" fmla="*/ 357177 w 714348"/>
                  <a:gd name="connsiteY2" fmla="*/ 0 h 2786082"/>
                  <a:gd name="connsiteX3" fmla="*/ 703158 w 714348"/>
                  <a:gd name="connsiteY3" fmla="*/ 1047059 h 2786082"/>
                  <a:gd name="connsiteX4" fmla="*/ 714349 w 714348"/>
                  <a:gd name="connsiteY4" fmla="*/ 1393041 h 2786082"/>
                  <a:gd name="connsiteX5" fmla="*/ 703157 w 714348"/>
                  <a:gd name="connsiteY5" fmla="*/ 1739024 h 2786082"/>
                  <a:gd name="connsiteX6" fmla="*/ 357174 w 714348"/>
                  <a:gd name="connsiteY6" fmla="*/ 2786082 h 2786082"/>
                  <a:gd name="connsiteX7" fmla="*/ 11192 w 714348"/>
                  <a:gd name="connsiteY7" fmla="*/ 1739023 h 2786082"/>
                  <a:gd name="connsiteX8" fmla="*/ 1 w 714348"/>
                  <a:gd name="connsiteY8" fmla="*/ 1393041 h 2786082"/>
                  <a:gd name="connsiteX9" fmla="*/ 0 w 714348"/>
                  <a:gd name="connsiteY9" fmla="*/ 1393041 h 2786082"/>
                  <a:gd name="connsiteX0-1" fmla="*/ 0 w 714349"/>
                  <a:gd name="connsiteY0-2" fmla="*/ 962155 h 2355198"/>
                  <a:gd name="connsiteX1-3" fmla="*/ 11192 w 714349"/>
                  <a:gd name="connsiteY1-4" fmla="*/ 616172 h 2355198"/>
                  <a:gd name="connsiteX2-5" fmla="*/ 357177 w 714349"/>
                  <a:gd name="connsiteY2-6" fmla="*/ 569222 h 2355198"/>
                  <a:gd name="connsiteX3-7" fmla="*/ 703158 w 714349"/>
                  <a:gd name="connsiteY3-8" fmla="*/ 616173 h 2355198"/>
                  <a:gd name="connsiteX4-9" fmla="*/ 714349 w 714349"/>
                  <a:gd name="connsiteY4-10" fmla="*/ 962155 h 2355198"/>
                  <a:gd name="connsiteX5-11" fmla="*/ 703157 w 714349"/>
                  <a:gd name="connsiteY5-12" fmla="*/ 1308138 h 2355198"/>
                  <a:gd name="connsiteX6-13" fmla="*/ 357174 w 714349"/>
                  <a:gd name="connsiteY6-14" fmla="*/ 2355196 h 2355198"/>
                  <a:gd name="connsiteX7-15" fmla="*/ 11192 w 714349"/>
                  <a:gd name="connsiteY7-16" fmla="*/ 1308137 h 2355198"/>
                  <a:gd name="connsiteX8-17" fmla="*/ 1 w 714349"/>
                  <a:gd name="connsiteY8-18" fmla="*/ 962155 h 2355198"/>
                  <a:gd name="connsiteX9-19" fmla="*/ 0 w 714349"/>
                  <a:gd name="connsiteY9-20" fmla="*/ 962155 h 2355198"/>
                  <a:gd name="connsiteX0-21" fmla="*/ 0 w 714349"/>
                  <a:gd name="connsiteY0-22" fmla="*/ 962155 h 2640926"/>
                  <a:gd name="connsiteX1-23" fmla="*/ 11192 w 714349"/>
                  <a:gd name="connsiteY1-24" fmla="*/ 616172 h 2640926"/>
                  <a:gd name="connsiteX2-25" fmla="*/ 357177 w 714349"/>
                  <a:gd name="connsiteY2-26" fmla="*/ 569222 h 2640926"/>
                  <a:gd name="connsiteX3-27" fmla="*/ 703158 w 714349"/>
                  <a:gd name="connsiteY3-28" fmla="*/ 616173 h 2640926"/>
                  <a:gd name="connsiteX4-29" fmla="*/ 714349 w 714349"/>
                  <a:gd name="connsiteY4-30" fmla="*/ 962155 h 2640926"/>
                  <a:gd name="connsiteX5-31" fmla="*/ 703157 w 714349"/>
                  <a:gd name="connsiteY5-32" fmla="*/ 1308138 h 2640926"/>
                  <a:gd name="connsiteX6-33" fmla="*/ 357174 w 714349"/>
                  <a:gd name="connsiteY6-34" fmla="*/ 2640924 h 2640926"/>
                  <a:gd name="connsiteX7-35" fmla="*/ 11192 w 714349"/>
                  <a:gd name="connsiteY7-36" fmla="*/ 1308137 h 2640926"/>
                  <a:gd name="connsiteX8-37" fmla="*/ 1 w 714349"/>
                  <a:gd name="connsiteY8-38" fmla="*/ 962155 h 2640926"/>
                  <a:gd name="connsiteX9-39" fmla="*/ 0 w 714349"/>
                  <a:gd name="connsiteY9-40" fmla="*/ 962155 h 2640926"/>
                  <a:gd name="connsiteX0-41" fmla="*/ 0 w 714349"/>
                  <a:gd name="connsiteY0-42" fmla="*/ 962155 h 2640926"/>
                  <a:gd name="connsiteX1-43" fmla="*/ 11192 w 714349"/>
                  <a:gd name="connsiteY1-44" fmla="*/ 616172 h 2640926"/>
                  <a:gd name="connsiteX2-45" fmla="*/ 357177 w 714349"/>
                  <a:gd name="connsiteY2-46" fmla="*/ 854950 h 2640926"/>
                  <a:gd name="connsiteX3-47" fmla="*/ 703158 w 714349"/>
                  <a:gd name="connsiteY3-48" fmla="*/ 616173 h 2640926"/>
                  <a:gd name="connsiteX4-49" fmla="*/ 714349 w 714349"/>
                  <a:gd name="connsiteY4-50" fmla="*/ 962155 h 2640926"/>
                  <a:gd name="connsiteX5-51" fmla="*/ 703157 w 714349"/>
                  <a:gd name="connsiteY5-52" fmla="*/ 1308138 h 2640926"/>
                  <a:gd name="connsiteX6-53" fmla="*/ 357174 w 714349"/>
                  <a:gd name="connsiteY6-54" fmla="*/ 2640924 h 2640926"/>
                  <a:gd name="connsiteX7-55" fmla="*/ 11192 w 714349"/>
                  <a:gd name="connsiteY7-56" fmla="*/ 1308137 h 2640926"/>
                  <a:gd name="connsiteX8-57" fmla="*/ 1 w 714349"/>
                  <a:gd name="connsiteY8-58" fmla="*/ 962155 h 2640926"/>
                  <a:gd name="connsiteX9-59" fmla="*/ 0 w 714349"/>
                  <a:gd name="connsiteY9-60" fmla="*/ 962155 h 2640926"/>
                  <a:gd name="connsiteX0-61" fmla="*/ 0 w 714349"/>
                  <a:gd name="connsiteY0-62" fmla="*/ 962155 h 2640926"/>
                  <a:gd name="connsiteX1-63" fmla="*/ 11192 w 714349"/>
                  <a:gd name="connsiteY1-64" fmla="*/ 616172 h 2640926"/>
                  <a:gd name="connsiteX2-65" fmla="*/ 357177 w 714349"/>
                  <a:gd name="connsiteY2-66" fmla="*/ 854950 h 2640926"/>
                  <a:gd name="connsiteX3-67" fmla="*/ 703158 w 714349"/>
                  <a:gd name="connsiteY3-68" fmla="*/ 616173 h 2640926"/>
                  <a:gd name="connsiteX4-69" fmla="*/ 714349 w 714349"/>
                  <a:gd name="connsiteY4-70" fmla="*/ 962155 h 2640926"/>
                  <a:gd name="connsiteX5-71" fmla="*/ 703157 w 714349"/>
                  <a:gd name="connsiteY5-72" fmla="*/ 1308138 h 2640926"/>
                  <a:gd name="connsiteX6-73" fmla="*/ 357174 w 714349"/>
                  <a:gd name="connsiteY6-74" fmla="*/ 2640924 h 2640926"/>
                  <a:gd name="connsiteX7-75" fmla="*/ 11192 w 714349"/>
                  <a:gd name="connsiteY7-76" fmla="*/ 1308137 h 2640926"/>
                  <a:gd name="connsiteX8-77" fmla="*/ 1 w 714349"/>
                  <a:gd name="connsiteY8-78" fmla="*/ 962155 h 2640926"/>
                  <a:gd name="connsiteX9-79" fmla="*/ 0 w 714349"/>
                  <a:gd name="connsiteY9-80" fmla="*/ 962155 h 2640926"/>
                  <a:gd name="connsiteX0-81" fmla="*/ 0 w 710590"/>
                  <a:gd name="connsiteY0-82" fmla="*/ 962155 h 2640926"/>
                  <a:gd name="connsiteX1-83" fmla="*/ 11192 w 710590"/>
                  <a:gd name="connsiteY1-84" fmla="*/ 616172 h 2640926"/>
                  <a:gd name="connsiteX2-85" fmla="*/ 357177 w 710590"/>
                  <a:gd name="connsiteY2-86" fmla="*/ 854950 h 2640926"/>
                  <a:gd name="connsiteX3-87" fmla="*/ 703158 w 710590"/>
                  <a:gd name="connsiteY3-88" fmla="*/ 616173 h 2640926"/>
                  <a:gd name="connsiteX4-89" fmla="*/ 500003 w 710590"/>
                  <a:gd name="connsiteY4-90" fmla="*/ 962155 h 2640926"/>
                  <a:gd name="connsiteX5-91" fmla="*/ 703157 w 710590"/>
                  <a:gd name="connsiteY5-92" fmla="*/ 1308138 h 2640926"/>
                  <a:gd name="connsiteX6-93" fmla="*/ 357174 w 710590"/>
                  <a:gd name="connsiteY6-94" fmla="*/ 2640924 h 2640926"/>
                  <a:gd name="connsiteX7-95" fmla="*/ 11192 w 710590"/>
                  <a:gd name="connsiteY7-96" fmla="*/ 1308137 h 2640926"/>
                  <a:gd name="connsiteX8-97" fmla="*/ 1 w 710590"/>
                  <a:gd name="connsiteY8-98" fmla="*/ 962155 h 2640926"/>
                  <a:gd name="connsiteX9-99" fmla="*/ 0 w 710590"/>
                  <a:gd name="connsiteY9-100" fmla="*/ 962155 h 2640926"/>
                  <a:gd name="connsiteX0-101" fmla="*/ 0 w 710590"/>
                  <a:gd name="connsiteY0-102" fmla="*/ 962155 h 2640926"/>
                  <a:gd name="connsiteX1-103" fmla="*/ 11192 w 710590"/>
                  <a:gd name="connsiteY1-104" fmla="*/ 616172 h 2640926"/>
                  <a:gd name="connsiteX2-105" fmla="*/ 357177 w 710590"/>
                  <a:gd name="connsiteY2-106" fmla="*/ 854950 h 2640926"/>
                  <a:gd name="connsiteX3-107" fmla="*/ 703158 w 710590"/>
                  <a:gd name="connsiteY3-108" fmla="*/ 616173 h 2640926"/>
                  <a:gd name="connsiteX4-109" fmla="*/ 500003 w 710590"/>
                  <a:gd name="connsiteY4-110" fmla="*/ 962155 h 2640926"/>
                  <a:gd name="connsiteX5-111" fmla="*/ 703157 w 710590"/>
                  <a:gd name="connsiteY5-112" fmla="*/ 1308138 h 2640926"/>
                  <a:gd name="connsiteX6-113" fmla="*/ 357174 w 710590"/>
                  <a:gd name="connsiteY6-114" fmla="*/ 2640924 h 2640926"/>
                  <a:gd name="connsiteX7-115" fmla="*/ 11192 w 710590"/>
                  <a:gd name="connsiteY7-116" fmla="*/ 1308137 h 2640926"/>
                  <a:gd name="connsiteX8-117" fmla="*/ 1 w 710590"/>
                  <a:gd name="connsiteY8-118" fmla="*/ 962155 h 2640926"/>
                  <a:gd name="connsiteX9-119" fmla="*/ 0 w 710590"/>
                  <a:gd name="connsiteY9-120" fmla="*/ 962155 h 2640926"/>
                  <a:gd name="connsiteX0-121" fmla="*/ 214281 w 710589"/>
                  <a:gd name="connsiteY0-122" fmla="*/ 962155 h 2640926"/>
                  <a:gd name="connsiteX1-123" fmla="*/ 11191 w 710589"/>
                  <a:gd name="connsiteY1-124" fmla="*/ 616172 h 2640926"/>
                  <a:gd name="connsiteX2-125" fmla="*/ 357176 w 710589"/>
                  <a:gd name="connsiteY2-126" fmla="*/ 854950 h 2640926"/>
                  <a:gd name="connsiteX3-127" fmla="*/ 703157 w 710589"/>
                  <a:gd name="connsiteY3-128" fmla="*/ 616173 h 2640926"/>
                  <a:gd name="connsiteX4-129" fmla="*/ 500002 w 710589"/>
                  <a:gd name="connsiteY4-130" fmla="*/ 962155 h 2640926"/>
                  <a:gd name="connsiteX5-131" fmla="*/ 703156 w 710589"/>
                  <a:gd name="connsiteY5-132" fmla="*/ 1308138 h 2640926"/>
                  <a:gd name="connsiteX6-133" fmla="*/ 357173 w 710589"/>
                  <a:gd name="connsiteY6-134" fmla="*/ 2640924 h 2640926"/>
                  <a:gd name="connsiteX7-135" fmla="*/ 11191 w 710589"/>
                  <a:gd name="connsiteY7-136" fmla="*/ 1308137 h 2640926"/>
                  <a:gd name="connsiteX8-137" fmla="*/ 0 w 710589"/>
                  <a:gd name="connsiteY8-138" fmla="*/ 962155 h 2640926"/>
                  <a:gd name="connsiteX9-139" fmla="*/ 214281 w 710589"/>
                  <a:gd name="connsiteY9-140" fmla="*/ 962155 h 2640926"/>
                  <a:gd name="connsiteX0-141" fmla="*/ 214281 w 710589"/>
                  <a:gd name="connsiteY0-142" fmla="*/ 962155 h 2640926"/>
                  <a:gd name="connsiteX1-143" fmla="*/ 11191 w 710589"/>
                  <a:gd name="connsiteY1-144" fmla="*/ 616172 h 2640926"/>
                  <a:gd name="connsiteX2-145" fmla="*/ 357176 w 710589"/>
                  <a:gd name="connsiteY2-146" fmla="*/ 854950 h 2640926"/>
                  <a:gd name="connsiteX3-147" fmla="*/ 703157 w 710589"/>
                  <a:gd name="connsiteY3-148" fmla="*/ 616173 h 2640926"/>
                  <a:gd name="connsiteX4-149" fmla="*/ 500002 w 710589"/>
                  <a:gd name="connsiteY4-150" fmla="*/ 962155 h 2640926"/>
                  <a:gd name="connsiteX5-151" fmla="*/ 703156 w 710589"/>
                  <a:gd name="connsiteY5-152" fmla="*/ 1308138 h 2640926"/>
                  <a:gd name="connsiteX6-153" fmla="*/ 357173 w 710589"/>
                  <a:gd name="connsiteY6-154" fmla="*/ 2640924 h 2640926"/>
                  <a:gd name="connsiteX7-155" fmla="*/ 11191 w 710589"/>
                  <a:gd name="connsiteY7-156" fmla="*/ 1308137 h 2640926"/>
                  <a:gd name="connsiteX8-157" fmla="*/ 0 w 710589"/>
                  <a:gd name="connsiteY8-158" fmla="*/ 962155 h 2640926"/>
                  <a:gd name="connsiteX9-159" fmla="*/ 214281 w 710589"/>
                  <a:gd name="connsiteY9-160" fmla="*/ 962155 h 2640926"/>
                  <a:gd name="connsiteX0-161" fmla="*/ 0 w 710589"/>
                  <a:gd name="connsiteY0-162" fmla="*/ 962155 h 2640926"/>
                  <a:gd name="connsiteX1-163" fmla="*/ 11191 w 710589"/>
                  <a:gd name="connsiteY1-164" fmla="*/ 616172 h 2640926"/>
                  <a:gd name="connsiteX2-165" fmla="*/ 357176 w 710589"/>
                  <a:gd name="connsiteY2-166" fmla="*/ 854950 h 2640926"/>
                  <a:gd name="connsiteX3-167" fmla="*/ 703157 w 710589"/>
                  <a:gd name="connsiteY3-168" fmla="*/ 616173 h 2640926"/>
                  <a:gd name="connsiteX4-169" fmla="*/ 500002 w 710589"/>
                  <a:gd name="connsiteY4-170" fmla="*/ 962155 h 2640926"/>
                  <a:gd name="connsiteX5-171" fmla="*/ 703156 w 710589"/>
                  <a:gd name="connsiteY5-172" fmla="*/ 1308138 h 2640926"/>
                  <a:gd name="connsiteX6-173" fmla="*/ 357173 w 710589"/>
                  <a:gd name="connsiteY6-174" fmla="*/ 2640924 h 2640926"/>
                  <a:gd name="connsiteX7-175" fmla="*/ 11191 w 710589"/>
                  <a:gd name="connsiteY7-176" fmla="*/ 1308137 h 2640926"/>
                  <a:gd name="connsiteX8-177" fmla="*/ 0 w 710589"/>
                  <a:gd name="connsiteY8-178" fmla="*/ 962155 h 2640926"/>
                  <a:gd name="connsiteX0-179" fmla="*/ 210523 w 706830"/>
                  <a:gd name="connsiteY0-180" fmla="*/ 962155 h 2640926"/>
                  <a:gd name="connsiteX1-181" fmla="*/ 7432 w 706830"/>
                  <a:gd name="connsiteY1-182" fmla="*/ 616172 h 2640926"/>
                  <a:gd name="connsiteX2-183" fmla="*/ 353417 w 706830"/>
                  <a:gd name="connsiteY2-184" fmla="*/ 854950 h 2640926"/>
                  <a:gd name="connsiteX3-185" fmla="*/ 699398 w 706830"/>
                  <a:gd name="connsiteY3-186" fmla="*/ 616173 h 2640926"/>
                  <a:gd name="connsiteX4-187" fmla="*/ 496243 w 706830"/>
                  <a:gd name="connsiteY4-188" fmla="*/ 962155 h 2640926"/>
                  <a:gd name="connsiteX5-189" fmla="*/ 699397 w 706830"/>
                  <a:gd name="connsiteY5-190" fmla="*/ 1308138 h 2640926"/>
                  <a:gd name="connsiteX6-191" fmla="*/ 353414 w 706830"/>
                  <a:gd name="connsiteY6-192" fmla="*/ 2640924 h 2640926"/>
                  <a:gd name="connsiteX7-193" fmla="*/ 7432 w 706830"/>
                  <a:gd name="connsiteY7-194" fmla="*/ 1308137 h 2640926"/>
                  <a:gd name="connsiteX8-195" fmla="*/ 210523 w 706830"/>
                  <a:gd name="connsiteY8-196" fmla="*/ 962155 h 264092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06830" h="2640926">
                    <a:moveTo>
                      <a:pt x="210523" y="962155"/>
                    </a:moveTo>
                    <a:lnTo>
                      <a:pt x="7432" y="616172"/>
                    </a:lnTo>
                    <a:cubicBezTo>
                      <a:pt x="47939" y="0"/>
                      <a:pt x="190321" y="854946"/>
                      <a:pt x="353417" y="854950"/>
                    </a:cubicBezTo>
                    <a:cubicBezTo>
                      <a:pt x="516512" y="854953"/>
                      <a:pt x="658891" y="6"/>
                      <a:pt x="699398" y="616173"/>
                    </a:cubicBezTo>
                    <a:cubicBezTo>
                      <a:pt x="706830" y="729217"/>
                      <a:pt x="496243" y="845455"/>
                      <a:pt x="496243" y="962155"/>
                    </a:cubicBezTo>
                    <a:cubicBezTo>
                      <a:pt x="496243" y="1078856"/>
                      <a:pt x="706829" y="1195094"/>
                      <a:pt x="699397" y="1308138"/>
                    </a:cubicBezTo>
                    <a:cubicBezTo>
                      <a:pt x="658890" y="1924308"/>
                      <a:pt x="516509" y="2640926"/>
                      <a:pt x="353414" y="2640924"/>
                    </a:cubicBezTo>
                    <a:cubicBezTo>
                      <a:pt x="190319" y="2640923"/>
                      <a:pt x="47939" y="1924305"/>
                      <a:pt x="7432" y="1308137"/>
                    </a:cubicBezTo>
                    <a:cubicBezTo>
                      <a:pt x="0" y="1195093"/>
                      <a:pt x="210523" y="1078855"/>
                      <a:pt x="210523" y="962155"/>
                    </a:cubicBezTo>
                    <a:close/>
                  </a:path>
                </a:pathLst>
              </a:custGeom>
              <a:solidFill>
                <a:schemeClr val="accent1">
                  <a:lumMod val="20000"/>
                  <a:lumOff val="8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TextBox 43"/>
              <p:cNvSpPr txBox="1"/>
              <p:nvPr/>
            </p:nvSpPr>
            <p:spPr>
              <a:xfrm rot="20989657">
                <a:off x="8311836" y="624323"/>
                <a:ext cx="846386" cy="2786082"/>
              </a:xfrm>
              <a:prstGeom prst="rect">
                <a:avLst/>
              </a:prstGeom>
              <a:noFill/>
            </p:spPr>
            <p:txBody>
              <a:bodyPr vert="eaVert" wrap="square" rtlCol="0">
                <a:spAutoFit/>
              </a:bodyPr>
              <a:lstStyle/>
              <a:p>
                <a:r>
                  <a:rPr lang="zh-CN" altLang="en-US" sz="4300" b="1" dirty="0" smtClean="0">
                    <a:ln w="10541" cmpd="sng">
                      <a:solidFill>
                        <a:srgbClr val="7D7D7D">
                          <a:tint val="100000"/>
                          <a:shade val="100000"/>
                          <a:satMod val="110000"/>
                        </a:srgbClr>
                      </a:solidFill>
                      <a:prstDash val="solid"/>
                    </a:ln>
                    <a:solidFill>
                      <a:schemeClr val="accent3">
                        <a:lumMod val="60000"/>
                        <a:lumOff val="40000"/>
                      </a:schemeClr>
                    </a:solidFill>
                  </a:rPr>
                  <a:t>形态特征</a:t>
                </a:r>
                <a:endParaRPr lang="zh-CN" altLang="en-US" sz="4300" b="1" dirty="0">
                  <a:ln w="10541" cmpd="sng">
                    <a:solidFill>
                      <a:srgbClr val="7D7D7D">
                        <a:tint val="100000"/>
                        <a:shade val="100000"/>
                        <a:satMod val="110000"/>
                      </a:srgbClr>
                    </a:solidFill>
                    <a:prstDash val="solid"/>
                  </a:ln>
                  <a:solidFill>
                    <a:schemeClr val="accent3">
                      <a:lumMod val="60000"/>
                      <a:lumOff val="40000"/>
                    </a:schemeClr>
                  </a:solidFill>
                </a:endParaRPr>
              </a:p>
            </p:txBody>
          </p:sp>
        </p:grpSp>
      </p:grpSp>
      <p:pic>
        <p:nvPicPr>
          <p:cNvPr id="2050" name="Picture 2" descr="C:\Documents and Settings\zd\桌面\图片\水熊虫\2451c97b5d4d09fdd1bcc50938210234_t0171bd23a9788cb7b5.jpg"/>
          <p:cNvPicPr>
            <a:picLocks noChangeAspect="1" noChangeArrowheads="1"/>
          </p:cNvPicPr>
          <p:nvPr/>
        </p:nvPicPr>
        <p:blipFill>
          <a:blip r:embed="rId4"/>
          <a:srcRect/>
          <a:stretch>
            <a:fillRect/>
          </a:stretch>
        </p:blipFill>
        <p:spPr bwMode="auto">
          <a:xfrm>
            <a:off x="2500298" y="0"/>
            <a:ext cx="2160893" cy="1214422"/>
          </a:xfrm>
          <a:prstGeom prst="rect">
            <a:avLst/>
          </a:prstGeom>
          <a:noFill/>
        </p:spPr>
      </p:pic>
      <p:grpSp>
        <p:nvGrpSpPr>
          <p:cNvPr id="60" name="组合 59"/>
          <p:cNvGrpSpPr/>
          <p:nvPr/>
        </p:nvGrpSpPr>
        <p:grpSpPr>
          <a:xfrm>
            <a:off x="142844" y="5643578"/>
            <a:ext cx="8572560" cy="928694"/>
            <a:chOff x="0" y="5715016"/>
            <a:chExt cx="9144000" cy="928694"/>
          </a:xfrm>
        </p:grpSpPr>
        <p:sp>
          <p:nvSpPr>
            <p:cNvPr id="42" name="流程图: 库存数据 41"/>
            <p:cNvSpPr/>
            <p:nvPr/>
          </p:nvSpPr>
          <p:spPr>
            <a:xfrm>
              <a:off x="0" y="5715016"/>
              <a:ext cx="9144000" cy="928694"/>
            </a:xfrm>
            <a:prstGeom prst="flowChartOnlineStorage">
              <a:avLst/>
            </a:prstGeom>
            <a:noFill/>
            <a:ln w="82550">
              <a:solidFill>
                <a:schemeClr val="accent2">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TextBox 42"/>
            <p:cNvSpPr txBox="1"/>
            <p:nvPr/>
          </p:nvSpPr>
          <p:spPr>
            <a:xfrm>
              <a:off x="0" y="5715016"/>
              <a:ext cx="7772400" cy="913070"/>
            </a:xfrm>
            <a:prstGeom prst="rect">
              <a:avLst/>
            </a:prstGeom>
            <a:noFill/>
          </p:spPr>
          <p:txBody>
            <a:bodyPr wrap="square" rtlCol="0">
              <a:spAutoFit/>
            </a:bodyPr>
            <a:lstStyle/>
            <a:p>
              <a:pPr>
                <a:lnSpc>
                  <a:spcPts val="1600"/>
                </a:lnSpc>
              </a:pPr>
              <a:r>
                <a:rPr lang="zh-CN" altLang="en-US" sz="1400" dirty="0" smtClean="0"/>
                <a:t>                  缓步动物门具有全部四种隐生性（即低湿隐生、低温隐生、变渗隐生及缺氧生），能够在恶劣环境下停止所有新陈代谢。缓步动物也因此被认为是生命力最强的动物。在隐生的情况下，一般可以在高温（</a:t>
              </a:r>
              <a:r>
                <a:rPr lang="en-US" sz="1400" dirty="0" smtClean="0"/>
                <a:t>151</a:t>
              </a:r>
              <a:r>
                <a:rPr lang="en-US" altLang="zh-CN" sz="1400" dirty="0" smtClean="0"/>
                <a:t>°</a:t>
              </a:r>
              <a:r>
                <a:rPr lang="en-US" sz="1400" dirty="0" smtClean="0"/>
                <a:t>C</a:t>
              </a:r>
              <a:r>
                <a:rPr lang="zh-CN" altLang="en-US" sz="1400" dirty="0" smtClean="0"/>
                <a:t>）、接近绝对零度（最高纪录</a:t>
              </a:r>
              <a:r>
                <a:rPr lang="en-US" sz="1400" dirty="0" smtClean="0"/>
                <a:t>-272.8</a:t>
              </a:r>
              <a:r>
                <a:rPr lang="en-US" altLang="zh-CN" sz="1400" dirty="0" smtClean="0"/>
                <a:t>°</a:t>
              </a:r>
              <a:r>
                <a:rPr lang="en-US" sz="1400" dirty="0" smtClean="0"/>
                <a:t>C</a:t>
              </a:r>
              <a:r>
                <a:rPr lang="zh-CN" altLang="en-US" sz="1400" dirty="0" smtClean="0"/>
                <a:t>）、高辐射、   </a:t>
              </a:r>
              <a:endParaRPr lang="en-US" altLang="zh-CN" sz="1400" dirty="0" smtClean="0"/>
            </a:p>
            <a:p>
              <a:pPr>
                <a:lnSpc>
                  <a:spcPts val="1600"/>
                </a:lnSpc>
              </a:pPr>
              <a:r>
                <a:rPr lang="en-US" altLang="zh-CN" sz="1400" dirty="0" smtClean="0"/>
                <a:t>               </a:t>
              </a:r>
              <a:r>
                <a:rPr lang="zh-CN" altLang="en-US" sz="1400" dirty="0" smtClean="0"/>
                <a:t>真空或高压的环境下生存数分钟至数日不等。曾经有缓步动物隐生超过</a:t>
              </a:r>
              <a:r>
                <a:rPr lang="en-US" sz="1400" dirty="0" smtClean="0"/>
                <a:t>120</a:t>
              </a:r>
              <a:r>
                <a:rPr lang="zh-CN" altLang="en-US" sz="1400" dirty="0" smtClean="0"/>
                <a:t>年的记录。</a:t>
              </a:r>
              <a:endParaRPr lang="zh-CN" altLang="en-US" sz="1400" dirty="0"/>
            </a:p>
          </p:txBody>
        </p:sp>
      </p:grpSp>
      <p:grpSp>
        <p:nvGrpSpPr>
          <p:cNvPr id="50" name="组合 49"/>
          <p:cNvGrpSpPr/>
          <p:nvPr/>
        </p:nvGrpSpPr>
        <p:grpSpPr>
          <a:xfrm>
            <a:off x="7643834" y="5357826"/>
            <a:ext cx="642942" cy="736708"/>
            <a:chOff x="7429520" y="5214950"/>
            <a:chExt cx="928694" cy="883031"/>
          </a:xfrm>
        </p:grpSpPr>
        <p:sp>
          <p:nvSpPr>
            <p:cNvPr id="46" name="正五边形 45"/>
            <p:cNvSpPr/>
            <p:nvPr/>
          </p:nvSpPr>
          <p:spPr>
            <a:xfrm>
              <a:off x="7429520" y="5214950"/>
              <a:ext cx="928694" cy="785818"/>
            </a:xfrm>
            <a:prstGeom prst="pentagon">
              <a:avLst/>
            </a:prstGeom>
            <a:solidFill>
              <a:schemeClr val="bg1"/>
            </a:solidFill>
            <a:ln w="3492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7500958" y="5286388"/>
              <a:ext cx="785818" cy="811593"/>
            </a:xfrm>
            <a:prstGeom prst="rect">
              <a:avLst/>
            </a:prstGeom>
            <a:noFill/>
          </p:spPr>
          <p:txBody>
            <a:bodyPr wrap="square" lIns="91440" tIns="45720" rIns="91440" bIns="45720">
              <a:spAutoFit/>
            </a:bodyPr>
            <a:lstStyle/>
            <a:p>
              <a:pPr algn="ctr"/>
              <a:r>
                <a:rPr lang="zh-CN" altLang="en-US" sz="3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生</a:t>
              </a:r>
              <a:endParaRPr lang="zh-CN" altLang="en-US" sz="3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grpSp>
      <p:grpSp>
        <p:nvGrpSpPr>
          <p:cNvPr id="61" name="组合 60"/>
          <p:cNvGrpSpPr/>
          <p:nvPr/>
        </p:nvGrpSpPr>
        <p:grpSpPr>
          <a:xfrm>
            <a:off x="8286776" y="5357826"/>
            <a:ext cx="642942" cy="736708"/>
            <a:chOff x="7429520" y="5214950"/>
            <a:chExt cx="928694" cy="883031"/>
          </a:xfrm>
        </p:grpSpPr>
        <p:sp>
          <p:nvSpPr>
            <p:cNvPr id="62" name="正五边形 61"/>
            <p:cNvSpPr/>
            <p:nvPr/>
          </p:nvSpPr>
          <p:spPr>
            <a:xfrm>
              <a:off x="7429520" y="5214950"/>
              <a:ext cx="928694" cy="785818"/>
            </a:xfrm>
            <a:prstGeom prst="pentagon">
              <a:avLst/>
            </a:prstGeom>
            <a:solidFill>
              <a:schemeClr val="bg1"/>
            </a:solidFill>
            <a:ln w="3492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7500958" y="5286388"/>
              <a:ext cx="785818" cy="811593"/>
            </a:xfrm>
            <a:prstGeom prst="rect">
              <a:avLst/>
            </a:prstGeom>
            <a:noFill/>
          </p:spPr>
          <p:txBody>
            <a:bodyPr wrap="square" lIns="91440" tIns="45720" rIns="91440" bIns="45720">
              <a:spAutoFit/>
            </a:bodyPr>
            <a:lstStyle/>
            <a:p>
              <a:pPr algn="ctr"/>
              <a:r>
                <a:rPr lang="zh-CN" altLang="en-US" sz="3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存</a:t>
              </a:r>
              <a:endParaRPr lang="zh-CN" altLang="en-US" sz="3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grpSp>
      <p:grpSp>
        <p:nvGrpSpPr>
          <p:cNvPr id="64" name="组合 63"/>
          <p:cNvGrpSpPr/>
          <p:nvPr/>
        </p:nvGrpSpPr>
        <p:grpSpPr>
          <a:xfrm>
            <a:off x="7643834" y="6000768"/>
            <a:ext cx="642942" cy="736708"/>
            <a:chOff x="7429520" y="5214950"/>
            <a:chExt cx="928694" cy="883031"/>
          </a:xfrm>
        </p:grpSpPr>
        <p:sp>
          <p:nvSpPr>
            <p:cNvPr id="65" name="正五边形 64"/>
            <p:cNvSpPr/>
            <p:nvPr/>
          </p:nvSpPr>
          <p:spPr>
            <a:xfrm>
              <a:off x="7429520" y="5214950"/>
              <a:ext cx="928694" cy="785818"/>
            </a:xfrm>
            <a:prstGeom prst="pentagon">
              <a:avLst/>
            </a:prstGeom>
            <a:solidFill>
              <a:schemeClr val="bg1"/>
            </a:solidFill>
            <a:ln w="3492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5"/>
            <p:cNvSpPr/>
            <p:nvPr/>
          </p:nvSpPr>
          <p:spPr>
            <a:xfrm>
              <a:off x="7500958" y="5286388"/>
              <a:ext cx="785818" cy="811593"/>
            </a:xfrm>
            <a:prstGeom prst="rect">
              <a:avLst/>
            </a:prstGeom>
            <a:noFill/>
          </p:spPr>
          <p:txBody>
            <a:bodyPr wrap="square" lIns="91440" tIns="45720" rIns="91440" bIns="45720">
              <a:spAutoFit/>
            </a:bodyPr>
            <a:lstStyle/>
            <a:p>
              <a:pPr algn="ctr"/>
              <a:r>
                <a:rPr lang="zh-CN" altLang="en-US" sz="3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环</a:t>
              </a:r>
              <a:endParaRPr lang="zh-CN" altLang="en-US" sz="3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grpSp>
      <p:grpSp>
        <p:nvGrpSpPr>
          <p:cNvPr id="67" name="组合 66"/>
          <p:cNvGrpSpPr/>
          <p:nvPr/>
        </p:nvGrpSpPr>
        <p:grpSpPr>
          <a:xfrm>
            <a:off x="8286776" y="6000770"/>
            <a:ext cx="642942" cy="736710"/>
            <a:chOff x="7429520" y="5214950"/>
            <a:chExt cx="928694" cy="883033"/>
          </a:xfrm>
        </p:grpSpPr>
        <p:sp>
          <p:nvSpPr>
            <p:cNvPr id="68" name="正五边形 67"/>
            <p:cNvSpPr/>
            <p:nvPr/>
          </p:nvSpPr>
          <p:spPr>
            <a:xfrm>
              <a:off x="7429520" y="5214950"/>
              <a:ext cx="928694" cy="785818"/>
            </a:xfrm>
            <a:prstGeom prst="pentagon">
              <a:avLst/>
            </a:prstGeom>
            <a:solidFill>
              <a:schemeClr val="bg1"/>
            </a:solidFill>
            <a:ln w="3492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68"/>
            <p:cNvSpPr/>
            <p:nvPr/>
          </p:nvSpPr>
          <p:spPr>
            <a:xfrm>
              <a:off x="7500958" y="5286389"/>
              <a:ext cx="785818" cy="811594"/>
            </a:xfrm>
            <a:prstGeom prst="rect">
              <a:avLst/>
            </a:prstGeom>
            <a:noFill/>
          </p:spPr>
          <p:txBody>
            <a:bodyPr wrap="square" lIns="91440" tIns="45720" rIns="91440" bIns="45720">
              <a:spAutoFit/>
            </a:bodyPr>
            <a:lstStyle/>
            <a:p>
              <a:pPr algn="ctr"/>
              <a:r>
                <a:rPr lang="zh-CN" altLang="en-US" sz="3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境</a:t>
              </a:r>
              <a:endParaRPr lang="zh-CN" altLang="en-US" sz="3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grpSp>
      <p:pic>
        <p:nvPicPr>
          <p:cNvPr id="1026" name="Picture 2" descr="C:\Documents and Settings\zd\桌面\图片\水熊虫\644997e8e506b31f148365887360c63e_135021904_14531613220181n.jpg"/>
          <p:cNvPicPr>
            <a:picLocks noChangeAspect="1" noChangeArrowheads="1"/>
          </p:cNvPicPr>
          <p:nvPr/>
        </p:nvPicPr>
        <p:blipFill>
          <a:blip r:embed="rId5" cstate="print"/>
          <a:srcRect/>
          <a:stretch>
            <a:fillRect/>
          </a:stretch>
        </p:blipFill>
        <p:spPr bwMode="auto">
          <a:xfrm>
            <a:off x="3929058" y="4357694"/>
            <a:ext cx="920650" cy="1143008"/>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0"/>
            <a:ext cx="3143272" cy="954107"/>
          </a:xfrm>
          <a:prstGeom prst="rect">
            <a:avLst/>
          </a:prstGeom>
          <a:noFill/>
        </p:spPr>
        <p:txBody>
          <a:bodyPr wrap="square" rtlCol="0">
            <a:spAutoFit/>
          </a:bodyPr>
          <a:lstStyle/>
          <a:p>
            <a:r>
              <a:rPr lang="zh-CN" altLang="en-US" sz="56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灯蛾毛虫</a:t>
            </a:r>
            <a:endParaRPr lang="zh-CN" altLang="en-US" sz="56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ndParaRPr>
          </a:p>
        </p:txBody>
      </p:sp>
      <p:grpSp>
        <p:nvGrpSpPr>
          <p:cNvPr id="8" name="组合 7"/>
          <p:cNvGrpSpPr/>
          <p:nvPr/>
        </p:nvGrpSpPr>
        <p:grpSpPr>
          <a:xfrm>
            <a:off x="0" y="928670"/>
            <a:ext cx="2967057" cy="180975"/>
            <a:chOff x="-142908" y="857232"/>
            <a:chExt cx="2967057" cy="180975"/>
          </a:xfrm>
        </p:grpSpPr>
        <p:grpSp>
          <p:nvGrpSpPr>
            <p:cNvPr id="9" name="组合 31"/>
            <p:cNvGrpSpPr/>
            <p:nvPr/>
          </p:nvGrpSpPr>
          <p:grpSpPr>
            <a:xfrm>
              <a:off x="500034" y="857232"/>
              <a:ext cx="1895487" cy="180975"/>
              <a:chOff x="4572000" y="1714488"/>
              <a:chExt cx="1895487" cy="180975"/>
            </a:xfrm>
          </p:grpSpPr>
          <p:grpSp>
            <p:nvGrpSpPr>
              <p:cNvPr id="17" name="组合 22"/>
              <p:cNvGrpSpPr/>
              <p:nvPr/>
            </p:nvGrpSpPr>
            <p:grpSpPr>
              <a:xfrm>
                <a:off x="4572000" y="1714488"/>
                <a:ext cx="609603" cy="180975"/>
                <a:chOff x="4462463" y="3357562"/>
                <a:chExt cx="609603" cy="180975"/>
              </a:xfrm>
            </p:grpSpPr>
            <p:pic>
              <p:nvPicPr>
                <p:cNvPr id="26" name="Picture 4" descr="C:\Documents and Settings\zd\桌面\图片\473.gif"/>
                <p:cNvPicPr>
                  <a:picLocks noChangeAspect="1" noChangeArrowheads="1" noCrop="1"/>
                </p:cNvPicPr>
                <p:nvPr/>
              </p:nvPicPr>
              <p:blipFill>
                <a:blip r:embed="rId2"/>
                <a:srcRect/>
                <a:stretch>
                  <a:fillRect/>
                </a:stretch>
              </p:blipFill>
              <p:spPr bwMode="auto">
                <a:xfrm>
                  <a:off x="4462463" y="3357562"/>
                  <a:ext cx="180975" cy="180975"/>
                </a:xfrm>
                <a:prstGeom prst="rect">
                  <a:avLst/>
                </a:prstGeom>
                <a:noFill/>
              </p:spPr>
            </p:pic>
            <p:pic>
              <p:nvPicPr>
                <p:cNvPr id="27" name="Picture 4" descr="C:\Documents and Settings\zd\桌面\图片\473.gif"/>
                <p:cNvPicPr>
                  <a:picLocks noChangeAspect="1" noChangeArrowheads="1" noCrop="1"/>
                </p:cNvPicPr>
                <p:nvPr/>
              </p:nvPicPr>
              <p:blipFill>
                <a:blip r:embed="rId2"/>
                <a:srcRect/>
                <a:stretch>
                  <a:fillRect/>
                </a:stretch>
              </p:blipFill>
              <p:spPr bwMode="auto">
                <a:xfrm>
                  <a:off x="4676777" y="3357562"/>
                  <a:ext cx="180975" cy="180975"/>
                </a:xfrm>
                <a:prstGeom prst="rect">
                  <a:avLst/>
                </a:prstGeom>
                <a:noFill/>
              </p:spPr>
            </p:pic>
            <p:pic>
              <p:nvPicPr>
                <p:cNvPr id="28" name="Picture 4" descr="C:\Documents and Settings\zd\桌面\图片\473.gif"/>
                <p:cNvPicPr>
                  <a:picLocks noChangeAspect="1" noChangeArrowheads="1" noCrop="1"/>
                </p:cNvPicPr>
                <p:nvPr/>
              </p:nvPicPr>
              <p:blipFill>
                <a:blip r:embed="rId2"/>
                <a:srcRect/>
                <a:stretch>
                  <a:fillRect/>
                </a:stretch>
              </p:blipFill>
              <p:spPr bwMode="auto">
                <a:xfrm>
                  <a:off x="4891091" y="3357562"/>
                  <a:ext cx="180975" cy="180975"/>
                </a:xfrm>
                <a:prstGeom prst="rect">
                  <a:avLst/>
                </a:prstGeom>
                <a:noFill/>
              </p:spPr>
            </p:pic>
          </p:grpSp>
          <p:grpSp>
            <p:nvGrpSpPr>
              <p:cNvPr id="18" name="组合 23"/>
              <p:cNvGrpSpPr/>
              <p:nvPr/>
            </p:nvGrpSpPr>
            <p:grpSpPr>
              <a:xfrm>
                <a:off x="5214942" y="1714488"/>
                <a:ext cx="609603" cy="180975"/>
                <a:chOff x="4462463" y="3357562"/>
                <a:chExt cx="609603" cy="180975"/>
              </a:xfrm>
            </p:grpSpPr>
            <p:pic>
              <p:nvPicPr>
                <p:cNvPr id="23" name="Picture 4" descr="C:\Documents and Settings\zd\桌面\图片\473.gif"/>
                <p:cNvPicPr>
                  <a:picLocks noChangeAspect="1" noChangeArrowheads="1" noCrop="1"/>
                </p:cNvPicPr>
                <p:nvPr/>
              </p:nvPicPr>
              <p:blipFill>
                <a:blip r:embed="rId2"/>
                <a:srcRect/>
                <a:stretch>
                  <a:fillRect/>
                </a:stretch>
              </p:blipFill>
              <p:spPr bwMode="auto">
                <a:xfrm>
                  <a:off x="4462463" y="3357562"/>
                  <a:ext cx="180975" cy="180975"/>
                </a:xfrm>
                <a:prstGeom prst="rect">
                  <a:avLst/>
                </a:prstGeom>
                <a:noFill/>
              </p:spPr>
            </p:pic>
            <p:pic>
              <p:nvPicPr>
                <p:cNvPr id="24" name="Picture 4" descr="C:\Documents and Settings\zd\桌面\图片\473.gif"/>
                <p:cNvPicPr>
                  <a:picLocks noChangeAspect="1" noChangeArrowheads="1" noCrop="1"/>
                </p:cNvPicPr>
                <p:nvPr/>
              </p:nvPicPr>
              <p:blipFill>
                <a:blip r:embed="rId2"/>
                <a:srcRect/>
                <a:stretch>
                  <a:fillRect/>
                </a:stretch>
              </p:blipFill>
              <p:spPr bwMode="auto">
                <a:xfrm>
                  <a:off x="4676777" y="3357562"/>
                  <a:ext cx="180975" cy="180975"/>
                </a:xfrm>
                <a:prstGeom prst="rect">
                  <a:avLst/>
                </a:prstGeom>
                <a:noFill/>
              </p:spPr>
            </p:pic>
            <p:pic>
              <p:nvPicPr>
                <p:cNvPr id="25" name="Picture 4" descr="C:\Documents and Settings\zd\桌面\图片\473.gif"/>
                <p:cNvPicPr>
                  <a:picLocks noChangeAspect="1" noChangeArrowheads="1" noCrop="1"/>
                </p:cNvPicPr>
                <p:nvPr/>
              </p:nvPicPr>
              <p:blipFill>
                <a:blip r:embed="rId2"/>
                <a:srcRect/>
                <a:stretch>
                  <a:fillRect/>
                </a:stretch>
              </p:blipFill>
              <p:spPr bwMode="auto">
                <a:xfrm>
                  <a:off x="4891091" y="3357562"/>
                  <a:ext cx="180975" cy="180975"/>
                </a:xfrm>
                <a:prstGeom prst="rect">
                  <a:avLst/>
                </a:prstGeom>
                <a:noFill/>
              </p:spPr>
            </p:pic>
          </p:grpSp>
          <p:grpSp>
            <p:nvGrpSpPr>
              <p:cNvPr id="19" name="组合 27"/>
              <p:cNvGrpSpPr/>
              <p:nvPr/>
            </p:nvGrpSpPr>
            <p:grpSpPr>
              <a:xfrm>
                <a:off x="5857884" y="1714488"/>
                <a:ext cx="609603" cy="180975"/>
                <a:chOff x="4462463" y="3357562"/>
                <a:chExt cx="609603" cy="180975"/>
              </a:xfrm>
            </p:grpSpPr>
            <p:pic>
              <p:nvPicPr>
                <p:cNvPr id="20" name="Picture 4" descr="C:\Documents and Settings\zd\桌面\图片\473.gif"/>
                <p:cNvPicPr>
                  <a:picLocks noChangeAspect="1" noChangeArrowheads="1" noCrop="1"/>
                </p:cNvPicPr>
                <p:nvPr/>
              </p:nvPicPr>
              <p:blipFill>
                <a:blip r:embed="rId2"/>
                <a:srcRect/>
                <a:stretch>
                  <a:fillRect/>
                </a:stretch>
              </p:blipFill>
              <p:spPr bwMode="auto">
                <a:xfrm>
                  <a:off x="4462463" y="3357562"/>
                  <a:ext cx="180975" cy="180975"/>
                </a:xfrm>
                <a:prstGeom prst="rect">
                  <a:avLst/>
                </a:prstGeom>
                <a:noFill/>
              </p:spPr>
            </p:pic>
            <p:pic>
              <p:nvPicPr>
                <p:cNvPr id="21" name="Picture 4" descr="C:\Documents and Settings\zd\桌面\图片\473.gif"/>
                <p:cNvPicPr>
                  <a:picLocks noChangeAspect="1" noChangeArrowheads="1" noCrop="1"/>
                </p:cNvPicPr>
                <p:nvPr/>
              </p:nvPicPr>
              <p:blipFill>
                <a:blip r:embed="rId2"/>
                <a:srcRect/>
                <a:stretch>
                  <a:fillRect/>
                </a:stretch>
              </p:blipFill>
              <p:spPr bwMode="auto">
                <a:xfrm>
                  <a:off x="4676777" y="3357562"/>
                  <a:ext cx="180975" cy="180975"/>
                </a:xfrm>
                <a:prstGeom prst="rect">
                  <a:avLst/>
                </a:prstGeom>
                <a:noFill/>
              </p:spPr>
            </p:pic>
            <p:pic>
              <p:nvPicPr>
                <p:cNvPr id="22" name="Picture 4" descr="C:\Documents and Settings\zd\桌面\图片\473.gif"/>
                <p:cNvPicPr>
                  <a:picLocks noChangeAspect="1" noChangeArrowheads="1" noCrop="1"/>
                </p:cNvPicPr>
                <p:nvPr/>
              </p:nvPicPr>
              <p:blipFill>
                <a:blip r:embed="rId2"/>
                <a:srcRect/>
                <a:stretch>
                  <a:fillRect/>
                </a:stretch>
              </p:blipFill>
              <p:spPr bwMode="auto">
                <a:xfrm>
                  <a:off x="4891091" y="3357562"/>
                  <a:ext cx="180975" cy="180975"/>
                </a:xfrm>
                <a:prstGeom prst="rect">
                  <a:avLst/>
                </a:prstGeom>
                <a:noFill/>
              </p:spPr>
            </p:pic>
          </p:grpSp>
        </p:grpSp>
        <p:grpSp>
          <p:nvGrpSpPr>
            <p:cNvPr id="10" name="组合 32"/>
            <p:cNvGrpSpPr/>
            <p:nvPr/>
          </p:nvGrpSpPr>
          <p:grpSpPr>
            <a:xfrm>
              <a:off x="2428860" y="857232"/>
              <a:ext cx="395289" cy="180975"/>
              <a:chOff x="4462463" y="3357562"/>
              <a:chExt cx="395289" cy="180975"/>
            </a:xfrm>
          </p:grpSpPr>
          <p:pic>
            <p:nvPicPr>
              <p:cNvPr id="15" name="Picture 4" descr="C:\Documents and Settings\zd\桌面\图片\473.gif"/>
              <p:cNvPicPr>
                <a:picLocks noChangeAspect="1" noChangeArrowheads="1" noCrop="1"/>
              </p:cNvPicPr>
              <p:nvPr/>
            </p:nvPicPr>
            <p:blipFill>
              <a:blip r:embed="rId2"/>
              <a:srcRect/>
              <a:stretch>
                <a:fillRect/>
              </a:stretch>
            </p:blipFill>
            <p:spPr bwMode="auto">
              <a:xfrm>
                <a:off x="4462463" y="3357562"/>
                <a:ext cx="180975" cy="180975"/>
              </a:xfrm>
              <a:prstGeom prst="rect">
                <a:avLst/>
              </a:prstGeom>
              <a:noFill/>
            </p:spPr>
          </p:pic>
          <p:pic>
            <p:nvPicPr>
              <p:cNvPr id="16" name="Picture 4" descr="C:\Documents and Settings\zd\桌面\图片\473.gif"/>
              <p:cNvPicPr>
                <a:picLocks noChangeAspect="1" noChangeArrowheads="1" noCrop="1"/>
              </p:cNvPicPr>
              <p:nvPr/>
            </p:nvPicPr>
            <p:blipFill>
              <a:blip r:embed="rId2"/>
              <a:srcRect/>
              <a:stretch>
                <a:fillRect/>
              </a:stretch>
            </p:blipFill>
            <p:spPr bwMode="auto">
              <a:xfrm>
                <a:off x="4676777" y="3357562"/>
                <a:ext cx="180975" cy="180975"/>
              </a:xfrm>
              <a:prstGeom prst="rect">
                <a:avLst/>
              </a:prstGeom>
              <a:noFill/>
            </p:spPr>
          </p:pic>
        </p:grpSp>
        <p:grpSp>
          <p:nvGrpSpPr>
            <p:cNvPr id="11" name="组合 36"/>
            <p:cNvGrpSpPr/>
            <p:nvPr/>
          </p:nvGrpSpPr>
          <p:grpSpPr>
            <a:xfrm>
              <a:off x="-142908" y="857232"/>
              <a:ext cx="609603" cy="180975"/>
              <a:chOff x="4462463" y="3357562"/>
              <a:chExt cx="609603" cy="180975"/>
            </a:xfrm>
          </p:grpSpPr>
          <p:pic>
            <p:nvPicPr>
              <p:cNvPr id="12" name="Picture 4" descr="C:\Documents and Settings\zd\桌面\图片\473.gif"/>
              <p:cNvPicPr>
                <a:picLocks noChangeAspect="1" noChangeArrowheads="1" noCrop="1"/>
              </p:cNvPicPr>
              <p:nvPr/>
            </p:nvPicPr>
            <p:blipFill>
              <a:blip r:embed="rId2"/>
              <a:srcRect/>
              <a:stretch>
                <a:fillRect/>
              </a:stretch>
            </p:blipFill>
            <p:spPr bwMode="auto">
              <a:xfrm>
                <a:off x="4462463" y="3357562"/>
                <a:ext cx="180975" cy="180975"/>
              </a:xfrm>
              <a:prstGeom prst="rect">
                <a:avLst/>
              </a:prstGeom>
              <a:noFill/>
            </p:spPr>
          </p:pic>
          <p:pic>
            <p:nvPicPr>
              <p:cNvPr id="13" name="Picture 4" descr="C:\Documents and Settings\zd\桌面\图片\473.gif"/>
              <p:cNvPicPr>
                <a:picLocks noChangeAspect="1" noChangeArrowheads="1" noCrop="1"/>
              </p:cNvPicPr>
              <p:nvPr/>
            </p:nvPicPr>
            <p:blipFill>
              <a:blip r:embed="rId2"/>
              <a:srcRect/>
              <a:stretch>
                <a:fillRect/>
              </a:stretch>
            </p:blipFill>
            <p:spPr bwMode="auto">
              <a:xfrm>
                <a:off x="4676777" y="3357562"/>
                <a:ext cx="180975" cy="180975"/>
              </a:xfrm>
              <a:prstGeom prst="rect">
                <a:avLst/>
              </a:prstGeom>
              <a:noFill/>
            </p:spPr>
          </p:pic>
          <p:pic>
            <p:nvPicPr>
              <p:cNvPr id="14" name="Picture 4" descr="C:\Documents and Settings\zd\桌面\图片\473.gif"/>
              <p:cNvPicPr>
                <a:picLocks noChangeAspect="1" noChangeArrowheads="1" noCrop="1"/>
              </p:cNvPicPr>
              <p:nvPr/>
            </p:nvPicPr>
            <p:blipFill>
              <a:blip r:embed="rId2"/>
              <a:srcRect/>
              <a:stretch>
                <a:fillRect/>
              </a:stretch>
            </p:blipFill>
            <p:spPr bwMode="auto">
              <a:xfrm>
                <a:off x="4891091" y="3357562"/>
                <a:ext cx="180975" cy="180975"/>
              </a:xfrm>
              <a:prstGeom prst="rect">
                <a:avLst/>
              </a:prstGeom>
              <a:noFill/>
            </p:spPr>
          </p:pic>
        </p:grpSp>
      </p:grpSp>
      <p:sp>
        <p:nvSpPr>
          <p:cNvPr id="29" name="文本框 28"/>
          <p:cNvSpPr txBox="1"/>
          <p:nvPr/>
        </p:nvSpPr>
        <p:spPr>
          <a:xfrm>
            <a:off x="3071802" y="181256"/>
            <a:ext cx="6072198" cy="1604670"/>
          </a:xfrm>
          <a:prstGeom prst="rect">
            <a:avLst/>
          </a:prstGeom>
          <a:noFill/>
        </p:spPr>
        <p:txBody>
          <a:bodyPr wrap="square" rtlCol="0">
            <a:spAutoFit/>
          </a:bodyPr>
          <a:lstStyle/>
          <a:p>
            <a:pPr fontAlgn="auto">
              <a:lnSpc>
                <a:spcPts val="1700"/>
              </a:lnSpc>
            </a:pPr>
            <a:r>
              <a:rPr lang="en-US" altLang="zh-CN" sz="1300" dirty="0"/>
              <a:t>        </a:t>
            </a:r>
            <a:r>
              <a:rPr lang="zh-CN" altLang="en-US" sz="1300" dirty="0"/>
              <a:t>尽管地球上许多地区的气温都在5摄氏度以下，然而在任何最寒冷的地方都可能找到生命存在的奇迹。许多不能通过自身新陈代谢系统产生体温的动物仍然能够在极端寒冷的环境中生存，譬如一种昆虫状生物——北极跳虫，在寒冷的冬天，它们能够在体内合成抗冻分子，从而大大降低体内液体的“冰点”。</a:t>
            </a:r>
          </a:p>
          <a:p>
            <a:pPr fontAlgn="auto">
              <a:lnSpc>
                <a:spcPts val="1700"/>
              </a:lnSpc>
            </a:pPr>
            <a:r>
              <a:rPr lang="zh-CN" altLang="en-US" sz="1300" dirty="0"/>
              <a:t>　　</a:t>
            </a:r>
            <a:r>
              <a:rPr lang="zh-CN" altLang="en-US" sz="1300" dirty="0" smtClean="0"/>
              <a:t>加拿大</a:t>
            </a:r>
            <a:r>
              <a:rPr lang="zh-CN" altLang="en-US" sz="1300" dirty="0"/>
              <a:t>埃尔斯米尔岛的灯蛾毛虫堪称是地球上最极端的耐寒动物之一，它能在零下70摄氏度的低温状态下冬眠，即使它的血液和任何其他细胞外液体都处于结冰状态，它仍能存活下来。</a:t>
            </a:r>
          </a:p>
        </p:txBody>
      </p:sp>
      <p:sp>
        <p:nvSpPr>
          <p:cNvPr id="30" name="对角圆角矩形 29"/>
          <p:cNvSpPr/>
          <p:nvPr/>
        </p:nvSpPr>
        <p:spPr>
          <a:xfrm>
            <a:off x="3071802" y="142852"/>
            <a:ext cx="5941059" cy="1585618"/>
          </a:xfrm>
          <a:prstGeom prst="round2DiagRect">
            <a:avLst/>
          </a:prstGeom>
          <a:noFill/>
          <a:ln w="57150"/>
          <a:extLst>
            <a:ext uri="{909E8E84-426E-40DD-AFC4-6F175D3DCCD1}">
              <a14:hiddenFill xmlns="" xmlns:a14="http://schemas.microsoft.com/office/drawing/2010/main">
                <a:solidFill>
                  <a:schemeClr val="lt1"/>
                </a:solidFill>
              </a14:hiddenFill>
            </a:ext>
          </a:extLst>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a:ln>
                <a:solidFill>
                  <a:srgbClr val="FFC000"/>
                </a:solidFill>
              </a:ln>
            </a:endParaRPr>
          </a:p>
        </p:txBody>
      </p:sp>
      <p:grpSp>
        <p:nvGrpSpPr>
          <p:cNvPr id="65" name="组合 64"/>
          <p:cNvGrpSpPr/>
          <p:nvPr/>
        </p:nvGrpSpPr>
        <p:grpSpPr>
          <a:xfrm>
            <a:off x="5500694" y="1428736"/>
            <a:ext cx="3286148" cy="1071570"/>
            <a:chOff x="5500694" y="1500174"/>
            <a:chExt cx="3177540" cy="958850"/>
          </a:xfrm>
        </p:grpSpPr>
        <p:grpSp>
          <p:nvGrpSpPr>
            <p:cNvPr id="64" name="组合 63"/>
            <p:cNvGrpSpPr/>
            <p:nvPr/>
          </p:nvGrpSpPr>
          <p:grpSpPr>
            <a:xfrm>
              <a:off x="5500694" y="1500174"/>
              <a:ext cx="3177540" cy="958850"/>
              <a:chOff x="5588635" y="1395095"/>
              <a:chExt cx="3177540" cy="958850"/>
            </a:xfrm>
          </p:grpSpPr>
          <p:grpSp>
            <p:nvGrpSpPr>
              <p:cNvPr id="2" name="组合 1"/>
              <p:cNvGrpSpPr/>
              <p:nvPr/>
            </p:nvGrpSpPr>
            <p:grpSpPr>
              <a:xfrm>
                <a:off x="5588635" y="1395095"/>
                <a:ext cx="2567940" cy="958850"/>
                <a:chOff x="-142908" y="0"/>
                <a:chExt cx="3071834" cy="1142960"/>
              </a:xfrm>
            </p:grpSpPr>
            <p:sp>
              <p:nvSpPr>
                <p:cNvPr id="3" name="泪滴形 2"/>
                <p:cNvSpPr/>
                <p:nvPr/>
              </p:nvSpPr>
              <p:spPr>
                <a:xfrm>
                  <a:off x="-142908" y="0"/>
                  <a:ext cx="857288" cy="857232"/>
                </a:xfrm>
                <a:prstGeom prst="teardrop">
                  <a:avLst/>
                </a:prstGeom>
                <a:gradFill flip="none" rotWithShape="1">
                  <a:gsLst>
                    <a:gs pos="0">
                      <a:schemeClr val="accent6">
                        <a:tint val="50000"/>
                        <a:satMod val="300000"/>
                      </a:schemeClr>
                    </a:gs>
                    <a:gs pos="35000">
                      <a:schemeClr val="accent6">
                        <a:tint val="37000"/>
                        <a:satMod val="30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tx2">
                        <a:lumMod val="40000"/>
                        <a:lumOff val="60000"/>
                      </a:schemeClr>
                    </a:gs>
                  </a:gsLst>
                  <a:lin ang="0" scaled="0"/>
                  <a:tileRect/>
                </a:gradFill>
                <a:effectLst>
                  <a:glow rad="63500">
                    <a:schemeClr val="accent6">
                      <a:satMod val="175000"/>
                      <a:alpha val="40000"/>
                    </a:schemeClr>
                  </a:glow>
                  <a:outerShdw blurRad="40000" dist="20000" dir="5400000" rotWithShape="0">
                    <a:srgbClr val="000000">
                      <a:alpha val="38000"/>
                    </a:srgbClr>
                  </a:outerShdw>
                  <a:reflection blurRad="6350" stA="50000" endA="300" endPos="55000" dir="5400000" sy="-100000" algn="bl" rotWithShape="0"/>
                </a:effectLst>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4" name="泪滴形 3"/>
                <p:cNvSpPr/>
                <p:nvPr/>
              </p:nvSpPr>
              <p:spPr>
                <a:xfrm>
                  <a:off x="571440" y="214290"/>
                  <a:ext cx="857288" cy="857232"/>
                </a:xfrm>
                <a:prstGeom prst="teardrop">
                  <a:avLst/>
                </a:prstGeom>
                <a:gradFill flip="none" rotWithShape="1">
                  <a:gsLst>
                    <a:gs pos="0">
                      <a:schemeClr val="accent6">
                        <a:tint val="50000"/>
                        <a:satMod val="300000"/>
                      </a:schemeClr>
                    </a:gs>
                    <a:gs pos="35000">
                      <a:schemeClr val="accent6">
                        <a:tint val="37000"/>
                        <a:satMod val="30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tx2">
                        <a:lumMod val="40000"/>
                        <a:lumOff val="60000"/>
                      </a:schemeClr>
                    </a:gs>
                  </a:gsLst>
                  <a:lin ang="0" scaled="0"/>
                  <a:tileRect/>
                </a:gradFill>
                <a:effectLst>
                  <a:glow rad="63500">
                    <a:schemeClr val="accent6">
                      <a:satMod val="175000"/>
                      <a:alpha val="40000"/>
                    </a:schemeClr>
                  </a:glow>
                  <a:outerShdw blurRad="40000" dist="20000" dir="5400000" rotWithShape="0">
                    <a:srgbClr val="000000">
                      <a:alpha val="38000"/>
                    </a:srgbClr>
                  </a:outerShdw>
                  <a:reflection blurRad="6350" stA="50000" endA="300" endPos="55000" dir="5400000" sy="-100000" algn="bl" rotWithShape="0"/>
                </a:effectLst>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5" name="泪滴形 4"/>
                <p:cNvSpPr/>
                <p:nvPr/>
              </p:nvSpPr>
              <p:spPr>
                <a:xfrm>
                  <a:off x="1357258" y="0"/>
                  <a:ext cx="857288" cy="857232"/>
                </a:xfrm>
                <a:prstGeom prst="teardrop">
                  <a:avLst/>
                </a:prstGeom>
                <a:gradFill flip="none" rotWithShape="1">
                  <a:gsLst>
                    <a:gs pos="0">
                      <a:schemeClr val="accent6">
                        <a:tint val="50000"/>
                        <a:satMod val="300000"/>
                      </a:schemeClr>
                    </a:gs>
                    <a:gs pos="35000">
                      <a:schemeClr val="accent6">
                        <a:tint val="37000"/>
                        <a:satMod val="30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tx2">
                        <a:lumMod val="40000"/>
                        <a:lumOff val="60000"/>
                      </a:schemeClr>
                    </a:gs>
                  </a:gsLst>
                  <a:lin ang="0" scaled="0"/>
                  <a:tileRect/>
                </a:gradFill>
                <a:effectLst>
                  <a:glow rad="63500">
                    <a:schemeClr val="accent6">
                      <a:satMod val="175000"/>
                      <a:alpha val="40000"/>
                    </a:schemeClr>
                  </a:glow>
                  <a:outerShdw blurRad="40000" dist="20000" dir="5400000" rotWithShape="0">
                    <a:srgbClr val="000000">
                      <a:alpha val="38000"/>
                    </a:srgbClr>
                  </a:outerShdw>
                  <a:reflection blurRad="6350" stA="50000" endA="300" endPos="55000" dir="5400000" sy="-100000" algn="bl" rotWithShape="0"/>
                </a:effectLst>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6" name="泪滴形 5"/>
                <p:cNvSpPr/>
                <p:nvPr/>
              </p:nvSpPr>
              <p:spPr>
                <a:xfrm>
                  <a:off x="2071638" y="285728"/>
                  <a:ext cx="857288" cy="857232"/>
                </a:xfrm>
                <a:prstGeom prst="teardrop">
                  <a:avLst/>
                </a:prstGeom>
                <a:gradFill flip="none" rotWithShape="1">
                  <a:gsLst>
                    <a:gs pos="0">
                      <a:schemeClr val="accent6">
                        <a:tint val="50000"/>
                        <a:satMod val="300000"/>
                      </a:schemeClr>
                    </a:gs>
                    <a:gs pos="35000">
                      <a:schemeClr val="accent6">
                        <a:tint val="37000"/>
                        <a:satMod val="30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tx2">
                        <a:lumMod val="40000"/>
                        <a:lumOff val="60000"/>
                      </a:schemeClr>
                    </a:gs>
                  </a:gsLst>
                  <a:lin ang="0" scaled="0"/>
                  <a:tileRect/>
                </a:gradFill>
                <a:effectLst>
                  <a:glow rad="63500">
                    <a:schemeClr val="accent6">
                      <a:satMod val="175000"/>
                      <a:alpha val="40000"/>
                    </a:schemeClr>
                  </a:glow>
                  <a:outerShdw blurRad="40000" dist="20000" dir="5400000" rotWithShape="0">
                    <a:srgbClr val="000000">
                      <a:alpha val="38000"/>
                    </a:srgbClr>
                  </a:outerShdw>
                  <a:reflection blurRad="6350" stA="50000" endA="300" endPos="55000" dir="5400000" sy="-100000" algn="bl" rotWithShape="0"/>
                </a:effectLst>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grpSp>
          <p:sp>
            <p:nvSpPr>
              <p:cNvPr id="32" name="矩形 31"/>
              <p:cNvSpPr/>
              <p:nvPr/>
            </p:nvSpPr>
            <p:spPr>
              <a:xfrm>
                <a:off x="5637848" y="1395095"/>
                <a:ext cx="667385" cy="675640"/>
              </a:xfrm>
              <a:prstGeom prst="rect">
                <a:avLst/>
              </a:prstGeom>
              <a:noFill/>
              <a:ln>
                <a:noFill/>
              </a:ln>
            </p:spPr>
            <p:txBody>
              <a:bodyPr wrap="none" rtlCol="0" anchor="t">
                <a:spAutoFit/>
              </a:bodyPr>
              <a:lstStyle/>
              <a:p>
                <a:pPr algn="ctr"/>
                <a:r>
                  <a:rPr lang="zh-CN" altLang="en-US" sz="3800" b="1">
                    <a:ln w="25400">
                      <a:solidFill>
                        <a:srgbClr val="861E1D">
                          <a:alpha val="94000"/>
                        </a:srgbClr>
                      </a:solidFill>
                      <a:prstDash val="solid"/>
                    </a:ln>
                    <a:gradFill>
                      <a:gsLst>
                        <a:gs pos="0">
                          <a:srgbClr val="FFF9BB"/>
                        </a:gs>
                        <a:gs pos="64000">
                          <a:srgbClr val="FCE95F"/>
                        </a:gs>
                        <a:gs pos="100000">
                          <a:srgbClr val="F8AD1C"/>
                        </a:gs>
                      </a:gsLst>
                      <a:lin ang="5400000"/>
                    </a:gradFill>
                    <a:effectLst>
                      <a:outerShdw blurRad="177800" dist="12700" dir="10200000" sx="102000" sy="102000" algn="bl" rotWithShape="0">
                        <a:srgbClr val="480F08"/>
                      </a:outerShdw>
                    </a:effectLst>
                  </a:rPr>
                  <a:t>最</a:t>
                </a:r>
              </a:p>
            </p:txBody>
          </p:sp>
          <p:sp>
            <p:nvSpPr>
              <p:cNvPr id="33" name="泪滴形 32"/>
              <p:cNvSpPr/>
              <p:nvPr/>
            </p:nvSpPr>
            <p:spPr>
              <a:xfrm>
                <a:off x="8049514" y="1395402"/>
                <a:ext cx="716661" cy="719148"/>
              </a:xfrm>
              <a:prstGeom prst="teardrop">
                <a:avLst/>
              </a:prstGeom>
              <a:gradFill flip="none" rotWithShape="1">
                <a:gsLst>
                  <a:gs pos="0">
                    <a:schemeClr val="accent6">
                      <a:tint val="50000"/>
                      <a:satMod val="300000"/>
                    </a:schemeClr>
                  </a:gs>
                  <a:gs pos="35000">
                    <a:schemeClr val="accent6">
                      <a:tint val="37000"/>
                      <a:satMod val="30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accent6">
                      <a:tint val="15000"/>
                      <a:satMod val="350000"/>
                    </a:schemeClr>
                  </a:gs>
                  <a:gs pos="100000">
                    <a:schemeClr val="tx2">
                      <a:lumMod val="40000"/>
                      <a:lumOff val="60000"/>
                    </a:schemeClr>
                  </a:gs>
                </a:gsLst>
                <a:lin ang="0" scaled="0"/>
                <a:tileRect/>
              </a:gradFill>
              <a:effectLst>
                <a:glow rad="63500">
                  <a:schemeClr val="accent6">
                    <a:satMod val="175000"/>
                    <a:alpha val="40000"/>
                  </a:schemeClr>
                </a:glow>
                <a:outerShdw blurRad="40000" dist="20000" dir="5400000" rotWithShape="0">
                  <a:srgbClr val="000000">
                    <a:alpha val="38000"/>
                  </a:srgbClr>
                </a:outerShdw>
                <a:reflection blurRad="6350" stA="50000" endA="300" endPos="55000" dir="5400000" sy="-100000" algn="bl" rotWithShape="0"/>
              </a:effectLst>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34" name="矩形 33"/>
              <p:cNvSpPr/>
              <p:nvPr/>
            </p:nvSpPr>
            <p:spPr>
              <a:xfrm>
                <a:off x="6234748" y="1574800"/>
                <a:ext cx="667385" cy="675640"/>
              </a:xfrm>
              <a:prstGeom prst="rect">
                <a:avLst/>
              </a:prstGeom>
              <a:noFill/>
              <a:ln>
                <a:noFill/>
              </a:ln>
            </p:spPr>
            <p:txBody>
              <a:bodyPr wrap="none" rtlCol="0" anchor="t">
                <a:spAutoFit/>
              </a:bodyPr>
              <a:lstStyle/>
              <a:p>
                <a:pPr algn="ctr"/>
                <a:r>
                  <a:rPr lang="zh-CN" altLang="en-US" sz="3800" b="1">
                    <a:ln w="25400">
                      <a:solidFill>
                        <a:srgbClr val="861E1D">
                          <a:alpha val="94000"/>
                        </a:srgbClr>
                      </a:solidFill>
                      <a:prstDash val="solid"/>
                    </a:ln>
                    <a:gradFill>
                      <a:gsLst>
                        <a:gs pos="0">
                          <a:srgbClr val="FFF9BB"/>
                        </a:gs>
                        <a:gs pos="64000">
                          <a:srgbClr val="FCE95F"/>
                        </a:gs>
                        <a:gs pos="100000">
                          <a:srgbClr val="F8AD1C"/>
                        </a:gs>
                      </a:gsLst>
                      <a:lin ang="5400000"/>
                    </a:gradFill>
                    <a:effectLst>
                      <a:outerShdw blurRad="177800" dist="12700" dir="10200000" sx="102000" sy="102000" algn="bl" rotWithShape="0">
                        <a:srgbClr val="480F08"/>
                      </a:outerShdw>
                    </a:effectLst>
                  </a:rPr>
                  <a:t>耐</a:t>
                </a:r>
              </a:p>
            </p:txBody>
          </p:sp>
          <p:sp>
            <p:nvSpPr>
              <p:cNvPr id="35" name="矩形 34"/>
              <p:cNvSpPr/>
              <p:nvPr/>
            </p:nvSpPr>
            <p:spPr>
              <a:xfrm>
                <a:off x="6902133" y="1395095"/>
                <a:ext cx="667385" cy="675640"/>
              </a:xfrm>
              <a:prstGeom prst="rect">
                <a:avLst/>
              </a:prstGeom>
              <a:noFill/>
              <a:ln>
                <a:noFill/>
              </a:ln>
            </p:spPr>
            <p:txBody>
              <a:bodyPr wrap="none" rtlCol="0" anchor="t">
                <a:spAutoFit/>
              </a:bodyPr>
              <a:lstStyle/>
              <a:p>
                <a:pPr algn="ctr"/>
                <a:r>
                  <a:rPr lang="zh-CN" altLang="en-US" sz="3800" b="1" dirty="0">
                    <a:ln w="25400">
                      <a:solidFill>
                        <a:srgbClr val="861E1D">
                          <a:alpha val="94000"/>
                        </a:srgbClr>
                      </a:solidFill>
                      <a:prstDash val="solid"/>
                    </a:ln>
                    <a:gradFill>
                      <a:gsLst>
                        <a:gs pos="0">
                          <a:srgbClr val="FFF9BB"/>
                        </a:gs>
                        <a:gs pos="64000">
                          <a:srgbClr val="FCE95F"/>
                        </a:gs>
                        <a:gs pos="100000">
                          <a:srgbClr val="F8AD1C"/>
                        </a:gs>
                      </a:gsLst>
                      <a:lin ang="5400000"/>
                    </a:gradFill>
                    <a:effectLst>
                      <a:outerShdw blurRad="177800" dist="12700" dir="10200000" sx="102000" sy="102000" algn="bl" rotWithShape="0">
                        <a:srgbClr val="480F08"/>
                      </a:outerShdw>
                    </a:effectLst>
                  </a:rPr>
                  <a:t>寒</a:t>
                </a:r>
              </a:p>
            </p:txBody>
          </p:sp>
          <p:sp>
            <p:nvSpPr>
              <p:cNvPr id="36" name="矩形 35"/>
              <p:cNvSpPr/>
              <p:nvPr/>
            </p:nvSpPr>
            <p:spPr>
              <a:xfrm>
                <a:off x="7464108" y="1678305"/>
                <a:ext cx="667385" cy="675640"/>
              </a:xfrm>
              <a:prstGeom prst="rect">
                <a:avLst/>
              </a:prstGeom>
              <a:noFill/>
              <a:ln>
                <a:noFill/>
              </a:ln>
            </p:spPr>
            <p:txBody>
              <a:bodyPr wrap="none" rtlCol="0" anchor="t">
                <a:spAutoFit/>
              </a:bodyPr>
              <a:lstStyle/>
              <a:p>
                <a:pPr algn="ctr"/>
                <a:r>
                  <a:rPr lang="zh-CN" altLang="en-US" sz="3800" b="1">
                    <a:ln w="25400">
                      <a:solidFill>
                        <a:srgbClr val="861E1D">
                          <a:alpha val="94000"/>
                        </a:srgbClr>
                      </a:solidFill>
                      <a:prstDash val="solid"/>
                    </a:ln>
                    <a:gradFill>
                      <a:gsLst>
                        <a:gs pos="0">
                          <a:srgbClr val="FFF9BB"/>
                        </a:gs>
                        <a:gs pos="64000">
                          <a:srgbClr val="FCE95F"/>
                        </a:gs>
                        <a:gs pos="100000">
                          <a:srgbClr val="F8AD1C"/>
                        </a:gs>
                      </a:gsLst>
                      <a:lin ang="5400000"/>
                    </a:gradFill>
                    <a:effectLst>
                      <a:outerShdw blurRad="177800" dist="12700" dir="10200000" sx="102000" sy="102000" algn="bl" rotWithShape="0">
                        <a:srgbClr val="480F08"/>
                      </a:outerShdw>
                    </a:effectLst>
                  </a:rPr>
                  <a:t>动</a:t>
                </a:r>
              </a:p>
            </p:txBody>
          </p:sp>
        </p:grpSp>
        <p:sp>
          <p:nvSpPr>
            <p:cNvPr id="37" name="矩形 36"/>
            <p:cNvSpPr/>
            <p:nvPr/>
          </p:nvSpPr>
          <p:spPr>
            <a:xfrm>
              <a:off x="8001024" y="1500174"/>
              <a:ext cx="667385" cy="675640"/>
            </a:xfrm>
            <a:prstGeom prst="rect">
              <a:avLst/>
            </a:prstGeom>
            <a:noFill/>
            <a:ln>
              <a:noFill/>
            </a:ln>
          </p:spPr>
          <p:txBody>
            <a:bodyPr wrap="none" rtlCol="0" anchor="t">
              <a:spAutoFit/>
            </a:bodyPr>
            <a:lstStyle/>
            <a:p>
              <a:pPr algn="ctr"/>
              <a:r>
                <a:rPr lang="zh-CN" altLang="en-US" sz="3800" b="1" dirty="0">
                  <a:ln w="25400">
                    <a:solidFill>
                      <a:srgbClr val="861E1D">
                        <a:alpha val="94000"/>
                      </a:srgbClr>
                    </a:solidFill>
                    <a:prstDash val="solid"/>
                  </a:ln>
                  <a:gradFill>
                    <a:gsLst>
                      <a:gs pos="0">
                        <a:srgbClr val="FFF9BB"/>
                      </a:gs>
                      <a:gs pos="64000">
                        <a:srgbClr val="FCE95F"/>
                      </a:gs>
                      <a:gs pos="100000">
                        <a:srgbClr val="F8AD1C"/>
                      </a:gs>
                    </a:gsLst>
                    <a:lin ang="5400000"/>
                  </a:gradFill>
                  <a:effectLst>
                    <a:outerShdw blurRad="177800" dist="12700" dir="10200000" sx="102000" sy="102000" algn="bl" rotWithShape="0">
                      <a:srgbClr val="480F08"/>
                    </a:outerShdw>
                  </a:effectLst>
                </a:rPr>
                <a:t>物</a:t>
              </a:r>
            </a:p>
          </p:txBody>
        </p:sp>
      </p:grpSp>
      <p:sp>
        <p:nvSpPr>
          <p:cNvPr id="38" name="文本框 37"/>
          <p:cNvSpPr txBox="1"/>
          <p:nvPr/>
        </p:nvSpPr>
        <p:spPr>
          <a:xfrm>
            <a:off x="115570" y="2294255"/>
            <a:ext cx="7084695" cy="1309370"/>
          </a:xfrm>
          <a:prstGeom prst="rect">
            <a:avLst/>
          </a:prstGeom>
          <a:noFill/>
        </p:spPr>
        <p:txBody>
          <a:bodyPr wrap="square" rtlCol="0">
            <a:spAutoFit/>
          </a:bodyPr>
          <a:lstStyle/>
          <a:p>
            <a:pPr fontAlgn="auto">
              <a:lnSpc>
                <a:spcPts val="1900"/>
              </a:lnSpc>
            </a:pPr>
            <a:r>
              <a:rPr lang="en-US" altLang="zh-CN" dirty="0"/>
              <a:t>        </a:t>
            </a:r>
            <a:r>
              <a:rPr lang="zh-CN" altLang="en-US" sz="1500" dirty="0"/>
              <a:t>灯蛾毛虫是灯蛾较大的毛绒绒的幼虫，秋天，人们常会看到很多这样的毛虫爬过路面。</a:t>
            </a:r>
          </a:p>
          <a:p>
            <a:pPr fontAlgn="auto">
              <a:lnSpc>
                <a:spcPts val="1900"/>
              </a:lnSpc>
            </a:pPr>
            <a:r>
              <a:rPr lang="zh-CN" altLang="en-US" sz="1500" dirty="0"/>
              <a:t>        加拿大埃尔斯米尔岛的灯蛾毛虫堪称是地球上最极端的耐寒动物之一，它能在零下70摄氏度的低温状态下冬眠，即使它的血液和任何其他细胞外液体都处于结冰状态，它仍能存活下来。</a:t>
            </a:r>
          </a:p>
        </p:txBody>
      </p:sp>
      <p:sp>
        <p:nvSpPr>
          <p:cNvPr id="40" name="矩形 39"/>
          <p:cNvSpPr/>
          <p:nvPr/>
        </p:nvSpPr>
        <p:spPr>
          <a:xfrm>
            <a:off x="214630" y="1626235"/>
            <a:ext cx="1583055" cy="860425"/>
          </a:xfrm>
          <a:prstGeom prst="rect">
            <a:avLst/>
          </a:prstGeom>
          <a:noFill/>
          <a:ln>
            <a:noFill/>
          </a:ln>
        </p:spPr>
        <p:txBody>
          <a:bodyPr wrap="square" rtlCol="0" anchor="t">
            <a:spAutoFit/>
          </a:bodyPr>
          <a:lstStyle/>
          <a:p>
            <a:pPr algn="ctr"/>
            <a:r>
              <a:rPr lang="zh-CN" altLang="en-US" sz="5000" b="1" dirty="0">
                <a:ln w="19050" cmpd="sng">
                  <a:gradFill>
                    <a:gsLst>
                      <a:gs pos="30000">
                        <a:srgbClr val="DBEEC0"/>
                      </a:gs>
                      <a:gs pos="22000">
                        <a:srgbClr val="2F8B93">
                          <a:alpha val="100000"/>
                        </a:srgbClr>
                      </a:gs>
                      <a:gs pos="63000">
                        <a:srgbClr val="3088B5"/>
                      </a:gs>
                      <a:gs pos="81000">
                        <a:srgbClr val="2D8E70"/>
                      </a:gs>
                    </a:gsLst>
                    <a:lin ang="5400000"/>
                  </a:gradFill>
                  <a:prstDash val="solid"/>
                </a:ln>
                <a:blipFill>
                  <a:blip r:embed="rId3">
                    <a:alphaModFix amt="80000"/>
                  </a:blip>
                  <a:tile tx="0" ty="0" sx="82000" sy="72000" flip="none" algn="bl"/>
                </a:blipFill>
                <a:effectLst>
                  <a:glow rad="50800">
                    <a:srgbClr val="C5E499">
                      <a:alpha val="49000"/>
                    </a:srgbClr>
                  </a:glow>
                </a:effectLst>
              </a:rPr>
              <a:t>简介</a:t>
            </a:r>
          </a:p>
        </p:txBody>
      </p:sp>
      <p:grpSp>
        <p:nvGrpSpPr>
          <p:cNvPr id="44" name="组合 43"/>
          <p:cNvGrpSpPr/>
          <p:nvPr/>
        </p:nvGrpSpPr>
        <p:grpSpPr>
          <a:xfrm>
            <a:off x="115570" y="3603625"/>
            <a:ext cx="6978015" cy="192405"/>
            <a:chOff x="285" y="5954"/>
            <a:chExt cx="10989" cy="303"/>
          </a:xfrm>
        </p:grpSpPr>
        <p:cxnSp>
          <p:nvCxnSpPr>
            <p:cNvPr id="41" name="直接连接符 40"/>
            <p:cNvCxnSpPr/>
            <p:nvPr/>
          </p:nvCxnSpPr>
          <p:spPr>
            <a:xfrm>
              <a:off x="3980" y="5954"/>
              <a:ext cx="7294" cy="57"/>
            </a:xfrm>
            <a:prstGeom prst="line">
              <a:avLst/>
            </a:prstGeom>
            <a:ln w="19050"/>
          </p:spPr>
          <p:style>
            <a:lnRef idx="1">
              <a:schemeClr val="accent2"/>
            </a:lnRef>
            <a:fillRef idx="0">
              <a:schemeClr val="accent2"/>
            </a:fillRef>
            <a:effectRef idx="0">
              <a:schemeClr val="accent2"/>
            </a:effectRef>
            <a:fontRef idx="minor">
              <a:schemeClr val="tx1"/>
            </a:fontRef>
          </p:style>
        </p:cxnSp>
        <p:cxnSp>
          <p:nvCxnSpPr>
            <p:cNvPr id="42" name="直接连接符 41"/>
            <p:cNvCxnSpPr/>
            <p:nvPr/>
          </p:nvCxnSpPr>
          <p:spPr>
            <a:xfrm flipH="1" flipV="1">
              <a:off x="285" y="6065"/>
              <a:ext cx="4981" cy="20"/>
            </a:xfrm>
            <a:prstGeom prst="line">
              <a:avLst/>
            </a:prstGeom>
            <a:ln w="19050"/>
          </p:spPr>
          <p:style>
            <a:lnRef idx="1">
              <a:schemeClr val="accent4"/>
            </a:lnRef>
            <a:fillRef idx="0">
              <a:schemeClr val="accent4"/>
            </a:fillRef>
            <a:effectRef idx="0">
              <a:schemeClr val="accent4"/>
            </a:effectRef>
            <a:fontRef idx="minor">
              <a:schemeClr val="tx1"/>
            </a:fontRef>
          </p:style>
        </p:cxnSp>
        <p:cxnSp>
          <p:nvCxnSpPr>
            <p:cNvPr id="43" name="直接连接符 42"/>
            <p:cNvCxnSpPr/>
            <p:nvPr/>
          </p:nvCxnSpPr>
          <p:spPr>
            <a:xfrm flipH="1" flipV="1">
              <a:off x="830" y="6179"/>
              <a:ext cx="9768" cy="78"/>
            </a:xfrm>
            <a:prstGeom prst="line">
              <a:avLst/>
            </a:prstGeom>
            <a:ln w="19050"/>
          </p:spPr>
          <p:style>
            <a:lnRef idx="1">
              <a:schemeClr val="accent5"/>
            </a:lnRef>
            <a:fillRef idx="0">
              <a:schemeClr val="accent5"/>
            </a:fillRef>
            <a:effectRef idx="0">
              <a:schemeClr val="accent5"/>
            </a:effectRef>
            <a:fontRef idx="minor">
              <a:schemeClr val="tx1"/>
            </a:fontRef>
          </p:style>
        </p:cxnSp>
      </p:grpSp>
      <p:sp>
        <p:nvSpPr>
          <p:cNvPr id="45" name="文本框 44"/>
          <p:cNvSpPr txBox="1"/>
          <p:nvPr/>
        </p:nvSpPr>
        <p:spPr>
          <a:xfrm>
            <a:off x="115570" y="4502150"/>
            <a:ext cx="6978015" cy="2117090"/>
          </a:xfrm>
          <a:prstGeom prst="rect">
            <a:avLst/>
          </a:prstGeom>
          <a:noFill/>
        </p:spPr>
        <p:txBody>
          <a:bodyPr wrap="square" rtlCol="0">
            <a:spAutoFit/>
          </a:bodyPr>
          <a:lstStyle/>
          <a:p>
            <a:pPr fontAlgn="auto">
              <a:lnSpc>
                <a:spcPts val="1580"/>
              </a:lnSpc>
            </a:pPr>
            <a:r>
              <a:rPr lang="en-US" altLang="zh-CN" sz="1400" dirty="0"/>
              <a:t>         </a:t>
            </a:r>
            <a:r>
              <a:rPr lang="zh-CN" altLang="en-US" sz="1300" dirty="0"/>
              <a:t>美国康涅狄格州米德尔顿市卫斯理大学的进化生态学家Michael Singer和他的同事之所以取得这一发现，是因为他们注意到灯蛾毛虫非常爱吃亚利桑那爆玉米花和其他一些带毒的含有吡咯里西啶类生物碱的食物。灯蛾毛虫经常会被寄生蝇的幼虫所寄生。由于上述毒素能够增加灯蛾毛虫的存活几率--尽管它们同时也会抑制其生长，因此研究人员怀疑，生物碱是否起到了某种药物的作用。</a:t>
            </a:r>
          </a:p>
          <a:p>
            <a:pPr fontAlgn="auto">
              <a:lnSpc>
                <a:spcPts val="1580"/>
              </a:lnSpc>
            </a:pPr>
            <a:r>
              <a:rPr lang="zh-CN" altLang="en-US" sz="1300" dirty="0"/>
              <a:t>       在实验室中，研究人员向被寄生蝇幼虫寄生以及未被寄生的灯蛾毛虫提供了吡咯里西啶类生物碱或糖。研究人员发现，与未被寄生的同伴们相比，携带了寄生蝇幼虫的灯蛾毛虫所 食用的生物碱是前者的两倍，而这些生物碱则使灯蛾毛虫的存活率增加了20%。研究人员在最近的《科学公共图书馆-综合》(PLoS ONE)上公布了这一研究成果。Singer认为，这意味着当生活在野外的灯蛾毛虫以爆玉米花和其他有毒的植物为食时，它们实际上正在自我治疗。</a:t>
            </a:r>
          </a:p>
        </p:txBody>
      </p:sp>
      <p:pic>
        <p:nvPicPr>
          <p:cNvPr id="46" name="图片 45" descr="0cfc1a37f7ed808cd1ccbde65c951569_t018738488066ba4eb6"/>
          <p:cNvPicPr>
            <a:picLocks noChangeAspect="1"/>
          </p:cNvPicPr>
          <p:nvPr/>
        </p:nvPicPr>
        <p:blipFill>
          <a:blip r:embed="rId4"/>
          <a:stretch>
            <a:fillRect/>
          </a:stretch>
        </p:blipFill>
        <p:spPr>
          <a:xfrm>
            <a:off x="7319010" y="2419350"/>
            <a:ext cx="1659255" cy="1267460"/>
          </a:xfrm>
          <a:prstGeom prst="rect">
            <a:avLst/>
          </a:prstGeom>
        </p:spPr>
      </p:pic>
      <p:pic>
        <p:nvPicPr>
          <p:cNvPr id="47" name="图片 46" descr="0295a5a079ca9a1385338eec1acb100c_13836319_13836319_1347525158653_mthumb"/>
          <p:cNvPicPr>
            <a:picLocks noChangeAspect="1"/>
          </p:cNvPicPr>
          <p:nvPr/>
        </p:nvPicPr>
        <p:blipFill>
          <a:blip r:embed="rId5" cstate="print"/>
          <a:stretch>
            <a:fillRect/>
          </a:stretch>
        </p:blipFill>
        <p:spPr>
          <a:xfrm>
            <a:off x="7257415" y="3876040"/>
            <a:ext cx="1782445" cy="1213485"/>
          </a:xfrm>
          <a:prstGeom prst="rect">
            <a:avLst/>
          </a:prstGeom>
        </p:spPr>
      </p:pic>
      <p:pic>
        <p:nvPicPr>
          <p:cNvPr id="48" name="图片 47" descr="2debe0cc5db531043afd29a2cefb8665_163328gnzzki03l0i7zjug"/>
          <p:cNvPicPr>
            <a:picLocks noChangeAspect="1"/>
          </p:cNvPicPr>
          <p:nvPr/>
        </p:nvPicPr>
        <p:blipFill>
          <a:blip r:embed="rId6" cstate="print"/>
          <a:stretch>
            <a:fillRect/>
          </a:stretch>
        </p:blipFill>
        <p:spPr>
          <a:xfrm>
            <a:off x="7319010" y="5419090"/>
            <a:ext cx="1600200" cy="1200150"/>
          </a:xfrm>
          <a:prstGeom prst="rect">
            <a:avLst/>
          </a:prstGeom>
        </p:spPr>
      </p:pic>
      <p:sp>
        <p:nvSpPr>
          <p:cNvPr id="49" name="矩形 48"/>
          <p:cNvSpPr/>
          <p:nvPr/>
        </p:nvSpPr>
        <p:spPr>
          <a:xfrm>
            <a:off x="214630" y="3746500"/>
            <a:ext cx="3370580" cy="860425"/>
          </a:xfrm>
          <a:prstGeom prst="rect">
            <a:avLst/>
          </a:prstGeom>
          <a:noFill/>
          <a:ln>
            <a:noFill/>
          </a:ln>
        </p:spPr>
        <p:txBody>
          <a:bodyPr wrap="none" rtlCol="0" anchor="t">
            <a:spAutoFit/>
          </a:bodyPr>
          <a:lstStyle/>
          <a:p>
            <a:pPr algn="ctr"/>
            <a:r>
              <a:rPr lang="zh-CN" altLang="en-US" sz="5000" b="1">
                <a:ln w="10160">
                  <a:solidFill>
                    <a:schemeClr val="accent5"/>
                  </a:solidFill>
                  <a:prstDash val="solid"/>
                </a:ln>
                <a:solidFill>
                  <a:srgbClr val="FFFFFF"/>
                </a:solidFill>
                <a:effectLst>
                  <a:outerShdw blurRad="38100" dist="22860" dir="5400000" algn="tl" rotWithShape="0">
                    <a:srgbClr val="000000">
                      <a:alpha val="30000"/>
                    </a:srgbClr>
                  </a:outerShdw>
                </a:effectLst>
              </a:rPr>
              <a:t>生病知吃药</a:t>
            </a:r>
          </a:p>
        </p:txBody>
      </p:sp>
      <p:grpSp>
        <p:nvGrpSpPr>
          <p:cNvPr id="63" name="组合 62"/>
          <p:cNvGrpSpPr/>
          <p:nvPr/>
        </p:nvGrpSpPr>
        <p:grpSpPr>
          <a:xfrm rot="740104">
            <a:off x="-69485" y="1086157"/>
            <a:ext cx="890270" cy="783590"/>
            <a:chOff x="-226" y="1793"/>
            <a:chExt cx="1402" cy="1234"/>
          </a:xfrm>
        </p:grpSpPr>
        <p:sp>
          <p:nvSpPr>
            <p:cNvPr id="54" name="五角星 53"/>
            <p:cNvSpPr/>
            <p:nvPr/>
          </p:nvSpPr>
          <p:spPr>
            <a:xfrm rot="19500000">
              <a:off x="-226" y="1793"/>
              <a:ext cx="1402" cy="1234"/>
            </a:xfrm>
            <a:prstGeom prst="star5">
              <a:avLst/>
            </a:prstGeom>
            <a:noFill/>
            <a:ln>
              <a:solidFill>
                <a:srgbClr val="4C2799"/>
              </a:solidFill>
            </a:ln>
            <a:extLst>
              <a:ext uri="{909E8E84-426E-40DD-AFC4-6F175D3DCCD1}">
                <a14:hiddenFill xmlns=""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五角星 55"/>
            <p:cNvSpPr/>
            <p:nvPr/>
          </p:nvSpPr>
          <p:spPr>
            <a:xfrm rot="19500000">
              <a:off x="-86" y="1987"/>
              <a:ext cx="1132" cy="935"/>
            </a:xfrm>
            <a:prstGeom prst="star5">
              <a:avLst/>
            </a:prstGeom>
            <a:noFill/>
            <a:ln>
              <a:solidFill>
                <a:srgbClr val="4C2799"/>
              </a:solidFill>
            </a:ln>
            <a:extLst>
              <a:ext uri="{909E8E84-426E-40DD-AFC4-6F175D3DCCD1}">
                <a14:hiddenFill xmlns=""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五角星 56"/>
            <p:cNvSpPr/>
            <p:nvPr/>
          </p:nvSpPr>
          <p:spPr>
            <a:xfrm rot="19500000">
              <a:off x="11" y="1995"/>
              <a:ext cx="928" cy="920"/>
            </a:xfrm>
            <a:prstGeom prst="star5">
              <a:avLst/>
            </a:prstGeom>
            <a:noFill/>
            <a:ln>
              <a:solidFill>
                <a:srgbClr val="4C2799"/>
              </a:solidFill>
            </a:ln>
            <a:extLst>
              <a:ext uri="{909E8E84-426E-40DD-AFC4-6F175D3DCCD1}">
                <a14:hiddenFill xmlns=""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五角星 57"/>
            <p:cNvSpPr/>
            <p:nvPr/>
          </p:nvSpPr>
          <p:spPr>
            <a:xfrm rot="19500000">
              <a:off x="172" y="2148"/>
              <a:ext cx="673" cy="614"/>
            </a:xfrm>
            <a:prstGeom prst="star5">
              <a:avLst/>
            </a:prstGeom>
            <a:noFill/>
            <a:ln>
              <a:solidFill>
                <a:srgbClr val="4C2799"/>
              </a:solidFill>
            </a:ln>
            <a:extLst>
              <a:ext uri="{909E8E84-426E-40DD-AFC4-6F175D3DCCD1}">
                <a14:hiddenFill xmlns=""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五角星 58"/>
            <p:cNvSpPr/>
            <p:nvPr/>
          </p:nvSpPr>
          <p:spPr>
            <a:xfrm rot="19500000">
              <a:off x="244" y="2218"/>
              <a:ext cx="528" cy="475"/>
            </a:xfrm>
            <a:prstGeom prst="star5">
              <a:avLst/>
            </a:prstGeom>
            <a:noFill/>
            <a:ln>
              <a:solidFill>
                <a:srgbClr val="4C2799"/>
              </a:solidFill>
            </a:ln>
            <a:extLst>
              <a:ext uri="{909E8E84-426E-40DD-AFC4-6F175D3DCCD1}">
                <a14:hiddenFill xmlns=""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五角星 59"/>
            <p:cNvSpPr/>
            <p:nvPr/>
          </p:nvSpPr>
          <p:spPr>
            <a:xfrm rot="19500000">
              <a:off x="377" y="2337"/>
              <a:ext cx="310" cy="238"/>
            </a:xfrm>
            <a:prstGeom prst="star5">
              <a:avLst/>
            </a:prstGeom>
            <a:noFill/>
            <a:ln>
              <a:solidFill>
                <a:srgbClr val="4C2799"/>
              </a:solidFill>
            </a:ln>
            <a:extLst>
              <a:ext uri="{909E8E84-426E-40DD-AFC4-6F175D3DCCD1}">
                <a14:hiddenFill xmlns=""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61" name="曲线连接符 60"/>
          <p:cNvCxnSpPr/>
          <p:nvPr/>
        </p:nvCxnSpPr>
        <p:spPr>
          <a:xfrm>
            <a:off x="744220" y="1362710"/>
            <a:ext cx="3750945" cy="776605"/>
          </a:xfrm>
          <a:prstGeom prst="curvedConnector3">
            <a:avLst>
              <a:gd name="adj1" fmla="val 33096"/>
            </a:avLst>
          </a:prstGeom>
          <a:ln>
            <a:solidFill>
              <a:srgbClr val="FFFF00"/>
            </a:solidFill>
          </a:ln>
        </p:spPr>
        <p:style>
          <a:lnRef idx="2">
            <a:schemeClr val="accent1"/>
          </a:lnRef>
          <a:fillRef idx="0">
            <a:schemeClr val="accent1"/>
          </a:fillRef>
          <a:effectRef idx="1">
            <a:schemeClr val="accent1"/>
          </a:effectRef>
          <a:fontRef idx="minor">
            <a:schemeClr val="tx1"/>
          </a:fontRef>
        </p:style>
      </p:cxnSp>
      <p:cxnSp>
        <p:nvCxnSpPr>
          <p:cNvPr id="62" name="曲线连接符 61"/>
          <p:cNvCxnSpPr/>
          <p:nvPr/>
        </p:nvCxnSpPr>
        <p:spPr>
          <a:xfrm>
            <a:off x="1466850" y="1421765"/>
            <a:ext cx="2675255" cy="665480"/>
          </a:xfrm>
          <a:prstGeom prst="curvedConnector3">
            <a:avLst>
              <a:gd name="adj1" fmla="val 30002"/>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0"/>
            <a:ext cx="3794125" cy="953135"/>
          </a:xfrm>
          <a:prstGeom prst="rect">
            <a:avLst/>
          </a:prstGeom>
          <a:noFill/>
        </p:spPr>
        <p:txBody>
          <a:bodyPr wrap="square" rtlCol="0">
            <a:spAutoFit/>
          </a:bodyPr>
          <a:lstStyle/>
          <a:p>
            <a:r>
              <a:rPr lang="zh-CN" altLang="en-US" sz="5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耐辐射球菌</a:t>
            </a:r>
          </a:p>
        </p:txBody>
      </p:sp>
      <p:grpSp>
        <p:nvGrpSpPr>
          <p:cNvPr id="8" name="组合 7"/>
          <p:cNvGrpSpPr/>
          <p:nvPr/>
        </p:nvGrpSpPr>
        <p:grpSpPr>
          <a:xfrm>
            <a:off x="0" y="928670"/>
            <a:ext cx="2967057" cy="180975"/>
            <a:chOff x="-142908" y="857232"/>
            <a:chExt cx="2967057" cy="180975"/>
          </a:xfrm>
        </p:grpSpPr>
        <p:grpSp>
          <p:nvGrpSpPr>
            <p:cNvPr id="9" name="组合 31"/>
            <p:cNvGrpSpPr/>
            <p:nvPr/>
          </p:nvGrpSpPr>
          <p:grpSpPr>
            <a:xfrm>
              <a:off x="500034" y="857232"/>
              <a:ext cx="1895487" cy="180975"/>
              <a:chOff x="4572000" y="1714488"/>
              <a:chExt cx="1895487" cy="180975"/>
            </a:xfrm>
          </p:grpSpPr>
          <p:grpSp>
            <p:nvGrpSpPr>
              <p:cNvPr id="17" name="组合 22"/>
              <p:cNvGrpSpPr/>
              <p:nvPr/>
            </p:nvGrpSpPr>
            <p:grpSpPr>
              <a:xfrm>
                <a:off x="4572000" y="1714488"/>
                <a:ext cx="609603" cy="180975"/>
                <a:chOff x="4462463" y="3357562"/>
                <a:chExt cx="609603" cy="180975"/>
              </a:xfrm>
            </p:grpSpPr>
            <p:pic>
              <p:nvPicPr>
                <p:cNvPr id="26" name="Picture 4" descr="C:\Documents and Settings\zd\桌面\图片\473.gif"/>
                <p:cNvPicPr>
                  <a:picLocks noChangeAspect="1" noChangeArrowheads="1" noCrop="1"/>
                </p:cNvPicPr>
                <p:nvPr/>
              </p:nvPicPr>
              <p:blipFill>
                <a:blip r:embed="rId2"/>
                <a:srcRect/>
                <a:stretch>
                  <a:fillRect/>
                </a:stretch>
              </p:blipFill>
              <p:spPr bwMode="auto">
                <a:xfrm>
                  <a:off x="4462463" y="3357562"/>
                  <a:ext cx="180975" cy="180975"/>
                </a:xfrm>
                <a:prstGeom prst="rect">
                  <a:avLst/>
                </a:prstGeom>
                <a:noFill/>
              </p:spPr>
            </p:pic>
            <p:pic>
              <p:nvPicPr>
                <p:cNvPr id="27" name="Picture 4" descr="C:\Documents and Settings\zd\桌面\图片\473.gif"/>
                <p:cNvPicPr>
                  <a:picLocks noChangeAspect="1" noChangeArrowheads="1" noCrop="1"/>
                </p:cNvPicPr>
                <p:nvPr/>
              </p:nvPicPr>
              <p:blipFill>
                <a:blip r:embed="rId2"/>
                <a:srcRect/>
                <a:stretch>
                  <a:fillRect/>
                </a:stretch>
              </p:blipFill>
              <p:spPr bwMode="auto">
                <a:xfrm>
                  <a:off x="4676777" y="3357562"/>
                  <a:ext cx="180975" cy="180975"/>
                </a:xfrm>
                <a:prstGeom prst="rect">
                  <a:avLst/>
                </a:prstGeom>
                <a:noFill/>
              </p:spPr>
            </p:pic>
            <p:pic>
              <p:nvPicPr>
                <p:cNvPr id="28" name="Picture 4" descr="C:\Documents and Settings\zd\桌面\图片\473.gif"/>
                <p:cNvPicPr>
                  <a:picLocks noChangeAspect="1" noChangeArrowheads="1" noCrop="1"/>
                </p:cNvPicPr>
                <p:nvPr/>
              </p:nvPicPr>
              <p:blipFill>
                <a:blip r:embed="rId2"/>
                <a:srcRect/>
                <a:stretch>
                  <a:fillRect/>
                </a:stretch>
              </p:blipFill>
              <p:spPr bwMode="auto">
                <a:xfrm>
                  <a:off x="4891091" y="3357562"/>
                  <a:ext cx="180975" cy="180975"/>
                </a:xfrm>
                <a:prstGeom prst="rect">
                  <a:avLst/>
                </a:prstGeom>
                <a:noFill/>
              </p:spPr>
            </p:pic>
          </p:grpSp>
          <p:grpSp>
            <p:nvGrpSpPr>
              <p:cNvPr id="18" name="组合 23"/>
              <p:cNvGrpSpPr/>
              <p:nvPr/>
            </p:nvGrpSpPr>
            <p:grpSpPr>
              <a:xfrm>
                <a:off x="5214942" y="1714488"/>
                <a:ext cx="609603" cy="180975"/>
                <a:chOff x="4462463" y="3357562"/>
                <a:chExt cx="609603" cy="180975"/>
              </a:xfrm>
            </p:grpSpPr>
            <p:pic>
              <p:nvPicPr>
                <p:cNvPr id="23" name="Picture 4" descr="C:\Documents and Settings\zd\桌面\图片\473.gif"/>
                <p:cNvPicPr>
                  <a:picLocks noChangeAspect="1" noChangeArrowheads="1" noCrop="1"/>
                </p:cNvPicPr>
                <p:nvPr/>
              </p:nvPicPr>
              <p:blipFill>
                <a:blip r:embed="rId2"/>
                <a:srcRect/>
                <a:stretch>
                  <a:fillRect/>
                </a:stretch>
              </p:blipFill>
              <p:spPr bwMode="auto">
                <a:xfrm>
                  <a:off x="4462463" y="3357562"/>
                  <a:ext cx="180975" cy="180975"/>
                </a:xfrm>
                <a:prstGeom prst="rect">
                  <a:avLst/>
                </a:prstGeom>
                <a:noFill/>
              </p:spPr>
            </p:pic>
            <p:pic>
              <p:nvPicPr>
                <p:cNvPr id="24" name="Picture 4" descr="C:\Documents and Settings\zd\桌面\图片\473.gif"/>
                <p:cNvPicPr>
                  <a:picLocks noChangeAspect="1" noChangeArrowheads="1" noCrop="1"/>
                </p:cNvPicPr>
                <p:nvPr/>
              </p:nvPicPr>
              <p:blipFill>
                <a:blip r:embed="rId2"/>
                <a:srcRect/>
                <a:stretch>
                  <a:fillRect/>
                </a:stretch>
              </p:blipFill>
              <p:spPr bwMode="auto">
                <a:xfrm>
                  <a:off x="4676777" y="3357562"/>
                  <a:ext cx="180975" cy="180975"/>
                </a:xfrm>
                <a:prstGeom prst="rect">
                  <a:avLst/>
                </a:prstGeom>
                <a:noFill/>
              </p:spPr>
            </p:pic>
            <p:pic>
              <p:nvPicPr>
                <p:cNvPr id="25" name="Picture 4" descr="C:\Documents and Settings\zd\桌面\图片\473.gif"/>
                <p:cNvPicPr>
                  <a:picLocks noChangeAspect="1" noChangeArrowheads="1" noCrop="1"/>
                </p:cNvPicPr>
                <p:nvPr/>
              </p:nvPicPr>
              <p:blipFill>
                <a:blip r:embed="rId2"/>
                <a:srcRect/>
                <a:stretch>
                  <a:fillRect/>
                </a:stretch>
              </p:blipFill>
              <p:spPr bwMode="auto">
                <a:xfrm>
                  <a:off x="4891091" y="3357562"/>
                  <a:ext cx="180975" cy="180975"/>
                </a:xfrm>
                <a:prstGeom prst="rect">
                  <a:avLst/>
                </a:prstGeom>
                <a:noFill/>
              </p:spPr>
            </p:pic>
          </p:grpSp>
          <p:grpSp>
            <p:nvGrpSpPr>
              <p:cNvPr id="19" name="组合 27"/>
              <p:cNvGrpSpPr/>
              <p:nvPr/>
            </p:nvGrpSpPr>
            <p:grpSpPr>
              <a:xfrm>
                <a:off x="5857884" y="1714488"/>
                <a:ext cx="609603" cy="180975"/>
                <a:chOff x="4462463" y="3357562"/>
                <a:chExt cx="609603" cy="180975"/>
              </a:xfrm>
            </p:grpSpPr>
            <p:pic>
              <p:nvPicPr>
                <p:cNvPr id="20" name="Picture 4" descr="C:\Documents and Settings\zd\桌面\图片\473.gif"/>
                <p:cNvPicPr>
                  <a:picLocks noChangeAspect="1" noChangeArrowheads="1" noCrop="1"/>
                </p:cNvPicPr>
                <p:nvPr/>
              </p:nvPicPr>
              <p:blipFill>
                <a:blip r:embed="rId2"/>
                <a:srcRect/>
                <a:stretch>
                  <a:fillRect/>
                </a:stretch>
              </p:blipFill>
              <p:spPr bwMode="auto">
                <a:xfrm>
                  <a:off x="4462463" y="3357562"/>
                  <a:ext cx="180975" cy="180975"/>
                </a:xfrm>
                <a:prstGeom prst="rect">
                  <a:avLst/>
                </a:prstGeom>
                <a:noFill/>
              </p:spPr>
            </p:pic>
            <p:pic>
              <p:nvPicPr>
                <p:cNvPr id="21" name="Picture 4" descr="C:\Documents and Settings\zd\桌面\图片\473.gif"/>
                <p:cNvPicPr>
                  <a:picLocks noChangeAspect="1" noChangeArrowheads="1" noCrop="1"/>
                </p:cNvPicPr>
                <p:nvPr/>
              </p:nvPicPr>
              <p:blipFill>
                <a:blip r:embed="rId2"/>
                <a:srcRect/>
                <a:stretch>
                  <a:fillRect/>
                </a:stretch>
              </p:blipFill>
              <p:spPr bwMode="auto">
                <a:xfrm>
                  <a:off x="4676777" y="3357562"/>
                  <a:ext cx="180975" cy="180975"/>
                </a:xfrm>
                <a:prstGeom prst="rect">
                  <a:avLst/>
                </a:prstGeom>
                <a:noFill/>
              </p:spPr>
            </p:pic>
            <p:pic>
              <p:nvPicPr>
                <p:cNvPr id="22" name="Picture 4" descr="C:\Documents and Settings\zd\桌面\图片\473.gif"/>
                <p:cNvPicPr>
                  <a:picLocks noChangeAspect="1" noChangeArrowheads="1" noCrop="1"/>
                </p:cNvPicPr>
                <p:nvPr/>
              </p:nvPicPr>
              <p:blipFill>
                <a:blip r:embed="rId2"/>
                <a:srcRect/>
                <a:stretch>
                  <a:fillRect/>
                </a:stretch>
              </p:blipFill>
              <p:spPr bwMode="auto">
                <a:xfrm>
                  <a:off x="4891091" y="3357562"/>
                  <a:ext cx="180975" cy="180975"/>
                </a:xfrm>
                <a:prstGeom prst="rect">
                  <a:avLst/>
                </a:prstGeom>
                <a:noFill/>
              </p:spPr>
            </p:pic>
          </p:grpSp>
        </p:grpSp>
        <p:grpSp>
          <p:nvGrpSpPr>
            <p:cNvPr id="10" name="组合 32"/>
            <p:cNvGrpSpPr/>
            <p:nvPr/>
          </p:nvGrpSpPr>
          <p:grpSpPr>
            <a:xfrm>
              <a:off x="2428860" y="857232"/>
              <a:ext cx="395289" cy="180975"/>
              <a:chOff x="4462463" y="3357562"/>
              <a:chExt cx="395289" cy="180975"/>
            </a:xfrm>
          </p:grpSpPr>
          <p:pic>
            <p:nvPicPr>
              <p:cNvPr id="15" name="Picture 4" descr="C:\Documents and Settings\zd\桌面\图片\473.gif"/>
              <p:cNvPicPr>
                <a:picLocks noChangeAspect="1" noChangeArrowheads="1" noCrop="1"/>
              </p:cNvPicPr>
              <p:nvPr/>
            </p:nvPicPr>
            <p:blipFill>
              <a:blip r:embed="rId2"/>
              <a:srcRect/>
              <a:stretch>
                <a:fillRect/>
              </a:stretch>
            </p:blipFill>
            <p:spPr bwMode="auto">
              <a:xfrm>
                <a:off x="4462463" y="3357562"/>
                <a:ext cx="180975" cy="180975"/>
              </a:xfrm>
              <a:prstGeom prst="rect">
                <a:avLst/>
              </a:prstGeom>
              <a:noFill/>
            </p:spPr>
          </p:pic>
          <p:pic>
            <p:nvPicPr>
              <p:cNvPr id="16" name="Picture 4" descr="C:\Documents and Settings\zd\桌面\图片\473.gif"/>
              <p:cNvPicPr>
                <a:picLocks noChangeAspect="1" noChangeArrowheads="1" noCrop="1"/>
              </p:cNvPicPr>
              <p:nvPr/>
            </p:nvPicPr>
            <p:blipFill>
              <a:blip r:embed="rId2"/>
              <a:srcRect/>
              <a:stretch>
                <a:fillRect/>
              </a:stretch>
            </p:blipFill>
            <p:spPr bwMode="auto">
              <a:xfrm>
                <a:off x="4676777" y="3357562"/>
                <a:ext cx="180975" cy="180975"/>
              </a:xfrm>
              <a:prstGeom prst="rect">
                <a:avLst/>
              </a:prstGeom>
              <a:noFill/>
            </p:spPr>
          </p:pic>
        </p:grpSp>
        <p:grpSp>
          <p:nvGrpSpPr>
            <p:cNvPr id="11" name="组合 36"/>
            <p:cNvGrpSpPr/>
            <p:nvPr/>
          </p:nvGrpSpPr>
          <p:grpSpPr>
            <a:xfrm>
              <a:off x="-142908" y="857232"/>
              <a:ext cx="609603" cy="180975"/>
              <a:chOff x="4462463" y="3357562"/>
              <a:chExt cx="609603" cy="180975"/>
            </a:xfrm>
          </p:grpSpPr>
          <p:pic>
            <p:nvPicPr>
              <p:cNvPr id="12" name="Picture 4" descr="C:\Documents and Settings\zd\桌面\图片\473.gif"/>
              <p:cNvPicPr>
                <a:picLocks noChangeAspect="1" noChangeArrowheads="1" noCrop="1"/>
              </p:cNvPicPr>
              <p:nvPr/>
            </p:nvPicPr>
            <p:blipFill>
              <a:blip r:embed="rId2"/>
              <a:srcRect/>
              <a:stretch>
                <a:fillRect/>
              </a:stretch>
            </p:blipFill>
            <p:spPr bwMode="auto">
              <a:xfrm>
                <a:off x="4462463" y="3357562"/>
                <a:ext cx="180975" cy="180975"/>
              </a:xfrm>
              <a:prstGeom prst="rect">
                <a:avLst/>
              </a:prstGeom>
              <a:noFill/>
            </p:spPr>
          </p:pic>
          <p:pic>
            <p:nvPicPr>
              <p:cNvPr id="13" name="Picture 4" descr="C:\Documents and Settings\zd\桌面\图片\473.gif"/>
              <p:cNvPicPr>
                <a:picLocks noChangeAspect="1" noChangeArrowheads="1" noCrop="1"/>
              </p:cNvPicPr>
              <p:nvPr/>
            </p:nvPicPr>
            <p:blipFill>
              <a:blip r:embed="rId2"/>
              <a:srcRect/>
              <a:stretch>
                <a:fillRect/>
              </a:stretch>
            </p:blipFill>
            <p:spPr bwMode="auto">
              <a:xfrm>
                <a:off x="4676777" y="3357562"/>
                <a:ext cx="180975" cy="180975"/>
              </a:xfrm>
              <a:prstGeom prst="rect">
                <a:avLst/>
              </a:prstGeom>
              <a:noFill/>
            </p:spPr>
          </p:pic>
          <p:pic>
            <p:nvPicPr>
              <p:cNvPr id="14" name="Picture 4" descr="C:\Documents and Settings\zd\桌面\图片\473.gif"/>
              <p:cNvPicPr>
                <a:picLocks noChangeAspect="1" noChangeArrowheads="1" noCrop="1"/>
              </p:cNvPicPr>
              <p:nvPr/>
            </p:nvPicPr>
            <p:blipFill>
              <a:blip r:embed="rId2"/>
              <a:srcRect/>
              <a:stretch>
                <a:fillRect/>
              </a:stretch>
            </p:blipFill>
            <p:spPr bwMode="auto">
              <a:xfrm>
                <a:off x="4891091" y="3357562"/>
                <a:ext cx="180975" cy="180975"/>
              </a:xfrm>
              <a:prstGeom prst="rect">
                <a:avLst/>
              </a:prstGeom>
              <a:noFill/>
            </p:spPr>
          </p:pic>
        </p:grpSp>
      </p:grpSp>
      <p:pic>
        <p:nvPicPr>
          <p:cNvPr id="39" name="Picture 4" descr="C:\Documents and Settings\zd\桌面\图片\473.gif"/>
          <p:cNvPicPr>
            <a:picLocks noChangeAspect="1" noChangeArrowheads="1" noCrop="1"/>
          </p:cNvPicPr>
          <p:nvPr/>
        </p:nvPicPr>
        <p:blipFill>
          <a:blip r:embed="rId2"/>
          <a:srcRect/>
          <a:stretch>
            <a:fillRect/>
          </a:stretch>
        </p:blipFill>
        <p:spPr bwMode="auto">
          <a:xfrm>
            <a:off x="3278204" y="928670"/>
            <a:ext cx="180975" cy="180975"/>
          </a:xfrm>
          <a:prstGeom prst="rect">
            <a:avLst/>
          </a:prstGeom>
          <a:noFill/>
        </p:spPr>
      </p:pic>
      <p:pic>
        <p:nvPicPr>
          <p:cNvPr id="50" name="Picture 4" descr="C:\Documents and Settings\zd\桌面\图片\473.gif"/>
          <p:cNvPicPr>
            <a:picLocks noChangeAspect="1" noChangeArrowheads="1" noCrop="1"/>
          </p:cNvPicPr>
          <p:nvPr/>
        </p:nvPicPr>
        <p:blipFill>
          <a:blip r:embed="rId2"/>
          <a:srcRect/>
          <a:stretch>
            <a:fillRect/>
          </a:stretch>
        </p:blipFill>
        <p:spPr bwMode="auto">
          <a:xfrm>
            <a:off x="3046429" y="928670"/>
            <a:ext cx="180975" cy="180975"/>
          </a:xfrm>
          <a:prstGeom prst="rect">
            <a:avLst/>
          </a:prstGeom>
          <a:noFill/>
        </p:spPr>
      </p:pic>
      <p:pic>
        <p:nvPicPr>
          <p:cNvPr id="51" name="Picture 4" descr="C:\Documents and Settings\zd\桌面\图片\473.gif"/>
          <p:cNvPicPr>
            <a:picLocks noChangeAspect="1" noChangeArrowheads="1" noCrop="1"/>
          </p:cNvPicPr>
          <p:nvPr/>
        </p:nvPicPr>
        <p:blipFill>
          <a:blip r:embed="rId2"/>
          <a:srcRect/>
          <a:stretch>
            <a:fillRect/>
          </a:stretch>
        </p:blipFill>
        <p:spPr bwMode="auto">
          <a:xfrm>
            <a:off x="3513789" y="928670"/>
            <a:ext cx="180975" cy="180975"/>
          </a:xfrm>
          <a:prstGeom prst="rect">
            <a:avLst/>
          </a:prstGeom>
          <a:noFill/>
        </p:spPr>
      </p:pic>
      <p:sp>
        <p:nvSpPr>
          <p:cNvPr id="53" name="剪去对角的矩形 52"/>
          <p:cNvSpPr/>
          <p:nvPr/>
        </p:nvSpPr>
        <p:spPr>
          <a:xfrm>
            <a:off x="3929058" y="642918"/>
            <a:ext cx="5072098" cy="2260304"/>
          </a:xfrm>
          <a:prstGeom prst="snip2DiagRect">
            <a:avLst/>
          </a:prstGeom>
          <a:noFill/>
          <a:ln w="57150" cmpd="thinThick">
            <a:solidFill>
              <a:schemeClr val="accent6">
                <a:lumMod val="60000"/>
                <a:lumOff val="40000"/>
              </a:schemeClr>
            </a:solidFill>
          </a:ln>
          <a:extLst>
            <a:ext uri="{909E8E84-426E-40DD-AFC4-6F175D3DCCD1}">
              <a14:hiddenFill xmlns=""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文本框 51"/>
          <p:cNvSpPr txBox="1"/>
          <p:nvPr/>
        </p:nvSpPr>
        <p:spPr>
          <a:xfrm>
            <a:off x="3945604" y="642918"/>
            <a:ext cx="5126990" cy="2268250"/>
          </a:xfrm>
          <a:prstGeom prst="rect">
            <a:avLst/>
          </a:prstGeom>
          <a:noFill/>
        </p:spPr>
        <p:txBody>
          <a:bodyPr wrap="square" rtlCol="0">
            <a:spAutoFit/>
          </a:bodyPr>
          <a:lstStyle/>
          <a:p>
            <a:pPr>
              <a:lnSpc>
                <a:spcPts val="1900"/>
              </a:lnSpc>
            </a:pPr>
            <a:r>
              <a:rPr lang="en-US" altLang="zh-CN" sz="1400" dirty="0"/>
              <a:t>       </a:t>
            </a:r>
            <a:r>
              <a:rPr lang="zh-CN" altLang="en-US" sz="1400" dirty="0"/>
              <a:t>研究表明,这种独特抗性归因于其具有高效而准确的DNA修 复系统。公认的耐辐射球菌有3种DNA修复方式:碱基切除修复、核苷酸切除修复和重组修复。对于耐辐射球菌是否具有SOS易错修复尚存争议。染色体DNA的降解和排除细胞外有利于DNA修复的正确和顺利进行，但DNA修复过程的分子机理了解却甚少。</a:t>
            </a:r>
          </a:p>
          <a:p>
            <a:pPr>
              <a:lnSpc>
                <a:spcPts val="1900"/>
              </a:lnSpc>
            </a:pPr>
            <a:r>
              <a:rPr lang="zh-CN" altLang="en-US" sz="1400" dirty="0"/>
              <a:t>       在真空实验条件下用不同波长和强度的紫外线对一种名为"耐辐射球菌"的微生物连续辐射16个小时，相当于微生物在太空旅行100万年所受到的辐射量，因而它有可能在类似太空的恶劣  </a:t>
            </a:r>
          </a:p>
          <a:p>
            <a:pPr>
              <a:lnSpc>
                <a:spcPts val="1900"/>
              </a:lnSpc>
            </a:pPr>
            <a:r>
              <a:rPr lang="zh-CN" altLang="en-US" sz="1400" dirty="0"/>
              <a:t>      环境中存活下来。</a:t>
            </a:r>
          </a:p>
        </p:txBody>
      </p:sp>
      <p:sp>
        <p:nvSpPr>
          <p:cNvPr id="55" name="文本框 54"/>
          <p:cNvSpPr txBox="1"/>
          <p:nvPr/>
        </p:nvSpPr>
        <p:spPr>
          <a:xfrm>
            <a:off x="4773930" y="3008252"/>
            <a:ext cx="4190365" cy="3849772"/>
          </a:xfrm>
          <a:prstGeom prst="rect">
            <a:avLst/>
          </a:prstGeom>
          <a:noFill/>
        </p:spPr>
        <p:txBody>
          <a:bodyPr wrap="square" rtlCol="0">
            <a:spAutoFit/>
          </a:bodyPr>
          <a:lstStyle/>
          <a:p>
            <a:pPr fontAlgn="auto">
              <a:lnSpc>
                <a:spcPts val="2000"/>
              </a:lnSpc>
            </a:pPr>
            <a:r>
              <a:rPr lang="en-US" altLang="zh-CN" sz="1300" dirty="0"/>
              <a:t>        </a:t>
            </a:r>
            <a:r>
              <a:rPr lang="zh-CN" altLang="en-US" sz="1300" dirty="0"/>
              <a:t>火星的日平均气温大约为零下60摄氏度，在两极冬季气温更是低至零下126摄氏度。此外，稀薄的火星大气表明，这个星球浸淫在摧毁生命的密集射线中。此外，火星大气中没有氧气，95%的大气成分是二氧化碳。然而，科学家相信，在地球最极端地区，如硫磺湖和永冻土中发现的简单单细胞生物，在这颗红色星球上或许能有一线生机。</a:t>
            </a:r>
          </a:p>
          <a:p>
            <a:pPr fontAlgn="auto">
              <a:lnSpc>
                <a:spcPts val="2000"/>
              </a:lnSpc>
            </a:pPr>
            <a:r>
              <a:rPr lang="zh-CN" altLang="en-US" sz="1300" dirty="0"/>
              <a:t>　　为了检验这些生物的存活能力，天体生物学家在实验室中模拟火星环境，用大量伽玛射线和紫外线照射它们，并将其冷冻。一些微生物甚至被带到国际空间站进行最后测试。如今，研究人员列出一系列候选微生物名单，它们或能在红色星球上存活，经受住那里的零下气温、真空环境和密集的太阳辐射。那么，这些微生物都长什么样呢？</a:t>
            </a:r>
          </a:p>
          <a:p>
            <a:pPr fontAlgn="auto">
              <a:lnSpc>
                <a:spcPts val="1260"/>
              </a:lnSpc>
            </a:pPr>
            <a:r>
              <a:rPr lang="zh-CN" altLang="en-US" sz="1300" dirty="0"/>
              <a:t>　　</a:t>
            </a:r>
          </a:p>
        </p:txBody>
      </p:sp>
      <p:sp>
        <p:nvSpPr>
          <p:cNvPr id="71" name="文本框 70"/>
          <p:cNvSpPr txBox="1"/>
          <p:nvPr/>
        </p:nvSpPr>
        <p:spPr>
          <a:xfrm>
            <a:off x="0" y="2357430"/>
            <a:ext cx="3855085" cy="4220771"/>
          </a:xfrm>
          <a:prstGeom prst="rect">
            <a:avLst/>
          </a:prstGeom>
          <a:noFill/>
        </p:spPr>
        <p:txBody>
          <a:bodyPr wrap="square" rtlCol="0">
            <a:spAutoFit/>
          </a:bodyPr>
          <a:lstStyle/>
          <a:p>
            <a:pPr fontAlgn="auto">
              <a:lnSpc>
                <a:spcPts val="1700"/>
              </a:lnSpc>
            </a:pPr>
            <a:r>
              <a:rPr lang="zh-CN" altLang="en-US" sz="1300" dirty="0" smtClean="0"/>
              <a:t>         科学家</a:t>
            </a:r>
            <a:r>
              <a:rPr lang="zh-CN" altLang="en-US" sz="1300" dirty="0"/>
              <a:t>通过电镜对耐辐射球菌观察时，发现致密有序的双链断裂碎片的环状堆积结构在DNA的重组修复起着十分重要的作用。此外，大量未知功能的特殊基因或修复酶也可能极大贡献于这种极端抗性。</a:t>
            </a:r>
          </a:p>
          <a:p>
            <a:pPr fontAlgn="auto">
              <a:lnSpc>
                <a:spcPts val="1700"/>
              </a:lnSpc>
            </a:pPr>
            <a:r>
              <a:rPr lang="zh-CN" altLang="en-US" sz="1300" dirty="0"/>
              <a:t>        在耐辐射球菌的一个天然突变中，华跃进等研究人员发现了一个重要的功能基因被一个转座子插入失活，导致了这个突变体的辐射抗性高度丧失。将野生型的这个基因用定点突变技术人为"剔除"，耐辐射球菌的耐辐射抗性几乎完全丧失。而用重组质粒让该基因在这种丧失了辐射性的菌株中表达时，其辐射抗性能回复正常，说明这个基因与辐射抗性密切相关。进一步的研究表明，这是一个辐射抗性基因的"开关"，耐辐射球菌的DNA修复机制就是由这个基因诱导启动形成的。</a:t>
            </a:r>
          </a:p>
          <a:p>
            <a:pPr fontAlgn="auto">
              <a:lnSpc>
                <a:spcPts val="1700"/>
              </a:lnSpc>
            </a:pPr>
            <a:r>
              <a:rPr lang="zh-CN" altLang="en-US" sz="1300" dirty="0"/>
              <a:t>       华跃进说，他们实验室把耐辐射球菌的这个重要功能基因命名为PPRL。最近，浙江大学核农所成功克隆了PPRL基因，并开发出大规模表达可溶性的PPRL蛋白系统，纯化和结晶的实验正在加快进行中</a:t>
            </a:r>
            <a:r>
              <a:rPr lang="zh-CN" altLang="en-US" sz="1300" dirty="0" smtClean="0"/>
              <a:t>。</a:t>
            </a:r>
            <a:endParaRPr lang="zh-CN" altLang="en-US" sz="1300" dirty="0"/>
          </a:p>
        </p:txBody>
      </p:sp>
      <p:grpSp>
        <p:nvGrpSpPr>
          <p:cNvPr id="81" name="组合 80"/>
          <p:cNvGrpSpPr/>
          <p:nvPr/>
        </p:nvGrpSpPr>
        <p:grpSpPr>
          <a:xfrm>
            <a:off x="3947160" y="-126094"/>
            <a:ext cx="1733550" cy="783453"/>
            <a:chOff x="4306" y="4912"/>
            <a:chExt cx="3404" cy="1822"/>
          </a:xfrm>
        </p:grpSpPr>
        <p:grpSp>
          <p:nvGrpSpPr>
            <p:cNvPr id="80" name="组合 79"/>
            <p:cNvGrpSpPr/>
            <p:nvPr/>
          </p:nvGrpSpPr>
          <p:grpSpPr>
            <a:xfrm>
              <a:off x="4306" y="4912"/>
              <a:ext cx="3404" cy="1660"/>
              <a:chOff x="9856" y="2720"/>
              <a:chExt cx="3404" cy="1660"/>
            </a:xfrm>
          </p:grpSpPr>
          <p:grpSp>
            <p:nvGrpSpPr>
              <p:cNvPr id="60" name="组合 59"/>
              <p:cNvGrpSpPr/>
              <p:nvPr/>
            </p:nvGrpSpPr>
            <p:grpSpPr>
              <a:xfrm>
                <a:off x="9856" y="2870"/>
                <a:ext cx="1936" cy="1366"/>
                <a:chOff x="9908" y="2870"/>
                <a:chExt cx="1936" cy="1366"/>
              </a:xfrm>
            </p:grpSpPr>
            <p:sp>
              <p:nvSpPr>
                <p:cNvPr id="56" name="流程图: 合并 55"/>
                <p:cNvSpPr/>
                <p:nvPr/>
              </p:nvSpPr>
              <p:spPr>
                <a:xfrm>
                  <a:off x="9908" y="2870"/>
                  <a:ext cx="1283" cy="1367"/>
                </a:xfrm>
                <a:prstGeom prst="flowChartMerg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zh-CN" altLang="en-US"/>
                </a:p>
              </p:txBody>
            </p:sp>
            <p:sp>
              <p:nvSpPr>
                <p:cNvPr id="59" name="流程图: 合并 58"/>
                <p:cNvSpPr/>
                <p:nvPr/>
              </p:nvSpPr>
              <p:spPr>
                <a:xfrm rot="10800000">
                  <a:off x="10562" y="2870"/>
                  <a:ext cx="1283" cy="1367"/>
                </a:xfrm>
                <a:prstGeom prst="flowChartMerg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zh-CN" altLang="en-US"/>
                </a:p>
              </p:txBody>
            </p:sp>
          </p:grpSp>
          <p:grpSp>
            <p:nvGrpSpPr>
              <p:cNvPr id="70" name="组合 69"/>
              <p:cNvGrpSpPr/>
              <p:nvPr/>
            </p:nvGrpSpPr>
            <p:grpSpPr>
              <a:xfrm>
                <a:off x="11324" y="2720"/>
                <a:ext cx="1936" cy="1660"/>
                <a:chOff x="9855" y="2720"/>
                <a:chExt cx="1936" cy="1660"/>
              </a:xfrm>
            </p:grpSpPr>
            <p:grpSp>
              <p:nvGrpSpPr>
                <p:cNvPr id="66" name="组合 65"/>
                <p:cNvGrpSpPr/>
                <p:nvPr/>
              </p:nvGrpSpPr>
              <p:grpSpPr>
                <a:xfrm>
                  <a:off x="9855" y="2870"/>
                  <a:ext cx="1936" cy="1366"/>
                  <a:chOff x="9908" y="2870"/>
                  <a:chExt cx="1936" cy="1366"/>
                </a:xfrm>
              </p:grpSpPr>
              <p:sp>
                <p:nvSpPr>
                  <p:cNvPr id="67" name="流程图: 合并 66"/>
                  <p:cNvSpPr/>
                  <p:nvPr/>
                </p:nvSpPr>
                <p:spPr>
                  <a:xfrm>
                    <a:off x="9908" y="2870"/>
                    <a:ext cx="1283" cy="1367"/>
                  </a:xfrm>
                  <a:prstGeom prst="flowChartMerg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zh-CN" altLang="en-US"/>
                  </a:p>
                </p:txBody>
              </p:sp>
              <p:sp>
                <p:nvSpPr>
                  <p:cNvPr id="68" name="流程图: 合并 67"/>
                  <p:cNvSpPr/>
                  <p:nvPr/>
                </p:nvSpPr>
                <p:spPr>
                  <a:xfrm rot="10800000">
                    <a:off x="10562" y="2870"/>
                    <a:ext cx="1283" cy="1367"/>
                  </a:xfrm>
                  <a:prstGeom prst="flowChartMerg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zh-CN" altLang="en-US"/>
                  </a:p>
                </p:txBody>
              </p:sp>
            </p:grpSp>
            <p:sp>
              <p:nvSpPr>
                <p:cNvPr id="69" name="矩形 68"/>
                <p:cNvSpPr/>
                <p:nvPr/>
              </p:nvSpPr>
              <p:spPr>
                <a:xfrm>
                  <a:off x="10325" y="2720"/>
                  <a:ext cx="1292" cy="1660"/>
                </a:xfrm>
                <a:prstGeom prst="rect">
                  <a:avLst/>
                </a:prstGeom>
                <a:noFill/>
                <a:ln>
                  <a:noFill/>
                </a:ln>
              </p:spPr>
              <p:txBody>
                <a:bodyPr wrap="square" rtlCol="0" anchor="t">
                  <a:spAutoFit/>
                </a:bodyPr>
                <a:lstStyle/>
                <a:p>
                  <a:pPr algn="ctr"/>
                  <a:r>
                    <a:rPr lang="zh-CN" altLang="en-US" sz="4500" b="1">
                      <a:ln w="6600">
                        <a:solidFill>
                          <a:schemeClr val="accent2"/>
                        </a:solidFill>
                        <a:prstDash val="solid"/>
                      </a:ln>
                      <a:solidFill>
                        <a:srgbClr val="FFFFFF"/>
                      </a:solidFill>
                      <a:effectLst>
                        <a:outerShdw dist="38100" dir="2700000" algn="tl" rotWithShape="0">
                          <a:schemeClr val="accent2"/>
                        </a:outerShdw>
                      </a:effectLst>
                    </a:rPr>
                    <a:t>介</a:t>
                  </a:r>
                </a:p>
              </p:txBody>
            </p:sp>
          </p:grpSp>
        </p:grpSp>
        <p:sp>
          <p:nvSpPr>
            <p:cNvPr id="65" name="矩形 64"/>
            <p:cNvSpPr/>
            <p:nvPr/>
          </p:nvSpPr>
          <p:spPr>
            <a:xfrm>
              <a:off x="4671" y="4912"/>
              <a:ext cx="1292" cy="1822"/>
            </a:xfrm>
            <a:prstGeom prst="rect">
              <a:avLst/>
            </a:prstGeom>
            <a:noFill/>
            <a:ln>
              <a:noFill/>
            </a:ln>
          </p:spPr>
          <p:txBody>
            <a:bodyPr wrap="square" rtlCol="0" anchor="t">
              <a:spAutoFit/>
            </a:bodyPr>
            <a:lstStyle/>
            <a:p>
              <a:pPr algn="ctr"/>
              <a:r>
                <a:rPr lang="zh-CN" altLang="en-US" sz="4500" b="1">
                  <a:ln w="6600">
                    <a:solidFill>
                      <a:schemeClr val="accent2"/>
                    </a:solidFill>
                    <a:prstDash val="solid"/>
                  </a:ln>
                  <a:solidFill>
                    <a:srgbClr val="FFFFFF"/>
                  </a:solidFill>
                  <a:effectLst>
                    <a:outerShdw dist="38100" dir="2700000" algn="tl" rotWithShape="0">
                      <a:schemeClr val="accent2"/>
                    </a:outerShdw>
                  </a:effectLst>
                </a:rPr>
                <a:t>简</a:t>
              </a:r>
            </a:p>
          </p:txBody>
        </p:sp>
      </p:grpSp>
      <p:grpSp>
        <p:nvGrpSpPr>
          <p:cNvPr id="83" name="组合 82"/>
          <p:cNvGrpSpPr/>
          <p:nvPr/>
        </p:nvGrpSpPr>
        <p:grpSpPr>
          <a:xfrm rot="5400000">
            <a:off x="2277745" y="3983990"/>
            <a:ext cx="3138805" cy="174625"/>
            <a:chOff x="-55" y="6026"/>
            <a:chExt cx="12082" cy="275"/>
          </a:xfrm>
        </p:grpSpPr>
        <p:cxnSp>
          <p:nvCxnSpPr>
            <p:cNvPr id="84" name="直接连接符 83"/>
            <p:cNvCxnSpPr/>
            <p:nvPr/>
          </p:nvCxnSpPr>
          <p:spPr>
            <a:xfrm>
              <a:off x="4003" y="6026"/>
              <a:ext cx="7294" cy="57"/>
            </a:xfrm>
            <a:prstGeom prst="line">
              <a:avLst/>
            </a:prstGeom>
            <a:ln w="19050"/>
          </p:spPr>
          <p:style>
            <a:lnRef idx="1">
              <a:schemeClr val="accent2"/>
            </a:lnRef>
            <a:fillRef idx="0">
              <a:schemeClr val="accent2"/>
            </a:fillRef>
            <a:effectRef idx="0">
              <a:schemeClr val="accent2"/>
            </a:effectRef>
            <a:fontRef idx="minor">
              <a:schemeClr val="tx1"/>
            </a:fontRef>
          </p:style>
        </p:cxnSp>
        <p:cxnSp>
          <p:nvCxnSpPr>
            <p:cNvPr id="85" name="直接连接符 84"/>
            <p:cNvCxnSpPr/>
            <p:nvPr/>
          </p:nvCxnSpPr>
          <p:spPr>
            <a:xfrm flipH="1" flipV="1">
              <a:off x="7046" y="6203"/>
              <a:ext cx="4981" cy="20"/>
            </a:xfrm>
            <a:prstGeom prst="line">
              <a:avLst/>
            </a:prstGeom>
            <a:ln w="19050">
              <a:solidFill>
                <a:schemeClr val="accent6">
                  <a:lumMod val="60000"/>
                  <a:lumOff val="40000"/>
                </a:schemeClr>
              </a:solidFill>
            </a:ln>
          </p:spPr>
          <p:style>
            <a:lnRef idx="1">
              <a:schemeClr val="accent4"/>
            </a:lnRef>
            <a:fillRef idx="0">
              <a:schemeClr val="accent4"/>
            </a:fillRef>
            <a:effectRef idx="0">
              <a:schemeClr val="accent4"/>
            </a:effectRef>
            <a:fontRef idx="minor">
              <a:schemeClr val="tx1"/>
            </a:fontRef>
          </p:style>
        </p:cxnSp>
        <p:cxnSp>
          <p:nvCxnSpPr>
            <p:cNvPr id="86" name="直接连接符 85"/>
            <p:cNvCxnSpPr/>
            <p:nvPr/>
          </p:nvCxnSpPr>
          <p:spPr>
            <a:xfrm flipH="1" flipV="1">
              <a:off x="-55" y="6223"/>
              <a:ext cx="9768" cy="78"/>
            </a:xfrm>
            <a:prstGeom prst="line">
              <a:avLst/>
            </a:prstGeom>
            <a:ln w="19050"/>
          </p:spPr>
          <p:style>
            <a:lnRef idx="1">
              <a:schemeClr val="accent5"/>
            </a:lnRef>
            <a:fillRef idx="0">
              <a:schemeClr val="accent5"/>
            </a:fillRef>
            <a:effectRef idx="0">
              <a:schemeClr val="accent5"/>
            </a:effectRef>
            <a:fontRef idx="minor">
              <a:schemeClr val="tx1"/>
            </a:fontRef>
          </p:style>
        </p:cxnSp>
      </p:grpSp>
      <p:sp>
        <p:nvSpPr>
          <p:cNvPr id="87" name="文本框 86"/>
          <p:cNvSpPr txBox="1"/>
          <p:nvPr/>
        </p:nvSpPr>
        <p:spPr>
          <a:xfrm>
            <a:off x="4024630" y="3011170"/>
            <a:ext cx="875030" cy="2933700"/>
          </a:xfrm>
          <a:prstGeom prst="rect">
            <a:avLst/>
          </a:prstGeom>
          <a:noFill/>
        </p:spPr>
        <p:txBody>
          <a:bodyPr vert="eaVert" wrap="square" rtlCol="0">
            <a:spAutoFit/>
          </a:bodyPr>
          <a:lstStyle/>
          <a:p>
            <a:r>
              <a:rPr lang="zh-CN" altLang="en-US" sz="450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有关实验</a:t>
            </a:r>
          </a:p>
        </p:txBody>
      </p:sp>
      <p:sp>
        <p:nvSpPr>
          <p:cNvPr id="88" name="矩形 87"/>
          <p:cNvSpPr/>
          <p:nvPr/>
        </p:nvSpPr>
        <p:spPr>
          <a:xfrm>
            <a:off x="59690" y="1633220"/>
            <a:ext cx="2479040" cy="783590"/>
          </a:xfrm>
          <a:prstGeom prst="rect">
            <a:avLst/>
          </a:prstGeom>
          <a:noFill/>
          <a:ln>
            <a:noFill/>
          </a:ln>
        </p:spPr>
        <p:txBody>
          <a:bodyPr wrap="none" rtlCol="0" anchor="t">
            <a:spAutoFit/>
          </a:bodyPr>
          <a:lstStyle/>
          <a:p>
            <a:pPr algn="ctr"/>
            <a:r>
              <a:rPr lang="zh-CN" altLang="en-US" sz="45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实验过程</a:t>
            </a:r>
          </a:p>
        </p:txBody>
      </p:sp>
      <p:pic>
        <p:nvPicPr>
          <p:cNvPr id="89" name="图片 88"/>
          <p:cNvPicPr>
            <a:picLocks noChangeAspect="1"/>
          </p:cNvPicPr>
          <p:nvPr/>
        </p:nvPicPr>
        <p:blipFill>
          <a:blip r:embed="rId3" cstate="print"/>
          <a:stretch>
            <a:fillRect/>
          </a:stretch>
        </p:blipFill>
        <p:spPr>
          <a:xfrm>
            <a:off x="2583180" y="1182370"/>
            <a:ext cx="1111885" cy="1111885"/>
          </a:xfrm>
          <a:prstGeom prst="rect">
            <a:avLst/>
          </a:prstGeom>
        </p:spPr>
      </p:pic>
      <p:pic>
        <p:nvPicPr>
          <p:cNvPr id="90" name="图片 89"/>
          <p:cNvPicPr>
            <a:picLocks noChangeAspect="1"/>
          </p:cNvPicPr>
          <p:nvPr/>
        </p:nvPicPr>
        <p:blipFill>
          <a:blip r:embed="rId4" cstate="print"/>
          <a:stretch>
            <a:fillRect/>
          </a:stretch>
        </p:blipFill>
        <p:spPr>
          <a:xfrm>
            <a:off x="3786182" y="5500702"/>
            <a:ext cx="1000132" cy="866479"/>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p:cNvGrpSpPr/>
          <p:nvPr/>
        </p:nvGrpSpPr>
        <p:grpSpPr>
          <a:xfrm>
            <a:off x="-38735" y="837865"/>
            <a:ext cx="1895487" cy="180975"/>
            <a:chOff x="-142908" y="857232"/>
            <a:chExt cx="1895487" cy="180975"/>
          </a:xfrm>
        </p:grpSpPr>
        <p:grpSp>
          <p:nvGrpSpPr>
            <p:cNvPr id="32" name="组合 31"/>
            <p:cNvGrpSpPr/>
            <p:nvPr/>
          </p:nvGrpSpPr>
          <p:grpSpPr>
            <a:xfrm>
              <a:off x="500034" y="857232"/>
              <a:ext cx="1252545" cy="180975"/>
              <a:chOff x="4572000" y="1714488"/>
              <a:chExt cx="1252545" cy="180975"/>
            </a:xfrm>
          </p:grpSpPr>
          <p:grpSp>
            <p:nvGrpSpPr>
              <p:cNvPr id="23" name="组合 22"/>
              <p:cNvGrpSpPr/>
              <p:nvPr/>
            </p:nvGrpSpPr>
            <p:grpSpPr>
              <a:xfrm>
                <a:off x="4572000" y="1714488"/>
                <a:ext cx="609603" cy="180975"/>
                <a:chOff x="4462463" y="3357562"/>
                <a:chExt cx="609603" cy="180975"/>
              </a:xfrm>
            </p:grpSpPr>
            <p:pic>
              <p:nvPicPr>
                <p:cNvPr id="1028" name="Picture 4" descr="C:\Documents and Settings\zd\桌面\图片\473.gif"/>
                <p:cNvPicPr>
                  <a:picLocks noChangeAspect="1" noChangeArrowheads="1" noCrop="1"/>
                </p:cNvPicPr>
                <p:nvPr/>
              </p:nvPicPr>
              <p:blipFill>
                <a:blip r:embed="rId2"/>
                <a:srcRect/>
                <a:stretch>
                  <a:fillRect/>
                </a:stretch>
              </p:blipFill>
              <p:spPr bwMode="auto">
                <a:xfrm>
                  <a:off x="4462463" y="3357562"/>
                  <a:ext cx="180975" cy="180975"/>
                </a:xfrm>
                <a:prstGeom prst="rect">
                  <a:avLst/>
                </a:prstGeom>
                <a:noFill/>
              </p:spPr>
            </p:pic>
            <p:pic>
              <p:nvPicPr>
                <p:cNvPr id="20" name="Picture 4" descr="C:\Documents and Settings\zd\桌面\图片\473.gif"/>
                <p:cNvPicPr>
                  <a:picLocks noChangeAspect="1" noChangeArrowheads="1" noCrop="1"/>
                </p:cNvPicPr>
                <p:nvPr/>
              </p:nvPicPr>
              <p:blipFill>
                <a:blip r:embed="rId2"/>
                <a:srcRect/>
                <a:stretch>
                  <a:fillRect/>
                </a:stretch>
              </p:blipFill>
              <p:spPr bwMode="auto">
                <a:xfrm>
                  <a:off x="4676777" y="3357562"/>
                  <a:ext cx="180975" cy="180975"/>
                </a:xfrm>
                <a:prstGeom prst="rect">
                  <a:avLst/>
                </a:prstGeom>
                <a:noFill/>
              </p:spPr>
            </p:pic>
            <p:pic>
              <p:nvPicPr>
                <p:cNvPr id="21" name="Picture 4" descr="C:\Documents and Settings\zd\桌面\图片\473.gif"/>
                <p:cNvPicPr>
                  <a:picLocks noChangeAspect="1" noChangeArrowheads="1" noCrop="1"/>
                </p:cNvPicPr>
                <p:nvPr/>
              </p:nvPicPr>
              <p:blipFill>
                <a:blip r:embed="rId2"/>
                <a:srcRect/>
                <a:stretch>
                  <a:fillRect/>
                </a:stretch>
              </p:blipFill>
              <p:spPr bwMode="auto">
                <a:xfrm>
                  <a:off x="4891091" y="3357562"/>
                  <a:ext cx="180975" cy="180975"/>
                </a:xfrm>
                <a:prstGeom prst="rect">
                  <a:avLst/>
                </a:prstGeom>
                <a:noFill/>
              </p:spPr>
            </p:pic>
          </p:grpSp>
          <p:grpSp>
            <p:nvGrpSpPr>
              <p:cNvPr id="24" name="组合 23"/>
              <p:cNvGrpSpPr/>
              <p:nvPr/>
            </p:nvGrpSpPr>
            <p:grpSpPr>
              <a:xfrm>
                <a:off x="5214942" y="1714488"/>
                <a:ext cx="609603" cy="180975"/>
                <a:chOff x="4462463" y="3357562"/>
                <a:chExt cx="609603" cy="180975"/>
              </a:xfrm>
            </p:grpSpPr>
            <p:pic>
              <p:nvPicPr>
                <p:cNvPr id="25" name="Picture 4" descr="C:\Documents and Settings\zd\桌面\图片\473.gif"/>
                <p:cNvPicPr>
                  <a:picLocks noChangeAspect="1" noChangeArrowheads="1" noCrop="1"/>
                </p:cNvPicPr>
                <p:nvPr/>
              </p:nvPicPr>
              <p:blipFill>
                <a:blip r:embed="rId2"/>
                <a:srcRect/>
                <a:stretch>
                  <a:fillRect/>
                </a:stretch>
              </p:blipFill>
              <p:spPr bwMode="auto">
                <a:xfrm>
                  <a:off x="4462463" y="3357562"/>
                  <a:ext cx="180975" cy="180975"/>
                </a:xfrm>
                <a:prstGeom prst="rect">
                  <a:avLst/>
                </a:prstGeom>
                <a:noFill/>
              </p:spPr>
            </p:pic>
            <p:pic>
              <p:nvPicPr>
                <p:cNvPr id="26" name="Picture 4" descr="C:\Documents and Settings\zd\桌面\图片\473.gif"/>
                <p:cNvPicPr>
                  <a:picLocks noChangeAspect="1" noChangeArrowheads="1" noCrop="1"/>
                </p:cNvPicPr>
                <p:nvPr/>
              </p:nvPicPr>
              <p:blipFill>
                <a:blip r:embed="rId2"/>
                <a:srcRect/>
                <a:stretch>
                  <a:fillRect/>
                </a:stretch>
              </p:blipFill>
              <p:spPr bwMode="auto">
                <a:xfrm>
                  <a:off x="4676777" y="3357562"/>
                  <a:ext cx="180975" cy="180975"/>
                </a:xfrm>
                <a:prstGeom prst="rect">
                  <a:avLst/>
                </a:prstGeom>
                <a:noFill/>
              </p:spPr>
            </p:pic>
            <p:pic>
              <p:nvPicPr>
                <p:cNvPr id="27" name="Picture 4" descr="C:\Documents and Settings\zd\桌面\图片\473.gif"/>
                <p:cNvPicPr>
                  <a:picLocks noChangeAspect="1" noChangeArrowheads="1" noCrop="1"/>
                </p:cNvPicPr>
                <p:nvPr/>
              </p:nvPicPr>
              <p:blipFill>
                <a:blip r:embed="rId2"/>
                <a:srcRect/>
                <a:stretch>
                  <a:fillRect/>
                </a:stretch>
              </p:blipFill>
              <p:spPr bwMode="auto">
                <a:xfrm>
                  <a:off x="4891091" y="3357562"/>
                  <a:ext cx="180975" cy="180975"/>
                </a:xfrm>
                <a:prstGeom prst="rect">
                  <a:avLst/>
                </a:prstGeom>
                <a:noFill/>
              </p:spPr>
            </p:pic>
          </p:grpSp>
        </p:grpSp>
        <p:grpSp>
          <p:nvGrpSpPr>
            <p:cNvPr id="37" name="组合 36"/>
            <p:cNvGrpSpPr/>
            <p:nvPr/>
          </p:nvGrpSpPr>
          <p:grpSpPr>
            <a:xfrm>
              <a:off x="-142908" y="857232"/>
              <a:ext cx="609603" cy="180975"/>
              <a:chOff x="4462463" y="3357562"/>
              <a:chExt cx="609603" cy="180975"/>
            </a:xfrm>
          </p:grpSpPr>
          <p:pic>
            <p:nvPicPr>
              <p:cNvPr id="38" name="Picture 4" descr="C:\Documents and Settings\zd\桌面\图片\473.gif"/>
              <p:cNvPicPr>
                <a:picLocks noChangeAspect="1" noChangeArrowheads="1" noCrop="1"/>
              </p:cNvPicPr>
              <p:nvPr/>
            </p:nvPicPr>
            <p:blipFill>
              <a:blip r:embed="rId2"/>
              <a:srcRect/>
              <a:stretch>
                <a:fillRect/>
              </a:stretch>
            </p:blipFill>
            <p:spPr bwMode="auto">
              <a:xfrm>
                <a:off x="4462463" y="3357562"/>
                <a:ext cx="180975" cy="180975"/>
              </a:xfrm>
              <a:prstGeom prst="rect">
                <a:avLst/>
              </a:prstGeom>
              <a:noFill/>
            </p:spPr>
          </p:pic>
          <p:pic>
            <p:nvPicPr>
              <p:cNvPr id="39" name="Picture 4" descr="C:\Documents and Settings\zd\桌面\图片\473.gif"/>
              <p:cNvPicPr>
                <a:picLocks noChangeAspect="1" noChangeArrowheads="1" noCrop="1"/>
              </p:cNvPicPr>
              <p:nvPr/>
            </p:nvPicPr>
            <p:blipFill>
              <a:blip r:embed="rId2"/>
              <a:srcRect/>
              <a:stretch>
                <a:fillRect/>
              </a:stretch>
            </p:blipFill>
            <p:spPr bwMode="auto">
              <a:xfrm>
                <a:off x="4676777" y="3357562"/>
                <a:ext cx="180975" cy="180975"/>
              </a:xfrm>
              <a:prstGeom prst="rect">
                <a:avLst/>
              </a:prstGeom>
              <a:noFill/>
            </p:spPr>
          </p:pic>
          <p:pic>
            <p:nvPicPr>
              <p:cNvPr id="40" name="Picture 4" descr="C:\Documents and Settings\zd\桌面\图片\473.gif"/>
              <p:cNvPicPr>
                <a:picLocks noChangeAspect="1" noChangeArrowheads="1" noCrop="1"/>
              </p:cNvPicPr>
              <p:nvPr/>
            </p:nvPicPr>
            <p:blipFill>
              <a:blip r:embed="rId2"/>
              <a:srcRect/>
              <a:stretch>
                <a:fillRect/>
              </a:stretch>
            </p:blipFill>
            <p:spPr bwMode="auto">
              <a:xfrm>
                <a:off x="4891091" y="3357562"/>
                <a:ext cx="180975" cy="180975"/>
              </a:xfrm>
              <a:prstGeom prst="rect">
                <a:avLst/>
              </a:prstGeom>
              <a:noFill/>
            </p:spPr>
          </p:pic>
        </p:grpSp>
      </p:grpSp>
      <p:sp>
        <p:nvSpPr>
          <p:cNvPr id="3" name="文本框 2"/>
          <p:cNvSpPr txBox="1"/>
          <p:nvPr/>
        </p:nvSpPr>
        <p:spPr>
          <a:xfrm>
            <a:off x="83820" y="1585595"/>
            <a:ext cx="2936875" cy="5192127"/>
          </a:xfrm>
          <a:prstGeom prst="rect">
            <a:avLst/>
          </a:prstGeom>
          <a:noFill/>
        </p:spPr>
        <p:txBody>
          <a:bodyPr wrap="square" rtlCol="0">
            <a:spAutoFit/>
          </a:bodyPr>
          <a:lstStyle/>
          <a:p>
            <a:pPr fontAlgn="auto">
              <a:lnSpc>
                <a:spcPts val="1900"/>
              </a:lnSpc>
            </a:pPr>
            <a:r>
              <a:rPr lang="en-US" altLang="zh-CN" sz="1400" dirty="0"/>
              <a:t>        </a:t>
            </a:r>
            <a:r>
              <a:rPr lang="zh-CN" altLang="en-US" sz="1400" dirty="0"/>
              <a:t>蜜獾（学名：Mellivora capensis）是鼬科蜜獾属下唯一一种动物，平均体长98厘米，雌性平均体长91厘米，雄性肩高39厘米，雌性肩高35厘米，雄性体重9-14千克，雌性体重5-10千克。背部为灰色。它的皮毛松弛而且非常粗糙，体型和獾的体型相当，其寿命可达24岁。</a:t>
            </a:r>
          </a:p>
          <a:p>
            <a:pPr fontAlgn="auto">
              <a:lnSpc>
                <a:spcPts val="1900"/>
              </a:lnSpc>
            </a:pPr>
            <a:r>
              <a:rPr lang="zh-CN" altLang="en-US" sz="1400" dirty="0"/>
              <a:t>        栖息于热带雨林和开阔草原地区，独居或成对生活，多在黄昏和夜间活动，白天在地洞中休息。杂食性，以小型哺乳动物、鸟、爬虫、蚂蚁、腐肉、野果、浆果、坚果等为食，可捕食剧毒蛇，尤喜食蜂蜜。与响蜜鴷具有典型互惠行为，常跟随善于发现蜂巢但不能捣毁蜂巢的响蜜鴷，用利爪捣毁蜂巢，分享蜂蜜，而其厚密粗糙的皮毛可以抵御蜂群的攻击。性凶猛，生存力强；具同类自残现象，幼崽存活率仅50%。</a:t>
            </a:r>
          </a:p>
        </p:txBody>
      </p:sp>
      <p:sp>
        <p:nvSpPr>
          <p:cNvPr id="4" name="文本框 3"/>
          <p:cNvSpPr txBox="1"/>
          <p:nvPr/>
        </p:nvSpPr>
        <p:spPr>
          <a:xfrm>
            <a:off x="683895" y="936625"/>
            <a:ext cx="1736725" cy="783590"/>
          </a:xfrm>
          <a:prstGeom prst="rect">
            <a:avLst/>
          </a:prstGeom>
          <a:noFill/>
        </p:spPr>
        <p:txBody>
          <a:bodyPr wrap="square" rtlCol="0">
            <a:spAutoFit/>
          </a:bodyPr>
          <a:lstStyle/>
          <a:p>
            <a:r>
              <a:rPr lang="zh-CN" altLang="en-US" sz="4500">
                <a:ln w="6600">
                  <a:solidFill>
                    <a:schemeClr val="accent2"/>
                  </a:solidFill>
                  <a:prstDash val="solid"/>
                </a:ln>
                <a:solidFill>
                  <a:srgbClr val="FFFFFF"/>
                </a:solidFill>
                <a:effectLst>
                  <a:outerShdw dist="38100" dir="2700000" algn="tl" rotWithShape="0">
                    <a:schemeClr val="accent2"/>
                  </a:outerShdw>
                </a:effectLst>
              </a:rPr>
              <a:t>简介</a:t>
            </a:r>
          </a:p>
        </p:txBody>
      </p:sp>
      <p:grpSp>
        <p:nvGrpSpPr>
          <p:cNvPr id="44" name="组合 43"/>
          <p:cNvGrpSpPr/>
          <p:nvPr/>
        </p:nvGrpSpPr>
        <p:grpSpPr>
          <a:xfrm>
            <a:off x="4912995" y="2400300"/>
            <a:ext cx="4124325" cy="192405"/>
            <a:chOff x="285" y="5954"/>
            <a:chExt cx="10989" cy="303"/>
          </a:xfrm>
        </p:grpSpPr>
        <p:cxnSp>
          <p:nvCxnSpPr>
            <p:cNvPr id="5" name="直接连接符 4"/>
            <p:cNvCxnSpPr/>
            <p:nvPr/>
          </p:nvCxnSpPr>
          <p:spPr>
            <a:xfrm>
              <a:off x="3980" y="5954"/>
              <a:ext cx="7294" cy="57"/>
            </a:xfrm>
            <a:prstGeom prst="line">
              <a:avLst/>
            </a:prstGeom>
            <a:ln w="19050"/>
          </p:spPr>
          <p:style>
            <a:lnRef idx="1">
              <a:schemeClr val="accent2"/>
            </a:lnRef>
            <a:fillRef idx="0">
              <a:schemeClr val="accent2"/>
            </a:fillRef>
            <a:effectRef idx="0">
              <a:schemeClr val="accent2"/>
            </a:effectRef>
            <a:fontRef idx="minor">
              <a:schemeClr val="tx1"/>
            </a:fontRef>
          </p:style>
        </p:cxnSp>
        <p:cxnSp>
          <p:nvCxnSpPr>
            <p:cNvPr id="42" name="直接连接符 41"/>
            <p:cNvCxnSpPr/>
            <p:nvPr/>
          </p:nvCxnSpPr>
          <p:spPr>
            <a:xfrm flipH="1" flipV="1">
              <a:off x="285" y="6065"/>
              <a:ext cx="4981" cy="20"/>
            </a:xfrm>
            <a:prstGeom prst="line">
              <a:avLst/>
            </a:prstGeom>
            <a:ln w="19050"/>
          </p:spPr>
          <p:style>
            <a:lnRef idx="1">
              <a:schemeClr val="accent4"/>
            </a:lnRef>
            <a:fillRef idx="0">
              <a:schemeClr val="accent4"/>
            </a:fillRef>
            <a:effectRef idx="0">
              <a:schemeClr val="accent4"/>
            </a:effectRef>
            <a:fontRef idx="minor">
              <a:schemeClr val="tx1"/>
            </a:fontRef>
          </p:style>
        </p:cxnSp>
        <p:cxnSp>
          <p:nvCxnSpPr>
            <p:cNvPr id="43" name="直接连接符 42"/>
            <p:cNvCxnSpPr/>
            <p:nvPr/>
          </p:nvCxnSpPr>
          <p:spPr>
            <a:xfrm flipH="1" flipV="1">
              <a:off x="830" y="6179"/>
              <a:ext cx="9768" cy="78"/>
            </a:xfrm>
            <a:prstGeom prst="line">
              <a:avLst/>
            </a:prstGeom>
            <a:ln w="19050"/>
          </p:spPr>
          <p:style>
            <a:lnRef idx="1">
              <a:schemeClr val="accent5"/>
            </a:lnRef>
            <a:fillRef idx="0">
              <a:schemeClr val="accent5"/>
            </a:fillRef>
            <a:effectRef idx="0">
              <a:schemeClr val="accent5"/>
            </a:effectRef>
            <a:fontRef idx="minor">
              <a:schemeClr val="tx1"/>
            </a:fontRef>
          </p:style>
        </p:cxnSp>
      </p:grpSp>
      <p:grpSp>
        <p:nvGrpSpPr>
          <p:cNvPr id="6" name="组合 5"/>
          <p:cNvGrpSpPr/>
          <p:nvPr/>
        </p:nvGrpSpPr>
        <p:grpSpPr>
          <a:xfrm rot="5400000">
            <a:off x="631825" y="3782695"/>
            <a:ext cx="5128260" cy="192405"/>
            <a:chOff x="285" y="5954"/>
            <a:chExt cx="10989" cy="303"/>
          </a:xfrm>
        </p:grpSpPr>
        <p:cxnSp>
          <p:nvCxnSpPr>
            <p:cNvPr id="7" name="直接连接符 6"/>
            <p:cNvCxnSpPr/>
            <p:nvPr/>
          </p:nvCxnSpPr>
          <p:spPr>
            <a:xfrm>
              <a:off x="3980" y="5954"/>
              <a:ext cx="7294" cy="57"/>
            </a:xfrm>
            <a:prstGeom prst="line">
              <a:avLst/>
            </a:prstGeom>
          </p:spPr>
          <p:style>
            <a:lnRef idx="3">
              <a:schemeClr val="accent3"/>
            </a:lnRef>
            <a:fillRef idx="0">
              <a:schemeClr val="accent3"/>
            </a:fillRef>
            <a:effectRef idx="2">
              <a:schemeClr val="accent3"/>
            </a:effectRef>
            <a:fontRef idx="minor">
              <a:schemeClr val="tx1"/>
            </a:fontRef>
          </p:style>
        </p:cxnSp>
        <p:cxnSp>
          <p:nvCxnSpPr>
            <p:cNvPr id="8" name="直接连接符 7"/>
            <p:cNvCxnSpPr/>
            <p:nvPr/>
          </p:nvCxnSpPr>
          <p:spPr>
            <a:xfrm flipH="1" flipV="1">
              <a:off x="285" y="6065"/>
              <a:ext cx="4981" cy="20"/>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直接连接符 8"/>
            <p:cNvCxnSpPr/>
            <p:nvPr/>
          </p:nvCxnSpPr>
          <p:spPr>
            <a:xfrm flipH="1" flipV="1">
              <a:off x="830" y="6179"/>
              <a:ext cx="9768" cy="78"/>
            </a:xfrm>
            <a:prstGeom prst="line">
              <a:avLst/>
            </a:prstGeom>
          </p:spPr>
          <p:style>
            <a:lnRef idx="2">
              <a:schemeClr val="accent6"/>
            </a:lnRef>
            <a:fillRef idx="0">
              <a:schemeClr val="accent6"/>
            </a:fillRef>
            <a:effectRef idx="1">
              <a:schemeClr val="accent6"/>
            </a:effectRef>
            <a:fontRef idx="minor">
              <a:schemeClr val="tx1"/>
            </a:fontRef>
          </p:style>
        </p:cxnSp>
      </p:grpSp>
      <p:sp>
        <p:nvSpPr>
          <p:cNvPr id="10" name="文本框 9"/>
          <p:cNvSpPr txBox="1"/>
          <p:nvPr/>
        </p:nvSpPr>
        <p:spPr>
          <a:xfrm>
            <a:off x="3857620" y="571480"/>
            <a:ext cx="5143536" cy="1836400"/>
          </a:xfrm>
          <a:prstGeom prst="rect">
            <a:avLst/>
          </a:prstGeom>
          <a:noFill/>
        </p:spPr>
        <p:txBody>
          <a:bodyPr wrap="square" rtlCol="0">
            <a:spAutoFit/>
          </a:bodyPr>
          <a:lstStyle/>
          <a:p>
            <a:pPr fontAlgn="auto">
              <a:lnSpc>
                <a:spcPts val="1680"/>
              </a:lnSpc>
            </a:pPr>
            <a:r>
              <a:rPr lang="en-US" altLang="zh-CN" sz="1400" dirty="0"/>
              <a:t>       </a:t>
            </a:r>
            <a:r>
              <a:rPr lang="zh-CN" altLang="en-US" sz="1400" dirty="0"/>
              <a:t>蜜獾雄性平均体长98厘米，雌性平均体长91厘米，雄性肩高39厘米，雌性肩高35厘米，雄性体重9～14千克，雌性体重5～10千克。背部为灰色。它的皮毛松弛而且非常粗糙，体型和獾的体型相当，蜜獾身体厚实，头部宽阔，眼睛小，外观看不出耳朵，有个外观平钝的鼻子。雄雌间的体型差异甚大，雄性的体重有时是雌性的二倍。蜜獾身体粗壮似獾，爪子强壮，可以捣毁蜂巢，坚厚的皮肤和粗糙的毛可以抵御蜂群的攻击，因喜食蜜蜂幼虫和蛹而得名。</a:t>
            </a:r>
          </a:p>
        </p:txBody>
      </p:sp>
      <p:sp>
        <p:nvSpPr>
          <p:cNvPr id="12" name="矩形 11"/>
          <p:cNvSpPr/>
          <p:nvPr/>
        </p:nvSpPr>
        <p:spPr>
          <a:xfrm>
            <a:off x="5211445" y="2543175"/>
            <a:ext cx="2479040" cy="783590"/>
          </a:xfrm>
          <a:prstGeom prst="rect">
            <a:avLst/>
          </a:prstGeom>
          <a:noFill/>
          <a:ln>
            <a:noFill/>
          </a:ln>
        </p:spPr>
        <p:txBody>
          <a:bodyPr wrap="none" rtlCol="0" anchor="t">
            <a:spAutoFit/>
          </a:bodyPr>
          <a:lstStyle/>
          <a:p>
            <a:pPr algn="ctr"/>
            <a:r>
              <a:rPr lang="zh-CN" altLang="en-US" sz="4500" b="1">
                <a:solidFill>
                  <a:schemeClr val="bg2"/>
                </a:solidFill>
                <a:effectLst>
                  <a:innerShdw blurRad="63500" dist="50800" dir="13500000">
                    <a:srgbClr val="000000">
                      <a:alpha val="50000"/>
                    </a:srgbClr>
                  </a:innerShdw>
                </a:effectLst>
              </a:rPr>
              <a:t>生活习性</a:t>
            </a:r>
          </a:p>
        </p:txBody>
      </p:sp>
      <p:sp>
        <p:nvSpPr>
          <p:cNvPr id="13" name="文本框 12"/>
          <p:cNvSpPr txBox="1"/>
          <p:nvPr/>
        </p:nvSpPr>
        <p:spPr>
          <a:xfrm>
            <a:off x="3428992" y="3206750"/>
            <a:ext cx="5524508" cy="3791359"/>
          </a:xfrm>
          <a:prstGeom prst="rect">
            <a:avLst/>
          </a:prstGeom>
          <a:noFill/>
        </p:spPr>
        <p:txBody>
          <a:bodyPr wrap="square" rtlCol="0">
            <a:spAutoFit/>
          </a:bodyPr>
          <a:lstStyle/>
          <a:p>
            <a:pPr fontAlgn="auto">
              <a:lnSpc>
                <a:spcPts val="1700"/>
              </a:lnSpc>
            </a:pPr>
            <a:r>
              <a:rPr lang="en-US" altLang="zh-CN" sz="1300" dirty="0"/>
              <a:t>       </a:t>
            </a:r>
            <a:r>
              <a:rPr lang="zh-CN" altLang="en-US" sz="1400" dirty="0"/>
              <a:t>蜜獾通常在非洲和亚洲的南部和西部出现。吉尼斯世界纪录把它命名为“最大胆的动物”。这种动物表面看起来很可爱，实际上几乎会攻击所有东西，它很聪明能够知道敌人的弱点。例如，当面对的是一个男人它会攻击他的睾丸。它也是为数不多的使用工具的一种动物，例如用原木作为梯子。</a:t>
            </a:r>
          </a:p>
          <a:p>
            <a:pPr fontAlgn="auto">
              <a:lnSpc>
                <a:spcPts val="1700"/>
              </a:lnSpc>
            </a:pPr>
            <a:r>
              <a:rPr lang="zh-CN" altLang="en-US" sz="1400" dirty="0"/>
              <a:t>        蜜獾喜食蜜蜂幼虫和蛹，它们会不顾自身的安危直接冲进蜂箱—这往往不幸的导致其死亡。蜜獾能杀死幼年尼罗鳄，而且它是非常有效的蛇杀手。它只需要15分钟就可以吃掉1.7米的蛇。这些动物的凶猛在自然界众所周知的，甚至没有哪只豹或狮子可以杀死它们。</a:t>
            </a:r>
          </a:p>
          <a:p>
            <a:pPr fontAlgn="auto">
              <a:lnSpc>
                <a:spcPts val="1700"/>
              </a:lnSpc>
            </a:pPr>
            <a:r>
              <a:rPr lang="zh-CN" altLang="en-US" sz="1400" dirty="0"/>
              <a:t>蜜獾对蛇毒有很强的抵抗力，是世界上少有的对蛇毒有抵抗力的动物之一。对待异类性格凶猛、好斗。性格勇敢，坚毅，顽强。捕猎效率很高，与其它掠食动物不同的地方在于蜜獾总是不停的捕食以满足自己不断运动所消耗的能量，其他的掠食动物往往在捕食一次之后进行休息。蜜獾的猎物约有60种，从小昆虫到小兔子，它们都能吃。一只雄性蜜獾每小时能轻轻松松地奔跑9.6公里，它的活动范围超过200平方英里甚至更大。</a:t>
            </a:r>
          </a:p>
          <a:p>
            <a:pPr fontAlgn="auto">
              <a:lnSpc>
                <a:spcPts val="1700"/>
              </a:lnSpc>
            </a:pPr>
            <a:r>
              <a:rPr lang="zh-CN" altLang="en-US" sz="1400" dirty="0"/>
              <a:t>        </a:t>
            </a:r>
          </a:p>
        </p:txBody>
      </p:sp>
      <p:sp>
        <p:nvSpPr>
          <p:cNvPr id="14" name="矩形 13"/>
          <p:cNvSpPr/>
          <p:nvPr/>
        </p:nvSpPr>
        <p:spPr>
          <a:xfrm>
            <a:off x="4857752" y="-142900"/>
            <a:ext cx="2479040" cy="783590"/>
          </a:xfrm>
          <a:prstGeom prst="rect">
            <a:avLst/>
          </a:prstGeom>
          <a:noFill/>
          <a:ln>
            <a:noFill/>
          </a:ln>
        </p:spPr>
        <p:txBody>
          <a:bodyPr wrap="none" rtlCol="0" anchor="t">
            <a:spAutoFit/>
          </a:bodyPr>
          <a:lstStyle/>
          <a:p>
            <a:pPr algn="ctr"/>
            <a:r>
              <a:rPr lang="zh-CN" altLang="en-US" sz="45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形态特征</a:t>
            </a:r>
          </a:p>
        </p:txBody>
      </p:sp>
      <p:pic>
        <p:nvPicPr>
          <p:cNvPr id="15" name="图片 14"/>
          <p:cNvPicPr>
            <a:picLocks noChangeAspect="1"/>
          </p:cNvPicPr>
          <p:nvPr/>
        </p:nvPicPr>
        <p:blipFill>
          <a:blip r:embed="rId3" cstate="print"/>
          <a:stretch>
            <a:fillRect/>
          </a:stretch>
        </p:blipFill>
        <p:spPr>
          <a:xfrm>
            <a:off x="1928794" y="142852"/>
            <a:ext cx="1781810" cy="1188720"/>
          </a:xfrm>
          <a:prstGeom prst="rect">
            <a:avLst/>
          </a:prstGeom>
        </p:spPr>
      </p:pic>
      <p:pic>
        <p:nvPicPr>
          <p:cNvPr id="16" name="图片 15"/>
          <p:cNvPicPr>
            <a:picLocks noChangeAspect="1"/>
          </p:cNvPicPr>
          <p:nvPr/>
        </p:nvPicPr>
        <p:blipFill>
          <a:blip r:embed="rId4" cstate="print"/>
          <a:stretch>
            <a:fillRect/>
          </a:stretch>
        </p:blipFill>
        <p:spPr>
          <a:xfrm>
            <a:off x="3357554" y="2357430"/>
            <a:ext cx="1293495" cy="840105"/>
          </a:xfrm>
          <a:prstGeom prst="rect">
            <a:avLst/>
          </a:prstGeom>
        </p:spPr>
      </p:pic>
      <p:sp>
        <p:nvSpPr>
          <p:cNvPr id="33" name="矩形 32"/>
          <p:cNvSpPr/>
          <p:nvPr/>
        </p:nvSpPr>
        <p:spPr>
          <a:xfrm>
            <a:off x="142844" y="0"/>
            <a:ext cx="1627369" cy="954107"/>
          </a:xfrm>
          <a:prstGeom prst="rect">
            <a:avLst/>
          </a:prstGeom>
        </p:spPr>
        <p:txBody>
          <a:bodyPr wrap="none">
            <a:spAutoFit/>
          </a:bodyPr>
          <a:lstStyle/>
          <a:p>
            <a:r>
              <a:rPr lang="zh-CN" altLang="en-US" sz="56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蜜獾</a:t>
            </a:r>
            <a:endParaRPr lang="zh-CN" altLang="en-US" sz="56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srcRect b="6298"/>
          <a:stretch>
            <a:fillRect/>
          </a:stretch>
        </p:blipFill>
        <p:spPr>
          <a:xfrm>
            <a:off x="-214346" y="-142900"/>
            <a:ext cx="9358346" cy="7000900"/>
          </a:xfrm>
          <a:prstGeom prst="rect">
            <a:avLst/>
          </a:prstGeom>
        </p:spPr>
      </p:pic>
      <p:sp>
        <p:nvSpPr>
          <p:cNvPr id="3" name="文本框 2"/>
          <p:cNvSpPr txBox="1"/>
          <p:nvPr/>
        </p:nvSpPr>
        <p:spPr>
          <a:xfrm>
            <a:off x="2731135" y="1304925"/>
            <a:ext cx="3769691" cy="1092607"/>
          </a:xfrm>
          <a:prstGeom prst="rect">
            <a:avLst/>
          </a:prstGeom>
          <a:noFill/>
        </p:spPr>
        <p:txBody>
          <a:bodyPr wrap="square" rtlCol="0">
            <a:spAutoFit/>
          </a:bodyPr>
          <a:lstStyle/>
          <a:p>
            <a:r>
              <a:rPr lang="zh-CN" altLang="en-US" sz="65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谢谢观看</a:t>
            </a:r>
          </a:p>
        </p:txBody>
      </p:sp>
      <p:pic>
        <p:nvPicPr>
          <p:cNvPr id="4" name="Picture 2" descr="C:\Documents and Settings\zd\桌面\图片\灯塔水母\3d45f11793decb58620b2be130a4c96d_t014d89e9df7d168c61.jpg"/>
          <p:cNvPicPr>
            <a:picLocks noChangeAspect="1" noChangeArrowheads="1"/>
          </p:cNvPicPr>
          <p:nvPr/>
        </p:nvPicPr>
        <p:blipFill>
          <a:blip r:embed="rId3"/>
          <a:srcRect/>
          <a:stretch>
            <a:fillRect/>
          </a:stretch>
        </p:blipFill>
        <p:spPr bwMode="auto">
          <a:xfrm rot="20687825">
            <a:off x="1995564" y="3630129"/>
            <a:ext cx="1704977" cy="1281593"/>
          </a:xfrm>
          <a:prstGeom prst="rect">
            <a:avLst/>
          </a:prstGeom>
          <a:ln>
            <a:noFill/>
          </a:ln>
          <a:effectLst>
            <a:softEdge rad="112500"/>
          </a:effectLst>
        </p:spPr>
      </p:pic>
      <p:pic>
        <p:nvPicPr>
          <p:cNvPr id="5" name="图片 4"/>
          <p:cNvPicPr>
            <a:picLocks noChangeAspect="1"/>
          </p:cNvPicPr>
          <p:nvPr/>
        </p:nvPicPr>
        <p:blipFill>
          <a:blip r:embed="rId4" cstate="print"/>
          <a:stretch>
            <a:fillRect/>
          </a:stretch>
        </p:blipFill>
        <p:spPr>
          <a:xfrm rot="20710167">
            <a:off x="5528978" y="3631662"/>
            <a:ext cx="1146175" cy="928370"/>
          </a:xfrm>
          <a:prstGeom prst="rect">
            <a:avLst/>
          </a:prstGeom>
          <a:ln>
            <a:noFill/>
          </a:ln>
          <a:effectLst>
            <a:softEdge rad="112500"/>
          </a:effectLst>
        </p:spPr>
      </p:pic>
      <p:pic>
        <p:nvPicPr>
          <p:cNvPr id="6" name="图片 5"/>
          <p:cNvPicPr>
            <a:picLocks noChangeAspect="1"/>
          </p:cNvPicPr>
          <p:nvPr/>
        </p:nvPicPr>
        <p:blipFill>
          <a:blip r:embed="rId5" cstate="print"/>
          <a:stretch>
            <a:fillRect/>
          </a:stretch>
        </p:blipFill>
        <p:spPr>
          <a:xfrm rot="20717722">
            <a:off x="3764997" y="3992867"/>
            <a:ext cx="1781810" cy="118872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Apex</Template>
  <TotalTime>43</TotalTime>
  <Words>2546</Words>
  <Application>WPS 演示</Application>
  <PresentationFormat>全屏显示(4:3)</PresentationFormat>
  <Paragraphs>95</Paragraphs>
  <Slides>8</Slides>
  <Notes>1</Notes>
  <HiddenSlides>0</HiddenSlides>
  <MMClips>0</MMClips>
  <ScaleCrop>false</ScaleCrop>
  <HeadingPairs>
    <vt:vector size="4" baseType="variant">
      <vt:variant>
        <vt:lpstr>主题</vt:lpstr>
      </vt:variant>
      <vt:variant>
        <vt:i4>1</vt:i4>
      </vt:variant>
      <vt:variant>
        <vt:lpstr>幻灯片标题</vt:lpstr>
      </vt:variant>
      <vt:variant>
        <vt:i4>8</vt:i4>
      </vt:variant>
    </vt:vector>
  </HeadingPairs>
  <TitlesOfParts>
    <vt:vector size="9" baseType="lpstr">
      <vt:lpstr>Office 主题</vt:lpstr>
      <vt:lpstr>幻灯片 1</vt:lpstr>
      <vt:lpstr>幻灯片 2</vt:lpstr>
      <vt:lpstr>幻灯片 3</vt:lpstr>
      <vt:lpstr>幻灯片 4</vt:lpstr>
      <vt:lpstr>幻灯片 5</vt:lpstr>
      <vt:lpstr>幻灯片 6</vt:lpstr>
      <vt:lpstr>幻灯片 7</vt:lpstr>
      <vt:lpstr>幻灯片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
  <cp:lastModifiedBy>MC SYSTEM</cp:lastModifiedBy>
  <cp:revision>136</cp:revision>
  <dcterms:created xsi:type="dcterms:W3CDTF">2018-06-25T21:41:00Z</dcterms:created>
  <dcterms:modified xsi:type="dcterms:W3CDTF">2018-07-11T07:20:51Z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2052-10.1.0.7400</vt:lpwstr>
  </property>
</Properties>
</file>