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handoutMasterIdLst>
    <p:handoutMasterId r:id="rId22"/>
  </p:handoutMasterIdLst>
  <p:sldIdLst>
    <p:sldId id="256" r:id="rId3"/>
    <p:sldId id="299" r:id="rId5"/>
    <p:sldId id="822" r:id="rId6"/>
    <p:sldId id="823" r:id="rId7"/>
    <p:sldId id="824" r:id="rId8"/>
    <p:sldId id="825" r:id="rId9"/>
    <p:sldId id="826" r:id="rId10"/>
    <p:sldId id="827" r:id="rId11"/>
    <p:sldId id="828" r:id="rId12"/>
    <p:sldId id="829" r:id="rId13"/>
    <p:sldId id="830" r:id="rId14"/>
    <p:sldId id="831" r:id="rId15"/>
    <p:sldId id="832" r:id="rId16"/>
    <p:sldId id="833" r:id="rId17"/>
    <p:sldId id="834" r:id="rId18"/>
    <p:sldId id="835" r:id="rId19"/>
    <p:sldId id="836" r:id="rId20"/>
    <p:sldId id="838" r:id="rId21"/>
  </p:sldIdLst>
  <p:sldSz cx="12192000" cy="6858000"/>
  <p:notesSz cx="6858000" cy="9144000"/>
  <p:embeddedFontLst>
    <p:embeddedFont>
      <p:font typeface="黑体" panose="02010609060101010101" charset="-122"/>
      <p:regular r:id="rId26"/>
    </p:embeddedFont>
    <p:embeddedFont>
      <p:font typeface="字魂105号-简雅黑" panose="00000500000000000000" pitchFamily="2" charset="-122"/>
      <p:regular r:id="rId27"/>
    </p:embeddedFont>
    <p:embeddedFont>
      <p:font typeface="楷体_GB2312" panose="02010609030101010101" charset="-122"/>
      <p:regular r:id="rId28"/>
    </p:embeddedFont>
    <p:embeddedFont>
      <p:font typeface="等线" panose="02010600030101010101" charset="-122"/>
      <p:regular r:id="rId29"/>
    </p:embeddedFont>
    <p:embeddedFont>
      <p:font typeface="等线 Light" panose="02010600030101010101" charset="-122"/>
      <p:regular r:id="rId30"/>
    </p:embeddedFont>
    <p:embeddedFont>
      <p:font typeface="Calibri" panose="020F0502020204030204" charset="0"/>
      <p:regular r:id="rId31"/>
      <p:bold r:id="rId32"/>
      <p:italic r:id="rId33"/>
      <p:boldItalic r:id="rId34"/>
    </p:embeddedFont>
  </p:embeddedFontLst>
  <p:custDataLst>
    <p:tags r:id="rId3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43" userDrawn="1">
          <p15:clr>
            <a:srgbClr val="A4A3A4"/>
          </p15:clr>
        </p15:guide>
        <p15:guide id="2" pos="381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D16DC"/>
    <a:srgbClr val="016A7D"/>
    <a:srgbClr val="005692"/>
    <a:srgbClr val="13742F"/>
    <a:srgbClr val="D05308"/>
    <a:srgbClr val="E56213"/>
    <a:srgbClr val="5F5F5F"/>
    <a:srgbClr val="1D41D5"/>
    <a:srgbClr val="1C98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30" autoAdjust="0"/>
    <p:restoredTop sz="94660"/>
  </p:normalViewPr>
  <p:slideViewPr>
    <p:cSldViewPr snapToGrid="0" showGuides="1">
      <p:cViewPr>
        <p:scale>
          <a:sx n="66" d="100"/>
          <a:sy n="66" d="100"/>
        </p:scale>
        <p:origin x="804" y="1512"/>
      </p:cViewPr>
      <p:guideLst>
        <p:guide orient="horz" pos="2243"/>
        <p:guide pos="381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5" Type="http://schemas.openxmlformats.org/officeDocument/2006/relationships/tags" Target="tags/tag15.xml"/><Relationship Id="rId34" Type="http://schemas.openxmlformats.org/officeDocument/2006/relationships/font" Target="fonts/font9.fntdata"/><Relationship Id="rId33" Type="http://schemas.openxmlformats.org/officeDocument/2006/relationships/font" Target="fonts/font8.fntdata"/><Relationship Id="rId32" Type="http://schemas.openxmlformats.org/officeDocument/2006/relationships/font" Target="fonts/font7.fntdata"/><Relationship Id="rId31" Type="http://schemas.openxmlformats.org/officeDocument/2006/relationships/font" Target="fonts/font6.fntdata"/><Relationship Id="rId30" Type="http://schemas.openxmlformats.org/officeDocument/2006/relationships/font" Target="fonts/font5.fntdata"/><Relationship Id="rId3" Type="http://schemas.openxmlformats.org/officeDocument/2006/relationships/slide" Target="slides/slide1.xml"/><Relationship Id="rId29" Type="http://schemas.openxmlformats.org/officeDocument/2006/relationships/font" Target="fonts/font4.fntdata"/><Relationship Id="rId28" Type="http://schemas.openxmlformats.org/officeDocument/2006/relationships/font" Target="fonts/font3.fntdata"/><Relationship Id="rId27" Type="http://schemas.openxmlformats.org/officeDocument/2006/relationships/font" Target="fonts/font2.fntdata"/><Relationship Id="rId26" Type="http://schemas.openxmlformats.org/officeDocument/2006/relationships/font" Target="fonts/font1.fntdata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handoutMaster" Target="handoutMasters/handoutMaster1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D7375B-645A-4B83-93EC-8A3A766EDBB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BF8934-6CED-46F5-B7D3-6CA10363127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png"/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3" Type="http://schemas.openxmlformats.org/officeDocument/2006/relationships/tags" Target="../tags/tag4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10.xml"/><Relationship Id="rId3" Type="http://schemas.openxmlformats.org/officeDocument/2006/relationships/tags" Target="../tags/tag9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14.xml"/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tags" Target="../tags/tag11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任意多边形: 形状 51"/>
          <p:cNvSpPr/>
          <p:nvPr/>
        </p:nvSpPr>
        <p:spPr>
          <a:xfrm>
            <a:off x="5325110" y="0"/>
            <a:ext cx="6851650" cy="6858000"/>
          </a:xfrm>
          <a:custGeom>
            <a:avLst/>
            <a:gdLst>
              <a:gd name="connsiteX0" fmla="*/ 3918750 w 6399217"/>
              <a:gd name="connsiteY0" fmla="*/ 0 h 6858000"/>
              <a:gd name="connsiteX1" fmla="*/ 6399217 w 6399217"/>
              <a:gd name="connsiteY1" fmla="*/ 0 h 6858000"/>
              <a:gd name="connsiteX2" fmla="*/ 6399217 w 6399217"/>
              <a:gd name="connsiteY2" fmla="*/ 6858000 h 6858000"/>
              <a:gd name="connsiteX3" fmla="*/ 355485 w 6399217"/>
              <a:gd name="connsiteY3" fmla="*/ 6858000 h 6858000"/>
              <a:gd name="connsiteX4" fmla="*/ 265848 w 6399217"/>
              <a:gd name="connsiteY4" fmla="*/ 6708743 h 6858000"/>
              <a:gd name="connsiteX5" fmla="*/ 119244 w 6399217"/>
              <a:gd name="connsiteY5" fmla="*/ 6369624 h 6858000"/>
              <a:gd name="connsiteX6" fmla="*/ 388364 w 6399217"/>
              <a:gd name="connsiteY6" fmla="*/ 4165651 h 6858000"/>
              <a:gd name="connsiteX7" fmla="*/ 3339603 w 6399217"/>
              <a:gd name="connsiteY7" fmla="*/ 1185150 h 6858000"/>
              <a:gd name="connsiteX8" fmla="*/ 3842661 w 6399217"/>
              <a:gd name="connsiteY8" fmla="*/ 2932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99217" h="6858000">
                <a:moveTo>
                  <a:pt x="3918750" y="0"/>
                </a:moveTo>
                <a:lnTo>
                  <a:pt x="6399217" y="0"/>
                </a:lnTo>
                <a:lnTo>
                  <a:pt x="6399217" y="6858000"/>
                </a:lnTo>
                <a:lnTo>
                  <a:pt x="355485" y="6858000"/>
                </a:lnTo>
                <a:lnTo>
                  <a:pt x="265848" y="6708743"/>
                </a:lnTo>
                <a:cubicBezTo>
                  <a:pt x="207717" y="6601891"/>
                  <a:pt x="158365" y="6489044"/>
                  <a:pt x="119244" y="6369624"/>
                </a:cubicBezTo>
                <a:cubicBezTo>
                  <a:pt x="-119088" y="5641017"/>
                  <a:pt x="14710" y="4824583"/>
                  <a:pt x="388364" y="4165651"/>
                </a:cubicBezTo>
                <a:cubicBezTo>
                  <a:pt x="1098778" y="2914496"/>
                  <a:pt x="2453493" y="2277277"/>
                  <a:pt x="3339603" y="1185150"/>
                </a:cubicBezTo>
                <a:cubicBezTo>
                  <a:pt x="3565297" y="906817"/>
                  <a:pt x="3736746" y="609449"/>
                  <a:pt x="3842661" y="29327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2" name="任意多边形: 形状 51"/>
          <p:cNvSpPr/>
          <p:nvPr/>
        </p:nvSpPr>
        <p:spPr>
          <a:xfrm>
            <a:off x="5777230" y="0"/>
            <a:ext cx="6507480" cy="6858000"/>
          </a:xfrm>
          <a:custGeom>
            <a:avLst/>
            <a:gdLst>
              <a:gd name="connsiteX0" fmla="*/ 3918750 w 6399217"/>
              <a:gd name="connsiteY0" fmla="*/ 0 h 6858000"/>
              <a:gd name="connsiteX1" fmla="*/ 6399217 w 6399217"/>
              <a:gd name="connsiteY1" fmla="*/ 0 h 6858000"/>
              <a:gd name="connsiteX2" fmla="*/ 6399217 w 6399217"/>
              <a:gd name="connsiteY2" fmla="*/ 6858000 h 6858000"/>
              <a:gd name="connsiteX3" fmla="*/ 355485 w 6399217"/>
              <a:gd name="connsiteY3" fmla="*/ 6858000 h 6858000"/>
              <a:gd name="connsiteX4" fmla="*/ 265848 w 6399217"/>
              <a:gd name="connsiteY4" fmla="*/ 6708743 h 6858000"/>
              <a:gd name="connsiteX5" fmla="*/ 119244 w 6399217"/>
              <a:gd name="connsiteY5" fmla="*/ 6369624 h 6858000"/>
              <a:gd name="connsiteX6" fmla="*/ 388364 w 6399217"/>
              <a:gd name="connsiteY6" fmla="*/ 4165651 h 6858000"/>
              <a:gd name="connsiteX7" fmla="*/ 3339603 w 6399217"/>
              <a:gd name="connsiteY7" fmla="*/ 1185150 h 6858000"/>
              <a:gd name="connsiteX8" fmla="*/ 3842661 w 6399217"/>
              <a:gd name="connsiteY8" fmla="*/ 2932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99217" h="6858000">
                <a:moveTo>
                  <a:pt x="3918750" y="0"/>
                </a:moveTo>
                <a:lnTo>
                  <a:pt x="6399217" y="0"/>
                </a:lnTo>
                <a:lnTo>
                  <a:pt x="6399217" y="6858000"/>
                </a:lnTo>
                <a:lnTo>
                  <a:pt x="355485" y="6858000"/>
                </a:lnTo>
                <a:lnTo>
                  <a:pt x="265848" y="6708743"/>
                </a:lnTo>
                <a:cubicBezTo>
                  <a:pt x="207717" y="6601891"/>
                  <a:pt x="158365" y="6489044"/>
                  <a:pt x="119244" y="6369624"/>
                </a:cubicBezTo>
                <a:cubicBezTo>
                  <a:pt x="-119088" y="5641017"/>
                  <a:pt x="14710" y="4824583"/>
                  <a:pt x="388364" y="4165651"/>
                </a:cubicBezTo>
                <a:cubicBezTo>
                  <a:pt x="1098778" y="2914496"/>
                  <a:pt x="2453493" y="2277277"/>
                  <a:pt x="3339603" y="1185150"/>
                </a:cubicBezTo>
                <a:cubicBezTo>
                  <a:pt x="3565297" y="906817"/>
                  <a:pt x="3736746" y="609449"/>
                  <a:pt x="3842661" y="293277"/>
                </a:cubicBezTo>
                <a:close/>
              </a:path>
            </a:pathLst>
          </a:custGeom>
          <a:solidFill>
            <a:srgbClr val="FFFDE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pic>
        <p:nvPicPr>
          <p:cNvPr id="7" name="图片 6" descr="资源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64805" y="5762625"/>
            <a:ext cx="756920" cy="804545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1291590" y="801370"/>
            <a:ext cx="9577705" cy="5318125"/>
          </a:xfrm>
          <a:prstGeom prst="roundRect">
            <a:avLst/>
          </a:prstGeom>
          <a:solidFill>
            <a:schemeClr val="bg1"/>
          </a:solidFill>
          <a:ln w="28575" cmpd="sng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52" tIns="129600" rIns="129600" bIns="129600" rtlCol="0" anchor="ctr" anchorCtr="0"/>
          <a:p>
            <a:pPr algn="ctr"/>
            <a:endParaRPr lang="zh-CN" altLang="en-US" sz="2000" b="1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260600" y="2855803"/>
            <a:ext cx="7670800" cy="10147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6000" dirty="0">
                <a:ln>
                  <a:solidFill>
                    <a:srgbClr val="FF6C0D"/>
                  </a:solidFill>
                </a:ln>
                <a:solidFill>
                  <a:srgbClr val="F8520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第一部分 写作微技能</a:t>
            </a:r>
            <a:endParaRPr lang="zh-CN" altLang="en-US" sz="6000" dirty="0">
              <a:ln>
                <a:solidFill>
                  <a:srgbClr val="FF6C0D"/>
                </a:solidFill>
              </a:ln>
              <a:solidFill>
                <a:srgbClr val="F85208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657600" y="2126615"/>
            <a:ext cx="4876800" cy="4603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sz="2400" dirty="0">
                <a:solidFill>
                  <a:srgbClr val="FE9B1C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lt"/>
              </a:rPr>
              <a:t>爱疯大课堂</a:t>
            </a:r>
            <a:endParaRPr lang="zh-CN" sz="2400" dirty="0">
              <a:solidFill>
                <a:srgbClr val="FE9B1C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ea typeface="+mj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302000" y="907415"/>
            <a:ext cx="558800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sz="5400" dirty="0">
                <a:solidFill>
                  <a:srgbClr val="2C5E3B">
                    <a:alpha val="12000"/>
                  </a:srgbClr>
                </a:solidFill>
                <a:latin typeface="Arial" panose="020B0604020202020204" pitchFamily="34" charset="0"/>
                <a:ea typeface="字魂105号-简雅黑" panose="00000500000000000000" pitchFamily="2" charset="-122"/>
                <a:cs typeface="Arial" panose="020B0604020202020204" pitchFamily="34" charset="0"/>
              </a:rPr>
              <a:t>AIFENG</a:t>
            </a:r>
            <a:endParaRPr lang="en-US" sz="5400" dirty="0">
              <a:solidFill>
                <a:srgbClr val="2C5E3B">
                  <a:alpha val="12000"/>
                </a:srgbClr>
              </a:solidFill>
              <a:latin typeface="Arial" panose="020B0604020202020204" pitchFamily="34" charset="0"/>
              <a:ea typeface="字魂105号-简雅黑" panose="00000500000000000000" pitchFamily="2" charset="-122"/>
              <a:cs typeface="Arial" panose="020B0604020202020204" pitchFamily="34" charset="0"/>
            </a:endParaRPr>
          </a:p>
        </p:txBody>
      </p:sp>
      <p:pic>
        <p:nvPicPr>
          <p:cNvPr id="11" name="图片 10" descr="logo透底不带光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49705" cy="13373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图片 5" descr="资源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82225" y="616585"/>
            <a:ext cx="884555" cy="834390"/>
          </a:xfrm>
          <a:prstGeom prst="rect">
            <a:avLst/>
          </a:prstGeom>
        </p:spPr>
      </p:pic>
      <p:pic>
        <p:nvPicPr>
          <p:cNvPr id="8" name="图片 7" descr="资源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485" y="5409565"/>
            <a:ext cx="3216910" cy="678180"/>
          </a:xfrm>
          <a:prstGeom prst="rect">
            <a:avLst/>
          </a:prstGeom>
        </p:spPr>
      </p:pic>
      <p:pic>
        <p:nvPicPr>
          <p:cNvPr id="9" name="图片 8" descr="资源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03400" y="3768090"/>
            <a:ext cx="1275715" cy="1450975"/>
          </a:xfrm>
          <a:prstGeom prst="rect">
            <a:avLst/>
          </a:prstGeom>
        </p:spPr>
      </p:pic>
      <p:pic>
        <p:nvPicPr>
          <p:cNvPr id="10" name="图片 9" descr="资源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1765" y="4737100"/>
            <a:ext cx="610235" cy="758825"/>
          </a:xfrm>
          <a:prstGeom prst="rect">
            <a:avLst/>
          </a:prstGeom>
        </p:spPr>
      </p:pic>
      <p:grpSp>
        <p:nvGrpSpPr>
          <p:cNvPr id="43" name="组合 42"/>
          <p:cNvGrpSpPr/>
          <p:nvPr/>
        </p:nvGrpSpPr>
        <p:grpSpPr>
          <a:xfrm rot="0">
            <a:off x="11829415" y="728980"/>
            <a:ext cx="153670" cy="659765"/>
            <a:chOff x="13357185" y="150471"/>
            <a:chExt cx="243068" cy="1041722"/>
          </a:xfrm>
          <a:solidFill>
            <a:schemeClr val="bg1">
              <a:lumMod val="85000"/>
            </a:schemeClr>
          </a:solidFill>
        </p:grpSpPr>
        <p:sp>
          <p:nvSpPr>
            <p:cNvPr id="39" name="箭头: V 形 38"/>
            <p:cNvSpPr/>
            <p:nvPr/>
          </p:nvSpPr>
          <p:spPr>
            <a:xfrm rot="5400000">
              <a:off x="13357185" y="150471"/>
              <a:ext cx="243068" cy="243068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40" name="箭头: V 形 39"/>
            <p:cNvSpPr/>
            <p:nvPr/>
          </p:nvSpPr>
          <p:spPr>
            <a:xfrm rot="5400000">
              <a:off x="13357185" y="416689"/>
              <a:ext cx="243068" cy="243068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41" name="箭头: V 形 40"/>
            <p:cNvSpPr/>
            <p:nvPr/>
          </p:nvSpPr>
          <p:spPr>
            <a:xfrm rot="5400000">
              <a:off x="13357185" y="682907"/>
              <a:ext cx="243068" cy="243068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42" name="箭头: V 形 41"/>
            <p:cNvSpPr/>
            <p:nvPr/>
          </p:nvSpPr>
          <p:spPr>
            <a:xfrm rot="5400000">
              <a:off x="13357185" y="949125"/>
              <a:ext cx="243068" cy="243068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bg1">
                    <a:lumMod val="85000"/>
                  </a:schemeClr>
                </a:solidFill>
              </a:endParaRPr>
            </a:p>
          </p:txBody>
        </p:sp>
      </p:grpSp>
      <p:cxnSp>
        <p:nvCxnSpPr>
          <p:cNvPr id="45" name="直接连接符 44"/>
          <p:cNvCxnSpPr/>
          <p:nvPr/>
        </p:nvCxnSpPr>
        <p:spPr>
          <a:xfrm>
            <a:off x="11906250" y="1724660"/>
            <a:ext cx="0" cy="215265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2758440" y="5318125"/>
            <a:ext cx="7715885" cy="8102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30000"/>
              </a:lnSpc>
            </a:pPr>
            <a:r>
              <a:rPr lang="zh-CN" altLang="en-US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《爱疯大课堂读后续写晨读晚练一月通》配套课件，严禁抄袭盗用</a:t>
            </a:r>
            <a:r>
              <a:rPr lang="en-US" altLang="zh-CN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!</a:t>
            </a:r>
            <a:endParaRPr lang="zh-CN" altLang="en-US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ctr">
              <a:lnSpc>
                <a:spcPct val="130000"/>
              </a:lnSpc>
            </a:pPr>
            <a:r>
              <a:rPr lang="zh-CN" altLang="en-US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爱疯大课堂版权所有，侵权必究</a:t>
            </a:r>
            <a:r>
              <a:rPr lang="en-US" altLang="zh-CN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!</a:t>
            </a:r>
            <a:r>
              <a:rPr lang="zh-CN" altLang="en-US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如需修改，请联系我们！</a:t>
            </a:r>
            <a:endParaRPr lang="zh-CN" altLang="en-US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0" grpId="0"/>
      <p:bldP spid="52" grpId="0" bldLvl="0" animBg="1"/>
      <p:bldP spid="12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42" name="文本框 41"/>
          <p:cNvSpPr txBox="1"/>
          <p:nvPr/>
        </p:nvSpPr>
        <p:spPr>
          <a:xfrm>
            <a:off x="1199618" y="1778079"/>
            <a:ext cx="5388598" cy="3153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9900" dirty="0">
                <a:solidFill>
                  <a:srgbClr val="FE9B1C"/>
                </a:solidFill>
                <a:latin typeface="Arial" panose="020B0604020202020204" pitchFamily="34" charset="0"/>
                <a:ea typeface="字魂105号-简雅黑" panose="00000500000000000000" pitchFamily="2" charset="-122"/>
                <a:cs typeface="Arial" panose="020B0604020202020204" pitchFamily="34" charset="0"/>
              </a:rPr>
              <a:t>02.</a:t>
            </a:r>
            <a:endParaRPr lang="en-US" altLang="zh-CN" sz="19900" dirty="0">
              <a:solidFill>
                <a:srgbClr val="FE9B1C"/>
              </a:solidFill>
              <a:latin typeface="Arial" panose="020B0604020202020204" pitchFamily="34" charset="0"/>
              <a:ea typeface="字魂105号-简雅黑" panose="000005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211759" y="2172195"/>
            <a:ext cx="1026148" cy="451930"/>
          </a:xfrm>
          <a:prstGeom prst="rect">
            <a:avLst/>
          </a:prstGeom>
          <a:solidFill>
            <a:srgbClr val="FE9B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52" tIns="129600" rIns="129600" bIns="129600" rtlCol="0" anchor="ctr" anchorCtr="0"/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rPr>
              <a:t>part</a:t>
            </a:r>
            <a:endParaRPr lang="zh-CN" altLang="en-US" sz="2000" b="1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+mn-ea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373901" y="2842281"/>
            <a:ext cx="2701864" cy="229870"/>
          </a:xfrm>
          <a:prstGeom prst="rect">
            <a:avLst/>
          </a:prstGeom>
          <a:noFill/>
        </p:spPr>
        <p:txBody>
          <a:bodyPr vert="horz"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dist"/>
            <a:r>
              <a:rPr lang="en-US" sz="9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lt"/>
              </a:rPr>
              <a:t>AIFENGDAKETANG</a:t>
            </a:r>
            <a:endParaRPr lang="en-US" sz="900" dirty="0">
              <a:solidFill>
                <a:schemeClr val="accent6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ea typeface="+mj-lt"/>
            </a:endParaRPr>
          </a:p>
        </p:txBody>
      </p:sp>
      <p:sp>
        <p:nvSpPr>
          <p:cNvPr id="40" name="PA-文本框 88"/>
          <p:cNvSpPr txBox="1"/>
          <p:nvPr>
            <p:custDataLst>
              <p:tags r:id="rId1"/>
            </p:custDataLst>
          </p:nvPr>
        </p:nvSpPr>
        <p:spPr>
          <a:xfrm>
            <a:off x="6135434" y="4273111"/>
            <a:ext cx="3178798" cy="5537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hangingPunct="0">
              <a:lnSpc>
                <a:spcPct val="150000"/>
              </a:lnSpc>
            </a:pPr>
            <a:r>
              <a:rPr lang="en-US" altLang="zh-CN" sz="800" dirty="0">
                <a:solidFill>
                  <a:schemeClr val="bg1">
                    <a:lumMod val="7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+mn-ea"/>
                <a:sym typeface="黑体" panose="02010609060101010101" charset="-122"/>
              </a:rPr>
              <a:t>xxxxxxxxxxxxxxxxxxxxxxxxxxxxxxxxxxxxxxxxxxxxxxxxxxxxxxxxxxx</a:t>
            </a:r>
            <a:endParaRPr lang="en-US" altLang="zh-CN" sz="800" dirty="0">
              <a:solidFill>
                <a:schemeClr val="bg1">
                  <a:lumMod val="75000"/>
                </a:schemeClr>
              </a:solidFill>
              <a:latin typeface="黑体" panose="02010609060101010101" charset="-122"/>
              <a:ea typeface="黑体" panose="02010609060101010101" charset="-122"/>
              <a:cs typeface="+mn-ea"/>
              <a:sym typeface="黑体" panose="02010609060101010101" charset="-122"/>
            </a:endParaRPr>
          </a:p>
          <a:p>
            <a:pPr algn="ctr" hangingPunct="0">
              <a:lnSpc>
                <a:spcPct val="150000"/>
              </a:lnSpc>
            </a:pPr>
            <a:r>
              <a:rPr lang="en-US" altLang="zh-CN" sz="800" dirty="0">
                <a:solidFill>
                  <a:schemeClr val="bg1">
                    <a:lumMod val="7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+mn-ea"/>
                <a:sym typeface="黑体" panose="02010609060101010101" charset="-122"/>
              </a:rPr>
              <a:t>xxxxxxxxxxxxxxxxxxxxxxxxxxxxxxxxxxxxxxxxxxxxxxxxx</a:t>
            </a:r>
            <a:endParaRPr lang="en-US" altLang="zh-CN" sz="800" dirty="0">
              <a:solidFill>
                <a:schemeClr val="bg1">
                  <a:lumMod val="75000"/>
                </a:schemeClr>
              </a:solidFill>
              <a:latin typeface="黑体" panose="02010609060101010101" charset="-122"/>
              <a:ea typeface="黑体" panose="02010609060101010101" charset="-122"/>
              <a:cs typeface="+mn-ea"/>
              <a:sym typeface="黑体" panose="02010609060101010101" charset="-122"/>
            </a:endParaRPr>
          </a:p>
          <a:p>
            <a:pPr algn="ctr" hangingPunct="0">
              <a:lnSpc>
                <a:spcPct val="150000"/>
              </a:lnSpc>
            </a:pPr>
            <a:r>
              <a:rPr lang="en-US" altLang="zh-CN" sz="800" dirty="0">
                <a:solidFill>
                  <a:schemeClr val="bg1">
                    <a:lumMod val="7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+mn-ea"/>
                <a:sym typeface="黑体" panose="02010609060101010101" charset="-122"/>
              </a:rPr>
              <a:t>xxxxxxxxxxxxxxxxxxxxxxxxxxxxxxxx</a:t>
            </a:r>
            <a:endParaRPr lang="en-US" altLang="zh-CN" sz="800" dirty="0">
              <a:solidFill>
                <a:schemeClr val="bg1">
                  <a:lumMod val="75000"/>
                </a:schemeClr>
              </a:solidFill>
              <a:latin typeface="黑体" panose="02010609060101010101" charset="-122"/>
              <a:ea typeface="黑体" panose="02010609060101010101" charset="-122"/>
              <a:cs typeface="+mn-ea"/>
              <a:sym typeface="黑体" panose="02010609060101010101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495983" y="3147553"/>
            <a:ext cx="4457700" cy="969547"/>
            <a:chOff x="5905500" y="2914650"/>
            <a:chExt cx="4457700" cy="847725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5905500" y="2914650"/>
              <a:ext cx="4457700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5905500" y="3762375"/>
              <a:ext cx="4457700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文本框 26"/>
          <p:cNvSpPr txBox="1"/>
          <p:nvPr/>
        </p:nvSpPr>
        <p:spPr>
          <a:xfrm>
            <a:off x="5130165" y="6255385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20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1" name="泪滴形 10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2" name="图片 11" descr="logo透底不带光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4" name="图片 13" descr="b_5d0717004027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020" y="6269355"/>
            <a:ext cx="11616690" cy="525145"/>
          </a:xfrm>
          <a:prstGeom prst="rect">
            <a:avLst/>
          </a:prstGeom>
        </p:spPr>
      </p:pic>
      <p:pic>
        <p:nvPicPr>
          <p:cNvPr id="15" name="图片 14" descr="资源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7240" y="782320"/>
            <a:ext cx="1216660" cy="1383665"/>
          </a:xfrm>
          <a:prstGeom prst="rect">
            <a:avLst/>
          </a:prstGeom>
        </p:spPr>
      </p:pic>
      <p:sp>
        <p:nvSpPr>
          <p:cNvPr id="19" name="椭圆 18"/>
          <p:cNvSpPr/>
          <p:nvPr/>
        </p:nvSpPr>
        <p:spPr>
          <a:xfrm>
            <a:off x="617220" y="4260850"/>
            <a:ext cx="828675" cy="828675"/>
          </a:xfrm>
          <a:prstGeom prst="ellipse">
            <a:avLst/>
          </a:prstGeom>
          <a:solidFill>
            <a:srgbClr val="FCDFA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1304290" y="3809365"/>
            <a:ext cx="288925" cy="288925"/>
          </a:xfrm>
          <a:prstGeom prst="ellipse">
            <a:avLst/>
          </a:prstGeom>
          <a:solidFill>
            <a:srgbClr val="FCDFA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231640" y="3256915"/>
            <a:ext cx="7514590" cy="9220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en-US" sz="5400" b="1" spc="300" dirty="0">
                <a:solidFill>
                  <a:srgbClr val="FE9B1C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  <a:cs typeface="+mn-ea"/>
                <a:sym typeface="+mn-ea"/>
              </a:rPr>
              <a:t>高分句型</a:t>
            </a:r>
            <a:endParaRPr lang="zh-CN" altLang="en-US" sz="5400" b="1" spc="300" dirty="0">
              <a:solidFill>
                <a:srgbClr val="FE9B1C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  <a:cs typeface="+mn-ea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28" grpId="0" bldLvl="0" animBg="1"/>
      <p:bldP spid="39" grpId="0"/>
      <p:bldP spid="40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3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4" name="文本框 13"/>
          <p:cNvSpPr txBox="1"/>
          <p:nvPr/>
        </p:nvSpPr>
        <p:spPr>
          <a:xfrm>
            <a:off x="5114925" y="6255385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6" name="泪滴形 15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7" name="图片 16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2" name="图片 11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175" y="6301105"/>
            <a:ext cx="11616690" cy="525145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4068445" y="353060"/>
            <a:ext cx="3216910" cy="916940"/>
            <a:chOff x="4962" y="606"/>
            <a:chExt cx="5066" cy="1444"/>
          </a:xfrm>
        </p:grpSpPr>
        <p:sp>
          <p:nvSpPr>
            <p:cNvPr id="20" name="矩形 19"/>
            <p:cNvSpPr/>
            <p:nvPr/>
          </p:nvSpPr>
          <p:spPr>
            <a:xfrm>
              <a:off x="5802" y="990"/>
              <a:ext cx="4227" cy="920"/>
            </a:xfrm>
            <a:prstGeom prst="rect">
              <a:avLst/>
            </a:prstGeom>
            <a:solidFill>
              <a:srgbClr val="F85208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>
              <a:scene3d>
                <a:camera prst="orthographicFront"/>
                <a:lightRig rig="threePt" dir="t"/>
              </a:scene3d>
            </a:bodyPr>
            <a:p>
              <a:pPr algn="ctr"/>
              <a:r>
                <a:rPr lang="en-US" altLang="zh-CN" sz="3600" b="1" spc="300" dirty="0">
                  <a:solidFill>
                    <a:schemeClr val="bg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5</a:t>
              </a:r>
              <a:r>
                <a:rPr lang="zh-CN" altLang="en-US" sz="3600" b="1" spc="300" dirty="0">
                  <a:solidFill>
                    <a:schemeClr val="bg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. 强调句</a:t>
              </a:r>
              <a:endParaRPr lang="zh-CN" altLang="en-US" sz="3600" b="1" spc="300" dirty="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821" y="631"/>
              <a:ext cx="1460" cy="90"/>
            </a:xfrm>
            <a:prstGeom prst="rect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62" y="606"/>
              <a:ext cx="1445" cy="1445"/>
            </a:xfrm>
            <a:prstGeom prst="rect">
              <a:avLst/>
            </a:prstGeom>
          </p:spPr>
        </p:pic>
      </p:grpSp>
      <p:sp>
        <p:nvSpPr>
          <p:cNvPr id="27" name="PA-矩形 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998855" y="1588453"/>
            <a:ext cx="1005586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20000"/>
              </a:lnSpc>
            </a:pPr>
            <a:r>
              <a:rPr sz="3200" b="1">
                <a:solidFill>
                  <a:srgbClr val="9D16DC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It is/was+被强调部分+that/who+句子剩余部分</a:t>
            </a:r>
            <a:endParaRPr sz="3200" b="1">
              <a:solidFill>
                <a:srgbClr val="9D16DC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15" name="PA-矩形 4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46785" y="2310130"/>
            <a:ext cx="965263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20000"/>
              </a:lnSpc>
            </a:pPr>
            <a:r>
              <a:rPr sz="3200" b="1">
                <a:latin typeface="Times New Roman" panose="02020603050405020304" charset="0"/>
                <a:sym typeface="+mn-ea"/>
              </a:rPr>
              <a:t>使用此句型，应注意以下几点：</a:t>
            </a:r>
            <a:endParaRPr sz="3200" b="1">
              <a:latin typeface="Times New Roman" panose="02020603050405020304" charset="0"/>
              <a:sym typeface="+mn-ea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915035" y="3060065"/>
            <a:ext cx="975169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3200" b="1">
                <a:latin typeface="Times New Roman" panose="02020603050405020304" charset="0"/>
                <a:ea typeface="楷体_GB2312" panose="02010609030101010101" charset="-122"/>
                <a:cs typeface="Times New Roman" panose="02020603050405020304" charset="0"/>
              </a:rPr>
              <a:t>(1) </a:t>
            </a:r>
            <a:r>
              <a:rPr lang="zh-CN" sz="3200" b="1">
                <a:latin typeface="Times New Roman" panose="02020603050405020304" charset="0"/>
                <a:ea typeface="楷体_GB2312" panose="02010609030101010101" charset="-122"/>
                <a:cs typeface="Times New Roman" panose="02020603050405020304" charset="0"/>
              </a:rPr>
              <a:t>被强调的成分可以是主语、宾语、表语和状语等。且只要结构完整，被强调的可以是单词、介词短语甚至是从句。</a:t>
            </a:r>
            <a:endParaRPr lang="zh-CN" sz="3200" b="1">
              <a:latin typeface="Times New Roman" panose="02020603050405020304" charset="0"/>
              <a:ea typeface="楷体_GB2312" panose="02010609030101010101" charset="-122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20750" y="4730750"/>
            <a:ext cx="789686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indent="0" algn="l"/>
            <a:r>
              <a:rPr lang="en-US" sz="3200" b="1">
                <a:latin typeface="Times New Roman" panose="02020603050405020304" charset="0"/>
                <a:ea typeface="楷体_GB2312" panose="02010609030101010101" charset="-122"/>
                <a:cs typeface="Times New Roman" panose="02020603050405020304" charset="0"/>
                <a:sym typeface="+mn-ea"/>
              </a:rPr>
              <a:t>(2) </a:t>
            </a:r>
            <a:r>
              <a:rPr sz="3200" b="1">
                <a:latin typeface="Times New Roman" panose="02020603050405020304" charset="0"/>
                <a:ea typeface="楷体_GB2312" panose="02010609030101010101" charset="-122"/>
                <a:cs typeface="Times New Roman" panose="02020603050405020304" charset="0"/>
                <a:sym typeface="+mn-ea"/>
              </a:rPr>
              <a:t>只有当强调人时，才可用who代替that。</a:t>
            </a:r>
            <a:endParaRPr sz="3200" b="1">
              <a:latin typeface="Times New Roman" panose="02020603050405020304" charset="0"/>
              <a:ea typeface="楷体_GB2312" panose="02010609030101010101" charset="-122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15" grpId="0"/>
      <p:bldP spid="100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6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7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3" name="文本框 22"/>
          <p:cNvSpPr txBox="1"/>
          <p:nvPr/>
        </p:nvSpPr>
        <p:spPr>
          <a:xfrm>
            <a:off x="5162550" y="6308090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3" name="泪滴形 12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5" name="图片 14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0" name="图片 9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145" y="6285230"/>
            <a:ext cx="11616690" cy="525145"/>
          </a:xfrm>
          <a:prstGeom prst="rect">
            <a:avLst/>
          </a:prstGeom>
        </p:spPr>
      </p:pic>
      <p:sp>
        <p:nvSpPr>
          <p:cNvPr id="29" name="PA-矩形 4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394460" y="1024255"/>
            <a:ext cx="10087610" cy="1082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sym typeface="+mn-ea"/>
              </a:rPr>
              <a:t>如：Mike ran into Mr</a:t>
            </a:r>
            <a:r>
              <a:rPr lang="en-US" sz="3200" b="1">
                <a:latin typeface="Times New Roman" panose="02020603050405020304" charset="0"/>
                <a:sym typeface="+mn-ea"/>
              </a:rPr>
              <a:t>.</a:t>
            </a:r>
            <a:r>
              <a:rPr sz="3200" b="1">
                <a:latin typeface="Times New Roman" panose="02020603050405020304" charset="0"/>
                <a:sym typeface="+mn-ea"/>
              </a:rPr>
              <a:t> Wang in the street yesterday afternoon. 迈克昨天下午在街上碰到了王先生。</a:t>
            </a:r>
            <a:endParaRPr sz="3200" b="1">
              <a:latin typeface="Times New Roman" panose="02020603050405020304" charset="0"/>
              <a:sym typeface="+mn-ea"/>
            </a:endParaRPr>
          </a:p>
        </p:txBody>
      </p:sp>
      <p:sp>
        <p:nvSpPr>
          <p:cNvPr id="18" name="PA-矩形 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356360" y="2367280"/>
            <a:ext cx="9891395" cy="1082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10000"/>
              </a:lnSpc>
            </a:pPr>
            <a:r>
              <a:rPr sz="3200" b="1">
                <a:solidFill>
                  <a:srgbClr val="016A7D"/>
                </a:solidFill>
                <a:latin typeface="Times New Roman" panose="02020603050405020304" charset="0"/>
                <a:sym typeface="+mn-ea"/>
              </a:rPr>
              <a:t>强调主语：</a:t>
            </a:r>
            <a:r>
              <a:rPr sz="3200" b="1" u="sng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It was </a:t>
            </a:r>
            <a:r>
              <a:rPr sz="3200" b="1">
                <a:latin typeface="Times New Roman" panose="02020603050405020304" charset="0"/>
                <a:sym typeface="+mn-ea"/>
              </a:rPr>
              <a:t>Mike </a:t>
            </a:r>
            <a:r>
              <a:rPr sz="3200" b="1" u="sng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that/who</a:t>
            </a:r>
            <a:r>
              <a:rPr sz="3200" b="1">
                <a:latin typeface="Times New Roman" panose="02020603050405020304" charset="0"/>
                <a:sym typeface="+mn-ea"/>
              </a:rPr>
              <a:t> ran into Mr</a:t>
            </a:r>
            <a:r>
              <a:rPr lang="en-US" sz="3200" b="1">
                <a:latin typeface="Times New Roman" panose="02020603050405020304" charset="0"/>
                <a:sym typeface="+mn-ea"/>
              </a:rPr>
              <a:t>.</a:t>
            </a:r>
            <a:r>
              <a:rPr sz="3200" b="1">
                <a:latin typeface="Times New Roman" panose="02020603050405020304" charset="0"/>
                <a:sym typeface="+mn-ea"/>
              </a:rPr>
              <a:t> Wang in the street yesterday afternoon.</a:t>
            </a:r>
            <a:endParaRPr sz="3200" b="1">
              <a:latin typeface="Times New Roman" panose="02020603050405020304" charset="0"/>
              <a:sym typeface="+mn-ea"/>
            </a:endParaRPr>
          </a:p>
        </p:txBody>
      </p:sp>
      <p:sp>
        <p:nvSpPr>
          <p:cNvPr id="14" name="PA-矩形 4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337310" y="3684905"/>
            <a:ext cx="10151745" cy="1082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10000"/>
              </a:lnSpc>
            </a:pPr>
            <a:r>
              <a:rPr sz="3200" b="1">
                <a:solidFill>
                  <a:srgbClr val="016A7D"/>
                </a:solidFill>
                <a:latin typeface="Times New Roman" panose="02020603050405020304" charset="0"/>
                <a:sym typeface="+mn-ea"/>
              </a:rPr>
              <a:t>强调宾语：</a:t>
            </a:r>
            <a:r>
              <a:rPr sz="3200" b="1" u="sng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It was</a:t>
            </a:r>
            <a:r>
              <a:rPr sz="3200" b="1">
                <a:latin typeface="Times New Roman" panose="02020603050405020304" charset="0"/>
                <a:sym typeface="+mn-ea"/>
              </a:rPr>
              <a:t> Mr</a:t>
            </a:r>
            <a:r>
              <a:rPr lang="en-US" sz="3200" b="1">
                <a:latin typeface="Times New Roman" panose="02020603050405020304" charset="0"/>
                <a:sym typeface="+mn-ea"/>
              </a:rPr>
              <a:t>.</a:t>
            </a:r>
            <a:r>
              <a:rPr sz="3200" b="1">
                <a:latin typeface="Times New Roman" panose="02020603050405020304" charset="0"/>
                <a:sym typeface="+mn-ea"/>
              </a:rPr>
              <a:t> Wang </a:t>
            </a:r>
            <a:r>
              <a:rPr sz="3200" b="1" u="sng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that/who/whom</a:t>
            </a:r>
            <a:r>
              <a:rPr sz="3200" b="1">
                <a:latin typeface="Times New Roman" panose="02020603050405020304" charset="0"/>
                <a:sym typeface="+mn-ea"/>
              </a:rPr>
              <a:t> Mike ran into yesterday afternoon.</a:t>
            </a:r>
            <a:endParaRPr sz="3200" b="1">
              <a:latin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18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3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6" name="泪滴形 15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8" name="图片 17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7" name="文本框 36"/>
          <p:cNvSpPr txBox="1"/>
          <p:nvPr/>
        </p:nvSpPr>
        <p:spPr>
          <a:xfrm>
            <a:off x="5114925" y="6255385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38" name="图片 37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270" y="6269355"/>
            <a:ext cx="11616690" cy="525145"/>
          </a:xfrm>
          <a:prstGeom prst="rect">
            <a:avLst/>
          </a:prstGeom>
        </p:spPr>
      </p:pic>
      <p:sp>
        <p:nvSpPr>
          <p:cNvPr id="14" name="PA-矩形 4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155065" y="1207135"/>
            <a:ext cx="9733280" cy="1082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10000"/>
              </a:lnSpc>
            </a:pPr>
            <a:r>
              <a:rPr sz="3200" b="1">
                <a:solidFill>
                  <a:srgbClr val="016A7D"/>
                </a:solidFill>
                <a:latin typeface="Times New Roman" panose="02020603050405020304" charset="0"/>
                <a:sym typeface="+mn-ea"/>
              </a:rPr>
              <a:t>强调地点状语：</a:t>
            </a:r>
            <a:r>
              <a:rPr sz="3200" b="1" u="sng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It was</a:t>
            </a:r>
            <a:r>
              <a:rPr sz="3200" b="1">
                <a:latin typeface="Times New Roman" panose="02020603050405020304" charset="0"/>
                <a:sym typeface="+mn-ea"/>
              </a:rPr>
              <a:t> in the street </a:t>
            </a:r>
            <a:r>
              <a:rPr sz="3200" b="1" u="sng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that</a:t>
            </a:r>
            <a:r>
              <a:rPr sz="3200" b="1">
                <a:latin typeface="Times New Roman" panose="02020603050405020304" charset="0"/>
                <a:sym typeface="+mn-ea"/>
              </a:rPr>
              <a:t> Mike ran into Mr</a:t>
            </a:r>
            <a:r>
              <a:rPr lang="en-US" sz="3200" b="1">
                <a:latin typeface="Times New Roman" panose="02020603050405020304" charset="0"/>
                <a:sym typeface="+mn-ea"/>
              </a:rPr>
              <a:t>.</a:t>
            </a:r>
            <a:r>
              <a:rPr sz="3200" b="1">
                <a:latin typeface="Times New Roman" panose="02020603050405020304" charset="0"/>
                <a:sym typeface="+mn-ea"/>
              </a:rPr>
              <a:t> Wang yesterday afternoon.</a:t>
            </a:r>
            <a:endParaRPr sz="3200" b="1">
              <a:latin typeface="Times New Roman" panose="02020603050405020304" charset="0"/>
              <a:sym typeface="+mn-ea"/>
            </a:endParaRPr>
          </a:p>
        </p:txBody>
      </p:sp>
      <p:sp>
        <p:nvSpPr>
          <p:cNvPr id="19" name="PA-矩形 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118235" y="2676525"/>
            <a:ext cx="9926955" cy="1082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10000"/>
              </a:lnSpc>
            </a:pPr>
            <a:r>
              <a:rPr sz="3200" b="1">
                <a:solidFill>
                  <a:srgbClr val="016A7D"/>
                </a:solidFill>
                <a:latin typeface="Times New Roman" panose="02020603050405020304" charset="0"/>
                <a:sym typeface="+mn-ea"/>
              </a:rPr>
              <a:t>强调时间状语：</a:t>
            </a:r>
            <a:r>
              <a:rPr sz="3200" b="1" u="sng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It was</a:t>
            </a:r>
            <a:r>
              <a:rPr sz="3200" b="1">
                <a:latin typeface="Times New Roman" panose="02020603050405020304" charset="0"/>
                <a:sym typeface="+mn-ea"/>
              </a:rPr>
              <a:t> yesterday afternoon </a:t>
            </a:r>
            <a:r>
              <a:rPr sz="3200" b="1" u="sng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that </a:t>
            </a:r>
            <a:r>
              <a:rPr sz="3200" b="1">
                <a:latin typeface="Times New Roman" panose="02020603050405020304" charset="0"/>
                <a:sym typeface="+mn-ea"/>
              </a:rPr>
              <a:t>Mike ran into Mr</a:t>
            </a:r>
            <a:r>
              <a:rPr lang="en-US" sz="3200" b="1">
                <a:latin typeface="Times New Roman" panose="02020603050405020304" charset="0"/>
                <a:sym typeface="+mn-ea"/>
              </a:rPr>
              <a:t>.</a:t>
            </a:r>
            <a:r>
              <a:rPr sz="3200" b="1">
                <a:latin typeface="Times New Roman" panose="02020603050405020304" charset="0"/>
                <a:sym typeface="+mn-ea"/>
              </a:rPr>
              <a:t> Wang in the street.</a:t>
            </a:r>
            <a:endParaRPr sz="3200" b="1">
              <a:latin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6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7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3" name="文本框 22"/>
          <p:cNvSpPr txBox="1"/>
          <p:nvPr/>
        </p:nvSpPr>
        <p:spPr>
          <a:xfrm>
            <a:off x="5162550" y="6308090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3" name="泪滴形 12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5" name="图片 14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0" name="图片 9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020" y="6269355"/>
            <a:ext cx="11616690" cy="525145"/>
          </a:xfrm>
          <a:prstGeom prst="rect">
            <a:avLst/>
          </a:prstGeom>
        </p:spPr>
      </p:pic>
      <p:sp>
        <p:nvSpPr>
          <p:cNvPr id="14" name="PA-矩形 4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139190" y="1095375"/>
            <a:ext cx="10200005" cy="1082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10000"/>
              </a:lnSpc>
            </a:pPr>
            <a:r>
              <a:rPr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注意：</a:t>
            </a:r>
            <a:r>
              <a:rPr sz="3200" b="1">
                <a:latin typeface="Times New Roman" panose="02020603050405020304" charset="0"/>
                <a:ea typeface="楷体_GB2312" panose="02010609030101010101" charset="-122"/>
                <a:cs typeface="Times New Roman" panose="02020603050405020304" charset="0"/>
                <a:sym typeface="+mn-ea"/>
              </a:rPr>
              <a:t>not…until的强调句型是It is/was not until+被强</a:t>
            </a:r>
            <a:endParaRPr sz="3200" b="1">
              <a:latin typeface="Times New Roman" panose="02020603050405020304" charset="0"/>
              <a:ea typeface="楷体_GB2312" panose="02010609030101010101" charset="-122"/>
              <a:cs typeface="Times New Roman" panose="02020603050405020304" charset="0"/>
              <a:sym typeface="+mn-ea"/>
            </a:endParaRPr>
          </a:p>
          <a:p>
            <a:pPr indent="0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ea typeface="楷体_GB2312" panose="02010609030101010101" charset="-122"/>
                <a:cs typeface="Times New Roman" panose="02020603050405020304" charset="0"/>
                <a:sym typeface="+mn-ea"/>
              </a:rPr>
              <a:t>调部分+</a:t>
            </a:r>
            <a:r>
              <a:rPr sz="3200" b="1" u="sng">
                <a:solidFill>
                  <a:srgbClr val="9D16DC"/>
                </a:solidFill>
                <a:latin typeface="Times New Roman" panose="02020603050405020304" charset="0"/>
                <a:ea typeface="楷体_GB2312" panose="02010609030101010101" charset="-122"/>
                <a:cs typeface="Times New Roman" panose="02020603050405020304" charset="0"/>
                <a:sym typeface="+mn-ea"/>
              </a:rPr>
              <a:t>that</a:t>
            </a:r>
            <a:r>
              <a:rPr sz="3200" b="1">
                <a:latin typeface="Times New Roman" panose="02020603050405020304" charset="0"/>
                <a:ea typeface="楷体_GB2312" panose="02010609030101010101" charset="-122"/>
                <a:cs typeface="Times New Roman" panose="02020603050405020304" charset="0"/>
                <a:sym typeface="+mn-ea"/>
              </a:rPr>
              <a:t>+句子剩余部分</a:t>
            </a:r>
            <a:endParaRPr sz="3200" b="1">
              <a:latin typeface="Times New Roman" panose="02020603050405020304" charset="0"/>
              <a:ea typeface="楷体_GB2312" panose="0201060903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9" name="PA-矩形 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185545" y="2444115"/>
            <a:ext cx="10200005" cy="1082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如：The game didn</a:t>
            </a:r>
            <a:r>
              <a:rPr lang="en-US"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’</a:t>
            </a:r>
            <a:r>
              <a:rPr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t liven up until/till the second half. </a:t>
            </a:r>
            <a:endParaRPr sz="3200" b="1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indent="0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那场比赛直到下半场才精彩起来。</a:t>
            </a:r>
            <a:endParaRPr sz="3200" b="1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1061085" y="3784600"/>
            <a:ext cx="978281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200" b="1">
                <a:solidFill>
                  <a:srgbClr val="016A7D"/>
                </a:solidFill>
                <a:latin typeface="Times New Roman" panose="02020603050405020304" charset="0"/>
                <a:ea typeface="宋体" panose="02010600030101010101" pitchFamily="2" charset="-122"/>
              </a:rPr>
              <a:t>强调句：</a:t>
            </a:r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It was </a:t>
            </a:r>
            <a:r>
              <a:rPr lang="en-US" sz="3200" b="1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not until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the second half </a:t>
            </a:r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that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the game livened up.</a:t>
            </a:r>
            <a:endParaRPr lang="zh-CN" altLang="en-US" sz="32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9" grpId="0"/>
      <p:bldP spid="10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3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6" name="泪滴形 15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8" name="图片 17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7" name="文本框 36"/>
          <p:cNvSpPr txBox="1"/>
          <p:nvPr/>
        </p:nvSpPr>
        <p:spPr>
          <a:xfrm>
            <a:off x="5114925" y="6255385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38" name="图片 37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530" y="6236970"/>
            <a:ext cx="11616690" cy="525145"/>
          </a:xfrm>
          <a:prstGeom prst="rect">
            <a:avLst/>
          </a:prstGeom>
        </p:spPr>
      </p:pic>
      <p:sp>
        <p:nvSpPr>
          <p:cNvPr id="29" name="PA-矩形 4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249680" y="843915"/>
            <a:ext cx="10087610" cy="1082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ea typeface="楷体_GB2312" panose="02010609030101010101" charset="-122"/>
                <a:cs typeface="Times New Roman" panose="02020603050405020304" charset="0"/>
                <a:sym typeface="+mn-ea"/>
              </a:rPr>
              <a:t>(3) 当谓语动词是一般现在时和一般过去时，可以</a:t>
            </a:r>
            <a:endParaRPr sz="3200" b="1">
              <a:latin typeface="Times New Roman" panose="02020603050405020304" charset="0"/>
              <a:ea typeface="楷体_GB2312" panose="02010609030101010101" charset="-122"/>
              <a:cs typeface="Times New Roman" panose="02020603050405020304" charset="0"/>
              <a:sym typeface="+mn-ea"/>
            </a:endParaRPr>
          </a:p>
          <a:p>
            <a:pPr indent="0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ea typeface="楷体_GB2312" panose="02010609030101010101" charset="-122"/>
                <a:cs typeface="Times New Roman" panose="02020603050405020304" charset="0"/>
                <a:sym typeface="+mn-ea"/>
              </a:rPr>
              <a:t>用“do/does/did+动词原形”来强调。</a:t>
            </a:r>
            <a:endParaRPr sz="3200" b="1">
              <a:latin typeface="Times New Roman" panose="02020603050405020304" charset="0"/>
              <a:ea typeface="楷体_GB2312" panose="0201060903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9" name="PA-矩形 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308735" y="2203450"/>
            <a:ext cx="10297160" cy="1082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10000"/>
              </a:lnSpc>
            </a:pPr>
            <a:r>
              <a:rPr sz="3200" b="1" u="sng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Do</a:t>
            </a:r>
            <a:r>
              <a:rPr sz="3200" b="1">
                <a:latin typeface="Times New Roman" panose="02020603050405020304" charset="0"/>
                <a:sym typeface="+mn-ea"/>
              </a:rPr>
              <a:t> be careful when you cross the street.  过马路时，</a:t>
            </a:r>
            <a:endParaRPr sz="3200" b="1">
              <a:latin typeface="Times New Roman" panose="02020603050405020304" charset="0"/>
              <a:sym typeface="+mn-ea"/>
            </a:endParaRPr>
          </a:p>
          <a:p>
            <a:pPr indent="0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sym typeface="+mn-ea"/>
              </a:rPr>
              <a:t>千万要小心啊！</a:t>
            </a:r>
            <a:endParaRPr sz="3200" b="1">
              <a:latin typeface="Times New Roman" panose="02020603050405020304" charset="0"/>
              <a:sym typeface="+mn-ea"/>
            </a:endParaRPr>
          </a:p>
        </p:txBody>
      </p:sp>
      <p:sp>
        <p:nvSpPr>
          <p:cNvPr id="11" name="PA-矩形 4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371600" y="3502025"/>
            <a:ext cx="10297160" cy="541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sym typeface="+mn-ea"/>
              </a:rPr>
              <a:t>I </a:t>
            </a:r>
            <a:r>
              <a:rPr sz="3200" b="1" u="sng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do</a:t>
            </a:r>
            <a:r>
              <a:rPr sz="3200" b="1">
                <a:latin typeface="Times New Roman" panose="02020603050405020304" charset="0"/>
                <a:sym typeface="+mn-ea"/>
              </a:rPr>
              <a:t> like English. 我真的喜欢英语。</a:t>
            </a:r>
            <a:endParaRPr sz="3200" b="1">
              <a:latin typeface="Times New Roman" panose="02020603050405020304" charset="0"/>
              <a:sym typeface="+mn-ea"/>
            </a:endParaRPr>
          </a:p>
        </p:txBody>
      </p:sp>
      <p:sp>
        <p:nvSpPr>
          <p:cNvPr id="14" name="PA-矩形 4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355725" y="4243070"/>
            <a:ext cx="10297160" cy="541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sym typeface="+mn-ea"/>
              </a:rPr>
              <a:t>I </a:t>
            </a:r>
            <a:r>
              <a:rPr sz="3200" b="1" u="sng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did</a:t>
            </a:r>
            <a:r>
              <a:rPr sz="3200" b="1">
                <a:latin typeface="Times New Roman" panose="02020603050405020304" charset="0"/>
                <a:sym typeface="+mn-ea"/>
              </a:rPr>
              <a:t> see her just now. 我刚才真的看到她了。</a:t>
            </a:r>
            <a:endParaRPr sz="3200" b="1">
              <a:latin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9" grpId="0"/>
      <p:bldP spid="11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6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7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3" name="文本框 22"/>
          <p:cNvSpPr txBox="1"/>
          <p:nvPr/>
        </p:nvSpPr>
        <p:spPr>
          <a:xfrm>
            <a:off x="5162550" y="6308090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3" name="泪滴形 12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5" name="图片 14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0" name="图片 9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020" y="6269355"/>
            <a:ext cx="11616690" cy="525145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1527175" y="387350"/>
            <a:ext cx="4998085" cy="753745"/>
            <a:chOff x="2379" y="660"/>
            <a:chExt cx="7871" cy="1187"/>
          </a:xfrm>
        </p:grpSpPr>
        <p:pic>
          <p:nvPicPr>
            <p:cNvPr id="18" name="图片 17" descr="303b32303236373435353bb4f2bfaad7b4ccaccae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79" y="660"/>
              <a:ext cx="1187" cy="1187"/>
            </a:xfrm>
            <a:prstGeom prst="rect">
              <a:avLst/>
            </a:prstGeom>
          </p:spPr>
        </p:pic>
        <p:sp>
          <p:nvSpPr>
            <p:cNvPr id="21" name="圆角矩形 20"/>
            <p:cNvSpPr/>
            <p:nvPr/>
          </p:nvSpPr>
          <p:spPr>
            <a:xfrm>
              <a:off x="3517" y="766"/>
              <a:ext cx="6599" cy="91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693" y="715"/>
              <a:ext cx="6557" cy="10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indent="0"/>
              <a:r>
                <a:rPr lang="zh-CN" altLang="en-US" sz="36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charset="-122"/>
                  <a:cs typeface="Arial" panose="020B0604020202020204" pitchFamily="34" charset="0"/>
                </a:rPr>
                <a:t>早读</a:t>
              </a:r>
              <a:r>
                <a:rPr lang="en-US" altLang="zh-CN" sz="36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charset="-122"/>
                  <a:cs typeface="Arial" panose="020B0604020202020204" pitchFamily="34" charset="0"/>
                </a:rPr>
                <a:t>——</a:t>
              </a:r>
              <a:r>
                <a:rPr lang="zh-CN" altLang="en-US" sz="36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charset="-122"/>
                  <a:cs typeface="Arial" panose="020B0604020202020204" pitchFamily="34" charset="0"/>
                </a:rPr>
                <a:t>例句背诵</a:t>
              </a:r>
              <a:endParaRPr lang="zh-CN" altLang="en-US" sz="36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charset="-122"/>
                <a:cs typeface="Arial" panose="020B0604020202020204" pitchFamily="34" charset="0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689610" y="1416050"/>
            <a:ext cx="10877550" cy="27971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1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(1)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</a:rPr>
              <a:t>正是她在埃及经历了一些很刺激的奇遇。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indent="0">
              <a:lnSpc>
                <a:spcPct val="110000"/>
              </a:lnSpc>
            </a:pPr>
            <a:endParaRPr lang="en-US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indent="0">
              <a:lnSpc>
                <a:spcPct val="110000"/>
              </a:lnSpc>
            </a:pPr>
            <a:endParaRPr lang="en-US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indent="0">
              <a:lnSpc>
                <a:spcPct val="11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(2)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</a:rPr>
              <a:t>他做鬼脸来逗孩子们开心。</a:t>
            </a: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286510" y="2032000"/>
            <a:ext cx="1027366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It was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 she</a:t>
            </a:r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 that/who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 had some exciting adventures in Egypt.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304290" y="4177030"/>
            <a:ext cx="1002347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It was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 the children </a:t>
            </a:r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that/who/whom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 he made funny faces to amuse.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9" grpId="0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3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6" name="泪滴形 15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8" name="图片 17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7" name="文本框 36"/>
          <p:cNvSpPr txBox="1"/>
          <p:nvPr/>
        </p:nvSpPr>
        <p:spPr>
          <a:xfrm>
            <a:off x="5114925" y="6255385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38" name="图片 37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760" y="6269355"/>
            <a:ext cx="11616690" cy="525145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689610" y="1130300"/>
            <a:ext cx="10877550" cy="22561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1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(3)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</a:rPr>
              <a:t>正是在街角，我看见一个穿着红色衣服的女孩。</a:t>
            </a: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ea typeface="宋体" panose="02010600030101010101" pitchFamily="2" charset="-122"/>
              </a:rPr>
              <a:t>(4) 前天他给我打了四次电话。</a:t>
            </a: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03655" y="1746250"/>
            <a:ext cx="105486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It was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 at the corner of the street </a:t>
            </a:r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that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I saw a girl in red.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289685" y="3489960"/>
            <a:ext cx="1020064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It was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 the day before yesterday</a:t>
            </a:r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 that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he telephoned me four times.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9" grpId="0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3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6" name="泪滴形 15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8" name="图片 17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7" name="文本框 36"/>
          <p:cNvSpPr txBox="1"/>
          <p:nvPr/>
        </p:nvSpPr>
        <p:spPr>
          <a:xfrm>
            <a:off x="5114925" y="6255385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38" name="图片 37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270" y="6269355"/>
            <a:ext cx="11616690" cy="525145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689610" y="1289050"/>
            <a:ext cx="10877550" cy="22561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1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(5)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</a:rPr>
              <a:t>是在这个派对上他的粗鲁行为让大家都感到震惊了吗？</a:t>
            </a: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ea typeface="宋体" panose="02010600030101010101" pitchFamily="2" charset="-122"/>
              </a:rPr>
              <a:t>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(6)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</a:rPr>
              <a:t>这个小女孩是怎么爬上那么高的山的？</a:t>
            </a: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20165" y="1969135"/>
            <a:ext cx="101130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Was it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in this party </a:t>
            </a:r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that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 his rudeness shocked everyone?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254760" y="3629660"/>
            <a:ext cx="1044130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How was it that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 the little girl climbed up the mountain so high?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9" grpId="0"/>
      <p:bldP spid="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3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6" name="泪滴形 15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8" name="图片 17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7" name="文本框 36"/>
          <p:cNvSpPr txBox="1"/>
          <p:nvPr/>
        </p:nvSpPr>
        <p:spPr>
          <a:xfrm>
            <a:off x="5114925" y="6255385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38" name="图片 37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270" y="6269355"/>
            <a:ext cx="11616690" cy="525145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689610" y="1082675"/>
            <a:ext cx="10877550" cy="22561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1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(7)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</a:rPr>
              <a:t>你是什么时候意识到不对劲的？</a:t>
            </a: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(8)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</a:rPr>
              <a:t>直到11000年前人类才开始在该地区生活。</a:t>
            </a: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03655" y="1741170"/>
            <a:ext cx="101130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When was it that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 you realized something was wrong?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285875" y="3423920"/>
            <a:ext cx="999109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It was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not until 11,000 years ago </a:t>
            </a:r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that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 humans began living in the area.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4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3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6" name="泪滴形 15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8" name="图片 17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7" name="文本框 36"/>
          <p:cNvSpPr txBox="1"/>
          <p:nvPr/>
        </p:nvSpPr>
        <p:spPr>
          <a:xfrm>
            <a:off x="5114925" y="6255385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38" name="图片 37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270" y="6269355"/>
            <a:ext cx="11616690" cy="525145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689610" y="1019175"/>
            <a:ext cx="10652760" cy="38792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1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(9)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</a:rPr>
              <a:t>直到她到达办公室，她才想起她和一个重要的客户在希尔顿饭店有个会议。</a:t>
            </a: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(10)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</a:rPr>
              <a:t>她至少还写了信道谢。</a:t>
            </a: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72795" y="2207895"/>
            <a:ext cx="1115949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It was not until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she arrived at the office</a:t>
            </a:r>
            <a:r>
              <a:rPr lang="en-US" sz="3200" b="1" u="sng">
                <a:solidFill>
                  <a:srgbClr val="0000FF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 that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she remembered that she had a meeting with an important client at the Hilton Hotel.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69620" y="4824095"/>
            <a:ext cx="99910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She </a:t>
            </a:r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did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 at least write to say thank you.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4" grpId="0"/>
      <p:bldP spid="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6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7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3" name="文本框 22"/>
          <p:cNvSpPr txBox="1"/>
          <p:nvPr/>
        </p:nvSpPr>
        <p:spPr>
          <a:xfrm>
            <a:off x="5162550" y="6308090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3" name="泪滴形 12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5" name="图片 14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0" name="图片 9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020" y="6269355"/>
            <a:ext cx="11616690" cy="525145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1272540" y="228600"/>
            <a:ext cx="4998085" cy="753745"/>
            <a:chOff x="2379" y="660"/>
            <a:chExt cx="7871" cy="1187"/>
          </a:xfrm>
        </p:grpSpPr>
        <p:pic>
          <p:nvPicPr>
            <p:cNvPr id="20" name="图片 19" descr="303b32303236373435353bb4f2bfaad7b4ccaccae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79" y="660"/>
              <a:ext cx="1187" cy="1187"/>
            </a:xfrm>
            <a:prstGeom prst="rect">
              <a:avLst/>
            </a:prstGeom>
          </p:spPr>
        </p:pic>
        <p:sp>
          <p:nvSpPr>
            <p:cNvPr id="21" name="圆角矩形 20"/>
            <p:cNvSpPr/>
            <p:nvPr/>
          </p:nvSpPr>
          <p:spPr>
            <a:xfrm>
              <a:off x="3517" y="766"/>
              <a:ext cx="6599" cy="91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693" y="715"/>
              <a:ext cx="6557" cy="10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indent="0"/>
              <a:r>
                <a:rPr lang="zh-CN" altLang="en-US" sz="36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charset="-122"/>
                  <a:cs typeface="Arial" panose="020B0604020202020204" pitchFamily="34" charset="0"/>
                </a:rPr>
                <a:t>晚练</a:t>
              </a:r>
              <a:r>
                <a:rPr lang="en-US" altLang="zh-CN" sz="36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charset="-122"/>
                  <a:cs typeface="Arial" panose="020B0604020202020204" pitchFamily="34" charset="0"/>
                </a:rPr>
                <a:t>——</a:t>
              </a:r>
              <a:r>
                <a:rPr lang="zh-CN" altLang="en-US" sz="36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charset="-122"/>
                  <a:cs typeface="Arial" panose="020B0604020202020204" pitchFamily="34" charset="0"/>
                </a:rPr>
                <a:t>灵活运用</a:t>
              </a:r>
              <a:endParaRPr lang="zh-CN" altLang="en-US" sz="36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charset="-122"/>
                <a:cs typeface="Arial" panose="020B0604020202020204" pitchFamily="34" charset="0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647700" y="2326640"/>
            <a:ext cx="11262360" cy="2584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90000"/>
              </a:lnSpc>
            </a:pPr>
            <a:r>
              <a:rPr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(1) 正是他所做的事把我们从可怕的地震中救了出来。 (强调主语)</a:t>
            </a:r>
            <a:endParaRPr sz="30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</a:pPr>
            <a:endParaRPr sz="30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</a:pPr>
            <a:endParaRPr sz="30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</a:pPr>
            <a:endParaRPr sz="30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</a:pPr>
            <a:r>
              <a:rPr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(2) 这些天他们大肆宣传的正是一场由某著名歌唱家举办的音乐</a:t>
            </a:r>
            <a:endParaRPr sz="30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</a:pPr>
            <a:r>
              <a:rPr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会。 (强调宾语)</a:t>
            </a:r>
            <a:endParaRPr sz="30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41985" y="1191260"/>
            <a:ext cx="1149604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000" b="1">
                <a:latin typeface="Times New Roman" panose="02020603050405020304" charset="0"/>
                <a:ea typeface="宋体" panose="02010600030101010101" pitchFamily="2" charset="-122"/>
              </a:rPr>
              <a:t>根据括号内的提示，结合“强调句”句型翻译下列句子，然后朗读背诵。</a:t>
            </a:r>
            <a:endParaRPr lang="zh-CN" sz="30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23265" y="2927985"/>
            <a:ext cx="116808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ea"/>
              </a:rPr>
              <a:t>It was what he did that saved all of us from the terrible earthquake.</a:t>
            </a:r>
            <a:endParaRPr lang="en-US" sz="28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05485" y="4904740"/>
            <a:ext cx="1179512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ea"/>
              </a:rPr>
              <a:t>It is the concert to be held by a famous singer that they advertise quite widely these days.</a:t>
            </a:r>
            <a:endParaRPr lang="en-US" sz="28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4" grpId="0"/>
      <p:bldP spid="26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3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6" name="泪滴形 15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8" name="图片 17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7" name="文本框 36"/>
          <p:cNvSpPr txBox="1"/>
          <p:nvPr/>
        </p:nvSpPr>
        <p:spPr>
          <a:xfrm>
            <a:off x="5114925" y="6255385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38" name="图片 37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270" y="6269355"/>
            <a:ext cx="11616690" cy="525145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986790" y="830580"/>
            <a:ext cx="10223500" cy="38792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(3) 正是不断地从失败中吸取教训，我们才能迅速取得成功。 (强调状语)</a:t>
            </a: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(4) 她是在开始学习戏剧课程时才真正不再害羞。 (强调状语)</a:t>
            </a: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525270" y="4639310"/>
            <a:ext cx="1067498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30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It was when she started drama classes that she really came out of herself.</a:t>
            </a:r>
            <a:endParaRPr lang="en-US" sz="30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577975" y="2036445"/>
            <a:ext cx="1301940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0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ea"/>
              </a:rPr>
              <a:t>It is by constantly learning from failure that we can </a:t>
            </a:r>
            <a:endParaRPr lang="en-US" sz="30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  <a:sym typeface="+mn-ea"/>
            </a:endParaRPr>
          </a:p>
          <a:p>
            <a:pPr algn="l"/>
            <a:r>
              <a:rPr lang="en-US" sz="30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ea"/>
              </a:rPr>
              <a:t>achieve success quickly.</a:t>
            </a:r>
            <a:endParaRPr lang="en-US" sz="30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6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7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3" name="文本框 22"/>
          <p:cNvSpPr txBox="1"/>
          <p:nvPr/>
        </p:nvSpPr>
        <p:spPr>
          <a:xfrm>
            <a:off x="5162550" y="6308090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3" name="泪滴形 12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5" name="图片 14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0" name="图片 9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020" y="6269355"/>
            <a:ext cx="11616690" cy="52514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056640" y="702945"/>
            <a:ext cx="10481945" cy="33381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(5) 就是因为孩子们病了，我们才不得不推迟去法国的</a:t>
            </a: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计划。 (强调状语)</a:t>
            </a: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(6) 小偷是从窗户进来的吗？ (一般疑问句的强调句型)</a:t>
            </a: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661795" y="4064000"/>
            <a:ext cx="10513060" cy="553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30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Was it through the window that the thief got in?</a:t>
            </a:r>
            <a:endParaRPr lang="en-US" sz="30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662430" y="1952625"/>
            <a:ext cx="1008697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0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ea"/>
              </a:rPr>
              <a:t>It is because the children are ill that we have to postpone our plan of going to France.</a:t>
            </a:r>
            <a:endParaRPr lang="en-US" sz="30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3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6" name="泪滴形 15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8" name="图片 17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7" name="文本框 36"/>
          <p:cNvSpPr txBox="1"/>
          <p:nvPr/>
        </p:nvSpPr>
        <p:spPr>
          <a:xfrm>
            <a:off x="5114925" y="6255385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38" name="图片 37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270" y="6269355"/>
            <a:ext cx="11616690" cy="525145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1051560" y="706755"/>
            <a:ext cx="10513695" cy="33381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(7) 究竟是为什么她没能进入艺术学院？ (why)</a:t>
            </a: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(8) 他确实说过这个周末他会回家参加我们的聚会，但</a:t>
            </a: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他没有。 (do)</a:t>
            </a: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537970" y="4004310"/>
            <a:ext cx="986980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30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He did say that he would come home for our party this weekend, but he failed.</a:t>
            </a:r>
            <a:endParaRPr lang="en-US" sz="30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581785" y="1412875"/>
            <a:ext cx="997458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0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ea"/>
              </a:rPr>
              <a:t>Why was it that she failed to be admitted into art college?</a:t>
            </a:r>
            <a:endParaRPr lang="en-US" sz="30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3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6" name="泪滴形 15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8" name="图片 17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7" name="文本框 36"/>
          <p:cNvSpPr txBox="1"/>
          <p:nvPr/>
        </p:nvSpPr>
        <p:spPr>
          <a:xfrm>
            <a:off x="5114925" y="6255385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38" name="图片 37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270" y="6269355"/>
            <a:ext cx="11616690" cy="525145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1083310" y="846455"/>
            <a:ext cx="10659745" cy="33381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(9) 直到发生余震，他们才意识到自己身处危险之中。 (not until)</a:t>
            </a: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(10) 很多人直到生病后才意识到健康的重要性。 (not until)</a:t>
            </a: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636395" y="4241165"/>
            <a:ext cx="10593705" cy="983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29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It is not until they are ill that many people realize the importance of health.</a:t>
            </a:r>
            <a:endParaRPr lang="en-US" sz="29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654810" y="2068195"/>
            <a:ext cx="9943465" cy="9836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29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ea"/>
              </a:rPr>
              <a:t>It was not until the aftershocks that they realized they were in danger.</a:t>
            </a:r>
            <a:endParaRPr lang="en-US" sz="29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6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9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7" name="文本框 16"/>
          <p:cNvSpPr txBox="1"/>
          <p:nvPr/>
        </p:nvSpPr>
        <p:spPr>
          <a:xfrm>
            <a:off x="5120640" y="3170555"/>
            <a:ext cx="6421755" cy="119888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en-US" altLang="zh-CN" sz="7200" dirty="0">
                <a:solidFill>
                  <a:srgbClr val="FE9B1C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ea typeface="思源黑体 CN Bold" panose="020B0800000000000000" pitchFamily="34" charset="-122"/>
                <a:cs typeface="Arial" panose="020B0604020202020204" pitchFamily="34" charset="0"/>
              </a:rPr>
              <a:t>THANK YOU</a:t>
            </a:r>
            <a:endParaRPr lang="en-US" altLang="zh-CN" sz="7200" dirty="0">
              <a:solidFill>
                <a:srgbClr val="FE9B1C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ea typeface="思源黑体 CN Bold" panose="020B0800000000000000" pitchFamily="34" charset="-122"/>
              <a:cs typeface="Arial" panose="020B06040202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487670" y="1821815"/>
            <a:ext cx="558800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sz="5400" dirty="0">
                <a:solidFill>
                  <a:srgbClr val="2C5E3B">
                    <a:alpha val="12000"/>
                  </a:srgbClr>
                </a:solidFill>
                <a:latin typeface="字魂105号-简雅黑" panose="00000500000000000000" pitchFamily="2" charset="-122"/>
                <a:ea typeface="字魂105号-简雅黑" panose="00000500000000000000" pitchFamily="2" charset="-122"/>
              </a:rPr>
              <a:t>AIFENG</a:t>
            </a:r>
            <a:endParaRPr lang="en-US" sz="5400" dirty="0">
              <a:solidFill>
                <a:srgbClr val="2C5E3B">
                  <a:alpha val="12000"/>
                </a:srgbClr>
              </a:solidFill>
              <a:latin typeface="字魂105号-简雅黑" panose="00000500000000000000" pitchFamily="2" charset="-122"/>
              <a:ea typeface="字魂105号-简雅黑" panose="00000500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476625" y="5777155"/>
            <a:ext cx="5238750" cy="22987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en-US" sz="900" dirty="0">
                <a:solidFill>
                  <a:schemeClr val="bg1">
                    <a:lumMod val="85000"/>
                  </a:schemeClr>
                </a:solidFill>
                <a:latin typeface="+mj-lt"/>
                <a:ea typeface="+mj-lt"/>
              </a:rPr>
              <a:t>AIFENGDAKETANG</a:t>
            </a:r>
            <a:endParaRPr lang="en-US" sz="900" dirty="0">
              <a:solidFill>
                <a:schemeClr val="bg1">
                  <a:lumMod val="85000"/>
                </a:schemeClr>
              </a:solidFill>
              <a:latin typeface="+mj-lt"/>
              <a:ea typeface="+mj-lt"/>
            </a:endParaRPr>
          </a:p>
        </p:txBody>
      </p:sp>
      <p:pic>
        <p:nvPicPr>
          <p:cNvPr id="25" name="图片 24" descr="logo透底不带光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73340" y="266700"/>
            <a:ext cx="1449705" cy="13373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4" name="文本框 43"/>
          <p:cNvSpPr txBox="1"/>
          <p:nvPr/>
        </p:nvSpPr>
        <p:spPr>
          <a:xfrm>
            <a:off x="6529070" y="5869940"/>
            <a:ext cx="3738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>
                <a:solidFill>
                  <a:srgbClr val="FE9B1C"/>
                </a:solidFill>
                <a:latin typeface="思源黑体 CN Regular" panose="020B0500000000000000" charset="-122"/>
                <a:ea typeface="思源黑体 CN Regular" panose="020B0500000000000000" charset="-122"/>
                <a:cs typeface="思源黑体 CN Regular" panose="020B0500000000000000" charset="-122"/>
              </a:rPr>
              <a:t>精准备考</a:t>
            </a:r>
            <a:r>
              <a:rPr lang="en-US" altLang="zh-CN">
                <a:solidFill>
                  <a:srgbClr val="FE9B1C"/>
                </a:solidFill>
                <a:latin typeface="思源黑体 CN Regular" panose="020B0500000000000000" charset="-122"/>
                <a:ea typeface="思源黑体 CN Regular" panose="020B0500000000000000" charset="-122"/>
                <a:cs typeface="思源黑体 CN Regular" panose="020B0500000000000000" charset="-122"/>
              </a:rPr>
              <a:t>,</a:t>
            </a:r>
            <a:r>
              <a:rPr lang="zh-CN" altLang="en-US">
                <a:solidFill>
                  <a:srgbClr val="FE9B1C"/>
                </a:solidFill>
                <a:latin typeface="思源黑体 CN Regular" panose="020B0500000000000000" charset="-122"/>
                <a:ea typeface="思源黑体 CN Regular" panose="020B0500000000000000" charset="-122"/>
                <a:cs typeface="思源黑体 CN Regular" panose="020B0500000000000000" charset="-122"/>
              </a:rPr>
              <a:t>高效提分</a:t>
            </a:r>
            <a:r>
              <a:rPr lang="en-US" altLang="zh-CN">
                <a:solidFill>
                  <a:srgbClr val="FE9B1C"/>
                </a:solidFill>
                <a:latin typeface="思源黑体 CN Regular" panose="020B0500000000000000" charset="-122"/>
                <a:ea typeface="思源黑体 CN Regular" panose="020B0500000000000000" charset="-122"/>
                <a:cs typeface="思源黑体 CN Regular" panose="020B0500000000000000" charset="-122"/>
              </a:rPr>
              <a:t>,</a:t>
            </a:r>
            <a:r>
              <a:rPr lang="zh-CN" altLang="en-US">
                <a:solidFill>
                  <a:srgbClr val="FE9B1C"/>
                </a:solidFill>
                <a:latin typeface="思源黑体 CN Regular" panose="020B0500000000000000" charset="-122"/>
                <a:ea typeface="思源黑体 CN Regular" panose="020B0500000000000000" charset="-122"/>
                <a:cs typeface="思源黑体 CN Regular" panose="020B0500000000000000" charset="-122"/>
              </a:rPr>
              <a:t>上爱疯大课堂！</a:t>
            </a:r>
            <a:endParaRPr lang="zh-CN" altLang="en-US">
              <a:solidFill>
                <a:srgbClr val="FE9B1C"/>
              </a:solidFill>
              <a:latin typeface="思源黑体 CN Regular" panose="020B0500000000000000" charset="-122"/>
              <a:ea typeface="思源黑体 CN Regular" panose="020B0500000000000000" charset="-122"/>
              <a:cs typeface="思源黑体 CN Regular" panose="020B0500000000000000" charset="-122"/>
            </a:endParaRPr>
          </a:p>
        </p:txBody>
      </p:sp>
      <p:sp>
        <p:nvSpPr>
          <p:cNvPr id="26" name="任意多边形: 形状 25"/>
          <p:cNvSpPr/>
          <p:nvPr/>
        </p:nvSpPr>
        <p:spPr>
          <a:xfrm>
            <a:off x="0" y="0"/>
            <a:ext cx="4118610" cy="1950085"/>
          </a:xfrm>
          <a:custGeom>
            <a:avLst/>
            <a:gdLst>
              <a:gd name="connsiteX0" fmla="*/ 0 w 8106048"/>
              <a:gd name="connsiteY0" fmla="*/ 0 h 3838689"/>
              <a:gd name="connsiteX1" fmla="*/ 8106048 w 8106048"/>
              <a:gd name="connsiteY1" fmla="*/ 0 h 3838689"/>
              <a:gd name="connsiteX2" fmla="*/ 8050014 w 8106048"/>
              <a:gd name="connsiteY2" fmla="*/ 264568 h 3838689"/>
              <a:gd name="connsiteX3" fmla="*/ 7941789 w 8106048"/>
              <a:gd name="connsiteY3" fmla="*/ 541909 h 3838689"/>
              <a:gd name="connsiteX4" fmla="*/ 6328259 w 8106048"/>
              <a:gd name="connsiteY4" fmla="*/ 1329930 h 3838689"/>
              <a:gd name="connsiteX5" fmla="*/ 6050870 w 8106048"/>
              <a:gd name="connsiteY5" fmla="*/ 1319455 h 3838689"/>
              <a:gd name="connsiteX6" fmla="*/ 3623706 w 8106048"/>
              <a:gd name="connsiteY6" fmla="*/ 814548 h 3838689"/>
              <a:gd name="connsiteX7" fmla="*/ 2858712 w 8106048"/>
              <a:gd name="connsiteY7" fmla="*/ 703991 h 3838689"/>
              <a:gd name="connsiteX8" fmla="*/ 1782785 w 8106048"/>
              <a:gd name="connsiteY8" fmla="*/ 1195752 h 3838689"/>
              <a:gd name="connsiteX9" fmla="*/ 821444 w 8106048"/>
              <a:gd name="connsiteY9" fmla="*/ 3157364 h 3838689"/>
              <a:gd name="connsiteX10" fmla="*/ 102593 w 8106048"/>
              <a:gd name="connsiteY10" fmla="*/ 3795892 h 3838689"/>
              <a:gd name="connsiteX11" fmla="*/ 0 w 8106048"/>
              <a:gd name="connsiteY11" fmla="*/ 3838689 h 38386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106048" h="3838689">
                <a:moveTo>
                  <a:pt x="0" y="0"/>
                </a:moveTo>
                <a:lnTo>
                  <a:pt x="8106048" y="0"/>
                </a:lnTo>
                <a:lnTo>
                  <a:pt x="8050014" y="264568"/>
                </a:lnTo>
                <a:cubicBezTo>
                  <a:pt x="8021802" y="360128"/>
                  <a:pt x="7985957" y="452789"/>
                  <a:pt x="7941789" y="541909"/>
                </a:cubicBezTo>
                <a:cubicBezTo>
                  <a:pt x="7636156" y="1154489"/>
                  <a:pt x="6966750" y="1329930"/>
                  <a:pt x="6328259" y="1329930"/>
                </a:cubicBezTo>
                <a:cubicBezTo>
                  <a:pt x="6234750" y="1329930"/>
                  <a:pt x="6141835" y="1326156"/>
                  <a:pt x="6050870" y="1319455"/>
                </a:cubicBezTo>
                <a:cubicBezTo>
                  <a:pt x="5229856" y="1258346"/>
                  <a:pt x="4419487" y="1012465"/>
                  <a:pt x="3623706" y="814548"/>
                </a:cubicBezTo>
                <a:cubicBezTo>
                  <a:pt x="3365188" y="750258"/>
                  <a:pt x="3106458" y="703991"/>
                  <a:pt x="2858712" y="703991"/>
                </a:cubicBezTo>
                <a:cubicBezTo>
                  <a:pt x="2454651" y="703991"/>
                  <a:pt x="2079809" y="827059"/>
                  <a:pt x="1782785" y="1195752"/>
                </a:cubicBezTo>
                <a:cubicBezTo>
                  <a:pt x="1316767" y="1774405"/>
                  <a:pt x="1207694" y="2534267"/>
                  <a:pt x="821444" y="3157364"/>
                </a:cubicBezTo>
                <a:cubicBezTo>
                  <a:pt x="637766" y="3453476"/>
                  <a:pt x="387939" y="3662139"/>
                  <a:pt x="102593" y="3795892"/>
                </a:cubicBezTo>
                <a:lnTo>
                  <a:pt x="0" y="3838689"/>
                </a:lnTo>
                <a:close/>
              </a:path>
            </a:pathLst>
          </a:custGeom>
          <a:solidFill>
            <a:srgbClr val="FE9B1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8" name="任意多边形: 形状 27"/>
          <p:cNvSpPr/>
          <p:nvPr/>
        </p:nvSpPr>
        <p:spPr>
          <a:xfrm>
            <a:off x="0" y="0"/>
            <a:ext cx="1743710" cy="1336040"/>
          </a:xfrm>
          <a:custGeom>
            <a:avLst/>
            <a:gdLst>
              <a:gd name="connsiteX0" fmla="*/ 0 w 1655136"/>
              <a:gd name="connsiteY0" fmla="*/ 0 h 1268582"/>
              <a:gd name="connsiteX1" fmla="*/ 1655136 w 1655136"/>
              <a:gd name="connsiteY1" fmla="*/ 0 h 1268582"/>
              <a:gd name="connsiteX2" fmla="*/ 1650243 w 1655136"/>
              <a:gd name="connsiteY2" fmla="*/ 40089 h 1268582"/>
              <a:gd name="connsiteX3" fmla="*/ 1051698 w 1655136"/>
              <a:gd name="connsiteY3" fmla="*/ 927666 h 1268582"/>
              <a:gd name="connsiteX4" fmla="*/ 175470 w 1655136"/>
              <a:gd name="connsiteY4" fmla="*/ 1268582 h 1268582"/>
              <a:gd name="connsiteX5" fmla="*/ 5312 w 1655136"/>
              <a:gd name="connsiteY5" fmla="*/ 1256183 h 1268582"/>
              <a:gd name="connsiteX6" fmla="*/ 0 w 1655136"/>
              <a:gd name="connsiteY6" fmla="*/ 1255005 h 1268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55136" h="1268582">
                <a:moveTo>
                  <a:pt x="0" y="0"/>
                </a:moveTo>
                <a:lnTo>
                  <a:pt x="1655136" y="0"/>
                </a:lnTo>
                <a:lnTo>
                  <a:pt x="1650243" y="40089"/>
                </a:lnTo>
                <a:cubicBezTo>
                  <a:pt x="1591445" y="324029"/>
                  <a:pt x="1405909" y="632124"/>
                  <a:pt x="1051698" y="927666"/>
                </a:cubicBezTo>
                <a:cubicBezTo>
                  <a:pt x="764216" y="1167270"/>
                  <a:pt x="458117" y="1268582"/>
                  <a:pt x="175470" y="1268582"/>
                </a:cubicBezTo>
                <a:cubicBezTo>
                  <a:pt x="117649" y="1268582"/>
                  <a:pt x="60810" y="1264343"/>
                  <a:pt x="5312" y="1256183"/>
                </a:cubicBezTo>
                <a:lnTo>
                  <a:pt x="0" y="1255005"/>
                </a:lnTo>
                <a:close/>
              </a:path>
            </a:pathLst>
          </a:custGeom>
          <a:solidFill>
            <a:srgbClr val="FAC5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50" name="椭圆 49"/>
          <p:cNvSpPr/>
          <p:nvPr/>
        </p:nvSpPr>
        <p:spPr>
          <a:xfrm>
            <a:off x="1056640" y="762000"/>
            <a:ext cx="354330" cy="354330"/>
          </a:xfrm>
          <a:prstGeom prst="ellipse">
            <a:avLst/>
          </a:prstGeom>
          <a:solidFill>
            <a:srgbClr val="FCDF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1953260" y="5041265"/>
            <a:ext cx="828675" cy="828675"/>
          </a:xfrm>
          <a:prstGeom prst="ellipse">
            <a:avLst/>
          </a:prstGeom>
          <a:solidFill>
            <a:srgbClr val="FCDFA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781935" y="4641850"/>
            <a:ext cx="288925" cy="288925"/>
          </a:xfrm>
          <a:prstGeom prst="ellipse">
            <a:avLst/>
          </a:prstGeom>
          <a:solidFill>
            <a:srgbClr val="FCDFA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p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5" name="图片 14" descr="读写含购买链接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970" y="0"/>
            <a:ext cx="4264660" cy="68573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24" grpId="0"/>
      <p:bldP spid="26" grpId="0" bldLvl="0" animBg="1"/>
      <p:bldP spid="28" grpId="0" bldLvl="0" animBg="1"/>
      <p:bldP spid="50" grpId="0" bldLvl="0" animBg="1"/>
      <p:bldP spid="19" grpId="0" bldLvl="0" animBg="1"/>
      <p:bldP spid="11" grpId="0" bldLvl="0" animBg="1"/>
    </p:bldLst>
  </p:timing>
</p:sld>
</file>

<file path=ppt/tags/tag1.xml><?xml version="1.0" encoding="utf-8"?>
<p:tagLst xmlns:p="http://schemas.openxmlformats.org/presentationml/2006/main">
  <p:tag name="PA" val="v5.2.11"/>
</p:tagLst>
</file>

<file path=ppt/tags/tag2.xml><?xml version="1.0" encoding="utf-8"?>
<p:tagLst xmlns:p="http://schemas.openxmlformats.org/presentationml/2006/main">
  <p:tag name="PA" val="v5.2.11"/>
</p:tagLst>
</file>

<file path=ppt/tags/tag3.xml><?xml version="1.0" encoding="utf-8"?>
<p:tagLst xmlns:p="http://schemas.openxmlformats.org/presentationml/2006/main">
  <p:tag name="PA" val="v5.2.11"/>
</p:tagLst>
</file>

<file path=ppt/tags/tag4.xml><?xml version="1.0" encoding="utf-8"?>
<p:tagLst xmlns:p="http://schemas.openxmlformats.org/presentationml/2006/main">
  <p:tag name="PA" val="v5.2.11"/>
</p:tagLst>
</file>

<file path=ppt/tags/tag5.xml><?xml version="1.0" encoding="utf-8"?>
<p:tagLst xmlns:p="http://schemas.openxmlformats.org/presentationml/2006/main">
  <p:tag name="PA" val="v5.2.11"/>
</p:tagLst>
</file>

<file path=ppt/tags/tag6.xml><?xml version="1.0" encoding="utf-8"?>
<p:tagLst xmlns:p="http://schemas.openxmlformats.org/presentationml/2006/main">
  <p:tag name="PA" val="v5.2.11"/>
</p:tagLst>
</file>

<file path=ppt/tags/tag7.xml><?xml version="1.0" encoding="utf-8"?>
<p:tagLst xmlns:p="http://schemas.openxmlformats.org/presentationml/2006/main">
  <p:tag name="PA" val="v5.2.11"/>
</p:tagLst>
</file>

<file path=ppt/tags/tag8.xml><?xml version="1.0" encoding="utf-8"?>
<p:tagLst xmlns:p="http://schemas.openxmlformats.org/presentationml/2006/main">
  <p:tag name="PA" val="v5.2.11"/>
</p:tagLst>
</file>

<file path=ppt/tags/tag9.xml><?xml version="1.0" encoding="utf-8"?>
<p:tagLst xmlns:p="http://schemas.openxmlformats.org/presentationml/2006/main">
  <p:tag name="PA" val="v5.2.11"/>
</p:tagLst>
</file>

<file path=ppt/tags/tag10.xml><?xml version="1.0" encoding="utf-8"?>
<p:tagLst xmlns:p="http://schemas.openxmlformats.org/presentationml/2006/main">
  <p:tag name="PA" val="v5.2.11"/>
</p:tagLst>
</file>

<file path=ppt/tags/tag11.xml><?xml version="1.0" encoding="utf-8"?>
<p:tagLst xmlns:p="http://schemas.openxmlformats.org/presentationml/2006/main">
  <p:tag name="PA" val="v5.2.11"/>
</p:tagLst>
</file>

<file path=ppt/tags/tag12.xml><?xml version="1.0" encoding="utf-8"?>
<p:tagLst xmlns:p="http://schemas.openxmlformats.org/presentationml/2006/main">
  <p:tag name="PA" val="v5.2.11"/>
</p:tagLst>
</file>

<file path=ppt/tags/tag13.xml><?xml version="1.0" encoding="utf-8"?>
<p:tagLst xmlns:p="http://schemas.openxmlformats.org/presentationml/2006/main">
  <p:tag name="PA" val="v5.2.11"/>
</p:tagLst>
</file>

<file path=ppt/tags/tag14.xml><?xml version="1.0" encoding="utf-8"?>
<p:tagLst xmlns:p="http://schemas.openxmlformats.org/presentationml/2006/main">
  <p:tag name="PA" val="v5.2.11"/>
</p:tagLst>
</file>

<file path=ppt/tags/tag15.xml><?xml version="1.0" encoding="utf-8"?>
<p:tagLst xmlns:p="http://schemas.openxmlformats.org/presentationml/2006/main">
  <p:tag name="commondata" val="eyJoZGlkIjoiZjk4MGFlNGZmMzVjOWU0NDM4OTQ1NWE0OGE1ODdhZjI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2C5E3B"/>
        </a:solidFill>
        <a:ln>
          <a:noFill/>
        </a:ln>
      </a:spPr>
      <a:bodyPr lIns="128552" tIns="129600" rIns="129600" bIns="129600" rtlCol="0" anchor="ctr" anchorCtr="0"/>
      <a:lstStyle>
        <a:defPPr algn="ctr">
          <a:defRPr sz="2000" b="1">
            <a:solidFill>
              <a:schemeClr val="bg1"/>
            </a:solidFill>
            <a:latin typeface="思源黑体 CN Heavy" panose="020B0A00000000000000" pitchFamily="34" charset="-122"/>
            <a:ea typeface="思源黑体 CN Heavy" panose="020B0A00000000000000" pitchFamily="34" charset="-122"/>
            <a:cs typeface="+mn-ea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3317</Words>
  <Application>WPS 演示</Application>
  <PresentationFormat>宽屏</PresentationFormat>
  <Paragraphs>207</Paragraphs>
  <Slides>18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4" baseType="lpstr">
      <vt:lpstr>Arial</vt:lpstr>
      <vt:lpstr>宋体</vt:lpstr>
      <vt:lpstr>Wingdings</vt:lpstr>
      <vt:lpstr>思源黑体 CN Heavy</vt:lpstr>
      <vt:lpstr>黑体</vt:lpstr>
      <vt:lpstr>字魂105号-简雅黑</vt:lpstr>
      <vt:lpstr>Times New Roman</vt:lpstr>
      <vt:lpstr>楷体_GB2312</vt:lpstr>
      <vt:lpstr>思源黑体 CN Bold</vt:lpstr>
      <vt:lpstr>思源黑体 CN Regular</vt:lpstr>
      <vt:lpstr>等线</vt:lpstr>
      <vt:lpstr>等线 Light</vt:lpstr>
      <vt:lpstr>微软雅黑</vt:lpstr>
      <vt:lpstr>Arial Unicode MS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Bing-</dc:creator>
  <cp:lastModifiedBy>煮酒的冬天</cp:lastModifiedBy>
  <cp:revision>105</cp:revision>
  <dcterms:created xsi:type="dcterms:W3CDTF">2020-03-02T02:09:00Z</dcterms:created>
  <dcterms:modified xsi:type="dcterms:W3CDTF">2024-03-27T01:10:14Z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2052-12.1.0.16399</vt:lpwstr>
  </property>
  <property fmtid="{D5CDD505-2E9C-101B-9397-08002B2CF9AE}" pid="3" name="ICV">
    <vt:lpwstr>0344C3A7A432463887DB2359B11A0197</vt:lpwstr>
  </property>
</Properties>
</file>