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3" r:id="rId1"/>
  </p:sldMasterIdLst>
  <p:notesMasterIdLst>
    <p:notesMasterId r:id="rId25"/>
  </p:notesMasterIdLst>
  <p:handoutMasterIdLst>
    <p:handoutMasterId r:id="rId26"/>
  </p:handoutMasterIdLst>
  <p:sldIdLst>
    <p:sldId id="961" r:id="rId2"/>
    <p:sldId id="533" r:id="rId3"/>
    <p:sldId id="510" r:id="rId4"/>
    <p:sldId id="1047" r:id="rId5"/>
    <p:sldId id="700" r:id="rId6"/>
    <p:sldId id="986" r:id="rId7"/>
    <p:sldId id="704" r:id="rId8"/>
    <p:sldId id="706" r:id="rId9"/>
    <p:sldId id="1049" r:id="rId10"/>
    <p:sldId id="1018" r:id="rId11"/>
    <p:sldId id="1050" r:id="rId12"/>
    <p:sldId id="830" r:id="rId13"/>
    <p:sldId id="1019" r:id="rId14"/>
    <p:sldId id="1021" r:id="rId15"/>
    <p:sldId id="1025" r:id="rId16"/>
    <p:sldId id="1051" r:id="rId17"/>
    <p:sldId id="1031" r:id="rId18"/>
    <p:sldId id="1052" r:id="rId19"/>
    <p:sldId id="1037" r:id="rId20"/>
    <p:sldId id="1053" r:id="rId21"/>
    <p:sldId id="1039" r:id="rId22"/>
    <p:sldId id="1054" r:id="rId23"/>
    <p:sldId id="1055" r:id="rId24"/>
  </p:sldIdLst>
  <p:sldSz cx="12190413" cy="6859588"/>
  <p:notesSz cx="6858000" cy="9144000"/>
  <p:defaultText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CCFF"/>
    <a:srgbClr val="00CC00"/>
    <a:srgbClr val="0066FF"/>
    <a:srgbClr val="CC00FF"/>
    <a:srgbClr val="99FF99"/>
    <a:srgbClr val="6600FF"/>
    <a:srgbClr val="000000"/>
    <a:srgbClr val="0000CC"/>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浅色样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5758FB7-9AC5-4552-8A53-C91805E547FA}" styleName="主题样式 1 - 强调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159" autoAdjust="0"/>
    <p:restoredTop sz="92254" autoAdjust="0"/>
  </p:normalViewPr>
  <p:slideViewPr>
    <p:cSldViewPr>
      <p:cViewPr>
        <p:scale>
          <a:sx n="75" d="100"/>
          <a:sy n="75" d="100"/>
        </p:scale>
        <p:origin x="-1434" y="-936"/>
      </p:cViewPr>
      <p:guideLst>
        <p:guide orient="horz" pos="2161"/>
        <p:guide pos="384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86" d="100"/>
          <a:sy n="86" d="100"/>
        </p:scale>
        <p:origin x="-3846"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t>2016/2/23</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t>‹#›</a:t>
            </a:fld>
            <a:endParaRPr lang="zh-CN" altLang="en-US"/>
          </a:p>
        </p:txBody>
      </p:sp>
    </p:spTree>
    <p:extLst>
      <p:ext uri="{BB962C8B-B14F-4D97-AF65-F5344CB8AC3E}">
        <p14:creationId xmlns:p14="http://schemas.microsoft.com/office/powerpoint/2010/main" val="7236699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t>2016/2/23</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t>‹#›</a:t>
            </a:fld>
            <a:endParaRPr lang="zh-CN" altLang="en-US"/>
          </a:p>
        </p:txBody>
      </p:sp>
    </p:spTree>
    <p:extLst>
      <p:ext uri="{BB962C8B-B14F-4D97-AF65-F5344CB8AC3E}">
        <p14:creationId xmlns:p14="http://schemas.microsoft.com/office/powerpoint/2010/main" val="1916352994"/>
      </p:ext>
    </p:extLst>
  </p:cSld>
  <p:clrMap bg1="lt1" tx1="dk1" bg2="lt2" tx2="dk2" accent1="accent1" accent2="accent2" accent3="accent3" accent4="accent4" accent5="accent5" accent6="accent6" hlink="hlink" folHlink="folHlink"/>
  <p:notesStyle>
    <a:lvl1pPr marL="0" algn="l" defTabSz="1219140" rtl="0" eaLnBrk="1" latinLnBrk="0" hangingPunct="1">
      <a:defRPr sz="1600" kern="1200">
        <a:solidFill>
          <a:schemeClr val="tx1"/>
        </a:solidFill>
        <a:latin typeface="+mn-lt"/>
        <a:ea typeface="+mn-ea"/>
        <a:cs typeface="+mn-cs"/>
      </a:defRPr>
    </a:lvl1pPr>
    <a:lvl2pPr marL="609570" algn="l" defTabSz="1219140" rtl="0" eaLnBrk="1" latinLnBrk="0" hangingPunct="1">
      <a:defRPr sz="1600" kern="1200">
        <a:solidFill>
          <a:schemeClr val="tx1"/>
        </a:solidFill>
        <a:latin typeface="+mn-lt"/>
        <a:ea typeface="+mn-ea"/>
        <a:cs typeface="+mn-cs"/>
      </a:defRPr>
    </a:lvl2pPr>
    <a:lvl3pPr marL="1219140" algn="l" defTabSz="1219140" rtl="0" eaLnBrk="1" latinLnBrk="0" hangingPunct="1">
      <a:defRPr sz="1600" kern="1200">
        <a:solidFill>
          <a:schemeClr val="tx1"/>
        </a:solidFill>
        <a:latin typeface="+mn-lt"/>
        <a:ea typeface="+mn-ea"/>
        <a:cs typeface="+mn-cs"/>
      </a:defRPr>
    </a:lvl3pPr>
    <a:lvl4pPr marL="1828709" algn="l" defTabSz="1219140" rtl="0" eaLnBrk="1" latinLnBrk="0" hangingPunct="1">
      <a:defRPr sz="1600" kern="1200">
        <a:solidFill>
          <a:schemeClr val="tx1"/>
        </a:solidFill>
        <a:latin typeface="+mn-lt"/>
        <a:ea typeface="+mn-ea"/>
        <a:cs typeface="+mn-cs"/>
      </a:defRPr>
    </a:lvl4pPr>
    <a:lvl5pPr marL="2438278" algn="l" defTabSz="1219140" rtl="0" eaLnBrk="1" latinLnBrk="0" hangingPunct="1">
      <a:defRPr sz="1600" kern="1200">
        <a:solidFill>
          <a:schemeClr val="tx1"/>
        </a:solidFill>
        <a:latin typeface="+mn-lt"/>
        <a:ea typeface="+mn-ea"/>
        <a:cs typeface="+mn-cs"/>
      </a:defRPr>
    </a:lvl5pPr>
    <a:lvl6pPr marL="3047848" algn="l" defTabSz="1219140" rtl="0" eaLnBrk="1" latinLnBrk="0" hangingPunct="1">
      <a:defRPr sz="1600" kern="1200">
        <a:solidFill>
          <a:schemeClr val="tx1"/>
        </a:solidFill>
        <a:latin typeface="+mn-lt"/>
        <a:ea typeface="+mn-ea"/>
        <a:cs typeface="+mn-cs"/>
      </a:defRPr>
    </a:lvl6pPr>
    <a:lvl7pPr marL="3657418" algn="l" defTabSz="1219140" rtl="0" eaLnBrk="1" latinLnBrk="0" hangingPunct="1">
      <a:defRPr sz="1600" kern="1200">
        <a:solidFill>
          <a:schemeClr val="tx1"/>
        </a:solidFill>
        <a:latin typeface="+mn-lt"/>
        <a:ea typeface="+mn-ea"/>
        <a:cs typeface="+mn-cs"/>
      </a:defRPr>
    </a:lvl7pPr>
    <a:lvl8pPr marL="4266987" algn="l" defTabSz="1219140" rtl="0" eaLnBrk="1" latinLnBrk="0" hangingPunct="1">
      <a:defRPr sz="1600" kern="1200">
        <a:solidFill>
          <a:schemeClr val="tx1"/>
        </a:solidFill>
        <a:latin typeface="+mn-lt"/>
        <a:ea typeface="+mn-ea"/>
        <a:cs typeface="+mn-cs"/>
      </a:defRPr>
    </a:lvl8pPr>
    <a:lvl9pPr marL="4876557" algn="l" defTabSz="1219140"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t>2</a:t>
            </a:fld>
            <a:endParaRPr lang="zh-CN" altLang="en-US"/>
          </a:p>
        </p:txBody>
      </p:sp>
    </p:spTree>
    <p:extLst>
      <p:ext uri="{BB962C8B-B14F-4D97-AF65-F5344CB8AC3E}">
        <p14:creationId xmlns:p14="http://schemas.microsoft.com/office/powerpoint/2010/main" val="2861304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204722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userDrawn="1">
  <p:cSld name="3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78766718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8_两栏内容">
    <p:spTree>
      <p:nvGrpSpPr>
        <p:cNvPr id="1" name=""/>
        <p:cNvGrpSpPr/>
        <p:nvPr/>
      </p:nvGrpSpPr>
      <p:grpSpPr>
        <a:xfrm>
          <a:off x="0" y="0"/>
          <a:ext cx="0" cy="0"/>
          <a:chOff x="0" y="0"/>
          <a:chExt cx="0" cy="0"/>
        </a:xfrm>
      </p:grpSpPr>
      <p:sp>
        <p:nvSpPr>
          <p:cNvPr id="2" name="AutoShape 46"/>
          <p:cNvSpPr>
            <a:spLocks noChangeArrowheads="1"/>
          </p:cNvSpPr>
          <p:nvPr userDrawn="1"/>
        </p:nvSpPr>
        <p:spPr bwMode="gray">
          <a:xfrm>
            <a:off x="-370369" y="10718"/>
            <a:ext cx="12880358" cy="616092"/>
          </a:xfrm>
          <a:prstGeom prst="roundRect">
            <a:avLst>
              <a:gd name="adj" fmla="val 50000"/>
            </a:avLst>
          </a:prstGeom>
          <a:gradFill rotWithShape="1">
            <a:gsLst>
              <a:gs pos="0">
                <a:srgbClr val="F8F8F8"/>
              </a:gs>
              <a:gs pos="100000">
                <a:srgbClr val="F8F8F8">
                  <a:gamma/>
                  <a:shade val="76471"/>
                  <a:invGamma/>
                </a:srgbClr>
              </a:gs>
            </a:gsLst>
            <a:lin ang="5400000" scaled="1"/>
          </a:gradFill>
          <a:ln w="19050">
            <a:solidFill>
              <a:srgbClr val="C0C0C0"/>
            </a:solidFill>
            <a:round/>
            <a:headEnd/>
            <a:tailEnd/>
          </a:ln>
          <a:effectLst>
            <a:outerShdw dist="53882" dir="2700000" algn="ctr" rotWithShape="0">
              <a:srgbClr val="292929">
                <a:alpha val="50000"/>
              </a:srgbClr>
            </a:outerShdw>
          </a:effectLst>
        </p:spPr>
        <p:txBody>
          <a:bodyPr wrap="none" lIns="121898" tIns="60948" rIns="121898" bIns="60948" anchor="ctr"/>
          <a:lstStyle/>
          <a:p>
            <a:pPr algn="ctr">
              <a:defRPr/>
            </a:pPr>
            <a:endParaRPr lang="zh-CN" altLang="en-US" sz="2400" b="1">
              <a:solidFill>
                <a:schemeClr val="tx1"/>
              </a:solidFill>
              <a:latin typeface="Times New Roman" pitchFamily="18" charset="0"/>
              <a:cs typeface="Times New Roman" pitchFamily="18" charset="0"/>
            </a:endParaRPr>
          </a:p>
        </p:txBody>
      </p:sp>
      <p:graphicFrame>
        <p:nvGraphicFramePr>
          <p:cNvPr id="3" name="表格 2"/>
          <p:cNvGraphicFramePr>
            <a:graphicFrameLocks noGrp="1"/>
          </p:cNvGraphicFramePr>
          <p:nvPr userDrawn="1">
            <p:extLst>
              <p:ext uri="{D42A27DB-BD31-4B8C-83A1-F6EECF244321}">
                <p14:modId xmlns:p14="http://schemas.microsoft.com/office/powerpoint/2010/main" val="497922553"/>
              </p:ext>
            </p:extLst>
          </p:nvPr>
        </p:nvGraphicFramePr>
        <p:xfrm>
          <a:off x="201223" y="43238"/>
          <a:ext cx="11653880" cy="519643"/>
        </p:xfrm>
        <a:graphic>
          <a:graphicData uri="http://schemas.openxmlformats.org/drawingml/2006/table">
            <a:tbl>
              <a:tblPr firstRow="1" bandRow="1">
                <a:tableStyleId>{5C22544A-7EE6-4342-B048-85BDC9FD1C3A}</a:tableStyleId>
              </a:tblPr>
              <a:tblGrid>
                <a:gridCol w="832420"/>
                <a:gridCol w="832420"/>
                <a:gridCol w="832420"/>
                <a:gridCol w="832420"/>
                <a:gridCol w="832420"/>
                <a:gridCol w="832420"/>
                <a:gridCol w="832420"/>
                <a:gridCol w="832420"/>
                <a:gridCol w="832420"/>
                <a:gridCol w="832420"/>
                <a:gridCol w="832420"/>
                <a:gridCol w="832420"/>
                <a:gridCol w="832420"/>
                <a:gridCol w="832420"/>
              </a:tblGrid>
              <a:tr h="519643">
                <a:tc>
                  <a:txBody>
                    <a:bodyPr/>
                    <a:lstStyle/>
                    <a:p>
                      <a:pPr>
                        <a:lnSpc>
                          <a:spcPct val="50000"/>
                        </a:lnSpc>
                      </a:pPr>
                      <a:endParaRPr lang="zh-CN" altLang="en-US" sz="1900" baseline="0" dirty="0"/>
                    </a:p>
                  </a:txBody>
                  <a:tcPr marL="121904" marR="121904" marT="60974" marB="60974">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235790771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5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631614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7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2833319"/>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userDrawn="1">
  <p:cSld name="5_标题幻灯片">
    <p:bg>
      <p:bgPr>
        <a:solidFill>
          <a:srgbClr val="F3EFE5"/>
        </a:solidFill>
        <a:effectLst/>
      </p:bgPr>
    </p:bg>
    <p:spTree>
      <p:nvGrpSpPr>
        <p:cNvPr id="1" name=""/>
        <p:cNvGrpSpPr/>
        <p:nvPr/>
      </p:nvGrpSpPr>
      <p:grpSpPr>
        <a:xfrm>
          <a:off x="0" y="0"/>
          <a:ext cx="0" cy="0"/>
          <a:chOff x="0" y="0"/>
          <a:chExt cx="0" cy="0"/>
        </a:xfrm>
      </p:grpSpPr>
      <p:sp>
        <p:nvSpPr>
          <p:cNvPr id="16" name="矩形 15"/>
          <p:cNvSpPr/>
          <p:nvPr userDrawn="1"/>
        </p:nvSpPr>
        <p:spPr>
          <a:xfrm>
            <a:off x="0" y="2122088"/>
            <a:ext cx="12190413" cy="246010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36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25364996"/>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userDrawn="1">
  <p:cSld name="1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671354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7427958"/>
      </p:ext>
    </p:extLst>
  </p:cSld>
  <p:clrMap bg1="lt1" tx1="dk1" bg2="lt2" tx2="dk2" accent1="accent1" accent2="accent2" accent3="accent3" accent4="accent4" accent5="accent5" accent6="accent6" hlink="hlink" folHlink="folHlink"/>
  <p:sldLayoutIdLst>
    <p:sldLayoutId id="2147483794" r:id="rId1"/>
    <p:sldLayoutId id="2147483811" r:id="rId2"/>
    <p:sldLayoutId id="2147483817" r:id="rId3"/>
    <p:sldLayoutId id="2147483815" r:id="rId4"/>
    <p:sldLayoutId id="2147483816" r:id="rId5"/>
    <p:sldLayoutId id="2147483818" r:id="rId6"/>
    <p:sldLayoutId id="2147483819" r:id="rId7"/>
  </p:sldLayoutIdLst>
  <p:timing>
    <p:tnLst>
      <p:par>
        <p:cTn id="1" dur="indefinite" restart="never" nodeType="tmRoot"/>
      </p:par>
    </p:tnLst>
  </p:timing>
  <p:txStyles>
    <p:titleStyle>
      <a:lvl1pPr algn="ctr" defTabSz="1219140" rtl="0" eaLnBrk="1" latinLnBrk="0" hangingPunct="1">
        <a:spcBef>
          <a:spcPct val="0"/>
        </a:spcBef>
        <a:buNone/>
        <a:defRPr sz="5900" kern="1200">
          <a:solidFill>
            <a:schemeClr val="tx1"/>
          </a:solidFill>
          <a:latin typeface="+mj-lt"/>
          <a:ea typeface="+mj-ea"/>
          <a:cs typeface="+mj-cs"/>
        </a:defRPr>
      </a:lvl1pPr>
    </p:titleStyle>
    <p:bodyStyle>
      <a:lvl1pPr marL="457178" indent="-457178" algn="l" defTabSz="121914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50" indent="-380981" algn="l" defTabSz="1219140"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3925" indent="-304784" algn="l" defTabSz="121914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493"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06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63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slide" Target="slide19.xml"/><Relationship Id="rId3" Type="http://schemas.openxmlformats.org/officeDocument/2006/relationships/slide" Target="slide5.xml"/><Relationship Id="rId7" Type="http://schemas.openxmlformats.org/officeDocument/2006/relationships/slide" Target="slide10.xml"/><Relationship Id="rId12"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5.xml"/><Relationship Id="rId5" Type="http://schemas.openxmlformats.org/officeDocument/2006/relationships/slide" Target="slide7.xml"/><Relationship Id="rId15" Type="http://schemas.openxmlformats.org/officeDocument/2006/relationships/slide" Target="slide4.xml"/><Relationship Id="rId10" Type="http://schemas.openxmlformats.org/officeDocument/2006/relationships/slide" Target="slide14.xml"/><Relationship Id="rId4" Type="http://schemas.openxmlformats.org/officeDocument/2006/relationships/slide" Target="slide6.xml"/><Relationship Id="rId9" Type="http://schemas.openxmlformats.org/officeDocument/2006/relationships/slide" Target="slide13.xml"/><Relationship Id="rId14" Type="http://schemas.openxmlformats.org/officeDocument/2006/relationships/slide" Target="slide21.xml"/></Relationships>
</file>

<file path=ppt/slides/_rels/slide4.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slide" Target="slide19.xml"/><Relationship Id="rId3" Type="http://schemas.openxmlformats.org/officeDocument/2006/relationships/slide" Target="slide5.xml"/><Relationship Id="rId7" Type="http://schemas.openxmlformats.org/officeDocument/2006/relationships/slide" Target="slide10.xml"/><Relationship Id="rId12"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5.xml"/><Relationship Id="rId5" Type="http://schemas.openxmlformats.org/officeDocument/2006/relationships/slide" Target="slide7.xml"/><Relationship Id="rId10" Type="http://schemas.openxmlformats.org/officeDocument/2006/relationships/slide" Target="slide14.xml"/><Relationship Id="rId4" Type="http://schemas.openxmlformats.org/officeDocument/2006/relationships/slide" Target="slide6.xml"/><Relationship Id="rId9" Type="http://schemas.openxmlformats.org/officeDocument/2006/relationships/slide" Target="slide13.xml"/><Relationship Id="rId14" Type="http://schemas.openxmlformats.org/officeDocument/2006/relationships/slide" Target="slide21.xml"/></Relationships>
</file>

<file path=ppt/slides/_rels/slide5.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slide" Target="slide19.xml"/><Relationship Id="rId3" Type="http://schemas.openxmlformats.org/officeDocument/2006/relationships/slide" Target="slide5.xml"/><Relationship Id="rId7" Type="http://schemas.openxmlformats.org/officeDocument/2006/relationships/slide" Target="slide10.xml"/><Relationship Id="rId12"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5.xml"/><Relationship Id="rId5" Type="http://schemas.openxmlformats.org/officeDocument/2006/relationships/slide" Target="slide7.xml"/><Relationship Id="rId10" Type="http://schemas.openxmlformats.org/officeDocument/2006/relationships/slide" Target="slide14.xml"/><Relationship Id="rId4" Type="http://schemas.openxmlformats.org/officeDocument/2006/relationships/slide" Target="slide6.xml"/><Relationship Id="rId9" Type="http://schemas.openxmlformats.org/officeDocument/2006/relationships/slide" Target="slide13.xml"/><Relationship Id="rId14" Type="http://schemas.openxmlformats.org/officeDocument/2006/relationships/slide" Target="slide21.xml"/></Relationships>
</file>

<file path=ppt/slides/_rels/slide6.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slide" Target="slide19.xml"/><Relationship Id="rId3" Type="http://schemas.openxmlformats.org/officeDocument/2006/relationships/slide" Target="slide5.xml"/><Relationship Id="rId7" Type="http://schemas.openxmlformats.org/officeDocument/2006/relationships/slide" Target="slide10.xml"/><Relationship Id="rId12"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5.xml"/><Relationship Id="rId5" Type="http://schemas.openxmlformats.org/officeDocument/2006/relationships/slide" Target="slide7.xml"/><Relationship Id="rId10" Type="http://schemas.openxmlformats.org/officeDocument/2006/relationships/slide" Target="slide14.xml"/><Relationship Id="rId4" Type="http://schemas.openxmlformats.org/officeDocument/2006/relationships/slide" Target="slide6.xml"/><Relationship Id="rId9" Type="http://schemas.openxmlformats.org/officeDocument/2006/relationships/slide" Target="slide13.xml"/><Relationship Id="rId14" Type="http://schemas.openxmlformats.org/officeDocument/2006/relationships/slide" Target="slide21.xml"/></Relationships>
</file>

<file path=ppt/slides/_rels/slide7.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slide" Target="slide19.xml"/><Relationship Id="rId3" Type="http://schemas.openxmlformats.org/officeDocument/2006/relationships/slide" Target="slide5.xml"/><Relationship Id="rId7" Type="http://schemas.openxmlformats.org/officeDocument/2006/relationships/slide" Target="slide10.xml"/><Relationship Id="rId12"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5.xml"/><Relationship Id="rId5" Type="http://schemas.openxmlformats.org/officeDocument/2006/relationships/slide" Target="slide7.xml"/><Relationship Id="rId10" Type="http://schemas.openxmlformats.org/officeDocument/2006/relationships/slide" Target="slide14.xml"/><Relationship Id="rId4" Type="http://schemas.openxmlformats.org/officeDocument/2006/relationships/slide" Target="slide6.xml"/><Relationship Id="rId9" Type="http://schemas.openxmlformats.org/officeDocument/2006/relationships/slide" Target="slide13.xml"/><Relationship Id="rId14" Type="http://schemas.openxmlformats.org/officeDocument/2006/relationships/slide" Target="slide21.xml"/></Relationships>
</file>

<file path=ppt/slides/_rels/slide8.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slide" Target="slide19.xml"/><Relationship Id="rId3" Type="http://schemas.openxmlformats.org/officeDocument/2006/relationships/slide" Target="slide5.xml"/><Relationship Id="rId7" Type="http://schemas.openxmlformats.org/officeDocument/2006/relationships/slide" Target="slide10.xml"/><Relationship Id="rId12"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5.xml"/><Relationship Id="rId5" Type="http://schemas.openxmlformats.org/officeDocument/2006/relationships/slide" Target="slide7.xml"/><Relationship Id="rId15" Type="http://schemas.openxmlformats.org/officeDocument/2006/relationships/slide" Target="slide9.xml"/><Relationship Id="rId10" Type="http://schemas.openxmlformats.org/officeDocument/2006/relationships/slide" Target="slide14.xml"/><Relationship Id="rId4" Type="http://schemas.openxmlformats.org/officeDocument/2006/relationships/slide" Target="slide6.xml"/><Relationship Id="rId9" Type="http://schemas.openxmlformats.org/officeDocument/2006/relationships/slide" Target="slide13.xml"/><Relationship Id="rId14" Type="http://schemas.openxmlformats.org/officeDocument/2006/relationships/slide" Target="slide21.xml"/></Relationships>
</file>

<file path=ppt/slides/_rels/slide9.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slide" Target="slide19.xml"/><Relationship Id="rId3" Type="http://schemas.openxmlformats.org/officeDocument/2006/relationships/slide" Target="slide5.xml"/><Relationship Id="rId7" Type="http://schemas.openxmlformats.org/officeDocument/2006/relationships/slide" Target="slide10.xml"/><Relationship Id="rId12"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5.xml"/><Relationship Id="rId5" Type="http://schemas.openxmlformats.org/officeDocument/2006/relationships/slide" Target="slide7.xml"/><Relationship Id="rId10" Type="http://schemas.openxmlformats.org/officeDocument/2006/relationships/slide" Target="slide14.xml"/><Relationship Id="rId4" Type="http://schemas.openxmlformats.org/officeDocument/2006/relationships/slide" Target="slide6.xml"/><Relationship Id="rId9" Type="http://schemas.openxmlformats.org/officeDocument/2006/relationships/slide" Target="slide13.xml"/><Relationship Id="rId14" Type="http://schemas.openxmlformats.org/officeDocument/2006/relationships/slide" Target="slide21.xml"/></Relationships>
</file>

<file path=ppt/slides/_rels/slide10.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slide" Target="slide19.xml"/><Relationship Id="rId3" Type="http://schemas.openxmlformats.org/officeDocument/2006/relationships/slide" Target="slide5.xml"/><Relationship Id="rId7" Type="http://schemas.openxmlformats.org/officeDocument/2006/relationships/slide" Target="slide10.xml"/><Relationship Id="rId12"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5.xml"/><Relationship Id="rId5" Type="http://schemas.openxmlformats.org/officeDocument/2006/relationships/slide" Target="slide7.xml"/><Relationship Id="rId15" Type="http://schemas.openxmlformats.org/officeDocument/2006/relationships/slide" Target="slide11.xml"/><Relationship Id="rId10" Type="http://schemas.openxmlformats.org/officeDocument/2006/relationships/slide" Target="slide14.xml"/><Relationship Id="rId4" Type="http://schemas.openxmlformats.org/officeDocument/2006/relationships/slide" Target="slide6.xml"/><Relationship Id="rId9" Type="http://schemas.openxmlformats.org/officeDocument/2006/relationships/slide" Target="slide13.xml"/><Relationship Id="rId1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slide" Target="slide19.xml"/><Relationship Id="rId3" Type="http://schemas.openxmlformats.org/officeDocument/2006/relationships/slide" Target="slide5.xml"/><Relationship Id="rId7" Type="http://schemas.openxmlformats.org/officeDocument/2006/relationships/slide" Target="slide10.xml"/><Relationship Id="rId12"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5.xml"/><Relationship Id="rId5" Type="http://schemas.openxmlformats.org/officeDocument/2006/relationships/slide" Target="slide7.xml"/><Relationship Id="rId10" Type="http://schemas.openxmlformats.org/officeDocument/2006/relationships/slide" Target="slide14.xml"/><Relationship Id="rId4" Type="http://schemas.openxmlformats.org/officeDocument/2006/relationships/slide" Target="slide6.xml"/><Relationship Id="rId9" Type="http://schemas.openxmlformats.org/officeDocument/2006/relationships/slide" Target="slide13.xml"/><Relationship Id="rId14" Type="http://schemas.openxmlformats.org/officeDocument/2006/relationships/slide" Target="slide21.xml"/></Relationships>
</file>

<file path=ppt/slides/_rels/slide12.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slide" Target="slide19.xml"/><Relationship Id="rId3" Type="http://schemas.openxmlformats.org/officeDocument/2006/relationships/slide" Target="slide5.xml"/><Relationship Id="rId7" Type="http://schemas.openxmlformats.org/officeDocument/2006/relationships/slide" Target="slide10.xml"/><Relationship Id="rId12"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5.xml"/><Relationship Id="rId5" Type="http://schemas.openxmlformats.org/officeDocument/2006/relationships/slide" Target="slide7.xml"/><Relationship Id="rId10" Type="http://schemas.openxmlformats.org/officeDocument/2006/relationships/slide" Target="slide14.xml"/><Relationship Id="rId4" Type="http://schemas.openxmlformats.org/officeDocument/2006/relationships/slide" Target="slide6.xml"/><Relationship Id="rId9" Type="http://schemas.openxmlformats.org/officeDocument/2006/relationships/slide" Target="slide13.xml"/><Relationship Id="rId14" Type="http://schemas.openxmlformats.org/officeDocument/2006/relationships/slide" Target="slide21.xml"/></Relationships>
</file>

<file path=ppt/slides/_rels/slide13.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slide" Target="slide19.xml"/><Relationship Id="rId3" Type="http://schemas.openxmlformats.org/officeDocument/2006/relationships/slide" Target="slide5.xml"/><Relationship Id="rId7" Type="http://schemas.openxmlformats.org/officeDocument/2006/relationships/slide" Target="slide10.xml"/><Relationship Id="rId12"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5.xml"/><Relationship Id="rId5" Type="http://schemas.openxmlformats.org/officeDocument/2006/relationships/slide" Target="slide7.xml"/><Relationship Id="rId10" Type="http://schemas.openxmlformats.org/officeDocument/2006/relationships/slide" Target="slide14.xml"/><Relationship Id="rId4" Type="http://schemas.openxmlformats.org/officeDocument/2006/relationships/slide" Target="slide6.xml"/><Relationship Id="rId9" Type="http://schemas.openxmlformats.org/officeDocument/2006/relationships/slide" Target="slide13.xml"/><Relationship Id="rId14" Type="http://schemas.openxmlformats.org/officeDocument/2006/relationships/slide" Target="slide21.xml"/></Relationships>
</file>

<file path=ppt/slides/_rels/slide14.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slide" Target="slide19.xml"/><Relationship Id="rId3" Type="http://schemas.openxmlformats.org/officeDocument/2006/relationships/slide" Target="slide5.xml"/><Relationship Id="rId7" Type="http://schemas.openxmlformats.org/officeDocument/2006/relationships/slide" Target="slide10.xml"/><Relationship Id="rId12"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5.xml"/><Relationship Id="rId5" Type="http://schemas.openxmlformats.org/officeDocument/2006/relationships/slide" Target="slide7.xml"/><Relationship Id="rId10" Type="http://schemas.openxmlformats.org/officeDocument/2006/relationships/slide" Target="slide14.xml"/><Relationship Id="rId4" Type="http://schemas.openxmlformats.org/officeDocument/2006/relationships/slide" Target="slide6.xml"/><Relationship Id="rId9" Type="http://schemas.openxmlformats.org/officeDocument/2006/relationships/slide" Target="slide13.xml"/><Relationship Id="rId14" Type="http://schemas.openxmlformats.org/officeDocument/2006/relationships/slide" Target="slide21.xml"/></Relationships>
</file>

<file path=ppt/slides/_rels/slide15.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slide" Target="slide19.xml"/><Relationship Id="rId3" Type="http://schemas.openxmlformats.org/officeDocument/2006/relationships/slide" Target="slide5.xml"/><Relationship Id="rId7" Type="http://schemas.openxmlformats.org/officeDocument/2006/relationships/slide" Target="slide10.xml"/><Relationship Id="rId12"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5.xml"/><Relationship Id="rId5" Type="http://schemas.openxmlformats.org/officeDocument/2006/relationships/slide" Target="slide7.xml"/><Relationship Id="rId15" Type="http://schemas.openxmlformats.org/officeDocument/2006/relationships/slide" Target="slide16.xml"/><Relationship Id="rId10" Type="http://schemas.openxmlformats.org/officeDocument/2006/relationships/slide" Target="slide14.xml"/><Relationship Id="rId4" Type="http://schemas.openxmlformats.org/officeDocument/2006/relationships/slide" Target="slide6.xml"/><Relationship Id="rId9" Type="http://schemas.openxmlformats.org/officeDocument/2006/relationships/slide" Target="slide13.xml"/><Relationship Id="rId14" Type="http://schemas.openxmlformats.org/officeDocument/2006/relationships/slide" Target="slide21.xml"/></Relationships>
</file>

<file path=ppt/slides/_rels/slide16.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slide" Target="slide19.xml"/><Relationship Id="rId3" Type="http://schemas.openxmlformats.org/officeDocument/2006/relationships/slide" Target="slide5.xml"/><Relationship Id="rId7" Type="http://schemas.openxmlformats.org/officeDocument/2006/relationships/slide" Target="slide10.xml"/><Relationship Id="rId12"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5.xml"/><Relationship Id="rId5" Type="http://schemas.openxmlformats.org/officeDocument/2006/relationships/slide" Target="slide7.xml"/><Relationship Id="rId10" Type="http://schemas.openxmlformats.org/officeDocument/2006/relationships/slide" Target="slide14.xml"/><Relationship Id="rId4" Type="http://schemas.openxmlformats.org/officeDocument/2006/relationships/slide" Target="slide6.xml"/><Relationship Id="rId9" Type="http://schemas.openxmlformats.org/officeDocument/2006/relationships/slide" Target="slide13.xml"/><Relationship Id="rId14" Type="http://schemas.openxmlformats.org/officeDocument/2006/relationships/slide" Target="slide21.xml"/></Relationships>
</file>

<file path=ppt/slides/_rels/slide17.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slide" Target="slide19.xml"/><Relationship Id="rId3" Type="http://schemas.openxmlformats.org/officeDocument/2006/relationships/slide" Target="slide5.xml"/><Relationship Id="rId7" Type="http://schemas.openxmlformats.org/officeDocument/2006/relationships/slide" Target="slide10.xml"/><Relationship Id="rId12"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5.xml"/><Relationship Id="rId5" Type="http://schemas.openxmlformats.org/officeDocument/2006/relationships/slide" Target="slide7.xml"/><Relationship Id="rId10" Type="http://schemas.openxmlformats.org/officeDocument/2006/relationships/slide" Target="slide14.xml"/><Relationship Id="rId4" Type="http://schemas.openxmlformats.org/officeDocument/2006/relationships/slide" Target="slide6.xml"/><Relationship Id="rId9" Type="http://schemas.openxmlformats.org/officeDocument/2006/relationships/slide" Target="slide13.xml"/><Relationship Id="rId14" Type="http://schemas.openxmlformats.org/officeDocument/2006/relationships/slide" Target="slide21.xml"/></Relationships>
</file>

<file path=ppt/slides/_rels/slide18.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slide" Target="slide19.xml"/><Relationship Id="rId3" Type="http://schemas.openxmlformats.org/officeDocument/2006/relationships/slide" Target="slide5.xml"/><Relationship Id="rId7" Type="http://schemas.openxmlformats.org/officeDocument/2006/relationships/slide" Target="slide10.xml"/><Relationship Id="rId12"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5.xml"/><Relationship Id="rId5" Type="http://schemas.openxmlformats.org/officeDocument/2006/relationships/slide" Target="slide7.xml"/><Relationship Id="rId10" Type="http://schemas.openxmlformats.org/officeDocument/2006/relationships/slide" Target="slide14.xml"/><Relationship Id="rId4" Type="http://schemas.openxmlformats.org/officeDocument/2006/relationships/slide" Target="slide6.xml"/><Relationship Id="rId9" Type="http://schemas.openxmlformats.org/officeDocument/2006/relationships/slide" Target="slide13.xml"/><Relationship Id="rId14" Type="http://schemas.openxmlformats.org/officeDocument/2006/relationships/slide" Target="slide21.xml"/></Relationships>
</file>

<file path=ppt/slides/_rels/slide19.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slide" Target="slide19.xml"/><Relationship Id="rId3" Type="http://schemas.openxmlformats.org/officeDocument/2006/relationships/slide" Target="slide5.xml"/><Relationship Id="rId7" Type="http://schemas.openxmlformats.org/officeDocument/2006/relationships/slide" Target="slide10.xml"/><Relationship Id="rId12"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slide" Target="slide15.xml"/><Relationship Id="rId5" Type="http://schemas.openxmlformats.org/officeDocument/2006/relationships/slide" Target="slide7.xml"/><Relationship Id="rId10" Type="http://schemas.openxmlformats.org/officeDocument/2006/relationships/slide" Target="slide14.xml"/><Relationship Id="rId4" Type="http://schemas.openxmlformats.org/officeDocument/2006/relationships/slide" Target="slide6.xml"/><Relationship Id="rId9" Type="http://schemas.openxmlformats.org/officeDocument/2006/relationships/slide" Target="slide13.xml"/><Relationship Id="rId14" Type="http://schemas.openxmlformats.org/officeDocument/2006/relationships/slide" Target="slide21.xml"/></Relationships>
</file>

<file path=ppt/slides/_rels/slide20.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slide" Target="slide19.xml"/><Relationship Id="rId3" Type="http://schemas.openxmlformats.org/officeDocument/2006/relationships/slide" Target="slide5.xml"/><Relationship Id="rId7" Type="http://schemas.openxmlformats.org/officeDocument/2006/relationships/slide" Target="slide10.xml"/><Relationship Id="rId12"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slide" Target="slide15.xml"/><Relationship Id="rId5" Type="http://schemas.openxmlformats.org/officeDocument/2006/relationships/slide" Target="slide7.xml"/><Relationship Id="rId10" Type="http://schemas.openxmlformats.org/officeDocument/2006/relationships/slide" Target="slide14.xml"/><Relationship Id="rId4" Type="http://schemas.openxmlformats.org/officeDocument/2006/relationships/slide" Target="slide6.xml"/><Relationship Id="rId9" Type="http://schemas.openxmlformats.org/officeDocument/2006/relationships/slide" Target="slide13.xml"/><Relationship Id="rId14" Type="http://schemas.openxmlformats.org/officeDocument/2006/relationships/slide" Target="slide21.xml"/></Relationships>
</file>

<file path=ppt/slides/_rels/slide21.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slide" Target="slide19.xml"/><Relationship Id="rId3" Type="http://schemas.openxmlformats.org/officeDocument/2006/relationships/slide" Target="slide5.xml"/><Relationship Id="rId7" Type="http://schemas.openxmlformats.org/officeDocument/2006/relationships/slide" Target="slide10.xml"/><Relationship Id="rId12"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slide" Target="slide15.xml"/><Relationship Id="rId5" Type="http://schemas.openxmlformats.org/officeDocument/2006/relationships/slide" Target="slide7.xml"/><Relationship Id="rId10" Type="http://schemas.openxmlformats.org/officeDocument/2006/relationships/slide" Target="slide14.xml"/><Relationship Id="rId4" Type="http://schemas.openxmlformats.org/officeDocument/2006/relationships/slide" Target="slide6.xml"/><Relationship Id="rId9" Type="http://schemas.openxmlformats.org/officeDocument/2006/relationships/slide" Target="slide13.xml"/><Relationship Id="rId14" Type="http://schemas.openxmlformats.org/officeDocument/2006/relationships/slide" Target="slide21.xml"/></Relationships>
</file>

<file path=ppt/slides/_rels/slide22.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slide" Target="slide19.xml"/><Relationship Id="rId3" Type="http://schemas.openxmlformats.org/officeDocument/2006/relationships/slide" Target="slide5.xml"/><Relationship Id="rId7" Type="http://schemas.openxmlformats.org/officeDocument/2006/relationships/slide" Target="slide10.xml"/><Relationship Id="rId12"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slide" Target="slide15.xml"/><Relationship Id="rId5" Type="http://schemas.openxmlformats.org/officeDocument/2006/relationships/slide" Target="slide7.xml"/><Relationship Id="rId10" Type="http://schemas.openxmlformats.org/officeDocument/2006/relationships/slide" Target="slide14.xml"/><Relationship Id="rId4" Type="http://schemas.openxmlformats.org/officeDocument/2006/relationships/slide" Target="slide6.xml"/><Relationship Id="rId9" Type="http://schemas.openxmlformats.org/officeDocument/2006/relationships/slide" Target="slide13.xml"/><Relationship Id="rId14" Type="http://schemas.openxmlformats.org/officeDocument/2006/relationships/slide" Target="slide21.xml"/></Relationships>
</file>

<file path=ppt/slides/_rels/slide23.xml.rels><?xml version="1.0" encoding="UTF-8" standalone="yes"?>
<Relationships xmlns="http://schemas.openxmlformats.org/package/2006/relationships"><Relationship Id="rId2" Type="http://schemas.openxmlformats.org/officeDocument/2006/relationships/hyperlink" Target="http://www.91taoke.com/"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724251" y="2751025"/>
            <a:ext cx="7804091" cy="2160589"/>
          </a:xfrm>
          <a:prstGeom prst="rect">
            <a:avLst/>
          </a:prstGeom>
        </p:spPr>
        <p:txBody>
          <a:bodyPr wrap="square" lIns="91438" tIns="45719" rIns="91438" bIns="45719">
            <a:spAutoFit/>
          </a:bodyPr>
          <a:lstStyle/>
          <a:p>
            <a:pPr algn="ctr">
              <a:lnSpc>
                <a:spcPct val="120000"/>
              </a:lnSpc>
            </a:pPr>
            <a:r>
              <a:rPr lang="zh-CN" altLang="en-US" sz="5600" b="1" dirty="0" smtClean="0">
                <a:solidFill>
                  <a:schemeClr val="bg1"/>
                </a:solidFill>
                <a:latin typeface="微软雅黑" panose="020B0503020204020204" pitchFamily="34" charset="-122"/>
                <a:ea typeface="微软雅黑" panose="020B0503020204020204" pitchFamily="34" charset="-122"/>
              </a:rPr>
              <a:t>体现、说明类题目</a:t>
            </a:r>
            <a:r>
              <a:rPr lang="zh-CN" altLang="en-US" sz="5600" b="1" dirty="0">
                <a:solidFill>
                  <a:schemeClr val="bg1"/>
                </a:solidFill>
                <a:latin typeface="微软雅黑" panose="020B0503020204020204" pitchFamily="34" charset="-122"/>
                <a:ea typeface="微软雅黑" panose="020B0503020204020204" pitchFamily="34" charset="-122"/>
              </a:rPr>
              <a:t>专练</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2133650"/>
            <a:ext cx="3671475"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88055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80515" y="1197546"/>
            <a:ext cx="10743283" cy="4534062"/>
          </a:xfrm>
          <a:prstGeom prst="rect">
            <a:avLst/>
          </a:prstGeom>
        </p:spPr>
        <p:txBody>
          <a:bodyPr>
            <a:spAutoFit/>
          </a:bodyPr>
          <a:lstStyle/>
          <a:p>
            <a:pPr algn="just">
              <a:lnSpc>
                <a:spcPct val="150000"/>
              </a:lnSpc>
              <a:spcAft>
                <a:spcPts val="0"/>
              </a:spcAft>
              <a:tabLst>
                <a:tab pos="1890395" algn="l"/>
              </a:tabLst>
            </a:pPr>
            <a:r>
              <a:rPr lang="zh-CN" altLang="zh-CN" sz="2800" kern="100" dirty="0">
                <a:latin typeface="Times New Roman"/>
                <a:ea typeface="华文细黑"/>
                <a:cs typeface="Times New Roman"/>
              </a:rPr>
              <a:t>体现</a:t>
            </a:r>
            <a:r>
              <a:rPr lang="en-US" altLang="zh-CN" sz="2800" kern="100" dirty="0">
                <a:latin typeface="Times New Roman"/>
                <a:ea typeface="华文细黑"/>
              </a:rPr>
              <a:t>(</a:t>
            </a:r>
            <a:r>
              <a:rPr lang="zh-CN" altLang="zh-CN" sz="2800" kern="100" dirty="0">
                <a:latin typeface="Times New Roman"/>
                <a:ea typeface="华文细黑"/>
                <a:cs typeface="Times New Roman"/>
              </a:rPr>
              <a:t>说明</a:t>
            </a:r>
            <a:r>
              <a:rPr lang="en-US" altLang="zh-CN" sz="2800" kern="100" dirty="0">
                <a:latin typeface="Times New Roman"/>
                <a:ea typeface="华文细黑"/>
              </a:rPr>
              <a:t>)</a:t>
            </a:r>
            <a:r>
              <a:rPr lang="zh-CN" altLang="zh-CN" sz="2800" kern="100" dirty="0">
                <a:latin typeface="Times New Roman"/>
                <a:ea typeface="华文细黑"/>
                <a:cs typeface="Times New Roman"/>
              </a:rPr>
              <a:t>类试题的设问一般以</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体现</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反映</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蕴涵</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说明</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等为关键词，要求学生分析说明</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材料是如何体现某某知识点的</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材料体现了某某范围内的哪些道理</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，或者要求学生</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运用某某知识点</a:t>
            </a:r>
            <a:r>
              <a:rPr lang="en-US" altLang="zh-CN" sz="2800" kern="100" dirty="0">
                <a:latin typeface="Times New Roman"/>
                <a:ea typeface="华文细黑"/>
              </a:rPr>
              <a:t>(</a:t>
            </a:r>
            <a:r>
              <a:rPr lang="zh-CN" altLang="zh-CN" sz="2800" kern="100" dirty="0">
                <a:latin typeface="Times New Roman"/>
                <a:ea typeface="华文细黑"/>
                <a:cs typeface="Times New Roman"/>
              </a:rPr>
              <a:t>或知识范围</a:t>
            </a:r>
            <a:r>
              <a:rPr lang="en-US" altLang="zh-CN" sz="2800" kern="100" dirty="0">
                <a:latin typeface="Times New Roman"/>
                <a:ea typeface="华文细黑"/>
              </a:rPr>
              <a:t>)</a:t>
            </a:r>
            <a:r>
              <a:rPr lang="zh-CN" altLang="zh-CN" sz="2800" kern="100" dirty="0">
                <a:latin typeface="Times New Roman"/>
                <a:ea typeface="华文细黑"/>
                <a:cs typeface="Times New Roman"/>
              </a:rPr>
              <a:t>对材料进行分析说明</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等。这类试题能够很好地实现背景材料和基础知识的结合，既考查了学生获取和解读信息的能力，也考查了学生分析和解决问题的能力，在高考试题中出现的频率较高。</a:t>
            </a:r>
            <a:endParaRPr lang="zh-CN" altLang="zh-CN" sz="1050" kern="100" dirty="0">
              <a:effectLst/>
              <a:latin typeface="宋体"/>
              <a:cs typeface="Courier New"/>
            </a:endParaRPr>
          </a:p>
        </p:txBody>
      </p:sp>
    </p:spTree>
    <p:extLst>
      <p:ext uri="{BB962C8B-B14F-4D97-AF65-F5344CB8AC3E}">
        <p14:creationId xmlns:p14="http://schemas.microsoft.com/office/powerpoint/2010/main" val="30008781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1">
            <a:hlinkClick r:id="rId2" action="ppaction://hlinksldjump"/>
          </p:cNvPr>
          <p:cNvSpPr>
            <a:spLocks noChangeArrowheads="1"/>
          </p:cNvSpPr>
          <p:nvPr/>
        </p:nvSpPr>
        <p:spPr bwMode="auto">
          <a:xfrm>
            <a:off x="386295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9" name="Rectangle 21">
            <a:hlinkClick r:id="rId3" action="ppaction://hlinksldjump"/>
          </p:cNvPr>
          <p:cNvSpPr>
            <a:spLocks noChangeArrowheads="1"/>
          </p:cNvSpPr>
          <p:nvPr/>
        </p:nvSpPr>
        <p:spPr bwMode="auto">
          <a:xfrm>
            <a:off x="429423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30" name="Rectangle 21">
            <a:hlinkClick r:id="rId4" action="ppaction://hlinksldjump"/>
          </p:cNvPr>
          <p:cNvSpPr>
            <a:spLocks noChangeArrowheads="1"/>
          </p:cNvSpPr>
          <p:nvPr/>
        </p:nvSpPr>
        <p:spPr bwMode="auto">
          <a:xfrm>
            <a:off x="472550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31" name="Rectangle 21">
            <a:hlinkClick r:id="rId5" action="ppaction://hlinksldjump"/>
          </p:cNvPr>
          <p:cNvSpPr>
            <a:spLocks noChangeArrowheads="1"/>
          </p:cNvSpPr>
          <p:nvPr/>
        </p:nvSpPr>
        <p:spPr bwMode="auto">
          <a:xfrm>
            <a:off x="515677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32" name="Rectangle 21">
            <a:hlinkClick r:id="rId6" action="ppaction://hlinksldjump"/>
          </p:cNvPr>
          <p:cNvSpPr>
            <a:spLocks noChangeArrowheads="1"/>
          </p:cNvSpPr>
          <p:nvPr/>
        </p:nvSpPr>
        <p:spPr bwMode="auto">
          <a:xfrm>
            <a:off x="558804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33" name="Rectangle 21">
            <a:hlinkClick r:id="rId7" action="ppaction://hlinksldjump"/>
          </p:cNvPr>
          <p:cNvSpPr>
            <a:spLocks noChangeArrowheads="1"/>
          </p:cNvSpPr>
          <p:nvPr/>
        </p:nvSpPr>
        <p:spPr bwMode="auto">
          <a:xfrm>
            <a:off x="601931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4" name="Rectangle 21">
            <a:hlinkClick r:id="rId8" action="ppaction://hlinksldjump"/>
          </p:cNvPr>
          <p:cNvSpPr>
            <a:spLocks noChangeArrowheads="1"/>
          </p:cNvSpPr>
          <p:nvPr/>
        </p:nvSpPr>
        <p:spPr bwMode="auto">
          <a:xfrm>
            <a:off x="645059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5" name="Rectangle 21">
            <a:hlinkClick r:id="rId9" action="ppaction://hlinksldjump"/>
          </p:cNvPr>
          <p:cNvSpPr>
            <a:spLocks noChangeArrowheads="1"/>
          </p:cNvSpPr>
          <p:nvPr/>
        </p:nvSpPr>
        <p:spPr bwMode="auto">
          <a:xfrm>
            <a:off x="688186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6" name="Rectangle 21">
            <a:hlinkClick r:id="rId10" action="ppaction://hlinksldjump"/>
          </p:cNvPr>
          <p:cNvSpPr>
            <a:spLocks noChangeArrowheads="1"/>
          </p:cNvSpPr>
          <p:nvPr/>
        </p:nvSpPr>
        <p:spPr bwMode="auto">
          <a:xfrm>
            <a:off x="7313134"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7" name="Rectangle 21">
            <a:hlinkClick r:id="rId11" action="ppaction://hlinksldjump"/>
          </p:cNvPr>
          <p:cNvSpPr>
            <a:spLocks noChangeArrowheads="1"/>
          </p:cNvSpPr>
          <p:nvPr/>
        </p:nvSpPr>
        <p:spPr bwMode="auto">
          <a:xfrm>
            <a:off x="782275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9" name="Rectangle 21">
            <a:hlinkClick r:id="rId12" action="ppaction://hlinksldjump"/>
          </p:cNvPr>
          <p:cNvSpPr>
            <a:spLocks noChangeArrowheads="1"/>
          </p:cNvSpPr>
          <p:nvPr/>
        </p:nvSpPr>
        <p:spPr bwMode="auto">
          <a:xfrm>
            <a:off x="8444560"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3" name="矩形 22"/>
          <p:cNvSpPr/>
          <p:nvPr/>
        </p:nvSpPr>
        <p:spPr>
          <a:xfrm>
            <a:off x="312441" y="909514"/>
            <a:ext cx="11180701" cy="5909310"/>
          </a:xfrm>
          <a:prstGeom prst="rect">
            <a:avLst/>
          </a:prstGeom>
        </p:spPr>
        <p:txBody>
          <a:bodyPr wrap="square">
            <a:spAutoFit/>
          </a:bodyPr>
          <a:lstStyle/>
          <a:p>
            <a:pPr algn="just">
              <a:lnSpc>
                <a:spcPct val="150000"/>
              </a:lnSpc>
              <a:spcAft>
                <a:spcPts val="0"/>
              </a:spcAft>
              <a:tabLst>
                <a:tab pos="2430780" algn="l"/>
              </a:tabLst>
            </a:pPr>
            <a:r>
              <a:rPr lang="zh-CN" altLang="zh-CN" sz="2800" kern="100" dirty="0">
                <a:latin typeface="Times New Roman"/>
                <a:ea typeface="华文细黑"/>
                <a:cs typeface="Times New Roman"/>
              </a:rPr>
              <a:t>一、选择题</a:t>
            </a:r>
            <a:endParaRPr lang="zh-CN" altLang="zh-CN" sz="2800" kern="100" dirty="0">
              <a:latin typeface="宋体"/>
              <a:cs typeface="Courier New"/>
            </a:endParaRPr>
          </a:p>
          <a:p>
            <a:pPr algn="just">
              <a:lnSpc>
                <a:spcPct val="150000"/>
              </a:lnSpc>
              <a:spcAft>
                <a:spcPts val="0"/>
              </a:spcAft>
              <a:tabLst>
                <a:tab pos="2430780" algn="l"/>
              </a:tabLst>
            </a:pPr>
            <a:r>
              <a:rPr lang="en-US" altLang="zh-CN" sz="2800" kern="100" dirty="0">
                <a:latin typeface="Times New Roman"/>
                <a:ea typeface="华文细黑"/>
                <a:cs typeface="Courier New"/>
              </a:rPr>
              <a:t>1.2015</a:t>
            </a:r>
            <a:r>
              <a:rPr lang="zh-CN" altLang="zh-CN" sz="2800" kern="100" dirty="0">
                <a:latin typeface="Times New Roman"/>
                <a:ea typeface="华文细黑"/>
                <a:cs typeface="Times New Roman"/>
              </a:rPr>
              <a:t>年</a:t>
            </a:r>
            <a:r>
              <a:rPr lang="en-US" altLang="zh-CN" sz="2800" kern="100" dirty="0">
                <a:latin typeface="Times New Roman"/>
                <a:ea typeface="华文细黑"/>
                <a:cs typeface="Courier New"/>
              </a:rPr>
              <a:t>7</a:t>
            </a:r>
            <a:r>
              <a:rPr lang="zh-CN" altLang="zh-CN" sz="2800" kern="100" dirty="0">
                <a:latin typeface="Times New Roman"/>
                <a:ea typeface="华文细黑"/>
                <a:cs typeface="Times New Roman"/>
              </a:rPr>
              <a:t>月</a:t>
            </a:r>
            <a:r>
              <a:rPr lang="en-US" altLang="zh-CN" sz="2800" kern="100" dirty="0">
                <a:latin typeface="Times New Roman"/>
                <a:ea typeface="华文细黑"/>
                <a:cs typeface="Courier New"/>
              </a:rPr>
              <a:t>6</a:t>
            </a:r>
            <a:r>
              <a:rPr lang="zh-CN" altLang="zh-CN" sz="2800" kern="100" dirty="0">
                <a:latin typeface="Times New Roman"/>
                <a:ea typeface="华文细黑"/>
                <a:cs typeface="Times New Roman"/>
              </a:rPr>
              <a:t>日，《网络安全法草案》在中国人大网上全文公布，并向社会公开征求意见。截至</a:t>
            </a:r>
            <a:r>
              <a:rPr lang="en-US" altLang="zh-CN" sz="2800" kern="100" dirty="0">
                <a:latin typeface="Times New Roman"/>
                <a:ea typeface="华文细黑"/>
                <a:cs typeface="Courier New"/>
              </a:rPr>
              <a:t>2015</a:t>
            </a:r>
            <a:r>
              <a:rPr lang="zh-CN" altLang="zh-CN" sz="2800" kern="100" dirty="0">
                <a:latin typeface="Times New Roman"/>
                <a:ea typeface="华文细黑"/>
                <a:cs typeface="Times New Roman"/>
              </a:rPr>
              <a:t>年</a:t>
            </a:r>
            <a:r>
              <a:rPr lang="en-US" altLang="zh-CN" sz="2800" kern="100" dirty="0">
                <a:latin typeface="Times New Roman"/>
                <a:ea typeface="华文细黑"/>
                <a:cs typeface="Courier New"/>
              </a:rPr>
              <a:t>8</a:t>
            </a:r>
            <a:r>
              <a:rPr lang="zh-CN" altLang="zh-CN" sz="2800" kern="100" dirty="0">
                <a:latin typeface="Times New Roman"/>
                <a:ea typeface="华文细黑"/>
                <a:cs typeface="Times New Roman"/>
              </a:rPr>
              <a:t>月</a:t>
            </a: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日，全国人大网上一共收集了</a:t>
            </a:r>
            <a:r>
              <a:rPr lang="en-US" altLang="zh-CN" sz="2800" kern="100" dirty="0">
                <a:latin typeface="Times New Roman"/>
                <a:ea typeface="华文细黑"/>
                <a:cs typeface="Courier New"/>
              </a:rPr>
              <a:t>3 191</a:t>
            </a:r>
            <a:r>
              <a:rPr lang="zh-CN" altLang="zh-CN" sz="2800" kern="100" dirty="0">
                <a:latin typeface="Times New Roman"/>
                <a:ea typeface="华文细黑"/>
                <a:cs typeface="Times New Roman"/>
              </a:rPr>
              <a:t>条社会意见，很多切实可行的意见被吸取到《网络安全法草案》的修改之中。《网络安全法草案》修改过程表明</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2800" kern="100" dirty="0">
              <a:latin typeface="宋体"/>
              <a:cs typeface="Courier New"/>
            </a:endParaRPr>
          </a:p>
          <a:p>
            <a:pPr algn="just">
              <a:lnSpc>
                <a:spcPct val="150000"/>
              </a:lnSpc>
              <a:spcAft>
                <a:spcPts val="0"/>
              </a:spcAft>
              <a:tabLst>
                <a:tab pos="2430780" algn="l"/>
              </a:tabLs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社会主义法制是社会主义民主的保障</a:t>
            </a:r>
            <a:endParaRPr lang="zh-CN" altLang="zh-CN" sz="2800" kern="100" dirty="0">
              <a:latin typeface="宋体"/>
              <a:cs typeface="Courier New"/>
            </a:endParaRPr>
          </a:p>
          <a:p>
            <a:pPr algn="just">
              <a:lnSpc>
                <a:spcPct val="150000"/>
              </a:lnSpc>
              <a:spcAft>
                <a:spcPts val="0"/>
              </a:spcAft>
              <a:tabLst>
                <a:tab pos="2430780" algn="l"/>
              </a:tabLs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社会主义民主是社会主义法制的基础</a:t>
            </a:r>
            <a:endParaRPr lang="zh-CN" altLang="zh-CN" sz="2800" kern="100" dirty="0">
              <a:latin typeface="宋体"/>
              <a:cs typeface="Courier New"/>
            </a:endParaRPr>
          </a:p>
          <a:p>
            <a:pPr algn="just">
              <a:lnSpc>
                <a:spcPct val="150000"/>
              </a:lnSpc>
              <a:spcAft>
                <a:spcPts val="0"/>
              </a:spcAft>
              <a:tabLst>
                <a:tab pos="2430780" algn="l"/>
              </a:tabLs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人民群众行使依法直接管理国家的权利</a:t>
            </a:r>
            <a:endParaRPr lang="zh-CN" altLang="zh-CN" sz="2800" kern="100" dirty="0">
              <a:latin typeface="宋体"/>
              <a:cs typeface="Courier New"/>
            </a:endParaRPr>
          </a:p>
          <a:p>
            <a:pPr>
              <a:lnSpc>
                <a:spcPct val="150000"/>
              </a:lnSpc>
            </a:pPr>
            <a:r>
              <a:rPr lang="en-US" altLang="zh-CN" sz="2800" kern="100" dirty="0">
                <a:latin typeface="Times New Roman"/>
                <a:ea typeface="华文细黑"/>
              </a:rPr>
              <a:t>D.</a:t>
            </a:r>
            <a:r>
              <a:rPr lang="zh-CN" altLang="zh-CN" sz="2800" kern="100" dirty="0">
                <a:latin typeface="Times New Roman"/>
                <a:ea typeface="华文细黑"/>
                <a:cs typeface="Times New Roman"/>
              </a:rPr>
              <a:t>《网络安全法草案》维护了最广大人民的根本利益</a:t>
            </a:r>
            <a:endParaRPr lang="zh-CN" altLang="zh-CN" sz="2800" kern="100" dirty="0">
              <a:effectLst/>
              <a:latin typeface="宋体"/>
              <a:cs typeface="Courier New"/>
            </a:endParaRPr>
          </a:p>
        </p:txBody>
      </p:sp>
      <p:cxnSp>
        <p:nvCxnSpPr>
          <p:cNvPr id="16" name="直接连接符 15"/>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7" name="Rectangle 21">
            <a:hlinkClick r:id="rId13" action="ppaction://hlinksldjump"/>
          </p:cNvPr>
          <p:cNvSpPr>
            <a:spLocks noChangeArrowheads="1"/>
          </p:cNvSpPr>
          <p:nvPr/>
        </p:nvSpPr>
        <p:spPr bwMode="auto">
          <a:xfrm>
            <a:off x="891411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9479582"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9" name="矩形 18"/>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0" name="圆角矩形 19">
            <a:hlinkClick r:id="rId15"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22294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8" name="Rectangle 21">
            <a:hlinkClick r:id="rId2" action="ppaction://hlinksldjump"/>
          </p:cNvPr>
          <p:cNvSpPr>
            <a:spLocks noChangeArrowheads="1"/>
          </p:cNvSpPr>
          <p:nvPr/>
        </p:nvSpPr>
        <p:spPr bwMode="auto">
          <a:xfrm>
            <a:off x="386295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9" name="Rectangle 21">
            <a:hlinkClick r:id="rId3" action="ppaction://hlinksldjump"/>
          </p:cNvPr>
          <p:cNvSpPr>
            <a:spLocks noChangeArrowheads="1"/>
          </p:cNvSpPr>
          <p:nvPr/>
        </p:nvSpPr>
        <p:spPr bwMode="auto">
          <a:xfrm>
            <a:off x="429423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30" name="Rectangle 21">
            <a:hlinkClick r:id="rId4" action="ppaction://hlinksldjump"/>
          </p:cNvPr>
          <p:cNvSpPr>
            <a:spLocks noChangeArrowheads="1"/>
          </p:cNvSpPr>
          <p:nvPr/>
        </p:nvSpPr>
        <p:spPr bwMode="auto">
          <a:xfrm>
            <a:off x="472550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31" name="Rectangle 21">
            <a:hlinkClick r:id="rId5" action="ppaction://hlinksldjump"/>
          </p:cNvPr>
          <p:cNvSpPr>
            <a:spLocks noChangeArrowheads="1"/>
          </p:cNvSpPr>
          <p:nvPr/>
        </p:nvSpPr>
        <p:spPr bwMode="auto">
          <a:xfrm>
            <a:off x="515677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32" name="Rectangle 21">
            <a:hlinkClick r:id="rId6" action="ppaction://hlinksldjump"/>
          </p:cNvPr>
          <p:cNvSpPr>
            <a:spLocks noChangeArrowheads="1"/>
          </p:cNvSpPr>
          <p:nvPr/>
        </p:nvSpPr>
        <p:spPr bwMode="auto">
          <a:xfrm>
            <a:off x="558804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33" name="Rectangle 21">
            <a:hlinkClick r:id="rId7" action="ppaction://hlinksldjump"/>
          </p:cNvPr>
          <p:cNvSpPr>
            <a:spLocks noChangeArrowheads="1"/>
          </p:cNvSpPr>
          <p:nvPr/>
        </p:nvSpPr>
        <p:spPr bwMode="auto">
          <a:xfrm>
            <a:off x="601931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4" name="Rectangle 21">
            <a:hlinkClick r:id="rId8" action="ppaction://hlinksldjump"/>
          </p:cNvPr>
          <p:cNvSpPr>
            <a:spLocks noChangeArrowheads="1"/>
          </p:cNvSpPr>
          <p:nvPr/>
        </p:nvSpPr>
        <p:spPr bwMode="auto">
          <a:xfrm>
            <a:off x="645059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5" name="Rectangle 21">
            <a:hlinkClick r:id="rId9" action="ppaction://hlinksldjump"/>
          </p:cNvPr>
          <p:cNvSpPr>
            <a:spLocks noChangeArrowheads="1"/>
          </p:cNvSpPr>
          <p:nvPr/>
        </p:nvSpPr>
        <p:spPr bwMode="auto">
          <a:xfrm>
            <a:off x="688186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6" name="Rectangle 21">
            <a:hlinkClick r:id="rId10" action="ppaction://hlinksldjump"/>
          </p:cNvPr>
          <p:cNvSpPr>
            <a:spLocks noChangeArrowheads="1"/>
          </p:cNvSpPr>
          <p:nvPr/>
        </p:nvSpPr>
        <p:spPr bwMode="auto">
          <a:xfrm>
            <a:off x="7313134"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7" name="Rectangle 21">
            <a:hlinkClick r:id="rId11" action="ppaction://hlinksldjump"/>
          </p:cNvPr>
          <p:cNvSpPr>
            <a:spLocks noChangeArrowheads="1"/>
          </p:cNvSpPr>
          <p:nvPr/>
        </p:nvSpPr>
        <p:spPr bwMode="auto">
          <a:xfrm>
            <a:off x="782275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9" name="Rectangle 21">
            <a:hlinkClick r:id="rId12" action="ppaction://hlinksldjump"/>
          </p:cNvPr>
          <p:cNvSpPr>
            <a:spLocks noChangeArrowheads="1"/>
          </p:cNvSpPr>
          <p:nvPr/>
        </p:nvSpPr>
        <p:spPr bwMode="auto">
          <a:xfrm>
            <a:off x="8444560"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3" name="矩形 22"/>
          <p:cNvSpPr/>
          <p:nvPr/>
        </p:nvSpPr>
        <p:spPr>
          <a:xfrm>
            <a:off x="603137" y="2622605"/>
            <a:ext cx="11180701" cy="2031325"/>
          </a:xfrm>
          <a:prstGeom prst="rect">
            <a:avLst/>
          </a:prstGeom>
        </p:spPr>
        <p:txBody>
          <a:bodyPr wrap="square">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latin typeface="Times New Roman"/>
                <a:ea typeface="华文细黑"/>
                <a:cs typeface="Times New Roman"/>
              </a:rPr>
              <a:t>《网络安全法草案》的修改向社会广泛征求意见说明了社会主义民主是社会主义法制的基础</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lvl="0" algn="just">
              <a:lnSpc>
                <a:spcPct val="150000"/>
              </a:lnSpc>
              <a:tabLst>
                <a:tab pos="2430780" algn="l"/>
              </a:tabLst>
            </a:pPr>
            <a:r>
              <a:rPr lang="zh-CN" altLang="zh-CN" sz="2800" b="1" kern="100" dirty="0">
                <a:solidFill>
                  <a:srgbClr val="0000FF"/>
                </a:solidFill>
                <a:latin typeface="Times New Roman"/>
                <a:cs typeface="Times New Roman"/>
              </a:rPr>
              <a:t>答案　</a:t>
            </a:r>
            <a:r>
              <a:rPr lang="en-US" altLang="zh-CN" sz="2800" kern="100" dirty="0" smtClean="0">
                <a:solidFill>
                  <a:schemeClr val="accent6">
                    <a:lumMod val="75000"/>
                  </a:schemeClr>
                </a:solidFill>
                <a:latin typeface="Times New Roman"/>
                <a:ea typeface="华文细黑"/>
                <a:cs typeface="Courier New"/>
              </a:rPr>
              <a:t>B</a:t>
            </a:r>
            <a:endParaRPr lang="zh-CN" altLang="zh-CN" sz="1050" kern="100" dirty="0">
              <a:solidFill>
                <a:schemeClr val="accent6">
                  <a:lumMod val="75000"/>
                </a:schemeClr>
              </a:solidFill>
              <a:latin typeface="宋体"/>
              <a:cs typeface="Courier New"/>
            </a:endParaRPr>
          </a:p>
        </p:txBody>
      </p:sp>
      <p:cxnSp>
        <p:nvCxnSpPr>
          <p:cNvPr id="16" name="直接连接符 15"/>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7" name="Rectangle 21">
            <a:hlinkClick r:id="rId13" action="ppaction://hlinksldjump"/>
          </p:cNvPr>
          <p:cNvSpPr>
            <a:spLocks noChangeArrowheads="1"/>
          </p:cNvSpPr>
          <p:nvPr/>
        </p:nvSpPr>
        <p:spPr bwMode="auto">
          <a:xfrm>
            <a:off x="891411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9479582"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val="356699174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Effect transition="in" filter="blinds(horizontal)">
                                      <p:cBhvr>
                                        <p:cTn id="7" dur="750"/>
                                        <p:tgtEl>
                                          <p:spTgt spid="2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3">
                                            <p:txEl>
                                              <p:pRg st="1" end="1"/>
                                            </p:txEl>
                                          </p:spTgt>
                                        </p:tgtEl>
                                        <p:attrNameLst>
                                          <p:attrName>style.visibility</p:attrName>
                                        </p:attrNameLst>
                                      </p:cBhvr>
                                      <p:to>
                                        <p:strVal val="visible"/>
                                      </p:to>
                                    </p:set>
                                    <p:animEffect transition="in" filter="blinds(horizontal)">
                                      <p:cBhvr>
                                        <p:cTn id="10" dur="750"/>
                                        <p:tgtEl>
                                          <p:spTgt spid="2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445808" y="1053530"/>
            <a:ext cx="11068815" cy="5262979"/>
          </a:xfrm>
          <a:prstGeom prst="rect">
            <a:avLst/>
          </a:prstGeom>
        </p:spPr>
        <p:txBody>
          <a:bodyPr>
            <a:spAutoFit/>
          </a:bodyPr>
          <a:lstStyle/>
          <a:p>
            <a:pPr algn="just">
              <a:lnSpc>
                <a:spcPct val="150000"/>
              </a:lnSpc>
              <a:spcAft>
                <a:spcPts val="0"/>
              </a:spcAft>
              <a:tabLst>
                <a:tab pos="2430780" algn="l"/>
              </a:tabLst>
            </a:pPr>
            <a:r>
              <a:rPr lang="en-US" altLang="zh-CN" sz="2800" kern="100" dirty="0">
                <a:latin typeface="Times New Roman"/>
                <a:ea typeface="华文细黑"/>
                <a:cs typeface="Courier New"/>
              </a:rPr>
              <a:t>2.2015</a:t>
            </a:r>
            <a:r>
              <a:rPr lang="zh-CN" altLang="zh-CN" sz="2800" kern="100" dirty="0">
                <a:latin typeface="Times New Roman"/>
                <a:ea typeface="华文细黑"/>
                <a:cs typeface="Times New Roman"/>
              </a:rPr>
              <a:t>年清明节期间，国家旅游局制定的《游客不文明行为记录管理暂行办法》</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以下简称《办法》</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开始施行。《办法》被旅游业内称为</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游客黑名单</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，游客不良行为信息保存一至两年，会影响到游客再次旅游，严重的甚至会影响到出境、银行信贷等。这体现了</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我国人民民主具有广泛性和真实性</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政府坚持以人为本、执政为民</a:t>
            </a:r>
            <a:r>
              <a:rPr lang="en-US" altLang="zh-CN" sz="2800" kern="100" dirty="0">
                <a:latin typeface="Times New Roman"/>
                <a:ea typeface="华文细黑"/>
                <a:cs typeface="Courier New"/>
              </a:rPr>
              <a:t> </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公民应坚持权利和义务统一</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D.</a:t>
            </a:r>
            <a:r>
              <a:rPr lang="zh-CN" altLang="zh-CN" sz="2800" kern="100" dirty="0">
                <a:latin typeface="Times New Roman"/>
                <a:ea typeface="华文细黑"/>
                <a:cs typeface="Times New Roman"/>
              </a:rPr>
              <a:t>我国公民要依法有序参与政治生活</a:t>
            </a:r>
            <a:endParaRPr lang="zh-CN" altLang="zh-CN" sz="2800" kern="100" dirty="0">
              <a:latin typeface="宋体"/>
              <a:cs typeface="Courier New"/>
            </a:endParaRPr>
          </a:p>
        </p:txBody>
      </p:sp>
      <p:cxnSp>
        <p:nvCxnSpPr>
          <p:cNvPr id="18" name="直接连接符 17"/>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4" name="矩形 3"/>
          <p:cNvSpPr/>
          <p:nvPr/>
        </p:nvSpPr>
        <p:spPr>
          <a:xfrm>
            <a:off x="9983638" y="3069754"/>
            <a:ext cx="423514" cy="523220"/>
          </a:xfrm>
          <a:prstGeom prst="rect">
            <a:avLst/>
          </a:prstGeom>
        </p:spPr>
        <p:txBody>
          <a:bodyPr wrap="none">
            <a:spAutoFit/>
          </a:bodyPr>
          <a:lstStyle/>
          <a:p>
            <a:r>
              <a:rPr lang="en-US" altLang="zh-CN" sz="2800" dirty="0">
                <a:solidFill>
                  <a:schemeClr val="accent6">
                    <a:lumMod val="75000"/>
                  </a:schemeClr>
                </a:solidFill>
                <a:latin typeface="Times New Roman"/>
                <a:ea typeface="华文细黑"/>
              </a:rPr>
              <a:t>C</a:t>
            </a:r>
            <a:endParaRPr lang="zh-CN" altLang="en-US" sz="2800" dirty="0">
              <a:solidFill>
                <a:schemeClr val="accent6">
                  <a:lumMod val="75000"/>
                </a:schemeClr>
              </a:solidFill>
            </a:endParaRPr>
          </a:p>
        </p:txBody>
      </p:sp>
      <p:sp>
        <p:nvSpPr>
          <p:cNvPr id="23" name="Rectangle 21">
            <a:hlinkClick r:id="rId2" action="ppaction://hlinksldjump"/>
          </p:cNvPr>
          <p:cNvSpPr>
            <a:spLocks noChangeArrowheads="1"/>
          </p:cNvSpPr>
          <p:nvPr/>
        </p:nvSpPr>
        <p:spPr bwMode="auto">
          <a:xfrm>
            <a:off x="386295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5" name="Rectangle 21">
            <a:hlinkClick r:id="rId3" action="ppaction://hlinksldjump"/>
          </p:cNvPr>
          <p:cNvSpPr>
            <a:spLocks noChangeArrowheads="1"/>
          </p:cNvSpPr>
          <p:nvPr/>
        </p:nvSpPr>
        <p:spPr bwMode="auto">
          <a:xfrm>
            <a:off x="429423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6" name="Rectangle 21">
            <a:hlinkClick r:id="rId4" action="ppaction://hlinksldjump"/>
          </p:cNvPr>
          <p:cNvSpPr>
            <a:spLocks noChangeArrowheads="1"/>
          </p:cNvSpPr>
          <p:nvPr/>
        </p:nvSpPr>
        <p:spPr bwMode="auto">
          <a:xfrm>
            <a:off x="472550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7" name="Rectangle 21">
            <a:hlinkClick r:id="rId5" action="ppaction://hlinksldjump"/>
          </p:cNvPr>
          <p:cNvSpPr>
            <a:spLocks noChangeArrowheads="1"/>
          </p:cNvSpPr>
          <p:nvPr/>
        </p:nvSpPr>
        <p:spPr bwMode="auto">
          <a:xfrm>
            <a:off x="515677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8" name="Rectangle 21">
            <a:hlinkClick r:id="rId6" action="ppaction://hlinksldjump"/>
          </p:cNvPr>
          <p:cNvSpPr>
            <a:spLocks noChangeArrowheads="1"/>
          </p:cNvSpPr>
          <p:nvPr/>
        </p:nvSpPr>
        <p:spPr bwMode="auto">
          <a:xfrm>
            <a:off x="558804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9" name="Rectangle 21">
            <a:hlinkClick r:id="rId7" action="ppaction://hlinksldjump"/>
          </p:cNvPr>
          <p:cNvSpPr>
            <a:spLocks noChangeArrowheads="1"/>
          </p:cNvSpPr>
          <p:nvPr/>
        </p:nvSpPr>
        <p:spPr bwMode="auto">
          <a:xfrm>
            <a:off x="601931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0" name="Rectangle 21">
            <a:hlinkClick r:id="rId8" action="ppaction://hlinksldjump"/>
          </p:cNvPr>
          <p:cNvSpPr>
            <a:spLocks noChangeArrowheads="1"/>
          </p:cNvSpPr>
          <p:nvPr/>
        </p:nvSpPr>
        <p:spPr bwMode="auto">
          <a:xfrm>
            <a:off x="645059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1" name="Rectangle 21">
            <a:hlinkClick r:id="rId9" action="ppaction://hlinksldjump"/>
          </p:cNvPr>
          <p:cNvSpPr>
            <a:spLocks noChangeArrowheads="1"/>
          </p:cNvSpPr>
          <p:nvPr/>
        </p:nvSpPr>
        <p:spPr bwMode="auto">
          <a:xfrm>
            <a:off x="688186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2" name="Rectangle 21">
            <a:hlinkClick r:id="rId10" action="ppaction://hlinksldjump"/>
          </p:cNvPr>
          <p:cNvSpPr>
            <a:spLocks noChangeArrowheads="1"/>
          </p:cNvSpPr>
          <p:nvPr/>
        </p:nvSpPr>
        <p:spPr bwMode="auto">
          <a:xfrm>
            <a:off x="7313134"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3" name="Rectangle 21">
            <a:hlinkClick r:id="rId11" action="ppaction://hlinksldjump"/>
          </p:cNvPr>
          <p:cNvSpPr>
            <a:spLocks noChangeArrowheads="1"/>
          </p:cNvSpPr>
          <p:nvPr/>
        </p:nvSpPr>
        <p:spPr bwMode="auto">
          <a:xfrm>
            <a:off x="782275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4" name="Rectangle 21">
            <a:hlinkClick r:id="rId12" action="ppaction://hlinksldjump"/>
          </p:cNvPr>
          <p:cNvSpPr>
            <a:spLocks noChangeArrowheads="1"/>
          </p:cNvSpPr>
          <p:nvPr/>
        </p:nvSpPr>
        <p:spPr bwMode="auto">
          <a:xfrm>
            <a:off x="8444560"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4" name="Rectangle 21">
            <a:hlinkClick r:id="rId13" action="ppaction://hlinksldjump"/>
          </p:cNvPr>
          <p:cNvSpPr>
            <a:spLocks noChangeArrowheads="1"/>
          </p:cNvSpPr>
          <p:nvPr/>
        </p:nvSpPr>
        <p:spPr bwMode="auto">
          <a:xfrm>
            <a:off x="891411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5" name="Rectangle 21">
            <a:hlinkClick r:id="rId14" action="ppaction://hlinksldjump"/>
          </p:cNvPr>
          <p:cNvSpPr>
            <a:spLocks noChangeArrowheads="1"/>
          </p:cNvSpPr>
          <p:nvPr/>
        </p:nvSpPr>
        <p:spPr bwMode="auto">
          <a:xfrm>
            <a:off x="9479582"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9" name="矩形 18"/>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2" name="圆角矩形 21"/>
          <p:cNvSpPr/>
          <p:nvPr/>
        </p:nvSpPr>
        <p:spPr>
          <a:xfrm>
            <a:off x="11480674" y="6663993"/>
            <a:ext cx="735212" cy="200977"/>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28991047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22"/>
                  </p:tgtEl>
                </p:cond>
              </p:nextCondLst>
            </p:seq>
          </p:childTnLst>
        </p:cTn>
      </p:par>
    </p:tnLst>
    <p:bldLst>
      <p:bldP spid="4" grpId="0"/>
      <p:bldP spid="4"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620446" y="1125538"/>
            <a:ext cx="11179503" cy="5262979"/>
          </a:xfrm>
          <a:prstGeom prst="rect">
            <a:avLst/>
          </a:prstGeom>
        </p:spPr>
        <p:txBody>
          <a:bodyPr>
            <a:spAutoFit/>
          </a:bodyPr>
          <a:lstStyle/>
          <a:p>
            <a:pPr algn="just">
              <a:lnSpc>
                <a:spcPct val="150000"/>
              </a:lnSpc>
              <a:spcAft>
                <a:spcPts val="0"/>
              </a:spcAft>
              <a:tabLst>
                <a:tab pos="2430780" algn="l"/>
              </a:tabLst>
            </a:pPr>
            <a:r>
              <a:rPr lang="en-US" altLang="zh-CN" sz="2800" kern="100" dirty="0" smtClean="0">
                <a:latin typeface="Times New Roman"/>
                <a:ea typeface="华文细黑"/>
                <a:cs typeface="Courier New"/>
              </a:rPr>
              <a:t>3.</a:t>
            </a:r>
            <a:r>
              <a:rPr lang="zh-CN" altLang="zh-CN" sz="2800" kern="100" dirty="0" smtClean="0">
                <a:latin typeface="Times New Roman"/>
                <a:ea typeface="华文细黑"/>
                <a:cs typeface="Times New Roman"/>
              </a:rPr>
              <a:t>某村</a:t>
            </a:r>
            <a:r>
              <a:rPr lang="en-US" altLang="zh-CN" sz="2800" kern="100" dirty="0" smtClean="0">
                <a:latin typeface="Times New Roman"/>
                <a:ea typeface="华文细黑"/>
                <a:cs typeface="Courier New"/>
              </a:rPr>
              <a:t>300</a:t>
            </a:r>
            <a:r>
              <a:rPr lang="zh-CN" altLang="zh-CN" sz="2800" kern="100" dirty="0" smtClean="0">
                <a:latin typeface="Times New Roman"/>
                <a:ea typeface="华文细黑"/>
                <a:cs typeface="Times New Roman"/>
              </a:rPr>
              <a:t>名村民因质疑县政府对该村的征地批复，向县政府提请行政复议，遭拒绝后，村民将县政府告上法庭。经过法院审理，市中级人民法院判处村民胜诉。材料中体现的对行政机关的监督形式有</a:t>
            </a:r>
            <a:r>
              <a:rPr lang="en-US" altLang="zh-CN" sz="2800" kern="100" dirty="0" smtClean="0">
                <a:latin typeface="Times New Roman"/>
                <a:ea typeface="华文细黑"/>
                <a:cs typeface="Courier New"/>
              </a:rPr>
              <a:t>(</a:t>
            </a:r>
            <a:r>
              <a:rPr lang="zh-CN" altLang="zh-CN" sz="2800" kern="100" dirty="0" smtClean="0">
                <a:latin typeface="Times New Roman"/>
                <a:ea typeface="华文细黑"/>
                <a:cs typeface="Times New Roman"/>
              </a:rPr>
              <a:t>　　</a:t>
            </a:r>
            <a:r>
              <a:rPr lang="en-US" altLang="zh-CN" sz="2800" kern="100" dirty="0" smtClean="0">
                <a:latin typeface="Times New Roman"/>
                <a:ea typeface="华文细黑"/>
                <a:cs typeface="Courier New"/>
              </a:rPr>
              <a:t>)</a:t>
            </a:r>
            <a:endParaRPr lang="zh-CN" altLang="zh-CN" sz="1050" kern="100" dirty="0" smtClean="0">
              <a:latin typeface="宋体"/>
              <a:cs typeface="Courier New"/>
            </a:endParaRPr>
          </a:p>
          <a:p>
            <a:pPr algn="just">
              <a:lnSpc>
                <a:spcPct val="150000"/>
              </a:lnSpc>
              <a:spcAft>
                <a:spcPts val="0"/>
              </a:spcAft>
              <a:tabLst>
                <a:tab pos="2430780" algn="l"/>
              </a:tabLst>
            </a:pPr>
            <a:r>
              <a:rPr lang="en-US" altLang="zh-CN" sz="2800" kern="100" dirty="0" smtClean="0">
                <a:latin typeface="宋体"/>
                <a:ea typeface="华文细黑"/>
                <a:cs typeface="Times New Roman"/>
              </a:rPr>
              <a:t>①</a:t>
            </a:r>
            <a:r>
              <a:rPr lang="zh-CN" altLang="zh-CN" sz="2800" kern="100" dirty="0" smtClean="0">
                <a:latin typeface="Times New Roman"/>
                <a:ea typeface="华文细黑"/>
                <a:cs typeface="Times New Roman"/>
              </a:rPr>
              <a:t>社会与公民的监督　</a:t>
            </a:r>
            <a:r>
              <a:rPr lang="en-US" altLang="zh-CN" sz="2800" kern="100" dirty="0" smtClean="0">
                <a:latin typeface="宋体"/>
                <a:ea typeface="华文细黑"/>
                <a:cs typeface="Times New Roman"/>
              </a:rPr>
              <a:t>②</a:t>
            </a:r>
            <a:r>
              <a:rPr lang="zh-CN" altLang="zh-CN" sz="2800" kern="100" dirty="0" smtClean="0">
                <a:latin typeface="Times New Roman"/>
                <a:ea typeface="华文细黑"/>
                <a:cs typeface="Times New Roman"/>
              </a:rPr>
              <a:t>司法机关的监督　</a:t>
            </a:r>
            <a:r>
              <a:rPr lang="en-US" altLang="zh-CN" sz="2800" kern="100" dirty="0" smtClean="0">
                <a:latin typeface="宋体"/>
                <a:ea typeface="华文细黑"/>
                <a:cs typeface="Times New Roman"/>
              </a:rPr>
              <a:t>③</a:t>
            </a:r>
            <a:r>
              <a:rPr lang="zh-CN" altLang="zh-CN" sz="2800" kern="100" dirty="0" smtClean="0">
                <a:latin typeface="Times New Roman"/>
                <a:ea typeface="华文细黑"/>
                <a:cs typeface="Times New Roman"/>
              </a:rPr>
              <a:t>国家权力机关的监督　</a:t>
            </a:r>
            <a:r>
              <a:rPr lang="en-US" altLang="zh-CN" sz="2800" kern="100" dirty="0" smtClean="0">
                <a:latin typeface="宋体"/>
                <a:ea typeface="华文细黑"/>
                <a:cs typeface="Times New Roman"/>
              </a:rPr>
              <a:t>④</a:t>
            </a:r>
            <a:r>
              <a:rPr lang="zh-CN" altLang="zh-CN" sz="2800" kern="100" dirty="0" smtClean="0">
                <a:latin typeface="Times New Roman"/>
                <a:ea typeface="华文细黑"/>
                <a:cs typeface="Times New Roman"/>
              </a:rPr>
              <a:t>上级行政机关的监督</a:t>
            </a:r>
            <a:endParaRPr lang="zh-CN" altLang="zh-CN" sz="1050" kern="100" dirty="0" smtClean="0">
              <a:latin typeface="宋体"/>
              <a:cs typeface="Courier New"/>
            </a:endParaRPr>
          </a:p>
          <a:p>
            <a:pPr algn="just">
              <a:lnSpc>
                <a:spcPct val="150000"/>
              </a:lnSpc>
              <a:spcAft>
                <a:spcPts val="0"/>
              </a:spcAft>
              <a:tabLst>
                <a:tab pos="2430780" algn="l"/>
              </a:tabLst>
            </a:pPr>
            <a:r>
              <a:rPr lang="en-US" altLang="zh-CN" sz="2800" kern="100" dirty="0" smtClean="0">
                <a:latin typeface="Times New Roman"/>
                <a:ea typeface="华文细黑"/>
                <a:cs typeface="Courier New"/>
              </a:rPr>
              <a:t>A.</a:t>
            </a:r>
            <a:r>
              <a:rPr lang="en-US" altLang="zh-CN" sz="2800" kern="100" dirty="0" smtClean="0">
                <a:latin typeface="宋体"/>
                <a:ea typeface="华文细黑"/>
                <a:cs typeface="Times New Roman"/>
              </a:rPr>
              <a:t>①②</a:t>
            </a:r>
            <a:r>
              <a:rPr lang="en-US" altLang="zh-CN" sz="2800" kern="100" dirty="0" smtClean="0">
                <a:latin typeface="Times New Roman"/>
                <a:ea typeface="华文细黑"/>
                <a:cs typeface="Courier New"/>
              </a:rPr>
              <a:t>  			B.</a:t>
            </a:r>
            <a:r>
              <a:rPr lang="en-US" altLang="zh-CN" sz="2800" kern="100" dirty="0" smtClean="0">
                <a:latin typeface="宋体"/>
                <a:ea typeface="华文细黑"/>
                <a:cs typeface="Times New Roman"/>
              </a:rPr>
              <a:t>②③</a:t>
            </a:r>
            <a:r>
              <a:rPr lang="en-US" altLang="zh-CN" sz="2800" kern="100" dirty="0" smtClean="0">
                <a:latin typeface="Times New Roman"/>
                <a:ea typeface="华文细黑"/>
                <a:cs typeface="Courier New"/>
              </a:rPr>
              <a:t>  </a:t>
            </a:r>
            <a:endParaRPr lang="zh-CN" altLang="zh-CN" sz="1050" kern="100" dirty="0" smtClean="0">
              <a:latin typeface="宋体"/>
              <a:cs typeface="Courier New"/>
            </a:endParaRPr>
          </a:p>
          <a:p>
            <a:pPr>
              <a:lnSpc>
                <a:spcPct val="150000"/>
              </a:lnSpc>
            </a:pPr>
            <a:r>
              <a:rPr lang="en-US" altLang="zh-CN" sz="2800" kern="100" dirty="0" smtClean="0">
                <a:latin typeface="Times New Roman"/>
                <a:ea typeface="华文细黑"/>
              </a:rPr>
              <a:t>C.</a:t>
            </a:r>
            <a:r>
              <a:rPr lang="en-US" altLang="zh-CN" sz="2800" kern="100" dirty="0" smtClean="0">
                <a:latin typeface="宋体"/>
                <a:ea typeface="华文细黑"/>
                <a:cs typeface="Times New Roman"/>
              </a:rPr>
              <a:t>③④</a:t>
            </a:r>
            <a:r>
              <a:rPr lang="en-US" altLang="zh-CN" sz="2800" kern="100" dirty="0" smtClean="0">
                <a:latin typeface="Times New Roman"/>
                <a:ea typeface="华文细黑"/>
              </a:rPr>
              <a:t>  				D.</a:t>
            </a:r>
            <a:r>
              <a:rPr lang="en-US" altLang="zh-CN" sz="2800" kern="100" dirty="0" smtClean="0">
                <a:latin typeface="宋体"/>
                <a:ea typeface="华文细黑"/>
                <a:cs typeface="Times New Roman"/>
              </a:rPr>
              <a:t>①④</a:t>
            </a:r>
          </a:p>
          <a:p>
            <a:pPr lvl="0">
              <a:lnSpc>
                <a:spcPct val="150000"/>
              </a:lnSpc>
            </a:pPr>
            <a:r>
              <a:rPr lang="zh-CN" altLang="zh-CN" sz="2800" b="1" kern="100" dirty="0">
                <a:solidFill>
                  <a:srgbClr val="0000FF"/>
                </a:solidFill>
                <a:latin typeface="Times New Roman"/>
                <a:cs typeface="Times New Roman"/>
              </a:rPr>
              <a:t>解析　</a:t>
            </a:r>
            <a:r>
              <a:rPr lang="zh-CN" altLang="zh-CN" sz="2800" kern="100" dirty="0">
                <a:solidFill>
                  <a:prstClr val="black"/>
                </a:solidFill>
                <a:latin typeface="Times New Roman"/>
                <a:ea typeface="华文细黑"/>
                <a:cs typeface="Times New Roman"/>
              </a:rPr>
              <a:t>材料中的监督主体有村民和法院，故选</a:t>
            </a:r>
            <a:r>
              <a:rPr lang="en-US" altLang="zh-CN" sz="2800" kern="100" dirty="0">
                <a:solidFill>
                  <a:prstClr val="black"/>
                </a:solidFill>
                <a:latin typeface="Times New Roman"/>
                <a:ea typeface="华文细黑"/>
              </a:rPr>
              <a:t>A</a:t>
            </a:r>
            <a:r>
              <a:rPr lang="zh-CN" altLang="zh-CN" sz="2800" kern="100" dirty="0" smtClean="0">
                <a:solidFill>
                  <a:prstClr val="black"/>
                </a:solidFill>
                <a:latin typeface="Times New Roman"/>
                <a:ea typeface="华文细黑"/>
                <a:cs typeface="Times New Roman"/>
              </a:rPr>
              <a:t>。</a:t>
            </a:r>
            <a:endParaRPr lang="en-US" altLang="zh-CN" sz="2800" kern="100" dirty="0">
              <a:solidFill>
                <a:prstClr val="black"/>
              </a:solidFill>
              <a:latin typeface="Times New Roman"/>
              <a:ea typeface="华文细黑"/>
              <a:cs typeface="Times New Roman"/>
            </a:endParaRPr>
          </a:p>
        </p:txBody>
      </p:sp>
      <p:cxnSp>
        <p:nvCxnSpPr>
          <p:cNvPr id="18" name="直接连接符 17"/>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24" name="Rectangle 21">
            <a:hlinkClick r:id="rId2" action="ppaction://hlinksldjump"/>
          </p:cNvPr>
          <p:cNvSpPr>
            <a:spLocks noChangeArrowheads="1"/>
          </p:cNvSpPr>
          <p:nvPr/>
        </p:nvSpPr>
        <p:spPr bwMode="auto">
          <a:xfrm>
            <a:off x="386295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5" name="Rectangle 21">
            <a:hlinkClick r:id="rId3" action="ppaction://hlinksldjump"/>
          </p:cNvPr>
          <p:cNvSpPr>
            <a:spLocks noChangeArrowheads="1"/>
          </p:cNvSpPr>
          <p:nvPr/>
        </p:nvSpPr>
        <p:spPr bwMode="auto">
          <a:xfrm>
            <a:off x="429423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6" name="Rectangle 21">
            <a:hlinkClick r:id="rId4" action="ppaction://hlinksldjump"/>
          </p:cNvPr>
          <p:cNvSpPr>
            <a:spLocks noChangeArrowheads="1"/>
          </p:cNvSpPr>
          <p:nvPr/>
        </p:nvSpPr>
        <p:spPr bwMode="auto">
          <a:xfrm>
            <a:off x="472550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7" name="Rectangle 21">
            <a:hlinkClick r:id="rId5" action="ppaction://hlinksldjump"/>
          </p:cNvPr>
          <p:cNvSpPr>
            <a:spLocks noChangeArrowheads="1"/>
          </p:cNvSpPr>
          <p:nvPr/>
        </p:nvSpPr>
        <p:spPr bwMode="auto">
          <a:xfrm>
            <a:off x="515677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8" name="Rectangle 21">
            <a:hlinkClick r:id="rId6" action="ppaction://hlinksldjump"/>
          </p:cNvPr>
          <p:cNvSpPr>
            <a:spLocks noChangeArrowheads="1"/>
          </p:cNvSpPr>
          <p:nvPr/>
        </p:nvSpPr>
        <p:spPr bwMode="auto">
          <a:xfrm>
            <a:off x="558804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9" name="Rectangle 21">
            <a:hlinkClick r:id="rId7" action="ppaction://hlinksldjump"/>
          </p:cNvPr>
          <p:cNvSpPr>
            <a:spLocks noChangeArrowheads="1"/>
          </p:cNvSpPr>
          <p:nvPr/>
        </p:nvSpPr>
        <p:spPr bwMode="auto">
          <a:xfrm>
            <a:off x="601931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0" name="Rectangle 21">
            <a:hlinkClick r:id="rId8" action="ppaction://hlinksldjump"/>
          </p:cNvPr>
          <p:cNvSpPr>
            <a:spLocks noChangeArrowheads="1"/>
          </p:cNvSpPr>
          <p:nvPr/>
        </p:nvSpPr>
        <p:spPr bwMode="auto">
          <a:xfrm>
            <a:off x="645059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1" name="Rectangle 21">
            <a:hlinkClick r:id="rId9" action="ppaction://hlinksldjump"/>
          </p:cNvPr>
          <p:cNvSpPr>
            <a:spLocks noChangeArrowheads="1"/>
          </p:cNvSpPr>
          <p:nvPr/>
        </p:nvSpPr>
        <p:spPr bwMode="auto">
          <a:xfrm>
            <a:off x="688186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2" name="Rectangle 21">
            <a:hlinkClick r:id="rId10" action="ppaction://hlinksldjump"/>
          </p:cNvPr>
          <p:cNvSpPr>
            <a:spLocks noChangeArrowheads="1"/>
          </p:cNvSpPr>
          <p:nvPr/>
        </p:nvSpPr>
        <p:spPr bwMode="auto">
          <a:xfrm>
            <a:off x="7313134"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3" name="Rectangle 21">
            <a:hlinkClick r:id="rId11" action="ppaction://hlinksldjump"/>
          </p:cNvPr>
          <p:cNvSpPr>
            <a:spLocks noChangeArrowheads="1"/>
          </p:cNvSpPr>
          <p:nvPr/>
        </p:nvSpPr>
        <p:spPr bwMode="auto">
          <a:xfrm>
            <a:off x="782275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4" name="Rectangle 21">
            <a:hlinkClick r:id="rId12" action="ppaction://hlinksldjump"/>
          </p:cNvPr>
          <p:cNvSpPr>
            <a:spLocks noChangeArrowheads="1"/>
          </p:cNvSpPr>
          <p:nvPr/>
        </p:nvSpPr>
        <p:spPr bwMode="auto">
          <a:xfrm>
            <a:off x="8444560"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5" name="Rectangle 21">
            <a:hlinkClick r:id="rId13" action="ppaction://hlinksldjump"/>
          </p:cNvPr>
          <p:cNvSpPr>
            <a:spLocks noChangeArrowheads="1"/>
          </p:cNvSpPr>
          <p:nvPr/>
        </p:nvSpPr>
        <p:spPr bwMode="auto">
          <a:xfrm>
            <a:off x="891411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6" name="Rectangle 21">
            <a:hlinkClick r:id="rId14" action="ppaction://hlinksldjump"/>
          </p:cNvPr>
          <p:cNvSpPr>
            <a:spLocks noChangeArrowheads="1"/>
          </p:cNvSpPr>
          <p:nvPr/>
        </p:nvSpPr>
        <p:spPr bwMode="auto">
          <a:xfrm>
            <a:off x="9479582"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 name="矩形 2"/>
          <p:cNvSpPr/>
          <p:nvPr/>
        </p:nvSpPr>
        <p:spPr>
          <a:xfrm>
            <a:off x="10559702" y="2403098"/>
            <a:ext cx="444352" cy="738664"/>
          </a:xfrm>
          <a:prstGeom prst="rect">
            <a:avLst/>
          </a:prstGeom>
        </p:spPr>
        <p:txBody>
          <a:bodyPr wrap="none">
            <a:spAutoFit/>
          </a:bodyPr>
          <a:lstStyle/>
          <a:p>
            <a:pPr lvl="0" algn="just">
              <a:lnSpc>
                <a:spcPct val="150000"/>
              </a:lnSpc>
              <a:tabLst>
                <a:tab pos="2430780" algn="l"/>
              </a:tabLst>
            </a:pPr>
            <a:r>
              <a:rPr lang="en-US" altLang="zh-CN" sz="2800" kern="100" dirty="0">
                <a:solidFill>
                  <a:srgbClr val="F79646">
                    <a:lumMod val="75000"/>
                  </a:srgbClr>
                </a:solidFill>
                <a:latin typeface="Times New Roman"/>
                <a:ea typeface="华文细黑"/>
                <a:cs typeface="Courier New"/>
              </a:rPr>
              <a:t>A</a:t>
            </a:r>
            <a:endParaRPr lang="zh-CN" altLang="zh-CN" sz="2800" kern="100" dirty="0">
              <a:solidFill>
                <a:srgbClr val="F79646">
                  <a:lumMod val="75000"/>
                </a:srgbClr>
              </a:solidFill>
              <a:latin typeface="Times New Roman"/>
              <a:ea typeface="华文细黑"/>
              <a:cs typeface="Courier New"/>
            </a:endParaRPr>
          </a:p>
        </p:txBody>
      </p:sp>
      <p:sp>
        <p:nvSpPr>
          <p:cNvPr id="22" name="矩形 21"/>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3" name="圆角矩形 22"/>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227825423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1">
                                            <p:txEl>
                                              <p:pRg st="4" end="4"/>
                                            </p:txEl>
                                          </p:spTgt>
                                        </p:tgtEl>
                                        <p:attrNameLst>
                                          <p:attrName>style.visibility</p:attrName>
                                        </p:attrNameLst>
                                      </p:cBhvr>
                                      <p:to>
                                        <p:strVal val="visible"/>
                                      </p:to>
                                    </p:set>
                                    <p:animEffect transition="in" filter="blinds(horizontal)">
                                      <p:cBhvr>
                                        <p:cTn id="7" dur="500"/>
                                        <p:tgtEl>
                                          <p:spTgt spid="21">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21">
                                            <p:txEl>
                                              <p:pRg st="4" end="4"/>
                                            </p:txEl>
                                          </p:spTgt>
                                        </p:tgtEl>
                                      </p:cBhvr>
                                    </p:animEffect>
                                    <p:set>
                                      <p:cBhvr>
                                        <p:cTn id="17" dur="1" fill="hold">
                                          <p:stCondLst>
                                            <p:cond delay="499"/>
                                          </p:stCondLst>
                                        </p:cTn>
                                        <p:tgtEl>
                                          <p:spTgt spid="21">
                                            <p:txEl>
                                              <p:pRg st="4" end="4"/>
                                            </p:txEl>
                                          </p:spTgt>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3"/>
                                        </p:tgtEl>
                                      </p:cBhvr>
                                    </p:animEffect>
                                    <p:set>
                                      <p:cBhvr>
                                        <p:cTn id="20"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childTnLst>
        </p:cTn>
      </p:par>
    </p:tnLst>
    <p:bldLst>
      <p:bldP spid="21" grpId="0" uiExpand="1" build="allAtOnce"/>
      <p:bldP spid="3" grpId="0"/>
      <p:bldP spid="3"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341656" y="1125538"/>
            <a:ext cx="11404211" cy="4616648"/>
          </a:xfrm>
          <a:prstGeom prst="rect">
            <a:avLst/>
          </a:prstGeom>
        </p:spPr>
        <p:txBody>
          <a:bodyPr>
            <a:spAutoFit/>
          </a:bodyPr>
          <a:lstStyle/>
          <a:p>
            <a:pPr algn="just">
              <a:lnSpc>
                <a:spcPct val="150000"/>
              </a:lnSpc>
              <a:spcAft>
                <a:spcPts val="0"/>
              </a:spcAft>
              <a:tabLst>
                <a:tab pos="2430780" algn="l"/>
              </a:tabLst>
            </a:pPr>
            <a:r>
              <a:rPr lang="en-US" altLang="zh-CN" sz="2800" kern="100" dirty="0">
                <a:latin typeface="Times New Roman"/>
                <a:ea typeface="华文细黑"/>
                <a:cs typeface="Courier New"/>
              </a:rPr>
              <a:t>4.2015</a:t>
            </a:r>
            <a:r>
              <a:rPr lang="zh-CN" altLang="zh-CN" sz="2800" kern="100" dirty="0">
                <a:latin typeface="Times New Roman"/>
                <a:ea typeface="华文细黑"/>
                <a:cs typeface="Times New Roman"/>
              </a:rPr>
              <a:t>年</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两会</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期间，央视新闻微信公众号推出《两会解码</a:t>
            </a:r>
            <a:r>
              <a:rPr lang="zh-CN" altLang="zh-CN" sz="2800" kern="100" dirty="0">
                <a:latin typeface="宋体"/>
                <a:ea typeface="Times New Roman"/>
                <a:cs typeface="Courier New"/>
              </a:rPr>
              <a:t> </a:t>
            </a:r>
            <a:r>
              <a:rPr lang="zh-CN" altLang="zh-CN" sz="2800" kern="100" dirty="0">
                <a:latin typeface="Times New Roman"/>
                <a:ea typeface="华文细黑"/>
                <a:cs typeface="Times New Roman"/>
              </a:rPr>
              <a:t>群策群力》栏目，打造了代表委员与网友互动的平台，网聚民意民智，形成了两会报道的正能量场。这表明</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公民可以通过舆论监督制度进行广泛民主管理</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公民享有的知情权是决策机关进行决策的基础</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网络平台可以让公民更好地监督政府各项工作</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D.</a:t>
            </a:r>
            <a:r>
              <a:rPr lang="zh-CN" altLang="zh-CN" sz="2800" kern="100" dirty="0">
                <a:latin typeface="Times New Roman"/>
                <a:ea typeface="华文细黑"/>
                <a:cs typeface="Times New Roman"/>
              </a:rPr>
              <a:t>新闻媒体为公民参与政治生活提供了有效途径</a:t>
            </a:r>
            <a:endParaRPr lang="zh-CN" altLang="zh-CN" sz="1050" kern="100" dirty="0">
              <a:effectLst/>
              <a:latin typeface="宋体"/>
              <a:cs typeface="Courier New"/>
            </a:endParaRPr>
          </a:p>
        </p:txBody>
      </p:sp>
      <p:cxnSp>
        <p:nvCxnSpPr>
          <p:cNvPr id="18" name="直接连接符 17"/>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7" name="Rectangle 21">
            <a:hlinkClick r:id="rId2" action="ppaction://hlinksldjump"/>
          </p:cNvPr>
          <p:cNvSpPr>
            <a:spLocks noChangeArrowheads="1"/>
          </p:cNvSpPr>
          <p:nvPr/>
        </p:nvSpPr>
        <p:spPr bwMode="auto">
          <a:xfrm>
            <a:off x="386295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3" name="Rectangle 21">
            <a:hlinkClick r:id="rId3" action="ppaction://hlinksldjump"/>
          </p:cNvPr>
          <p:cNvSpPr>
            <a:spLocks noChangeArrowheads="1"/>
          </p:cNvSpPr>
          <p:nvPr/>
        </p:nvSpPr>
        <p:spPr bwMode="auto">
          <a:xfrm>
            <a:off x="429423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4" name="Rectangle 21">
            <a:hlinkClick r:id="rId4" action="ppaction://hlinksldjump"/>
          </p:cNvPr>
          <p:cNvSpPr>
            <a:spLocks noChangeArrowheads="1"/>
          </p:cNvSpPr>
          <p:nvPr/>
        </p:nvSpPr>
        <p:spPr bwMode="auto">
          <a:xfrm>
            <a:off x="472550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5" name="Rectangle 21">
            <a:hlinkClick r:id="rId5" action="ppaction://hlinksldjump"/>
          </p:cNvPr>
          <p:cNvSpPr>
            <a:spLocks noChangeArrowheads="1"/>
          </p:cNvSpPr>
          <p:nvPr/>
        </p:nvSpPr>
        <p:spPr bwMode="auto">
          <a:xfrm>
            <a:off x="515677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6" name="Rectangle 21">
            <a:hlinkClick r:id="rId6" action="ppaction://hlinksldjump"/>
          </p:cNvPr>
          <p:cNvSpPr>
            <a:spLocks noChangeArrowheads="1"/>
          </p:cNvSpPr>
          <p:nvPr/>
        </p:nvSpPr>
        <p:spPr bwMode="auto">
          <a:xfrm>
            <a:off x="558804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7" name="Rectangle 21">
            <a:hlinkClick r:id="rId7" action="ppaction://hlinksldjump"/>
          </p:cNvPr>
          <p:cNvSpPr>
            <a:spLocks noChangeArrowheads="1"/>
          </p:cNvSpPr>
          <p:nvPr/>
        </p:nvSpPr>
        <p:spPr bwMode="auto">
          <a:xfrm>
            <a:off x="601931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8" name="Rectangle 21">
            <a:hlinkClick r:id="rId8" action="ppaction://hlinksldjump"/>
          </p:cNvPr>
          <p:cNvSpPr>
            <a:spLocks noChangeArrowheads="1"/>
          </p:cNvSpPr>
          <p:nvPr/>
        </p:nvSpPr>
        <p:spPr bwMode="auto">
          <a:xfrm>
            <a:off x="645059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9" name="Rectangle 21">
            <a:hlinkClick r:id="rId9" action="ppaction://hlinksldjump"/>
          </p:cNvPr>
          <p:cNvSpPr>
            <a:spLocks noChangeArrowheads="1"/>
          </p:cNvSpPr>
          <p:nvPr/>
        </p:nvSpPr>
        <p:spPr bwMode="auto">
          <a:xfrm>
            <a:off x="688186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0" name="Rectangle 21">
            <a:hlinkClick r:id="rId10" action="ppaction://hlinksldjump"/>
          </p:cNvPr>
          <p:cNvSpPr>
            <a:spLocks noChangeArrowheads="1"/>
          </p:cNvSpPr>
          <p:nvPr/>
        </p:nvSpPr>
        <p:spPr bwMode="auto">
          <a:xfrm>
            <a:off x="7313134"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1" name="Rectangle 21">
            <a:hlinkClick r:id="rId11" action="ppaction://hlinksldjump"/>
          </p:cNvPr>
          <p:cNvSpPr>
            <a:spLocks noChangeArrowheads="1"/>
          </p:cNvSpPr>
          <p:nvPr/>
        </p:nvSpPr>
        <p:spPr bwMode="auto">
          <a:xfrm>
            <a:off x="782275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2" name="Rectangle 21">
            <a:hlinkClick r:id="rId12" action="ppaction://hlinksldjump"/>
          </p:cNvPr>
          <p:cNvSpPr>
            <a:spLocks noChangeArrowheads="1"/>
          </p:cNvSpPr>
          <p:nvPr/>
        </p:nvSpPr>
        <p:spPr bwMode="auto">
          <a:xfrm>
            <a:off x="8444560"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3" name="Rectangle 21">
            <a:hlinkClick r:id="rId13" action="ppaction://hlinksldjump"/>
          </p:cNvPr>
          <p:cNvSpPr>
            <a:spLocks noChangeArrowheads="1"/>
          </p:cNvSpPr>
          <p:nvPr/>
        </p:nvSpPr>
        <p:spPr bwMode="auto">
          <a:xfrm>
            <a:off x="891411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4" name="Rectangle 21">
            <a:hlinkClick r:id="rId14" action="ppaction://hlinksldjump"/>
          </p:cNvPr>
          <p:cNvSpPr>
            <a:spLocks noChangeArrowheads="1"/>
          </p:cNvSpPr>
          <p:nvPr/>
        </p:nvSpPr>
        <p:spPr bwMode="auto">
          <a:xfrm>
            <a:off x="9479582"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 name="矩形 1"/>
          <p:cNvSpPr/>
          <p:nvPr/>
        </p:nvSpPr>
        <p:spPr>
          <a:xfrm>
            <a:off x="4583038" y="2565698"/>
            <a:ext cx="444352" cy="523220"/>
          </a:xfrm>
          <a:prstGeom prst="rect">
            <a:avLst/>
          </a:prstGeom>
        </p:spPr>
        <p:txBody>
          <a:bodyPr wrap="none">
            <a:spAutoFit/>
          </a:bodyPr>
          <a:lstStyle/>
          <a:p>
            <a:r>
              <a:rPr lang="en-US" altLang="zh-CN" sz="2800" kern="100" dirty="0">
                <a:solidFill>
                  <a:schemeClr val="accent6">
                    <a:lumMod val="75000"/>
                  </a:schemeClr>
                </a:solidFill>
                <a:latin typeface="Times New Roman"/>
                <a:ea typeface="华文细黑"/>
                <a:cs typeface="Courier New"/>
              </a:rPr>
              <a:t>D</a:t>
            </a:r>
            <a:endParaRPr lang="zh-CN" altLang="en-US" sz="2800" kern="100" dirty="0">
              <a:solidFill>
                <a:schemeClr val="accent6">
                  <a:lumMod val="75000"/>
                </a:schemeClr>
              </a:solidFill>
              <a:latin typeface="Times New Roman"/>
              <a:ea typeface="华文细黑"/>
              <a:cs typeface="Courier New"/>
            </a:endParaRPr>
          </a:p>
        </p:txBody>
      </p:sp>
      <p:sp>
        <p:nvSpPr>
          <p:cNvPr id="19" name="矩形 18"/>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0" name="圆角矩形 19"/>
          <p:cNvSpPr/>
          <p:nvPr/>
        </p:nvSpPr>
        <p:spPr>
          <a:xfrm>
            <a:off x="11480674" y="6663993"/>
            <a:ext cx="735212" cy="200977"/>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34192134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2" grpId="0"/>
      <p:bldP spid="2"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536583" y="1197546"/>
            <a:ext cx="10959223" cy="5262979"/>
          </a:xfrm>
          <a:prstGeom prst="rect">
            <a:avLst/>
          </a:prstGeom>
        </p:spPr>
        <p:txBody>
          <a:bodyPr>
            <a:spAutoFit/>
          </a:bodyPr>
          <a:lstStyle/>
          <a:p>
            <a:pPr algn="just">
              <a:lnSpc>
                <a:spcPct val="150000"/>
              </a:lnSpc>
              <a:spcAft>
                <a:spcPts val="0"/>
              </a:spcAft>
              <a:tabLst>
                <a:tab pos="2430780" algn="l"/>
              </a:tabLst>
            </a:pPr>
            <a:r>
              <a:rPr lang="en-US" altLang="zh-CN" sz="2800" kern="100" dirty="0">
                <a:latin typeface="Times New Roman"/>
                <a:ea typeface="华文细黑"/>
                <a:cs typeface="Courier New"/>
              </a:rPr>
              <a:t>5.</a:t>
            </a:r>
            <a:r>
              <a:rPr lang="zh-CN" altLang="zh-CN" sz="2800" kern="100" dirty="0">
                <a:latin typeface="Times New Roman"/>
                <a:ea typeface="华文细黑"/>
                <a:cs typeface="Times New Roman"/>
              </a:rPr>
              <a:t>公安部提出一系列措施，进一步简化办事程序，方便群众办证、办户口。下列做法与材料体现的政府职能一致的是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全国法院建立</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失信者黑名单</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制度，向社会公布失信被执行人员名单</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中国人民银行授权中国外汇交易中心公布汇率中间价</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国家工商总局决定组织开展专项整治</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霸王条款</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活动</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D.</a:t>
            </a:r>
            <a:r>
              <a:rPr lang="zh-CN" altLang="zh-CN" sz="2800" kern="100" dirty="0">
                <a:latin typeface="Times New Roman"/>
                <a:ea typeface="华文细黑"/>
                <a:cs typeface="Times New Roman"/>
              </a:rPr>
              <a:t>某气象局利用自身的网络技术建立</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农网</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，为农民免费提供信息咨询</a:t>
            </a:r>
            <a:endParaRPr lang="zh-CN" altLang="zh-CN" sz="1050" kern="100" dirty="0">
              <a:effectLst/>
              <a:latin typeface="宋体"/>
              <a:cs typeface="Courier New"/>
            </a:endParaRPr>
          </a:p>
        </p:txBody>
      </p:sp>
      <p:cxnSp>
        <p:nvCxnSpPr>
          <p:cNvPr id="18" name="直接连接符 17"/>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22" name="Rectangle 21">
            <a:hlinkClick r:id="rId2" action="ppaction://hlinksldjump"/>
          </p:cNvPr>
          <p:cNvSpPr>
            <a:spLocks noChangeArrowheads="1"/>
          </p:cNvSpPr>
          <p:nvPr/>
        </p:nvSpPr>
        <p:spPr bwMode="auto">
          <a:xfrm>
            <a:off x="386295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4" name="Rectangle 21">
            <a:hlinkClick r:id="rId3" action="ppaction://hlinksldjump"/>
          </p:cNvPr>
          <p:cNvSpPr>
            <a:spLocks noChangeArrowheads="1"/>
          </p:cNvSpPr>
          <p:nvPr/>
        </p:nvSpPr>
        <p:spPr bwMode="auto">
          <a:xfrm>
            <a:off x="429423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5" name="Rectangle 21">
            <a:hlinkClick r:id="rId4" action="ppaction://hlinksldjump"/>
          </p:cNvPr>
          <p:cNvSpPr>
            <a:spLocks noChangeArrowheads="1"/>
          </p:cNvSpPr>
          <p:nvPr/>
        </p:nvSpPr>
        <p:spPr bwMode="auto">
          <a:xfrm>
            <a:off x="472550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6" name="Rectangle 21">
            <a:hlinkClick r:id="rId5" action="ppaction://hlinksldjump"/>
          </p:cNvPr>
          <p:cNvSpPr>
            <a:spLocks noChangeArrowheads="1"/>
          </p:cNvSpPr>
          <p:nvPr/>
        </p:nvSpPr>
        <p:spPr bwMode="auto">
          <a:xfrm>
            <a:off x="515677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7" name="Rectangle 21">
            <a:hlinkClick r:id="rId6" action="ppaction://hlinksldjump"/>
          </p:cNvPr>
          <p:cNvSpPr>
            <a:spLocks noChangeArrowheads="1"/>
          </p:cNvSpPr>
          <p:nvPr/>
        </p:nvSpPr>
        <p:spPr bwMode="auto">
          <a:xfrm>
            <a:off x="558804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8" name="Rectangle 21">
            <a:hlinkClick r:id="rId7" action="ppaction://hlinksldjump"/>
          </p:cNvPr>
          <p:cNvSpPr>
            <a:spLocks noChangeArrowheads="1"/>
          </p:cNvSpPr>
          <p:nvPr/>
        </p:nvSpPr>
        <p:spPr bwMode="auto">
          <a:xfrm>
            <a:off x="601931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9" name="Rectangle 21">
            <a:hlinkClick r:id="rId8" action="ppaction://hlinksldjump"/>
          </p:cNvPr>
          <p:cNvSpPr>
            <a:spLocks noChangeArrowheads="1"/>
          </p:cNvSpPr>
          <p:nvPr/>
        </p:nvSpPr>
        <p:spPr bwMode="auto">
          <a:xfrm>
            <a:off x="645059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0" name="Rectangle 21">
            <a:hlinkClick r:id="rId9" action="ppaction://hlinksldjump"/>
          </p:cNvPr>
          <p:cNvSpPr>
            <a:spLocks noChangeArrowheads="1"/>
          </p:cNvSpPr>
          <p:nvPr/>
        </p:nvSpPr>
        <p:spPr bwMode="auto">
          <a:xfrm>
            <a:off x="688186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1" name="Rectangle 21">
            <a:hlinkClick r:id="rId10" action="ppaction://hlinksldjump"/>
          </p:cNvPr>
          <p:cNvSpPr>
            <a:spLocks noChangeArrowheads="1"/>
          </p:cNvSpPr>
          <p:nvPr/>
        </p:nvSpPr>
        <p:spPr bwMode="auto">
          <a:xfrm>
            <a:off x="7313134"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2" name="Rectangle 21">
            <a:hlinkClick r:id="rId11" action="ppaction://hlinksldjump"/>
          </p:cNvPr>
          <p:cNvSpPr>
            <a:spLocks noChangeArrowheads="1"/>
          </p:cNvSpPr>
          <p:nvPr/>
        </p:nvSpPr>
        <p:spPr bwMode="auto">
          <a:xfrm>
            <a:off x="782275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3" name="Rectangle 21">
            <a:hlinkClick r:id="rId12" action="ppaction://hlinksldjump"/>
          </p:cNvPr>
          <p:cNvSpPr>
            <a:spLocks noChangeArrowheads="1"/>
          </p:cNvSpPr>
          <p:nvPr/>
        </p:nvSpPr>
        <p:spPr bwMode="auto">
          <a:xfrm>
            <a:off x="8444560"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4" name="Rectangle 21">
            <a:hlinkClick r:id="rId13" action="ppaction://hlinksldjump"/>
          </p:cNvPr>
          <p:cNvSpPr>
            <a:spLocks noChangeArrowheads="1"/>
          </p:cNvSpPr>
          <p:nvPr/>
        </p:nvSpPr>
        <p:spPr bwMode="auto">
          <a:xfrm>
            <a:off x="891411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5" name="Rectangle 21">
            <a:hlinkClick r:id="rId14" action="ppaction://hlinksldjump"/>
          </p:cNvPr>
          <p:cNvSpPr>
            <a:spLocks noChangeArrowheads="1"/>
          </p:cNvSpPr>
          <p:nvPr/>
        </p:nvSpPr>
        <p:spPr bwMode="auto">
          <a:xfrm>
            <a:off x="9479582"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7" name="矩形 16"/>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9" name="圆角矩形 18">
            <a:hlinkClick r:id="rId15"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41589945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矩形 20"/>
          <p:cNvSpPr/>
          <p:nvPr/>
        </p:nvSpPr>
        <p:spPr>
          <a:xfrm>
            <a:off x="608591" y="2262565"/>
            <a:ext cx="10959223" cy="2031325"/>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latin typeface="Times New Roman"/>
                <a:ea typeface="华文细黑"/>
                <a:cs typeface="Times New Roman"/>
              </a:rPr>
              <a:t>法院属于司法机关，不履行政府职能，故排除</a:t>
            </a:r>
            <a:r>
              <a:rPr lang="en-US" altLang="zh-CN" sz="2800" kern="100" dirty="0">
                <a:latin typeface="Times New Roman"/>
                <a:ea typeface="华文细黑"/>
              </a:rPr>
              <a:t>A</a:t>
            </a:r>
            <a:r>
              <a:rPr lang="zh-CN" altLang="zh-CN" sz="2800" kern="100" dirty="0">
                <a:latin typeface="Times New Roman"/>
                <a:ea typeface="华文细黑"/>
                <a:cs typeface="Times New Roman"/>
              </a:rPr>
              <a:t>。材料中政府为居民提供公共服务，故选</a:t>
            </a:r>
            <a:r>
              <a:rPr lang="en-US" altLang="zh-CN" sz="2800" kern="100" dirty="0">
                <a:latin typeface="Times New Roman"/>
                <a:ea typeface="华文细黑"/>
              </a:rPr>
              <a:t>D</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lvl="0" algn="just">
              <a:lnSpc>
                <a:spcPct val="150000"/>
              </a:lnSpc>
              <a:tabLst>
                <a:tab pos="2430780" algn="l"/>
              </a:tabLst>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a:ea typeface="华文细黑"/>
                <a:cs typeface="Courier New"/>
              </a:rPr>
              <a:t>D</a:t>
            </a:r>
            <a:endParaRPr lang="zh-CN" altLang="zh-CN" sz="2800" kern="100" dirty="0">
              <a:solidFill>
                <a:schemeClr val="accent6">
                  <a:lumMod val="75000"/>
                </a:schemeClr>
              </a:solidFill>
              <a:latin typeface="Times New Roman"/>
              <a:ea typeface="华文细黑"/>
              <a:cs typeface="Courier New"/>
            </a:endParaRPr>
          </a:p>
        </p:txBody>
      </p:sp>
      <p:cxnSp>
        <p:nvCxnSpPr>
          <p:cNvPr id="18" name="直接连接符 17"/>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22" name="Rectangle 21">
            <a:hlinkClick r:id="rId2" action="ppaction://hlinksldjump"/>
          </p:cNvPr>
          <p:cNvSpPr>
            <a:spLocks noChangeArrowheads="1"/>
          </p:cNvSpPr>
          <p:nvPr/>
        </p:nvSpPr>
        <p:spPr bwMode="auto">
          <a:xfrm>
            <a:off x="386295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4" name="Rectangle 21">
            <a:hlinkClick r:id="rId3" action="ppaction://hlinksldjump"/>
          </p:cNvPr>
          <p:cNvSpPr>
            <a:spLocks noChangeArrowheads="1"/>
          </p:cNvSpPr>
          <p:nvPr/>
        </p:nvSpPr>
        <p:spPr bwMode="auto">
          <a:xfrm>
            <a:off x="429423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5" name="Rectangle 21">
            <a:hlinkClick r:id="rId4" action="ppaction://hlinksldjump"/>
          </p:cNvPr>
          <p:cNvSpPr>
            <a:spLocks noChangeArrowheads="1"/>
          </p:cNvSpPr>
          <p:nvPr/>
        </p:nvSpPr>
        <p:spPr bwMode="auto">
          <a:xfrm>
            <a:off x="472550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6" name="Rectangle 21">
            <a:hlinkClick r:id="rId5" action="ppaction://hlinksldjump"/>
          </p:cNvPr>
          <p:cNvSpPr>
            <a:spLocks noChangeArrowheads="1"/>
          </p:cNvSpPr>
          <p:nvPr/>
        </p:nvSpPr>
        <p:spPr bwMode="auto">
          <a:xfrm>
            <a:off x="515677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7" name="Rectangle 21">
            <a:hlinkClick r:id="rId6" action="ppaction://hlinksldjump"/>
          </p:cNvPr>
          <p:cNvSpPr>
            <a:spLocks noChangeArrowheads="1"/>
          </p:cNvSpPr>
          <p:nvPr/>
        </p:nvSpPr>
        <p:spPr bwMode="auto">
          <a:xfrm>
            <a:off x="558804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8" name="Rectangle 21">
            <a:hlinkClick r:id="rId7" action="ppaction://hlinksldjump"/>
          </p:cNvPr>
          <p:cNvSpPr>
            <a:spLocks noChangeArrowheads="1"/>
          </p:cNvSpPr>
          <p:nvPr/>
        </p:nvSpPr>
        <p:spPr bwMode="auto">
          <a:xfrm>
            <a:off x="601931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9" name="Rectangle 21">
            <a:hlinkClick r:id="rId8" action="ppaction://hlinksldjump"/>
          </p:cNvPr>
          <p:cNvSpPr>
            <a:spLocks noChangeArrowheads="1"/>
          </p:cNvSpPr>
          <p:nvPr/>
        </p:nvSpPr>
        <p:spPr bwMode="auto">
          <a:xfrm>
            <a:off x="645059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0" name="Rectangle 21">
            <a:hlinkClick r:id="rId9" action="ppaction://hlinksldjump"/>
          </p:cNvPr>
          <p:cNvSpPr>
            <a:spLocks noChangeArrowheads="1"/>
          </p:cNvSpPr>
          <p:nvPr/>
        </p:nvSpPr>
        <p:spPr bwMode="auto">
          <a:xfrm>
            <a:off x="688186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1" name="Rectangle 21">
            <a:hlinkClick r:id="rId10" action="ppaction://hlinksldjump"/>
          </p:cNvPr>
          <p:cNvSpPr>
            <a:spLocks noChangeArrowheads="1"/>
          </p:cNvSpPr>
          <p:nvPr/>
        </p:nvSpPr>
        <p:spPr bwMode="auto">
          <a:xfrm>
            <a:off x="7313134"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2" name="Rectangle 21">
            <a:hlinkClick r:id="rId11" action="ppaction://hlinksldjump"/>
          </p:cNvPr>
          <p:cNvSpPr>
            <a:spLocks noChangeArrowheads="1"/>
          </p:cNvSpPr>
          <p:nvPr/>
        </p:nvSpPr>
        <p:spPr bwMode="auto">
          <a:xfrm>
            <a:off x="782275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3" name="Rectangle 21">
            <a:hlinkClick r:id="rId12" action="ppaction://hlinksldjump"/>
          </p:cNvPr>
          <p:cNvSpPr>
            <a:spLocks noChangeArrowheads="1"/>
          </p:cNvSpPr>
          <p:nvPr/>
        </p:nvSpPr>
        <p:spPr bwMode="auto">
          <a:xfrm>
            <a:off x="8444560"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4" name="Rectangle 21">
            <a:hlinkClick r:id="rId13" action="ppaction://hlinksldjump"/>
          </p:cNvPr>
          <p:cNvSpPr>
            <a:spLocks noChangeArrowheads="1"/>
          </p:cNvSpPr>
          <p:nvPr/>
        </p:nvSpPr>
        <p:spPr bwMode="auto">
          <a:xfrm>
            <a:off x="891411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5" name="Rectangle 21">
            <a:hlinkClick r:id="rId14" action="ppaction://hlinksldjump"/>
          </p:cNvPr>
          <p:cNvSpPr>
            <a:spLocks noChangeArrowheads="1"/>
          </p:cNvSpPr>
          <p:nvPr/>
        </p:nvSpPr>
        <p:spPr bwMode="auto">
          <a:xfrm>
            <a:off x="9479582"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val="4114889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Effect transition="in" filter="blinds(horizontal)">
                                      <p:cBhvr>
                                        <p:cTn id="7" dur="750"/>
                                        <p:tgtEl>
                                          <p:spTgt spid="21">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21">
                                            <p:txEl>
                                              <p:pRg st="1" end="1"/>
                                            </p:txEl>
                                          </p:spTgt>
                                        </p:tgtEl>
                                        <p:attrNameLst>
                                          <p:attrName>style.visibility</p:attrName>
                                        </p:attrNameLst>
                                      </p:cBhvr>
                                      <p:to>
                                        <p:strVal val="visible"/>
                                      </p:to>
                                    </p:set>
                                    <p:animEffect transition="in" filter="blinds(horizontal)">
                                      <p:cBhvr>
                                        <p:cTn id="11" dur="750"/>
                                        <p:tgtEl>
                                          <p:spTgt spid="2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492540" y="1118562"/>
            <a:ext cx="11291298" cy="5047536"/>
          </a:xfrm>
          <a:prstGeom prst="rect">
            <a:avLst/>
          </a:prstGeom>
        </p:spPr>
        <p:txBody>
          <a:bodyPr>
            <a:spAutoFit/>
          </a:bodyPr>
          <a:lstStyle/>
          <a:p>
            <a:pPr algn="just">
              <a:lnSpc>
                <a:spcPct val="150000"/>
              </a:lnSpc>
              <a:spcAft>
                <a:spcPts val="0"/>
              </a:spcAft>
              <a:tabLst>
                <a:tab pos="2430780" algn="l"/>
              </a:tabLst>
            </a:pPr>
            <a:r>
              <a:rPr lang="en-US" altLang="zh-CN" sz="2800" kern="100" dirty="0">
                <a:latin typeface="Times New Roman"/>
                <a:ea typeface="华文细黑"/>
                <a:cs typeface="Courier New"/>
              </a:rPr>
              <a:t>6.2015</a:t>
            </a:r>
            <a:r>
              <a:rPr lang="zh-CN" altLang="zh-CN" sz="2800" kern="100" dirty="0">
                <a:latin typeface="Times New Roman"/>
                <a:ea typeface="华文细黑"/>
                <a:cs typeface="Times New Roman"/>
              </a:rPr>
              <a:t>年</a:t>
            </a:r>
            <a:r>
              <a:rPr lang="en-US" altLang="zh-CN" sz="2800" kern="100" dirty="0">
                <a:latin typeface="Times New Roman"/>
                <a:ea typeface="华文细黑"/>
                <a:cs typeface="Courier New"/>
              </a:rPr>
              <a:t>7</a:t>
            </a:r>
            <a:r>
              <a:rPr lang="zh-CN" altLang="zh-CN" sz="2800" kern="100" dirty="0">
                <a:latin typeface="Times New Roman"/>
                <a:ea typeface="华文细黑"/>
                <a:cs typeface="Times New Roman"/>
              </a:rPr>
              <a:t>月发布的《中国法治建设年度报告</a:t>
            </a:r>
            <a:r>
              <a:rPr lang="en-US" altLang="zh-CN" sz="2800" kern="100" dirty="0">
                <a:latin typeface="Times New Roman"/>
                <a:ea typeface="华文细黑"/>
                <a:cs typeface="Courier New"/>
              </a:rPr>
              <a:t>(2014)</a:t>
            </a:r>
            <a:r>
              <a:rPr lang="zh-CN" altLang="zh-CN" sz="2800" kern="100" dirty="0">
                <a:latin typeface="Times New Roman"/>
                <a:ea typeface="华文细黑"/>
                <a:cs typeface="Times New Roman"/>
              </a:rPr>
              <a:t>》显示，</a:t>
            </a:r>
            <a:r>
              <a:rPr lang="en-US" altLang="zh-CN" sz="2800" kern="100" dirty="0">
                <a:latin typeface="Times New Roman"/>
                <a:ea typeface="华文细黑"/>
                <a:cs typeface="Courier New"/>
              </a:rPr>
              <a:t>2014</a:t>
            </a:r>
            <a:r>
              <a:rPr lang="zh-CN" altLang="zh-CN" sz="2800" kern="100" dirty="0">
                <a:latin typeface="Times New Roman"/>
                <a:ea typeface="华文细黑"/>
                <a:cs typeface="Times New Roman"/>
              </a:rPr>
              <a:t>年国务院法制办公室梳理出需要修改或废止的现行部门规章</a:t>
            </a:r>
            <a:r>
              <a:rPr lang="en-US" altLang="zh-CN" sz="2800" kern="100" dirty="0">
                <a:latin typeface="Times New Roman"/>
                <a:ea typeface="华文细黑"/>
                <a:cs typeface="Courier New"/>
              </a:rPr>
              <a:t>180</a:t>
            </a:r>
            <a:r>
              <a:rPr lang="zh-CN" altLang="zh-CN" sz="2800" kern="100" dirty="0">
                <a:latin typeface="Times New Roman"/>
                <a:ea typeface="华文细黑"/>
                <a:cs typeface="Times New Roman"/>
              </a:rPr>
              <a:t>件，并督促相关部门按照法定程序修改或废止。国务院的做法说明</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宋体"/>
                <a:ea typeface="华文细黑"/>
                <a:cs typeface="Times New Roman"/>
              </a:rPr>
              <a:t>①</a:t>
            </a:r>
            <a:r>
              <a:rPr lang="zh-CN" altLang="zh-CN" sz="2800" kern="100" dirty="0">
                <a:latin typeface="Times New Roman"/>
                <a:ea typeface="华文细黑"/>
                <a:cs typeface="Times New Roman"/>
              </a:rPr>
              <a:t>政府可以代行全国人大部分立法权　</a:t>
            </a:r>
            <a:r>
              <a:rPr lang="en-US" altLang="zh-CN" sz="2800" kern="100" dirty="0">
                <a:latin typeface="宋体"/>
                <a:ea typeface="华文细黑"/>
                <a:cs typeface="Times New Roman"/>
              </a:rPr>
              <a:t>②</a:t>
            </a:r>
            <a:r>
              <a:rPr lang="zh-CN" altLang="zh-CN" sz="2800" kern="100" dirty="0">
                <a:latin typeface="Times New Roman"/>
                <a:ea typeface="华文细黑"/>
                <a:cs typeface="Times New Roman"/>
              </a:rPr>
              <a:t>在依法行政问题上政府应有主动性　</a:t>
            </a:r>
            <a:r>
              <a:rPr lang="en-US" altLang="zh-CN" sz="2800" kern="100" dirty="0">
                <a:latin typeface="宋体"/>
                <a:ea typeface="华文细黑"/>
                <a:cs typeface="Times New Roman"/>
              </a:rPr>
              <a:t>③</a:t>
            </a:r>
            <a:r>
              <a:rPr lang="zh-CN" altLang="zh-CN" sz="2800" kern="100" dirty="0">
                <a:latin typeface="Times New Roman"/>
                <a:ea typeface="华文细黑"/>
                <a:cs typeface="Times New Roman"/>
              </a:rPr>
              <a:t>政府保证决策内容符合法律的规定　</a:t>
            </a:r>
            <a:r>
              <a:rPr lang="en-US" altLang="zh-CN" sz="2800" kern="100" dirty="0">
                <a:latin typeface="宋体"/>
                <a:ea typeface="华文细黑"/>
                <a:cs typeface="Times New Roman"/>
              </a:rPr>
              <a:t>④</a:t>
            </a:r>
            <a:r>
              <a:rPr lang="zh-CN" altLang="zh-CN" sz="2800" kern="100" dirty="0">
                <a:latin typeface="Times New Roman"/>
                <a:ea typeface="华文细黑"/>
                <a:cs typeface="Times New Roman"/>
              </a:rPr>
              <a:t>我国政府努力提高依法行政的水平</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Times New Roman"/>
                <a:ea typeface="华文细黑"/>
                <a:cs typeface="Courier New"/>
              </a:rPr>
              <a:t>A.</a:t>
            </a:r>
            <a:r>
              <a:rPr lang="en-US" altLang="zh-CN" sz="2800" kern="100" dirty="0">
                <a:latin typeface="宋体"/>
                <a:ea typeface="华文细黑"/>
                <a:cs typeface="Times New Roman"/>
              </a:rPr>
              <a:t>②④</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②③</a:t>
            </a:r>
            <a:r>
              <a:rPr lang="en-US" altLang="zh-CN" sz="2800" kern="100" dirty="0">
                <a:latin typeface="Times New Roman"/>
                <a:ea typeface="华文细黑"/>
                <a:cs typeface="Courier New"/>
              </a:rPr>
              <a:t>  </a:t>
            </a:r>
            <a:endParaRPr lang="zh-CN" altLang="zh-CN" sz="1050" kern="100" dirty="0">
              <a:latin typeface="宋体"/>
              <a:cs typeface="Courier New"/>
            </a:endParaRPr>
          </a:p>
          <a:p>
            <a:r>
              <a:rPr lang="en-US" altLang="zh-CN" sz="2800" kern="100" dirty="0">
                <a:latin typeface="Times New Roman"/>
                <a:ea typeface="华文细黑"/>
              </a:rPr>
              <a:t>C.</a:t>
            </a:r>
            <a:r>
              <a:rPr lang="en-US" altLang="zh-CN" sz="2800" kern="100" dirty="0">
                <a:latin typeface="宋体"/>
                <a:ea typeface="华文细黑"/>
                <a:cs typeface="Times New Roman"/>
              </a:rPr>
              <a:t>①④</a:t>
            </a:r>
            <a:r>
              <a:rPr lang="en-US" altLang="zh-CN" sz="2800" kern="100" dirty="0">
                <a:latin typeface="Times New Roman"/>
                <a:ea typeface="华文细黑"/>
              </a:rPr>
              <a:t>  	</a:t>
            </a:r>
            <a:r>
              <a:rPr lang="en-US" altLang="zh-CN" sz="2800" kern="100" dirty="0" smtClean="0">
                <a:latin typeface="Times New Roman"/>
                <a:ea typeface="华文细黑"/>
              </a:rPr>
              <a:t>		              D</a:t>
            </a:r>
            <a:r>
              <a:rPr lang="en-US" altLang="zh-CN" sz="2800" kern="100" dirty="0">
                <a:latin typeface="Times New Roman"/>
                <a:ea typeface="华文细黑"/>
              </a:rPr>
              <a:t>.</a:t>
            </a:r>
            <a:r>
              <a:rPr lang="en-US" altLang="zh-CN" sz="2800" kern="100" dirty="0">
                <a:latin typeface="宋体"/>
                <a:ea typeface="华文细黑"/>
                <a:cs typeface="Times New Roman"/>
              </a:rPr>
              <a:t>①③</a:t>
            </a:r>
            <a:endParaRPr lang="zh-CN" altLang="zh-CN" sz="1050" kern="100" dirty="0">
              <a:effectLst/>
              <a:latin typeface="宋体"/>
              <a:cs typeface="Courier New"/>
            </a:endParaRPr>
          </a:p>
        </p:txBody>
      </p:sp>
      <p:cxnSp>
        <p:nvCxnSpPr>
          <p:cNvPr id="18" name="直接连接符 17"/>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22" name="Rectangle 21">
            <a:hlinkClick r:id="rId2" action="ppaction://hlinksldjump"/>
          </p:cNvPr>
          <p:cNvSpPr>
            <a:spLocks noChangeArrowheads="1"/>
          </p:cNvSpPr>
          <p:nvPr/>
        </p:nvSpPr>
        <p:spPr bwMode="auto">
          <a:xfrm>
            <a:off x="386295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4" name="Rectangle 21">
            <a:hlinkClick r:id="rId3" action="ppaction://hlinksldjump"/>
          </p:cNvPr>
          <p:cNvSpPr>
            <a:spLocks noChangeArrowheads="1"/>
          </p:cNvSpPr>
          <p:nvPr/>
        </p:nvSpPr>
        <p:spPr bwMode="auto">
          <a:xfrm>
            <a:off x="429423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5" name="Rectangle 21">
            <a:hlinkClick r:id="rId4" action="ppaction://hlinksldjump"/>
          </p:cNvPr>
          <p:cNvSpPr>
            <a:spLocks noChangeArrowheads="1"/>
          </p:cNvSpPr>
          <p:nvPr/>
        </p:nvSpPr>
        <p:spPr bwMode="auto">
          <a:xfrm>
            <a:off x="472550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6" name="Rectangle 21">
            <a:hlinkClick r:id="rId5" action="ppaction://hlinksldjump"/>
          </p:cNvPr>
          <p:cNvSpPr>
            <a:spLocks noChangeArrowheads="1"/>
          </p:cNvSpPr>
          <p:nvPr/>
        </p:nvSpPr>
        <p:spPr bwMode="auto">
          <a:xfrm>
            <a:off x="515677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7" name="Rectangle 21">
            <a:hlinkClick r:id="rId6" action="ppaction://hlinksldjump"/>
          </p:cNvPr>
          <p:cNvSpPr>
            <a:spLocks noChangeArrowheads="1"/>
          </p:cNvSpPr>
          <p:nvPr/>
        </p:nvSpPr>
        <p:spPr bwMode="auto">
          <a:xfrm>
            <a:off x="558804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8" name="Rectangle 21">
            <a:hlinkClick r:id="rId7" action="ppaction://hlinksldjump"/>
          </p:cNvPr>
          <p:cNvSpPr>
            <a:spLocks noChangeArrowheads="1"/>
          </p:cNvSpPr>
          <p:nvPr/>
        </p:nvSpPr>
        <p:spPr bwMode="auto">
          <a:xfrm>
            <a:off x="601931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9" name="Rectangle 21">
            <a:hlinkClick r:id="rId8" action="ppaction://hlinksldjump"/>
          </p:cNvPr>
          <p:cNvSpPr>
            <a:spLocks noChangeArrowheads="1"/>
          </p:cNvSpPr>
          <p:nvPr/>
        </p:nvSpPr>
        <p:spPr bwMode="auto">
          <a:xfrm>
            <a:off x="645059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0" name="Rectangle 21">
            <a:hlinkClick r:id="rId9" action="ppaction://hlinksldjump"/>
          </p:cNvPr>
          <p:cNvSpPr>
            <a:spLocks noChangeArrowheads="1"/>
          </p:cNvSpPr>
          <p:nvPr/>
        </p:nvSpPr>
        <p:spPr bwMode="auto">
          <a:xfrm>
            <a:off x="688186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1" name="Rectangle 21">
            <a:hlinkClick r:id="rId10" action="ppaction://hlinksldjump"/>
          </p:cNvPr>
          <p:cNvSpPr>
            <a:spLocks noChangeArrowheads="1"/>
          </p:cNvSpPr>
          <p:nvPr/>
        </p:nvSpPr>
        <p:spPr bwMode="auto">
          <a:xfrm>
            <a:off x="7313134"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2" name="Rectangle 21">
            <a:hlinkClick r:id="rId11" action="ppaction://hlinksldjump"/>
          </p:cNvPr>
          <p:cNvSpPr>
            <a:spLocks noChangeArrowheads="1"/>
          </p:cNvSpPr>
          <p:nvPr/>
        </p:nvSpPr>
        <p:spPr bwMode="auto">
          <a:xfrm>
            <a:off x="782275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3" name="Rectangle 21">
            <a:hlinkClick r:id="rId12" action="ppaction://hlinksldjump"/>
          </p:cNvPr>
          <p:cNvSpPr>
            <a:spLocks noChangeArrowheads="1"/>
          </p:cNvSpPr>
          <p:nvPr/>
        </p:nvSpPr>
        <p:spPr bwMode="auto">
          <a:xfrm>
            <a:off x="8444560"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4" name="Rectangle 21">
            <a:hlinkClick r:id="rId13" action="ppaction://hlinksldjump"/>
          </p:cNvPr>
          <p:cNvSpPr>
            <a:spLocks noChangeArrowheads="1"/>
          </p:cNvSpPr>
          <p:nvPr/>
        </p:nvSpPr>
        <p:spPr bwMode="auto">
          <a:xfrm>
            <a:off x="891411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5" name="Rectangle 21">
            <a:hlinkClick r:id="rId14" action="ppaction://hlinksldjump"/>
          </p:cNvPr>
          <p:cNvSpPr>
            <a:spLocks noChangeArrowheads="1"/>
          </p:cNvSpPr>
          <p:nvPr/>
        </p:nvSpPr>
        <p:spPr bwMode="auto">
          <a:xfrm>
            <a:off x="9479582"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7" name="矩形 16"/>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9" name="圆角矩形 18">
            <a:hlinkClick r:id="rId15"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20165061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矩形 20"/>
          <p:cNvSpPr/>
          <p:nvPr/>
        </p:nvSpPr>
        <p:spPr>
          <a:xfrm>
            <a:off x="492540" y="1691724"/>
            <a:ext cx="11291298" cy="4616648"/>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　</a:t>
            </a:r>
            <a:r>
              <a:rPr lang="zh-CN" altLang="zh-CN" sz="2800" kern="100" dirty="0" smtClean="0">
                <a:latin typeface="Times New Roman"/>
                <a:ea typeface="华文细黑"/>
                <a:cs typeface="Times New Roman"/>
              </a:rPr>
              <a:t>人大有立法权，不存在政府代行立法权的说法，</a:t>
            </a:r>
            <a:r>
              <a:rPr lang="zh-CN" altLang="zh-CN" sz="2800" kern="100" dirty="0" smtClean="0">
                <a:latin typeface="Times New Roman"/>
                <a:ea typeface="宋体"/>
                <a:cs typeface="宋体"/>
              </a:rPr>
              <a:t>①</a:t>
            </a:r>
            <a:r>
              <a:rPr lang="zh-CN" altLang="zh-CN" sz="2800" kern="100" dirty="0" smtClean="0">
                <a:latin typeface="Times New Roman"/>
                <a:ea typeface="华文细黑"/>
                <a:cs typeface="Times New Roman"/>
              </a:rPr>
              <a:t>错误。</a:t>
            </a:r>
            <a:endParaRPr lang="en-US" altLang="zh-CN" sz="2800" kern="100" dirty="0" smtClean="0">
              <a:latin typeface="Times New Roman"/>
              <a:ea typeface="华文细黑"/>
              <a:cs typeface="Times New Roman"/>
            </a:endParaRPr>
          </a:p>
          <a:p>
            <a:pPr>
              <a:lnSpc>
                <a:spcPct val="150000"/>
              </a:lnSpc>
            </a:pPr>
            <a:r>
              <a:rPr lang="zh-CN" altLang="zh-CN" sz="2800" kern="100" dirty="0" smtClean="0">
                <a:latin typeface="Times New Roman"/>
                <a:ea typeface="华文细黑"/>
                <a:cs typeface="Times New Roman"/>
              </a:rPr>
              <a:t>国务院主动梳理出需要修改或废止的部门规章，体现了国务院坚持依法行政的主动性，</a:t>
            </a:r>
            <a:r>
              <a:rPr lang="zh-CN" altLang="zh-CN" sz="2800" kern="100" dirty="0" smtClean="0">
                <a:latin typeface="Times New Roman"/>
                <a:ea typeface="宋体"/>
                <a:cs typeface="宋体"/>
              </a:rPr>
              <a:t>②</a:t>
            </a:r>
            <a:r>
              <a:rPr lang="zh-CN" altLang="zh-CN" sz="2800" kern="100" dirty="0" smtClean="0">
                <a:latin typeface="Times New Roman"/>
                <a:ea typeface="华文细黑"/>
                <a:cs typeface="Times New Roman"/>
              </a:rPr>
              <a:t>正确。</a:t>
            </a:r>
            <a:endParaRPr lang="en-US" altLang="zh-CN" sz="2800" kern="100" dirty="0" smtClean="0">
              <a:latin typeface="Times New Roman"/>
              <a:ea typeface="华文细黑"/>
              <a:cs typeface="Times New Roman"/>
            </a:endParaRPr>
          </a:p>
          <a:p>
            <a:pPr>
              <a:lnSpc>
                <a:spcPct val="150000"/>
              </a:lnSpc>
            </a:pPr>
            <a:r>
              <a:rPr lang="zh-CN" altLang="zh-CN" sz="2800" kern="100" dirty="0" smtClean="0">
                <a:latin typeface="Times New Roman"/>
                <a:ea typeface="华文细黑"/>
                <a:cs typeface="Times New Roman"/>
              </a:rPr>
              <a:t>国务院修改或废止部分部门规章，不是决策活动，</a:t>
            </a:r>
            <a:r>
              <a:rPr lang="zh-CN" altLang="zh-CN" sz="2800" kern="100" dirty="0" smtClean="0">
                <a:latin typeface="Times New Roman"/>
                <a:ea typeface="宋体"/>
                <a:cs typeface="宋体"/>
              </a:rPr>
              <a:t>③</a:t>
            </a:r>
            <a:r>
              <a:rPr lang="zh-CN" altLang="zh-CN" sz="2800" kern="100" dirty="0" smtClean="0">
                <a:latin typeface="Times New Roman"/>
                <a:ea typeface="华文细黑"/>
                <a:cs typeface="Times New Roman"/>
              </a:rPr>
              <a:t>不符合题意。</a:t>
            </a:r>
            <a:endParaRPr lang="en-US" altLang="zh-CN" sz="2800" kern="100" dirty="0" smtClean="0">
              <a:latin typeface="Times New Roman"/>
              <a:ea typeface="华文细黑"/>
              <a:cs typeface="Times New Roman"/>
            </a:endParaRPr>
          </a:p>
          <a:p>
            <a:pPr>
              <a:lnSpc>
                <a:spcPct val="150000"/>
              </a:lnSpc>
            </a:pPr>
            <a:r>
              <a:rPr lang="zh-CN" altLang="zh-CN" sz="2800" kern="100" dirty="0" smtClean="0">
                <a:latin typeface="Times New Roman"/>
                <a:ea typeface="华文细黑"/>
                <a:cs typeface="Times New Roman"/>
              </a:rPr>
              <a:t>修改或废止不符合依法治国要求的部门规章，就是要使政府的行为真正合法，从而提高依法行政的水平，</a:t>
            </a:r>
            <a:r>
              <a:rPr lang="zh-CN" altLang="zh-CN" sz="2800" kern="100" dirty="0" smtClean="0">
                <a:latin typeface="Times New Roman"/>
                <a:ea typeface="宋体"/>
                <a:cs typeface="宋体"/>
              </a:rPr>
              <a:t>④</a:t>
            </a:r>
            <a:r>
              <a:rPr lang="zh-CN" altLang="zh-CN" sz="2800" kern="100" dirty="0" smtClean="0">
                <a:latin typeface="Times New Roman"/>
                <a:ea typeface="华文细黑"/>
                <a:cs typeface="Times New Roman"/>
              </a:rPr>
              <a:t>正确。</a:t>
            </a:r>
            <a:endParaRPr lang="en-US" altLang="zh-CN" sz="2800" kern="100" dirty="0" smtClean="0">
              <a:latin typeface="Times New Roman"/>
              <a:ea typeface="华文细黑"/>
              <a:cs typeface="Times New Roman"/>
            </a:endParaRPr>
          </a:p>
          <a:p>
            <a:pPr lvl="0" algn="just">
              <a:lnSpc>
                <a:spcPct val="150000"/>
              </a:lnSpc>
              <a:tabLst>
                <a:tab pos="2430780" algn="l"/>
              </a:tabLst>
            </a:pPr>
            <a:r>
              <a:rPr lang="zh-CN" altLang="zh-CN" sz="2800" b="1" kern="100" dirty="0" smtClean="0">
                <a:solidFill>
                  <a:srgbClr val="0000FF"/>
                </a:solidFill>
                <a:latin typeface="Times New Roman"/>
                <a:cs typeface="Times New Roman"/>
              </a:rPr>
              <a:t>答案　</a:t>
            </a:r>
            <a:r>
              <a:rPr lang="en-US" altLang="zh-CN" sz="2800" kern="100" dirty="0" smtClean="0">
                <a:solidFill>
                  <a:schemeClr val="accent6">
                    <a:lumMod val="75000"/>
                  </a:schemeClr>
                </a:solidFill>
                <a:latin typeface="Times New Roman"/>
                <a:ea typeface="华文细黑"/>
                <a:cs typeface="Courier New"/>
              </a:rPr>
              <a:t>A</a:t>
            </a:r>
            <a:endParaRPr lang="en-US" altLang="zh-CN" sz="2800" kern="100" dirty="0">
              <a:solidFill>
                <a:schemeClr val="accent6">
                  <a:lumMod val="75000"/>
                </a:schemeClr>
              </a:solidFill>
              <a:latin typeface="Times New Roman"/>
              <a:ea typeface="华文细黑"/>
              <a:cs typeface="Courier New"/>
            </a:endParaRPr>
          </a:p>
        </p:txBody>
      </p:sp>
      <p:cxnSp>
        <p:nvCxnSpPr>
          <p:cNvPr id="18" name="直接连接符 17"/>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22" name="Rectangle 21">
            <a:hlinkClick r:id="rId2" action="ppaction://hlinksldjump"/>
          </p:cNvPr>
          <p:cNvSpPr>
            <a:spLocks noChangeArrowheads="1"/>
          </p:cNvSpPr>
          <p:nvPr/>
        </p:nvSpPr>
        <p:spPr bwMode="auto">
          <a:xfrm>
            <a:off x="386295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4" name="Rectangle 21">
            <a:hlinkClick r:id="rId3" action="ppaction://hlinksldjump"/>
          </p:cNvPr>
          <p:cNvSpPr>
            <a:spLocks noChangeArrowheads="1"/>
          </p:cNvSpPr>
          <p:nvPr/>
        </p:nvSpPr>
        <p:spPr bwMode="auto">
          <a:xfrm>
            <a:off x="429423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5" name="Rectangle 21">
            <a:hlinkClick r:id="rId4" action="ppaction://hlinksldjump"/>
          </p:cNvPr>
          <p:cNvSpPr>
            <a:spLocks noChangeArrowheads="1"/>
          </p:cNvSpPr>
          <p:nvPr/>
        </p:nvSpPr>
        <p:spPr bwMode="auto">
          <a:xfrm>
            <a:off x="472550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6" name="Rectangle 21">
            <a:hlinkClick r:id="rId5" action="ppaction://hlinksldjump"/>
          </p:cNvPr>
          <p:cNvSpPr>
            <a:spLocks noChangeArrowheads="1"/>
          </p:cNvSpPr>
          <p:nvPr/>
        </p:nvSpPr>
        <p:spPr bwMode="auto">
          <a:xfrm>
            <a:off x="515677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7" name="Rectangle 21">
            <a:hlinkClick r:id="rId6" action="ppaction://hlinksldjump"/>
          </p:cNvPr>
          <p:cNvSpPr>
            <a:spLocks noChangeArrowheads="1"/>
          </p:cNvSpPr>
          <p:nvPr/>
        </p:nvSpPr>
        <p:spPr bwMode="auto">
          <a:xfrm>
            <a:off x="558804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8" name="Rectangle 21">
            <a:hlinkClick r:id="rId7" action="ppaction://hlinksldjump"/>
          </p:cNvPr>
          <p:cNvSpPr>
            <a:spLocks noChangeArrowheads="1"/>
          </p:cNvSpPr>
          <p:nvPr/>
        </p:nvSpPr>
        <p:spPr bwMode="auto">
          <a:xfrm>
            <a:off x="601931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9" name="Rectangle 21">
            <a:hlinkClick r:id="rId8" action="ppaction://hlinksldjump"/>
          </p:cNvPr>
          <p:cNvSpPr>
            <a:spLocks noChangeArrowheads="1"/>
          </p:cNvSpPr>
          <p:nvPr/>
        </p:nvSpPr>
        <p:spPr bwMode="auto">
          <a:xfrm>
            <a:off x="645059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0" name="Rectangle 21">
            <a:hlinkClick r:id="rId9" action="ppaction://hlinksldjump"/>
          </p:cNvPr>
          <p:cNvSpPr>
            <a:spLocks noChangeArrowheads="1"/>
          </p:cNvSpPr>
          <p:nvPr/>
        </p:nvSpPr>
        <p:spPr bwMode="auto">
          <a:xfrm>
            <a:off x="688186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1" name="Rectangle 21">
            <a:hlinkClick r:id="rId10" action="ppaction://hlinksldjump"/>
          </p:cNvPr>
          <p:cNvSpPr>
            <a:spLocks noChangeArrowheads="1"/>
          </p:cNvSpPr>
          <p:nvPr/>
        </p:nvSpPr>
        <p:spPr bwMode="auto">
          <a:xfrm>
            <a:off x="7313134"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2" name="Rectangle 21">
            <a:hlinkClick r:id="rId11" action="ppaction://hlinksldjump"/>
          </p:cNvPr>
          <p:cNvSpPr>
            <a:spLocks noChangeArrowheads="1"/>
          </p:cNvSpPr>
          <p:nvPr/>
        </p:nvSpPr>
        <p:spPr bwMode="auto">
          <a:xfrm>
            <a:off x="782275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3" name="Rectangle 21">
            <a:hlinkClick r:id="rId12" action="ppaction://hlinksldjump"/>
          </p:cNvPr>
          <p:cNvSpPr>
            <a:spLocks noChangeArrowheads="1"/>
          </p:cNvSpPr>
          <p:nvPr/>
        </p:nvSpPr>
        <p:spPr bwMode="auto">
          <a:xfrm>
            <a:off x="8444560"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4" name="Rectangle 21">
            <a:hlinkClick r:id="rId13" action="ppaction://hlinksldjump"/>
          </p:cNvPr>
          <p:cNvSpPr>
            <a:spLocks noChangeArrowheads="1"/>
          </p:cNvSpPr>
          <p:nvPr/>
        </p:nvSpPr>
        <p:spPr bwMode="auto">
          <a:xfrm>
            <a:off x="891411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5" name="Rectangle 21">
            <a:hlinkClick r:id="rId14" action="ppaction://hlinksldjump"/>
          </p:cNvPr>
          <p:cNvSpPr>
            <a:spLocks noChangeArrowheads="1"/>
          </p:cNvSpPr>
          <p:nvPr/>
        </p:nvSpPr>
        <p:spPr bwMode="auto">
          <a:xfrm>
            <a:off x="9479582"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val="367926440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Effect transition="in" filter="blinds(horizontal)">
                                      <p:cBhvr>
                                        <p:cTn id="7" dur="750"/>
                                        <p:tgtEl>
                                          <p:spTgt spid="21">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21">
                                            <p:txEl>
                                              <p:pRg st="1" end="1"/>
                                            </p:txEl>
                                          </p:spTgt>
                                        </p:tgtEl>
                                        <p:attrNameLst>
                                          <p:attrName>style.visibility</p:attrName>
                                        </p:attrNameLst>
                                      </p:cBhvr>
                                      <p:to>
                                        <p:strVal val="visible"/>
                                      </p:to>
                                    </p:set>
                                    <p:animEffect transition="in" filter="blinds(horizontal)">
                                      <p:cBhvr>
                                        <p:cTn id="11" dur="750"/>
                                        <p:tgtEl>
                                          <p:spTgt spid="21">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21">
                                            <p:txEl>
                                              <p:pRg st="2" end="2"/>
                                            </p:txEl>
                                          </p:spTgt>
                                        </p:tgtEl>
                                        <p:attrNameLst>
                                          <p:attrName>style.visibility</p:attrName>
                                        </p:attrNameLst>
                                      </p:cBhvr>
                                      <p:to>
                                        <p:strVal val="visible"/>
                                      </p:to>
                                    </p:set>
                                    <p:animEffect transition="in" filter="blinds(horizontal)">
                                      <p:cBhvr>
                                        <p:cTn id="15" dur="750"/>
                                        <p:tgtEl>
                                          <p:spTgt spid="21">
                                            <p:txEl>
                                              <p:pRg st="2" end="2"/>
                                            </p:txEl>
                                          </p:spTgt>
                                        </p:tgtEl>
                                      </p:cBhvr>
                                    </p:animEffect>
                                  </p:childTnLst>
                                </p:cTn>
                              </p:par>
                            </p:childTnLst>
                          </p:cTn>
                        </p:par>
                        <p:par>
                          <p:cTn id="16" fill="hold">
                            <p:stCondLst>
                              <p:cond delay="2250"/>
                            </p:stCondLst>
                            <p:childTnLst>
                              <p:par>
                                <p:cTn id="17" presetID="3" presetClass="entr" presetSubtype="10" fill="hold" nodeType="afterEffect">
                                  <p:stCondLst>
                                    <p:cond delay="0"/>
                                  </p:stCondLst>
                                  <p:childTnLst>
                                    <p:set>
                                      <p:cBhvr>
                                        <p:cTn id="18" dur="1" fill="hold">
                                          <p:stCondLst>
                                            <p:cond delay="0"/>
                                          </p:stCondLst>
                                        </p:cTn>
                                        <p:tgtEl>
                                          <p:spTgt spid="21">
                                            <p:txEl>
                                              <p:pRg st="3" end="3"/>
                                            </p:txEl>
                                          </p:spTgt>
                                        </p:tgtEl>
                                        <p:attrNameLst>
                                          <p:attrName>style.visibility</p:attrName>
                                        </p:attrNameLst>
                                      </p:cBhvr>
                                      <p:to>
                                        <p:strVal val="visible"/>
                                      </p:to>
                                    </p:set>
                                    <p:animEffect transition="in" filter="blinds(horizontal)">
                                      <p:cBhvr>
                                        <p:cTn id="19" dur="750"/>
                                        <p:tgtEl>
                                          <p:spTgt spid="21">
                                            <p:txEl>
                                              <p:pRg st="3" end="3"/>
                                            </p:txEl>
                                          </p:spTgt>
                                        </p:tgtEl>
                                      </p:cBhvr>
                                    </p:animEffect>
                                  </p:childTnLst>
                                </p:cTn>
                              </p:par>
                            </p:childTnLst>
                          </p:cTn>
                        </p:par>
                        <p:par>
                          <p:cTn id="20" fill="hold">
                            <p:stCondLst>
                              <p:cond delay="3000"/>
                            </p:stCondLst>
                            <p:childTnLst>
                              <p:par>
                                <p:cTn id="21" presetID="3" presetClass="entr" presetSubtype="10" fill="hold" nodeType="afterEffect">
                                  <p:stCondLst>
                                    <p:cond delay="0"/>
                                  </p:stCondLst>
                                  <p:childTnLst>
                                    <p:set>
                                      <p:cBhvr>
                                        <p:cTn id="22" dur="1" fill="hold">
                                          <p:stCondLst>
                                            <p:cond delay="0"/>
                                          </p:stCondLst>
                                        </p:cTn>
                                        <p:tgtEl>
                                          <p:spTgt spid="21">
                                            <p:txEl>
                                              <p:pRg st="4" end="4"/>
                                            </p:txEl>
                                          </p:spTgt>
                                        </p:tgtEl>
                                        <p:attrNameLst>
                                          <p:attrName>style.visibility</p:attrName>
                                        </p:attrNameLst>
                                      </p:cBhvr>
                                      <p:to>
                                        <p:strVal val="visible"/>
                                      </p:to>
                                    </p:set>
                                    <p:animEffect transition="in" filter="blinds(horizontal)">
                                      <p:cBhvr>
                                        <p:cTn id="23" dur="750"/>
                                        <p:tgtEl>
                                          <p:spTgt spid="2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478582" y="1047135"/>
            <a:ext cx="11291298" cy="5262979"/>
          </a:xfrm>
          <a:prstGeom prst="rect">
            <a:avLst/>
          </a:prstGeom>
        </p:spPr>
        <p:txBody>
          <a:bodyPr>
            <a:spAutoFit/>
          </a:bodyPr>
          <a:lstStyle/>
          <a:p>
            <a:pPr algn="just">
              <a:lnSpc>
                <a:spcPct val="150000"/>
              </a:lnSpc>
              <a:spcAft>
                <a:spcPts val="0"/>
              </a:spcAft>
              <a:tabLst>
                <a:tab pos="2430780" algn="l"/>
              </a:tabLst>
            </a:pPr>
            <a:r>
              <a:rPr lang="en-US" altLang="zh-CN" sz="2800" kern="100" dirty="0">
                <a:latin typeface="Times New Roman"/>
                <a:ea typeface="华文细黑"/>
                <a:cs typeface="Courier New"/>
              </a:rPr>
              <a:t>7.</a:t>
            </a:r>
            <a:r>
              <a:rPr lang="zh-CN" altLang="zh-CN" sz="2800" kern="100" dirty="0">
                <a:latin typeface="Times New Roman"/>
                <a:ea typeface="华文细黑"/>
                <a:cs typeface="Times New Roman"/>
              </a:rPr>
              <a:t>近年来，我国强化反腐败体制机制创新和制度保障，人民群众通过各种渠道检举腐败的积极性不断提高，在这样的背景下，</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老虎</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和</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苍蝇</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纷纷被绳之以法。这表明</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宋体"/>
                <a:ea typeface="华文细黑"/>
                <a:cs typeface="Times New Roman"/>
              </a:rPr>
              <a:t>①</a:t>
            </a:r>
            <a:r>
              <a:rPr lang="zh-CN" altLang="zh-CN" sz="2800" kern="100" dirty="0">
                <a:latin typeface="Times New Roman"/>
                <a:ea typeface="华文细黑"/>
                <a:cs typeface="Times New Roman"/>
              </a:rPr>
              <a:t>行使监督权是公民参与管理国家的基础和标志　</a:t>
            </a:r>
            <a:r>
              <a:rPr lang="en-US" altLang="zh-CN" sz="2800" kern="100" dirty="0">
                <a:latin typeface="宋体"/>
                <a:ea typeface="华文细黑"/>
                <a:cs typeface="Times New Roman"/>
              </a:rPr>
              <a:t>②</a:t>
            </a:r>
            <a:r>
              <a:rPr lang="zh-CN" altLang="zh-CN" sz="2800" kern="100" dirty="0">
                <a:latin typeface="Times New Roman"/>
                <a:ea typeface="华文细黑"/>
                <a:cs typeface="Times New Roman"/>
              </a:rPr>
              <a:t>参与政治生活必须坚持法律面前一律平等的原则　</a:t>
            </a:r>
            <a:r>
              <a:rPr lang="en-US" altLang="zh-CN" sz="2800" kern="100" dirty="0">
                <a:latin typeface="宋体"/>
                <a:ea typeface="华文细黑"/>
                <a:cs typeface="Times New Roman"/>
              </a:rPr>
              <a:t>③</a:t>
            </a:r>
            <a:r>
              <a:rPr lang="zh-CN" altLang="zh-CN" sz="2800" kern="100" dirty="0">
                <a:latin typeface="Times New Roman"/>
                <a:ea typeface="华文细黑"/>
                <a:cs typeface="Times New Roman"/>
              </a:rPr>
              <a:t>有效制约和监督权力既要健全法制又要发扬民主　</a:t>
            </a:r>
            <a:r>
              <a:rPr lang="en-US" altLang="zh-CN" sz="2800" kern="100" dirty="0">
                <a:latin typeface="宋体"/>
                <a:ea typeface="华文细黑"/>
                <a:cs typeface="Times New Roman"/>
              </a:rPr>
              <a:t>④</a:t>
            </a:r>
            <a:r>
              <a:rPr lang="zh-CN" altLang="zh-CN" sz="2800" kern="100" dirty="0">
                <a:latin typeface="Times New Roman"/>
                <a:ea typeface="华文细黑"/>
                <a:cs typeface="Times New Roman"/>
              </a:rPr>
              <a:t>拓宽监督渠道就能调动公民政治参与的积极性</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Times New Roman"/>
                <a:ea typeface="华文细黑"/>
                <a:cs typeface="Courier New"/>
              </a:rPr>
              <a:t>A .</a:t>
            </a:r>
            <a:r>
              <a:rPr lang="en-US" altLang="zh-CN" sz="2800" kern="100" dirty="0">
                <a:latin typeface="宋体"/>
                <a:ea typeface="华文细黑"/>
                <a:cs typeface="Times New Roman"/>
              </a:rPr>
              <a:t>①②</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①④</a:t>
            </a:r>
            <a:r>
              <a:rPr lang="en-US" altLang="zh-CN" sz="2800" kern="100" dirty="0">
                <a:latin typeface="Times New Roman"/>
                <a:ea typeface="华文细黑"/>
                <a:cs typeface="Courier New"/>
              </a:rPr>
              <a:t>  </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C.</a:t>
            </a:r>
            <a:r>
              <a:rPr lang="en-US" altLang="zh-CN" sz="2800" kern="100" dirty="0">
                <a:latin typeface="宋体"/>
                <a:ea typeface="华文细黑"/>
                <a:cs typeface="Times New Roman"/>
              </a:rPr>
              <a:t>③④</a:t>
            </a:r>
            <a:r>
              <a:rPr lang="en-US" altLang="zh-CN" sz="2800" kern="100" dirty="0">
                <a:latin typeface="Times New Roman"/>
                <a:ea typeface="华文细黑"/>
              </a:rPr>
              <a:t>  	</a:t>
            </a:r>
            <a:r>
              <a:rPr lang="en-US" altLang="zh-CN" sz="2800" kern="100" dirty="0" smtClean="0">
                <a:latin typeface="Times New Roman"/>
                <a:ea typeface="华文细黑"/>
              </a:rPr>
              <a:t>			D</a:t>
            </a:r>
            <a:r>
              <a:rPr lang="en-US" altLang="zh-CN" sz="2800" kern="100" dirty="0">
                <a:latin typeface="Times New Roman"/>
                <a:ea typeface="华文细黑"/>
              </a:rPr>
              <a:t>.</a:t>
            </a:r>
            <a:r>
              <a:rPr lang="en-US" altLang="zh-CN" sz="2800" kern="100" dirty="0">
                <a:latin typeface="宋体"/>
                <a:ea typeface="华文细黑"/>
                <a:cs typeface="Times New Roman"/>
              </a:rPr>
              <a:t>②③</a:t>
            </a:r>
            <a:endParaRPr lang="zh-CN" altLang="zh-CN" sz="1050" kern="100" dirty="0">
              <a:effectLst/>
              <a:latin typeface="宋体"/>
              <a:cs typeface="Courier New"/>
            </a:endParaRPr>
          </a:p>
        </p:txBody>
      </p:sp>
      <p:cxnSp>
        <p:nvCxnSpPr>
          <p:cNvPr id="18" name="直接连接符 17"/>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24" name="Rectangle 21">
            <a:hlinkClick r:id="rId2" action="ppaction://hlinksldjump"/>
          </p:cNvPr>
          <p:cNvSpPr>
            <a:spLocks noChangeArrowheads="1"/>
          </p:cNvSpPr>
          <p:nvPr/>
        </p:nvSpPr>
        <p:spPr bwMode="auto">
          <a:xfrm>
            <a:off x="386295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5" name="Rectangle 21">
            <a:hlinkClick r:id="rId3" action="ppaction://hlinksldjump"/>
          </p:cNvPr>
          <p:cNvSpPr>
            <a:spLocks noChangeArrowheads="1"/>
          </p:cNvSpPr>
          <p:nvPr/>
        </p:nvSpPr>
        <p:spPr bwMode="auto">
          <a:xfrm>
            <a:off x="429423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6" name="Rectangle 21">
            <a:hlinkClick r:id="rId4" action="ppaction://hlinksldjump"/>
          </p:cNvPr>
          <p:cNvSpPr>
            <a:spLocks noChangeArrowheads="1"/>
          </p:cNvSpPr>
          <p:nvPr/>
        </p:nvSpPr>
        <p:spPr bwMode="auto">
          <a:xfrm>
            <a:off x="472550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7" name="Rectangle 21">
            <a:hlinkClick r:id="rId5" action="ppaction://hlinksldjump"/>
          </p:cNvPr>
          <p:cNvSpPr>
            <a:spLocks noChangeArrowheads="1"/>
          </p:cNvSpPr>
          <p:nvPr/>
        </p:nvSpPr>
        <p:spPr bwMode="auto">
          <a:xfrm>
            <a:off x="515677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8" name="Rectangle 21">
            <a:hlinkClick r:id="rId6" action="ppaction://hlinksldjump"/>
          </p:cNvPr>
          <p:cNvSpPr>
            <a:spLocks noChangeArrowheads="1"/>
          </p:cNvSpPr>
          <p:nvPr/>
        </p:nvSpPr>
        <p:spPr bwMode="auto">
          <a:xfrm>
            <a:off x="558804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9" name="Rectangle 21">
            <a:hlinkClick r:id="rId7" action="ppaction://hlinksldjump"/>
          </p:cNvPr>
          <p:cNvSpPr>
            <a:spLocks noChangeArrowheads="1"/>
          </p:cNvSpPr>
          <p:nvPr/>
        </p:nvSpPr>
        <p:spPr bwMode="auto">
          <a:xfrm>
            <a:off x="601931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0" name="Rectangle 21">
            <a:hlinkClick r:id="rId8" action="ppaction://hlinksldjump"/>
          </p:cNvPr>
          <p:cNvSpPr>
            <a:spLocks noChangeArrowheads="1"/>
          </p:cNvSpPr>
          <p:nvPr/>
        </p:nvSpPr>
        <p:spPr bwMode="auto">
          <a:xfrm>
            <a:off x="645059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1" name="Rectangle 21">
            <a:hlinkClick r:id="rId9" action="ppaction://hlinksldjump"/>
          </p:cNvPr>
          <p:cNvSpPr>
            <a:spLocks noChangeArrowheads="1"/>
          </p:cNvSpPr>
          <p:nvPr/>
        </p:nvSpPr>
        <p:spPr bwMode="auto">
          <a:xfrm>
            <a:off x="688186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2" name="Rectangle 21">
            <a:hlinkClick r:id="rId10" action="ppaction://hlinksldjump"/>
          </p:cNvPr>
          <p:cNvSpPr>
            <a:spLocks noChangeArrowheads="1"/>
          </p:cNvSpPr>
          <p:nvPr/>
        </p:nvSpPr>
        <p:spPr bwMode="auto">
          <a:xfrm>
            <a:off x="7313134"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43" name="Rectangle 21">
            <a:hlinkClick r:id="rId11" action="ppaction://hlinksldjump"/>
          </p:cNvPr>
          <p:cNvSpPr>
            <a:spLocks noChangeArrowheads="1"/>
          </p:cNvSpPr>
          <p:nvPr/>
        </p:nvSpPr>
        <p:spPr bwMode="auto">
          <a:xfrm>
            <a:off x="782275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44" name="Rectangle 21">
            <a:hlinkClick r:id="rId12" action="ppaction://hlinksldjump"/>
          </p:cNvPr>
          <p:cNvSpPr>
            <a:spLocks noChangeArrowheads="1"/>
          </p:cNvSpPr>
          <p:nvPr/>
        </p:nvSpPr>
        <p:spPr bwMode="auto">
          <a:xfrm>
            <a:off x="8444560"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5" name="Rectangle 21">
            <a:hlinkClick r:id="rId13" action="ppaction://hlinksldjump"/>
          </p:cNvPr>
          <p:cNvSpPr>
            <a:spLocks noChangeArrowheads="1"/>
          </p:cNvSpPr>
          <p:nvPr/>
        </p:nvSpPr>
        <p:spPr bwMode="auto">
          <a:xfrm>
            <a:off x="891411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6" name="Rectangle 21">
            <a:hlinkClick r:id="rId14" action="ppaction://hlinksldjump"/>
          </p:cNvPr>
          <p:cNvSpPr>
            <a:spLocks noChangeArrowheads="1"/>
          </p:cNvSpPr>
          <p:nvPr/>
        </p:nvSpPr>
        <p:spPr bwMode="auto">
          <a:xfrm>
            <a:off x="9479582"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 name="矩形 2"/>
          <p:cNvSpPr/>
          <p:nvPr/>
        </p:nvSpPr>
        <p:spPr>
          <a:xfrm>
            <a:off x="5447134" y="2493690"/>
            <a:ext cx="444352" cy="523220"/>
          </a:xfrm>
          <a:prstGeom prst="rect">
            <a:avLst/>
          </a:prstGeom>
        </p:spPr>
        <p:txBody>
          <a:bodyPr wrap="none">
            <a:spAutoFit/>
          </a:bodyPr>
          <a:lstStyle/>
          <a:p>
            <a:r>
              <a:rPr lang="en-US" altLang="zh-CN" sz="2800" kern="100" dirty="0">
                <a:solidFill>
                  <a:schemeClr val="accent6">
                    <a:lumMod val="75000"/>
                  </a:schemeClr>
                </a:solidFill>
                <a:latin typeface="Times New Roman"/>
                <a:ea typeface="华文细黑"/>
                <a:cs typeface="Courier New"/>
              </a:rPr>
              <a:t>D</a:t>
            </a:r>
            <a:endParaRPr lang="zh-CN" altLang="en-US" sz="2800" kern="100" dirty="0">
              <a:solidFill>
                <a:schemeClr val="accent6">
                  <a:lumMod val="75000"/>
                </a:schemeClr>
              </a:solidFill>
              <a:latin typeface="Times New Roman"/>
              <a:ea typeface="华文细黑"/>
              <a:cs typeface="Courier New"/>
            </a:endParaRPr>
          </a:p>
        </p:txBody>
      </p:sp>
      <p:sp>
        <p:nvSpPr>
          <p:cNvPr id="19" name="矩形 18"/>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0" name="圆角矩形 19"/>
          <p:cNvSpPr/>
          <p:nvPr/>
        </p:nvSpPr>
        <p:spPr>
          <a:xfrm>
            <a:off x="11480674" y="6663993"/>
            <a:ext cx="735212" cy="200977"/>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347012217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3" grpId="0"/>
      <p:bldP spid="3"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645090" y="1269554"/>
            <a:ext cx="10850716" cy="4616648"/>
          </a:xfrm>
          <a:prstGeom prst="rect">
            <a:avLst/>
          </a:prstGeom>
        </p:spPr>
        <p:txBody>
          <a:bodyPr>
            <a:spAutoFit/>
          </a:bodyPr>
          <a:lstStyle/>
          <a:p>
            <a:pPr algn="just">
              <a:lnSpc>
                <a:spcPct val="150000"/>
              </a:lnSpc>
              <a:spcAft>
                <a:spcPts val="0"/>
              </a:spcAft>
              <a:tabLst>
                <a:tab pos="2430780" algn="l"/>
              </a:tabLst>
            </a:pPr>
            <a:r>
              <a:rPr lang="en-US" altLang="zh-CN" sz="2800" kern="100" dirty="0">
                <a:latin typeface="Times New Roman"/>
                <a:ea typeface="华文细黑"/>
                <a:cs typeface="Courier New"/>
              </a:rPr>
              <a:t>8.</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惊呆了！</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隋徐嘉是山东的一名网站编辑，如此形容自己意见被政府采纳的惊喜。像隋徐嘉这样的网民建言，</a:t>
            </a:r>
            <a:r>
              <a:rPr lang="en-US" altLang="zh-CN" sz="2800" kern="100" dirty="0">
                <a:latin typeface="Times New Roman"/>
                <a:ea typeface="华文细黑"/>
                <a:cs typeface="Courier New"/>
              </a:rPr>
              <a:t>2015</a:t>
            </a:r>
            <a:r>
              <a:rPr lang="zh-CN" altLang="zh-CN" sz="2800" kern="100" dirty="0">
                <a:latin typeface="Times New Roman"/>
                <a:ea typeface="华文细黑"/>
                <a:cs typeface="Times New Roman"/>
              </a:rPr>
              <a:t>年政府工作报告</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原味儿</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地采纳了</a:t>
            </a:r>
            <a:r>
              <a:rPr lang="en-US" altLang="zh-CN" sz="2800" kern="100" dirty="0">
                <a:latin typeface="Times New Roman"/>
                <a:ea typeface="华文细黑"/>
                <a:cs typeface="Courier New"/>
              </a:rPr>
              <a:t>46</a:t>
            </a:r>
            <a:r>
              <a:rPr lang="zh-CN" altLang="zh-CN" sz="2800" kern="100" dirty="0">
                <a:latin typeface="Times New Roman"/>
                <a:ea typeface="华文细黑"/>
                <a:cs typeface="Times New Roman"/>
              </a:rPr>
              <a:t>条。这表明</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我国公民自觉履行政治义务</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我国政府接受民主监督</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我国公民积极参与民主管理</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D.</a:t>
            </a:r>
            <a:r>
              <a:rPr lang="zh-CN" altLang="zh-CN" sz="2800" kern="100" dirty="0">
                <a:latin typeface="Times New Roman"/>
                <a:ea typeface="华文细黑"/>
                <a:cs typeface="Times New Roman"/>
              </a:rPr>
              <a:t>我国政府坚持民主决策</a:t>
            </a:r>
            <a:endParaRPr lang="zh-CN" altLang="zh-CN" sz="1050" kern="100" dirty="0">
              <a:effectLst/>
              <a:latin typeface="宋体"/>
              <a:cs typeface="Courier New"/>
            </a:endParaRPr>
          </a:p>
        </p:txBody>
      </p:sp>
      <p:cxnSp>
        <p:nvCxnSpPr>
          <p:cNvPr id="17" name="直接连接符 16"/>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32" name="Rectangle 21">
            <a:hlinkClick r:id="rId2" action="ppaction://hlinksldjump"/>
          </p:cNvPr>
          <p:cNvSpPr>
            <a:spLocks noChangeArrowheads="1"/>
          </p:cNvSpPr>
          <p:nvPr/>
        </p:nvSpPr>
        <p:spPr bwMode="auto">
          <a:xfrm>
            <a:off x="386295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33" name="Rectangle 21">
            <a:hlinkClick r:id="rId3" action="ppaction://hlinksldjump"/>
          </p:cNvPr>
          <p:cNvSpPr>
            <a:spLocks noChangeArrowheads="1"/>
          </p:cNvSpPr>
          <p:nvPr/>
        </p:nvSpPr>
        <p:spPr bwMode="auto">
          <a:xfrm>
            <a:off x="429423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34" name="Rectangle 21">
            <a:hlinkClick r:id="rId4" action="ppaction://hlinksldjump"/>
          </p:cNvPr>
          <p:cNvSpPr>
            <a:spLocks noChangeArrowheads="1"/>
          </p:cNvSpPr>
          <p:nvPr/>
        </p:nvSpPr>
        <p:spPr bwMode="auto">
          <a:xfrm>
            <a:off x="472550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35" name="Rectangle 21">
            <a:hlinkClick r:id="rId5" action="ppaction://hlinksldjump"/>
          </p:cNvPr>
          <p:cNvSpPr>
            <a:spLocks noChangeArrowheads="1"/>
          </p:cNvSpPr>
          <p:nvPr/>
        </p:nvSpPr>
        <p:spPr bwMode="auto">
          <a:xfrm>
            <a:off x="515677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36" name="Rectangle 21">
            <a:hlinkClick r:id="rId6" action="ppaction://hlinksldjump"/>
          </p:cNvPr>
          <p:cNvSpPr>
            <a:spLocks noChangeArrowheads="1"/>
          </p:cNvSpPr>
          <p:nvPr/>
        </p:nvSpPr>
        <p:spPr bwMode="auto">
          <a:xfrm>
            <a:off x="558804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37" name="Rectangle 21">
            <a:hlinkClick r:id="rId7" action="ppaction://hlinksldjump"/>
          </p:cNvPr>
          <p:cNvSpPr>
            <a:spLocks noChangeArrowheads="1"/>
          </p:cNvSpPr>
          <p:nvPr/>
        </p:nvSpPr>
        <p:spPr bwMode="auto">
          <a:xfrm>
            <a:off x="601931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8" name="Rectangle 21">
            <a:hlinkClick r:id="rId8" action="ppaction://hlinksldjump"/>
          </p:cNvPr>
          <p:cNvSpPr>
            <a:spLocks noChangeArrowheads="1"/>
          </p:cNvSpPr>
          <p:nvPr/>
        </p:nvSpPr>
        <p:spPr bwMode="auto">
          <a:xfrm>
            <a:off x="645059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9" name="Rectangle 21">
            <a:hlinkClick r:id="rId9" action="ppaction://hlinksldjump"/>
          </p:cNvPr>
          <p:cNvSpPr>
            <a:spLocks noChangeArrowheads="1"/>
          </p:cNvSpPr>
          <p:nvPr/>
        </p:nvSpPr>
        <p:spPr bwMode="auto">
          <a:xfrm>
            <a:off x="688186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40" name="Rectangle 21">
            <a:hlinkClick r:id="rId10" action="ppaction://hlinksldjump"/>
          </p:cNvPr>
          <p:cNvSpPr>
            <a:spLocks noChangeArrowheads="1"/>
          </p:cNvSpPr>
          <p:nvPr/>
        </p:nvSpPr>
        <p:spPr bwMode="auto">
          <a:xfrm>
            <a:off x="7313134"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41" name="Rectangle 21">
            <a:hlinkClick r:id="rId11" action="ppaction://hlinksldjump"/>
          </p:cNvPr>
          <p:cNvSpPr>
            <a:spLocks noChangeArrowheads="1"/>
          </p:cNvSpPr>
          <p:nvPr/>
        </p:nvSpPr>
        <p:spPr bwMode="auto">
          <a:xfrm>
            <a:off x="782275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42" name="Rectangle 21">
            <a:hlinkClick r:id="rId12" action="ppaction://hlinksldjump"/>
          </p:cNvPr>
          <p:cNvSpPr>
            <a:spLocks noChangeArrowheads="1"/>
          </p:cNvSpPr>
          <p:nvPr/>
        </p:nvSpPr>
        <p:spPr bwMode="auto">
          <a:xfrm>
            <a:off x="8444560"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3" name="Rectangle 21">
            <a:hlinkClick r:id="rId13" action="ppaction://hlinksldjump"/>
          </p:cNvPr>
          <p:cNvSpPr>
            <a:spLocks noChangeArrowheads="1"/>
          </p:cNvSpPr>
          <p:nvPr/>
        </p:nvSpPr>
        <p:spPr bwMode="auto">
          <a:xfrm>
            <a:off x="891411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4" name="Rectangle 21">
            <a:hlinkClick r:id="rId14" action="ppaction://hlinksldjump"/>
          </p:cNvPr>
          <p:cNvSpPr>
            <a:spLocks noChangeArrowheads="1"/>
          </p:cNvSpPr>
          <p:nvPr/>
        </p:nvSpPr>
        <p:spPr bwMode="auto">
          <a:xfrm>
            <a:off x="9479582"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 name="矩形 1"/>
          <p:cNvSpPr/>
          <p:nvPr/>
        </p:nvSpPr>
        <p:spPr>
          <a:xfrm>
            <a:off x="6383238" y="2709714"/>
            <a:ext cx="444352" cy="523220"/>
          </a:xfrm>
          <a:prstGeom prst="rect">
            <a:avLst/>
          </a:prstGeom>
        </p:spPr>
        <p:txBody>
          <a:bodyPr wrap="none">
            <a:spAutoFit/>
          </a:bodyPr>
          <a:lstStyle/>
          <a:p>
            <a:r>
              <a:rPr lang="en-US" altLang="zh-CN" sz="2800" kern="100" dirty="0">
                <a:solidFill>
                  <a:schemeClr val="accent6">
                    <a:lumMod val="75000"/>
                  </a:schemeClr>
                </a:solidFill>
                <a:latin typeface="Times New Roman"/>
                <a:ea typeface="华文细黑"/>
                <a:cs typeface="Courier New"/>
              </a:rPr>
              <a:t>D</a:t>
            </a:r>
            <a:endParaRPr lang="zh-CN" altLang="en-US" sz="2800" kern="100" dirty="0">
              <a:solidFill>
                <a:schemeClr val="accent6">
                  <a:lumMod val="75000"/>
                </a:schemeClr>
              </a:solidFill>
              <a:latin typeface="Times New Roman"/>
              <a:ea typeface="华文细黑"/>
              <a:cs typeface="Courier New"/>
            </a:endParaRPr>
          </a:p>
        </p:txBody>
      </p:sp>
      <p:sp>
        <p:nvSpPr>
          <p:cNvPr id="18" name="矩形 1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9" name="圆角矩形 18"/>
          <p:cNvSpPr/>
          <p:nvPr/>
        </p:nvSpPr>
        <p:spPr>
          <a:xfrm>
            <a:off x="11480674" y="6663993"/>
            <a:ext cx="735212" cy="200977"/>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351464381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 grpId="0"/>
      <p:bldP spid="2"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406574" y="1333426"/>
            <a:ext cx="11179503" cy="4616648"/>
          </a:xfrm>
          <a:prstGeom prst="rect">
            <a:avLst/>
          </a:prstGeom>
        </p:spPr>
        <p:txBody>
          <a:bodyPr>
            <a:spAutoFit/>
          </a:bodyPr>
          <a:lstStyle/>
          <a:p>
            <a:pPr algn="just">
              <a:lnSpc>
                <a:spcPct val="150000"/>
              </a:lnSpc>
              <a:spcAft>
                <a:spcPts val="0"/>
              </a:spcAft>
              <a:tabLst>
                <a:tab pos="2430780" algn="l"/>
              </a:tabLst>
            </a:pPr>
            <a:r>
              <a:rPr lang="en-US" altLang="zh-CN" sz="2800" kern="100" dirty="0">
                <a:latin typeface="Times New Roman"/>
                <a:ea typeface="华文细黑"/>
                <a:cs typeface="Courier New"/>
              </a:rPr>
              <a:t>9.</a:t>
            </a:r>
            <a:r>
              <a:rPr lang="zh-CN" altLang="zh-CN" sz="2800" kern="100" dirty="0">
                <a:latin typeface="Times New Roman"/>
                <a:ea typeface="华文细黑"/>
                <a:cs typeface="Times New Roman"/>
              </a:rPr>
              <a:t>李克强总理指出，对懒政庸政怠政、不作为的干部要严肃问责，对不敢抓不敢管、尸位素餐、碌碌无为的干部，要坚决采取组织措施。这一要求反映出我国政府</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宋体"/>
                <a:ea typeface="华文细黑"/>
                <a:cs typeface="Times New Roman"/>
              </a:rPr>
              <a:t>①</a:t>
            </a:r>
            <a:r>
              <a:rPr lang="zh-CN" altLang="zh-CN" sz="2800" kern="100" dirty="0">
                <a:latin typeface="Times New Roman"/>
                <a:ea typeface="华文细黑"/>
                <a:cs typeface="Times New Roman"/>
              </a:rPr>
              <a:t>转变政府职能，提高服务水平　</a:t>
            </a:r>
            <a:r>
              <a:rPr lang="en-US" altLang="zh-CN" sz="2800" kern="100" dirty="0">
                <a:latin typeface="宋体"/>
                <a:ea typeface="华文细黑"/>
                <a:cs typeface="Times New Roman"/>
              </a:rPr>
              <a:t>②</a:t>
            </a:r>
            <a:r>
              <a:rPr lang="zh-CN" altLang="zh-CN" sz="2800" kern="100" dirty="0">
                <a:latin typeface="Times New Roman"/>
                <a:ea typeface="华文细黑"/>
                <a:cs typeface="Times New Roman"/>
              </a:rPr>
              <a:t>强化宗旨，落实工作的基本原则　</a:t>
            </a:r>
            <a:r>
              <a:rPr lang="en-US" altLang="zh-CN" sz="2800" kern="100" dirty="0">
                <a:latin typeface="宋体"/>
                <a:ea typeface="华文细黑"/>
                <a:cs typeface="Times New Roman"/>
              </a:rPr>
              <a:t>③</a:t>
            </a:r>
            <a:r>
              <a:rPr lang="zh-CN" altLang="zh-CN" sz="2800" kern="100" dirty="0">
                <a:latin typeface="Times New Roman"/>
                <a:ea typeface="华文细黑"/>
                <a:cs typeface="Times New Roman"/>
              </a:rPr>
              <a:t>坚持依法行政，做到权责统一　</a:t>
            </a:r>
            <a:r>
              <a:rPr lang="en-US" altLang="zh-CN" sz="2800" kern="100" dirty="0">
                <a:latin typeface="宋体"/>
                <a:ea typeface="华文细黑"/>
                <a:cs typeface="Times New Roman"/>
              </a:rPr>
              <a:t>④</a:t>
            </a:r>
            <a:r>
              <a:rPr lang="zh-CN" altLang="zh-CN" sz="2800" kern="100" dirty="0">
                <a:latin typeface="Times New Roman"/>
                <a:ea typeface="华文细黑"/>
                <a:cs typeface="Times New Roman"/>
              </a:rPr>
              <a:t>加强自我约束，坚持权为民所用</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Times New Roman"/>
                <a:ea typeface="华文细黑"/>
                <a:cs typeface="Courier New"/>
              </a:rPr>
              <a:t>A.</a:t>
            </a:r>
            <a:r>
              <a:rPr lang="en-US" altLang="zh-CN" sz="2800" kern="100" dirty="0">
                <a:latin typeface="宋体"/>
                <a:ea typeface="华文细黑"/>
                <a:cs typeface="Times New Roman"/>
              </a:rPr>
              <a:t>①②</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③④</a:t>
            </a:r>
            <a:r>
              <a:rPr lang="en-US" altLang="zh-CN" sz="2800" kern="100" dirty="0">
                <a:latin typeface="Times New Roman"/>
                <a:ea typeface="华文细黑"/>
                <a:cs typeface="Courier New"/>
              </a:rPr>
              <a:t>  </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C.</a:t>
            </a:r>
            <a:r>
              <a:rPr lang="en-US" altLang="zh-CN" sz="2800" kern="100" dirty="0">
                <a:latin typeface="宋体"/>
                <a:ea typeface="华文细黑"/>
                <a:cs typeface="Times New Roman"/>
              </a:rPr>
              <a:t>①③</a:t>
            </a:r>
            <a:r>
              <a:rPr lang="en-US" altLang="zh-CN" sz="2800" kern="100" dirty="0">
                <a:latin typeface="Times New Roman"/>
                <a:ea typeface="华文细黑"/>
              </a:rPr>
              <a:t>  	</a:t>
            </a:r>
            <a:r>
              <a:rPr lang="en-US" altLang="zh-CN" sz="2800" kern="100" dirty="0" smtClean="0">
                <a:latin typeface="Times New Roman"/>
                <a:ea typeface="华文细黑"/>
              </a:rPr>
              <a:t>			D</a:t>
            </a:r>
            <a:r>
              <a:rPr lang="en-US" altLang="zh-CN" sz="2800" kern="100" dirty="0">
                <a:latin typeface="Times New Roman"/>
                <a:ea typeface="华文细黑"/>
              </a:rPr>
              <a:t>.</a:t>
            </a:r>
            <a:r>
              <a:rPr lang="en-US" altLang="zh-CN" sz="2800" kern="100" dirty="0">
                <a:latin typeface="宋体"/>
                <a:ea typeface="华文细黑"/>
                <a:cs typeface="Times New Roman"/>
              </a:rPr>
              <a:t>②④</a:t>
            </a:r>
            <a:endParaRPr lang="zh-CN" altLang="zh-CN" sz="1050" kern="100" dirty="0">
              <a:effectLst/>
              <a:latin typeface="宋体"/>
              <a:cs typeface="Courier New"/>
            </a:endParaRPr>
          </a:p>
        </p:txBody>
      </p:sp>
      <p:cxnSp>
        <p:nvCxnSpPr>
          <p:cNvPr id="16" name="直接连接符 15"/>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3" name="矩形 2"/>
          <p:cNvSpPr/>
          <p:nvPr/>
        </p:nvSpPr>
        <p:spPr>
          <a:xfrm>
            <a:off x="4282702" y="2781722"/>
            <a:ext cx="444352" cy="523220"/>
          </a:xfrm>
          <a:prstGeom prst="rect">
            <a:avLst/>
          </a:prstGeom>
        </p:spPr>
        <p:txBody>
          <a:bodyPr wrap="none">
            <a:spAutoFit/>
          </a:bodyPr>
          <a:lstStyle/>
          <a:p>
            <a:r>
              <a:rPr lang="en-US" altLang="zh-CN" sz="2800" kern="100" dirty="0">
                <a:solidFill>
                  <a:schemeClr val="accent6">
                    <a:lumMod val="75000"/>
                  </a:schemeClr>
                </a:solidFill>
                <a:latin typeface="Times New Roman"/>
                <a:ea typeface="华文细黑"/>
                <a:cs typeface="Courier New"/>
              </a:rPr>
              <a:t>D</a:t>
            </a:r>
            <a:endParaRPr lang="zh-CN" altLang="en-US" sz="2800" kern="100" dirty="0">
              <a:solidFill>
                <a:schemeClr val="accent6">
                  <a:lumMod val="75000"/>
                </a:schemeClr>
              </a:solidFill>
              <a:latin typeface="Times New Roman"/>
              <a:ea typeface="华文细黑"/>
              <a:cs typeface="Courier New"/>
            </a:endParaRPr>
          </a:p>
        </p:txBody>
      </p:sp>
      <p:sp>
        <p:nvSpPr>
          <p:cNvPr id="31" name="Rectangle 21">
            <a:hlinkClick r:id="rId2" action="ppaction://hlinksldjump"/>
          </p:cNvPr>
          <p:cNvSpPr>
            <a:spLocks noChangeArrowheads="1"/>
          </p:cNvSpPr>
          <p:nvPr/>
        </p:nvSpPr>
        <p:spPr bwMode="auto">
          <a:xfrm>
            <a:off x="386295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32" name="Rectangle 21">
            <a:hlinkClick r:id="rId3" action="ppaction://hlinksldjump"/>
          </p:cNvPr>
          <p:cNvSpPr>
            <a:spLocks noChangeArrowheads="1"/>
          </p:cNvSpPr>
          <p:nvPr/>
        </p:nvSpPr>
        <p:spPr bwMode="auto">
          <a:xfrm>
            <a:off x="429423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33" name="Rectangle 21">
            <a:hlinkClick r:id="rId4" action="ppaction://hlinksldjump"/>
          </p:cNvPr>
          <p:cNvSpPr>
            <a:spLocks noChangeArrowheads="1"/>
          </p:cNvSpPr>
          <p:nvPr/>
        </p:nvSpPr>
        <p:spPr bwMode="auto">
          <a:xfrm>
            <a:off x="472550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34" name="Rectangle 21">
            <a:hlinkClick r:id="rId5" action="ppaction://hlinksldjump"/>
          </p:cNvPr>
          <p:cNvSpPr>
            <a:spLocks noChangeArrowheads="1"/>
          </p:cNvSpPr>
          <p:nvPr/>
        </p:nvSpPr>
        <p:spPr bwMode="auto">
          <a:xfrm>
            <a:off x="515677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35" name="Rectangle 21">
            <a:hlinkClick r:id="rId6" action="ppaction://hlinksldjump"/>
          </p:cNvPr>
          <p:cNvSpPr>
            <a:spLocks noChangeArrowheads="1"/>
          </p:cNvSpPr>
          <p:nvPr/>
        </p:nvSpPr>
        <p:spPr bwMode="auto">
          <a:xfrm>
            <a:off x="558804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36" name="Rectangle 21">
            <a:hlinkClick r:id="rId7" action="ppaction://hlinksldjump"/>
          </p:cNvPr>
          <p:cNvSpPr>
            <a:spLocks noChangeArrowheads="1"/>
          </p:cNvSpPr>
          <p:nvPr/>
        </p:nvSpPr>
        <p:spPr bwMode="auto">
          <a:xfrm>
            <a:off x="601931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7" name="Rectangle 21">
            <a:hlinkClick r:id="rId8" action="ppaction://hlinksldjump"/>
          </p:cNvPr>
          <p:cNvSpPr>
            <a:spLocks noChangeArrowheads="1"/>
          </p:cNvSpPr>
          <p:nvPr/>
        </p:nvSpPr>
        <p:spPr bwMode="auto">
          <a:xfrm>
            <a:off x="645059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8" name="Rectangle 21">
            <a:hlinkClick r:id="rId9" action="ppaction://hlinksldjump"/>
          </p:cNvPr>
          <p:cNvSpPr>
            <a:spLocks noChangeArrowheads="1"/>
          </p:cNvSpPr>
          <p:nvPr/>
        </p:nvSpPr>
        <p:spPr bwMode="auto">
          <a:xfrm>
            <a:off x="688186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9" name="Rectangle 21">
            <a:hlinkClick r:id="rId10" action="ppaction://hlinksldjump"/>
          </p:cNvPr>
          <p:cNvSpPr>
            <a:spLocks noChangeArrowheads="1"/>
          </p:cNvSpPr>
          <p:nvPr/>
        </p:nvSpPr>
        <p:spPr bwMode="auto">
          <a:xfrm>
            <a:off x="7313134"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40" name="Rectangle 21">
            <a:hlinkClick r:id="rId11" action="ppaction://hlinksldjump"/>
          </p:cNvPr>
          <p:cNvSpPr>
            <a:spLocks noChangeArrowheads="1"/>
          </p:cNvSpPr>
          <p:nvPr/>
        </p:nvSpPr>
        <p:spPr bwMode="auto">
          <a:xfrm>
            <a:off x="782275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41" name="Rectangle 21">
            <a:hlinkClick r:id="rId12" action="ppaction://hlinksldjump"/>
          </p:cNvPr>
          <p:cNvSpPr>
            <a:spLocks noChangeArrowheads="1"/>
          </p:cNvSpPr>
          <p:nvPr/>
        </p:nvSpPr>
        <p:spPr bwMode="auto">
          <a:xfrm>
            <a:off x="8444560"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2" name="Rectangle 21">
            <a:hlinkClick r:id="rId13" action="ppaction://hlinksldjump"/>
          </p:cNvPr>
          <p:cNvSpPr>
            <a:spLocks noChangeArrowheads="1"/>
          </p:cNvSpPr>
          <p:nvPr/>
        </p:nvSpPr>
        <p:spPr bwMode="auto">
          <a:xfrm>
            <a:off x="891411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3" name="Rectangle 21">
            <a:hlinkClick r:id="rId14" action="ppaction://hlinksldjump"/>
          </p:cNvPr>
          <p:cNvSpPr>
            <a:spLocks noChangeArrowheads="1"/>
          </p:cNvSpPr>
          <p:nvPr/>
        </p:nvSpPr>
        <p:spPr bwMode="auto">
          <a:xfrm>
            <a:off x="9479582"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8" name="矩形 1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9" name="圆角矩形 18"/>
          <p:cNvSpPr/>
          <p:nvPr/>
        </p:nvSpPr>
        <p:spPr>
          <a:xfrm>
            <a:off x="11480674" y="6663993"/>
            <a:ext cx="735212" cy="200977"/>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421895220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3" grpId="0"/>
      <p:bldP spid="3"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337593" y="909514"/>
            <a:ext cx="11518253" cy="5693866"/>
          </a:xfrm>
          <a:prstGeom prst="rect">
            <a:avLst/>
          </a:prstGeom>
        </p:spPr>
        <p:txBody>
          <a:bodyPr>
            <a:spAutoFit/>
          </a:bodyPr>
          <a:lstStyle/>
          <a:p>
            <a:pPr algn="just">
              <a:lnSpc>
                <a:spcPct val="150000"/>
              </a:lnSpc>
              <a:spcAft>
                <a:spcPts val="0"/>
              </a:spcAft>
              <a:tabLst>
                <a:tab pos="2430780" algn="l"/>
              </a:tabLst>
            </a:pPr>
            <a:r>
              <a:rPr lang="en-US" altLang="zh-CN" sz="2800" kern="100" dirty="0">
                <a:latin typeface="Times New Roman"/>
                <a:ea typeface="华文细黑"/>
                <a:cs typeface="Courier New"/>
              </a:rPr>
              <a:t>10.2015</a:t>
            </a:r>
            <a:r>
              <a:rPr lang="zh-CN" altLang="zh-CN" sz="2800" kern="100" dirty="0">
                <a:latin typeface="Times New Roman"/>
                <a:ea typeface="华文细黑"/>
                <a:cs typeface="Times New Roman"/>
              </a:rPr>
              <a:t>年</a:t>
            </a:r>
            <a:r>
              <a:rPr lang="en-US" altLang="zh-CN" sz="2800" kern="100" dirty="0">
                <a:latin typeface="Times New Roman"/>
                <a:ea typeface="华文细黑"/>
                <a:cs typeface="Courier New"/>
              </a:rPr>
              <a:t>7</a:t>
            </a:r>
            <a:r>
              <a:rPr lang="zh-CN" altLang="zh-CN" sz="2800" kern="100" dirty="0">
                <a:latin typeface="Times New Roman"/>
                <a:ea typeface="华文细黑"/>
                <a:cs typeface="Times New Roman"/>
              </a:rPr>
              <a:t>月</a:t>
            </a: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日，十二届全国人大常委会第十五次会议审议通过了关于实行宪法宣誓制度的决定，以国家立法的形式，建立了我国的宪法宣誓制度，凡经各级人大及其常委会选举或者决定任命的国家工作人员正式就职时公开向宪法宣誓。这体现了</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宋体"/>
                <a:ea typeface="华文细黑"/>
                <a:cs typeface="Times New Roman"/>
              </a:rPr>
              <a:t>①</a:t>
            </a:r>
            <a:r>
              <a:rPr lang="zh-CN" altLang="zh-CN" sz="2800" kern="100" dirty="0">
                <a:latin typeface="Times New Roman"/>
                <a:ea typeface="华文细黑"/>
                <a:cs typeface="Times New Roman"/>
              </a:rPr>
              <a:t>宪法是公民的根本行为准则　</a:t>
            </a:r>
            <a:r>
              <a:rPr lang="en-US" altLang="zh-CN" sz="2800" kern="100" dirty="0">
                <a:latin typeface="宋体"/>
                <a:ea typeface="华文细黑"/>
                <a:cs typeface="Times New Roman"/>
              </a:rPr>
              <a:t>②</a:t>
            </a:r>
            <a:r>
              <a:rPr lang="zh-CN" altLang="zh-CN" sz="2800" kern="100" dirty="0">
                <a:latin typeface="Times New Roman"/>
                <a:ea typeface="华文细黑"/>
                <a:cs typeface="Times New Roman"/>
              </a:rPr>
              <a:t>我国国家机关坚持民主集中制原则　</a:t>
            </a:r>
            <a:r>
              <a:rPr lang="en-US" altLang="zh-CN" sz="2800" kern="100" dirty="0">
                <a:latin typeface="宋体"/>
                <a:ea typeface="华文细黑"/>
                <a:cs typeface="Times New Roman"/>
              </a:rPr>
              <a:t>③</a:t>
            </a:r>
            <a:r>
              <a:rPr lang="zh-CN" altLang="zh-CN" sz="2800" kern="100" dirty="0">
                <a:latin typeface="Times New Roman"/>
                <a:ea typeface="华文细黑"/>
                <a:cs typeface="Times New Roman"/>
              </a:rPr>
              <a:t>全国人大常委会依法享有审议权</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宋体"/>
                <a:ea typeface="华文细黑"/>
                <a:cs typeface="Times New Roman"/>
              </a:rPr>
              <a:t>④</a:t>
            </a:r>
            <a:r>
              <a:rPr lang="zh-CN" altLang="zh-CN" sz="2800" kern="100" dirty="0">
                <a:latin typeface="Times New Roman"/>
                <a:ea typeface="华文细黑"/>
                <a:cs typeface="Times New Roman"/>
              </a:rPr>
              <a:t>宪法都是人民利益和意志的体现</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Times New Roman"/>
                <a:ea typeface="华文细黑"/>
                <a:cs typeface="Courier New"/>
              </a:rPr>
              <a:t>A.</a:t>
            </a:r>
            <a:r>
              <a:rPr lang="en-US" altLang="zh-CN" sz="2800" kern="100" dirty="0">
                <a:latin typeface="宋体"/>
                <a:ea typeface="华文细黑"/>
                <a:cs typeface="Times New Roman"/>
              </a:rPr>
              <a:t>①②</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③④</a:t>
            </a:r>
            <a:r>
              <a:rPr lang="en-US" altLang="zh-CN" sz="2800" kern="100" dirty="0">
                <a:latin typeface="Times New Roman"/>
                <a:ea typeface="华文细黑"/>
                <a:cs typeface="Courier New"/>
              </a:rPr>
              <a:t>  </a:t>
            </a:r>
            <a:endParaRPr lang="zh-CN" altLang="zh-CN" sz="1050" kern="100" dirty="0">
              <a:latin typeface="宋体"/>
              <a:cs typeface="Courier New"/>
            </a:endParaRPr>
          </a:p>
          <a:p>
            <a:r>
              <a:rPr lang="en-US" altLang="zh-CN" sz="2800" kern="100" dirty="0">
                <a:latin typeface="Times New Roman"/>
                <a:ea typeface="华文细黑"/>
              </a:rPr>
              <a:t>C.</a:t>
            </a:r>
            <a:r>
              <a:rPr lang="en-US" altLang="zh-CN" sz="2800" kern="100" dirty="0">
                <a:latin typeface="宋体"/>
                <a:ea typeface="华文细黑"/>
                <a:cs typeface="Times New Roman"/>
              </a:rPr>
              <a:t>②③</a:t>
            </a:r>
            <a:r>
              <a:rPr lang="en-US" altLang="zh-CN" sz="2800" kern="100" dirty="0">
                <a:latin typeface="Times New Roman"/>
                <a:ea typeface="华文细黑"/>
              </a:rPr>
              <a:t>  	</a:t>
            </a:r>
            <a:r>
              <a:rPr lang="en-US" altLang="zh-CN" sz="2800" kern="100" dirty="0" smtClean="0">
                <a:latin typeface="Times New Roman"/>
                <a:ea typeface="华文细黑"/>
              </a:rPr>
              <a:t>			D</a:t>
            </a:r>
            <a:r>
              <a:rPr lang="en-US" altLang="zh-CN" sz="2800" kern="100" dirty="0">
                <a:latin typeface="Times New Roman"/>
                <a:ea typeface="华文细黑"/>
              </a:rPr>
              <a:t>.</a:t>
            </a:r>
            <a:r>
              <a:rPr lang="en-US" altLang="zh-CN" sz="2800" kern="100" dirty="0">
                <a:latin typeface="宋体"/>
                <a:ea typeface="华文细黑"/>
                <a:cs typeface="Times New Roman"/>
              </a:rPr>
              <a:t>②④</a:t>
            </a:r>
            <a:endParaRPr lang="zh-CN" altLang="zh-CN" sz="1050" kern="100" dirty="0">
              <a:effectLst/>
              <a:latin typeface="宋体"/>
              <a:cs typeface="Courier New"/>
            </a:endParaRPr>
          </a:p>
        </p:txBody>
      </p:sp>
      <p:cxnSp>
        <p:nvCxnSpPr>
          <p:cNvPr id="18" name="直接连接符 17"/>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33" name="Rectangle 21">
            <a:hlinkClick r:id="rId2" action="ppaction://hlinksldjump"/>
          </p:cNvPr>
          <p:cNvSpPr>
            <a:spLocks noChangeArrowheads="1"/>
          </p:cNvSpPr>
          <p:nvPr/>
        </p:nvSpPr>
        <p:spPr bwMode="auto">
          <a:xfrm>
            <a:off x="386295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34" name="Rectangle 21">
            <a:hlinkClick r:id="rId3" action="ppaction://hlinksldjump"/>
          </p:cNvPr>
          <p:cNvSpPr>
            <a:spLocks noChangeArrowheads="1"/>
          </p:cNvSpPr>
          <p:nvPr/>
        </p:nvSpPr>
        <p:spPr bwMode="auto">
          <a:xfrm>
            <a:off x="429423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35" name="Rectangle 21">
            <a:hlinkClick r:id="rId4" action="ppaction://hlinksldjump"/>
          </p:cNvPr>
          <p:cNvSpPr>
            <a:spLocks noChangeArrowheads="1"/>
          </p:cNvSpPr>
          <p:nvPr/>
        </p:nvSpPr>
        <p:spPr bwMode="auto">
          <a:xfrm>
            <a:off x="472550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36" name="Rectangle 21">
            <a:hlinkClick r:id="rId5" action="ppaction://hlinksldjump"/>
          </p:cNvPr>
          <p:cNvSpPr>
            <a:spLocks noChangeArrowheads="1"/>
          </p:cNvSpPr>
          <p:nvPr/>
        </p:nvSpPr>
        <p:spPr bwMode="auto">
          <a:xfrm>
            <a:off x="515677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37" name="Rectangle 21">
            <a:hlinkClick r:id="rId6" action="ppaction://hlinksldjump"/>
          </p:cNvPr>
          <p:cNvSpPr>
            <a:spLocks noChangeArrowheads="1"/>
          </p:cNvSpPr>
          <p:nvPr/>
        </p:nvSpPr>
        <p:spPr bwMode="auto">
          <a:xfrm>
            <a:off x="558804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38" name="Rectangle 21">
            <a:hlinkClick r:id="rId7" action="ppaction://hlinksldjump"/>
          </p:cNvPr>
          <p:cNvSpPr>
            <a:spLocks noChangeArrowheads="1"/>
          </p:cNvSpPr>
          <p:nvPr/>
        </p:nvSpPr>
        <p:spPr bwMode="auto">
          <a:xfrm>
            <a:off x="601931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9" name="Rectangle 21">
            <a:hlinkClick r:id="rId8" action="ppaction://hlinksldjump"/>
          </p:cNvPr>
          <p:cNvSpPr>
            <a:spLocks noChangeArrowheads="1"/>
          </p:cNvSpPr>
          <p:nvPr/>
        </p:nvSpPr>
        <p:spPr bwMode="auto">
          <a:xfrm>
            <a:off x="645059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40" name="Rectangle 21">
            <a:hlinkClick r:id="rId9" action="ppaction://hlinksldjump"/>
          </p:cNvPr>
          <p:cNvSpPr>
            <a:spLocks noChangeArrowheads="1"/>
          </p:cNvSpPr>
          <p:nvPr/>
        </p:nvSpPr>
        <p:spPr bwMode="auto">
          <a:xfrm>
            <a:off x="688186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41" name="Rectangle 21">
            <a:hlinkClick r:id="rId10" action="ppaction://hlinksldjump"/>
          </p:cNvPr>
          <p:cNvSpPr>
            <a:spLocks noChangeArrowheads="1"/>
          </p:cNvSpPr>
          <p:nvPr/>
        </p:nvSpPr>
        <p:spPr bwMode="auto">
          <a:xfrm>
            <a:off x="7313134"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42" name="Rectangle 21">
            <a:hlinkClick r:id="rId11" action="ppaction://hlinksldjump"/>
          </p:cNvPr>
          <p:cNvSpPr>
            <a:spLocks noChangeArrowheads="1"/>
          </p:cNvSpPr>
          <p:nvPr/>
        </p:nvSpPr>
        <p:spPr bwMode="auto">
          <a:xfrm>
            <a:off x="782275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43" name="Rectangle 21">
            <a:hlinkClick r:id="rId12" action="ppaction://hlinksldjump"/>
          </p:cNvPr>
          <p:cNvSpPr>
            <a:spLocks noChangeArrowheads="1"/>
          </p:cNvSpPr>
          <p:nvPr/>
        </p:nvSpPr>
        <p:spPr bwMode="auto">
          <a:xfrm>
            <a:off x="8444560"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4" name="Rectangle 21">
            <a:hlinkClick r:id="rId13" action="ppaction://hlinksldjump"/>
          </p:cNvPr>
          <p:cNvSpPr>
            <a:spLocks noChangeArrowheads="1"/>
          </p:cNvSpPr>
          <p:nvPr/>
        </p:nvSpPr>
        <p:spPr bwMode="auto">
          <a:xfrm>
            <a:off x="891411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5" name="Rectangle 21">
            <a:hlinkClick r:id="rId14" action="ppaction://hlinksldjump"/>
          </p:cNvPr>
          <p:cNvSpPr>
            <a:spLocks noChangeArrowheads="1"/>
          </p:cNvSpPr>
          <p:nvPr/>
        </p:nvSpPr>
        <p:spPr bwMode="auto">
          <a:xfrm>
            <a:off x="9479582"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7" name="矩形 16"/>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9" name="圆角矩形 18">
            <a:hlinkClick r:id="rId15"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23241602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2" name="矩形 21"/>
          <p:cNvSpPr/>
          <p:nvPr/>
        </p:nvSpPr>
        <p:spPr>
          <a:xfrm>
            <a:off x="694606" y="1545967"/>
            <a:ext cx="11179503" cy="3970318"/>
          </a:xfrm>
          <a:prstGeom prst="rect">
            <a:avLst/>
          </a:prstGeom>
        </p:spPr>
        <p:txBody>
          <a:bodyPr>
            <a:spAutoFit/>
          </a:bodyPr>
          <a:lstStyle/>
          <a:p>
            <a:pPr>
              <a:lnSpc>
                <a:spcPct val="150000"/>
              </a:lnSpc>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latin typeface="Times New Roman"/>
                <a:ea typeface="华文细黑"/>
                <a:cs typeface="Times New Roman"/>
              </a:rPr>
              <a:t>向宪法宣誓，体现了宪法作为根本法的地位，</a:t>
            </a:r>
            <a:r>
              <a:rPr lang="zh-CN" altLang="zh-CN" sz="2800" kern="100" dirty="0">
                <a:latin typeface="Times New Roman"/>
                <a:ea typeface="宋体"/>
                <a:cs typeface="宋体"/>
              </a:rPr>
              <a:t>①</a:t>
            </a:r>
            <a:r>
              <a:rPr lang="zh-CN" altLang="zh-CN" sz="2800" kern="100" dirty="0">
                <a:latin typeface="Times New Roman"/>
                <a:ea typeface="华文细黑"/>
                <a:cs typeface="Times New Roman"/>
              </a:rPr>
              <a:t>应选</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pPr>
            <a:r>
              <a:rPr lang="zh-CN" altLang="zh-CN" sz="2800" kern="100" dirty="0" smtClean="0">
                <a:latin typeface="Times New Roman"/>
                <a:ea typeface="华文细黑"/>
                <a:cs typeface="Times New Roman"/>
              </a:rPr>
              <a:t>人大常委会</a:t>
            </a:r>
            <a:r>
              <a:rPr lang="zh-CN" altLang="zh-CN" sz="2800" kern="100" dirty="0">
                <a:latin typeface="Times New Roman"/>
                <a:ea typeface="华文细黑"/>
                <a:cs typeface="Times New Roman"/>
              </a:rPr>
              <a:t>审议通过宪法宣誓制度，坚持了民主集中制原则，</a:t>
            </a:r>
            <a:r>
              <a:rPr lang="zh-CN" altLang="zh-CN" sz="2800" kern="100" dirty="0">
                <a:latin typeface="Times New Roman"/>
                <a:ea typeface="宋体"/>
                <a:cs typeface="宋体"/>
              </a:rPr>
              <a:t>②</a:t>
            </a:r>
            <a:r>
              <a:rPr lang="zh-CN" altLang="zh-CN" sz="2800" kern="100" dirty="0">
                <a:latin typeface="Times New Roman"/>
                <a:ea typeface="华文细黑"/>
                <a:cs typeface="Times New Roman"/>
              </a:rPr>
              <a:t>可选</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pPr>
            <a:r>
              <a:rPr lang="zh-CN" altLang="zh-CN" sz="2800" kern="100" dirty="0" smtClean="0">
                <a:latin typeface="Times New Roman"/>
                <a:ea typeface="华文细黑"/>
                <a:cs typeface="Times New Roman"/>
              </a:rPr>
              <a:t>审议</a:t>
            </a:r>
            <a:r>
              <a:rPr lang="zh-CN" altLang="zh-CN" sz="2800" kern="100" dirty="0">
                <a:latin typeface="Times New Roman"/>
                <a:ea typeface="华文细黑"/>
                <a:cs typeface="Times New Roman"/>
              </a:rPr>
              <a:t>权属于人大代表的职权，</a:t>
            </a:r>
            <a:r>
              <a:rPr lang="zh-CN" altLang="zh-CN" sz="2800" kern="100" dirty="0">
                <a:latin typeface="Times New Roman"/>
                <a:ea typeface="宋体"/>
                <a:cs typeface="宋体"/>
              </a:rPr>
              <a:t>③</a:t>
            </a:r>
            <a:r>
              <a:rPr lang="zh-CN" altLang="zh-CN" sz="2800" kern="100" dirty="0">
                <a:latin typeface="Times New Roman"/>
                <a:ea typeface="华文细黑"/>
                <a:cs typeface="Times New Roman"/>
              </a:rPr>
              <a:t>错误</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pPr>
            <a:r>
              <a:rPr lang="zh-CN" altLang="zh-CN" sz="2800" kern="100" dirty="0" smtClean="0">
                <a:latin typeface="Times New Roman"/>
                <a:ea typeface="华文细黑"/>
                <a:cs typeface="Times New Roman"/>
              </a:rPr>
              <a:t>宪法</a:t>
            </a:r>
            <a:r>
              <a:rPr lang="zh-CN" altLang="zh-CN" sz="2800" kern="100" dirty="0">
                <a:latin typeface="Times New Roman"/>
                <a:ea typeface="华文细黑"/>
                <a:cs typeface="Times New Roman"/>
              </a:rPr>
              <a:t>是统治阶级意志的体现，只有社会主义国家的宪法是人民利益和意志的体现，</a:t>
            </a:r>
            <a:r>
              <a:rPr lang="zh-CN" altLang="zh-CN" sz="2800" kern="100" dirty="0">
                <a:latin typeface="Times New Roman"/>
                <a:ea typeface="宋体"/>
                <a:cs typeface="宋体"/>
              </a:rPr>
              <a:t>④</a:t>
            </a:r>
            <a:r>
              <a:rPr lang="zh-CN" altLang="zh-CN" sz="2800" kern="100" dirty="0">
                <a:latin typeface="Times New Roman"/>
                <a:ea typeface="华文细黑"/>
                <a:cs typeface="Times New Roman"/>
              </a:rPr>
              <a:t>不选</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lvl="0" algn="just">
              <a:lnSpc>
                <a:spcPct val="150000"/>
              </a:lnSpc>
              <a:tabLst>
                <a:tab pos="2430780" algn="l"/>
              </a:tabLst>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a:ea typeface="华文细黑"/>
                <a:cs typeface="Courier New"/>
              </a:rPr>
              <a:t>A</a:t>
            </a:r>
            <a:endParaRPr lang="zh-CN" altLang="zh-CN" sz="2800" kern="100" dirty="0">
              <a:solidFill>
                <a:schemeClr val="accent6">
                  <a:lumMod val="75000"/>
                </a:schemeClr>
              </a:solidFill>
              <a:latin typeface="Times New Roman"/>
              <a:ea typeface="华文细黑"/>
              <a:cs typeface="Courier New"/>
            </a:endParaRPr>
          </a:p>
        </p:txBody>
      </p:sp>
      <p:cxnSp>
        <p:nvCxnSpPr>
          <p:cNvPr id="18" name="直接连接符 17"/>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33" name="Rectangle 21">
            <a:hlinkClick r:id="rId2" action="ppaction://hlinksldjump"/>
          </p:cNvPr>
          <p:cNvSpPr>
            <a:spLocks noChangeArrowheads="1"/>
          </p:cNvSpPr>
          <p:nvPr/>
        </p:nvSpPr>
        <p:spPr bwMode="auto">
          <a:xfrm>
            <a:off x="386295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34" name="Rectangle 21">
            <a:hlinkClick r:id="rId3" action="ppaction://hlinksldjump"/>
          </p:cNvPr>
          <p:cNvSpPr>
            <a:spLocks noChangeArrowheads="1"/>
          </p:cNvSpPr>
          <p:nvPr/>
        </p:nvSpPr>
        <p:spPr bwMode="auto">
          <a:xfrm>
            <a:off x="429423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35" name="Rectangle 21">
            <a:hlinkClick r:id="rId4" action="ppaction://hlinksldjump"/>
          </p:cNvPr>
          <p:cNvSpPr>
            <a:spLocks noChangeArrowheads="1"/>
          </p:cNvSpPr>
          <p:nvPr/>
        </p:nvSpPr>
        <p:spPr bwMode="auto">
          <a:xfrm>
            <a:off x="472550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36" name="Rectangle 21">
            <a:hlinkClick r:id="rId5" action="ppaction://hlinksldjump"/>
          </p:cNvPr>
          <p:cNvSpPr>
            <a:spLocks noChangeArrowheads="1"/>
          </p:cNvSpPr>
          <p:nvPr/>
        </p:nvSpPr>
        <p:spPr bwMode="auto">
          <a:xfrm>
            <a:off x="515677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37" name="Rectangle 21">
            <a:hlinkClick r:id="rId6" action="ppaction://hlinksldjump"/>
          </p:cNvPr>
          <p:cNvSpPr>
            <a:spLocks noChangeArrowheads="1"/>
          </p:cNvSpPr>
          <p:nvPr/>
        </p:nvSpPr>
        <p:spPr bwMode="auto">
          <a:xfrm>
            <a:off x="558804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38" name="Rectangle 21">
            <a:hlinkClick r:id="rId7" action="ppaction://hlinksldjump"/>
          </p:cNvPr>
          <p:cNvSpPr>
            <a:spLocks noChangeArrowheads="1"/>
          </p:cNvSpPr>
          <p:nvPr/>
        </p:nvSpPr>
        <p:spPr bwMode="auto">
          <a:xfrm>
            <a:off x="601931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9" name="Rectangle 21">
            <a:hlinkClick r:id="rId8" action="ppaction://hlinksldjump"/>
          </p:cNvPr>
          <p:cNvSpPr>
            <a:spLocks noChangeArrowheads="1"/>
          </p:cNvSpPr>
          <p:nvPr/>
        </p:nvSpPr>
        <p:spPr bwMode="auto">
          <a:xfrm>
            <a:off x="645059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40" name="Rectangle 21">
            <a:hlinkClick r:id="rId9" action="ppaction://hlinksldjump"/>
          </p:cNvPr>
          <p:cNvSpPr>
            <a:spLocks noChangeArrowheads="1"/>
          </p:cNvSpPr>
          <p:nvPr/>
        </p:nvSpPr>
        <p:spPr bwMode="auto">
          <a:xfrm>
            <a:off x="688186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41" name="Rectangle 21">
            <a:hlinkClick r:id="rId10" action="ppaction://hlinksldjump"/>
          </p:cNvPr>
          <p:cNvSpPr>
            <a:spLocks noChangeArrowheads="1"/>
          </p:cNvSpPr>
          <p:nvPr/>
        </p:nvSpPr>
        <p:spPr bwMode="auto">
          <a:xfrm>
            <a:off x="7313134"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42" name="Rectangle 21">
            <a:hlinkClick r:id="rId11" action="ppaction://hlinksldjump"/>
          </p:cNvPr>
          <p:cNvSpPr>
            <a:spLocks noChangeArrowheads="1"/>
          </p:cNvSpPr>
          <p:nvPr/>
        </p:nvSpPr>
        <p:spPr bwMode="auto">
          <a:xfrm>
            <a:off x="782275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43" name="Rectangle 21">
            <a:hlinkClick r:id="rId12" action="ppaction://hlinksldjump"/>
          </p:cNvPr>
          <p:cNvSpPr>
            <a:spLocks noChangeArrowheads="1"/>
          </p:cNvSpPr>
          <p:nvPr/>
        </p:nvSpPr>
        <p:spPr bwMode="auto">
          <a:xfrm>
            <a:off x="8444560"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4" name="Rectangle 21">
            <a:hlinkClick r:id="rId13" action="ppaction://hlinksldjump"/>
          </p:cNvPr>
          <p:cNvSpPr>
            <a:spLocks noChangeArrowheads="1"/>
          </p:cNvSpPr>
          <p:nvPr/>
        </p:nvSpPr>
        <p:spPr bwMode="auto">
          <a:xfrm>
            <a:off x="891411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5" name="Rectangle 21">
            <a:hlinkClick r:id="rId14" action="ppaction://hlinksldjump"/>
          </p:cNvPr>
          <p:cNvSpPr>
            <a:spLocks noChangeArrowheads="1"/>
          </p:cNvSpPr>
          <p:nvPr/>
        </p:nvSpPr>
        <p:spPr bwMode="auto">
          <a:xfrm>
            <a:off x="9479582"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val="288713767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blinds(horizontal)">
                                      <p:cBhvr>
                                        <p:cTn id="7" dur="750"/>
                                        <p:tgtEl>
                                          <p:spTgt spid="22">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22">
                                            <p:txEl>
                                              <p:pRg st="1" end="1"/>
                                            </p:txEl>
                                          </p:spTgt>
                                        </p:tgtEl>
                                        <p:attrNameLst>
                                          <p:attrName>style.visibility</p:attrName>
                                        </p:attrNameLst>
                                      </p:cBhvr>
                                      <p:to>
                                        <p:strVal val="visible"/>
                                      </p:to>
                                    </p:set>
                                    <p:animEffect transition="in" filter="blinds(horizontal)">
                                      <p:cBhvr>
                                        <p:cTn id="11" dur="750"/>
                                        <p:tgtEl>
                                          <p:spTgt spid="22">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22">
                                            <p:txEl>
                                              <p:pRg st="2" end="2"/>
                                            </p:txEl>
                                          </p:spTgt>
                                        </p:tgtEl>
                                        <p:attrNameLst>
                                          <p:attrName>style.visibility</p:attrName>
                                        </p:attrNameLst>
                                      </p:cBhvr>
                                      <p:to>
                                        <p:strVal val="visible"/>
                                      </p:to>
                                    </p:set>
                                    <p:animEffect transition="in" filter="blinds(horizontal)">
                                      <p:cBhvr>
                                        <p:cTn id="15" dur="750"/>
                                        <p:tgtEl>
                                          <p:spTgt spid="22">
                                            <p:txEl>
                                              <p:pRg st="2" end="2"/>
                                            </p:txEl>
                                          </p:spTgt>
                                        </p:tgtEl>
                                      </p:cBhvr>
                                    </p:animEffect>
                                  </p:childTnLst>
                                </p:cTn>
                              </p:par>
                            </p:childTnLst>
                          </p:cTn>
                        </p:par>
                        <p:par>
                          <p:cTn id="16" fill="hold">
                            <p:stCondLst>
                              <p:cond delay="2250"/>
                            </p:stCondLst>
                            <p:childTnLst>
                              <p:par>
                                <p:cTn id="17" presetID="3" presetClass="entr" presetSubtype="10" fill="hold" nodeType="afterEffect">
                                  <p:stCondLst>
                                    <p:cond delay="0"/>
                                  </p:stCondLst>
                                  <p:childTnLst>
                                    <p:set>
                                      <p:cBhvr>
                                        <p:cTn id="18" dur="1" fill="hold">
                                          <p:stCondLst>
                                            <p:cond delay="0"/>
                                          </p:stCondLst>
                                        </p:cTn>
                                        <p:tgtEl>
                                          <p:spTgt spid="22">
                                            <p:txEl>
                                              <p:pRg st="3" end="3"/>
                                            </p:txEl>
                                          </p:spTgt>
                                        </p:tgtEl>
                                        <p:attrNameLst>
                                          <p:attrName>style.visibility</p:attrName>
                                        </p:attrNameLst>
                                      </p:cBhvr>
                                      <p:to>
                                        <p:strVal val="visible"/>
                                      </p:to>
                                    </p:set>
                                    <p:animEffect transition="in" filter="blinds(horizontal)">
                                      <p:cBhvr>
                                        <p:cTn id="19" dur="750"/>
                                        <p:tgtEl>
                                          <p:spTgt spid="22">
                                            <p:txEl>
                                              <p:pRg st="3" end="3"/>
                                            </p:txEl>
                                          </p:spTgt>
                                        </p:tgtEl>
                                      </p:cBhvr>
                                    </p:animEffect>
                                  </p:childTnLst>
                                </p:cTn>
                              </p:par>
                            </p:childTnLst>
                          </p:cTn>
                        </p:par>
                        <p:par>
                          <p:cTn id="20" fill="hold">
                            <p:stCondLst>
                              <p:cond delay="3000"/>
                            </p:stCondLst>
                            <p:childTnLst>
                              <p:par>
                                <p:cTn id="21" presetID="3" presetClass="entr" presetSubtype="10" fill="hold" nodeType="afterEffect">
                                  <p:stCondLst>
                                    <p:cond delay="0"/>
                                  </p:stCondLst>
                                  <p:childTnLst>
                                    <p:set>
                                      <p:cBhvr>
                                        <p:cTn id="22" dur="1" fill="hold">
                                          <p:stCondLst>
                                            <p:cond delay="0"/>
                                          </p:stCondLst>
                                        </p:cTn>
                                        <p:tgtEl>
                                          <p:spTgt spid="22">
                                            <p:txEl>
                                              <p:pRg st="4" end="4"/>
                                            </p:txEl>
                                          </p:spTgt>
                                        </p:tgtEl>
                                        <p:attrNameLst>
                                          <p:attrName>style.visibility</p:attrName>
                                        </p:attrNameLst>
                                      </p:cBhvr>
                                      <p:to>
                                        <p:strVal val="visible"/>
                                      </p:to>
                                    </p:set>
                                    <p:animEffect transition="in" filter="blinds(horizontal)">
                                      <p:cBhvr>
                                        <p:cTn id="23" dur="750"/>
                                        <p:tgtEl>
                                          <p:spTgt spid="2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379627" y="880749"/>
            <a:ext cx="11404211" cy="5789405"/>
          </a:xfrm>
          <a:prstGeom prst="rect">
            <a:avLst/>
          </a:prstGeom>
        </p:spPr>
        <p:txBody>
          <a:bodyPr>
            <a:spAutoFit/>
          </a:bodyPr>
          <a:lstStyle/>
          <a:p>
            <a:pPr algn="just">
              <a:lnSpc>
                <a:spcPct val="150000"/>
              </a:lnSpc>
              <a:spcAft>
                <a:spcPts val="0"/>
              </a:spcAft>
              <a:tabLst>
                <a:tab pos="2430780" algn="l"/>
              </a:tabLst>
            </a:pPr>
            <a:r>
              <a:rPr lang="zh-CN" altLang="zh-CN" sz="2500" kern="100" dirty="0">
                <a:latin typeface="Times New Roman"/>
                <a:ea typeface="华文细黑"/>
                <a:cs typeface="Times New Roman"/>
              </a:rPr>
              <a:t>二、非选择题</a:t>
            </a:r>
            <a:endParaRPr lang="zh-CN" altLang="zh-CN" sz="2500" kern="100" dirty="0">
              <a:latin typeface="宋体"/>
              <a:cs typeface="Courier New"/>
            </a:endParaRPr>
          </a:p>
          <a:p>
            <a:pPr algn="just">
              <a:lnSpc>
                <a:spcPct val="150000"/>
              </a:lnSpc>
              <a:spcAft>
                <a:spcPts val="0"/>
              </a:spcAft>
              <a:tabLst>
                <a:tab pos="2430780" algn="l"/>
              </a:tabLst>
            </a:pPr>
            <a:r>
              <a:rPr lang="en-US" altLang="zh-CN" sz="2500" kern="100" dirty="0">
                <a:latin typeface="Times New Roman"/>
                <a:ea typeface="华文细黑"/>
                <a:cs typeface="Courier New"/>
              </a:rPr>
              <a:t>11.</a:t>
            </a:r>
            <a:r>
              <a:rPr lang="zh-CN" altLang="zh-CN" sz="2500" kern="100" dirty="0">
                <a:latin typeface="Times New Roman"/>
                <a:ea typeface="华文细黑"/>
                <a:cs typeface="Times New Roman"/>
              </a:rPr>
              <a:t>经济新常态离不开环保新常态。</a:t>
            </a:r>
            <a:r>
              <a:rPr lang="en-US" altLang="zh-CN" sz="2500" kern="100" dirty="0">
                <a:latin typeface="宋体"/>
                <a:ea typeface="华文细黑"/>
                <a:cs typeface="Times New Roman"/>
              </a:rPr>
              <a:t>“</a:t>
            </a:r>
            <a:r>
              <a:rPr lang="zh-CN" altLang="zh-CN" sz="2500" kern="100" dirty="0">
                <a:latin typeface="Times New Roman"/>
                <a:ea typeface="华文细黑"/>
                <a:cs typeface="Times New Roman"/>
              </a:rPr>
              <a:t>先污后治</a:t>
            </a:r>
            <a:r>
              <a:rPr lang="en-US" altLang="zh-CN" sz="2500" kern="100" dirty="0">
                <a:latin typeface="宋体"/>
                <a:ea typeface="华文细黑"/>
                <a:cs typeface="Times New Roman"/>
              </a:rPr>
              <a:t>”</a:t>
            </a:r>
            <a:r>
              <a:rPr lang="zh-CN" altLang="zh-CN" sz="2500" kern="100" dirty="0">
                <a:latin typeface="Times New Roman"/>
                <a:ea typeface="华文细黑"/>
                <a:cs typeface="Times New Roman"/>
              </a:rPr>
              <a:t>是经济旧常态的表现，</a:t>
            </a:r>
            <a:r>
              <a:rPr lang="en-US" altLang="zh-CN" sz="2500" kern="100" dirty="0">
                <a:latin typeface="宋体"/>
                <a:ea typeface="华文细黑"/>
                <a:cs typeface="Times New Roman"/>
              </a:rPr>
              <a:t>“</a:t>
            </a:r>
            <a:r>
              <a:rPr lang="zh-CN" altLang="zh-CN" sz="2500" kern="100" dirty="0">
                <a:latin typeface="Times New Roman"/>
                <a:ea typeface="华文细黑"/>
                <a:cs typeface="Times New Roman"/>
              </a:rPr>
              <a:t>强治少污</a:t>
            </a:r>
            <a:r>
              <a:rPr lang="en-US" altLang="zh-CN" sz="2500" kern="100" dirty="0">
                <a:latin typeface="宋体"/>
                <a:ea typeface="华文细黑"/>
                <a:cs typeface="Times New Roman"/>
              </a:rPr>
              <a:t>”</a:t>
            </a:r>
            <a:r>
              <a:rPr lang="zh-CN" altLang="zh-CN" sz="2500" kern="100" dirty="0">
                <a:latin typeface="Times New Roman"/>
                <a:ea typeface="华文细黑"/>
                <a:cs typeface="Times New Roman"/>
              </a:rPr>
              <a:t>才是经济新常态的表现。要</a:t>
            </a:r>
            <a:r>
              <a:rPr lang="en-US" altLang="zh-CN" sz="2500" kern="100" dirty="0">
                <a:latin typeface="宋体"/>
                <a:ea typeface="华文细黑"/>
                <a:cs typeface="Times New Roman"/>
              </a:rPr>
              <a:t>“</a:t>
            </a:r>
            <a:r>
              <a:rPr lang="zh-CN" altLang="zh-CN" sz="2500" kern="100" dirty="0">
                <a:latin typeface="Times New Roman"/>
                <a:ea typeface="华文细黑"/>
                <a:cs typeface="Times New Roman"/>
              </a:rPr>
              <a:t>金山银山</a:t>
            </a:r>
            <a:r>
              <a:rPr lang="en-US" altLang="zh-CN" sz="2500" kern="100" dirty="0">
                <a:latin typeface="宋体"/>
                <a:ea typeface="华文细黑"/>
                <a:cs typeface="Times New Roman"/>
              </a:rPr>
              <a:t>”</a:t>
            </a:r>
            <a:r>
              <a:rPr lang="zh-CN" altLang="zh-CN" sz="2500" kern="100" dirty="0">
                <a:latin typeface="Times New Roman"/>
                <a:ea typeface="华文细黑"/>
                <a:cs typeface="Times New Roman"/>
              </a:rPr>
              <a:t>，更要</a:t>
            </a:r>
            <a:r>
              <a:rPr lang="en-US" altLang="zh-CN" sz="2500" kern="100" dirty="0">
                <a:latin typeface="宋体"/>
                <a:ea typeface="华文细黑"/>
                <a:cs typeface="Times New Roman"/>
              </a:rPr>
              <a:t>“</a:t>
            </a:r>
            <a:r>
              <a:rPr lang="zh-CN" altLang="zh-CN" sz="2500" kern="100" dirty="0">
                <a:latin typeface="Times New Roman"/>
                <a:ea typeface="华文细黑"/>
                <a:cs typeface="Times New Roman"/>
              </a:rPr>
              <a:t>绿水青山</a:t>
            </a:r>
            <a:r>
              <a:rPr lang="en-US" altLang="zh-CN" sz="2500" kern="100" dirty="0">
                <a:latin typeface="宋体"/>
                <a:ea typeface="华文细黑"/>
                <a:cs typeface="Times New Roman"/>
              </a:rPr>
              <a:t>”</a:t>
            </a:r>
            <a:r>
              <a:rPr lang="zh-CN" altLang="zh-CN" sz="2500" kern="100" dirty="0">
                <a:latin typeface="Times New Roman"/>
                <a:ea typeface="华文细黑"/>
                <a:cs typeface="Times New Roman"/>
              </a:rPr>
              <a:t>是社会需要、百姓期盼。</a:t>
            </a:r>
            <a:endParaRPr lang="zh-CN" altLang="zh-CN" sz="2500" kern="100" dirty="0">
              <a:latin typeface="宋体"/>
              <a:cs typeface="Courier New"/>
            </a:endParaRPr>
          </a:p>
          <a:p>
            <a:pPr>
              <a:lnSpc>
                <a:spcPct val="150000"/>
              </a:lnSpc>
            </a:pPr>
            <a:r>
              <a:rPr lang="zh-CN" altLang="zh-CN" sz="2500" kern="100" dirty="0">
                <a:latin typeface="Times New Roman"/>
                <a:ea typeface="华文细黑"/>
                <a:cs typeface="Times New Roman"/>
              </a:rPr>
              <a:t>环保新常态下，环保是全领域覆盖的，不同地区、不同污染物都要治理；环保是全环节涉及的，社会再生产过程各个环节都涉及到环保；环保是全时间推动的，过去有，现在有，未来还有，一年四季、一天二十四小时都有；环保是全手段实施的，需要综合运用法律手段、行政手段、市场手段和道德手段等；环保是全社会行动的，需要政府、企业、社会组织、居民等各个主体的协力行动。可见</a:t>
            </a:r>
            <a:r>
              <a:rPr lang="en-US" altLang="zh-CN" sz="2500" kern="100" dirty="0">
                <a:latin typeface="宋体"/>
                <a:ea typeface="华文细黑"/>
                <a:cs typeface="Times New Roman"/>
              </a:rPr>
              <a:t>“</a:t>
            </a:r>
            <a:r>
              <a:rPr lang="zh-CN" altLang="zh-CN" sz="2500" kern="100" dirty="0">
                <a:latin typeface="Times New Roman"/>
                <a:ea typeface="华文细黑"/>
                <a:cs typeface="Times New Roman"/>
              </a:rPr>
              <a:t>经济新常态</a:t>
            </a:r>
            <a:r>
              <a:rPr lang="en-US" altLang="zh-CN" sz="2500" kern="100" dirty="0">
                <a:latin typeface="宋体"/>
                <a:ea typeface="华文细黑"/>
                <a:cs typeface="Times New Roman"/>
              </a:rPr>
              <a:t>”</a:t>
            </a:r>
            <a:r>
              <a:rPr lang="zh-CN" altLang="zh-CN" sz="2500" kern="100" dirty="0">
                <a:latin typeface="Times New Roman"/>
                <a:ea typeface="华文细黑"/>
                <a:cs typeface="Times New Roman"/>
              </a:rPr>
              <a:t>需要环保</a:t>
            </a:r>
            <a:r>
              <a:rPr lang="en-US" altLang="zh-CN" sz="2500" kern="100" dirty="0">
                <a:latin typeface="宋体"/>
                <a:ea typeface="华文细黑"/>
                <a:cs typeface="Times New Roman"/>
              </a:rPr>
              <a:t>“</a:t>
            </a:r>
            <a:r>
              <a:rPr lang="zh-CN" altLang="zh-CN" sz="2500" kern="100" dirty="0">
                <a:latin typeface="Times New Roman"/>
                <a:ea typeface="华文细黑"/>
                <a:cs typeface="Times New Roman"/>
              </a:rPr>
              <a:t>升级版</a:t>
            </a:r>
            <a:r>
              <a:rPr lang="en-US" altLang="zh-CN" sz="2500" kern="100" dirty="0">
                <a:latin typeface="宋体"/>
                <a:ea typeface="华文细黑"/>
                <a:cs typeface="Times New Roman"/>
              </a:rPr>
              <a:t>”</a:t>
            </a:r>
            <a:r>
              <a:rPr lang="zh-CN" altLang="zh-CN" sz="2500" kern="100" dirty="0">
                <a:latin typeface="Times New Roman"/>
                <a:ea typeface="华文细黑"/>
                <a:cs typeface="Times New Roman"/>
              </a:rPr>
              <a:t>。</a:t>
            </a:r>
            <a:endParaRPr lang="zh-CN" altLang="zh-CN" sz="2500" kern="100" dirty="0">
              <a:effectLst/>
              <a:latin typeface="宋体"/>
              <a:cs typeface="Courier New"/>
            </a:endParaRPr>
          </a:p>
        </p:txBody>
      </p:sp>
      <p:cxnSp>
        <p:nvCxnSpPr>
          <p:cNvPr id="17" name="直接连接符 16"/>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32" name="Rectangle 21">
            <a:hlinkClick r:id="rId2" action="ppaction://hlinksldjump"/>
          </p:cNvPr>
          <p:cNvSpPr>
            <a:spLocks noChangeArrowheads="1"/>
          </p:cNvSpPr>
          <p:nvPr/>
        </p:nvSpPr>
        <p:spPr bwMode="auto">
          <a:xfrm>
            <a:off x="386295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33" name="Rectangle 21">
            <a:hlinkClick r:id="rId3" action="ppaction://hlinksldjump"/>
          </p:cNvPr>
          <p:cNvSpPr>
            <a:spLocks noChangeArrowheads="1"/>
          </p:cNvSpPr>
          <p:nvPr/>
        </p:nvSpPr>
        <p:spPr bwMode="auto">
          <a:xfrm>
            <a:off x="429423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34" name="Rectangle 21">
            <a:hlinkClick r:id="rId4" action="ppaction://hlinksldjump"/>
          </p:cNvPr>
          <p:cNvSpPr>
            <a:spLocks noChangeArrowheads="1"/>
          </p:cNvSpPr>
          <p:nvPr/>
        </p:nvSpPr>
        <p:spPr bwMode="auto">
          <a:xfrm>
            <a:off x="472550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35" name="Rectangle 21">
            <a:hlinkClick r:id="rId5" action="ppaction://hlinksldjump"/>
          </p:cNvPr>
          <p:cNvSpPr>
            <a:spLocks noChangeArrowheads="1"/>
          </p:cNvSpPr>
          <p:nvPr/>
        </p:nvSpPr>
        <p:spPr bwMode="auto">
          <a:xfrm>
            <a:off x="515677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36" name="Rectangle 21">
            <a:hlinkClick r:id="rId6" action="ppaction://hlinksldjump"/>
          </p:cNvPr>
          <p:cNvSpPr>
            <a:spLocks noChangeArrowheads="1"/>
          </p:cNvSpPr>
          <p:nvPr/>
        </p:nvSpPr>
        <p:spPr bwMode="auto">
          <a:xfrm>
            <a:off x="558804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37" name="Rectangle 21">
            <a:hlinkClick r:id="rId7" action="ppaction://hlinksldjump"/>
          </p:cNvPr>
          <p:cNvSpPr>
            <a:spLocks noChangeArrowheads="1"/>
          </p:cNvSpPr>
          <p:nvPr/>
        </p:nvSpPr>
        <p:spPr bwMode="auto">
          <a:xfrm>
            <a:off x="601931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8" name="Rectangle 21">
            <a:hlinkClick r:id="rId8" action="ppaction://hlinksldjump"/>
          </p:cNvPr>
          <p:cNvSpPr>
            <a:spLocks noChangeArrowheads="1"/>
          </p:cNvSpPr>
          <p:nvPr/>
        </p:nvSpPr>
        <p:spPr bwMode="auto">
          <a:xfrm>
            <a:off x="645059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9" name="Rectangle 21">
            <a:hlinkClick r:id="rId9" action="ppaction://hlinksldjump"/>
          </p:cNvPr>
          <p:cNvSpPr>
            <a:spLocks noChangeArrowheads="1"/>
          </p:cNvSpPr>
          <p:nvPr/>
        </p:nvSpPr>
        <p:spPr bwMode="auto">
          <a:xfrm>
            <a:off x="688186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40" name="Rectangle 21">
            <a:hlinkClick r:id="rId10" action="ppaction://hlinksldjump"/>
          </p:cNvPr>
          <p:cNvSpPr>
            <a:spLocks noChangeArrowheads="1"/>
          </p:cNvSpPr>
          <p:nvPr/>
        </p:nvSpPr>
        <p:spPr bwMode="auto">
          <a:xfrm>
            <a:off x="7313134"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41" name="Rectangle 21">
            <a:hlinkClick r:id="rId11" action="ppaction://hlinksldjump"/>
          </p:cNvPr>
          <p:cNvSpPr>
            <a:spLocks noChangeArrowheads="1"/>
          </p:cNvSpPr>
          <p:nvPr/>
        </p:nvSpPr>
        <p:spPr bwMode="auto">
          <a:xfrm>
            <a:off x="782275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42" name="Rectangle 21">
            <a:hlinkClick r:id="rId12" action="ppaction://hlinksldjump"/>
          </p:cNvPr>
          <p:cNvSpPr>
            <a:spLocks noChangeArrowheads="1"/>
          </p:cNvSpPr>
          <p:nvPr/>
        </p:nvSpPr>
        <p:spPr bwMode="auto">
          <a:xfrm>
            <a:off x="8444560"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3" name="Rectangle 21">
            <a:hlinkClick r:id="rId13" action="ppaction://hlinksldjump"/>
          </p:cNvPr>
          <p:cNvSpPr>
            <a:spLocks noChangeArrowheads="1"/>
          </p:cNvSpPr>
          <p:nvPr/>
        </p:nvSpPr>
        <p:spPr bwMode="auto">
          <a:xfrm>
            <a:off x="891411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4" name="Rectangle 21">
            <a:hlinkClick r:id="rId14" action="ppaction://hlinksldjump"/>
          </p:cNvPr>
          <p:cNvSpPr>
            <a:spLocks noChangeArrowheads="1"/>
          </p:cNvSpPr>
          <p:nvPr/>
        </p:nvSpPr>
        <p:spPr bwMode="auto">
          <a:xfrm>
            <a:off x="9479582"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val="392572179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379627" y="1032389"/>
            <a:ext cx="11404211" cy="5421741"/>
          </a:xfrm>
          <a:prstGeom prst="rect">
            <a:avLst/>
          </a:prstGeom>
        </p:spPr>
        <p:txBody>
          <a:bodyPr>
            <a:spAutoFit/>
          </a:bodyPr>
          <a:lstStyle/>
          <a:p>
            <a:pPr algn="just">
              <a:lnSpc>
                <a:spcPct val="150000"/>
              </a:lnSpc>
              <a:spcAft>
                <a:spcPts val="0"/>
              </a:spcAft>
              <a:tabLst>
                <a:tab pos="2430780" algn="l"/>
              </a:tabLst>
            </a:pPr>
            <a:r>
              <a:rPr lang="zh-CN" altLang="zh-CN" sz="2600" kern="100" dirty="0">
                <a:latin typeface="Times New Roman"/>
                <a:ea typeface="华文细黑"/>
                <a:cs typeface="Times New Roman"/>
              </a:rPr>
              <a:t>结合材料，运用为人民服务的政府相关知识，说明我国政府在</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经济新常态</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下应如何打造环保</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升级版</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a:t>
            </a:r>
            <a:endParaRPr lang="zh-CN" altLang="zh-CN" sz="2600" kern="100" dirty="0">
              <a:latin typeface="宋体"/>
              <a:cs typeface="Courier New"/>
            </a:endParaRPr>
          </a:p>
          <a:p>
            <a:pPr algn="just">
              <a:lnSpc>
                <a:spcPct val="150000"/>
              </a:lnSpc>
              <a:spcAft>
                <a:spcPts val="0"/>
              </a:spcAft>
              <a:tabLst>
                <a:tab pos="2430780" algn="l"/>
              </a:tabLst>
            </a:pPr>
            <a:r>
              <a:rPr lang="zh-CN" altLang="zh-CN" sz="2600" b="1" kern="100" dirty="0">
                <a:solidFill>
                  <a:srgbClr val="0000FF"/>
                </a:solidFill>
                <a:latin typeface="Times New Roman"/>
                <a:cs typeface="Times New Roman"/>
              </a:rPr>
              <a:t>答案　</a:t>
            </a:r>
            <a:r>
              <a:rPr lang="en-US" altLang="zh-CN" sz="2600" kern="100" dirty="0">
                <a:solidFill>
                  <a:schemeClr val="accent6">
                    <a:lumMod val="75000"/>
                  </a:schemeClr>
                </a:solidFill>
                <a:latin typeface="Times New Roman"/>
                <a:ea typeface="华文细黑"/>
                <a:cs typeface="Courier New"/>
              </a:rPr>
              <a:t>(1)</a:t>
            </a:r>
            <a:r>
              <a:rPr lang="zh-CN" altLang="zh-CN" sz="2600" kern="100" dirty="0">
                <a:solidFill>
                  <a:schemeClr val="accent6">
                    <a:lumMod val="75000"/>
                  </a:schemeClr>
                </a:solidFill>
                <a:latin typeface="Times New Roman"/>
                <a:ea typeface="华文细黑"/>
                <a:cs typeface="Courier New"/>
              </a:rPr>
              <a:t>坚持为人民服务的宗旨和对人民负责的原则，努力实现人民的期盼。</a:t>
            </a:r>
          </a:p>
          <a:p>
            <a:pPr>
              <a:lnSpc>
                <a:spcPct val="150000"/>
              </a:lnSpc>
            </a:pPr>
            <a:r>
              <a:rPr lang="en-US" altLang="zh-CN" sz="2600" kern="100" dirty="0">
                <a:solidFill>
                  <a:schemeClr val="accent6">
                    <a:lumMod val="75000"/>
                  </a:schemeClr>
                </a:solidFill>
                <a:latin typeface="Times New Roman"/>
                <a:ea typeface="华文细黑"/>
                <a:cs typeface="Courier New"/>
              </a:rPr>
              <a:t>(2)</a:t>
            </a:r>
            <a:r>
              <a:rPr lang="zh-CN" altLang="zh-CN" sz="2600" kern="100" dirty="0">
                <a:solidFill>
                  <a:schemeClr val="accent6">
                    <a:lumMod val="75000"/>
                  </a:schemeClr>
                </a:solidFill>
                <a:latin typeface="Times New Roman"/>
                <a:ea typeface="华文细黑"/>
                <a:cs typeface="Courier New"/>
              </a:rPr>
              <a:t>履行好政府职能，对再生产各环节进行监管、加大宣传力度，促进社会环保共识。</a:t>
            </a:r>
            <a:endParaRPr lang="en-US" altLang="zh-CN" sz="2600" kern="100" dirty="0">
              <a:solidFill>
                <a:schemeClr val="accent6">
                  <a:lumMod val="75000"/>
                </a:schemeClr>
              </a:solidFill>
              <a:latin typeface="Times New Roman"/>
              <a:ea typeface="华文细黑"/>
              <a:cs typeface="Courier New"/>
            </a:endParaRPr>
          </a:p>
          <a:p>
            <a:pPr>
              <a:lnSpc>
                <a:spcPct val="150000"/>
              </a:lnSpc>
            </a:pPr>
            <a:r>
              <a:rPr lang="en-US" altLang="zh-CN" sz="2600" kern="100" dirty="0">
                <a:solidFill>
                  <a:schemeClr val="accent6">
                    <a:lumMod val="75000"/>
                  </a:schemeClr>
                </a:solidFill>
                <a:latin typeface="Times New Roman"/>
                <a:ea typeface="华文细黑"/>
                <a:cs typeface="Courier New"/>
              </a:rPr>
              <a:t>(3)</a:t>
            </a:r>
            <a:r>
              <a:rPr lang="zh-CN" altLang="zh-CN" sz="2600" kern="100" dirty="0">
                <a:solidFill>
                  <a:schemeClr val="accent6">
                    <a:lumMod val="75000"/>
                  </a:schemeClr>
                </a:solidFill>
                <a:latin typeface="Times New Roman"/>
                <a:ea typeface="华文细黑"/>
                <a:cs typeface="Courier New"/>
              </a:rPr>
              <a:t>深化行政体制改革，建设服务型政府，用现代治理体系和治理能力对环保进行全领域、全环节、全方位监管。</a:t>
            </a:r>
            <a:endParaRPr lang="en-US" altLang="zh-CN" sz="2600" kern="100" dirty="0">
              <a:solidFill>
                <a:schemeClr val="accent6">
                  <a:lumMod val="75000"/>
                </a:schemeClr>
              </a:solidFill>
              <a:latin typeface="Times New Roman"/>
              <a:ea typeface="华文细黑"/>
              <a:cs typeface="Courier New"/>
            </a:endParaRPr>
          </a:p>
          <a:p>
            <a:pPr algn="just">
              <a:lnSpc>
                <a:spcPct val="150000"/>
              </a:lnSpc>
              <a:spcAft>
                <a:spcPts val="0"/>
              </a:spcAft>
              <a:tabLst>
                <a:tab pos="2430780" algn="l"/>
              </a:tabLst>
            </a:pPr>
            <a:r>
              <a:rPr lang="en-US" altLang="zh-CN" sz="2600" kern="100" dirty="0">
                <a:solidFill>
                  <a:schemeClr val="accent6">
                    <a:lumMod val="75000"/>
                  </a:schemeClr>
                </a:solidFill>
                <a:latin typeface="Times New Roman"/>
                <a:ea typeface="华文细黑"/>
                <a:cs typeface="Courier New"/>
              </a:rPr>
              <a:t>(4)</a:t>
            </a:r>
            <a:r>
              <a:rPr lang="zh-CN" altLang="zh-CN" sz="2600" kern="100" dirty="0">
                <a:solidFill>
                  <a:schemeClr val="accent6">
                    <a:lumMod val="75000"/>
                  </a:schemeClr>
                </a:solidFill>
                <a:latin typeface="Times New Roman"/>
                <a:ea typeface="华文细黑"/>
                <a:cs typeface="Courier New"/>
              </a:rPr>
              <a:t>综合运用法律、行政、市场和道德等手段对环保进行监管。</a:t>
            </a:r>
          </a:p>
          <a:p>
            <a:pPr>
              <a:lnSpc>
                <a:spcPct val="150000"/>
              </a:lnSpc>
            </a:pPr>
            <a:r>
              <a:rPr lang="en-US" altLang="zh-CN" sz="2600" kern="100" dirty="0">
                <a:solidFill>
                  <a:schemeClr val="accent6">
                    <a:lumMod val="75000"/>
                  </a:schemeClr>
                </a:solidFill>
                <a:latin typeface="Times New Roman"/>
                <a:ea typeface="华文细黑"/>
                <a:cs typeface="Courier New"/>
              </a:rPr>
              <a:t>(5)</a:t>
            </a:r>
            <a:r>
              <a:rPr lang="zh-CN" altLang="zh-CN" sz="2600" kern="100" dirty="0">
                <a:solidFill>
                  <a:schemeClr val="accent6">
                    <a:lumMod val="75000"/>
                  </a:schemeClr>
                </a:solidFill>
                <a:latin typeface="Times New Roman"/>
                <a:ea typeface="华文细黑"/>
                <a:cs typeface="Courier New"/>
              </a:rPr>
              <a:t>政府要用环保新常态全面升级环保。</a:t>
            </a:r>
          </a:p>
        </p:txBody>
      </p:sp>
      <p:cxnSp>
        <p:nvCxnSpPr>
          <p:cNvPr id="17" name="直接连接符 16"/>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32" name="Rectangle 21">
            <a:hlinkClick r:id="rId2" action="ppaction://hlinksldjump"/>
          </p:cNvPr>
          <p:cNvSpPr>
            <a:spLocks noChangeArrowheads="1"/>
          </p:cNvSpPr>
          <p:nvPr/>
        </p:nvSpPr>
        <p:spPr bwMode="auto">
          <a:xfrm>
            <a:off x="386295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33" name="Rectangle 21">
            <a:hlinkClick r:id="rId3" action="ppaction://hlinksldjump"/>
          </p:cNvPr>
          <p:cNvSpPr>
            <a:spLocks noChangeArrowheads="1"/>
          </p:cNvSpPr>
          <p:nvPr/>
        </p:nvSpPr>
        <p:spPr bwMode="auto">
          <a:xfrm>
            <a:off x="429423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34" name="Rectangle 21">
            <a:hlinkClick r:id="rId4" action="ppaction://hlinksldjump"/>
          </p:cNvPr>
          <p:cNvSpPr>
            <a:spLocks noChangeArrowheads="1"/>
          </p:cNvSpPr>
          <p:nvPr/>
        </p:nvSpPr>
        <p:spPr bwMode="auto">
          <a:xfrm>
            <a:off x="472550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35" name="Rectangle 21">
            <a:hlinkClick r:id="rId5" action="ppaction://hlinksldjump"/>
          </p:cNvPr>
          <p:cNvSpPr>
            <a:spLocks noChangeArrowheads="1"/>
          </p:cNvSpPr>
          <p:nvPr/>
        </p:nvSpPr>
        <p:spPr bwMode="auto">
          <a:xfrm>
            <a:off x="515677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36" name="Rectangle 21">
            <a:hlinkClick r:id="rId6" action="ppaction://hlinksldjump"/>
          </p:cNvPr>
          <p:cNvSpPr>
            <a:spLocks noChangeArrowheads="1"/>
          </p:cNvSpPr>
          <p:nvPr/>
        </p:nvSpPr>
        <p:spPr bwMode="auto">
          <a:xfrm>
            <a:off x="558804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37" name="Rectangle 21">
            <a:hlinkClick r:id="rId7" action="ppaction://hlinksldjump"/>
          </p:cNvPr>
          <p:cNvSpPr>
            <a:spLocks noChangeArrowheads="1"/>
          </p:cNvSpPr>
          <p:nvPr/>
        </p:nvSpPr>
        <p:spPr bwMode="auto">
          <a:xfrm>
            <a:off x="601931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8" name="Rectangle 21">
            <a:hlinkClick r:id="rId8" action="ppaction://hlinksldjump"/>
          </p:cNvPr>
          <p:cNvSpPr>
            <a:spLocks noChangeArrowheads="1"/>
          </p:cNvSpPr>
          <p:nvPr/>
        </p:nvSpPr>
        <p:spPr bwMode="auto">
          <a:xfrm>
            <a:off x="645059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9" name="Rectangle 21">
            <a:hlinkClick r:id="rId9" action="ppaction://hlinksldjump"/>
          </p:cNvPr>
          <p:cNvSpPr>
            <a:spLocks noChangeArrowheads="1"/>
          </p:cNvSpPr>
          <p:nvPr/>
        </p:nvSpPr>
        <p:spPr bwMode="auto">
          <a:xfrm>
            <a:off x="688186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40" name="Rectangle 21">
            <a:hlinkClick r:id="rId10" action="ppaction://hlinksldjump"/>
          </p:cNvPr>
          <p:cNvSpPr>
            <a:spLocks noChangeArrowheads="1"/>
          </p:cNvSpPr>
          <p:nvPr/>
        </p:nvSpPr>
        <p:spPr bwMode="auto">
          <a:xfrm>
            <a:off x="7313134"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41" name="Rectangle 21">
            <a:hlinkClick r:id="rId11" action="ppaction://hlinksldjump"/>
          </p:cNvPr>
          <p:cNvSpPr>
            <a:spLocks noChangeArrowheads="1"/>
          </p:cNvSpPr>
          <p:nvPr/>
        </p:nvSpPr>
        <p:spPr bwMode="auto">
          <a:xfrm>
            <a:off x="782275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42" name="Rectangle 21">
            <a:hlinkClick r:id="rId12" action="ppaction://hlinksldjump"/>
          </p:cNvPr>
          <p:cNvSpPr>
            <a:spLocks noChangeArrowheads="1"/>
          </p:cNvSpPr>
          <p:nvPr/>
        </p:nvSpPr>
        <p:spPr bwMode="auto">
          <a:xfrm>
            <a:off x="8444560"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3" name="Rectangle 21">
            <a:hlinkClick r:id="rId13" action="ppaction://hlinksldjump"/>
          </p:cNvPr>
          <p:cNvSpPr>
            <a:spLocks noChangeArrowheads="1"/>
          </p:cNvSpPr>
          <p:nvPr/>
        </p:nvSpPr>
        <p:spPr bwMode="auto">
          <a:xfrm>
            <a:off x="891411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4" name="Rectangle 21">
            <a:hlinkClick r:id="rId14" action="ppaction://hlinksldjump"/>
          </p:cNvPr>
          <p:cNvSpPr>
            <a:spLocks noChangeArrowheads="1"/>
          </p:cNvSpPr>
          <p:nvPr/>
        </p:nvSpPr>
        <p:spPr bwMode="auto">
          <a:xfrm>
            <a:off x="9479582"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8" name="矩形 1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9" name="圆角矩形 18"/>
          <p:cNvSpPr/>
          <p:nvPr/>
        </p:nvSpPr>
        <p:spPr>
          <a:xfrm>
            <a:off x="11480674" y="6663993"/>
            <a:ext cx="735212" cy="200977"/>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37049502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2">
                                            <p:txEl>
                                              <p:pRg st="1" end="1"/>
                                            </p:txEl>
                                          </p:spTgt>
                                        </p:tgtEl>
                                        <p:attrNameLst>
                                          <p:attrName>style.visibility</p:attrName>
                                        </p:attrNameLst>
                                      </p:cBhvr>
                                      <p:to>
                                        <p:strVal val="visible"/>
                                      </p:to>
                                    </p:set>
                                    <p:animEffect transition="in" filter="blinds(horizontal)">
                                      <p:cBhvr>
                                        <p:cTn id="7" dur="500"/>
                                        <p:tgtEl>
                                          <p:spTgt spid="2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2">
                                            <p:txEl>
                                              <p:pRg st="2" end="2"/>
                                            </p:txEl>
                                          </p:spTgt>
                                        </p:tgtEl>
                                        <p:attrNameLst>
                                          <p:attrName>style.visibility</p:attrName>
                                        </p:attrNameLst>
                                      </p:cBhvr>
                                      <p:to>
                                        <p:strVal val="visible"/>
                                      </p:to>
                                    </p:set>
                                    <p:animEffect transition="in" filter="blinds(horizontal)">
                                      <p:cBhvr>
                                        <p:cTn id="12" dur="500"/>
                                        <p:tgtEl>
                                          <p:spTgt spid="2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2">
                                            <p:txEl>
                                              <p:pRg st="3" end="3"/>
                                            </p:txEl>
                                          </p:spTgt>
                                        </p:tgtEl>
                                        <p:attrNameLst>
                                          <p:attrName>style.visibility</p:attrName>
                                        </p:attrNameLst>
                                      </p:cBhvr>
                                      <p:to>
                                        <p:strVal val="visible"/>
                                      </p:to>
                                    </p:set>
                                    <p:animEffect transition="in" filter="blinds(horizontal)">
                                      <p:cBhvr>
                                        <p:cTn id="17" dur="500"/>
                                        <p:tgtEl>
                                          <p:spTgt spid="2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2">
                                            <p:txEl>
                                              <p:pRg st="4" end="4"/>
                                            </p:txEl>
                                          </p:spTgt>
                                        </p:tgtEl>
                                        <p:attrNameLst>
                                          <p:attrName>style.visibility</p:attrName>
                                        </p:attrNameLst>
                                      </p:cBhvr>
                                      <p:to>
                                        <p:strVal val="visible"/>
                                      </p:to>
                                    </p:set>
                                    <p:animEffect transition="in" filter="blinds(horizontal)">
                                      <p:cBhvr>
                                        <p:cTn id="22" dur="500"/>
                                        <p:tgtEl>
                                          <p:spTgt spid="2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22">
                                            <p:txEl>
                                              <p:pRg st="5" end="5"/>
                                            </p:txEl>
                                          </p:spTgt>
                                        </p:tgtEl>
                                        <p:attrNameLst>
                                          <p:attrName>style.visibility</p:attrName>
                                        </p:attrNameLst>
                                      </p:cBhvr>
                                      <p:to>
                                        <p:strVal val="visible"/>
                                      </p:to>
                                    </p:set>
                                    <p:animEffect transition="in" filter="blinds(horizontal)">
                                      <p:cBhvr>
                                        <p:cTn id="27" dur="500"/>
                                        <p:tgtEl>
                                          <p:spTgt spid="2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0" nodeType="clickEffect">
                                  <p:stCondLst>
                                    <p:cond delay="0"/>
                                  </p:stCondLst>
                                  <p:childTnLst>
                                    <p:animEffect transition="out" filter="fade">
                                      <p:cBhvr>
                                        <p:cTn id="31" dur="500"/>
                                        <p:tgtEl>
                                          <p:spTgt spid="22">
                                            <p:txEl>
                                              <p:pRg st="1" end="1"/>
                                            </p:txEl>
                                          </p:spTgt>
                                        </p:tgtEl>
                                      </p:cBhvr>
                                    </p:animEffect>
                                    <p:set>
                                      <p:cBhvr>
                                        <p:cTn id="32" dur="1" fill="hold">
                                          <p:stCondLst>
                                            <p:cond delay="499"/>
                                          </p:stCondLst>
                                        </p:cTn>
                                        <p:tgtEl>
                                          <p:spTgt spid="22">
                                            <p:txEl>
                                              <p:pRg st="1" end="1"/>
                                            </p:txEl>
                                          </p:spTgt>
                                        </p:tgtEl>
                                        <p:attrNameLst>
                                          <p:attrName>style.visibility</p:attrName>
                                        </p:attrNameLst>
                                      </p:cBhvr>
                                      <p:to>
                                        <p:strVal val="hidden"/>
                                      </p:to>
                                    </p:set>
                                  </p:childTnLst>
                                </p:cTn>
                              </p:par>
                              <p:par>
                                <p:cTn id="33" presetID="10" presetClass="exit" presetSubtype="0" fill="hold" grpId="0" nodeType="withEffect">
                                  <p:stCondLst>
                                    <p:cond delay="0"/>
                                  </p:stCondLst>
                                  <p:childTnLst>
                                    <p:animEffect transition="out" filter="fade">
                                      <p:cBhvr>
                                        <p:cTn id="34" dur="500"/>
                                        <p:tgtEl>
                                          <p:spTgt spid="22">
                                            <p:txEl>
                                              <p:pRg st="2" end="2"/>
                                            </p:txEl>
                                          </p:spTgt>
                                        </p:tgtEl>
                                      </p:cBhvr>
                                    </p:animEffect>
                                    <p:set>
                                      <p:cBhvr>
                                        <p:cTn id="35" dur="1" fill="hold">
                                          <p:stCondLst>
                                            <p:cond delay="499"/>
                                          </p:stCondLst>
                                        </p:cTn>
                                        <p:tgtEl>
                                          <p:spTgt spid="22">
                                            <p:txEl>
                                              <p:pRg st="2" end="2"/>
                                            </p:txEl>
                                          </p:spTgt>
                                        </p:tgtEl>
                                        <p:attrNameLst>
                                          <p:attrName>style.visibility</p:attrName>
                                        </p:attrNameLst>
                                      </p:cBhvr>
                                      <p:to>
                                        <p:strVal val="hidden"/>
                                      </p:to>
                                    </p:set>
                                  </p:childTnLst>
                                </p:cTn>
                              </p:par>
                              <p:par>
                                <p:cTn id="36" presetID="10" presetClass="exit" presetSubtype="0" fill="hold" grpId="0" nodeType="withEffect">
                                  <p:stCondLst>
                                    <p:cond delay="0"/>
                                  </p:stCondLst>
                                  <p:childTnLst>
                                    <p:animEffect transition="out" filter="fade">
                                      <p:cBhvr>
                                        <p:cTn id="37" dur="500"/>
                                        <p:tgtEl>
                                          <p:spTgt spid="22">
                                            <p:txEl>
                                              <p:pRg st="3" end="3"/>
                                            </p:txEl>
                                          </p:spTgt>
                                        </p:tgtEl>
                                      </p:cBhvr>
                                    </p:animEffect>
                                    <p:set>
                                      <p:cBhvr>
                                        <p:cTn id="38" dur="1" fill="hold">
                                          <p:stCondLst>
                                            <p:cond delay="499"/>
                                          </p:stCondLst>
                                        </p:cTn>
                                        <p:tgtEl>
                                          <p:spTgt spid="22">
                                            <p:txEl>
                                              <p:pRg st="3" end="3"/>
                                            </p:txEl>
                                          </p:spTgt>
                                        </p:tgtEl>
                                        <p:attrNameLst>
                                          <p:attrName>style.visibility</p:attrName>
                                        </p:attrNameLst>
                                      </p:cBhvr>
                                      <p:to>
                                        <p:strVal val="hidden"/>
                                      </p:to>
                                    </p:set>
                                  </p:childTnLst>
                                </p:cTn>
                              </p:par>
                              <p:par>
                                <p:cTn id="39" presetID="10" presetClass="exit" presetSubtype="0" fill="hold" grpId="0" nodeType="withEffect">
                                  <p:stCondLst>
                                    <p:cond delay="0"/>
                                  </p:stCondLst>
                                  <p:childTnLst>
                                    <p:animEffect transition="out" filter="fade">
                                      <p:cBhvr>
                                        <p:cTn id="40" dur="500"/>
                                        <p:tgtEl>
                                          <p:spTgt spid="22">
                                            <p:txEl>
                                              <p:pRg st="4" end="4"/>
                                            </p:txEl>
                                          </p:spTgt>
                                        </p:tgtEl>
                                      </p:cBhvr>
                                    </p:animEffect>
                                    <p:set>
                                      <p:cBhvr>
                                        <p:cTn id="41" dur="1" fill="hold">
                                          <p:stCondLst>
                                            <p:cond delay="499"/>
                                          </p:stCondLst>
                                        </p:cTn>
                                        <p:tgtEl>
                                          <p:spTgt spid="22">
                                            <p:txEl>
                                              <p:pRg st="4" end="4"/>
                                            </p:txEl>
                                          </p:spTgt>
                                        </p:tgtEl>
                                        <p:attrNameLst>
                                          <p:attrName>style.visibility</p:attrName>
                                        </p:attrNameLst>
                                      </p:cBhvr>
                                      <p:to>
                                        <p:strVal val="hidden"/>
                                      </p:to>
                                    </p:set>
                                  </p:childTnLst>
                                </p:cTn>
                              </p:par>
                              <p:par>
                                <p:cTn id="42" presetID="10" presetClass="exit" presetSubtype="0" fill="hold" grpId="0" nodeType="withEffect">
                                  <p:stCondLst>
                                    <p:cond delay="0"/>
                                  </p:stCondLst>
                                  <p:childTnLst>
                                    <p:animEffect transition="out" filter="fade">
                                      <p:cBhvr>
                                        <p:cTn id="43" dur="500"/>
                                        <p:tgtEl>
                                          <p:spTgt spid="22">
                                            <p:txEl>
                                              <p:pRg st="5" end="5"/>
                                            </p:txEl>
                                          </p:spTgt>
                                        </p:tgtEl>
                                      </p:cBhvr>
                                    </p:animEffect>
                                    <p:set>
                                      <p:cBhvr>
                                        <p:cTn id="44" dur="1" fill="hold">
                                          <p:stCondLst>
                                            <p:cond delay="499"/>
                                          </p:stCondLst>
                                        </p:cTn>
                                        <p:tgtEl>
                                          <p:spTgt spid="22">
                                            <p:txEl>
                                              <p:pRg st="5" end="5"/>
                                            </p:txEl>
                                          </p:spTgt>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2" grpId="0" uiExpand="1" build="allAtOnce"/>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34566" y="1627784"/>
            <a:ext cx="11639246" cy="3242170"/>
          </a:xfrm>
          <a:prstGeom prst="rect">
            <a:avLst/>
          </a:prstGeom>
        </p:spPr>
        <p:txBody>
          <a:bodyPr>
            <a:spAutoFit/>
          </a:bodyPr>
          <a:lstStyle/>
          <a:p>
            <a:pPr algn="just">
              <a:lnSpc>
                <a:spcPct val="150000"/>
              </a:lnSpc>
              <a:spcAft>
                <a:spcPts val="0"/>
              </a:spcAft>
              <a:tabLst>
                <a:tab pos="2430780" algn="l"/>
              </a:tabLst>
            </a:pPr>
            <a:r>
              <a:rPr lang="en-US" altLang="zh-CN" sz="2800" kern="100" dirty="0">
                <a:latin typeface="Times New Roman"/>
                <a:ea typeface="华文细黑"/>
                <a:cs typeface="Courier New"/>
              </a:rPr>
              <a:t>12.2015</a:t>
            </a:r>
            <a:r>
              <a:rPr lang="zh-CN" altLang="zh-CN" sz="2800" kern="100" dirty="0">
                <a:latin typeface="Times New Roman"/>
                <a:ea typeface="华文细黑"/>
                <a:cs typeface="Times New Roman"/>
              </a:rPr>
              <a:t>年</a:t>
            </a:r>
            <a:r>
              <a:rPr lang="en-US" altLang="zh-CN" sz="2800" kern="100" dirty="0">
                <a:latin typeface="Times New Roman"/>
                <a:ea typeface="华文细黑"/>
                <a:cs typeface="Courier New"/>
              </a:rPr>
              <a:t>9</a:t>
            </a:r>
            <a:r>
              <a:rPr lang="zh-CN" altLang="zh-CN" sz="2800" kern="100" dirty="0">
                <a:latin typeface="Times New Roman"/>
                <a:ea typeface="华文细黑"/>
                <a:cs typeface="Times New Roman"/>
              </a:rPr>
              <a:t>月</a:t>
            </a:r>
            <a:r>
              <a:rPr lang="en-US" altLang="zh-CN" sz="2800" kern="100" dirty="0">
                <a:latin typeface="Times New Roman"/>
                <a:ea typeface="华文细黑"/>
                <a:cs typeface="Courier New"/>
              </a:rPr>
              <a:t>13</a:t>
            </a:r>
            <a:r>
              <a:rPr lang="zh-CN" altLang="zh-CN" sz="2800" kern="100" dirty="0">
                <a:latin typeface="Times New Roman"/>
                <a:ea typeface="华文细黑"/>
                <a:cs typeface="Times New Roman"/>
              </a:rPr>
              <a:t>日，中共中央、国务院印发《关于深化国有企业改革的指导意见》</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以下简称《指导意见》</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。必须认真贯彻落实党中央、国务院战略决策；必须按照</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四个全面</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战略布局的要求，以经济建设为中心，坚持问题导向，继续推进国有企业改革；切实破除体制机制障碍，坚定不移地深化国有企业改革。</a:t>
            </a:r>
            <a:r>
              <a:rPr lang="en-US" altLang="zh-CN" sz="2800" kern="100" dirty="0">
                <a:latin typeface="Times New Roman"/>
                <a:ea typeface="华文细黑"/>
                <a:cs typeface="Courier New"/>
              </a:rPr>
              <a:t> </a:t>
            </a:r>
            <a:endParaRPr lang="zh-CN" altLang="zh-CN" sz="1050" kern="100" dirty="0">
              <a:latin typeface="宋体"/>
              <a:cs typeface="Courier New"/>
            </a:endParaRPr>
          </a:p>
        </p:txBody>
      </p:sp>
      <p:cxnSp>
        <p:nvCxnSpPr>
          <p:cNvPr id="17" name="直接连接符 16"/>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9" name="Rectangle 21">
            <a:hlinkClick r:id="rId2" action="ppaction://hlinksldjump"/>
          </p:cNvPr>
          <p:cNvSpPr>
            <a:spLocks noChangeArrowheads="1"/>
          </p:cNvSpPr>
          <p:nvPr/>
        </p:nvSpPr>
        <p:spPr bwMode="auto">
          <a:xfrm>
            <a:off x="386295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0" name="Rectangle 21">
            <a:hlinkClick r:id="rId3" action="ppaction://hlinksldjump"/>
          </p:cNvPr>
          <p:cNvSpPr>
            <a:spLocks noChangeArrowheads="1"/>
          </p:cNvSpPr>
          <p:nvPr/>
        </p:nvSpPr>
        <p:spPr bwMode="auto">
          <a:xfrm>
            <a:off x="429423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1" name="Rectangle 21">
            <a:hlinkClick r:id="rId4" action="ppaction://hlinksldjump"/>
          </p:cNvPr>
          <p:cNvSpPr>
            <a:spLocks noChangeArrowheads="1"/>
          </p:cNvSpPr>
          <p:nvPr/>
        </p:nvSpPr>
        <p:spPr bwMode="auto">
          <a:xfrm>
            <a:off x="472550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2" name="Rectangle 21">
            <a:hlinkClick r:id="rId5" action="ppaction://hlinksldjump"/>
          </p:cNvPr>
          <p:cNvSpPr>
            <a:spLocks noChangeArrowheads="1"/>
          </p:cNvSpPr>
          <p:nvPr/>
        </p:nvSpPr>
        <p:spPr bwMode="auto">
          <a:xfrm>
            <a:off x="515677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3" name="Rectangle 21">
            <a:hlinkClick r:id="rId6" action="ppaction://hlinksldjump"/>
          </p:cNvPr>
          <p:cNvSpPr>
            <a:spLocks noChangeArrowheads="1"/>
          </p:cNvSpPr>
          <p:nvPr/>
        </p:nvSpPr>
        <p:spPr bwMode="auto">
          <a:xfrm>
            <a:off x="558804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4" name="Rectangle 21">
            <a:hlinkClick r:id="rId7" action="ppaction://hlinksldjump"/>
          </p:cNvPr>
          <p:cNvSpPr>
            <a:spLocks noChangeArrowheads="1"/>
          </p:cNvSpPr>
          <p:nvPr/>
        </p:nvSpPr>
        <p:spPr bwMode="auto">
          <a:xfrm>
            <a:off x="601931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5" name="Rectangle 21">
            <a:hlinkClick r:id="rId8" action="ppaction://hlinksldjump"/>
          </p:cNvPr>
          <p:cNvSpPr>
            <a:spLocks noChangeArrowheads="1"/>
          </p:cNvSpPr>
          <p:nvPr/>
        </p:nvSpPr>
        <p:spPr bwMode="auto">
          <a:xfrm>
            <a:off x="645059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6" name="Rectangle 21">
            <a:hlinkClick r:id="rId9" action="ppaction://hlinksldjump"/>
          </p:cNvPr>
          <p:cNvSpPr>
            <a:spLocks noChangeArrowheads="1"/>
          </p:cNvSpPr>
          <p:nvPr/>
        </p:nvSpPr>
        <p:spPr bwMode="auto">
          <a:xfrm>
            <a:off x="688186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7" name="Rectangle 21">
            <a:hlinkClick r:id="rId10" action="ppaction://hlinksldjump"/>
          </p:cNvPr>
          <p:cNvSpPr>
            <a:spLocks noChangeArrowheads="1"/>
          </p:cNvSpPr>
          <p:nvPr/>
        </p:nvSpPr>
        <p:spPr bwMode="auto">
          <a:xfrm>
            <a:off x="7313134"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8" name="Rectangle 21">
            <a:hlinkClick r:id="rId11" action="ppaction://hlinksldjump"/>
          </p:cNvPr>
          <p:cNvSpPr>
            <a:spLocks noChangeArrowheads="1"/>
          </p:cNvSpPr>
          <p:nvPr/>
        </p:nvSpPr>
        <p:spPr bwMode="auto">
          <a:xfrm>
            <a:off x="782275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9" name="Rectangle 21">
            <a:hlinkClick r:id="rId12" action="ppaction://hlinksldjump"/>
          </p:cNvPr>
          <p:cNvSpPr>
            <a:spLocks noChangeArrowheads="1"/>
          </p:cNvSpPr>
          <p:nvPr/>
        </p:nvSpPr>
        <p:spPr bwMode="auto">
          <a:xfrm>
            <a:off x="8444560"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30" name="Rectangle 21">
            <a:hlinkClick r:id="rId13" action="ppaction://hlinksldjump"/>
          </p:cNvPr>
          <p:cNvSpPr>
            <a:spLocks noChangeArrowheads="1"/>
          </p:cNvSpPr>
          <p:nvPr/>
        </p:nvSpPr>
        <p:spPr bwMode="auto">
          <a:xfrm>
            <a:off x="891411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1" name="Rectangle 21">
            <a:hlinkClick r:id="rId14" action="ppaction://hlinksldjump"/>
          </p:cNvPr>
          <p:cNvSpPr>
            <a:spLocks noChangeArrowheads="1"/>
          </p:cNvSpPr>
          <p:nvPr/>
        </p:nvSpPr>
        <p:spPr bwMode="auto">
          <a:xfrm>
            <a:off x="9479582"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val="164625211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61646" y="1557586"/>
            <a:ext cx="11185087" cy="4616648"/>
          </a:xfrm>
          <a:prstGeom prst="rect">
            <a:avLst/>
          </a:prstGeom>
        </p:spPr>
        <p:txBody>
          <a:bodyPr>
            <a:spAutoFit/>
          </a:bodyPr>
          <a:lstStyle/>
          <a:p>
            <a:pPr>
              <a:lnSpc>
                <a:spcPct val="150000"/>
              </a:lnSpc>
            </a:pPr>
            <a:r>
              <a:rPr lang="zh-CN" altLang="zh-CN" sz="2800" kern="100" dirty="0">
                <a:latin typeface="Times New Roman"/>
                <a:ea typeface="华文细黑"/>
                <a:cs typeface="Times New Roman"/>
              </a:rPr>
              <a:t>结合材料和所学政治知识，说明政府应如何推进国有企业改革。</a:t>
            </a:r>
            <a:endParaRPr lang="zh-CN" altLang="zh-CN" sz="1050" kern="100" dirty="0">
              <a:latin typeface="宋体"/>
              <a:cs typeface="Courier New"/>
            </a:endParaRPr>
          </a:p>
          <a:p>
            <a:pPr lvl="0">
              <a:lnSpc>
                <a:spcPct val="150000"/>
              </a:lnSpc>
            </a:pPr>
            <a:r>
              <a:rPr lang="zh-CN" altLang="zh-CN" sz="2800" b="1" kern="100" dirty="0" smtClean="0">
                <a:solidFill>
                  <a:srgbClr val="0000FF"/>
                </a:solidFill>
                <a:latin typeface="Times New Roman"/>
                <a:cs typeface="Times New Roman"/>
              </a:rPr>
              <a:t>答案</a:t>
            </a:r>
            <a:r>
              <a:rPr lang="zh-CN" altLang="zh-CN" sz="2800" b="1" kern="100" dirty="0">
                <a:solidFill>
                  <a:srgbClr val="0000FF"/>
                </a:solidFill>
                <a:latin typeface="Times New Roman"/>
                <a:cs typeface="Times New Roman"/>
              </a:rPr>
              <a:t>　</a:t>
            </a:r>
            <a:r>
              <a:rPr lang="en-US" altLang="zh-CN" sz="2800" kern="100" dirty="0">
                <a:solidFill>
                  <a:srgbClr val="F79646">
                    <a:lumMod val="75000"/>
                  </a:srgbClr>
                </a:solidFill>
                <a:latin typeface="Times New Roman"/>
                <a:ea typeface="华文细黑"/>
                <a:cs typeface="Courier New"/>
              </a:rPr>
              <a:t>(1)</a:t>
            </a:r>
            <a:r>
              <a:rPr lang="zh-CN" altLang="zh-CN" sz="2800" kern="100" dirty="0">
                <a:solidFill>
                  <a:srgbClr val="F79646">
                    <a:lumMod val="75000"/>
                  </a:srgbClr>
                </a:solidFill>
                <a:latin typeface="Times New Roman"/>
                <a:ea typeface="华文细黑"/>
                <a:cs typeface="Courier New"/>
              </a:rPr>
              <a:t>政府必须在党的领导下，落实《指导意见》，在法治轨道上推进国有企业改革。</a:t>
            </a:r>
          </a:p>
          <a:p>
            <a:pPr algn="just">
              <a:lnSpc>
                <a:spcPct val="150000"/>
              </a:lnSpc>
              <a:spcAft>
                <a:spcPts val="0"/>
              </a:spcAft>
              <a:tabLst>
                <a:tab pos="2430780" algn="l"/>
              </a:tabLst>
            </a:pPr>
            <a:r>
              <a:rPr lang="en-US" altLang="zh-CN" sz="2800" kern="100" dirty="0" smtClean="0">
                <a:solidFill>
                  <a:schemeClr val="accent6">
                    <a:lumMod val="75000"/>
                  </a:schemeClr>
                </a:solidFill>
                <a:latin typeface="Times New Roman"/>
                <a:ea typeface="华文细黑"/>
                <a:cs typeface="Courier New"/>
              </a:rPr>
              <a:t>(2)</a:t>
            </a:r>
            <a:r>
              <a:rPr lang="zh-CN" altLang="zh-CN" sz="2800" kern="100" dirty="0" smtClean="0">
                <a:solidFill>
                  <a:schemeClr val="accent6">
                    <a:lumMod val="75000"/>
                  </a:schemeClr>
                </a:solidFill>
                <a:latin typeface="Times New Roman"/>
                <a:ea typeface="华文细黑"/>
                <a:cs typeface="Courier New"/>
              </a:rPr>
              <a:t>政府要按照</a:t>
            </a:r>
            <a:r>
              <a:rPr lang="en-US" altLang="zh-CN" sz="2800" kern="100" dirty="0" smtClean="0">
                <a:solidFill>
                  <a:schemeClr val="accent6">
                    <a:lumMod val="75000"/>
                  </a:schemeClr>
                </a:solidFill>
                <a:latin typeface="Times New Roman"/>
                <a:ea typeface="华文细黑"/>
                <a:cs typeface="Courier New"/>
              </a:rPr>
              <a:t>“</a:t>
            </a:r>
            <a:r>
              <a:rPr lang="zh-CN" altLang="zh-CN" sz="2800" kern="100" dirty="0" smtClean="0">
                <a:solidFill>
                  <a:schemeClr val="accent6">
                    <a:lumMod val="75000"/>
                  </a:schemeClr>
                </a:solidFill>
                <a:latin typeface="Times New Roman"/>
                <a:ea typeface="华文细黑"/>
                <a:cs typeface="Courier New"/>
              </a:rPr>
              <a:t>四个全面</a:t>
            </a:r>
            <a:r>
              <a:rPr lang="en-US" altLang="zh-CN" sz="2800" kern="100" dirty="0" smtClean="0">
                <a:solidFill>
                  <a:schemeClr val="accent6">
                    <a:lumMod val="75000"/>
                  </a:schemeClr>
                </a:solidFill>
                <a:latin typeface="Times New Roman"/>
                <a:ea typeface="华文细黑"/>
                <a:cs typeface="Courier New"/>
              </a:rPr>
              <a:t>”</a:t>
            </a:r>
            <a:r>
              <a:rPr lang="zh-CN" altLang="zh-CN" sz="2800" kern="100" dirty="0" smtClean="0">
                <a:solidFill>
                  <a:schemeClr val="accent6">
                    <a:lumMod val="75000"/>
                  </a:schemeClr>
                </a:solidFill>
                <a:latin typeface="Times New Roman"/>
                <a:ea typeface="华文细黑"/>
                <a:cs typeface="Courier New"/>
              </a:rPr>
              <a:t>的总体要求负起经济建设职能，为推进国有企业改革提供高效的服务能力和水平。</a:t>
            </a:r>
          </a:p>
          <a:p>
            <a:pPr>
              <a:lnSpc>
                <a:spcPct val="150000"/>
              </a:lnSpc>
            </a:pPr>
            <a:r>
              <a:rPr lang="en-US" altLang="zh-CN" sz="2800" kern="100" dirty="0" smtClean="0">
                <a:solidFill>
                  <a:schemeClr val="accent6">
                    <a:lumMod val="75000"/>
                  </a:schemeClr>
                </a:solidFill>
                <a:latin typeface="Times New Roman"/>
                <a:ea typeface="华文细黑"/>
                <a:cs typeface="Courier New"/>
              </a:rPr>
              <a:t>(</a:t>
            </a:r>
            <a:r>
              <a:rPr lang="en-US" altLang="zh-CN" sz="2800" kern="100" dirty="0">
                <a:solidFill>
                  <a:schemeClr val="accent6">
                    <a:lumMod val="75000"/>
                  </a:schemeClr>
                </a:solidFill>
                <a:latin typeface="Times New Roman"/>
                <a:ea typeface="华文细黑"/>
                <a:cs typeface="Courier New"/>
              </a:rPr>
              <a:t>3)</a:t>
            </a:r>
            <a:r>
              <a:rPr lang="zh-CN" altLang="zh-CN" sz="2800" kern="100" dirty="0">
                <a:solidFill>
                  <a:schemeClr val="accent6">
                    <a:lumMod val="75000"/>
                  </a:schemeClr>
                </a:solidFill>
                <a:latin typeface="Times New Roman"/>
                <a:ea typeface="华文细黑"/>
                <a:cs typeface="Courier New"/>
              </a:rPr>
              <a:t>要全面深化政府、国有企业体制机制改革，开启国有企业发展的新篇章。</a:t>
            </a:r>
            <a:endParaRPr lang="en-US" altLang="zh-CN" sz="2800" kern="100" dirty="0">
              <a:solidFill>
                <a:schemeClr val="accent6">
                  <a:lumMod val="75000"/>
                </a:schemeClr>
              </a:solidFill>
              <a:latin typeface="Times New Roman"/>
              <a:ea typeface="华文细黑"/>
              <a:cs typeface="Courier New"/>
            </a:endParaRPr>
          </a:p>
        </p:txBody>
      </p:sp>
      <p:cxnSp>
        <p:nvCxnSpPr>
          <p:cNvPr id="17" name="直接连接符 16"/>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9" name="Rectangle 21">
            <a:hlinkClick r:id="rId2" action="ppaction://hlinksldjump"/>
          </p:cNvPr>
          <p:cNvSpPr>
            <a:spLocks noChangeArrowheads="1"/>
          </p:cNvSpPr>
          <p:nvPr/>
        </p:nvSpPr>
        <p:spPr bwMode="auto">
          <a:xfrm>
            <a:off x="386295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0" name="Rectangle 21">
            <a:hlinkClick r:id="rId3" action="ppaction://hlinksldjump"/>
          </p:cNvPr>
          <p:cNvSpPr>
            <a:spLocks noChangeArrowheads="1"/>
          </p:cNvSpPr>
          <p:nvPr/>
        </p:nvSpPr>
        <p:spPr bwMode="auto">
          <a:xfrm>
            <a:off x="429423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1" name="Rectangle 21">
            <a:hlinkClick r:id="rId4" action="ppaction://hlinksldjump"/>
          </p:cNvPr>
          <p:cNvSpPr>
            <a:spLocks noChangeArrowheads="1"/>
          </p:cNvSpPr>
          <p:nvPr/>
        </p:nvSpPr>
        <p:spPr bwMode="auto">
          <a:xfrm>
            <a:off x="472550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2" name="Rectangle 21">
            <a:hlinkClick r:id="rId5" action="ppaction://hlinksldjump"/>
          </p:cNvPr>
          <p:cNvSpPr>
            <a:spLocks noChangeArrowheads="1"/>
          </p:cNvSpPr>
          <p:nvPr/>
        </p:nvSpPr>
        <p:spPr bwMode="auto">
          <a:xfrm>
            <a:off x="515677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3" name="Rectangle 21">
            <a:hlinkClick r:id="rId6" action="ppaction://hlinksldjump"/>
          </p:cNvPr>
          <p:cNvSpPr>
            <a:spLocks noChangeArrowheads="1"/>
          </p:cNvSpPr>
          <p:nvPr/>
        </p:nvSpPr>
        <p:spPr bwMode="auto">
          <a:xfrm>
            <a:off x="558804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4" name="Rectangle 21">
            <a:hlinkClick r:id="rId7" action="ppaction://hlinksldjump"/>
          </p:cNvPr>
          <p:cNvSpPr>
            <a:spLocks noChangeArrowheads="1"/>
          </p:cNvSpPr>
          <p:nvPr/>
        </p:nvSpPr>
        <p:spPr bwMode="auto">
          <a:xfrm>
            <a:off x="601931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5" name="Rectangle 21">
            <a:hlinkClick r:id="rId8" action="ppaction://hlinksldjump"/>
          </p:cNvPr>
          <p:cNvSpPr>
            <a:spLocks noChangeArrowheads="1"/>
          </p:cNvSpPr>
          <p:nvPr/>
        </p:nvSpPr>
        <p:spPr bwMode="auto">
          <a:xfrm>
            <a:off x="645059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6" name="Rectangle 21">
            <a:hlinkClick r:id="rId9" action="ppaction://hlinksldjump"/>
          </p:cNvPr>
          <p:cNvSpPr>
            <a:spLocks noChangeArrowheads="1"/>
          </p:cNvSpPr>
          <p:nvPr/>
        </p:nvSpPr>
        <p:spPr bwMode="auto">
          <a:xfrm>
            <a:off x="688186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7" name="Rectangle 21">
            <a:hlinkClick r:id="rId10" action="ppaction://hlinksldjump"/>
          </p:cNvPr>
          <p:cNvSpPr>
            <a:spLocks noChangeArrowheads="1"/>
          </p:cNvSpPr>
          <p:nvPr/>
        </p:nvSpPr>
        <p:spPr bwMode="auto">
          <a:xfrm>
            <a:off x="7313134"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8" name="Rectangle 21">
            <a:hlinkClick r:id="rId11" action="ppaction://hlinksldjump"/>
          </p:cNvPr>
          <p:cNvSpPr>
            <a:spLocks noChangeArrowheads="1"/>
          </p:cNvSpPr>
          <p:nvPr/>
        </p:nvSpPr>
        <p:spPr bwMode="auto">
          <a:xfrm>
            <a:off x="782275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9" name="Rectangle 21">
            <a:hlinkClick r:id="rId12" action="ppaction://hlinksldjump"/>
          </p:cNvPr>
          <p:cNvSpPr>
            <a:spLocks noChangeArrowheads="1"/>
          </p:cNvSpPr>
          <p:nvPr/>
        </p:nvSpPr>
        <p:spPr bwMode="auto">
          <a:xfrm>
            <a:off x="8444560"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30" name="Rectangle 21">
            <a:hlinkClick r:id="rId13" action="ppaction://hlinksldjump"/>
          </p:cNvPr>
          <p:cNvSpPr>
            <a:spLocks noChangeArrowheads="1"/>
          </p:cNvSpPr>
          <p:nvPr/>
        </p:nvSpPr>
        <p:spPr bwMode="auto">
          <a:xfrm>
            <a:off x="891411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1" name="Rectangle 21">
            <a:hlinkClick r:id="rId14" action="ppaction://hlinksldjump"/>
          </p:cNvPr>
          <p:cNvSpPr>
            <a:spLocks noChangeArrowheads="1"/>
          </p:cNvSpPr>
          <p:nvPr/>
        </p:nvSpPr>
        <p:spPr bwMode="auto">
          <a:xfrm>
            <a:off x="9479582"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8" name="矩形 1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2" name="圆角矩形 31"/>
          <p:cNvSpPr/>
          <p:nvPr/>
        </p:nvSpPr>
        <p:spPr>
          <a:xfrm>
            <a:off x="11467974" y="6663993"/>
            <a:ext cx="735212" cy="200977"/>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298025347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3">
                                            <p:txEl>
                                              <p:pRg st="1" end="1"/>
                                            </p:txEl>
                                          </p:spTgt>
                                        </p:tgtEl>
                                      </p:cBhvr>
                                    </p:animEffect>
                                    <p:set>
                                      <p:cBhvr>
                                        <p:cTn id="22" dur="1" fill="hold">
                                          <p:stCondLst>
                                            <p:cond delay="499"/>
                                          </p:stCondLst>
                                        </p:cTn>
                                        <p:tgtEl>
                                          <p:spTgt spid="3">
                                            <p:txEl>
                                              <p:pRg st="1" end="1"/>
                                            </p:txEl>
                                          </p:spTgt>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3">
                                            <p:txEl>
                                              <p:pRg st="2" end="2"/>
                                            </p:txEl>
                                          </p:spTgt>
                                        </p:tgtEl>
                                      </p:cBhvr>
                                    </p:animEffect>
                                    <p:set>
                                      <p:cBhvr>
                                        <p:cTn id="25" dur="1" fill="hold">
                                          <p:stCondLst>
                                            <p:cond delay="499"/>
                                          </p:stCondLst>
                                        </p:cTn>
                                        <p:tgtEl>
                                          <p:spTgt spid="3">
                                            <p:txEl>
                                              <p:pRg st="2" end="2"/>
                                            </p:txEl>
                                          </p:spTgt>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500"/>
                                        <p:tgtEl>
                                          <p:spTgt spid="3">
                                            <p:txEl>
                                              <p:pRg st="3" end="3"/>
                                            </p:txEl>
                                          </p:spTgt>
                                        </p:tgtEl>
                                      </p:cBhvr>
                                    </p:animEffect>
                                    <p:set>
                                      <p:cBhvr>
                                        <p:cTn id="28" dur="1" fill="hold">
                                          <p:stCondLst>
                                            <p:cond delay="499"/>
                                          </p:stCondLst>
                                        </p:cTn>
                                        <p:tgtEl>
                                          <p:spTgt spid="3">
                                            <p:txEl>
                                              <p:pRg st="3" end="3"/>
                                            </p:txEl>
                                          </p:spTgt>
                                        </p:tgtEl>
                                        <p:attrNameLst>
                                          <p:attrName>style.visibility</p:attrName>
                                        </p:attrNameLst>
                                      </p:cBhvr>
                                      <p:to>
                                        <p:strVal val="hidden"/>
                                      </p:to>
                                    </p:set>
                                  </p:childTnLst>
                                </p:cTn>
                              </p:par>
                            </p:childTnLst>
                          </p:cTn>
                        </p:par>
                      </p:childTnLst>
                    </p:cTn>
                  </p:par>
                </p:childTnLst>
              </p:cTn>
              <p:nextCondLst>
                <p:cond evt="onClick" delay="0">
                  <p:tgtEl>
                    <p:spTgt spid="32"/>
                  </p:tgtEl>
                </p:cond>
              </p:nextCondLst>
            </p:seq>
          </p:childTnLst>
        </p:cTn>
      </p:par>
    </p:tnLst>
    <p:bldLst>
      <p:bldP spid="3" grpId="0" uiExpand="1" build="allAtOnce"/>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5424" y="1344004"/>
            <a:ext cx="11572430" cy="4538999"/>
          </a:xfrm>
          <a:prstGeom prst="rect">
            <a:avLst/>
          </a:prstGeom>
        </p:spPr>
        <p:txBody>
          <a:bodyPr>
            <a:spAutoFit/>
          </a:bodyPr>
          <a:lstStyle/>
          <a:p>
            <a:pPr algn="just">
              <a:lnSpc>
                <a:spcPct val="150000"/>
              </a:lnSpc>
              <a:spcAft>
                <a:spcPts val="0"/>
              </a:spcAft>
              <a:tabLst>
                <a:tab pos="1890395" algn="l"/>
              </a:tabLst>
            </a:pPr>
            <a:r>
              <a:rPr lang="en-US" altLang="zh-CN" sz="2800" kern="100" dirty="0">
                <a:latin typeface="Times New Roman"/>
                <a:ea typeface="华文细黑"/>
              </a:rPr>
              <a:t>13.2015</a:t>
            </a:r>
            <a:r>
              <a:rPr lang="zh-CN" altLang="zh-CN" sz="2800" kern="100" dirty="0">
                <a:latin typeface="Times New Roman"/>
                <a:ea typeface="华文细黑"/>
                <a:cs typeface="Times New Roman"/>
              </a:rPr>
              <a:t>年新年伊始，为了实现经济持续稳定增长，</a:t>
            </a:r>
            <a:r>
              <a:rPr lang="en-US" altLang="zh-CN" sz="2800" kern="100" dirty="0">
                <a:latin typeface="Times New Roman"/>
                <a:ea typeface="华文细黑"/>
              </a:rPr>
              <a:t>M</a:t>
            </a:r>
            <a:r>
              <a:rPr lang="zh-CN" altLang="zh-CN" sz="2800" kern="100" dirty="0">
                <a:latin typeface="Times New Roman"/>
                <a:ea typeface="华文细黑"/>
                <a:cs typeface="Times New Roman"/>
              </a:rPr>
              <a:t>市召开了由经济类专家学者、企业家代表等组成的座谈会。汇集各方意见后，该市决定采取以下措施：扩大绿色节能和低碳产品应用，推进</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互联网＋</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向更多行业拓展，形成新增长点；增加财政支出，对小微企业实施税收优惠政策；支持实体经济提质增效升级，推动机械、纺织、轻工、汽车等领域加速折旧，加大对传统产业技改投资的支持力度。根据统计部门的统计数据，上半年，该市经济保持了持续健康发展，实现了预期目标</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p:txBody>
      </p:sp>
      <p:cxnSp>
        <p:nvCxnSpPr>
          <p:cNvPr id="17" name="直接连接符 16"/>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20" name="Rectangle 21">
            <a:hlinkClick r:id="rId2" action="ppaction://hlinksldjump"/>
          </p:cNvPr>
          <p:cNvSpPr>
            <a:spLocks noChangeArrowheads="1"/>
          </p:cNvSpPr>
          <p:nvPr/>
        </p:nvSpPr>
        <p:spPr bwMode="auto">
          <a:xfrm>
            <a:off x="386295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1" name="Rectangle 21">
            <a:hlinkClick r:id="rId3" action="ppaction://hlinksldjump"/>
          </p:cNvPr>
          <p:cNvSpPr>
            <a:spLocks noChangeArrowheads="1"/>
          </p:cNvSpPr>
          <p:nvPr/>
        </p:nvSpPr>
        <p:spPr bwMode="auto">
          <a:xfrm>
            <a:off x="429423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2" name="Rectangle 21">
            <a:hlinkClick r:id="rId4" action="ppaction://hlinksldjump"/>
          </p:cNvPr>
          <p:cNvSpPr>
            <a:spLocks noChangeArrowheads="1"/>
          </p:cNvSpPr>
          <p:nvPr/>
        </p:nvSpPr>
        <p:spPr bwMode="auto">
          <a:xfrm>
            <a:off x="472550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3" name="Rectangle 21">
            <a:hlinkClick r:id="rId5" action="ppaction://hlinksldjump"/>
          </p:cNvPr>
          <p:cNvSpPr>
            <a:spLocks noChangeArrowheads="1"/>
          </p:cNvSpPr>
          <p:nvPr/>
        </p:nvSpPr>
        <p:spPr bwMode="auto">
          <a:xfrm>
            <a:off x="515677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4" name="Rectangle 21">
            <a:hlinkClick r:id="rId6" action="ppaction://hlinksldjump"/>
          </p:cNvPr>
          <p:cNvSpPr>
            <a:spLocks noChangeArrowheads="1"/>
          </p:cNvSpPr>
          <p:nvPr/>
        </p:nvSpPr>
        <p:spPr bwMode="auto">
          <a:xfrm>
            <a:off x="558804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5" name="Rectangle 21">
            <a:hlinkClick r:id="rId7" action="ppaction://hlinksldjump"/>
          </p:cNvPr>
          <p:cNvSpPr>
            <a:spLocks noChangeArrowheads="1"/>
          </p:cNvSpPr>
          <p:nvPr/>
        </p:nvSpPr>
        <p:spPr bwMode="auto">
          <a:xfrm>
            <a:off x="601931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6" name="Rectangle 21">
            <a:hlinkClick r:id="rId8" action="ppaction://hlinksldjump"/>
          </p:cNvPr>
          <p:cNvSpPr>
            <a:spLocks noChangeArrowheads="1"/>
          </p:cNvSpPr>
          <p:nvPr/>
        </p:nvSpPr>
        <p:spPr bwMode="auto">
          <a:xfrm>
            <a:off x="645059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7" name="Rectangle 21">
            <a:hlinkClick r:id="rId9" action="ppaction://hlinksldjump"/>
          </p:cNvPr>
          <p:cNvSpPr>
            <a:spLocks noChangeArrowheads="1"/>
          </p:cNvSpPr>
          <p:nvPr/>
        </p:nvSpPr>
        <p:spPr bwMode="auto">
          <a:xfrm>
            <a:off x="688186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8" name="Rectangle 21">
            <a:hlinkClick r:id="rId10" action="ppaction://hlinksldjump"/>
          </p:cNvPr>
          <p:cNvSpPr>
            <a:spLocks noChangeArrowheads="1"/>
          </p:cNvSpPr>
          <p:nvPr/>
        </p:nvSpPr>
        <p:spPr bwMode="auto">
          <a:xfrm>
            <a:off x="7313134"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9" name="Rectangle 21">
            <a:hlinkClick r:id="rId11" action="ppaction://hlinksldjump"/>
          </p:cNvPr>
          <p:cNvSpPr>
            <a:spLocks noChangeArrowheads="1"/>
          </p:cNvSpPr>
          <p:nvPr/>
        </p:nvSpPr>
        <p:spPr bwMode="auto">
          <a:xfrm>
            <a:off x="782275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0" name="Rectangle 21">
            <a:hlinkClick r:id="rId12" action="ppaction://hlinksldjump"/>
          </p:cNvPr>
          <p:cNvSpPr>
            <a:spLocks noChangeArrowheads="1"/>
          </p:cNvSpPr>
          <p:nvPr/>
        </p:nvSpPr>
        <p:spPr bwMode="auto">
          <a:xfrm>
            <a:off x="8444560"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31" name="Rectangle 21">
            <a:hlinkClick r:id="rId13" action="ppaction://hlinksldjump"/>
          </p:cNvPr>
          <p:cNvSpPr>
            <a:spLocks noChangeArrowheads="1"/>
          </p:cNvSpPr>
          <p:nvPr/>
        </p:nvSpPr>
        <p:spPr bwMode="auto">
          <a:xfrm>
            <a:off x="891411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2" name="Rectangle 21">
            <a:hlinkClick r:id="rId14" action="ppaction://hlinksldjump"/>
          </p:cNvPr>
          <p:cNvSpPr>
            <a:spLocks noChangeArrowheads="1"/>
          </p:cNvSpPr>
          <p:nvPr/>
        </p:nvSpPr>
        <p:spPr bwMode="auto">
          <a:xfrm>
            <a:off x="9479582"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val="179606975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5424" y="1344004"/>
            <a:ext cx="11572430" cy="4616648"/>
          </a:xfrm>
          <a:prstGeom prst="rect">
            <a:avLst/>
          </a:prstGeom>
        </p:spPr>
        <p:txBody>
          <a:bodyPr>
            <a:spAutoFit/>
          </a:bodyPr>
          <a:lstStyle/>
          <a:p>
            <a:pPr algn="just">
              <a:lnSpc>
                <a:spcPct val="150000"/>
              </a:lnSpc>
              <a:spcAft>
                <a:spcPts val="0"/>
              </a:spcAft>
              <a:tabLst>
                <a:tab pos="2430780" algn="l"/>
              </a:tabLst>
            </a:pPr>
            <a:r>
              <a:rPr lang="zh-CN" altLang="zh-CN" sz="2800" kern="100" dirty="0">
                <a:latin typeface="Times New Roman"/>
                <a:ea typeface="华文细黑"/>
                <a:cs typeface="Times New Roman"/>
              </a:rPr>
              <a:t>运用政治生活中政府的相关知识，分析该市举行座谈会征求意见的理由。</a:t>
            </a:r>
            <a:endParaRPr lang="zh-CN" altLang="zh-CN" sz="1050" kern="100" dirty="0">
              <a:latin typeface="宋体"/>
              <a:cs typeface="Courier New"/>
            </a:endParaRPr>
          </a:p>
          <a:p>
            <a:pPr algn="just">
              <a:lnSpc>
                <a:spcPct val="150000"/>
              </a:lnSpc>
              <a:spcAft>
                <a:spcPts val="0"/>
              </a:spcAft>
              <a:tabLst>
                <a:tab pos="2430780" algn="l"/>
              </a:tabLst>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a:ea typeface="华文细黑"/>
                <a:cs typeface="Courier New"/>
              </a:rPr>
              <a:t>(1)</a:t>
            </a:r>
            <a:r>
              <a:rPr lang="zh-CN" altLang="zh-CN" sz="2800" kern="100" dirty="0">
                <a:solidFill>
                  <a:schemeClr val="accent6">
                    <a:lumMod val="75000"/>
                  </a:schemeClr>
                </a:solidFill>
                <a:latin typeface="Times New Roman"/>
                <a:ea typeface="华文细黑"/>
                <a:cs typeface="Courier New"/>
              </a:rPr>
              <a:t>我国政府是人民的政府，政府坚持对人民负责的工作原则和为人民服务的工作宗旨。该市举行座谈会征求意见，是由政府的性质、工作原则和工作宗旨决定的。</a:t>
            </a:r>
          </a:p>
          <a:p>
            <a:pPr>
              <a:lnSpc>
                <a:spcPct val="150000"/>
              </a:lnSpc>
            </a:pPr>
            <a:r>
              <a:rPr lang="en-US" altLang="zh-CN" sz="2800" kern="100" dirty="0">
                <a:solidFill>
                  <a:schemeClr val="accent6">
                    <a:lumMod val="75000"/>
                  </a:schemeClr>
                </a:solidFill>
                <a:latin typeface="Times New Roman"/>
                <a:ea typeface="华文细黑"/>
                <a:cs typeface="Courier New"/>
              </a:rPr>
              <a:t>(2)</a:t>
            </a:r>
            <a:r>
              <a:rPr lang="zh-CN" altLang="zh-CN" sz="2800" kern="100" dirty="0">
                <a:solidFill>
                  <a:schemeClr val="accent6">
                    <a:lumMod val="75000"/>
                  </a:schemeClr>
                </a:solidFill>
                <a:latin typeface="Times New Roman"/>
                <a:ea typeface="华文细黑"/>
                <a:cs typeface="Courier New"/>
              </a:rPr>
              <a:t>政府必须审慎行使权力，坚持科学决策、民主决策和依法决策。该市举行座谈会征求意见，符合决策的法定程序，能够更好地集中民意、集中民智，提高决策的科学性，防止决策失误。</a:t>
            </a:r>
            <a:endParaRPr lang="en-US" altLang="zh-CN" sz="2800" kern="100" dirty="0">
              <a:solidFill>
                <a:schemeClr val="accent6">
                  <a:lumMod val="75000"/>
                </a:schemeClr>
              </a:solidFill>
              <a:latin typeface="Times New Roman"/>
              <a:ea typeface="华文细黑"/>
              <a:cs typeface="Courier New"/>
            </a:endParaRPr>
          </a:p>
        </p:txBody>
      </p:sp>
      <p:cxnSp>
        <p:nvCxnSpPr>
          <p:cNvPr id="17" name="直接连接符 16"/>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20" name="Rectangle 21">
            <a:hlinkClick r:id="rId2" action="ppaction://hlinksldjump"/>
          </p:cNvPr>
          <p:cNvSpPr>
            <a:spLocks noChangeArrowheads="1"/>
          </p:cNvSpPr>
          <p:nvPr/>
        </p:nvSpPr>
        <p:spPr bwMode="auto">
          <a:xfrm>
            <a:off x="386295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1" name="Rectangle 21">
            <a:hlinkClick r:id="rId3" action="ppaction://hlinksldjump"/>
          </p:cNvPr>
          <p:cNvSpPr>
            <a:spLocks noChangeArrowheads="1"/>
          </p:cNvSpPr>
          <p:nvPr/>
        </p:nvSpPr>
        <p:spPr bwMode="auto">
          <a:xfrm>
            <a:off x="429423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2" name="Rectangle 21">
            <a:hlinkClick r:id="rId4" action="ppaction://hlinksldjump"/>
          </p:cNvPr>
          <p:cNvSpPr>
            <a:spLocks noChangeArrowheads="1"/>
          </p:cNvSpPr>
          <p:nvPr/>
        </p:nvSpPr>
        <p:spPr bwMode="auto">
          <a:xfrm>
            <a:off x="472550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3" name="Rectangle 21">
            <a:hlinkClick r:id="rId5" action="ppaction://hlinksldjump"/>
          </p:cNvPr>
          <p:cNvSpPr>
            <a:spLocks noChangeArrowheads="1"/>
          </p:cNvSpPr>
          <p:nvPr/>
        </p:nvSpPr>
        <p:spPr bwMode="auto">
          <a:xfrm>
            <a:off x="515677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4" name="Rectangle 21">
            <a:hlinkClick r:id="rId6" action="ppaction://hlinksldjump"/>
          </p:cNvPr>
          <p:cNvSpPr>
            <a:spLocks noChangeArrowheads="1"/>
          </p:cNvSpPr>
          <p:nvPr/>
        </p:nvSpPr>
        <p:spPr bwMode="auto">
          <a:xfrm>
            <a:off x="558804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5" name="Rectangle 21">
            <a:hlinkClick r:id="rId7" action="ppaction://hlinksldjump"/>
          </p:cNvPr>
          <p:cNvSpPr>
            <a:spLocks noChangeArrowheads="1"/>
          </p:cNvSpPr>
          <p:nvPr/>
        </p:nvSpPr>
        <p:spPr bwMode="auto">
          <a:xfrm>
            <a:off x="601931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6" name="Rectangle 21">
            <a:hlinkClick r:id="rId8" action="ppaction://hlinksldjump"/>
          </p:cNvPr>
          <p:cNvSpPr>
            <a:spLocks noChangeArrowheads="1"/>
          </p:cNvSpPr>
          <p:nvPr/>
        </p:nvSpPr>
        <p:spPr bwMode="auto">
          <a:xfrm>
            <a:off x="645059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7" name="Rectangle 21">
            <a:hlinkClick r:id="rId9" action="ppaction://hlinksldjump"/>
          </p:cNvPr>
          <p:cNvSpPr>
            <a:spLocks noChangeArrowheads="1"/>
          </p:cNvSpPr>
          <p:nvPr/>
        </p:nvSpPr>
        <p:spPr bwMode="auto">
          <a:xfrm>
            <a:off x="688186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8" name="Rectangle 21">
            <a:hlinkClick r:id="rId10" action="ppaction://hlinksldjump"/>
          </p:cNvPr>
          <p:cNvSpPr>
            <a:spLocks noChangeArrowheads="1"/>
          </p:cNvSpPr>
          <p:nvPr/>
        </p:nvSpPr>
        <p:spPr bwMode="auto">
          <a:xfrm>
            <a:off x="7313134"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9" name="Rectangle 21">
            <a:hlinkClick r:id="rId11" action="ppaction://hlinksldjump"/>
          </p:cNvPr>
          <p:cNvSpPr>
            <a:spLocks noChangeArrowheads="1"/>
          </p:cNvSpPr>
          <p:nvPr/>
        </p:nvSpPr>
        <p:spPr bwMode="auto">
          <a:xfrm>
            <a:off x="782275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0" name="Rectangle 21">
            <a:hlinkClick r:id="rId12" action="ppaction://hlinksldjump"/>
          </p:cNvPr>
          <p:cNvSpPr>
            <a:spLocks noChangeArrowheads="1"/>
          </p:cNvSpPr>
          <p:nvPr/>
        </p:nvSpPr>
        <p:spPr bwMode="auto">
          <a:xfrm>
            <a:off x="8444560"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31" name="Rectangle 21">
            <a:hlinkClick r:id="rId13" action="ppaction://hlinksldjump"/>
          </p:cNvPr>
          <p:cNvSpPr>
            <a:spLocks noChangeArrowheads="1"/>
          </p:cNvSpPr>
          <p:nvPr/>
        </p:nvSpPr>
        <p:spPr bwMode="auto">
          <a:xfrm>
            <a:off x="891411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2" name="Rectangle 21">
            <a:hlinkClick r:id="rId14" action="ppaction://hlinksldjump"/>
          </p:cNvPr>
          <p:cNvSpPr>
            <a:spLocks noChangeArrowheads="1"/>
          </p:cNvSpPr>
          <p:nvPr/>
        </p:nvSpPr>
        <p:spPr bwMode="auto">
          <a:xfrm>
            <a:off x="9479582"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8" name="矩形 1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9" name="圆角矩形 18"/>
          <p:cNvSpPr/>
          <p:nvPr/>
        </p:nvSpPr>
        <p:spPr>
          <a:xfrm>
            <a:off x="11480674" y="6663993"/>
            <a:ext cx="735212" cy="200977"/>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285950795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3">
                                            <p:txEl>
                                              <p:pRg st="1" end="1"/>
                                            </p:txEl>
                                          </p:spTgt>
                                        </p:tgtEl>
                                      </p:cBhvr>
                                    </p:animEffect>
                                    <p:set>
                                      <p:cBhvr>
                                        <p:cTn id="17" dur="1" fill="hold">
                                          <p:stCondLst>
                                            <p:cond delay="499"/>
                                          </p:stCondLst>
                                        </p:cTn>
                                        <p:tgtEl>
                                          <p:spTgt spid="3">
                                            <p:txEl>
                                              <p:pRg st="1" end="1"/>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3">
                                            <p:txEl>
                                              <p:pRg st="2" end="2"/>
                                            </p:txEl>
                                          </p:spTgt>
                                        </p:tgtEl>
                                      </p:cBhvr>
                                    </p:animEffect>
                                    <p:set>
                                      <p:cBhvr>
                                        <p:cTn id="20"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3" grpId="0" uiExpand="1" build="allAtOnce"/>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7"/>
          <p:cNvSpPr>
            <a:spLocks noChangeArrowheads="1"/>
          </p:cNvSpPr>
          <p:nvPr/>
        </p:nvSpPr>
        <p:spPr bwMode="gray">
          <a:xfrm>
            <a:off x="0" y="2216059"/>
            <a:ext cx="12190413" cy="2223023"/>
          </a:xfrm>
          <a:prstGeom prst="rect">
            <a:avLst/>
          </a:prstGeom>
          <a:solidFill>
            <a:srgbClr val="00CCFF"/>
          </a:solidFill>
          <a:ln w="9525">
            <a:noFill/>
            <a:miter lim="800000"/>
            <a:headEnd/>
            <a:tailEnd/>
          </a:ln>
        </p:spPr>
        <p:txBody>
          <a:bodyPr wrap="none" lIns="91375" tIns="45688" rIns="91375" bIns="45688" anchor="ctr"/>
          <a:lstStyle/>
          <a:p>
            <a:pPr>
              <a:defRPr/>
            </a:pPr>
            <a:endParaRPr lang="zh-CN" altLang="en-US" kern="0">
              <a:solidFill>
                <a:sysClr val="windowText" lastClr="000000"/>
              </a:solidFill>
              <a:latin typeface="Arial"/>
            </a:endParaRPr>
          </a:p>
        </p:txBody>
      </p:sp>
      <p:sp>
        <p:nvSpPr>
          <p:cNvPr id="11" name="矩形 10"/>
          <p:cNvSpPr/>
          <p:nvPr/>
        </p:nvSpPr>
        <p:spPr>
          <a:xfrm>
            <a:off x="3790218" y="2235464"/>
            <a:ext cx="5113300" cy="1410354"/>
          </a:xfrm>
          <a:prstGeom prst="rect">
            <a:avLst/>
          </a:prstGeom>
        </p:spPr>
        <p:txBody>
          <a:bodyPr wrap="square" lIns="91410" tIns="45704" rIns="91410" bIns="45704">
            <a:spAutoFit/>
          </a:bodyPr>
          <a:lstStyle/>
          <a:p>
            <a:pPr algn="ctr">
              <a:lnSpc>
                <a:spcPct val="130000"/>
              </a:lnSpc>
              <a:defRPr/>
            </a:pPr>
            <a:r>
              <a:rPr lang="zh-CN" altLang="en-US" sz="7300" b="1" dirty="0" smtClean="0">
                <a:solidFill>
                  <a:schemeClr val="accent6">
                    <a:lumMod val="75000"/>
                  </a:schemeClr>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rPr>
              <a:t>本课结束</a:t>
            </a:r>
            <a:endParaRPr lang="zh-CN" altLang="en-US" sz="7300" b="1" dirty="0">
              <a:solidFill>
                <a:schemeClr val="accent6">
                  <a:lumMod val="75000"/>
                </a:schemeClr>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endParaRPr>
          </a:p>
        </p:txBody>
      </p:sp>
      <p:sp>
        <p:nvSpPr>
          <p:cNvPr id="12" name="标题 1"/>
          <p:cNvSpPr txBox="1">
            <a:spLocks/>
          </p:cNvSpPr>
          <p:nvPr/>
        </p:nvSpPr>
        <p:spPr>
          <a:xfrm>
            <a:off x="2793174" y="3468210"/>
            <a:ext cx="5471896" cy="1215276"/>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400" b="1" dirty="0">
                <a:solidFill>
                  <a:schemeClr val="bg1"/>
                </a:solidFill>
                <a:latin typeface="微软雅黑" pitchFamily="34" charset="-122"/>
                <a:ea typeface="微软雅黑" pitchFamily="34" charset="-122"/>
              </a:rPr>
              <a:t>更多精彩内容请登录：</a:t>
            </a:r>
          </a:p>
        </p:txBody>
      </p:sp>
      <p:sp>
        <p:nvSpPr>
          <p:cNvPr id="13" name="标题 1">
            <a:hlinkClick r:id="rId2"/>
          </p:cNvPr>
          <p:cNvSpPr txBox="1">
            <a:spLocks/>
          </p:cNvSpPr>
          <p:nvPr/>
        </p:nvSpPr>
        <p:spPr>
          <a:xfrm>
            <a:off x="5896103" y="3429794"/>
            <a:ext cx="3968431" cy="1215276"/>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2700" b="1" dirty="0">
                <a:solidFill>
                  <a:schemeClr val="bg1"/>
                </a:solidFill>
                <a:latin typeface="微软雅黑" pitchFamily="34" charset="-122"/>
                <a:ea typeface="微软雅黑" pitchFamily="34" charset="-122"/>
              </a:rPr>
              <a:t>www.91taoke.com</a:t>
            </a:r>
            <a:endParaRPr lang="zh-CN" altLang="en-US" sz="27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739355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435">
                                          <p:stCondLst>
                                            <p:cond delay="0"/>
                                          </p:stCondLst>
                                        </p:cTn>
                                        <p:tgtEl>
                                          <p:spTgt spid="12"/>
                                        </p:tgtEl>
                                      </p:cBhvr>
                                    </p:animEffect>
                                    <p:anim calcmode="lin" valueType="num">
                                      <p:cBhvr>
                                        <p:cTn id="8" dur="1367"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12"/>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12"/>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12"/>
                                        </p:tgtEl>
                                        <p:attrNameLst>
                                          <p:attrName>ppt_y</p:attrName>
                                        </p:attrNameLst>
                                      </p:cBhvr>
                                      <p:tavLst>
                                        <p:tav tm="0" fmla="#ppt_y-sin(pi*$)/81">
                                          <p:val>
                                            <p:fltVal val="0"/>
                                          </p:val>
                                        </p:tav>
                                        <p:tav tm="100000">
                                          <p:val>
                                            <p:fltVal val="1"/>
                                          </p:val>
                                        </p:tav>
                                      </p:tavLst>
                                    </p:anim>
                                    <p:animScale>
                                      <p:cBhvr>
                                        <p:cTn id="13" dur="20">
                                          <p:stCondLst>
                                            <p:cond delay="487"/>
                                          </p:stCondLst>
                                        </p:cTn>
                                        <p:tgtEl>
                                          <p:spTgt spid="12"/>
                                        </p:tgtEl>
                                      </p:cBhvr>
                                      <p:to x="100000" y="60000"/>
                                    </p:animScale>
                                    <p:animScale>
                                      <p:cBhvr>
                                        <p:cTn id="14" dur="124" decel="50000">
                                          <p:stCondLst>
                                            <p:cond delay="507"/>
                                          </p:stCondLst>
                                        </p:cTn>
                                        <p:tgtEl>
                                          <p:spTgt spid="12"/>
                                        </p:tgtEl>
                                      </p:cBhvr>
                                      <p:to x="100000" y="100000"/>
                                    </p:animScale>
                                    <p:animScale>
                                      <p:cBhvr>
                                        <p:cTn id="15" dur="20">
                                          <p:stCondLst>
                                            <p:cond delay="984"/>
                                          </p:stCondLst>
                                        </p:cTn>
                                        <p:tgtEl>
                                          <p:spTgt spid="12"/>
                                        </p:tgtEl>
                                      </p:cBhvr>
                                      <p:to x="100000" y="80000"/>
                                    </p:animScale>
                                    <p:animScale>
                                      <p:cBhvr>
                                        <p:cTn id="16" dur="124" decel="50000">
                                          <p:stCondLst>
                                            <p:cond delay="1004"/>
                                          </p:stCondLst>
                                        </p:cTn>
                                        <p:tgtEl>
                                          <p:spTgt spid="12"/>
                                        </p:tgtEl>
                                      </p:cBhvr>
                                      <p:to x="100000" y="100000"/>
                                    </p:animScale>
                                    <p:animScale>
                                      <p:cBhvr>
                                        <p:cTn id="17" dur="20">
                                          <p:stCondLst>
                                            <p:cond delay="1231"/>
                                          </p:stCondLst>
                                        </p:cTn>
                                        <p:tgtEl>
                                          <p:spTgt spid="12"/>
                                        </p:tgtEl>
                                      </p:cBhvr>
                                      <p:to x="100000" y="90000"/>
                                    </p:animScale>
                                    <p:animScale>
                                      <p:cBhvr>
                                        <p:cTn id="18" dur="124" decel="50000">
                                          <p:stCondLst>
                                            <p:cond delay="1251"/>
                                          </p:stCondLst>
                                        </p:cTn>
                                        <p:tgtEl>
                                          <p:spTgt spid="12"/>
                                        </p:tgtEl>
                                      </p:cBhvr>
                                      <p:to x="100000" y="100000"/>
                                    </p:animScale>
                                    <p:animScale>
                                      <p:cBhvr>
                                        <p:cTn id="19" dur="20">
                                          <p:stCondLst>
                                            <p:cond delay="1356"/>
                                          </p:stCondLst>
                                        </p:cTn>
                                        <p:tgtEl>
                                          <p:spTgt spid="12"/>
                                        </p:tgtEl>
                                      </p:cBhvr>
                                      <p:to x="100000" y="95000"/>
                                    </p:animScale>
                                    <p:animScale>
                                      <p:cBhvr>
                                        <p:cTn id="20" dur="124" decel="50000">
                                          <p:stCondLst>
                                            <p:cond delay="1376"/>
                                          </p:stCondLst>
                                        </p:cTn>
                                        <p:tgtEl>
                                          <p:spTgt spid="12"/>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down)">
                                      <p:cBhvr>
                                        <p:cTn id="23" dur="435">
                                          <p:stCondLst>
                                            <p:cond delay="0"/>
                                          </p:stCondLst>
                                        </p:cTn>
                                        <p:tgtEl>
                                          <p:spTgt spid="13"/>
                                        </p:tgtEl>
                                      </p:cBhvr>
                                    </p:animEffect>
                                    <p:anim calcmode="lin" valueType="num">
                                      <p:cBhvr>
                                        <p:cTn id="24" dur="1367"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13"/>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13"/>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13"/>
                                        </p:tgtEl>
                                        <p:attrNameLst>
                                          <p:attrName>ppt_y</p:attrName>
                                        </p:attrNameLst>
                                      </p:cBhvr>
                                      <p:tavLst>
                                        <p:tav tm="0" fmla="#ppt_y-sin(pi*$)/81">
                                          <p:val>
                                            <p:fltVal val="0"/>
                                          </p:val>
                                        </p:tav>
                                        <p:tav tm="100000">
                                          <p:val>
                                            <p:fltVal val="1"/>
                                          </p:val>
                                        </p:tav>
                                      </p:tavLst>
                                    </p:anim>
                                    <p:animScale>
                                      <p:cBhvr>
                                        <p:cTn id="29" dur="20">
                                          <p:stCondLst>
                                            <p:cond delay="487"/>
                                          </p:stCondLst>
                                        </p:cTn>
                                        <p:tgtEl>
                                          <p:spTgt spid="13"/>
                                        </p:tgtEl>
                                      </p:cBhvr>
                                      <p:to x="100000" y="60000"/>
                                    </p:animScale>
                                    <p:animScale>
                                      <p:cBhvr>
                                        <p:cTn id="30" dur="124" decel="50000">
                                          <p:stCondLst>
                                            <p:cond delay="507"/>
                                          </p:stCondLst>
                                        </p:cTn>
                                        <p:tgtEl>
                                          <p:spTgt spid="13"/>
                                        </p:tgtEl>
                                      </p:cBhvr>
                                      <p:to x="100000" y="100000"/>
                                    </p:animScale>
                                    <p:animScale>
                                      <p:cBhvr>
                                        <p:cTn id="31" dur="20">
                                          <p:stCondLst>
                                            <p:cond delay="984"/>
                                          </p:stCondLst>
                                        </p:cTn>
                                        <p:tgtEl>
                                          <p:spTgt spid="13"/>
                                        </p:tgtEl>
                                      </p:cBhvr>
                                      <p:to x="100000" y="80000"/>
                                    </p:animScale>
                                    <p:animScale>
                                      <p:cBhvr>
                                        <p:cTn id="32" dur="124" decel="50000">
                                          <p:stCondLst>
                                            <p:cond delay="1004"/>
                                          </p:stCondLst>
                                        </p:cTn>
                                        <p:tgtEl>
                                          <p:spTgt spid="13"/>
                                        </p:tgtEl>
                                      </p:cBhvr>
                                      <p:to x="100000" y="100000"/>
                                    </p:animScale>
                                    <p:animScale>
                                      <p:cBhvr>
                                        <p:cTn id="33" dur="20">
                                          <p:stCondLst>
                                            <p:cond delay="1231"/>
                                          </p:stCondLst>
                                        </p:cTn>
                                        <p:tgtEl>
                                          <p:spTgt spid="13"/>
                                        </p:tgtEl>
                                      </p:cBhvr>
                                      <p:to x="100000" y="90000"/>
                                    </p:animScale>
                                    <p:animScale>
                                      <p:cBhvr>
                                        <p:cTn id="34" dur="124" decel="50000">
                                          <p:stCondLst>
                                            <p:cond delay="1251"/>
                                          </p:stCondLst>
                                        </p:cTn>
                                        <p:tgtEl>
                                          <p:spTgt spid="13"/>
                                        </p:tgtEl>
                                      </p:cBhvr>
                                      <p:to x="100000" y="100000"/>
                                    </p:animScale>
                                    <p:animScale>
                                      <p:cBhvr>
                                        <p:cTn id="35" dur="20">
                                          <p:stCondLst>
                                            <p:cond delay="1356"/>
                                          </p:stCondLst>
                                        </p:cTn>
                                        <p:tgtEl>
                                          <p:spTgt spid="13"/>
                                        </p:tgtEl>
                                      </p:cBhvr>
                                      <p:to x="100000" y="95000"/>
                                    </p:animScale>
                                    <p:animScale>
                                      <p:cBhvr>
                                        <p:cTn id="36" dur="124" decel="50000">
                                          <p:stCondLst>
                                            <p:cond delay="1376"/>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theme/theme1.xml><?xml version="1.0" encoding="utf-8"?>
<a:theme xmlns:a="http://schemas.openxmlformats.org/drawingml/2006/main" name="6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5753</TotalTime>
  <Words>1378</Words>
  <Application>Microsoft Office PowerPoint</Application>
  <PresentationFormat>自定义</PresentationFormat>
  <Paragraphs>365</Paragraphs>
  <Slides>23</Slides>
  <Notes>1</Notes>
  <HiddenSlides>4</HiddenSlides>
  <MMClips>0</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6_Office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cp:lastModifiedBy>
  <cp:revision>948</cp:revision>
  <dcterms:created xsi:type="dcterms:W3CDTF">2014-11-27T01:03:08Z</dcterms:created>
  <dcterms:modified xsi:type="dcterms:W3CDTF">2016-02-23T02:23:59Z</dcterms:modified>
</cp:coreProperties>
</file>