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0" r:id="rId1"/>
    <p:sldMasterId id="2147483714" r:id="rId2"/>
    <p:sldMasterId id="2147483733" r:id="rId3"/>
    <p:sldMasterId id="2147483745" r:id="rId4"/>
  </p:sldMasterIdLst>
  <p:notesMasterIdLst>
    <p:notesMasterId r:id="rId40"/>
  </p:notesMasterIdLst>
  <p:sldIdLst>
    <p:sldId id="256" r:id="rId5"/>
    <p:sldId id="260" r:id="rId6"/>
    <p:sldId id="261" r:id="rId7"/>
    <p:sldId id="262" r:id="rId8"/>
    <p:sldId id="634" r:id="rId9"/>
    <p:sldId id="635" r:id="rId10"/>
    <p:sldId id="662" r:id="rId11"/>
    <p:sldId id="640" r:id="rId12"/>
    <p:sldId id="641" r:id="rId13"/>
    <p:sldId id="268" r:id="rId14"/>
    <p:sldId id="642" r:id="rId15"/>
    <p:sldId id="264" r:id="rId16"/>
    <p:sldId id="723" r:id="rId17"/>
    <p:sldId id="724" r:id="rId18"/>
    <p:sldId id="725" r:id="rId19"/>
    <p:sldId id="269" r:id="rId20"/>
    <p:sldId id="645" r:id="rId21"/>
    <p:sldId id="646" r:id="rId22"/>
    <p:sldId id="719" r:id="rId23"/>
    <p:sldId id="665" r:id="rId24"/>
    <p:sldId id="718" r:id="rId25"/>
    <p:sldId id="726" r:id="rId26"/>
    <p:sldId id="727" r:id="rId27"/>
    <p:sldId id="728" r:id="rId28"/>
    <p:sldId id="270" r:id="rId29"/>
    <p:sldId id="729" r:id="rId30"/>
    <p:sldId id="730" r:id="rId31"/>
    <p:sldId id="731" r:id="rId32"/>
    <p:sldId id="265" r:id="rId33"/>
    <p:sldId id="266" r:id="rId34"/>
    <p:sldId id="271" r:id="rId35"/>
    <p:sldId id="272" r:id="rId36"/>
    <p:sldId id="273" r:id="rId37"/>
    <p:sldId id="274" r:id="rId38"/>
    <p:sldId id="259" r:id="rId3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7FF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986"/>
    <p:restoredTop sz="88924"/>
  </p:normalViewPr>
  <p:slideViewPr>
    <p:cSldViewPr snapToGrid="0" snapToObjects="1">
      <p:cViewPr varScale="1">
        <p:scale>
          <a:sx n="96" d="100"/>
          <a:sy n="96" d="100"/>
        </p:scale>
        <p:origin x="22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9A3B4B-5092-3547-84F1-9F18A2B46CF7}" type="datetimeFigureOut">
              <a:rPr kumimoji="1" lang="zh-CN" altLang="en-US" smtClean="0"/>
              <a:t>2020/5/14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E13688-4F08-D241-8124-B3B1C343AC4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598280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4E7E313-5348-934D-B0EC-09E8318E41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7934B83B-3ADC-D64F-ACE8-754F382F6D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B20C163-A46A-4D43-963C-3F078581D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B3E15-B416-5F4A-A9E7-C069DC109BD4}" type="datetimeFigureOut">
              <a:rPr kumimoji="1" lang="zh-CN" altLang="en-US" smtClean="0"/>
              <a:t>2020/5/14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A356B57-A129-AB47-93DE-654038321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2B39554-6584-1643-85AC-9C6F91A1A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138-CB25-C94A-AD9E-C0D1BE08F1A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66020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21D6D92-859B-8C42-BB2E-1F39EABBC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9B369DE-8AFC-8F4A-9FC1-8BD44E4CC6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853B3A8-E14D-DB47-A89A-FF7131E6D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B3E15-B416-5F4A-A9E7-C069DC109BD4}" type="datetimeFigureOut">
              <a:rPr kumimoji="1" lang="zh-CN" altLang="en-US" smtClean="0"/>
              <a:t>2020/5/14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6F35C5C-11E8-AC48-9DDC-625547739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BB76223-98B3-2F42-84B1-0791FFD28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138-CB25-C94A-AD9E-C0D1BE08F1A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11598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9CCBED1-A89C-1146-B5D1-3A1436A46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7DF91C2-CF0E-7C43-8169-02132919BD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A8380D3-89BD-4845-A315-3BF015C1F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B3E15-B416-5F4A-A9E7-C069DC109BD4}" type="datetimeFigureOut">
              <a:rPr kumimoji="1" lang="zh-CN" altLang="en-US" smtClean="0"/>
              <a:t>2020/5/14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67540E9-9A2C-8744-B2F1-0565EAE99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E9D1FBE-D50A-6C41-9B5A-C0E06CDF2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138-CB25-C94A-AD9E-C0D1BE08F1A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24441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5F128C3-45FE-6F40-B685-3D9A7ABEE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39E537C-E8D2-774F-94C2-47E9338C42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E23C643-73BE-E24A-BFDC-248144AD59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01A5BFB-AB6F-034C-AD57-728C926B0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B3E15-B416-5F4A-A9E7-C069DC109BD4}" type="datetimeFigureOut">
              <a:rPr kumimoji="1" lang="zh-CN" altLang="en-US" smtClean="0"/>
              <a:t>2020/5/14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012658A-1EE1-3044-848C-04722AD08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FA0B524-EF69-024A-90EA-97A82E060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138-CB25-C94A-AD9E-C0D1BE08F1A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89414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55FBD8C-5C5A-724C-B28B-8F9E9B9619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1D6F256-9A25-D34B-903B-BEB6E25F6F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CFCF148-0FF5-C540-B2A2-375748816C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324C1B3A-7189-3046-9D8E-219F822C18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39FD7CA7-FDF4-9A41-B967-F783E97F43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2D005BAA-DA28-8D4F-8862-6E9D6916A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B3E15-B416-5F4A-A9E7-C069DC109BD4}" type="datetimeFigureOut">
              <a:rPr kumimoji="1" lang="zh-CN" altLang="en-US" smtClean="0"/>
              <a:t>2020/5/14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20B4FAD5-4941-9E48-A09B-71A72852C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4D45CD69-B86A-A84D-8B0F-41D56ADDA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138-CB25-C94A-AD9E-C0D1BE08F1A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71437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6104C88-2BBC-FD47-8787-A95EFCC51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03E1AB9-4EFE-DC43-8DA8-F1151F7B6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B3E15-B416-5F4A-A9E7-C069DC109BD4}" type="datetimeFigureOut">
              <a:rPr kumimoji="1" lang="zh-CN" altLang="en-US" smtClean="0"/>
              <a:t>2020/5/14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C85C06F2-B3F3-F34F-BF7B-174ABCDF4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6F525519-F8EE-194F-86A6-AD07C5D57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138-CB25-C94A-AD9E-C0D1BE08F1A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33743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DA00BF31-48C3-BA42-90BC-CC31181D1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B3E15-B416-5F4A-A9E7-C069DC109BD4}" type="datetimeFigureOut">
              <a:rPr kumimoji="1" lang="zh-CN" altLang="en-US" smtClean="0"/>
              <a:t>2020/5/14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D163793-BB55-5F42-8D9B-DD347F8F7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8341AD5-3C4D-2F45-87E4-7FF80B628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138-CB25-C94A-AD9E-C0D1BE08F1A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93747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B0E0315-D807-2F4F-9856-0BBDA26F13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3D7911D-9934-D845-A4BD-A05788E25B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5438EAE-6B20-144D-BEB9-5355ABF857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1068126-7E08-604B-817B-D37BD2660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B3E15-B416-5F4A-A9E7-C069DC109BD4}" type="datetimeFigureOut">
              <a:rPr kumimoji="1" lang="zh-CN" altLang="en-US" smtClean="0"/>
              <a:t>2020/5/14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5CFBF55-86C1-6C4B-8D67-A0B296385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F08AF94-3B48-0242-A3AE-8AE6C1423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138-CB25-C94A-AD9E-C0D1BE08F1A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76741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C25C270-CEB9-F040-9F70-E55E37107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96B9416F-B40F-2645-A63C-ED2DAEB054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15B3011-783B-F741-BC62-4D4B129469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625397D-2D1E-4442-B9AB-523DD382D3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B3E15-B416-5F4A-A9E7-C069DC109BD4}" type="datetimeFigureOut">
              <a:rPr kumimoji="1" lang="zh-CN" altLang="en-US" smtClean="0"/>
              <a:t>2020/5/14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363CB49-7B4F-B548-8B56-08E964258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EDB5708-65BC-C84E-A81A-D7D4DF2BE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138-CB25-C94A-AD9E-C0D1BE08F1A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113343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0B0349E-AE67-1D45-822D-BBD7097C1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7074178-220B-304F-B926-4FD49CA379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4DC9017-F49F-F940-8B5B-BF4A302EB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B3E15-B416-5F4A-A9E7-C069DC109BD4}" type="datetimeFigureOut">
              <a:rPr kumimoji="1" lang="zh-CN" altLang="en-US" smtClean="0"/>
              <a:t>2020/5/14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17ED481-F66D-6947-9FC6-A350A2731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5025487-805A-7C4C-965B-1C8F9B722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138-CB25-C94A-AD9E-C0D1BE08F1A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683457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3ED63CFC-86E3-1844-9FEA-8F149E99A9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869B9DF-F27D-5B41-91FA-8AF723CEA2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E5CCC18-B1D5-264C-9F05-E4A5B231F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B3E15-B416-5F4A-A9E7-C069DC109BD4}" type="datetimeFigureOut">
              <a:rPr kumimoji="1" lang="zh-CN" altLang="en-US" smtClean="0"/>
              <a:t>2020/5/14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FFE41EF-7141-C34E-9D00-0DE420EA3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915880C-AE50-4440-AF6C-7F2650B9C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138-CB25-C94A-AD9E-C0D1BE08F1A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677040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smtClean="0"/>
              <a:t>5/14/20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569282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smtClean="0"/>
              <a:t>5/14/20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91156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smtClean="0"/>
              <a:t>5/14/20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55545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smtClean="0"/>
              <a:t>5/14/20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7627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smtClean="0"/>
              <a:t>5/14/20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83437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smtClean="0"/>
              <a:t>5/14/20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7328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smtClean="0"/>
              <a:t>5/14/20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81241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smtClean="0"/>
              <a:t>5/14/20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35482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smtClean="0"/>
              <a:t>5/14/20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74734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smtClean="0"/>
              <a:t>5/14/20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6227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smtClean="0"/>
              <a:t>5/14/20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37240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smtClean="0"/>
              <a:t>5/14/20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40856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smtClean="0"/>
              <a:t>5/14/20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33511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631336B-A5C7-A943-9EE2-8E933F3EC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2D3401DB-0E89-BA46-B96C-52201FBAD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B1C6-BF8F-4481-8AB2-603A1C8A906A}" type="datetimeFigureOut">
              <a:rPr lang="en-US" smtClean="0"/>
              <a:t>5/14/20</a:t>
            </a:fld>
            <a:endParaRPr lang="en-US" dirty="0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F74A4F0-5E08-AE4A-A712-4AA3507FE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066E08E-837F-3D4A-B41A-8A1199BFE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984701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smtClean="0"/>
              <a:t>5/14/20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97657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图片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smtClean="0"/>
              <a:t>5/14/20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795901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smtClean="0"/>
              <a:t>5/14/20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499992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smtClean="0"/>
              <a:t>5/14/20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543506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49244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FCC90232-6B86-6D4E-BF41-219868D2F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5A7EE41E-704B-D04B-A106-A48AEBF18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22E15F50-7A4E-9047-8097-74D59491D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54EE3A-193D-744E-A84C-D89A2FBD978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7603530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BFC8D5F1-6A79-9C4C-8E3D-2093492CD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A7E80D09-C4EB-9D4A-AFE4-C56306634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1CB813E0-39D8-1A45-B868-9710F1C3BE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F15ED8-4E30-A54B-A4BE-0D94BC2147A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2491376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4006790"/>
            <a:ext cx="10363200" cy="40011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B26E0B72-0F1E-4C45-A744-2A69469ED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23585A6C-D37A-994B-A48C-9637031F7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7146FF7C-3C4A-D044-8F6F-07B98CD87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946171-89C3-6748-ACDC-6B4BCBC5D9E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3851520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35164"/>
            <a:ext cx="5384800" cy="20005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35164"/>
            <a:ext cx="5384800" cy="20005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D6BC5768-E783-454A-9EA9-226FEAB972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FC7315A0-2DBD-FA44-B5B6-2D6D6C4A1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88342D64-825B-CE40-972B-C11C5FB8F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C0E034-CCF9-BF44-9E2C-C995300AAE0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4293515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713210"/>
            <a:ext cx="5386917" cy="46166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17543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713210"/>
            <a:ext cx="5389033" cy="46166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17543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7BAA622F-0923-984F-9D71-74353CDF0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726BE18D-B6AB-1F44-AF7F-F713F04A5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4770D5A9-C8D9-3649-A2A3-2E1D2D637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8C04F9-563A-344B-9FFA-EC7C139E8FC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8704439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E5547F95-BE5D-9843-B626-5C656C71F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65ECD57C-5BB5-5F40-AC3F-F58B578C4E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F312F1AE-36E9-6447-A569-25DE277C8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879EAC-C866-9B40-AB5B-599BCFD170E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1088616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874D804C-57A9-264F-BFC6-C175ACFB5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18463A24-4E97-AA46-B73E-7C693A161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D21B2A1-1B89-8348-8CD1-F6F795C011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5E8AEA-5AAD-B149-B555-6E217DF0E8C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5234367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22837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30777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7752F3B7-E49F-AE4D-AE0A-329CBF8ACD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3E76EAC3-77C5-E54A-9D29-7BAA6CF1B8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B0579C89-6EEF-7B44-954C-D2850211B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21852B-4584-594C-A473-0F2B94C7DA7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9445702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5847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30777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271559D3-5E75-E448-8C17-B1E4BF9CC0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5E64BE12-04B7-7C44-B09E-2B75D593E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4D774510-FEAA-8648-BBB2-D0A3EF91B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899644-EE2A-5647-9775-7E2D253AB2D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2911485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012192" y="1935163"/>
            <a:ext cx="3570208" cy="2062162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0150F343-0FB5-E34F-B52E-658A46564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1A26EE00-D8DA-5245-811D-F1CC36929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B3AA7B0A-835E-EC4A-96CB-F71554C48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3E89B3-F4FC-EF49-9E49-91B82F45CE2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642218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704850"/>
            <a:ext cx="27432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481564" y="704850"/>
            <a:ext cx="2154436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9F5BDBB2-973E-D442-824C-F88A4C995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CCAF4235-B9A8-344F-86D4-CBAD7874A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8060DA36-C861-6741-90B1-5644B4406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DC6278-D7A8-B348-A7E1-8577CFE9266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6206281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734EAEC-91EA-294F-A9A5-FB9249AFCE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50EF5A3-20B2-A748-9E9E-61068D6BD9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1D95563-5BC2-B846-AAEA-7EFF134C99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80A7F6F-8AF8-9A49-869C-762FB6834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A604977-0E2D-234F-9F14-377E72D66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7CA6BF-2BBB-534A-BA4C-43E44515C70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16603698"/>
      </p:ext>
    </p:extLst>
  </p:cSld>
  <p:clrMapOvr>
    <a:masterClrMapping/>
  </p:clrMapOvr>
  <p:transition spd="med">
    <p:checker dir="vert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0283F64-E647-7B44-A603-B8A146AD0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A2EBF57-5B8F-3741-A01B-A3ABE23371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6063179-E5A5-C046-B656-3157B106E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ECF039F-C301-9646-A545-8ED9551F5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9E90B53-7B29-8941-A0B4-ABC6E4DC77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FF2CBE-9F57-F440-A2EB-F38E5CCDFE2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36817759"/>
      </p:ext>
    </p:extLst>
  </p:cSld>
  <p:clrMapOvr>
    <a:masterClrMapping/>
  </p:clrMapOvr>
  <p:transition spd="med">
    <p:checker dir="vert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2FC2FAD-E2EB-5949-994E-BF4B045B9C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3053758-1C71-F645-9185-5D23484F73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08E0F8C-129E-B04A-A5E8-FF0C0D0A9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830ABA9-D907-A24E-B7AA-57010177D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C035525-E655-9347-B69D-18B867FA8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B7B5F0-3A3E-6F4D-B90B-2453065951E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07606728"/>
      </p:ext>
    </p:extLst>
  </p:cSld>
  <p:clrMapOvr>
    <a:masterClrMapping/>
  </p:clrMapOvr>
  <p:transition spd="med">
    <p:checker dir="vert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109EEE9-0AAB-AB4A-825C-A5980BDDD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AF88757-7E05-A144-9B95-448F9DEB2E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141896A-21F1-6C49-A0DB-A47C738EF3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C52FDF0-F043-CF45-ACCF-7FC36867E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975612B-5DA2-A540-BCDB-4B88A0513B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DCDB924-AE07-F244-8D15-02BA17DF72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A8C9FB-B9CF-4546-9CB7-D62B860DC23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84205063"/>
      </p:ext>
    </p:extLst>
  </p:cSld>
  <p:clrMapOvr>
    <a:masterClrMapping/>
  </p:clrMapOvr>
  <p:transition spd="med">
    <p:checker dir="vert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1B84188-FC54-B946-883C-09BF63C758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1EFDB83-97CE-9B41-9A40-D10AA25846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4246A07-CE76-454F-BCF7-88250920B1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E30B9D3-EC43-4340-918B-65B7AAE761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EE2390D-9965-A94F-9923-6D27E347A6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C173F8E7-5E83-354E-981E-60AAD809AC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2048E65A-1E62-8D4F-B79A-BF70F55C1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12CC20CA-4A88-1F4D-B9CA-49B154DF5B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4B5381-D0DE-984C-8A2F-BA1E46A5FCC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18947663"/>
      </p:ext>
    </p:extLst>
  </p:cSld>
  <p:clrMapOvr>
    <a:masterClrMapping/>
  </p:clrMapOvr>
  <p:transition spd="med">
    <p:checker dir="vert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FA0B4CC-B371-714A-B067-D8A742347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4F2284C7-2765-E24B-A7FB-D78734732B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54C32200-728B-EC4B-9F44-175D70C32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E14A3D9-F53C-7448-892F-591898B9C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49FB9D-8B01-B24F-8C3D-ED773575459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12955067"/>
      </p:ext>
    </p:extLst>
  </p:cSld>
  <p:clrMapOvr>
    <a:masterClrMapping/>
  </p:clrMapOvr>
  <p:transition spd="med">
    <p:checker dir="vert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8D8D19B-CEE1-8446-9C5A-D370F5552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0F88C668-ED06-4940-9D38-F8C470DFF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6B9D2B7-C0CF-384F-A7AF-55950666F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2E3503-B3EA-3F45-8331-2C884550DA5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82185403"/>
      </p:ext>
    </p:extLst>
  </p:cSld>
  <p:clrMapOvr>
    <a:masterClrMapping/>
  </p:clrMapOvr>
  <p:transition spd="med">
    <p:checker dir="vert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631B51C-398D-FB41-9C22-D8B1306751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E5A473B-916B-5D4C-8001-9461A2B92F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4F476BD-59AE-B941-886F-6C897D2183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834DBBC-6F67-D54C-9B6A-67D3E462D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61A5A05-D5C1-1444-8A41-A869309EF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209FF0D-9A2B-CB42-AFCE-D84453638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0AECE-2C20-D34E-9063-78F3B7CCF3C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44439349"/>
      </p:ext>
    </p:extLst>
  </p:cSld>
  <p:clrMapOvr>
    <a:masterClrMapping/>
  </p:clrMapOvr>
  <p:transition spd="med">
    <p:checker dir="vert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145FB06-097B-2C4C-9D7F-825F8D3DCC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F50368EA-2757-5249-A96C-445B37B0A2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E5DC4F8-09C6-A44B-9863-8977A97837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D7043F0-C7AD-0D41-B2D2-BC8683174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5E258B3-620A-3345-9E5B-FE29C372A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4CA9AA2-188B-EE45-85B0-F03E9A6DA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7C1E71-B6F9-FE4B-A854-C188F3F6935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2112034"/>
      </p:ext>
    </p:extLst>
  </p:cSld>
  <p:clrMapOvr>
    <a:masterClrMapping/>
  </p:clrMapOvr>
  <p:transition spd="med">
    <p:checker dir="vert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855F315-5485-0C4E-BE43-69E4E2981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DDB8EF5-A1D7-474D-A142-5BFC1BD853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AD3C25E-5A02-C04F-B55E-5A74BFFD7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7738B26-5768-4C4F-B829-8835E6E19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28B38E0-2A1B-A244-8C62-210648785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FFDA93-FB39-F14D-9268-A17297B84FE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19991749"/>
      </p:ext>
    </p:extLst>
  </p:cSld>
  <p:clrMapOvr>
    <a:masterClrMapping/>
  </p:clrMapOvr>
  <p:transition spd="med">
    <p:checker dir="vert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E01A2338-B657-0C4D-9040-5DBB63807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12AB6FB-4E1F-A64A-A8B0-E7C16C4F6D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9188D40-24B6-B942-880A-229318AEA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422965A-9586-944D-8FAE-AA726A6C5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F14753A-322B-9C42-8302-F454A22EF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4D6B55-AE1B-7241-8F0E-78D321FD39E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15637779"/>
      </p:ext>
    </p:extLst>
  </p:cSld>
  <p:clrMapOvr>
    <a:masterClrMapping/>
  </p:clrMapOvr>
  <p:transition spd="med">
    <p:checke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3.jp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image" Target="../media/image6.png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image" Target="../media/image5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6F91182C-09DB-8540-9D29-8D2CD2DA4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6BFFC71-6414-9246-B464-462CD07BE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07219D8-4BB9-D941-89DA-1F1898164E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BB3E15-B416-5F4A-A9E7-C069DC109BD4}" type="datetimeFigureOut">
              <a:rPr kumimoji="1" lang="zh-CN" altLang="en-US" smtClean="0"/>
              <a:t>2020/5/14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8B7682B-0C2A-6046-9915-A8B8F3BEE7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1E6E7DD-E345-E848-8728-DC99DE83CA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FA2138-CB25-C94A-AD9E-C0D1BE08F1A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01600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smtClean="0"/>
              <a:t>5/14/20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1302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  <p:sldLayoutId id="2147483732" r:id="rId18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6C320C61-FDDB-4440-A61B-B12CA2DB725F}"/>
              </a:ext>
            </a:extLst>
          </p:cNvPr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1800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59D05E7F-F027-FF49-8A5F-58F812A6B1FC}"/>
              </a:ext>
            </a:extLst>
          </p:cNvPr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1800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2CCD92B0-C845-154E-9832-EE0D1D2EF8F5}"/>
              </a:ext>
            </a:extLst>
          </p:cNvPr>
          <p:cNvGrpSpPr>
            <a:grpSpLocks/>
          </p:cNvGrpSpPr>
          <p:nvPr/>
        </p:nvGrpSpPr>
        <p:grpSpPr bwMode="auto">
          <a:xfrm>
            <a:off x="-25399" y="203200"/>
            <a:ext cx="12240684" cy="647700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CF451B96-B201-494C-8C41-419587F2806C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1800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91571CA5-1782-C148-B63F-2BD1CC371981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1800">
                <a:latin typeface="Comic Sans MS" panose="030F0702030302020204" pitchFamily="66" charset="0"/>
              </a:endParaRPr>
            </a:p>
          </p:txBody>
        </p:sp>
      </p:grpSp>
      <p:sp>
        <p:nvSpPr>
          <p:cNvPr id="1029" name="标题占位符 8">
            <a:extLst>
              <a:ext uri="{FF2B5EF4-FFF2-40B4-BE49-F238E27FC236}">
                <a16:creationId xmlns:a16="http://schemas.microsoft.com/office/drawing/2014/main" id="{2701F0D6-DF7B-044F-A072-6B053C2D5D5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0" name="文本占位符 29">
            <a:extLst>
              <a:ext uri="{FF2B5EF4-FFF2-40B4-BE49-F238E27FC236}">
                <a16:creationId xmlns:a16="http://schemas.microsoft.com/office/drawing/2014/main" id="{FE54A20C-0727-8543-8866-EA92E42DD12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09600" y="1935163"/>
            <a:ext cx="109728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23210CF7-9BF9-2F44-95F6-B8EB59BDEE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E91DB0DC-072F-A442-B1FB-A51E203E30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3A14D4CB-B4CF-B54A-8CC6-64FF5ACC59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buFont typeface="Arial" panose="020B0604020202020204" pitchFamily="34" charset="0"/>
              <a:buChar char="•"/>
              <a:defRPr sz="1200">
                <a:solidFill>
                  <a:srgbClr val="045C75"/>
                </a:solidFill>
                <a:latin typeface="Comic Sans MS" panose="030F0902030302020204" pitchFamily="66" charset="0"/>
              </a:defRPr>
            </a:lvl1pPr>
          </a:lstStyle>
          <a:p>
            <a:fld id="{7C7CB037-F756-F644-A63D-DEB55F5D0682}" type="slidenum">
              <a:rPr lang="en-US" altLang="zh-CN"/>
              <a:pPr/>
              <a:t>‹#›</a:t>
            </a:fld>
            <a:endParaRPr lang="en-US" altLang="zh-CN"/>
          </a:p>
        </p:txBody>
      </p:sp>
      <p:pic>
        <p:nvPicPr>
          <p:cNvPr id="1034" name="图片 1">
            <a:extLst>
              <a:ext uri="{FF2B5EF4-FFF2-40B4-BE49-F238E27FC236}">
                <a16:creationId xmlns:a16="http://schemas.microsoft.com/office/drawing/2014/main" id="{DDF749C9-0894-3446-96DA-EA355B2CB45A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1219200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0" descr="英语周报标志">
            <a:extLst>
              <a:ext uri="{FF2B5EF4-FFF2-40B4-BE49-F238E27FC236}">
                <a16:creationId xmlns:a16="http://schemas.microsoft.com/office/drawing/2014/main" id="{69B612A7-11AB-3C40-B233-A2D545EC88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95250"/>
            <a:ext cx="24384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11">
            <a:extLst>
              <a:ext uri="{FF2B5EF4-FFF2-40B4-BE49-F238E27FC236}">
                <a16:creationId xmlns:a16="http://schemas.microsoft.com/office/drawing/2014/main" id="{4A28DDDF-FA9D-A94F-8D9E-496BE0EBE5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50400" y="76201"/>
            <a:ext cx="2540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sz="1800" dirty="0">
                <a:solidFill>
                  <a:srgbClr val="5F5F5F"/>
                </a:solidFill>
                <a:latin typeface="Comic Sans MS" panose="030F0702030302020204" pitchFamily="66" charset="0"/>
              </a:rPr>
              <a:t>Unit 3 Grammar</a:t>
            </a:r>
          </a:p>
        </p:txBody>
      </p:sp>
    </p:spTree>
    <p:extLst>
      <p:ext uri="{BB962C8B-B14F-4D97-AF65-F5344CB8AC3E}">
        <p14:creationId xmlns:p14="http://schemas.microsoft.com/office/powerpoint/2010/main" val="732566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2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2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2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2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2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CF27886-F9D1-6D42-9E44-C4C25AEA1BB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733967E0-F544-6340-89D4-2E21DC5A29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86131880-1209-E04C-A478-3BFB98B55B3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F4F002B7-CBA8-C048-BB9F-B712B03786FB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4FF8A5B-387B-864E-A2EF-DE9D6A7A905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2A658FB-1A96-2243-B466-5090980A4FA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03473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</p:sldLayoutIdLst>
  <p:transition spd="med">
    <p:checker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2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EB6A300-454E-C844-AA6D-0C7550D293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21420000">
            <a:off x="506882" y="417355"/>
            <a:ext cx="5428489" cy="2577034"/>
          </a:xfrm>
        </p:spPr>
        <p:txBody>
          <a:bodyPr>
            <a:normAutofit/>
          </a:bodyPr>
          <a:lstStyle/>
          <a:p>
            <a:r>
              <a:rPr kumimoji="1" lang="zh-CN" altLang="en-US" dirty="0"/>
              <a:t>语法复习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5FBC53C-BF49-3D4F-B90A-11DAC20EAA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21420000">
            <a:off x="642404" y="3006281"/>
            <a:ext cx="5424749" cy="1549681"/>
          </a:xfrm>
        </p:spPr>
        <p:txBody>
          <a:bodyPr>
            <a:normAutofit fontScale="70000" lnSpcReduction="20000"/>
          </a:bodyPr>
          <a:lstStyle/>
          <a:p>
            <a:r>
              <a:rPr kumimoji="1" lang="en-US" altLang="zh-CN" sz="6000" dirty="0">
                <a:solidFill>
                  <a:srgbClr val="7030A0"/>
                </a:solidFill>
              </a:rPr>
              <a:t>Grammar</a:t>
            </a:r>
          </a:p>
          <a:p>
            <a:r>
              <a:rPr kumimoji="1" lang="zh-CN" altLang="en-US" sz="6000" dirty="0">
                <a:solidFill>
                  <a:srgbClr val="7030A0"/>
                </a:solidFill>
              </a:rPr>
              <a:t>形容词和副词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37858F25-2CEF-3444-89A8-56837EA3C3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20000">
            <a:off x="6649378" y="373505"/>
            <a:ext cx="3785142" cy="381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211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Rectangle 4">
            <a:extLst>
              <a:ext uri="{FF2B5EF4-FFF2-40B4-BE49-F238E27FC236}">
                <a16:creationId xmlns:a16="http://schemas.microsoft.com/office/drawing/2014/main" id="{E9FF4C23-838E-9E46-888F-577416B9B2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0800" y="981075"/>
            <a:ext cx="4179888" cy="579438"/>
          </a:xfrm>
          <a:prstGeom prst="rect">
            <a:avLst/>
          </a:prstGeom>
          <a:solidFill>
            <a:srgbClr val="64C7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3200">
                <a:solidFill>
                  <a:srgbClr val="FFFFFF"/>
                </a:solidFill>
                <a:latin typeface="Arial" panose="020B0604020202020204" pitchFamily="34" charset="0"/>
                <a:ea typeface="迷你简大黑" pitchFamily="65" charset="-122"/>
              </a:rPr>
              <a:t>专题</a:t>
            </a:r>
            <a:r>
              <a:rPr lang="zh-CN" altLang="en-US" sz="3200">
                <a:solidFill>
                  <a:srgbClr val="FFFFFF"/>
                </a:solidFill>
                <a:latin typeface="Arial" panose="020B0604020202020204" pitchFamily="34" charset="0"/>
                <a:ea typeface="迷你简大黑" pitchFamily="65" charset="-122"/>
              </a:rPr>
              <a:t>八</a:t>
            </a:r>
            <a:r>
              <a:rPr lang="zh-CN" altLang="zh-CN" sz="3200">
                <a:solidFill>
                  <a:srgbClr val="FFFFFF"/>
                </a:solidFill>
                <a:latin typeface="Arial" panose="020B0604020202020204" pitchFamily="34" charset="0"/>
                <a:ea typeface="迷你简大黑" pitchFamily="65" charset="-122"/>
              </a:rPr>
              <a:t>  </a:t>
            </a:r>
            <a:r>
              <a:rPr lang="zh-CN" altLang="en-US" sz="3200">
                <a:solidFill>
                  <a:srgbClr val="FFFFFF"/>
                </a:solidFill>
                <a:latin typeface="Arial" panose="020B0604020202020204" pitchFamily="34" charset="0"/>
                <a:ea typeface="迷你简大黑" pitchFamily="65" charset="-122"/>
              </a:rPr>
              <a:t> 形容词和副词</a:t>
            </a:r>
          </a:p>
        </p:txBody>
      </p:sp>
      <p:pic>
        <p:nvPicPr>
          <p:cNvPr id="70661" name="Picture 5">
            <a:extLst>
              <a:ext uri="{FF2B5EF4-FFF2-40B4-BE49-F238E27FC236}">
                <a16:creationId xmlns:a16="http://schemas.microsoft.com/office/drawing/2014/main" id="{3D3E7984-4C18-CC42-B74D-D3C8084618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59490"/>
            <a:ext cx="12186892" cy="4217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直线连接符 2">
            <a:extLst>
              <a:ext uri="{FF2B5EF4-FFF2-40B4-BE49-F238E27FC236}">
                <a16:creationId xmlns:a16="http://schemas.microsoft.com/office/drawing/2014/main" id="{F43A3A15-C3BA-FB46-993F-61DC8EAD8C03}"/>
              </a:ext>
            </a:extLst>
          </p:cNvPr>
          <p:cNvCxnSpPr>
            <a:cxnSpLocks/>
          </p:cNvCxnSpPr>
          <p:nvPr/>
        </p:nvCxnSpPr>
        <p:spPr>
          <a:xfrm>
            <a:off x="463826" y="2968487"/>
            <a:ext cx="1170981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线连接符 5">
            <a:extLst>
              <a:ext uri="{FF2B5EF4-FFF2-40B4-BE49-F238E27FC236}">
                <a16:creationId xmlns:a16="http://schemas.microsoft.com/office/drawing/2014/main" id="{1824B20F-E689-7940-A480-CEFC61885920}"/>
              </a:ext>
            </a:extLst>
          </p:cNvPr>
          <p:cNvCxnSpPr>
            <a:cxnSpLocks/>
          </p:cNvCxnSpPr>
          <p:nvPr/>
        </p:nvCxnSpPr>
        <p:spPr>
          <a:xfrm>
            <a:off x="468243" y="3455504"/>
            <a:ext cx="5031409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线连接符 8">
            <a:extLst>
              <a:ext uri="{FF2B5EF4-FFF2-40B4-BE49-F238E27FC236}">
                <a16:creationId xmlns:a16="http://schemas.microsoft.com/office/drawing/2014/main" id="{37461D08-AA09-7542-A35C-ED6C63884002}"/>
              </a:ext>
            </a:extLst>
          </p:cNvPr>
          <p:cNvCxnSpPr>
            <a:cxnSpLocks/>
          </p:cNvCxnSpPr>
          <p:nvPr/>
        </p:nvCxnSpPr>
        <p:spPr>
          <a:xfrm>
            <a:off x="468243" y="4416287"/>
            <a:ext cx="660841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线连接符 10">
            <a:extLst>
              <a:ext uri="{FF2B5EF4-FFF2-40B4-BE49-F238E27FC236}">
                <a16:creationId xmlns:a16="http://schemas.microsoft.com/office/drawing/2014/main" id="{691A532C-C315-F046-AEE2-1C5278EAF1BC}"/>
              </a:ext>
            </a:extLst>
          </p:cNvPr>
          <p:cNvCxnSpPr>
            <a:cxnSpLocks/>
          </p:cNvCxnSpPr>
          <p:nvPr/>
        </p:nvCxnSpPr>
        <p:spPr>
          <a:xfrm>
            <a:off x="6226314" y="5807351"/>
            <a:ext cx="4401929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6021721"/>
      </p:ext>
    </p:extLst>
  </p:cSld>
  <p:clrMapOvr>
    <a:masterClrMapping/>
  </p:clrMapOvr>
  <p:transition spd="med">
    <p:checke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>
            <a:extLst>
              <a:ext uri="{FF2B5EF4-FFF2-40B4-BE49-F238E27FC236}">
                <a16:creationId xmlns:a16="http://schemas.microsoft.com/office/drawing/2014/main" id="{394CBAA4-A759-6449-B13D-ECA3FB4D0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4322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6803" name="Picture 3">
            <a:extLst>
              <a:ext uri="{FF2B5EF4-FFF2-40B4-BE49-F238E27FC236}">
                <a16:creationId xmlns:a16="http://schemas.microsoft.com/office/drawing/2014/main" id="{5CFE68AF-7CEC-BB4D-9A22-CD9F65FFCF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447"/>
          <a:stretch>
            <a:fillRect/>
          </a:stretch>
        </p:blipFill>
        <p:spPr bwMode="auto">
          <a:xfrm>
            <a:off x="0" y="5194851"/>
            <a:ext cx="12192000" cy="1444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7874822"/>
      </p:ext>
    </p:extLst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>
            <a:extLst>
              <a:ext uri="{FF2B5EF4-FFF2-40B4-BE49-F238E27FC236}">
                <a16:creationId xmlns:a16="http://schemas.microsoft.com/office/drawing/2014/main" id="{F03012A3-49C7-2D44-82CE-0C2F7636D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70207" cy="4784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779" name="Picture 3">
            <a:extLst>
              <a:ext uri="{FF2B5EF4-FFF2-40B4-BE49-F238E27FC236}">
                <a16:creationId xmlns:a16="http://schemas.microsoft.com/office/drawing/2014/main" id="{43594F48-A1A1-1748-A823-569FD51A2E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553"/>
          <a:stretch>
            <a:fillRect/>
          </a:stretch>
        </p:blipFill>
        <p:spPr bwMode="auto">
          <a:xfrm>
            <a:off x="-1" y="5229225"/>
            <a:ext cx="12170207" cy="1264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6457475"/>
      </p:ext>
    </p:extLst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7CD1E1A5-EF06-A24F-8478-D59C3DDFDD4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97581" y="962699"/>
            <a:ext cx="10249334" cy="5144864"/>
          </a:xfrm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  <a:spAutoFit/>
          </a:bodyPr>
          <a:lstStyle/>
          <a:p>
            <a:pPr marL="476250" indent="-476250" defTabSz="70485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How to form the comparative of adjectives:</a:t>
            </a:r>
            <a:endParaRPr lang="zh-CN" altLang="en-US" sz="3200" b="1" dirty="0">
              <a:solidFill>
                <a:srgbClr val="0000FF"/>
              </a:solidFill>
            </a:endParaRPr>
          </a:p>
          <a:p>
            <a:pPr marL="476250" indent="-476250" defTabSz="70485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3200" b="1" dirty="0"/>
              <a:t>1)</a:t>
            </a:r>
            <a:r>
              <a:rPr lang="zh-CN" altLang="en-US" sz="3200" b="1" dirty="0"/>
              <a:t>在形容词</a:t>
            </a:r>
            <a:r>
              <a:rPr lang="en-US" altLang="zh-CN" sz="3200" b="1" dirty="0"/>
              <a:t>(</a:t>
            </a:r>
            <a:r>
              <a:rPr lang="zh-CN" altLang="en-US" sz="3200" b="1" dirty="0"/>
              <a:t>单音节或少数双音节</a:t>
            </a:r>
            <a:r>
              <a:rPr lang="en-US" altLang="zh-CN" sz="3200" b="1" dirty="0"/>
              <a:t>)</a:t>
            </a:r>
            <a:r>
              <a:rPr lang="zh-CN" altLang="en-US" sz="3200" b="1" dirty="0"/>
              <a:t>后直接加</a:t>
            </a:r>
            <a:r>
              <a:rPr lang="en-US" altLang="zh-CN" sz="3200" b="1" dirty="0"/>
              <a:t>-</a:t>
            </a:r>
            <a:r>
              <a:rPr lang="en-US" altLang="zh-CN" sz="3200" b="1" dirty="0" err="1"/>
              <a:t>er</a:t>
            </a:r>
            <a:r>
              <a:rPr lang="zh-CN" altLang="en-US" sz="3200" b="1" dirty="0"/>
              <a:t>。</a:t>
            </a:r>
          </a:p>
          <a:p>
            <a:pPr marL="476250" indent="-476250" defTabSz="70485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short – short</a:t>
            </a:r>
            <a:r>
              <a:rPr lang="en-US" altLang="zh-CN" sz="3200" b="1" u="sng" dirty="0">
                <a:solidFill>
                  <a:srgbClr val="7030A0"/>
                </a:solidFill>
              </a:rPr>
              <a:t>er</a:t>
            </a:r>
            <a:r>
              <a:rPr lang="en-US" altLang="zh-CN" sz="3200" b="1" dirty="0">
                <a:solidFill>
                  <a:srgbClr val="FF0000"/>
                </a:solidFill>
              </a:rPr>
              <a:t>			small -- small</a:t>
            </a:r>
            <a:r>
              <a:rPr lang="en-US" altLang="zh-CN" sz="3200" b="1" u="sng" dirty="0">
                <a:solidFill>
                  <a:srgbClr val="7030A0"/>
                </a:solidFill>
              </a:rPr>
              <a:t>er</a:t>
            </a:r>
          </a:p>
          <a:p>
            <a:pPr marL="476250" indent="-476250" defTabSz="70485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clever</a:t>
            </a:r>
            <a:r>
              <a:rPr lang="zh-CN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–</a:t>
            </a:r>
            <a:r>
              <a:rPr lang="zh-CN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clever</a:t>
            </a:r>
            <a:r>
              <a:rPr lang="en-US" altLang="zh-CN" sz="3200" b="1" u="sng" dirty="0">
                <a:solidFill>
                  <a:srgbClr val="7030A0"/>
                </a:solidFill>
              </a:rPr>
              <a:t>er</a:t>
            </a:r>
            <a:r>
              <a:rPr lang="en-US" altLang="zh-CN" sz="3200" b="1" dirty="0">
                <a:solidFill>
                  <a:srgbClr val="FF0000"/>
                </a:solidFill>
              </a:rPr>
              <a:t>		narrow -- narrow</a:t>
            </a:r>
            <a:r>
              <a:rPr lang="en-US" altLang="zh-CN" sz="3200" b="1" u="sng" dirty="0">
                <a:solidFill>
                  <a:srgbClr val="7030A0"/>
                </a:solidFill>
              </a:rPr>
              <a:t>er</a:t>
            </a:r>
          </a:p>
          <a:p>
            <a:pPr marL="476250" indent="-476250" defTabSz="70485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3200" b="1" dirty="0"/>
              <a:t>2)</a:t>
            </a:r>
            <a:r>
              <a:rPr lang="zh-CN" altLang="en-US" sz="3200" b="1" dirty="0"/>
              <a:t>以不发音的</a:t>
            </a:r>
            <a:r>
              <a:rPr lang="en-US" altLang="zh-CN" sz="3200" b="1" dirty="0"/>
              <a:t>e</a:t>
            </a:r>
            <a:r>
              <a:rPr lang="zh-CN" altLang="en-US" sz="3200" b="1" dirty="0"/>
              <a:t>结尾，直接加 </a:t>
            </a:r>
            <a:r>
              <a:rPr lang="en-US" altLang="zh-CN" sz="3200" b="1" dirty="0"/>
              <a:t>r.</a:t>
            </a:r>
          </a:p>
          <a:p>
            <a:pPr marL="476250" indent="-476250" defTabSz="70485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nice -- nice</a:t>
            </a:r>
            <a:r>
              <a:rPr lang="en-US" altLang="zh-CN" sz="3200" b="1" u="sng" dirty="0">
                <a:solidFill>
                  <a:srgbClr val="7030A0"/>
                </a:solidFill>
              </a:rPr>
              <a:t>r</a:t>
            </a:r>
            <a:r>
              <a:rPr lang="en-US" altLang="zh-CN" sz="3200" b="1" dirty="0">
                <a:solidFill>
                  <a:srgbClr val="FF0000"/>
                </a:solidFill>
              </a:rPr>
              <a:t>  			safe – safe</a:t>
            </a:r>
            <a:r>
              <a:rPr lang="en-US" altLang="zh-CN" sz="3200" b="1" u="sng" dirty="0">
                <a:solidFill>
                  <a:srgbClr val="7030A0"/>
                </a:solidFill>
              </a:rPr>
              <a:t>r</a:t>
            </a:r>
          </a:p>
          <a:p>
            <a:pPr marL="476250" indent="-476250" defTabSz="70485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large – large</a:t>
            </a:r>
            <a:r>
              <a:rPr lang="en-US" altLang="zh-CN" sz="3200" b="1" u="sng" dirty="0">
                <a:solidFill>
                  <a:srgbClr val="7030A0"/>
                </a:solidFill>
              </a:rPr>
              <a:t>r</a:t>
            </a:r>
            <a:r>
              <a:rPr lang="en-US" altLang="zh-CN" sz="3200" b="1" dirty="0">
                <a:solidFill>
                  <a:srgbClr val="FF0000"/>
                </a:solidFill>
              </a:rPr>
              <a:t>			wide -- wide</a:t>
            </a:r>
            <a:r>
              <a:rPr lang="en-US" altLang="zh-CN" sz="3200" b="1" u="sng" dirty="0">
                <a:solidFill>
                  <a:srgbClr val="7030A0"/>
                </a:solidFill>
              </a:rPr>
              <a:t>r</a:t>
            </a:r>
          </a:p>
          <a:p>
            <a:pPr marL="476250" indent="-476250" defTabSz="70485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FF0000"/>
                </a:solidFill>
              </a:rPr>
              <a:t>特例：</a:t>
            </a:r>
            <a:r>
              <a:rPr lang="en-US" altLang="zh-CN" sz="3200" b="1" dirty="0">
                <a:solidFill>
                  <a:srgbClr val="FF0000"/>
                </a:solidFill>
              </a:rPr>
              <a:t>free</a:t>
            </a:r>
            <a:r>
              <a:rPr lang="zh-CN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--</a:t>
            </a:r>
            <a:r>
              <a:rPr lang="zh-CN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free</a:t>
            </a:r>
            <a:r>
              <a:rPr lang="en-US" altLang="zh-CN" sz="3200" b="1" u="sng" dirty="0">
                <a:solidFill>
                  <a:srgbClr val="7030A0"/>
                </a:solidFill>
              </a:rPr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4336385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>
            <a:extLst>
              <a:ext uri="{FF2B5EF4-FFF2-40B4-BE49-F238E27FC236}">
                <a16:creationId xmlns:a16="http://schemas.microsoft.com/office/drawing/2014/main" id="{4F0E3FC0-552C-FD4E-9913-4DCFB5D5101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14400" y="836613"/>
            <a:ext cx="10296395" cy="4768228"/>
          </a:xfrm>
        </p:spPr>
        <p:txBody>
          <a:bodyPr/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/>
              <a:t>3) 在重读闭音节词（</a:t>
            </a:r>
            <a:r>
              <a:rPr lang="zh-CN" altLang="en-US" sz="3200" b="1" dirty="0">
                <a:solidFill>
                  <a:srgbClr val="FF0000"/>
                </a:solidFill>
              </a:rPr>
              <a:t>辅元辅</a:t>
            </a:r>
            <a:r>
              <a:rPr lang="zh-CN" altLang="en-US" sz="3200" b="1" dirty="0"/>
              <a:t>）末, 双写末尾的辅音字母, 再加-er。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</a:rPr>
              <a:t>big – </a:t>
            </a:r>
            <a:r>
              <a:rPr lang="zh-CN" altLang="en-US" sz="3200" b="1" dirty="0"/>
              <a:t>bi</a:t>
            </a:r>
            <a:r>
              <a:rPr lang="zh-CN" altLang="en-US" sz="3200" b="1" u="sng" dirty="0">
                <a:solidFill>
                  <a:srgbClr val="FF0000"/>
                </a:solidFill>
              </a:rPr>
              <a:t>gger</a:t>
            </a:r>
            <a:r>
              <a:rPr lang="en-US" altLang="zh-CN" sz="3200" b="1" dirty="0">
                <a:solidFill>
                  <a:srgbClr val="FF0000"/>
                </a:solidFill>
              </a:rPr>
              <a:t>		</a:t>
            </a:r>
            <a:r>
              <a:rPr lang="zh-CN" altLang="en-US" sz="3200" b="1" dirty="0">
                <a:solidFill>
                  <a:srgbClr val="FF0000"/>
                </a:solidFill>
              </a:rPr>
              <a:t>thin – </a:t>
            </a:r>
            <a:r>
              <a:rPr lang="zh-CN" altLang="en-US" sz="3200" b="1" dirty="0">
                <a:solidFill>
                  <a:srgbClr val="002060"/>
                </a:solidFill>
              </a:rPr>
              <a:t>thi</a:t>
            </a:r>
            <a:r>
              <a:rPr lang="zh-CN" altLang="en-US" sz="3200" b="1" u="sng" dirty="0">
                <a:solidFill>
                  <a:srgbClr val="FF0000"/>
                </a:solidFill>
              </a:rPr>
              <a:t>nner</a:t>
            </a:r>
            <a:r>
              <a:rPr lang="zh-CN" altLang="en-US" sz="3200" b="1" dirty="0">
                <a:solidFill>
                  <a:srgbClr val="FF0000"/>
                </a:solidFill>
              </a:rPr>
              <a:t> </a:t>
            </a:r>
            <a:r>
              <a:rPr lang="zh-CN" altLang="en-US" sz="3200" b="1" dirty="0"/>
              <a:t> </a:t>
            </a:r>
            <a:endParaRPr lang="en-US" altLang="zh-CN" sz="3200" b="1" dirty="0"/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/>
              <a:t>hot – ho</a:t>
            </a:r>
            <a:r>
              <a:rPr lang="en-US" altLang="zh-CN" sz="3200" b="1" u="sng" dirty="0">
                <a:solidFill>
                  <a:srgbClr val="FF0000"/>
                </a:solidFill>
              </a:rPr>
              <a:t>tter</a:t>
            </a:r>
            <a:r>
              <a:rPr lang="en-US" altLang="zh-CN" sz="3200" b="1" dirty="0"/>
              <a:t>		fat -- fa</a:t>
            </a:r>
            <a:r>
              <a:rPr lang="en-US" altLang="zh-CN" sz="3200" b="1" u="sng" dirty="0">
                <a:solidFill>
                  <a:srgbClr val="FF0000"/>
                </a:solidFill>
              </a:rPr>
              <a:t>tter</a:t>
            </a:r>
            <a:r>
              <a:rPr lang="en-US" altLang="zh-CN" sz="3200" b="1" dirty="0"/>
              <a:t>	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3200" b="1" dirty="0"/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/>
              <a:t>4) 以“辅音字母+ y”结尾的双音节词，改y为i加-er。</a:t>
            </a:r>
            <a:endParaRPr lang="en-US" altLang="zh-CN" sz="3200" b="1" dirty="0"/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</a:rPr>
              <a:t>easy – </a:t>
            </a:r>
            <a:r>
              <a:rPr lang="zh-CN" altLang="en-US" sz="3200" b="1" dirty="0"/>
              <a:t>eas</a:t>
            </a:r>
            <a:r>
              <a:rPr lang="zh-CN" altLang="en-US" sz="3200" b="1" u="sng" dirty="0">
                <a:solidFill>
                  <a:srgbClr val="FF0000"/>
                </a:solidFill>
              </a:rPr>
              <a:t>ier</a:t>
            </a:r>
            <a:r>
              <a:rPr lang="zh-CN" altLang="en-US" sz="3200" b="1" dirty="0">
                <a:solidFill>
                  <a:srgbClr val="FF0000"/>
                </a:solidFill>
              </a:rPr>
              <a:t>     </a:t>
            </a:r>
            <a:r>
              <a:rPr lang="en-US" altLang="zh-CN" sz="3200" b="1" dirty="0">
                <a:solidFill>
                  <a:srgbClr val="FF0000"/>
                </a:solidFill>
              </a:rPr>
              <a:t>		</a:t>
            </a:r>
            <a:r>
              <a:rPr lang="zh-CN" altLang="en-US" sz="3200" b="1" dirty="0">
                <a:solidFill>
                  <a:srgbClr val="FF0000"/>
                </a:solidFill>
              </a:rPr>
              <a:t>happy – </a:t>
            </a:r>
            <a:r>
              <a:rPr lang="zh-CN" altLang="en-US" sz="3200" b="1" dirty="0"/>
              <a:t>happ</a:t>
            </a:r>
            <a:r>
              <a:rPr lang="zh-CN" altLang="en-US" sz="3200" b="1" u="sng" dirty="0">
                <a:solidFill>
                  <a:srgbClr val="FF0000"/>
                </a:solidFill>
              </a:rPr>
              <a:t>ier</a:t>
            </a:r>
            <a:endParaRPr lang="en-US" altLang="zh-CN" sz="3200" b="1" u="sng" dirty="0">
              <a:solidFill>
                <a:srgbClr val="FF0000"/>
              </a:solidFill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heavy – </a:t>
            </a:r>
            <a:r>
              <a:rPr lang="en-US" altLang="zh-CN" sz="3200" b="1" dirty="0"/>
              <a:t>heav</a:t>
            </a:r>
            <a:r>
              <a:rPr lang="en-US" altLang="zh-CN" sz="3200" b="1" u="sng" dirty="0">
                <a:solidFill>
                  <a:srgbClr val="FF0000"/>
                </a:solidFill>
              </a:rPr>
              <a:t>ier</a:t>
            </a:r>
            <a:r>
              <a:rPr lang="en-US" altLang="zh-CN" sz="3200" b="1" dirty="0">
                <a:solidFill>
                  <a:srgbClr val="FF0000"/>
                </a:solidFill>
              </a:rPr>
              <a:t>		busy -- </a:t>
            </a:r>
            <a:r>
              <a:rPr lang="en-US" altLang="zh-CN" sz="3200" b="1" dirty="0"/>
              <a:t>bus</a:t>
            </a:r>
            <a:r>
              <a:rPr lang="en-US" altLang="zh-CN" sz="3200" b="1" u="sng" dirty="0">
                <a:solidFill>
                  <a:srgbClr val="FF0000"/>
                </a:solidFill>
              </a:rPr>
              <a:t>ier</a:t>
            </a:r>
            <a:r>
              <a:rPr lang="zh-CN" altLang="en-US" sz="3200" b="1" dirty="0"/>
              <a:t> </a:t>
            </a:r>
            <a:endParaRPr lang="en-US" altLang="zh-CN" sz="3200" b="1" dirty="0"/>
          </a:p>
        </p:txBody>
      </p:sp>
    </p:spTree>
    <p:extLst>
      <p:ext uri="{BB962C8B-B14F-4D97-AF65-F5344CB8AC3E}">
        <p14:creationId xmlns:p14="http://schemas.microsoft.com/office/powerpoint/2010/main" val="71059839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>
            <a:extLst>
              <a:ext uri="{FF2B5EF4-FFF2-40B4-BE49-F238E27FC236}">
                <a16:creationId xmlns:a16="http://schemas.microsoft.com/office/drawing/2014/main" id="{29B105C9-1153-2C44-850D-8532DA89566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92313" y="1513018"/>
            <a:ext cx="8229600" cy="2761525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/>
              <a:t>5) 多音节词和部分双音节词在词前加more。</a:t>
            </a:r>
            <a:endParaRPr lang="en-US" altLang="zh-CN" sz="3200" b="1" dirty="0"/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proper</a:t>
            </a:r>
            <a:r>
              <a:rPr lang="zh-CN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----</a:t>
            </a:r>
            <a:r>
              <a:rPr lang="zh-CN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more proper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eager ---- more eager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</a:rPr>
              <a:t>delicious </a:t>
            </a:r>
            <a:r>
              <a:rPr lang="en-US" altLang="zh-CN" sz="3200" b="1" dirty="0">
                <a:solidFill>
                  <a:srgbClr val="FF0000"/>
                </a:solidFill>
              </a:rPr>
              <a:t>----</a:t>
            </a:r>
            <a:r>
              <a:rPr lang="zh-CN" altLang="en-US" sz="3200" b="1" dirty="0">
                <a:solidFill>
                  <a:srgbClr val="FF0000"/>
                </a:solidFill>
              </a:rPr>
              <a:t> more delicious   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</a:rPr>
              <a:t>interesting </a:t>
            </a:r>
            <a:r>
              <a:rPr lang="en-US" altLang="zh-CN" sz="3200" b="1" dirty="0">
                <a:solidFill>
                  <a:srgbClr val="FF0000"/>
                </a:solidFill>
              </a:rPr>
              <a:t>----</a:t>
            </a:r>
            <a:r>
              <a:rPr lang="zh-CN" altLang="en-US" sz="3200" b="1" dirty="0">
                <a:solidFill>
                  <a:srgbClr val="FF0000"/>
                </a:solidFill>
              </a:rPr>
              <a:t> more interesting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686361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>
            <a:extLst>
              <a:ext uri="{FF2B5EF4-FFF2-40B4-BE49-F238E27FC236}">
                <a16:creationId xmlns:a16="http://schemas.microsoft.com/office/drawing/2014/main" id="{279AE970-1AB6-FA47-A854-03D27D09E8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0068" y="760413"/>
            <a:ext cx="9384072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How to form the superlative of adjectives:</a:t>
            </a:r>
            <a:endParaRPr lang="zh-CN" altLang="en-US" sz="3200" b="1" dirty="0">
              <a:solidFill>
                <a:srgbClr val="0000FF"/>
              </a:solidFill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a. </a:t>
            </a:r>
            <a:r>
              <a:rPr lang="zh-CN" altLang="en-US" sz="3200" b="1" dirty="0">
                <a:solidFill>
                  <a:srgbClr val="000000"/>
                </a:solidFill>
              </a:rPr>
              <a:t>直接加</a:t>
            </a:r>
            <a:r>
              <a:rPr lang="en-US" altLang="zh-CN" sz="3200" b="1" dirty="0">
                <a:solidFill>
                  <a:srgbClr val="000000"/>
                </a:solidFill>
              </a:rPr>
              <a:t>-</a:t>
            </a:r>
            <a:r>
              <a:rPr lang="en-US" altLang="zh-CN" sz="3200" b="1" dirty="0" err="1">
                <a:solidFill>
                  <a:srgbClr val="000000"/>
                </a:solidFill>
              </a:rPr>
              <a:t>est</a:t>
            </a:r>
            <a:r>
              <a:rPr lang="zh-CN" altLang="en-US" sz="3200" b="1" dirty="0">
                <a:solidFill>
                  <a:srgbClr val="000000"/>
                </a:solidFill>
              </a:rPr>
              <a:t>。</a:t>
            </a:r>
            <a:endParaRPr lang="en-US" altLang="zh-CN" sz="3200" b="1" dirty="0">
              <a:solidFill>
                <a:srgbClr val="000000"/>
              </a:solidFill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short--shortest   small—smallest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zh-CN" sz="3200" b="1" dirty="0">
              <a:solidFill>
                <a:srgbClr val="FF0000"/>
              </a:solidFill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b. </a:t>
            </a:r>
            <a:r>
              <a:rPr lang="zh-CN" altLang="en-US" sz="3200" b="1" dirty="0">
                <a:solidFill>
                  <a:srgbClr val="000000"/>
                </a:solidFill>
              </a:rPr>
              <a:t>以</a:t>
            </a:r>
            <a:r>
              <a:rPr lang="en-US" altLang="zh-CN" sz="3200" b="1" dirty="0">
                <a:solidFill>
                  <a:srgbClr val="000000"/>
                </a:solidFill>
              </a:rPr>
              <a:t>-e </a:t>
            </a:r>
            <a:r>
              <a:rPr lang="zh-CN" altLang="en-US" sz="3200" b="1" dirty="0">
                <a:solidFill>
                  <a:srgbClr val="000000"/>
                </a:solidFill>
              </a:rPr>
              <a:t>结尾的形容词，最高级加</a:t>
            </a:r>
            <a:r>
              <a:rPr lang="en-US" altLang="zh-CN" sz="3200" b="1" dirty="0" err="1">
                <a:solidFill>
                  <a:srgbClr val="000000"/>
                </a:solidFill>
              </a:rPr>
              <a:t>st</a:t>
            </a:r>
            <a:r>
              <a:rPr lang="zh-CN" altLang="en-US" sz="3200" b="1" dirty="0">
                <a:solidFill>
                  <a:srgbClr val="000000"/>
                </a:solidFill>
              </a:rPr>
              <a:t>。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large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—</a:t>
            </a:r>
            <a:r>
              <a:rPr lang="en-US" altLang="zh-CN" sz="3200" b="1" dirty="0">
                <a:solidFill>
                  <a:srgbClr val="FF0000"/>
                </a:solidFill>
              </a:rPr>
              <a:t>largest   nice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—</a:t>
            </a:r>
            <a:r>
              <a:rPr lang="en-US" altLang="zh-CN" sz="3200" b="1" dirty="0">
                <a:solidFill>
                  <a:srgbClr val="FF0000"/>
                </a:solidFill>
              </a:rPr>
              <a:t>nicest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zh-CN" sz="3200" b="1" dirty="0">
              <a:solidFill>
                <a:srgbClr val="FF0000"/>
              </a:solidFill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c. </a:t>
            </a:r>
            <a:r>
              <a:rPr lang="zh-CN" altLang="en-US" sz="3200" b="1" dirty="0">
                <a:solidFill>
                  <a:srgbClr val="000000"/>
                </a:solidFill>
              </a:rPr>
              <a:t>以辅音字母</a:t>
            </a:r>
            <a:r>
              <a:rPr lang="en-US" altLang="zh-CN" sz="3200" b="1" dirty="0">
                <a:solidFill>
                  <a:srgbClr val="000000"/>
                </a:solidFill>
              </a:rPr>
              <a:t>+y</a:t>
            </a:r>
            <a:r>
              <a:rPr lang="zh-CN" altLang="en-US" sz="3200" b="1" dirty="0">
                <a:solidFill>
                  <a:srgbClr val="000000"/>
                </a:solidFill>
              </a:rPr>
              <a:t>结尾的形容词，变</a:t>
            </a:r>
            <a:r>
              <a:rPr lang="en-US" altLang="zh-CN" sz="3200" b="1" dirty="0">
                <a:solidFill>
                  <a:srgbClr val="000000"/>
                </a:solidFill>
              </a:rPr>
              <a:t>y</a:t>
            </a:r>
            <a:r>
              <a:rPr lang="zh-CN" altLang="en-US" sz="3200" b="1" dirty="0">
                <a:solidFill>
                  <a:srgbClr val="000000"/>
                </a:solidFill>
              </a:rPr>
              <a:t>为</a:t>
            </a:r>
            <a:r>
              <a:rPr lang="en-US" altLang="zh-CN" sz="3200" b="1" dirty="0" err="1">
                <a:solidFill>
                  <a:srgbClr val="000000"/>
                </a:solidFill>
              </a:rPr>
              <a:t>i</a:t>
            </a:r>
            <a:r>
              <a:rPr lang="en-US" altLang="zh-CN" sz="3200" b="1" dirty="0">
                <a:solidFill>
                  <a:srgbClr val="000000"/>
                </a:solidFill>
              </a:rPr>
              <a:t> + </a:t>
            </a:r>
            <a:r>
              <a:rPr lang="en-US" altLang="zh-CN" sz="3200" b="1" dirty="0" err="1">
                <a:solidFill>
                  <a:srgbClr val="000000"/>
                </a:solidFill>
              </a:rPr>
              <a:t>est</a:t>
            </a:r>
            <a:r>
              <a:rPr lang="zh-CN" altLang="en-US" sz="3200" b="1" dirty="0">
                <a:solidFill>
                  <a:srgbClr val="000000"/>
                </a:solidFill>
              </a:rPr>
              <a:t>。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busy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—</a:t>
            </a:r>
            <a:r>
              <a:rPr lang="en-US" altLang="zh-CN" sz="3200" b="1" dirty="0">
                <a:solidFill>
                  <a:srgbClr val="FF0000"/>
                </a:solidFill>
              </a:rPr>
              <a:t>busiest    heavy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—</a:t>
            </a:r>
            <a:r>
              <a:rPr lang="en-US" altLang="zh-CN" sz="3200" b="1" dirty="0">
                <a:solidFill>
                  <a:srgbClr val="FF0000"/>
                </a:solidFill>
              </a:rPr>
              <a:t>heaviest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   </a:t>
            </a:r>
            <a:endParaRPr lang="zh-CN" altLang="en-US" sz="3200" b="1" dirty="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5348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63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63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638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>
            <a:extLst>
              <a:ext uri="{FF2B5EF4-FFF2-40B4-BE49-F238E27FC236}">
                <a16:creationId xmlns:a16="http://schemas.microsoft.com/office/drawing/2014/main" id="{D911CAAF-CE06-9C4B-806F-4492294C2D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2733" y="780783"/>
            <a:ext cx="10341734" cy="5903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d. </a:t>
            </a:r>
            <a:r>
              <a:rPr lang="zh-CN" altLang="en-US" sz="3200" b="1" dirty="0">
                <a:solidFill>
                  <a:srgbClr val="000000"/>
                </a:solidFill>
              </a:rPr>
              <a:t>以重读闭音节结尾，双写最后一个辅音字母，再</a:t>
            </a:r>
            <a:r>
              <a:rPr lang="en-US" altLang="zh-CN" sz="3200" b="1" dirty="0">
                <a:solidFill>
                  <a:srgbClr val="000000"/>
                </a:solidFill>
              </a:rPr>
              <a:t>+</a:t>
            </a:r>
            <a:r>
              <a:rPr lang="en-US" altLang="zh-CN" sz="3200" b="1" dirty="0" err="1">
                <a:solidFill>
                  <a:srgbClr val="000000"/>
                </a:solidFill>
              </a:rPr>
              <a:t>est</a:t>
            </a:r>
            <a:r>
              <a:rPr lang="zh-CN" altLang="en-US" sz="3200" b="1" dirty="0">
                <a:solidFill>
                  <a:srgbClr val="000000"/>
                </a:solidFill>
              </a:rPr>
              <a:t>。  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big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—</a:t>
            </a:r>
            <a:r>
              <a:rPr lang="en-US" altLang="zh-CN" sz="3200" b="1" dirty="0">
                <a:solidFill>
                  <a:srgbClr val="FF0000"/>
                </a:solidFill>
              </a:rPr>
              <a:t>big</a:t>
            </a:r>
            <a:r>
              <a:rPr lang="en-US" altLang="zh-CN" sz="3200" b="1" dirty="0">
                <a:solidFill>
                  <a:srgbClr val="7030A0"/>
                </a:solidFill>
              </a:rPr>
              <a:t>gest</a:t>
            </a:r>
            <a:r>
              <a:rPr lang="en-US" altLang="zh-CN" sz="3200" b="1" dirty="0">
                <a:solidFill>
                  <a:srgbClr val="FF0000"/>
                </a:solidFill>
              </a:rPr>
              <a:t>   			thin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—</a:t>
            </a:r>
            <a:r>
              <a:rPr lang="en-US" altLang="zh-CN" sz="3200" b="1" dirty="0">
                <a:solidFill>
                  <a:srgbClr val="FF0000"/>
                </a:solidFill>
              </a:rPr>
              <a:t>thin</a:t>
            </a:r>
            <a:r>
              <a:rPr lang="en-US" altLang="zh-CN" sz="3200" b="1" dirty="0">
                <a:solidFill>
                  <a:srgbClr val="7030A0"/>
                </a:solidFill>
              </a:rPr>
              <a:t>nest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fat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—</a:t>
            </a:r>
            <a:r>
              <a:rPr lang="en-US" altLang="zh-CN" sz="3200" b="1" dirty="0">
                <a:solidFill>
                  <a:srgbClr val="FF0000"/>
                </a:solidFill>
              </a:rPr>
              <a:t>fat</a:t>
            </a:r>
            <a:r>
              <a:rPr lang="en-US" altLang="zh-CN" sz="3200" b="1" dirty="0">
                <a:solidFill>
                  <a:srgbClr val="7030A0"/>
                </a:solidFill>
              </a:rPr>
              <a:t>test</a:t>
            </a:r>
            <a:r>
              <a:rPr lang="en-US" altLang="zh-CN" sz="3200" b="1" dirty="0">
                <a:solidFill>
                  <a:srgbClr val="FF0000"/>
                </a:solidFill>
              </a:rPr>
              <a:t>       			hot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—</a:t>
            </a:r>
            <a:r>
              <a:rPr lang="en-US" altLang="zh-CN" sz="3200" b="1" dirty="0">
                <a:solidFill>
                  <a:srgbClr val="FF0000"/>
                </a:solidFill>
              </a:rPr>
              <a:t>hot</a:t>
            </a:r>
            <a:r>
              <a:rPr lang="en-US" altLang="zh-CN" sz="3200" b="1" dirty="0">
                <a:solidFill>
                  <a:srgbClr val="7030A0"/>
                </a:solidFill>
              </a:rPr>
              <a:t>test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zh-CN" sz="3200" b="1" dirty="0">
              <a:solidFill>
                <a:srgbClr val="7030A0"/>
              </a:solidFill>
            </a:endParaRPr>
          </a:p>
          <a:p>
            <a:pPr defTabSz="914400" eaLnBrk="1" fontAlgn="base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e. </a:t>
            </a:r>
            <a:r>
              <a:rPr lang="zh-CN" altLang="en-US" sz="3200" b="1" dirty="0">
                <a:solidFill>
                  <a:srgbClr val="000000"/>
                </a:solidFill>
              </a:rPr>
              <a:t>多音节和部分双音节形容词，</a:t>
            </a:r>
            <a:r>
              <a:rPr lang="en-US" altLang="zh-CN" sz="3200" b="1" dirty="0">
                <a:solidFill>
                  <a:srgbClr val="000000"/>
                </a:solidFill>
              </a:rPr>
              <a:t>+ most </a:t>
            </a:r>
            <a:r>
              <a:rPr lang="zh-CN" altLang="en-US" sz="3200" b="1" dirty="0">
                <a:solidFill>
                  <a:srgbClr val="000000"/>
                </a:solidFill>
              </a:rPr>
              <a:t>构成最高级。</a:t>
            </a:r>
          </a:p>
          <a:p>
            <a:pPr defTabSz="914400" eaLnBrk="1" fontAlgn="base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	</a:t>
            </a:r>
            <a:r>
              <a:rPr lang="en-US" altLang="zh-CN" sz="3200" b="1" dirty="0">
                <a:solidFill>
                  <a:srgbClr val="FF0000"/>
                </a:solidFill>
              </a:rPr>
              <a:t>proper</a:t>
            </a:r>
            <a:r>
              <a:rPr lang="zh-CN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----</a:t>
            </a:r>
            <a:r>
              <a:rPr lang="zh-CN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b="1" dirty="0">
                <a:solidFill>
                  <a:srgbClr val="7030A0"/>
                </a:solidFill>
              </a:rPr>
              <a:t>most</a:t>
            </a:r>
            <a:r>
              <a:rPr lang="en-US" altLang="zh-CN" sz="3200" b="1" dirty="0">
                <a:solidFill>
                  <a:srgbClr val="FF0000"/>
                </a:solidFill>
              </a:rPr>
              <a:t> proper</a:t>
            </a:r>
            <a:r>
              <a:rPr lang="zh-CN" altLang="en-US" sz="3200" b="1" dirty="0">
                <a:solidFill>
                  <a:srgbClr val="FF0000"/>
                </a:solidFill>
              </a:rPr>
              <a:t>    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defTabSz="914400" eaLnBrk="1" fontAlgn="base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	</a:t>
            </a:r>
            <a:r>
              <a:rPr lang="en-US" altLang="zh-CN" sz="3200" b="1" dirty="0">
                <a:solidFill>
                  <a:srgbClr val="FF0000"/>
                </a:solidFill>
              </a:rPr>
              <a:t>important</a:t>
            </a:r>
            <a:r>
              <a:rPr lang="zh-CN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—</a:t>
            </a:r>
            <a:r>
              <a:rPr lang="zh-CN" altLang="en-US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7030A0"/>
                </a:solidFill>
              </a:rPr>
              <a:t>most</a:t>
            </a:r>
            <a:r>
              <a:rPr lang="en-US" altLang="zh-CN" sz="3200" b="1" dirty="0">
                <a:solidFill>
                  <a:srgbClr val="FF0000"/>
                </a:solidFill>
              </a:rPr>
              <a:t> important</a:t>
            </a:r>
          </a:p>
          <a:p>
            <a:pPr defTabSz="914400" eaLnBrk="1" fontAlgn="base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	difficult</a:t>
            </a:r>
            <a:r>
              <a:rPr lang="zh-CN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—</a:t>
            </a:r>
            <a:r>
              <a:rPr lang="zh-CN" altLang="en-US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7030A0"/>
                </a:solidFill>
              </a:rPr>
              <a:t>most</a:t>
            </a:r>
            <a:r>
              <a:rPr lang="en-US" altLang="zh-CN" sz="3200" b="1" dirty="0">
                <a:solidFill>
                  <a:srgbClr val="FF0000"/>
                </a:solidFill>
              </a:rPr>
              <a:t> difficult   </a:t>
            </a:r>
            <a:endParaRPr lang="en-US" altLang="zh-CN" sz="3200" b="1" dirty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zh-CN" sz="3200" b="1" dirty="0">
              <a:solidFill>
                <a:srgbClr val="7030A0"/>
              </a:solidFill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zh-CN" sz="3200" b="1" dirty="0">
              <a:solidFill>
                <a:srgbClr val="7030A0"/>
              </a:solidFill>
              <a:cs typeface="Times New Roman" panose="02020603050405020304" pitchFamily="18" charset="0"/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zh-CN" sz="3200" b="1" dirty="0">
              <a:solidFill>
                <a:srgbClr val="7030A0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3803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>
            <a:extLst>
              <a:ext uri="{FF2B5EF4-FFF2-40B4-BE49-F238E27FC236}">
                <a16:creationId xmlns:a16="http://schemas.microsoft.com/office/drawing/2014/main" id="{7A2BF3C5-967D-4B48-A15D-9796A54A2E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82824"/>
            <a:ext cx="12181344" cy="2125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7827" name="Picture 3">
            <a:extLst>
              <a:ext uri="{FF2B5EF4-FFF2-40B4-BE49-F238E27FC236}">
                <a16:creationId xmlns:a16="http://schemas.microsoft.com/office/drawing/2014/main" id="{9F5EDAA6-FEF4-0843-BCA5-40C2B02EC9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6" y="3008243"/>
            <a:ext cx="12183490" cy="270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直线连接符 2">
            <a:extLst>
              <a:ext uri="{FF2B5EF4-FFF2-40B4-BE49-F238E27FC236}">
                <a16:creationId xmlns:a16="http://schemas.microsoft.com/office/drawing/2014/main" id="{12624D33-E971-C847-80C3-C3BBC31A41E2}"/>
              </a:ext>
            </a:extLst>
          </p:cNvPr>
          <p:cNvCxnSpPr>
            <a:cxnSpLocks/>
          </p:cNvCxnSpPr>
          <p:nvPr/>
        </p:nvCxnSpPr>
        <p:spPr>
          <a:xfrm>
            <a:off x="702365" y="3429000"/>
            <a:ext cx="11105322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线连接符 6">
            <a:extLst>
              <a:ext uri="{FF2B5EF4-FFF2-40B4-BE49-F238E27FC236}">
                <a16:creationId xmlns:a16="http://schemas.microsoft.com/office/drawing/2014/main" id="{FCDDAC3D-62D0-714C-85C4-9BB2E6C9CCE3}"/>
              </a:ext>
            </a:extLst>
          </p:cNvPr>
          <p:cNvCxnSpPr>
            <a:cxnSpLocks/>
          </p:cNvCxnSpPr>
          <p:nvPr/>
        </p:nvCxnSpPr>
        <p:spPr>
          <a:xfrm>
            <a:off x="702365" y="4827104"/>
            <a:ext cx="9170505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>
            <a:extLst>
              <a:ext uri="{FF2B5EF4-FFF2-40B4-BE49-F238E27FC236}">
                <a16:creationId xmlns:a16="http://schemas.microsoft.com/office/drawing/2014/main" id="{C39AD753-1112-1D48-8A56-8B75B561D5F4}"/>
              </a:ext>
            </a:extLst>
          </p:cNvPr>
          <p:cNvSpPr txBox="1"/>
          <p:nvPr/>
        </p:nvSpPr>
        <p:spPr>
          <a:xfrm>
            <a:off x="5883966" y="3637964"/>
            <a:ext cx="55306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>
                <a:solidFill>
                  <a:srgbClr val="FF0000"/>
                </a:solidFill>
              </a:rPr>
              <a:t>friendly-_________-__________</a:t>
            </a:r>
            <a:endParaRPr kumimoji="1"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F43517C-783B-454F-AD51-EE35032C370C}"/>
              </a:ext>
            </a:extLst>
          </p:cNvPr>
          <p:cNvSpPr txBox="1"/>
          <p:nvPr/>
        </p:nvSpPr>
        <p:spPr>
          <a:xfrm>
            <a:off x="7427167" y="3604832"/>
            <a:ext cx="17219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>
                <a:solidFill>
                  <a:srgbClr val="FF0000"/>
                </a:solidFill>
              </a:rPr>
              <a:t>friendlier</a:t>
            </a:r>
            <a:endParaRPr kumimoji="1"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D04DD538-226B-BA42-A758-DCBDC4DFC2A4}"/>
              </a:ext>
            </a:extLst>
          </p:cNvPr>
          <p:cNvSpPr txBox="1"/>
          <p:nvPr/>
        </p:nvSpPr>
        <p:spPr>
          <a:xfrm>
            <a:off x="9420907" y="3571701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>
                <a:solidFill>
                  <a:srgbClr val="FF0000"/>
                </a:solidFill>
              </a:rPr>
              <a:t>friendliest</a:t>
            </a:r>
            <a:endParaRPr kumimoji="1"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32915"/>
      </p:ext>
    </p:extLst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>
            <a:extLst>
              <a:ext uri="{FF2B5EF4-FFF2-40B4-BE49-F238E27FC236}">
                <a16:creationId xmlns:a16="http://schemas.microsoft.com/office/drawing/2014/main" id="{B939A6E3-9561-EC47-9032-4599AF28D8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9113" y="585789"/>
            <a:ext cx="2656496" cy="1153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lnSpc>
                <a:spcPts val="43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不规则变化：</a:t>
            </a:r>
          </a:p>
          <a:p>
            <a:pPr defTabSz="914400" eaLnBrk="1" fontAlgn="base" hangingPunct="1">
              <a:lnSpc>
                <a:spcPts val="43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zh-CN" altLang="en-US" sz="3200" b="1" dirty="0">
              <a:solidFill>
                <a:srgbClr val="000000"/>
              </a:solidFill>
            </a:endParaRPr>
          </a:p>
        </p:txBody>
      </p:sp>
      <p:graphicFrame>
        <p:nvGraphicFramePr>
          <p:cNvPr id="30723" name="Group 3">
            <a:extLst>
              <a:ext uri="{FF2B5EF4-FFF2-40B4-BE49-F238E27FC236}">
                <a16:creationId xmlns:a16="http://schemas.microsoft.com/office/drawing/2014/main" id="{D4FC059C-B6C6-104C-9178-DA0B734592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9855006"/>
              </p:ext>
            </p:extLst>
          </p:nvPr>
        </p:nvGraphicFramePr>
        <p:xfrm>
          <a:off x="1830388" y="1433514"/>
          <a:ext cx="8443912" cy="4467225"/>
        </p:xfrm>
        <a:graphic>
          <a:graphicData uri="http://schemas.openxmlformats.org/drawingml/2006/table">
            <a:tbl>
              <a:tblPr/>
              <a:tblGrid>
                <a:gridCol w="2611437">
                  <a:extLst>
                    <a:ext uri="{9D8B030D-6E8A-4147-A177-3AD203B41FA5}">
                      <a16:colId xmlns:a16="http://schemas.microsoft.com/office/drawing/2014/main" val="2694718555"/>
                    </a:ext>
                  </a:extLst>
                </a:gridCol>
                <a:gridCol w="2784475">
                  <a:extLst>
                    <a:ext uri="{9D8B030D-6E8A-4147-A177-3AD203B41FA5}">
                      <a16:colId xmlns:a16="http://schemas.microsoft.com/office/drawing/2014/main" val="2959410242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70100040"/>
                    </a:ext>
                  </a:extLst>
                </a:gridCol>
              </a:tblGrid>
              <a:tr h="6381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pitchFamily="2" charset="2"/>
                        <a:defRPr sz="2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2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4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原级</a:t>
                      </a:r>
                      <a:endParaRPr kumimoji="0" lang="zh-CN" altLang="en-US" sz="4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pitchFamily="2" charset="2"/>
                        <a:defRPr sz="2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2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4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比较级</a:t>
                      </a:r>
                      <a:endParaRPr kumimoji="0" lang="zh-CN" altLang="en-US" sz="4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pitchFamily="2" charset="2"/>
                        <a:defRPr sz="2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2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4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最高级</a:t>
                      </a:r>
                      <a:endParaRPr kumimoji="0" lang="zh-CN" altLang="en-US" sz="4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9076319"/>
                  </a:ext>
                </a:extLst>
              </a:tr>
              <a:tr h="6381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pitchFamily="2" charset="2"/>
                        <a:defRPr sz="2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2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4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good /well</a:t>
                      </a:r>
                      <a:endParaRPr kumimoji="0" lang="en-US" altLang="zh-CN" sz="4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pitchFamily="2" charset="2"/>
                        <a:defRPr sz="2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2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4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better</a:t>
                      </a:r>
                      <a:endParaRPr kumimoji="0" lang="en-US" altLang="zh-CN" sz="4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pitchFamily="2" charset="2"/>
                        <a:defRPr sz="2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2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4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best</a:t>
                      </a:r>
                      <a:endParaRPr kumimoji="0" lang="en-US" altLang="zh-CN" sz="4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8849018"/>
                  </a:ext>
                </a:extLst>
              </a:tr>
              <a:tr h="6381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pitchFamily="2" charset="2"/>
                        <a:defRPr sz="2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2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4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bad /ill</a:t>
                      </a:r>
                      <a:endParaRPr kumimoji="0" lang="en-US" altLang="zh-CN" sz="4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pitchFamily="2" charset="2"/>
                        <a:defRPr sz="2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2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4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worse </a:t>
                      </a:r>
                      <a:endParaRPr kumimoji="0" lang="en-US" altLang="zh-CN" sz="4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pitchFamily="2" charset="2"/>
                        <a:defRPr sz="2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2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4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worst</a:t>
                      </a:r>
                      <a:endParaRPr kumimoji="0" lang="en-US" altLang="zh-CN" sz="4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9065630"/>
                  </a:ext>
                </a:extLst>
              </a:tr>
              <a:tr h="6381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pitchFamily="2" charset="2"/>
                        <a:defRPr sz="2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2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4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little</a:t>
                      </a:r>
                      <a:endParaRPr kumimoji="0" lang="en-US" altLang="zh-CN" sz="4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pitchFamily="2" charset="2"/>
                        <a:defRPr sz="2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2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4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less</a:t>
                      </a:r>
                      <a:endParaRPr kumimoji="0" lang="en-US" altLang="zh-CN" sz="4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pitchFamily="2" charset="2"/>
                        <a:defRPr sz="2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2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4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least</a:t>
                      </a:r>
                      <a:endParaRPr kumimoji="0" lang="en-US" altLang="zh-CN" sz="4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4742243"/>
                  </a:ext>
                </a:extLst>
              </a:tr>
              <a:tr h="6381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pitchFamily="2" charset="2"/>
                        <a:defRPr sz="2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2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4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many /much</a:t>
                      </a:r>
                      <a:endParaRPr kumimoji="0" lang="en-US" altLang="zh-CN" sz="4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pitchFamily="2" charset="2"/>
                        <a:defRPr sz="2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2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4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more</a:t>
                      </a:r>
                      <a:endParaRPr kumimoji="0" lang="en-US" altLang="zh-CN" sz="4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pitchFamily="2" charset="2"/>
                        <a:defRPr sz="2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2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4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most</a:t>
                      </a:r>
                      <a:endParaRPr kumimoji="0" lang="en-US" altLang="zh-CN" sz="4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0458523"/>
                  </a:ext>
                </a:extLst>
              </a:tr>
              <a:tr h="6381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pitchFamily="2" charset="2"/>
                        <a:defRPr sz="2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2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4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far </a:t>
                      </a:r>
                      <a:endParaRPr kumimoji="0" lang="en-US" altLang="zh-CN" sz="4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pitchFamily="2" charset="2"/>
                        <a:defRPr sz="2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2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4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farther /further</a:t>
                      </a:r>
                      <a:endParaRPr kumimoji="0" lang="en-US" altLang="zh-CN" sz="4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pitchFamily="2" charset="2"/>
                        <a:defRPr sz="2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2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4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farthest /furthest</a:t>
                      </a:r>
                      <a:endParaRPr kumimoji="0" lang="en-US" altLang="zh-CN" sz="4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1116382"/>
                  </a:ext>
                </a:extLst>
              </a:tr>
              <a:tr h="6381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pitchFamily="2" charset="2"/>
                        <a:defRPr sz="2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2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4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old</a:t>
                      </a:r>
                      <a:endParaRPr kumimoji="0" lang="en-US" altLang="zh-CN" sz="4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pitchFamily="2" charset="2"/>
                        <a:defRPr sz="2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2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4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older /elder</a:t>
                      </a:r>
                      <a:endParaRPr kumimoji="0" lang="en-US" altLang="zh-CN" sz="4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pitchFamily="2" charset="2"/>
                        <a:defRPr sz="2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2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4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oldest /eldest</a:t>
                      </a:r>
                      <a:endParaRPr kumimoji="0" lang="en-US" altLang="zh-CN" sz="4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5348768"/>
                  </a:ext>
                </a:extLst>
              </a:tr>
            </a:tbl>
          </a:graphicData>
        </a:graphic>
      </p:graphicFrame>
      <p:sp>
        <p:nvSpPr>
          <p:cNvPr id="2" name="文本框 1">
            <a:extLst>
              <a:ext uri="{FF2B5EF4-FFF2-40B4-BE49-F238E27FC236}">
                <a16:creationId xmlns:a16="http://schemas.microsoft.com/office/drawing/2014/main" id="{DF6594D2-D874-3E4E-9827-9AF2D616D0D1}"/>
              </a:ext>
            </a:extLst>
          </p:cNvPr>
          <p:cNvSpPr txBox="1"/>
          <p:nvPr/>
        </p:nvSpPr>
        <p:spPr>
          <a:xfrm>
            <a:off x="4549697" y="2219092"/>
            <a:ext cx="237521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kumimoji="1"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96B789E-623F-9B45-8F28-281630DDFDE0}"/>
              </a:ext>
            </a:extLst>
          </p:cNvPr>
          <p:cNvSpPr txBox="1"/>
          <p:nvPr/>
        </p:nvSpPr>
        <p:spPr>
          <a:xfrm>
            <a:off x="7269006" y="2219092"/>
            <a:ext cx="237521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kumimoji="1" lang="zh-CN" altLang="en-US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0AE00B7-6041-344C-AE23-06E2C2D2DA3C}"/>
              </a:ext>
            </a:extLst>
          </p:cNvPr>
          <p:cNvSpPr txBox="1"/>
          <p:nvPr/>
        </p:nvSpPr>
        <p:spPr>
          <a:xfrm>
            <a:off x="4549697" y="2892754"/>
            <a:ext cx="237521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kumimoji="1" lang="zh-CN" altLang="en-US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6C50C8C-72B1-FC4F-AD4E-DAB6A4377CB4}"/>
              </a:ext>
            </a:extLst>
          </p:cNvPr>
          <p:cNvSpPr txBox="1"/>
          <p:nvPr/>
        </p:nvSpPr>
        <p:spPr>
          <a:xfrm>
            <a:off x="7269006" y="2892754"/>
            <a:ext cx="237521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kumimoji="1"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874D33E1-7148-DD4B-89FB-2C86BC3596EA}"/>
              </a:ext>
            </a:extLst>
          </p:cNvPr>
          <p:cNvSpPr txBox="1"/>
          <p:nvPr/>
        </p:nvSpPr>
        <p:spPr>
          <a:xfrm>
            <a:off x="4549697" y="3486298"/>
            <a:ext cx="237521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kumimoji="1"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7910DF88-ED9C-1D41-92D7-BD0BE01353E4}"/>
              </a:ext>
            </a:extLst>
          </p:cNvPr>
          <p:cNvSpPr txBox="1"/>
          <p:nvPr/>
        </p:nvSpPr>
        <p:spPr>
          <a:xfrm>
            <a:off x="7383422" y="3482460"/>
            <a:ext cx="237521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kumimoji="1" lang="zh-CN" altLang="en-US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9C857E5D-6E87-AB46-8FC0-C25DA1D255B8}"/>
              </a:ext>
            </a:extLst>
          </p:cNvPr>
          <p:cNvSpPr txBox="1"/>
          <p:nvPr/>
        </p:nvSpPr>
        <p:spPr>
          <a:xfrm>
            <a:off x="4549697" y="4166375"/>
            <a:ext cx="237521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kumimoji="1" lang="zh-CN" altLang="en-US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9DF16F73-132E-734C-8AD5-7ED1BCD9B2A4}"/>
              </a:ext>
            </a:extLst>
          </p:cNvPr>
          <p:cNvSpPr txBox="1"/>
          <p:nvPr/>
        </p:nvSpPr>
        <p:spPr>
          <a:xfrm>
            <a:off x="7383422" y="4162537"/>
            <a:ext cx="237521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kumimoji="1" lang="zh-CN" altLang="en-US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5468A8BC-7099-EE4F-B8CA-D15118B6B068}"/>
              </a:ext>
            </a:extLst>
          </p:cNvPr>
          <p:cNvSpPr txBox="1"/>
          <p:nvPr/>
        </p:nvSpPr>
        <p:spPr>
          <a:xfrm>
            <a:off x="4549696" y="4820608"/>
            <a:ext cx="255119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kumimoji="1"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CF639E4F-1656-2842-B4AF-E5A458F6CD0A}"/>
              </a:ext>
            </a:extLst>
          </p:cNvPr>
          <p:cNvSpPr txBox="1"/>
          <p:nvPr/>
        </p:nvSpPr>
        <p:spPr>
          <a:xfrm>
            <a:off x="7383421" y="4816770"/>
            <a:ext cx="270355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kumimoji="1" lang="zh-CN" altLang="en-US" dirty="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A9C1EA34-C782-A647-93E8-32F0828311E9}"/>
              </a:ext>
            </a:extLst>
          </p:cNvPr>
          <p:cNvSpPr txBox="1"/>
          <p:nvPr/>
        </p:nvSpPr>
        <p:spPr>
          <a:xfrm>
            <a:off x="7383421" y="5353634"/>
            <a:ext cx="270355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kumimoji="1" lang="zh-CN" altLang="en-US" dirty="0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270E14F9-2F9E-6847-905F-E760DB63624D}"/>
              </a:ext>
            </a:extLst>
          </p:cNvPr>
          <p:cNvSpPr txBox="1"/>
          <p:nvPr/>
        </p:nvSpPr>
        <p:spPr>
          <a:xfrm>
            <a:off x="4473514" y="5383432"/>
            <a:ext cx="270355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kumimoji="1" lang="zh-CN" altLang="en-US" dirty="0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CF8E82F4-F6DB-ED4E-ADAB-BB61699C6A2E}"/>
              </a:ext>
            </a:extLst>
          </p:cNvPr>
          <p:cNvSpPr txBox="1"/>
          <p:nvPr/>
        </p:nvSpPr>
        <p:spPr>
          <a:xfrm>
            <a:off x="7359619" y="5430507"/>
            <a:ext cx="270355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74905322"/>
      </p:ext>
    </p:extLst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>
            <a:extLst>
              <a:ext uri="{FF2B5EF4-FFF2-40B4-BE49-F238E27FC236}">
                <a16:creationId xmlns:a16="http://schemas.microsoft.com/office/drawing/2014/main" id="{8AE9B9E6-DBA4-B645-A00C-9868A43A46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同心圆 1">
            <a:extLst>
              <a:ext uri="{FF2B5EF4-FFF2-40B4-BE49-F238E27FC236}">
                <a16:creationId xmlns:a16="http://schemas.microsoft.com/office/drawing/2014/main" id="{2D7D352F-CD26-C343-BE1A-BD5294E4A835}"/>
              </a:ext>
            </a:extLst>
          </p:cNvPr>
          <p:cNvSpPr/>
          <p:nvPr/>
        </p:nvSpPr>
        <p:spPr>
          <a:xfrm>
            <a:off x="2332383" y="437322"/>
            <a:ext cx="728869" cy="689114"/>
          </a:xfrm>
          <a:prstGeom prst="donut">
            <a:avLst>
              <a:gd name="adj" fmla="val 461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5224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>
            <a:extLst>
              <a:ext uri="{FF2B5EF4-FFF2-40B4-BE49-F238E27FC236}">
                <a16:creationId xmlns:a16="http://schemas.microsoft.com/office/drawing/2014/main" id="{D911CAAF-CE06-9C4B-806F-4492294C2D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2733" y="594171"/>
            <a:ext cx="10341734" cy="7380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1. as+ </a:t>
            </a:r>
            <a:r>
              <a:rPr lang="en-US" altLang="zh-CN" sz="3200" b="1" dirty="0">
                <a:solidFill>
                  <a:srgbClr val="000000"/>
                </a:solidFill>
                <a:highlight>
                  <a:srgbClr val="FFFF00"/>
                </a:highlight>
              </a:rPr>
              <a:t>adj./adv</a:t>
            </a:r>
            <a:r>
              <a:rPr lang="zh-CN" altLang="en-US" sz="3200" b="1" dirty="0">
                <a:solidFill>
                  <a:srgbClr val="000000"/>
                </a:solidFill>
                <a:highlight>
                  <a:srgbClr val="FFFF00"/>
                </a:highlight>
              </a:rPr>
              <a:t>原级</a:t>
            </a:r>
            <a:r>
              <a:rPr lang="en-US" altLang="zh-CN" sz="3200" b="1" dirty="0">
                <a:solidFill>
                  <a:srgbClr val="000000"/>
                </a:solidFill>
                <a:highlight>
                  <a:srgbClr val="FFFF00"/>
                </a:highlight>
              </a:rPr>
              <a:t> </a:t>
            </a:r>
            <a:r>
              <a:rPr lang="en-US" altLang="zh-CN" sz="3200" b="1" dirty="0">
                <a:solidFill>
                  <a:srgbClr val="000000"/>
                </a:solidFill>
              </a:rPr>
              <a:t>+as </a:t>
            </a:r>
            <a:r>
              <a:rPr lang="zh-CN" altLang="en-US" sz="3200" b="1" dirty="0">
                <a:solidFill>
                  <a:srgbClr val="000000"/>
                </a:solidFill>
              </a:rPr>
              <a:t>和</a:t>
            </a:r>
            <a:r>
              <a:rPr lang="en-US" altLang="zh-CN" sz="3200" b="1" dirty="0">
                <a:solidFill>
                  <a:srgbClr val="000000"/>
                </a:solidFill>
              </a:rPr>
              <a:t> not so / as + </a:t>
            </a:r>
            <a:r>
              <a:rPr lang="en-US" altLang="zh-CN" sz="3200" b="1" dirty="0">
                <a:solidFill>
                  <a:srgbClr val="000000"/>
                </a:solidFill>
                <a:highlight>
                  <a:srgbClr val="FFFF00"/>
                </a:highlight>
              </a:rPr>
              <a:t>adj./adv.</a:t>
            </a:r>
            <a:r>
              <a:rPr lang="zh-CN" altLang="en-US" sz="3200" b="1" dirty="0">
                <a:solidFill>
                  <a:srgbClr val="000000"/>
                </a:solidFill>
                <a:highlight>
                  <a:srgbClr val="FFFF00"/>
                </a:highlight>
              </a:rPr>
              <a:t>原级</a:t>
            </a:r>
            <a:r>
              <a:rPr lang="en-US" altLang="zh-CN" sz="3200" b="1" dirty="0">
                <a:solidFill>
                  <a:srgbClr val="000000"/>
                </a:solidFill>
              </a:rPr>
              <a:t>+as</a:t>
            </a:r>
            <a:r>
              <a:rPr lang="zh-CN" altLang="en-US" sz="3200" b="1" dirty="0">
                <a:solidFill>
                  <a:srgbClr val="000000"/>
                </a:solidFill>
              </a:rPr>
              <a:t>。  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rgbClr val="FF0000"/>
                </a:solidFill>
              </a:rPr>
              <a:t>前者意为“和</a:t>
            </a:r>
            <a:r>
              <a:rPr lang="en-US" altLang="zh-CN" sz="3200" b="1" dirty="0">
                <a:solidFill>
                  <a:srgbClr val="FF0000"/>
                </a:solidFill>
              </a:rPr>
              <a:t>…</a:t>
            </a:r>
            <a:r>
              <a:rPr lang="zh-CN" altLang="en-US" sz="3200" b="1" dirty="0">
                <a:solidFill>
                  <a:srgbClr val="FF0000"/>
                </a:solidFill>
              </a:rPr>
              <a:t>一样”，后者意为“不及</a:t>
            </a:r>
            <a:r>
              <a:rPr lang="en-US" altLang="zh-CN" sz="3200" b="1" dirty="0">
                <a:solidFill>
                  <a:srgbClr val="FF0000"/>
                </a:solidFill>
              </a:rPr>
              <a:t>…</a:t>
            </a:r>
            <a:r>
              <a:rPr lang="zh-CN" altLang="en-US" sz="3200" b="1" dirty="0">
                <a:solidFill>
                  <a:srgbClr val="FF0000"/>
                </a:solidFill>
              </a:rPr>
              <a:t>”</a:t>
            </a:r>
            <a:endParaRPr lang="en-US" altLang="zh-CN" sz="3200" b="1" dirty="0">
              <a:solidFill>
                <a:srgbClr val="7030A0"/>
              </a:solidFill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rgbClr val="7030A0"/>
                </a:solidFill>
              </a:rPr>
              <a:t>这条河同那条河一样长。</a:t>
            </a:r>
            <a:endParaRPr lang="en-US" altLang="zh-CN" sz="3200" b="1" dirty="0">
              <a:solidFill>
                <a:srgbClr val="7030A0"/>
              </a:solidFill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The river is as </a:t>
            </a:r>
            <a:r>
              <a:rPr lang="en-US" altLang="zh-CN" sz="3200" b="1" u="sng" dirty="0">
                <a:solidFill>
                  <a:srgbClr val="FF0000"/>
                </a:solidFill>
              </a:rPr>
              <a:t>long</a:t>
            </a:r>
            <a:r>
              <a:rPr lang="en-US" altLang="zh-CN" sz="3200" b="1" dirty="0">
                <a:solidFill>
                  <a:srgbClr val="FF0000"/>
                </a:solidFill>
              </a:rPr>
              <a:t> as that one. (adj.)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rgbClr val="7030A0"/>
                </a:solidFill>
              </a:rPr>
              <a:t>你可以像其他人一样在这儿住那么久。</a:t>
            </a:r>
            <a:endParaRPr lang="en-US" altLang="zh-CN" sz="3200" b="1" dirty="0">
              <a:solidFill>
                <a:srgbClr val="7030A0"/>
              </a:solidFill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You can live here as </a:t>
            </a:r>
            <a:r>
              <a:rPr lang="en-US" altLang="zh-CN" sz="3200" b="1" u="sng" dirty="0">
                <a:solidFill>
                  <a:srgbClr val="FF0000"/>
                </a:solidFill>
              </a:rPr>
              <a:t>long </a:t>
            </a:r>
            <a:r>
              <a:rPr lang="en-US" altLang="zh-CN" sz="3200" b="1" dirty="0">
                <a:solidFill>
                  <a:srgbClr val="FF0000"/>
                </a:solidFill>
              </a:rPr>
              <a:t>as others did. (adv.)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rgbClr val="7030A0"/>
                </a:solidFill>
              </a:rPr>
              <a:t>只要我们尽最大努力，就能成功。</a:t>
            </a:r>
            <a:endParaRPr lang="en-US" altLang="zh-CN" sz="3200" b="1" dirty="0">
              <a:solidFill>
                <a:srgbClr val="7030A0"/>
              </a:solidFill>
            </a:endParaRPr>
          </a:p>
          <a:p>
            <a:pPr defTabSz="914400" eaLnBrk="1" fontAlgn="base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We can succeed </a:t>
            </a:r>
            <a:r>
              <a:rPr lang="en-US" altLang="zh-CN" sz="3200" b="1" u="sng" dirty="0">
                <a:solidFill>
                  <a:srgbClr val="FF0000"/>
                </a:solidFill>
              </a:rPr>
              <a:t>as long as </a:t>
            </a:r>
            <a:r>
              <a:rPr lang="en-US" altLang="zh-CN" sz="3200" b="1" dirty="0">
                <a:solidFill>
                  <a:srgbClr val="FF0000"/>
                </a:solidFill>
              </a:rPr>
              <a:t>we try our best.</a:t>
            </a:r>
          </a:p>
          <a:p>
            <a:pPr defTabSz="914400" eaLnBrk="1" fontAlgn="base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 (</a:t>
            </a:r>
            <a:r>
              <a:rPr lang="zh-CN" altLang="en-US" sz="3200" b="1" dirty="0">
                <a:solidFill>
                  <a:srgbClr val="FF0000"/>
                </a:solidFill>
              </a:rPr>
              <a:t>引导条件状语从句，意为“只要”</a:t>
            </a:r>
            <a:r>
              <a:rPr lang="en-US" altLang="zh-CN" sz="3200" b="1" dirty="0">
                <a:solidFill>
                  <a:srgbClr val="FF0000"/>
                </a:solidFill>
              </a:rPr>
              <a:t>)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rgbClr val="7030A0"/>
                </a:solidFill>
              </a:rPr>
              <a:t>你的咖啡质量不如我的好。</a:t>
            </a:r>
            <a:endParaRPr lang="en-US" altLang="zh-CN" sz="3200" b="1" dirty="0">
              <a:solidFill>
                <a:srgbClr val="7030A0"/>
              </a:solidFill>
            </a:endParaRPr>
          </a:p>
          <a:p>
            <a:pPr defTabSz="914400" eaLnBrk="1" fontAlgn="base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Your coffee is not so/as good as mine.</a:t>
            </a:r>
          </a:p>
          <a:p>
            <a:pPr defTabSz="914400" eaLnBrk="1" fontAlgn="base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zh-CN" sz="3200" b="1" dirty="0">
              <a:solidFill>
                <a:srgbClr val="7030A0"/>
              </a:solidFill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zh-CN" sz="3200" b="1" dirty="0">
              <a:solidFill>
                <a:srgbClr val="7030A0"/>
              </a:solidFill>
              <a:cs typeface="Times New Roman" panose="02020603050405020304" pitchFamily="18" charset="0"/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zh-CN" sz="3200" b="1" dirty="0">
              <a:solidFill>
                <a:srgbClr val="7030A0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08008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74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74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>
            <a:extLst>
              <a:ext uri="{FF2B5EF4-FFF2-40B4-BE49-F238E27FC236}">
                <a16:creationId xmlns:a16="http://schemas.microsoft.com/office/drawing/2014/main" id="{D911CAAF-CE06-9C4B-806F-4492294C2D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2732" y="594171"/>
            <a:ext cx="11151789" cy="7577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2. too+</a:t>
            </a:r>
            <a:r>
              <a:rPr lang="zh-CN" altLang="en-US" sz="3200" b="1" dirty="0">
                <a:solidFill>
                  <a:srgbClr val="000000"/>
                </a:solidFill>
              </a:rPr>
              <a:t>形容词或副词</a:t>
            </a:r>
            <a:r>
              <a:rPr lang="en-US" altLang="zh-CN" sz="3200" b="1" dirty="0">
                <a:solidFill>
                  <a:srgbClr val="000000"/>
                </a:solidFill>
              </a:rPr>
              <a:t>+to do</a:t>
            </a:r>
            <a:r>
              <a:rPr lang="zh-CN" altLang="en-US" sz="3200" b="1" dirty="0">
                <a:solidFill>
                  <a:srgbClr val="000000"/>
                </a:solidFill>
              </a:rPr>
              <a:t> 具有否定意义，表示“太</a:t>
            </a:r>
            <a:r>
              <a:rPr lang="en-US" altLang="zh-CN" sz="3200" b="1" dirty="0">
                <a:solidFill>
                  <a:srgbClr val="000000"/>
                </a:solidFill>
              </a:rPr>
              <a:t>…</a:t>
            </a:r>
            <a:r>
              <a:rPr lang="zh-CN" altLang="en-US" sz="3200" b="1" dirty="0">
                <a:solidFill>
                  <a:srgbClr val="000000"/>
                </a:solidFill>
              </a:rPr>
              <a:t>不能，太</a:t>
            </a:r>
            <a:r>
              <a:rPr lang="en-US" altLang="zh-CN" sz="3200" b="1" dirty="0">
                <a:solidFill>
                  <a:srgbClr val="000000"/>
                </a:solidFill>
              </a:rPr>
              <a:t>…</a:t>
            </a:r>
            <a:r>
              <a:rPr lang="zh-CN" altLang="en-US" sz="3200" b="1" dirty="0">
                <a:solidFill>
                  <a:srgbClr val="000000"/>
                </a:solidFill>
              </a:rPr>
              <a:t>不会”。</a:t>
            </a:r>
            <a:r>
              <a:rPr lang="zh-CN" altLang="en-US" sz="3200" b="1" dirty="0">
                <a:solidFill>
                  <a:srgbClr val="7030A0"/>
                </a:solidFill>
              </a:rPr>
              <a:t>这种结构相当于</a:t>
            </a:r>
            <a:r>
              <a:rPr lang="en-US" altLang="zh-CN" sz="3200" b="1" dirty="0">
                <a:solidFill>
                  <a:srgbClr val="7030A0"/>
                </a:solidFill>
              </a:rPr>
              <a:t>=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so … that …not</a:t>
            </a:r>
            <a:r>
              <a:rPr lang="zh-CN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;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not + adj. /adv.(</a:t>
            </a:r>
            <a:r>
              <a:rPr lang="zh-CN" altLang="en-US" sz="3200" b="1" dirty="0">
                <a:solidFill>
                  <a:srgbClr val="FF0000"/>
                </a:solidFill>
              </a:rPr>
              <a:t>反义形容词</a:t>
            </a:r>
            <a:r>
              <a:rPr lang="en-US" altLang="zh-CN" sz="3200" b="1" dirty="0">
                <a:solidFill>
                  <a:srgbClr val="FF0000"/>
                </a:solidFill>
              </a:rPr>
              <a:t>) +</a:t>
            </a:r>
            <a:r>
              <a:rPr lang="zh-CN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enough to do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rgbClr val="7030A0"/>
                </a:solidFill>
              </a:rPr>
              <a:t>太晚了，我们赶不上火车了。</a:t>
            </a:r>
            <a:endParaRPr lang="en-US" altLang="zh-CN" sz="3200" b="1" dirty="0">
              <a:solidFill>
                <a:srgbClr val="7030A0"/>
              </a:solidFill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It’s too late for us to catch the train.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7030A0"/>
                </a:solidFill>
              </a:rPr>
              <a:t>= We are so late that we can </a:t>
            </a:r>
            <a:r>
              <a:rPr lang="en-US" altLang="zh-CN" sz="3200" b="1" dirty="0">
                <a:solidFill>
                  <a:srgbClr val="FF0000"/>
                </a:solidFill>
              </a:rPr>
              <a:t>not</a:t>
            </a:r>
            <a:r>
              <a:rPr lang="en-US" altLang="zh-CN" sz="3200" b="1" dirty="0">
                <a:solidFill>
                  <a:srgbClr val="7030A0"/>
                </a:solidFill>
              </a:rPr>
              <a:t> catch the train.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7030A0"/>
                </a:solidFill>
              </a:rPr>
              <a:t>= We are </a:t>
            </a:r>
            <a:r>
              <a:rPr lang="en-US" altLang="zh-CN" sz="3200" b="1" dirty="0">
                <a:solidFill>
                  <a:srgbClr val="FF0000"/>
                </a:solidFill>
              </a:rPr>
              <a:t>not early </a:t>
            </a:r>
            <a:r>
              <a:rPr lang="en-US" altLang="zh-CN" sz="3200" b="1" dirty="0">
                <a:solidFill>
                  <a:srgbClr val="7030A0"/>
                </a:solidFill>
              </a:rPr>
              <a:t>enough to catch the train.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rgbClr val="7030A0"/>
                </a:solidFill>
              </a:rPr>
              <a:t>她太粗心了，不可能注意到这一点。</a:t>
            </a:r>
            <a:endParaRPr lang="en-US" altLang="zh-CN" sz="3200" b="1" dirty="0">
              <a:solidFill>
                <a:srgbClr val="7030A0"/>
              </a:solidFill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She is too careless to have noticed it.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7030A0"/>
                </a:solidFill>
              </a:rPr>
              <a:t>= She is so careless that she can </a:t>
            </a:r>
            <a:r>
              <a:rPr lang="en-US" altLang="zh-CN" sz="3200" b="1" dirty="0">
                <a:solidFill>
                  <a:srgbClr val="FF0000"/>
                </a:solidFill>
              </a:rPr>
              <a:t>not</a:t>
            </a:r>
            <a:r>
              <a:rPr lang="en-US" altLang="zh-CN" sz="3200" b="1" dirty="0">
                <a:solidFill>
                  <a:srgbClr val="7030A0"/>
                </a:solidFill>
              </a:rPr>
              <a:t> have noticed it.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7030A0"/>
                </a:solidFill>
              </a:rPr>
              <a:t>= She is </a:t>
            </a:r>
            <a:r>
              <a:rPr lang="en-US" altLang="zh-CN" sz="3200" b="1" dirty="0">
                <a:solidFill>
                  <a:srgbClr val="FF0000"/>
                </a:solidFill>
              </a:rPr>
              <a:t>not careful </a:t>
            </a:r>
            <a:r>
              <a:rPr lang="en-US" altLang="zh-CN" sz="3200" b="1" dirty="0">
                <a:solidFill>
                  <a:srgbClr val="7030A0"/>
                </a:solidFill>
              </a:rPr>
              <a:t>enough to have noticed it.</a:t>
            </a:r>
          </a:p>
          <a:p>
            <a:pPr defTabSz="914400" eaLnBrk="1" fontAlgn="base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zh-CN" sz="3200" b="1" dirty="0">
              <a:solidFill>
                <a:srgbClr val="7030A0"/>
              </a:solidFill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zh-CN" sz="3200" b="1" dirty="0">
              <a:solidFill>
                <a:srgbClr val="7030A0"/>
              </a:solidFill>
              <a:cs typeface="Times New Roman" panose="02020603050405020304" pitchFamily="18" charset="0"/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zh-CN" sz="3200" b="1" dirty="0">
              <a:solidFill>
                <a:srgbClr val="7030A0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2568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74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74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>
            <a:extLst>
              <a:ext uri="{FF2B5EF4-FFF2-40B4-BE49-F238E27FC236}">
                <a16:creationId xmlns:a16="http://schemas.microsoft.com/office/drawing/2014/main" id="{D911CAAF-CE06-9C4B-806F-4492294C2D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674" y="519526"/>
            <a:ext cx="11476652" cy="6986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3. X times as + adj./adv.</a:t>
            </a:r>
            <a:r>
              <a:rPr lang="zh-CN" altLang="en-US" sz="3200" b="1" dirty="0">
                <a:solidFill>
                  <a:srgbClr val="FF0000"/>
                </a:solidFill>
              </a:rPr>
              <a:t>原级 </a:t>
            </a:r>
            <a:r>
              <a:rPr lang="en-US" altLang="zh-CN" sz="3200" b="1" dirty="0">
                <a:solidFill>
                  <a:srgbClr val="FF0000"/>
                </a:solidFill>
              </a:rPr>
              <a:t>+</a:t>
            </a:r>
            <a:r>
              <a:rPr lang="zh-CN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as</a:t>
            </a:r>
            <a:r>
              <a:rPr lang="zh-CN" altLang="en-US" sz="3200" b="1" dirty="0">
                <a:solidFill>
                  <a:srgbClr val="FF0000"/>
                </a:solidFill>
              </a:rPr>
              <a:t>。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rgbClr val="7030A0"/>
                </a:solidFill>
              </a:rPr>
              <a:t>①</a:t>
            </a:r>
            <a:r>
              <a:rPr lang="en-US" altLang="zh-CN" sz="3200" b="1" dirty="0">
                <a:solidFill>
                  <a:srgbClr val="7030A0"/>
                </a:solidFill>
              </a:rPr>
              <a:t>A</a:t>
            </a:r>
            <a:r>
              <a:rPr lang="zh-CN" altLang="en-US" sz="3200" b="1" dirty="0">
                <a:solidFill>
                  <a:srgbClr val="7030A0"/>
                </a:solidFill>
              </a:rPr>
              <a:t>是</a:t>
            </a:r>
            <a:r>
              <a:rPr lang="en-US" altLang="zh-CN" sz="3200" b="1" dirty="0">
                <a:solidFill>
                  <a:srgbClr val="7030A0"/>
                </a:solidFill>
              </a:rPr>
              <a:t>B</a:t>
            </a:r>
            <a:r>
              <a:rPr lang="zh-CN" altLang="en-US" sz="3200" b="1" dirty="0">
                <a:solidFill>
                  <a:srgbClr val="7030A0"/>
                </a:solidFill>
              </a:rPr>
              <a:t>的</a:t>
            </a:r>
            <a:r>
              <a:rPr lang="en-US" altLang="zh-CN" sz="3200" b="1" dirty="0">
                <a:solidFill>
                  <a:srgbClr val="7030A0"/>
                </a:solidFill>
              </a:rPr>
              <a:t>X</a:t>
            </a:r>
            <a:r>
              <a:rPr lang="zh-CN" altLang="en-US" sz="3200" b="1" dirty="0">
                <a:solidFill>
                  <a:srgbClr val="7030A0"/>
                </a:solidFill>
              </a:rPr>
              <a:t>倍； ②</a:t>
            </a:r>
            <a:r>
              <a:rPr lang="en-US" altLang="zh-CN" sz="3200" b="1" dirty="0">
                <a:solidFill>
                  <a:srgbClr val="7030A0"/>
                </a:solidFill>
              </a:rPr>
              <a:t>A</a:t>
            </a:r>
            <a:r>
              <a:rPr lang="zh-CN" altLang="en-US" sz="3200" b="1" dirty="0">
                <a:solidFill>
                  <a:srgbClr val="7030A0"/>
                </a:solidFill>
              </a:rPr>
              <a:t>比</a:t>
            </a:r>
            <a:r>
              <a:rPr lang="en-US" altLang="zh-CN" sz="3200" b="1" dirty="0">
                <a:solidFill>
                  <a:srgbClr val="7030A0"/>
                </a:solidFill>
              </a:rPr>
              <a:t>B</a:t>
            </a:r>
            <a:r>
              <a:rPr lang="zh-CN" altLang="en-US" sz="3200" b="1" dirty="0">
                <a:solidFill>
                  <a:srgbClr val="7030A0"/>
                </a:solidFill>
              </a:rPr>
              <a:t>增加了（</a:t>
            </a:r>
            <a:r>
              <a:rPr lang="en-US" altLang="zh-CN" sz="3200" b="1" dirty="0">
                <a:solidFill>
                  <a:srgbClr val="7030A0"/>
                </a:solidFill>
              </a:rPr>
              <a:t>X-1</a:t>
            </a:r>
            <a:r>
              <a:rPr lang="zh-CN" altLang="en-US" sz="3200" b="1" dirty="0">
                <a:solidFill>
                  <a:srgbClr val="7030A0"/>
                </a:solidFill>
              </a:rPr>
              <a:t>）倍</a:t>
            </a:r>
            <a:endParaRPr lang="en-US" altLang="zh-CN" sz="3200" b="1" dirty="0">
              <a:solidFill>
                <a:srgbClr val="7030A0"/>
              </a:solidFill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rgbClr val="7030A0"/>
                </a:solidFill>
              </a:rPr>
              <a:t>杰克跑的速度是吉姆的三倍。</a:t>
            </a:r>
            <a:endParaRPr lang="en-US" altLang="zh-CN" sz="3200" b="1" dirty="0">
              <a:solidFill>
                <a:srgbClr val="7030A0"/>
              </a:solidFill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Jack runs three times as fast as Jim. 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rgbClr val="FF0000"/>
                </a:solidFill>
              </a:rPr>
              <a:t>也可以说成杰克跑的比吉姆快两倍。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4. X times + adj. /adv. </a:t>
            </a:r>
            <a:r>
              <a:rPr lang="zh-CN" altLang="en-US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比较级 （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greater, longer, faster</a:t>
            </a:r>
            <a:r>
              <a:rPr lang="zh-CN" altLang="en-US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）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+ than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rgbClr val="7030A0"/>
                </a:solidFill>
              </a:rPr>
              <a:t>① </a:t>
            </a:r>
            <a:r>
              <a:rPr lang="en-US" altLang="zh-CN" sz="3200" b="1" dirty="0">
                <a:solidFill>
                  <a:srgbClr val="7030A0"/>
                </a:solidFill>
              </a:rPr>
              <a:t>A </a:t>
            </a:r>
            <a:r>
              <a:rPr lang="zh-CN" altLang="en-US" sz="3200" b="1" dirty="0">
                <a:solidFill>
                  <a:srgbClr val="7030A0"/>
                </a:solidFill>
              </a:rPr>
              <a:t>比</a:t>
            </a:r>
            <a:r>
              <a:rPr lang="en-US" altLang="zh-CN" sz="3200" b="1" dirty="0">
                <a:solidFill>
                  <a:srgbClr val="7030A0"/>
                </a:solidFill>
              </a:rPr>
              <a:t>B</a:t>
            </a:r>
            <a:r>
              <a:rPr lang="zh-CN" altLang="en-US" sz="3200" b="1" dirty="0">
                <a:solidFill>
                  <a:srgbClr val="7030A0"/>
                </a:solidFill>
              </a:rPr>
              <a:t>大、多、长、快</a:t>
            </a:r>
            <a:r>
              <a:rPr lang="en-US" altLang="zh-CN" sz="3200" b="1" dirty="0">
                <a:solidFill>
                  <a:srgbClr val="7030A0"/>
                </a:solidFill>
              </a:rPr>
              <a:t>…X</a:t>
            </a:r>
            <a:r>
              <a:rPr lang="zh-CN" altLang="en-US" sz="3200" b="1" dirty="0">
                <a:solidFill>
                  <a:srgbClr val="7030A0"/>
                </a:solidFill>
              </a:rPr>
              <a:t>倍</a:t>
            </a:r>
            <a:r>
              <a:rPr lang="zh-CN" altLang="en-US" sz="3200" b="1" dirty="0">
                <a:solidFill>
                  <a:srgbClr val="7030A0"/>
                </a:solidFill>
                <a:cs typeface="Times New Roman" panose="02020603050405020304" pitchFamily="18" charset="0"/>
              </a:rPr>
              <a:t>；</a:t>
            </a:r>
            <a:endParaRPr lang="en-US" altLang="zh-CN" sz="3200" b="1" dirty="0">
              <a:solidFill>
                <a:srgbClr val="7030A0"/>
              </a:solidFill>
              <a:cs typeface="Times New Roman" panose="02020603050405020304" pitchFamily="18" charset="0"/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rgbClr val="7030A0"/>
                </a:solidFill>
              </a:rPr>
              <a:t>② </a:t>
            </a:r>
            <a:r>
              <a:rPr lang="en-US" altLang="zh-CN" sz="3200" b="1" dirty="0">
                <a:solidFill>
                  <a:srgbClr val="7030A0"/>
                </a:solidFill>
                <a:cs typeface="Times New Roman" panose="02020603050405020304" pitchFamily="18" charset="0"/>
              </a:rPr>
              <a:t>A</a:t>
            </a:r>
            <a:r>
              <a:rPr lang="zh-CN" altLang="en-US" sz="3200" b="1" dirty="0">
                <a:solidFill>
                  <a:srgbClr val="7030A0"/>
                </a:solidFill>
                <a:cs typeface="Times New Roman" panose="02020603050405020304" pitchFamily="18" charset="0"/>
              </a:rPr>
              <a:t>的大小、数量、长度、速度</a:t>
            </a:r>
            <a:r>
              <a:rPr lang="en-US" altLang="zh-CN" sz="3200" b="1" dirty="0">
                <a:solidFill>
                  <a:srgbClr val="7030A0"/>
                </a:solidFill>
                <a:cs typeface="Times New Roman" panose="02020603050405020304" pitchFamily="18" charset="0"/>
              </a:rPr>
              <a:t>…</a:t>
            </a:r>
            <a:r>
              <a:rPr lang="zh-CN" altLang="en-US" sz="3200" b="1" dirty="0">
                <a:solidFill>
                  <a:srgbClr val="7030A0"/>
                </a:solidFill>
                <a:cs typeface="Times New Roman" panose="02020603050405020304" pitchFamily="18" charset="0"/>
              </a:rPr>
              <a:t>是</a:t>
            </a:r>
            <a:r>
              <a:rPr lang="en-US" altLang="zh-CN" sz="3200" b="1" dirty="0">
                <a:solidFill>
                  <a:srgbClr val="7030A0"/>
                </a:solidFill>
                <a:cs typeface="Times New Roman" panose="02020603050405020304" pitchFamily="18" charset="0"/>
              </a:rPr>
              <a:t>B</a:t>
            </a:r>
            <a:r>
              <a:rPr lang="zh-CN" altLang="en-US" sz="3200" b="1" dirty="0">
                <a:solidFill>
                  <a:srgbClr val="7030A0"/>
                </a:solidFill>
                <a:cs typeface="Times New Roman" panose="02020603050405020304" pitchFamily="18" charset="0"/>
              </a:rPr>
              <a:t>的</a:t>
            </a:r>
            <a:r>
              <a:rPr lang="en-US" altLang="zh-CN" sz="3200" b="1" dirty="0">
                <a:solidFill>
                  <a:srgbClr val="7030A0"/>
                </a:solidFill>
                <a:cs typeface="Times New Roman" panose="02020603050405020304" pitchFamily="18" charset="0"/>
              </a:rPr>
              <a:t>X+1</a:t>
            </a:r>
            <a:r>
              <a:rPr lang="zh-CN" altLang="en-US" sz="3200" b="1" dirty="0">
                <a:solidFill>
                  <a:srgbClr val="7030A0"/>
                </a:solidFill>
                <a:cs typeface="Times New Roman" panose="02020603050405020304" pitchFamily="18" charset="0"/>
              </a:rPr>
              <a:t>倍</a:t>
            </a:r>
            <a:r>
              <a:rPr lang="zh-CN" altLang="en-US" sz="3200" b="1" dirty="0">
                <a:solidFill>
                  <a:srgbClr val="7030A0"/>
                </a:solidFill>
              </a:rPr>
              <a:t>。</a:t>
            </a:r>
            <a:endParaRPr lang="en-US" altLang="zh-CN" sz="3200" b="1" dirty="0">
              <a:solidFill>
                <a:srgbClr val="7030A0"/>
              </a:solidFill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rgbClr val="7030A0"/>
                </a:solidFill>
                <a:cs typeface="Times New Roman" panose="02020603050405020304" pitchFamily="18" charset="0"/>
              </a:rPr>
              <a:t>棉花产量比</a:t>
            </a:r>
            <a:r>
              <a:rPr lang="en-US" altLang="zh-CN" sz="3200" b="1" dirty="0">
                <a:solidFill>
                  <a:srgbClr val="7030A0"/>
                </a:solidFill>
                <a:cs typeface="Times New Roman" panose="02020603050405020304" pitchFamily="18" charset="0"/>
              </a:rPr>
              <a:t>2000</a:t>
            </a:r>
            <a:r>
              <a:rPr lang="zh-CN" altLang="en-US" sz="3200" b="1" dirty="0">
                <a:solidFill>
                  <a:srgbClr val="7030A0"/>
                </a:solidFill>
                <a:cs typeface="Times New Roman" panose="02020603050405020304" pitchFamily="18" charset="0"/>
              </a:rPr>
              <a:t>年增产三倍。</a:t>
            </a:r>
            <a:endParaRPr lang="en-US" altLang="zh-CN" sz="3200" b="1" dirty="0">
              <a:solidFill>
                <a:srgbClr val="7030A0"/>
              </a:solidFill>
              <a:cs typeface="Times New Roman" panose="02020603050405020304" pitchFamily="18" charset="0"/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7030A0"/>
                </a:solidFill>
                <a:cs typeface="Times New Roman" panose="02020603050405020304" pitchFamily="18" charset="0"/>
              </a:rPr>
              <a:t>The cotton output was three times greater than 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that</a:t>
            </a:r>
            <a:r>
              <a:rPr lang="en-US" altLang="zh-CN" sz="3200" b="1" dirty="0">
                <a:solidFill>
                  <a:srgbClr val="7030A0"/>
                </a:solidFill>
                <a:cs typeface="Times New Roman" panose="02020603050405020304" pitchFamily="18" charset="0"/>
              </a:rPr>
              <a:t> of 2000.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（是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2000</a:t>
            </a:r>
            <a:r>
              <a:rPr lang="zh-CN" altLang="en-US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年的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4</a:t>
            </a:r>
            <a:r>
              <a:rPr lang="zh-CN" altLang="en-US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倍）</a:t>
            </a:r>
            <a:endParaRPr lang="en-US" altLang="zh-CN" sz="3200" b="1" dirty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zh-CN" sz="3200" b="1" dirty="0">
              <a:solidFill>
                <a:srgbClr val="7030A0"/>
              </a:solidFill>
              <a:cs typeface="Times New Roman" panose="02020603050405020304" pitchFamily="18" charset="0"/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zh-CN" sz="3200" b="1" dirty="0">
              <a:solidFill>
                <a:srgbClr val="7030A0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6941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74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74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74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>
            <a:extLst>
              <a:ext uri="{FF2B5EF4-FFF2-40B4-BE49-F238E27FC236}">
                <a16:creationId xmlns:a16="http://schemas.microsoft.com/office/drawing/2014/main" id="{C591A011-8D32-C042-B0AA-CDEF6F792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4502"/>
            <a:ext cx="12206489" cy="5728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同心圆 2">
            <a:extLst>
              <a:ext uri="{FF2B5EF4-FFF2-40B4-BE49-F238E27FC236}">
                <a16:creationId xmlns:a16="http://schemas.microsoft.com/office/drawing/2014/main" id="{1D939271-97E8-7A48-93FD-B7711718D51C}"/>
              </a:ext>
            </a:extLst>
          </p:cNvPr>
          <p:cNvSpPr/>
          <p:nvPr/>
        </p:nvSpPr>
        <p:spPr>
          <a:xfrm>
            <a:off x="2332383" y="437322"/>
            <a:ext cx="954156" cy="689114"/>
          </a:xfrm>
          <a:prstGeom prst="donut">
            <a:avLst>
              <a:gd name="adj" fmla="val 461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2" name="框架 1">
            <a:extLst>
              <a:ext uri="{FF2B5EF4-FFF2-40B4-BE49-F238E27FC236}">
                <a16:creationId xmlns:a16="http://schemas.microsoft.com/office/drawing/2014/main" id="{9207A4B0-C545-2E43-8B45-7805B2089C21}"/>
              </a:ext>
            </a:extLst>
          </p:cNvPr>
          <p:cNvSpPr/>
          <p:nvPr/>
        </p:nvSpPr>
        <p:spPr>
          <a:xfrm>
            <a:off x="3498574" y="2650435"/>
            <a:ext cx="2729948" cy="490330"/>
          </a:xfrm>
          <a:prstGeom prst="frame">
            <a:avLst>
              <a:gd name="adj1" fmla="val 439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335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4">
            <a:extLst>
              <a:ext uri="{FF2B5EF4-FFF2-40B4-BE49-F238E27FC236}">
                <a16:creationId xmlns:a16="http://schemas.microsoft.com/office/drawing/2014/main" id="{D30B5D95-2E67-4C4C-8637-739A59A68A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970" y="800762"/>
            <a:ext cx="9795636" cy="112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1. </a:t>
            </a:r>
            <a:r>
              <a:rPr lang="zh-CN" altLang="en-US" sz="3200" b="1" dirty="0">
                <a:solidFill>
                  <a:srgbClr val="000000"/>
                </a:solidFill>
              </a:rPr>
              <a:t>表示两者之间的选择</a:t>
            </a:r>
            <a:r>
              <a:rPr lang="en-US" altLang="zh-CN" sz="3200" b="1" dirty="0">
                <a:solidFill>
                  <a:srgbClr val="000000"/>
                </a:solidFill>
              </a:rPr>
              <a:t>,</a:t>
            </a:r>
          </a:p>
          <a:p>
            <a:pPr defTabSz="914400" eaLnBrk="1" fontAlgn="base" hangingPunct="1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Which/Who </a:t>
            </a: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+</a:t>
            </a:r>
            <a:r>
              <a:rPr lang="zh-CN" altLang="en-US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 谓语</a:t>
            </a:r>
            <a:r>
              <a:rPr lang="en-US" altLang="zh-CN" sz="3200" b="1" dirty="0">
                <a:solidFill>
                  <a:srgbClr val="000000"/>
                </a:solidFill>
              </a:rPr>
              <a:t>  + </a:t>
            </a:r>
            <a:r>
              <a:rPr lang="zh-CN" altLang="en-US" sz="3200" b="1" dirty="0">
                <a:solidFill>
                  <a:srgbClr val="000000"/>
                </a:solidFill>
              </a:rPr>
              <a:t>比较级，</a:t>
            </a: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…</a:t>
            </a:r>
            <a:r>
              <a:rPr lang="en-US" altLang="zh-CN" sz="3200" b="1" dirty="0">
                <a:solidFill>
                  <a:srgbClr val="000000"/>
                </a:solidFill>
              </a:rPr>
              <a:t>or</a:t>
            </a: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…</a:t>
            </a:r>
            <a:r>
              <a:rPr lang="en-US" altLang="zh-CN" sz="3200" b="1" dirty="0">
                <a:solidFill>
                  <a:srgbClr val="000000"/>
                </a:solidFill>
              </a:rPr>
              <a:t>?</a:t>
            </a:r>
            <a:endParaRPr lang="en-US" altLang="zh-CN" sz="32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33795" name="Text Box 5">
            <a:extLst>
              <a:ext uri="{FF2B5EF4-FFF2-40B4-BE49-F238E27FC236}">
                <a16:creationId xmlns:a16="http://schemas.microsoft.com/office/drawing/2014/main" id="{46524426-CD68-A340-BDFE-FF36B7E61F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969" y="3740013"/>
            <a:ext cx="10219679" cy="8810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表示两者之间的比较，通常用连词 </a:t>
            </a:r>
            <a:r>
              <a:rPr lang="en-US" altLang="zh-CN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than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引导，表示“更</a:t>
            </a:r>
            <a:r>
              <a:rPr lang="en-US" altLang="zh-CN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······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一些”．</a:t>
            </a:r>
          </a:p>
        </p:txBody>
      </p:sp>
      <p:sp>
        <p:nvSpPr>
          <p:cNvPr id="22533" name="Text Box 10">
            <a:extLst>
              <a:ext uri="{FF2B5EF4-FFF2-40B4-BE49-F238E27FC236}">
                <a16:creationId xmlns:a16="http://schemas.microsoft.com/office/drawing/2014/main" id="{A618F6C7-E43F-E24F-A16D-A7265D7185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970" y="1993898"/>
            <a:ext cx="8752269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Who runs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faster</a:t>
            </a:r>
            <a:r>
              <a:rPr lang="en-US" altLang="zh-CN" sz="3200" b="1" dirty="0">
                <a:solidFill>
                  <a:srgbClr val="0000FF"/>
                </a:solidFill>
              </a:rPr>
              <a:t>, he or she?</a:t>
            </a:r>
          </a:p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Which is 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better</a:t>
            </a:r>
            <a:r>
              <a:rPr lang="en-US" altLang="zh-CN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, the red hat or the yellow hat?</a:t>
            </a:r>
          </a:p>
        </p:txBody>
      </p:sp>
      <p:sp>
        <p:nvSpPr>
          <p:cNvPr id="22534" name="Text Box 11">
            <a:extLst>
              <a:ext uri="{FF2B5EF4-FFF2-40B4-BE49-F238E27FC236}">
                <a16:creationId xmlns:a16="http://schemas.microsoft.com/office/drawing/2014/main" id="{058AAE74-B521-6B4D-BE0C-617257F39D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4334" y="4687750"/>
            <a:ext cx="839190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He runs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faster than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</a:rPr>
              <a:t>she.</a:t>
            </a:r>
          </a:p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The</a:t>
            </a:r>
            <a:r>
              <a:rPr lang="zh-CN" altLang="en-US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red hat is 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better than </a:t>
            </a:r>
            <a:r>
              <a:rPr lang="en-US" altLang="zh-CN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the yellow hat.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B0704B0-1A95-E64A-8F99-3F639AB0A04D}"/>
              </a:ext>
            </a:extLst>
          </p:cNvPr>
          <p:cNvSpPr txBox="1"/>
          <p:nvPr/>
        </p:nvSpPr>
        <p:spPr>
          <a:xfrm>
            <a:off x="5200650" y="4627020"/>
            <a:ext cx="46987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3200" dirty="0">
                <a:highlight>
                  <a:srgbClr val="FFFF00"/>
                </a:highlight>
              </a:rPr>
              <a:t>后接代词一般用主格形式</a:t>
            </a:r>
          </a:p>
        </p:txBody>
      </p:sp>
      <p:sp>
        <p:nvSpPr>
          <p:cNvPr id="3" name="同心圆 2">
            <a:extLst>
              <a:ext uri="{FF2B5EF4-FFF2-40B4-BE49-F238E27FC236}">
                <a16:creationId xmlns:a16="http://schemas.microsoft.com/office/drawing/2014/main" id="{E56C1012-DAF1-A249-B029-A8A54F1224FE}"/>
              </a:ext>
            </a:extLst>
          </p:cNvPr>
          <p:cNvSpPr/>
          <p:nvPr/>
        </p:nvSpPr>
        <p:spPr>
          <a:xfrm>
            <a:off x="4366374" y="4711406"/>
            <a:ext cx="834276" cy="534389"/>
          </a:xfrm>
          <a:prstGeom prst="donut">
            <a:avLst>
              <a:gd name="adj" fmla="val 0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0" name="Text Box 5">
            <a:extLst>
              <a:ext uri="{FF2B5EF4-FFF2-40B4-BE49-F238E27FC236}">
                <a16:creationId xmlns:a16="http://schemas.microsoft.com/office/drawing/2014/main" id="{784418F8-D4BB-8A4B-94C9-A5F81DDBDE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73401" y="118334"/>
            <a:ext cx="61928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600" b="1" dirty="0">
                <a:solidFill>
                  <a:srgbClr val="0000FF"/>
                </a:solidFill>
              </a:rPr>
              <a:t>形容词和副词比较级的用法 </a:t>
            </a:r>
          </a:p>
        </p:txBody>
      </p:sp>
    </p:spTree>
    <p:extLst>
      <p:ext uri="{BB962C8B-B14F-4D97-AF65-F5344CB8AC3E}">
        <p14:creationId xmlns:p14="http://schemas.microsoft.com/office/powerpoint/2010/main" val="15054773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25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25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2" grpId="0"/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7">
            <a:extLst>
              <a:ext uri="{FF2B5EF4-FFF2-40B4-BE49-F238E27FC236}">
                <a16:creationId xmlns:a16="http://schemas.microsoft.com/office/drawing/2014/main" id="{0E37DDE2-52A8-F843-AE0D-37494A0D7D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56" y="1089887"/>
            <a:ext cx="11577712" cy="112646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3. </a:t>
            </a:r>
            <a:r>
              <a:rPr lang="zh-CN" altLang="en-US" sz="3200" b="1" dirty="0">
                <a:solidFill>
                  <a:srgbClr val="000000"/>
                </a:solidFill>
              </a:rPr>
              <a:t>表示“越来越</a:t>
            </a: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……</a:t>
            </a:r>
            <a:r>
              <a:rPr lang="en-US" altLang="zh-CN" sz="3200" b="1" dirty="0">
                <a:solidFill>
                  <a:srgbClr val="000000"/>
                </a:solidFill>
              </a:rPr>
              <a:t>” ①</a:t>
            </a:r>
            <a:r>
              <a:rPr lang="zh-CN" altLang="en-US" sz="3200" b="1" dirty="0">
                <a:solidFill>
                  <a:srgbClr val="000000"/>
                </a:solidFill>
              </a:rPr>
              <a:t>比较级</a:t>
            </a:r>
            <a:r>
              <a:rPr lang="en-US" altLang="zh-CN" sz="3200" b="1" dirty="0">
                <a:solidFill>
                  <a:srgbClr val="000000"/>
                </a:solidFill>
              </a:rPr>
              <a:t>+and+</a:t>
            </a:r>
            <a:r>
              <a:rPr lang="zh-CN" altLang="en-US" sz="3200" b="1" dirty="0">
                <a:solidFill>
                  <a:srgbClr val="000000"/>
                </a:solidFill>
              </a:rPr>
              <a:t>比较级 </a:t>
            </a:r>
            <a:endParaRPr lang="en-US" altLang="zh-CN" sz="3200" b="1" dirty="0">
              <a:solidFill>
                <a:srgbClr val="000000"/>
              </a:solidFill>
            </a:endParaRPr>
          </a:p>
          <a:p>
            <a:pPr defTabSz="914400" eaLnBrk="1" fontAlgn="base" hangingPunct="1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				②</a:t>
            </a:r>
            <a:r>
              <a:rPr lang="zh-CN" altLang="en-US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>
                <a:solidFill>
                  <a:srgbClr val="000000"/>
                </a:solidFill>
              </a:rPr>
              <a:t>more and more +</a:t>
            </a:r>
            <a:r>
              <a:rPr lang="zh-CN" altLang="en-US" sz="3200" b="1" dirty="0">
                <a:solidFill>
                  <a:srgbClr val="000000"/>
                </a:solidFill>
              </a:rPr>
              <a:t>形容词原级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endParaRPr lang="en-US" altLang="zh-CN" sz="32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23556" name="Text Box 13">
            <a:extLst>
              <a:ext uri="{FF2B5EF4-FFF2-40B4-BE49-F238E27FC236}">
                <a16:creationId xmlns:a16="http://schemas.microsoft.com/office/drawing/2014/main" id="{8C80C948-73E8-AC4E-AC60-27A2D59601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57" y="2541648"/>
            <a:ext cx="74168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/>
              <a:t>他越来越健康。</a:t>
            </a:r>
            <a:endParaRPr lang="en-US" altLang="zh-CN" sz="3200" b="1" dirty="0"/>
          </a:p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He becomes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healthier and healthier</a:t>
            </a:r>
            <a:r>
              <a:rPr lang="en-US" altLang="zh-CN" sz="3200" b="1" dirty="0">
                <a:solidFill>
                  <a:srgbClr val="000000"/>
                </a:solidFill>
              </a:rPr>
              <a:t>.</a:t>
            </a:r>
            <a:endParaRPr lang="en-US" altLang="zh-CN" sz="32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34827" name="Text Box 20">
            <a:extLst>
              <a:ext uri="{FF2B5EF4-FFF2-40B4-BE49-F238E27FC236}">
                <a16:creationId xmlns:a16="http://schemas.microsoft.com/office/drawing/2014/main" id="{46B454AE-4483-AA41-8B3E-82F3DAA68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56" y="4515685"/>
            <a:ext cx="9517356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/>
              <a:t>上海变得越来越现代化。</a:t>
            </a:r>
            <a:endParaRPr lang="en-US" altLang="zh-CN" sz="3200" b="1" dirty="0"/>
          </a:p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Shanghai is becoming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more and more modern</a:t>
            </a:r>
            <a:r>
              <a:rPr lang="en-US" altLang="zh-CN" sz="3200" b="1" dirty="0">
                <a:solidFill>
                  <a:srgbClr val="000000"/>
                </a:solidFill>
              </a:rPr>
              <a:t>.</a:t>
            </a:r>
            <a:endParaRPr lang="en-US" altLang="zh-CN" sz="32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78198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35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4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4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8">
            <a:extLst>
              <a:ext uri="{FF2B5EF4-FFF2-40B4-BE49-F238E27FC236}">
                <a16:creationId xmlns:a16="http://schemas.microsoft.com/office/drawing/2014/main" id="{90483657-2410-5C41-BDE9-D28CC4899A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556" y="1563742"/>
            <a:ext cx="1110644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4. “the</a:t>
            </a:r>
            <a:r>
              <a:rPr lang="zh-CN" altLang="en-US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>
                <a:solidFill>
                  <a:srgbClr val="000000"/>
                </a:solidFill>
              </a:rPr>
              <a:t>+</a:t>
            </a:r>
            <a:r>
              <a:rPr lang="zh-CN" altLang="en-US" sz="3200" b="1" dirty="0">
                <a:solidFill>
                  <a:srgbClr val="000000"/>
                </a:solidFill>
              </a:rPr>
              <a:t> 比较级  </a:t>
            </a:r>
            <a:r>
              <a:rPr lang="en-US" altLang="zh-CN" sz="3200" b="1" dirty="0">
                <a:solidFill>
                  <a:srgbClr val="000000"/>
                </a:solidFill>
              </a:rPr>
              <a:t>, the + </a:t>
            </a:r>
            <a:r>
              <a:rPr lang="zh-CN" altLang="en-US" sz="3200" b="1" dirty="0">
                <a:solidFill>
                  <a:srgbClr val="000000"/>
                </a:solidFill>
              </a:rPr>
              <a:t>比较级”表示“ 越</a:t>
            </a: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…</a:t>
            </a:r>
            <a:r>
              <a:rPr lang="en-US" altLang="zh-CN" sz="3200" b="1" dirty="0">
                <a:solidFill>
                  <a:srgbClr val="000000"/>
                </a:solidFill>
              </a:rPr>
              <a:t>, </a:t>
            </a:r>
            <a:r>
              <a:rPr lang="zh-CN" altLang="en-US" sz="3200" b="1" dirty="0">
                <a:solidFill>
                  <a:srgbClr val="000000"/>
                </a:solidFill>
              </a:rPr>
              <a:t>越 </a:t>
            </a: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…</a:t>
            </a:r>
            <a:r>
              <a:rPr lang="en-US" altLang="zh-CN" sz="3200" b="1" dirty="0">
                <a:solidFill>
                  <a:srgbClr val="000000"/>
                </a:solidFill>
              </a:rPr>
              <a:t>”</a:t>
            </a:r>
            <a:r>
              <a:rPr lang="en-US" altLang="zh-CN" sz="3200" dirty="0">
                <a:solidFill>
                  <a:srgbClr val="9966FF"/>
                </a:solidFill>
              </a:rPr>
              <a:t>            </a:t>
            </a:r>
            <a:endParaRPr lang="en-US" altLang="zh-CN" sz="32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23557" name="Text Box 14">
            <a:extLst>
              <a:ext uri="{FF2B5EF4-FFF2-40B4-BE49-F238E27FC236}">
                <a16:creationId xmlns:a16="http://schemas.microsoft.com/office/drawing/2014/main" id="{56BFC69B-A296-344C-9184-6C577CA961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55" y="3372497"/>
            <a:ext cx="896461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The more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</a:rPr>
              <a:t>you exercise,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the healthier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</a:rPr>
              <a:t>you will be.</a:t>
            </a:r>
            <a:endParaRPr lang="en-US" altLang="zh-CN" sz="3200" b="1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  <p:sp>
        <p:nvSpPr>
          <p:cNvPr id="7" name="Text Box 14">
            <a:extLst>
              <a:ext uri="{FF2B5EF4-FFF2-40B4-BE49-F238E27FC236}">
                <a16:creationId xmlns:a16="http://schemas.microsoft.com/office/drawing/2014/main" id="{0BA7795B-10CF-9B45-87FC-2458B96C8D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55" y="4559957"/>
            <a:ext cx="1157771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</a:rPr>
              <a:t>The more</a:t>
            </a:r>
            <a:r>
              <a:rPr lang="en-US" altLang="zh-CN" sz="3200" b="1" dirty="0">
                <a:solidFill>
                  <a:srgbClr val="000000"/>
                </a:solidFill>
                <a:highlight>
                  <a:srgbClr val="FFFF00"/>
                </a:highlight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you copy others’ homework,</a:t>
            </a:r>
            <a:r>
              <a:rPr lang="en-US" altLang="zh-CN" sz="3200" b="1" dirty="0">
                <a:solidFill>
                  <a:srgbClr val="000000"/>
                </a:solidFill>
                <a:highlight>
                  <a:srgbClr val="FFFF00"/>
                </a:highlight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</a:rPr>
              <a:t>the less </a:t>
            </a:r>
            <a:r>
              <a:rPr lang="en-US" altLang="zh-CN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others will show respect for you.</a:t>
            </a:r>
          </a:p>
        </p:txBody>
      </p:sp>
      <p:sp>
        <p:nvSpPr>
          <p:cNvPr id="8" name="Text Box 14">
            <a:extLst>
              <a:ext uri="{FF2B5EF4-FFF2-40B4-BE49-F238E27FC236}">
                <a16:creationId xmlns:a16="http://schemas.microsoft.com/office/drawing/2014/main" id="{4780252C-0FFA-B047-9F66-4B310D4811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6843" y="2147048"/>
            <a:ext cx="896461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The more</a:t>
            </a:r>
            <a:r>
              <a:rPr lang="en-US" altLang="zh-CN" sz="3200" b="1" dirty="0">
                <a:solidFill>
                  <a:srgbClr val="0000FF"/>
                </a:solidFill>
              </a:rPr>
              <a:t>,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the better</a:t>
            </a:r>
            <a:r>
              <a:rPr lang="en-US" altLang="zh-CN" sz="3200" b="1" dirty="0">
                <a:solidFill>
                  <a:srgbClr val="0000FF"/>
                </a:solidFill>
              </a:rPr>
              <a:t>.</a:t>
            </a:r>
            <a:endParaRPr lang="en-US" altLang="zh-CN" sz="3200" b="1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2750DB6F-AE8D-9E43-82A8-59ACC094BE5B}"/>
              </a:ext>
            </a:extLst>
          </p:cNvPr>
          <p:cNvSpPr txBox="1"/>
          <p:nvPr/>
        </p:nvSpPr>
        <p:spPr>
          <a:xfrm>
            <a:off x="323556" y="2185037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3200" dirty="0"/>
              <a:t>多多益善。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79E15B51-6B25-E54F-998C-9CD18B8A8CB9}"/>
              </a:ext>
            </a:extLst>
          </p:cNvPr>
          <p:cNvSpPr txBox="1"/>
          <p:nvPr/>
        </p:nvSpPr>
        <p:spPr>
          <a:xfrm>
            <a:off x="323556" y="2778767"/>
            <a:ext cx="42883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3200" dirty="0"/>
              <a:t>你越锻炼，就越健康。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F1CDB417-E085-0744-9E13-FDFBD4A8F14F}"/>
              </a:ext>
            </a:extLst>
          </p:cNvPr>
          <p:cNvSpPr txBox="1"/>
          <p:nvPr/>
        </p:nvSpPr>
        <p:spPr>
          <a:xfrm>
            <a:off x="323555" y="3959063"/>
            <a:ext cx="75713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3200" dirty="0"/>
              <a:t>你越抄别人的作业，别人就越不尊重你。</a:t>
            </a:r>
          </a:p>
        </p:txBody>
      </p:sp>
    </p:spTree>
    <p:extLst>
      <p:ext uri="{BB962C8B-B14F-4D97-AF65-F5344CB8AC3E}">
        <p14:creationId xmlns:p14="http://schemas.microsoft.com/office/powerpoint/2010/main" val="381845832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Text Box 9">
            <a:extLst>
              <a:ext uri="{FF2B5EF4-FFF2-40B4-BE49-F238E27FC236}">
                <a16:creationId xmlns:a16="http://schemas.microsoft.com/office/drawing/2014/main" id="{C8457634-6D34-B949-9583-7628DB93A4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6050" y="1268413"/>
            <a:ext cx="9898102" cy="613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lnSpc>
                <a:spcPct val="115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5. the + </a:t>
            </a:r>
            <a:r>
              <a:rPr lang="zh-CN" altLang="en-US" sz="3200" b="1" dirty="0">
                <a:solidFill>
                  <a:srgbClr val="000000"/>
                </a:solidFill>
              </a:rPr>
              <a:t>比较级 </a:t>
            </a:r>
            <a:r>
              <a:rPr lang="en-US" altLang="zh-CN" sz="3200" b="1" dirty="0">
                <a:solidFill>
                  <a:srgbClr val="000000"/>
                </a:solidFill>
              </a:rPr>
              <a:t>+</a:t>
            </a:r>
            <a:r>
              <a:rPr lang="zh-CN" altLang="en-US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>
                <a:solidFill>
                  <a:srgbClr val="000000"/>
                </a:solidFill>
              </a:rPr>
              <a:t>of the two</a:t>
            </a:r>
            <a:r>
              <a:rPr lang="zh-CN" altLang="en-US" sz="3200" b="1" dirty="0">
                <a:solidFill>
                  <a:srgbClr val="000000"/>
                </a:solidFill>
              </a:rPr>
              <a:t>“两者中比较</a:t>
            </a:r>
            <a:r>
              <a:rPr lang="en-US" altLang="zh-CN" sz="3200" b="1" dirty="0">
                <a:solidFill>
                  <a:srgbClr val="000000"/>
                </a:solidFill>
              </a:rPr>
              <a:t>…</a:t>
            </a:r>
            <a:r>
              <a:rPr lang="zh-CN" altLang="en-US" sz="3200" b="1" dirty="0">
                <a:solidFill>
                  <a:srgbClr val="000000"/>
                </a:solidFill>
              </a:rPr>
              <a:t>的”</a:t>
            </a:r>
            <a:endParaRPr lang="en-US" altLang="zh-CN" sz="32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24581" name="Text Box 17">
            <a:extLst>
              <a:ext uri="{FF2B5EF4-FFF2-40B4-BE49-F238E27FC236}">
                <a16:creationId xmlns:a16="http://schemas.microsoft.com/office/drawing/2014/main" id="{802F2354-AFD7-A34E-BE1A-940515C5F5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6050" y="1915680"/>
            <a:ext cx="63373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He is 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the taller </a:t>
            </a:r>
            <a:r>
              <a:rPr lang="en-US" altLang="zh-CN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of the two.</a:t>
            </a:r>
          </a:p>
        </p:txBody>
      </p:sp>
      <p:sp>
        <p:nvSpPr>
          <p:cNvPr id="6" name="Text Box 17">
            <a:extLst>
              <a:ext uri="{FF2B5EF4-FFF2-40B4-BE49-F238E27FC236}">
                <a16:creationId xmlns:a16="http://schemas.microsoft.com/office/drawing/2014/main" id="{AAFF58F8-CC1B-3E44-B948-BE11045794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6050" y="2673586"/>
            <a:ext cx="98981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The computer is 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the more expensive </a:t>
            </a:r>
            <a:r>
              <a:rPr lang="en-US" altLang="zh-CN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of the two.</a:t>
            </a:r>
          </a:p>
        </p:txBody>
      </p:sp>
      <p:sp>
        <p:nvSpPr>
          <p:cNvPr id="5" name="同心圆 4">
            <a:extLst>
              <a:ext uri="{FF2B5EF4-FFF2-40B4-BE49-F238E27FC236}">
                <a16:creationId xmlns:a16="http://schemas.microsoft.com/office/drawing/2014/main" id="{77B44755-B993-1E45-BD1C-3302055C8E3B}"/>
              </a:ext>
            </a:extLst>
          </p:cNvPr>
          <p:cNvSpPr/>
          <p:nvPr/>
        </p:nvSpPr>
        <p:spPr>
          <a:xfrm>
            <a:off x="874644" y="1268413"/>
            <a:ext cx="728869" cy="689114"/>
          </a:xfrm>
          <a:prstGeom prst="donut">
            <a:avLst>
              <a:gd name="adj" fmla="val 461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8189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/>
      <p:bldP spid="2458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Text Box 9">
            <a:extLst>
              <a:ext uri="{FF2B5EF4-FFF2-40B4-BE49-F238E27FC236}">
                <a16:creationId xmlns:a16="http://schemas.microsoft.com/office/drawing/2014/main" id="{C8457634-6D34-B949-9583-7628DB93A4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074" y="56804"/>
            <a:ext cx="9935077" cy="13234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6. </a:t>
            </a:r>
            <a:r>
              <a:rPr lang="zh-CN" altLang="en-US" sz="3200" b="1" dirty="0">
                <a:solidFill>
                  <a:srgbClr val="000000"/>
                </a:solidFill>
              </a:rPr>
              <a:t>用比较级形式表示最高级。</a:t>
            </a:r>
            <a:endParaRPr lang="en-US" altLang="zh-CN" sz="3200" b="1" dirty="0">
              <a:solidFill>
                <a:srgbClr val="000000"/>
              </a:solidFill>
            </a:endParaRPr>
          </a:p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比其他</a:t>
            </a: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…</a:t>
            </a:r>
            <a:r>
              <a:rPr lang="zh-CN" altLang="en-US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都</a:t>
            </a: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24581" name="Text Box 17">
            <a:extLst>
              <a:ext uri="{FF2B5EF4-FFF2-40B4-BE49-F238E27FC236}">
                <a16:creationId xmlns:a16="http://schemas.microsoft.com/office/drawing/2014/main" id="{802F2354-AFD7-A34E-BE1A-940515C5F5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074" y="1340971"/>
            <a:ext cx="9071810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1. </a:t>
            </a:r>
            <a:r>
              <a:rPr lang="zh-CN" altLang="en-US" sz="3200" b="1" dirty="0">
                <a:solidFill>
                  <a:srgbClr val="0000FF"/>
                </a:solidFill>
              </a:rPr>
              <a:t>比较级</a:t>
            </a:r>
            <a:r>
              <a:rPr lang="en-US" altLang="zh-CN" sz="3200" b="1" dirty="0">
                <a:solidFill>
                  <a:srgbClr val="0000FF"/>
                </a:solidFill>
              </a:rPr>
              <a:t>+</a:t>
            </a:r>
            <a:r>
              <a:rPr lang="zh-CN" altLang="en-US" sz="3200" b="1" dirty="0">
                <a:solidFill>
                  <a:srgbClr val="0000FF"/>
                </a:solidFill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</a:rPr>
              <a:t>than any other +</a:t>
            </a:r>
            <a:r>
              <a:rPr lang="zh-CN" altLang="en-US" sz="3200" b="1" dirty="0">
                <a:solidFill>
                  <a:srgbClr val="0000FF"/>
                </a:solidFill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</a:rPr>
              <a:t>名词单数 </a:t>
            </a:r>
            <a:r>
              <a:rPr lang="en-US" altLang="zh-CN" sz="3200" b="1" dirty="0">
                <a:solidFill>
                  <a:srgbClr val="FF0000"/>
                </a:solidFill>
              </a:rPr>
              <a:t>+</a:t>
            </a:r>
            <a:r>
              <a:rPr lang="zh-CN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in / of</a:t>
            </a:r>
            <a:endParaRPr lang="en-US" altLang="zh-CN" sz="3200" b="1" dirty="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Text Box 17">
            <a:extLst>
              <a:ext uri="{FF2B5EF4-FFF2-40B4-BE49-F238E27FC236}">
                <a16:creationId xmlns:a16="http://schemas.microsoft.com/office/drawing/2014/main" id="{A3D7EF9B-3B21-7B41-BFB0-CC34DCF1F2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074" y="1925746"/>
            <a:ext cx="9071810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2. </a:t>
            </a:r>
            <a:r>
              <a:rPr lang="zh-CN" altLang="en-US" sz="3200" b="1" dirty="0">
                <a:solidFill>
                  <a:srgbClr val="0000FF"/>
                </a:solidFill>
              </a:rPr>
              <a:t>比较级</a:t>
            </a:r>
            <a:r>
              <a:rPr lang="en-US" altLang="zh-CN" sz="3200" b="1" dirty="0">
                <a:solidFill>
                  <a:srgbClr val="0000FF"/>
                </a:solidFill>
              </a:rPr>
              <a:t>+</a:t>
            </a:r>
            <a:r>
              <a:rPr lang="zh-CN" altLang="en-US" sz="3200" b="1" dirty="0">
                <a:solidFill>
                  <a:srgbClr val="0000FF"/>
                </a:solidFill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</a:rPr>
              <a:t>than the other +</a:t>
            </a:r>
            <a:r>
              <a:rPr lang="zh-CN" altLang="en-US" sz="3200" b="1" dirty="0">
                <a:solidFill>
                  <a:srgbClr val="0000FF"/>
                </a:solidFill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</a:rPr>
              <a:t>名词复数</a:t>
            </a:r>
            <a:r>
              <a:rPr lang="en-US" altLang="zh-CN" sz="3200" b="1" dirty="0">
                <a:solidFill>
                  <a:srgbClr val="FF0000"/>
                </a:solidFill>
              </a:rPr>
              <a:t> + in/of …</a:t>
            </a:r>
            <a:endParaRPr lang="en-US" altLang="zh-CN" sz="3200" b="1" dirty="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8" name="Text Box 17">
            <a:extLst>
              <a:ext uri="{FF2B5EF4-FFF2-40B4-BE49-F238E27FC236}">
                <a16:creationId xmlns:a16="http://schemas.microsoft.com/office/drawing/2014/main" id="{8EB2A9BB-7D44-E74D-B97A-E9299FF4B6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074" y="3880835"/>
            <a:ext cx="12192000" cy="232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2800" b="1" dirty="0">
                <a:solidFill>
                  <a:schemeClr val="accent4"/>
                </a:solidFill>
                <a:cs typeface="Times New Roman" panose="02020603050405020304" pitchFamily="18" charset="0"/>
              </a:rPr>
              <a:t>他比他班里任何一个别的男生都要高。（他和其他男生属于同一个班）</a:t>
            </a:r>
            <a:endParaRPr lang="en-US" altLang="zh-CN" sz="2800" b="1" dirty="0">
              <a:solidFill>
                <a:schemeClr val="accent4"/>
              </a:solidFill>
              <a:cs typeface="Times New Roman" panose="02020603050405020304" pitchFamily="18" charset="0"/>
            </a:endParaRPr>
          </a:p>
          <a:p>
            <a:pPr defTabSz="914400" eaLnBrk="1" fontAlgn="base" hangingPunct="1">
              <a:lnSpc>
                <a:spcPts val="3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2800" b="1" dirty="0">
                <a:solidFill>
                  <a:srgbClr val="FF0000"/>
                </a:solidFill>
                <a:cs typeface="Times New Roman" panose="02020603050405020304" pitchFamily="18" charset="0"/>
              </a:rPr>
              <a:t>He is taller than any other boy in his class.</a:t>
            </a:r>
          </a:p>
          <a:p>
            <a:pPr defTabSz="914400" eaLnBrk="1" fontAlgn="base" hangingPunct="1">
              <a:lnSpc>
                <a:spcPts val="3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2800" b="1" dirty="0">
                <a:solidFill>
                  <a:srgbClr val="FF0000"/>
                </a:solidFill>
                <a:cs typeface="Times New Roman" panose="02020603050405020304" pitchFamily="18" charset="0"/>
              </a:rPr>
              <a:t>=He is taller than the other boys  in his class.</a:t>
            </a:r>
          </a:p>
          <a:p>
            <a:pPr defTabSz="914400" eaLnBrk="1" fontAlgn="base" hangingPunct="1">
              <a:lnSpc>
                <a:spcPts val="3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2800" b="1" dirty="0">
                <a:solidFill>
                  <a:srgbClr val="FF0000"/>
                </a:solidFill>
                <a:cs typeface="Times New Roman" panose="02020603050405020304" pitchFamily="18" charset="0"/>
              </a:rPr>
              <a:t>=He is taller than anyone else in his class.</a:t>
            </a:r>
          </a:p>
        </p:txBody>
      </p:sp>
      <p:sp>
        <p:nvSpPr>
          <p:cNvPr id="9" name="Text Box 17">
            <a:extLst>
              <a:ext uri="{FF2B5EF4-FFF2-40B4-BE49-F238E27FC236}">
                <a16:creationId xmlns:a16="http://schemas.microsoft.com/office/drawing/2014/main" id="{527699EC-B469-A043-8D63-8BC20AA8CC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074" y="2538991"/>
            <a:ext cx="9071810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3. </a:t>
            </a:r>
            <a:r>
              <a:rPr lang="zh-CN" altLang="en-US" sz="3200" b="1" dirty="0">
                <a:solidFill>
                  <a:srgbClr val="0000FF"/>
                </a:solidFill>
              </a:rPr>
              <a:t>比较级</a:t>
            </a:r>
            <a:r>
              <a:rPr lang="en-US" altLang="zh-CN" sz="3200" b="1" dirty="0">
                <a:solidFill>
                  <a:srgbClr val="0000FF"/>
                </a:solidFill>
              </a:rPr>
              <a:t>+</a:t>
            </a:r>
            <a:r>
              <a:rPr lang="zh-CN" altLang="en-US" sz="3200" b="1" dirty="0">
                <a:solidFill>
                  <a:srgbClr val="0000FF"/>
                </a:solidFill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</a:rPr>
              <a:t>anyone else+</a:t>
            </a:r>
            <a:r>
              <a:rPr lang="zh-CN" altLang="en-US" sz="3200" b="1" dirty="0">
                <a:solidFill>
                  <a:srgbClr val="0000FF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in/ of …</a:t>
            </a:r>
            <a:endParaRPr lang="en-US" altLang="zh-CN" sz="3200" b="1" dirty="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10" name="Text Box 17">
            <a:extLst>
              <a:ext uri="{FF2B5EF4-FFF2-40B4-BE49-F238E27FC236}">
                <a16:creationId xmlns:a16="http://schemas.microsoft.com/office/drawing/2014/main" id="{42A471A5-7181-D549-9FF4-5C363C35EB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074" y="3209913"/>
            <a:ext cx="9071810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rgbClr val="0000FF"/>
                </a:solidFill>
              </a:rPr>
              <a:t>注意：以上三个句型均是在相同的范围内比较。</a:t>
            </a:r>
            <a:endParaRPr lang="en-US" altLang="zh-CN" sz="3200" b="1" dirty="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6806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F7714D37-3120-D645-8EEF-DDDD323F4283}"/>
              </a:ext>
            </a:extLst>
          </p:cNvPr>
          <p:cNvSpPr/>
          <p:nvPr/>
        </p:nvSpPr>
        <p:spPr>
          <a:xfrm>
            <a:off x="1" y="0"/>
            <a:ext cx="12192000" cy="65556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</a:pP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1. </a:t>
            </a: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一</a:t>
            </a:r>
            <a:r>
              <a:rPr lang="en-US" altLang="zh-CN" sz="2800" b="1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Beijing is bigger than </a:t>
            </a:r>
            <a:r>
              <a:rPr lang="en-US" altLang="zh-CN" sz="2800" b="1" u="sng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</a:t>
            </a:r>
            <a:r>
              <a:rPr lang="en-US" altLang="zh-CN" sz="2800" b="1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in Japan, isn't it?</a:t>
            </a:r>
            <a:endParaRPr lang="zh-CN" altLang="zh-CN" sz="2800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fontAlgn="ctr">
              <a:lnSpc>
                <a:spcPct val="150000"/>
              </a:lnSpc>
            </a:pP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一</a:t>
            </a:r>
            <a:r>
              <a:rPr lang="en-US" altLang="zh-CN" sz="2800" b="1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Yes. Beijing is also one of the biggest cities in the world.</a:t>
            </a:r>
            <a:endParaRPr lang="zh-CN" altLang="zh-CN" sz="2800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fontAlgn="ctr">
              <a:lnSpc>
                <a:spcPct val="150000"/>
              </a:lnSpc>
              <a:tabLst>
                <a:tab pos="2637155" algn="l"/>
              </a:tabLst>
            </a:pP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 b="1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any city</a:t>
            </a: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	B</a:t>
            </a: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 b="1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any other city   </a:t>
            </a: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 b="1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the other city</a:t>
            </a: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	   D</a:t>
            </a: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 b="1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the other cities</a:t>
            </a:r>
            <a:endParaRPr lang="zh-CN" altLang="zh-CN" sz="2800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fontAlgn="ctr">
              <a:lnSpc>
                <a:spcPct val="150000"/>
              </a:lnSpc>
            </a:pPr>
            <a:endParaRPr lang="en-US" altLang="zh-CN" sz="2800" b="1" kern="100" dirty="0"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fontAlgn="ctr">
              <a:lnSpc>
                <a:spcPct val="150000"/>
              </a:lnSpc>
            </a:pP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2. </a:t>
            </a: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一</a:t>
            </a:r>
            <a:r>
              <a:rPr lang="en-US" altLang="zh-CN" sz="2800" b="1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Tokyo is bigger than </a:t>
            </a:r>
            <a:r>
              <a:rPr lang="en-US" altLang="zh-CN" sz="2800" b="1" u="sng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</a:t>
            </a:r>
            <a:r>
              <a:rPr lang="en-US" altLang="zh-CN" sz="2800" b="1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in Japan, isn't it?</a:t>
            </a:r>
            <a:endParaRPr lang="zh-CN" altLang="zh-CN" sz="2800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fontAlgn="ctr">
              <a:lnSpc>
                <a:spcPct val="150000"/>
              </a:lnSpc>
            </a:pP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一</a:t>
            </a:r>
            <a:r>
              <a:rPr lang="en-US" altLang="zh-CN" sz="2800" b="1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Yes. Tokyo is also one of the biggest cities in the world.</a:t>
            </a:r>
            <a:endParaRPr lang="zh-CN" altLang="zh-CN" sz="2800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fontAlgn="ctr">
              <a:lnSpc>
                <a:spcPct val="150000"/>
              </a:lnSpc>
              <a:tabLst>
                <a:tab pos="2637155" algn="l"/>
              </a:tabLst>
            </a:pP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 b="1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any city</a:t>
            </a: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	B</a:t>
            </a: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 b="1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any other city   </a:t>
            </a: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 b="1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the other city</a:t>
            </a:r>
            <a:r>
              <a:rPr lang="en-US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	   D</a:t>
            </a: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 b="1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the other cities</a:t>
            </a:r>
            <a:endParaRPr lang="zh-CN" altLang="zh-CN" sz="2800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fontAlgn="ctr">
              <a:lnSpc>
                <a:spcPct val="150000"/>
              </a:lnSpc>
            </a:pP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【答案】</a:t>
            </a:r>
            <a:r>
              <a:rPr lang="en-US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 A 	any city</a:t>
            </a:r>
            <a:r>
              <a:rPr lang="zh-CN" altLang="en-US" sz="28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表示任何一个城市，北京与日本的所有城市相比，比任何一个都大</a:t>
            </a:r>
            <a:r>
              <a:rPr lang="en-US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</a:p>
          <a:p>
            <a:pPr fontAlgn="ctr">
              <a:lnSpc>
                <a:spcPct val="150000"/>
              </a:lnSpc>
            </a:pPr>
            <a:r>
              <a:rPr lang="en-US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 B/D 	any other city/the other cities</a:t>
            </a:r>
            <a:r>
              <a:rPr lang="zh-CN" altLang="en-US" sz="28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表示同一范围内的任何其他城市</a:t>
            </a:r>
            <a:r>
              <a:rPr lang="en-US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zh-CN" altLang="zh-CN" sz="2800" b="1" kern="1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8645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3">
            <a:extLst>
              <a:ext uri="{FF2B5EF4-FFF2-40B4-BE49-F238E27FC236}">
                <a16:creationId xmlns:a16="http://schemas.microsoft.com/office/drawing/2014/main" id="{F1797B1C-7663-6341-AF93-E470238BA3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93320" y="1381155"/>
            <a:ext cx="10972800" cy="4708981"/>
          </a:xfrm>
        </p:spPr>
        <p:txBody>
          <a:bodyPr/>
          <a:lstStyle/>
          <a:p>
            <a:pPr>
              <a:spcBef>
                <a:spcPct val="0"/>
              </a:spcBef>
              <a:buFont typeface="Wingdings 2" pitchFamily="2" charset="2"/>
              <a:buNone/>
            </a:pPr>
            <a:endParaRPr lang="en-US" altLang="zh-CN" sz="3000" dirty="0"/>
          </a:p>
          <a:p>
            <a:pPr>
              <a:spcBef>
                <a:spcPct val="0"/>
              </a:spcBef>
              <a:buFont typeface="Wingdings 2" pitchFamily="2" charset="2"/>
              <a:buNone/>
            </a:pPr>
            <a:r>
              <a:rPr lang="en-US" altLang="zh-CN" sz="3000" b="1" dirty="0"/>
              <a:t>7. </a:t>
            </a:r>
            <a:r>
              <a:rPr lang="zh-CN" altLang="en-US" sz="3000" b="1" dirty="0"/>
              <a:t>能修饰比较级的程度副词（以</a:t>
            </a:r>
            <a:r>
              <a:rPr lang="en-US" altLang="zh-CN" sz="3000" b="1" dirty="0"/>
              <a:t>tall</a:t>
            </a:r>
            <a:r>
              <a:rPr lang="zh-CN" altLang="en-US" sz="3000" b="1" dirty="0"/>
              <a:t>为例）：</a:t>
            </a:r>
            <a:endParaRPr lang="en-US" altLang="zh-CN" sz="3000" b="1" dirty="0"/>
          </a:p>
          <a:p>
            <a:pPr>
              <a:spcBef>
                <a:spcPct val="0"/>
              </a:spcBef>
              <a:buFont typeface="Wingdings 2" pitchFamily="2" charset="2"/>
              <a:buNone/>
            </a:pPr>
            <a:r>
              <a:rPr lang="zh-CN" altLang="en-US" sz="3000" dirty="0"/>
              <a:t>高</a:t>
            </a:r>
            <a:r>
              <a:rPr lang="zh-CN" altLang="en-US" sz="3000" b="1" dirty="0">
                <a:solidFill>
                  <a:srgbClr val="FF0000"/>
                </a:solidFill>
              </a:rPr>
              <a:t>一点</a:t>
            </a:r>
            <a:r>
              <a:rPr lang="zh-CN" altLang="en-US" sz="3000" dirty="0"/>
              <a:t>：</a:t>
            </a:r>
            <a:endParaRPr lang="en-US" altLang="zh-CN" sz="3000" dirty="0"/>
          </a:p>
          <a:p>
            <a:pPr>
              <a:spcBef>
                <a:spcPct val="0"/>
              </a:spcBef>
              <a:buFont typeface="Wingdings 2" pitchFamily="2" charset="2"/>
              <a:buNone/>
            </a:pPr>
            <a:r>
              <a:rPr lang="zh-CN" altLang="en-US" sz="3000" dirty="0"/>
              <a:t>高</a:t>
            </a:r>
            <a:r>
              <a:rPr lang="zh-CN" altLang="en-US" sz="3000" b="1" dirty="0">
                <a:solidFill>
                  <a:srgbClr val="FF0000"/>
                </a:solidFill>
              </a:rPr>
              <a:t>得多</a:t>
            </a:r>
            <a:r>
              <a:rPr lang="zh-CN" altLang="en-US" sz="3000" dirty="0"/>
              <a:t>：</a:t>
            </a:r>
            <a:endParaRPr lang="en-US" altLang="zh-CN" sz="3000" dirty="0"/>
          </a:p>
          <a:p>
            <a:pPr>
              <a:spcBef>
                <a:spcPct val="0"/>
              </a:spcBef>
              <a:buFont typeface="Wingdings 2" pitchFamily="2" charset="2"/>
              <a:buNone/>
            </a:pPr>
            <a:r>
              <a:rPr lang="zh-CN" altLang="en-US" sz="3000" b="1" dirty="0">
                <a:solidFill>
                  <a:srgbClr val="FF0000"/>
                </a:solidFill>
              </a:rPr>
              <a:t>（甚至）更</a:t>
            </a:r>
            <a:r>
              <a:rPr lang="zh-CN" altLang="en-US" sz="3000" dirty="0"/>
              <a:t>高：</a:t>
            </a:r>
            <a:endParaRPr lang="en-US" altLang="zh-CN" sz="3000" dirty="0"/>
          </a:p>
          <a:p>
            <a:pPr>
              <a:spcBef>
                <a:spcPct val="0"/>
              </a:spcBef>
              <a:buFont typeface="Wingdings 2" pitchFamily="2" charset="2"/>
              <a:buNone/>
            </a:pPr>
            <a:r>
              <a:rPr lang="zh-CN" altLang="en-US" sz="3000" b="1" dirty="0">
                <a:solidFill>
                  <a:srgbClr val="FF0000"/>
                </a:solidFill>
              </a:rPr>
              <a:t>不比</a:t>
            </a:r>
            <a:r>
              <a:rPr lang="en-US" altLang="zh-CN" sz="3000" dirty="0"/>
              <a:t>…</a:t>
            </a:r>
            <a:r>
              <a:rPr lang="zh-CN" altLang="en-US" sz="3000" dirty="0"/>
              <a:t>高：</a:t>
            </a:r>
            <a:endParaRPr lang="en-US" altLang="zh-CN" sz="3000" dirty="0"/>
          </a:p>
          <a:p>
            <a:pPr>
              <a:spcBef>
                <a:spcPct val="0"/>
              </a:spcBef>
              <a:buFont typeface="Wingdings 2" pitchFamily="2" charset="2"/>
              <a:buNone/>
            </a:pPr>
            <a:endParaRPr lang="en-US" altLang="zh-CN" sz="3000" dirty="0"/>
          </a:p>
          <a:p>
            <a:pPr>
              <a:spcBef>
                <a:spcPct val="0"/>
              </a:spcBef>
              <a:buFont typeface="Wingdings 2" pitchFamily="2" charset="2"/>
              <a:buNone/>
            </a:pPr>
            <a:r>
              <a:rPr lang="zh-CN" altLang="en-US" sz="3000" dirty="0"/>
              <a:t>注：在否定句和疑问句中，用</a:t>
            </a:r>
            <a:r>
              <a:rPr lang="en-US" altLang="zh-CN" sz="3000" b="1" dirty="0">
                <a:solidFill>
                  <a:srgbClr val="FF0000"/>
                </a:solidFill>
              </a:rPr>
              <a:t>any</a:t>
            </a:r>
            <a:r>
              <a:rPr lang="zh-CN" altLang="en-US" sz="3000" dirty="0"/>
              <a:t>来修饰比较级。</a:t>
            </a:r>
            <a:endParaRPr lang="en-US" altLang="zh-CN" sz="3000" dirty="0"/>
          </a:p>
          <a:p>
            <a:pPr>
              <a:spcBef>
                <a:spcPct val="0"/>
              </a:spcBef>
              <a:buFont typeface="Wingdings 2" pitchFamily="2" charset="2"/>
              <a:buNone/>
            </a:pPr>
            <a:r>
              <a:rPr lang="en-US" altLang="zh-CN" sz="3000" dirty="0"/>
              <a:t>He can’t jump </a:t>
            </a:r>
            <a:r>
              <a:rPr lang="en-US" altLang="zh-CN" sz="3000" b="1" dirty="0">
                <a:solidFill>
                  <a:srgbClr val="7030A0"/>
                </a:solidFill>
              </a:rPr>
              <a:t>any</a:t>
            </a:r>
            <a:r>
              <a:rPr lang="en-US" altLang="zh-CN" sz="3000" dirty="0"/>
              <a:t> higher.</a:t>
            </a:r>
          </a:p>
          <a:p>
            <a:pPr>
              <a:spcBef>
                <a:spcPct val="0"/>
              </a:spcBef>
              <a:buFont typeface="Wingdings 2" pitchFamily="2" charset="2"/>
              <a:buNone/>
            </a:pPr>
            <a:r>
              <a:rPr lang="en-US" altLang="zh-CN" sz="3000" dirty="0"/>
              <a:t>Can he jump </a:t>
            </a:r>
            <a:r>
              <a:rPr lang="en-US" altLang="zh-CN" sz="3000" b="1" dirty="0">
                <a:solidFill>
                  <a:srgbClr val="7030A0"/>
                </a:solidFill>
              </a:rPr>
              <a:t>any</a:t>
            </a:r>
            <a:r>
              <a:rPr lang="en-US" altLang="zh-CN" sz="3000" dirty="0"/>
              <a:t> higher?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D8A11DA5-7291-9C40-B9AA-65AF41730357}"/>
              </a:ext>
            </a:extLst>
          </p:cNvPr>
          <p:cNvSpPr/>
          <p:nvPr/>
        </p:nvSpPr>
        <p:spPr>
          <a:xfrm>
            <a:off x="2993912" y="2280223"/>
            <a:ext cx="394370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000" b="1" kern="0" dirty="0">
                <a:solidFill>
                  <a:srgbClr val="FF0000"/>
                </a:solidFill>
              </a:rPr>
              <a:t>a little </a:t>
            </a:r>
            <a:r>
              <a:rPr lang="en-US" altLang="zh-CN" sz="3000" kern="0" dirty="0">
                <a:solidFill>
                  <a:srgbClr val="000000"/>
                </a:solidFill>
              </a:rPr>
              <a:t>taller/ </a:t>
            </a:r>
            <a:r>
              <a:rPr lang="en-US" altLang="zh-CN" sz="3000" b="1" kern="0" dirty="0">
                <a:solidFill>
                  <a:srgbClr val="FF0000"/>
                </a:solidFill>
              </a:rPr>
              <a:t>a bit </a:t>
            </a:r>
            <a:r>
              <a:rPr lang="en-US" altLang="zh-CN" sz="3000" kern="0" dirty="0">
                <a:solidFill>
                  <a:srgbClr val="000000"/>
                </a:solidFill>
              </a:rPr>
              <a:t>taller</a:t>
            </a:r>
            <a:endParaRPr lang="zh-CN" altLang="en-US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FE64E4A0-9AB9-2D43-98B6-C17055DFE528}"/>
              </a:ext>
            </a:extLst>
          </p:cNvPr>
          <p:cNvSpPr/>
          <p:nvPr/>
        </p:nvSpPr>
        <p:spPr>
          <a:xfrm>
            <a:off x="2993912" y="2712689"/>
            <a:ext cx="538801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000" b="1" kern="0" dirty="0">
                <a:solidFill>
                  <a:srgbClr val="FF0000"/>
                </a:solidFill>
              </a:rPr>
              <a:t>much</a:t>
            </a:r>
            <a:r>
              <a:rPr lang="en-US" altLang="zh-CN" sz="3000" kern="0" dirty="0">
                <a:solidFill>
                  <a:srgbClr val="000000"/>
                </a:solidFill>
              </a:rPr>
              <a:t> taller/ </a:t>
            </a:r>
            <a:r>
              <a:rPr lang="en-US" altLang="zh-CN" sz="3000" b="1" kern="0" dirty="0">
                <a:solidFill>
                  <a:srgbClr val="FF0000"/>
                </a:solidFill>
              </a:rPr>
              <a:t>far</a:t>
            </a:r>
            <a:r>
              <a:rPr lang="en-US" altLang="zh-CN" sz="3000" kern="0" dirty="0">
                <a:solidFill>
                  <a:srgbClr val="000000"/>
                </a:solidFill>
              </a:rPr>
              <a:t> taller/ </a:t>
            </a:r>
            <a:r>
              <a:rPr lang="en-US" altLang="zh-CN" sz="3000" b="1" kern="0" dirty="0">
                <a:solidFill>
                  <a:srgbClr val="FF0000"/>
                </a:solidFill>
              </a:rPr>
              <a:t>a lot </a:t>
            </a:r>
            <a:r>
              <a:rPr lang="en-US" altLang="zh-CN" sz="3000" kern="0" dirty="0">
                <a:solidFill>
                  <a:srgbClr val="000000"/>
                </a:solidFill>
              </a:rPr>
              <a:t>taller</a:t>
            </a:r>
            <a:endParaRPr lang="zh-CN" altLang="en-US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20EC9C96-7D51-8B4F-8295-C0A78280C33E}"/>
              </a:ext>
            </a:extLst>
          </p:cNvPr>
          <p:cNvSpPr/>
          <p:nvPr/>
        </p:nvSpPr>
        <p:spPr>
          <a:xfrm>
            <a:off x="3930065" y="3145155"/>
            <a:ext cx="351570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000" b="1" kern="0" dirty="0">
                <a:solidFill>
                  <a:srgbClr val="FF0000"/>
                </a:solidFill>
              </a:rPr>
              <a:t>even</a:t>
            </a:r>
            <a:r>
              <a:rPr lang="en-US" altLang="zh-CN" sz="3000" kern="0" dirty="0">
                <a:solidFill>
                  <a:srgbClr val="000000"/>
                </a:solidFill>
              </a:rPr>
              <a:t> taller/ </a:t>
            </a:r>
            <a:r>
              <a:rPr lang="en-US" altLang="zh-CN" sz="3000" b="1" kern="0" dirty="0">
                <a:solidFill>
                  <a:srgbClr val="FF0000"/>
                </a:solidFill>
              </a:rPr>
              <a:t>still</a:t>
            </a:r>
            <a:r>
              <a:rPr lang="en-US" altLang="zh-CN" sz="3000" kern="0" dirty="0">
                <a:solidFill>
                  <a:srgbClr val="000000"/>
                </a:solidFill>
              </a:rPr>
              <a:t> taller</a:t>
            </a:r>
            <a:endParaRPr lang="zh-CN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8772D7A-2236-7043-BC51-3C41B3B58C89}"/>
              </a:ext>
            </a:extLst>
          </p:cNvPr>
          <p:cNvSpPr/>
          <p:nvPr/>
        </p:nvSpPr>
        <p:spPr>
          <a:xfrm>
            <a:off x="2993911" y="3577305"/>
            <a:ext cx="147989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000" b="1" kern="0" dirty="0">
                <a:solidFill>
                  <a:srgbClr val="FF0000"/>
                </a:solidFill>
              </a:rPr>
              <a:t>no</a:t>
            </a:r>
            <a:r>
              <a:rPr lang="en-US" altLang="zh-CN" sz="3000" kern="0" dirty="0">
                <a:solidFill>
                  <a:srgbClr val="000000"/>
                </a:solidFill>
              </a:rPr>
              <a:t> taller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053608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8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8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68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8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8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8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68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68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686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686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686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686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3">
            <a:extLst>
              <a:ext uri="{FF2B5EF4-FFF2-40B4-BE49-F238E27FC236}">
                <a16:creationId xmlns:a16="http://schemas.microsoft.com/office/drawing/2014/main" id="{F1797B1C-7663-6341-AF93-E470238BA3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09074" y="762437"/>
            <a:ext cx="11782926" cy="1569660"/>
          </a:xfrm>
        </p:spPr>
        <p:txBody>
          <a:bodyPr/>
          <a:lstStyle/>
          <a:p>
            <a:pPr>
              <a:spcBef>
                <a:spcPct val="0"/>
              </a:spcBef>
              <a:buFont typeface="Wingdings 2" pitchFamily="2" charset="2"/>
              <a:buNone/>
            </a:pPr>
            <a:r>
              <a:rPr lang="en-US" altLang="zh-CN" sz="3200" dirty="0"/>
              <a:t>8</a:t>
            </a:r>
            <a:r>
              <a:rPr lang="en-US" altLang="zh-CN" sz="3200" b="1" dirty="0"/>
              <a:t>. </a:t>
            </a:r>
            <a:r>
              <a:rPr lang="zh-CN" altLang="en-US" sz="3200" b="1" dirty="0"/>
              <a:t>进行比较时，比较对象要相互呼应，相比内容必须相同，为了避免重复，可用</a:t>
            </a:r>
            <a:r>
              <a:rPr lang="en-US" altLang="zh-CN" sz="3200" b="1" dirty="0">
                <a:solidFill>
                  <a:srgbClr val="FF0000"/>
                </a:solidFill>
              </a:rPr>
              <a:t>one</a:t>
            </a:r>
            <a:r>
              <a:rPr lang="zh-CN" altLang="en-US" sz="3200" b="1" dirty="0">
                <a:solidFill>
                  <a:srgbClr val="FF0000"/>
                </a:solidFill>
              </a:rPr>
              <a:t>，</a:t>
            </a:r>
            <a:r>
              <a:rPr lang="en-US" altLang="zh-CN" sz="3200" b="1" dirty="0">
                <a:solidFill>
                  <a:srgbClr val="FF0000"/>
                </a:solidFill>
              </a:rPr>
              <a:t>that</a:t>
            </a:r>
            <a:r>
              <a:rPr lang="zh-CN" altLang="en-US" sz="3200" b="1" dirty="0">
                <a:solidFill>
                  <a:srgbClr val="FF0000"/>
                </a:solidFill>
              </a:rPr>
              <a:t>，</a:t>
            </a:r>
            <a:r>
              <a:rPr lang="en-US" altLang="zh-CN" sz="3200" b="1" dirty="0">
                <a:solidFill>
                  <a:srgbClr val="FF0000"/>
                </a:solidFill>
              </a:rPr>
              <a:t>those</a:t>
            </a:r>
            <a:r>
              <a:rPr lang="zh-CN" altLang="en-US" sz="3200" b="1" dirty="0"/>
              <a:t>等代替前面出现过的名词。</a:t>
            </a:r>
            <a:endParaRPr lang="en-US" altLang="zh-CN" sz="3200" b="1" dirty="0"/>
          </a:p>
          <a:p>
            <a:pPr>
              <a:spcBef>
                <a:spcPct val="0"/>
              </a:spcBef>
              <a:buFont typeface="Wingdings 2" pitchFamily="2" charset="2"/>
              <a:buNone/>
            </a:pPr>
            <a:endParaRPr lang="en-US" altLang="zh-CN" sz="3200" dirty="0"/>
          </a:p>
        </p:txBody>
      </p:sp>
      <p:sp>
        <p:nvSpPr>
          <p:cNvPr id="7" name="Text Box 17">
            <a:extLst>
              <a:ext uri="{FF2B5EF4-FFF2-40B4-BE49-F238E27FC236}">
                <a16:creationId xmlns:a16="http://schemas.microsoft.com/office/drawing/2014/main" id="{76CAC4BD-8DAE-C44C-8156-F6026E923C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074" y="2239765"/>
            <a:ext cx="11782926" cy="368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chemeClr val="accent4"/>
                </a:solidFill>
                <a:cs typeface="Times New Roman" panose="02020603050405020304" pitchFamily="18" charset="0"/>
              </a:rPr>
              <a:t>肉的价格比大米的价格高。</a:t>
            </a:r>
            <a:endParaRPr lang="en-US" altLang="zh-CN" sz="3200" b="1" dirty="0">
              <a:solidFill>
                <a:schemeClr val="accent4"/>
              </a:solidFill>
              <a:cs typeface="Times New Roman" panose="02020603050405020304" pitchFamily="18" charset="0"/>
            </a:endParaRPr>
          </a:p>
          <a:p>
            <a:pPr defTabSz="914400" eaLnBrk="1" fontAlgn="base" hangingPunct="1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The price of the meat is higher than rice.(</a:t>
            </a:r>
            <a:r>
              <a:rPr lang="zh-CN" altLang="en-US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肉价不可和大米比较</a:t>
            </a:r>
            <a:r>
              <a:rPr lang="en-US" altLang="zh-CN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)</a:t>
            </a:r>
          </a:p>
          <a:p>
            <a:pPr defTabSz="914400" eaLnBrk="1" fontAlgn="base" hangingPunct="1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chemeClr val="accent4"/>
                </a:solidFill>
                <a:cs typeface="Times New Roman" panose="02020603050405020304" pitchFamily="18" charset="0"/>
              </a:rPr>
              <a:t>改：</a:t>
            </a:r>
            <a:r>
              <a:rPr lang="en-US" altLang="zh-CN" sz="3200" b="1" dirty="0">
                <a:solidFill>
                  <a:schemeClr val="accent4"/>
                </a:solidFill>
                <a:cs typeface="Times New Roman" panose="02020603050405020304" pitchFamily="18" charset="0"/>
              </a:rPr>
              <a:t>The</a:t>
            </a:r>
            <a:r>
              <a:rPr lang="zh-CN" altLang="en-US" sz="3200" b="1" dirty="0">
                <a:solidFill>
                  <a:schemeClr val="accent4"/>
                </a:solidFill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chemeClr val="accent4"/>
                </a:solidFill>
                <a:cs typeface="Times New Roman" panose="02020603050405020304" pitchFamily="18" charset="0"/>
              </a:rPr>
              <a:t>price of the meat is higher than 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that</a:t>
            </a:r>
            <a:r>
              <a:rPr lang="en-US" altLang="zh-CN" sz="3200" b="1" dirty="0">
                <a:solidFill>
                  <a:schemeClr val="accent4"/>
                </a:solidFill>
                <a:cs typeface="Times New Roman" panose="02020603050405020304" pitchFamily="18" charset="0"/>
              </a:rPr>
              <a:t> of rice.</a:t>
            </a:r>
          </a:p>
          <a:p>
            <a:pPr defTabSz="914400" eaLnBrk="1" fontAlgn="base" hangingPunct="1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chemeClr val="accent4"/>
                </a:solidFill>
                <a:cs typeface="Times New Roman" panose="02020603050405020304" pitchFamily="18" charset="0"/>
              </a:rPr>
              <a:t>人的大脑比猴子的大脑要大些。</a:t>
            </a:r>
            <a:endParaRPr lang="en-US" altLang="zh-CN" sz="3200" b="1" dirty="0">
              <a:solidFill>
                <a:schemeClr val="accent4"/>
              </a:solidFill>
              <a:cs typeface="Times New Roman" panose="02020603050405020304" pitchFamily="18" charset="0"/>
            </a:endParaRPr>
          </a:p>
          <a:p>
            <a:pPr defTabSz="914400" eaLnBrk="1" fontAlgn="base" hangingPunct="1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Human brains are bigger than monkeys. (</a:t>
            </a:r>
            <a:r>
              <a:rPr lang="zh-CN" altLang="en-US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人脑不可和猴子比较</a:t>
            </a:r>
            <a:r>
              <a:rPr lang="en-US" altLang="zh-CN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)</a:t>
            </a:r>
          </a:p>
          <a:p>
            <a:pPr defTabSz="914400" eaLnBrk="1" fontAlgn="base" hangingPunct="1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改：</a:t>
            </a: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Human brains are bigger than 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those</a:t>
            </a: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of monkeys.</a:t>
            </a:r>
          </a:p>
        </p:txBody>
      </p:sp>
    </p:spTree>
    <p:extLst>
      <p:ext uri="{BB962C8B-B14F-4D97-AF65-F5344CB8AC3E}">
        <p14:creationId xmlns:p14="http://schemas.microsoft.com/office/powerpoint/2010/main" val="2852672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>
            <a:extLst>
              <a:ext uri="{FF2B5EF4-FFF2-40B4-BE49-F238E27FC236}">
                <a16:creationId xmlns:a16="http://schemas.microsoft.com/office/drawing/2014/main" id="{165C7949-D88E-B241-9962-6BCF07BB81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63384"/>
            <a:ext cx="12160115" cy="4147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同心圆 2">
            <a:extLst>
              <a:ext uri="{FF2B5EF4-FFF2-40B4-BE49-F238E27FC236}">
                <a16:creationId xmlns:a16="http://schemas.microsoft.com/office/drawing/2014/main" id="{DD0C6F79-D483-FF49-B133-870A14B91EED}"/>
              </a:ext>
            </a:extLst>
          </p:cNvPr>
          <p:cNvSpPr/>
          <p:nvPr/>
        </p:nvSpPr>
        <p:spPr>
          <a:xfrm>
            <a:off x="2279375" y="821635"/>
            <a:ext cx="1007164" cy="689114"/>
          </a:xfrm>
          <a:prstGeom prst="donut">
            <a:avLst>
              <a:gd name="adj" fmla="val 461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2123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4">
            <a:extLst>
              <a:ext uri="{FF2B5EF4-FFF2-40B4-BE49-F238E27FC236}">
                <a16:creationId xmlns:a16="http://schemas.microsoft.com/office/drawing/2014/main" id="{7D8D6DAD-D106-0F40-8F4F-EFCA964D9C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6094" y="1121862"/>
            <a:ext cx="1059422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1. </a:t>
            </a:r>
            <a:r>
              <a:rPr lang="zh-CN" altLang="en-US" sz="3200" b="1" dirty="0">
                <a:solidFill>
                  <a:srgbClr val="000000"/>
                </a:solidFill>
              </a:rPr>
              <a:t>表示三者或三者以上比较</a:t>
            </a:r>
            <a:r>
              <a:rPr lang="en-US" altLang="zh-CN" sz="3200" b="1" dirty="0">
                <a:solidFill>
                  <a:srgbClr val="000000"/>
                </a:solidFill>
              </a:rPr>
              <a:t>,</a:t>
            </a:r>
            <a:r>
              <a:rPr lang="zh-CN" altLang="en-US" sz="3200" b="1" dirty="0">
                <a:solidFill>
                  <a:srgbClr val="000000"/>
                </a:solidFill>
              </a:rPr>
              <a:t>可用</a:t>
            </a:r>
            <a:endParaRPr lang="en-US" altLang="zh-CN" sz="3200" b="1" dirty="0">
              <a:solidFill>
                <a:srgbClr val="000000"/>
              </a:solidFill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“Which/Who </a:t>
            </a: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+</a:t>
            </a:r>
            <a:r>
              <a:rPr lang="zh-CN" altLang="en-US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谓语</a:t>
            </a:r>
            <a:r>
              <a:rPr lang="en-US" altLang="zh-CN" sz="3200" b="1" dirty="0">
                <a:solidFill>
                  <a:srgbClr val="000000"/>
                </a:solidFill>
              </a:rPr>
              <a:t>+ </a:t>
            </a:r>
            <a:r>
              <a:rPr lang="en-US" altLang="zh-CN" sz="3200" b="1" dirty="0">
                <a:solidFill>
                  <a:srgbClr val="FF0000"/>
                </a:solidFill>
              </a:rPr>
              <a:t>the</a:t>
            </a:r>
            <a:r>
              <a:rPr lang="en-US" altLang="zh-CN" sz="3200" b="1" dirty="0">
                <a:solidFill>
                  <a:srgbClr val="000000"/>
                </a:solidFill>
              </a:rPr>
              <a:t> + </a:t>
            </a:r>
            <a:r>
              <a:rPr lang="zh-CN" altLang="en-US" sz="3200" b="1" dirty="0">
                <a:solidFill>
                  <a:srgbClr val="000000"/>
                </a:solidFill>
              </a:rPr>
              <a:t>最高级</a:t>
            </a:r>
            <a:r>
              <a:rPr lang="en-US" altLang="zh-CN" sz="3200" b="1" dirty="0">
                <a:solidFill>
                  <a:srgbClr val="000000"/>
                </a:solidFill>
              </a:rPr>
              <a:t>,</a:t>
            </a:r>
            <a:r>
              <a:rPr lang="zh-CN" altLang="en-US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A</a:t>
            </a:r>
            <a:r>
              <a:rPr lang="en-US" altLang="zh-CN" sz="3200" b="1" dirty="0">
                <a:solidFill>
                  <a:srgbClr val="000000"/>
                </a:solidFill>
              </a:rPr>
              <a:t>,</a:t>
            </a:r>
            <a:r>
              <a:rPr lang="zh-CN" altLang="en-US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B</a:t>
            </a:r>
            <a:r>
              <a:rPr lang="zh-CN" altLang="en-US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000000"/>
                </a:solidFill>
              </a:rPr>
              <a:t>or </a:t>
            </a: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C</a:t>
            </a:r>
            <a:r>
              <a:rPr lang="zh-CN" altLang="en-US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？</a:t>
            </a:r>
            <a:r>
              <a:rPr lang="en-US" altLang="zh-CN" sz="3200" b="1" dirty="0">
                <a:solidFill>
                  <a:srgbClr val="000000"/>
                </a:solidFill>
              </a:rPr>
              <a:t>”</a:t>
            </a:r>
            <a:r>
              <a:rPr lang="zh-CN" altLang="en-US" sz="3200" b="1" dirty="0">
                <a:solidFill>
                  <a:srgbClr val="000000"/>
                </a:solidFill>
              </a:rPr>
              <a:t>表示</a:t>
            </a:r>
            <a:r>
              <a:rPr lang="en-US" altLang="zh-CN" sz="3200" b="1" dirty="0">
                <a:solidFill>
                  <a:srgbClr val="000000"/>
                </a:solidFill>
              </a:rPr>
              <a:t>.</a:t>
            </a:r>
            <a:endParaRPr lang="en-US" altLang="zh-CN" sz="32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36867" name="Text Box 5">
            <a:extLst>
              <a:ext uri="{FF2B5EF4-FFF2-40B4-BE49-F238E27FC236}">
                <a16:creationId xmlns:a16="http://schemas.microsoft.com/office/drawing/2014/main" id="{1A1A8C5D-5C1A-7A4A-A232-05E932ABFB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354" y="2986361"/>
            <a:ext cx="10257691" cy="1265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2. </a:t>
            </a:r>
            <a:r>
              <a:rPr lang="zh-CN" altLang="en-US" sz="3200" b="1" dirty="0">
                <a:solidFill>
                  <a:srgbClr val="000000"/>
                </a:solidFill>
              </a:rPr>
              <a:t>形容词最高级前</a:t>
            </a:r>
            <a:r>
              <a:rPr lang="zh-CN" altLang="en-US" sz="3200" b="1" dirty="0">
                <a:solidFill>
                  <a:srgbClr val="FF0000"/>
                </a:solidFill>
              </a:rPr>
              <a:t>一般加定冠词</a:t>
            </a:r>
            <a:r>
              <a:rPr lang="en-US" altLang="zh-CN" sz="3200" b="1" dirty="0">
                <a:solidFill>
                  <a:srgbClr val="FF0000"/>
                </a:solidFill>
              </a:rPr>
              <a:t>the</a:t>
            </a:r>
            <a:r>
              <a:rPr lang="zh-CN" altLang="en-US" sz="3200" b="1" dirty="0">
                <a:solidFill>
                  <a:srgbClr val="000000"/>
                </a:solidFill>
              </a:rPr>
              <a:t>，副词最高级前</a:t>
            </a:r>
            <a:r>
              <a:rPr lang="en-US" altLang="zh-CN" sz="3200" b="1" dirty="0">
                <a:solidFill>
                  <a:srgbClr val="000000"/>
                </a:solidFill>
              </a:rPr>
              <a:t>the</a:t>
            </a:r>
            <a:r>
              <a:rPr lang="zh-CN" altLang="en-US" sz="3200" b="1" dirty="0">
                <a:solidFill>
                  <a:srgbClr val="000000"/>
                </a:solidFill>
              </a:rPr>
              <a:t>可以省略，句末常跟一个</a:t>
            </a:r>
            <a:r>
              <a:rPr lang="en-US" altLang="zh-CN" sz="3200" b="1" dirty="0">
                <a:solidFill>
                  <a:srgbClr val="000000"/>
                </a:solidFill>
              </a:rPr>
              <a:t>in/of</a:t>
            </a:r>
            <a:r>
              <a:rPr lang="zh-CN" altLang="en-US" sz="3200" b="1" dirty="0">
                <a:solidFill>
                  <a:srgbClr val="000000"/>
                </a:solidFill>
              </a:rPr>
              <a:t>短语来表示范围。</a:t>
            </a:r>
            <a:endParaRPr lang="zh-CN" altLang="en-US" sz="3200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25604" name="Text Box 10">
            <a:extLst>
              <a:ext uri="{FF2B5EF4-FFF2-40B4-BE49-F238E27FC236}">
                <a16:creationId xmlns:a16="http://schemas.microsoft.com/office/drawing/2014/main" id="{7FFF7EC2-32B8-A146-A147-DBCF6F7BEC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71813" y="333375"/>
            <a:ext cx="64960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>
                <a:solidFill>
                  <a:srgbClr val="0000FF"/>
                </a:solidFill>
              </a:rPr>
              <a:t>形容词和副词的最高级的用法</a:t>
            </a:r>
          </a:p>
        </p:txBody>
      </p:sp>
      <p:sp>
        <p:nvSpPr>
          <p:cNvPr id="36873" name="Text Box 11">
            <a:extLst>
              <a:ext uri="{FF2B5EF4-FFF2-40B4-BE49-F238E27FC236}">
                <a16:creationId xmlns:a16="http://schemas.microsoft.com/office/drawing/2014/main" id="{FA9F9F80-1FB9-4149-84CB-5213A9DD68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6094" y="2304718"/>
            <a:ext cx="82089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Who is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the tallest</a:t>
            </a:r>
            <a:r>
              <a:rPr lang="en-US" altLang="zh-CN" sz="3200" b="1" dirty="0">
                <a:solidFill>
                  <a:srgbClr val="0000FF"/>
                </a:solidFill>
              </a:rPr>
              <a:t>, Tom , Mike , or Jack?</a:t>
            </a:r>
            <a:endParaRPr lang="en-US" altLang="zh-CN" sz="3200" b="1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  <p:sp>
        <p:nvSpPr>
          <p:cNvPr id="36878" name="Text Box 18">
            <a:extLst>
              <a:ext uri="{FF2B5EF4-FFF2-40B4-BE49-F238E27FC236}">
                <a16:creationId xmlns:a16="http://schemas.microsoft.com/office/drawing/2014/main" id="{59CF4E52-E612-1244-AC68-8BAE9D4D1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354" y="4252092"/>
            <a:ext cx="73453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Tom runs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(the) fastest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</a:rPr>
              <a:t>in our class.</a:t>
            </a:r>
            <a:endParaRPr lang="en-US" altLang="zh-CN" sz="3200" b="1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  <p:sp>
        <p:nvSpPr>
          <p:cNvPr id="8" name="Text Box 12">
            <a:extLst>
              <a:ext uri="{FF2B5EF4-FFF2-40B4-BE49-F238E27FC236}">
                <a16:creationId xmlns:a16="http://schemas.microsoft.com/office/drawing/2014/main" id="{073093D3-C026-7A4D-8192-D180DAA1CB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354" y="4911826"/>
            <a:ext cx="1014171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Tom runs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faster</a:t>
            </a:r>
            <a:r>
              <a:rPr lang="zh-CN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than any other student/ the other students of Class 1.</a:t>
            </a:r>
            <a:endParaRPr lang="en-US" altLang="zh-CN" sz="32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44211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10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1000"/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  <p:bldP spid="36867" grpId="0"/>
      <p:bldP spid="36873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Text Box 6">
            <a:extLst>
              <a:ext uri="{FF2B5EF4-FFF2-40B4-BE49-F238E27FC236}">
                <a16:creationId xmlns:a16="http://schemas.microsoft.com/office/drawing/2014/main" id="{E170E9FC-1AD6-7549-B10D-5B315575E3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3632" y="3068638"/>
            <a:ext cx="963697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4. one of + </a:t>
            </a:r>
            <a:r>
              <a:rPr lang="zh-CN" altLang="en-US" sz="3200" b="1" dirty="0">
                <a:solidFill>
                  <a:srgbClr val="000000"/>
                </a:solidFill>
              </a:rPr>
              <a:t>形容词最高级</a:t>
            </a:r>
            <a:r>
              <a:rPr lang="en-US" altLang="zh-CN" sz="3200" b="1" dirty="0">
                <a:solidFill>
                  <a:srgbClr val="000000"/>
                </a:solidFill>
              </a:rPr>
              <a:t> + pl. </a:t>
            </a:r>
            <a:r>
              <a:rPr lang="zh-CN" altLang="en-US" sz="3200" b="1" dirty="0">
                <a:solidFill>
                  <a:srgbClr val="000000"/>
                </a:solidFill>
              </a:rPr>
              <a:t>表示“最</a:t>
            </a:r>
            <a:r>
              <a:rPr lang="en-US" altLang="zh-CN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…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zh-CN" altLang="en-US" sz="3200" b="1" dirty="0">
                <a:solidFill>
                  <a:srgbClr val="000000"/>
                </a:solidFill>
              </a:rPr>
              <a:t>之一”</a:t>
            </a:r>
            <a:endParaRPr lang="en-US" altLang="zh-CN" sz="32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36871" name="Rectangle 9">
            <a:extLst>
              <a:ext uri="{FF2B5EF4-FFF2-40B4-BE49-F238E27FC236}">
                <a16:creationId xmlns:a16="http://schemas.microsoft.com/office/drawing/2014/main" id="{5B3EC91E-4332-3C41-A986-DFFA7FB314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3309" y="1403350"/>
            <a:ext cx="955662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3. </a:t>
            </a:r>
            <a:r>
              <a:rPr lang="zh-CN" altLang="en-US" sz="3200" b="1" dirty="0">
                <a:solidFill>
                  <a:srgbClr val="000000"/>
                </a:solidFill>
              </a:rPr>
              <a:t>形容词最高级前可以加序数词，表示“第几最</a:t>
            </a:r>
            <a:r>
              <a:rPr lang="en-US" altLang="zh-CN" sz="3200" b="1" dirty="0">
                <a:solidFill>
                  <a:srgbClr val="000000"/>
                </a:solidFill>
              </a:rPr>
              <a:t>…</a:t>
            </a:r>
            <a:r>
              <a:rPr lang="zh-CN" altLang="en-US" sz="3200" b="1" dirty="0">
                <a:solidFill>
                  <a:srgbClr val="000000"/>
                </a:solidFill>
              </a:rPr>
              <a:t>”</a:t>
            </a:r>
            <a:endParaRPr lang="zh-CN" altLang="en-US" sz="32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26628" name="Text Box 10">
            <a:extLst>
              <a:ext uri="{FF2B5EF4-FFF2-40B4-BE49-F238E27FC236}">
                <a16:creationId xmlns:a16="http://schemas.microsoft.com/office/drawing/2014/main" id="{083659D0-C2DF-1E40-8DC3-6288BAB589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71813" y="611189"/>
            <a:ext cx="649605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>
                <a:solidFill>
                  <a:srgbClr val="0000FF"/>
                </a:solidFill>
              </a:rPr>
              <a:t>形容词和副词的最高级的用法</a:t>
            </a:r>
          </a:p>
        </p:txBody>
      </p:sp>
      <p:sp>
        <p:nvSpPr>
          <p:cNvPr id="36875" name="Text Box 13">
            <a:extLst>
              <a:ext uri="{FF2B5EF4-FFF2-40B4-BE49-F238E27FC236}">
                <a16:creationId xmlns:a16="http://schemas.microsoft.com/office/drawing/2014/main" id="{C919E3F3-52B3-4D4B-A8C2-EE844E1605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3633" y="2195514"/>
            <a:ext cx="80645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Mike is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the second tallest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</a:rPr>
              <a:t>student in our class.</a:t>
            </a:r>
            <a:endParaRPr lang="en-US" altLang="zh-CN" sz="3200" b="1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  <p:sp>
        <p:nvSpPr>
          <p:cNvPr id="36876" name="Text Box 16">
            <a:extLst>
              <a:ext uri="{FF2B5EF4-FFF2-40B4-BE49-F238E27FC236}">
                <a16:creationId xmlns:a16="http://schemas.microsoft.com/office/drawing/2014/main" id="{5475D00B-24C1-D149-9EA3-C643DE13C2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3632" y="3940750"/>
            <a:ext cx="8820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Jack is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one of the tallest students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</a:rPr>
              <a:t>in our class.</a:t>
            </a:r>
            <a:endParaRPr lang="en-US" altLang="zh-CN" sz="3200" b="1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37822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10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10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  <p:bldP spid="36871" grpId="0"/>
      <p:bldP spid="36875" grpId="0"/>
      <p:bldP spid="3687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71" name="Rectangle 9">
            <a:extLst>
              <a:ext uri="{FF2B5EF4-FFF2-40B4-BE49-F238E27FC236}">
                <a16:creationId xmlns:a16="http://schemas.microsoft.com/office/drawing/2014/main" id="{5B3EC91E-4332-3C41-A986-DFFA7FB314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2353" y="1520581"/>
            <a:ext cx="1086522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5. </a:t>
            </a:r>
            <a:r>
              <a:rPr lang="zh-CN" altLang="en-US" sz="3200" b="1" dirty="0">
                <a:solidFill>
                  <a:srgbClr val="000000"/>
                </a:solidFill>
              </a:rPr>
              <a:t>形容词最高级前可以有物主代词、指示代词、名词所有格等修饰，但此时不能再用定冠词</a:t>
            </a:r>
            <a:r>
              <a:rPr lang="en-US" altLang="zh-CN" sz="3200" b="1" dirty="0">
                <a:solidFill>
                  <a:srgbClr val="000000"/>
                </a:solidFill>
              </a:rPr>
              <a:t>the</a:t>
            </a:r>
            <a:r>
              <a:rPr lang="zh-CN" altLang="en-US" sz="3200" b="1" dirty="0">
                <a:solidFill>
                  <a:srgbClr val="000000"/>
                </a:solidFill>
              </a:rPr>
              <a:t>。</a:t>
            </a:r>
            <a:endParaRPr lang="zh-CN" altLang="en-US" sz="32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26628" name="Text Box 10">
            <a:extLst>
              <a:ext uri="{FF2B5EF4-FFF2-40B4-BE49-F238E27FC236}">
                <a16:creationId xmlns:a16="http://schemas.microsoft.com/office/drawing/2014/main" id="{083659D0-C2DF-1E40-8DC3-6288BAB589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71813" y="611189"/>
            <a:ext cx="649605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>
                <a:solidFill>
                  <a:srgbClr val="0000FF"/>
                </a:solidFill>
              </a:rPr>
              <a:t>形容词和副词的最高级的用法</a:t>
            </a:r>
          </a:p>
        </p:txBody>
      </p:sp>
      <p:sp>
        <p:nvSpPr>
          <p:cNvPr id="7" name="Text Box 13">
            <a:extLst>
              <a:ext uri="{FF2B5EF4-FFF2-40B4-BE49-F238E27FC236}">
                <a16:creationId xmlns:a16="http://schemas.microsoft.com/office/drawing/2014/main" id="{9B8EF5AA-50C8-C740-B7D9-241473B292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2354" y="2724151"/>
            <a:ext cx="80645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Yesterday was </a:t>
            </a:r>
            <a:r>
              <a:rPr lang="en-US" altLang="zh-CN" sz="3200" b="1" dirty="0">
                <a:solidFill>
                  <a:srgbClr val="FF0000"/>
                </a:solidFill>
              </a:rPr>
              <a:t>his busiest </a:t>
            </a:r>
            <a:r>
              <a:rPr lang="en-US" altLang="zh-CN" sz="3200" b="1" dirty="0">
                <a:solidFill>
                  <a:srgbClr val="0000FF"/>
                </a:solidFill>
              </a:rPr>
              <a:t>day.</a:t>
            </a:r>
            <a:endParaRPr lang="en-US" altLang="zh-CN" sz="3200" b="1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  <p:sp>
        <p:nvSpPr>
          <p:cNvPr id="8" name="Text Box 16">
            <a:extLst>
              <a:ext uri="{FF2B5EF4-FFF2-40B4-BE49-F238E27FC236}">
                <a16:creationId xmlns:a16="http://schemas.microsoft.com/office/drawing/2014/main" id="{ACF090C1-275D-A34F-BA61-586C3E2407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2353" y="3436290"/>
            <a:ext cx="8820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This is </a:t>
            </a:r>
            <a:r>
              <a:rPr lang="en-US" altLang="zh-CN" sz="3200" b="1" dirty="0">
                <a:solidFill>
                  <a:srgbClr val="FF0000"/>
                </a:solidFill>
              </a:rPr>
              <a:t>Mary’s longest </a:t>
            </a:r>
            <a:r>
              <a:rPr lang="en-US" altLang="zh-CN" sz="3200" b="1" dirty="0">
                <a:solidFill>
                  <a:srgbClr val="0000FF"/>
                </a:solidFill>
              </a:rPr>
              <a:t>dress.</a:t>
            </a:r>
            <a:endParaRPr lang="en-US" altLang="zh-CN" sz="3200" b="1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  <p:sp>
        <p:nvSpPr>
          <p:cNvPr id="9" name="Text Box 16">
            <a:extLst>
              <a:ext uri="{FF2B5EF4-FFF2-40B4-BE49-F238E27FC236}">
                <a16:creationId xmlns:a16="http://schemas.microsoft.com/office/drawing/2014/main" id="{921FA63F-979F-6844-AF73-BCA58A4821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2353" y="4146842"/>
            <a:ext cx="8820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That fastest </a:t>
            </a:r>
            <a:r>
              <a:rPr lang="en-US" altLang="zh-CN" sz="3200" b="1" dirty="0">
                <a:solidFill>
                  <a:srgbClr val="0000FF"/>
                </a:solidFill>
              </a:rPr>
              <a:t>girl is little cutie.</a:t>
            </a:r>
            <a:endParaRPr lang="en-US" altLang="zh-CN" sz="3200" b="1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8001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>
            <a:extLst>
              <a:ext uri="{FF2B5EF4-FFF2-40B4-BE49-F238E27FC236}">
                <a16:creationId xmlns:a16="http://schemas.microsoft.com/office/drawing/2014/main" id="{9AE924DA-D6E7-2841-9FEE-84E5977F08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5812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直线连接符 2">
            <a:extLst>
              <a:ext uri="{FF2B5EF4-FFF2-40B4-BE49-F238E27FC236}">
                <a16:creationId xmlns:a16="http://schemas.microsoft.com/office/drawing/2014/main" id="{BC87745B-5E74-6141-81E3-2964611B18FB}"/>
              </a:ext>
            </a:extLst>
          </p:cNvPr>
          <p:cNvCxnSpPr>
            <a:cxnSpLocks/>
          </p:cNvCxnSpPr>
          <p:nvPr/>
        </p:nvCxnSpPr>
        <p:spPr>
          <a:xfrm>
            <a:off x="620486" y="1910443"/>
            <a:ext cx="1125038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线连接符 5">
            <a:extLst>
              <a:ext uri="{FF2B5EF4-FFF2-40B4-BE49-F238E27FC236}">
                <a16:creationId xmlns:a16="http://schemas.microsoft.com/office/drawing/2014/main" id="{5A862D19-3173-4847-8667-A9F8C434097D}"/>
              </a:ext>
            </a:extLst>
          </p:cNvPr>
          <p:cNvCxnSpPr>
            <a:cxnSpLocks/>
          </p:cNvCxnSpPr>
          <p:nvPr/>
        </p:nvCxnSpPr>
        <p:spPr>
          <a:xfrm>
            <a:off x="620486" y="2389414"/>
            <a:ext cx="9062357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>
            <a:extLst>
              <a:ext uri="{FF2B5EF4-FFF2-40B4-BE49-F238E27FC236}">
                <a16:creationId xmlns:a16="http://schemas.microsoft.com/office/drawing/2014/main" id="{B98263AC-76F9-4F47-909C-1DA590028C6D}"/>
              </a:ext>
            </a:extLst>
          </p:cNvPr>
          <p:cNvSpPr txBox="1"/>
          <p:nvPr/>
        </p:nvSpPr>
        <p:spPr>
          <a:xfrm>
            <a:off x="5032395" y="-1"/>
            <a:ext cx="70403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highlight>
                  <a:srgbClr val="FFFF00"/>
                </a:highlight>
              </a:rPr>
              <a:t>high 	adj./adv. 	</a:t>
            </a:r>
            <a:r>
              <a:rPr kumimoji="1" lang="zh-CN" altLang="en-US" sz="2400" dirty="0">
                <a:highlight>
                  <a:srgbClr val="FFFF00"/>
                </a:highlight>
              </a:rPr>
              <a:t>高的</a:t>
            </a:r>
            <a:r>
              <a:rPr kumimoji="1" lang="en-US" altLang="zh-CN" sz="2400" dirty="0">
                <a:highlight>
                  <a:srgbClr val="FFFF00"/>
                </a:highlight>
              </a:rPr>
              <a:t>/</a:t>
            </a:r>
            <a:r>
              <a:rPr kumimoji="1" lang="zh-CN" altLang="en-US" sz="2400" dirty="0">
                <a:highlight>
                  <a:srgbClr val="FFFF00"/>
                </a:highlight>
              </a:rPr>
              <a:t>在高处</a:t>
            </a:r>
            <a:endParaRPr kumimoji="1" lang="en-US" altLang="zh-CN" sz="2400" dirty="0">
              <a:highlight>
                <a:srgbClr val="FFFF00"/>
              </a:highlight>
            </a:endParaRPr>
          </a:p>
          <a:p>
            <a:r>
              <a:rPr kumimoji="1" lang="en-US" altLang="zh-CN" sz="2400" dirty="0">
                <a:highlight>
                  <a:srgbClr val="FFFF00"/>
                </a:highlight>
              </a:rPr>
              <a:t>highly adv. </a:t>
            </a:r>
            <a:r>
              <a:rPr kumimoji="1" lang="zh-CN" altLang="en-US" sz="2400" dirty="0">
                <a:highlight>
                  <a:srgbClr val="FFFF00"/>
                </a:highlight>
              </a:rPr>
              <a:t> 很；非常</a:t>
            </a:r>
            <a:r>
              <a:rPr kumimoji="1" lang="en-US" altLang="zh-CN" sz="2400" dirty="0">
                <a:highlight>
                  <a:srgbClr val="FFFF00"/>
                </a:highlight>
              </a:rPr>
              <a:t>		</a:t>
            </a:r>
            <a:r>
              <a:rPr kumimoji="1" lang="en-US" altLang="zh-CN" sz="2400" b="1" dirty="0">
                <a:solidFill>
                  <a:srgbClr val="FF0000"/>
                </a:solidFill>
                <a:highlight>
                  <a:srgbClr val="FFFF00"/>
                </a:highlight>
              </a:rPr>
              <a:t>highly </a:t>
            </a:r>
            <a:r>
              <a:rPr kumimoji="1" lang="en-US" altLang="zh-CN" sz="2400" dirty="0">
                <a:highlight>
                  <a:srgbClr val="FFFF00"/>
                </a:highlight>
              </a:rPr>
              <a:t>successful/ intelligent</a:t>
            </a:r>
          </a:p>
          <a:p>
            <a:r>
              <a:rPr kumimoji="1" lang="en-US" altLang="zh-CN" sz="2400" dirty="0">
                <a:highlight>
                  <a:srgbClr val="FFFF00"/>
                </a:highlight>
              </a:rPr>
              <a:t>adv. </a:t>
            </a:r>
            <a:r>
              <a:rPr kumimoji="1" lang="zh-CN" altLang="en-US" sz="2400" dirty="0">
                <a:highlight>
                  <a:srgbClr val="FFFF00"/>
                </a:highlight>
              </a:rPr>
              <a:t>钦佩地，赞赏地</a:t>
            </a:r>
            <a:r>
              <a:rPr kumimoji="1" lang="en-US" altLang="zh-CN" sz="2400" dirty="0">
                <a:highlight>
                  <a:srgbClr val="FFFF00"/>
                </a:highlight>
              </a:rPr>
              <a:t>		She </a:t>
            </a:r>
            <a:r>
              <a:rPr kumimoji="1" lang="en-US" altLang="zh-CN" sz="2400" b="1" dirty="0">
                <a:solidFill>
                  <a:srgbClr val="FF0000"/>
                </a:solidFill>
                <a:highlight>
                  <a:srgbClr val="FFFF00"/>
                </a:highlight>
              </a:rPr>
              <a:t>speaks highly of</a:t>
            </a:r>
            <a:r>
              <a:rPr kumimoji="1" lang="en-US" altLang="zh-CN" sz="2400" dirty="0">
                <a:highlight>
                  <a:srgbClr val="FFFF00"/>
                </a:highlight>
              </a:rPr>
              <a:t> you.</a:t>
            </a:r>
          </a:p>
          <a:p>
            <a:r>
              <a:rPr kumimoji="1" lang="en-US" altLang="zh-CN" sz="2400" dirty="0">
                <a:highlight>
                  <a:srgbClr val="FFFF00"/>
                </a:highlight>
              </a:rPr>
              <a:t>adv. </a:t>
            </a:r>
            <a:r>
              <a:rPr kumimoji="1" lang="zh-CN" altLang="en-US" sz="2400" dirty="0">
                <a:highlight>
                  <a:srgbClr val="FFFF00"/>
                </a:highlight>
              </a:rPr>
              <a:t>高标准地</a:t>
            </a:r>
            <a:r>
              <a:rPr kumimoji="1" lang="en-US" altLang="zh-CN" sz="2400" dirty="0">
                <a:highlight>
                  <a:srgbClr val="FFFF00"/>
                </a:highlight>
              </a:rPr>
              <a:t>	</a:t>
            </a:r>
            <a:r>
              <a:rPr kumimoji="1" lang="zh-CN" altLang="en-US" sz="2400" dirty="0">
                <a:highlight>
                  <a:srgbClr val="FFFF00"/>
                </a:highlight>
              </a:rPr>
              <a:t>，大量地</a:t>
            </a:r>
            <a:r>
              <a:rPr kumimoji="1" lang="en-US" altLang="zh-CN" sz="2400" dirty="0">
                <a:highlight>
                  <a:srgbClr val="FFFF00"/>
                </a:highlight>
              </a:rPr>
              <a:t>	a </a:t>
            </a:r>
            <a:r>
              <a:rPr kumimoji="1" lang="en-US" altLang="zh-CN" sz="2400" b="1" dirty="0">
                <a:solidFill>
                  <a:srgbClr val="FF0000"/>
                </a:solidFill>
                <a:highlight>
                  <a:srgbClr val="FFFF00"/>
                </a:highlight>
              </a:rPr>
              <a:t>highly paid </a:t>
            </a:r>
            <a:r>
              <a:rPr kumimoji="1" lang="en-US" altLang="zh-CN" sz="2400" dirty="0">
                <a:highlight>
                  <a:srgbClr val="FFFF00"/>
                </a:highlight>
              </a:rPr>
              <a:t>job</a:t>
            </a:r>
            <a:endParaRPr kumimoji="1" lang="zh-CN" altLang="en-US" sz="24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273966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>
            <a:extLst>
              <a:ext uri="{FF2B5EF4-FFF2-40B4-BE49-F238E27FC236}">
                <a16:creationId xmlns:a16="http://schemas.microsoft.com/office/drawing/2014/main" id="{993D3AFB-D59F-9048-A359-4F25AD7FC3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68128" cy="4791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683" name="Picture 3">
            <a:extLst>
              <a:ext uri="{FF2B5EF4-FFF2-40B4-BE49-F238E27FC236}">
                <a16:creationId xmlns:a16="http://schemas.microsoft.com/office/drawing/2014/main" id="{8A65CBE8-3EC8-A049-8689-9F78E1FE78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0863" y="4980748"/>
            <a:ext cx="6529387" cy="1655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1563684"/>
      </p:ext>
    </p:extLst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>
            <a:extLst>
              <a:ext uri="{FF2B5EF4-FFF2-40B4-BE49-F238E27FC236}">
                <a16:creationId xmlns:a16="http://schemas.microsoft.com/office/drawing/2014/main" id="{4071ED99-DC52-344D-BEAF-20505F6036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765175"/>
            <a:ext cx="8823325" cy="2763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947" name="Picture 3">
            <a:extLst>
              <a:ext uri="{FF2B5EF4-FFF2-40B4-BE49-F238E27FC236}">
                <a16:creationId xmlns:a16="http://schemas.microsoft.com/office/drawing/2014/main" id="{E174E89B-6ED0-3C41-9767-402B9290C8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3581400"/>
            <a:ext cx="8893175" cy="157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2950" name="Group 6">
            <a:extLst>
              <a:ext uri="{FF2B5EF4-FFF2-40B4-BE49-F238E27FC236}">
                <a16:creationId xmlns:a16="http://schemas.microsoft.com/office/drawing/2014/main" id="{F69F4779-D1D0-EF43-A864-B748CDF1E829}"/>
              </a:ext>
            </a:extLst>
          </p:cNvPr>
          <p:cNvGrpSpPr>
            <a:grpSpLocks/>
          </p:cNvGrpSpPr>
          <p:nvPr/>
        </p:nvGrpSpPr>
        <p:grpSpPr bwMode="auto">
          <a:xfrm>
            <a:off x="1558926" y="5373688"/>
            <a:ext cx="8964613" cy="1295400"/>
            <a:chOff x="22" y="3385"/>
            <a:chExt cx="5647" cy="816"/>
          </a:xfrm>
        </p:grpSpPr>
        <p:pic>
          <p:nvPicPr>
            <p:cNvPr id="82948" name="Picture 4">
              <a:extLst>
                <a:ext uri="{FF2B5EF4-FFF2-40B4-BE49-F238E27FC236}">
                  <a16:creationId xmlns:a16="http://schemas.microsoft.com/office/drawing/2014/main" id="{85017307-772C-7F4E-AF58-09129AA6AFB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0602"/>
            <a:stretch>
              <a:fillRect/>
            </a:stretch>
          </p:blipFill>
          <p:spPr bwMode="auto">
            <a:xfrm>
              <a:off x="22" y="3385"/>
              <a:ext cx="5647" cy="7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2949" name="Rectangle 5">
              <a:extLst>
                <a:ext uri="{FF2B5EF4-FFF2-40B4-BE49-F238E27FC236}">
                  <a16:creationId xmlns:a16="http://schemas.microsoft.com/office/drawing/2014/main" id="{2A6B86F1-7287-DC46-94CE-399BD76C1C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88" y="3884"/>
              <a:ext cx="1815" cy="31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3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8404608"/>
      </p:ext>
    </p:extLst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>
            <a:extLst>
              <a:ext uri="{FF2B5EF4-FFF2-40B4-BE49-F238E27FC236}">
                <a16:creationId xmlns:a16="http://schemas.microsoft.com/office/drawing/2014/main" id="{93498D0B-BDEF-F14E-A0B6-3E15C95590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981076"/>
            <a:ext cx="8429625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1926" name="Group 6">
            <a:extLst>
              <a:ext uri="{FF2B5EF4-FFF2-40B4-BE49-F238E27FC236}">
                <a16:creationId xmlns:a16="http://schemas.microsoft.com/office/drawing/2014/main" id="{17099944-A093-FC45-9C12-05B44C6E468C}"/>
              </a:ext>
            </a:extLst>
          </p:cNvPr>
          <p:cNvGrpSpPr>
            <a:grpSpLocks/>
          </p:cNvGrpSpPr>
          <p:nvPr/>
        </p:nvGrpSpPr>
        <p:grpSpPr bwMode="auto">
          <a:xfrm>
            <a:off x="1487488" y="5256214"/>
            <a:ext cx="8964613" cy="1196975"/>
            <a:chOff x="0" y="3339"/>
            <a:chExt cx="5647" cy="754"/>
          </a:xfrm>
        </p:grpSpPr>
        <p:pic>
          <p:nvPicPr>
            <p:cNvPr id="81923" name="Picture 3">
              <a:extLst>
                <a:ext uri="{FF2B5EF4-FFF2-40B4-BE49-F238E27FC236}">
                  <a16:creationId xmlns:a16="http://schemas.microsoft.com/office/drawing/2014/main" id="{26F6BED4-C6A6-0A41-8F32-90DBAE13D05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8649"/>
            <a:stretch>
              <a:fillRect/>
            </a:stretch>
          </p:blipFill>
          <p:spPr bwMode="auto">
            <a:xfrm>
              <a:off x="0" y="3339"/>
              <a:ext cx="5647" cy="7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1925" name="Rectangle 5">
              <a:extLst>
                <a:ext uri="{FF2B5EF4-FFF2-40B4-BE49-F238E27FC236}">
                  <a16:creationId xmlns:a16="http://schemas.microsoft.com/office/drawing/2014/main" id="{6C3E256F-7B80-2D49-B1E4-1529444487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9" y="3339"/>
              <a:ext cx="4808" cy="27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3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81924" name="Picture 4">
              <a:extLst>
                <a:ext uri="{FF2B5EF4-FFF2-40B4-BE49-F238E27FC236}">
                  <a16:creationId xmlns:a16="http://schemas.microsoft.com/office/drawing/2014/main" id="{103C0174-6D67-A14C-81D6-D15B37A9F27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226" t="38649" r="9633" b="35477"/>
            <a:stretch>
              <a:fillRect/>
            </a:stretch>
          </p:blipFill>
          <p:spPr bwMode="auto">
            <a:xfrm>
              <a:off x="340" y="3339"/>
              <a:ext cx="1815" cy="3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05599135"/>
      </p:ext>
    </p:extLst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20" name="Picture 4">
            <a:extLst>
              <a:ext uri="{FF2B5EF4-FFF2-40B4-BE49-F238E27FC236}">
                <a16:creationId xmlns:a16="http://schemas.microsoft.com/office/drawing/2014/main" id="{3D8D9134-BD0C-6B41-9C0C-BCE5AE1916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908050"/>
            <a:ext cx="9144000" cy="452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021" name="Picture 5">
            <a:extLst>
              <a:ext uri="{FF2B5EF4-FFF2-40B4-BE49-F238E27FC236}">
                <a16:creationId xmlns:a16="http://schemas.microsoft.com/office/drawing/2014/main" id="{6DF645F5-5839-234D-A14B-E93208ED79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6021389"/>
            <a:ext cx="5781675" cy="44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0983801"/>
      </p:ext>
    </p:extLst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6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>
            <a:extLst>
              <a:ext uri="{FF2B5EF4-FFF2-40B4-BE49-F238E27FC236}">
                <a16:creationId xmlns:a16="http://schemas.microsoft.com/office/drawing/2014/main" id="{198C4842-298D-F045-B630-C9EFA376B9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836614"/>
            <a:ext cx="9144000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995" name="Picture 3">
            <a:extLst>
              <a:ext uri="{FF2B5EF4-FFF2-40B4-BE49-F238E27FC236}">
                <a16:creationId xmlns:a16="http://schemas.microsoft.com/office/drawing/2014/main" id="{ABA048E3-1149-884C-9806-22ED57ABFE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669"/>
          <a:stretch>
            <a:fillRect/>
          </a:stretch>
        </p:blipFill>
        <p:spPr bwMode="auto">
          <a:xfrm>
            <a:off x="1620839" y="5873751"/>
            <a:ext cx="5699125" cy="43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44496"/>
      </p:ext>
    </p:extLst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41" name="Picture 9">
            <a:extLst>
              <a:ext uri="{FF2B5EF4-FFF2-40B4-BE49-F238E27FC236}">
                <a16:creationId xmlns:a16="http://schemas.microsoft.com/office/drawing/2014/main" id="{489B6566-C140-A14B-A356-F2CC7105AE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847" t="365"/>
          <a:stretch>
            <a:fillRect/>
          </a:stretch>
        </p:blipFill>
        <p:spPr bwMode="auto">
          <a:xfrm>
            <a:off x="1560514" y="5373689"/>
            <a:ext cx="22320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642" name="Picture 10">
            <a:extLst>
              <a:ext uri="{FF2B5EF4-FFF2-40B4-BE49-F238E27FC236}">
                <a16:creationId xmlns:a16="http://schemas.microsoft.com/office/drawing/2014/main" id="{92323701-2DBB-2040-8237-248F9E02D4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220789"/>
            <a:ext cx="8675688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643" name="Picture 11">
            <a:extLst>
              <a:ext uri="{FF2B5EF4-FFF2-40B4-BE49-F238E27FC236}">
                <a16:creationId xmlns:a16="http://schemas.microsoft.com/office/drawing/2014/main" id="{9CA512AB-90D7-8449-9CB3-BAA0A553C4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363" y="2024063"/>
            <a:ext cx="9129713" cy="2773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7204225"/>
      </p:ext>
    </p:extLst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9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主要事件">
  <a:themeElements>
    <a:clrScheme name="主要事件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主要事件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主要事件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ppt/theme/theme3.xml><?xml version="1.0" encoding="utf-8"?>
<a:theme xmlns:a="http://schemas.openxmlformats.org/drawingml/2006/main" name="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主要事件</Template>
  <TotalTime>1209</TotalTime>
  <Words>1852</Words>
  <Application>Microsoft Macintosh PowerPoint</Application>
  <PresentationFormat>宽屏</PresentationFormat>
  <Paragraphs>190</Paragraphs>
  <Slides>35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35</vt:i4>
      </vt:variant>
    </vt:vector>
  </HeadingPairs>
  <TitlesOfParts>
    <vt:vector size="48" baseType="lpstr">
      <vt:lpstr>等线</vt:lpstr>
      <vt:lpstr>等线 Light</vt:lpstr>
      <vt:lpstr>Arial</vt:lpstr>
      <vt:lpstr>Calibri</vt:lpstr>
      <vt:lpstr>Comic Sans MS</vt:lpstr>
      <vt:lpstr>Impact</vt:lpstr>
      <vt:lpstr>Times New Roman</vt:lpstr>
      <vt:lpstr>Wingdings</vt:lpstr>
      <vt:lpstr>Wingdings 2</vt:lpstr>
      <vt:lpstr>自定义设计方案</vt:lpstr>
      <vt:lpstr>主要事件</vt:lpstr>
      <vt:lpstr>Grammar模板</vt:lpstr>
      <vt:lpstr>默认设计模板</vt:lpstr>
      <vt:lpstr>语法复习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3 computers</dc:title>
  <dc:creator>vctj</dc:creator>
  <cp:lastModifiedBy>vctj</cp:lastModifiedBy>
  <cp:revision>100</cp:revision>
  <dcterms:created xsi:type="dcterms:W3CDTF">2018-10-06T12:53:40Z</dcterms:created>
  <dcterms:modified xsi:type="dcterms:W3CDTF">2020-05-14T00:33:26Z</dcterms:modified>
</cp:coreProperties>
</file>