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3" r:id="rId3"/>
    <p:sldId id="274" r:id="rId4"/>
    <p:sldId id="259" r:id="rId5"/>
    <p:sldId id="260" r:id="rId6"/>
    <p:sldId id="268" r:id="rId7"/>
    <p:sldId id="267" r:id="rId8"/>
    <p:sldId id="256" r:id="rId9"/>
    <p:sldId id="257" r:id="rId10"/>
    <p:sldId id="258" r:id="rId11"/>
    <p:sldId id="263" r:id="rId12"/>
    <p:sldId id="264" r:id="rId13"/>
    <p:sldId id="266" r:id="rId14"/>
    <p:sldId id="265" r:id="rId15"/>
    <p:sldId id="261" r:id="rId1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34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658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D3202-E4B6-4281-91C5-F80E7FA417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5EDBD-09A2-4036-B036-EE237BE77E3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59460" y="369570"/>
            <a:ext cx="6277610" cy="1856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/>
              <a:t>“六稳”指的是</a:t>
            </a:r>
            <a:endParaRPr lang="zh-CN" altLang="en-US"/>
          </a:p>
          <a:p>
            <a:pPr>
              <a:lnSpc>
                <a:spcPct val="140000"/>
              </a:lnSpc>
            </a:pPr>
            <a:r>
              <a:rPr lang="zh-CN" altLang="en-US"/>
              <a:t>         </a:t>
            </a:r>
            <a:r>
              <a:rPr lang="zh-CN" altLang="en-US" sz="3200">
                <a:solidFill>
                  <a:srgbClr val="FF0000"/>
                </a:solidFill>
              </a:rPr>
              <a:t>稳就业、稳金融、稳外贸、</a:t>
            </a:r>
            <a:endParaRPr lang="zh-CN" altLang="en-US" sz="320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3200">
                <a:solidFill>
                  <a:srgbClr val="FF0000"/>
                </a:solidFill>
              </a:rPr>
              <a:t>     稳外资、稳投资、稳预期，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97890" y="2132330"/>
            <a:ext cx="6903720" cy="2445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“六保”指的是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        </a:t>
            </a:r>
            <a:r>
              <a:rPr lang="zh-CN" altLang="en-US" sz="2800">
                <a:solidFill>
                  <a:srgbClr val="2834D6"/>
                </a:solidFill>
              </a:rPr>
              <a:t>保居民就业、保基本民生、</a:t>
            </a:r>
            <a:endParaRPr lang="zh-CN" altLang="en-US" sz="2800">
              <a:solidFill>
                <a:srgbClr val="2834D6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2834D6"/>
                </a:solidFill>
              </a:rPr>
              <a:t>     保市场主体、保粮食能源安全、</a:t>
            </a:r>
            <a:endParaRPr lang="zh-CN" altLang="en-US" sz="2800">
              <a:solidFill>
                <a:srgbClr val="2834D6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2834D6"/>
                </a:solidFill>
              </a:rPr>
              <a:t>     保产业链供应链稳定、保基层运转。</a:t>
            </a:r>
            <a:endParaRPr lang="zh-CN" altLang="en-US" sz="2800">
              <a:solidFill>
                <a:srgbClr val="2834D6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22085" y="937260"/>
            <a:ext cx="2540000" cy="1476375"/>
          </a:xfrm>
          <a:prstGeom prst="rect">
            <a:avLst/>
          </a:prstGeom>
          <a:noFill/>
          <a:ln>
            <a:solidFill>
              <a:srgbClr val="2834D6"/>
            </a:solidFill>
          </a:ln>
        </p:spPr>
        <p:txBody>
          <a:bodyPr wrap="square" rtlCol="0" anchor="t">
            <a:spAutoFit/>
          </a:bodyPr>
          <a:p>
            <a:r>
              <a:rPr lang="zh-CN" altLang="en-US"/>
              <a:t>2018年7月，中央经济工作会议首次提出“六稳”方针。2020年4月，中央又提出“六保”的新任务。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69595" y="163830"/>
            <a:ext cx="796607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2400"/>
              <a:t>      </a:t>
            </a:r>
            <a:r>
              <a:rPr lang="zh-CN" altLang="en-US" sz="2400"/>
              <a:t>“六稳”和“六保”之间不是孤立的，两者是彼此联系的。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      “六稳”是大局，“六保”是前提，当前形势下，只有全面落实好“六保”，才能实现“六稳”，也才能稳住中国经济这个大局，实现稳中求进。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        通过保居民就业实现稳就业，通过保基本民生、保市场主体实现稳投资，通过保产业链供应链稳定实现稳外资、稳外贸。</a:t>
            </a:r>
            <a:endParaRPr lang="zh-CN" altLang="en-US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367695"/>
            <a:ext cx="6174432" cy="4407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/>
              <a:t>做好明年经济工作，要以习近平新时代中国特色社会主义思想为指导，全面贯彻党的十九大和十九届二中、三中、四中、五中全会精神，坚持稳中求进工作总基调，立足新发展阶段，贯彻新发展理念，构建新发展格局，以推动高质量发展为主题，以深化供给侧结构性改革为主线，以改革创新为根本动力，</a:t>
            </a:r>
            <a:r>
              <a:rPr lang="zh-CN" altLang="en-US" b="1" dirty="0">
                <a:solidFill>
                  <a:srgbClr val="FF0000"/>
                </a:solidFill>
              </a:rPr>
              <a:t>以满足人民日益增长的美好生活需要为根本目的</a:t>
            </a:r>
            <a:r>
              <a:rPr lang="zh-CN" altLang="en-US" b="1" dirty="0"/>
              <a:t>，</a:t>
            </a:r>
            <a:r>
              <a:rPr lang="zh-CN" altLang="en-US" dirty="0"/>
              <a:t>坚持系统观念，巩固拓展疫情防控和经济社会发展成果，更好统筹发展和安全</a:t>
            </a:r>
            <a:r>
              <a:rPr lang="zh-CN" altLang="en-US" b="1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扎实做好“六稳”工作、全面落实“六保”任务</a:t>
            </a:r>
            <a:r>
              <a:rPr lang="zh-CN" altLang="en-US" b="1" dirty="0"/>
              <a:t>，</a:t>
            </a:r>
            <a:r>
              <a:rPr lang="zh-CN" altLang="en-US" dirty="0"/>
              <a:t>科学精准实施宏观政策，努力保持经济运行在合理区间，坚持扩大内需战略，强化科技战略支撑，扩大高水平对外开放，确保“十四五”开好局，以优异成绩庆祝建党</a:t>
            </a:r>
            <a:r>
              <a:rPr lang="en-US" altLang="zh-CN" dirty="0"/>
              <a:t>100</a:t>
            </a:r>
            <a:r>
              <a:rPr lang="zh-CN" altLang="en-US" dirty="0"/>
              <a:t>周年。</a:t>
            </a:r>
            <a:endParaRPr lang="zh-CN" altLang="en-US" dirty="0"/>
          </a:p>
        </p:txBody>
      </p:sp>
      <p:pic>
        <p:nvPicPr>
          <p:cNvPr id="2050" name="Picture 2" descr="https://gimg2.baidu.com/image_search/src=http%3A%2F%2Ffile1.renrendoc.com%2Ffileroot_temp2%2F2021-2%2F13%2F860cf163-fc8c-4124-a96a-ddb0ca1564f6%2Fpic1.gif&amp;refer=http%3A%2F%2Ffile1.renrendoc.com&amp;app=2002&amp;size=f9999,10000&amp;q=a80&amp;n=0&amp;g=0n&amp;fmt=jpeg?sec=1619107179&amp;t=5c763276a40140387a584a0c79fdd0ab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580187" y="0"/>
            <a:ext cx="2563813" cy="1435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302290"/>
            <a:ext cx="6534472" cy="4408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/>
              <a:t>会议强调，要促进</a:t>
            </a:r>
            <a:r>
              <a:rPr lang="zh-CN" altLang="en-US" dirty="0">
                <a:solidFill>
                  <a:srgbClr val="2834D6"/>
                </a:solidFill>
              </a:rPr>
              <a:t>经济运行保持在合理区间</a:t>
            </a:r>
            <a:r>
              <a:rPr lang="zh-CN" altLang="en-US" dirty="0"/>
              <a:t>，继续做好</a:t>
            </a:r>
            <a:r>
              <a:rPr lang="zh-CN" altLang="en-US" dirty="0">
                <a:solidFill>
                  <a:srgbClr val="FF0000"/>
                </a:solidFill>
              </a:rPr>
              <a:t>“六稳”“六保”工作，</a:t>
            </a:r>
            <a:r>
              <a:rPr lang="zh-CN" altLang="en-US" dirty="0"/>
              <a:t>合理把握宏观调控节奏和力度，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精准有效实施宏观政策</a:t>
            </a:r>
            <a:r>
              <a:rPr lang="zh-CN" altLang="en-US" dirty="0">
                <a:solidFill>
                  <a:srgbClr val="FF0000"/>
                </a:solidFill>
              </a:rPr>
              <a:t>。</a:t>
            </a:r>
            <a:r>
              <a:rPr lang="zh-CN" altLang="en-US" dirty="0"/>
              <a:t>要持续激发市场主体活力，完善减税降费政策，强化普惠金融服务，更大力度推进改革创新，让市场主体特别是中小微企业和个体工商户增加活力。要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依靠创新</a:t>
            </a:r>
            <a:r>
              <a:rPr lang="zh-CN" altLang="en-US" dirty="0"/>
              <a:t>提升实体经济发展水平，促进制造业高质量发展。要充分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挖掘国内市场潜力</a:t>
            </a:r>
            <a:r>
              <a:rPr lang="zh-CN" altLang="en-US" dirty="0"/>
              <a:t>，以改善民生为导向</a:t>
            </a:r>
            <a:r>
              <a:rPr lang="zh-CN" altLang="en-US" dirty="0">
                <a:solidFill>
                  <a:srgbClr val="FF0000"/>
                </a:solidFill>
              </a:rPr>
              <a:t>扩大消费和有效投资</a:t>
            </a:r>
            <a:r>
              <a:rPr lang="zh-CN" altLang="en-US" dirty="0"/>
              <a:t>，完善支持社会资本参与的机制和政策，更加注重民生基础设施补短板，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推动新型城镇化和区域协调发展</a:t>
            </a:r>
            <a:r>
              <a:rPr lang="zh-CN" altLang="en-US" dirty="0"/>
              <a:t>。要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全面推进乡村振兴</a:t>
            </a:r>
            <a:r>
              <a:rPr lang="zh-CN" altLang="en-US" dirty="0"/>
              <a:t>，抓好农业生产，推进农村改革和乡村建设。要深化重点领域和关键环节改革，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推进“放管服”改革</a:t>
            </a:r>
            <a:r>
              <a:rPr lang="zh-CN" altLang="en-US" dirty="0"/>
              <a:t>，不断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优化营商环境</a:t>
            </a:r>
            <a:r>
              <a:rPr lang="zh-CN" altLang="en-US" dirty="0"/>
              <a:t>。要加强污染防治，不断改善生态环境质量。要做好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基本民生保障工作</a:t>
            </a:r>
            <a:r>
              <a:rPr lang="zh-CN" altLang="en-US" dirty="0"/>
              <a:t>，促进重点群体多渠道就业，持续改善人民生活。</a:t>
            </a:r>
            <a:endParaRPr lang="zh-CN" altLang="en-US" dirty="0"/>
          </a:p>
        </p:txBody>
      </p:sp>
      <p:pic>
        <p:nvPicPr>
          <p:cNvPr id="1026" name="Picture 2" descr="https://gimg2.baidu.com/image_search/src=http%3A%2F%2Ffile1.renrendoc.com%2Ffileroot_temp2%2F2021-2%2F13%2F860cf163-fc8c-4124-a96a-ddb0ca1564f6%2Fpic1.gif&amp;refer=http%3A%2F%2Ffile1.renrendoc.com&amp;app=2002&amp;size=f9999,10000&amp;q=a80&amp;n=0&amp;g=0n&amp;fmt=jpeg?sec=1619107179&amp;t=5c763276a40140387a584a0c79fdd0ab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580187" y="0"/>
            <a:ext cx="2563813" cy="1435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china-cer.com.cn/uploadfile/2021/0219/2021021910551648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62944" y="3795886"/>
            <a:ext cx="2281056" cy="1347614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539750" y="339725"/>
            <a:ext cx="6107430" cy="2491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/>
              <a:t>一是围绕市场主体的急需制定和实施宏观政策，稳住了经济基本盘。面对历史罕见的冲击，我们在“六稳”工作基础上，明确提出“六保”任务，特别是保就业保民生保市场主体，以保促稳、稳中求进。立足国情实际，既及时果断又保持定力，坚持不搞“大水漫灌”，科学把握规模性政策的平衡点。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267494"/>
            <a:ext cx="6462464" cy="4767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/>
              <a:t>二是优先稳就业保民生，人民生活得到切实保障。就业是最大的民生，保市场主体也是为稳就业保民生。各地加大稳岗扩岗激励力度，企业和员工共同克服困难。多渠道做好重点群体就业工作，支持大众创业万众创新带动就业。新增市场主体恢复快速增长，创造了大量就业岗位。城镇新增就业</a:t>
            </a:r>
            <a:r>
              <a:rPr lang="en-US" altLang="zh-CN" dirty="0"/>
              <a:t>1186</a:t>
            </a:r>
            <a:r>
              <a:rPr lang="zh-CN" altLang="en-US" dirty="0"/>
              <a:t>万人，年末全国城镇调查失业率降到</a:t>
            </a:r>
            <a:r>
              <a:rPr lang="en-US" altLang="zh-CN" dirty="0"/>
              <a:t>5.2%</a:t>
            </a:r>
            <a:r>
              <a:rPr lang="zh-CN" altLang="en-US" dirty="0"/>
              <a:t>。作为最大发展中国家，在巨大冲击下能够保持就业大局稳定，尤为难能可贵。加强生活必需品保供稳价，居民消费价格上涨</a:t>
            </a:r>
            <a:r>
              <a:rPr lang="en-US" altLang="zh-CN" dirty="0"/>
              <a:t>2.5%</a:t>
            </a:r>
            <a:r>
              <a:rPr lang="zh-CN" altLang="en-US" dirty="0"/>
              <a:t>。线上办公、网络购物、无接触配送等广泛开展。大幅度扩大失业保险保障范围。对因疫情遇困群众及时给予救助，新纳入低保、特困供养近</a:t>
            </a:r>
            <a:r>
              <a:rPr lang="en-US" altLang="zh-CN" dirty="0"/>
              <a:t>600</a:t>
            </a:r>
            <a:r>
              <a:rPr lang="zh-CN" altLang="en-US" dirty="0"/>
              <a:t>万人，实施临时救助超过</a:t>
            </a:r>
            <a:r>
              <a:rPr lang="en-US" altLang="zh-CN" dirty="0"/>
              <a:t>800</a:t>
            </a:r>
            <a:r>
              <a:rPr lang="zh-CN" altLang="en-US" dirty="0"/>
              <a:t>万人次。抵御严重洪涝、台风等自然灾害，全力应急抢险救援，妥善安置受灾群众，保障了人民群众生命财产安全和基本生活。</a:t>
            </a:r>
            <a:endParaRPr lang="zh-CN" altLang="en-US" dirty="0"/>
          </a:p>
        </p:txBody>
      </p:sp>
      <p:pic>
        <p:nvPicPr>
          <p:cNvPr id="3" name="Picture 2" descr="http://www.china-cer.com.cn/uploadfile/2021/0219/2021021910551648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62944" y="3795886"/>
            <a:ext cx="2281056" cy="1347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112636"/>
            <a:ext cx="8496944" cy="5030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/>
              <a:t>阅读材料，完成下列要求。（</a:t>
            </a:r>
            <a:r>
              <a:rPr lang="en-US" altLang="zh-CN" dirty="0"/>
              <a:t>14</a:t>
            </a:r>
            <a:r>
              <a:rPr lang="zh-CN" altLang="en-US" dirty="0"/>
              <a:t>分）</a:t>
            </a:r>
            <a:endParaRPr lang="zh-CN" altLang="en-US" dirty="0"/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数据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显示，受新冠肺炎疫情冲击和影响，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2020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年一季度我国国内生产总值同比下降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6.8%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，但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月份主要经济指标降幅明显收窄。这表明我国复工复产成效逐步显现，经济复苏步伐正在加快。但是，随着海外疫情的扩散，我国经济发展的被外部环境依然严峻，面临的挑战前所未有。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2020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日，中央政治局召开会议，统筹推进疫情防控和紧急社会发展工作，会议强调加大“六稳”工作力度，坚定实施扩大内需战略，维护经济发展和社会稳定大局；明确提出保居民就业、保基本民生、保市场主体、保粮食能源安全、保产业链供应链稳定，保基层运转“六保”任务，并把居民就业置于“六保”任务之首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/>
              <a:t>         当前</a:t>
            </a:r>
            <a:r>
              <a:rPr lang="zh-CN" altLang="en-US" dirty="0"/>
              <a:t>保居民就业对稳定经济发展具有重要作用。结合材料并运用经济知识，说明这一作用的传导过程。</a:t>
            </a: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4510" y="353695"/>
            <a:ext cx="8189595" cy="4225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就业是民生之本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保居民就业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居民能取得劳动收入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2800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居民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有了收入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能增强消费信心、稳定消费支出，推动生活消费品生产的复工复产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2800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生活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消费品生产的复工复产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能促进生产资料生产的复苏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2800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生活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消费品生产和生产资料生产的复苏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能促使产业链供应链畅通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进而稳定和扩大需求、促进经济发展。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78877" y="-133"/>
            <a:ext cx="8784976" cy="49650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分）阅读材料，回答问题。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经济下行与新增劳动力就业压力是当前宏现经济面临的突出问题．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年至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年我国经济增长率分别是：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8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％；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《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中国劳动保障发展报告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(2014)》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显示，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年我国劳动年龄人口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亿，之后几年每年新增劳动力数量将维持在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1600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万人左右的水平。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李克强总理在今年的政府工作报告中指出，“我国是世界上最大的发展中国家，仍处于并将长期处于社会主义初级阶段，发展是硬道理，“要稳住速度，确保经济平稳运行，确保居民就业”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）结合材料，根据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经济生活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知识，说明为什么要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稳增长、保就业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411511"/>
            <a:ext cx="8208912" cy="4437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effectLst/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①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解决社会主义初级阶段的主要矛盾，要大力发展生产力；面对经济增长下行压力，必须保持一定的经济增长速度。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effectLst/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②就业是民生之本；在就业压力大的形势下，保就业就是保民生。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effectLst/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③保证一定的经济增长速度是确保居民就业的基础；保就业有利于增加居民收入，从而扩大消费，拉动经济增长。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effectLst/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④“稳增长、保就业”是政府宏观调控的重要目标，有利于调结构转方式。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effectLst/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79512" y="-137546"/>
            <a:ext cx="8784976" cy="49650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分）阅读材料，回答问题。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经济下行与新增劳动力就业压力是当前宏现经济面临的突出问题．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年至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年我国经济增长率分别是：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8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％；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《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中国劳动保障发展报告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(2014)》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显示，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年我国劳动年龄人口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亿，之后几年每年新增劳动力数量将维持在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1600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万人左右的水平。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李克强总理在今年的政府工作报告中指出，“我国是世界上最大的发展中国家，仍处于并将长期处于社会主义初级阶段，发展是硬道理，“要稳住速度，确保经济平稳运行，确保居民就业”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从社会主义市场经济体制基本框架三个最重要环节的角度，谈谈如何促进就业（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kumimoji="0" lang="zh-CN" altLang="en-US" sz="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627534"/>
            <a:ext cx="7848872" cy="3329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①在市场主体方面，劳动者要努力提高自身素质；企业要不断发展壮大，承担更多的社会责任</a:t>
            </a: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400" b="1" dirty="0" smtClean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②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在市场体系方面，培育和发展劳动力市场、信息市场等生产要素市场，完善市场就业机制</a:t>
            </a: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400" b="1" dirty="0" smtClean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③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在宏观调控方面，综合运用各种手段，努力为增加就业创造条件。</a:t>
            </a:r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79512" y="5964"/>
            <a:ext cx="8784976" cy="49650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分）阅读材料，回答问题。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经济下行与新增劳动力就业压力是当前宏现经济面临的突出问题．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年至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年我国经济增长率分别是：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8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7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％；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《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中国劳动保障发展报告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(2014)》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显示，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2013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年我国劳动年龄人口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亿，之后几年每年新增劳动力数量将维持在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1600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万人左右的水平。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李克强总理在今年的政府工作报告中指出，“我国是世界上最大的发展中国家，仍处于并将长期处于社会主义初级阶段，发展是硬道理，“要稳住速度，确保经济平稳运行，确保居民就业”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）运用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生活与哲学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中关于社会历史的知识，说明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稳增长、保就业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政策的理论依据。（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kumimoji="0" lang="zh-CN" altLang="en-US" sz="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09270" y="339725"/>
            <a:ext cx="8239760" cy="4521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①社会存在决定社会意识，社会意识对社会存在有反作用。“稳增长、保就业”的政策是对经济下行和就业压力大的反映，并有利于该问题的解决。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②生产关系一定要适合生产力状况的规律，上层建筑一定要适合经济基础状况的规律，是人类社会发展的基本规律。遵循这两个规律，旨在解放和发展生产力，推动经济发展。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③物质资料的生产活动是人类社会存在和发展的基础，保就业才能满足人们的基本物质生活需要。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④人民群众是历史的创造者，维护人民的根本利益是党和国家一切工作的根本出发点和落脚点。</a:t>
            </a:r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3295</Words>
  <Application>WPS 演示</Application>
  <PresentationFormat>全屏显示(16:9)</PresentationFormat>
  <Paragraphs>62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楷体</vt:lpstr>
      <vt:lpstr>仿宋</vt:lpstr>
      <vt:lpstr>Arial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SAMSUNG</dc:creator>
  <cp:lastModifiedBy>37吴</cp:lastModifiedBy>
  <cp:revision>8</cp:revision>
  <dcterms:created xsi:type="dcterms:W3CDTF">2021-03-23T15:34:00Z</dcterms:created>
  <dcterms:modified xsi:type="dcterms:W3CDTF">2021-03-29T06:24:32Z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