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259" r:id="rId4"/>
    <p:sldId id="272" r:id="rId5"/>
    <p:sldId id="264" r:id="rId6"/>
    <p:sldId id="265" r:id="rId7"/>
    <p:sldId id="257" r:id="rId8"/>
    <p:sldId id="266" r:id="rId9"/>
    <p:sldId id="260" r:id="rId10"/>
    <p:sldId id="267" r:id="rId11"/>
    <p:sldId id="273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 sz="9600" b="1">
                <a:latin typeface="微软雅黑" charset="0"/>
                <a:ea typeface="微软雅黑" charset="0"/>
              </a:rPr>
              <a:t>迂回前行</a:t>
            </a:r>
            <a:endParaRPr lang="zh-CN" altLang="en-US" sz="9600" b="1">
              <a:latin typeface="微软雅黑" charset="0"/>
              <a:ea typeface="微软雅黑" charset="0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lang="en-US" altLang="zh-CN" sz="4000" b="1">
                <a:latin typeface="钟齐翰墨毛笔" charset="0"/>
                <a:ea typeface="钟齐翰墨毛笔" charset="0"/>
              </a:rPr>
              <a:t>——</a:t>
            </a:r>
            <a:r>
              <a:rPr lang="zh-CN" altLang="en-US" sz="4000" b="1">
                <a:latin typeface="钟齐翰墨毛笔" charset="0"/>
                <a:ea typeface="钟齐翰墨毛笔" charset="0"/>
              </a:rPr>
              <a:t>高一（</a:t>
            </a:r>
            <a:r>
              <a:rPr lang="en-US" altLang="zh-CN" sz="4000" b="1">
                <a:latin typeface="钟齐翰墨毛笔" charset="0"/>
                <a:ea typeface="钟齐翰墨毛笔" charset="0"/>
              </a:rPr>
              <a:t>4</a:t>
            </a:r>
            <a:r>
              <a:rPr lang="zh-CN" altLang="en-US" sz="4000" b="1">
                <a:latin typeface="钟齐翰墨毛笔" charset="0"/>
                <a:ea typeface="钟齐翰墨毛笔" charset="0"/>
              </a:rPr>
              <a:t>）期末家长会汇报</a:t>
            </a:r>
            <a:endParaRPr lang="zh-CN" altLang="en-US" sz="4000" b="1">
              <a:latin typeface="钟齐翰墨毛笔" charset="0"/>
              <a:ea typeface="钟齐翰墨毛笔" charset="0"/>
            </a:endParaRPr>
          </a:p>
          <a:p>
            <a:r>
              <a:rPr lang="zh-CN" altLang="en-US" sz="4000" b="1">
                <a:latin typeface="钟齐翰墨毛笔" charset="0"/>
                <a:ea typeface="钟齐翰墨毛笔" charset="0"/>
              </a:rPr>
              <a:t>詹保胜</a:t>
            </a:r>
            <a:endParaRPr lang="zh-CN" altLang="en-US" sz="4000" b="1">
              <a:latin typeface="钟齐翰墨毛笔" charset="0"/>
              <a:ea typeface="钟齐翰墨毛笔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zh-CN" altLang="en-US" sz="6000" b="1"/>
              <a:t>一、本学年语文学科做了什么？</a:t>
            </a:r>
            <a:endParaRPr lang="zh-CN" altLang="en-US" sz="6000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25270"/>
            <a:ext cx="10515600" cy="5035550"/>
          </a:xfrm>
        </p:spPr>
        <p:txBody>
          <a:bodyPr>
            <a:normAutofit fontScale="90000" lnSpcReduction="10000"/>
          </a:bodyPr>
          <a:p>
            <a:r>
              <a:rPr lang="en-US" altLang="zh-CN" sz="4000" b="1">
                <a:latin typeface="微软雅黑" charset="0"/>
                <a:ea typeface="微软雅黑" charset="0"/>
              </a:rPr>
              <a:t>1</a:t>
            </a:r>
            <a:r>
              <a:rPr lang="zh-CN" altLang="en-US" sz="4000" b="1">
                <a:latin typeface="微软雅黑" charset="0"/>
                <a:ea typeface="微软雅黑" charset="0"/>
              </a:rPr>
              <a:t>、</a:t>
            </a:r>
            <a:r>
              <a:rPr lang="en-US" altLang="zh-CN" sz="4000" b="1">
                <a:latin typeface="微软雅黑" charset="0"/>
                <a:ea typeface="微软雅黑" charset="0"/>
              </a:rPr>
              <a:t>“</a:t>
            </a:r>
            <a:r>
              <a:rPr lang="zh-CN" altLang="en-US" sz="4000" b="1">
                <a:latin typeface="微软雅黑" charset="0"/>
                <a:ea typeface="微软雅黑" charset="0"/>
              </a:rPr>
              <a:t>我的舞台我做主</a:t>
            </a:r>
            <a:r>
              <a:rPr lang="en-US" altLang="zh-CN" sz="4000" b="1">
                <a:latin typeface="微软雅黑" charset="0"/>
                <a:ea typeface="微软雅黑" charset="0"/>
              </a:rPr>
              <a:t>”</a:t>
            </a:r>
            <a:r>
              <a:rPr lang="zh-CN" altLang="en-US" sz="4000" b="1">
                <a:latin typeface="微软雅黑" charset="0"/>
                <a:ea typeface="微软雅黑" charset="0"/>
              </a:rPr>
              <a:t>活动：课本剧改编、导演、演出，参加艺术节创作表演大赛。</a:t>
            </a:r>
            <a:endParaRPr lang="zh-CN" altLang="en-US" sz="4000" b="1">
              <a:latin typeface="微软雅黑" charset="0"/>
              <a:ea typeface="微软雅黑" charset="0"/>
            </a:endParaRPr>
          </a:p>
          <a:p>
            <a:r>
              <a:rPr lang="en-US" altLang="zh-CN" sz="4000" b="1">
                <a:latin typeface="微软雅黑" charset="0"/>
                <a:ea typeface="微软雅黑" charset="0"/>
              </a:rPr>
              <a:t>2</a:t>
            </a:r>
            <a:r>
              <a:rPr lang="zh-CN" altLang="en-US" sz="4000" b="1">
                <a:latin typeface="微软雅黑" charset="0"/>
                <a:ea typeface="微软雅黑" charset="0"/>
              </a:rPr>
              <a:t>、</a:t>
            </a:r>
            <a:r>
              <a:rPr lang="en-US" altLang="zh-CN" sz="4000" b="1">
                <a:latin typeface="微软雅黑" charset="0"/>
                <a:ea typeface="微软雅黑" charset="0"/>
              </a:rPr>
              <a:t>“</a:t>
            </a:r>
            <a:r>
              <a:rPr lang="zh-CN" altLang="en-US" sz="4000" b="1">
                <a:latin typeface="微软雅黑" charset="0"/>
                <a:ea typeface="微软雅黑" charset="0"/>
              </a:rPr>
              <a:t>我的讲台我做主</a:t>
            </a:r>
            <a:r>
              <a:rPr lang="en-US" altLang="zh-CN" sz="4000" b="1">
                <a:latin typeface="微软雅黑" charset="0"/>
                <a:ea typeface="微软雅黑" charset="0"/>
              </a:rPr>
              <a:t>”</a:t>
            </a:r>
            <a:r>
              <a:rPr lang="zh-CN" altLang="en-US" sz="4000" b="1">
                <a:latin typeface="微软雅黑" charset="0"/>
                <a:ea typeface="微软雅黑" charset="0"/>
              </a:rPr>
              <a:t>活动：主题演讲、配乐诗朗诵。</a:t>
            </a:r>
            <a:endParaRPr lang="zh-CN" altLang="en-US" sz="4000" b="1">
              <a:latin typeface="微软雅黑" charset="0"/>
              <a:ea typeface="微软雅黑" charset="0"/>
            </a:endParaRPr>
          </a:p>
          <a:p>
            <a:r>
              <a:rPr lang="en-US" altLang="zh-CN" sz="4000" b="1">
                <a:latin typeface="微软雅黑" charset="0"/>
                <a:ea typeface="微软雅黑" charset="0"/>
              </a:rPr>
              <a:t>3</a:t>
            </a:r>
            <a:r>
              <a:rPr lang="zh-CN" altLang="en-US" sz="4000" b="1">
                <a:latin typeface="微软雅黑" charset="0"/>
                <a:ea typeface="微软雅黑" charset="0"/>
              </a:rPr>
              <a:t>、</a:t>
            </a:r>
            <a:r>
              <a:rPr lang="en-US" altLang="zh-CN" sz="4000" b="1">
                <a:latin typeface="微软雅黑" charset="0"/>
                <a:ea typeface="微软雅黑" charset="0"/>
              </a:rPr>
              <a:t>“</a:t>
            </a:r>
            <a:r>
              <a:rPr lang="zh-CN" altLang="en-US" sz="4000" b="1">
                <a:latin typeface="微软雅黑" charset="0"/>
                <a:ea typeface="微软雅黑" charset="0"/>
              </a:rPr>
              <a:t>我的文笔我做主</a:t>
            </a:r>
            <a:r>
              <a:rPr lang="en-US" altLang="zh-CN" sz="4000" b="1">
                <a:latin typeface="微软雅黑" charset="0"/>
                <a:ea typeface="微软雅黑" charset="0"/>
              </a:rPr>
              <a:t>”</a:t>
            </a:r>
            <a:r>
              <a:rPr lang="zh-CN" altLang="en-US" sz="4000" b="1">
                <a:latin typeface="微软雅黑" charset="0"/>
                <a:ea typeface="微软雅黑" charset="0"/>
              </a:rPr>
              <a:t>活动：每周练笔</a:t>
            </a:r>
            <a:r>
              <a:rPr lang="en-US" altLang="zh-CN" sz="4000" b="1">
                <a:latin typeface="微软雅黑" charset="0"/>
                <a:ea typeface="微软雅黑" charset="0"/>
              </a:rPr>
              <a:t>—</a:t>
            </a:r>
            <a:r>
              <a:rPr lang="zh-CN" altLang="en-US" sz="4000" b="1">
                <a:latin typeface="微软雅黑" charset="0"/>
                <a:ea typeface="微软雅黑" charset="0"/>
              </a:rPr>
              <a:t>日记、时评、美文摘抄，参加校内外作文大赛。</a:t>
            </a:r>
            <a:endParaRPr lang="zh-CN" altLang="en-US" sz="4000" b="1">
              <a:latin typeface="微软雅黑" charset="0"/>
              <a:ea typeface="微软雅黑" charset="0"/>
            </a:endParaRPr>
          </a:p>
          <a:p>
            <a:r>
              <a:rPr lang="en-US" altLang="zh-CN" sz="4000" b="1">
                <a:latin typeface="微软雅黑" charset="0"/>
                <a:ea typeface="微软雅黑" charset="0"/>
              </a:rPr>
              <a:t>4</a:t>
            </a:r>
            <a:r>
              <a:rPr lang="zh-CN" altLang="en-US" sz="4000" b="1">
                <a:latin typeface="微软雅黑" charset="0"/>
                <a:ea typeface="微软雅黑" charset="0"/>
              </a:rPr>
              <a:t>、</a:t>
            </a:r>
            <a:r>
              <a:rPr lang="en-US" altLang="zh-CN" sz="4000" b="1">
                <a:latin typeface="微软雅黑" charset="0"/>
                <a:ea typeface="微软雅黑" charset="0"/>
              </a:rPr>
              <a:t>“</a:t>
            </a:r>
            <a:r>
              <a:rPr lang="zh-CN" altLang="en-US" sz="4000" b="1">
                <a:latin typeface="微软雅黑" charset="0"/>
                <a:ea typeface="微软雅黑" charset="0"/>
              </a:rPr>
              <a:t>我的作业与众不同</a:t>
            </a:r>
            <a:r>
              <a:rPr lang="en-US" altLang="zh-CN" sz="4000" b="1">
                <a:latin typeface="微软雅黑" charset="0"/>
                <a:ea typeface="微软雅黑" charset="0"/>
              </a:rPr>
              <a:t>”</a:t>
            </a:r>
            <a:r>
              <a:rPr lang="zh-CN" altLang="en-US" sz="4000" b="1">
                <a:latin typeface="微软雅黑" charset="0"/>
                <a:ea typeface="微软雅黑" charset="0"/>
              </a:rPr>
              <a:t>：课外作业系列化，与高考接轨。</a:t>
            </a:r>
            <a:endParaRPr lang="zh-CN" altLang="en-US" sz="4000" b="1">
              <a:latin typeface="微软雅黑" charset="0"/>
              <a:ea typeface="微软雅黑" charset="0"/>
            </a:endParaRPr>
          </a:p>
          <a:p>
            <a:r>
              <a:rPr lang="en-US" altLang="zh-CN" sz="4000" b="1">
                <a:latin typeface="微软雅黑" charset="0"/>
                <a:ea typeface="微软雅黑" charset="0"/>
              </a:rPr>
              <a:t>5</a:t>
            </a:r>
            <a:r>
              <a:rPr lang="zh-CN" altLang="en-US" sz="4000" b="1">
                <a:latin typeface="微软雅黑" charset="0"/>
                <a:ea typeface="微软雅黑" charset="0"/>
              </a:rPr>
              <a:t>、课文学习点面结合，重点突破。</a:t>
            </a:r>
            <a:endParaRPr lang="zh-CN" altLang="en-US" sz="4000" b="1">
              <a:latin typeface="微软雅黑" charset="0"/>
              <a:ea typeface="微软雅黑" charset="0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我的舞台0401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291580" y="149225"/>
            <a:ext cx="5826125" cy="4351655"/>
          </a:xfrm>
          <a:prstGeom prst="rect">
            <a:avLst/>
          </a:prstGeom>
        </p:spPr>
      </p:pic>
      <p:pic>
        <p:nvPicPr>
          <p:cNvPr id="5" name="图片 4" descr="我的讲台04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195" y="175895"/>
            <a:ext cx="5466715" cy="4083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6000" b="1">
                <a:latin typeface="微软雅黑" charset="0"/>
                <a:ea typeface="微软雅黑" charset="0"/>
              </a:rPr>
              <a:t>二、我们做得怎么样？</a:t>
            </a:r>
            <a:endParaRPr lang="zh-CN" altLang="en-US" sz="6000" b="1">
              <a:latin typeface="微软雅黑" charset="0"/>
              <a:ea typeface="微软雅黑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59560"/>
            <a:ext cx="10515600" cy="4617720"/>
          </a:xfrm>
        </p:spPr>
        <p:txBody>
          <a:bodyPr/>
          <a:p>
            <a:r>
              <a:rPr lang="en-US" altLang="zh-CN" sz="3200" b="1"/>
              <a:t>1</a:t>
            </a:r>
            <a:r>
              <a:rPr lang="zh-CN" altLang="en-US" sz="3200" b="1"/>
              <a:t>、课本剧表演：①上了一堂公开课，接待香港同仁；②参加艺术节戏剧小品创作大赛，获得</a:t>
            </a:r>
            <a:r>
              <a:rPr lang="en-US" altLang="zh-CN" sz="3200" b="1"/>
              <a:t>2</a:t>
            </a:r>
            <a:r>
              <a:rPr lang="zh-CN" altLang="en-US" sz="3200" b="1"/>
              <a:t>个一等奖</a:t>
            </a:r>
            <a:r>
              <a:rPr lang="en-US" altLang="zh-CN" sz="3200" b="1"/>
              <a:t>4</a:t>
            </a:r>
            <a:r>
              <a:rPr lang="zh-CN" altLang="en-US" sz="3200" b="1"/>
              <a:t>个二等奖；③参加表演赛，获得</a:t>
            </a:r>
            <a:r>
              <a:rPr lang="en-US" altLang="zh-CN" sz="3200" b="1"/>
              <a:t>3</a:t>
            </a:r>
            <a:r>
              <a:rPr lang="zh-CN" altLang="en-US" sz="3200" b="1"/>
              <a:t>个一等奖</a:t>
            </a:r>
            <a:r>
              <a:rPr lang="en-US" altLang="zh-CN" sz="3200" b="1"/>
              <a:t>4</a:t>
            </a:r>
            <a:r>
              <a:rPr lang="zh-CN" altLang="en-US" sz="3200" b="1"/>
              <a:t>个二等奖</a:t>
            </a:r>
            <a:endParaRPr lang="zh-CN" altLang="en-US" sz="3200" b="1"/>
          </a:p>
          <a:p>
            <a:r>
              <a:rPr lang="en-US" altLang="zh-CN" sz="3200" b="1"/>
              <a:t>2</a:t>
            </a:r>
            <a:r>
              <a:rPr lang="zh-CN" altLang="en-US" sz="3200" b="1"/>
              <a:t>、参加全国作文大赛，获得</a:t>
            </a:r>
            <a:r>
              <a:rPr lang="en-US" altLang="zh-CN" sz="3200" b="1"/>
              <a:t>3</a:t>
            </a:r>
            <a:r>
              <a:rPr lang="zh-CN" altLang="en-US" sz="3200" b="1"/>
              <a:t>个一等奖，</a:t>
            </a:r>
            <a:r>
              <a:rPr lang="en-US" altLang="zh-CN" sz="3200" b="1"/>
              <a:t>3</a:t>
            </a:r>
            <a:r>
              <a:rPr lang="zh-CN" altLang="en-US" sz="3200" b="1"/>
              <a:t>个二等奖，</a:t>
            </a:r>
            <a:r>
              <a:rPr lang="en-US" altLang="zh-CN" sz="3200" b="1"/>
              <a:t>1</a:t>
            </a:r>
            <a:r>
              <a:rPr lang="zh-CN" altLang="en-US" sz="3200" b="1"/>
              <a:t>个三等奖。</a:t>
            </a:r>
            <a:endParaRPr lang="zh-CN" altLang="en-US" sz="3200" b="1"/>
          </a:p>
          <a:p>
            <a:r>
              <a:rPr lang="en-US" altLang="zh-CN" sz="3200" b="1"/>
              <a:t>3</a:t>
            </a:r>
            <a:r>
              <a:rPr lang="zh-CN" altLang="en-US" sz="3200" b="1"/>
              <a:t>、期中考试与期末考试，语文成绩都很好。</a:t>
            </a:r>
            <a:r>
              <a:rPr lang="en-US" altLang="zh-CN" sz="3200" b="1"/>
              <a:t>4</a:t>
            </a:r>
            <a:r>
              <a:rPr lang="zh-CN" altLang="en-US" sz="3200" b="1"/>
              <a:t>次语文大考均分如下：</a:t>
            </a:r>
            <a:r>
              <a:rPr lang="en-US" altLang="zh-CN" sz="3200" b="1"/>
              <a:t>10</a:t>
            </a:r>
            <a:r>
              <a:rPr lang="zh-CN" altLang="en-US" sz="3200" b="1"/>
              <a:t>月考（年级组织）：</a:t>
            </a:r>
            <a:r>
              <a:rPr lang="en-US" altLang="zh-CN" sz="3200" b="1"/>
              <a:t>107</a:t>
            </a:r>
            <a:r>
              <a:rPr lang="zh-CN" altLang="en-US" sz="3200" b="1"/>
              <a:t>。</a:t>
            </a:r>
            <a:r>
              <a:rPr lang="en-US" altLang="zh-CN" sz="3200" b="1"/>
              <a:t>11</a:t>
            </a:r>
            <a:r>
              <a:rPr lang="zh-CN" altLang="en-US" sz="3200" b="1"/>
              <a:t>月考（期中考）</a:t>
            </a:r>
            <a:r>
              <a:rPr lang="en-US" altLang="zh-CN" sz="3200" b="1"/>
              <a:t>104</a:t>
            </a:r>
            <a:r>
              <a:rPr lang="zh-CN" altLang="en-US" sz="3200" b="1"/>
              <a:t>。</a:t>
            </a:r>
            <a:r>
              <a:rPr lang="en-US" altLang="zh-CN" sz="3200" b="1"/>
              <a:t>12</a:t>
            </a:r>
            <a:r>
              <a:rPr lang="zh-CN" altLang="en-US" sz="3200" b="1"/>
              <a:t>月考（年级组织）：</a:t>
            </a:r>
            <a:r>
              <a:rPr lang="en-US" altLang="zh-CN" sz="3200" b="1"/>
              <a:t>109</a:t>
            </a:r>
            <a:r>
              <a:rPr lang="zh-CN" altLang="en-US" sz="3200" b="1"/>
              <a:t>。元月考（</a:t>
            </a:r>
            <a:r>
              <a:rPr lang="en-US" altLang="zh-CN" sz="3200" b="1"/>
              <a:t>5</a:t>
            </a:r>
            <a:r>
              <a:rPr lang="zh-CN" altLang="en-US" sz="3200" b="1"/>
              <a:t>区联考）：</a:t>
            </a:r>
            <a:r>
              <a:rPr lang="en-US" altLang="zh-CN" sz="3200" b="1"/>
              <a:t>103</a:t>
            </a:r>
            <a:r>
              <a:rPr lang="zh-CN" altLang="en-US" sz="3200" b="1"/>
              <a:t>。总体平稳</a:t>
            </a:r>
            <a:endParaRPr lang="zh-CN" altLang="en-US" sz="3200" b="1"/>
          </a:p>
        </p:txBody>
      </p:sp>
    </p:spTree>
  </p:cSld>
  <p:clrMapOvr>
    <a:masterClrMapping/>
  </p:clrMapOvr>
  <p:transition>
    <p:blinds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zh-CN" altLang="en-US" sz="5400" b="1">
                <a:latin typeface="微软雅黑" charset="0"/>
                <a:ea typeface="微软雅黑" charset="0"/>
              </a:rPr>
              <a:t>三、语文学习具体情况</a:t>
            </a:r>
            <a:r>
              <a:rPr lang="en-US" altLang="zh-CN" sz="5400" b="1">
                <a:latin typeface="微软雅黑" charset="0"/>
                <a:ea typeface="微软雅黑" charset="0"/>
              </a:rPr>
              <a:t>———</a:t>
            </a:r>
            <a:r>
              <a:rPr lang="zh-CN" altLang="en-US" sz="5400" b="1">
                <a:latin typeface="微软雅黑" charset="0"/>
                <a:ea typeface="微软雅黑" charset="0"/>
              </a:rPr>
              <a:t>看效果</a:t>
            </a:r>
            <a:endParaRPr lang="zh-CN" altLang="en-US" sz="5400" b="1">
              <a:latin typeface="微软雅黑" charset="0"/>
              <a:ea typeface="微软雅黑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50670"/>
            <a:ext cx="10515600" cy="4943475"/>
          </a:xfrm>
        </p:spPr>
        <p:txBody>
          <a:bodyPr>
            <a:normAutofit fontScale="90000"/>
          </a:bodyPr>
          <a:p>
            <a:pPr/>
            <a:r>
              <a:rPr lang="en-US" altLang="zh-CN" b="1"/>
              <a:t>1</a:t>
            </a:r>
            <a:r>
              <a:rPr lang="zh-CN" altLang="en-US" b="1"/>
              <a:t>、语文第一梯队</a:t>
            </a:r>
            <a:r>
              <a:rPr lang="en-US" altLang="zh-CN" b="1"/>
              <a:t>12</a:t>
            </a:r>
            <a:r>
              <a:rPr lang="zh-CN" altLang="en-US" b="1"/>
              <a:t>位同学：秦永锋、何雨蔓、陈鹏翔、李俊峰、梁诗静、黄澄澄、陈诗婕、麦思婕、方金燕、胡震岚、魏博韬、王菲菲。这些同学语文具有一定优势，要加强自我培养。</a:t>
            </a:r>
            <a:endParaRPr lang="zh-CN" altLang="en-US" b="1"/>
          </a:p>
          <a:p>
            <a:pPr/>
            <a:r>
              <a:rPr lang="en-US" altLang="zh-CN" b="1"/>
              <a:t>2</a:t>
            </a:r>
            <a:r>
              <a:rPr lang="zh-CN" altLang="en-US" b="1"/>
              <a:t>、语文第二梯队</a:t>
            </a:r>
            <a:r>
              <a:rPr lang="en-US" altLang="zh-CN" b="1"/>
              <a:t>14</a:t>
            </a:r>
            <a:r>
              <a:rPr lang="zh-CN" altLang="en-US" b="1"/>
              <a:t>位同学：唐文睿、钟紫婷、黄颖、汪韧、樊诗萱、崔艺明、陈宇锋、何琳、张慧、胡阳、杨惠涵、李丽珊、李杭南、倪可欣。稍稍加油，即可成为语文优秀生。</a:t>
            </a:r>
            <a:endParaRPr lang="zh-CN" altLang="en-US" b="1"/>
          </a:p>
          <a:p>
            <a:pPr/>
            <a:r>
              <a:rPr lang="en-US" altLang="zh-CN" b="1"/>
              <a:t>3</a:t>
            </a:r>
            <a:r>
              <a:rPr lang="zh-CN" altLang="en-US" b="1"/>
              <a:t>、第三梯队</a:t>
            </a:r>
            <a:r>
              <a:rPr lang="en-US" altLang="zh-CN" b="1"/>
              <a:t>11</a:t>
            </a:r>
            <a:r>
              <a:rPr lang="zh-CN" altLang="en-US" b="1"/>
              <a:t>位同学：曾宁、刘吉言、张辰瑞、马高健、汤钰虹、李品基、詹任贻、陈心笛、陈昊、覃家伟、秦子雨。这些孩子要夯实基础：读、背，写，练，析。</a:t>
            </a:r>
            <a:endParaRPr lang="zh-CN" altLang="en-US" b="1"/>
          </a:p>
          <a:p>
            <a:pPr/>
            <a:r>
              <a:rPr lang="en-US" altLang="zh-CN" b="1"/>
              <a:t>4</a:t>
            </a:r>
            <a:r>
              <a:rPr lang="zh-CN" altLang="en-US" b="1"/>
              <a:t>、最具潜力梯队</a:t>
            </a:r>
            <a:r>
              <a:rPr lang="en-US" altLang="zh-CN" b="1"/>
              <a:t>7</a:t>
            </a:r>
            <a:r>
              <a:rPr lang="zh-CN" altLang="en-US" b="1"/>
              <a:t>位同学的学习策略：首先主动喜欢语文；其次用心转化语文；再次是</a:t>
            </a:r>
            <a:r>
              <a:rPr lang="en-US" altLang="zh-CN" b="1"/>
              <a:t>5</a:t>
            </a:r>
            <a:r>
              <a:rPr lang="zh-CN" altLang="en-US" b="1"/>
              <a:t>字</a:t>
            </a:r>
            <a:r>
              <a:rPr lang="en-US" altLang="zh-CN" b="1"/>
              <a:t>—</a:t>
            </a:r>
            <a:r>
              <a:rPr lang="zh-CN" altLang="en-US" b="1">
                <a:sym typeface="+mn-ea"/>
              </a:rPr>
              <a:t>读、背，写，练，析；最后可以去补补课。</a:t>
            </a:r>
            <a:endParaRPr lang="zh-CN" altLang="en-US" b="1"/>
          </a:p>
        </p:txBody>
      </p:sp>
    </p:spTree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75690"/>
          </a:xfrm>
        </p:spPr>
        <p:txBody>
          <a:bodyPr/>
          <a:p>
            <a:r>
              <a:rPr lang="zh-CN" altLang="en-US" sz="5400" b="1">
                <a:latin typeface="微软雅黑" charset="0"/>
                <a:ea typeface="微软雅黑" charset="0"/>
              </a:rPr>
              <a:t>四、寒假作业解释</a:t>
            </a:r>
            <a:endParaRPr lang="zh-CN" altLang="en-US" sz="5400" b="1">
              <a:latin typeface="微软雅黑" charset="0"/>
              <a:ea typeface="微软雅黑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76070"/>
            <a:ext cx="10515600" cy="4601210"/>
          </a:xfrm>
        </p:spPr>
        <p:txBody>
          <a:bodyPr/>
          <a:p>
            <a:r>
              <a:rPr lang="en-US" altLang="zh-CN" b="1"/>
              <a:t>1</a:t>
            </a:r>
            <a:r>
              <a:rPr lang="zh-CN" altLang="en-US" b="1"/>
              <a:t>、读古今文：其一，路遥《平凡的世界》，其二，司马迁《史记》，也可以改为导学案《烛之武退秦师》等文。</a:t>
            </a:r>
            <a:endParaRPr lang="zh-CN" altLang="en-US" b="1"/>
          </a:p>
          <a:p>
            <a:r>
              <a:rPr lang="zh-CN" altLang="en-US" b="1"/>
              <a:t>2、古诗文背诵作业：①原有的10篇；②增加7篇-- 杜甫的《登高》、李商隐的《锦瑟》、李白的《蜀道难》、白居易的《琵琶行》、苏轼的《念奴娇•赤壁怀古》、辛弃疾的《永遇乐•京口北固亭怀古》、李煜的《虞美人》。（请您协助完成，逐篇签名）</a:t>
            </a:r>
            <a:endParaRPr lang="zh-CN" altLang="en-US" b="1"/>
          </a:p>
          <a:p>
            <a:r>
              <a:rPr lang="zh-CN" altLang="en-US" b="1"/>
              <a:t>3、集中完成5套高考模拟卷（自备，免作文），写出自己的试卷分析。应对开学考试。</a:t>
            </a:r>
            <a:endParaRPr lang="zh-CN" altLang="en-US" b="1"/>
          </a:p>
          <a:p>
            <a:r>
              <a:rPr lang="en-US" altLang="zh-CN" b="1"/>
              <a:t>4</a:t>
            </a:r>
            <a:r>
              <a:rPr lang="zh-CN" altLang="en-US" b="1"/>
              <a:t>、练字：书写自认为较好的同学，可免；不够好的要练练。</a:t>
            </a:r>
            <a:endParaRPr lang="zh-CN" altLang="en-US" b="1"/>
          </a:p>
        </p:txBody>
      </p:sp>
    </p:spTree>
  </p:cSld>
  <p:clrMapOvr>
    <a:masterClrMapping/>
  </p:clrMapOvr>
  <p:transition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734060"/>
            <a:ext cx="10515600" cy="5443855"/>
          </a:xfrm>
        </p:spPr>
        <p:txBody>
          <a:bodyPr/>
          <a:p>
            <a:r>
              <a:rPr lang="zh-CN" altLang="en-US" sz="9600" b="1">
                <a:latin typeface="微软雅黑" charset="0"/>
                <a:ea typeface="微软雅黑" charset="0"/>
              </a:rPr>
              <a:t>谢谢您的支持！</a:t>
            </a:r>
            <a:endParaRPr lang="zh-CN" altLang="en-US" sz="9600" b="1">
              <a:latin typeface="微软雅黑" charset="0"/>
              <a:ea typeface="微软雅黑" charset="0"/>
            </a:endParaRPr>
          </a:p>
          <a:p>
            <a:r>
              <a:rPr lang="zh-CN" altLang="en-US" sz="9600" b="1">
                <a:latin typeface="微软雅黑" charset="0"/>
                <a:ea typeface="微软雅黑" charset="0"/>
              </a:rPr>
              <a:t>假期联系电话：</a:t>
            </a:r>
            <a:r>
              <a:rPr lang="en-US" altLang="zh-CN" sz="9600" b="1">
                <a:latin typeface="微软雅黑" charset="0"/>
                <a:ea typeface="微软雅黑" charset="0"/>
              </a:rPr>
              <a:t>020--34356268</a:t>
            </a:r>
            <a:endParaRPr lang="en-US" altLang="zh-CN" sz="9600" b="1">
              <a:latin typeface="微软雅黑" charset="0"/>
              <a:ea typeface="微软雅黑" charset="0"/>
            </a:endParaRPr>
          </a:p>
        </p:txBody>
      </p:sp>
    </p:spTree>
  </p:cSld>
  <p:clrMapOvr>
    <a:masterClrMapping/>
  </p:clrMapOvr>
  <p:transition>
    <p:cut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 sz="9600" b="1">
                <a:latin typeface="微软雅黑" charset="0"/>
                <a:ea typeface="微软雅黑" charset="0"/>
              </a:rPr>
              <a:t>迂回前行</a:t>
            </a:r>
            <a:endParaRPr lang="zh-CN" altLang="en-US" sz="9600" b="1">
              <a:latin typeface="微软雅黑" charset="0"/>
              <a:ea typeface="微软雅黑" charset="0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lang="en-US" altLang="zh-CN" sz="4000" b="1">
                <a:latin typeface="钟齐翰墨毛笔" charset="0"/>
                <a:ea typeface="钟齐翰墨毛笔" charset="0"/>
              </a:rPr>
              <a:t>——</a:t>
            </a:r>
            <a:r>
              <a:rPr lang="zh-CN" altLang="en-US" sz="4000" b="1">
                <a:latin typeface="钟齐翰墨毛笔" charset="0"/>
                <a:ea typeface="钟齐翰墨毛笔" charset="0"/>
              </a:rPr>
              <a:t>高一（</a:t>
            </a:r>
            <a:r>
              <a:rPr lang="en-US" altLang="zh-CN" sz="4000" b="1">
                <a:latin typeface="钟齐翰墨毛笔" charset="0"/>
                <a:ea typeface="钟齐翰墨毛笔" charset="0"/>
              </a:rPr>
              <a:t>3</a:t>
            </a:r>
            <a:r>
              <a:rPr lang="zh-CN" altLang="en-US" sz="4000" b="1">
                <a:latin typeface="钟齐翰墨毛笔" charset="0"/>
                <a:ea typeface="钟齐翰墨毛笔" charset="0"/>
              </a:rPr>
              <a:t>）期末家长会汇报</a:t>
            </a:r>
            <a:endParaRPr lang="zh-CN" altLang="en-US" sz="4000" b="1">
              <a:latin typeface="钟齐翰墨毛笔" charset="0"/>
              <a:ea typeface="钟齐翰墨毛笔" charset="0"/>
            </a:endParaRPr>
          </a:p>
          <a:p>
            <a:r>
              <a:rPr lang="zh-CN" altLang="en-US" sz="4000" b="1">
                <a:latin typeface="钟齐翰墨毛笔" charset="0"/>
                <a:ea typeface="钟齐翰墨毛笔" charset="0"/>
              </a:rPr>
              <a:t>詹保胜</a:t>
            </a:r>
            <a:endParaRPr lang="zh-CN" altLang="en-US" sz="4000" b="1">
              <a:latin typeface="钟齐翰墨毛笔" charset="0"/>
              <a:ea typeface="钟齐翰墨毛笔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zh-CN" altLang="en-US" sz="6000" b="1"/>
              <a:t>一、本学年语文学科做了什么？</a:t>
            </a:r>
            <a:endParaRPr lang="zh-CN" altLang="en-US" sz="6000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25270"/>
            <a:ext cx="10515600" cy="5035550"/>
          </a:xfrm>
        </p:spPr>
        <p:txBody>
          <a:bodyPr>
            <a:normAutofit fontScale="90000" lnSpcReduction="20000"/>
          </a:bodyPr>
          <a:p>
            <a:pPr/>
            <a:r>
              <a:rPr lang="en-US" altLang="zh-CN" sz="4000" b="1">
                <a:latin typeface="微软雅黑" charset="0"/>
                <a:ea typeface="微软雅黑" charset="0"/>
              </a:rPr>
              <a:t>1</a:t>
            </a:r>
            <a:r>
              <a:rPr lang="zh-CN" altLang="en-US" sz="4000" b="1">
                <a:latin typeface="微软雅黑" charset="0"/>
                <a:ea typeface="微软雅黑" charset="0"/>
              </a:rPr>
              <a:t>、</a:t>
            </a:r>
            <a:r>
              <a:rPr lang="en-US" altLang="zh-CN" sz="4000" b="1">
                <a:latin typeface="微软雅黑" charset="0"/>
                <a:ea typeface="微软雅黑" charset="0"/>
              </a:rPr>
              <a:t>“</a:t>
            </a:r>
            <a:r>
              <a:rPr lang="zh-CN" altLang="en-US" sz="4000" b="1">
                <a:latin typeface="微软雅黑" charset="0"/>
                <a:ea typeface="微软雅黑" charset="0"/>
              </a:rPr>
              <a:t>我的舞台我做主</a:t>
            </a:r>
            <a:r>
              <a:rPr lang="en-US" altLang="zh-CN" sz="4000" b="1">
                <a:latin typeface="微软雅黑" charset="0"/>
                <a:ea typeface="微软雅黑" charset="0"/>
              </a:rPr>
              <a:t>”</a:t>
            </a:r>
            <a:r>
              <a:rPr lang="zh-CN" altLang="en-US" sz="4000" b="1">
                <a:latin typeface="微软雅黑" charset="0"/>
                <a:ea typeface="微软雅黑" charset="0"/>
              </a:rPr>
              <a:t>活动：课本剧改编、导演、演出，参加艺术节创作表演大赛。</a:t>
            </a:r>
            <a:endParaRPr lang="zh-CN" altLang="en-US" sz="4000" b="1">
              <a:latin typeface="微软雅黑" charset="0"/>
              <a:ea typeface="微软雅黑" charset="0"/>
            </a:endParaRPr>
          </a:p>
          <a:p>
            <a:pPr/>
            <a:r>
              <a:rPr lang="en-US" altLang="zh-CN" sz="4000" b="1">
                <a:latin typeface="微软雅黑" charset="0"/>
                <a:ea typeface="微软雅黑" charset="0"/>
              </a:rPr>
              <a:t>2</a:t>
            </a:r>
            <a:r>
              <a:rPr lang="zh-CN" altLang="en-US" sz="4000" b="1">
                <a:latin typeface="微软雅黑" charset="0"/>
                <a:ea typeface="微软雅黑" charset="0"/>
              </a:rPr>
              <a:t>、</a:t>
            </a:r>
            <a:r>
              <a:rPr lang="en-US" altLang="zh-CN" sz="4000" b="1">
                <a:latin typeface="微软雅黑" charset="0"/>
                <a:ea typeface="微软雅黑" charset="0"/>
              </a:rPr>
              <a:t>“</a:t>
            </a:r>
            <a:r>
              <a:rPr lang="zh-CN" altLang="en-US" sz="4000" b="1">
                <a:latin typeface="微软雅黑" charset="0"/>
                <a:ea typeface="微软雅黑" charset="0"/>
              </a:rPr>
              <a:t>我的讲台我做主</a:t>
            </a:r>
            <a:r>
              <a:rPr lang="en-US" altLang="zh-CN" sz="4000" b="1">
                <a:latin typeface="微软雅黑" charset="0"/>
                <a:ea typeface="微软雅黑" charset="0"/>
              </a:rPr>
              <a:t>”</a:t>
            </a:r>
            <a:r>
              <a:rPr lang="zh-CN" altLang="en-US" sz="4000" b="1">
                <a:latin typeface="微软雅黑" charset="0"/>
                <a:ea typeface="微软雅黑" charset="0"/>
              </a:rPr>
              <a:t>活动：主题演讲、配乐诗朗诵。</a:t>
            </a:r>
            <a:endParaRPr lang="zh-CN" altLang="en-US" sz="4000" b="1">
              <a:latin typeface="微软雅黑" charset="0"/>
              <a:ea typeface="微软雅黑" charset="0"/>
            </a:endParaRPr>
          </a:p>
          <a:p>
            <a:pPr/>
            <a:r>
              <a:rPr lang="en-US" altLang="zh-CN" sz="4000" b="1">
                <a:latin typeface="微软雅黑" charset="0"/>
                <a:ea typeface="微软雅黑" charset="0"/>
              </a:rPr>
              <a:t>3</a:t>
            </a:r>
            <a:r>
              <a:rPr lang="zh-CN" altLang="en-US" sz="4000" b="1">
                <a:latin typeface="微软雅黑" charset="0"/>
                <a:ea typeface="微软雅黑" charset="0"/>
              </a:rPr>
              <a:t>、</a:t>
            </a:r>
            <a:r>
              <a:rPr lang="en-US" altLang="zh-CN" sz="4000" b="1">
                <a:latin typeface="微软雅黑" charset="0"/>
                <a:ea typeface="微软雅黑" charset="0"/>
              </a:rPr>
              <a:t>“</a:t>
            </a:r>
            <a:r>
              <a:rPr lang="zh-CN" altLang="en-US" sz="4000" b="1">
                <a:latin typeface="微软雅黑" charset="0"/>
                <a:ea typeface="微软雅黑" charset="0"/>
              </a:rPr>
              <a:t>我的文笔我做主</a:t>
            </a:r>
            <a:r>
              <a:rPr lang="en-US" altLang="zh-CN" sz="4000" b="1">
                <a:latin typeface="微软雅黑" charset="0"/>
                <a:ea typeface="微软雅黑" charset="0"/>
              </a:rPr>
              <a:t>”</a:t>
            </a:r>
            <a:r>
              <a:rPr lang="zh-CN" altLang="en-US" sz="4000" b="1">
                <a:latin typeface="微软雅黑" charset="0"/>
                <a:ea typeface="微软雅黑" charset="0"/>
              </a:rPr>
              <a:t>活动：每周练笔</a:t>
            </a:r>
            <a:r>
              <a:rPr lang="en-US" altLang="zh-CN" sz="4000" b="1">
                <a:latin typeface="微软雅黑" charset="0"/>
                <a:ea typeface="微软雅黑" charset="0"/>
              </a:rPr>
              <a:t>—</a:t>
            </a:r>
            <a:r>
              <a:rPr lang="zh-CN" altLang="en-US" sz="4000" b="1">
                <a:latin typeface="微软雅黑" charset="0"/>
                <a:ea typeface="微软雅黑" charset="0"/>
              </a:rPr>
              <a:t>日记、时评、美文摘抄，参加校内外作文大赛。</a:t>
            </a:r>
            <a:endParaRPr lang="zh-CN" altLang="en-US" sz="4000" b="1">
              <a:latin typeface="微软雅黑" charset="0"/>
              <a:ea typeface="微软雅黑" charset="0"/>
            </a:endParaRPr>
          </a:p>
          <a:p>
            <a:pPr/>
            <a:r>
              <a:rPr lang="en-US" altLang="zh-CN" sz="4000" b="1">
                <a:latin typeface="微软雅黑" charset="0"/>
                <a:ea typeface="微软雅黑" charset="0"/>
              </a:rPr>
              <a:t>4</a:t>
            </a:r>
            <a:r>
              <a:rPr lang="zh-CN" altLang="en-US" sz="4000" b="1">
                <a:latin typeface="微软雅黑" charset="0"/>
                <a:ea typeface="微软雅黑" charset="0"/>
              </a:rPr>
              <a:t>、</a:t>
            </a:r>
            <a:r>
              <a:rPr lang="en-US" altLang="zh-CN" sz="4000" b="1">
                <a:latin typeface="微软雅黑" charset="0"/>
                <a:ea typeface="微软雅黑" charset="0"/>
              </a:rPr>
              <a:t>“</a:t>
            </a:r>
            <a:r>
              <a:rPr lang="zh-CN" altLang="en-US" sz="4000" b="1">
                <a:latin typeface="微软雅黑" charset="0"/>
                <a:ea typeface="微软雅黑" charset="0"/>
              </a:rPr>
              <a:t>我的作业与众不同</a:t>
            </a:r>
            <a:r>
              <a:rPr lang="en-US" altLang="zh-CN" sz="4000" b="1">
                <a:latin typeface="微软雅黑" charset="0"/>
                <a:ea typeface="微软雅黑" charset="0"/>
              </a:rPr>
              <a:t>”</a:t>
            </a:r>
            <a:r>
              <a:rPr lang="zh-CN" altLang="en-US" sz="4000" b="1">
                <a:latin typeface="微软雅黑" charset="0"/>
                <a:ea typeface="微软雅黑" charset="0"/>
              </a:rPr>
              <a:t>：课外作业系列化，与高考接轨。</a:t>
            </a:r>
            <a:endParaRPr lang="zh-CN" altLang="en-US" sz="4000" b="1">
              <a:latin typeface="微软雅黑" charset="0"/>
              <a:ea typeface="微软雅黑" charset="0"/>
            </a:endParaRPr>
          </a:p>
          <a:p>
            <a:pPr/>
            <a:r>
              <a:rPr lang="en-US" altLang="zh-CN" sz="4000" b="1">
                <a:latin typeface="微软雅黑" charset="0"/>
                <a:ea typeface="微软雅黑" charset="0"/>
              </a:rPr>
              <a:t>5</a:t>
            </a:r>
            <a:r>
              <a:rPr lang="zh-CN" altLang="en-US" sz="4000" b="1">
                <a:latin typeface="微软雅黑" charset="0"/>
                <a:ea typeface="微软雅黑" charset="0"/>
              </a:rPr>
              <a:t>、课文学习点面结合，重点突破。</a:t>
            </a:r>
            <a:endParaRPr lang="zh-CN" altLang="en-US" sz="4000" b="1">
              <a:latin typeface="微软雅黑" charset="0"/>
              <a:ea typeface="微软雅黑" charset="0"/>
            </a:endParaRPr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6000" b="1">
                <a:latin typeface="微软雅黑" charset="0"/>
                <a:ea typeface="微软雅黑" charset="0"/>
              </a:rPr>
              <a:t>二、我们做得怎么样？</a:t>
            </a:r>
            <a:endParaRPr lang="zh-CN" altLang="en-US" sz="6000" b="1">
              <a:latin typeface="微软雅黑" charset="0"/>
              <a:ea typeface="微软雅黑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59560"/>
            <a:ext cx="10515600" cy="4617720"/>
          </a:xfrm>
        </p:spPr>
        <p:txBody>
          <a:bodyPr/>
          <a:p>
            <a:r>
              <a:rPr lang="en-US" altLang="zh-CN" sz="3200" b="1"/>
              <a:t>1</a:t>
            </a:r>
            <a:r>
              <a:rPr lang="zh-CN" altLang="en-US" sz="3200" b="1"/>
              <a:t>、课本剧表演：①上了一堂公开课，接待香港同仁；②参加艺术节戏剧小品创作大赛，获得</a:t>
            </a:r>
            <a:r>
              <a:rPr lang="en-US" altLang="zh-CN" sz="3200" b="1"/>
              <a:t>2</a:t>
            </a:r>
            <a:r>
              <a:rPr lang="zh-CN" altLang="en-US" sz="3200" b="1"/>
              <a:t>个一等奖</a:t>
            </a:r>
            <a:r>
              <a:rPr lang="en-US" altLang="zh-CN" sz="3200" b="1"/>
              <a:t>4</a:t>
            </a:r>
            <a:r>
              <a:rPr lang="zh-CN" altLang="en-US" sz="3200" b="1"/>
              <a:t>个二等奖；③参加表演赛，获得</a:t>
            </a:r>
            <a:r>
              <a:rPr lang="en-US" altLang="zh-CN" sz="3200" b="1"/>
              <a:t>3</a:t>
            </a:r>
            <a:r>
              <a:rPr lang="zh-CN" altLang="en-US" sz="3200" b="1"/>
              <a:t>个一等奖</a:t>
            </a:r>
            <a:r>
              <a:rPr lang="en-US" altLang="zh-CN" sz="3200" b="1"/>
              <a:t>4</a:t>
            </a:r>
            <a:r>
              <a:rPr lang="zh-CN" altLang="en-US" sz="3200" b="1"/>
              <a:t>个二等奖</a:t>
            </a:r>
            <a:endParaRPr lang="zh-CN" altLang="en-US" sz="3200" b="1"/>
          </a:p>
          <a:p>
            <a:r>
              <a:rPr lang="en-US" altLang="zh-CN" sz="3200" b="1"/>
              <a:t>2</a:t>
            </a:r>
            <a:r>
              <a:rPr lang="zh-CN" altLang="en-US" sz="3200" b="1"/>
              <a:t>、参加全国作文大赛，获得</a:t>
            </a:r>
            <a:r>
              <a:rPr lang="en-US" altLang="zh-CN" sz="3200" b="1"/>
              <a:t>3</a:t>
            </a:r>
            <a:r>
              <a:rPr lang="zh-CN" altLang="en-US" sz="3200" b="1"/>
              <a:t>个一等奖，</a:t>
            </a:r>
            <a:r>
              <a:rPr lang="en-US" altLang="zh-CN" sz="3200" b="1"/>
              <a:t>3</a:t>
            </a:r>
            <a:r>
              <a:rPr lang="zh-CN" altLang="en-US" sz="3200" b="1"/>
              <a:t>个二等奖，</a:t>
            </a:r>
            <a:r>
              <a:rPr lang="en-US" altLang="zh-CN" sz="3200" b="1"/>
              <a:t>1</a:t>
            </a:r>
            <a:r>
              <a:rPr lang="zh-CN" altLang="en-US" sz="3200" b="1"/>
              <a:t>个三等奖。</a:t>
            </a:r>
            <a:endParaRPr lang="zh-CN" altLang="en-US" sz="3200" b="1"/>
          </a:p>
          <a:p>
            <a:r>
              <a:rPr lang="en-US" altLang="zh-CN" sz="3200" b="1"/>
              <a:t>3</a:t>
            </a:r>
            <a:r>
              <a:rPr lang="zh-CN" altLang="en-US" sz="3200" b="1"/>
              <a:t>、期中考试与期末考试，语文成绩都很好。</a:t>
            </a:r>
            <a:r>
              <a:rPr lang="en-US" altLang="zh-CN" sz="3200" b="1"/>
              <a:t>4</a:t>
            </a:r>
            <a:r>
              <a:rPr lang="zh-CN" altLang="en-US" sz="3200" b="1"/>
              <a:t>次语文大考均分如下：</a:t>
            </a:r>
            <a:r>
              <a:rPr lang="en-US" altLang="zh-CN" sz="3200" b="1"/>
              <a:t>10</a:t>
            </a:r>
            <a:r>
              <a:rPr lang="zh-CN" altLang="en-US" sz="3200" b="1"/>
              <a:t>月考（年级组织）：</a:t>
            </a:r>
            <a:r>
              <a:rPr lang="en-US" altLang="zh-CN" sz="3200" b="1"/>
              <a:t>107</a:t>
            </a:r>
            <a:r>
              <a:rPr lang="zh-CN" altLang="en-US" sz="3200" b="1"/>
              <a:t>。</a:t>
            </a:r>
            <a:r>
              <a:rPr lang="en-US" altLang="zh-CN" sz="3200" b="1"/>
              <a:t>11</a:t>
            </a:r>
            <a:r>
              <a:rPr lang="zh-CN" altLang="en-US" sz="3200" b="1"/>
              <a:t>月考（期中考）</a:t>
            </a:r>
            <a:r>
              <a:rPr lang="en-US" altLang="zh-CN" sz="3200" b="1"/>
              <a:t>104</a:t>
            </a:r>
            <a:r>
              <a:rPr lang="zh-CN" altLang="en-US" sz="3200" b="1"/>
              <a:t>。</a:t>
            </a:r>
            <a:r>
              <a:rPr lang="en-US" altLang="zh-CN" sz="3200" b="1"/>
              <a:t>12</a:t>
            </a:r>
            <a:r>
              <a:rPr lang="zh-CN" altLang="en-US" sz="3200" b="1"/>
              <a:t>月考（年级组织）：</a:t>
            </a:r>
            <a:r>
              <a:rPr lang="en-US" altLang="zh-CN" sz="3200" b="1"/>
              <a:t>109</a:t>
            </a:r>
            <a:r>
              <a:rPr lang="zh-CN" altLang="en-US" sz="3200" b="1"/>
              <a:t>。元月考（</a:t>
            </a:r>
            <a:r>
              <a:rPr lang="en-US" altLang="zh-CN" sz="3200" b="1"/>
              <a:t>5</a:t>
            </a:r>
            <a:r>
              <a:rPr lang="zh-CN" altLang="en-US" sz="3200" b="1"/>
              <a:t>区联考）：</a:t>
            </a:r>
            <a:r>
              <a:rPr lang="en-US" altLang="zh-CN" sz="3200" b="1"/>
              <a:t>103</a:t>
            </a:r>
            <a:r>
              <a:rPr lang="zh-CN" altLang="en-US" sz="3200" b="1"/>
              <a:t>。总体平稳</a:t>
            </a:r>
            <a:endParaRPr lang="zh-CN" altLang="en-US" sz="3200" b="1"/>
          </a:p>
        </p:txBody>
      </p:sp>
    </p:spTree>
  </p:cSld>
  <p:clrMapOvr>
    <a:masterClrMapping/>
  </p:clrMapOvr>
  <p:transition>
    <p:cut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zh-CN" altLang="en-US" sz="5400" b="1">
                <a:latin typeface="微软雅黑" charset="0"/>
                <a:ea typeface="微软雅黑" charset="0"/>
              </a:rPr>
              <a:t>三、语文学习具体情况</a:t>
            </a:r>
            <a:r>
              <a:rPr lang="en-US" altLang="zh-CN" sz="5400" b="1">
                <a:latin typeface="微软雅黑" charset="0"/>
                <a:ea typeface="微软雅黑" charset="0"/>
              </a:rPr>
              <a:t>———</a:t>
            </a:r>
            <a:r>
              <a:rPr lang="zh-CN" altLang="en-US" sz="5400" b="1">
                <a:latin typeface="微软雅黑" charset="0"/>
                <a:ea typeface="微软雅黑" charset="0"/>
              </a:rPr>
              <a:t>看效果</a:t>
            </a:r>
            <a:endParaRPr lang="zh-CN" altLang="en-US" sz="5400" b="1">
              <a:latin typeface="微软雅黑" charset="0"/>
              <a:ea typeface="微软雅黑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551940"/>
            <a:ext cx="11134090" cy="4943475"/>
          </a:xfrm>
        </p:spPr>
        <p:txBody>
          <a:bodyPr>
            <a:normAutofit fontScale="90000"/>
          </a:bodyPr>
          <a:p>
            <a:pPr/>
            <a:r>
              <a:rPr lang="en-US" altLang="zh-CN" b="1"/>
              <a:t>1</a:t>
            </a:r>
            <a:r>
              <a:rPr lang="zh-CN" altLang="en-US" b="1"/>
              <a:t>、语文第一梯队</a:t>
            </a:r>
            <a:r>
              <a:rPr lang="en-US" altLang="zh-CN" b="1"/>
              <a:t>14</a:t>
            </a:r>
            <a:r>
              <a:rPr lang="zh-CN" altLang="en-US" b="1"/>
              <a:t>位同学：苏春银、罗建珍、王美玲、温皓睿、金伟婷、何芷晴、邝晓恩、郭宗昱、孔子丹、舒集、邱田原、余梦瑶、丁雨婷、关淑鸿。这些同学语文具有一定优势，要加强自我培养。</a:t>
            </a:r>
            <a:endParaRPr lang="zh-CN" altLang="en-US" b="1"/>
          </a:p>
          <a:p>
            <a:pPr/>
            <a:r>
              <a:rPr lang="en-US" altLang="zh-CN" b="1"/>
              <a:t>2</a:t>
            </a:r>
            <a:r>
              <a:rPr lang="zh-CN" altLang="en-US" b="1"/>
              <a:t>、语文第二梯队</a:t>
            </a:r>
            <a:r>
              <a:rPr lang="en-US" altLang="zh-CN" b="1"/>
              <a:t>11</a:t>
            </a:r>
            <a:r>
              <a:rPr lang="zh-CN" altLang="en-US" b="1"/>
              <a:t>位同学：赖晓睿、陈诗意、黄哲明、李娜、汪斯昱、杨炎灵、郑书韵、谭诵华、徐付涛、陈秋茵、叶泓钊。稍稍加油，即可成为语文优秀生。</a:t>
            </a:r>
            <a:endParaRPr lang="zh-CN" altLang="en-US" b="1"/>
          </a:p>
          <a:p>
            <a:pPr/>
            <a:r>
              <a:rPr lang="en-US" altLang="zh-CN" b="1"/>
              <a:t>3</a:t>
            </a:r>
            <a:r>
              <a:rPr lang="zh-CN" altLang="en-US" b="1"/>
              <a:t>、第三梯队</a:t>
            </a:r>
            <a:r>
              <a:rPr lang="en-US" altLang="zh-CN" b="1"/>
              <a:t>11</a:t>
            </a:r>
            <a:r>
              <a:rPr lang="zh-CN" altLang="en-US" b="1"/>
              <a:t>位同学：谢楚琳、马裕智、罗涛、肖定强、陈舒芳、练援、林炎漂、黄佳杰、何佳雨、刘景秀、赵汝泽。这些孩子要夯实基础：读、背，写，练，析。</a:t>
            </a:r>
            <a:endParaRPr lang="zh-CN" altLang="en-US" b="1"/>
          </a:p>
          <a:p>
            <a:pPr/>
            <a:r>
              <a:rPr lang="en-US" altLang="zh-CN" b="1"/>
              <a:t>4</a:t>
            </a:r>
            <a:r>
              <a:rPr lang="zh-CN" altLang="en-US" b="1"/>
              <a:t>、最具潜力梯队</a:t>
            </a:r>
            <a:r>
              <a:rPr lang="en-US" altLang="zh-CN" b="1"/>
              <a:t>10</a:t>
            </a:r>
            <a:r>
              <a:rPr lang="zh-CN" altLang="en-US" b="1"/>
              <a:t>位同学的学习策略：首先主动喜欢语文；其次用心转化语文；再次是</a:t>
            </a:r>
            <a:r>
              <a:rPr lang="en-US" altLang="zh-CN" b="1"/>
              <a:t>5</a:t>
            </a:r>
            <a:r>
              <a:rPr lang="zh-CN" altLang="en-US" b="1"/>
              <a:t>字</a:t>
            </a:r>
            <a:r>
              <a:rPr lang="en-US" altLang="zh-CN" b="1"/>
              <a:t>—</a:t>
            </a:r>
            <a:r>
              <a:rPr lang="zh-CN" altLang="en-US" b="1">
                <a:sym typeface="+mn-ea"/>
              </a:rPr>
              <a:t>读、背，写，练，析；最后可以去补补课。</a:t>
            </a:r>
            <a:endParaRPr lang="zh-CN" altLang="en-US" b="1"/>
          </a:p>
        </p:txBody>
      </p:sp>
    </p:spTree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75690"/>
          </a:xfrm>
        </p:spPr>
        <p:txBody>
          <a:bodyPr/>
          <a:p>
            <a:r>
              <a:rPr lang="zh-CN" altLang="en-US" sz="5400" b="1">
                <a:latin typeface="微软雅黑" charset="0"/>
                <a:ea typeface="微软雅黑" charset="0"/>
              </a:rPr>
              <a:t>四、寒假作业解释</a:t>
            </a:r>
            <a:endParaRPr lang="zh-CN" altLang="en-US" sz="5400" b="1">
              <a:latin typeface="微软雅黑" charset="0"/>
              <a:ea typeface="微软雅黑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76070"/>
            <a:ext cx="10515600" cy="4601210"/>
          </a:xfrm>
        </p:spPr>
        <p:txBody>
          <a:bodyPr/>
          <a:p>
            <a:r>
              <a:rPr lang="en-US" altLang="zh-CN" b="1"/>
              <a:t>1</a:t>
            </a:r>
            <a:r>
              <a:rPr lang="zh-CN" altLang="en-US" b="1"/>
              <a:t>、读古今文：其一，路遥《平凡的世界》，其二，司马迁《史记》，也可以改为导学案《烛之武退秦师》等文。</a:t>
            </a:r>
            <a:endParaRPr lang="zh-CN" altLang="en-US" b="1"/>
          </a:p>
          <a:p>
            <a:r>
              <a:rPr lang="zh-CN" altLang="en-US" b="1"/>
              <a:t>2、古诗文背诵作业：①原有的10篇；②增加7篇-- 杜甫的《登高》、李商隐的《锦瑟》、李白的《蜀道难》、白居易的《琵琶行》、苏轼的《念奴娇•赤壁怀古》、辛弃疾的《永遇乐•京口北固亭怀古》、李煜的《虞美人》。（请您协助完成，逐篇签名）</a:t>
            </a:r>
            <a:endParaRPr lang="zh-CN" altLang="en-US" b="1"/>
          </a:p>
          <a:p>
            <a:r>
              <a:rPr lang="zh-CN" altLang="en-US" b="1"/>
              <a:t>3、集中完成5套高考模拟卷（自备，免作文），写出自己的试卷分析。应对开学考试。</a:t>
            </a:r>
            <a:endParaRPr lang="zh-CN" altLang="en-US" b="1"/>
          </a:p>
          <a:p>
            <a:r>
              <a:rPr lang="en-US" altLang="zh-CN" b="1"/>
              <a:t>4</a:t>
            </a:r>
            <a:r>
              <a:rPr lang="zh-CN" altLang="en-US" b="1"/>
              <a:t>、练字：书写自认为较好的同学，可免；不够好的要练练。</a:t>
            </a:r>
            <a:endParaRPr lang="zh-CN" altLang="en-US" b="1"/>
          </a:p>
        </p:txBody>
      </p:sp>
    </p:spTree>
  </p:cSld>
  <p:clrMapOvr>
    <a:masterClrMapping/>
  </p:clrMapOvr>
  <p:transition>
    <p:wipe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734060"/>
            <a:ext cx="10515600" cy="5443855"/>
          </a:xfrm>
        </p:spPr>
        <p:txBody>
          <a:bodyPr/>
          <a:p>
            <a:r>
              <a:rPr lang="zh-CN" altLang="en-US" sz="9600" b="1">
                <a:latin typeface="微软雅黑" charset="0"/>
                <a:ea typeface="微软雅黑" charset="0"/>
              </a:rPr>
              <a:t>谢谢您的支持！</a:t>
            </a:r>
            <a:endParaRPr lang="zh-CN" altLang="en-US" sz="9600" b="1">
              <a:latin typeface="微软雅黑" charset="0"/>
              <a:ea typeface="微软雅黑" charset="0"/>
            </a:endParaRPr>
          </a:p>
          <a:p>
            <a:r>
              <a:rPr lang="zh-CN" altLang="en-US" sz="9600" b="1">
                <a:latin typeface="微软雅黑" charset="0"/>
                <a:ea typeface="微软雅黑" charset="0"/>
              </a:rPr>
              <a:t>假期联系电话：</a:t>
            </a:r>
            <a:r>
              <a:rPr lang="en-US" altLang="zh-CN" sz="9600" b="1">
                <a:latin typeface="微软雅黑" charset="0"/>
                <a:ea typeface="微软雅黑" charset="0"/>
              </a:rPr>
              <a:t>020--34356268</a:t>
            </a:r>
            <a:endParaRPr lang="en-US" altLang="zh-CN" sz="9600" b="1">
              <a:latin typeface="微软雅黑" charset="0"/>
              <a:ea typeface="微软雅黑" charset="0"/>
            </a:endParaRPr>
          </a:p>
        </p:txBody>
      </p:sp>
    </p:spTree>
  </p:cSld>
  <p:clrMapOvr>
    <a:masterClrMapping/>
  </p:clrMapOvr>
  <p:transition>
    <p:wipe dir="r"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1932</Words>
  <Application>Kingsoft Office WPP</Application>
  <PresentationFormat>宽屏</PresentationFormat>
  <Paragraphs>72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迂回前行</vt:lpstr>
      <vt:lpstr>一、本学年语文学科做了什么？</vt:lpstr>
      <vt:lpstr>PowerPoint 演示文稿</vt:lpstr>
      <vt:lpstr>二、我们做得怎么样？</vt:lpstr>
      <vt:lpstr>三、语文学习具体情况———看效果</vt:lpstr>
      <vt:lpstr>四、寒假作业解释</vt:lpstr>
      <vt:lpstr>PowerPoint 演示文稿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7</cp:revision>
  <dcterms:created xsi:type="dcterms:W3CDTF">2016-01-28T00:46:23Z</dcterms:created>
  <dcterms:modified xsi:type="dcterms:W3CDTF">2016-01-28T10:34:41Z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2052-10.1.0.5511</vt:lpwstr>
  </property>
</Properties>
</file>