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02" r:id="rId3"/>
    <p:sldId id="256" r:id="rId4"/>
    <p:sldId id="257" r:id="rId5"/>
    <p:sldId id="258" r:id="rId6"/>
    <p:sldId id="259" r:id="rId7"/>
    <p:sldId id="300" r:id="rId8"/>
    <p:sldId id="301" r:id="rId9"/>
    <p:sldId id="260" r:id="rId10"/>
    <p:sldId id="262" r:id="rId11"/>
    <p:sldId id="261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81" r:id="rId22"/>
    <p:sldId id="282" r:id="rId23"/>
    <p:sldId id="283" r:id="rId24"/>
    <p:sldId id="272" r:id="rId25"/>
    <p:sldId id="273" r:id="rId26"/>
    <p:sldId id="285" r:id="rId27"/>
    <p:sldId id="286" r:id="rId28"/>
    <p:sldId id="274" r:id="rId29"/>
    <p:sldId id="275" r:id="rId30"/>
    <p:sldId id="276" r:id="rId31"/>
    <p:sldId id="287" r:id="rId32"/>
    <p:sldId id="277" r:id="rId33"/>
    <p:sldId id="278" r:id="rId34"/>
    <p:sldId id="279" r:id="rId35"/>
    <p:sldId id="280" r:id="rId36"/>
    <p:sldId id="288" r:id="rId37"/>
    <p:sldId id="289" r:id="rId38"/>
    <p:sldId id="284" r:id="rId39"/>
    <p:sldId id="290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785" y="1339850"/>
            <a:ext cx="5770245" cy="482663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26060" y="520700"/>
            <a:ext cx="6337935" cy="58159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我国古代文化中刻苦求学的故事你知道多少？ </a:t>
            </a:r>
            <a:endParaRPr lang="zh-CN" altLang="en-US" sz="3200"/>
          </a:p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＊ 1、囊萤映雪 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＊ 2、悬梁刺股：《战国策·秦策一》“(苏秦)读书欲睡，引锥自刺其股。”    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 ＊ 3、凿壁偷光：又作穿壁引光。《西京杂记卷二》：“匡衡勤学而无烛，邻舍有烛而不逮，衡乃穿壁引其光，以书映光而读之。” 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＊ 4、画荻教子：《宋史欧阳修传》：“(修)四岁而孤。母郑守节自誓，亲诲之学。家贫，至以获画地学书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89" y="499045"/>
            <a:ext cx="8296586" cy="5859909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419150" y="728699"/>
            <a:ext cx="1200329" cy="54006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6600" dirty="0">
                <a:latin typeface="华文新魏" panose="02010800040101010101" pitchFamily="2" charset="-122"/>
                <a:ea typeface="华文新魏" panose="02010800040101010101" pitchFamily="2" charset="-122"/>
              </a:rPr>
              <a:t>送东阳马生序</a:t>
            </a:r>
            <a:endParaRPr lang="zh-CN" altLang="en-US" sz="66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77125" y="4853474"/>
            <a:ext cx="738664" cy="17281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宋濂</a:t>
            </a:r>
            <a:endParaRPr lang="zh-CN" altLang="en-US" sz="36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07813" y="767818"/>
            <a:ext cx="45958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一、相关文学常识</a:t>
            </a:r>
            <a:endParaRPr lang="zh-CN" altLang="en-US" sz="7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907813" y="2132856"/>
            <a:ext cx="720441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      序：是一种文体，分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书序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和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赠序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两种。书序比较早，多为叙述作者的意趣、写作缘起等；赠序创于唐初，用于临别赠言，多为</a:t>
            </a: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赞颂、勉励、祝愿、惜别之辞。</a:t>
            </a:r>
            <a:endParaRPr lang="zh-CN" altLang="en-US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312" y="1268760"/>
            <a:ext cx="2909084" cy="41900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312" y="1268760"/>
            <a:ext cx="2909084" cy="4190038"/>
          </a:xfrm>
          <a:prstGeom prst="rect">
            <a:avLst/>
          </a:prstGeom>
        </p:spPr>
      </p:pic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378604" y="1988840"/>
            <a:ext cx="8224837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091424"/>
                </a:solidFill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40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这是作者写给他的同乡后生马君则的一篇“赠序”，有临别赠言的性质。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本文的重点是叙述自己勤奋苦学的情况，以激励对方努力学习为目的。</a:t>
            </a:r>
            <a:r>
              <a:rPr lang="zh-CN" altLang="en-US" sz="40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“生”是长辈对晚辈的称呼。东阳马生:东阳的马君则。</a:t>
            </a:r>
            <a:endParaRPr lang="zh-CN" altLang="en-US" sz="4000" b="1" dirty="0">
              <a:solidFill>
                <a:srgbClr val="091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378604" y="914817"/>
            <a:ext cx="44406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一、相关文学常识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送东阳马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4" y="0"/>
            <a:ext cx="3248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71711" y="1810376"/>
            <a:ext cx="7620421" cy="365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4740"/>
              </a:lnSpc>
            </a:pPr>
            <a:r>
              <a:rPr lang="en-US" altLang="zh-CN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宋濂</a:t>
            </a:r>
            <a:r>
              <a:rPr lang="en-US" altLang="zh-CN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(1310─1381) </a:t>
            </a:r>
            <a:r>
              <a:rPr lang="zh-CN" altLang="en-US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字景濂，号潜溪，</a:t>
            </a:r>
            <a:r>
              <a:rPr lang="zh-CN" altLang="en-US" sz="3200" b="1" u="sng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明初</a:t>
            </a:r>
            <a:r>
              <a:rPr lang="zh-CN" altLang="en-US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著名文学家。少时家贫，勤奋好学。著作以传记小品和记叙性散文为代表，质朴简洁或雍容典雅。朱元璋称他为“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开国文臣之首</a:t>
            </a:r>
            <a:r>
              <a:rPr lang="zh-CN" altLang="en-US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”，刘基赞许他为“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当今文章第一</a:t>
            </a:r>
            <a:r>
              <a:rPr lang="zh-CN" altLang="en-US" sz="32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”。著有</a:t>
            </a:r>
            <a:r>
              <a:rPr lang="en-US" altLang="zh-CN" sz="3200" b="1" u="sng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u="sng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宋学士文集</a:t>
            </a:r>
            <a:r>
              <a:rPr lang="en-US" altLang="zh-CN" sz="3200" b="1" u="sng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504507" y="764704"/>
            <a:ext cx="44406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一、相关文学常识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送东阳马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179" y="0"/>
            <a:ext cx="3248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56870" y="1344295"/>
            <a:ext cx="9977755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叩（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kòu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）问　          叱（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chì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            咄（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duō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 　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俟（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sì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　                 负箧（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qiè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）曳（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yè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）屣（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xǐ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 　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皲（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jūn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）裂　           媵（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yìng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）人 　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以衾（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qīn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）拥覆　    皆被（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pī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）绮绣 　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容臭（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xiù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　           烨（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yè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）然 　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缊（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yùn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）袍　          敝（</a:t>
            </a:r>
            <a:r>
              <a:rPr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bì</a:t>
            </a: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）衣</a:t>
            </a: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4740"/>
              </a:lnSpc>
            </a:pPr>
            <a:endParaRPr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357187" y="292899"/>
            <a:ext cx="236601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二、字词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送东阳马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915" y="848995"/>
            <a:ext cx="2513965" cy="591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121602" y="164"/>
            <a:ext cx="3382010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 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三、内容理解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</p:txBody>
      </p:sp>
      <p:pic>
        <p:nvPicPr>
          <p:cNvPr id="2" name="图片 1" descr="2{IR~MJ4J1_G}KDNOGD{LB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85" y="848995"/>
            <a:ext cx="9986645" cy="60382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64585" y="92710"/>
            <a:ext cx="73748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请根据表格提示找到答案，在课文中做出标记。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32556" y="637491"/>
            <a:ext cx="11856641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en-US" altLang="zh-CN" sz="3200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余幼时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嗜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学。家贫，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无从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致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书以观，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假借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于藏、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书之家，手自笔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还。天大寒，砚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冰坚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手指不可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屈伸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弗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怠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标注 2"/>
          <p:cNvSpPr/>
          <p:nvPr/>
        </p:nvSpPr>
        <p:spPr>
          <a:xfrm>
            <a:off x="1743473" y="410733"/>
            <a:ext cx="963612" cy="703262"/>
          </a:xfrm>
          <a:prstGeom prst="wedgeRoundRectCallout">
            <a:avLst>
              <a:gd name="adj1" fmla="val -8459"/>
              <a:gd name="adj2" fmla="val 8808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就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圆角矩形标注 3"/>
          <p:cNvSpPr/>
          <p:nvPr/>
        </p:nvSpPr>
        <p:spPr>
          <a:xfrm>
            <a:off x="1997077" y="2073275"/>
            <a:ext cx="2365375" cy="703263"/>
          </a:xfrm>
          <a:prstGeom prst="wedgeRoundRectCallout">
            <a:avLst>
              <a:gd name="adj1" fmla="val -23329"/>
              <a:gd name="adj2" fmla="val -7788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特别喜爱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4"/>
          <p:cNvSpPr/>
          <p:nvPr/>
        </p:nvSpPr>
        <p:spPr>
          <a:xfrm>
            <a:off x="4772025" y="306161"/>
            <a:ext cx="2495550" cy="703262"/>
          </a:xfrm>
          <a:prstGeom prst="wedgeRoundRectCallout">
            <a:avLst>
              <a:gd name="adj1" fmla="val -8459"/>
              <a:gd name="adj2" fmla="val 8808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没有办法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5"/>
          <p:cNvSpPr/>
          <p:nvPr/>
        </p:nvSpPr>
        <p:spPr>
          <a:xfrm>
            <a:off x="7465614" y="315644"/>
            <a:ext cx="1639888" cy="704850"/>
          </a:xfrm>
          <a:prstGeom prst="wedgeRoundRectCallout">
            <a:avLst>
              <a:gd name="adj1" fmla="val -95683"/>
              <a:gd name="adj2" fmla="val 9643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得到</a:t>
            </a:r>
            <a:endParaRPr kumimoji="0" lang="zh-CN" altLang="en-US" sz="4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8"/>
          <p:cNvSpPr/>
          <p:nvPr/>
        </p:nvSpPr>
        <p:spPr>
          <a:xfrm>
            <a:off x="9362331" y="2073275"/>
            <a:ext cx="1430337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常常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14"/>
          <p:cNvSpPr/>
          <p:nvPr/>
        </p:nvSpPr>
        <p:spPr>
          <a:xfrm>
            <a:off x="2808288" y="3473047"/>
            <a:ext cx="1347787" cy="644525"/>
          </a:xfrm>
          <a:prstGeom prst="wedgeRoundRectCallout">
            <a:avLst>
              <a:gd name="adj1" fmla="val 28683"/>
              <a:gd name="adj2" fmla="val -6902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抄写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6"/>
          <p:cNvSpPr/>
          <p:nvPr/>
        </p:nvSpPr>
        <p:spPr>
          <a:xfrm>
            <a:off x="9989496" y="435339"/>
            <a:ext cx="947737" cy="654050"/>
          </a:xfrm>
          <a:prstGeom prst="wedgeRoundRectCallout">
            <a:avLst>
              <a:gd name="adj1" fmla="val -8459"/>
              <a:gd name="adj2" fmla="val 8808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借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11"/>
          <p:cNvSpPr/>
          <p:nvPr/>
        </p:nvSpPr>
        <p:spPr>
          <a:xfrm>
            <a:off x="5536615" y="2112898"/>
            <a:ext cx="1119187" cy="644525"/>
          </a:xfrm>
          <a:prstGeom prst="wedgeRoundRectCallout">
            <a:avLst>
              <a:gd name="adj1" fmla="val -26636"/>
              <a:gd name="adj2" fmla="val 8812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来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圆角矩形标注 15"/>
          <p:cNvSpPr/>
          <p:nvPr/>
        </p:nvSpPr>
        <p:spPr>
          <a:xfrm>
            <a:off x="4799856" y="3573016"/>
            <a:ext cx="1430338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计算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圆角矩形标注 16"/>
          <p:cNvSpPr/>
          <p:nvPr/>
        </p:nvSpPr>
        <p:spPr>
          <a:xfrm>
            <a:off x="9622631" y="3573016"/>
            <a:ext cx="2436813" cy="693738"/>
          </a:xfrm>
          <a:prstGeom prst="wedgeRoundRectCallout">
            <a:avLst>
              <a:gd name="adj1" fmla="val -23781"/>
              <a:gd name="adj2" fmla="val -10511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结成坚冰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" name="圆角矩形标注 17"/>
          <p:cNvSpPr/>
          <p:nvPr/>
        </p:nvSpPr>
        <p:spPr>
          <a:xfrm>
            <a:off x="1045369" y="5142343"/>
            <a:ext cx="2436812" cy="693738"/>
          </a:xfrm>
          <a:prstGeom prst="wedgeRoundRectCallout">
            <a:avLst>
              <a:gd name="adj1" fmla="val 15836"/>
              <a:gd name="adj2" fmla="val -9241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弯曲伸直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" name="圆角矩形标注 18"/>
          <p:cNvSpPr/>
          <p:nvPr/>
        </p:nvSpPr>
        <p:spPr>
          <a:xfrm>
            <a:off x="3646487" y="5142343"/>
            <a:ext cx="1019175" cy="644525"/>
          </a:xfrm>
          <a:prstGeom prst="wedgeRoundRectCallout">
            <a:avLst>
              <a:gd name="adj1" fmla="val -18354"/>
              <a:gd name="adj2" fmla="val -10176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不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" name="圆角矩形标注 19"/>
          <p:cNvSpPr/>
          <p:nvPr/>
        </p:nvSpPr>
        <p:spPr>
          <a:xfrm>
            <a:off x="4865737" y="5166949"/>
            <a:ext cx="1298575" cy="644525"/>
          </a:xfrm>
          <a:prstGeom prst="wedgeRoundRectCallout">
            <a:avLst>
              <a:gd name="adj1" fmla="val -36386"/>
              <a:gd name="adj2" fmla="val -103945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懈怠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bldLvl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42863" y="836712"/>
            <a:ext cx="11269761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2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录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毕，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送之，不敢稍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逾约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以是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人多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书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假余，余因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遍观群书。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既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加冠，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益慕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圣贤之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道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。又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患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无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硕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师名人与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游</a:t>
            </a: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尝趋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百里外，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乡之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先达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执经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叩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问。 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spcBef>
                <a:spcPct val="20000"/>
              </a:spcBef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圆角矩形标注 15"/>
          <p:cNvSpPr/>
          <p:nvPr/>
        </p:nvSpPr>
        <p:spPr>
          <a:xfrm>
            <a:off x="1715850" y="1709738"/>
            <a:ext cx="1430338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抄写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" name="圆角矩形标注 2"/>
          <p:cNvSpPr/>
          <p:nvPr/>
        </p:nvSpPr>
        <p:spPr>
          <a:xfrm>
            <a:off x="2876001" y="54918"/>
            <a:ext cx="877887" cy="690562"/>
          </a:xfrm>
          <a:prstGeom prst="wedgeRoundRectCallout">
            <a:avLst>
              <a:gd name="adj1" fmla="val -8459"/>
              <a:gd name="adj2" fmla="val 8808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跑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" name="圆角矩形标注 3"/>
          <p:cNvSpPr/>
          <p:nvPr/>
        </p:nvSpPr>
        <p:spPr>
          <a:xfrm>
            <a:off x="5472018" y="1709738"/>
            <a:ext cx="3914775" cy="684212"/>
          </a:xfrm>
          <a:prstGeom prst="wedgeRoundRectCallout">
            <a:avLst>
              <a:gd name="adj1" fmla="val -8725"/>
              <a:gd name="adj2" fmla="val -806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超过约定的期限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" name="圆角矩形标注 4"/>
          <p:cNvSpPr/>
          <p:nvPr/>
        </p:nvSpPr>
        <p:spPr>
          <a:xfrm>
            <a:off x="10400469" y="1711570"/>
            <a:ext cx="1254125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把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3" name="圆角矩形标注 8"/>
          <p:cNvSpPr/>
          <p:nvPr/>
        </p:nvSpPr>
        <p:spPr>
          <a:xfrm>
            <a:off x="3314944" y="3086894"/>
            <a:ext cx="1430337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能够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4" name="圆角矩形标注 9"/>
          <p:cNvSpPr/>
          <p:nvPr/>
        </p:nvSpPr>
        <p:spPr>
          <a:xfrm>
            <a:off x="6417704" y="3122857"/>
            <a:ext cx="1430337" cy="684212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已经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" name="圆角矩形标注 10"/>
          <p:cNvSpPr/>
          <p:nvPr/>
        </p:nvSpPr>
        <p:spPr>
          <a:xfrm>
            <a:off x="8328025" y="3135288"/>
            <a:ext cx="2411413" cy="685800"/>
          </a:xfrm>
          <a:prstGeom prst="wedgeRoundRectCallout">
            <a:avLst>
              <a:gd name="adj1" fmla="val -45216"/>
              <a:gd name="adj2" fmla="val -806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更加仰慕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6" name="圆角矩形标注 11"/>
          <p:cNvSpPr/>
          <p:nvPr/>
        </p:nvSpPr>
        <p:spPr>
          <a:xfrm>
            <a:off x="212183" y="2996952"/>
            <a:ext cx="1430338" cy="684212"/>
          </a:xfrm>
          <a:prstGeom prst="wedgeRoundRectCallout">
            <a:avLst>
              <a:gd name="adj1" fmla="val 7553"/>
              <a:gd name="adj2" fmla="val 7502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学说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7" name="圆角矩形标注 12"/>
          <p:cNvSpPr/>
          <p:nvPr/>
        </p:nvSpPr>
        <p:spPr>
          <a:xfrm>
            <a:off x="7445793" y="21336"/>
            <a:ext cx="1430337" cy="684212"/>
          </a:xfrm>
          <a:prstGeom prst="wedgeRoundRectCallout">
            <a:avLst>
              <a:gd name="adj1" fmla="val 40787"/>
              <a:gd name="adj2" fmla="val 9009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因此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8" name="圆角矩形标注 13"/>
          <p:cNvSpPr/>
          <p:nvPr/>
        </p:nvSpPr>
        <p:spPr>
          <a:xfrm>
            <a:off x="1671462" y="4511148"/>
            <a:ext cx="1430337" cy="684213"/>
          </a:xfrm>
          <a:prstGeom prst="wedgeRoundRectCallout">
            <a:avLst>
              <a:gd name="adj1" fmla="val -6981"/>
              <a:gd name="adj2" fmla="val -714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担忧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9" name="圆角矩形标注 14"/>
          <p:cNvSpPr/>
          <p:nvPr/>
        </p:nvSpPr>
        <p:spPr>
          <a:xfrm>
            <a:off x="3271520" y="4509770"/>
            <a:ext cx="1692275" cy="685800"/>
          </a:xfrm>
          <a:prstGeom prst="wedgeRoundRectCallout">
            <a:avLst>
              <a:gd name="adj1" fmla="val -49556"/>
              <a:gd name="adj2" fmla="val -7519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学问渊博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" name="圆角矩形标注 16"/>
          <p:cNvSpPr/>
          <p:nvPr/>
        </p:nvSpPr>
        <p:spPr>
          <a:xfrm>
            <a:off x="4865688" y="4479171"/>
            <a:ext cx="1430338" cy="684213"/>
          </a:xfrm>
          <a:prstGeom prst="wedgeRoundRectCallout">
            <a:avLst>
              <a:gd name="adj1" fmla="val 12996"/>
              <a:gd name="adj2" fmla="val -7686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交往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1" name="圆角矩形标注 17"/>
          <p:cNvSpPr/>
          <p:nvPr/>
        </p:nvSpPr>
        <p:spPr>
          <a:xfrm>
            <a:off x="6812957" y="4546575"/>
            <a:ext cx="3444875" cy="684212"/>
          </a:xfrm>
          <a:prstGeom prst="wedgeRoundRectCallout">
            <a:avLst>
              <a:gd name="adj1" fmla="val -49556"/>
              <a:gd name="adj2" fmla="val -7519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曾经；快步走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2" name="圆角矩形标注 18"/>
          <p:cNvSpPr/>
          <p:nvPr/>
        </p:nvSpPr>
        <p:spPr>
          <a:xfrm>
            <a:off x="10456615" y="4528499"/>
            <a:ext cx="1009650" cy="684212"/>
          </a:xfrm>
          <a:prstGeom prst="wedgeRoundRectCallout">
            <a:avLst>
              <a:gd name="adj1" fmla="val -70377"/>
              <a:gd name="adj2" fmla="val -7139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向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3" name="圆角矩形标注 19"/>
          <p:cNvSpPr/>
          <p:nvPr/>
        </p:nvSpPr>
        <p:spPr>
          <a:xfrm>
            <a:off x="2599775" y="6007367"/>
            <a:ext cx="1430337" cy="684212"/>
          </a:xfrm>
          <a:prstGeom prst="wedgeRoundRectCallout">
            <a:avLst>
              <a:gd name="adj1" fmla="val -49556"/>
              <a:gd name="adj2" fmla="val -7519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请教</a:t>
            </a:r>
            <a:endParaRPr kumimoji="0" lang="zh-CN" altLang="zh-CN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92125" y="561975"/>
            <a:ext cx="8005763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三、疏通文意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91424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</a:t>
            </a:r>
            <a:r>
              <a:rPr lang="zh-CN" altLang="en-US" sz="4000" b="1" dirty="0">
                <a:solidFill>
                  <a:srgbClr val="09142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我小时候就特别喜欢读书。家里贫穷，没有办法买书来读，常常向有书的人家去借，（借来）亲手用笔抄写，计算着约定的日期按时送还。天很冷时，砚池里的水结成坚硬的冰，手指（冻得）不能弯曲和伸直，也不敢放松。</a:t>
            </a:r>
            <a:endParaRPr lang="zh-CN" altLang="en-US" sz="4000" b="1" dirty="0">
              <a:solidFill>
                <a:srgbClr val="091424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92125" y="561975"/>
            <a:ext cx="8196163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4000" b="1" dirty="0">
                <a:solidFill>
                  <a:srgbClr val="091424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抄写完毕，赶快把书送还，不敢稍稍超过约定的期限。因此人家多愿意把书借给我，我也因此能够看到各种各样的书。成年以后，（我）更加仰慕古代圣贤的学说。又担心没有与大师、名人交往。曾经跑到百里以外，捧着经书向同乡有道德学问的前辈请教。</a:t>
            </a:r>
            <a:endParaRPr lang="zh-CN" altLang="en-US" sz="4000" b="1" dirty="0">
              <a:solidFill>
                <a:srgbClr val="091424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392373" y="1268760"/>
            <a:ext cx="1140725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先达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德隆望尊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，门人弟子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其室，未尝稍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降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辞色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。余立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侍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左右，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援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疑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质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理，俯身倾耳以请；</a:t>
            </a:r>
            <a:r>
              <a:rPr lang="en-US" altLang="zh-CN" sz="3600" b="1" dirty="0">
                <a:latin typeface="幼圆" panose="02010509060101010101" pitchFamily="49" charset="-122"/>
                <a:ea typeface="幼圆" panose="020105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遇其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叱咄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，色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愈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恭，礼愈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，不敢出一言以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俟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其欣悦，则又请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焉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故余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愚，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卒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获有所闻。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标注 11"/>
          <p:cNvSpPr/>
          <p:nvPr/>
        </p:nvSpPr>
        <p:spPr>
          <a:xfrm>
            <a:off x="392373" y="584200"/>
            <a:ext cx="2609850" cy="536575"/>
          </a:xfrm>
          <a:prstGeom prst="wedgeRoundRectCallout">
            <a:avLst>
              <a:gd name="adj1" fmla="val 24273"/>
              <a:gd name="adj2" fmla="val 79141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道德声望高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1"/>
          <p:cNvSpPr/>
          <p:nvPr/>
        </p:nvSpPr>
        <p:spPr>
          <a:xfrm>
            <a:off x="5122862" y="691716"/>
            <a:ext cx="1504950" cy="536575"/>
          </a:xfrm>
          <a:prstGeom prst="wedgeRoundRectCallout">
            <a:avLst>
              <a:gd name="adj1" fmla="val -8574"/>
              <a:gd name="adj2" fmla="val 652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挤满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2"/>
          <p:cNvSpPr/>
          <p:nvPr/>
        </p:nvSpPr>
        <p:spPr>
          <a:xfrm>
            <a:off x="8472264" y="691715"/>
            <a:ext cx="1214438" cy="536575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缓和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3"/>
          <p:cNvSpPr/>
          <p:nvPr/>
        </p:nvSpPr>
        <p:spPr>
          <a:xfrm>
            <a:off x="9162102" y="1841567"/>
            <a:ext cx="2655888" cy="536575"/>
          </a:xfrm>
          <a:prstGeom prst="wedgeRoundRectCallout">
            <a:avLst>
              <a:gd name="adj1" fmla="val -34241"/>
              <a:gd name="adj2" fmla="val -6682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言语和脸色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4"/>
          <p:cNvSpPr/>
          <p:nvPr/>
        </p:nvSpPr>
        <p:spPr>
          <a:xfrm>
            <a:off x="236387" y="1830387"/>
            <a:ext cx="1214437" cy="536575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陪伴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5"/>
          <p:cNvSpPr/>
          <p:nvPr/>
        </p:nvSpPr>
        <p:spPr>
          <a:xfrm>
            <a:off x="2138141" y="1830386"/>
            <a:ext cx="1216025" cy="536575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提出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圆角矩形标注 6"/>
          <p:cNvSpPr/>
          <p:nvPr/>
        </p:nvSpPr>
        <p:spPr>
          <a:xfrm>
            <a:off x="3434264" y="1820068"/>
            <a:ext cx="1214438" cy="536575"/>
          </a:xfrm>
          <a:prstGeom prst="wedgeRoundRectCallout">
            <a:avLst>
              <a:gd name="adj1" fmla="val -31965"/>
              <a:gd name="adj2" fmla="val 6291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询问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圆角矩形标注 7"/>
          <p:cNvSpPr/>
          <p:nvPr/>
        </p:nvSpPr>
        <p:spPr>
          <a:xfrm>
            <a:off x="7868806" y="3047991"/>
            <a:ext cx="1214438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有时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" name="圆角矩形标注 8"/>
          <p:cNvSpPr/>
          <p:nvPr/>
        </p:nvSpPr>
        <p:spPr>
          <a:xfrm>
            <a:off x="9408759" y="2985631"/>
            <a:ext cx="1214438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训斥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" name="圆角矩形标注 9"/>
          <p:cNvSpPr/>
          <p:nvPr/>
        </p:nvSpPr>
        <p:spPr>
          <a:xfrm>
            <a:off x="10821087" y="3003747"/>
            <a:ext cx="1214437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更加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" name="圆角矩形标注 10"/>
          <p:cNvSpPr/>
          <p:nvPr/>
        </p:nvSpPr>
        <p:spPr>
          <a:xfrm>
            <a:off x="2138140" y="4042227"/>
            <a:ext cx="1216025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周到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" name="圆角矩形标注 12"/>
          <p:cNvSpPr/>
          <p:nvPr/>
        </p:nvSpPr>
        <p:spPr>
          <a:xfrm>
            <a:off x="5781322" y="4075528"/>
            <a:ext cx="1214437" cy="534988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回复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8" name="圆角矩形标注 13"/>
          <p:cNvSpPr/>
          <p:nvPr/>
        </p:nvSpPr>
        <p:spPr>
          <a:xfrm>
            <a:off x="7392144" y="4108872"/>
            <a:ext cx="1216025" cy="534988"/>
          </a:xfrm>
          <a:prstGeom prst="wedgeRoundRectCallout">
            <a:avLst>
              <a:gd name="adj1" fmla="val -6468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等待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" name="圆角矩形标注 14"/>
          <p:cNvSpPr/>
          <p:nvPr/>
        </p:nvSpPr>
        <p:spPr>
          <a:xfrm>
            <a:off x="9112890" y="4252565"/>
            <a:ext cx="2705100" cy="1336675"/>
          </a:xfrm>
          <a:prstGeom prst="wedgeRoundRectCallout">
            <a:avLst>
              <a:gd name="adj1" fmla="val 9309"/>
              <a:gd name="adj2" fmla="val -6589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兼词，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于之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向他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" name="圆角矩形标注 15"/>
          <p:cNvSpPr/>
          <p:nvPr/>
        </p:nvSpPr>
        <p:spPr>
          <a:xfrm>
            <a:off x="1089285" y="5219864"/>
            <a:ext cx="1216025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虽然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" name="圆角矩形标注 16"/>
          <p:cNvSpPr/>
          <p:nvPr/>
        </p:nvSpPr>
        <p:spPr>
          <a:xfrm>
            <a:off x="2567608" y="5239078"/>
            <a:ext cx="1214438" cy="536575"/>
          </a:xfrm>
          <a:prstGeom prst="wedgeRoundRectCallout">
            <a:avLst>
              <a:gd name="adj1" fmla="val -14558"/>
              <a:gd name="adj2" fmla="val -645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最终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79376" y="151179"/>
            <a:ext cx="8196163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前辈德高望重，向他求教的弟子挤满了屋子，他从不把言辞和表情放得温和些。我站在旁边侍候着，提出疑难，询问道理，弯着身子侧着耳朵请教。有时遇到他斥责，（我的）表情更加恭顺，礼节更加周到，一句话不敢回答；等到他高兴了，就又请教。所以我虽然很笨，（但）终于获得很多教益。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59396" y="1268760"/>
            <a:ext cx="10873208" cy="330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当余之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师也，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负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箧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曳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屣，行深山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巨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谷中，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穷冬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烈风，大雪深数尺，足肤皲裂而不知，至舍，四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僵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劲不能动，媵人持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汤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沃灌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衾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拥覆，久而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乃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和。</a:t>
            </a:r>
            <a:r>
              <a:rPr lang="zh-CN" altLang="en-US" sz="2800" b="1" dirty="0">
                <a:solidFill>
                  <a:srgbClr val="CC9900"/>
                </a:solidFill>
                <a:latin typeface="楷体_GB2312" pitchFamily="49" charset="-122"/>
                <a:ea typeface="楷体_GB2312" pitchFamily="49" charset="-122"/>
              </a:rPr>
              <a:t>                                  </a:t>
            </a:r>
            <a:endParaRPr lang="zh-CN" altLang="en-US" sz="2800" b="1" dirty="0">
              <a:solidFill>
                <a:srgbClr val="CC99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圆角矩形标注 5"/>
          <p:cNvSpPr/>
          <p:nvPr/>
        </p:nvSpPr>
        <p:spPr>
          <a:xfrm>
            <a:off x="2846022" y="617092"/>
            <a:ext cx="1214438" cy="534987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跟从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6"/>
          <p:cNvSpPr/>
          <p:nvPr/>
        </p:nvSpPr>
        <p:spPr>
          <a:xfrm>
            <a:off x="4656931" y="617091"/>
            <a:ext cx="1214437" cy="534987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背着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7"/>
          <p:cNvSpPr/>
          <p:nvPr/>
        </p:nvSpPr>
        <p:spPr>
          <a:xfrm>
            <a:off x="5561012" y="1970261"/>
            <a:ext cx="1216025" cy="534988"/>
          </a:xfrm>
          <a:prstGeom prst="wedgeRoundRectCallout">
            <a:avLst>
              <a:gd name="adj1" fmla="val -9435"/>
              <a:gd name="adj2" fmla="val -7369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拖着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8"/>
          <p:cNvSpPr/>
          <p:nvPr/>
        </p:nvSpPr>
        <p:spPr>
          <a:xfrm>
            <a:off x="8373450" y="617091"/>
            <a:ext cx="1004888" cy="534987"/>
          </a:xfrm>
          <a:prstGeom prst="wedgeRoundRectCallout">
            <a:avLst>
              <a:gd name="adj1" fmla="val -15603"/>
              <a:gd name="adj2" fmla="val 6765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大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9"/>
          <p:cNvSpPr/>
          <p:nvPr/>
        </p:nvSpPr>
        <p:spPr>
          <a:xfrm>
            <a:off x="10464215" y="1970261"/>
            <a:ext cx="1214438" cy="536575"/>
          </a:xfrm>
          <a:prstGeom prst="wedgeRoundRectCallout">
            <a:avLst>
              <a:gd name="adj1" fmla="val -14558"/>
              <a:gd name="adj2" fmla="val -761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隆冬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10"/>
          <p:cNvSpPr/>
          <p:nvPr/>
        </p:nvSpPr>
        <p:spPr>
          <a:xfrm>
            <a:off x="8112224" y="3413459"/>
            <a:ext cx="3724275" cy="536575"/>
          </a:xfrm>
          <a:prstGeom prst="wedgeRoundRectCallout">
            <a:avLst>
              <a:gd name="adj1" fmla="val 14905"/>
              <a:gd name="adj2" fmla="val -9978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通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肢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，肢体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11"/>
          <p:cNvSpPr/>
          <p:nvPr/>
        </p:nvSpPr>
        <p:spPr>
          <a:xfrm>
            <a:off x="4133950" y="4585540"/>
            <a:ext cx="1214437" cy="534988"/>
          </a:xfrm>
          <a:prstGeom prst="wedgeRoundRectCallout">
            <a:avLst>
              <a:gd name="adj1" fmla="val -14558"/>
              <a:gd name="adj2" fmla="val -761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热水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圆角矩形标注 12"/>
          <p:cNvSpPr/>
          <p:nvPr/>
        </p:nvSpPr>
        <p:spPr>
          <a:xfrm>
            <a:off x="4890355" y="3303655"/>
            <a:ext cx="1216025" cy="536575"/>
          </a:xfrm>
          <a:prstGeom prst="wedgeRoundRectCallout">
            <a:avLst>
              <a:gd name="adj1" fmla="val -21719"/>
              <a:gd name="adj2" fmla="val 67535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浇洗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圆角矩形标注 13"/>
          <p:cNvSpPr/>
          <p:nvPr/>
        </p:nvSpPr>
        <p:spPr>
          <a:xfrm>
            <a:off x="6096000" y="4585540"/>
            <a:ext cx="1662112" cy="534988"/>
          </a:xfrm>
          <a:prstGeom prst="wedgeRoundRectCallout">
            <a:avLst>
              <a:gd name="adj1" fmla="val -14558"/>
              <a:gd name="adj2" fmla="val -761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用被子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" name="圆角矩形标注 14"/>
          <p:cNvSpPr/>
          <p:nvPr/>
        </p:nvSpPr>
        <p:spPr>
          <a:xfrm>
            <a:off x="9378338" y="4585540"/>
            <a:ext cx="904875" cy="534988"/>
          </a:xfrm>
          <a:prstGeom prst="wedgeRoundRectCallout">
            <a:avLst>
              <a:gd name="adj1" fmla="val -14558"/>
              <a:gd name="adj2" fmla="val -761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才</a:t>
            </a:r>
            <a:endParaRPr kumimoji="0" lang="zh-CN" altLang="zh-CN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79376" y="326322"/>
            <a:ext cx="8196163" cy="59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当我从师求学的时候，背着书籍，拖着鞋子，行走在深山大谷中，深冬季节，刮着猛烈的寒风，踏着几尺深的积雪，脚上的皮肤冻裂了不知道。到了客舍，四肢冻僵了不能动弹，服侍的人拿来热水（给我）洗手洗脚，用被子（给我）盖上，很久才暖和过来。</a:t>
            </a: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653070" y="1124744"/>
            <a:ext cx="10885859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寓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逆旅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，主人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食，无鲜肥滋味之享。 同舍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生皆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绮绣，戴朱缨宝饰之帽， 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腰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白玉之环，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左佩刀，右备容臭， 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烨然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若神人；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1138237" y="453876"/>
            <a:ext cx="1376362" cy="684213"/>
          </a:xfrm>
          <a:prstGeom prst="wedgeRoundRectCallout">
            <a:avLst>
              <a:gd name="adj1" fmla="val -9423"/>
              <a:gd name="adj2" fmla="val 6406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旅店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1"/>
          <p:cNvSpPr/>
          <p:nvPr/>
        </p:nvSpPr>
        <p:spPr>
          <a:xfrm>
            <a:off x="3023749" y="453877"/>
            <a:ext cx="1376363" cy="684212"/>
          </a:xfrm>
          <a:prstGeom prst="wedgeRoundRectCallout">
            <a:avLst>
              <a:gd name="adj1" fmla="val 20426"/>
              <a:gd name="adj2" fmla="val 6406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每日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4730749" y="472604"/>
            <a:ext cx="1365250" cy="584200"/>
          </a:xfrm>
          <a:prstGeom prst="wedgeRoundRectCallout">
            <a:avLst>
              <a:gd name="adj1" fmla="val -51398"/>
              <a:gd name="adj2" fmla="val 8669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两次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8" name="圆角矩形标注 3"/>
          <p:cNvSpPr/>
          <p:nvPr/>
        </p:nvSpPr>
        <p:spPr>
          <a:xfrm>
            <a:off x="342782" y="3052798"/>
            <a:ext cx="3679825" cy="523875"/>
          </a:xfrm>
          <a:prstGeom prst="wedgeRoundRectCallout">
            <a:avLst>
              <a:gd name="adj1" fmla="val -5767"/>
              <a:gd name="adj2" fmla="val -6679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通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“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披</a:t>
            </a:r>
            <a:r>
              <a:rPr kumimoji="0" lang="en-US" altLang="zh-CN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”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，穿着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9" name="圆角矩形标注 5"/>
          <p:cNvSpPr/>
          <p:nvPr/>
        </p:nvSpPr>
        <p:spPr>
          <a:xfrm>
            <a:off x="7392144" y="3068960"/>
            <a:ext cx="3162300" cy="541337"/>
          </a:xfrm>
          <a:prstGeom prst="wedgeRoundRectCallout">
            <a:avLst>
              <a:gd name="adj1" fmla="val -19588"/>
              <a:gd name="adj2" fmla="val -6209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名作动，腰佩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10" name="圆角矩形标注 6"/>
          <p:cNvSpPr/>
          <p:nvPr/>
        </p:nvSpPr>
        <p:spPr>
          <a:xfrm>
            <a:off x="5238353" y="4430723"/>
            <a:ext cx="4019550" cy="690563"/>
          </a:xfrm>
          <a:prstGeom prst="wedgeRoundRectCallout">
            <a:avLst>
              <a:gd name="adj1" fmla="val -32852"/>
              <a:gd name="adj2" fmla="val -83501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光彩照人的样子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79376" y="634098"/>
            <a:ext cx="8196163" cy="532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住在客舍，主人每天提供两顿饭，没有新鲜肥美的东西可以享用。跟我住在一起的同学们，都穿着华美的衣服，戴着红缨和宝石装饰的帽子，腰上佩带白玉环，左边佩着刀，右边挂着香袋，浑身光彩闪耀，像神仙一样。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95400" y="980728"/>
            <a:ext cx="108012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余则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缊袍敝衣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处其间，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略无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慕艳意。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中有足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乐者，不知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口体之奉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若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人也。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盖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余之勤且艰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若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此。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endParaRPr lang="zh-CN" altLang="en-US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187325" y="191770"/>
            <a:ext cx="4477385" cy="669925"/>
          </a:xfrm>
          <a:prstGeom prst="wedgeRoundRectCallout">
            <a:avLst>
              <a:gd name="adj1" fmla="val 14137"/>
              <a:gd name="adj2" fmla="val 694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穿着破旧的衣服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3"/>
          <p:cNvSpPr/>
          <p:nvPr/>
        </p:nvSpPr>
        <p:spPr>
          <a:xfrm>
            <a:off x="5883750" y="187566"/>
            <a:ext cx="1436688" cy="674687"/>
          </a:xfrm>
          <a:prstGeom prst="wedgeRoundRectCallout">
            <a:avLst>
              <a:gd name="adj1" fmla="val 2419"/>
              <a:gd name="adj2" fmla="val 6680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毫无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5"/>
          <p:cNvSpPr/>
          <p:nvPr/>
        </p:nvSpPr>
        <p:spPr>
          <a:xfrm>
            <a:off x="8208942" y="1772816"/>
            <a:ext cx="1506537" cy="612775"/>
          </a:xfrm>
          <a:prstGeom prst="wedgeRoundRectCallout">
            <a:avLst>
              <a:gd name="adj1" fmla="val 19326"/>
              <a:gd name="adj2" fmla="val -6609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因为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6"/>
          <p:cNvSpPr/>
          <p:nvPr/>
        </p:nvSpPr>
        <p:spPr>
          <a:xfrm>
            <a:off x="2711624" y="3181330"/>
            <a:ext cx="2316162" cy="693738"/>
          </a:xfrm>
          <a:prstGeom prst="wedgeRoundRectCallout">
            <a:avLst>
              <a:gd name="adj1" fmla="val 17119"/>
              <a:gd name="adj2" fmla="val -68535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吃的穿的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1"/>
          <p:cNvSpPr/>
          <p:nvPr/>
        </p:nvSpPr>
        <p:spPr>
          <a:xfrm>
            <a:off x="5669438" y="3262293"/>
            <a:ext cx="1865312" cy="612775"/>
          </a:xfrm>
          <a:prstGeom prst="wedgeRoundRectCallout">
            <a:avLst>
              <a:gd name="adj1" fmla="val -28508"/>
              <a:gd name="adj2" fmla="val -8022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比得上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7"/>
          <p:cNvSpPr/>
          <p:nvPr/>
        </p:nvSpPr>
        <p:spPr>
          <a:xfrm>
            <a:off x="7824192" y="3262292"/>
            <a:ext cx="1506537" cy="612775"/>
          </a:xfrm>
          <a:prstGeom prst="wedgeRoundRectCallout">
            <a:avLst>
              <a:gd name="adj1" fmla="val -25179"/>
              <a:gd name="adj2" fmla="val -7619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大概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9"/>
          <p:cNvSpPr/>
          <p:nvPr/>
        </p:nvSpPr>
        <p:spPr>
          <a:xfrm>
            <a:off x="407368" y="4769158"/>
            <a:ext cx="1506538" cy="612775"/>
          </a:xfrm>
          <a:prstGeom prst="wedgeRoundRectCallout">
            <a:avLst>
              <a:gd name="adj1" fmla="val 6974"/>
              <a:gd name="adj2" fmla="val -7815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像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79376" y="949322"/>
            <a:ext cx="8196163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我就穿着破旧的衣服，生活在他们中间，毫无羡慕的心思。因为我心中有值得快乐的事情，不觉得吃的穿的不如别人。我求学时的勤恳艰辛情况大概就是这样。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 noChangeArrowheads="1"/>
          </p:cNvSpPr>
          <p:nvPr/>
        </p:nvSpPr>
        <p:spPr bwMode="auto">
          <a:xfrm>
            <a:off x="477838" y="106363"/>
            <a:ext cx="4032250" cy="523875"/>
          </a:xfrm>
          <a:prstGeom prst="rect">
            <a:avLst/>
          </a:prstGeom>
          <a:solidFill>
            <a:srgbClr val="FFFFFF">
              <a:alpha val="1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kern="1200">
                <a:solidFill>
                  <a:schemeClr val="bg1"/>
                </a:solidFill>
                <a:latin typeface="+mj-ea"/>
                <a:ea typeface="+mj-ea"/>
                <a:cs typeface="+mj-cs"/>
                <a:sym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r>
              <a:rPr lang="zh-CN" altLang="en-US" sz="4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四、内容把握</a:t>
            </a:r>
            <a:endParaRPr lang="zh-CN" altLang="en-US" sz="4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内容占位符 2"/>
          <p:cNvSpPr txBox="1"/>
          <p:nvPr/>
        </p:nvSpPr>
        <p:spPr bwMode="auto">
          <a:xfrm>
            <a:off x="477838" y="993775"/>
            <a:ext cx="8099425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243205" indent="-243205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l"/>
              <a:defRPr sz="2400" kern="1200">
                <a:solidFill>
                  <a:schemeClr val="bg1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1pPr>
            <a:lvl2pPr marL="742950" indent="-28575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l"/>
              <a:defRPr sz="2000" kern="1200">
                <a:solidFill>
                  <a:schemeClr val="bg1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l"/>
              <a:defRPr sz="2000" kern="1200">
                <a:solidFill>
                  <a:schemeClr val="bg1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l"/>
              <a:defRPr sz="2000" kern="1200">
                <a:solidFill>
                  <a:schemeClr val="bg1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l"/>
              <a:defRPr sz="2000" kern="1200">
                <a:solidFill>
                  <a:schemeClr val="bg1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None/>
              <a:defRPr/>
            </a:pP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1.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作者在求学的过程中，遇到了哪些困难？分别用一句话来概括？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" name="双大括号 5"/>
          <p:cNvSpPr>
            <a:spLocks noChangeArrowheads="1"/>
          </p:cNvSpPr>
          <p:nvPr/>
        </p:nvSpPr>
        <p:spPr bwMode="auto">
          <a:xfrm>
            <a:off x="1490460" y="2578254"/>
            <a:ext cx="6411913" cy="3386138"/>
          </a:xfrm>
          <a:prstGeom prst="bracePair">
            <a:avLst>
              <a:gd name="adj" fmla="val 8333"/>
            </a:avLst>
          </a:prstGeom>
          <a:noFill/>
          <a:ln w="38100">
            <a:solidFill>
              <a:srgbClr val="CC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800" b="1">
              <a:solidFill>
                <a:srgbClr val="CC99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8775" y="3324225"/>
            <a:ext cx="835025" cy="2122488"/>
          </a:xfrm>
          <a:prstGeom prst="rect">
            <a:avLst/>
          </a:prstGeom>
          <a:noFill/>
        </p:spPr>
        <p:txBody>
          <a:bodyPr vert="eaVert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求学经历</a:t>
            </a:r>
            <a:endParaRPr lang="zh-CN" altLang="en-US" sz="40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11475" y="2692400"/>
            <a:ext cx="327205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幼时抄书之苦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11475" y="3529013"/>
            <a:ext cx="327205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成年叩问之苦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11475" y="4365625"/>
            <a:ext cx="327205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从师奔走之苦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11475" y="5202238"/>
            <a:ext cx="3246120" cy="7067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吃穿生活之苦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8039100" y="3436938"/>
            <a:ext cx="835025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勤且艰</a:t>
            </a:r>
            <a:endParaRPr lang="zh-CN" altLang="en-US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990" y="207964"/>
            <a:ext cx="3275806" cy="2850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23392" y="440382"/>
            <a:ext cx="10042276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四、内容把握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2.</a:t>
            </a:r>
            <a:r>
              <a:rPr lang="zh-CN" altLang="en-US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作者在文中谈到</a:t>
            </a:r>
            <a:r>
              <a:rPr lang="en-US" altLang="zh-CN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“</a:t>
            </a:r>
            <a:r>
              <a:rPr lang="zh-CN" altLang="en-US" sz="4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故余虽愚，卒获有所闻</a:t>
            </a:r>
            <a:r>
              <a:rPr lang="en-US" altLang="zh-CN" sz="4000" b="1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”</a:t>
            </a:r>
            <a:r>
              <a:rPr lang="en-US" altLang="zh-CN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,</a:t>
            </a:r>
            <a:r>
              <a:rPr lang="zh-CN" altLang="en-US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其原因是什么？</a:t>
            </a:r>
            <a:endParaRPr lang="zh-CN" altLang="en-US" sz="40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142053" y="3068960"/>
            <a:ext cx="4839244" cy="279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遍观群书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勤奋刻苦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虚心求教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728" y="2708920"/>
            <a:ext cx="2972048" cy="4012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4"/>
          <p:cNvSpPr>
            <a:spLocks noChangeArrowheads="1" noTextEdit="1"/>
          </p:cNvSpPr>
          <p:nvPr/>
        </p:nvSpPr>
        <p:spPr bwMode="auto">
          <a:xfrm>
            <a:off x="257175" y="398463"/>
            <a:ext cx="4537075" cy="936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fromWordArt="1"/>
          <a:lstStyle/>
          <a:p>
            <a:pPr algn="ctr"/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四、内容把握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7175" y="1543050"/>
            <a:ext cx="8629650" cy="190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这篇文章以记叙为主，有些地方运用了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环境描写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，使文章显得更加生动具体，你能找出相应的句子来说吗？</a:t>
            </a:r>
            <a:endParaRPr lang="zh-CN" altLang="en-US" sz="3600" b="1" dirty="0">
              <a:solidFill>
                <a:srgbClr val="091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95375" y="508476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endParaRPr lang="zh-CN" altLang="zh-CN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57175" y="3725863"/>
            <a:ext cx="48157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en-US" altLang="zh-CN" sz="4000" b="1" dirty="0" err="1">
                <a:latin typeface="隶书" panose="02010509060101010101" pitchFamily="49" charset="-122"/>
                <a:ea typeface="隶书" panose="02010509060101010101" pitchFamily="49" charset="-122"/>
              </a:rPr>
              <a:t>天大寒，砚冰坚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endParaRPr lang="en-US" altLang="zh-CN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39750" y="4637088"/>
            <a:ext cx="1002074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en-US" altLang="zh-CN" sz="4000" b="1" dirty="0" err="1">
                <a:latin typeface="隶书" panose="02010509060101010101" pitchFamily="49" charset="-122"/>
                <a:ea typeface="隶书" panose="02010509060101010101" pitchFamily="49" charset="-122"/>
              </a:rPr>
              <a:t>穷冬烈风，大雪深数尺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4000" b="1" dirty="0" err="1">
                <a:latin typeface="隶书" panose="02010509060101010101" pitchFamily="49" charset="-122"/>
                <a:ea typeface="隶书" panose="02010509060101010101" pitchFamily="49" charset="-122"/>
              </a:rPr>
              <a:t>足肤皲裂而不知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。”</a:t>
            </a:r>
            <a:endParaRPr lang="en-US" altLang="zh-CN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153" y="1543050"/>
            <a:ext cx="3143672" cy="424395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87388" y="1412776"/>
            <a:ext cx="110172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今虽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耄老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，未有所成，犹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幸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预君子之列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，而承天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子之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宠光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缀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公卿之后，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日侍坐备顾问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，四海亦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谬称其氏名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况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才之过于余者乎？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1199456" y="738089"/>
            <a:ext cx="1466495" cy="674687"/>
          </a:xfrm>
          <a:prstGeom prst="wedgeRoundRectCallout">
            <a:avLst>
              <a:gd name="adj1" fmla="val 14137"/>
              <a:gd name="adj2" fmla="val 694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年老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2"/>
          <p:cNvSpPr/>
          <p:nvPr/>
        </p:nvSpPr>
        <p:spPr>
          <a:xfrm>
            <a:off x="5519936" y="738089"/>
            <a:ext cx="1466495" cy="674687"/>
          </a:xfrm>
          <a:prstGeom prst="wedgeRoundRectCallout">
            <a:avLst>
              <a:gd name="adj1" fmla="val 14137"/>
              <a:gd name="adj2" fmla="val 694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有幸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7125265" y="738089"/>
            <a:ext cx="4587359" cy="674687"/>
          </a:xfrm>
          <a:prstGeom prst="wedgeRoundRectCallout">
            <a:avLst>
              <a:gd name="adj1" fmla="val -14996"/>
              <a:gd name="adj2" fmla="val 6530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做了官。预，参与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2"/>
          <p:cNvSpPr/>
          <p:nvPr/>
        </p:nvSpPr>
        <p:spPr>
          <a:xfrm>
            <a:off x="407368" y="2087463"/>
            <a:ext cx="2402599" cy="590749"/>
          </a:xfrm>
          <a:prstGeom prst="wedgeRoundRectCallout">
            <a:avLst>
              <a:gd name="adj1" fmla="val 8381"/>
              <a:gd name="adj2" fmla="val 6232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恩宠光耀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2"/>
          <p:cNvSpPr/>
          <p:nvPr/>
        </p:nvSpPr>
        <p:spPr>
          <a:xfrm>
            <a:off x="2990844" y="2087463"/>
            <a:ext cx="1466495" cy="590749"/>
          </a:xfrm>
          <a:prstGeom prst="wedgeRoundRectCallout">
            <a:avLst>
              <a:gd name="adj1" fmla="val -5048"/>
              <a:gd name="adj2" fmla="val 6232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跟随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2"/>
          <p:cNvSpPr/>
          <p:nvPr/>
        </p:nvSpPr>
        <p:spPr>
          <a:xfrm>
            <a:off x="4871864" y="2087463"/>
            <a:ext cx="6732748" cy="573019"/>
          </a:xfrm>
          <a:prstGeom prst="wedgeRoundRectCallout">
            <a:avLst>
              <a:gd name="adj1" fmla="val -14996"/>
              <a:gd name="adj2" fmla="val 6530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每天在皇帝座位旁边侍奉，准备接受询问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2"/>
          <p:cNvSpPr/>
          <p:nvPr/>
        </p:nvSpPr>
        <p:spPr>
          <a:xfrm>
            <a:off x="407368" y="4684543"/>
            <a:ext cx="6264696" cy="573019"/>
          </a:xfrm>
          <a:prstGeom prst="wedgeRoundRectCallout">
            <a:avLst>
              <a:gd name="adj1" fmla="val -20847"/>
              <a:gd name="adj2" fmla="val -8199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错误地称说我的</a:t>
            </a:r>
            <a:r>
              <a:rPr lang="zh-CN" altLang="en-US" sz="28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姓名。自谦的说法。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圆角矩形标注 2"/>
          <p:cNvSpPr/>
          <p:nvPr/>
        </p:nvSpPr>
        <p:spPr>
          <a:xfrm>
            <a:off x="3215680" y="3319267"/>
            <a:ext cx="1466495" cy="575859"/>
          </a:xfrm>
          <a:prstGeom prst="wedgeRoundRectCallout">
            <a:avLst>
              <a:gd name="adj1" fmla="val 14137"/>
              <a:gd name="adj2" fmla="val 694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何况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79376" y="949322"/>
            <a:ext cx="81961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如今我虽已年老，没有什么成就，但还有幸置身于君子的行列中，承受着天子的恩宠光耀，追随在公卿之后，每天在皇帝座位旁边侍奉，准备接受询问，天底下也错误地称说我的姓名，更何况才能超过我的人呢？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95400" y="908720"/>
            <a:ext cx="8640960" cy="378565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四、内容把握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这一部分主要写什么？</a:t>
            </a:r>
            <a:endParaRPr lang="en-US" altLang="zh-CN" sz="40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  这是前面内容的总结。以非常谦虚的口吻说明了由于自己不怕各种艰难，勤苦学习，所以终于学有所成。</a:t>
            </a:r>
            <a:endParaRPr lang="zh-CN" altLang="en-US" sz="40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396109"/>
            <a:ext cx="2799581" cy="4065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95400" y="908720"/>
            <a:ext cx="8640960" cy="49552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四、内容把握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“况才之过于余者乎？”这句话有怎样的作用？</a:t>
            </a:r>
            <a:endParaRPr lang="en-US" altLang="zh-CN" sz="40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  </a:t>
            </a:r>
            <a:r>
              <a:rPr lang="zh-CN" altLang="en-US" sz="3200" b="1" noProof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承上启下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，照应上文自己勤奋苦学终有所成的内容，关联了下文勉励马生勤奋学习的殷切期望。</a:t>
            </a:r>
            <a:r>
              <a:rPr lang="zh-CN" altLang="en-US" sz="3200" b="1" noProof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扣紧了赠序的主题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，把自己对马生的</a:t>
            </a:r>
            <a:r>
              <a:rPr lang="zh-CN" altLang="en-US" sz="3200" b="1" noProof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劝诫、勉励和期望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，诚恳而又不失含蓄地从容道出，表现出“雍容浑穆”的大家风度。</a:t>
            </a:r>
            <a:endParaRPr lang="en-US"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396109"/>
            <a:ext cx="2799581" cy="40657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692696"/>
            <a:ext cx="109728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今诸生学于太学，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县官</a:t>
            </a:r>
            <a:r>
              <a:rPr lang="zh-CN" altLang="en-US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廪稍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之供，父母</a:t>
            </a:r>
            <a:r>
              <a:rPr lang="zh-CN" altLang="en-US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裘葛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遗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，无冻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馁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患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矣；坐大厦之下而诵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诗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》《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书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，无奔走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矣；有司业、博士为之师，未有问而不告，求而不得者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也；凡所宜有之书，皆集于此，不必若余之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</a:t>
            </a:r>
            <a:r>
              <a:rPr lang="zh-CN" altLang="en-US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假诸人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而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后见也。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标注 2"/>
          <p:cNvSpPr/>
          <p:nvPr/>
        </p:nvSpPr>
        <p:spPr>
          <a:xfrm>
            <a:off x="4151785" y="1340769"/>
            <a:ext cx="1152128" cy="432047"/>
          </a:xfrm>
          <a:prstGeom prst="wedgeRoundRectCallout">
            <a:avLst>
              <a:gd name="adj1" fmla="val 17974"/>
              <a:gd name="adj2" fmla="val -73407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朝廷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5330059" y="1340768"/>
            <a:ext cx="1152128" cy="432047"/>
          </a:xfrm>
          <a:prstGeom prst="wedgeRoundRectCallout">
            <a:avLst>
              <a:gd name="adj1" fmla="val -21099"/>
              <a:gd name="adj2" fmla="val -7666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每天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2"/>
          <p:cNvSpPr/>
          <p:nvPr/>
        </p:nvSpPr>
        <p:spPr>
          <a:xfrm>
            <a:off x="6562296" y="1340767"/>
            <a:ext cx="4640350" cy="432047"/>
          </a:xfrm>
          <a:prstGeom prst="wedgeRoundRectCallout">
            <a:avLst>
              <a:gd name="adj1" fmla="val -39289"/>
              <a:gd name="adj2" fmla="val -7991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公家按时供给的粮食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8688288" y="254011"/>
            <a:ext cx="1152128" cy="432047"/>
          </a:xfrm>
          <a:prstGeom prst="wedgeRoundRectCallout">
            <a:avLst>
              <a:gd name="adj1" fmla="val -10110"/>
              <a:gd name="adj2" fmla="val 6985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每年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2"/>
          <p:cNvSpPr/>
          <p:nvPr/>
        </p:nvSpPr>
        <p:spPr>
          <a:xfrm>
            <a:off x="206255" y="1340766"/>
            <a:ext cx="2592288" cy="432047"/>
          </a:xfrm>
          <a:prstGeom prst="wedgeRoundRectCallout">
            <a:avLst>
              <a:gd name="adj1" fmla="val -23270"/>
              <a:gd name="adj2" fmla="val 9265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给予，赠送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2"/>
          <p:cNvSpPr/>
          <p:nvPr/>
        </p:nvSpPr>
        <p:spPr>
          <a:xfrm>
            <a:off x="1775520" y="2564904"/>
            <a:ext cx="1152128" cy="432047"/>
          </a:xfrm>
          <a:prstGeom prst="wedgeRoundRectCallout">
            <a:avLst>
              <a:gd name="adj1" fmla="val 10648"/>
              <a:gd name="adj2" fmla="val -9294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饥饿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2"/>
          <p:cNvSpPr/>
          <p:nvPr/>
        </p:nvSpPr>
        <p:spPr>
          <a:xfrm>
            <a:off x="3081013" y="2564904"/>
            <a:ext cx="1152128" cy="432047"/>
          </a:xfrm>
          <a:prstGeom prst="wedgeRoundRectCallout">
            <a:avLst>
              <a:gd name="adj1" fmla="val -19877"/>
              <a:gd name="adj2" fmla="val -9294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忧患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2"/>
          <p:cNvSpPr/>
          <p:nvPr/>
        </p:nvSpPr>
        <p:spPr>
          <a:xfrm>
            <a:off x="609600" y="3645023"/>
            <a:ext cx="1152128" cy="432047"/>
          </a:xfrm>
          <a:prstGeom prst="wedgeRoundRectCallout">
            <a:avLst>
              <a:gd name="adj1" fmla="val 10648"/>
              <a:gd name="adj2" fmla="val -9294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劳苦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圆角矩形标注 2"/>
          <p:cNvSpPr/>
          <p:nvPr/>
        </p:nvSpPr>
        <p:spPr>
          <a:xfrm>
            <a:off x="7896200" y="3645023"/>
            <a:ext cx="1152128" cy="432047"/>
          </a:xfrm>
          <a:prstGeom prst="wedgeRoundRectCallout">
            <a:avLst>
              <a:gd name="adj1" fmla="val 13090"/>
              <a:gd name="adj2" fmla="val 8614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用手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" name="圆角矩形标注 2"/>
          <p:cNvSpPr/>
          <p:nvPr/>
        </p:nvSpPr>
        <p:spPr>
          <a:xfrm>
            <a:off x="8306407" y="4869163"/>
            <a:ext cx="1152128" cy="432047"/>
          </a:xfrm>
          <a:prstGeom prst="wedgeRoundRectCallout">
            <a:avLst>
              <a:gd name="adj1" fmla="val 10648"/>
              <a:gd name="adj2" fmla="val -9294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抄录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" name="圆角矩形标注 2"/>
          <p:cNvSpPr/>
          <p:nvPr/>
        </p:nvSpPr>
        <p:spPr>
          <a:xfrm>
            <a:off x="9807881" y="4869162"/>
            <a:ext cx="2177863" cy="432047"/>
          </a:xfrm>
          <a:prstGeom prst="wedgeRoundRectCallout">
            <a:avLst>
              <a:gd name="adj1" fmla="val -24879"/>
              <a:gd name="adj2" fmla="val -7666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向别人借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07368" y="474345"/>
            <a:ext cx="8196163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如今的学生们在太学中学习，朝廷每天供给膳食，父母每年都赠给冬天的皮衣和夏天的葛衣，没有冻饿的忧虑了；坐在大厦之下诵读经书，没有奔走的劳苦了；有司业和博士当他们的老师，没有询问而不告诉，求教而无所收获的了；凡是所应该具备的书籍，都集中在这里，不必再像我这样用手抄录，从别人处借来然后才能看到了。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859661"/>
            <a:ext cx="10972800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有不精，德有不成者，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天质之卑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40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则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心不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若余之专耳，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岂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他人之过哉！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标注 2"/>
          <p:cNvSpPr/>
          <p:nvPr/>
        </p:nvSpPr>
        <p:spPr>
          <a:xfrm>
            <a:off x="911424" y="1628800"/>
            <a:ext cx="1466495" cy="674687"/>
          </a:xfrm>
          <a:prstGeom prst="wedgeRoundRectCallout">
            <a:avLst>
              <a:gd name="adj1" fmla="val -888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学业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6816080" y="1628800"/>
            <a:ext cx="4005532" cy="674687"/>
          </a:xfrm>
          <a:prstGeom prst="wedgeRoundRectCallout">
            <a:avLst>
              <a:gd name="adj1" fmla="val -888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天赋、资质低下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2"/>
          <p:cNvSpPr/>
          <p:nvPr/>
        </p:nvSpPr>
        <p:spPr>
          <a:xfrm>
            <a:off x="3359696" y="137748"/>
            <a:ext cx="8352928" cy="674687"/>
          </a:xfrm>
          <a:prstGeom prst="wedgeRoundRectCallout">
            <a:avLst>
              <a:gd name="adj1" fmla="val 28997"/>
              <a:gd name="adj2" fmla="val 6530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非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…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，则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…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：如果不是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…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，就是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…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3647728" y="1628800"/>
            <a:ext cx="1466495" cy="674687"/>
          </a:xfrm>
          <a:prstGeom prst="wedgeRoundRectCallout">
            <a:avLst>
              <a:gd name="adj1" fmla="val -26153"/>
              <a:gd name="adj2" fmla="val 6530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难道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8076" y="3679974"/>
            <a:ext cx="10972800" cy="19389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他们中如果学业有所不精通，品德有所未养成的，如果不是天赋、资质低下，就是用心不如我这样专一，难道可以说是别人的过错吗！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95400" y="908720"/>
            <a:ext cx="7848872" cy="38164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四、内容把握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这一段主要写了什么内容？运用了什么手法？有怎样的作用？</a:t>
            </a:r>
            <a:endParaRPr lang="en-US" altLang="zh-CN" sz="36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  写当代太学生学习条件的优越，与作者青年时代求学的艰难形成</a:t>
            </a:r>
            <a:r>
              <a:rPr lang="zh-CN" altLang="en-US" sz="3200" b="1" noProof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鲜明的对照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，从</a:t>
            </a:r>
            <a:r>
              <a:rPr lang="zh-CN" altLang="en-US" sz="3200" b="1" noProof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反面强调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了勤苦学习的必要性。</a:t>
            </a:r>
            <a:endParaRPr lang="en-US"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883746"/>
            <a:ext cx="3159621" cy="4588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764704"/>
            <a:ext cx="109728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东阳马生君则，在太学已二年，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流辈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甚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称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其贤。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朝京师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，生</a:t>
            </a:r>
            <a:r>
              <a:rPr lang="zh-CN" altLang="en-US" sz="36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以乡人子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谒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余，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撰长书以为贽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，辞甚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畅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，与之论辩，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言和而色夷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。自谓少时用心于学甚劳，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是可谓善学者矣！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标注 2"/>
          <p:cNvSpPr/>
          <p:nvPr/>
        </p:nvSpPr>
        <p:spPr>
          <a:xfrm>
            <a:off x="7824192" y="1484784"/>
            <a:ext cx="1466495" cy="674687"/>
          </a:xfrm>
          <a:prstGeom prst="wedgeRoundRectCallout">
            <a:avLst>
              <a:gd name="adj1" fmla="val -888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同辈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9408368" y="1484783"/>
            <a:ext cx="1466495" cy="674687"/>
          </a:xfrm>
          <a:prstGeom prst="wedgeRoundRectCallout">
            <a:avLst>
              <a:gd name="adj1" fmla="val -26153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称赞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2"/>
          <p:cNvSpPr/>
          <p:nvPr/>
        </p:nvSpPr>
        <p:spPr>
          <a:xfrm>
            <a:off x="165009" y="1340768"/>
            <a:ext cx="5472608" cy="674687"/>
          </a:xfrm>
          <a:prstGeom prst="wedgeRoundRectCallout">
            <a:avLst>
              <a:gd name="adj1" fmla="val -14541"/>
              <a:gd name="adj2" fmla="val 6947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退休后进京朝见皇帝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174431" y="2711354"/>
            <a:ext cx="4481409" cy="674687"/>
          </a:xfrm>
          <a:prstGeom prst="wedgeRoundRectCallout">
            <a:avLst>
              <a:gd name="adj1" fmla="val 40027"/>
              <a:gd name="adj2" fmla="val -6188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以同乡之子的身份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2"/>
          <p:cNvSpPr/>
          <p:nvPr/>
        </p:nvSpPr>
        <p:spPr>
          <a:xfrm>
            <a:off x="4904369" y="2754314"/>
            <a:ext cx="1466495" cy="631728"/>
          </a:xfrm>
          <a:prstGeom prst="wedgeRoundRectCallout">
            <a:avLst>
              <a:gd name="adj1" fmla="val -888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拜见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2"/>
          <p:cNvSpPr/>
          <p:nvPr/>
        </p:nvSpPr>
        <p:spPr>
          <a:xfrm>
            <a:off x="6518640" y="2732834"/>
            <a:ext cx="5472608" cy="674687"/>
          </a:xfrm>
          <a:prstGeom prst="wedgeRoundRectCallout">
            <a:avLst>
              <a:gd name="adj1" fmla="val -1582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写了一封长信作为礼物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圆角矩形标注 2"/>
          <p:cNvSpPr/>
          <p:nvPr/>
        </p:nvSpPr>
        <p:spPr>
          <a:xfrm>
            <a:off x="200752" y="4081940"/>
            <a:ext cx="2336687" cy="674687"/>
          </a:xfrm>
          <a:prstGeom prst="wedgeRoundRectCallout">
            <a:avLst>
              <a:gd name="adj1" fmla="val -16885"/>
              <a:gd name="adj2" fmla="val -7022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kern="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顺畅通达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圆角矩形标注 2"/>
          <p:cNvSpPr/>
          <p:nvPr/>
        </p:nvSpPr>
        <p:spPr>
          <a:xfrm>
            <a:off x="3215680" y="4095830"/>
            <a:ext cx="4824536" cy="674687"/>
          </a:xfrm>
          <a:prstGeom prst="wedgeRoundRectCallout">
            <a:avLst>
              <a:gd name="adj1" fmla="val -1582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言辞谦和，脸色平易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07368" y="793324"/>
            <a:ext cx="8196163" cy="4799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东阳马生君则，在太学中已学习二年了，同辈人很称赞他的德行。我到京师朝见皇帝时，马生以同乡晚辈的身份拜见我，写了一封长信把它作为礼物，文辞很顺畅通达，我同他论辩，他言语温和而神情平易。他自己说少年时对于学习很用心、刻苦，这可以称作善于学习的人吧！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908720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其将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归见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其亲也，余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故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道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为学之难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以告之。谓余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勉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乡人以学者，余之志也；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诋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夸际遇之盛而骄</a:t>
            </a:r>
            <a:endParaRPr lang="en-US" altLang="zh-CN" sz="4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en-US" altLang="zh-CN" sz="4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乡人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者，岂知余者哉！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标注 2"/>
          <p:cNvSpPr/>
          <p:nvPr/>
        </p:nvSpPr>
        <p:spPr>
          <a:xfrm>
            <a:off x="1343472" y="1772816"/>
            <a:ext cx="2376264" cy="576064"/>
          </a:xfrm>
          <a:prstGeom prst="wedgeRoundRectCallout">
            <a:avLst>
              <a:gd name="adj1" fmla="val -8886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回家探望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圆角矩形标注 2"/>
          <p:cNvSpPr/>
          <p:nvPr/>
        </p:nvSpPr>
        <p:spPr>
          <a:xfrm>
            <a:off x="5591944" y="1772816"/>
            <a:ext cx="2993703" cy="576064"/>
          </a:xfrm>
          <a:prstGeom prst="wedgeRoundRectCallout">
            <a:avLst>
              <a:gd name="adj1" fmla="val 930"/>
              <a:gd name="adj2" fmla="val -84523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治学的艰难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圆角矩形标注 2"/>
          <p:cNvSpPr/>
          <p:nvPr/>
        </p:nvSpPr>
        <p:spPr>
          <a:xfrm>
            <a:off x="515380" y="3182074"/>
            <a:ext cx="1656184" cy="576064"/>
          </a:xfrm>
          <a:prstGeom prst="wedgeRoundRectCallout">
            <a:avLst>
              <a:gd name="adj1" fmla="val -19542"/>
              <a:gd name="adj2" fmla="val -7231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勉励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圆角矩形标注 2"/>
          <p:cNvSpPr/>
          <p:nvPr/>
        </p:nvSpPr>
        <p:spPr>
          <a:xfrm>
            <a:off x="5303912" y="3171701"/>
            <a:ext cx="2880320" cy="576064"/>
          </a:xfrm>
          <a:prstGeom prst="wedgeRoundRectCallout">
            <a:avLst>
              <a:gd name="adj1" fmla="val 11627"/>
              <a:gd name="adj2" fmla="val -6986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诋毁，毁谤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圆角矩形标注 2"/>
          <p:cNvSpPr/>
          <p:nvPr/>
        </p:nvSpPr>
        <p:spPr>
          <a:xfrm>
            <a:off x="839416" y="4622234"/>
            <a:ext cx="9577064" cy="576064"/>
          </a:xfrm>
          <a:prstGeom prst="wedgeRoundRectCallout">
            <a:avLst>
              <a:gd name="adj1" fmla="val -45366"/>
              <a:gd name="adj2" fmla="val -6986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夸耀自己的际遇好而在同乡面前显示骄傲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圆角矩形标注 2"/>
          <p:cNvSpPr/>
          <p:nvPr/>
        </p:nvSpPr>
        <p:spPr>
          <a:xfrm>
            <a:off x="4763852" y="322283"/>
            <a:ext cx="1656184" cy="576064"/>
          </a:xfrm>
          <a:prstGeom prst="wedgeRoundRectCallout">
            <a:avLst>
              <a:gd name="adj1" fmla="val -5952"/>
              <a:gd name="adj2" fmla="val 7665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CFDEF3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特地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07368" y="1340768"/>
            <a:ext cx="8196163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三、疏通文意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他将要回家探望父母双亲，我特地将自己治学的艰难告诉他。如果说我勉励同乡努力学习，则是我的志意；如果诋毁我夸耀自己的际遇好而在同乡面前显示骄傲，难道是了解我吗？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980728"/>
            <a:ext cx="3188965" cy="4631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95400" y="908720"/>
            <a:ext cx="7848872" cy="424731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四、内容把握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6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作者写这一段的目的是什么？</a:t>
            </a:r>
            <a:endParaRPr lang="en-US" altLang="zh-CN" sz="36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   明确地写到马生，</a:t>
            </a:r>
            <a:r>
              <a:rPr lang="zh-CN" altLang="en-US" sz="3200" b="1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点明写序的目的，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这就是</a:t>
            </a:r>
            <a:r>
              <a:rPr lang="zh-CN" altLang="en-US" sz="3200" b="1" noProof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“道为学之难”，“勉乡人以学者”</a:t>
            </a: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。因为劝励的内容在上两段中已经写足，所以这里便只讲些推奖褒美的话，但是殷切款诚之意，马生是不难心领神会的。</a:t>
            </a:r>
            <a:endParaRPr lang="en-US"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883746"/>
            <a:ext cx="3159621" cy="4588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695400" y="908720"/>
            <a:ext cx="7848872" cy="3016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五、整体把握</a:t>
            </a:r>
            <a:endParaRPr lang="zh-CN" altLang="en-US" sz="4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1</a:t>
            </a:r>
            <a:r>
              <a:rPr lang="zh-CN" altLang="en-US" sz="36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、文章表现出宋濂怎样的品质？</a:t>
            </a:r>
            <a:endParaRPr lang="en-US" altLang="zh-CN" sz="3600" b="1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勤奋好学、不怕吃苦</a:t>
            </a:r>
            <a:endParaRPr lang="en-US"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宽厚诚谨、谦恭下人</a:t>
            </a:r>
            <a:endParaRPr lang="en-US" altLang="zh-CN" sz="3200" b="1" noProof="1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304" y="883746"/>
            <a:ext cx="3159621" cy="4588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07368" y="110126"/>
            <a:ext cx="10657184" cy="1268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这篇文章运用了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  <a:r>
              <a:rPr lang="zh-CN" altLang="en-US" sz="3600" b="1" dirty="0">
                <a:solidFill>
                  <a:srgbClr val="091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的写作手法，你能从文中找出相应例子来说明吗？这种手法起到了什么作用？</a:t>
            </a:r>
            <a:endParaRPr lang="zh-CN" altLang="en-US" sz="3600" b="1" dirty="0">
              <a:solidFill>
                <a:srgbClr val="091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58763" y="2830608"/>
            <a:ext cx="8953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2.“德隆望尊”的先达， </a:t>
            </a:r>
            <a:r>
              <a:rPr lang="en-US" altLang="zh-CN" sz="3200" b="1" dirty="0" err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辞色严厉的态度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78202" y="3434538"/>
            <a:ext cx="71945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en-US" altLang="zh-CN" sz="3200" b="1" dirty="0" err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作者“色愈恭、礼愈至”的恭敬态度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278202" y="1591326"/>
            <a:ext cx="38379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1.同舍生的华丽衣饰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64317" y="2198709"/>
            <a:ext cx="51427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en-US" altLang="zh-CN" sz="3200" b="1" dirty="0" err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作者“缊袍敝衣”的寒酸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695400" y="5693074"/>
            <a:ext cx="881856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使得文章更形象、鲜明，更有说服力。</a:t>
            </a:r>
            <a:endParaRPr lang="zh-CN" altLang="en-US" sz="4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537" y="1772816"/>
            <a:ext cx="3290025" cy="2862466"/>
          </a:xfrm>
          <a:prstGeom prst="rect">
            <a:avLst/>
          </a:prstGeom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258763" y="4180787"/>
            <a:ext cx="8953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当代太学生学习条件的优越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58763" y="4806326"/>
            <a:ext cx="51427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en-US" altLang="zh-CN" sz="3200" b="1" dirty="0" err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</a:t>
            </a:r>
            <a:r>
              <a:rPr lang="zh-CN" altLang="en-US" sz="32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青年时期求学的艰难</a:t>
            </a:r>
            <a:endParaRPr lang="en-US" altLang="zh-CN" sz="32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3600" b="1" dirty="0"/>
              <a:t>        </a:t>
            </a: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“本文通过叙述自己年轻时求学的迫切、境遇的艰难，勉励马生等太学生刻苦向学，期于有成。感情真挚，语重心长，说理透彻，颇具感人力量。”</a:t>
            </a:r>
            <a:endParaRPr lang="en-US" altLang="zh-CN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indent="0" algn="r">
              <a:buNone/>
            </a:pP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王充闾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中国好文章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你不能错过的文言文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3956</Words>
  <Application>WPS 演示</Application>
  <PresentationFormat>宽屏</PresentationFormat>
  <Paragraphs>427</Paragraphs>
  <Slides>38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4" baseType="lpstr">
      <vt:lpstr>Arial</vt:lpstr>
      <vt:lpstr>宋体</vt:lpstr>
      <vt:lpstr>Wingdings</vt:lpstr>
      <vt:lpstr>隶书</vt:lpstr>
      <vt:lpstr>华文新魏</vt:lpstr>
      <vt:lpstr>Times New Roman</vt:lpstr>
      <vt:lpstr>微软雅黑</vt:lpstr>
      <vt:lpstr>黑体</vt:lpstr>
      <vt:lpstr>仿宋_GB2312</vt:lpstr>
      <vt:lpstr>Calibri</vt:lpstr>
      <vt:lpstr>Arial Unicode MS</vt:lpstr>
      <vt:lpstr>幼圆</vt:lpstr>
      <vt:lpstr>楷体_GB2312</vt:lpstr>
      <vt:lpstr>仿宋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徐汀汀</dc:creator>
  <cp:lastModifiedBy>向日葵</cp:lastModifiedBy>
  <cp:revision>42</cp:revision>
  <dcterms:created xsi:type="dcterms:W3CDTF">2018-12-17T02:32:00Z</dcterms:created>
  <dcterms:modified xsi:type="dcterms:W3CDTF">2018-12-22T04:03:13Z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2052-11.1.0.8306</vt:lpwstr>
  </property>
</Properties>
</file>