
<file path=[Content_Types].xml><?xml version="1.0" encoding="utf-8"?>
<Types xmlns="http://schemas.openxmlformats.org/package/2006/content-types">
  <Default Extension="jpeg" ContentType="image/jpeg"/>
  <Default Extension="png" ContentType="image/png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bookmarkIdSeed="2">
  <p:sldMasterIdLst>
    <p:sldMasterId id="2147483648" r:id="rId1"/>
  </p:sldMasterIdLst>
  <p:notesMasterIdLst>
    <p:notesMasterId r:id="rId29"/>
  </p:notesMasterIdLst>
  <p:sldIdLst>
    <p:sldId id="258" r:id="rId3"/>
    <p:sldId id="275" r:id="rId4"/>
    <p:sldId id="274" r:id="rId5"/>
    <p:sldId id="273" r:id="rId6"/>
    <p:sldId id="271" r:id="rId7"/>
    <p:sldId id="270" r:id="rId8"/>
    <p:sldId id="268" r:id="rId9"/>
    <p:sldId id="267" r:id="rId10"/>
    <p:sldId id="266" r:id="rId11"/>
    <p:sldId id="289" r:id="rId12"/>
    <p:sldId id="288" r:id="rId13"/>
    <p:sldId id="287" r:id="rId14"/>
    <p:sldId id="286" r:id="rId15"/>
    <p:sldId id="285" r:id="rId16"/>
    <p:sldId id="284" r:id="rId17"/>
    <p:sldId id="283" r:id="rId18"/>
    <p:sldId id="282" r:id="rId19"/>
    <p:sldId id="281" r:id="rId20"/>
    <p:sldId id="280" r:id="rId21"/>
    <p:sldId id="279" r:id="rId22"/>
    <p:sldId id="278" r:id="rId23"/>
    <p:sldId id="277" r:id="rId24"/>
    <p:sldId id="276" r:id="rId25"/>
    <p:sldId id="262" r:id="rId26"/>
    <p:sldId id="299" r:id="rId27"/>
    <p:sldId id="298" r:id="rId28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99FF"/>
    <a:srgbClr val="5B9BD5"/>
    <a:srgbClr val="02918B"/>
    <a:srgbClr val="F47349"/>
    <a:srgbClr val="6DA0A3"/>
    <a:srgbClr val="D7726C"/>
    <a:srgbClr val="80CBC4"/>
    <a:srgbClr val="C9D05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中度样式 2 - 强调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2" d="100"/>
          <a:sy n="62" d="100"/>
        </p:scale>
        <p:origin x="80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8" d="100"/>
          <a:sy n="88" d="100"/>
        </p:scale>
        <p:origin x="3822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2" Type="http://schemas.openxmlformats.org/officeDocument/2006/relationships/tableStyles" Target="tableStyles.xml"/><Relationship Id="rId31" Type="http://schemas.openxmlformats.org/officeDocument/2006/relationships/viewProps" Target="viewProps.xml"/><Relationship Id="rId30" Type="http://schemas.openxmlformats.org/officeDocument/2006/relationships/presProps" Target="presProps.xml"/><Relationship Id="rId3" Type="http://schemas.openxmlformats.org/officeDocument/2006/relationships/slide" Target="slides/slide1.xml"/><Relationship Id="rId29" Type="http://schemas.openxmlformats.org/officeDocument/2006/relationships/notesMaster" Target="notesMasters/notesMaster1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DA744E-8872-4271-B266-495A6149FFE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2252F5-6CE3-42EC-830D-FE7A8725EFF1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大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is1ide-Oval 2"/>
          <p:cNvSpPr/>
          <p:nvPr/>
        </p:nvSpPr>
        <p:spPr>
          <a:xfrm>
            <a:off x="2738665" y="2320101"/>
            <a:ext cx="1500495" cy="1553700"/>
          </a:xfrm>
          <a:prstGeom prst="ellipse">
            <a:avLst/>
          </a:prstGeom>
          <a:solidFill>
            <a:schemeClr val="bg1">
              <a:lumMod val="95000"/>
            </a:schemeClr>
          </a:solidFill>
          <a:ln w="12700" cap="flat">
            <a:solidFill>
              <a:srgbClr val="DCDEE0"/>
            </a:solidFill>
            <a:prstDash val="solid"/>
            <a:round/>
          </a:ln>
          <a:effectLst/>
        </p:spPr>
        <p:txBody>
          <a:bodyPr anchor="ctr"/>
          <a:lstStyle/>
          <a:p>
            <a:pPr algn="ctr"/>
          </a:p>
        </p:txBody>
      </p:sp>
      <p:sp>
        <p:nvSpPr>
          <p:cNvPr id="142" name="is1ide-Freeform: Shape 4"/>
          <p:cNvSpPr/>
          <p:nvPr userDrawn="1"/>
        </p:nvSpPr>
        <p:spPr>
          <a:xfrm>
            <a:off x="3517559" y="2062769"/>
            <a:ext cx="980963" cy="101574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436" y="21567"/>
                </a:moveTo>
                <a:cubicBezTo>
                  <a:pt x="18436" y="21578"/>
                  <a:pt x="18435" y="21589"/>
                  <a:pt x="18435" y="21600"/>
                </a:cubicBezTo>
                <a:lnTo>
                  <a:pt x="21600" y="21600"/>
                </a:lnTo>
                <a:cubicBezTo>
                  <a:pt x="21600" y="17665"/>
                  <a:pt x="20548" y="13976"/>
                  <a:pt x="18709" y="10799"/>
                </a:cubicBezTo>
                <a:cubicBezTo>
                  <a:pt x="17761" y="9160"/>
                  <a:pt x="16603" y="7657"/>
                  <a:pt x="15274" y="6327"/>
                </a:cubicBezTo>
                <a:cubicBezTo>
                  <a:pt x="11364" y="2418"/>
                  <a:pt x="5965" y="0"/>
                  <a:pt x="0" y="0"/>
                </a:cubicBezTo>
                <a:lnTo>
                  <a:pt x="0" y="3064"/>
                </a:lnTo>
                <a:cubicBezTo>
                  <a:pt x="10188" y="3101"/>
                  <a:pt x="18436" y="11370"/>
                  <a:pt x="18436" y="21567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anchor="ctr"/>
          <a:lstStyle/>
          <a:p>
            <a:pPr algn="ctr"/>
          </a:p>
        </p:txBody>
      </p:sp>
      <p:sp>
        <p:nvSpPr>
          <p:cNvPr id="143" name="is1ide-Freeform: Shape 5"/>
          <p:cNvSpPr/>
          <p:nvPr userDrawn="1"/>
        </p:nvSpPr>
        <p:spPr>
          <a:xfrm>
            <a:off x="3517563" y="3115382"/>
            <a:ext cx="980955" cy="101574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435" y="0"/>
                </a:moveTo>
                <a:cubicBezTo>
                  <a:pt x="18417" y="10181"/>
                  <a:pt x="10177" y="18432"/>
                  <a:pt x="0" y="18469"/>
                </a:cubicBezTo>
                <a:lnTo>
                  <a:pt x="0" y="21600"/>
                </a:lnTo>
                <a:cubicBezTo>
                  <a:pt x="5965" y="21600"/>
                  <a:pt x="11364" y="19182"/>
                  <a:pt x="15274" y="15274"/>
                </a:cubicBezTo>
                <a:cubicBezTo>
                  <a:pt x="16603" y="13944"/>
                  <a:pt x="17761" y="12441"/>
                  <a:pt x="18709" y="10802"/>
                </a:cubicBezTo>
                <a:cubicBezTo>
                  <a:pt x="20548" y="7624"/>
                  <a:pt x="21600" y="3935"/>
                  <a:pt x="21600" y="0"/>
                </a:cubicBezTo>
                <a:cubicBezTo>
                  <a:pt x="21600" y="0"/>
                  <a:pt x="18435" y="0"/>
                  <a:pt x="18435" y="0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anchor="ctr"/>
          <a:lstStyle/>
          <a:p>
            <a:pPr algn="ctr"/>
          </a:p>
        </p:txBody>
      </p:sp>
      <p:sp>
        <p:nvSpPr>
          <p:cNvPr id="144" name="is1ide-Freeform: Shape 6"/>
          <p:cNvSpPr/>
          <p:nvPr userDrawn="1"/>
        </p:nvSpPr>
        <p:spPr>
          <a:xfrm>
            <a:off x="2501000" y="3115382"/>
            <a:ext cx="980963" cy="101574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532" y="18470"/>
                </a:moveTo>
                <a:cubicBezTo>
                  <a:pt x="11325" y="18470"/>
                  <a:pt x="3048" y="10204"/>
                  <a:pt x="3030" y="0"/>
                </a:cubicBezTo>
                <a:lnTo>
                  <a:pt x="0" y="0"/>
                </a:lnTo>
                <a:cubicBezTo>
                  <a:pt x="0" y="3935"/>
                  <a:pt x="1052" y="7624"/>
                  <a:pt x="2891" y="10802"/>
                </a:cubicBezTo>
                <a:cubicBezTo>
                  <a:pt x="3839" y="12441"/>
                  <a:pt x="4997" y="13944"/>
                  <a:pt x="6326" y="15274"/>
                </a:cubicBezTo>
                <a:cubicBezTo>
                  <a:pt x="10235" y="19182"/>
                  <a:pt x="15635" y="21600"/>
                  <a:pt x="21600" y="21600"/>
                </a:cubicBezTo>
                <a:lnTo>
                  <a:pt x="21600" y="18469"/>
                </a:lnTo>
                <a:cubicBezTo>
                  <a:pt x="21577" y="18469"/>
                  <a:pt x="21555" y="18470"/>
                  <a:pt x="21532" y="18470"/>
                </a:cubicBez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anchor="ctr"/>
          <a:lstStyle/>
          <a:p>
            <a:pPr algn="ctr"/>
          </a:p>
        </p:txBody>
      </p:sp>
      <p:sp>
        <p:nvSpPr>
          <p:cNvPr id="145" name="is1ide-Freeform: Shape 7"/>
          <p:cNvSpPr/>
          <p:nvPr userDrawn="1"/>
        </p:nvSpPr>
        <p:spPr>
          <a:xfrm>
            <a:off x="2500996" y="2062769"/>
            <a:ext cx="980971" cy="101574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3030" y="21567"/>
                </a:moveTo>
                <a:cubicBezTo>
                  <a:pt x="3030" y="11347"/>
                  <a:pt x="11313" y="3063"/>
                  <a:pt x="21532" y="3063"/>
                </a:cubicBezTo>
                <a:cubicBezTo>
                  <a:pt x="21555" y="3063"/>
                  <a:pt x="21577" y="3064"/>
                  <a:pt x="21600" y="3064"/>
                </a:cubicBezTo>
                <a:lnTo>
                  <a:pt x="21600" y="0"/>
                </a:lnTo>
                <a:cubicBezTo>
                  <a:pt x="15635" y="0"/>
                  <a:pt x="10235" y="2418"/>
                  <a:pt x="6326" y="6327"/>
                </a:cubicBezTo>
                <a:cubicBezTo>
                  <a:pt x="4997" y="7657"/>
                  <a:pt x="3839" y="9160"/>
                  <a:pt x="2891" y="10799"/>
                </a:cubicBezTo>
                <a:cubicBezTo>
                  <a:pt x="1052" y="13976"/>
                  <a:pt x="0" y="17665"/>
                  <a:pt x="0" y="21600"/>
                </a:cubicBezTo>
                <a:lnTo>
                  <a:pt x="3030" y="21600"/>
                </a:lnTo>
                <a:cubicBezTo>
                  <a:pt x="3030" y="21589"/>
                  <a:pt x="3030" y="21578"/>
                  <a:pt x="3030" y="21567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anchor="ctr"/>
          <a:lstStyle/>
          <a:p>
            <a:pPr algn="ctr"/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909290" y="2605885"/>
            <a:ext cx="1145346" cy="1009786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小标题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9"/>
          <p:cNvGrpSpPr/>
          <p:nvPr userDrawn="1"/>
        </p:nvGrpSpPr>
        <p:grpSpPr bwMode="auto">
          <a:xfrm>
            <a:off x="2503624" y="2543018"/>
            <a:ext cx="1641044" cy="1602663"/>
            <a:chOff x="0" y="0"/>
            <a:chExt cx="1387872" cy="1387872"/>
          </a:xfrm>
        </p:grpSpPr>
        <p:sp>
          <p:nvSpPr>
            <p:cNvPr id="9" name="同心圆 11"/>
            <p:cNvSpPr>
              <a:spLocks noChangeArrowheads="1"/>
            </p:cNvSpPr>
            <p:nvPr/>
          </p:nvSpPr>
          <p:spPr bwMode="auto">
            <a:xfrm>
              <a:off x="0" y="0"/>
              <a:ext cx="1387872" cy="1387872"/>
            </a:xfrm>
            <a:custGeom>
              <a:avLst/>
              <a:gdLst>
                <a:gd name="G0" fmla="+- 3311 0 0"/>
                <a:gd name="G1" fmla="+- 21600 0 3311"/>
                <a:gd name="G2" fmla="+- 21600 0 3311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3311" y="10800"/>
                  </a:moveTo>
                  <a:cubicBezTo>
                    <a:pt x="3311" y="14936"/>
                    <a:pt x="6664" y="18289"/>
                    <a:pt x="10800" y="18289"/>
                  </a:cubicBezTo>
                  <a:cubicBezTo>
                    <a:pt x="14936" y="18289"/>
                    <a:pt x="18289" y="14936"/>
                    <a:pt x="18289" y="10800"/>
                  </a:cubicBezTo>
                  <a:cubicBezTo>
                    <a:pt x="18289" y="6664"/>
                    <a:pt x="14936" y="3311"/>
                    <a:pt x="10800" y="3311"/>
                  </a:cubicBezTo>
                  <a:cubicBezTo>
                    <a:pt x="6664" y="3311"/>
                    <a:pt x="3311" y="6664"/>
                    <a:pt x="3311" y="10800"/>
                  </a:cubicBezTo>
                  <a:close/>
                </a:path>
              </a:pathLst>
            </a:custGeom>
            <a:solidFill>
              <a:srgbClr val="E44B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395E8A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>
                    <a:lumMod val="50000"/>
                  </a:schemeClr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0" name="空心弧 12"/>
            <p:cNvSpPr>
              <a:spLocks noChangeArrowheads="1"/>
            </p:cNvSpPr>
            <p:nvPr/>
          </p:nvSpPr>
          <p:spPr bwMode="auto">
            <a:xfrm rot="5400000">
              <a:off x="0" y="0"/>
              <a:ext cx="1387872" cy="1387872"/>
            </a:xfrm>
            <a:custGeom>
              <a:avLst/>
              <a:gdLst>
                <a:gd name="G0" fmla="+- 7411 0 0"/>
                <a:gd name="G1" fmla="+- 11796480 0 0"/>
                <a:gd name="G2" fmla="+- 0 0 11796480"/>
                <a:gd name="T0" fmla="*/ 0 256 1"/>
                <a:gd name="T1" fmla="*/ 180 256 1"/>
                <a:gd name="G3" fmla="+- 11796480 T0 T1"/>
                <a:gd name="T2" fmla="*/ 0 256 1"/>
                <a:gd name="T3" fmla="*/ 90 256 1"/>
                <a:gd name="G4" fmla="+- 11796480 T2 T3"/>
                <a:gd name="G5" fmla="*/ G4 2 1"/>
                <a:gd name="T4" fmla="*/ 90 256 1"/>
                <a:gd name="T5" fmla="*/ 0 256 1"/>
                <a:gd name="G6" fmla="+- 11796480 T4 T5"/>
                <a:gd name="G7" fmla="*/ G6 2 1"/>
                <a:gd name="G8" fmla="abs 11796480"/>
                <a:gd name="T6" fmla="*/ 0 256 1"/>
                <a:gd name="T7" fmla="*/ 90 256 1"/>
                <a:gd name="G9" fmla="+- G8 T6 T7"/>
                <a:gd name="G10" fmla="?: G9 G7 G5"/>
                <a:gd name="T8" fmla="*/ 0 256 1"/>
                <a:gd name="T9" fmla="*/ 360 256 1"/>
                <a:gd name="G11" fmla="+- G10 T8 T9"/>
                <a:gd name="G12" fmla="?: G10 G11 G10"/>
                <a:gd name="T10" fmla="*/ 0 256 1"/>
                <a:gd name="T11" fmla="*/ 360 256 1"/>
                <a:gd name="G13" fmla="+- G12 T10 T11"/>
                <a:gd name="G14" fmla="?: G12 G13 G12"/>
                <a:gd name="G15" fmla="+- 0 0 G14"/>
                <a:gd name="G16" fmla="+- 10800 0 0"/>
                <a:gd name="G17" fmla="+- 10800 0 7411"/>
                <a:gd name="G18" fmla="*/ 7411 1 2"/>
                <a:gd name="G19" fmla="+- G18 5400 0"/>
                <a:gd name="G20" fmla="cos G19 11796480"/>
                <a:gd name="G21" fmla="sin G19 11796480"/>
                <a:gd name="G22" fmla="+- G20 10800 0"/>
                <a:gd name="G23" fmla="+- G21 10800 0"/>
                <a:gd name="G24" fmla="+- 10800 0 G20"/>
                <a:gd name="G25" fmla="+- 7411 10800 0"/>
                <a:gd name="G26" fmla="?: G9 G17 G25"/>
                <a:gd name="G27" fmla="?: G9 0 21600"/>
                <a:gd name="G28" fmla="cos 10800 11796480"/>
                <a:gd name="G29" fmla="sin 10800 11796480"/>
                <a:gd name="G30" fmla="sin 7411 11796480"/>
                <a:gd name="G31" fmla="+- G28 10800 0"/>
                <a:gd name="G32" fmla="+- G29 10800 0"/>
                <a:gd name="G33" fmla="+- G30 10800 0"/>
                <a:gd name="G34" fmla="?: G4 0 G31"/>
                <a:gd name="G35" fmla="?: 11796480 G34 0"/>
                <a:gd name="G36" fmla="?: G6 G35 G31"/>
                <a:gd name="G37" fmla="+- 21600 0 G36"/>
                <a:gd name="G38" fmla="?: G4 0 G33"/>
                <a:gd name="G39" fmla="?: 11796480 G38 G32"/>
                <a:gd name="G40" fmla="?: G6 G39 0"/>
                <a:gd name="G41" fmla="?: G4 G32 21600"/>
                <a:gd name="G42" fmla="?: G6 G41 G33"/>
                <a:gd name="T12" fmla="*/ 10800 w 21600"/>
                <a:gd name="T13" fmla="*/ 0 h 21600"/>
                <a:gd name="T14" fmla="*/ 1694 w 21600"/>
                <a:gd name="T15" fmla="*/ 10800 h 21600"/>
                <a:gd name="T16" fmla="*/ 10800 w 21600"/>
                <a:gd name="T17" fmla="*/ 3389 h 21600"/>
                <a:gd name="T18" fmla="*/ 19906 w 21600"/>
                <a:gd name="T19" fmla="*/ 10800 h 21600"/>
                <a:gd name="T20" fmla="*/ G36 w 21600"/>
                <a:gd name="T21" fmla="*/ G40 h 21600"/>
                <a:gd name="T22" fmla="*/ G37 w 21600"/>
                <a:gd name="T23" fmla="*/ G42 h 21600"/>
              </a:gdLst>
              <a:ahLst/>
              <a:cxnLst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T20" t="T21" r="T22" b="T23"/>
              <a:pathLst>
                <a:path w="21600" h="21600">
                  <a:moveTo>
                    <a:pt x="3389" y="10800"/>
                  </a:moveTo>
                  <a:cubicBezTo>
                    <a:pt x="3389" y="6707"/>
                    <a:pt x="6707" y="3389"/>
                    <a:pt x="10800" y="3389"/>
                  </a:cubicBezTo>
                  <a:cubicBezTo>
                    <a:pt x="14892" y="3388"/>
                    <a:pt x="18210" y="6707"/>
                    <a:pt x="18211" y="10799"/>
                  </a:cubicBezTo>
                  <a:lnTo>
                    <a:pt x="21600" y="10800"/>
                  </a:lnTo>
                  <a:cubicBezTo>
                    <a:pt x="21600" y="4835"/>
                    <a:pt x="16764" y="0"/>
                    <a:pt x="10800" y="0"/>
                  </a:cubicBezTo>
                  <a:cubicBezTo>
                    <a:pt x="4835" y="0"/>
                    <a:pt x="0" y="4835"/>
                    <a:pt x="0" y="10800"/>
                  </a:cubicBezTo>
                  <a:close/>
                </a:path>
              </a:pathLst>
            </a:custGeom>
            <a:solidFill>
              <a:schemeClr val="bg1">
                <a:lumMod val="75000"/>
                <a:alpha val="34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395E8A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>
                    <a:lumMod val="50000"/>
                  </a:schemeClr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11" name="文本框 19"/>
          <p:cNvSpPr>
            <a:spLocks noChangeArrowheads="1"/>
          </p:cNvSpPr>
          <p:nvPr userDrawn="1"/>
        </p:nvSpPr>
        <p:spPr bwMode="auto">
          <a:xfrm>
            <a:off x="2858240" y="2990114"/>
            <a:ext cx="956343" cy="6929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7086" tIns="53545" rIns="107086" bIns="53545">
            <a:spAutoFit/>
          </a:bodyPr>
          <a:lstStyle/>
          <a:p>
            <a:pPr algn="ctr"/>
            <a:r>
              <a:rPr lang="en-US" sz="38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01</a:t>
            </a:r>
            <a:endParaRPr lang="zh-CN" altLang="en-US" sz="3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小标题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13"/>
          <p:cNvGrpSpPr/>
          <p:nvPr userDrawn="1"/>
        </p:nvGrpSpPr>
        <p:grpSpPr bwMode="auto">
          <a:xfrm>
            <a:off x="2516128" y="2530976"/>
            <a:ext cx="1641044" cy="1602663"/>
            <a:chOff x="0" y="0"/>
            <a:chExt cx="1387872" cy="1387872"/>
          </a:xfrm>
        </p:grpSpPr>
        <p:sp>
          <p:nvSpPr>
            <p:cNvPr id="11" name="同心圆 14"/>
            <p:cNvSpPr>
              <a:spLocks noChangeArrowheads="1"/>
            </p:cNvSpPr>
            <p:nvPr/>
          </p:nvSpPr>
          <p:spPr bwMode="auto">
            <a:xfrm>
              <a:off x="0" y="0"/>
              <a:ext cx="1387872" cy="1387872"/>
            </a:xfrm>
            <a:custGeom>
              <a:avLst/>
              <a:gdLst>
                <a:gd name="G0" fmla="+- 3311 0 0"/>
                <a:gd name="G1" fmla="+- 21600 0 3311"/>
                <a:gd name="G2" fmla="+- 21600 0 3311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3311" y="10800"/>
                  </a:moveTo>
                  <a:cubicBezTo>
                    <a:pt x="3311" y="14936"/>
                    <a:pt x="6664" y="18289"/>
                    <a:pt x="10800" y="18289"/>
                  </a:cubicBezTo>
                  <a:cubicBezTo>
                    <a:pt x="14936" y="18289"/>
                    <a:pt x="18289" y="14936"/>
                    <a:pt x="18289" y="10800"/>
                  </a:cubicBezTo>
                  <a:cubicBezTo>
                    <a:pt x="18289" y="6664"/>
                    <a:pt x="14936" y="3311"/>
                    <a:pt x="10800" y="3311"/>
                  </a:cubicBezTo>
                  <a:cubicBezTo>
                    <a:pt x="6664" y="3311"/>
                    <a:pt x="3311" y="6664"/>
                    <a:pt x="3311" y="10800"/>
                  </a:cubicBezTo>
                  <a:close/>
                </a:path>
              </a:pathLst>
            </a:custGeom>
            <a:solidFill>
              <a:srgbClr val="02918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395E8A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>
                    <a:lumMod val="50000"/>
                  </a:schemeClr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2" name="空心弧 15"/>
            <p:cNvSpPr>
              <a:spLocks noChangeArrowheads="1"/>
            </p:cNvSpPr>
            <p:nvPr/>
          </p:nvSpPr>
          <p:spPr bwMode="auto">
            <a:xfrm rot="5400000">
              <a:off x="0" y="0"/>
              <a:ext cx="1387872" cy="1387872"/>
            </a:xfrm>
            <a:custGeom>
              <a:avLst/>
              <a:gdLst>
                <a:gd name="G0" fmla="+- 7506 0 0"/>
                <a:gd name="G1" fmla="+- 11796480 0 0"/>
                <a:gd name="G2" fmla="+- 0 0 11796480"/>
                <a:gd name="T0" fmla="*/ 0 256 1"/>
                <a:gd name="T1" fmla="*/ 180 256 1"/>
                <a:gd name="G3" fmla="+- 11796480 T0 T1"/>
                <a:gd name="T2" fmla="*/ 0 256 1"/>
                <a:gd name="T3" fmla="*/ 90 256 1"/>
                <a:gd name="G4" fmla="+- 11796480 T2 T3"/>
                <a:gd name="G5" fmla="*/ G4 2 1"/>
                <a:gd name="T4" fmla="*/ 90 256 1"/>
                <a:gd name="T5" fmla="*/ 0 256 1"/>
                <a:gd name="G6" fmla="+- 11796480 T4 T5"/>
                <a:gd name="G7" fmla="*/ G6 2 1"/>
                <a:gd name="G8" fmla="abs 11796480"/>
                <a:gd name="T6" fmla="*/ 0 256 1"/>
                <a:gd name="T7" fmla="*/ 90 256 1"/>
                <a:gd name="G9" fmla="+- G8 T6 T7"/>
                <a:gd name="G10" fmla="?: G9 G7 G5"/>
                <a:gd name="T8" fmla="*/ 0 256 1"/>
                <a:gd name="T9" fmla="*/ 360 256 1"/>
                <a:gd name="G11" fmla="+- G10 T8 T9"/>
                <a:gd name="G12" fmla="?: G10 G11 G10"/>
                <a:gd name="T10" fmla="*/ 0 256 1"/>
                <a:gd name="T11" fmla="*/ 360 256 1"/>
                <a:gd name="G13" fmla="+- G12 T10 T11"/>
                <a:gd name="G14" fmla="?: G12 G13 G12"/>
                <a:gd name="G15" fmla="+- 0 0 G14"/>
                <a:gd name="G16" fmla="+- 10800 0 0"/>
                <a:gd name="G17" fmla="+- 10800 0 7506"/>
                <a:gd name="G18" fmla="*/ 7506 1 2"/>
                <a:gd name="G19" fmla="+- G18 5400 0"/>
                <a:gd name="G20" fmla="cos G19 11796480"/>
                <a:gd name="G21" fmla="sin G19 11796480"/>
                <a:gd name="G22" fmla="+- G20 10800 0"/>
                <a:gd name="G23" fmla="+- G21 10800 0"/>
                <a:gd name="G24" fmla="+- 10800 0 G20"/>
                <a:gd name="G25" fmla="+- 7506 10800 0"/>
                <a:gd name="G26" fmla="?: G9 G17 G25"/>
                <a:gd name="G27" fmla="?: G9 0 21600"/>
                <a:gd name="G28" fmla="cos 10800 11796480"/>
                <a:gd name="G29" fmla="sin 10800 11796480"/>
                <a:gd name="G30" fmla="sin 7506 11796480"/>
                <a:gd name="G31" fmla="+- G28 10800 0"/>
                <a:gd name="G32" fmla="+- G29 10800 0"/>
                <a:gd name="G33" fmla="+- G30 10800 0"/>
                <a:gd name="G34" fmla="?: G4 0 G31"/>
                <a:gd name="G35" fmla="?: 11796480 G34 0"/>
                <a:gd name="G36" fmla="?: G6 G35 G31"/>
                <a:gd name="G37" fmla="+- 21600 0 G36"/>
                <a:gd name="G38" fmla="?: G4 0 G33"/>
                <a:gd name="G39" fmla="?: 11796480 G38 G32"/>
                <a:gd name="G40" fmla="?: G6 G39 0"/>
                <a:gd name="G41" fmla="?: G4 G32 21600"/>
                <a:gd name="G42" fmla="?: G6 G41 G33"/>
                <a:gd name="T12" fmla="*/ 10800 w 21600"/>
                <a:gd name="T13" fmla="*/ 0 h 21600"/>
                <a:gd name="T14" fmla="*/ 1647 w 21600"/>
                <a:gd name="T15" fmla="*/ 10800 h 21600"/>
                <a:gd name="T16" fmla="*/ 10800 w 21600"/>
                <a:gd name="T17" fmla="*/ 3294 h 21600"/>
                <a:gd name="T18" fmla="*/ 19953 w 21600"/>
                <a:gd name="T19" fmla="*/ 10800 h 21600"/>
                <a:gd name="T20" fmla="*/ G36 w 21600"/>
                <a:gd name="T21" fmla="*/ G40 h 21600"/>
                <a:gd name="T22" fmla="*/ G37 w 21600"/>
                <a:gd name="T23" fmla="*/ G42 h 21600"/>
              </a:gdLst>
              <a:ahLst/>
              <a:cxnLst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T20" t="T21" r="T22" b="T23"/>
              <a:pathLst>
                <a:path w="21600" h="21600">
                  <a:moveTo>
                    <a:pt x="3294" y="10800"/>
                  </a:moveTo>
                  <a:cubicBezTo>
                    <a:pt x="3294" y="6654"/>
                    <a:pt x="6654" y="3294"/>
                    <a:pt x="10800" y="3294"/>
                  </a:cubicBezTo>
                  <a:cubicBezTo>
                    <a:pt x="14945" y="3293"/>
                    <a:pt x="18305" y="6654"/>
                    <a:pt x="18306" y="10799"/>
                  </a:cubicBezTo>
                  <a:lnTo>
                    <a:pt x="21600" y="10800"/>
                  </a:lnTo>
                  <a:cubicBezTo>
                    <a:pt x="21600" y="4835"/>
                    <a:pt x="16764" y="0"/>
                    <a:pt x="10800" y="0"/>
                  </a:cubicBezTo>
                  <a:cubicBezTo>
                    <a:pt x="4835" y="0"/>
                    <a:pt x="0" y="4835"/>
                    <a:pt x="0" y="10800"/>
                  </a:cubicBezTo>
                  <a:close/>
                </a:path>
              </a:pathLst>
            </a:custGeom>
            <a:solidFill>
              <a:schemeClr val="accent6">
                <a:lumMod val="20000"/>
                <a:lumOff val="80000"/>
                <a:alpha val="49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395E8A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>
                    <a:lumMod val="50000"/>
                  </a:schemeClr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13" name="文本框 19"/>
          <p:cNvSpPr>
            <a:spLocks noChangeArrowheads="1"/>
          </p:cNvSpPr>
          <p:nvPr userDrawn="1"/>
        </p:nvSpPr>
        <p:spPr bwMode="auto">
          <a:xfrm>
            <a:off x="2876089" y="3000622"/>
            <a:ext cx="956343" cy="6929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7086" tIns="53545" rIns="107086" bIns="53545">
            <a:spAutoFit/>
          </a:bodyPr>
          <a:lstStyle/>
          <a:p>
            <a:pPr algn="ctr"/>
            <a:r>
              <a:rPr lang="en-US" sz="38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02</a:t>
            </a:r>
            <a:endParaRPr lang="zh-CN" altLang="en-US" sz="3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小标题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9"/>
          <p:cNvGrpSpPr/>
          <p:nvPr userDrawn="1"/>
        </p:nvGrpSpPr>
        <p:grpSpPr bwMode="auto">
          <a:xfrm>
            <a:off x="2510295" y="2543017"/>
            <a:ext cx="1641044" cy="1602663"/>
            <a:chOff x="0" y="0"/>
            <a:chExt cx="1387872" cy="1387872"/>
          </a:xfrm>
        </p:grpSpPr>
        <p:sp>
          <p:nvSpPr>
            <p:cNvPr id="7" name="同心圆 11"/>
            <p:cNvSpPr>
              <a:spLocks noChangeArrowheads="1"/>
            </p:cNvSpPr>
            <p:nvPr/>
          </p:nvSpPr>
          <p:spPr bwMode="auto">
            <a:xfrm>
              <a:off x="0" y="0"/>
              <a:ext cx="1387872" cy="1387872"/>
            </a:xfrm>
            <a:custGeom>
              <a:avLst/>
              <a:gdLst>
                <a:gd name="G0" fmla="+- 3311 0 0"/>
                <a:gd name="G1" fmla="+- 21600 0 3311"/>
                <a:gd name="G2" fmla="+- 21600 0 3311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3311" y="10800"/>
                  </a:moveTo>
                  <a:cubicBezTo>
                    <a:pt x="3311" y="14936"/>
                    <a:pt x="6664" y="18289"/>
                    <a:pt x="10800" y="18289"/>
                  </a:cubicBezTo>
                  <a:cubicBezTo>
                    <a:pt x="14936" y="18289"/>
                    <a:pt x="18289" y="14936"/>
                    <a:pt x="18289" y="10800"/>
                  </a:cubicBezTo>
                  <a:cubicBezTo>
                    <a:pt x="18289" y="6664"/>
                    <a:pt x="14936" y="3311"/>
                    <a:pt x="10800" y="3311"/>
                  </a:cubicBezTo>
                  <a:cubicBezTo>
                    <a:pt x="6664" y="3311"/>
                    <a:pt x="3311" y="6664"/>
                    <a:pt x="3311" y="10800"/>
                  </a:cubicBezTo>
                  <a:close/>
                </a:path>
              </a:pathLst>
            </a:custGeom>
            <a:solidFill>
              <a:srgbClr val="F473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395E8A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>
                    <a:lumMod val="50000"/>
                  </a:schemeClr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8" name="空心弧 12"/>
            <p:cNvSpPr>
              <a:spLocks noChangeArrowheads="1"/>
            </p:cNvSpPr>
            <p:nvPr/>
          </p:nvSpPr>
          <p:spPr bwMode="auto">
            <a:xfrm rot="5400000">
              <a:off x="0" y="0"/>
              <a:ext cx="1387872" cy="1387872"/>
            </a:xfrm>
            <a:custGeom>
              <a:avLst/>
              <a:gdLst>
                <a:gd name="G0" fmla="+- 7411 0 0"/>
                <a:gd name="G1" fmla="+- 11796480 0 0"/>
                <a:gd name="G2" fmla="+- 0 0 11796480"/>
                <a:gd name="T0" fmla="*/ 0 256 1"/>
                <a:gd name="T1" fmla="*/ 180 256 1"/>
                <a:gd name="G3" fmla="+- 11796480 T0 T1"/>
                <a:gd name="T2" fmla="*/ 0 256 1"/>
                <a:gd name="T3" fmla="*/ 90 256 1"/>
                <a:gd name="G4" fmla="+- 11796480 T2 T3"/>
                <a:gd name="G5" fmla="*/ G4 2 1"/>
                <a:gd name="T4" fmla="*/ 90 256 1"/>
                <a:gd name="T5" fmla="*/ 0 256 1"/>
                <a:gd name="G6" fmla="+- 11796480 T4 T5"/>
                <a:gd name="G7" fmla="*/ G6 2 1"/>
                <a:gd name="G8" fmla="abs 11796480"/>
                <a:gd name="T6" fmla="*/ 0 256 1"/>
                <a:gd name="T7" fmla="*/ 90 256 1"/>
                <a:gd name="G9" fmla="+- G8 T6 T7"/>
                <a:gd name="G10" fmla="?: G9 G7 G5"/>
                <a:gd name="T8" fmla="*/ 0 256 1"/>
                <a:gd name="T9" fmla="*/ 360 256 1"/>
                <a:gd name="G11" fmla="+- G10 T8 T9"/>
                <a:gd name="G12" fmla="?: G10 G11 G10"/>
                <a:gd name="T10" fmla="*/ 0 256 1"/>
                <a:gd name="T11" fmla="*/ 360 256 1"/>
                <a:gd name="G13" fmla="+- G12 T10 T11"/>
                <a:gd name="G14" fmla="?: G12 G13 G12"/>
                <a:gd name="G15" fmla="+- 0 0 G14"/>
                <a:gd name="G16" fmla="+- 10800 0 0"/>
                <a:gd name="G17" fmla="+- 10800 0 7411"/>
                <a:gd name="G18" fmla="*/ 7411 1 2"/>
                <a:gd name="G19" fmla="+- G18 5400 0"/>
                <a:gd name="G20" fmla="cos G19 11796480"/>
                <a:gd name="G21" fmla="sin G19 11796480"/>
                <a:gd name="G22" fmla="+- G20 10800 0"/>
                <a:gd name="G23" fmla="+- G21 10800 0"/>
                <a:gd name="G24" fmla="+- 10800 0 G20"/>
                <a:gd name="G25" fmla="+- 7411 10800 0"/>
                <a:gd name="G26" fmla="?: G9 G17 G25"/>
                <a:gd name="G27" fmla="?: G9 0 21600"/>
                <a:gd name="G28" fmla="cos 10800 11796480"/>
                <a:gd name="G29" fmla="sin 10800 11796480"/>
                <a:gd name="G30" fmla="sin 7411 11796480"/>
                <a:gd name="G31" fmla="+- G28 10800 0"/>
                <a:gd name="G32" fmla="+- G29 10800 0"/>
                <a:gd name="G33" fmla="+- G30 10800 0"/>
                <a:gd name="G34" fmla="?: G4 0 G31"/>
                <a:gd name="G35" fmla="?: 11796480 G34 0"/>
                <a:gd name="G36" fmla="?: G6 G35 G31"/>
                <a:gd name="G37" fmla="+- 21600 0 G36"/>
                <a:gd name="G38" fmla="?: G4 0 G33"/>
                <a:gd name="G39" fmla="?: 11796480 G38 G32"/>
                <a:gd name="G40" fmla="?: G6 G39 0"/>
                <a:gd name="G41" fmla="?: G4 G32 21600"/>
                <a:gd name="G42" fmla="?: G6 G41 G33"/>
                <a:gd name="T12" fmla="*/ 10800 w 21600"/>
                <a:gd name="T13" fmla="*/ 0 h 21600"/>
                <a:gd name="T14" fmla="*/ 1694 w 21600"/>
                <a:gd name="T15" fmla="*/ 10800 h 21600"/>
                <a:gd name="T16" fmla="*/ 10800 w 21600"/>
                <a:gd name="T17" fmla="*/ 3389 h 21600"/>
                <a:gd name="T18" fmla="*/ 19906 w 21600"/>
                <a:gd name="T19" fmla="*/ 10800 h 21600"/>
                <a:gd name="T20" fmla="*/ G36 w 21600"/>
                <a:gd name="T21" fmla="*/ G40 h 21600"/>
                <a:gd name="T22" fmla="*/ G37 w 21600"/>
                <a:gd name="T23" fmla="*/ G42 h 21600"/>
              </a:gdLst>
              <a:ahLst/>
              <a:cxnLst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T20" t="T21" r="T22" b="T23"/>
              <a:pathLst>
                <a:path w="21600" h="21600">
                  <a:moveTo>
                    <a:pt x="3389" y="10800"/>
                  </a:moveTo>
                  <a:cubicBezTo>
                    <a:pt x="3389" y="6707"/>
                    <a:pt x="6707" y="3389"/>
                    <a:pt x="10800" y="3389"/>
                  </a:cubicBezTo>
                  <a:cubicBezTo>
                    <a:pt x="14892" y="3388"/>
                    <a:pt x="18210" y="6707"/>
                    <a:pt x="18211" y="10799"/>
                  </a:cubicBezTo>
                  <a:lnTo>
                    <a:pt x="21600" y="10800"/>
                  </a:lnTo>
                  <a:cubicBezTo>
                    <a:pt x="21600" y="4835"/>
                    <a:pt x="16764" y="0"/>
                    <a:pt x="10800" y="0"/>
                  </a:cubicBezTo>
                  <a:cubicBezTo>
                    <a:pt x="4835" y="0"/>
                    <a:pt x="0" y="4835"/>
                    <a:pt x="0" y="10800"/>
                  </a:cubicBezTo>
                  <a:close/>
                </a:path>
              </a:pathLst>
            </a:custGeom>
            <a:solidFill>
              <a:srgbClr val="00B0F0">
                <a:alpha val="48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395E8A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>
                    <a:lumMod val="50000"/>
                  </a:schemeClr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9" name="文本框 19"/>
          <p:cNvSpPr>
            <a:spLocks noChangeArrowheads="1"/>
          </p:cNvSpPr>
          <p:nvPr userDrawn="1"/>
        </p:nvSpPr>
        <p:spPr bwMode="auto">
          <a:xfrm>
            <a:off x="2888919" y="3006620"/>
            <a:ext cx="956343" cy="6929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7086" tIns="53545" rIns="107086" bIns="53545">
            <a:spAutoFit/>
          </a:bodyPr>
          <a:lstStyle/>
          <a:p>
            <a:pPr algn="ctr"/>
            <a:r>
              <a:rPr lang="en-US" sz="38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03</a:t>
            </a:r>
            <a:endParaRPr lang="zh-CN" altLang="en-US" sz="3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小标题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13"/>
          <p:cNvGrpSpPr/>
          <p:nvPr userDrawn="1"/>
        </p:nvGrpSpPr>
        <p:grpSpPr bwMode="auto">
          <a:xfrm>
            <a:off x="2516909" y="2530984"/>
            <a:ext cx="1641044" cy="1602663"/>
            <a:chOff x="0" y="0"/>
            <a:chExt cx="1387872" cy="1387872"/>
          </a:xfrm>
        </p:grpSpPr>
        <p:sp>
          <p:nvSpPr>
            <p:cNvPr id="6" name="同心圆 14"/>
            <p:cNvSpPr>
              <a:spLocks noChangeArrowheads="1"/>
            </p:cNvSpPr>
            <p:nvPr/>
          </p:nvSpPr>
          <p:spPr bwMode="auto">
            <a:xfrm>
              <a:off x="0" y="0"/>
              <a:ext cx="1387872" cy="1387872"/>
            </a:xfrm>
            <a:custGeom>
              <a:avLst/>
              <a:gdLst>
                <a:gd name="G0" fmla="+- 3311 0 0"/>
                <a:gd name="G1" fmla="+- 21600 0 3311"/>
                <a:gd name="G2" fmla="+- 21600 0 3311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3311" y="10800"/>
                  </a:moveTo>
                  <a:cubicBezTo>
                    <a:pt x="3311" y="14936"/>
                    <a:pt x="6664" y="18289"/>
                    <a:pt x="10800" y="18289"/>
                  </a:cubicBezTo>
                  <a:cubicBezTo>
                    <a:pt x="14936" y="18289"/>
                    <a:pt x="18289" y="14936"/>
                    <a:pt x="18289" y="10800"/>
                  </a:cubicBezTo>
                  <a:cubicBezTo>
                    <a:pt x="18289" y="6664"/>
                    <a:pt x="14936" y="3311"/>
                    <a:pt x="10800" y="3311"/>
                  </a:cubicBezTo>
                  <a:cubicBezTo>
                    <a:pt x="6664" y="3311"/>
                    <a:pt x="3311" y="6664"/>
                    <a:pt x="3311" y="10800"/>
                  </a:cubicBezTo>
                  <a:close/>
                </a:path>
              </a:pathLst>
            </a:custGeom>
            <a:solidFill>
              <a:srgbClr val="01567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395E8A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>
                    <a:lumMod val="50000"/>
                  </a:schemeClr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" name="空心弧 15"/>
            <p:cNvSpPr>
              <a:spLocks noChangeArrowheads="1"/>
            </p:cNvSpPr>
            <p:nvPr/>
          </p:nvSpPr>
          <p:spPr bwMode="auto">
            <a:xfrm rot="5400000">
              <a:off x="0" y="0"/>
              <a:ext cx="1387872" cy="1387872"/>
            </a:xfrm>
            <a:custGeom>
              <a:avLst/>
              <a:gdLst>
                <a:gd name="G0" fmla="+- 7506 0 0"/>
                <a:gd name="G1" fmla="+- 11796480 0 0"/>
                <a:gd name="G2" fmla="+- 0 0 11796480"/>
                <a:gd name="T0" fmla="*/ 0 256 1"/>
                <a:gd name="T1" fmla="*/ 180 256 1"/>
                <a:gd name="G3" fmla="+- 11796480 T0 T1"/>
                <a:gd name="T2" fmla="*/ 0 256 1"/>
                <a:gd name="T3" fmla="*/ 90 256 1"/>
                <a:gd name="G4" fmla="+- 11796480 T2 T3"/>
                <a:gd name="G5" fmla="*/ G4 2 1"/>
                <a:gd name="T4" fmla="*/ 90 256 1"/>
                <a:gd name="T5" fmla="*/ 0 256 1"/>
                <a:gd name="G6" fmla="+- 11796480 T4 T5"/>
                <a:gd name="G7" fmla="*/ G6 2 1"/>
                <a:gd name="G8" fmla="abs 11796480"/>
                <a:gd name="T6" fmla="*/ 0 256 1"/>
                <a:gd name="T7" fmla="*/ 90 256 1"/>
                <a:gd name="G9" fmla="+- G8 T6 T7"/>
                <a:gd name="G10" fmla="?: G9 G7 G5"/>
                <a:gd name="T8" fmla="*/ 0 256 1"/>
                <a:gd name="T9" fmla="*/ 360 256 1"/>
                <a:gd name="G11" fmla="+- G10 T8 T9"/>
                <a:gd name="G12" fmla="?: G10 G11 G10"/>
                <a:gd name="T10" fmla="*/ 0 256 1"/>
                <a:gd name="T11" fmla="*/ 360 256 1"/>
                <a:gd name="G13" fmla="+- G12 T10 T11"/>
                <a:gd name="G14" fmla="?: G12 G13 G12"/>
                <a:gd name="G15" fmla="+- 0 0 G14"/>
                <a:gd name="G16" fmla="+- 10800 0 0"/>
                <a:gd name="G17" fmla="+- 10800 0 7506"/>
                <a:gd name="G18" fmla="*/ 7506 1 2"/>
                <a:gd name="G19" fmla="+- G18 5400 0"/>
                <a:gd name="G20" fmla="cos G19 11796480"/>
                <a:gd name="G21" fmla="sin G19 11796480"/>
                <a:gd name="G22" fmla="+- G20 10800 0"/>
                <a:gd name="G23" fmla="+- G21 10800 0"/>
                <a:gd name="G24" fmla="+- 10800 0 G20"/>
                <a:gd name="G25" fmla="+- 7506 10800 0"/>
                <a:gd name="G26" fmla="?: G9 G17 G25"/>
                <a:gd name="G27" fmla="?: G9 0 21600"/>
                <a:gd name="G28" fmla="cos 10800 11796480"/>
                <a:gd name="G29" fmla="sin 10800 11796480"/>
                <a:gd name="G30" fmla="sin 7506 11796480"/>
                <a:gd name="G31" fmla="+- G28 10800 0"/>
                <a:gd name="G32" fmla="+- G29 10800 0"/>
                <a:gd name="G33" fmla="+- G30 10800 0"/>
                <a:gd name="G34" fmla="?: G4 0 G31"/>
                <a:gd name="G35" fmla="?: 11796480 G34 0"/>
                <a:gd name="G36" fmla="?: G6 G35 G31"/>
                <a:gd name="G37" fmla="+- 21600 0 G36"/>
                <a:gd name="G38" fmla="?: G4 0 G33"/>
                <a:gd name="G39" fmla="?: 11796480 G38 G32"/>
                <a:gd name="G40" fmla="?: G6 G39 0"/>
                <a:gd name="G41" fmla="?: G4 G32 21600"/>
                <a:gd name="G42" fmla="?: G6 G41 G33"/>
                <a:gd name="T12" fmla="*/ 10800 w 21600"/>
                <a:gd name="T13" fmla="*/ 0 h 21600"/>
                <a:gd name="T14" fmla="*/ 1647 w 21600"/>
                <a:gd name="T15" fmla="*/ 10800 h 21600"/>
                <a:gd name="T16" fmla="*/ 10800 w 21600"/>
                <a:gd name="T17" fmla="*/ 3294 h 21600"/>
                <a:gd name="T18" fmla="*/ 19953 w 21600"/>
                <a:gd name="T19" fmla="*/ 10800 h 21600"/>
                <a:gd name="T20" fmla="*/ G36 w 21600"/>
                <a:gd name="T21" fmla="*/ G40 h 21600"/>
                <a:gd name="T22" fmla="*/ G37 w 21600"/>
                <a:gd name="T23" fmla="*/ G42 h 21600"/>
              </a:gdLst>
              <a:ahLst/>
              <a:cxnLst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T20" t="T21" r="T22" b="T23"/>
              <a:pathLst>
                <a:path w="21600" h="21600">
                  <a:moveTo>
                    <a:pt x="3294" y="10800"/>
                  </a:moveTo>
                  <a:cubicBezTo>
                    <a:pt x="3294" y="6654"/>
                    <a:pt x="6654" y="3294"/>
                    <a:pt x="10800" y="3294"/>
                  </a:cubicBezTo>
                  <a:cubicBezTo>
                    <a:pt x="14945" y="3293"/>
                    <a:pt x="18305" y="6654"/>
                    <a:pt x="18306" y="10799"/>
                  </a:cubicBezTo>
                  <a:lnTo>
                    <a:pt x="21600" y="10800"/>
                  </a:lnTo>
                  <a:cubicBezTo>
                    <a:pt x="21600" y="4835"/>
                    <a:pt x="16764" y="0"/>
                    <a:pt x="10800" y="0"/>
                  </a:cubicBezTo>
                  <a:cubicBezTo>
                    <a:pt x="4835" y="0"/>
                    <a:pt x="0" y="4835"/>
                    <a:pt x="0" y="10800"/>
                  </a:cubicBezTo>
                  <a:close/>
                </a:path>
              </a:pathLst>
            </a:custGeom>
            <a:solidFill>
              <a:schemeClr val="accent6">
                <a:lumMod val="20000"/>
                <a:lumOff val="80000"/>
                <a:alpha val="48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395E8A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>
                    <a:lumMod val="50000"/>
                  </a:schemeClr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8" name="文本框 19"/>
          <p:cNvSpPr>
            <a:spLocks noChangeArrowheads="1"/>
          </p:cNvSpPr>
          <p:nvPr userDrawn="1"/>
        </p:nvSpPr>
        <p:spPr bwMode="auto">
          <a:xfrm>
            <a:off x="2865899" y="2978080"/>
            <a:ext cx="956343" cy="6929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7086" tIns="53545" rIns="107086" bIns="53545">
            <a:spAutoFit/>
          </a:bodyPr>
          <a:lstStyle/>
          <a:p>
            <a:pPr algn="ctr"/>
            <a:r>
              <a:rPr lang="en-US" sz="38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04</a:t>
            </a:r>
            <a:endParaRPr lang="zh-CN" altLang="en-US" sz="3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7" Type="http://schemas.openxmlformats.org/officeDocument/2006/relationships/theme" Target="../theme/theme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2"/>
          <p:cNvSpPr/>
          <p:nvPr userDrawn="1"/>
        </p:nvSpPr>
        <p:spPr>
          <a:xfrm>
            <a:off x="-63517" y="-25400"/>
            <a:ext cx="12326274" cy="630070"/>
          </a:xfrm>
          <a:custGeom>
            <a:avLst/>
            <a:gdLst/>
            <a:ahLst/>
            <a:cxnLst/>
            <a:rect l="l" t="t" r="r" b="b"/>
            <a:pathLst>
              <a:path w="11692879" h="630070">
                <a:moveTo>
                  <a:pt x="0" y="9016"/>
                </a:moveTo>
                <a:cubicBezTo>
                  <a:pt x="0" y="4036"/>
                  <a:pt x="4036" y="0"/>
                  <a:pt x="9016" y="0"/>
                </a:cubicBezTo>
                <a:lnTo>
                  <a:pt x="11683864" y="0"/>
                </a:lnTo>
                <a:cubicBezTo>
                  <a:pt x="11688843" y="0"/>
                  <a:pt x="11692879" y="4037"/>
                  <a:pt x="11692879" y="9016"/>
                </a:cubicBezTo>
                <a:lnTo>
                  <a:pt x="11692879" y="621054"/>
                </a:lnTo>
                <a:cubicBezTo>
                  <a:pt x="11692879" y="626033"/>
                  <a:pt x="11688843" y="630069"/>
                  <a:pt x="11683864" y="630070"/>
                </a:cubicBezTo>
                <a:lnTo>
                  <a:pt x="9016" y="630070"/>
                </a:lnTo>
                <a:cubicBezTo>
                  <a:pt x="6624" y="630070"/>
                  <a:pt x="4331" y="629120"/>
                  <a:pt x="2641" y="627429"/>
                </a:cubicBezTo>
                <a:cubicBezTo>
                  <a:pt x="950" y="625738"/>
                  <a:pt x="0" y="623445"/>
                  <a:pt x="0" y="621054"/>
                </a:cubicBezTo>
                <a:lnTo>
                  <a:pt x="0" y="9016"/>
                </a:lnTo>
                <a:close/>
              </a:path>
            </a:pathLst>
          </a:custGeom>
          <a:solidFill>
            <a:srgbClr val="FFFFFF">
              <a:alpha val="0"/>
            </a:srgbClr>
          </a:solidFill>
          <a:ln w="19050">
            <a:solidFill>
              <a:srgbClr val="5B9BD5"/>
            </a:solidFill>
            <a:prstDash val="solid"/>
            <a:miter/>
          </a:ln>
        </p:spPr>
        <p:txBody>
          <a:bodyPr lIns="127000" rIns="127000" rtlCol="0" anchor="ctr"/>
          <a:lstStyle/>
          <a:p>
            <a:pPr algn="l"/>
            <a:endParaRPr lang="en-US" sz="1100"/>
          </a:p>
        </p:txBody>
      </p:sp>
      <p:sp>
        <p:nvSpPr>
          <p:cNvPr id="8" name="Freeform 3"/>
          <p:cNvSpPr/>
          <p:nvPr userDrawn="1"/>
        </p:nvSpPr>
        <p:spPr>
          <a:xfrm>
            <a:off x="-63390" y="-25400"/>
            <a:ext cx="9076762" cy="565647"/>
          </a:xfrm>
          <a:custGeom>
            <a:avLst/>
            <a:gdLst/>
            <a:ahLst/>
            <a:cxnLst/>
            <a:rect l="l" t="t" r="r" b="b"/>
            <a:pathLst>
              <a:path w="8117756" h="565647">
                <a:moveTo>
                  <a:pt x="0" y="8303"/>
                </a:moveTo>
                <a:cubicBezTo>
                  <a:pt x="0" y="3718"/>
                  <a:pt x="3718" y="0"/>
                  <a:pt x="8303" y="0"/>
                </a:cubicBezTo>
                <a:lnTo>
                  <a:pt x="8109452" y="0"/>
                </a:lnTo>
                <a:cubicBezTo>
                  <a:pt x="8114038" y="0"/>
                  <a:pt x="8117756" y="3718"/>
                  <a:pt x="8117756" y="8303"/>
                </a:cubicBezTo>
                <a:lnTo>
                  <a:pt x="8117756" y="557344"/>
                </a:lnTo>
                <a:cubicBezTo>
                  <a:pt x="8117756" y="561930"/>
                  <a:pt x="8114038" y="565647"/>
                  <a:pt x="8109452" y="565647"/>
                </a:cubicBezTo>
                <a:lnTo>
                  <a:pt x="8303" y="565647"/>
                </a:lnTo>
                <a:cubicBezTo>
                  <a:pt x="6101" y="565647"/>
                  <a:pt x="3989" y="564772"/>
                  <a:pt x="2432" y="563215"/>
                </a:cubicBezTo>
                <a:cubicBezTo>
                  <a:pt x="875" y="561658"/>
                  <a:pt x="0" y="559546"/>
                  <a:pt x="0" y="557344"/>
                </a:cubicBezTo>
                <a:lnTo>
                  <a:pt x="0" y="8303"/>
                </a:lnTo>
                <a:close/>
              </a:path>
            </a:pathLst>
          </a:custGeom>
          <a:solidFill>
            <a:srgbClr val="5B9BD5"/>
          </a:solidFill>
          <a:ln w="19050">
            <a:solidFill>
              <a:srgbClr val="5B9BD5"/>
            </a:solidFill>
            <a:prstDash val="solid"/>
            <a:miter/>
          </a:ln>
        </p:spPr>
        <p:txBody>
          <a:bodyPr lIns="127000" rIns="127000" rtlCol="0" anchor="ctr"/>
          <a:lstStyle/>
          <a:p>
            <a:pPr algn="l"/>
            <a:endParaRPr lang="en-US" sz="1100"/>
          </a:p>
        </p:txBody>
      </p:sp>
      <p:sp>
        <p:nvSpPr>
          <p:cNvPr id="10" name="Freeform 12"/>
          <p:cNvSpPr/>
          <p:nvPr userDrawn="1"/>
        </p:nvSpPr>
        <p:spPr>
          <a:xfrm>
            <a:off x="11495313" y="2"/>
            <a:ext cx="767443" cy="538842"/>
          </a:xfrm>
          <a:custGeom>
            <a:avLst/>
            <a:gdLst/>
            <a:ahLst/>
            <a:cxnLst/>
            <a:rect l="l" t="t" r="r" b="b"/>
            <a:pathLst>
              <a:path w="1439734" h="565455">
                <a:moveTo>
                  <a:pt x="0" y="8289"/>
                </a:moveTo>
                <a:cubicBezTo>
                  <a:pt x="0" y="6091"/>
                  <a:pt x="873" y="3982"/>
                  <a:pt x="2428" y="2428"/>
                </a:cubicBezTo>
                <a:cubicBezTo>
                  <a:pt x="3982" y="873"/>
                  <a:pt x="6091" y="0"/>
                  <a:pt x="8289" y="0"/>
                </a:cubicBezTo>
                <a:lnTo>
                  <a:pt x="1431445" y="0"/>
                </a:lnTo>
                <a:cubicBezTo>
                  <a:pt x="1433643" y="0"/>
                  <a:pt x="1435752" y="873"/>
                  <a:pt x="1437306" y="2428"/>
                </a:cubicBezTo>
                <a:cubicBezTo>
                  <a:pt x="1438861" y="3982"/>
                  <a:pt x="1439734" y="6091"/>
                  <a:pt x="1439734" y="8289"/>
                </a:cubicBezTo>
                <a:lnTo>
                  <a:pt x="1439734" y="557166"/>
                </a:lnTo>
                <a:cubicBezTo>
                  <a:pt x="1439734" y="559364"/>
                  <a:pt x="1438861" y="561473"/>
                  <a:pt x="1437306" y="563027"/>
                </a:cubicBezTo>
                <a:cubicBezTo>
                  <a:pt x="1435752" y="564582"/>
                  <a:pt x="1433643" y="565455"/>
                  <a:pt x="1431445" y="565455"/>
                </a:cubicBezTo>
                <a:lnTo>
                  <a:pt x="8289" y="565455"/>
                </a:lnTo>
                <a:cubicBezTo>
                  <a:pt x="6091" y="565455"/>
                  <a:pt x="3982" y="564582"/>
                  <a:pt x="2428" y="563027"/>
                </a:cubicBezTo>
                <a:cubicBezTo>
                  <a:pt x="873" y="561473"/>
                  <a:pt x="0" y="559364"/>
                  <a:pt x="0" y="557166"/>
                </a:cubicBezTo>
                <a:lnTo>
                  <a:pt x="0" y="8289"/>
                </a:lnTo>
                <a:close/>
              </a:path>
            </a:pathLst>
          </a:custGeom>
          <a:solidFill>
            <a:srgbClr val="5B9BD5"/>
          </a:solidFill>
          <a:ln w="19050">
            <a:solidFill>
              <a:srgbClr val="5B9BD5"/>
            </a:solidFill>
            <a:prstDash val="solid"/>
            <a:miter/>
          </a:ln>
        </p:spPr>
        <p:txBody>
          <a:bodyPr lIns="127000" rIns="127000" rtlCol="0" anchor="ctr"/>
          <a:lstStyle/>
          <a:p>
            <a:pPr algn="l"/>
            <a:endParaRPr lang="en-US" sz="1100"/>
          </a:p>
        </p:txBody>
      </p:sp>
      <p:sp>
        <p:nvSpPr>
          <p:cNvPr id="11" name="Freeform 3"/>
          <p:cNvSpPr/>
          <p:nvPr userDrawn="1"/>
        </p:nvSpPr>
        <p:spPr>
          <a:xfrm>
            <a:off x="-63517" y="6653893"/>
            <a:ext cx="12326274" cy="204107"/>
          </a:xfrm>
          <a:custGeom>
            <a:avLst/>
            <a:gdLst/>
            <a:ahLst/>
            <a:cxnLst/>
            <a:rect l="l" t="t" r="r" b="b"/>
            <a:pathLst>
              <a:path w="8117756" h="565647">
                <a:moveTo>
                  <a:pt x="0" y="8303"/>
                </a:moveTo>
                <a:cubicBezTo>
                  <a:pt x="0" y="3718"/>
                  <a:pt x="3718" y="0"/>
                  <a:pt x="8303" y="0"/>
                </a:cubicBezTo>
                <a:lnTo>
                  <a:pt x="8109452" y="0"/>
                </a:lnTo>
                <a:cubicBezTo>
                  <a:pt x="8114038" y="0"/>
                  <a:pt x="8117756" y="3718"/>
                  <a:pt x="8117756" y="8303"/>
                </a:cubicBezTo>
                <a:lnTo>
                  <a:pt x="8117756" y="557344"/>
                </a:lnTo>
                <a:cubicBezTo>
                  <a:pt x="8117756" y="561930"/>
                  <a:pt x="8114038" y="565647"/>
                  <a:pt x="8109452" y="565647"/>
                </a:cubicBezTo>
                <a:lnTo>
                  <a:pt x="8303" y="565647"/>
                </a:lnTo>
                <a:cubicBezTo>
                  <a:pt x="6101" y="565647"/>
                  <a:pt x="3989" y="564772"/>
                  <a:pt x="2432" y="563215"/>
                </a:cubicBezTo>
                <a:cubicBezTo>
                  <a:pt x="875" y="561658"/>
                  <a:pt x="0" y="559546"/>
                  <a:pt x="0" y="557344"/>
                </a:cubicBezTo>
                <a:lnTo>
                  <a:pt x="0" y="8303"/>
                </a:lnTo>
                <a:close/>
              </a:path>
            </a:pathLst>
          </a:custGeom>
          <a:solidFill>
            <a:srgbClr val="5B9BD5"/>
          </a:solidFill>
          <a:ln w="19050">
            <a:solidFill>
              <a:srgbClr val="5B9BD5"/>
            </a:solidFill>
            <a:prstDash val="solid"/>
            <a:miter/>
          </a:ln>
        </p:spPr>
        <p:txBody>
          <a:bodyPr lIns="127000" rIns="127000" rtlCol="0" anchor="ctr"/>
          <a:lstStyle/>
          <a:p>
            <a:pPr algn="l"/>
            <a:endParaRPr lang="en-US" sz="11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6.xml"/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image" Target="../media/image5.jpeg"/><Relationship Id="rId1" Type="http://schemas.openxmlformats.org/officeDocument/2006/relationships/hyperlink" Target="https://image.baidu.com/search/detail?ct=503316480&amp;z=0&amp;tn=baiduimagedetail&amp;ipn=d&amp;word=%E5%BD%93%E4%BB%8A%E6%97%B6%E4%BB%A3%E7%9A%84%E4%B8%BB%E9%A2%98&amp;step_word=&amp;ie=utf-8&amp;in=&amp;cl=2&amp;lm=-1&amp;st=-1&amp;hd=0&amp;latest=0&amp;copyright=0&amp;cs=1145091656,797923744&amp;os=1390100230,3560933144&amp;simid=0,0&amp;pn=3&amp;rn=1&amp;di=74470&amp;ln=800&amp;fr=&amp;fmq=1572183097958_R&amp;ic=0&amp;s=undefined&amp;se=&amp;sme=&amp;tab=0&amp;width=&amp;height=&amp;face=undefined&amp;is=0,0&amp;istype=2&amp;ist=&amp;jit=&amp;bdtype=0&amp;spn=0&amp;pi=0&amp;gsm=0&amp;objurl=http%3A%2F%2Fwww.mianfeiwendang.com%2Fpic%2F38ccfbcd378979599972083302a80eb7c36eca97%2F1-810-jpg_6-1080-0-0-1080.jpg&amp;rpstart=0&amp;rpnum=0&amp;adpicid=0&amp;force=undefined" TargetMode="Externa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6.GI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image" Target="../media/image7.jpeg"/><Relationship Id="rId1" Type="http://schemas.openxmlformats.org/officeDocument/2006/relationships/hyperlink" Target="http://www.baidu.com/baidu.php?url=af0000KpxzUee8Wyt5oCqQr21yjdl0C4PiT1u7pG3G0gRTBeBLDBF4uC1oE8hXmtctUrfdLq6LN9i3d8tVlpovHE8akWSE_9urUlBLFGMlby94DRcDIksKY4L8IyLBQrJkflTNBRWtgDupAcDsQRkQts0b1o_GvquSMiYQvdQUycfwBDibSxMJ1Lio2Tqr5ztbR37C9w6ERwMQSwqdm3w-x5M3Cn.7D_NR2Ar5Od663rj6tJ_j50-tP7va4D7_ZYwktSSa9G4mLmFCR_g_3_AXOo6CpXgih4SjikAM5jW918kqT7jHzs_lTUQqRHZsOh1SLtSxj4qrZdSZj_S8Z1lT5ovmIOM9tSMj_L3xUl3x5Gse5o9vxgj4qrZxtrZut_5M8se5U9qVXZFlOtg3OWdsRP5Qal26h26kt54_OVO5MsSxH9qx9se5o9tSMjlqhZx43x5GsePSZvS8Z1lTr1l3IMdsSxH9LOj9vxQj4e_r1v3xUg9zXEO7S53qT7jHzYD1pyn5M33xg4mIqXZ1tT5VqTrOx9tqvZvSXZuEsSXej_LmxU_sSxH9qEZj__sSxH9qIvZul3x5I9qxZjeIvZ1LmIhejlS5yO-W9HDM-3pj7p-S-MRh1B_nYQAeFE_lN0.U1Yz0ZDq1xWa4eazz2_0TA-W5HD0IjLPSPyS_QQcJe1__824GQex0A-V5HnvPsKM5gK1UMPzm6KdpHY0TA-b5Hcv0APGujYznHf0Ugfqn103rNtznj640AVG5HD0TMfqn1cd0ANGujY0mhbqn7tznjwxn10zg1nsnsKVm1Ysg100TgKGujYs0Z7Wpyfqn0KzuLw9u1Ys0AdGujYs0A-kIjYs0A7B5HKxn0K-ThTqn0KsTjYs0A4vTjYsQW0snj0snj0s0AdYTjYs0AwbUL0qn0KzpWYs0AuY5H00TA6qn0KET1Ys0AFL5H00UMfqn0K1XWY0mgPxpywW5y41Qy4J0A-bm1Y0IZN15Hf3rHf3rHTYnHmLrH01PWf4nj00ThNkIjYkPHTznH61nWfdPjnz0ZPGujYvnv7-uhcYnH79uyc1nHcs0AP1UHY4PYRdPHb3PjI7wjTvwbPA0A7W5HD0TA3qn0KkUgfqn0KkUgnqn0KlIjYk0AdWgvuzUvYqn7ts0Aw9UMNBuNqsUA78pyw15HKxn0Ksmgwxuhk9u1Ys0AwWpyfqn0K-IA-b5iYk0A71TAPW5H00IgKGUhPW5H00Tydh5H00uhPdIjYs0A-1mvsqn0KlTAkdT1Ys0A7buhk9u1Yk0Akhm1Ys0AwWmvfq0AFY5H00ULfqn0KETMKY5H0WnanWnansc10Wna3snj0snj0WnanWn0KWThnqPWfYPWf&amp;word=%E7%BD%91%E7%BB%9C%E5%AE%89%E5%85%A8" TargetMode="Externa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8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674742" y="2866490"/>
            <a:ext cx="5383658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500" b="1" dirty="0">
                <a:solidFill>
                  <a:srgbClr val="02918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构建人类命运共同体</a:t>
            </a:r>
            <a:endParaRPr lang="zh-CN" altLang="en-US" sz="4500" b="1" dirty="0">
              <a:solidFill>
                <a:srgbClr val="02918B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554805" y="1890445"/>
            <a:ext cx="10777591" cy="12219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局部战争，恐怖主义；联合国维和部队；“一带一路”国际合作高峰论坛；金砖国家领导人会晤；中非合作论坛北京峰会；上海合作组织峰会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  <a:endParaRPr lang="en-US" altLang="zh-CN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421239" y="1013295"/>
            <a:ext cx="11424864" cy="523220"/>
            <a:chOff x="421239" y="1013295"/>
            <a:chExt cx="11424864" cy="523220"/>
          </a:xfrm>
        </p:grpSpPr>
        <p:sp>
          <p:nvSpPr>
            <p:cNvPr id="5" name="文本框 4"/>
            <p:cNvSpPr txBox="1"/>
            <p:nvPr/>
          </p:nvSpPr>
          <p:spPr>
            <a:xfrm>
              <a:off x="955496" y="1013295"/>
              <a:ext cx="1089060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>
                  <a:solidFill>
                    <a:srgbClr val="5B9BD5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现象链接</a:t>
              </a:r>
              <a:endParaRPr lang="zh-CN" altLang="en-US" sz="2800" b="1" dirty="0">
                <a:solidFill>
                  <a:srgbClr val="5B9BD5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6" name="组合 5"/>
            <p:cNvGrpSpPr/>
            <p:nvPr/>
          </p:nvGrpSpPr>
          <p:grpSpPr>
            <a:xfrm>
              <a:off x="421239" y="1013295"/>
              <a:ext cx="433389" cy="464400"/>
              <a:chOff x="9324592" y="1236103"/>
              <a:chExt cx="531657" cy="583566"/>
            </a:xfrm>
          </p:grpSpPr>
          <p:sp>
            <p:nvSpPr>
              <p:cNvPr id="7" name="Shape 6853"/>
              <p:cNvSpPr/>
              <p:nvPr/>
            </p:nvSpPr>
            <p:spPr>
              <a:xfrm>
                <a:off x="9332127" y="1236103"/>
                <a:ext cx="450444" cy="58356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06" y="0"/>
                    </a:moveTo>
                    <a:cubicBezTo>
                      <a:pt x="7425" y="0"/>
                      <a:pt x="7425" y="0"/>
                      <a:pt x="7425" y="0"/>
                    </a:cubicBezTo>
                    <a:cubicBezTo>
                      <a:pt x="7425" y="0"/>
                      <a:pt x="4978" y="2088"/>
                      <a:pt x="4134" y="2741"/>
                    </a:cubicBezTo>
                    <a:cubicBezTo>
                      <a:pt x="3122" y="3524"/>
                      <a:pt x="0" y="5873"/>
                      <a:pt x="0" y="5873"/>
                    </a:cubicBezTo>
                    <a:cubicBezTo>
                      <a:pt x="0" y="5873"/>
                      <a:pt x="0" y="5873"/>
                      <a:pt x="0" y="5873"/>
                    </a:cubicBezTo>
                    <a:cubicBezTo>
                      <a:pt x="0" y="19903"/>
                      <a:pt x="0" y="19903"/>
                      <a:pt x="0" y="19903"/>
                    </a:cubicBezTo>
                    <a:cubicBezTo>
                      <a:pt x="0" y="20817"/>
                      <a:pt x="928" y="21600"/>
                      <a:pt x="2109" y="21600"/>
                    </a:cubicBezTo>
                    <a:cubicBezTo>
                      <a:pt x="19406" y="21600"/>
                      <a:pt x="19406" y="21600"/>
                      <a:pt x="19406" y="21600"/>
                    </a:cubicBezTo>
                    <a:cubicBezTo>
                      <a:pt x="20588" y="21600"/>
                      <a:pt x="21600" y="20817"/>
                      <a:pt x="21600" y="19903"/>
                    </a:cubicBezTo>
                    <a:cubicBezTo>
                      <a:pt x="21600" y="1697"/>
                      <a:pt x="21600" y="1697"/>
                      <a:pt x="21600" y="1697"/>
                    </a:cubicBezTo>
                    <a:cubicBezTo>
                      <a:pt x="21600" y="783"/>
                      <a:pt x="20588" y="0"/>
                      <a:pt x="19406" y="0"/>
                    </a:cubicBezTo>
                  </a:path>
                </a:pathLst>
              </a:custGeom>
              <a:solidFill>
                <a:srgbClr val="0A8CB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</a:p>
            </p:txBody>
          </p:sp>
          <p:pic>
            <p:nvPicPr>
              <p:cNvPr id="8" name="image22.png"/>
              <p:cNvPicPr/>
              <p:nvPr/>
            </p:nvPicPr>
            <p:blipFill>
              <a:blip r:embed="rId1"/>
              <a:stretch>
                <a:fillRect/>
              </a:stretch>
            </p:blipFill>
            <p:spPr>
              <a:xfrm>
                <a:off x="9652796" y="1483092"/>
                <a:ext cx="134798" cy="314808"/>
              </a:xfrm>
              <a:prstGeom prst="rect">
                <a:avLst/>
              </a:prstGeom>
              <a:ln w="12700" cap="flat">
                <a:noFill/>
                <a:miter lim="400000"/>
                <a:headEnd/>
                <a:tailEnd/>
              </a:ln>
              <a:effectLst/>
            </p:spPr>
          </p:pic>
          <p:sp>
            <p:nvSpPr>
              <p:cNvPr id="9" name="Shape 6855"/>
              <p:cNvSpPr/>
              <p:nvPr/>
            </p:nvSpPr>
            <p:spPr>
              <a:xfrm>
                <a:off x="9332127" y="1236103"/>
                <a:ext cx="225222" cy="58356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cubicBezTo>
                      <a:pt x="14850" y="0"/>
                      <a:pt x="14850" y="0"/>
                      <a:pt x="14850" y="0"/>
                    </a:cubicBezTo>
                    <a:cubicBezTo>
                      <a:pt x="14850" y="0"/>
                      <a:pt x="9956" y="2088"/>
                      <a:pt x="8269" y="2741"/>
                    </a:cubicBezTo>
                    <a:cubicBezTo>
                      <a:pt x="6244" y="3524"/>
                      <a:pt x="0" y="5873"/>
                      <a:pt x="0" y="5873"/>
                    </a:cubicBezTo>
                    <a:cubicBezTo>
                      <a:pt x="0" y="5873"/>
                      <a:pt x="0" y="5873"/>
                      <a:pt x="0" y="5873"/>
                    </a:cubicBezTo>
                    <a:cubicBezTo>
                      <a:pt x="0" y="19903"/>
                      <a:pt x="0" y="19903"/>
                      <a:pt x="0" y="19903"/>
                    </a:cubicBezTo>
                    <a:cubicBezTo>
                      <a:pt x="0" y="20817"/>
                      <a:pt x="1856" y="21600"/>
                      <a:pt x="4219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0"/>
                      <a:pt x="21600" y="0"/>
                      <a:pt x="21600" y="0"/>
                    </a:cubicBezTo>
                  </a:path>
                </a:pathLst>
              </a:custGeom>
              <a:solidFill>
                <a:srgbClr val="18A3D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</a:p>
            </p:txBody>
          </p:sp>
          <p:pic>
            <p:nvPicPr>
              <p:cNvPr id="10" name="image23.png"/>
              <p:cNvPicPr/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9324592" y="1375087"/>
                <a:ext cx="195081" cy="57771"/>
              </a:xfrm>
              <a:prstGeom prst="rect">
                <a:avLst/>
              </a:prstGeom>
              <a:ln w="12700" cap="flat">
                <a:noFill/>
                <a:miter lim="400000"/>
                <a:headEnd/>
                <a:tailEnd/>
              </a:ln>
              <a:effectLst/>
            </p:spPr>
          </p:pic>
          <p:sp>
            <p:nvSpPr>
              <p:cNvPr id="11" name="Shape 6857"/>
              <p:cNvSpPr/>
              <p:nvPr/>
            </p:nvSpPr>
            <p:spPr>
              <a:xfrm>
                <a:off x="9332127" y="1236103"/>
                <a:ext cx="154893" cy="15907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cubicBezTo>
                      <a:pt x="21600" y="15360"/>
                      <a:pt x="21600" y="15360"/>
                      <a:pt x="21600" y="15360"/>
                    </a:cubicBezTo>
                    <a:cubicBezTo>
                      <a:pt x="21600" y="18960"/>
                      <a:pt x="18900" y="21600"/>
                      <a:pt x="15464" y="21600"/>
                    </a:cubicBezTo>
                    <a:cubicBezTo>
                      <a:pt x="0" y="21600"/>
                      <a:pt x="0" y="21600"/>
                      <a:pt x="0" y="21600"/>
                    </a:cubicBezTo>
                    <a:lnTo>
                      <a:pt x="21600" y="0"/>
                    </a:lnTo>
                    <a:close/>
                  </a:path>
                </a:pathLst>
              </a:custGeom>
              <a:solidFill>
                <a:srgbClr val="3DBAEB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</a:p>
            </p:txBody>
          </p:sp>
          <p:sp>
            <p:nvSpPr>
              <p:cNvPr id="12" name="Shape 6858"/>
              <p:cNvSpPr/>
              <p:nvPr/>
            </p:nvSpPr>
            <p:spPr>
              <a:xfrm>
                <a:off x="9405806" y="1446253"/>
                <a:ext cx="301412" cy="19508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0463" y="21600"/>
                    </a:moveTo>
                    <a:cubicBezTo>
                      <a:pt x="1137" y="21600"/>
                      <a:pt x="1137" y="21600"/>
                      <a:pt x="1137" y="21600"/>
                    </a:cubicBezTo>
                    <a:cubicBezTo>
                      <a:pt x="505" y="21600"/>
                      <a:pt x="0" y="20822"/>
                      <a:pt x="0" y="19849"/>
                    </a:cubicBezTo>
                    <a:cubicBezTo>
                      <a:pt x="0" y="18876"/>
                      <a:pt x="505" y="18097"/>
                      <a:pt x="1137" y="18097"/>
                    </a:cubicBezTo>
                    <a:cubicBezTo>
                      <a:pt x="20463" y="18097"/>
                      <a:pt x="20463" y="18097"/>
                      <a:pt x="20463" y="18097"/>
                    </a:cubicBezTo>
                    <a:cubicBezTo>
                      <a:pt x="21095" y="18097"/>
                      <a:pt x="21600" y="18876"/>
                      <a:pt x="21600" y="19849"/>
                    </a:cubicBezTo>
                    <a:cubicBezTo>
                      <a:pt x="21600" y="20822"/>
                      <a:pt x="21095" y="21600"/>
                      <a:pt x="20463" y="21600"/>
                    </a:cubicBezTo>
                    <a:close/>
                    <a:moveTo>
                      <a:pt x="21600" y="13816"/>
                    </a:moveTo>
                    <a:cubicBezTo>
                      <a:pt x="21600" y="12843"/>
                      <a:pt x="21095" y="12065"/>
                      <a:pt x="20463" y="12065"/>
                    </a:cubicBezTo>
                    <a:cubicBezTo>
                      <a:pt x="1137" y="12065"/>
                      <a:pt x="1137" y="12065"/>
                      <a:pt x="1137" y="12065"/>
                    </a:cubicBezTo>
                    <a:cubicBezTo>
                      <a:pt x="505" y="12065"/>
                      <a:pt x="0" y="12843"/>
                      <a:pt x="0" y="13816"/>
                    </a:cubicBezTo>
                    <a:cubicBezTo>
                      <a:pt x="0" y="14789"/>
                      <a:pt x="505" y="15373"/>
                      <a:pt x="1137" y="15373"/>
                    </a:cubicBezTo>
                    <a:cubicBezTo>
                      <a:pt x="20463" y="15373"/>
                      <a:pt x="20463" y="15373"/>
                      <a:pt x="20463" y="15373"/>
                    </a:cubicBezTo>
                    <a:cubicBezTo>
                      <a:pt x="21095" y="15373"/>
                      <a:pt x="21600" y="14789"/>
                      <a:pt x="21600" y="13816"/>
                    </a:cubicBezTo>
                    <a:close/>
                    <a:moveTo>
                      <a:pt x="21600" y="7784"/>
                    </a:moveTo>
                    <a:cubicBezTo>
                      <a:pt x="21600" y="6811"/>
                      <a:pt x="21095" y="6032"/>
                      <a:pt x="20463" y="6032"/>
                    </a:cubicBezTo>
                    <a:cubicBezTo>
                      <a:pt x="1137" y="6032"/>
                      <a:pt x="1137" y="6032"/>
                      <a:pt x="1137" y="6032"/>
                    </a:cubicBezTo>
                    <a:cubicBezTo>
                      <a:pt x="505" y="6032"/>
                      <a:pt x="0" y="6811"/>
                      <a:pt x="0" y="7784"/>
                    </a:cubicBezTo>
                    <a:cubicBezTo>
                      <a:pt x="0" y="8562"/>
                      <a:pt x="505" y="9341"/>
                      <a:pt x="1137" y="9341"/>
                    </a:cubicBezTo>
                    <a:cubicBezTo>
                      <a:pt x="20463" y="9341"/>
                      <a:pt x="20463" y="9341"/>
                      <a:pt x="20463" y="9341"/>
                    </a:cubicBezTo>
                    <a:cubicBezTo>
                      <a:pt x="21095" y="9341"/>
                      <a:pt x="21600" y="8562"/>
                      <a:pt x="21600" y="7784"/>
                    </a:cubicBezTo>
                    <a:close/>
                    <a:moveTo>
                      <a:pt x="10737" y="1751"/>
                    </a:moveTo>
                    <a:cubicBezTo>
                      <a:pt x="10737" y="778"/>
                      <a:pt x="10232" y="0"/>
                      <a:pt x="9726" y="0"/>
                    </a:cubicBezTo>
                    <a:cubicBezTo>
                      <a:pt x="1137" y="0"/>
                      <a:pt x="1137" y="0"/>
                      <a:pt x="1137" y="0"/>
                    </a:cubicBezTo>
                    <a:cubicBezTo>
                      <a:pt x="505" y="0"/>
                      <a:pt x="0" y="778"/>
                      <a:pt x="0" y="1751"/>
                    </a:cubicBezTo>
                    <a:cubicBezTo>
                      <a:pt x="0" y="2530"/>
                      <a:pt x="505" y="3308"/>
                      <a:pt x="1137" y="3308"/>
                    </a:cubicBezTo>
                    <a:cubicBezTo>
                      <a:pt x="9726" y="3308"/>
                      <a:pt x="9726" y="3308"/>
                      <a:pt x="9726" y="3308"/>
                    </a:cubicBezTo>
                    <a:cubicBezTo>
                      <a:pt x="10232" y="3308"/>
                      <a:pt x="10737" y="2530"/>
                      <a:pt x="10737" y="1751"/>
                    </a:cubicBezTo>
                    <a:close/>
                  </a:path>
                </a:pathLst>
              </a:custGeom>
              <a:solidFill>
                <a:srgbClr val="F8EDE7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</a:p>
            </p:txBody>
          </p:sp>
          <p:sp>
            <p:nvSpPr>
              <p:cNvPr id="13" name="Shape 6859"/>
              <p:cNvSpPr/>
              <p:nvPr/>
            </p:nvSpPr>
            <p:spPr>
              <a:xfrm>
                <a:off x="9578280" y="1325689"/>
                <a:ext cx="113029" cy="98796"/>
              </a:xfrm>
              <a:prstGeom prst="rect">
                <a:avLst/>
              </a:prstGeom>
              <a:solidFill>
                <a:srgbClr val="F8EDE7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</a:p>
            </p:txBody>
          </p:sp>
          <p:sp>
            <p:nvSpPr>
              <p:cNvPr id="14" name="Shape 6860"/>
              <p:cNvSpPr/>
              <p:nvPr/>
            </p:nvSpPr>
            <p:spPr>
              <a:xfrm>
                <a:off x="9640236" y="1424484"/>
                <a:ext cx="216013" cy="25034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8623" y="0"/>
                    </a:moveTo>
                    <a:lnTo>
                      <a:pt x="0" y="16615"/>
                    </a:lnTo>
                    <a:lnTo>
                      <a:pt x="13144" y="21600"/>
                    </a:lnTo>
                    <a:lnTo>
                      <a:pt x="21600" y="5201"/>
                    </a:lnTo>
                    <a:lnTo>
                      <a:pt x="8623" y="0"/>
                    </a:lnTo>
                    <a:close/>
                  </a:path>
                </a:pathLst>
              </a:custGeom>
              <a:solidFill>
                <a:srgbClr val="3BBF98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</a:p>
            </p:txBody>
          </p:sp>
          <p:sp>
            <p:nvSpPr>
              <p:cNvPr id="15" name="Shape 6861"/>
              <p:cNvSpPr/>
              <p:nvPr/>
            </p:nvSpPr>
            <p:spPr>
              <a:xfrm>
                <a:off x="9640236" y="1617053"/>
                <a:ext cx="131450" cy="9879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51" y="15742"/>
                    </a:moveTo>
                    <a:lnTo>
                      <a:pt x="0" y="0"/>
                    </a:lnTo>
                    <a:lnTo>
                      <a:pt x="21600" y="12631"/>
                    </a:lnTo>
                    <a:lnTo>
                      <a:pt x="11557" y="21600"/>
                    </a:lnTo>
                    <a:lnTo>
                      <a:pt x="1651" y="15742"/>
                    </a:lnTo>
                    <a:close/>
                  </a:path>
                </a:pathLst>
              </a:custGeom>
              <a:solidFill>
                <a:srgbClr val="F2DFD5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</a:p>
            </p:txBody>
          </p:sp>
          <p:sp>
            <p:nvSpPr>
              <p:cNvPr id="16" name="Shape 6862"/>
              <p:cNvSpPr/>
              <p:nvPr/>
            </p:nvSpPr>
            <p:spPr>
              <a:xfrm>
                <a:off x="9640236" y="1424484"/>
                <a:ext cx="151544" cy="22271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292" y="0"/>
                    </a:moveTo>
                    <a:lnTo>
                      <a:pt x="0" y="18677"/>
                    </a:lnTo>
                    <a:lnTo>
                      <a:pt x="9308" y="21600"/>
                    </a:lnTo>
                    <a:lnTo>
                      <a:pt x="21600" y="2923"/>
                    </a:lnTo>
                    <a:lnTo>
                      <a:pt x="12292" y="0"/>
                    </a:lnTo>
                    <a:close/>
                  </a:path>
                </a:pathLst>
              </a:custGeom>
              <a:solidFill>
                <a:srgbClr val="4ED0AA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</a:p>
            </p:txBody>
          </p:sp>
          <p:sp>
            <p:nvSpPr>
              <p:cNvPr id="17" name="Shape 6863"/>
              <p:cNvSpPr/>
              <p:nvPr/>
            </p:nvSpPr>
            <p:spPr>
              <a:xfrm>
                <a:off x="9640236" y="1617053"/>
                <a:ext cx="66982" cy="862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240" y="18035"/>
                    </a:moveTo>
                    <a:lnTo>
                      <a:pt x="0" y="0"/>
                    </a:lnTo>
                    <a:lnTo>
                      <a:pt x="21600" y="6920"/>
                    </a:lnTo>
                    <a:lnTo>
                      <a:pt x="12960" y="21600"/>
                    </a:lnTo>
                    <a:lnTo>
                      <a:pt x="3240" y="18035"/>
                    </a:lnTo>
                    <a:close/>
                  </a:path>
                </a:pathLst>
              </a:custGeom>
              <a:solidFill>
                <a:srgbClr val="F8EDE7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</a:p>
            </p:txBody>
          </p:sp>
          <p:sp>
            <p:nvSpPr>
              <p:cNvPr id="18" name="Shape 6864"/>
              <p:cNvSpPr/>
              <p:nvPr/>
            </p:nvSpPr>
            <p:spPr>
              <a:xfrm>
                <a:off x="9650283" y="1684033"/>
                <a:ext cx="65307" cy="6698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8910"/>
                    </a:moveTo>
                    <a:lnTo>
                      <a:pt x="3046" y="21600"/>
                    </a:lnTo>
                    <a:lnTo>
                      <a:pt x="0" y="0"/>
                    </a:lnTo>
                    <a:lnTo>
                      <a:pt x="21600" y="8910"/>
                    </a:lnTo>
                    <a:close/>
                  </a:path>
                </a:pathLst>
              </a:custGeom>
              <a:solidFill>
                <a:srgbClr val="41556B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</a:p>
            </p:txBody>
          </p:sp>
          <p:sp>
            <p:nvSpPr>
              <p:cNvPr id="19" name="Shape 6865"/>
              <p:cNvSpPr/>
              <p:nvPr/>
            </p:nvSpPr>
            <p:spPr>
              <a:xfrm>
                <a:off x="9650283" y="1684033"/>
                <a:ext cx="31817" cy="6698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6253" y="21600"/>
                    </a:moveTo>
                    <a:lnTo>
                      <a:pt x="0" y="0"/>
                    </a:lnTo>
                    <a:lnTo>
                      <a:pt x="21600" y="4590"/>
                    </a:lnTo>
                    <a:lnTo>
                      <a:pt x="6253" y="21600"/>
                    </a:lnTo>
                    <a:close/>
                  </a:path>
                </a:pathLst>
              </a:custGeom>
              <a:solidFill>
                <a:srgbClr val="53688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</a:p>
            </p:txBody>
          </p:sp>
        </p:grpSp>
      </p:grp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2816" y="3201524"/>
            <a:ext cx="4752975" cy="3228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534256" y="1705510"/>
            <a:ext cx="1096252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6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一、推动和平与发展</a:t>
            </a:r>
            <a:endParaRPr lang="zh-CN" altLang="en-US" b="1" dirty="0"/>
          </a:p>
        </p:txBody>
      </p:sp>
      <p:sp>
        <p:nvSpPr>
          <p:cNvPr id="4" name="文本框 3"/>
          <p:cNvSpPr txBox="1"/>
          <p:nvPr/>
        </p:nvSpPr>
        <p:spPr>
          <a:xfrm>
            <a:off x="667820" y="2486346"/>
            <a:ext cx="10438544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★</a:t>
            </a:r>
            <a:r>
              <a:rPr lang="en-US" altLang="zh-CN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</a:t>
            </a:r>
            <a:r>
              <a:rPr lang="zh-CN" altLang="en-US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当今时代的主题：</a:t>
            </a:r>
            <a:endParaRPr lang="zh-CN" altLang="en-US" dirty="0"/>
          </a:p>
        </p:txBody>
      </p:sp>
      <p:sp>
        <p:nvSpPr>
          <p:cNvPr id="5" name="文本框 4"/>
          <p:cNvSpPr txBox="1"/>
          <p:nvPr/>
        </p:nvSpPr>
        <p:spPr>
          <a:xfrm>
            <a:off x="986319" y="3329590"/>
            <a:ext cx="1081868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和平与发展</a:t>
            </a:r>
            <a:endParaRPr lang="zh-CN" altLang="en-US" dirty="0"/>
          </a:p>
        </p:txBody>
      </p:sp>
      <p:grpSp>
        <p:nvGrpSpPr>
          <p:cNvPr id="6" name="组合 5"/>
          <p:cNvGrpSpPr/>
          <p:nvPr/>
        </p:nvGrpSpPr>
        <p:grpSpPr>
          <a:xfrm>
            <a:off x="592477" y="986699"/>
            <a:ext cx="11171432" cy="523220"/>
            <a:chOff x="510284" y="980924"/>
            <a:chExt cx="11171432" cy="523220"/>
          </a:xfrm>
        </p:grpSpPr>
        <p:sp>
          <p:nvSpPr>
            <p:cNvPr id="7" name="文本框 6"/>
            <p:cNvSpPr txBox="1"/>
            <p:nvPr/>
          </p:nvSpPr>
          <p:spPr>
            <a:xfrm>
              <a:off x="986319" y="980924"/>
              <a:ext cx="1069539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>
                  <a:solidFill>
                    <a:srgbClr val="5B9BD5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考点精讲</a:t>
              </a:r>
              <a:endParaRPr lang="zh-CN" altLang="en-US" sz="2800" b="1" dirty="0">
                <a:solidFill>
                  <a:srgbClr val="5B9BD5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" name="Shape 16867"/>
            <p:cNvSpPr/>
            <p:nvPr/>
          </p:nvSpPr>
          <p:spPr bwMode="auto">
            <a:xfrm>
              <a:off x="510284" y="980924"/>
              <a:ext cx="366606" cy="464400"/>
            </a:xfrm>
            <a:custGeom>
              <a:avLst/>
              <a:gdLst>
                <a:gd name="T0" fmla="*/ 52829254 w 21600"/>
                <a:gd name="T1" fmla="*/ 149830331 h 21600"/>
                <a:gd name="T2" fmla="*/ 52829254 w 21600"/>
                <a:gd name="T3" fmla="*/ 149830331 h 21600"/>
                <a:gd name="T4" fmla="*/ 52829254 w 21600"/>
                <a:gd name="T5" fmla="*/ 149830331 h 21600"/>
                <a:gd name="T6" fmla="*/ 52829254 w 21600"/>
                <a:gd name="T7" fmla="*/ 149830331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20793" y="3411"/>
                  </a:moveTo>
                  <a:cubicBezTo>
                    <a:pt x="18168" y="3411"/>
                    <a:pt x="18168" y="3411"/>
                    <a:pt x="18168" y="3411"/>
                  </a:cubicBezTo>
                  <a:cubicBezTo>
                    <a:pt x="18168" y="2274"/>
                    <a:pt x="18168" y="2274"/>
                    <a:pt x="18168" y="2274"/>
                  </a:cubicBezTo>
                  <a:cubicBezTo>
                    <a:pt x="15746" y="2274"/>
                    <a:pt x="15746" y="2274"/>
                    <a:pt x="15746" y="2274"/>
                  </a:cubicBezTo>
                  <a:cubicBezTo>
                    <a:pt x="15746" y="568"/>
                    <a:pt x="15746" y="568"/>
                    <a:pt x="15746" y="568"/>
                  </a:cubicBezTo>
                  <a:cubicBezTo>
                    <a:pt x="15746" y="284"/>
                    <a:pt x="15342" y="0"/>
                    <a:pt x="14938" y="0"/>
                  </a:cubicBezTo>
                  <a:cubicBezTo>
                    <a:pt x="6662" y="0"/>
                    <a:pt x="6662" y="0"/>
                    <a:pt x="6662" y="0"/>
                  </a:cubicBezTo>
                  <a:cubicBezTo>
                    <a:pt x="6056" y="0"/>
                    <a:pt x="5854" y="284"/>
                    <a:pt x="5854" y="568"/>
                  </a:cubicBezTo>
                  <a:cubicBezTo>
                    <a:pt x="5854" y="2274"/>
                    <a:pt x="5854" y="2274"/>
                    <a:pt x="5854" y="2274"/>
                  </a:cubicBezTo>
                  <a:cubicBezTo>
                    <a:pt x="3230" y="2274"/>
                    <a:pt x="3230" y="2274"/>
                    <a:pt x="3230" y="2274"/>
                  </a:cubicBezTo>
                  <a:cubicBezTo>
                    <a:pt x="3230" y="3411"/>
                    <a:pt x="3230" y="3411"/>
                    <a:pt x="3230" y="3411"/>
                  </a:cubicBezTo>
                  <a:cubicBezTo>
                    <a:pt x="606" y="3411"/>
                    <a:pt x="606" y="3411"/>
                    <a:pt x="606" y="3411"/>
                  </a:cubicBezTo>
                  <a:cubicBezTo>
                    <a:pt x="202" y="3411"/>
                    <a:pt x="0" y="3695"/>
                    <a:pt x="0" y="3979"/>
                  </a:cubicBezTo>
                  <a:cubicBezTo>
                    <a:pt x="0" y="21032"/>
                    <a:pt x="0" y="21032"/>
                    <a:pt x="0" y="21032"/>
                  </a:cubicBezTo>
                  <a:cubicBezTo>
                    <a:pt x="0" y="21316"/>
                    <a:pt x="202" y="21600"/>
                    <a:pt x="606" y="21600"/>
                  </a:cubicBezTo>
                  <a:cubicBezTo>
                    <a:pt x="20793" y="21600"/>
                    <a:pt x="20793" y="21600"/>
                    <a:pt x="20793" y="21600"/>
                  </a:cubicBezTo>
                  <a:cubicBezTo>
                    <a:pt x="21196" y="21600"/>
                    <a:pt x="21600" y="21316"/>
                    <a:pt x="21600" y="21032"/>
                  </a:cubicBezTo>
                  <a:cubicBezTo>
                    <a:pt x="21600" y="3979"/>
                    <a:pt x="21600" y="3979"/>
                    <a:pt x="21600" y="3979"/>
                  </a:cubicBezTo>
                  <a:cubicBezTo>
                    <a:pt x="21600" y="3695"/>
                    <a:pt x="21196" y="3411"/>
                    <a:pt x="20793" y="3411"/>
                  </a:cubicBezTo>
                  <a:close/>
                  <a:moveTo>
                    <a:pt x="7469" y="1705"/>
                  </a:moveTo>
                  <a:cubicBezTo>
                    <a:pt x="7469" y="1421"/>
                    <a:pt x="7873" y="1137"/>
                    <a:pt x="8277" y="1137"/>
                  </a:cubicBezTo>
                  <a:cubicBezTo>
                    <a:pt x="13323" y="1137"/>
                    <a:pt x="13323" y="1137"/>
                    <a:pt x="13323" y="1137"/>
                  </a:cubicBezTo>
                  <a:cubicBezTo>
                    <a:pt x="13727" y="1137"/>
                    <a:pt x="14131" y="1421"/>
                    <a:pt x="14131" y="1705"/>
                  </a:cubicBezTo>
                  <a:cubicBezTo>
                    <a:pt x="14131" y="2274"/>
                    <a:pt x="14131" y="2274"/>
                    <a:pt x="14131" y="2274"/>
                  </a:cubicBezTo>
                  <a:cubicBezTo>
                    <a:pt x="14131" y="2558"/>
                    <a:pt x="13727" y="2842"/>
                    <a:pt x="13323" y="2842"/>
                  </a:cubicBezTo>
                  <a:cubicBezTo>
                    <a:pt x="8277" y="2842"/>
                    <a:pt x="8277" y="2842"/>
                    <a:pt x="8277" y="2842"/>
                  </a:cubicBezTo>
                  <a:cubicBezTo>
                    <a:pt x="7873" y="2842"/>
                    <a:pt x="7469" y="2558"/>
                    <a:pt x="7469" y="2274"/>
                  </a:cubicBezTo>
                  <a:lnTo>
                    <a:pt x="7469" y="1705"/>
                  </a:lnTo>
                  <a:close/>
                  <a:moveTo>
                    <a:pt x="19985" y="16484"/>
                  </a:moveTo>
                  <a:cubicBezTo>
                    <a:pt x="19985" y="18758"/>
                    <a:pt x="16553" y="18047"/>
                    <a:pt x="16553" y="18047"/>
                  </a:cubicBezTo>
                  <a:cubicBezTo>
                    <a:pt x="16553" y="18047"/>
                    <a:pt x="17764" y="20463"/>
                    <a:pt x="14938" y="20463"/>
                  </a:cubicBezTo>
                  <a:cubicBezTo>
                    <a:pt x="9488" y="20463"/>
                    <a:pt x="1615" y="20463"/>
                    <a:pt x="1615" y="20463"/>
                  </a:cubicBezTo>
                  <a:cubicBezTo>
                    <a:pt x="1615" y="4689"/>
                    <a:pt x="1615" y="4689"/>
                    <a:pt x="1615" y="4689"/>
                  </a:cubicBezTo>
                  <a:cubicBezTo>
                    <a:pt x="3230" y="4689"/>
                    <a:pt x="3230" y="4689"/>
                    <a:pt x="3230" y="4689"/>
                  </a:cubicBezTo>
                  <a:cubicBezTo>
                    <a:pt x="3230" y="5258"/>
                    <a:pt x="3230" y="5258"/>
                    <a:pt x="3230" y="5258"/>
                  </a:cubicBezTo>
                  <a:cubicBezTo>
                    <a:pt x="18168" y="5258"/>
                    <a:pt x="18168" y="5258"/>
                    <a:pt x="18168" y="5258"/>
                  </a:cubicBezTo>
                  <a:cubicBezTo>
                    <a:pt x="18168" y="4689"/>
                    <a:pt x="18168" y="4689"/>
                    <a:pt x="18168" y="4689"/>
                  </a:cubicBezTo>
                  <a:cubicBezTo>
                    <a:pt x="19985" y="4689"/>
                    <a:pt x="19985" y="4689"/>
                    <a:pt x="19985" y="4689"/>
                  </a:cubicBezTo>
                  <a:cubicBezTo>
                    <a:pt x="19985" y="4689"/>
                    <a:pt x="19985" y="11653"/>
                    <a:pt x="19985" y="16484"/>
                  </a:cubicBezTo>
                  <a:close/>
                  <a:moveTo>
                    <a:pt x="7065" y="14779"/>
                  </a:moveTo>
                  <a:cubicBezTo>
                    <a:pt x="5047" y="16626"/>
                    <a:pt x="5047" y="16626"/>
                    <a:pt x="5047" y="16626"/>
                  </a:cubicBezTo>
                  <a:cubicBezTo>
                    <a:pt x="4643" y="15774"/>
                    <a:pt x="4643" y="15774"/>
                    <a:pt x="4643" y="15774"/>
                  </a:cubicBezTo>
                  <a:cubicBezTo>
                    <a:pt x="4441" y="15489"/>
                    <a:pt x="4037" y="15347"/>
                    <a:pt x="3634" y="15489"/>
                  </a:cubicBezTo>
                  <a:cubicBezTo>
                    <a:pt x="3432" y="15632"/>
                    <a:pt x="3230" y="15774"/>
                    <a:pt x="3432" y="16058"/>
                  </a:cubicBezTo>
                  <a:cubicBezTo>
                    <a:pt x="4239" y="17763"/>
                    <a:pt x="4239" y="17763"/>
                    <a:pt x="4239" y="17763"/>
                  </a:cubicBezTo>
                  <a:cubicBezTo>
                    <a:pt x="4441" y="17905"/>
                    <a:pt x="4643" y="18047"/>
                    <a:pt x="4845" y="18047"/>
                  </a:cubicBezTo>
                  <a:cubicBezTo>
                    <a:pt x="4845" y="18047"/>
                    <a:pt x="4845" y="18047"/>
                    <a:pt x="4845" y="18047"/>
                  </a:cubicBezTo>
                  <a:cubicBezTo>
                    <a:pt x="4845" y="18047"/>
                    <a:pt x="4845" y="18047"/>
                    <a:pt x="5047" y="18047"/>
                  </a:cubicBezTo>
                  <a:cubicBezTo>
                    <a:pt x="5047" y="18047"/>
                    <a:pt x="5047" y="18047"/>
                    <a:pt x="5047" y="18047"/>
                  </a:cubicBezTo>
                  <a:cubicBezTo>
                    <a:pt x="5249" y="18047"/>
                    <a:pt x="5249" y="18047"/>
                    <a:pt x="5249" y="18047"/>
                  </a:cubicBezTo>
                  <a:cubicBezTo>
                    <a:pt x="5249" y="18047"/>
                    <a:pt x="5249" y="18047"/>
                    <a:pt x="5249" y="18047"/>
                  </a:cubicBezTo>
                  <a:cubicBezTo>
                    <a:pt x="5249" y="18047"/>
                    <a:pt x="5450" y="17905"/>
                    <a:pt x="5450" y="17905"/>
                  </a:cubicBezTo>
                  <a:cubicBezTo>
                    <a:pt x="8075" y="15347"/>
                    <a:pt x="8075" y="15347"/>
                    <a:pt x="8075" y="15347"/>
                  </a:cubicBezTo>
                  <a:cubicBezTo>
                    <a:pt x="8277" y="15063"/>
                    <a:pt x="8277" y="14779"/>
                    <a:pt x="8075" y="14637"/>
                  </a:cubicBezTo>
                  <a:cubicBezTo>
                    <a:pt x="7671" y="14495"/>
                    <a:pt x="7267" y="14495"/>
                    <a:pt x="7065" y="14779"/>
                  </a:cubicBezTo>
                  <a:close/>
                  <a:moveTo>
                    <a:pt x="7065" y="10658"/>
                  </a:moveTo>
                  <a:cubicBezTo>
                    <a:pt x="5047" y="12505"/>
                    <a:pt x="5047" y="12505"/>
                    <a:pt x="5047" y="12505"/>
                  </a:cubicBezTo>
                  <a:cubicBezTo>
                    <a:pt x="4643" y="11653"/>
                    <a:pt x="4643" y="11653"/>
                    <a:pt x="4643" y="11653"/>
                  </a:cubicBezTo>
                  <a:cubicBezTo>
                    <a:pt x="4441" y="11368"/>
                    <a:pt x="4037" y="11226"/>
                    <a:pt x="3634" y="11368"/>
                  </a:cubicBezTo>
                  <a:cubicBezTo>
                    <a:pt x="3432" y="11511"/>
                    <a:pt x="3230" y="11795"/>
                    <a:pt x="3432" y="11937"/>
                  </a:cubicBezTo>
                  <a:cubicBezTo>
                    <a:pt x="4239" y="13642"/>
                    <a:pt x="4239" y="13642"/>
                    <a:pt x="4239" y="13642"/>
                  </a:cubicBezTo>
                  <a:cubicBezTo>
                    <a:pt x="4441" y="13784"/>
                    <a:pt x="4643" y="13926"/>
                    <a:pt x="4845" y="13926"/>
                  </a:cubicBezTo>
                  <a:cubicBezTo>
                    <a:pt x="4845" y="13926"/>
                    <a:pt x="4845" y="13926"/>
                    <a:pt x="4845" y="13926"/>
                  </a:cubicBezTo>
                  <a:cubicBezTo>
                    <a:pt x="4845" y="13926"/>
                    <a:pt x="4845" y="13926"/>
                    <a:pt x="5047" y="13926"/>
                  </a:cubicBezTo>
                  <a:cubicBezTo>
                    <a:pt x="5047" y="13926"/>
                    <a:pt x="5047" y="13926"/>
                    <a:pt x="5047" y="13926"/>
                  </a:cubicBezTo>
                  <a:cubicBezTo>
                    <a:pt x="5249" y="13926"/>
                    <a:pt x="5249" y="13926"/>
                    <a:pt x="5249" y="13926"/>
                  </a:cubicBezTo>
                  <a:cubicBezTo>
                    <a:pt x="5249" y="13926"/>
                    <a:pt x="5249" y="13926"/>
                    <a:pt x="5249" y="13926"/>
                  </a:cubicBezTo>
                  <a:cubicBezTo>
                    <a:pt x="5249" y="13926"/>
                    <a:pt x="5450" y="13926"/>
                    <a:pt x="5450" y="13784"/>
                  </a:cubicBezTo>
                  <a:cubicBezTo>
                    <a:pt x="8075" y="11226"/>
                    <a:pt x="8075" y="11226"/>
                    <a:pt x="8075" y="11226"/>
                  </a:cubicBezTo>
                  <a:cubicBezTo>
                    <a:pt x="8277" y="11084"/>
                    <a:pt x="8277" y="10800"/>
                    <a:pt x="8075" y="10658"/>
                  </a:cubicBezTo>
                  <a:cubicBezTo>
                    <a:pt x="7671" y="10374"/>
                    <a:pt x="7267" y="10516"/>
                    <a:pt x="7065" y="10658"/>
                  </a:cubicBezTo>
                  <a:close/>
                  <a:moveTo>
                    <a:pt x="17361" y="11653"/>
                  </a:moveTo>
                  <a:cubicBezTo>
                    <a:pt x="9892" y="11653"/>
                    <a:pt x="9892" y="11653"/>
                    <a:pt x="9892" y="11653"/>
                  </a:cubicBezTo>
                  <a:cubicBezTo>
                    <a:pt x="9488" y="11653"/>
                    <a:pt x="9084" y="11937"/>
                    <a:pt x="9084" y="12221"/>
                  </a:cubicBezTo>
                  <a:cubicBezTo>
                    <a:pt x="9084" y="12505"/>
                    <a:pt x="9488" y="12789"/>
                    <a:pt x="9892" y="12789"/>
                  </a:cubicBezTo>
                  <a:cubicBezTo>
                    <a:pt x="17361" y="12789"/>
                    <a:pt x="17361" y="12789"/>
                    <a:pt x="17361" y="12789"/>
                  </a:cubicBezTo>
                  <a:cubicBezTo>
                    <a:pt x="17764" y="12789"/>
                    <a:pt x="18168" y="12505"/>
                    <a:pt x="18168" y="12221"/>
                  </a:cubicBezTo>
                  <a:cubicBezTo>
                    <a:pt x="18168" y="11937"/>
                    <a:pt x="17764" y="11653"/>
                    <a:pt x="17361" y="11653"/>
                  </a:cubicBezTo>
                  <a:close/>
                  <a:moveTo>
                    <a:pt x="17361" y="7532"/>
                  </a:moveTo>
                  <a:cubicBezTo>
                    <a:pt x="9892" y="7532"/>
                    <a:pt x="9892" y="7532"/>
                    <a:pt x="9892" y="7532"/>
                  </a:cubicBezTo>
                  <a:cubicBezTo>
                    <a:pt x="9488" y="7532"/>
                    <a:pt x="9084" y="7816"/>
                    <a:pt x="9084" y="8100"/>
                  </a:cubicBezTo>
                  <a:cubicBezTo>
                    <a:pt x="9084" y="8526"/>
                    <a:pt x="9488" y="8668"/>
                    <a:pt x="9892" y="8668"/>
                  </a:cubicBezTo>
                  <a:cubicBezTo>
                    <a:pt x="17361" y="8668"/>
                    <a:pt x="17361" y="8668"/>
                    <a:pt x="17361" y="8668"/>
                  </a:cubicBezTo>
                  <a:cubicBezTo>
                    <a:pt x="17764" y="8668"/>
                    <a:pt x="18168" y="8526"/>
                    <a:pt x="18168" y="8100"/>
                  </a:cubicBezTo>
                  <a:cubicBezTo>
                    <a:pt x="18168" y="7816"/>
                    <a:pt x="17764" y="7532"/>
                    <a:pt x="17361" y="7532"/>
                  </a:cubicBezTo>
                  <a:close/>
                  <a:moveTo>
                    <a:pt x="7065" y="6537"/>
                  </a:moveTo>
                  <a:cubicBezTo>
                    <a:pt x="5047" y="8526"/>
                    <a:pt x="5047" y="8526"/>
                    <a:pt x="5047" y="8526"/>
                  </a:cubicBezTo>
                  <a:cubicBezTo>
                    <a:pt x="4643" y="7532"/>
                    <a:pt x="4643" y="7532"/>
                    <a:pt x="4643" y="7532"/>
                  </a:cubicBezTo>
                  <a:cubicBezTo>
                    <a:pt x="4441" y="7247"/>
                    <a:pt x="4037" y="7247"/>
                    <a:pt x="3634" y="7247"/>
                  </a:cubicBezTo>
                  <a:cubicBezTo>
                    <a:pt x="3432" y="7389"/>
                    <a:pt x="3230" y="7674"/>
                    <a:pt x="3432" y="7816"/>
                  </a:cubicBezTo>
                  <a:cubicBezTo>
                    <a:pt x="4239" y="9521"/>
                    <a:pt x="4239" y="9521"/>
                    <a:pt x="4239" y="9521"/>
                  </a:cubicBezTo>
                  <a:cubicBezTo>
                    <a:pt x="4441" y="9663"/>
                    <a:pt x="4643" y="9805"/>
                    <a:pt x="4845" y="9805"/>
                  </a:cubicBezTo>
                  <a:cubicBezTo>
                    <a:pt x="4845" y="9805"/>
                    <a:pt x="4845" y="9805"/>
                    <a:pt x="4845" y="9805"/>
                  </a:cubicBezTo>
                  <a:cubicBezTo>
                    <a:pt x="4845" y="9805"/>
                    <a:pt x="4845" y="9947"/>
                    <a:pt x="5047" y="9805"/>
                  </a:cubicBezTo>
                  <a:cubicBezTo>
                    <a:pt x="5047" y="9805"/>
                    <a:pt x="5047" y="9805"/>
                    <a:pt x="5047" y="9805"/>
                  </a:cubicBezTo>
                  <a:cubicBezTo>
                    <a:pt x="5249" y="9805"/>
                    <a:pt x="5249" y="9805"/>
                    <a:pt x="5249" y="9805"/>
                  </a:cubicBezTo>
                  <a:cubicBezTo>
                    <a:pt x="5249" y="9805"/>
                    <a:pt x="5249" y="9805"/>
                    <a:pt x="5249" y="9805"/>
                  </a:cubicBezTo>
                  <a:cubicBezTo>
                    <a:pt x="5249" y="9805"/>
                    <a:pt x="5450" y="9805"/>
                    <a:pt x="5450" y="9663"/>
                  </a:cubicBezTo>
                  <a:cubicBezTo>
                    <a:pt x="8075" y="7105"/>
                    <a:pt x="8075" y="7105"/>
                    <a:pt x="8075" y="7105"/>
                  </a:cubicBezTo>
                  <a:cubicBezTo>
                    <a:pt x="8277" y="6963"/>
                    <a:pt x="8277" y="6679"/>
                    <a:pt x="8075" y="6537"/>
                  </a:cubicBezTo>
                  <a:cubicBezTo>
                    <a:pt x="7671" y="6395"/>
                    <a:pt x="7267" y="6395"/>
                    <a:pt x="7065" y="6537"/>
                  </a:cubicBezTo>
                  <a:close/>
                  <a:moveTo>
                    <a:pt x="17361" y="15774"/>
                  </a:moveTo>
                  <a:cubicBezTo>
                    <a:pt x="9892" y="15774"/>
                    <a:pt x="9892" y="15774"/>
                    <a:pt x="9892" y="15774"/>
                  </a:cubicBezTo>
                  <a:cubicBezTo>
                    <a:pt x="9488" y="15774"/>
                    <a:pt x="9084" y="16058"/>
                    <a:pt x="9084" y="16342"/>
                  </a:cubicBezTo>
                  <a:cubicBezTo>
                    <a:pt x="9084" y="16626"/>
                    <a:pt x="9488" y="16911"/>
                    <a:pt x="9892" y="16911"/>
                  </a:cubicBezTo>
                  <a:cubicBezTo>
                    <a:pt x="17361" y="16911"/>
                    <a:pt x="17361" y="16911"/>
                    <a:pt x="17361" y="16911"/>
                  </a:cubicBezTo>
                  <a:cubicBezTo>
                    <a:pt x="17764" y="16911"/>
                    <a:pt x="18168" y="16626"/>
                    <a:pt x="18168" y="16342"/>
                  </a:cubicBezTo>
                  <a:cubicBezTo>
                    <a:pt x="18168" y="16058"/>
                    <a:pt x="17764" y="15774"/>
                    <a:pt x="17361" y="15774"/>
                  </a:cubicBezTo>
                  <a:close/>
                </a:path>
              </a:pathLst>
            </a:custGeom>
            <a:solidFill>
              <a:srgbClr val="18A3D9"/>
            </a:solidFill>
            <a:ln>
              <a:noFill/>
            </a:ln>
          </p:spPr>
          <p:txBody>
            <a:bodyPr lIns="0" tIns="0" rIns="0" bIns="0"/>
            <a:lstStyle/>
            <a:p>
              <a:endParaRPr lang="zh-CN" altLang="en-US"/>
            </a:p>
          </p:txBody>
        </p:sp>
      </p:grpSp>
      <p:pic>
        <p:nvPicPr>
          <p:cNvPr id="2050" name="Picture 2">
            <a:hlinkClick r:id="rId1"/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1616" y="986700"/>
            <a:ext cx="6762029" cy="50715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349321" y="831848"/>
            <a:ext cx="1136321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★</a:t>
            </a:r>
            <a:r>
              <a:rPr lang="en-US" altLang="zh-CN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2.</a:t>
            </a:r>
            <a:r>
              <a:rPr lang="zh-CN" altLang="en-US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为什么和平成为时代的主题？（为什么要维护世界和平？）</a:t>
            </a:r>
            <a:endParaRPr lang="zh-CN" altLang="en-US" dirty="0"/>
          </a:p>
        </p:txBody>
      </p:sp>
      <p:sp>
        <p:nvSpPr>
          <p:cNvPr id="3" name="文本框 2"/>
          <p:cNvSpPr txBox="1"/>
          <p:nvPr/>
        </p:nvSpPr>
        <p:spPr>
          <a:xfrm>
            <a:off x="349321" y="1324291"/>
            <a:ext cx="11075541" cy="24290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）回顾历史，战争让人类付出了惨痛代价，给人类带来的伤痛难以忘却。</a:t>
            </a:r>
            <a:endParaRPr lang="en-US" altLang="zh-CN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）二战后，饱受战争之苦的各国人民深深感受到和平发展的可贵。</a:t>
            </a:r>
            <a:endParaRPr lang="en-US" altLang="zh-CN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）当今世界，人们越来越致力于以和平谈判代替武力解决争端。</a:t>
            </a:r>
            <a:endParaRPr lang="en-US" altLang="zh-CN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）世界上维护和平的力量不断壮大。</a:t>
            </a:r>
            <a:endParaRPr lang="zh-CN" altLang="en-US" dirty="0"/>
          </a:p>
        </p:txBody>
      </p:sp>
      <p:sp>
        <p:nvSpPr>
          <p:cNvPr id="4" name="矩形 3"/>
          <p:cNvSpPr/>
          <p:nvPr/>
        </p:nvSpPr>
        <p:spPr>
          <a:xfrm>
            <a:off x="349321" y="3753354"/>
            <a:ext cx="11075540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★</a:t>
            </a:r>
            <a:r>
              <a:rPr lang="en-US" altLang="zh-CN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3.</a:t>
            </a:r>
            <a:r>
              <a:rPr lang="zh-CN" altLang="en-US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人类维护世界和平采取的措施有哪些？</a:t>
            </a:r>
            <a:endParaRPr lang="zh-CN" altLang="en-US" dirty="0">
              <a:solidFill>
                <a:prstClr val="black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349321" y="4245797"/>
            <a:ext cx="11075540" cy="18288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）成立联合国，不断建立健全维护和平的机制。</a:t>
            </a:r>
            <a:endParaRPr lang="en-US" altLang="zh-CN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）派驻</a:t>
            </a:r>
            <a:r>
              <a:rPr lang="zh-CN" altLang="en-US" sz="2600" dirty="0">
                <a:solidFill>
                  <a:srgbClr val="CC99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维和部队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en-US" altLang="zh-CN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）签署核不扩散条约等。</a:t>
            </a:r>
            <a:endParaRPr lang="zh-CN" altLang="en-US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657546" y="1325366"/>
            <a:ext cx="1067485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★</a:t>
            </a:r>
            <a:r>
              <a:rPr lang="en-US" altLang="zh-CN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4.</a:t>
            </a:r>
            <a:r>
              <a:rPr lang="zh-CN" altLang="en-US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当今世界威胁世界和平的因素有哪些？</a:t>
            </a:r>
            <a:endParaRPr lang="zh-CN" altLang="en-US" dirty="0"/>
          </a:p>
        </p:txBody>
      </p:sp>
      <p:sp>
        <p:nvSpPr>
          <p:cNvPr id="3" name="文本框 2"/>
          <p:cNvSpPr txBox="1"/>
          <p:nvPr/>
        </p:nvSpPr>
        <p:spPr>
          <a:xfrm>
            <a:off x="904126" y="2147299"/>
            <a:ext cx="5428180" cy="30292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世界整体上维持和平的态势，但战争的阴影从未远离。局部战争与冲突从未间断，霸权主义、民族问题、宗教冲突、领土争端和恐怖主义等威胁和平的种种因素依然存在。</a:t>
            </a:r>
            <a:endParaRPr lang="zh-CN" altLang="en-U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3546" y="1956447"/>
            <a:ext cx="4311721" cy="38269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369868" y="873303"/>
            <a:ext cx="11024171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★</a:t>
            </a:r>
            <a:r>
              <a:rPr lang="en-US" altLang="zh-CN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5.</a:t>
            </a:r>
            <a:r>
              <a:rPr lang="zh-CN" altLang="en-US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恐怖主义的危害有哪些？</a:t>
            </a:r>
            <a:endParaRPr lang="zh-CN" altLang="en-US" dirty="0"/>
          </a:p>
        </p:txBody>
      </p:sp>
      <p:sp>
        <p:nvSpPr>
          <p:cNvPr id="3" name="文本框 2"/>
          <p:cNvSpPr txBox="1"/>
          <p:nvPr/>
        </p:nvSpPr>
        <p:spPr>
          <a:xfrm>
            <a:off x="369868" y="1365746"/>
            <a:ext cx="11044719" cy="18288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恐怖主义日益成为威胁世界和平的重要因素。恐怖主义违背人类的道义和规则，严重威胁普通民众的生命安全，造成社会动荡不安，与世界人民追求和平的愿望背道而驰。</a:t>
            </a:r>
            <a:endParaRPr lang="zh-CN" altLang="en-US" dirty="0"/>
          </a:p>
        </p:txBody>
      </p:sp>
      <p:sp>
        <p:nvSpPr>
          <p:cNvPr id="4" name="矩形 3"/>
          <p:cNvSpPr/>
          <p:nvPr/>
        </p:nvSpPr>
        <p:spPr>
          <a:xfrm>
            <a:off x="359594" y="3194645"/>
            <a:ext cx="11044718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★</a:t>
            </a:r>
            <a:r>
              <a:rPr lang="en-US" altLang="zh-CN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6.</a:t>
            </a:r>
            <a:r>
              <a:rPr lang="zh-CN" altLang="en-US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个人能为维护世界和平做些什么？</a:t>
            </a:r>
            <a:endParaRPr lang="zh-CN" altLang="en-US" dirty="0">
              <a:solidFill>
                <a:prstClr val="black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369869" y="3687088"/>
            <a:ext cx="11044717" cy="24290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）驱散战争的阴影、维护世界和平需要每个人的努力。</a:t>
            </a:r>
            <a:endParaRPr lang="en-US" altLang="zh-CN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）我们要看到和平来之不易，珍惜今天的和平，积极表达爱好和平的愿望，主动承担维护世界和平的责任，为维护世界和平作出贡献。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青少年怎样为维护世界和平作贡献？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)</a:t>
            </a:r>
            <a:endParaRPr lang="zh-CN" altLang="en-US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565079" y="1273996"/>
            <a:ext cx="1084951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★7.</a:t>
            </a:r>
            <a:r>
              <a:rPr lang="zh-CN" altLang="en-US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为什么发展成为当代的主题？（为什么要消除贫困？）</a:t>
            </a:r>
            <a:endParaRPr lang="zh-CN" altLang="en-US" dirty="0"/>
          </a:p>
        </p:txBody>
      </p:sp>
      <p:sp>
        <p:nvSpPr>
          <p:cNvPr id="3" name="文本框 2"/>
          <p:cNvSpPr txBox="1"/>
          <p:nvPr/>
        </p:nvSpPr>
        <p:spPr>
          <a:xfrm>
            <a:off x="565079" y="1993187"/>
            <a:ext cx="10767317" cy="4209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）消除贫困，让人们都过上繁荣和充实的生活，平等和有尊严地在健康的环境中充分发挥每个人的潜能，与自然和谐共生，建设和平、公正、包容的社会，是当今人类必须共同面对的发展课题。</a:t>
            </a:r>
            <a:endParaRPr lang="en-US" altLang="zh-CN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）世界经济发展不平衡的现象日趋严重，发达国家与发展中国家的差距不断扩大。频发的战争、恶劣的自然环境、落后的教育等诸多因素导致贫困的国家越来越贫穷。</a:t>
            </a:r>
            <a:endParaRPr lang="en-US" altLang="zh-CN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）最不发达国家深受贫困及其衍生出来的饥饿、疾病、社会冲突、社会动荡等一系列社会问题的困扰。这些问题成为制约人类发展的重要因素。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595901" y="1273996"/>
            <a:ext cx="1096252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zh-CN" altLang="en-US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★</a:t>
            </a:r>
            <a:r>
              <a:rPr lang="en-US" altLang="zh-CN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8.</a:t>
            </a:r>
            <a:r>
              <a:rPr lang="zh-CN" altLang="en-US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为消除贫困、促进发展，世界各国应该怎么做？</a:t>
            </a:r>
            <a:endParaRPr lang="zh-CN" altLang="en-US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633573" y="1972638"/>
            <a:ext cx="10962526" cy="26491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）人类社会对于消除贫困、促进发展的追求没有止境，在不同的发展阶段设立了递进式的减贫目标。各国应结合自身的实际情况，不断探索消除贫困的有效途径，为促进整个世界的发展作出努力。</a:t>
            </a:r>
            <a:endParaRPr lang="en-US" altLang="zh-CN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）面对问题，世界各国应积极行动，为消除一切形式的贫困、改善教育和医疗卫生条件、促进可持续发展共同努力。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378431" y="925481"/>
            <a:ext cx="112912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二、谋求互利共赢</a:t>
            </a:r>
            <a:endParaRPr lang="zh-CN" altLang="en-US" b="1" dirty="0"/>
          </a:p>
        </p:txBody>
      </p:sp>
      <p:sp>
        <p:nvSpPr>
          <p:cNvPr id="3" name="文本框 2"/>
          <p:cNvSpPr txBox="1"/>
          <p:nvPr/>
        </p:nvSpPr>
        <p:spPr>
          <a:xfrm>
            <a:off x="452063" y="1726058"/>
            <a:ext cx="11301573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★</a:t>
            </a:r>
            <a:r>
              <a:rPr lang="en-US" altLang="zh-CN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</a:t>
            </a:r>
            <a:r>
              <a:rPr lang="zh-CN" altLang="en-US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为什么要构建人类命运共同体？</a:t>
            </a:r>
            <a:endParaRPr lang="zh-CN" altLang="en-US" dirty="0"/>
          </a:p>
        </p:txBody>
      </p:sp>
      <p:sp>
        <p:nvSpPr>
          <p:cNvPr id="4" name="文本框 3"/>
          <p:cNvSpPr txBox="1"/>
          <p:nvPr/>
        </p:nvSpPr>
        <p:spPr>
          <a:xfrm>
            <a:off x="575353" y="2352782"/>
            <a:ext cx="11166296" cy="38994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）当今世界，各国相互联系、相互依存的程度空前加深。人类生活在同一个地球村，生活在历史和现实交汇的同一个时空，越来越成为你中有我、我中有你的命运共同体。</a:t>
            </a:r>
            <a:endParaRPr lang="en-US" altLang="zh-CN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）人类面临许多共同挑战，需要解决许多全球性问题。这些问题关系整个人类的生存，制约人类的发展，成为亟待解决的全球性问题。</a:t>
            </a:r>
            <a:endParaRPr lang="en-US" altLang="zh-CN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）没有哪个国家能够独自应对人类面临的各种挑战，也没有哪个国家能够退回到自我封闭的孤岛。采取共同行动，承担共同责任，构建人类命运共同体，应成为各国解决全球性问题的必然选择。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606175" y="1273996"/>
            <a:ext cx="10880333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★</a:t>
            </a:r>
            <a:r>
              <a:rPr lang="en-US" altLang="zh-CN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2.</a:t>
            </a:r>
            <a:r>
              <a:rPr lang="zh-CN" altLang="en-US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全球性问题有哪些？</a:t>
            </a:r>
            <a:endParaRPr lang="zh-CN" altLang="en-US" dirty="0"/>
          </a:p>
        </p:txBody>
      </p:sp>
      <p:sp>
        <p:nvSpPr>
          <p:cNvPr id="3" name="文本框 2"/>
          <p:cNvSpPr txBox="1"/>
          <p:nvPr/>
        </p:nvSpPr>
        <p:spPr>
          <a:xfrm>
            <a:off x="606175" y="1993187"/>
            <a:ext cx="5489825" cy="30292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世界面临的不稳定性不确定性突出，世界经济增长动能不足，贫富分化日益严重，地区热点问题此起彼伏，恐怖主义、网络安全、重大传染性疾病、气候变化等非传统安全威胁持续蔓延。</a:t>
            </a:r>
            <a:endParaRPr lang="zh-CN" altLang="en-US" dirty="0"/>
          </a:p>
        </p:txBody>
      </p:sp>
      <p:pic>
        <p:nvPicPr>
          <p:cNvPr id="4098" name="Picture 2">
            <a:hlinkClick r:id="rId1"/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7610" y="2278722"/>
            <a:ext cx="4852755" cy="3305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595901" y="1263721"/>
            <a:ext cx="1095225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★</a:t>
            </a:r>
            <a:r>
              <a:rPr lang="en-US" altLang="zh-CN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3.</a:t>
            </a:r>
            <a:r>
              <a:rPr lang="zh-CN" altLang="en-US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如何构建人类命运共同体？</a:t>
            </a:r>
            <a:endParaRPr lang="zh-CN" altLang="en-US" dirty="0"/>
          </a:p>
        </p:txBody>
      </p:sp>
      <p:sp>
        <p:nvSpPr>
          <p:cNvPr id="3" name="文本框 2"/>
          <p:cNvSpPr txBox="1"/>
          <p:nvPr/>
        </p:nvSpPr>
        <p:spPr>
          <a:xfrm>
            <a:off x="595901" y="2003461"/>
            <a:ext cx="10952252" cy="4209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）构建人类命运共同体，各国要努力扩大利益的交汇点，谋求开放创新、包容互惠的发展前景。</a:t>
            </a:r>
            <a:endParaRPr lang="en-US" altLang="zh-CN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面对全球性挑战，各国应坚持对话协商，建设一个持久和平的世界；坚持共建共享，建设一个普遍安全的世界；坚持合作共赢，建设一个共同繁荣的世界；坚持交流互鉴，建设一个开放包容的世界；坚持绿色低碳，建设一个清洁美丽的世界。</a:t>
            </a:r>
            <a:endParaRPr lang="en-US" altLang="zh-CN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）构建人类命运共同体，不仅需要世界各国的一致行动，而且需要各国人民间的相互信任、守望相助和共同担当。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523982" y="1263721"/>
            <a:ext cx="1097280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★</a:t>
            </a:r>
            <a:r>
              <a:rPr lang="en-US" altLang="zh-CN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4.</a:t>
            </a:r>
            <a:r>
              <a:rPr lang="zh-CN" altLang="en-US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中国提出构建人类命运共同体理念的内涵及意义是什么？</a:t>
            </a:r>
            <a:endParaRPr lang="zh-CN" altLang="en-US" dirty="0"/>
          </a:p>
        </p:txBody>
      </p:sp>
      <p:sp>
        <p:nvSpPr>
          <p:cNvPr id="3" name="文本框 2"/>
          <p:cNvSpPr txBox="1"/>
          <p:nvPr/>
        </p:nvSpPr>
        <p:spPr>
          <a:xfrm>
            <a:off x="523982" y="1993187"/>
            <a:ext cx="10972800" cy="30292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）内涵：人类只有一个地球，各国共处一个世界。</a:t>
            </a:r>
            <a:endParaRPr lang="en-US" altLang="zh-CN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）意义：由中国</a:t>
            </a:r>
            <a:r>
              <a:rPr lang="zh-CN" altLang="en-US" sz="2600" dirty="0">
                <a:solidFill>
                  <a:srgbClr val="CC99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首倡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的构建</a:t>
            </a:r>
            <a:r>
              <a:rPr lang="zh-CN" altLang="en-US" sz="2600" dirty="0">
                <a:solidFill>
                  <a:srgbClr val="CC99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人类命运共同体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理念，充分表达了人类追求</a:t>
            </a:r>
            <a:r>
              <a:rPr lang="zh-CN" altLang="en-US" sz="2600" dirty="0">
                <a:solidFill>
                  <a:srgbClr val="CC99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和平与发展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的愿望，为解决人类面临的共同问题提供了宝贵的思路，为人类未来发展提出了具有重要价值的构想，为人类共同美好的未来指明了方向。这一理念被写入多个联合国决议，得到了国际社会的广泛认同。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667820" y="1263721"/>
            <a:ext cx="10798140" cy="10818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★</a:t>
            </a:r>
            <a:r>
              <a:rPr lang="en-US" altLang="zh-CN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5.</a:t>
            </a:r>
            <a:r>
              <a:rPr lang="zh-CN" altLang="en-US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构建人类命运共同体，青少年应该怎样做</a:t>
            </a:r>
            <a:r>
              <a:rPr lang="en-US" altLang="zh-CN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?</a:t>
            </a:r>
            <a:r>
              <a:rPr lang="zh-CN" altLang="en-US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（关心共同命运对青少年的要求有哪些？）</a:t>
            </a:r>
            <a:endParaRPr lang="zh-CN" altLang="en-US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667820" y="2517169"/>
            <a:ext cx="10798140" cy="31692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(1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）关怀生命、尊重生命的价值，能够让我们不仅善待自己，而且把关切的目光投向世界，关注他人的命运，把他人看成同我们一样的人，理解他人的痛苦与快乐，看到生命中共同的渴望，增进包容与合作。</a:t>
            </a:r>
            <a:endParaRPr lang="en-US" altLang="zh-CN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）我们要把</a:t>
            </a:r>
            <a:r>
              <a:rPr lang="zh-CN" altLang="en-US" sz="2600" dirty="0">
                <a:solidFill>
                  <a:srgbClr val="CC99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构建人类命运共同体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的理念同</a:t>
            </a:r>
            <a:r>
              <a:rPr lang="zh-CN" altLang="en-US" sz="2600" dirty="0">
                <a:solidFill>
                  <a:srgbClr val="CC99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实际行动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联系起来，既要放眼全球，关注世界的发展，关注人类的命运，又要心系祖国，在实现中国梦的生动实践中放飞青春梦想，在为人民利益的不懈奋斗中书写人生华章。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613025" y="1659993"/>
            <a:ext cx="11085815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关心人类命运，培养全球意识，需要掌握哪些方法和能力？</a:t>
            </a:r>
            <a:endParaRPr lang="zh-CN" altLang="en-US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93160" y="2152436"/>
            <a:ext cx="11085815" cy="4202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2600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600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）学习本国文化，积极参与不同文化的对话、交流活动。</a:t>
            </a:r>
            <a:endParaRPr lang="en-US" altLang="zh-CN" sz="2600" dirty="0">
              <a:solidFill>
                <a:schemeClr val="accent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30000"/>
              </a:lnSpc>
            </a:pPr>
            <a:r>
              <a:rPr lang="zh-CN" altLang="en-US" sz="2600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600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）在对外交流中，积极表达代表本国立场的观点和主张，态度坚定而温和。</a:t>
            </a:r>
            <a:endParaRPr lang="en-US" altLang="zh-CN" sz="2600" dirty="0">
              <a:solidFill>
                <a:schemeClr val="accent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30000"/>
              </a:lnSpc>
            </a:pPr>
            <a:r>
              <a:rPr lang="zh-CN" altLang="en-US" sz="2600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2600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）努力学好外语，提高口语表达能力，了解相关国家的历史和文化。（</a:t>
            </a:r>
            <a:r>
              <a:rPr lang="en-US" altLang="zh-CN" sz="2600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zh-CN" altLang="en-US" sz="2600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）了解外国人的礼仪习惯、交往方式、思维特点，交往时遵循相关的行为规范。</a:t>
            </a:r>
            <a:endParaRPr lang="en-US" altLang="zh-CN" sz="2600" dirty="0">
              <a:solidFill>
                <a:schemeClr val="accent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30000"/>
              </a:lnSpc>
            </a:pPr>
            <a:r>
              <a:rPr lang="zh-CN" altLang="en-US" sz="2600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</a:t>
            </a:r>
            <a:r>
              <a:rPr lang="zh-CN" altLang="en-US" sz="2600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）对生态环境、多样文化共存、和平与发展等方面的国际问题有一定程度的了解，形成对世界面临的共同问题的积极态度。</a:t>
            </a:r>
            <a:endParaRPr lang="zh-CN" altLang="en-US" sz="2600" dirty="0">
              <a:solidFill>
                <a:schemeClr val="accent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392130" y="819432"/>
            <a:ext cx="11342901" cy="541689"/>
            <a:chOff x="392130" y="819432"/>
            <a:chExt cx="11342901" cy="541689"/>
          </a:xfrm>
        </p:grpSpPr>
        <p:sp>
          <p:nvSpPr>
            <p:cNvPr id="6" name="文本框 5"/>
            <p:cNvSpPr txBox="1"/>
            <p:nvPr/>
          </p:nvSpPr>
          <p:spPr>
            <a:xfrm>
              <a:off x="1063606" y="837901"/>
              <a:ext cx="1067142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>
                  <a:solidFill>
                    <a:srgbClr val="5B9BD5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拓展延伸</a:t>
              </a:r>
              <a:endParaRPr lang="zh-CN" altLang="en-US" sz="2800" b="1" dirty="0">
                <a:solidFill>
                  <a:srgbClr val="5B9BD5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Shape 16880"/>
            <p:cNvSpPr/>
            <p:nvPr/>
          </p:nvSpPr>
          <p:spPr>
            <a:xfrm>
              <a:off x="392130" y="819432"/>
              <a:ext cx="519076" cy="4648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96" h="21484" extrusionOk="0">
                  <a:moveTo>
                    <a:pt x="3837" y="7883"/>
                  </a:moveTo>
                  <a:cubicBezTo>
                    <a:pt x="1847" y="7568"/>
                    <a:pt x="1847" y="7568"/>
                    <a:pt x="1847" y="7568"/>
                  </a:cubicBezTo>
                  <a:cubicBezTo>
                    <a:pt x="1563" y="7568"/>
                    <a:pt x="1279" y="7883"/>
                    <a:pt x="1279" y="8199"/>
                  </a:cubicBezTo>
                  <a:cubicBezTo>
                    <a:pt x="1137" y="9775"/>
                    <a:pt x="1137" y="9775"/>
                    <a:pt x="1137" y="9775"/>
                  </a:cubicBezTo>
                  <a:cubicBezTo>
                    <a:pt x="1137" y="9460"/>
                    <a:pt x="1421" y="9302"/>
                    <a:pt x="1705" y="9302"/>
                  </a:cubicBezTo>
                  <a:cubicBezTo>
                    <a:pt x="3553" y="9460"/>
                    <a:pt x="3553" y="9460"/>
                    <a:pt x="3553" y="9460"/>
                  </a:cubicBezTo>
                  <a:cubicBezTo>
                    <a:pt x="3837" y="9618"/>
                    <a:pt x="4121" y="9775"/>
                    <a:pt x="4121" y="10091"/>
                  </a:cubicBezTo>
                  <a:cubicBezTo>
                    <a:pt x="4263" y="8514"/>
                    <a:pt x="4263" y="8514"/>
                    <a:pt x="4263" y="8514"/>
                  </a:cubicBezTo>
                  <a:cubicBezTo>
                    <a:pt x="4263" y="8199"/>
                    <a:pt x="4121" y="7883"/>
                    <a:pt x="3837" y="7883"/>
                  </a:cubicBezTo>
                  <a:close/>
                  <a:moveTo>
                    <a:pt x="3268" y="12298"/>
                  </a:moveTo>
                  <a:cubicBezTo>
                    <a:pt x="1421" y="11982"/>
                    <a:pt x="1421" y="11982"/>
                    <a:pt x="1421" y="11982"/>
                  </a:cubicBezTo>
                  <a:cubicBezTo>
                    <a:pt x="1137" y="11982"/>
                    <a:pt x="995" y="11667"/>
                    <a:pt x="995" y="11352"/>
                  </a:cubicBezTo>
                  <a:cubicBezTo>
                    <a:pt x="0" y="20654"/>
                    <a:pt x="0" y="20654"/>
                    <a:pt x="0" y="20654"/>
                  </a:cubicBezTo>
                  <a:cubicBezTo>
                    <a:pt x="0" y="20969"/>
                    <a:pt x="142" y="21127"/>
                    <a:pt x="426" y="21127"/>
                  </a:cubicBezTo>
                  <a:cubicBezTo>
                    <a:pt x="2416" y="21442"/>
                    <a:pt x="2416" y="21442"/>
                    <a:pt x="2416" y="21442"/>
                  </a:cubicBezTo>
                  <a:cubicBezTo>
                    <a:pt x="2700" y="21442"/>
                    <a:pt x="2842" y="21285"/>
                    <a:pt x="2984" y="20969"/>
                  </a:cubicBezTo>
                  <a:cubicBezTo>
                    <a:pt x="3126" y="19550"/>
                    <a:pt x="3126" y="19550"/>
                    <a:pt x="3126" y="19550"/>
                  </a:cubicBezTo>
                  <a:cubicBezTo>
                    <a:pt x="2984" y="19708"/>
                    <a:pt x="2984" y="19866"/>
                    <a:pt x="2842" y="19866"/>
                  </a:cubicBezTo>
                  <a:cubicBezTo>
                    <a:pt x="284" y="19550"/>
                    <a:pt x="284" y="19550"/>
                    <a:pt x="284" y="19550"/>
                  </a:cubicBezTo>
                  <a:cubicBezTo>
                    <a:pt x="284" y="19550"/>
                    <a:pt x="142" y="19393"/>
                    <a:pt x="142" y="19235"/>
                  </a:cubicBezTo>
                  <a:cubicBezTo>
                    <a:pt x="142" y="19077"/>
                    <a:pt x="284" y="18920"/>
                    <a:pt x="426" y="19077"/>
                  </a:cubicBezTo>
                  <a:cubicBezTo>
                    <a:pt x="2842" y="19235"/>
                    <a:pt x="2842" y="19235"/>
                    <a:pt x="2842" y="19235"/>
                  </a:cubicBezTo>
                  <a:cubicBezTo>
                    <a:pt x="2984" y="19393"/>
                    <a:pt x="3126" y="19393"/>
                    <a:pt x="3126" y="19550"/>
                  </a:cubicBezTo>
                  <a:cubicBezTo>
                    <a:pt x="3837" y="11825"/>
                    <a:pt x="3837" y="11825"/>
                    <a:pt x="3837" y="11825"/>
                  </a:cubicBezTo>
                  <a:cubicBezTo>
                    <a:pt x="3837" y="11982"/>
                    <a:pt x="3553" y="12298"/>
                    <a:pt x="3268" y="12298"/>
                  </a:cubicBezTo>
                  <a:close/>
                  <a:moveTo>
                    <a:pt x="1137" y="9775"/>
                  </a:moveTo>
                  <a:cubicBezTo>
                    <a:pt x="995" y="11352"/>
                    <a:pt x="995" y="11352"/>
                    <a:pt x="995" y="11352"/>
                  </a:cubicBezTo>
                  <a:cubicBezTo>
                    <a:pt x="995" y="11352"/>
                    <a:pt x="995" y="11352"/>
                    <a:pt x="995" y="11352"/>
                  </a:cubicBezTo>
                  <a:cubicBezTo>
                    <a:pt x="1137" y="9775"/>
                    <a:pt x="1137" y="9775"/>
                    <a:pt x="1137" y="9775"/>
                  </a:cubicBezTo>
                  <a:cubicBezTo>
                    <a:pt x="1137" y="9775"/>
                    <a:pt x="1137" y="9775"/>
                    <a:pt x="1137" y="9775"/>
                  </a:cubicBezTo>
                  <a:close/>
                  <a:moveTo>
                    <a:pt x="3837" y="11825"/>
                  </a:moveTo>
                  <a:cubicBezTo>
                    <a:pt x="4121" y="10091"/>
                    <a:pt x="4121" y="10091"/>
                    <a:pt x="4121" y="10091"/>
                  </a:cubicBezTo>
                  <a:cubicBezTo>
                    <a:pt x="4121" y="10091"/>
                    <a:pt x="4121" y="10091"/>
                    <a:pt x="4121" y="10091"/>
                  </a:cubicBezTo>
                  <a:cubicBezTo>
                    <a:pt x="3837" y="11825"/>
                    <a:pt x="3837" y="11825"/>
                    <a:pt x="3837" y="11825"/>
                  </a:cubicBezTo>
                  <a:cubicBezTo>
                    <a:pt x="3837" y="11825"/>
                    <a:pt x="3837" y="11825"/>
                    <a:pt x="3837" y="11825"/>
                  </a:cubicBezTo>
                  <a:close/>
                  <a:moveTo>
                    <a:pt x="18047" y="6937"/>
                  </a:moveTo>
                  <a:cubicBezTo>
                    <a:pt x="18189" y="6937"/>
                    <a:pt x="18332" y="7095"/>
                    <a:pt x="18332" y="7253"/>
                  </a:cubicBezTo>
                  <a:cubicBezTo>
                    <a:pt x="18047" y="5676"/>
                    <a:pt x="18047" y="5676"/>
                    <a:pt x="18047" y="5676"/>
                  </a:cubicBezTo>
                  <a:cubicBezTo>
                    <a:pt x="17905" y="5361"/>
                    <a:pt x="17621" y="5203"/>
                    <a:pt x="17337" y="5203"/>
                  </a:cubicBezTo>
                  <a:cubicBezTo>
                    <a:pt x="15632" y="5834"/>
                    <a:pt x="15632" y="5834"/>
                    <a:pt x="15632" y="5834"/>
                  </a:cubicBezTo>
                  <a:cubicBezTo>
                    <a:pt x="15347" y="5834"/>
                    <a:pt x="15063" y="6149"/>
                    <a:pt x="15205" y="6622"/>
                  </a:cubicBezTo>
                  <a:cubicBezTo>
                    <a:pt x="15489" y="8199"/>
                    <a:pt x="15489" y="8199"/>
                    <a:pt x="15489" y="8199"/>
                  </a:cubicBezTo>
                  <a:cubicBezTo>
                    <a:pt x="15489" y="7883"/>
                    <a:pt x="15632" y="7726"/>
                    <a:pt x="15774" y="7568"/>
                  </a:cubicBezTo>
                  <a:cubicBezTo>
                    <a:pt x="16484" y="7253"/>
                    <a:pt x="17195" y="6937"/>
                    <a:pt x="18047" y="6937"/>
                  </a:cubicBezTo>
                  <a:close/>
                  <a:moveTo>
                    <a:pt x="9521" y="2996"/>
                  </a:moveTo>
                  <a:cubicBezTo>
                    <a:pt x="9521" y="15924"/>
                    <a:pt x="9521" y="15924"/>
                    <a:pt x="9521" y="15924"/>
                  </a:cubicBezTo>
                  <a:cubicBezTo>
                    <a:pt x="10942" y="16397"/>
                    <a:pt x="12647" y="16397"/>
                    <a:pt x="14068" y="15924"/>
                  </a:cubicBezTo>
                  <a:cubicBezTo>
                    <a:pt x="14068" y="2996"/>
                    <a:pt x="14068" y="2996"/>
                    <a:pt x="14068" y="2996"/>
                  </a:cubicBezTo>
                  <a:cubicBezTo>
                    <a:pt x="13074" y="2365"/>
                    <a:pt x="10516" y="2365"/>
                    <a:pt x="9521" y="2996"/>
                  </a:cubicBezTo>
                  <a:close/>
                  <a:moveTo>
                    <a:pt x="9521" y="16555"/>
                  </a:moveTo>
                  <a:cubicBezTo>
                    <a:pt x="9521" y="17974"/>
                    <a:pt x="9521" y="17974"/>
                    <a:pt x="9521" y="17974"/>
                  </a:cubicBezTo>
                  <a:cubicBezTo>
                    <a:pt x="10374" y="18447"/>
                    <a:pt x="13216" y="18447"/>
                    <a:pt x="14068" y="17974"/>
                  </a:cubicBezTo>
                  <a:cubicBezTo>
                    <a:pt x="14068" y="16555"/>
                    <a:pt x="14068" y="16555"/>
                    <a:pt x="14068" y="16555"/>
                  </a:cubicBezTo>
                  <a:cubicBezTo>
                    <a:pt x="12647" y="17028"/>
                    <a:pt x="10942" y="17028"/>
                    <a:pt x="9521" y="16555"/>
                  </a:cubicBezTo>
                  <a:close/>
                  <a:moveTo>
                    <a:pt x="13642" y="0"/>
                  </a:moveTo>
                  <a:cubicBezTo>
                    <a:pt x="9947" y="0"/>
                    <a:pt x="9947" y="0"/>
                    <a:pt x="9947" y="0"/>
                  </a:cubicBezTo>
                  <a:cubicBezTo>
                    <a:pt x="9663" y="0"/>
                    <a:pt x="9521" y="315"/>
                    <a:pt x="9521" y="631"/>
                  </a:cubicBezTo>
                  <a:cubicBezTo>
                    <a:pt x="9521" y="2207"/>
                    <a:pt x="9521" y="2207"/>
                    <a:pt x="9521" y="2207"/>
                  </a:cubicBezTo>
                  <a:cubicBezTo>
                    <a:pt x="10374" y="1734"/>
                    <a:pt x="13216" y="1734"/>
                    <a:pt x="14068" y="2207"/>
                  </a:cubicBezTo>
                  <a:cubicBezTo>
                    <a:pt x="14068" y="631"/>
                    <a:pt x="14068" y="631"/>
                    <a:pt x="14068" y="631"/>
                  </a:cubicBezTo>
                  <a:cubicBezTo>
                    <a:pt x="14068" y="315"/>
                    <a:pt x="13926" y="0"/>
                    <a:pt x="13642" y="0"/>
                  </a:cubicBezTo>
                  <a:close/>
                  <a:moveTo>
                    <a:pt x="9521" y="19866"/>
                  </a:moveTo>
                  <a:cubicBezTo>
                    <a:pt x="9521" y="20812"/>
                    <a:pt x="9521" y="20812"/>
                    <a:pt x="9521" y="20812"/>
                  </a:cubicBezTo>
                  <a:cubicBezTo>
                    <a:pt x="9521" y="21127"/>
                    <a:pt x="9663" y="21442"/>
                    <a:pt x="9947" y="21442"/>
                  </a:cubicBezTo>
                  <a:cubicBezTo>
                    <a:pt x="13642" y="21442"/>
                    <a:pt x="13642" y="21442"/>
                    <a:pt x="13642" y="21442"/>
                  </a:cubicBezTo>
                  <a:cubicBezTo>
                    <a:pt x="13926" y="21442"/>
                    <a:pt x="14068" y="21127"/>
                    <a:pt x="14068" y="20812"/>
                  </a:cubicBezTo>
                  <a:cubicBezTo>
                    <a:pt x="14068" y="19866"/>
                    <a:pt x="14068" y="19866"/>
                    <a:pt x="14068" y="19866"/>
                  </a:cubicBezTo>
                  <a:cubicBezTo>
                    <a:pt x="13642" y="20181"/>
                    <a:pt x="9947" y="20181"/>
                    <a:pt x="9521" y="19866"/>
                  </a:cubicBezTo>
                  <a:close/>
                  <a:moveTo>
                    <a:pt x="7816" y="2680"/>
                  </a:moveTo>
                  <a:cubicBezTo>
                    <a:pt x="5826" y="2680"/>
                    <a:pt x="5826" y="2680"/>
                    <a:pt x="5826" y="2680"/>
                  </a:cubicBezTo>
                  <a:cubicBezTo>
                    <a:pt x="5542" y="2680"/>
                    <a:pt x="5400" y="2838"/>
                    <a:pt x="5400" y="3311"/>
                  </a:cubicBezTo>
                  <a:cubicBezTo>
                    <a:pt x="5400" y="20812"/>
                    <a:pt x="5400" y="20812"/>
                    <a:pt x="5400" y="20812"/>
                  </a:cubicBezTo>
                  <a:cubicBezTo>
                    <a:pt x="5400" y="21127"/>
                    <a:pt x="5542" y="21442"/>
                    <a:pt x="5826" y="21442"/>
                  </a:cubicBezTo>
                  <a:cubicBezTo>
                    <a:pt x="7816" y="21442"/>
                    <a:pt x="7816" y="21442"/>
                    <a:pt x="7816" y="21442"/>
                  </a:cubicBezTo>
                  <a:cubicBezTo>
                    <a:pt x="8100" y="21442"/>
                    <a:pt x="8242" y="21127"/>
                    <a:pt x="8242" y="20812"/>
                  </a:cubicBezTo>
                  <a:cubicBezTo>
                    <a:pt x="8242" y="3311"/>
                    <a:pt x="8242" y="3311"/>
                    <a:pt x="8242" y="3311"/>
                  </a:cubicBezTo>
                  <a:cubicBezTo>
                    <a:pt x="8242" y="2838"/>
                    <a:pt x="8100" y="2680"/>
                    <a:pt x="7816" y="2680"/>
                  </a:cubicBezTo>
                  <a:close/>
                  <a:moveTo>
                    <a:pt x="7532" y="19393"/>
                  </a:moveTo>
                  <a:cubicBezTo>
                    <a:pt x="6111" y="19393"/>
                    <a:pt x="6111" y="19393"/>
                    <a:pt x="6111" y="19393"/>
                  </a:cubicBezTo>
                  <a:cubicBezTo>
                    <a:pt x="5968" y="19393"/>
                    <a:pt x="5826" y="19393"/>
                    <a:pt x="5826" y="19077"/>
                  </a:cubicBezTo>
                  <a:cubicBezTo>
                    <a:pt x="5826" y="18920"/>
                    <a:pt x="5968" y="18762"/>
                    <a:pt x="6111" y="18762"/>
                  </a:cubicBezTo>
                  <a:cubicBezTo>
                    <a:pt x="7532" y="18762"/>
                    <a:pt x="7532" y="18762"/>
                    <a:pt x="7532" y="18762"/>
                  </a:cubicBezTo>
                  <a:cubicBezTo>
                    <a:pt x="7674" y="18762"/>
                    <a:pt x="7816" y="18920"/>
                    <a:pt x="7816" y="19077"/>
                  </a:cubicBezTo>
                  <a:cubicBezTo>
                    <a:pt x="7816" y="19393"/>
                    <a:pt x="7674" y="19393"/>
                    <a:pt x="7532" y="19393"/>
                  </a:cubicBezTo>
                  <a:close/>
                  <a:moveTo>
                    <a:pt x="7247" y="5203"/>
                  </a:moveTo>
                  <a:cubicBezTo>
                    <a:pt x="6395" y="5203"/>
                    <a:pt x="6395" y="5203"/>
                    <a:pt x="6395" y="5203"/>
                  </a:cubicBezTo>
                  <a:cubicBezTo>
                    <a:pt x="6111" y="5203"/>
                    <a:pt x="5826" y="4888"/>
                    <a:pt x="5826" y="4572"/>
                  </a:cubicBezTo>
                  <a:cubicBezTo>
                    <a:pt x="5826" y="4257"/>
                    <a:pt x="6111" y="3942"/>
                    <a:pt x="6395" y="3942"/>
                  </a:cubicBezTo>
                  <a:cubicBezTo>
                    <a:pt x="7247" y="3942"/>
                    <a:pt x="7247" y="3942"/>
                    <a:pt x="7247" y="3942"/>
                  </a:cubicBezTo>
                  <a:cubicBezTo>
                    <a:pt x="7532" y="3942"/>
                    <a:pt x="7816" y="4257"/>
                    <a:pt x="7816" y="4572"/>
                  </a:cubicBezTo>
                  <a:cubicBezTo>
                    <a:pt x="7816" y="4888"/>
                    <a:pt x="7532" y="5203"/>
                    <a:pt x="7247" y="5203"/>
                  </a:cubicBezTo>
                  <a:close/>
                  <a:moveTo>
                    <a:pt x="18332" y="7253"/>
                  </a:moveTo>
                  <a:cubicBezTo>
                    <a:pt x="18474" y="7410"/>
                    <a:pt x="18332" y="7568"/>
                    <a:pt x="18189" y="7568"/>
                  </a:cubicBezTo>
                  <a:cubicBezTo>
                    <a:pt x="17337" y="7568"/>
                    <a:pt x="16626" y="7883"/>
                    <a:pt x="15916" y="8199"/>
                  </a:cubicBezTo>
                  <a:cubicBezTo>
                    <a:pt x="15774" y="8356"/>
                    <a:pt x="15632" y="8356"/>
                    <a:pt x="15489" y="8199"/>
                  </a:cubicBezTo>
                  <a:cubicBezTo>
                    <a:pt x="18616" y="20969"/>
                    <a:pt x="18616" y="20969"/>
                    <a:pt x="18616" y="20969"/>
                  </a:cubicBezTo>
                  <a:cubicBezTo>
                    <a:pt x="18758" y="21285"/>
                    <a:pt x="19042" y="21600"/>
                    <a:pt x="19326" y="21442"/>
                  </a:cubicBezTo>
                  <a:cubicBezTo>
                    <a:pt x="21032" y="20969"/>
                    <a:pt x="21032" y="20969"/>
                    <a:pt x="21032" y="20969"/>
                  </a:cubicBezTo>
                  <a:cubicBezTo>
                    <a:pt x="21316" y="20812"/>
                    <a:pt x="21600" y="20496"/>
                    <a:pt x="21458" y="20181"/>
                  </a:cubicBezTo>
                  <a:lnTo>
                    <a:pt x="18332" y="7253"/>
                  </a:lnTo>
                  <a:close/>
                  <a:moveTo>
                    <a:pt x="16911" y="11352"/>
                  </a:moveTo>
                  <a:cubicBezTo>
                    <a:pt x="16342" y="8829"/>
                    <a:pt x="16342" y="8829"/>
                    <a:pt x="16342" y="8829"/>
                  </a:cubicBezTo>
                  <a:cubicBezTo>
                    <a:pt x="18047" y="8356"/>
                    <a:pt x="18047" y="8356"/>
                    <a:pt x="18047" y="8356"/>
                  </a:cubicBezTo>
                  <a:cubicBezTo>
                    <a:pt x="18616" y="10879"/>
                    <a:pt x="18616" y="10879"/>
                    <a:pt x="18616" y="10879"/>
                  </a:cubicBezTo>
                  <a:lnTo>
                    <a:pt x="16911" y="11352"/>
                  </a:lnTo>
                  <a:close/>
                </a:path>
              </a:pathLst>
            </a:custGeom>
            <a:solidFill>
              <a:srgbClr val="18A3D9"/>
            </a:solidFill>
            <a:ln w="12700">
              <a:miter lim="400000"/>
            </a:ln>
          </p:spPr>
          <p:txBody>
            <a:bodyPr lIns="0" tIns="0" rIns="0" bIns="0"/>
            <a:lstStyle>
              <a:lvl1pPr>
                <a:defRPr>
                  <a:latin typeface="+mj-lt"/>
                  <a:ea typeface="+mj-ea"/>
                  <a:cs typeface="+mj-cs"/>
                  <a:sym typeface="Helvetica"/>
                </a:defRPr>
              </a:lvl1pPr>
              <a:lvl2pPr indent="457200">
                <a:defRPr>
                  <a:latin typeface="+mj-lt"/>
                  <a:ea typeface="+mj-ea"/>
                  <a:cs typeface="+mj-cs"/>
                  <a:sym typeface="Helvetica"/>
                </a:defRPr>
              </a:lvl2pPr>
              <a:lvl3pPr indent="914400">
                <a:defRPr>
                  <a:latin typeface="+mj-lt"/>
                  <a:ea typeface="+mj-ea"/>
                  <a:cs typeface="+mj-cs"/>
                  <a:sym typeface="Helvetica"/>
                </a:defRPr>
              </a:lvl3pPr>
              <a:lvl4pPr indent="1371600">
                <a:defRPr>
                  <a:latin typeface="+mj-lt"/>
                  <a:ea typeface="+mj-ea"/>
                  <a:cs typeface="+mj-cs"/>
                  <a:sym typeface="Helvetica"/>
                </a:defRPr>
              </a:lvl4pPr>
              <a:lvl5pPr indent="1828800">
                <a:defRPr>
                  <a:latin typeface="+mj-lt"/>
                  <a:ea typeface="+mj-ea"/>
                  <a:cs typeface="+mj-cs"/>
                  <a:sym typeface="Helvetica"/>
                </a:defRPr>
              </a:lvl5pPr>
              <a:lvl6pPr indent="2286000">
                <a:defRPr>
                  <a:latin typeface="+mj-lt"/>
                  <a:ea typeface="+mj-ea"/>
                  <a:cs typeface="+mj-cs"/>
                  <a:sym typeface="Helvetica"/>
                </a:defRPr>
              </a:lvl6pPr>
              <a:lvl7pPr indent="2743200">
                <a:defRPr>
                  <a:latin typeface="+mj-lt"/>
                  <a:ea typeface="+mj-ea"/>
                  <a:cs typeface="+mj-cs"/>
                  <a:sym typeface="Helvetica"/>
                </a:defRPr>
              </a:lvl7pPr>
              <a:lvl8pPr indent="3200400">
                <a:defRPr>
                  <a:latin typeface="+mj-lt"/>
                  <a:ea typeface="+mj-ea"/>
                  <a:cs typeface="+mj-cs"/>
                  <a:sym typeface="Helvetica"/>
                </a:defRPr>
              </a:lvl8pPr>
              <a:lvl9pPr indent="3657600">
                <a:defRPr>
                  <a:latin typeface="+mj-lt"/>
                  <a:ea typeface="+mj-ea"/>
                  <a:cs typeface="+mj-cs"/>
                  <a:sym typeface="Helvetica"/>
                </a:defRPr>
              </a:lvl9pPr>
            </a:lstStyle>
            <a:p>
              <a:pPr lvl="0"/>
              <a:endParaRPr dirty="0">
                <a:solidFill>
                  <a:srgbClr val="00B050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544530" y="1746607"/>
            <a:ext cx="10859785" cy="3022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维护世界和平、促进世界发展与我们个人无关。                         （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endParaRPr lang="zh-CN" altLang="en-US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2.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当今时代的主题是和平。                                                           （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endParaRPr lang="zh-CN" altLang="en-US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3.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当今世界恐怖主义、局部战争依然存在，说明和平与发展的时代主题已经改变。                                                                                     （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endParaRPr lang="zh-CN" altLang="en-US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4.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解决全球性问题只是发达国家的责任，发展中国家无能为力。     （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endParaRPr lang="zh-CN" altLang="en-US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0644027" y="1880171"/>
            <a:ext cx="7808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×</a:t>
            </a:r>
            <a:endParaRPr lang="zh-CN" altLang="en-US" sz="28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0644027" y="2471316"/>
            <a:ext cx="7808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×</a:t>
            </a:r>
            <a:endParaRPr lang="zh-CN" altLang="en-US" sz="28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0644027" y="3644851"/>
            <a:ext cx="7808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×</a:t>
            </a:r>
            <a:endParaRPr lang="zh-CN" altLang="en-US" sz="28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0633753" y="4235996"/>
            <a:ext cx="7808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×</a:t>
            </a:r>
            <a:endParaRPr lang="zh-CN" altLang="en-US" sz="28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388072" y="1031979"/>
            <a:ext cx="11559060" cy="523220"/>
            <a:chOff x="388072" y="1031979"/>
            <a:chExt cx="11559060" cy="523220"/>
          </a:xfrm>
        </p:grpSpPr>
        <p:sp>
          <p:nvSpPr>
            <p:cNvPr id="9" name="文本框 8"/>
            <p:cNvSpPr txBox="1"/>
            <p:nvPr/>
          </p:nvSpPr>
          <p:spPr>
            <a:xfrm>
              <a:off x="1025703" y="1031979"/>
              <a:ext cx="10921429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>
                  <a:solidFill>
                    <a:srgbClr val="5B9BD5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易错辨析</a:t>
              </a:r>
              <a:endParaRPr lang="zh-CN" altLang="en-US" sz="2800" b="1" dirty="0">
                <a:solidFill>
                  <a:srgbClr val="5B9BD5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Shape 16869"/>
            <p:cNvSpPr/>
            <p:nvPr/>
          </p:nvSpPr>
          <p:spPr>
            <a:xfrm>
              <a:off x="388072" y="1031979"/>
              <a:ext cx="518400" cy="4644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9341" y="20419"/>
                  </a:moveTo>
                  <a:cubicBezTo>
                    <a:pt x="9341" y="20588"/>
                    <a:pt x="9341" y="20588"/>
                    <a:pt x="9341" y="20756"/>
                  </a:cubicBezTo>
                  <a:cubicBezTo>
                    <a:pt x="9341" y="21263"/>
                    <a:pt x="9924" y="21600"/>
                    <a:pt x="10800" y="21600"/>
                  </a:cubicBezTo>
                  <a:cubicBezTo>
                    <a:pt x="11530" y="21600"/>
                    <a:pt x="12114" y="21263"/>
                    <a:pt x="12114" y="20756"/>
                  </a:cubicBezTo>
                  <a:cubicBezTo>
                    <a:pt x="12114" y="20588"/>
                    <a:pt x="12114" y="20588"/>
                    <a:pt x="12114" y="20419"/>
                  </a:cubicBezTo>
                  <a:cubicBezTo>
                    <a:pt x="12551" y="20250"/>
                    <a:pt x="12989" y="19913"/>
                    <a:pt x="13573" y="19913"/>
                  </a:cubicBezTo>
                  <a:cubicBezTo>
                    <a:pt x="16784" y="19913"/>
                    <a:pt x="21600" y="20756"/>
                    <a:pt x="21600" y="20756"/>
                  </a:cubicBezTo>
                  <a:cubicBezTo>
                    <a:pt x="21600" y="4050"/>
                    <a:pt x="21600" y="4050"/>
                    <a:pt x="21600" y="4050"/>
                  </a:cubicBezTo>
                  <a:cubicBezTo>
                    <a:pt x="21600" y="4050"/>
                    <a:pt x="21016" y="3881"/>
                    <a:pt x="20286" y="3881"/>
                  </a:cubicBezTo>
                  <a:cubicBezTo>
                    <a:pt x="20286" y="18394"/>
                    <a:pt x="20286" y="18394"/>
                    <a:pt x="20286" y="18394"/>
                  </a:cubicBezTo>
                  <a:cubicBezTo>
                    <a:pt x="20286" y="18394"/>
                    <a:pt x="16492" y="16538"/>
                    <a:pt x="13719" y="17550"/>
                  </a:cubicBezTo>
                  <a:cubicBezTo>
                    <a:pt x="12697" y="17888"/>
                    <a:pt x="11822" y="19238"/>
                    <a:pt x="11238" y="20081"/>
                  </a:cubicBezTo>
                  <a:cubicBezTo>
                    <a:pt x="11092" y="19913"/>
                    <a:pt x="11092" y="19913"/>
                    <a:pt x="10946" y="19913"/>
                  </a:cubicBezTo>
                  <a:cubicBezTo>
                    <a:pt x="11384" y="19069"/>
                    <a:pt x="12114" y="17381"/>
                    <a:pt x="12989" y="16706"/>
                  </a:cubicBezTo>
                  <a:cubicBezTo>
                    <a:pt x="15616" y="15356"/>
                    <a:pt x="19119" y="16200"/>
                    <a:pt x="19119" y="16200"/>
                  </a:cubicBezTo>
                  <a:cubicBezTo>
                    <a:pt x="19119" y="0"/>
                    <a:pt x="19119" y="0"/>
                    <a:pt x="19119" y="0"/>
                  </a:cubicBezTo>
                  <a:cubicBezTo>
                    <a:pt x="19119" y="0"/>
                    <a:pt x="17805" y="338"/>
                    <a:pt x="16200" y="844"/>
                  </a:cubicBezTo>
                  <a:cubicBezTo>
                    <a:pt x="16200" y="12825"/>
                    <a:pt x="16200" y="12825"/>
                    <a:pt x="16200" y="12825"/>
                  </a:cubicBezTo>
                  <a:cubicBezTo>
                    <a:pt x="14595" y="11813"/>
                    <a:pt x="14595" y="11813"/>
                    <a:pt x="14595" y="11813"/>
                  </a:cubicBezTo>
                  <a:cubicBezTo>
                    <a:pt x="13135" y="14006"/>
                    <a:pt x="13135" y="14006"/>
                    <a:pt x="13135" y="14006"/>
                  </a:cubicBezTo>
                  <a:cubicBezTo>
                    <a:pt x="13135" y="1856"/>
                    <a:pt x="13135" y="1856"/>
                    <a:pt x="13135" y="1856"/>
                  </a:cubicBezTo>
                  <a:cubicBezTo>
                    <a:pt x="13135" y="1856"/>
                    <a:pt x="13135" y="1856"/>
                    <a:pt x="13135" y="2025"/>
                  </a:cubicBezTo>
                  <a:cubicBezTo>
                    <a:pt x="11822" y="2531"/>
                    <a:pt x="10800" y="4388"/>
                    <a:pt x="10800" y="4388"/>
                  </a:cubicBezTo>
                  <a:cubicBezTo>
                    <a:pt x="10800" y="4388"/>
                    <a:pt x="9632" y="2531"/>
                    <a:pt x="8319" y="2025"/>
                  </a:cubicBezTo>
                  <a:cubicBezTo>
                    <a:pt x="5838" y="844"/>
                    <a:pt x="2335" y="0"/>
                    <a:pt x="2335" y="0"/>
                  </a:cubicBezTo>
                  <a:cubicBezTo>
                    <a:pt x="2335" y="16200"/>
                    <a:pt x="2335" y="16200"/>
                    <a:pt x="2335" y="16200"/>
                  </a:cubicBezTo>
                  <a:cubicBezTo>
                    <a:pt x="2335" y="16200"/>
                    <a:pt x="5838" y="15356"/>
                    <a:pt x="8319" y="16706"/>
                  </a:cubicBezTo>
                  <a:cubicBezTo>
                    <a:pt x="9341" y="17381"/>
                    <a:pt x="10070" y="19069"/>
                    <a:pt x="10508" y="19913"/>
                  </a:cubicBezTo>
                  <a:cubicBezTo>
                    <a:pt x="10362" y="19913"/>
                    <a:pt x="10362" y="19913"/>
                    <a:pt x="10216" y="20081"/>
                  </a:cubicBezTo>
                  <a:cubicBezTo>
                    <a:pt x="9778" y="19238"/>
                    <a:pt x="8757" y="17888"/>
                    <a:pt x="7735" y="17550"/>
                  </a:cubicBezTo>
                  <a:cubicBezTo>
                    <a:pt x="4962" y="16538"/>
                    <a:pt x="1168" y="18394"/>
                    <a:pt x="1168" y="18394"/>
                  </a:cubicBezTo>
                  <a:cubicBezTo>
                    <a:pt x="1168" y="3881"/>
                    <a:pt x="1168" y="3881"/>
                    <a:pt x="1168" y="3881"/>
                  </a:cubicBezTo>
                  <a:cubicBezTo>
                    <a:pt x="438" y="3881"/>
                    <a:pt x="0" y="4050"/>
                    <a:pt x="0" y="4050"/>
                  </a:cubicBezTo>
                  <a:cubicBezTo>
                    <a:pt x="0" y="20756"/>
                    <a:pt x="0" y="20756"/>
                    <a:pt x="0" y="20756"/>
                  </a:cubicBezTo>
                  <a:cubicBezTo>
                    <a:pt x="0" y="20756"/>
                    <a:pt x="4670" y="19913"/>
                    <a:pt x="7881" y="19913"/>
                  </a:cubicBezTo>
                  <a:cubicBezTo>
                    <a:pt x="8465" y="19913"/>
                    <a:pt x="8903" y="20250"/>
                    <a:pt x="9341" y="20419"/>
                  </a:cubicBezTo>
                  <a:close/>
                </a:path>
              </a:pathLst>
            </a:custGeom>
            <a:solidFill>
              <a:srgbClr val="18A3D9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595901" y="1672298"/>
            <a:ext cx="10931703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局部战争、恐怖主义都说明和平与发展已经不是当今时代的主题。</a:t>
            </a:r>
            <a:endParaRPr lang="zh-CN" altLang="en-US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95901" y="2373330"/>
            <a:ext cx="10952252" cy="18288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这种说法错误。世界还不安宁，影响和平与发展的因素仍然存在，但和平与发展仍是当今时代的主题。维护和平，促进发展，事关各国人民的福祉，是各国人民的共同愿望。</a:t>
            </a:r>
            <a:endParaRPr lang="zh-CN" altLang="en-US" dirty="0">
              <a:solidFill>
                <a:srgbClr val="FF0000"/>
              </a:solidFill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447371" y="1073000"/>
            <a:ext cx="11552845" cy="523220"/>
            <a:chOff x="447371" y="1073000"/>
            <a:chExt cx="11552845" cy="523220"/>
          </a:xfrm>
        </p:grpSpPr>
        <p:sp>
          <p:nvSpPr>
            <p:cNvPr id="6" name="文本框 5"/>
            <p:cNvSpPr txBox="1"/>
            <p:nvPr/>
          </p:nvSpPr>
          <p:spPr>
            <a:xfrm>
              <a:off x="1078787" y="1073000"/>
              <a:ext cx="10921429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>
                  <a:solidFill>
                    <a:srgbClr val="5B9BD5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易混辨析</a:t>
              </a:r>
              <a:endParaRPr lang="zh-CN" altLang="en-US" sz="2800" b="1" dirty="0">
                <a:solidFill>
                  <a:srgbClr val="5B9BD5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Shape 16869"/>
            <p:cNvSpPr/>
            <p:nvPr/>
          </p:nvSpPr>
          <p:spPr>
            <a:xfrm>
              <a:off x="447371" y="1073000"/>
              <a:ext cx="518400" cy="4644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9341" y="20419"/>
                  </a:moveTo>
                  <a:cubicBezTo>
                    <a:pt x="9341" y="20588"/>
                    <a:pt x="9341" y="20588"/>
                    <a:pt x="9341" y="20756"/>
                  </a:cubicBezTo>
                  <a:cubicBezTo>
                    <a:pt x="9341" y="21263"/>
                    <a:pt x="9924" y="21600"/>
                    <a:pt x="10800" y="21600"/>
                  </a:cubicBezTo>
                  <a:cubicBezTo>
                    <a:pt x="11530" y="21600"/>
                    <a:pt x="12114" y="21263"/>
                    <a:pt x="12114" y="20756"/>
                  </a:cubicBezTo>
                  <a:cubicBezTo>
                    <a:pt x="12114" y="20588"/>
                    <a:pt x="12114" y="20588"/>
                    <a:pt x="12114" y="20419"/>
                  </a:cubicBezTo>
                  <a:cubicBezTo>
                    <a:pt x="12551" y="20250"/>
                    <a:pt x="12989" y="19913"/>
                    <a:pt x="13573" y="19913"/>
                  </a:cubicBezTo>
                  <a:cubicBezTo>
                    <a:pt x="16784" y="19913"/>
                    <a:pt x="21600" y="20756"/>
                    <a:pt x="21600" y="20756"/>
                  </a:cubicBezTo>
                  <a:cubicBezTo>
                    <a:pt x="21600" y="4050"/>
                    <a:pt x="21600" y="4050"/>
                    <a:pt x="21600" y="4050"/>
                  </a:cubicBezTo>
                  <a:cubicBezTo>
                    <a:pt x="21600" y="4050"/>
                    <a:pt x="21016" y="3881"/>
                    <a:pt x="20286" y="3881"/>
                  </a:cubicBezTo>
                  <a:cubicBezTo>
                    <a:pt x="20286" y="18394"/>
                    <a:pt x="20286" y="18394"/>
                    <a:pt x="20286" y="18394"/>
                  </a:cubicBezTo>
                  <a:cubicBezTo>
                    <a:pt x="20286" y="18394"/>
                    <a:pt x="16492" y="16538"/>
                    <a:pt x="13719" y="17550"/>
                  </a:cubicBezTo>
                  <a:cubicBezTo>
                    <a:pt x="12697" y="17888"/>
                    <a:pt x="11822" y="19238"/>
                    <a:pt x="11238" y="20081"/>
                  </a:cubicBezTo>
                  <a:cubicBezTo>
                    <a:pt x="11092" y="19913"/>
                    <a:pt x="11092" y="19913"/>
                    <a:pt x="10946" y="19913"/>
                  </a:cubicBezTo>
                  <a:cubicBezTo>
                    <a:pt x="11384" y="19069"/>
                    <a:pt x="12114" y="17381"/>
                    <a:pt x="12989" y="16706"/>
                  </a:cubicBezTo>
                  <a:cubicBezTo>
                    <a:pt x="15616" y="15356"/>
                    <a:pt x="19119" y="16200"/>
                    <a:pt x="19119" y="16200"/>
                  </a:cubicBezTo>
                  <a:cubicBezTo>
                    <a:pt x="19119" y="0"/>
                    <a:pt x="19119" y="0"/>
                    <a:pt x="19119" y="0"/>
                  </a:cubicBezTo>
                  <a:cubicBezTo>
                    <a:pt x="19119" y="0"/>
                    <a:pt x="17805" y="338"/>
                    <a:pt x="16200" y="844"/>
                  </a:cubicBezTo>
                  <a:cubicBezTo>
                    <a:pt x="16200" y="12825"/>
                    <a:pt x="16200" y="12825"/>
                    <a:pt x="16200" y="12825"/>
                  </a:cubicBezTo>
                  <a:cubicBezTo>
                    <a:pt x="14595" y="11813"/>
                    <a:pt x="14595" y="11813"/>
                    <a:pt x="14595" y="11813"/>
                  </a:cubicBezTo>
                  <a:cubicBezTo>
                    <a:pt x="13135" y="14006"/>
                    <a:pt x="13135" y="14006"/>
                    <a:pt x="13135" y="14006"/>
                  </a:cubicBezTo>
                  <a:cubicBezTo>
                    <a:pt x="13135" y="1856"/>
                    <a:pt x="13135" y="1856"/>
                    <a:pt x="13135" y="1856"/>
                  </a:cubicBezTo>
                  <a:cubicBezTo>
                    <a:pt x="13135" y="1856"/>
                    <a:pt x="13135" y="1856"/>
                    <a:pt x="13135" y="2025"/>
                  </a:cubicBezTo>
                  <a:cubicBezTo>
                    <a:pt x="11822" y="2531"/>
                    <a:pt x="10800" y="4388"/>
                    <a:pt x="10800" y="4388"/>
                  </a:cubicBezTo>
                  <a:cubicBezTo>
                    <a:pt x="10800" y="4388"/>
                    <a:pt x="9632" y="2531"/>
                    <a:pt x="8319" y="2025"/>
                  </a:cubicBezTo>
                  <a:cubicBezTo>
                    <a:pt x="5838" y="844"/>
                    <a:pt x="2335" y="0"/>
                    <a:pt x="2335" y="0"/>
                  </a:cubicBezTo>
                  <a:cubicBezTo>
                    <a:pt x="2335" y="16200"/>
                    <a:pt x="2335" y="16200"/>
                    <a:pt x="2335" y="16200"/>
                  </a:cubicBezTo>
                  <a:cubicBezTo>
                    <a:pt x="2335" y="16200"/>
                    <a:pt x="5838" y="15356"/>
                    <a:pt x="8319" y="16706"/>
                  </a:cubicBezTo>
                  <a:cubicBezTo>
                    <a:pt x="9341" y="17381"/>
                    <a:pt x="10070" y="19069"/>
                    <a:pt x="10508" y="19913"/>
                  </a:cubicBezTo>
                  <a:cubicBezTo>
                    <a:pt x="10362" y="19913"/>
                    <a:pt x="10362" y="19913"/>
                    <a:pt x="10216" y="20081"/>
                  </a:cubicBezTo>
                  <a:cubicBezTo>
                    <a:pt x="9778" y="19238"/>
                    <a:pt x="8757" y="17888"/>
                    <a:pt x="7735" y="17550"/>
                  </a:cubicBezTo>
                  <a:cubicBezTo>
                    <a:pt x="4962" y="16538"/>
                    <a:pt x="1168" y="18394"/>
                    <a:pt x="1168" y="18394"/>
                  </a:cubicBezTo>
                  <a:cubicBezTo>
                    <a:pt x="1168" y="3881"/>
                    <a:pt x="1168" y="3881"/>
                    <a:pt x="1168" y="3881"/>
                  </a:cubicBezTo>
                  <a:cubicBezTo>
                    <a:pt x="438" y="3881"/>
                    <a:pt x="0" y="4050"/>
                    <a:pt x="0" y="4050"/>
                  </a:cubicBezTo>
                  <a:cubicBezTo>
                    <a:pt x="0" y="20756"/>
                    <a:pt x="0" y="20756"/>
                    <a:pt x="0" y="20756"/>
                  </a:cubicBezTo>
                  <a:cubicBezTo>
                    <a:pt x="0" y="20756"/>
                    <a:pt x="4670" y="19913"/>
                    <a:pt x="7881" y="19913"/>
                  </a:cubicBezTo>
                  <a:cubicBezTo>
                    <a:pt x="8465" y="19913"/>
                    <a:pt x="8903" y="20250"/>
                    <a:pt x="9341" y="20419"/>
                  </a:cubicBezTo>
                  <a:close/>
                </a:path>
              </a:pathLst>
            </a:custGeom>
            <a:solidFill>
              <a:srgbClr val="18A3D9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72438" y="1592022"/>
            <a:ext cx="11178283" cy="45128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40000"/>
              </a:lnSpc>
            </a:pP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2019·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贵阳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10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）一张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岁叙利亚小男孩伏尸沙滩的照片背后，是小男孩一家四口躲避、逃离战火和他母亲、哥哥不幸溺亡的故事。除了小男孩一家，还有超过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300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万的叙利亚难民在战火纷飞中流离失所。小男孩一家与叙利亚难民的遭遇告诉我们                                                                       （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endParaRPr lang="zh-CN" altLang="en-US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40000"/>
              </a:lnSpc>
            </a:pP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A.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战争代价沉重，我们要珍惜和平</a:t>
            </a:r>
            <a:endParaRPr lang="zh-CN" altLang="en-US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40000"/>
              </a:lnSpc>
            </a:pP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B.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战争与冲突已成为当今时代的主题</a:t>
            </a:r>
            <a:endParaRPr lang="zh-CN" altLang="en-US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40000"/>
              </a:lnSpc>
            </a:pP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C.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第三次世界大战即将要全面爆发</a:t>
            </a:r>
            <a:endParaRPr lang="zh-CN" altLang="en-US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40000"/>
              </a:lnSpc>
            </a:pP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D.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恐怖主义成为威胁和平的重要因素</a:t>
            </a:r>
            <a:endParaRPr lang="zh-CN" altLang="en-US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0931703" y="3325221"/>
            <a:ext cx="8835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</a:t>
            </a:r>
            <a:endParaRPr lang="zh-CN" altLang="en-US" sz="28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500356" y="991413"/>
            <a:ext cx="11401657" cy="529376"/>
            <a:chOff x="490082" y="1047170"/>
            <a:chExt cx="11401657" cy="529376"/>
          </a:xfrm>
        </p:grpSpPr>
        <p:sp>
          <p:nvSpPr>
            <p:cNvPr id="5" name="文本框 4"/>
            <p:cNvSpPr txBox="1"/>
            <p:nvPr/>
          </p:nvSpPr>
          <p:spPr>
            <a:xfrm>
              <a:off x="1052503" y="1053326"/>
              <a:ext cx="1083923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>
                  <a:solidFill>
                    <a:srgbClr val="5B9BD5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真题试做</a:t>
              </a:r>
              <a:endParaRPr lang="zh-CN" altLang="en-US" sz="2800" b="1" dirty="0">
                <a:solidFill>
                  <a:srgbClr val="5B9BD5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6" name="组合 5"/>
            <p:cNvGrpSpPr/>
            <p:nvPr/>
          </p:nvGrpSpPr>
          <p:grpSpPr>
            <a:xfrm>
              <a:off x="490082" y="1047170"/>
              <a:ext cx="458217" cy="464400"/>
              <a:chOff x="10455823" y="4493378"/>
              <a:chExt cx="840370" cy="817605"/>
            </a:xfrm>
            <a:solidFill>
              <a:srgbClr val="18A3D9"/>
            </a:solidFill>
          </p:grpSpPr>
          <p:sp>
            <p:nvSpPr>
              <p:cNvPr id="7" name="Shape 1385"/>
              <p:cNvSpPr/>
              <p:nvPr/>
            </p:nvSpPr>
            <p:spPr>
              <a:xfrm>
                <a:off x="10518775" y="4582319"/>
                <a:ext cx="715964" cy="72866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0315"/>
                    </a:moveTo>
                    <a:cubicBezTo>
                      <a:pt x="21600" y="4673"/>
                      <a:pt x="16760" y="0"/>
                      <a:pt x="10755" y="0"/>
                    </a:cubicBezTo>
                    <a:cubicBezTo>
                      <a:pt x="4840" y="0"/>
                      <a:pt x="0" y="4673"/>
                      <a:pt x="0" y="10315"/>
                    </a:cubicBezTo>
                    <a:cubicBezTo>
                      <a:pt x="0" y="13577"/>
                      <a:pt x="1613" y="16487"/>
                      <a:pt x="4123" y="18426"/>
                    </a:cubicBezTo>
                    <a:cubicBezTo>
                      <a:pt x="2778" y="20454"/>
                      <a:pt x="2778" y="20454"/>
                      <a:pt x="2778" y="20454"/>
                    </a:cubicBezTo>
                    <a:cubicBezTo>
                      <a:pt x="2510" y="20807"/>
                      <a:pt x="2599" y="21247"/>
                      <a:pt x="2958" y="21512"/>
                    </a:cubicBezTo>
                    <a:cubicBezTo>
                      <a:pt x="3137" y="21600"/>
                      <a:pt x="3227" y="21600"/>
                      <a:pt x="3406" y="21600"/>
                    </a:cubicBezTo>
                    <a:cubicBezTo>
                      <a:pt x="3675" y="21600"/>
                      <a:pt x="3854" y="21512"/>
                      <a:pt x="4033" y="21247"/>
                    </a:cubicBezTo>
                    <a:cubicBezTo>
                      <a:pt x="5378" y="19220"/>
                      <a:pt x="5378" y="19220"/>
                      <a:pt x="5378" y="19220"/>
                    </a:cubicBezTo>
                    <a:cubicBezTo>
                      <a:pt x="6991" y="20101"/>
                      <a:pt x="8783" y="20630"/>
                      <a:pt x="10755" y="20630"/>
                    </a:cubicBezTo>
                    <a:cubicBezTo>
                      <a:pt x="12727" y="20630"/>
                      <a:pt x="14609" y="20101"/>
                      <a:pt x="16222" y="19220"/>
                    </a:cubicBezTo>
                    <a:cubicBezTo>
                      <a:pt x="17567" y="21247"/>
                      <a:pt x="17567" y="21247"/>
                      <a:pt x="17567" y="21247"/>
                    </a:cubicBezTo>
                    <a:cubicBezTo>
                      <a:pt x="17656" y="21512"/>
                      <a:pt x="17925" y="21600"/>
                      <a:pt x="18194" y="21600"/>
                    </a:cubicBezTo>
                    <a:cubicBezTo>
                      <a:pt x="18373" y="21600"/>
                      <a:pt x="18463" y="21600"/>
                      <a:pt x="18642" y="21512"/>
                    </a:cubicBezTo>
                    <a:cubicBezTo>
                      <a:pt x="19001" y="21247"/>
                      <a:pt x="19090" y="20807"/>
                      <a:pt x="18822" y="20454"/>
                    </a:cubicBezTo>
                    <a:cubicBezTo>
                      <a:pt x="17477" y="18426"/>
                      <a:pt x="17477" y="18426"/>
                      <a:pt x="17477" y="18426"/>
                    </a:cubicBezTo>
                    <a:cubicBezTo>
                      <a:pt x="19987" y="16487"/>
                      <a:pt x="21600" y="13577"/>
                      <a:pt x="21600" y="10315"/>
                    </a:cubicBezTo>
                    <a:close/>
                    <a:moveTo>
                      <a:pt x="10755" y="17456"/>
                    </a:moveTo>
                    <a:cubicBezTo>
                      <a:pt x="6722" y="17456"/>
                      <a:pt x="3316" y="14282"/>
                      <a:pt x="3316" y="10315"/>
                    </a:cubicBezTo>
                    <a:cubicBezTo>
                      <a:pt x="3316" y="6436"/>
                      <a:pt x="6722" y="3262"/>
                      <a:pt x="10755" y="3262"/>
                    </a:cubicBezTo>
                    <a:cubicBezTo>
                      <a:pt x="14878" y="3262"/>
                      <a:pt x="18194" y="6436"/>
                      <a:pt x="18194" y="10315"/>
                    </a:cubicBezTo>
                    <a:cubicBezTo>
                      <a:pt x="18194" y="14282"/>
                      <a:pt x="14878" y="17456"/>
                      <a:pt x="10755" y="17456"/>
                    </a:cubicBezTo>
                    <a:close/>
                  </a:path>
                </a:pathLst>
              </a:custGeom>
              <a:grpFill/>
              <a:ln w="12700">
                <a:miter lim="400000"/>
              </a:ln>
            </p:spPr>
            <p:txBody>
              <a:bodyPr lIns="0" tIns="0" rIns="0" bIns="0"/>
              <a:lstStyle/>
              <a:p>
                <a:pPr lvl="0"/>
              </a:p>
            </p:txBody>
          </p:sp>
          <p:sp>
            <p:nvSpPr>
              <p:cNvPr id="8" name="Shape 1386"/>
              <p:cNvSpPr/>
              <p:nvPr/>
            </p:nvSpPr>
            <p:spPr>
              <a:xfrm>
                <a:off x="10455823" y="4493378"/>
                <a:ext cx="289750" cy="2727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17" h="20389" extrusionOk="0">
                    <a:moveTo>
                      <a:pt x="19928" y="3285"/>
                    </a:moveTo>
                    <a:cubicBezTo>
                      <a:pt x="19305" y="2617"/>
                      <a:pt x="18681" y="2617"/>
                      <a:pt x="18058" y="2840"/>
                    </a:cubicBezTo>
                    <a:cubicBezTo>
                      <a:pt x="14112" y="-946"/>
                      <a:pt x="8089" y="-946"/>
                      <a:pt x="3935" y="2840"/>
                    </a:cubicBezTo>
                    <a:cubicBezTo>
                      <a:pt x="-219" y="6625"/>
                      <a:pt x="-1257" y="12860"/>
                      <a:pt x="1651" y="17536"/>
                    </a:cubicBezTo>
                    <a:cubicBezTo>
                      <a:pt x="1235" y="18205"/>
                      <a:pt x="1235" y="19095"/>
                      <a:pt x="1651" y="19763"/>
                    </a:cubicBezTo>
                    <a:cubicBezTo>
                      <a:pt x="2274" y="20431"/>
                      <a:pt x="3312" y="20654"/>
                      <a:pt x="3935" y="19986"/>
                    </a:cubicBezTo>
                    <a:cubicBezTo>
                      <a:pt x="19720" y="5734"/>
                      <a:pt x="19720" y="5734"/>
                      <a:pt x="19720" y="5734"/>
                    </a:cubicBezTo>
                    <a:cubicBezTo>
                      <a:pt x="20343" y="5066"/>
                      <a:pt x="20343" y="4176"/>
                      <a:pt x="19928" y="3285"/>
                    </a:cubicBezTo>
                    <a:close/>
                  </a:path>
                </a:pathLst>
              </a:custGeom>
              <a:grpFill/>
              <a:ln w="12700">
                <a:miter lim="400000"/>
              </a:ln>
            </p:spPr>
            <p:txBody>
              <a:bodyPr lIns="0" tIns="0" rIns="0" bIns="0"/>
              <a:lstStyle/>
              <a:p>
                <a:pPr lvl="0"/>
              </a:p>
            </p:txBody>
          </p:sp>
          <p:sp>
            <p:nvSpPr>
              <p:cNvPr id="9" name="Shape 1387"/>
              <p:cNvSpPr/>
              <p:nvPr/>
            </p:nvSpPr>
            <p:spPr>
              <a:xfrm>
                <a:off x="11006501" y="4493378"/>
                <a:ext cx="289692" cy="2727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13" h="20389" extrusionOk="0">
                    <a:moveTo>
                      <a:pt x="16368" y="2840"/>
                    </a:moveTo>
                    <a:cubicBezTo>
                      <a:pt x="12215" y="-946"/>
                      <a:pt x="6191" y="-946"/>
                      <a:pt x="2245" y="2840"/>
                    </a:cubicBezTo>
                    <a:cubicBezTo>
                      <a:pt x="1622" y="2617"/>
                      <a:pt x="791" y="2617"/>
                      <a:pt x="376" y="3285"/>
                    </a:cubicBezTo>
                    <a:cubicBezTo>
                      <a:pt x="-247" y="4176"/>
                      <a:pt x="-39" y="5066"/>
                      <a:pt x="584" y="5734"/>
                    </a:cubicBezTo>
                    <a:cubicBezTo>
                      <a:pt x="16368" y="19986"/>
                      <a:pt x="16368" y="19986"/>
                      <a:pt x="16368" y="19986"/>
                    </a:cubicBezTo>
                    <a:cubicBezTo>
                      <a:pt x="16991" y="20654"/>
                      <a:pt x="18030" y="20431"/>
                      <a:pt x="18653" y="19763"/>
                    </a:cubicBezTo>
                    <a:cubicBezTo>
                      <a:pt x="19068" y="19095"/>
                      <a:pt x="19068" y="18205"/>
                      <a:pt x="18653" y="17536"/>
                    </a:cubicBezTo>
                    <a:cubicBezTo>
                      <a:pt x="21353" y="12860"/>
                      <a:pt x="20522" y="6625"/>
                      <a:pt x="16368" y="2840"/>
                    </a:cubicBezTo>
                    <a:close/>
                  </a:path>
                </a:pathLst>
              </a:custGeom>
              <a:grpFill/>
              <a:ln w="12700">
                <a:miter lim="400000"/>
              </a:ln>
            </p:spPr>
            <p:txBody>
              <a:bodyPr lIns="0" tIns="0" rIns="0" bIns="0"/>
              <a:lstStyle/>
              <a:p>
                <a:pPr lvl="0"/>
              </a:p>
            </p:txBody>
          </p:sp>
          <p:sp>
            <p:nvSpPr>
              <p:cNvPr id="10" name="Shape 1388"/>
              <p:cNvSpPr/>
              <p:nvPr/>
            </p:nvSpPr>
            <p:spPr>
              <a:xfrm>
                <a:off x="10784330" y="4707730"/>
                <a:ext cx="115447" cy="37623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944" h="21600" extrusionOk="0">
                    <a:moveTo>
                      <a:pt x="16624" y="0"/>
                    </a:moveTo>
                    <a:cubicBezTo>
                      <a:pt x="16624" y="0"/>
                      <a:pt x="16624" y="0"/>
                      <a:pt x="16624" y="0"/>
                    </a:cubicBezTo>
                    <a:cubicBezTo>
                      <a:pt x="13924" y="0"/>
                      <a:pt x="11764" y="680"/>
                      <a:pt x="11764" y="1531"/>
                    </a:cubicBezTo>
                    <a:cubicBezTo>
                      <a:pt x="11224" y="12416"/>
                      <a:pt x="11224" y="12416"/>
                      <a:pt x="11224" y="12416"/>
                    </a:cubicBezTo>
                    <a:cubicBezTo>
                      <a:pt x="424" y="19559"/>
                      <a:pt x="424" y="19559"/>
                      <a:pt x="424" y="19559"/>
                    </a:cubicBezTo>
                    <a:cubicBezTo>
                      <a:pt x="-656" y="20239"/>
                      <a:pt x="424" y="21090"/>
                      <a:pt x="2584" y="21430"/>
                    </a:cubicBezTo>
                    <a:cubicBezTo>
                      <a:pt x="3124" y="21600"/>
                      <a:pt x="4204" y="21600"/>
                      <a:pt x="4744" y="21600"/>
                    </a:cubicBezTo>
                    <a:cubicBezTo>
                      <a:pt x="6364" y="21600"/>
                      <a:pt x="7984" y="21260"/>
                      <a:pt x="9064" y="20750"/>
                    </a:cubicBezTo>
                    <a:cubicBezTo>
                      <a:pt x="20404" y="13436"/>
                      <a:pt x="20404" y="13436"/>
                      <a:pt x="20404" y="13436"/>
                    </a:cubicBezTo>
                    <a:cubicBezTo>
                      <a:pt x="20404" y="13266"/>
                      <a:pt x="20404" y="13096"/>
                      <a:pt x="20404" y="12756"/>
                    </a:cubicBezTo>
                    <a:cubicBezTo>
                      <a:pt x="20944" y="1531"/>
                      <a:pt x="20944" y="1531"/>
                      <a:pt x="20944" y="1531"/>
                    </a:cubicBezTo>
                    <a:cubicBezTo>
                      <a:pt x="20944" y="680"/>
                      <a:pt x="19324" y="0"/>
                      <a:pt x="16624" y="0"/>
                    </a:cubicBezTo>
                    <a:close/>
                  </a:path>
                </a:pathLst>
              </a:custGeom>
              <a:grpFill/>
              <a:ln w="12700">
                <a:miter lim="400000"/>
              </a:ln>
            </p:spPr>
            <p:txBody>
              <a:bodyPr lIns="0" tIns="0" rIns="0" bIns="0"/>
              <a:lstStyle/>
              <a:p>
                <a:pPr lvl="0"/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62337" y="1622779"/>
            <a:ext cx="109214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 </a:t>
            </a:r>
            <a:endParaRPr lang="zh-CN" altLang="en-US" dirty="0"/>
          </a:p>
        </p:txBody>
      </p:sp>
      <p:sp>
        <p:nvSpPr>
          <p:cNvPr id="4" name="文本框 3"/>
          <p:cNvSpPr txBox="1"/>
          <p:nvPr/>
        </p:nvSpPr>
        <p:spPr>
          <a:xfrm>
            <a:off x="565079" y="1817719"/>
            <a:ext cx="10818688" cy="1822102"/>
          </a:xfrm>
          <a:prstGeom prst="rect">
            <a:avLst/>
          </a:prstGeom>
          <a:noFill/>
          <a:ln w="19050">
            <a:solidFill>
              <a:srgbClr val="5B9BD5"/>
            </a:solidFill>
            <a:prstDash val="sysDash"/>
          </a:ln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26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［解析］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题干中小男孩一家与叙利亚难民的遭遇说明了战争的危害，战争是残酷的，它对人类来说是一场醒不了的恶梦，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符合题意；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错误，和平与发展成为当今时代的主题；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与实际不符；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与题意不符。故选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647273" y="1294544"/>
            <a:ext cx="5448728" cy="39526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40000"/>
              </a:lnSpc>
            </a:pP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2.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2019·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贵阳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39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）材料一：作为当今国际社会中最具代表性的世界性、政府间国际组织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联合国，它的宗旨包括：维护国际和平与安全；促进国际合作，以解决国际间属于经济、社会、文化及人类福利性质的国际问题。</a:t>
            </a:r>
            <a:endParaRPr lang="zh-CN" altLang="en-US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1645" y="1541498"/>
            <a:ext cx="4762500" cy="4124325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503434" y="873303"/>
            <a:ext cx="1087005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材料二：中美两国处理国际关系的态度</a:t>
            </a:r>
            <a:endParaRPr lang="zh-CN" altLang="en-US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3" name="表格 3"/>
          <p:cNvGraphicFramePr>
            <a:graphicFrameLocks noGrp="1"/>
          </p:cNvGraphicFramePr>
          <p:nvPr/>
        </p:nvGraphicFramePr>
        <p:xfrm>
          <a:off x="1263721" y="1529415"/>
          <a:ext cx="9349483" cy="4803648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4709928"/>
                <a:gridCol w="4639555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kumimoji="0" lang="zh-CN" altLang="en-US" sz="260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中国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zh-CN" altLang="en-US" sz="260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美国</a:t>
                      </a:r>
                      <a:endParaRPr lang="zh-CN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>
                        <a:lnSpc>
                          <a:spcPct val="120000"/>
                        </a:lnSpc>
                      </a:pPr>
                      <a:r>
                        <a:rPr kumimoji="0" lang="zh-CN" altLang="en-US" sz="240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在促进自身发展的同时，推出一系列举措扩大开放，推动“一带一路”高质量发展，成功举办博鳌亚洲论坛、亚太经合组织领导人非正式会议、二十国集团领导人峰会等。作为“世界和平建设者、全球发展贡献者、国际秩序维护者”的国际形象深入人心。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zh-CN" altLang="en-US" sz="240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从本国利益出发，在单边主义和保护主义的轨道上越走越远：单方面对中国、欧盟、加拿大、墨西哥等推行贸易“霸凌”政策，接连退出伊核协议、联合国人权理事会、</a:t>
                      </a:r>
                      <a:r>
                        <a:rPr kumimoji="0" lang="en-US" altLang="zh-CN" sz="240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《</a:t>
                      </a:r>
                      <a:r>
                        <a:rPr kumimoji="0" lang="zh-CN" altLang="en-US" sz="240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维也纳外交关系公约</a:t>
                      </a:r>
                      <a:r>
                        <a:rPr kumimoji="0" lang="en-US" altLang="zh-CN" sz="240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》</a:t>
                      </a:r>
                      <a:r>
                        <a:rPr kumimoji="0" lang="zh-CN" altLang="en-US" sz="240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、万国邮政联盟等一系列国际多边组织和协定，给全球发展带来剧烈冲击和震荡。</a:t>
                      </a:r>
                      <a:endParaRPr kumimoji="0" lang="zh-CN" altLang="en-US" sz="240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</a:endParaRPr>
                    </a:p>
                    <a:p>
                      <a:pPr algn="ctr"/>
                      <a:endParaRPr lang="zh-CN" altLang="en-US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667820" y="1284270"/>
            <a:ext cx="10592656" cy="3022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材料三：近年来，越来越多的中国青年走向国际组织，致力于创造一个更美好的世界，积极推动全球性问题的解决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;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在联合国的“中国角”宣传构建人类命运共同体；积极参加世界卫生组织的志愿者服务活动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中国青年正以自己的力量改变着世界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!</a:t>
            </a:r>
            <a:endParaRPr lang="en-US" altLang="zh-CN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根据材料，联系所学知识，结合实际，完成以下探究任务：</a:t>
            </a:r>
            <a:endParaRPr lang="zh-CN" altLang="en-US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01384" y="1500027"/>
            <a:ext cx="10561834" cy="12219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(1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）材料一提到的一些国际问题已经发展成为关系人类生存、制约人类发展、亟待解决的全球性问题。请列举两例全球性问题。</a:t>
            </a:r>
            <a:endParaRPr lang="zh-CN" altLang="en-US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801384" y="3030876"/>
            <a:ext cx="10561834" cy="12219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答：世界面临不稳定性不确定性突出，世界经济增长动能不足；各国之间贫富分化严重；恐怖主义等。</a:t>
            </a:r>
            <a:endParaRPr lang="zh-CN" altLang="en-US" sz="26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688369" y="1325366"/>
            <a:ext cx="10787865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）阅读材料二，对比中美两国处理国际关系的态度有何异同。</a:t>
            </a:r>
            <a:endParaRPr lang="zh-CN" altLang="en-US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688369" y="2075380"/>
            <a:ext cx="10787865" cy="4202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答：不同点：</a:t>
            </a:r>
            <a:endParaRPr lang="en-US" altLang="zh-CN" sz="26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30000"/>
              </a:lnSpc>
            </a:pPr>
            <a:r>
              <a:rPr lang="en-US" altLang="zh-CN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</a:t>
            </a:r>
            <a:r>
              <a:rPr lang="zh-CN" altLang="en-US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中国：坚持合作共赢，主张促进自身发展的同时，倡导全球发展中要集思广益，各施所长，各尽所能共享发展。</a:t>
            </a:r>
            <a:endParaRPr lang="en-US" altLang="zh-CN" sz="26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30000"/>
              </a:lnSpc>
            </a:pPr>
            <a:r>
              <a:rPr lang="zh-CN" altLang="en-US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美国：坚持美国优先，不顾其他国家的利益，我行我素，实质是强权主义的体现。</a:t>
            </a:r>
            <a:endParaRPr lang="en-US" altLang="zh-CN" sz="26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30000"/>
              </a:lnSpc>
            </a:pPr>
            <a:r>
              <a:rPr lang="zh-CN" altLang="en-US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相同点：</a:t>
            </a:r>
            <a:endParaRPr lang="en-US" altLang="zh-CN" sz="26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30000"/>
              </a:lnSpc>
            </a:pPr>
            <a:r>
              <a:rPr lang="en-US" altLang="zh-CN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</a:t>
            </a:r>
            <a:r>
              <a:rPr lang="zh-CN" altLang="en-US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两国处理国际关系的态度，从本国发展需要出发，为本国利益服务；两国的态度都会对国际社会产生巨大影响。</a:t>
            </a:r>
            <a:endParaRPr lang="zh-CN" altLang="en-US" sz="26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595901" y="1109609"/>
            <a:ext cx="11024171" cy="16020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30000"/>
              </a:lnSpc>
            </a:pP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(3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）结合材料三，学校将组织“构建人类命运共同体创建未来美好新世界”模拟联合国活动，你作为中国代表参会，请从本大题第（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）小题的回答中选择一个问题，向联合国提出两点合理化建议。</a:t>
            </a:r>
            <a:endParaRPr lang="zh-CN" altLang="en-US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95901" y="2917861"/>
            <a:ext cx="11024171" cy="31624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答：①问题：世界经济增长动能不足。建议：各国政府积极寻求新的经济增长点，积极推动技术创新与新兴产业发展，培育经济发展新动能，各个国家扩大开放，合作共赢，共享发展机遇和发展成果。</a:t>
            </a:r>
            <a:endParaRPr lang="en-US" altLang="zh-CN" sz="26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30000"/>
              </a:lnSpc>
            </a:pPr>
            <a:r>
              <a:rPr lang="zh-CN" altLang="en-US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②问题：各国之间贫富分化严重。建议：世界各国共同努力，通过投资，提供技术人才支持，促进贫困国家和地区经济发展；联合国采取有效行动，发动发达国家对贫困国家和地区加强人道主义援助。</a:t>
            </a:r>
            <a:endParaRPr lang="zh-CN" altLang="en-US" sz="26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542818" y="1438381"/>
            <a:ext cx="11106364" cy="3412537"/>
          </a:xfrm>
          <a:prstGeom prst="rect">
            <a:avLst/>
          </a:prstGeom>
          <a:noFill/>
          <a:ln w="19050">
            <a:solidFill>
              <a:srgbClr val="5B9BD5"/>
            </a:solidFill>
            <a:prstDash val="sysDash"/>
          </a:ln>
        </p:spPr>
        <p:txBody>
          <a:bodyPr wrap="square" rtlCol="0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26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［解析］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）该题考查全球性的问题。结合实际，从世界的不稳定性，不确定性突出，世界经济增长动能不足；各国之间贫富分化严重；恐怖主义等作答。</a:t>
            </a:r>
            <a:endParaRPr lang="en-US" altLang="zh-CN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20000"/>
              </a:lnSpc>
            </a:pP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该题考查认识中美两国处理国际关系的态度，分析材料，中国坚持合作共赢，倡导全球共享发展；美国坚持美国优先，我行我素，实质是强权主义的体现。相同点，两国都从本国发展需要出发，为本国利益服务；两国的态度都会对国际社会产生巨大影响作答。</a:t>
            </a:r>
            <a:endParaRPr lang="en-US" altLang="zh-CN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595901" y="1613043"/>
            <a:ext cx="10911155" cy="3412537"/>
          </a:xfrm>
          <a:prstGeom prst="rect">
            <a:avLst/>
          </a:prstGeom>
          <a:noFill/>
          <a:ln w="19050">
            <a:solidFill>
              <a:srgbClr val="5B9BD5"/>
            </a:solidFill>
            <a:prstDash val="sysDash"/>
          </a:ln>
        </p:spPr>
        <p:txBody>
          <a:bodyPr wrap="square" rtlCol="0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）开放性试题多角度作答，分析材料，</a:t>
            </a:r>
            <a:endParaRPr lang="en-US" altLang="zh-CN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20000"/>
              </a:lnSpc>
            </a:pP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①问题：世界经济增长动能不足。建议：各国政府积极寻求新的经济增长点，积极推动技术创新与新兴产业发展，各个国家合作共赢，共享发展机遇和发展成果。据此作答。</a:t>
            </a:r>
            <a:endParaRPr lang="en-US" altLang="zh-CN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20000"/>
              </a:lnSpc>
            </a:pP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②问题：各国之间贫富分化严重。建议：世界各国共同努力，促进贫困国家和地区经济发展；联合国采取有效行动，发动发达国家对贫困国家和地区加强人道主义援助。据此作答。</a:t>
            </a:r>
            <a:endParaRPr lang="zh-CN" altLang="en-US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4431</Words>
  <Application>WPS 演示</Application>
  <PresentationFormat>宽屏</PresentationFormat>
  <Paragraphs>163</Paragraphs>
  <Slides>26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34" baseType="lpstr">
      <vt:lpstr>Arial</vt:lpstr>
      <vt:lpstr>宋体</vt:lpstr>
      <vt:lpstr>Wingdings</vt:lpstr>
      <vt:lpstr>微软雅黑</vt:lpstr>
      <vt:lpstr>Calibri</vt:lpstr>
      <vt:lpstr>Helvetica</vt:lpstr>
      <vt:lpstr>Calibri Light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zxj</dc:creator>
  <cp:lastModifiedBy>CCAV1234</cp:lastModifiedBy>
  <cp:revision>43</cp:revision>
  <dcterms:created xsi:type="dcterms:W3CDTF">2019-09-25T05:11:00Z</dcterms:created>
  <dcterms:modified xsi:type="dcterms:W3CDTF">2019-12-19T10:07:13Z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2052-11.1.0.9209</vt:lpwstr>
  </property>
</Properties>
</file>