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04" r:id="rId2"/>
    <p:sldId id="287" r:id="rId3"/>
    <p:sldId id="313" r:id="rId4"/>
    <p:sldId id="289" r:id="rId5"/>
    <p:sldId id="268" r:id="rId6"/>
    <p:sldId id="301" r:id="rId7"/>
    <p:sldId id="306" r:id="rId8"/>
    <p:sldId id="307" r:id="rId9"/>
    <p:sldId id="309" r:id="rId10"/>
    <p:sldId id="319" r:id="rId11"/>
    <p:sldId id="311" r:id="rId12"/>
    <p:sldId id="302" r:id="rId13"/>
    <p:sldId id="316" r:id="rId14"/>
    <p:sldId id="300" r:id="rId15"/>
    <p:sldId id="292" r:id="rId16"/>
    <p:sldId id="303" r:id="rId17"/>
    <p:sldId id="315" r:id="rId18"/>
    <p:sldId id="317" r:id="rId19"/>
    <p:sldId id="320" r:id="rId20"/>
    <p:sldId id="275" r:id="rId21"/>
    <p:sldId id="267" r:id="rId22"/>
    <p:sldId id="281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78846D-D55D-47FA-98F8-10A4A9133D0E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153394-57A1-47E0-A3EC-839D7AC116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5081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53394-57A1-47E0-A3EC-839D7AC1168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4605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662F35-0DB6-4C43-B195-A968936F2F81}" type="slidenum">
              <a:rPr lang="en-US" altLang="zh-CN"/>
              <a:pPr/>
              <a:t>22</a:t>
            </a:fld>
            <a:endParaRPr lang="en-US" altLang="zh-CN"/>
          </a:p>
        </p:txBody>
      </p:sp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r"/>
            <a:fld id="{8DFA886D-62C2-4586-AA10-B21770189535}" type="slidenum">
              <a:rPr lang="en-US" altLang="zh-CN" sz="1200"/>
              <a:pPr algn="r"/>
              <a:t>22</a:t>
            </a:fld>
            <a:endParaRPr lang="en-US" altLang="zh-CN" sz="12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yule13.com/ktbz/79288_10.html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18" y="1484784"/>
            <a:ext cx="8236550" cy="267765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.         </a:t>
            </a:r>
            <a:r>
              <a:rPr lang="zh-CN" altLang="en-US" sz="2800" b="1" dirty="0" smtClean="0"/>
              <a:t>拜伦</a:t>
            </a:r>
            <a:r>
              <a:rPr lang="zh-CN" altLang="en-US" sz="2800" b="1" dirty="0"/>
              <a:t>有一次看见一位盲人身边挂着一</a:t>
            </a:r>
            <a:r>
              <a:rPr lang="zh-CN" altLang="en-US" sz="2800" b="1" dirty="0" smtClean="0"/>
              <a:t>个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牌子</a:t>
            </a:r>
            <a:r>
              <a:rPr lang="zh-CN" altLang="en-US" sz="2800" b="1" dirty="0"/>
              <a:t>写道：“自幼失明，沿街乞讨”。可是他</a:t>
            </a:r>
            <a:r>
              <a:rPr lang="zh-CN" altLang="en-US" sz="2800" b="1" dirty="0" smtClean="0"/>
              <a:t>手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上</a:t>
            </a:r>
            <a:r>
              <a:rPr lang="zh-CN" altLang="en-US" sz="2800" b="1" dirty="0"/>
              <a:t>的那个破盒子却是</a:t>
            </a:r>
            <a:r>
              <a:rPr lang="zh-CN" altLang="en-US" sz="2800" b="1" dirty="0">
                <a:solidFill>
                  <a:srgbClr val="FF0000"/>
                </a:solidFill>
              </a:rPr>
              <a:t>空空如也</a:t>
            </a:r>
            <a:r>
              <a:rPr lang="zh-CN" altLang="en-US" sz="2800" b="1" dirty="0"/>
              <a:t>。于是，拜伦在</a:t>
            </a:r>
            <a:r>
              <a:rPr lang="zh-CN" altLang="en-US" sz="2800" b="1" dirty="0" smtClean="0"/>
              <a:t>他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的</a:t>
            </a:r>
            <a:r>
              <a:rPr lang="zh-CN" altLang="en-US" sz="2800" b="1" dirty="0"/>
              <a:t>牌子上写上了一句话：</a:t>
            </a:r>
            <a:r>
              <a:rPr lang="zh-CN" altLang="en-US" sz="2800" b="1" u="sng" dirty="0" smtClean="0"/>
              <a:t>“                                     ”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endParaRPr lang="en-US" altLang="zh-CN" sz="2800" b="1" dirty="0" smtClean="0"/>
          </a:p>
          <a:p>
            <a:r>
              <a:rPr lang="zh-CN" altLang="en-US" sz="2800" b="1" dirty="0"/>
              <a:t> </a:t>
            </a:r>
            <a:r>
              <a:rPr lang="zh-CN" altLang="en-US" sz="2800" b="1" dirty="0" smtClean="0"/>
              <a:t>         过路</a:t>
            </a:r>
            <a:r>
              <a:rPr lang="zh-CN" altLang="en-US" sz="2800" b="1" dirty="0"/>
              <a:t>之人一时间</a:t>
            </a:r>
            <a:r>
              <a:rPr lang="zh-CN" altLang="en-US" sz="2800" b="1" dirty="0">
                <a:solidFill>
                  <a:srgbClr val="FF0000"/>
                </a:solidFill>
              </a:rPr>
              <a:t>纷纷解囊</a:t>
            </a:r>
            <a:r>
              <a:rPr lang="zh-CN" altLang="en-US" sz="2800" b="1" dirty="0"/>
              <a:t>。 </a:t>
            </a:r>
          </a:p>
        </p:txBody>
      </p:sp>
      <p:sp>
        <p:nvSpPr>
          <p:cNvPr id="4" name="矩形 3"/>
          <p:cNvSpPr/>
          <p:nvPr/>
        </p:nvSpPr>
        <p:spPr>
          <a:xfrm>
            <a:off x="539552" y="188640"/>
            <a:ext cx="6417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dirty="0"/>
              <a:t>著名诗人</a:t>
            </a:r>
            <a:r>
              <a:rPr lang="zh-CN" altLang="en-US" sz="5400" dirty="0" smtClean="0"/>
              <a:t>拜伦的故事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647914" y="4653136"/>
            <a:ext cx="63401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dirty="0"/>
              <a:t>春天来了，可是我却看不见</a:t>
            </a:r>
            <a:endParaRPr lang="zh-CN" alt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9505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076" name="Picture 4" descr="ca522c093f2508a90a7b82d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458788"/>
            <a:ext cx="9753600" cy="7315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5221288" y="2420938"/>
            <a:ext cx="3635375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lang="zh-CN" altLang="en-US" sz="24400" b="1">
                <a:solidFill>
                  <a:srgbClr val="FFFF00"/>
                </a:solidFill>
                <a:ea typeface="楷体_GB2312" pitchFamily="49" charset="-122"/>
              </a:rPr>
              <a:t>春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5364163" y="5589588"/>
            <a:ext cx="3635375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zh-CN" altLang="en-US" sz="4000" b="1">
                <a:ea typeface="楷体_GB2312" pitchFamily="49" charset="-122"/>
              </a:rPr>
              <a:t>作者：朱自清</a:t>
            </a:r>
          </a:p>
        </p:txBody>
      </p:sp>
    </p:spTree>
    <p:extLst>
      <p:ext uri="{BB962C8B-B14F-4D97-AF65-F5344CB8AC3E}">
        <p14:creationId xmlns:p14="http://schemas.microsoft.com/office/powerpoint/2010/main" val="1407884853"/>
      </p:ext>
    </p:extLst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874106" y="764704"/>
            <a:ext cx="5292725" cy="573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　　朱自清</a:t>
            </a:r>
            <a:r>
              <a:rPr lang="en-US" altLang="zh-CN" sz="2600" b="1" dirty="0">
                <a:latin typeface="黑体" pitchFamily="49" charset="-122"/>
                <a:ea typeface="黑体" pitchFamily="49" charset="-122"/>
              </a:rPr>
              <a:t>(1898-1948),</a:t>
            </a: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字</a:t>
            </a:r>
            <a:r>
              <a:rPr lang="zh-CN" altLang="en-US" sz="2600" b="1" dirty="0" smtClean="0">
                <a:latin typeface="黑体" pitchFamily="49" charset="-122"/>
                <a:ea typeface="黑体" pitchFamily="49" charset="-122"/>
              </a:rPr>
              <a:t>佩。原籍浙江绍兴，生于江苏</a:t>
            </a: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东海，在扬州</a:t>
            </a:r>
            <a:r>
              <a:rPr lang="zh-CN" altLang="en-US" sz="2600" b="1" dirty="0" smtClean="0">
                <a:latin typeface="黑体" pitchFamily="49" charset="-122"/>
                <a:ea typeface="黑体" pitchFamily="49" charset="-122"/>
              </a:rPr>
              <a:t>长大，自称“扬州人”</a:t>
            </a: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600" b="1" dirty="0" smtClean="0">
                <a:latin typeface="黑体" pitchFamily="49" charset="-122"/>
                <a:ea typeface="黑体" pitchFamily="49" charset="-122"/>
              </a:rPr>
              <a:t>现代</a:t>
            </a: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著名的</a:t>
            </a:r>
            <a:r>
              <a:rPr lang="zh-CN" altLang="en-US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散文家、诗人、学者、民主战士。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2600" b="1" dirty="0">
                <a:latin typeface="黑体" pitchFamily="49" charset="-122"/>
                <a:ea typeface="黑体" pitchFamily="49" charset="-122"/>
              </a:rPr>
              <a:t>1920</a:t>
            </a: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年毕业于北京大学哲学系。在大学读书后期，受五四运动影响，开始写新诗。</a:t>
            </a:r>
            <a:r>
              <a:rPr lang="en-US" altLang="zh-CN" sz="2600" b="1" dirty="0">
                <a:latin typeface="黑体" pitchFamily="49" charset="-122"/>
                <a:ea typeface="黑体" pitchFamily="49" charset="-122"/>
              </a:rPr>
              <a:t>1925</a:t>
            </a: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年任清华大学教授 ，后从事散文创作。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2600" b="1" dirty="0" err="1" smtClean="0">
                <a:latin typeface="黑体" pitchFamily="49" charset="-122"/>
                <a:ea typeface="黑体" pitchFamily="49" charset="-122"/>
              </a:rPr>
              <a:t>他的散文秀丽朴素</a:t>
            </a:r>
            <a:r>
              <a:rPr lang="en-US" sz="2600" b="1" dirty="0" err="1">
                <a:latin typeface="黑体" pitchFamily="49" charset="-122"/>
                <a:ea typeface="黑体" pitchFamily="49" charset="-122"/>
              </a:rPr>
              <a:t>、真挚质朴、独树一帜</a:t>
            </a:r>
            <a:r>
              <a:rPr lang="en-US" sz="2600" b="1" dirty="0">
                <a:latin typeface="黑体" pitchFamily="49" charset="-122"/>
                <a:ea typeface="黑体" pitchFamily="49" charset="-122"/>
              </a:rPr>
              <a:t>，</a:t>
            </a:r>
            <a:r>
              <a:rPr lang="en-US" sz="2600" b="1" dirty="0">
                <a:latin typeface="宋体" pitchFamily="2" charset="-122"/>
                <a:ea typeface="黑体" pitchFamily="49" charset="-122"/>
              </a:rPr>
              <a:t>“</a:t>
            </a:r>
            <a:r>
              <a:rPr lang="en-US" sz="2600" b="1" dirty="0" err="1">
                <a:latin typeface="黑体" pitchFamily="49" charset="-122"/>
                <a:ea typeface="黑体" pitchFamily="49" charset="-122"/>
              </a:rPr>
              <a:t>建立了一种纯正朴实的新鲜作风</a:t>
            </a:r>
            <a:r>
              <a:rPr lang="en-US" sz="2600" b="1" dirty="0">
                <a:latin typeface="宋体" pitchFamily="2" charset="-122"/>
                <a:ea typeface="黑体" pitchFamily="49" charset="-122"/>
              </a:rPr>
              <a:t>”</a:t>
            </a:r>
            <a:r>
              <a:rPr lang="en-US" sz="2600" b="1" dirty="0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6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    代表作有：</a:t>
            </a:r>
            <a:r>
              <a:rPr lang="en-US" altLang="zh-CN" sz="26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春</a:t>
            </a:r>
            <a:r>
              <a:rPr lang="en-US" altLang="zh-CN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荷塘月色</a:t>
            </a:r>
            <a:r>
              <a:rPr lang="en-US" altLang="zh-CN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背影</a:t>
            </a:r>
            <a:r>
              <a:rPr lang="en-US" altLang="zh-CN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绿</a:t>
            </a:r>
            <a:r>
              <a:rPr lang="en-US" altLang="zh-CN" sz="2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等。</a:t>
            </a:r>
          </a:p>
        </p:txBody>
      </p:sp>
      <p:sp>
        <p:nvSpPr>
          <p:cNvPr id="9219" name="Text Box 3"/>
          <p:cNvSpPr txBox="1"/>
          <p:nvPr/>
        </p:nvSpPr>
        <p:spPr>
          <a:xfrm>
            <a:off x="611188" y="188913"/>
            <a:ext cx="252095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4400" noProof="1">
                <a:solidFill>
                  <a:schemeClr val="folHlink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华文行楷" panose="02010800040101010101" pitchFamily="2" charset="-122"/>
                <a:cs typeface="+mn-ea"/>
              </a:rPr>
              <a:t>爱国学者</a:t>
            </a:r>
            <a:endParaRPr lang="zh-CN" altLang="en-US" sz="4400" noProof="1">
              <a:solidFill>
                <a:schemeClr val="folHlink"/>
              </a:solidFill>
              <a:effectLst>
                <a:outerShdw blurRad="38100" dist="38100" dir="2700000">
                  <a:srgbClr val="C0C0C0"/>
                </a:outerShdw>
              </a:effectLst>
              <a:ea typeface="华文行楷" panose="02010800040101010101" pitchFamily="2" charset="-122"/>
            </a:endParaRPr>
          </a:p>
          <a:p>
            <a:pPr algn="ctr">
              <a:defRPr/>
            </a:pPr>
            <a:r>
              <a:rPr lang="zh-CN" altLang="en-US" sz="4400" noProof="1">
                <a:solidFill>
                  <a:schemeClr val="folHlink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华文行楷" panose="02010800040101010101" pitchFamily="2" charset="-122"/>
                <a:cs typeface="+mn-ea"/>
              </a:rPr>
              <a:t>朱自清</a:t>
            </a:r>
            <a:endParaRPr lang="zh-CN" altLang="en-US" sz="4400" noProof="1">
              <a:solidFill>
                <a:schemeClr val="folHlink"/>
              </a:solidFill>
              <a:effectLst>
                <a:outerShdw blurRad="38100" dist="38100" dir="2700000">
                  <a:srgbClr val="C0C0C0"/>
                </a:outerShdw>
              </a:effectLst>
              <a:ea typeface="华文行楷" panose="02010800040101010101" pitchFamily="2" charset="-122"/>
            </a:endParaRPr>
          </a:p>
        </p:txBody>
      </p:sp>
      <p:pic>
        <p:nvPicPr>
          <p:cNvPr id="6148" name="Picture 4" descr="ZWZHUZ01"/>
          <p:cNvPicPr>
            <a:picLocks noChangeAspect="1" noChangeArrowheads="1"/>
          </p:cNvPicPr>
          <p:nvPr/>
        </p:nvPicPr>
        <p:blipFill>
          <a:blip r:embed="rId2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57338"/>
            <a:ext cx="355441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07721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2227664" y="335505"/>
            <a:ext cx="8424863" cy="914400"/>
          </a:xfrm>
        </p:spPr>
        <p:txBody>
          <a:bodyPr/>
          <a:lstStyle/>
          <a:p>
            <a:pPr eaLnBrk="1" hangingPunct="1"/>
            <a:r>
              <a:rPr lang="zh-CN" altLang="en-US" sz="5400" dirty="0" smtClean="0">
                <a:ea typeface="黑体" pitchFamily="49" charset="-122"/>
              </a:rPr>
              <a:t>补充字词：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7504" y="1005880"/>
            <a:ext cx="1871663" cy="446405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Arial" pitchFamily="34" charset="0"/>
              <a:buNone/>
            </a:pPr>
            <a:endParaRPr lang="en-US" altLang="zh-CN" sz="4800" b="1" dirty="0" smtClean="0">
              <a:solidFill>
                <a:srgbClr val="FF3300"/>
              </a:solidFill>
              <a:latin typeface="宋体" pitchFamily="2" charset="-122"/>
            </a:endParaRPr>
          </a:p>
          <a:p>
            <a:pPr>
              <a:buNone/>
            </a:pPr>
            <a:r>
              <a:rPr lang="en-US" altLang="zh-CN" sz="4200" b="1" dirty="0" smtClean="0">
                <a:solidFill>
                  <a:srgbClr val="FF0000"/>
                </a:solidFill>
                <a:latin typeface="+mn-ea"/>
              </a:rPr>
              <a:t>1.</a:t>
            </a:r>
            <a:r>
              <a:rPr lang="zh-CN" altLang="en-US" sz="4200" b="1" dirty="0" smtClean="0">
                <a:solidFill>
                  <a:srgbClr val="FF0000"/>
                </a:solidFill>
                <a:latin typeface="+mn-ea"/>
              </a:rPr>
              <a:t>眨</a:t>
            </a:r>
            <a:r>
              <a:rPr lang="zh-CN" altLang="en-US" sz="4200" b="1" dirty="0" smtClean="0">
                <a:latin typeface="+mn-ea"/>
              </a:rPr>
              <a:t>眼</a:t>
            </a:r>
            <a:endParaRPr lang="en-US" altLang="zh-CN" sz="4200" b="1" dirty="0" smtClean="0">
              <a:latin typeface="+mn-ea"/>
            </a:endParaRPr>
          </a:p>
          <a:p>
            <a:pPr>
              <a:buNone/>
            </a:pPr>
            <a:r>
              <a:rPr lang="en-US" altLang="zh-CN" sz="4200" b="1" dirty="0" smtClean="0">
                <a:latin typeface="+mn-ea"/>
              </a:rPr>
              <a:t>2.</a:t>
            </a:r>
            <a:r>
              <a:rPr lang="zh-CN" altLang="en-US" sz="4200" b="1" dirty="0" smtClean="0">
                <a:latin typeface="+mn-ea"/>
              </a:rPr>
              <a:t>窠巢</a:t>
            </a:r>
            <a:endParaRPr lang="en-US" altLang="zh-CN" sz="4200" b="1" dirty="0" smtClean="0">
              <a:latin typeface="+mn-ea"/>
            </a:endParaRPr>
          </a:p>
          <a:p>
            <a:pPr>
              <a:buNone/>
            </a:pPr>
            <a:r>
              <a:rPr lang="en-US" altLang="zh-CN" sz="4200" b="1" dirty="0" smtClean="0">
                <a:latin typeface="+mn-ea"/>
              </a:rPr>
              <a:t>3.</a:t>
            </a:r>
            <a:r>
              <a:rPr lang="zh-CN" altLang="en-US" sz="4200" b="1" dirty="0" smtClean="0">
                <a:latin typeface="+mn-ea"/>
              </a:rPr>
              <a:t>黄</a:t>
            </a:r>
            <a:r>
              <a:rPr lang="zh-CN" altLang="en-US" sz="4200" b="1" dirty="0" smtClean="0">
                <a:solidFill>
                  <a:srgbClr val="FF0000"/>
                </a:solidFill>
                <a:latin typeface="+mn-ea"/>
              </a:rPr>
              <a:t>晕</a:t>
            </a:r>
            <a:endParaRPr lang="en-US" altLang="zh-CN" sz="4200" b="1" dirty="0" smtClean="0">
              <a:solidFill>
                <a:srgbClr val="FF0000"/>
              </a:solidFill>
              <a:latin typeface="+mn-ea"/>
            </a:endParaRPr>
          </a:p>
          <a:p>
            <a:pPr>
              <a:buNone/>
            </a:pPr>
            <a:r>
              <a:rPr lang="en-US" altLang="zh-CN" sz="4200" b="1" dirty="0" smtClean="0">
                <a:solidFill>
                  <a:srgbClr val="FF0000"/>
                </a:solidFill>
                <a:latin typeface="+mn-ea"/>
              </a:rPr>
              <a:t>4.</a:t>
            </a:r>
            <a:r>
              <a:rPr lang="zh-CN" altLang="en-US" sz="4200" b="1" dirty="0" smtClean="0">
                <a:solidFill>
                  <a:srgbClr val="FF0000"/>
                </a:solidFill>
                <a:latin typeface="+mn-ea"/>
              </a:rPr>
              <a:t>薄</a:t>
            </a:r>
            <a:r>
              <a:rPr lang="zh-CN" altLang="en-US" sz="4200" b="1" dirty="0" smtClean="0">
                <a:latin typeface="+mn-ea"/>
              </a:rPr>
              <a:t>烟</a:t>
            </a:r>
            <a:endParaRPr lang="en-US" altLang="zh-CN" sz="4200" b="1" dirty="0" smtClean="0">
              <a:latin typeface="+mn-ea"/>
            </a:endParaRPr>
          </a:p>
          <a:p>
            <a:pPr>
              <a:buNone/>
            </a:pPr>
            <a:r>
              <a:rPr lang="en-US" altLang="zh-CN" sz="4200" b="1" dirty="0" smtClean="0">
                <a:solidFill>
                  <a:srgbClr val="FF0000"/>
                </a:solidFill>
                <a:latin typeface="+mn-ea"/>
              </a:rPr>
              <a:t>5.</a:t>
            </a:r>
            <a:r>
              <a:rPr lang="zh-CN" altLang="en-US" sz="4200" b="1" dirty="0" smtClean="0">
                <a:solidFill>
                  <a:srgbClr val="FF0000"/>
                </a:solidFill>
                <a:latin typeface="+mn-ea"/>
              </a:rPr>
              <a:t>蓑</a:t>
            </a:r>
            <a:r>
              <a:rPr lang="zh-CN" altLang="en-US" sz="4200" b="1" dirty="0" smtClean="0">
                <a:latin typeface="+mn-ea"/>
              </a:rPr>
              <a:t>笠</a:t>
            </a:r>
            <a:endParaRPr lang="en-US" altLang="zh-CN" sz="4200" b="1" dirty="0" smtClean="0">
              <a:latin typeface="+mn-ea"/>
            </a:endParaRPr>
          </a:p>
          <a:p>
            <a:pPr>
              <a:buNone/>
            </a:pPr>
            <a:r>
              <a:rPr lang="en-US" altLang="zh-CN" sz="4200" b="1" dirty="0" smtClean="0">
                <a:latin typeface="+mn-ea"/>
              </a:rPr>
              <a:t>6.</a:t>
            </a:r>
            <a:r>
              <a:rPr lang="zh-CN" altLang="en-US" sz="4200" b="1" dirty="0" smtClean="0">
                <a:latin typeface="+mn-ea"/>
              </a:rPr>
              <a:t>稀</a:t>
            </a:r>
            <a:r>
              <a:rPr lang="zh-CN" altLang="en-US" sz="4200" b="1" dirty="0" smtClean="0">
                <a:solidFill>
                  <a:srgbClr val="FF0000"/>
                </a:solidFill>
                <a:latin typeface="+mn-ea"/>
              </a:rPr>
              <a:t>疏</a:t>
            </a:r>
            <a:endParaRPr lang="zh-CN" altLang="en-US" sz="4200" b="1" dirty="0">
              <a:solidFill>
                <a:srgbClr val="FF0000"/>
              </a:solidFill>
              <a:latin typeface="+mn-ea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4200" b="1" dirty="0" smtClean="0">
              <a:latin typeface="宋体" pitchFamily="2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4200" b="1" dirty="0" smtClean="0">
              <a:latin typeface="宋体" pitchFamily="2" charset="-122"/>
            </a:endParaRPr>
          </a:p>
        </p:txBody>
      </p:sp>
      <p:sp>
        <p:nvSpPr>
          <p:cNvPr id="11269" name="Rectangle 5"/>
          <p:cNvSpPr>
            <a:spLocks noRot="1" noChangeArrowheads="1"/>
          </p:cNvSpPr>
          <p:nvPr/>
        </p:nvSpPr>
        <p:spPr bwMode="auto">
          <a:xfrm>
            <a:off x="1984768" y="1293336"/>
            <a:ext cx="3097213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3600" b="1" dirty="0" err="1">
                <a:solidFill>
                  <a:schemeClr val="folHlink"/>
                </a:solidFill>
                <a:latin typeface="宋体" pitchFamily="2" charset="-122"/>
              </a:rPr>
              <a:t>z</a:t>
            </a:r>
            <a:r>
              <a:rPr lang="en-US" altLang="zh-CN" sz="3600" b="1" dirty="0" err="1" smtClean="0">
                <a:solidFill>
                  <a:schemeClr val="folHlink"/>
                </a:solidFill>
                <a:latin typeface="宋体" pitchFamily="2" charset="-122"/>
              </a:rPr>
              <a:t>hǎ</a:t>
            </a:r>
            <a:endParaRPr lang="en-US" altLang="zh-CN" sz="3600" b="1" dirty="0" smtClean="0">
              <a:solidFill>
                <a:schemeClr val="folHlink"/>
              </a:solidFill>
              <a:latin typeface="宋体" pitchFamily="2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3600" b="1" dirty="0" err="1" smtClean="0">
                <a:solidFill>
                  <a:schemeClr val="folHlink"/>
                </a:solidFill>
                <a:latin typeface="宋体" pitchFamily="2" charset="-122"/>
              </a:rPr>
              <a:t>kē</a:t>
            </a:r>
            <a:r>
              <a:rPr lang="en-US" altLang="zh-CN" sz="3600" b="1" dirty="0" smtClean="0">
                <a:solidFill>
                  <a:schemeClr val="folHlink"/>
                </a:solidFill>
                <a:latin typeface="宋体" pitchFamily="2" charset="-122"/>
              </a:rPr>
              <a:t> </a:t>
            </a:r>
            <a:r>
              <a:rPr lang="en-US" altLang="zh-CN" sz="3600" b="1" dirty="0" err="1" smtClean="0">
                <a:solidFill>
                  <a:schemeClr val="folHlink"/>
                </a:solidFill>
                <a:latin typeface="宋体" pitchFamily="2" charset="-122"/>
              </a:rPr>
              <a:t>cháo</a:t>
            </a:r>
            <a:endParaRPr lang="en-US" altLang="zh-CN" sz="3600" b="1" dirty="0">
              <a:solidFill>
                <a:schemeClr val="folHlink"/>
              </a:solidFill>
              <a:latin typeface="宋体" pitchFamily="2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3600" b="1" dirty="0" err="1" smtClean="0">
                <a:solidFill>
                  <a:schemeClr val="folHlink"/>
                </a:solidFill>
                <a:latin typeface="宋体" pitchFamily="2" charset="-122"/>
              </a:rPr>
              <a:t>huáng</a:t>
            </a:r>
            <a:r>
              <a:rPr lang="en-US" altLang="zh-CN" sz="3600" b="1" dirty="0" smtClean="0">
                <a:solidFill>
                  <a:schemeClr val="folHlink"/>
                </a:solidFill>
                <a:latin typeface="宋体" pitchFamily="2" charset="-122"/>
              </a:rPr>
              <a:t>  </a:t>
            </a:r>
            <a:r>
              <a:rPr lang="en-US" altLang="zh-CN" sz="3600" b="1" dirty="0" err="1" smtClean="0">
                <a:solidFill>
                  <a:schemeClr val="folHlink"/>
                </a:solidFill>
                <a:latin typeface="宋体" pitchFamily="2" charset="-122"/>
              </a:rPr>
              <a:t>yùn</a:t>
            </a:r>
            <a:endParaRPr lang="en-US" altLang="zh-CN" sz="3600" b="1" dirty="0" smtClean="0">
              <a:solidFill>
                <a:schemeClr val="folHlink"/>
              </a:solidFill>
              <a:latin typeface="宋体" pitchFamily="2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3600" b="1" dirty="0" err="1" smtClean="0">
                <a:solidFill>
                  <a:schemeClr val="folHlink"/>
                </a:solidFill>
                <a:latin typeface="宋体" pitchFamily="2" charset="-122"/>
              </a:rPr>
              <a:t>báo</a:t>
            </a:r>
            <a:r>
              <a:rPr lang="en-US" altLang="zh-CN" sz="3600" b="1" dirty="0" smtClean="0">
                <a:solidFill>
                  <a:schemeClr val="folHlink"/>
                </a:solidFill>
                <a:latin typeface="宋体" pitchFamily="2" charset="-122"/>
              </a:rPr>
              <a:t> </a:t>
            </a:r>
            <a:r>
              <a:rPr lang="en-US" altLang="zh-CN" sz="3600" b="1" dirty="0" err="1" smtClean="0">
                <a:solidFill>
                  <a:schemeClr val="folHlink"/>
                </a:solidFill>
                <a:latin typeface="宋体" pitchFamily="2" charset="-122"/>
              </a:rPr>
              <a:t>yān</a:t>
            </a:r>
            <a:endParaRPr lang="en-US" altLang="zh-CN" sz="3600" b="1" dirty="0">
              <a:solidFill>
                <a:schemeClr val="folHlink"/>
              </a:solidFill>
              <a:latin typeface="宋体" pitchFamily="2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3600" b="1" dirty="0" err="1" smtClean="0">
                <a:solidFill>
                  <a:schemeClr val="folHlink"/>
                </a:solidFill>
                <a:latin typeface="宋体" pitchFamily="2" charset="-122"/>
              </a:rPr>
              <a:t>su</a:t>
            </a:r>
            <a:r>
              <a:rPr lang="en-US" altLang="zh-CN" sz="3600" b="1" dirty="0" err="1" smtClean="0">
                <a:solidFill>
                  <a:schemeClr val="folHlink"/>
                </a:solidFill>
                <a:latin typeface="Calibri"/>
              </a:rPr>
              <a:t>ō</a:t>
            </a:r>
            <a:r>
              <a:rPr lang="en-US" altLang="zh-CN" sz="3600" b="1" dirty="0" smtClean="0">
                <a:solidFill>
                  <a:schemeClr val="folHlink"/>
                </a:solidFill>
                <a:latin typeface="宋体" pitchFamily="2" charset="-122"/>
              </a:rPr>
              <a:t>  </a:t>
            </a:r>
            <a:r>
              <a:rPr lang="en-US" altLang="zh-CN" sz="3600" b="1" dirty="0" err="1" smtClean="0">
                <a:solidFill>
                  <a:schemeClr val="folHlink"/>
                </a:solidFill>
                <a:latin typeface="宋体" pitchFamily="2" charset="-122"/>
              </a:rPr>
              <a:t>l</a:t>
            </a:r>
            <a:r>
              <a:rPr lang="en-US" altLang="zh-CN" sz="3600" b="1" dirty="0" err="1" smtClean="0">
                <a:solidFill>
                  <a:schemeClr val="folHlink"/>
                </a:solidFill>
                <a:latin typeface="Calibri"/>
              </a:rPr>
              <a:t>ì</a:t>
            </a:r>
            <a:endParaRPr lang="en-US" altLang="zh-CN" sz="3600" b="1" dirty="0">
              <a:solidFill>
                <a:schemeClr val="folHlink"/>
              </a:solidFill>
              <a:latin typeface="宋体" pitchFamily="2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3600" b="1" dirty="0" err="1" smtClean="0">
                <a:solidFill>
                  <a:schemeClr val="folHlink"/>
                </a:solidFill>
                <a:latin typeface="宋体" pitchFamily="2" charset="-122"/>
              </a:rPr>
              <a:t>shū</a:t>
            </a:r>
            <a:endParaRPr lang="en-US" altLang="zh-CN" sz="3600" b="1" dirty="0">
              <a:solidFill>
                <a:schemeClr val="folHlink"/>
              </a:solidFill>
              <a:latin typeface="宋体" pitchFamily="2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en-US" altLang="zh-CN" sz="4000" b="1" dirty="0">
              <a:latin typeface="宋体" pitchFamily="2" charset="-122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615715" y="260648"/>
            <a:ext cx="8424863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dirty="0" smtClean="0">
                <a:ea typeface="黑体" pitchFamily="49" charset="-122"/>
              </a:rPr>
              <a:t>补充多音字：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508104" y="1752698"/>
            <a:ext cx="108715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/>
              <a:t>1.</a:t>
            </a:r>
            <a:r>
              <a:rPr lang="zh-CN" altLang="en-US" sz="4000" b="1" dirty="0" smtClean="0"/>
              <a:t>晕</a:t>
            </a:r>
            <a:endParaRPr lang="en-US" altLang="zh-CN" sz="4000" b="1" dirty="0" smtClean="0"/>
          </a:p>
          <a:p>
            <a:endParaRPr lang="en-US" altLang="zh-CN" sz="4000" b="1" dirty="0"/>
          </a:p>
          <a:p>
            <a:r>
              <a:rPr lang="en-US" altLang="zh-CN" sz="4000" b="1" dirty="0" smtClean="0"/>
              <a:t>2.</a:t>
            </a:r>
            <a:r>
              <a:rPr lang="zh-CN" altLang="en-US" sz="4000" b="1" dirty="0" smtClean="0"/>
              <a:t>和</a:t>
            </a:r>
            <a:endParaRPr lang="en-US" altLang="zh-CN" sz="4000" b="1" dirty="0" smtClean="0"/>
          </a:p>
          <a:p>
            <a:endParaRPr lang="en-US" altLang="zh-CN" sz="4000" b="1" dirty="0"/>
          </a:p>
          <a:p>
            <a:r>
              <a:rPr lang="en-US" altLang="zh-CN" sz="4000" b="1" dirty="0" smtClean="0"/>
              <a:t>3.</a:t>
            </a:r>
            <a:r>
              <a:rPr lang="zh-CN" altLang="en-US" sz="4000" b="1" dirty="0" smtClean="0"/>
              <a:t>薄</a:t>
            </a:r>
            <a:endParaRPr lang="zh-CN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2255939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5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0" name="WordArt 6"/>
          <p:cNvSpPr>
            <a:spLocks noChangeArrowheads="1" noChangeShapeType="1"/>
          </p:cNvSpPr>
          <p:nvPr/>
        </p:nvSpPr>
        <p:spPr bwMode="auto">
          <a:xfrm>
            <a:off x="3276600" y="1052513"/>
            <a:ext cx="2209800" cy="2209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CC00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春</a:t>
            </a:r>
          </a:p>
        </p:txBody>
      </p:sp>
      <p:sp>
        <p:nvSpPr>
          <p:cNvPr id="52231" name="WordArt 7"/>
          <p:cNvSpPr>
            <a:spLocks noChangeArrowheads="1" noChangeShapeType="1"/>
          </p:cNvSpPr>
          <p:nvPr/>
        </p:nvSpPr>
        <p:spPr bwMode="auto">
          <a:xfrm>
            <a:off x="3348038" y="3573463"/>
            <a:ext cx="1582737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朱自清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9764" y="406182"/>
            <a:ext cx="377964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说出文章的脉络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180368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/>
      <p:bldP spid="522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14338" y="414338"/>
            <a:ext cx="2286000" cy="1143000"/>
          </a:xfrm>
        </p:spPr>
        <p:txBody>
          <a:bodyPr/>
          <a:lstStyle/>
          <a:p>
            <a:r>
              <a:rPr lang="zh-CN" altLang="en-US" sz="3200" b="1">
                <a:solidFill>
                  <a:srgbClr val="993300"/>
                </a:solidFill>
                <a:ea typeface="华文彩云" pitchFamily="2" charset="-122"/>
              </a:rPr>
              <a:t>结构：</a:t>
            </a:r>
          </a:p>
        </p:txBody>
      </p:sp>
      <p:sp>
        <p:nvSpPr>
          <p:cNvPr id="90115" name="AutoShape 3"/>
          <p:cNvSpPr>
            <a:spLocks/>
          </p:cNvSpPr>
          <p:nvPr/>
        </p:nvSpPr>
        <p:spPr bwMode="auto">
          <a:xfrm>
            <a:off x="2771775" y="1701800"/>
            <a:ext cx="533400" cy="3276600"/>
          </a:xfrm>
          <a:prstGeom prst="leftBrace">
            <a:avLst>
              <a:gd name="adj1" fmla="val 51190"/>
              <a:gd name="adj2" fmla="val 50000"/>
            </a:avLst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3533775" y="1258888"/>
            <a:ext cx="1539875" cy="547687"/>
          </a:xfrm>
          <a:prstGeom prst="rect">
            <a:avLst/>
          </a:prstGeom>
          <a:solidFill>
            <a:srgbClr val="00990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2800" b="1">
                <a:solidFill>
                  <a:schemeClr val="bg1"/>
                </a:solidFill>
                <a:latin typeface="Times New Roman" pitchFamily="18" charset="0"/>
                <a:ea typeface="华文彩云" pitchFamily="2" charset="-122"/>
              </a:rPr>
              <a:t>盼春</a:t>
            </a:r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3533775" y="2935288"/>
            <a:ext cx="1539875" cy="547687"/>
          </a:xfrm>
          <a:prstGeom prst="rect">
            <a:avLst/>
          </a:prstGeom>
          <a:solidFill>
            <a:srgbClr val="00990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2800" b="1">
                <a:solidFill>
                  <a:schemeClr val="bg1"/>
                </a:solidFill>
                <a:latin typeface="Times New Roman" pitchFamily="18" charset="0"/>
                <a:ea typeface="华文彩云" pitchFamily="2" charset="-122"/>
              </a:rPr>
              <a:t>绘春</a:t>
            </a: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3533775" y="4535488"/>
            <a:ext cx="1539875" cy="547687"/>
          </a:xfrm>
          <a:prstGeom prst="rect">
            <a:avLst/>
          </a:prstGeom>
          <a:solidFill>
            <a:srgbClr val="00990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2800" b="1">
                <a:solidFill>
                  <a:schemeClr val="bg1"/>
                </a:solidFill>
                <a:latin typeface="Times New Roman" pitchFamily="18" charset="0"/>
                <a:ea typeface="华文彩云" pitchFamily="2" charset="-122"/>
              </a:rPr>
              <a:t>赞春</a:t>
            </a:r>
          </a:p>
        </p:txBody>
      </p:sp>
      <p:sp>
        <p:nvSpPr>
          <p:cNvPr id="90119" name="AutoShape 7"/>
          <p:cNvSpPr>
            <a:spLocks/>
          </p:cNvSpPr>
          <p:nvPr/>
        </p:nvSpPr>
        <p:spPr bwMode="auto">
          <a:xfrm>
            <a:off x="5076825" y="1196975"/>
            <a:ext cx="719138" cy="4176713"/>
          </a:xfrm>
          <a:prstGeom prst="leftBrace">
            <a:avLst>
              <a:gd name="adj1" fmla="val 48400"/>
              <a:gd name="adj2" fmla="val 50000"/>
            </a:avLst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0120" name="Text Box 8"/>
          <p:cNvSpPr txBox="1">
            <a:spLocks noChangeArrowheads="1"/>
          </p:cNvSpPr>
          <p:nvPr/>
        </p:nvSpPr>
        <p:spPr bwMode="auto">
          <a:xfrm>
            <a:off x="6048375" y="1196975"/>
            <a:ext cx="1331913" cy="547688"/>
          </a:xfrm>
          <a:prstGeom prst="rect">
            <a:avLst/>
          </a:prstGeom>
          <a:solidFill>
            <a:srgbClr val="99FF99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春草图</a:t>
            </a:r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6048375" y="2195513"/>
            <a:ext cx="1403350" cy="547687"/>
          </a:xfrm>
          <a:prstGeom prst="rect">
            <a:avLst/>
          </a:prstGeom>
          <a:solidFill>
            <a:srgbClr val="99FF99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春花图</a:t>
            </a:r>
          </a:p>
        </p:txBody>
      </p:sp>
      <p:sp>
        <p:nvSpPr>
          <p:cNvPr id="90122" name="Text Box 10"/>
          <p:cNvSpPr txBox="1">
            <a:spLocks noChangeArrowheads="1"/>
          </p:cNvSpPr>
          <p:nvPr/>
        </p:nvSpPr>
        <p:spPr bwMode="auto">
          <a:xfrm>
            <a:off x="6048375" y="3195638"/>
            <a:ext cx="1476375" cy="547687"/>
          </a:xfrm>
          <a:prstGeom prst="rect">
            <a:avLst/>
          </a:prstGeom>
          <a:solidFill>
            <a:srgbClr val="99FF99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春风图</a:t>
            </a:r>
          </a:p>
        </p:txBody>
      </p:sp>
      <p:sp>
        <p:nvSpPr>
          <p:cNvPr id="90123" name="Text Box 11"/>
          <p:cNvSpPr txBox="1">
            <a:spLocks noChangeArrowheads="1"/>
          </p:cNvSpPr>
          <p:nvPr/>
        </p:nvSpPr>
        <p:spPr bwMode="auto">
          <a:xfrm>
            <a:off x="6048375" y="4195763"/>
            <a:ext cx="1403350" cy="547687"/>
          </a:xfrm>
          <a:prstGeom prst="rect">
            <a:avLst/>
          </a:prstGeom>
          <a:solidFill>
            <a:srgbClr val="99FF99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春雨图</a:t>
            </a:r>
          </a:p>
        </p:txBody>
      </p:sp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6048375" y="5195888"/>
            <a:ext cx="1403350" cy="547687"/>
          </a:xfrm>
          <a:prstGeom prst="rect">
            <a:avLst/>
          </a:prstGeom>
          <a:solidFill>
            <a:srgbClr val="99FF99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迎春图</a:t>
            </a:r>
          </a:p>
        </p:txBody>
      </p:sp>
      <p:sp>
        <p:nvSpPr>
          <p:cNvPr id="90125" name="Text Box 13"/>
          <p:cNvSpPr txBox="1">
            <a:spLocks noChangeArrowheads="1"/>
          </p:cNvSpPr>
          <p:nvPr/>
        </p:nvSpPr>
        <p:spPr bwMode="auto">
          <a:xfrm>
            <a:off x="1908175" y="3117850"/>
            <a:ext cx="568325" cy="547688"/>
          </a:xfrm>
          <a:prstGeom prst="rect">
            <a:avLst/>
          </a:prstGeom>
          <a:solidFill>
            <a:srgbClr val="00660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>
                <a:solidFill>
                  <a:schemeClr val="bg1"/>
                </a:solidFill>
                <a:latin typeface="Times New Roman" pitchFamily="18" charset="0"/>
                <a:ea typeface="华文彩云" pitchFamily="2" charset="-122"/>
              </a:rPr>
              <a:t>春</a:t>
            </a:r>
          </a:p>
        </p:txBody>
      </p:sp>
    </p:spTree>
    <p:extLst>
      <p:ext uri="{BB962C8B-B14F-4D97-AF65-F5344CB8AC3E}">
        <p14:creationId xmlns:p14="http://schemas.microsoft.com/office/powerpoint/2010/main" val="1609283550"/>
      </p:ext>
    </p:extLst>
  </p:cSld>
  <p:clrMapOvr>
    <a:masterClrMapping/>
  </p:clrMapOvr>
  <p:transition spd="med">
    <p:random/>
    <p:sndAc>
      <p:stSnd>
        <p:snd r:embed="rId2" name="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901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animBg="1"/>
      <p:bldP spid="90116" grpId="0" animBg="1" autoUpdateAnimBg="0"/>
      <p:bldP spid="90117" grpId="0" animBg="1" autoUpdateAnimBg="0"/>
      <p:bldP spid="90118" grpId="0" animBg="1" autoUpdateAnimBg="0"/>
      <p:bldP spid="90119" grpId="0" animBg="1"/>
      <p:bldP spid="90120" grpId="0" animBg="1" autoUpdateAnimBg="0"/>
      <p:bldP spid="90121" grpId="0" animBg="1" autoUpdateAnimBg="0"/>
      <p:bldP spid="90122" grpId="0" animBg="1" autoUpdateAnimBg="0"/>
      <p:bldP spid="90123" grpId="0" animBg="1" autoUpdateAnimBg="0"/>
      <p:bldP spid="90124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9290" y="1916832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         盼望</a:t>
            </a:r>
            <a:r>
              <a:rPr lang="zh-CN" altLang="en-US" sz="3200" b="1" dirty="0"/>
              <a:t>着，盼望着，东风来了，春天的脚步近了。</a:t>
            </a:r>
            <a:br>
              <a:rPr lang="zh-CN" altLang="en-US" sz="3200" b="1" dirty="0"/>
            </a:br>
            <a:r>
              <a:rPr lang="zh-CN" altLang="en-US" sz="3200" b="1" dirty="0"/>
              <a:t>　　一切都像刚睡醒的样子，欣欣然张开了眼。山朗润起来了，水涨起来了，太阳的脸红起来了。</a:t>
            </a:r>
          </a:p>
        </p:txBody>
      </p:sp>
      <p:sp>
        <p:nvSpPr>
          <p:cNvPr id="3" name="矩形 2"/>
          <p:cNvSpPr/>
          <p:nvPr/>
        </p:nvSpPr>
        <p:spPr>
          <a:xfrm>
            <a:off x="323528" y="404664"/>
            <a:ext cx="1733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盼 春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233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u=4074005883,3111073834&amp;fm=21&amp;gp=0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5" t="12195" r="18518" b="18086"/>
          <a:stretch>
            <a:fillRect/>
          </a:stretch>
        </p:blipFill>
        <p:spPr>
          <a:xfrm>
            <a:off x="-252536" y="-171400"/>
            <a:ext cx="2428528" cy="260514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5" name="Picture 5" descr="u=3642112865,182267287&amp;fm=21&amp;g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039962"/>
            <a:ext cx="5326114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2939164" y="116632"/>
            <a:ext cx="36952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重音和停连</a:t>
            </a:r>
            <a:endParaRPr lang="zh-CN" altLang="en-U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9290" y="4149080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         盼望</a:t>
            </a:r>
            <a:r>
              <a:rPr lang="zh-CN" altLang="en-US" sz="3200" b="1" dirty="0"/>
              <a:t>着，盼望着，东风来了，春天的脚步近了。</a:t>
            </a:r>
            <a:br>
              <a:rPr lang="zh-CN" altLang="en-US" sz="3200" b="1" dirty="0"/>
            </a:br>
            <a:r>
              <a:rPr lang="zh-CN" altLang="en-US" sz="3200" b="1" dirty="0"/>
              <a:t>　　一切都像刚睡醒的样子，欣欣然张开了眼。山朗润起来了，水涨起来了，太阳的脸红起来了。</a:t>
            </a:r>
          </a:p>
        </p:txBody>
      </p:sp>
      <p:sp>
        <p:nvSpPr>
          <p:cNvPr id="3" name="椭圆 2"/>
          <p:cNvSpPr/>
          <p:nvPr/>
        </p:nvSpPr>
        <p:spPr>
          <a:xfrm>
            <a:off x="7668344" y="116632"/>
            <a:ext cx="1475656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/>
              <a:t>语法</a:t>
            </a:r>
            <a:endParaRPr lang="en-US" altLang="zh-CN" sz="3200" b="1" dirty="0" smtClean="0"/>
          </a:p>
          <a:p>
            <a:pPr algn="ctr"/>
            <a:r>
              <a:rPr lang="zh-CN" altLang="en-US" sz="3200" b="1" dirty="0" smtClean="0"/>
              <a:t>逻辑</a:t>
            </a:r>
            <a:endParaRPr lang="en-US" altLang="zh-CN" sz="3200" b="1" dirty="0" smtClean="0"/>
          </a:p>
          <a:p>
            <a:pPr algn="ctr"/>
            <a:r>
              <a:rPr lang="zh-CN" altLang="en-US" sz="3200" b="1" dirty="0"/>
              <a:t>情感</a:t>
            </a:r>
          </a:p>
        </p:txBody>
      </p:sp>
    </p:spTree>
    <p:extLst>
      <p:ext uri="{BB962C8B-B14F-4D97-AF65-F5344CB8AC3E}">
        <p14:creationId xmlns:p14="http://schemas.microsoft.com/office/powerpoint/2010/main" val="327917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575556" y="1137272"/>
            <a:ext cx="7992888" cy="25545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         小草</a:t>
            </a:r>
            <a:r>
              <a:rPr lang="zh-CN" altLang="en-US" sz="3200" b="1" dirty="0"/>
              <a:t>偷偷地从土地里钻出来，嫩嫩的，绿绿的。园子里，田野里，瞧去，一大片一大片满是的。坐着，躺着，打两个滚，踢几脚球，赛几趟跑，捉几回迷藏。风轻悄悄的，草软绵绵的。</a:t>
            </a:r>
          </a:p>
        </p:txBody>
      </p:sp>
      <p:sp>
        <p:nvSpPr>
          <p:cNvPr id="7" name="矩形 6"/>
          <p:cNvSpPr/>
          <p:nvPr/>
        </p:nvSpPr>
        <p:spPr>
          <a:xfrm>
            <a:off x="-24323" y="188640"/>
            <a:ext cx="2428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春草图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文本框 15"/>
          <p:cNvSpPr txBox="1"/>
          <p:nvPr/>
        </p:nvSpPr>
        <p:spPr>
          <a:xfrm>
            <a:off x="827584" y="4293096"/>
            <a:ext cx="6552728" cy="2308324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拓展诗词：</a:t>
            </a:r>
          </a:p>
          <a:p>
            <a:r>
              <a:rPr lang="zh-CN" altLang="en-US" sz="36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“野火烧不尽，春风吹又生”</a:t>
            </a:r>
          </a:p>
          <a:p>
            <a:r>
              <a:rPr lang="zh-CN" altLang="en-US" sz="36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“浅草才能没马蹄”</a:t>
            </a:r>
          </a:p>
          <a:p>
            <a:r>
              <a:rPr lang="en-US" altLang="zh-CN" sz="36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  “</a:t>
            </a:r>
            <a:r>
              <a:rPr lang="zh-CN" altLang="en-US" sz="36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草色遥看近却无</a:t>
            </a:r>
            <a:r>
              <a:rPr lang="en-US" altLang="zh-CN" sz="36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”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87577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24" y="48814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636"/>
            <a:ext cx="1684973" cy="125031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9069" y="5134610"/>
            <a:ext cx="1418273" cy="176149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647147" y="5470525"/>
            <a:ext cx="1496854" cy="1386840"/>
          </a:xfrm>
          <a:prstGeom prst="rect">
            <a:avLst/>
          </a:prstGeom>
        </p:spPr>
      </p:pic>
      <p:sp>
        <p:nvSpPr>
          <p:cNvPr id="62" name="文本框 61"/>
          <p:cNvSpPr txBox="1"/>
          <p:nvPr/>
        </p:nvSpPr>
        <p:spPr>
          <a:xfrm>
            <a:off x="437179" y="1193810"/>
            <a:ext cx="8404384" cy="4462760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/>
          <a:p>
            <a:pPr marL="342900" marR="0" indent="-34290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defRPr/>
            </a:pPr>
            <a:r>
              <a:rPr lang="zh-CN" altLang="en-US" sz="3200" b="1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根据</a:t>
            </a:r>
            <a:r>
              <a:rPr lang="en-US" altLang="zh-CN" sz="32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“</a:t>
            </a:r>
            <a:r>
              <a:rPr lang="zh-CN" altLang="en-US" sz="32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春草图</a:t>
            </a:r>
            <a:r>
              <a:rPr lang="en-US" altLang="zh-CN" sz="32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”</a:t>
            </a:r>
            <a:r>
              <a:rPr lang="zh-CN" altLang="en-US" sz="32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的赏析方式，分组活动：</a:t>
            </a:r>
          </a:p>
          <a:p>
            <a:pPr marL="342900" marR="0" indent="-34290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defRPr/>
            </a:pPr>
            <a:r>
              <a:rPr lang="zh-CN" altLang="en-US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  第</a:t>
            </a:r>
            <a:r>
              <a:rPr lang="en-US" altLang="zh-CN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1-2</a:t>
            </a:r>
            <a:r>
              <a:rPr lang="zh-CN" altLang="en-US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组</a:t>
            </a:r>
            <a:r>
              <a:rPr lang="zh-CN" altLang="en-US" sz="2800" b="1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：</a:t>
            </a:r>
            <a:r>
              <a:rPr lang="zh-CN" altLang="en-US" sz="2800" b="1" dirty="0" smtClean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春花图</a:t>
            </a:r>
            <a:endParaRPr lang="zh-CN" altLang="en-US" sz="2800" b="1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  <a:sym typeface="+mn-ea"/>
            </a:endParaRPr>
          </a:p>
          <a:p>
            <a:pPr marL="342900" marR="0" indent="-34290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defRPr/>
            </a:pPr>
            <a:r>
              <a:rPr lang="zh-CN" altLang="en-US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  第</a:t>
            </a:r>
            <a:r>
              <a:rPr lang="en-US" altLang="zh-CN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3-4</a:t>
            </a:r>
            <a:r>
              <a:rPr lang="zh-CN" altLang="en-US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组</a:t>
            </a:r>
            <a:r>
              <a:rPr lang="zh-CN" altLang="en-US" sz="2800" b="1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：</a:t>
            </a:r>
            <a:r>
              <a:rPr lang="zh-CN" altLang="en-US" sz="2800" b="1" dirty="0" smtClean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春风图</a:t>
            </a:r>
            <a:endParaRPr lang="zh-CN" altLang="en-US" sz="2800" b="1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  <a:sym typeface="+mn-ea"/>
            </a:endParaRPr>
          </a:p>
          <a:p>
            <a:pPr marL="342900" marR="0" indent="-34290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defRPr/>
            </a:pPr>
            <a:r>
              <a:rPr lang="zh-CN" altLang="en-US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  第</a:t>
            </a:r>
            <a:r>
              <a:rPr lang="en-US" altLang="zh-CN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5-6</a:t>
            </a:r>
            <a:r>
              <a:rPr lang="zh-CN" altLang="en-US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组</a:t>
            </a:r>
            <a:r>
              <a:rPr lang="zh-CN" altLang="en-US" sz="2800" b="1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：</a:t>
            </a:r>
            <a:r>
              <a:rPr lang="zh-CN" altLang="en-US" sz="2800" b="1" noProof="0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春雨</a:t>
            </a:r>
            <a:r>
              <a:rPr lang="zh-CN" altLang="en-US" sz="2800" b="1" dirty="0" smtClean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图</a:t>
            </a:r>
            <a:endParaRPr lang="en-US" altLang="zh-CN" sz="28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  <a:sym typeface="+mn-ea"/>
            </a:endParaRPr>
          </a:p>
          <a:p>
            <a:pPr marL="342900" marR="0" indent="-34290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defRPr/>
            </a:pPr>
            <a:r>
              <a:rPr lang="zh-CN" altLang="en-US" sz="2800" b="1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：</a:t>
            </a:r>
            <a:r>
              <a:rPr lang="zh-CN" altLang="en-US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我</a:t>
            </a:r>
            <a:r>
              <a:rPr lang="zh-CN" altLang="en-US" sz="2800" b="1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觉得</a:t>
            </a:r>
            <a:r>
              <a:rPr lang="zh-CN" altLang="en-US" sz="2800" b="1" u="sng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                       </a:t>
            </a:r>
            <a:r>
              <a:rPr lang="zh-CN" altLang="en-US" sz="2800" b="1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写得好</a:t>
            </a:r>
            <a:r>
              <a:rPr lang="zh-CN" altLang="en-US" sz="2800" b="1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，</a:t>
            </a:r>
            <a:r>
              <a:rPr lang="zh-CN" altLang="en-US" sz="2800" b="1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好在</a:t>
            </a:r>
            <a:r>
              <a:rPr lang="en-US" altLang="zh-CN" sz="2800" b="1" u="sng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 </a:t>
            </a:r>
            <a:r>
              <a:rPr lang="en-US" altLang="zh-CN" sz="2800" b="1" u="sng" dirty="0" smtClean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                  </a:t>
            </a:r>
            <a:r>
              <a:rPr lang="en-US" altLang="zh-CN" sz="2800" b="1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    .</a:t>
            </a:r>
          </a:p>
          <a:p>
            <a:pPr>
              <a:spcBef>
                <a:spcPct val="50000"/>
              </a:spcBef>
              <a:defRPr/>
            </a:pPr>
            <a:r>
              <a:rPr lang="zh-CN" altLang="en-US" sz="2800" b="1" dirty="0" smtClean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（可以从顺序</a:t>
            </a:r>
            <a:r>
              <a: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、写法、词语、修辞</a:t>
            </a:r>
            <a:r>
              <a:rPr lang="zh-CN" altLang="en-US" sz="2800" b="1" dirty="0" smtClean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等方面赏析）</a:t>
            </a:r>
            <a:endParaRPr lang="zh-CN" altLang="en-US" sz="2800" b="1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  <a:sym typeface="+mn-ea"/>
            </a:endParaRPr>
          </a:p>
          <a:p>
            <a:pPr marR="0" defTabSz="914400">
              <a:spcBef>
                <a:spcPct val="50000"/>
              </a:spcBef>
              <a:buClrTx/>
              <a:buSzTx/>
              <a:defRPr/>
            </a:pPr>
            <a:r>
              <a:rPr lang="zh-CN" altLang="en-US" sz="2800" b="1" noProof="0" dirty="0" smtClean="0">
                <a:ln>
                  <a:noFill/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  </a:t>
            </a:r>
            <a:endParaRPr lang="zh-CN" altLang="en-US" sz="2800" b="1" noProof="0" dirty="0">
              <a:ln>
                <a:noFill/>
              </a:ln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7878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0" y="188640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/>
              <a:t>拓展诗词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文本框 15"/>
          <p:cNvSpPr txBox="1"/>
          <p:nvPr/>
        </p:nvSpPr>
        <p:spPr>
          <a:xfrm>
            <a:off x="2321444" y="1239736"/>
            <a:ext cx="6552728" cy="1384995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“满园春色关不住，一枝红杏出墙来”</a:t>
            </a:r>
          </a:p>
          <a:p>
            <a:r>
              <a:rPr lang="zh-CN" altLang="en-US" sz="2800" b="1" dirty="0"/>
              <a:t>“乱花渐欲迷人眼”</a:t>
            </a:r>
          </a:p>
          <a:p>
            <a:r>
              <a:rPr lang="zh-CN" altLang="en-US" sz="2800" b="1" dirty="0"/>
              <a:t>“红杏枝头春意闹</a:t>
            </a:r>
            <a:r>
              <a:rPr lang="zh-CN" altLang="en-US" sz="2800" b="1" dirty="0" smtClean="0"/>
              <a:t>”</a:t>
            </a:r>
            <a:endParaRPr lang="zh-CN" altLang="en-US" sz="2800" b="1" dirty="0"/>
          </a:p>
        </p:txBody>
      </p:sp>
      <p:sp>
        <p:nvSpPr>
          <p:cNvPr id="5" name="文本框 10"/>
          <p:cNvSpPr txBox="1"/>
          <p:nvPr/>
        </p:nvSpPr>
        <p:spPr>
          <a:xfrm>
            <a:off x="2335958" y="3128144"/>
            <a:ext cx="6325870" cy="954107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ysDot"/>
          </a:ln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None/>
            </a:pPr>
            <a:r>
              <a:rPr lang="zh-CN" altLang="en-US" sz="2800" b="1" noProof="0" dirty="0" smtClean="0">
                <a:ln>
                  <a:noFill/>
                </a:ln>
                <a:effectLst/>
                <a:uLnTx/>
                <a:uFillTx/>
              </a:rPr>
              <a:t>爆竹</a:t>
            </a:r>
            <a:r>
              <a:rPr lang="zh-CN" altLang="en-US" sz="2800" b="1" noProof="0" dirty="0">
                <a:ln>
                  <a:noFill/>
                </a:ln>
                <a:effectLst/>
                <a:uLnTx/>
                <a:uFillTx/>
              </a:rPr>
              <a:t>声中一岁除，春风送暖入屠苏。</a:t>
            </a:r>
          </a:p>
          <a:p>
            <a:pPr algn="l">
              <a:buClrTx/>
              <a:buSzTx/>
              <a:buNone/>
            </a:pPr>
            <a:r>
              <a:rPr lang="zh-CN" altLang="en-US" sz="2800" b="1" noProof="0" dirty="0">
                <a:ln>
                  <a:noFill/>
                </a:ln>
                <a:effectLst/>
                <a:uLnTx/>
                <a:uFillTx/>
              </a:rPr>
              <a:t>不知细叶谁裁出，二月春风似剪刀。</a:t>
            </a:r>
          </a:p>
        </p:txBody>
      </p:sp>
      <p:sp>
        <p:nvSpPr>
          <p:cNvPr id="8" name="文本框 10"/>
          <p:cNvSpPr txBox="1"/>
          <p:nvPr/>
        </p:nvSpPr>
        <p:spPr>
          <a:xfrm>
            <a:off x="2133080" y="5079148"/>
            <a:ext cx="3114040" cy="1384995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ysDot"/>
          </a:ln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None/>
            </a:pPr>
            <a:r>
              <a:rPr lang="zh-CN" altLang="en-US" sz="2800" b="1" noProof="0" dirty="0" smtClean="0">
                <a:ln>
                  <a:noFill/>
                </a:ln>
                <a:effectLst/>
                <a:uLnTx/>
                <a:uFillTx/>
              </a:rPr>
              <a:t>沾</a:t>
            </a:r>
            <a:r>
              <a:rPr lang="zh-CN" altLang="en-US" sz="2800" b="1" noProof="0" dirty="0">
                <a:ln>
                  <a:noFill/>
                </a:ln>
                <a:effectLst/>
                <a:uLnTx/>
                <a:uFillTx/>
              </a:rPr>
              <a:t>衣欲湿杏花雨</a:t>
            </a:r>
          </a:p>
          <a:p>
            <a:pPr algn="l">
              <a:buClrTx/>
              <a:buSzTx/>
              <a:buNone/>
            </a:pPr>
            <a:r>
              <a:rPr lang="zh-CN" altLang="en-US" sz="2800" b="1" noProof="0" dirty="0">
                <a:ln>
                  <a:noFill/>
                </a:ln>
                <a:effectLst/>
                <a:uLnTx/>
                <a:uFillTx/>
              </a:rPr>
              <a:t>渭城朝雨浥轻尘</a:t>
            </a:r>
          </a:p>
          <a:p>
            <a:pPr algn="l">
              <a:buClrTx/>
              <a:buSzTx/>
              <a:buNone/>
            </a:pPr>
            <a:r>
              <a:rPr lang="zh-CN" altLang="en-US" sz="2800" b="1" noProof="0" dirty="0">
                <a:ln>
                  <a:noFill/>
                </a:ln>
                <a:effectLst/>
                <a:uLnTx/>
                <a:uFillTx/>
              </a:rPr>
              <a:t>天街小雨润如酥,</a:t>
            </a:r>
          </a:p>
        </p:txBody>
      </p:sp>
      <p:sp>
        <p:nvSpPr>
          <p:cNvPr id="2" name="右箭头 1"/>
          <p:cNvSpPr/>
          <p:nvPr/>
        </p:nvSpPr>
        <p:spPr>
          <a:xfrm>
            <a:off x="260106" y="1486393"/>
            <a:ext cx="1728192" cy="8916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/>
              <a:t>春花</a:t>
            </a:r>
            <a:endParaRPr lang="zh-CN" altLang="en-US" sz="3200" b="1" dirty="0"/>
          </a:p>
        </p:txBody>
      </p:sp>
      <p:sp>
        <p:nvSpPr>
          <p:cNvPr id="9" name="右箭头 8"/>
          <p:cNvSpPr/>
          <p:nvPr/>
        </p:nvSpPr>
        <p:spPr>
          <a:xfrm>
            <a:off x="441241" y="3374801"/>
            <a:ext cx="1728192" cy="8916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/>
              <a:t>春风</a:t>
            </a:r>
            <a:endParaRPr lang="zh-CN" altLang="en-US" sz="3200" b="1" dirty="0"/>
          </a:p>
        </p:txBody>
      </p:sp>
      <p:sp>
        <p:nvSpPr>
          <p:cNvPr id="10" name="右箭头 9"/>
          <p:cNvSpPr/>
          <p:nvPr/>
        </p:nvSpPr>
        <p:spPr>
          <a:xfrm>
            <a:off x="251520" y="5115817"/>
            <a:ext cx="1728192" cy="8916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/>
              <a:t>春雨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42367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707" name="WordArt 3"/>
          <p:cNvSpPr>
            <a:spLocks noChangeArrowheads="1" noChangeShapeType="1" noTextEdit="1"/>
          </p:cNvSpPr>
          <p:nvPr/>
        </p:nvSpPr>
        <p:spPr bwMode="auto">
          <a:xfrm>
            <a:off x="2771775" y="260350"/>
            <a:ext cx="3671888" cy="7921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  <a:headEnd/>
                  <a:tailEnd/>
                </a:ln>
                <a:solidFill>
                  <a:srgbClr val="FF3300">
                    <a:alpha val="63000"/>
                  </a:srgbClr>
                </a:solidFill>
                <a:latin typeface="隶书"/>
                <a:ea typeface="隶书"/>
              </a:rPr>
              <a:t>赞春</a:t>
            </a:r>
          </a:p>
        </p:txBody>
      </p:sp>
      <p:sp>
        <p:nvSpPr>
          <p:cNvPr id="72708" name="AutoShape 4"/>
          <p:cNvSpPr>
            <a:spLocks/>
          </p:cNvSpPr>
          <p:nvPr/>
        </p:nvSpPr>
        <p:spPr bwMode="auto">
          <a:xfrm>
            <a:off x="2195513" y="1989138"/>
            <a:ext cx="215900" cy="2808287"/>
          </a:xfrm>
          <a:prstGeom prst="leftBrace">
            <a:avLst>
              <a:gd name="adj1" fmla="val 108395"/>
              <a:gd name="adj2" fmla="val 50000"/>
            </a:avLst>
          </a:prstGeom>
          <a:noFill/>
          <a:ln w="38100">
            <a:solidFill>
              <a:srgbClr val="FF910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1187450" y="1446213"/>
            <a:ext cx="647700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/>
              <a:t>比喻</a:t>
            </a:r>
            <a:endParaRPr lang="zh-CN" altLang="en-US" sz="3200" b="1" dirty="0"/>
          </a:p>
          <a:p>
            <a:pPr>
              <a:spcBef>
                <a:spcPct val="50000"/>
              </a:spcBef>
            </a:pPr>
            <a:r>
              <a:rPr lang="zh-CN" altLang="en-US" sz="3200" b="1" dirty="0" smtClean="0"/>
              <a:t>拟人</a:t>
            </a:r>
            <a:endParaRPr lang="en-US" altLang="zh-CN" sz="3200" b="1" dirty="0" smtClean="0"/>
          </a:p>
          <a:p>
            <a:pPr>
              <a:spcBef>
                <a:spcPct val="50000"/>
              </a:spcBef>
            </a:pPr>
            <a:r>
              <a:rPr lang="zh-CN" altLang="en-US" sz="3200" b="1" dirty="0" smtClean="0"/>
              <a:t>排比</a:t>
            </a:r>
            <a:endParaRPr lang="zh-CN" altLang="en-US" sz="3200" b="1" dirty="0"/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2484438" y="1773238"/>
            <a:ext cx="19446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6600"/>
                </a:solidFill>
              </a:rPr>
              <a:t>像娃娃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2484438" y="2997200"/>
            <a:ext cx="23034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6600"/>
                </a:solidFill>
              </a:rPr>
              <a:t>像小姑娘</a:t>
            </a:r>
          </a:p>
        </p:txBody>
      </p:sp>
      <p:sp>
        <p:nvSpPr>
          <p:cNvPr id="72712" name="Text Box 8"/>
          <p:cNvSpPr txBox="1">
            <a:spLocks noChangeArrowheads="1"/>
          </p:cNvSpPr>
          <p:nvPr/>
        </p:nvSpPr>
        <p:spPr bwMode="auto">
          <a:xfrm>
            <a:off x="2555875" y="4292600"/>
            <a:ext cx="18716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6600"/>
                </a:solidFill>
              </a:rPr>
              <a:t>像青年</a:t>
            </a:r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5219700" y="1773238"/>
            <a:ext cx="230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6600"/>
                </a:solidFill>
              </a:rPr>
              <a:t>——“</a:t>
            </a:r>
            <a:r>
              <a:rPr lang="zh-CN" altLang="en-US" sz="3600" b="1">
                <a:solidFill>
                  <a:srgbClr val="006600"/>
                </a:solidFill>
              </a:rPr>
              <a:t>新”</a:t>
            </a:r>
          </a:p>
        </p:txBody>
      </p:sp>
      <p:sp>
        <p:nvSpPr>
          <p:cNvPr id="72715" name="Text Box 11"/>
          <p:cNvSpPr txBox="1">
            <a:spLocks noChangeArrowheads="1"/>
          </p:cNvSpPr>
          <p:nvPr/>
        </p:nvSpPr>
        <p:spPr bwMode="auto">
          <a:xfrm>
            <a:off x="5219700" y="3068638"/>
            <a:ext cx="230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6600"/>
                </a:solidFill>
              </a:rPr>
              <a:t>——“</a:t>
            </a:r>
            <a:r>
              <a:rPr lang="zh-CN" altLang="en-US" sz="3600" b="1">
                <a:solidFill>
                  <a:srgbClr val="006600"/>
                </a:solidFill>
              </a:rPr>
              <a:t>美”</a:t>
            </a:r>
          </a:p>
        </p:txBody>
      </p:sp>
      <p:sp>
        <p:nvSpPr>
          <p:cNvPr id="72716" name="Text Box 12"/>
          <p:cNvSpPr txBox="1">
            <a:spLocks noChangeArrowheads="1"/>
          </p:cNvSpPr>
          <p:nvPr/>
        </p:nvSpPr>
        <p:spPr bwMode="auto">
          <a:xfrm>
            <a:off x="5292725" y="4292600"/>
            <a:ext cx="230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6600"/>
                </a:solidFill>
              </a:rPr>
              <a:t>——“</a:t>
            </a:r>
            <a:r>
              <a:rPr lang="zh-CN" altLang="en-US" sz="3600" b="1">
                <a:solidFill>
                  <a:srgbClr val="006600"/>
                </a:solidFill>
              </a:rPr>
              <a:t>力”</a:t>
            </a:r>
          </a:p>
        </p:txBody>
      </p:sp>
      <p:sp>
        <p:nvSpPr>
          <p:cNvPr id="72717" name="Text Box 13"/>
          <p:cNvSpPr txBox="1">
            <a:spLocks noChangeArrowheads="1"/>
          </p:cNvSpPr>
          <p:nvPr/>
        </p:nvSpPr>
        <p:spPr bwMode="auto">
          <a:xfrm>
            <a:off x="2339975" y="2420938"/>
            <a:ext cx="54721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（万物复苏，新的生命的开始）</a:t>
            </a:r>
          </a:p>
        </p:txBody>
      </p:sp>
      <p:sp>
        <p:nvSpPr>
          <p:cNvPr id="72718" name="Text Box 14"/>
          <p:cNvSpPr txBox="1">
            <a:spLocks noChangeArrowheads="1"/>
          </p:cNvSpPr>
          <p:nvPr/>
        </p:nvSpPr>
        <p:spPr bwMode="auto">
          <a:xfrm>
            <a:off x="2411413" y="3716338"/>
            <a:ext cx="47529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（百花争艳，景色动人）</a:t>
            </a:r>
          </a:p>
        </p:txBody>
      </p:sp>
      <p:sp>
        <p:nvSpPr>
          <p:cNvPr id="72719" name="Text Box 15"/>
          <p:cNvSpPr txBox="1">
            <a:spLocks noChangeArrowheads="1"/>
          </p:cNvSpPr>
          <p:nvPr/>
        </p:nvSpPr>
        <p:spPr bwMode="auto">
          <a:xfrm>
            <a:off x="2411413" y="4868863"/>
            <a:ext cx="3276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（春天充满活力）</a:t>
            </a:r>
          </a:p>
        </p:txBody>
      </p:sp>
      <p:sp>
        <p:nvSpPr>
          <p:cNvPr id="72720" name="Text Box 16"/>
          <p:cNvSpPr txBox="1">
            <a:spLocks noChangeArrowheads="1"/>
          </p:cNvSpPr>
          <p:nvPr/>
        </p:nvSpPr>
        <p:spPr bwMode="auto">
          <a:xfrm>
            <a:off x="1908175" y="1125538"/>
            <a:ext cx="56880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  <a:ea typeface="华文新魏" pitchFamily="2" charset="-122"/>
              </a:rPr>
              <a:t>思考：作者怎样赞美春天？</a:t>
            </a:r>
          </a:p>
        </p:txBody>
      </p:sp>
      <p:sp>
        <p:nvSpPr>
          <p:cNvPr id="72722" name="Rectangle 18"/>
          <p:cNvSpPr>
            <a:spLocks noChangeArrowheads="1"/>
          </p:cNvSpPr>
          <p:nvPr/>
        </p:nvSpPr>
        <p:spPr bwMode="auto">
          <a:xfrm>
            <a:off x="250825" y="5516563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r>
              <a:rPr lang="zh-CN" altLang="en-US" sz="2800" b="1" dirty="0"/>
              <a:t>三个比喻表现了春天的三个特点，请分别用三个字概括。</a:t>
            </a:r>
            <a:br>
              <a:rPr lang="zh-CN" altLang="en-US" sz="2800" b="1" dirty="0"/>
            </a:br>
            <a:r>
              <a:rPr lang="zh-CN" altLang="en-US" sz="2800" b="1" dirty="0"/>
              <a:t>这一部分用了怎样的修辞手法？</a:t>
            </a:r>
          </a:p>
        </p:txBody>
      </p:sp>
    </p:spTree>
    <p:extLst>
      <p:ext uri="{BB962C8B-B14F-4D97-AF65-F5344CB8AC3E}">
        <p14:creationId xmlns:p14="http://schemas.microsoft.com/office/powerpoint/2010/main" val="147466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 animBg="1"/>
      <p:bldP spid="72709" grpId="0"/>
      <p:bldP spid="72710" grpId="0"/>
      <p:bldP spid="72711" grpId="0"/>
      <p:bldP spid="72712" grpId="0"/>
      <p:bldP spid="72713" grpId="0"/>
      <p:bldP spid="72715" grpId="0"/>
      <p:bldP spid="72716" grpId="0"/>
      <p:bldP spid="72717" grpId="0"/>
      <p:bldP spid="72718" grpId="0"/>
      <p:bldP spid="72719" grpId="0"/>
      <p:bldP spid="727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>
            <a:grpSpLocks/>
          </p:cNvGrpSpPr>
          <p:nvPr/>
        </p:nvGrpSpPr>
        <p:grpSpPr bwMode="auto">
          <a:xfrm>
            <a:off x="468313" y="1123950"/>
            <a:ext cx="8096250" cy="4824413"/>
            <a:chOff x="737" y="1770"/>
            <a:chExt cx="12750" cy="7597"/>
          </a:xfrm>
        </p:grpSpPr>
        <p:grpSp>
          <p:nvGrpSpPr>
            <p:cNvPr id="14340" name="Group 2"/>
            <p:cNvGrpSpPr>
              <a:grpSpLocks/>
            </p:cNvGrpSpPr>
            <p:nvPr/>
          </p:nvGrpSpPr>
          <p:grpSpPr bwMode="auto">
            <a:xfrm>
              <a:off x="6360" y="7100"/>
              <a:ext cx="5545" cy="1360"/>
              <a:chOff x="2448" y="3312"/>
              <a:chExt cx="2408" cy="768"/>
            </a:xfrm>
          </p:grpSpPr>
          <p:sp>
            <p:nvSpPr>
              <p:cNvPr id="14373" name="Freeform 3"/>
              <p:cNvSpPr>
                <a:spLocks noChangeArrowheads="1"/>
              </p:cNvSpPr>
              <p:nvPr/>
            </p:nvSpPr>
            <p:spPr bwMode="auto">
              <a:xfrm rot="9917683">
                <a:off x="2448" y="3312"/>
                <a:ext cx="2408" cy="768"/>
              </a:xfrm>
              <a:custGeom>
                <a:avLst/>
                <a:gdLst>
                  <a:gd name="T0" fmla="*/ 593 w 2408"/>
                  <a:gd name="T1" fmla="*/ 678 h 768"/>
                  <a:gd name="T2" fmla="*/ 1529 w 2408"/>
                  <a:gd name="T3" fmla="*/ 731 h 768"/>
                  <a:gd name="T4" fmla="*/ 2405 w 2408"/>
                  <a:gd name="T5" fmla="*/ 657 h 768"/>
                  <a:gd name="T6" fmla="*/ 1513 w 2408"/>
                  <a:gd name="T7" fmla="*/ 66 h 768"/>
                  <a:gd name="T8" fmla="*/ 153 w 2408"/>
                  <a:gd name="T9" fmla="*/ 262 h 768"/>
                  <a:gd name="T10" fmla="*/ 593 w 2408"/>
                  <a:gd name="T11" fmla="*/ 678 h 76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08"/>
                  <a:gd name="T19" fmla="*/ 0 h 768"/>
                  <a:gd name="T20" fmla="*/ 2408 w 2408"/>
                  <a:gd name="T21" fmla="*/ 768 h 76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08" h="768">
                    <a:moveTo>
                      <a:pt x="593" y="678"/>
                    </a:moveTo>
                    <a:cubicBezTo>
                      <a:pt x="822" y="756"/>
                      <a:pt x="1227" y="734"/>
                      <a:pt x="1529" y="731"/>
                    </a:cubicBezTo>
                    <a:cubicBezTo>
                      <a:pt x="1831" y="728"/>
                      <a:pt x="2408" y="768"/>
                      <a:pt x="2405" y="657"/>
                    </a:cubicBezTo>
                    <a:cubicBezTo>
                      <a:pt x="2402" y="546"/>
                      <a:pt x="1888" y="132"/>
                      <a:pt x="1513" y="66"/>
                    </a:cubicBezTo>
                    <a:cubicBezTo>
                      <a:pt x="1138" y="0"/>
                      <a:pt x="306" y="160"/>
                      <a:pt x="153" y="262"/>
                    </a:cubicBezTo>
                    <a:cubicBezTo>
                      <a:pt x="0" y="364"/>
                      <a:pt x="418" y="585"/>
                      <a:pt x="593" y="67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74" name="Freeform 4"/>
              <p:cNvSpPr>
                <a:spLocks noChangeArrowheads="1"/>
              </p:cNvSpPr>
              <p:nvPr/>
            </p:nvSpPr>
            <p:spPr bwMode="auto">
              <a:xfrm>
                <a:off x="2596" y="3480"/>
                <a:ext cx="1898" cy="292"/>
              </a:xfrm>
              <a:custGeom>
                <a:avLst/>
                <a:gdLst>
                  <a:gd name="T0" fmla="*/ 0 w 1898"/>
                  <a:gd name="T1" fmla="*/ 276 h 292"/>
                  <a:gd name="T2" fmla="*/ 422 w 1898"/>
                  <a:gd name="T3" fmla="*/ 292 h 292"/>
                  <a:gd name="T4" fmla="*/ 600 w 1898"/>
                  <a:gd name="T5" fmla="*/ 276 h 292"/>
                  <a:gd name="T6" fmla="*/ 990 w 1898"/>
                  <a:gd name="T7" fmla="*/ 236 h 292"/>
                  <a:gd name="T8" fmla="*/ 1339 w 1898"/>
                  <a:gd name="T9" fmla="*/ 81 h 292"/>
                  <a:gd name="T10" fmla="*/ 1898 w 1898"/>
                  <a:gd name="T11" fmla="*/ 0 h 2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98"/>
                  <a:gd name="T19" fmla="*/ 0 h 292"/>
                  <a:gd name="T20" fmla="*/ 1898 w 1898"/>
                  <a:gd name="T21" fmla="*/ 292 h 29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98" h="292">
                    <a:moveTo>
                      <a:pt x="0" y="276"/>
                    </a:moveTo>
                    <a:cubicBezTo>
                      <a:pt x="69" y="279"/>
                      <a:pt x="322" y="292"/>
                      <a:pt x="422" y="292"/>
                    </a:cubicBezTo>
                    <a:cubicBezTo>
                      <a:pt x="522" y="292"/>
                      <a:pt x="505" y="285"/>
                      <a:pt x="600" y="276"/>
                    </a:cubicBezTo>
                    <a:cubicBezTo>
                      <a:pt x="695" y="267"/>
                      <a:pt x="867" y="269"/>
                      <a:pt x="990" y="236"/>
                    </a:cubicBezTo>
                    <a:cubicBezTo>
                      <a:pt x="1113" y="203"/>
                      <a:pt x="1188" y="120"/>
                      <a:pt x="1339" y="81"/>
                    </a:cubicBezTo>
                    <a:cubicBezTo>
                      <a:pt x="1490" y="42"/>
                      <a:pt x="1782" y="17"/>
                      <a:pt x="1898" y="0"/>
                    </a:cubicBezTo>
                  </a:path>
                </a:pathLst>
              </a:custGeom>
              <a:noFill/>
              <a:ln w="38100">
                <a:solidFill>
                  <a:srgbClr val="00CC99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41" name="Freeform 5"/>
            <p:cNvSpPr>
              <a:spLocks noChangeArrowheads="1"/>
            </p:cNvSpPr>
            <p:nvPr/>
          </p:nvSpPr>
          <p:spPr bwMode="auto">
            <a:xfrm>
              <a:off x="1725" y="4507"/>
              <a:ext cx="6092" cy="1387"/>
            </a:xfrm>
            <a:custGeom>
              <a:avLst/>
              <a:gdLst>
                <a:gd name="T0" fmla="*/ 603 w 2476"/>
                <a:gd name="T1" fmla="*/ 814 h 962"/>
                <a:gd name="T2" fmla="*/ 1210 w 2476"/>
                <a:gd name="T3" fmla="*/ 958 h 962"/>
                <a:gd name="T4" fmla="*/ 2415 w 2476"/>
                <a:gd name="T5" fmla="*/ 793 h 962"/>
                <a:gd name="T6" fmla="*/ 1580 w 2476"/>
                <a:gd name="T7" fmla="*/ 67 h 962"/>
                <a:gd name="T8" fmla="*/ 163 w 2476"/>
                <a:gd name="T9" fmla="*/ 398 h 962"/>
                <a:gd name="T10" fmla="*/ 603 w 2476"/>
                <a:gd name="T11" fmla="*/ 814 h 96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76"/>
                <a:gd name="T19" fmla="*/ 0 h 962"/>
                <a:gd name="T20" fmla="*/ 2476 w 2476"/>
                <a:gd name="T21" fmla="*/ 962 h 96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76" h="962">
                  <a:moveTo>
                    <a:pt x="603" y="814"/>
                  </a:moveTo>
                  <a:cubicBezTo>
                    <a:pt x="778" y="907"/>
                    <a:pt x="908" y="962"/>
                    <a:pt x="1210" y="958"/>
                  </a:cubicBezTo>
                  <a:cubicBezTo>
                    <a:pt x="1512" y="954"/>
                    <a:pt x="2355" y="941"/>
                    <a:pt x="2415" y="793"/>
                  </a:cubicBezTo>
                  <a:cubicBezTo>
                    <a:pt x="2476" y="644"/>
                    <a:pt x="1955" y="133"/>
                    <a:pt x="1580" y="67"/>
                  </a:cubicBezTo>
                  <a:cubicBezTo>
                    <a:pt x="1205" y="0"/>
                    <a:pt x="326" y="274"/>
                    <a:pt x="163" y="398"/>
                  </a:cubicBezTo>
                  <a:cubicBezTo>
                    <a:pt x="0" y="522"/>
                    <a:pt x="428" y="721"/>
                    <a:pt x="603" y="814"/>
                  </a:cubicBezTo>
                  <a:close/>
                </a:path>
              </a:pathLst>
            </a:custGeom>
            <a:solidFill>
              <a:srgbClr val="00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2" name="Freeform 6"/>
            <p:cNvSpPr>
              <a:spLocks noChangeArrowheads="1"/>
            </p:cNvSpPr>
            <p:nvPr/>
          </p:nvSpPr>
          <p:spPr bwMode="auto">
            <a:xfrm>
              <a:off x="3467" y="2632"/>
              <a:ext cx="4377" cy="2545"/>
            </a:xfrm>
            <a:custGeom>
              <a:avLst/>
              <a:gdLst>
                <a:gd name="T0" fmla="*/ 229 w 1779"/>
                <a:gd name="T1" fmla="*/ 549 h 1764"/>
                <a:gd name="T2" fmla="*/ 513 w 1779"/>
                <a:gd name="T3" fmla="*/ 979 h 1764"/>
                <a:gd name="T4" fmla="*/ 1546 w 1779"/>
                <a:gd name="T5" fmla="*/ 1697 h 1764"/>
                <a:gd name="T6" fmla="*/ 1558 w 1779"/>
                <a:gd name="T7" fmla="*/ 578 h 1764"/>
                <a:gd name="T8" fmla="*/ 221 w 1779"/>
                <a:gd name="T9" fmla="*/ 5 h 1764"/>
                <a:gd name="T10" fmla="*/ 229 w 1779"/>
                <a:gd name="T11" fmla="*/ 549 h 176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79"/>
                <a:gd name="T19" fmla="*/ 0 h 1764"/>
                <a:gd name="T20" fmla="*/ 1779 w 1779"/>
                <a:gd name="T21" fmla="*/ 1764 h 176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79" h="1764">
                  <a:moveTo>
                    <a:pt x="229" y="549"/>
                  </a:moveTo>
                  <a:cubicBezTo>
                    <a:pt x="278" y="711"/>
                    <a:pt x="293" y="788"/>
                    <a:pt x="513" y="979"/>
                  </a:cubicBezTo>
                  <a:cubicBezTo>
                    <a:pt x="733" y="1170"/>
                    <a:pt x="1372" y="1764"/>
                    <a:pt x="1546" y="1697"/>
                  </a:cubicBezTo>
                  <a:cubicBezTo>
                    <a:pt x="1720" y="1630"/>
                    <a:pt x="1779" y="860"/>
                    <a:pt x="1558" y="578"/>
                  </a:cubicBezTo>
                  <a:cubicBezTo>
                    <a:pt x="1337" y="296"/>
                    <a:pt x="442" y="10"/>
                    <a:pt x="221" y="5"/>
                  </a:cubicBezTo>
                  <a:cubicBezTo>
                    <a:pt x="0" y="0"/>
                    <a:pt x="227" y="436"/>
                    <a:pt x="229" y="549"/>
                  </a:cubicBezTo>
                  <a:close/>
                </a:path>
              </a:pathLst>
            </a:custGeom>
            <a:solidFill>
              <a:srgbClr val="FF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3" name="Freeform 7"/>
            <p:cNvSpPr>
              <a:spLocks noChangeArrowheads="1"/>
            </p:cNvSpPr>
            <p:nvPr/>
          </p:nvSpPr>
          <p:spPr bwMode="auto">
            <a:xfrm>
              <a:off x="6587" y="1770"/>
              <a:ext cx="2540" cy="3167"/>
            </a:xfrm>
            <a:custGeom>
              <a:avLst/>
              <a:gdLst>
                <a:gd name="T0" fmla="*/ 153 w 1033"/>
                <a:gd name="T1" fmla="*/ 637 h 2195"/>
                <a:gd name="T2" fmla="*/ 7 w 1033"/>
                <a:gd name="T3" fmla="*/ 1221 h 2195"/>
                <a:gd name="T4" fmla="*/ 193 w 1033"/>
                <a:gd name="T5" fmla="*/ 2182 h 2195"/>
                <a:gd name="T6" fmla="*/ 937 w 1033"/>
                <a:gd name="T7" fmla="*/ 1297 h 2195"/>
                <a:gd name="T8" fmla="*/ 769 w 1033"/>
                <a:gd name="T9" fmla="*/ 110 h 2195"/>
                <a:gd name="T10" fmla="*/ 153 w 1033"/>
                <a:gd name="T11" fmla="*/ 637 h 21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33"/>
                <a:gd name="T19" fmla="*/ 0 h 2195"/>
                <a:gd name="T20" fmla="*/ 1033 w 1033"/>
                <a:gd name="T21" fmla="*/ 2195 h 21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33" h="2195">
                  <a:moveTo>
                    <a:pt x="153" y="637"/>
                  </a:moveTo>
                  <a:cubicBezTo>
                    <a:pt x="37" y="794"/>
                    <a:pt x="0" y="964"/>
                    <a:pt x="7" y="1221"/>
                  </a:cubicBezTo>
                  <a:cubicBezTo>
                    <a:pt x="14" y="1478"/>
                    <a:pt x="38" y="2169"/>
                    <a:pt x="193" y="2182"/>
                  </a:cubicBezTo>
                  <a:cubicBezTo>
                    <a:pt x="348" y="2195"/>
                    <a:pt x="841" y="1642"/>
                    <a:pt x="937" y="1297"/>
                  </a:cubicBezTo>
                  <a:cubicBezTo>
                    <a:pt x="1033" y="952"/>
                    <a:pt x="900" y="220"/>
                    <a:pt x="769" y="110"/>
                  </a:cubicBezTo>
                  <a:cubicBezTo>
                    <a:pt x="638" y="0"/>
                    <a:pt x="281" y="527"/>
                    <a:pt x="153" y="637"/>
                  </a:cubicBezTo>
                  <a:close/>
                </a:path>
              </a:pathLst>
            </a:custGeom>
            <a:solidFill>
              <a:srgbClr val="006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4" name="Freeform 8"/>
            <p:cNvSpPr>
              <a:spLocks noChangeArrowheads="1"/>
            </p:cNvSpPr>
            <p:nvPr/>
          </p:nvSpPr>
          <p:spPr bwMode="auto">
            <a:xfrm>
              <a:off x="6587" y="2975"/>
              <a:ext cx="5125" cy="2357"/>
            </a:xfrm>
            <a:custGeom>
              <a:avLst/>
              <a:gdLst>
                <a:gd name="T0" fmla="*/ 1228 w 2083"/>
                <a:gd name="T1" fmla="*/ 288 h 1634"/>
                <a:gd name="T2" fmla="*/ 833 w 2083"/>
                <a:gd name="T3" fmla="*/ 586 h 1634"/>
                <a:gd name="T4" fmla="*/ 75 w 2083"/>
                <a:gd name="T5" fmla="*/ 1476 h 1634"/>
                <a:gd name="T6" fmla="*/ 1285 w 2083"/>
                <a:gd name="T7" fmla="*/ 1420 h 1634"/>
                <a:gd name="T8" fmla="*/ 2074 w 2083"/>
                <a:gd name="T9" fmla="*/ 189 h 1634"/>
                <a:gd name="T10" fmla="*/ 1228 w 2083"/>
                <a:gd name="T11" fmla="*/ 288 h 16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083"/>
                <a:gd name="T19" fmla="*/ 0 h 1634"/>
                <a:gd name="T20" fmla="*/ 2083 w 2083"/>
                <a:gd name="T21" fmla="*/ 1634 h 163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083" h="1634">
                  <a:moveTo>
                    <a:pt x="1228" y="288"/>
                  </a:moveTo>
                  <a:cubicBezTo>
                    <a:pt x="1036" y="342"/>
                    <a:pt x="1025" y="388"/>
                    <a:pt x="833" y="586"/>
                  </a:cubicBezTo>
                  <a:cubicBezTo>
                    <a:pt x="641" y="784"/>
                    <a:pt x="0" y="1337"/>
                    <a:pt x="75" y="1476"/>
                  </a:cubicBezTo>
                  <a:cubicBezTo>
                    <a:pt x="150" y="1615"/>
                    <a:pt x="952" y="1634"/>
                    <a:pt x="1285" y="1420"/>
                  </a:cubicBezTo>
                  <a:cubicBezTo>
                    <a:pt x="1618" y="1206"/>
                    <a:pt x="2083" y="378"/>
                    <a:pt x="2074" y="189"/>
                  </a:cubicBezTo>
                  <a:cubicBezTo>
                    <a:pt x="2065" y="0"/>
                    <a:pt x="1404" y="268"/>
                    <a:pt x="1228" y="288"/>
                  </a:cubicBezTo>
                  <a:close/>
                </a:path>
              </a:pathLst>
            </a:custGeom>
            <a:solidFill>
              <a:srgbClr val="66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5" name="Freeform 9"/>
            <p:cNvSpPr>
              <a:spLocks noChangeArrowheads="1"/>
            </p:cNvSpPr>
            <p:nvPr/>
          </p:nvSpPr>
          <p:spPr bwMode="auto">
            <a:xfrm>
              <a:off x="7267" y="5172"/>
              <a:ext cx="6220" cy="1407"/>
            </a:xfrm>
            <a:custGeom>
              <a:avLst/>
              <a:gdLst>
                <a:gd name="T0" fmla="*/ 1770 w 2528"/>
                <a:gd name="T1" fmla="*/ 79 h 975"/>
                <a:gd name="T2" fmla="*/ 1224 w 2528"/>
                <a:gd name="T3" fmla="*/ 29 h 975"/>
                <a:gd name="T4" fmla="*/ 46 w 2528"/>
                <a:gd name="T5" fmla="*/ 176 h 975"/>
                <a:gd name="T6" fmla="*/ 951 w 2528"/>
                <a:gd name="T7" fmla="*/ 921 h 975"/>
                <a:gd name="T8" fmla="*/ 2392 w 2528"/>
                <a:gd name="T9" fmla="*/ 501 h 975"/>
                <a:gd name="T10" fmla="*/ 1770 w 2528"/>
                <a:gd name="T11" fmla="*/ 79 h 97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528"/>
                <a:gd name="T19" fmla="*/ 0 h 975"/>
                <a:gd name="T20" fmla="*/ 2528 w 2528"/>
                <a:gd name="T21" fmla="*/ 975 h 97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528" h="975">
                  <a:moveTo>
                    <a:pt x="1770" y="79"/>
                  </a:moveTo>
                  <a:cubicBezTo>
                    <a:pt x="1575" y="0"/>
                    <a:pt x="1511" y="13"/>
                    <a:pt x="1224" y="29"/>
                  </a:cubicBezTo>
                  <a:cubicBezTo>
                    <a:pt x="937" y="45"/>
                    <a:pt x="92" y="27"/>
                    <a:pt x="46" y="176"/>
                  </a:cubicBezTo>
                  <a:cubicBezTo>
                    <a:pt x="0" y="325"/>
                    <a:pt x="560" y="867"/>
                    <a:pt x="951" y="921"/>
                  </a:cubicBezTo>
                  <a:cubicBezTo>
                    <a:pt x="1341" y="975"/>
                    <a:pt x="2255" y="642"/>
                    <a:pt x="2392" y="501"/>
                  </a:cubicBezTo>
                  <a:cubicBezTo>
                    <a:pt x="2528" y="361"/>
                    <a:pt x="1900" y="167"/>
                    <a:pt x="1770" y="79"/>
                  </a:cubicBez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4346" name="Group 10"/>
            <p:cNvGrpSpPr>
              <a:grpSpLocks/>
            </p:cNvGrpSpPr>
            <p:nvPr/>
          </p:nvGrpSpPr>
          <p:grpSpPr bwMode="auto">
            <a:xfrm>
              <a:off x="5727" y="6192"/>
              <a:ext cx="1812" cy="3175"/>
              <a:chOff x="2160" y="2784"/>
              <a:chExt cx="440" cy="1536"/>
            </a:xfrm>
          </p:grpSpPr>
          <p:sp>
            <p:nvSpPr>
              <p:cNvPr id="14371" name="Freeform 11"/>
              <p:cNvSpPr>
                <a:spLocks noChangeArrowheads="1"/>
              </p:cNvSpPr>
              <p:nvPr/>
            </p:nvSpPr>
            <p:spPr bwMode="auto">
              <a:xfrm>
                <a:off x="2160" y="2784"/>
                <a:ext cx="344" cy="1536"/>
              </a:xfrm>
              <a:custGeom>
                <a:avLst/>
                <a:gdLst>
                  <a:gd name="T0" fmla="*/ 344 w 344"/>
                  <a:gd name="T1" fmla="*/ 0 h 1536"/>
                  <a:gd name="T2" fmla="*/ 8 w 344"/>
                  <a:gd name="T3" fmla="*/ 768 h 1536"/>
                  <a:gd name="T4" fmla="*/ 296 w 344"/>
                  <a:gd name="T5" fmla="*/ 1296 h 1536"/>
                  <a:gd name="T6" fmla="*/ 296 w 344"/>
                  <a:gd name="T7" fmla="*/ 1536 h 1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44"/>
                  <a:gd name="T13" fmla="*/ 0 h 1536"/>
                  <a:gd name="T14" fmla="*/ 344 w 344"/>
                  <a:gd name="T15" fmla="*/ 1536 h 1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44" h="1536">
                    <a:moveTo>
                      <a:pt x="344" y="0"/>
                    </a:moveTo>
                    <a:cubicBezTo>
                      <a:pt x="180" y="276"/>
                      <a:pt x="16" y="552"/>
                      <a:pt x="8" y="768"/>
                    </a:cubicBezTo>
                    <a:cubicBezTo>
                      <a:pt x="0" y="984"/>
                      <a:pt x="248" y="1168"/>
                      <a:pt x="296" y="1296"/>
                    </a:cubicBezTo>
                    <a:cubicBezTo>
                      <a:pt x="344" y="1424"/>
                      <a:pt x="296" y="1496"/>
                      <a:pt x="296" y="1536"/>
                    </a:cubicBezTo>
                  </a:path>
                </a:pathLst>
              </a:custGeom>
              <a:noFill/>
              <a:ln w="190500">
                <a:solidFill>
                  <a:srgbClr val="33CC33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72" name="Freeform 12"/>
              <p:cNvSpPr>
                <a:spLocks noChangeArrowheads="1"/>
              </p:cNvSpPr>
              <p:nvPr/>
            </p:nvSpPr>
            <p:spPr bwMode="auto">
              <a:xfrm>
                <a:off x="2256" y="2784"/>
                <a:ext cx="344" cy="1536"/>
              </a:xfrm>
              <a:custGeom>
                <a:avLst/>
                <a:gdLst>
                  <a:gd name="T0" fmla="*/ 344 w 344"/>
                  <a:gd name="T1" fmla="*/ 0 h 1536"/>
                  <a:gd name="T2" fmla="*/ 8 w 344"/>
                  <a:gd name="T3" fmla="*/ 768 h 1536"/>
                  <a:gd name="T4" fmla="*/ 296 w 344"/>
                  <a:gd name="T5" fmla="*/ 1296 h 1536"/>
                  <a:gd name="T6" fmla="*/ 296 w 344"/>
                  <a:gd name="T7" fmla="*/ 1536 h 1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44"/>
                  <a:gd name="T13" fmla="*/ 0 h 1536"/>
                  <a:gd name="T14" fmla="*/ 344 w 344"/>
                  <a:gd name="T15" fmla="*/ 1536 h 1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44" h="1536">
                    <a:moveTo>
                      <a:pt x="344" y="0"/>
                    </a:moveTo>
                    <a:cubicBezTo>
                      <a:pt x="180" y="276"/>
                      <a:pt x="16" y="552"/>
                      <a:pt x="8" y="768"/>
                    </a:cubicBezTo>
                    <a:cubicBezTo>
                      <a:pt x="0" y="984"/>
                      <a:pt x="248" y="1168"/>
                      <a:pt x="296" y="1296"/>
                    </a:cubicBezTo>
                    <a:cubicBezTo>
                      <a:pt x="344" y="1424"/>
                      <a:pt x="296" y="1496"/>
                      <a:pt x="296" y="1536"/>
                    </a:cubicBezTo>
                  </a:path>
                </a:pathLst>
              </a:custGeom>
              <a:noFill/>
              <a:ln w="190500">
                <a:solidFill>
                  <a:srgbClr val="33CC33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4347" name="Group 13"/>
            <p:cNvGrpSpPr>
              <a:grpSpLocks/>
            </p:cNvGrpSpPr>
            <p:nvPr/>
          </p:nvGrpSpPr>
          <p:grpSpPr bwMode="auto">
            <a:xfrm>
              <a:off x="737" y="6420"/>
              <a:ext cx="5545" cy="1107"/>
              <a:chOff x="-96" y="2976"/>
              <a:chExt cx="2408" cy="768"/>
            </a:xfrm>
          </p:grpSpPr>
          <p:sp>
            <p:nvSpPr>
              <p:cNvPr id="14369" name="Freeform 14"/>
              <p:cNvSpPr>
                <a:spLocks noChangeArrowheads="1"/>
              </p:cNvSpPr>
              <p:nvPr/>
            </p:nvSpPr>
            <p:spPr bwMode="auto">
              <a:xfrm>
                <a:off x="-96" y="2976"/>
                <a:ext cx="2408" cy="768"/>
              </a:xfrm>
              <a:custGeom>
                <a:avLst/>
                <a:gdLst>
                  <a:gd name="T0" fmla="*/ 593 w 2408"/>
                  <a:gd name="T1" fmla="*/ 678 h 768"/>
                  <a:gd name="T2" fmla="*/ 1529 w 2408"/>
                  <a:gd name="T3" fmla="*/ 731 h 768"/>
                  <a:gd name="T4" fmla="*/ 2405 w 2408"/>
                  <a:gd name="T5" fmla="*/ 657 h 768"/>
                  <a:gd name="T6" fmla="*/ 1513 w 2408"/>
                  <a:gd name="T7" fmla="*/ 66 h 768"/>
                  <a:gd name="T8" fmla="*/ 153 w 2408"/>
                  <a:gd name="T9" fmla="*/ 262 h 768"/>
                  <a:gd name="T10" fmla="*/ 593 w 2408"/>
                  <a:gd name="T11" fmla="*/ 678 h 76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08"/>
                  <a:gd name="T19" fmla="*/ 0 h 768"/>
                  <a:gd name="T20" fmla="*/ 2408 w 2408"/>
                  <a:gd name="T21" fmla="*/ 768 h 76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08" h="768">
                    <a:moveTo>
                      <a:pt x="593" y="678"/>
                    </a:moveTo>
                    <a:cubicBezTo>
                      <a:pt x="822" y="756"/>
                      <a:pt x="1227" y="734"/>
                      <a:pt x="1529" y="731"/>
                    </a:cubicBezTo>
                    <a:cubicBezTo>
                      <a:pt x="1831" y="728"/>
                      <a:pt x="2408" y="768"/>
                      <a:pt x="2405" y="657"/>
                    </a:cubicBezTo>
                    <a:cubicBezTo>
                      <a:pt x="2402" y="546"/>
                      <a:pt x="1888" y="132"/>
                      <a:pt x="1513" y="66"/>
                    </a:cubicBezTo>
                    <a:cubicBezTo>
                      <a:pt x="1138" y="0"/>
                      <a:pt x="306" y="160"/>
                      <a:pt x="153" y="262"/>
                    </a:cubicBezTo>
                    <a:cubicBezTo>
                      <a:pt x="0" y="364"/>
                      <a:pt x="418" y="585"/>
                      <a:pt x="593" y="67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70" name="Freeform 15"/>
              <p:cNvSpPr>
                <a:spLocks noChangeArrowheads="1"/>
              </p:cNvSpPr>
              <p:nvPr/>
            </p:nvSpPr>
            <p:spPr bwMode="auto">
              <a:xfrm rot="-9861507">
                <a:off x="240" y="3312"/>
                <a:ext cx="1898" cy="292"/>
              </a:xfrm>
              <a:custGeom>
                <a:avLst/>
                <a:gdLst>
                  <a:gd name="T0" fmla="*/ 0 w 1898"/>
                  <a:gd name="T1" fmla="*/ 276 h 292"/>
                  <a:gd name="T2" fmla="*/ 422 w 1898"/>
                  <a:gd name="T3" fmla="*/ 292 h 292"/>
                  <a:gd name="T4" fmla="*/ 600 w 1898"/>
                  <a:gd name="T5" fmla="*/ 276 h 292"/>
                  <a:gd name="T6" fmla="*/ 990 w 1898"/>
                  <a:gd name="T7" fmla="*/ 236 h 292"/>
                  <a:gd name="T8" fmla="*/ 1339 w 1898"/>
                  <a:gd name="T9" fmla="*/ 81 h 292"/>
                  <a:gd name="T10" fmla="*/ 1898 w 1898"/>
                  <a:gd name="T11" fmla="*/ 0 h 2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98"/>
                  <a:gd name="T19" fmla="*/ 0 h 292"/>
                  <a:gd name="T20" fmla="*/ 1898 w 1898"/>
                  <a:gd name="T21" fmla="*/ 292 h 29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98" h="292">
                    <a:moveTo>
                      <a:pt x="0" y="276"/>
                    </a:moveTo>
                    <a:cubicBezTo>
                      <a:pt x="69" y="279"/>
                      <a:pt x="322" y="292"/>
                      <a:pt x="422" y="292"/>
                    </a:cubicBezTo>
                    <a:cubicBezTo>
                      <a:pt x="522" y="292"/>
                      <a:pt x="505" y="285"/>
                      <a:pt x="600" y="276"/>
                    </a:cubicBezTo>
                    <a:cubicBezTo>
                      <a:pt x="695" y="267"/>
                      <a:pt x="867" y="269"/>
                      <a:pt x="990" y="236"/>
                    </a:cubicBezTo>
                    <a:cubicBezTo>
                      <a:pt x="1113" y="203"/>
                      <a:pt x="1188" y="120"/>
                      <a:pt x="1339" y="81"/>
                    </a:cubicBezTo>
                    <a:cubicBezTo>
                      <a:pt x="1490" y="42"/>
                      <a:pt x="1782" y="17"/>
                      <a:pt x="1898" y="0"/>
                    </a:cubicBezTo>
                  </a:path>
                </a:pathLst>
              </a:custGeom>
              <a:noFill/>
              <a:ln w="38100">
                <a:solidFill>
                  <a:srgbClr val="00CC99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48" name="Oval 16"/>
            <p:cNvSpPr>
              <a:spLocks noChangeArrowheads="1"/>
            </p:cNvSpPr>
            <p:nvPr/>
          </p:nvSpPr>
          <p:spPr bwMode="auto">
            <a:xfrm>
              <a:off x="5988" y="4197"/>
              <a:ext cx="2652" cy="2319"/>
            </a:xfrm>
            <a:prstGeom prst="ellipse">
              <a:avLst/>
            </a:prstGeom>
            <a:gradFill rotWithShape="0"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  <a:gs pos="100000">
                  <a:srgbClr val="FEE7F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</a:pPr>
              <a:endParaRPr lang="en-US" altLang="zh-CN" sz="800" b="1">
                <a:latin typeface="Tahoma" pitchFamily="34" charset="0"/>
              </a:endParaRPr>
            </a:p>
            <a:p>
              <a:pPr algn="ctr">
                <a:spcBef>
                  <a:spcPct val="50000"/>
                </a:spcBef>
              </a:pPr>
              <a:endParaRPr lang="en-US" altLang="zh-CN" sz="4400" b="1">
                <a:solidFill>
                  <a:srgbClr val="FFFF66"/>
                </a:solidFill>
                <a:latin typeface="Tahoma" pitchFamily="34" charset="0"/>
              </a:endParaRPr>
            </a:p>
            <a:p>
              <a:pPr algn="ctr"/>
              <a:endParaRPr lang="en-US" altLang="zh-CN" sz="2400">
                <a:latin typeface="Tahoma" pitchFamily="34" charset="0"/>
              </a:endParaRPr>
            </a:p>
          </p:txBody>
        </p:sp>
        <p:sp>
          <p:nvSpPr>
            <p:cNvPr id="14349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8967" y="5512"/>
              <a:ext cx="2155" cy="5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200" b="1" kern="10">
                  <a:ln w="9525">
                    <a:solidFill>
                      <a:srgbClr val="FFFF00"/>
                    </a:solidFill>
                    <a:miter lim="800000"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宋体"/>
                  <a:ea typeface="宋体"/>
                </a:rPr>
                <a:t>迎春</a:t>
              </a:r>
            </a:p>
          </p:txBody>
        </p:sp>
        <p:grpSp>
          <p:nvGrpSpPr>
            <p:cNvPr id="14350" name="Group 18"/>
            <p:cNvGrpSpPr>
              <a:grpSpLocks/>
            </p:cNvGrpSpPr>
            <p:nvPr/>
          </p:nvGrpSpPr>
          <p:grpSpPr bwMode="auto">
            <a:xfrm>
              <a:off x="8562" y="3585"/>
              <a:ext cx="1992" cy="1315"/>
              <a:chOff x="3504" y="1104"/>
              <a:chExt cx="865" cy="912"/>
            </a:xfrm>
          </p:grpSpPr>
          <p:sp>
            <p:nvSpPr>
              <p:cNvPr id="14367" name="WordArt 19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3906" y="1168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CCFFFF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CCCCFF"/>
                        </a:gs>
                        <a:gs pos="17999">
                          <a:srgbClr val="99CCFF"/>
                        </a:gs>
                        <a:gs pos="39000">
                          <a:srgbClr val="CC99FF"/>
                        </a:gs>
                        <a:gs pos="64000">
                          <a:srgbClr val="9966FF"/>
                        </a:gs>
                        <a:gs pos="82001">
                          <a:srgbClr val="99CCFF"/>
                        </a:gs>
                        <a:gs pos="100000">
                          <a:srgbClr val="CCCCFF"/>
                        </a:gs>
                      </a:gsLst>
                      <a:lin ang="13500000" scaled="1"/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  <p:sp>
            <p:nvSpPr>
              <p:cNvPr id="14368" name="WordArt 20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3426" y="1552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CCFFFF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CCCCFF"/>
                        </a:gs>
                        <a:gs pos="17999">
                          <a:srgbClr val="99CCFF"/>
                        </a:gs>
                        <a:gs pos="39000">
                          <a:srgbClr val="CC99FF"/>
                        </a:gs>
                        <a:gs pos="64000">
                          <a:srgbClr val="9966FF"/>
                        </a:gs>
                        <a:gs pos="82001">
                          <a:srgbClr val="99CCFF"/>
                        </a:gs>
                        <a:gs pos="100000">
                          <a:srgbClr val="CCCCFF"/>
                        </a:gs>
                      </a:gsLst>
                      <a:lin ang="13500000" scaled="1"/>
                    </a:gradFill>
                    <a:latin typeface="宋体"/>
                    <a:ea typeface="宋体"/>
                  </a:rPr>
                  <a:t>雨</a:t>
                </a:r>
              </a:p>
            </p:txBody>
          </p:sp>
        </p:grpSp>
        <p:grpSp>
          <p:nvGrpSpPr>
            <p:cNvPr id="14351" name="Group 21"/>
            <p:cNvGrpSpPr>
              <a:grpSpLocks/>
            </p:cNvGrpSpPr>
            <p:nvPr/>
          </p:nvGrpSpPr>
          <p:grpSpPr bwMode="auto">
            <a:xfrm>
              <a:off x="7087" y="2222"/>
              <a:ext cx="1550" cy="1592"/>
              <a:chOff x="2736" y="528"/>
              <a:chExt cx="673" cy="1104"/>
            </a:xfrm>
          </p:grpSpPr>
          <p:sp>
            <p:nvSpPr>
              <p:cNvPr id="14365" name="WordArt 22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2946" y="592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33CCCC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5E9EFF"/>
                        </a:gs>
                        <a:gs pos="20000">
                          <a:srgbClr val="85C2FF"/>
                        </a:gs>
                        <a:gs pos="35001">
                          <a:srgbClr val="C4D6EB"/>
                        </a:gs>
                        <a:gs pos="50000">
                          <a:srgbClr val="FFEBFA"/>
                        </a:gs>
                        <a:gs pos="64999">
                          <a:srgbClr val="C4D6EB"/>
                        </a:gs>
                        <a:gs pos="80000">
                          <a:srgbClr val="85C2FF"/>
                        </a:gs>
                        <a:gs pos="100000">
                          <a:srgbClr val="5E9EFF"/>
                        </a:gs>
                      </a:gsLst>
                      <a:lin ang="18900000" scaled="1"/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  <p:sp>
            <p:nvSpPr>
              <p:cNvPr id="14366" name="WordArt 23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2658" y="1168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CCFFFF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5E9EFF"/>
                        </a:gs>
                        <a:gs pos="20000">
                          <a:srgbClr val="85C2FF"/>
                        </a:gs>
                        <a:gs pos="35001">
                          <a:srgbClr val="C4D6EB"/>
                        </a:gs>
                        <a:gs pos="50000">
                          <a:srgbClr val="FFEBFA"/>
                        </a:gs>
                        <a:gs pos="64999">
                          <a:srgbClr val="C4D6EB"/>
                        </a:gs>
                        <a:gs pos="80000">
                          <a:srgbClr val="85C2FF"/>
                        </a:gs>
                        <a:gs pos="100000">
                          <a:srgbClr val="5E9EFF"/>
                        </a:gs>
                      </a:gsLst>
                      <a:lin ang="13500000" scaled="1"/>
                    </a:gradFill>
                    <a:latin typeface="宋体"/>
                    <a:ea typeface="宋体"/>
                  </a:rPr>
                  <a:t>风</a:t>
                </a:r>
              </a:p>
            </p:txBody>
          </p:sp>
        </p:grpSp>
        <p:grpSp>
          <p:nvGrpSpPr>
            <p:cNvPr id="14352" name="Group 24"/>
            <p:cNvGrpSpPr>
              <a:grpSpLocks/>
            </p:cNvGrpSpPr>
            <p:nvPr/>
          </p:nvGrpSpPr>
          <p:grpSpPr bwMode="auto">
            <a:xfrm>
              <a:off x="4252" y="2905"/>
              <a:ext cx="1770" cy="1452"/>
              <a:chOff x="1632" y="816"/>
              <a:chExt cx="769" cy="1008"/>
            </a:xfrm>
          </p:grpSpPr>
          <p:sp>
            <p:nvSpPr>
              <p:cNvPr id="14363" name="WordArt 25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1554" y="880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FF99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3366FF"/>
                        </a:gs>
                        <a:gs pos="25000">
                          <a:srgbClr val="01A78F"/>
                        </a:gs>
                        <a:gs pos="50000">
                          <a:srgbClr val="FFFF00"/>
                        </a:gs>
                        <a:gs pos="75000">
                          <a:srgbClr val="FF6633"/>
                        </a:gs>
                        <a:gs pos="100000">
                          <a:srgbClr val="FF3399"/>
                        </a:gs>
                        <a:gs pos="100000">
                          <a:srgbClr val="FF3399"/>
                        </a:gs>
                      </a:gsLst>
                      <a:path path="rect">
                        <a:fillToRect l="50000" t="50000" r="50000" b="50000"/>
                      </a:path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  <p:sp>
            <p:nvSpPr>
              <p:cNvPr id="14364" name="WordArt 26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1938" y="1360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FF00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3366FF"/>
                        </a:gs>
                        <a:gs pos="25000">
                          <a:srgbClr val="01A78F"/>
                        </a:gs>
                        <a:gs pos="50000">
                          <a:srgbClr val="FFFF00"/>
                        </a:gs>
                        <a:gs pos="75000">
                          <a:srgbClr val="FF6633"/>
                        </a:gs>
                        <a:gs pos="100000">
                          <a:srgbClr val="FF3399"/>
                        </a:gs>
                        <a:gs pos="100000">
                          <a:srgbClr val="FF3399"/>
                        </a:gs>
                      </a:gsLst>
                      <a:path path="rect">
                        <a:fillToRect l="50000" t="50000" r="50000" b="50000"/>
                      </a:path>
                    </a:gradFill>
                    <a:latin typeface="宋体"/>
                    <a:ea typeface="宋体"/>
                  </a:rPr>
                  <a:t>花</a:t>
                </a:r>
              </a:p>
            </p:txBody>
          </p:sp>
        </p:grpSp>
        <p:grpSp>
          <p:nvGrpSpPr>
            <p:cNvPr id="14353" name="Group 27"/>
            <p:cNvGrpSpPr>
              <a:grpSpLocks/>
            </p:cNvGrpSpPr>
            <p:nvPr/>
          </p:nvGrpSpPr>
          <p:grpSpPr bwMode="auto">
            <a:xfrm>
              <a:off x="3347" y="4785"/>
              <a:ext cx="2102" cy="900"/>
              <a:chOff x="1248" y="1968"/>
              <a:chExt cx="913" cy="624"/>
            </a:xfrm>
          </p:grpSpPr>
          <p:sp>
            <p:nvSpPr>
              <p:cNvPr id="14361" name="WordArt 28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1170" y="2032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156B13"/>
                        </a:gs>
                        <a:gs pos="25000">
                          <a:srgbClr val="9CB86E"/>
                        </a:gs>
                        <a:gs pos="50000">
                          <a:srgbClr val="DDEBCF"/>
                        </a:gs>
                        <a:gs pos="75000">
                          <a:srgbClr val="9CB86E"/>
                        </a:gs>
                        <a:gs pos="100000">
                          <a:srgbClr val="156B13"/>
                        </a:gs>
                      </a:gsLst>
                      <a:lin ang="18900000" scaled="1"/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  <p:sp>
            <p:nvSpPr>
              <p:cNvPr id="14362" name="WordArt 29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1698" y="2128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99CC00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156B13"/>
                        </a:gs>
                        <a:gs pos="25000">
                          <a:srgbClr val="9CB86E"/>
                        </a:gs>
                        <a:gs pos="50000">
                          <a:srgbClr val="DDEBCF"/>
                        </a:gs>
                        <a:gs pos="75000">
                          <a:srgbClr val="9CB86E"/>
                        </a:gs>
                        <a:gs pos="100000">
                          <a:srgbClr val="156B13"/>
                        </a:gs>
                      </a:gsLst>
                      <a:lin ang="13500000" scaled="1"/>
                    </a:gradFill>
                    <a:latin typeface="宋体"/>
                    <a:ea typeface="宋体"/>
                  </a:rPr>
                  <a:t>草</a:t>
                </a:r>
              </a:p>
            </p:txBody>
          </p:sp>
        </p:grpSp>
        <p:grpSp>
          <p:nvGrpSpPr>
            <p:cNvPr id="14354" name="Group 30"/>
            <p:cNvGrpSpPr>
              <a:grpSpLocks/>
            </p:cNvGrpSpPr>
            <p:nvPr/>
          </p:nvGrpSpPr>
          <p:grpSpPr bwMode="auto">
            <a:xfrm>
              <a:off x="2665" y="6645"/>
              <a:ext cx="2102" cy="760"/>
              <a:chOff x="864" y="3120"/>
              <a:chExt cx="913" cy="528"/>
            </a:xfrm>
          </p:grpSpPr>
          <p:sp>
            <p:nvSpPr>
              <p:cNvPr id="14359" name="WordArt 31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786" y="3184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 dirty="0">
                    <a:ln w="3175">
                      <a:solidFill>
                        <a:srgbClr val="FFCC00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F8B049"/>
                        </a:gs>
                        <a:gs pos="9000">
                          <a:srgbClr val="B43E85"/>
                        </a:gs>
                        <a:gs pos="15500">
                          <a:srgbClr val="C50849"/>
                        </a:gs>
                        <a:gs pos="16499">
                          <a:srgbClr val="F952A0"/>
                        </a:gs>
                        <a:gs pos="18500">
                          <a:srgbClr val="FEE7F2"/>
                        </a:gs>
                        <a:gs pos="39500">
                          <a:srgbClr val="F8B049"/>
                        </a:gs>
                        <a:gs pos="43500">
                          <a:srgbClr val="F8B049"/>
                        </a:gs>
                        <a:gs pos="50000">
                          <a:srgbClr val="FC9FCB"/>
                        </a:gs>
                        <a:gs pos="56500">
                          <a:srgbClr val="F8B049"/>
                        </a:gs>
                        <a:gs pos="60500">
                          <a:srgbClr val="F8B049"/>
                        </a:gs>
                        <a:gs pos="81500">
                          <a:srgbClr val="FEE7F2"/>
                        </a:gs>
                        <a:gs pos="83501">
                          <a:srgbClr val="F952A0"/>
                        </a:gs>
                        <a:gs pos="84500">
                          <a:srgbClr val="C50849"/>
                        </a:gs>
                        <a:gs pos="91000">
                          <a:srgbClr val="B43E85"/>
                        </a:gs>
                        <a:gs pos="100000">
                          <a:srgbClr val="F8B049"/>
                        </a:gs>
                      </a:gsLst>
                      <a:lin ang="18900000" scaled="1"/>
                    </a:gradFill>
                    <a:latin typeface="宋体"/>
                    <a:ea typeface="宋体"/>
                  </a:rPr>
                  <a:t>盼</a:t>
                </a:r>
              </a:p>
            </p:txBody>
          </p:sp>
          <p:sp>
            <p:nvSpPr>
              <p:cNvPr id="14360" name="WordArt 32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1314" y="3184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CC00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F8B049"/>
                        </a:gs>
                        <a:gs pos="9000">
                          <a:srgbClr val="B43E85"/>
                        </a:gs>
                        <a:gs pos="15500">
                          <a:srgbClr val="C50849"/>
                        </a:gs>
                        <a:gs pos="16499">
                          <a:srgbClr val="F952A0"/>
                        </a:gs>
                        <a:gs pos="18500">
                          <a:srgbClr val="FEE7F2"/>
                        </a:gs>
                        <a:gs pos="39500">
                          <a:srgbClr val="F8B049"/>
                        </a:gs>
                        <a:gs pos="43500">
                          <a:srgbClr val="F8B049"/>
                        </a:gs>
                        <a:gs pos="50000">
                          <a:srgbClr val="FC9FCB"/>
                        </a:gs>
                        <a:gs pos="56500">
                          <a:srgbClr val="F8B049"/>
                        </a:gs>
                        <a:gs pos="60500">
                          <a:srgbClr val="F8B049"/>
                        </a:gs>
                        <a:gs pos="81500">
                          <a:srgbClr val="FEE7F2"/>
                        </a:gs>
                        <a:gs pos="83501">
                          <a:srgbClr val="F952A0"/>
                        </a:gs>
                        <a:gs pos="84500">
                          <a:srgbClr val="C50849"/>
                        </a:gs>
                        <a:gs pos="91000">
                          <a:srgbClr val="B43E85"/>
                        </a:gs>
                        <a:gs pos="100000">
                          <a:srgbClr val="F8B049"/>
                        </a:gs>
                      </a:gsLst>
                      <a:lin ang="13500000" scaled="1"/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</p:grpSp>
        <p:grpSp>
          <p:nvGrpSpPr>
            <p:cNvPr id="14355" name="Group 33"/>
            <p:cNvGrpSpPr>
              <a:grpSpLocks/>
            </p:cNvGrpSpPr>
            <p:nvPr/>
          </p:nvGrpSpPr>
          <p:grpSpPr bwMode="auto">
            <a:xfrm>
              <a:off x="8062" y="7212"/>
              <a:ext cx="2322" cy="970"/>
              <a:chOff x="3312" y="3360"/>
              <a:chExt cx="1009" cy="672"/>
            </a:xfrm>
          </p:grpSpPr>
          <p:sp>
            <p:nvSpPr>
              <p:cNvPr id="14357" name="WordArt 34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3234" y="3568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FF99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FEE7F2"/>
                        </a:gs>
                        <a:gs pos="17999">
                          <a:srgbClr val="FBD49C"/>
                        </a:gs>
                        <a:gs pos="39000">
                          <a:srgbClr val="FBA97D"/>
                        </a:gs>
                        <a:gs pos="64000">
                          <a:srgbClr val="FAC77D"/>
                        </a:gs>
                        <a:gs pos="82001">
                          <a:srgbClr val="FEE7F2"/>
                        </a:gs>
                        <a:gs pos="100000">
                          <a:srgbClr val="FBEAC7"/>
                        </a:gs>
                      </a:gsLst>
                      <a:lin ang="18900000" scaled="1"/>
                    </a:gradFill>
                    <a:latin typeface="宋体"/>
                    <a:ea typeface="宋体"/>
                  </a:rPr>
                  <a:t>赞</a:t>
                </a:r>
              </a:p>
            </p:txBody>
          </p:sp>
          <p:sp>
            <p:nvSpPr>
              <p:cNvPr id="14358" name="WordArt 35"/>
              <p:cNvSpPr>
                <a:spLocks noChangeArrowheads="1" noChangeShapeType="1" noTextEdit="1"/>
              </p:cNvSpPr>
              <p:nvPr/>
            </p:nvSpPr>
            <p:spPr bwMode="auto">
              <a:xfrm rot="5371653">
                <a:off x="3858" y="3424"/>
                <a:ext cx="528" cy="385"/>
              </a:xfrm>
              <a:prstGeom prst="rect">
                <a:avLst/>
              </a:prstGeom>
            </p:spPr>
            <p:txBody>
              <a:bodyPr vert="eaVert" wrap="none" fromWordArt="1">
                <a:prstTxWarp prst="textPlain">
                  <a:avLst>
                    <a:gd name="adj" fmla="val 48463"/>
                  </a:avLst>
                </a:prstTxWarp>
              </a:bodyPr>
              <a:lstStyle/>
              <a:p>
                <a:pPr algn="ctr" fontAlgn="auto"/>
                <a:r>
                  <a:rPr lang="zh-CN" altLang="en-US" sz="3600" b="1" kern="10">
                    <a:ln w="3175">
                      <a:solidFill>
                        <a:srgbClr val="FFFF99"/>
                      </a:solidFill>
                      <a:miter lim="800000"/>
                      <a:headEnd/>
                      <a:tailEnd/>
                    </a:ln>
                    <a:gradFill rotWithShape="1">
                      <a:gsLst>
                        <a:gs pos="0">
                          <a:srgbClr val="FEE7F2"/>
                        </a:gs>
                        <a:gs pos="9000">
                          <a:srgbClr val="FBD49C"/>
                        </a:gs>
                        <a:gs pos="19501">
                          <a:srgbClr val="FBA97D"/>
                        </a:gs>
                        <a:gs pos="32001">
                          <a:srgbClr val="FAC77D"/>
                        </a:gs>
                        <a:gs pos="41000">
                          <a:srgbClr val="FEE7F2"/>
                        </a:gs>
                        <a:gs pos="50000">
                          <a:srgbClr val="FBEAC7"/>
                        </a:gs>
                        <a:gs pos="59000">
                          <a:srgbClr val="FEE7F2"/>
                        </a:gs>
                        <a:gs pos="67999">
                          <a:srgbClr val="FAC77D"/>
                        </a:gs>
                        <a:gs pos="80499">
                          <a:srgbClr val="FBA97D"/>
                        </a:gs>
                        <a:gs pos="91000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18900000" scaled="1"/>
                    </a:gradFill>
                    <a:latin typeface="宋体"/>
                    <a:ea typeface="宋体"/>
                  </a:rPr>
                  <a:t>春</a:t>
                </a:r>
              </a:p>
            </p:txBody>
          </p:sp>
        </p:grpSp>
        <p:sp>
          <p:nvSpPr>
            <p:cNvPr id="14356" name="矩形 17446"/>
            <p:cNvSpPr>
              <a:spLocks noChangeArrowheads="1" noChangeShapeType="1" noTextEdit="1"/>
            </p:cNvSpPr>
            <p:nvPr/>
          </p:nvSpPr>
          <p:spPr bwMode="auto">
            <a:xfrm>
              <a:off x="6477" y="4449"/>
              <a:ext cx="1677" cy="1763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44444"/>
                </a:avLst>
              </a:prstTxWarp>
              <a:scene3d>
                <a:camera prst="legacyPerspectiveFront">
                  <a:rot lat="20519997" lon="1080000" rev="0"/>
                </a:camera>
                <a:lightRig rig="legacyHarsh2" dir="b"/>
              </a:scene3d>
              <a:sp3d extrusionH="430200" prstMaterial="legacyMatte">
                <a:extrusionClr>
                  <a:srgbClr val="FF6600"/>
                </a:extrusionClr>
              </a:sp3d>
            </a:bodyPr>
            <a:lstStyle/>
            <a:p>
              <a:pPr algn="ctr"/>
              <a:r>
                <a:rPr lang="zh-CN" altLang="en-US" sz="3600" b="1" kern="10">
                  <a:ln w="9525"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</a:gradFill>
                  <a:latin typeface="宋体"/>
                  <a:ea typeface="宋体"/>
                </a:rPr>
                <a:t>绘春</a:t>
              </a:r>
            </a:p>
          </p:txBody>
        </p:sp>
      </p:grpSp>
      <p:sp>
        <p:nvSpPr>
          <p:cNvPr id="166914" name="Rectangle 2"/>
          <p:cNvSpPr>
            <a:spLocks noChangeArrowheads="1"/>
          </p:cNvSpPr>
          <p:nvPr/>
        </p:nvSpPr>
        <p:spPr bwMode="auto">
          <a:xfrm>
            <a:off x="323850" y="309811"/>
            <a:ext cx="8135938" cy="76944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4400" b="1" noProof="1" smtClean="0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ea"/>
              </a:rPr>
              <a:t>脉络清晰</a:t>
            </a:r>
            <a:endParaRPr lang="zh-CN" altLang="en-US" sz="4400" b="1" noProof="1"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6628" y="5992156"/>
            <a:ext cx="78374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顺序能否调整？为什么？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1498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2" y="-43504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9764" y="406182"/>
            <a:ext cx="6804524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/>
              <a:t>文章为何成为经典？</a:t>
            </a:r>
            <a:endParaRPr lang="zh-CN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82902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CC66FF"/>
              </a:gs>
              <a:gs pos="100000">
                <a:srgbClr val="CCE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466350" y="2060848"/>
            <a:ext cx="800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1.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细致观察，抓住景物特征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(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形、色、声、味等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)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57200" y="2852936"/>
            <a:ext cx="766107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2.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按一定的顺序从不同的角度写景</a:t>
            </a:r>
            <a:r>
              <a:rPr kumimoji="1" lang="zh-CN" altLang="en-US" sz="2800" dirty="0" smtClean="0">
                <a:latin typeface="黑体" pitchFamily="49" charset="-122"/>
                <a:ea typeface="黑体" pitchFamily="49" charset="-122"/>
              </a:rPr>
              <a:t>。</a:t>
            </a:r>
            <a:endParaRPr kumimoji="1"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dirty="0" smtClean="0"/>
              <a:t>        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 </a:t>
            </a:r>
            <a:r>
              <a:rPr lang="zh-CN" altLang="en-US" sz="2800" dirty="0" smtClean="0"/>
              <a:t> 动静</a:t>
            </a:r>
            <a:r>
              <a:rPr lang="zh-CN" altLang="en-US" sz="2800" dirty="0"/>
              <a:t>结合、虚实结合</a:t>
            </a:r>
            <a:r>
              <a:rPr lang="zh-CN" altLang="en-US" sz="2800" dirty="0" smtClean="0"/>
              <a:t>、正侧结合、远近</a:t>
            </a:r>
            <a:r>
              <a:rPr lang="zh-CN" altLang="en-US" sz="2800" dirty="0"/>
              <a:t>结合</a:t>
            </a:r>
          </a:p>
          <a:p>
            <a:r>
              <a:rPr lang="zh-CN" altLang="en-US" sz="2800" dirty="0" smtClean="0"/>
              <a:t>        由</a:t>
            </a:r>
            <a:r>
              <a:rPr lang="zh-CN" altLang="en-US" sz="2800" dirty="0"/>
              <a:t>近到远、由上到下、由景到人、</a:t>
            </a:r>
            <a:endParaRPr kumimoji="1"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443361" y="4869160"/>
            <a:ext cx="862287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3.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运用多种修辞手法</a:t>
            </a: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(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比喻、</a:t>
            </a:r>
            <a:r>
              <a:rPr kumimoji="1" lang="zh-CN" altLang="en-US" sz="2800" dirty="0" smtClean="0">
                <a:latin typeface="黑体" pitchFamily="49" charset="-122"/>
                <a:ea typeface="黑体" pitchFamily="49" charset="-122"/>
              </a:rPr>
              <a:t>拟人、排比、引用）等。</a:t>
            </a:r>
            <a:endParaRPr kumimoji="1"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475500" y="5733256"/>
            <a:ext cx="48526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en-US" altLang="zh-CN" sz="2800" dirty="0">
                <a:latin typeface="黑体" pitchFamily="49" charset="-122"/>
                <a:ea typeface="黑体" pitchFamily="49" charset="-122"/>
              </a:rPr>
              <a:t>4</a:t>
            </a:r>
            <a:r>
              <a:rPr kumimoji="1" lang="en-US" altLang="zh-CN" sz="2800" dirty="0" smtClean="0">
                <a:latin typeface="黑体" pitchFamily="49" charset="-122"/>
                <a:ea typeface="黑体" pitchFamily="49" charset="-122"/>
              </a:rPr>
              <a:t>.</a:t>
            </a:r>
            <a:r>
              <a:rPr kumimoji="1" lang="zh-CN" altLang="en-US" sz="2800" smtClean="0">
                <a:latin typeface="黑体" pitchFamily="49" charset="-122"/>
                <a:ea typeface="黑体" pitchFamily="49" charset="-122"/>
              </a:rPr>
              <a:t>语言</a:t>
            </a:r>
            <a:r>
              <a:rPr kumimoji="1" lang="zh-CN" altLang="en-US" sz="2800" dirty="0" smtClean="0">
                <a:latin typeface="黑体" pitchFamily="49" charset="-122"/>
                <a:ea typeface="黑体" pitchFamily="49" charset="-122"/>
              </a:rPr>
              <a:t>准确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生动</a:t>
            </a:r>
            <a:r>
              <a:rPr kumimoji="1" lang="zh-CN" altLang="en-US" sz="2800">
                <a:latin typeface="黑体" pitchFamily="49" charset="-122"/>
                <a:ea typeface="黑体" pitchFamily="49" charset="-122"/>
              </a:rPr>
              <a:t>，</a:t>
            </a:r>
            <a:r>
              <a:rPr kumimoji="1" lang="zh-CN" altLang="en-US" sz="2800" smtClean="0">
                <a:latin typeface="黑体" pitchFamily="49" charset="-122"/>
                <a:ea typeface="黑体" pitchFamily="49" charset="-122"/>
              </a:rPr>
              <a:t>充满感情</a:t>
            </a:r>
            <a:r>
              <a:rPr kumimoji="1" lang="zh-CN" altLang="en-US" sz="2800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457200" y="838200"/>
            <a:ext cx="56705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zh-CN" altLang="en-US" sz="5400" b="1" dirty="0">
                <a:latin typeface="华文彩云" pitchFamily="2" charset="-122"/>
                <a:ea typeface="华文彩云" pitchFamily="2" charset="-122"/>
              </a:rPr>
              <a:t>总结</a:t>
            </a:r>
            <a:r>
              <a:rPr kumimoji="1" lang="zh-CN" altLang="en-US" sz="5400" b="1" dirty="0">
                <a:solidFill>
                  <a:srgbClr val="FF5050"/>
                </a:solidFill>
                <a:latin typeface="华文彩云" pitchFamily="2" charset="-122"/>
                <a:ea typeface="华文彩云" pitchFamily="2" charset="-122"/>
              </a:rPr>
              <a:t>写景的方法：</a:t>
            </a:r>
          </a:p>
        </p:txBody>
      </p:sp>
    </p:spTree>
    <p:extLst>
      <p:ext uri="{BB962C8B-B14F-4D97-AF65-F5344CB8AC3E}">
        <p14:creationId xmlns:p14="http://schemas.microsoft.com/office/powerpoint/2010/main" val="6545624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75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5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9" grpId="0" animBg="1" autoUpdateAnimBg="0"/>
      <p:bldP spid="19459" grpId="0" autoUpdateAnimBg="0"/>
      <p:bldP spid="19460" grpId="0" autoUpdateAnimBg="0"/>
      <p:bldP spid="19462" grpId="0" autoUpdateAnimBg="0"/>
      <p:bldP spid="19463" grpId="0" autoUpdateAnimBg="0"/>
      <p:bldP spid="19464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0" name="WordArt 6"/>
          <p:cNvSpPr>
            <a:spLocks noChangeArrowheads="1" noChangeShapeType="1"/>
          </p:cNvSpPr>
          <p:nvPr/>
        </p:nvSpPr>
        <p:spPr bwMode="auto">
          <a:xfrm>
            <a:off x="2771800" y="3573016"/>
            <a:ext cx="2209800" cy="2209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CC00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春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9764" y="406182"/>
            <a:ext cx="8244684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如果让你来感受“春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，你会少了朱自清笔下的什么？</a:t>
            </a:r>
            <a:endParaRPr lang="en-US" altLang="zh-CN" sz="36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3223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2" y="-43504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1358323"/>
            <a:ext cx="838870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/>
              <a:t>在熟悉的场景中发现诗意！</a:t>
            </a:r>
            <a:endParaRPr lang="zh-CN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27993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995936" y="1557338"/>
            <a:ext cx="5292725" cy="4533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　　</a:t>
            </a:r>
            <a:r>
              <a:rPr lang="zh-CN" altLang="en-US" sz="2600" b="1" dirty="0" smtClean="0">
                <a:latin typeface="黑体" pitchFamily="49" charset="-122"/>
                <a:ea typeface="黑体" pitchFamily="49" charset="-122"/>
              </a:rPr>
              <a:t>朱自清虽则是一个诗人，可是他的散文仍能满注着那一种诗意。</a:t>
            </a:r>
            <a:endParaRPr lang="en-US" altLang="zh-CN" sz="26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600" b="1" dirty="0" smtClean="0">
                <a:latin typeface="黑体" pitchFamily="49" charset="-122"/>
                <a:ea typeface="黑体" pitchFamily="49" charset="-122"/>
              </a:rPr>
              <a:t>               ——</a:t>
            </a:r>
            <a:r>
              <a:rPr lang="zh-CN" altLang="en-US" sz="2600" b="1" dirty="0" smtClean="0">
                <a:latin typeface="黑体" pitchFamily="49" charset="-122"/>
                <a:ea typeface="黑体" pitchFamily="49" charset="-122"/>
              </a:rPr>
              <a:t>郁达夫</a:t>
            </a:r>
            <a:endParaRPr lang="en-US" altLang="zh-CN" sz="26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en-US" altLang="zh-CN" sz="26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600" b="1" dirty="0" smtClean="0">
                <a:latin typeface="黑体" pitchFamily="49" charset="-122"/>
                <a:ea typeface="黑体" pitchFamily="49" charset="-122"/>
              </a:rPr>
              <a:t>    谈到文体的完美，文字的会写语，朱先生该是首先被提及的。</a:t>
            </a:r>
            <a:endParaRPr lang="en-US" altLang="zh-CN" sz="26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600" b="1" dirty="0" smtClean="0">
                <a:latin typeface="黑体" pitchFamily="49" charset="-122"/>
                <a:ea typeface="黑体" pitchFamily="49" charset="-122"/>
              </a:rPr>
              <a:t>                 ——</a:t>
            </a:r>
            <a:r>
              <a:rPr lang="zh-CN" altLang="en-US" sz="2600" b="1" dirty="0" smtClean="0">
                <a:latin typeface="黑体" pitchFamily="49" charset="-122"/>
                <a:ea typeface="黑体" pitchFamily="49" charset="-122"/>
              </a:rPr>
              <a:t>叶圣陶</a:t>
            </a:r>
            <a:endParaRPr lang="en-US" altLang="zh-CN" sz="26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en-US" altLang="zh-CN" sz="26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2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19" name="Text Box 3"/>
          <p:cNvSpPr txBox="1"/>
          <p:nvPr/>
        </p:nvSpPr>
        <p:spPr>
          <a:xfrm>
            <a:off x="611188" y="188913"/>
            <a:ext cx="2520950" cy="76944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4400" noProof="1" smtClean="0">
                <a:solidFill>
                  <a:schemeClr val="folHlink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华文行楷" panose="02010800040101010101" pitchFamily="2" charset="-122"/>
                <a:cs typeface="+mn-ea"/>
              </a:rPr>
              <a:t>朱自清</a:t>
            </a:r>
            <a:endParaRPr lang="zh-CN" altLang="en-US" sz="4400" noProof="1">
              <a:solidFill>
                <a:schemeClr val="folHlink"/>
              </a:solidFill>
              <a:effectLst>
                <a:outerShdw blurRad="38100" dist="38100" dir="2700000">
                  <a:srgbClr val="C0C0C0"/>
                </a:outerShdw>
              </a:effectLst>
              <a:ea typeface="华文行楷" panose="02010800040101010101" pitchFamily="2" charset="-122"/>
            </a:endParaRPr>
          </a:p>
        </p:txBody>
      </p:sp>
      <p:pic>
        <p:nvPicPr>
          <p:cNvPr id="6148" name="Picture 4" descr="ZWZHUZ01"/>
          <p:cNvPicPr>
            <a:picLocks noChangeAspect="1" noChangeArrowheads="1"/>
          </p:cNvPicPr>
          <p:nvPr/>
        </p:nvPicPr>
        <p:blipFill>
          <a:blip r:embed="rId2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57338"/>
            <a:ext cx="355441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48164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076" name="Picture 4" descr="ca522c093f2508a90a7b82d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458788"/>
            <a:ext cx="9753600" cy="7315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851920" y="548680"/>
            <a:ext cx="3635375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lang="zh-CN" altLang="en-US" sz="8800" b="1" dirty="0" smtClean="0">
                <a:ea typeface="楷体_GB2312" pitchFamily="49" charset="-122"/>
              </a:rPr>
              <a:t>质    疑</a:t>
            </a:r>
            <a:endParaRPr lang="zh-CN" altLang="en-US" sz="8800" b="1" dirty="0"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6938341"/>
      </p:ext>
    </p:extLst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8867" y="188640"/>
            <a:ext cx="8229600" cy="1143000"/>
          </a:xfrm>
        </p:spPr>
        <p:txBody>
          <a:bodyPr/>
          <a:lstStyle/>
          <a:p>
            <a:r>
              <a:rPr lang="zh-CN" altLang="en-US" b="1" dirty="0" smtClean="0"/>
              <a:t>作   业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70784" y="1628800"/>
            <a:ext cx="4773216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/>
              <a:t>1.</a:t>
            </a:r>
            <a:r>
              <a:rPr lang="zh-CN" altLang="en-US" b="1" dirty="0" smtClean="0"/>
              <a:t>预习第二课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b="1" dirty="0" smtClean="0"/>
              <a:t>2. </a:t>
            </a:r>
            <a:r>
              <a:rPr lang="zh-CN" altLang="en-US" b="1" dirty="0" smtClean="0"/>
              <a:t>读批</a:t>
            </a:r>
            <a:r>
              <a:rPr lang="en-US" altLang="zh-CN" b="1" dirty="0" smtClean="0"/>
              <a:t>《              》</a:t>
            </a:r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4" name="Picture 2" descr="仕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1071"/>
            <a:ext cx="4067944" cy="5271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670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233244762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675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540750" cy="1143000"/>
          </a:xfrm>
          <a:solidFill>
            <a:schemeClr val="bg1"/>
          </a:solidFill>
          <a:ln/>
        </p:spPr>
        <p:txBody>
          <a:bodyPr/>
          <a:lstStyle/>
          <a:p>
            <a:r>
              <a:rPr lang="zh-CN" altLang="en-US" sz="6000" b="1"/>
              <a:t>作文小技巧</a:t>
            </a: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914400" y="1844675"/>
            <a:ext cx="8229600" cy="4392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altLang="zh-CN" sz="3600" b="1">
                <a:latin typeface="宋体" pitchFamily="2" charset="-122"/>
              </a:rPr>
              <a:t>1</a:t>
            </a:r>
            <a:r>
              <a:rPr lang="zh-CN" altLang="en-US" sz="3600" b="1">
                <a:latin typeface="宋体" pitchFamily="2" charset="-122"/>
              </a:rPr>
              <a:t>、文体明晰化。</a:t>
            </a:r>
            <a:br>
              <a:rPr lang="zh-CN" altLang="en-US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2</a:t>
            </a:r>
            <a:r>
              <a:rPr lang="zh-CN" altLang="en-US" sz="3600" b="1">
                <a:latin typeface="宋体" pitchFamily="2" charset="-122"/>
              </a:rPr>
              <a:t>、角度缩小化</a:t>
            </a:r>
            <a:r>
              <a:rPr lang="en-US" altLang="zh-CN" sz="3600" b="1">
                <a:latin typeface="宋体" pitchFamily="2" charset="-122"/>
              </a:rPr>
              <a:t>.</a:t>
            </a:r>
            <a:br>
              <a:rPr lang="en-US" altLang="zh-CN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3</a:t>
            </a:r>
            <a:r>
              <a:rPr lang="zh-CN" altLang="en-US" sz="3600" b="1">
                <a:latin typeface="宋体" pitchFamily="2" charset="-122"/>
              </a:rPr>
              <a:t>、段落精短化</a:t>
            </a:r>
            <a:r>
              <a:rPr lang="en-US" altLang="zh-CN" sz="3600" b="1">
                <a:latin typeface="宋体" pitchFamily="2" charset="-122"/>
              </a:rPr>
              <a:t>.</a:t>
            </a:r>
            <a:br>
              <a:rPr lang="en-US" altLang="zh-CN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4</a:t>
            </a:r>
            <a:r>
              <a:rPr lang="zh-CN" altLang="en-US" sz="3600" b="1">
                <a:latin typeface="宋体" pitchFamily="2" charset="-122"/>
              </a:rPr>
              <a:t>、段首醒目化：</a:t>
            </a:r>
            <a:br>
              <a:rPr lang="zh-CN" altLang="en-US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5</a:t>
            </a:r>
            <a:r>
              <a:rPr lang="zh-CN" altLang="en-US" sz="3600" b="1">
                <a:latin typeface="宋体" pitchFamily="2" charset="-122"/>
              </a:rPr>
              <a:t>、起伏处标志化</a:t>
            </a:r>
            <a:br>
              <a:rPr lang="zh-CN" altLang="en-US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6</a:t>
            </a:r>
            <a:r>
              <a:rPr lang="zh-CN" altLang="en-US" sz="3600" b="1">
                <a:latin typeface="宋体" pitchFamily="2" charset="-122"/>
              </a:rPr>
              <a:t>、</a:t>
            </a:r>
            <a:r>
              <a:rPr lang="zh-CN" altLang="en-US" sz="3600" b="1">
                <a:solidFill>
                  <a:srgbClr val="FF3300"/>
                </a:solidFill>
                <a:latin typeface="宋体" pitchFamily="2" charset="-122"/>
              </a:rPr>
              <a:t>精彩处独立化</a:t>
            </a:r>
            <a:r>
              <a:rPr lang="zh-CN" altLang="en-US" sz="3600" b="1">
                <a:latin typeface="宋体" pitchFamily="2" charset="-122"/>
              </a:rPr>
              <a:t/>
            </a:r>
            <a:br>
              <a:rPr lang="zh-CN" altLang="en-US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7</a:t>
            </a:r>
            <a:r>
              <a:rPr lang="zh-CN" altLang="en-US" sz="3600" b="1">
                <a:latin typeface="宋体" pitchFamily="2" charset="-122"/>
              </a:rPr>
              <a:t>、点题常规化</a:t>
            </a:r>
            <a:br>
              <a:rPr lang="zh-CN" altLang="en-US" sz="3600" b="1">
                <a:latin typeface="宋体" pitchFamily="2" charset="-122"/>
              </a:rPr>
            </a:br>
            <a:r>
              <a:rPr lang="en-US" altLang="zh-CN" sz="3600" b="1">
                <a:latin typeface="宋体" pitchFamily="2" charset="-122"/>
              </a:rPr>
              <a:t>8</a:t>
            </a:r>
            <a:r>
              <a:rPr lang="zh-CN" altLang="en-US" sz="3600" b="1">
                <a:latin typeface="宋体" pitchFamily="2" charset="-122"/>
              </a:rPr>
              <a:t>、卷面整洁化</a:t>
            </a:r>
          </a:p>
        </p:txBody>
      </p:sp>
    </p:spTree>
    <p:extLst>
      <p:ext uri="{BB962C8B-B14F-4D97-AF65-F5344CB8AC3E}">
        <p14:creationId xmlns:p14="http://schemas.microsoft.com/office/powerpoint/2010/main" val="389913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579748" y="2082800"/>
            <a:ext cx="8136904" cy="224676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/>
              <a:t>1.</a:t>
            </a:r>
            <a:r>
              <a:rPr lang="zh-CN" altLang="en-US" sz="2800" b="1" dirty="0">
                <a:solidFill>
                  <a:srgbClr val="FF0000"/>
                </a:solidFill>
              </a:rPr>
              <a:t>读</a:t>
            </a:r>
            <a:r>
              <a:rPr lang="zh-CN" altLang="en-US" sz="2800" b="1" dirty="0" smtClean="0"/>
              <a:t>课文。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2</a:t>
            </a:r>
            <a:r>
              <a:rPr lang="en-US" altLang="zh-CN" sz="2800" b="1" dirty="0"/>
              <a:t>.</a:t>
            </a:r>
            <a:r>
              <a:rPr lang="zh-CN" altLang="en-US" sz="2800" b="1" dirty="0">
                <a:solidFill>
                  <a:srgbClr val="FF0000"/>
                </a:solidFill>
              </a:rPr>
              <a:t>标</a:t>
            </a:r>
            <a:r>
              <a:rPr lang="zh-CN" altLang="en-US" sz="2800" b="1" dirty="0"/>
              <a:t>段</a:t>
            </a:r>
            <a:r>
              <a:rPr lang="zh-CN" altLang="en-US" sz="2800" b="1" dirty="0" smtClean="0"/>
              <a:t>号，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标</a:t>
            </a:r>
            <a:r>
              <a:rPr lang="zh-CN" altLang="en-US" sz="2800" b="1" dirty="0" smtClean="0"/>
              <a:t>出“读读写写”中易读错词语</a:t>
            </a:r>
            <a:r>
              <a:rPr lang="zh-CN" altLang="en-US" sz="2800" b="1" dirty="0"/>
              <a:t>的注音。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3</a:t>
            </a:r>
            <a:r>
              <a:rPr lang="en-US" altLang="zh-CN" sz="2800" b="1" dirty="0"/>
              <a:t>.</a:t>
            </a:r>
            <a:r>
              <a:rPr lang="zh-CN" altLang="en-US" sz="2800" b="1" dirty="0">
                <a:solidFill>
                  <a:srgbClr val="FF0000"/>
                </a:solidFill>
              </a:rPr>
              <a:t>批注</a:t>
            </a:r>
            <a:r>
              <a:rPr lang="en-US" altLang="zh-CN" sz="2800" b="1" dirty="0">
                <a:solidFill>
                  <a:srgbClr val="FF0000"/>
                </a:solidFill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</a:rPr>
              <a:t>处</a:t>
            </a:r>
            <a:r>
              <a:rPr lang="zh-CN" altLang="en-US" sz="2800" b="1" dirty="0"/>
              <a:t>以</a:t>
            </a:r>
            <a:r>
              <a:rPr lang="zh-CN" altLang="en-US" sz="2800" b="1" dirty="0" smtClean="0"/>
              <a:t>上</a:t>
            </a:r>
            <a:r>
              <a:rPr lang="zh-CN" altLang="en-US" sz="2800" b="1" dirty="0"/>
              <a:t>。</a:t>
            </a:r>
            <a:r>
              <a:rPr lang="zh-CN" altLang="en-US" sz="2800" b="1" dirty="0" smtClean="0"/>
              <a:t>两处旁批，一处尾批，尾批必须是质疑。</a:t>
            </a:r>
            <a:endParaRPr lang="en-US" altLang="zh-CN" sz="2800" b="1" dirty="0"/>
          </a:p>
          <a:p>
            <a:endParaRPr lang="zh-CN" altLang="en-US" sz="2800" b="1" dirty="0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28600" y="1447800"/>
            <a:ext cx="1524000" cy="519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现代文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304800" y="4114800"/>
            <a:ext cx="1447800" cy="519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古诗文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677719" y="5000171"/>
            <a:ext cx="9220200" cy="181588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/>
              <a:t>1.</a:t>
            </a:r>
            <a:r>
              <a:rPr lang="zh-CN" altLang="en-US" sz="2800" b="1" dirty="0">
                <a:solidFill>
                  <a:srgbClr val="FF0000"/>
                </a:solidFill>
              </a:rPr>
              <a:t>读</a:t>
            </a:r>
            <a:r>
              <a:rPr lang="zh-CN" altLang="en-US" sz="2800" b="1" dirty="0"/>
              <a:t>准字音和节奏</a:t>
            </a:r>
          </a:p>
          <a:p>
            <a:r>
              <a:rPr lang="en-US" altLang="zh-CN" sz="2800" b="1" dirty="0"/>
              <a:t>2.</a:t>
            </a:r>
            <a:r>
              <a:rPr lang="zh-CN" altLang="en-US" sz="2800" b="1" dirty="0"/>
              <a:t>将文中的</a:t>
            </a:r>
            <a:r>
              <a:rPr lang="zh-CN" altLang="en-US" sz="2800" b="1" dirty="0" smtClean="0"/>
              <a:t>注释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标</a:t>
            </a:r>
            <a:r>
              <a:rPr lang="zh-CN" altLang="en-US" sz="2800" b="1" dirty="0" smtClean="0"/>
              <a:t>在</a:t>
            </a:r>
            <a:r>
              <a:rPr lang="zh-CN" altLang="en-US" sz="2800" b="1" dirty="0"/>
              <a:t>课文旁边</a:t>
            </a:r>
            <a:r>
              <a:rPr lang="zh-CN" altLang="en-US" sz="2800" b="1" dirty="0" smtClean="0"/>
              <a:t>（人名、地名除外，要</a:t>
            </a:r>
            <a:r>
              <a:rPr lang="zh-CN" altLang="en-US" sz="2800" b="1" dirty="0"/>
              <a:t>解释的词语加横线）</a:t>
            </a:r>
          </a:p>
          <a:p>
            <a:r>
              <a:rPr lang="en-US" altLang="zh-CN" sz="2800" b="1" dirty="0"/>
              <a:t>3.</a:t>
            </a:r>
            <a:r>
              <a:rPr lang="zh-CN" altLang="en-US" sz="2800" b="1" dirty="0"/>
              <a:t>初步</a:t>
            </a:r>
            <a:r>
              <a:rPr lang="zh-CN" altLang="en-US" sz="2800" b="1" dirty="0">
                <a:solidFill>
                  <a:srgbClr val="FF0000"/>
                </a:solidFill>
              </a:rPr>
              <a:t>疏通</a:t>
            </a:r>
            <a:r>
              <a:rPr lang="zh-CN" altLang="en-US" sz="2800" b="1" dirty="0"/>
              <a:t>文意。</a:t>
            </a:r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2857500" y="792956"/>
            <a:ext cx="4343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</a:rPr>
              <a:t>读、</a:t>
            </a:r>
            <a:r>
              <a:rPr lang="zh-CN" altLang="en-US" sz="2800" b="1" dirty="0">
                <a:solidFill>
                  <a:schemeClr val="bg1"/>
                </a:solidFill>
              </a:rPr>
              <a:t>标、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批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9465" name="Oval 9"/>
          <p:cNvSpPr>
            <a:spLocks noChangeArrowheads="1"/>
          </p:cNvSpPr>
          <p:nvPr/>
        </p:nvSpPr>
        <p:spPr bwMode="auto">
          <a:xfrm>
            <a:off x="2438400" y="4038600"/>
            <a:ext cx="44196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</a:rPr>
              <a:t>读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、标、疏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9466" name="WordArt 10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2743200" cy="914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关于预习</a:t>
            </a:r>
          </a:p>
        </p:txBody>
      </p:sp>
    </p:spTree>
    <p:extLst>
      <p:ext uri="{BB962C8B-B14F-4D97-AF65-F5344CB8AC3E}">
        <p14:creationId xmlns:p14="http://schemas.microsoft.com/office/powerpoint/2010/main" val="403597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3228</TotalTime>
  <Words>762</Words>
  <Application>Microsoft Office PowerPoint</Application>
  <PresentationFormat>全屏显示(4:3)</PresentationFormat>
  <Paragraphs>151</Paragraphs>
  <Slides>22</Slides>
  <Notes>2</Notes>
  <HiddenSlides>4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PowerPoint 演示文稿</vt:lpstr>
      <vt:lpstr>PowerPoint 演示文稿</vt:lpstr>
      <vt:lpstr>PowerPoint 演示文稿</vt:lpstr>
      <vt:lpstr>补充字词：</vt:lpstr>
      <vt:lpstr>PowerPoint 演示文稿</vt:lpstr>
      <vt:lpstr>结构：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   业</vt:lpstr>
      <vt:lpstr>作文小技巧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77</cp:revision>
  <dcterms:created xsi:type="dcterms:W3CDTF">2017-09-03T15:02:25Z</dcterms:created>
  <dcterms:modified xsi:type="dcterms:W3CDTF">2019-09-05T08:33:58Z</dcterms:modified>
</cp:coreProperties>
</file>