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ppt/tags/tag8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38"/>
  </p:notesMasterIdLst>
  <p:sldIdLst>
    <p:sldId id="320" r:id="rId2"/>
    <p:sldId id="362" r:id="rId3"/>
    <p:sldId id="322" r:id="rId4"/>
    <p:sldId id="336" r:id="rId5"/>
    <p:sldId id="337" r:id="rId6"/>
    <p:sldId id="323" r:id="rId7"/>
    <p:sldId id="327" r:id="rId8"/>
    <p:sldId id="324" r:id="rId9"/>
    <p:sldId id="328" r:id="rId10"/>
    <p:sldId id="338" r:id="rId11"/>
    <p:sldId id="339" r:id="rId12"/>
    <p:sldId id="330" r:id="rId13"/>
    <p:sldId id="331" r:id="rId14"/>
    <p:sldId id="332" r:id="rId15"/>
    <p:sldId id="334" r:id="rId16"/>
    <p:sldId id="341" r:id="rId17"/>
    <p:sldId id="343" r:id="rId18"/>
    <p:sldId id="344" r:id="rId19"/>
    <p:sldId id="346" r:id="rId20"/>
    <p:sldId id="348" r:id="rId21"/>
    <p:sldId id="349" r:id="rId22"/>
    <p:sldId id="350" r:id="rId23"/>
    <p:sldId id="351" r:id="rId24"/>
    <p:sldId id="352" r:id="rId25"/>
    <p:sldId id="353" r:id="rId26"/>
    <p:sldId id="354" r:id="rId27"/>
    <p:sldId id="325" r:id="rId28"/>
    <p:sldId id="363" r:id="rId29"/>
    <p:sldId id="364" r:id="rId30"/>
    <p:sldId id="365" r:id="rId31"/>
    <p:sldId id="366" r:id="rId32"/>
    <p:sldId id="367" r:id="rId33"/>
    <p:sldId id="358" r:id="rId34"/>
    <p:sldId id="361" r:id="rId35"/>
    <p:sldId id="360" r:id="rId36"/>
    <p:sldId id="326" r:id="rId3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0000FF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ACDD814D-DF6F-4FCC-A81F-D3332A228CB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88748DDF-2377-4D8A-A316-CAF86900A4F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D97ECF62-D16F-471C-9487-6FD34EF151F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9299E2EE-BCF5-4FE0-83B7-E3C42B8279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E387072-C888-4EFD-9CFE-0A29008CF0A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3A7B6CD-572A-4564-9520-3B36103A85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B13BA1FC-587D-4AFC-AE17-46E3A012F361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幻灯片图像占位符 1">
            <a:extLst>
              <a:ext uri="{FF2B5EF4-FFF2-40B4-BE49-F238E27FC236}">
                <a16:creationId xmlns:a16="http://schemas.microsoft.com/office/drawing/2014/main" id="{AACFAA04-3DAF-4296-8726-F005D3B65849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0" name="备注占位符 2">
            <a:extLst>
              <a:ext uri="{FF2B5EF4-FFF2-40B4-BE49-F238E27FC236}">
                <a16:creationId xmlns:a16="http://schemas.microsoft.com/office/drawing/2014/main" id="{DF23735F-8B4B-44B9-9A10-843D4CEFA15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/>
          </a:p>
        </p:txBody>
      </p:sp>
      <p:sp>
        <p:nvSpPr>
          <p:cNvPr id="7171" name="灯片编号占位符 3">
            <a:extLst>
              <a:ext uri="{FF2B5EF4-FFF2-40B4-BE49-F238E27FC236}">
                <a16:creationId xmlns:a16="http://schemas.microsoft.com/office/drawing/2014/main" id="{5CE2E66C-AEB6-4077-A91E-B1B9E9888E9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246D2842-6BCC-45C6-B172-EC6DA9002C9B}" type="slidenum">
              <a:rPr lang="zh-CN" altLang="en-US" smtClean="0">
                <a:latin typeface="Calibri" panose="020F0502020204030204" pitchFamily="34" charset="0"/>
              </a:rPr>
              <a:pPr/>
              <a:t>4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幻灯片图像占位符 1">
            <a:extLst>
              <a:ext uri="{FF2B5EF4-FFF2-40B4-BE49-F238E27FC236}">
                <a16:creationId xmlns:a16="http://schemas.microsoft.com/office/drawing/2014/main" id="{EAEC2FD8-7644-480B-83DB-7EC91510B5A2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备注占位符 2">
            <a:extLst>
              <a:ext uri="{FF2B5EF4-FFF2-40B4-BE49-F238E27FC236}">
                <a16:creationId xmlns:a16="http://schemas.microsoft.com/office/drawing/2014/main" id="{1669C3CF-2236-46EC-881A-91E4E9565A8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/>
          </a:p>
        </p:txBody>
      </p:sp>
      <p:sp>
        <p:nvSpPr>
          <p:cNvPr id="14339" name="灯片编号占位符 3">
            <a:extLst>
              <a:ext uri="{FF2B5EF4-FFF2-40B4-BE49-F238E27FC236}">
                <a16:creationId xmlns:a16="http://schemas.microsoft.com/office/drawing/2014/main" id="{B0A6DA46-0F4D-43B8-8E39-4E9B2E7103B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B268580D-A29A-45EE-B66B-AF0ACE17AFA8}" type="slidenum">
              <a:rPr lang="zh-CN" altLang="en-US" smtClean="0">
                <a:latin typeface="Calibri" panose="020F0502020204030204" pitchFamily="34" charset="0"/>
              </a:rPr>
              <a:pPr/>
              <a:t>10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>
            <a:extLst>
              <a:ext uri="{FF2B5EF4-FFF2-40B4-BE49-F238E27FC236}">
                <a16:creationId xmlns:a16="http://schemas.microsoft.com/office/drawing/2014/main" id="{0E982502-BCF3-4E51-AC73-FAF2EB556ED6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备注占位符 2">
            <a:extLst>
              <a:ext uri="{FF2B5EF4-FFF2-40B4-BE49-F238E27FC236}">
                <a16:creationId xmlns:a16="http://schemas.microsoft.com/office/drawing/2014/main" id="{1F75AF10-07DB-45F6-A1D5-2BA073FCDCB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/>
          </a:p>
        </p:txBody>
      </p:sp>
      <p:sp>
        <p:nvSpPr>
          <p:cNvPr id="16387" name="灯片编号占位符 3">
            <a:extLst>
              <a:ext uri="{FF2B5EF4-FFF2-40B4-BE49-F238E27FC236}">
                <a16:creationId xmlns:a16="http://schemas.microsoft.com/office/drawing/2014/main" id="{6F5F803E-5418-498C-BED9-26513B3A90C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49D5454B-8AF0-4450-B864-2A479899FBAE}" type="slidenum">
              <a:rPr lang="zh-CN" altLang="en-US" smtClean="0">
                <a:latin typeface="Calibri" panose="020F0502020204030204" pitchFamily="34" charset="0"/>
              </a:rPr>
              <a:pPr/>
              <a:t>11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幻灯片图像占位符 1">
            <a:extLst>
              <a:ext uri="{FF2B5EF4-FFF2-40B4-BE49-F238E27FC236}">
                <a16:creationId xmlns:a16="http://schemas.microsoft.com/office/drawing/2014/main" id="{2ECE7EAB-181D-4032-BC56-78949661195B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备注占位符 2">
            <a:extLst>
              <a:ext uri="{FF2B5EF4-FFF2-40B4-BE49-F238E27FC236}">
                <a16:creationId xmlns:a16="http://schemas.microsoft.com/office/drawing/2014/main" id="{403FF9A5-3BB5-400D-BAD2-074A83D0CF4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/>
          </a:p>
        </p:txBody>
      </p:sp>
      <p:sp>
        <p:nvSpPr>
          <p:cNvPr id="22531" name="灯片编号占位符 3">
            <a:extLst>
              <a:ext uri="{FF2B5EF4-FFF2-40B4-BE49-F238E27FC236}">
                <a16:creationId xmlns:a16="http://schemas.microsoft.com/office/drawing/2014/main" id="{0B9720BF-BC74-46CF-9D10-0380B31FF12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23A22F09-A14C-4E12-9B24-01C944EDD57D}" type="slidenum">
              <a:rPr lang="zh-CN" altLang="en-US" smtClean="0">
                <a:latin typeface="Calibri" panose="020F0502020204030204" pitchFamily="34" charset="0"/>
              </a:rPr>
              <a:pPr/>
              <a:t>16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幻灯片图像占位符 1">
            <a:extLst>
              <a:ext uri="{FF2B5EF4-FFF2-40B4-BE49-F238E27FC236}">
                <a16:creationId xmlns:a16="http://schemas.microsoft.com/office/drawing/2014/main" id="{555A3932-13D6-4E1A-8EA1-7EC459193AF2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备注占位符 2">
            <a:extLst>
              <a:ext uri="{FF2B5EF4-FFF2-40B4-BE49-F238E27FC236}">
                <a16:creationId xmlns:a16="http://schemas.microsoft.com/office/drawing/2014/main" id="{89EF868F-7724-4E94-8633-5FA6FB1F3C1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/>
          </a:p>
        </p:txBody>
      </p:sp>
      <p:sp>
        <p:nvSpPr>
          <p:cNvPr id="28675" name="灯片编号占位符 3">
            <a:extLst>
              <a:ext uri="{FF2B5EF4-FFF2-40B4-BE49-F238E27FC236}">
                <a16:creationId xmlns:a16="http://schemas.microsoft.com/office/drawing/2014/main" id="{160113E1-84D2-4300-99B0-B979471CAAC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6543639-BBF3-4E9D-AB3C-AD380DEFDCCD}" type="slidenum">
              <a:rPr lang="zh-CN" altLang="en-US" smtClean="0">
                <a:latin typeface="Calibri" panose="020F0502020204030204" pitchFamily="34" charset="0"/>
              </a:rPr>
              <a:pPr/>
              <a:t>21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F2DF9DC1-98B5-4AC5-86D8-23E117B3AC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0D0C5C29-4874-47A1-895D-49CFAD8180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1E5C85B7-46C1-42F6-8400-81D31184F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08B30C-E9B5-42B9-95A8-1E48E054341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723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142A17A9-A7F5-493C-8C2D-D1A04DF3C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0899A6A9-D286-428B-8486-BB7FA6D38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5AD4F30B-738F-47CC-A53F-292EB9694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BE9EB2-5556-4C6E-A38F-6499B1F7D18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74811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A8548ADA-ED6D-4D92-909F-4EF12FF0E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BFA2D8A3-70F8-489B-8F10-D97091060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FCEC1035-AE4E-4F60-A9D5-4C2856478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E70FCC-A786-4DFA-A567-2F03830FA93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00732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D44FA1B2-9210-4252-B006-12745F3E0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33DC1DEA-B9F7-4B70-830F-5CBEB619D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033176E3-5E96-48D8-B3FB-AAAB1445F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838BC9-4CB7-47A3-A2EE-BC350249A1E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26612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1442C6B9-8C8E-4D0E-905B-C820AB4C3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781DF0A6-DE3F-4886-BE57-5B07F7F5E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E60E7EA1-12BC-43F6-BCE3-B2D835F8A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A05CF9-A3D1-4122-AFE6-83609D70EEE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3783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98241227-3B23-427A-8913-F878F5DB2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38CE899E-2D46-470B-B028-79637779E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8B0D307F-A591-407B-B6CF-655B3775F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C76DDE-A97C-4853-B3AE-B836EF46860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52857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5C45F0D6-EDF9-4378-AF1C-35972C29C0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551C854F-9EA7-444A-A597-6CC4BCD8B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A09AC46-186B-42B8-97F7-04A4D580B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B8BECD-DB12-4624-8867-8C964F8DD31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95046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7405CC71-F09D-4181-9F60-4912C7F4F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9EBF3260-5031-42AF-85D4-C914E4CB2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A0E4E612-2CCA-4E4C-ACD9-27F72D073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39D29D-0986-4B7A-9BF4-6D72CE313E2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74202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DDF1C7A2-B51F-4828-A993-C431A9846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21736484-CD08-450D-B7FA-17EA90715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3DD41663-3E58-4FC7-9D7C-B829C4E04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02FE40-3EE6-45BE-B9FD-8BEA72B6720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99552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8372D340-FB36-4362-BB1D-77A978C63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B7BC676C-9DCA-4483-B257-AFE8E234C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ABDB2722-FD67-4CAD-9A67-F2FD011FB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0EC5BE-CE3C-4357-8604-EB5E2C1F1EE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26454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016CDC98-0198-490F-B166-58E2992848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67DE5761-7517-49CB-B1F7-44BD13C2E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FDBA139F-3A8E-418A-AF92-CA110371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744C0E-D731-4647-B623-B3DE13557F2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48097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AAB906C9-0331-4008-9B83-58492EF8C51F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C1C7C270-C29A-4464-8646-06B4870C1EBA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28694BB2-EF43-4BEC-9E84-FCB58433126F}"/>
              </a:ext>
            </a:extLst>
          </p:cNvPr>
          <p:cNvGrpSpPr/>
          <p:nvPr/>
        </p:nvGrpSpPr>
        <p:grpSpPr>
          <a:xfrm>
            <a:off x="-19053" y="203199"/>
            <a:ext cx="9180516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06EDA5C8-48D6-440F-8DEA-6321BF712055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38C8ABAC-D07E-450C-831F-039D353BA451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2388878C-F096-4520-B5A1-6947169E4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11">
            <a:extLst>
              <a:ext uri="{FF2B5EF4-FFF2-40B4-BE49-F238E27FC236}">
                <a16:creationId xmlns:a16="http://schemas.microsoft.com/office/drawing/2014/main" id="{E5A99AC7-EDDD-475A-AA08-75B5750907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7842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1 Grammar</a:t>
            </a:r>
          </a:p>
          <a:p>
            <a:pPr>
              <a:spcBef>
                <a:spcPct val="50000"/>
              </a:spcBef>
              <a:defRPr/>
            </a:pP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5CC9E14D-1673-44E2-BCE4-019B2F0CA74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3FE4107F-F3F1-4D4D-A0D8-7D509B4D0A5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B8DBD9FF-DA6D-433B-82EC-5D97B83F78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B1DE3257-EF0B-45A9-96D0-A6619B7521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4FD534A6-8D3B-45AA-B813-A0428A88DD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91CC93EE-714F-4BC1-B1F4-142ECD9D8E1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7" r:id="rId2"/>
    <p:sldLayoutId id="2147483666" r:id="rId3"/>
    <p:sldLayoutId id="2147483665" r:id="rId4"/>
    <p:sldLayoutId id="2147483664" r:id="rId5"/>
    <p:sldLayoutId id="2147483663" r:id="rId6"/>
    <p:sldLayoutId id="2147483662" r:id="rId7"/>
    <p:sldLayoutId id="2147483661" r:id="rId8"/>
    <p:sldLayoutId id="2147483660" r:id="rId9"/>
    <p:sldLayoutId id="2147483659" r:id="rId10"/>
    <p:sldLayoutId id="214748365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2.jpe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153EA948-0924-42FE-A8DF-CAC487AF352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829909"/>
            <a:ext cx="9144000" cy="47773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副标题 2">
            <a:extLst>
              <a:ext uri="{FF2B5EF4-FFF2-40B4-BE49-F238E27FC236}">
                <a16:creationId xmlns:a16="http://schemas.microsoft.com/office/drawing/2014/main" id="{EB58CED6-D54C-4585-BF23-A322ABD041AA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3563884" y="1283044"/>
            <a:ext cx="2160244" cy="576060"/>
          </a:xfrm>
          <a:solidFill>
            <a:srgbClr val="00B0F0">
              <a:alpha val="50000"/>
            </a:srgbClr>
          </a:solidFill>
          <a:ln>
            <a:miter lim="800000"/>
          </a:ln>
        </p:spPr>
        <p:txBody>
          <a:bodyPr>
            <a:noAutofit/>
          </a:bodyPr>
          <a:lstStyle/>
          <a:p>
            <a:pPr marL="0" indent="0" algn="ctr">
              <a:buFont typeface="Wingdings 2" panose="05020102010507070707" pitchFamily="18" charset="2"/>
              <a:buNone/>
              <a:defRPr/>
            </a:pPr>
            <a:r>
              <a:rPr lang="en-US" altLang="zh-CN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Grammar</a:t>
            </a:r>
          </a:p>
        </p:txBody>
      </p:sp>
      <p:sp>
        <p:nvSpPr>
          <p:cNvPr id="3075" name="TextBox 4">
            <a:extLst>
              <a:ext uri="{FF2B5EF4-FFF2-40B4-BE49-F238E27FC236}">
                <a16:creationId xmlns:a16="http://schemas.microsoft.com/office/drawing/2014/main" id="{0D7824D9-6D85-4847-9342-60F4EE995A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476250"/>
            <a:ext cx="5329238" cy="646113"/>
          </a:xfrm>
          <a:prstGeom prst="rect">
            <a:avLst/>
          </a:prstGeom>
          <a:solidFill>
            <a:srgbClr val="00B0F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ea typeface="微软雅黑" panose="020B0503020204020204" pitchFamily="34" charset="-122"/>
              </a:rPr>
              <a:t>U</a:t>
            </a:r>
            <a:r>
              <a:rPr lang="en-US" altLang="zh-CN" sz="3600">
                <a:ea typeface="微软雅黑" panose="020B0503020204020204" pitchFamily="34" charset="-122"/>
              </a:rPr>
              <a:t>nit 1 People Around Us</a:t>
            </a:r>
            <a:endParaRPr lang="zh-CN" altLang="en-US" sz="3600" b="1"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>
            <a:extLst>
              <a:ext uri="{FF2B5EF4-FFF2-40B4-BE49-F238E27FC236}">
                <a16:creationId xmlns:a16="http://schemas.microsoft.com/office/drawing/2014/main" id="{0B297114-B9D1-4EDA-A83A-AAA474EC901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3632200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3" name="直接连接符 8">
            <a:extLst>
              <a:ext uri="{FF2B5EF4-FFF2-40B4-BE49-F238E27FC236}">
                <a16:creationId xmlns:a16="http://schemas.microsoft.com/office/drawing/2014/main" id="{43FA5D5A-EC5B-4054-BF18-32861590245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118100" y="5462588"/>
            <a:ext cx="2232025" cy="0"/>
          </a:xfrm>
          <a:prstGeom prst="line">
            <a:avLst/>
          </a:prstGeom>
          <a:noFill/>
          <a:ln w="12700">
            <a:solidFill>
              <a:srgbClr val="80008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>
            <a:extLst>
              <a:ext uri="{FF2B5EF4-FFF2-40B4-BE49-F238E27FC236}">
                <a16:creationId xmlns:a16="http://schemas.microsoft.com/office/drawing/2014/main" id="{707C9BE1-4A63-4A65-AF2B-A7C4EA13B0C5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1833563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9" name="直接连接符 8">
            <a:extLst>
              <a:ext uri="{FF2B5EF4-FFF2-40B4-BE49-F238E27FC236}">
                <a16:creationId xmlns:a16="http://schemas.microsoft.com/office/drawing/2014/main" id="{53658FB2-0AEE-419C-9BCA-793C738A797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4470400"/>
            <a:ext cx="2232025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>
            <a:extLst>
              <a:ext uri="{FF2B5EF4-FFF2-40B4-BE49-F238E27FC236}">
                <a16:creationId xmlns:a16="http://schemas.microsoft.com/office/drawing/2014/main" id="{6F19804A-2AE7-4DE0-8A13-7FA6FD6F39E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2751138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>
            <a:extLst>
              <a:ext uri="{FF2B5EF4-FFF2-40B4-BE49-F238E27FC236}">
                <a16:creationId xmlns:a16="http://schemas.microsoft.com/office/drawing/2014/main" id="{617EA288-7900-4AE4-8154-0A63E48363F5}"/>
              </a:ext>
            </a:extLst>
          </p:cNvPr>
          <p:cNvSpPr/>
          <p:nvPr/>
        </p:nvSpPr>
        <p:spPr>
          <a:xfrm rot="20563910" flipH="1">
            <a:off x="3276079" y="1919237"/>
            <a:ext cx="1625369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>
            <a:extLst>
              <a:ext uri="{FF2B5EF4-FFF2-40B4-BE49-F238E27FC236}">
                <a16:creationId xmlns:a16="http://schemas.microsoft.com/office/drawing/2014/main" id="{C53E925B-199E-4D2A-988F-D75F8B757140}"/>
              </a:ext>
            </a:extLst>
          </p:cNvPr>
          <p:cNvSpPr/>
          <p:nvPr/>
        </p:nvSpPr>
        <p:spPr>
          <a:xfrm rot="1326258">
            <a:off x="3806723" y="2819094"/>
            <a:ext cx="1625369" cy="1625373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" name="环形箭头 19">
            <a:extLst>
              <a:ext uri="{FF2B5EF4-FFF2-40B4-BE49-F238E27FC236}">
                <a16:creationId xmlns:a16="http://schemas.microsoft.com/office/drawing/2014/main" id="{0716E853-3526-41F7-AA6D-4AA24E720912}"/>
              </a:ext>
            </a:extLst>
          </p:cNvPr>
          <p:cNvSpPr/>
          <p:nvPr/>
        </p:nvSpPr>
        <p:spPr>
          <a:xfrm rot="20563910" flipH="1">
            <a:off x="3207642" y="3657010"/>
            <a:ext cx="1625374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2" name="空心弧 21">
            <a:extLst>
              <a:ext uri="{FF2B5EF4-FFF2-40B4-BE49-F238E27FC236}">
                <a16:creationId xmlns:a16="http://schemas.microsoft.com/office/drawing/2014/main" id="{A2148753-0D0C-4DB8-945E-195F5F8F07A2}"/>
              </a:ext>
            </a:extLst>
          </p:cNvPr>
          <p:cNvSpPr/>
          <p:nvPr/>
        </p:nvSpPr>
        <p:spPr>
          <a:xfrm rot="3375582">
            <a:off x="3853678" y="4711580"/>
            <a:ext cx="1395503" cy="1395503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gradFill flip="none" rotWithShape="1">
            <a:gsLst>
              <a:gs pos="0">
                <a:srgbClr val="CC0099"/>
              </a:gs>
              <a:gs pos="100000">
                <a:srgbClr val="9900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" name="环形箭头 23">
            <a:extLst>
              <a:ext uri="{FF2B5EF4-FFF2-40B4-BE49-F238E27FC236}">
                <a16:creationId xmlns:a16="http://schemas.microsoft.com/office/drawing/2014/main" id="{632F46A0-1962-4EDE-9AD5-BB15FDB9D298}"/>
              </a:ext>
            </a:extLst>
          </p:cNvPr>
          <p:cNvSpPr/>
          <p:nvPr/>
        </p:nvSpPr>
        <p:spPr>
          <a:xfrm rot="1326258">
            <a:off x="3792605" y="997452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347966A-9163-4914-8C85-70697C9747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5150" y="1487488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3548C06-490D-45E2-BC6F-94E5A37D1D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4925" y="2363788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B18DB33-8C1D-4EDA-B29E-3D0F1F48F4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0863" y="3230563"/>
            <a:ext cx="48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5D328A5-E857-4880-A53B-1CA2911986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6663" y="4117975"/>
            <a:ext cx="487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4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1C88C93-0346-4585-8ABC-54ADFDE37D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4825" y="5072063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5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4112" name="TextBox 32">
            <a:extLst>
              <a:ext uri="{FF2B5EF4-FFF2-40B4-BE49-F238E27FC236}">
                <a16:creationId xmlns:a16="http://schemas.microsoft.com/office/drawing/2014/main" id="{56AD0764-B298-4A59-9824-17E4E180A2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>
            <a:extLst>
              <a:ext uri="{FF2B5EF4-FFF2-40B4-BE49-F238E27FC236}">
                <a16:creationId xmlns:a16="http://schemas.microsoft.com/office/drawing/2014/main" id="{D3B7A4AA-E8A0-4337-A67C-FFD9A6254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1320800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>
            <a:extLst>
              <a:ext uri="{FF2B5EF4-FFF2-40B4-BE49-F238E27FC236}">
                <a16:creationId xmlns:a16="http://schemas.microsoft.com/office/drawing/2014/main" id="{E5CB6157-C060-48F1-803B-6284B63634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2257425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>
            <a:extLst>
              <a:ext uri="{FF2B5EF4-FFF2-40B4-BE49-F238E27FC236}">
                <a16:creationId xmlns:a16="http://schemas.microsoft.com/office/drawing/2014/main" id="{B4ABF8DF-D9F8-46F5-A527-56864BBE7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1288" y="3122613"/>
            <a:ext cx="2663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>
            <a:extLst>
              <a:ext uri="{FF2B5EF4-FFF2-40B4-BE49-F238E27FC236}">
                <a16:creationId xmlns:a16="http://schemas.microsoft.com/office/drawing/2014/main" id="{6601F8EF-02D3-4C88-B4F1-0E4CDFC90A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3933825"/>
            <a:ext cx="25193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>
            <a:extLst>
              <a:ext uri="{FF2B5EF4-FFF2-40B4-BE49-F238E27FC236}">
                <a16:creationId xmlns:a16="http://schemas.microsoft.com/office/drawing/2014/main" id="{1BBEB663-A131-493A-A605-3E8130511E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4941888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6" grpId="0"/>
      <p:bldP spid="39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4FDBAF54-9BDB-4496-9ADD-F0ACD9714987}"/>
              </a:ext>
            </a:extLst>
          </p:cNvPr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5122" name="TextBox 4">
            <a:extLst>
              <a:ext uri="{FF2B5EF4-FFF2-40B4-BE49-F238E27FC236}">
                <a16:creationId xmlns:a16="http://schemas.microsoft.com/office/drawing/2014/main" id="{74A5241A-AEE5-428B-BBD5-C64AB13D88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1475" y="3414713"/>
            <a:ext cx="34718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文本框 2">
            <a:extLst>
              <a:ext uri="{FF2B5EF4-FFF2-40B4-BE49-F238E27FC236}">
                <a16:creationId xmlns:a16="http://schemas.microsoft.com/office/drawing/2014/main" id="{02DC227D-0C32-4B4F-81FD-CD04F39933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7013" y="1989138"/>
            <a:ext cx="6254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/>
              <a:t>.</a:t>
            </a:r>
          </a:p>
        </p:txBody>
      </p:sp>
      <p:pic>
        <p:nvPicPr>
          <p:cNvPr id="6146" name="图片 7" descr="C:\Users\Administrator\Desktop\u1 Grammar\story book.gifstory book">
            <a:extLst>
              <a:ext uri="{FF2B5EF4-FFF2-40B4-BE49-F238E27FC236}">
                <a16:creationId xmlns:a16="http://schemas.microsoft.com/office/drawing/2014/main" id="{8B122257-7CD2-423E-9BEF-584443CD0B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908050"/>
            <a:ext cx="2536825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文本框 10">
            <a:extLst>
              <a:ext uri="{FF2B5EF4-FFF2-40B4-BE49-F238E27FC236}">
                <a16:creationId xmlns:a16="http://schemas.microsoft.com/office/drawing/2014/main" id="{6CBBEEAA-913A-46FF-A42A-69433F1996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4149725"/>
            <a:ext cx="561181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My mother told me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latin typeface="Times New Roman" panose="02020603050405020304" pitchFamily="18" charset="0"/>
              </a:rPr>
              <a:t> story yesterday.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8" name="文本框 3">
            <a:extLst>
              <a:ext uri="{FF2B5EF4-FFF2-40B4-BE49-F238E27FC236}">
                <a16:creationId xmlns:a16="http://schemas.microsoft.com/office/drawing/2014/main" id="{6D5740D6-3716-44FD-980D-18848EAD46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538" y="4724400"/>
            <a:ext cx="4978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story is about three little pigs. 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6" name="直接箭头连接符 15">
            <a:extLst>
              <a:ext uri="{FF2B5EF4-FFF2-40B4-BE49-F238E27FC236}">
                <a16:creationId xmlns:a16="http://schemas.microsoft.com/office/drawing/2014/main" id="{F978F0A1-264C-4DE0-9EAA-9ACA01D53FC6}"/>
              </a:ext>
            </a:extLst>
          </p:cNvPr>
          <p:cNvCxnSpPr/>
          <p:nvPr/>
        </p:nvCxnSpPr>
        <p:spPr>
          <a:xfrm flipV="1">
            <a:off x="5292725" y="3429000"/>
            <a:ext cx="503238" cy="863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16E0C709-424C-425F-ACBF-4236B2932E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2044700"/>
            <a:ext cx="5113338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1.story </a:t>
            </a:r>
            <a:r>
              <a:rPr lang="zh-CN" altLang="en-US" sz="2800">
                <a:latin typeface="Times New Roman" panose="02020603050405020304" pitchFamily="18" charset="0"/>
              </a:rPr>
              <a:t>出现了几次？</a:t>
            </a:r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</a:rPr>
              <a:t>2.</a:t>
            </a:r>
            <a:r>
              <a:rPr lang="zh-CN" altLang="en-US" sz="2800">
                <a:latin typeface="Times New Roman" panose="02020603050405020304" pitchFamily="18" charset="0"/>
              </a:rPr>
              <a:t>第一次出现前面用了什么冠词？</a:t>
            </a:r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</a:rPr>
              <a:t>3.</a:t>
            </a:r>
            <a:r>
              <a:rPr lang="zh-CN" altLang="en-US" sz="2800">
                <a:latin typeface="Times New Roman" panose="02020603050405020304" pitchFamily="18" charset="0"/>
              </a:rPr>
              <a:t>第二次出现前面用了什么冠词？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31C99383-1840-4CFB-A63D-FA0D33A83547}"/>
              </a:ext>
            </a:extLst>
          </p:cNvPr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8194" name="TextBox 4">
            <a:extLst>
              <a:ext uri="{FF2B5EF4-FFF2-40B4-BE49-F238E27FC236}">
                <a16:creationId xmlns:a16="http://schemas.microsoft.com/office/drawing/2014/main" id="{89B4FF27-83A6-4541-AB05-64F145F4EE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3414713"/>
            <a:ext cx="488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标题 5">
            <a:extLst>
              <a:ext uri="{FF2B5EF4-FFF2-40B4-BE49-F238E27FC236}">
                <a16:creationId xmlns:a16="http://schemas.microsoft.com/office/drawing/2014/main" id="{368EB21C-EBD8-47D0-9D6F-C43988BA08D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981075"/>
            <a:ext cx="7559675" cy="471488"/>
          </a:xfrm>
        </p:spPr>
        <p:txBody>
          <a:bodyPr/>
          <a:lstStyle/>
          <a:p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</a:rPr>
              <a:t>Look at the example and try to make a sentence</a:t>
            </a:r>
            <a:endParaRPr lang="en-US" altLang="zh-CN" sz="2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18" name="内容占位符 1">
            <a:extLst>
              <a:ext uri="{FF2B5EF4-FFF2-40B4-BE49-F238E27FC236}">
                <a16:creationId xmlns:a16="http://schemas.microsoft.com/office/drawing/2014/main" id="{BFD40D04-8325-4475-9F82-6A89B5571CF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1557338"/>
            <a:ext cx="6985000" cy="795337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man, woman, bus, short, tall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内容占位符 1">
            <a:extLst>
              <a:ext uri="{FF2B5EF4-FFF2-40B4-BE49-F238E27FC236}">
                <a16:creationId xmlns:a16="http://schemas.microsoft.com/office/drawing/2014/main" id="{CE0A045F-8608-4D0A-8351-9E00BA91CC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2136775"/>
            <a:ext cx="6985000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latin typeface="Times New Roman" panose="02020603050405020304" pitchFamily="18" charset="0"/>
              </a:rPr>
              <a:t> man and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latin typeface="Times New Roman" panose="02020603050405020304" pitchFamily="18" charset="0"/>
              </a:rPr>
              <a:t> woman got on a bus. 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man was short but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</a:t>
            </a:r>
            <a:r>
              <a:rPr lang="en-US" altLang="zh-CN" sz="2800">
                <a:latin typeface="Times New Roman" panose="02020603050405020304" pitchFamily="18" charset="0"/>
              </a:rPr>
              <a:t>woman was tall.</a:t>
            </a:r>
            <a:br>
              <a:rPr lang="en-US" altLang="zh-CN" sz="2800">
                <a:latin typeface="Times New Roman" panose="02020603050405020304" pitchFamily="18" charset="0"/>
              </a:rPr>
            </a:b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9220" name="文本框 7">
            <a:extLst>
              <a:ext uri="{FF2B5EF4-FFF2-40B4-BE49-F238E27FC236}">
                <a16:creationId xmlns:a16="http://schemas.microsoft.com/office/drawing/2014/main" id="{436648BB-45D0-457B-AE36-91E440735C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575" y="3455988"/>
            <a:ext cx="79787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</a:rPr>
              <a:t>1. boy,  his mother,  train,  fat,  thin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9">
            <a:extLst>
              <a:ext uri="{FF2B5EF4-FFF2-40B4-BE49-F238E27FC236}">
                <a16:creationId xmlns:a16="http://schemas.microsoft.com/office/drawing/2014/main" id="{10768363-34C0-4252-8D45-7A6C0805A2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987800"/>
            <a:ext cx="695642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latin typeface="Times New Roman" panose="02020603050405020304" pitchFamily="18" charset="0"/>
              </a:rPr>
              <a:t> boy and his mother got on a train. </a:t>
            </a:r>
          </a:p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boy was fat but his mother was thin.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文本框 7">
            <a:extLst>
              <a:ext uri="{FF2B5EF4-FFF2-40B4-BE49-F238E27FC236}">
                <a16:creationId xmlns:a16="http://schemas.microsoft.com/office/drawing/2014/main" id="{2AF7F7B2-CDC1-4EFF-9A53-6CB49FE268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575" y="1341438"/>
            <a:ext cx="84836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</a:rPr>
              <a:t>2. old woman, young woman, plane, smiling, laughing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10">
            <a:extLst>
              <a:ext uri="{FF2B5EF4-FFF2-40B4-BE49-F238E27FC236}">
                <a16:creationId xmlns:a16="http://schemas.microsoft.com/office/drawing/2014/main" id="{C380FBF1-BCE9-42AA-960C-47C22C0F1A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063" y="1933575"/>
            <a:ext cx="86804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An</a:t>
            </a:r>
            <a:r>
              <a:rPr lang="en-US" altLang="zh-CN" sz="2800">
                <a:latin typeface="Times New Roman" panose="02020603050405020304" pitchFamily="18" charset="0"/>
              </a:rPr>
              <a:t> old woman and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latin typeface="Times New Roman" panose="02020603050405020304" pitchFamily="18" charset="0"/>
              </a:rPr>
              <a:t> young woman got on a plane. </a:t>
            </a:r>
          </a:p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old woman was smiling and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young woman is laughing.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3" name="文本框 7">
            <a:extLst>
              <a:ext uri="{FF2B5EF4-FFF2-40B4-BE49-F238E27FC236}">
                <a16:creationId xmlns:a16="http://schemas.microsoft.com/office/drawing/2014/main" id="{21D72697-325A-4483-A2F7-6A8AD22F81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575" y="3484563"/>
            <a:ext cx="7978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</a:rPr>
              <a:t>3. actor,  doctor,  taxi,  talking,  listening 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1">
            <a:extLst>
              <a:ext uri="{FF2B5EF4-FFF2-40B4-BE49-F238E27FC236}">
                <a16:creationId xmlns:a16="http://schemas.microsoft.com/office/drawing/2014/main" id="{80F3DF89-7273-4010-B7FF-6601A0D927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013" y="4149725"/>
            <a:ext cx="8051800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An </a:t>
            </a:r>
            <a:r>
              <a:rPr lang="en-US" altLang="zh-CN" sz="2800">
                <a:latin typeface="Times New Roman" panose="02020603050405020304" pitchFamily="18" charset="0"/>
              </a:rPr>
              <a:t>actor and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latin typeface="Times New Roman" panose="02020603050405020304" pitchFamily="18" charset="0"/>
              </a:rPr>
              <a:t> doctor got into a taxi. </a:t>
            </a:r>
          </a:p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actor was talking and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</a:t>
            </a:r>
            <a:r>
              <a:rPr lang="en-US" altLang="zh-CN" sz="2800">
                <a:latin typeface="Times New Roman" panose="02020603050405020304" pitchFamily="18" charset="0"/>
              </a:rPr>
              <a:t>doctor was listening.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AA622F4-25A2-49DE-B2FA-BB283A280E36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1266" name="TextBox 4">
            <a:extLst>
              <a:ext uri="{FF2B5EF4-FFF2-40B4-BE49-F238E27FC236}">
                <a16:creationId xmlns:a16="http://schemas.microsoft.com/office/drawing/2014/main" id="{1AD700BE-3C4B-4378-962C-855813D4FC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7713" y="3414713"/>
            <a:ext cx="5673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2">
            <a:extLst>
              <a:ext uri="{FF2B5EF4-FFF2-40B4-BE49-F238E27FC236}">
                <a16:creationId xmlns:a16="http://schemas.microsoft.com/office/drawing/2014/main" id="{EA71F6D6-EE6A-4C6F-ABFB-2C03EB5EC78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7950" y="1401763"/>
            <a:ext cx="8434388" cy="1357312"/>
          </a:xfrm>
        </p:spPr>
        <p:txBody>
          <a:bodyPr/>
          <a:lstStyle/>
          <a:p>
            <a:pPr algn="just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>
                <a:latin typeface="Times New Roman" panose="02020603050405020304" pitchFamily="18" charset="0"/>
              </a:rPr>
              <a:t>   </a:t>
            </a:r>
            <a:r>
              <a:rPr lang="en-US" altLang="zh-CN" sz="2800">
                <a:latin typeface="Times New Roman" panose="02020603050405020304" pitchFamily="18" charset="0"/>
              </a:rPr>
              <a:t>We often use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 i="1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or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an</a:t>
            </a:r>
            <a:r>
              <a:rPr lang="en-US" altLang="zh-CN" sz="2800" i="1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in front of a singular, countable noun when </a:t>
            </a:r>
            <a:r>
              <a:rPr lang="en-US" altLang="zh-CN" sz="2800" u="sng">
                <a:latin typeface="Times New Roman" panose="02020603050405020304" pitchFamily="18" charset="0"/>
              </a:rPr>
              <a:t>we mention it for the first time. </a:t>
            </a:r>
            <a:r>
              <a:rPr lang="en-US" altLang="zh-CN" sz="2800">
                <a:latin typeface="Times New Roman" panose="02020603050405020304" pitchFamily="18" charset="0"/>
              </a:rPr>
              <a:t>Then we use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 i="1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before the noun when </a:t>
            </a:r>
            <a:r>
              <a:rPr lang="en-US" altLang="zh-CN" sz="2800" u="sng">
                <a:latin typeface="Times New Roman" panose="02020603050405020304" pitchFamily="18" charset="0"/>
              </a:rPr>
              <a:t>we mention it again.</a:t>
            </a:r>
            <a:endParaRPr lang="zh-CN" altLang="en-US" sz="2800" u="sng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90" name="Rectangle 5">
            <a:extLst>
              <a:ext uri="{FF2B5EF4-FFF2-40B4-BE49-F238E27FC236}">
                <a16:creationId xmlns:a16="http://schemas.microsoft.com/office/drawing/2014/main" id="{3DE4B82A-DA09-4BB4-B790-B95499D942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857250"/>
            <a:ext cx="5545137" cy="411163"/>
          </a:xfrm>
        </p:spPr>
        <p:txBody>
          <a:bodyPr/>
          <a:lstStyle/>
          <a:p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</a:rPr>
              <a:t>A. The definite article </a:t>
            </a:r>
            <a:r>
              <a:rPr lang="en-US" altLang="zh-CN" sz="3400" b="1" i="1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endParaRPr lang="en-US" altLang="zh-CN" sz="3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7A34FDB1-5564-438D-9761-9A62942FBD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2636838"/>
            <a:ext cx="8434388" cy="114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600">
                <a:latin typeface="Times New Roman" panose="02020603050405020304" pitchFamily="18" charset="0"/>
              </a:rPr>
              <a:t>   </a:t>
            </a:r>
            <a:r>
              <a:rPr lang="en-US" altLang="zh-CN" sz="2800">
                <a:latin typeface="Comic Sans MS" panose="030F0702030302020204" pitchFamily="66" charset="0"/>
              </a:rPr>
              <a:t>Sara found </a:t>
            </a: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an </a:t>
            </a:r>
            <a:r>
              <a:rPr lang="en-US" altLang="zh-CN" sz="2800">
                <a:latin typeface="Comic Sans MS" panose="030F0702030302020204" pitchFamily="66" charset="0"/>
              </a:rPr>
              <a:t>interesting photo yesterday. 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Comic Sans MS" panose="030F0702030302020204" pitchFamily="66" charset="0"/>
              </a:rPr>
              <a:t>  </a:t>
            </a: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The </a:t>
            </a:r>
            <a:r>
              <a:rPr lang="en-US" altLang="zh-CN" sz="2800">
                <a:latin typeface="Comic Sans MS" panose="030F0702030302020204" pitchFamily="66" charset="0"/>
              </a:rPr>
              <a:t>photo was of her grandpa.</a:t>
            </a:r>
            <a:endParaRPr lang="zh-CN" altLang="en-US" sz="2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12292" name="Rectangle 2">
            <a:extLst>
              <a:ext uri="{FF2B5EF4-FFF2-40B4-BE49-F238E27FC236}">
                <a16:creationId xmlns:a16="http://schemas.microsoft.com/office/drawing/2014/main" id="{2BC10C4C-9B87-4013-8171-137186A47D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3976688"/>
            <a:ext cx="86868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800">
                <a:latin typeface="Times New Roman" panose="02020603050405020304" pitchFamily="18" charset="0"/>
              </a:rPr>
              <a:t>   We also use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 i="1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to talk about </a:t>
            </a:r>
            <a:r>
              <a:rPr lang="en-US" altLang="zh-CN" sz="2800" u="sng">
                <a:latin typeface="Times New Roman" panose="02020603050405020304" pitchFamily="18" charset="0"/>
              </a:rPr>
              <a:t>something that is the only one of its kind.</a:t>
            </a:r>
            <a:endParaRPr lang="zh-CN" altLang="en-US" sz="2800" u="sng">
              <a:latin typeface="Times New Roman" panose="02020603050405020304" pitchFamily="18" charset="0"/>
            </a:endParaRPr>
          </a:p>
        </p:txBody>
      </p:sp>
      <p:sp>
        <p:nvSpPr>
          <p:cNvPr id="12293" name="Rectangle 2">
            <a:extLst>
              <a:ext uri="{FF2B5EF4-FFF2-40B4-BE49-F238E27FC236}">
                <a16:creationId xmlns:a16="http://schemas.microsoft.com/office/drawing/2014/main" id="{6B8773C3-D312-4F9F-96AB-76F6171932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763" y="4951413"/>
            <a:ext cx="8434387" cy="114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The</a:t>
            </a:r>
            <a:r>
              <a:rPr lang="en-US" altLang="zh-CN" sz="2800">
                <a:latin typeface="Comic Sans MS" panose="030F0702030302020204" pitchFamily="66" charset="0"/>
              </a:rPr>
              <a:t> Sun is shining brightly.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Comic Sans MS" panose="030F0702030302020204" pitchFamily="66" charset="0"/>
              </a:rPr>
              <a:t>There were lots of stars in </a:t>
            </a: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the</a:t>
            </a:r>
            <a:r>
              <a:rPr lang="en-US" altLang="zh-CN" sz="2800">
                <a:latin typeface="Comic Sans MS" panose="030F0702030302020204" pitchFamily="66" charset="0"/>
              </a:rPr>
              <a:t> sky last night.</a:t>
            </a:r>
          </a:p>
        </p:txBody>
      </p:sp>
      <p:cxnSp>
        <p:nvCxnSpPr>
          <p:cNvPr id="11" name="直接箭头连接符 10">
            <a:extLst>
              <a:ext uri="{FF2B5EF4-FFF2-40B4-BE49-F238E27FC236}">
                <a16:creationId xmlns:a16="http://schemas.microsoft.com/office/drawing/2014/main" id="{19931725-C142-4776-A06D-2D2B78D473E0}"/>
              </a:ext>
            </a:extLst>
          </p:cNvPr>
          <p:cNvCxnSpPr/>
          <p:nvPr/>
        </p:nvCxnSpPr>
        <p:spPr>
          <a:xfrm flipV="1">
            <a:off x="6804025" y="1390650"/>
            <a:ext cx="360363" cy="792163"/>
          </a:xfrm>
          <a:prstGeom prst="straightConnector1">
            <a:avLst/>
          </a:prstGeom>
          <a:ln>
            <a:solidFill>
              <a:srgbClr val="FF5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椭圆 12">
            <a:extLst>
              <a:ext uri="{FF2B5EF4-FFF2-40B4-BE49-F238E27FC236}">
                <a16:creationId xmlns:a16="http://schemas.microsoft.com/office/drawing/2014/main" id="{3766F9B7-0620-4057-91F5-FB336F285AB2}"/>
              </a:ext>
            </a:extLst>
          </p:cNvPr>
          <p:cNvSpPr/>
          <p:nvPr/>
        </p:nvSpPr>
        <p:spPr>
          <a:xfrm>
            <a:off x="6156325" y="620713"/>
            <a:ext cx="1871663" cy="769937"/>
          </a:xfrm>
          <a:prstGeom prst="ellipse">
            <a:avLst/>
          </a:prstGeom>
          <a:solidFill>
            <a:srgbClr val="FF5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2296" name="TextBox 13">
            <a:extLst>
              <a:ext uri="{FF2B5EF4-FFF2-40B4-BE49-F238E27FC236}">
                <a16:creationId xmlns:a16="http://schemas.microsoft.com/office/drawing/2014/main" id="{649CDABD-9B37-44D1-B212-D7221FAC4F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2225" y="847725"/>
            <a:ext cx="1584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 b="1">
                <a:solidFill>
                  <a:schemeClr val="bg1"/>
                </a:solidFill>
              </a:rPr>
              <a:t>第一次提到</a:t>
            </a:r>
          </a:p>
        </p:txBody>
      </p:sp>
      <p:cxnSp>
        <p:nvCxnSpPr>
          <p:cNvPr id="16" name="直接箭头连接符 15">
            <a:extLst>
              <a:ext uri="{FF2B5EF4-FFF2-40B4-BE49-F238E27FC236}">
                <a16:creationId xmlns:a16="http://schemas.microsoft.com/office/drawing/2014/main" id="{CAC388FC-EFBE-4BC0-A45F-FBC9FD101110}"/>
              </a:ext>
            </a:extLst>
          </p:cNvPr>
          <p:cNvCxnSpPr/>
          <p:nvPr/>
        </p:nvCxnSpPr>
        <p:spPr>
          <a:xfrm>
            <a:off x="7164388" y="2543175"/>
            <a:ext cx="360362" cy="504825"/>
          </a:xfrm>
          <a:prstGeom prst="straightConnector1">
            <a:avLst/>
          </a:prstGeom>
          <a:ln>
            <a:solidFill>
              <a:srgbClr val="FF5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椭圆 17">
            <a:extLst>
              <a:ext uri="{FF2B5EF4-FFF2-40B4-BE49-F238E27FC236}">
                <a16:creationId xmlns:a16="http://schemas.microsoft.com/office/drawing/2014/main" id="{BB8B1E5B-E933-4A7A-B91A-81D52B910A37}"/>
              </a:ext>
            </a:extLst>
          </p:cNvPr>
          <p:cNvSpPr/>
          <p:nvPr/>
        </p:nvSpPr>
        <p:spPr>
          <a:xfrm>
            <a:off x="6732588" y="3119438"/>
            <a:ext cx="1871662" cy="769937"/>
          </a:xfrm>
          <a:prstGeom prst="ellipse">
            <a:avLst/>
          </a:prstGeom>
          <a:solidFill>
            <a:srgbClr val="FF5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2299" name="TextBox 18">
            <a:extLst>
              <a:ext uri="{FF2B5EF4-FFF2-40B4-BE49-F238E27FC236}">
                <a16:creationId xmlns:a16="http://schemas.microsoft.com/office/drawing/2014/main" id="{28E82F1A-56F3-4FB5-BDA3-21F89C1CA3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48488" y="3344863"/>
            <a:ext cx="1584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 b="1">
                <a:solidFill>
                  <a:schemeClr val="bg1"/>
                </a:solidFill>
              </a:rPr>
              <a:t>第二次提到</a:t>
            </a:r>
          </a:p>
        </p:txBody>
      </p:sp>
      <p:cxnSp>
        <p:nvCxnSpPr>
          <p:cNvPr id="21" name="直接箭头连接符 20">
            <a:extLst>
              <a:ext uri="{FF2B5EF4-FFF2-40B4-BE49-F238E27FC236}">
                <a16:creationId xmlns:a16="http://schemas.microsoft.com/office/drawing/2014/main" id="{30B7CC57-789A-4952-93AB-2069501419D2}"/>
              </a:ext>
            </a:extLst>
          </p:cNvPr>
          <p:cNvCxnSpPr/>
          <p:nvPr/>
        </p:nvCxnSpPr>
        <p:spPr>
          <a:xfrm>
            <a:off x="6875463" y="4337050"/>
            <a:ext cx="217487" cy="338138"/>
          </a:xfrm>
          <a:prstGeom prst="straightConnector1">
            <a:avLst/>
          </a:prstGeom>
          <a:ln>
            <a:solidFill>
              <a:srgbClr val="FF5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>
            <a:extLst>
              <a:ext uri="{FF2B5EF4-FFF2-40B4-BE49-F238E27FC236}">
                <a16:creationId xmlns:a16="http://schemas.microsoft.com/office/drawing/2014/main" id="{80C4B30F-7A99-4E31-B25F-F75D1BF6E738}"/>
              </a:ext>
            </a:extLst>
          </p:cNvPr>
          <p:cNvSpPr/>
          <p:nvPr/>
        </p:nvSpPr>
        <p:spPr>
          <a:xfrm>
            <a:off x="6300788" y="4675188"/>
            <a:ext cx="1871662" cy="769937"/>
          </a:xfrm>
          <a:prstGeom prst="ellipse">
            <a:avLst/>
          </a:prstGeom>
          <a:solidFill>
            <a:srgbClr val="FF5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2302" name="TextBox 22">
            <a:extLst>
              <a:ext uri="{FF2B5EF4-FFF2-40B4-BE49-F238E27FC236}">
                <a16:creationId xmlns:a16="http://schemas.microsoft.com/office/drawing/2014/main" id="{ACC948C6-C246-452B-8290-B43EC7F6F8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3663" y="4695825"/>
            <a:ext cx="15843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 b="1">
                <a:solidFill>
                  <a:schemeClr val="bg1"/>
                </a:solidFill>
              </a:rPr>
              <a:t>世界上独一无二的事物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8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矩形 9">
            <a:extLst>
              <a:ext uri="{FF2B5EF4-FFF2-40B4-BE49-F238E27FC236}">
                <a16:creationId xmlns:a16="http://schemas.microsoft.com/office/drawing/2014/main" id="{57521619-9666-4196-AA9F-DA7D2D8CB3CB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325938" y="3101975"/>
            <a:ext cx="357187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3200" b="1">
              <a:solidFill>
                <a:schemeClr val="accent1"/>
              </a:solidFill>
              <a:sym typeface="Arial" panose="020B0604020202020204" pitchFamily="34" charset="0"/>
            </a:endParaRPr>
          </a:p>
        </p:txBody>
      </p:sp>
      <p:sp>
        <p:nvSpPr>
          <p:cNvPr id="13314" name="文本框 2">
            <a:extLst>
              <a:ext uri="{FF2B5EF4-FFF2-40B4-BE49-F238E27FC236}">
                <a16:creationId xmlns:a16="http://schemas.microsoft.com/office/drawing/2014/main" id="{DFE68871-8D90-4364-8CEC-345D345CB9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7013" y="1936750"/>
            <a:ext cx="6254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/>
              <a:t>.</a:t>
            </a:r>
          </a:p>
        </p:txBody>
      </p:sp>
      <p:pic>
        <p:nvPicPr>
          <p:cNvPr id="6" name="图片 5" descr="C:\Users\Administrator\Desktop\u1 Grammar\story book.gifstory book">
            <a:extLst>
              <a:ext uri="{FF2B5EF4-FFF2-40B4-BE49-F238E27FC236}">
                <a16:creationId xmlns:a16="http://schemas.microsoft.com/office/drawing/2014/main" id="{AF44C510-2F32-477D-9B66-CF5226CD84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25538"/>
            <a:ext cx="1512888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937213C5-F76B-417B-8B14-4CD73EB53D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469900"/>
            <a:ext cx="624205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en-US" altLang="zh-CN" sz="2400">
              <a:solidFill>
                <a:srgbClr val="000000"/>
              </a:solidFill>
            </a:endParaRPr>
          </a:p>
          <a:p>
            <a:r>
              <a:rPr lang="en-US" altLang="zh-CN" sz="3600">
                <a:solidFill>
                  <a:srgbClr val="000000"/>
                </a:solidFill>
              </a:rPr>
              <a:t>        </a:t>
            </a:r>
            <a:r>
              <a:rPr lang="en-US" altLang="zh-CN" sz="3600">
                <a:solidFill>
                  <a:srgbClr val="21B2C9"/>
                </a:solidFill>
              </a:rPr>
              <a:t>      </a:t>
            </a:r>
            <a:r>
              <a:rPr lang="en-US" altLang="zh-CN" sz="2800">
                <a:latin typeface="Times New Roman" panose="02020603050405020304" pitchFamily="18" charset="0"/>
              </a:rPr>
              <a:t>story is about three little pigs.</a:t>
            </a:r>
            <a:endParaRPr lang="en-US" altLang="zh-CN" sz="3600">
              <a:latin typeface="Times New Roman" panose="02020603050405020304" pitchFamily="18" charset="0"/>
            </a:endParaRPr>
          </a:p>
          <a:p>
            <a:r>
              <a:rPr lang="en-US" altLang="zh-CN" sz="2800">
                <a:solidFill>
                  <a:srgbClr val="000000"/>
                </a:solidFill>
              </a:rPr>
              <a:t>  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286B0964-8C9A-4DE7-9A4A-F0622C003E23}"/>
              </a:ext>
            </a:extLst>
          </p:cNvPr>
          <p:cNvCxnSpPr/>
          <p:nvPr/>
        </p:nvCxnSpPr>
        <p:spPr>
          <a:xfrm flipV="1">
            <a:off x="2332038" y="1404938"/>
            <a:ext cx="1204912" cy="7937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:a16="http://schemas.microsoft.com/office/drawing/2014/main" id="{4AD97A53-90DA-4885-8427-88A3F183A9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9888" y="962025"/>
            <a:ext cx="4826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方正舒体" panose="02010601030101010101" pitchFamily="2" charset="-122"/>
              </a:rPr>
              <a:t>/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6C837853-BDE1-4CCD-B93D-39DCAECF1C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0550" y="962025"/>
            <a:ext cx="5588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A?</a:t>
            </a:r>
            <a:endParaRPr lang="en-US" altLang="zh-CN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D17D1F2E-CF72-42BB-952B-0A8CA5391B72}"/>
              </a:ext>
            </a:extLst>
          </p:cNvPr>
          <p:cNvCxnSpPr/>
          <p:nvPr/>
        </p:nvCxnSpPr>
        <p:spPr>
          <a:xfrm>
            <a:off x="3119438" y="958850"/>
            <a:ext cx="395287" cy="454025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>
            <a:extLst>
              <a:ext uri="{FF2B5EF4-FFF2-40B4-BE49-F238E27FC236}">
                <a16:creationId xmlns:a16="http://schemas.microsoft.com/office/drawing/2014/main" id="{F332180F-56D7-4253-9C53-F623496E47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513" y="942975"/>
            <a:ext cx="7889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The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63A54407-0524-4121-AB93-C7E1C7D5B2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1325" y="1844675"/>
            <a:ext cx="25733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● The 1</a:t>
            </a:r>
            <a:r>
              <a:rPr lang="en-US" altLang="zh-CN" sz="2800" b="1" baseline="30000">
                <a:latin typeface="Times New Roman" panose="02020603050405020304" pitchFamily="18" charset="0"/>
              </a:rPr>
              <a:t>ST</a:t>
            </a:r>
            <a:r>
              <a:rPr lang="en-US" altLang="zh-CN" sz="2800">
                <a:latin typeface="Times New Roman" panose="02020603050405020304" pitchFamily="18" charset="0"/>
              </a:rPr>
              <a:t> time: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168EF23C-1D87-44D6-A1B0-6E795E6FA7AB}"/>
              </a:ext>
            </a:extLst>
          </p:cNvPr>
          <p:cNvSpPr/>
          <p:nvPr/>
        </p:nvSpPr>
        <p:spPr>
          <a:xfrm>
            <a:off x="4683125" y="1773238"/>
            <a:ext cx="719138" cy="517525"/>
          </a:xfrm>
          <a:prstGeom prst="rect">
            <a:avLst/>
          </a:prstGeom>
          <a:noFill/>
          <a:ln w="34925" cmpd="sng">
            <a:solidFill>
              <a:srgbClr val="0000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C48BE00A-9BAD-4CD1-A66E-E5F79B9A9F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4550" y="1825625"/>
            <a:ext cx="7810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a/an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38012DFA-7E3F-4113-AF17-8169E7A8F4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7950" y="1825625"/>
            <a:ext cx="6223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the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CCDCA655-5DD1-4624-938C-0A71B33F6950}"/>
              </a:ext>
            </a:extLst>
          </p:cNvPr>
          <p:cNvSpPr/>
          <p:nvPr/>
        </p:nvSpPr>
        <p:spPr>
          <a:xfrm>
            <a:off x="6403975" y="1758950"/>
            <a:ext cx="720725" cy="517525"/>
          </a:xfrm>
          <a:prstGeom prst="rect">
            <a:avLst/>
          </a:prstGeom>
          <a:noFill/>
          <a:ln w="34925" cmpd="sng">
            <a:solidFill>
              <a:srgbClr val="0000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A1E8FB83-F5C6-4DEF-9991-30695518F1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2617788"/>
            <a:ext cx="3736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● The 2</a:t>
            </a:r>
            <a:r>
              <a:rPr lang="en-US" altLang="zh-CN" sz="2800" baseline="30000">
                <a:latin typeface="Times New Roman" panose="02020603050405020304" pitchFamily="18" charset="0"/>
              </a:rPr>
              <a:t>nd</a:t>
            </a:r>
            <a:r>
              <a:rPr lang="en-US" altLang="zh-CN" sz="2800">
                <a:latin typeface="Times New Roman" panose="02020603050405020304" pitchFamily="18" charset="0"/>
              </a:rPr>
              <a:t> time or more: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E4EBC379-F792-48F1-870B-41D58B12D735}"/>
              </a:ext>
            </a:extLst>
          </p:cNvPr>
          <p:cNvSpPr txBox="1"/>
          <p:nvPr/>
        </p:nvSpPr>
        <p:spPr>
          <a:xfrm rot="780000">
            <a:off x="4020163" y="1394572"/>
            <a:ext cx="604607" cy="1107996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>
              <a:buFontTx/>
              <a:buNone/>
              <a:defRPr/>
            </a:pPr>
            <a:r>
              <a:rPr lang="zh-CN" altLang="en-US" sz="6600" b="1" i="1" dirty="0">
                <a:solidFill>
                  <a:srgbClr val="FF0000"/>
                </a:solidFill>
              </a:rPr>
              <a:t>√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7BDA4543-3E67-4FA6-BEB9-7F87C3C488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2488" y="2617788"/>
            <a:ext cx="7794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a/an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6CB20527-231F-487E-ABF5-09FEF21E0DBB}"/>
              </a:ext>
            </a:extLst>
          </p:cNvPr>
          <p:cNvSpPr/>
          <p:nvPr/>
        </p:nvSpPr>
        <p:spPr>
          <a:xfrm>
            <a:off x="5973763" y="2622550"/>
            <a:ext cx="720725" cy="519113"/>
          </a:xfrm>
          <a:prstGeom prst="rect">
            <a:avLst/>
          </a:prstGeom>
          <a:noFill/>
          <a:ln w="34925" cmpd="sng">
            <a:solidFill>
              <a:srgbClr val="0000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0B26B4EE-131B-4865-95AA-DD0FBB8677A8}"/>
              </a:ext>
            </a:extLst>
          </p:cNvPr>
          <p:cNvSpPr/>
          <p:nvPr/>
        </p:nvSpPr>
        <p:spPr>
          <a:xfrm>
            <a:off x="7462838" y="2592388"/>
            <a:ext cx="720725" cy="519112"/>
          </a:xfrm>
          <a:prstGeom prst="rect">
            <a:avLst/>
          </a:prstGeom>
          <a:noFill/>
          <a:ln w="34925" cmpd="sng">
            <a:solidFill>
              <a:srgbClr val="0000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603E8674-BCE2-47A1-B418-BAAD024FAB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78713" y="2617788"/>
            <a:ext cx="6223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the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23055807-06D7-4FC3-8A94-479083D07857}"/>
              </a:ext>
            </a:extLst>
          </p:cNvPr>
          <p:cNvSpPr txBox="1"/>
          <p:nvPr/>
        </p:nvSpPr>
        <p:spPr>
          <a:xfrm rot="780000">
            <a:off x="6864464" y="2297786"/>
            <a:ext cx="649538" cy="1107996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>
              <a:buFontTx/>
              <a:buNone/>
              <a:defRPr/>
            </a:pPr>
            <a:r>
              <a:rPr lang="zh-CN" altLang="en-US" sz="6600" b="1" i="1" dirty="0">
                <a:solidFill>
                  <a:srgbClr val="FF0000"/>
                </a:solidFill>
              </a:rPr>
              <a:t>√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4D264135-2C25-4869-9E3F-383E8D9E3680}"/>
              </a:ext>
            </a:extLst>
          </p:cNvPr>
          <p:cNvSpPr/>
          <p:nvPr/>
        </p:nvSpPr>
        <p:spPr>
          <a:xfrm>
            <a:off x="5889625" y="1758950"/>
            <a:ext cx="361950" cy="517525"/>
          </a:xfrm>
          <a:prstGeom prst="rect">
            <a:avLst/>
          </a:prstGeom>
          <a:noFill/>
          <a:ln w="34925" cmpd="sng">
            <a:solidFill>
              <a:srgbClr val="0000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06B9BA32-DAAA-4E41-829F-94B1D1522C71}"/>
              </a:ext>
            </a:extLst>
          </p:cNvPr>
          <p:cNvSpPr/>
          <p:nvPr/>
        </p:nvSpPr>
        <p:spPr>
          <a:xfrm>
            <a:off x="4173538" y="1773238"/>
            <a:ext cx="361950" cy="517525"/>
          </a:xfrm>
          <a:prstGeom prst="rect">
            <a:avLst/>
          </a:prstGeom>
          <a:noFill/>
          <a:ln w="34925" cmpd="sng">
            <a:solidFill>
              <a:srgbClr val="0000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0D22E028-8283-45C7-A13D-4688E92B89A3}"/>
              </a:ext>
            </a:extLst>
          </p:cNvPr>
          <p:cNvSpPr/>
          <p:nvPr/>
        </p:nvSpPr>
        <p:spPr>
          <a:xfrm>
            <a:off x="5486400" y="2625725"/>
            <a:ext cx="361950" cy="517525"/>
          </a:xfrm>
          <a:prstGeom prst="rect">
            <a:avLst/>
          </a:prstGeom>
          <a:noFill/>
          <a:ln w="34925" cmpd="sng">
            <a:solidFill>
              <a:srgbClr val="0000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19AD774D-9B07-4FFB-82F0-0483532E0CB8}"/>
              </a:ext>
            </a:extLst>
          </p:cNvPr>
          <p:cNvSpPr/>
          <p:nvPr/>
        </p:nvSpPr>
        <p:spPr>
          <a:xfrm>
            <a:off x="7008813" y="2625725"/>
            <a:ext cx="361950" cy="517525"/>
          </a:xfrm>
          <a:prstGeom prst="rect">
            <a:avLst/>
          </a:prstGeom>
          <a:noFill/>
          <a:ln w="34925" cmpd="sng">
            <a:solidFill>
              <a:srgbClr val="0000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id="{AC8E6045-AE0D-4266-8EC1-5151E420E1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5850" y="4910138"/>
            <a:ext cx="20589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Times New Roman" panose="02020603050405020304" pitchFamily="18" charset="0"/>
              </a:rPr>
              <a:t>的用法：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" name="图片 39">
            <a:extLst>
              <a:ext uri="{FF2B5EF4-FFF2-40B4-BE49-F238E27FC236}">
                <a16:creationId xmlns:a16="http://schemas.microsoft.com/office/drawing/2014/main" id="{58FC163D-B324-4C7E-9CF4-7568E399FE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63" y="3359150"/>
            <a:ext cx="1479550" cy="234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文本框 44">
            <a:extLst>
              <a:ext uri="{FF2B5EF4-FFF2-40B4-BE49-F238E27FC236}">
                <a16:creationId xmlns:a16="http://schemas.microsoft.com/office/drawing/2014/main" id="{A2AD7C52-10DA-4107-B3DC-C948641527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4663" y="4910138"/>
            <a:ext cx="41751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代替前面出现过的名词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 Box 3">
            <a:extLst>
              <a:ext uri="{FF2B5EF4-FFF2-40B4-BE49-F238E27FC236}">
                <a16:creationId xmlns:a16="http://schemas.microsoft.com/office/drawing/2014/main" id="{0F300EDD-6935-420A-A1DC-F2AA1AA6CE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3429000"/>
            <a:ext cx="6696075" cy="116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Comic Sans MS" panose="030F0702030302020204" pitchFamily="66" charset="0"/>
              </a:rPr>
              <a:t>    </a:t>
            </a:r>
            <a:r>
              <a:rPr lang="en-US" altLang="zh-CN" sz="2800">
                <a:latin typeface="Times New Roman" panose="02020603050405020304" pitchFamily="18" charset="0"/>
              </a:rPr>
              <a:t>Sara found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an </a:t>
            </a:r>
            <a:r>
              <a:rPr lang="en-US" altLang="zh-CN" sz="2800">
                <a:latin typeface="Times New Roman" panose="02020603050405020304" pitchFamily="18" charset="0"/>
              </a:rPr>
              <a:t>interesting photo yesterday. 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</a:t>
            </a:r>
            <a:r>
              <a:rPr lang="en-US" altLang="zh-CN" sz="2800">
                <a:latin typeface="Times New Roman" panose="02020603050405020304" pitchFamily="18" charset="0"/>
              </a:rPr>
              <a:t>photo was of her grandpa.</a:t>
            </a:r>
            <a:endParaRPr lang="zh-CN" altLang="en-US" sz="2800">
              <a:solidFill>
                <a:schemeClr val="hlin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文本框 44">
            <a:extLst>
              <a:ext uri="{FF2B5EF4-FFF2-40B4-BE49-F238E27FC236}">
                <a16:creationId xmlns:a16="http://schemas.microsoft.com/office/drawing/2014/main" id="{F2CEBAA0-8F84-4E7E-99EB-443A347115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4663" y="4921250"/>
            <a:ext cx="4175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______________________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id="{8F448445-0A86-40FB-A00D-B0549E3303E2}"/>
              </a:ext>
            </a:extLst>
          </p:cNvPr>
          <p:cNvSpPr/>
          <p:nvPr/>
        </p:nvSpPr>
        <p:spPr>
          <a:xfrm>
            <a:off x="3851275" y="3500438"/>
            <a:ext cx="288925" cy="444500"/>
          </a:xfrm>
          <a:prstGeom prst="rect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id="{DD1F6191-24B8-4E14-BB70-DCF52AE7366B}"/>
              </a:ext>
            </a:extLst>
          </p:cNvPr>
          <p:cNvSpPr/>
          <p:nvPr/>
        </p:nvSpPr>
        <p:spPr>
          <a:xfrm>
            <a:off x="2124075" y="4138613"/>
            <a:ext cx="576263" cy="442912"/>
          </a:xfrm>
          <a:prstGeom prst="rect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2" grpId="0"/>
      <p:bldP spid="13" grpId="0"/>
      <p:bldP spid="14" grpId="0"/>
      <p:bldP spid="17" grpId="0" animBg="1"/>
      <p:bldP spid="19" grpId="0"/>
      <p:bldP spid="20" grpId="0"/>
      <p:bldP spid="23" grpId="0" animBg="1"/>
      <p:bldP spid="24" grpId="0"/>
      <p:bldP spid="28" grpId="0"/>
      <p:bldP spid="29" grpId="0" animBg="1"/>
      <p:bldP spid="30" grpId="0" animBg="1"/>
      <p:bldP spid="31" grpId="0"/>
      <p:bldP spid="33" grpId="0" animBg="1"/>
      <p:bldP spid="34" grpId="0" animBg="1"/>
      <p:bldP spid="35" grpId="0" animBg="1"/>
      <p:bldP spid="36" grpId="0" animBg="1"/>
      <p:bldP spid="38" grpId="0"/>
      <p:bldP spid="45" grpId="0"/>
      <p:bldP spid="37" grpId="0"/>
      <p:bldP spid="47" grpId="0"/>
      <p:bldP spid="42" grpId="0" animBg="1"/>
      <p:bldP spid="42" grpId="1" animBg="1"/>
      <p:bldP spid="43" grpId="0" animBg="1"/>
      <p:bldP spid="4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图片 5" descr="525291a4a7d00">
            <a:extLst>
              <a:ext uri="{FF2B5EF4-FFF2-40B4-BE49-F238E27FC236}">
                <a16:creationId xmlns:a16="http://schemas.microsoft.com/office/drawing/2014/main" id="{9D2649B9-6EF6-420F-84E4-3C4D5D5E98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82" b="16962"/>
          <a:stretch>
            <a:fillRect/>
          </a:stretch>
        </p:blipFill>
        <p:spPr bwMode="auto">
          <a:xfrm>
            <a:off x="827088" y="1087438"/>
            <a:ext cx="2665412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2" name="图片 7" descr="u=2248281062,2290514455&amp;fm=21&amp;gp=0">
            <a:extLst>
              <a:ext uri="{FF2B5EF4-FFF2-40B4-BE49-F238E27FC236}">
                <a16:creationId xmlns:a16="http://schemas.microsoft.com/office/drawing/2014/main" id="{AA3FC2ED-12BC-4670-AE20-8D7A0ED518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150" y="981075"/>
            <a:ext cx="2794000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图片 8" descr="20150207215308_jiJw2.thumb.700_0">
            <a:extLst>
              <a:ext uri="{FF2B5EF4-FFF2-40B4-BE49-F238E27FC236}">
                <a16:creationId xmlns:a16="http://schemas.microsoft.com/office/drawing/2014/main" id="{9F1321EA-E511-4C79-B27E-450365216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9FBF8"/>
              </a:clrFrom>
              <a:clrTo>
                <a:srgbClr val="F9FB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26" t="22702" r="15314" b="30930"/>
          <a:stretch>
            <a:fillRect/>
          </a:stretch>
        </p:blipFill>
        <p:spPr bwMode="auto">
          <a:xfrm>
            <a:off x="3348038" y="692150"/>
            <a:ext cx="2663825" cy="297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4" name="直接连接符 43">
            <a:extLst>
              <a:ext uri="{FF2B5EF4-FFF2-40B4-BE49-F238E27FC236}">
                <a16:creationId xmlns:a16="http://schemas.microsoft.com/office/drawing/2014/main" id="{02193B47-3892-4FFE-85C3-6EF7AC1CE8EA}"/>
              </a:ext>
            </a:extLst>
          </p:cNvPr>
          <p:cNvCxnSpPr/>
          <p:nvPr/>
        </p:nvCxnSpPr>
        <p:spPr>
          <a:xfrm flipV="1">
            <a:off x="1246188" y="4273550"/>
            <a:ext cx="1589087" cy="14288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0F0C3886-BD28-4FA9-8FA6-ADB5121EEA77}"/>
              </a:ext>
            </a:extLst>
          </p:cNvPr>
          <p:cNvCxnSpPr/>
          <p:nvPr/>
        </p:nvCxnSpPr>
        <p:spPr>
          <a:xfrm flipV="1">
            <a:off x="3930650" y="4257675"/>
            <a:ext cx="1589088" cy="15875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7F81A2B6-EFA5-4B09-AF1C-9E297F5B8606}"/>
              </a:ext>
            </a:extLst>
          </p:cNvPr>
          <p:cNvCxnSpPr/>
          <p:nvPr/>
        </p:nvCxnSpPr>
        <p:spPr>
          <a:xfrm flipV="1">
            <a:off x="6505575" y="4257675"/>
            <a:ext cx="1589088" cy="15875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id="{453B8EBB-C3B4-4820-92E5-78688851CF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8888" y="3800475"/>
            <a:ext cx="1762125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the Earth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endParaRPr lang="zh-CN" altLang="en-US" sz="3200">
              <a:solidFill>
                <a:srgbClr val="0076A3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8EF59DAA-07D9-444D-857E-CDE15F56D0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7175" y="3789363"/>
            <a:ext cx="13414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the Sun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48F340DA-8277-4BDF-BC29-DCBCEAB1B0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9863" y="3789363"/>
            <a:ext cx="15811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the Moon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7" name="文本框 37">
            <a:extLst>
              <a:ext uri="{FF2B5EF4-FFF2-40B4-BE49-F238E27FC236}">
                <a16:creationId xmlns:a16="http://schemas.microsoft.com/office/drawing/2014/main" id="{5A81FECC-1EE4-4363-B8DB-3E2DEF5A05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8888" y="4941888"/>
            <a:ext cx="20589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Times New Roman" panose="02020603050405020304" pitchFamily="18" charset="0"/>
              </a:rPr>
              <a:t>的用法：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44">
            <a:extLst>
              <a:ext uri="{FF2B5EF4-FFF2-40B4-BE49-F238E27FC236}">
                <a16:creationId xmlns:a16="http://schemas.microsoft.com/office/drawing/2014/main" id="{77B2823E-1557-4C10-9D95-1AC206E90B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7700" y="4972050"/>
            <a:ext cx="4175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______________________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文本框 44">
            <a:extLst>
              <a:ext uri="{FF2B5EF4-FFF2-40B4-BE49-F238E27FC236}">
                <a16:creationId xmlns:a16="http://schemas.microsoft.com/office/drawing/2014/main" id="{C3407D63-6588-46CB-A04E-03D1B8D910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4921250"/>
            <a:ext cx="45370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用来形容独一无二的事物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20" grpId="0"/>
      <p:bldP spid="17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>
            <a:extLst>
              <a:ext uri="{FF2B5EF4-FFF2-40B4-BE49-F238E27FC236}">
                <a16:creationId xmlns:a16="http://schemas.microsoft.com/office/drawing/2014/main" id="{C3FA1E9E-5408-4113-BBF2-721F2A56FCBA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322263" y="3716338"/>
            <a:ext cx="7850187" cy="2233612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b="1">
                <a:latin typeface="Times New Roman" panose="02020603050405020304" pitchFamily="18" charset="0"/>
              </a:rPr>
              <a:t>S1</a:t>
            </a:r>
            <a:r>
              <a:rPr lang="en-US" altLang="zh-CN">
                <a:latin typeface="Times New Roman" panose="02020603050405020304" pitchFamily="18" charset="0"/>
              </a:rPr>
              <a:t>: I</a:t>
            </a:r>
            <a:r>
              <a:rPr lang="en-US" altLang="zh-CN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</a:rPr>
              <a:t>played a great computer game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</a:rPr>
              <a:t>	   yesterday</a:t>
            </a:r>
            <a:r>
              <a:rPr lang="en-US" altLang="zh-CN">
                <a:latin typeface="Times New Roman" panose="02020603050405020304" pitchFamily="18" charset="0"/>
              </a:rPr>
              <a:t>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b="1">
                <a:latin typeface="Times New Roman" panose="02020603050405020304" pitchFamily="18" charset="0"/>
              </a:rPr>
              <a:t>S2</a:t>
            </a:r>
            <a:r>
              <a:rPr lang="en-US" altLang="zh-CN">
                <a:latin typeface="Times New Roman" panose="02020603050405020304" pitchFamily="18" charset="0"/>
              </a:rPr>
              <a:t>: What was</a:t>
            </a:r>
            <a:r>
              <a:rPr lang="en-US" altLang="zh-CN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>
                <a:latin typeface="Times New Roman" panose="02020603050405020304" pitchFamily="18" charset="0"/>
              </a:rPr>
              <a:t>game about?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b="1">
                <a:latin typeface="Times New Roman" panose="02020603050405020304" pitchFamily="18" charset="0"/>
              </a:rPr>
              <a:t>S1</a:t>
            </a:r>
            <a:r>
              <a:rPr lang="en-US" altLang="zh-CN">
                <a:latin typeface="Times New Roman" panose="02020603050405020304" pitchFamily="18" charset="0"/>
              </a:rPr>
              <a:t>: It was about</a:t>
            </a:r>
            <a:r>
              <a:rPr lang="en-US" altLang="zh-CN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</a:rPr>
              <a:t>saving the Earth from aliens</a:t>
            </a:r>
            <a:r>
              <a:rPr lang="en-US" altLang="zh-CN">
                <a:latin typeface="Times New Roman" panose="02020603050405020304" pitchFamily="18" charset="0"/>
              </a:rPr>
              <a:t>.</a:t>
            </a:r>
            <a:endParaRPr lang="en-US" altLang="zh-CN" b="1">
              <a:latin typeface="Times New Roman" panose="02020603050405020304" pitchFamily="18" charset="0"/>
            </a:endParaRPr>
          </a:p>
          <a:p>
            <a:endParaRPr lang="zh-CN" altLang="en-US" b="1"/>
          </a:p>
        </p:txBody>
      </p:sp>
      <p:sp>
        <p:nvSpPr>
          <p:cNvPr id="17410" name="Text Box 3">
            <a:extLst>
              <a:ext uri="{FF2B5EF4-FFF2-40B4-BE49-F238E27FC236}">
                <a16:creationId xmlns:a16="http://schemas.microsoft.com/office/drawing/2014/main" id="{5E121251-9210-4B47-8F95-E76A391867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806450"/>
            <a:ext cx="784860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A1.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In pairs,</a:t>
            </a:r>
            <a:r>
              <a:rPr lang="en-US" altLang="zh-CN" sz="2800" b="1">
                <a:latin typeface="Times New Roman" panose="02020603050405020304" pitchFamily="18" charset="0"/>
              </a:rPr>
              <a:t>S1</a:t>
            </a:r>
            <a:r>
              <a:rPr lang="en-US" altLang="zh-CN" sz="2800">
                <a:latin typeface="Times New Roman" panose="02020603050405020304" pitchFamily="18" charset="0"/>
              </a:rPr>
              <a:t> talks about what he or she did in the 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past few days.</a:t>
            </a:r>
            <a:r>
              <a:rPr lang="en-US" altLang="zh-CN" sz="2800" b="1">
                <a:latin typeface="Times New Roman" panose="02020603050405020304" pitchFamily="18" charset="0"/>
              </a:rPr>
              <a:t> S2</a:t>
            </a:r>
            <a:r>
              <a:rPr lang="en-US" altLang="zh-CN" sz="2800">
                <a:latin typeface="Times New Roman" panose="02020603050405020304" pitchFamily="18" charset="0"/>
              </a:rPr>
              <a:t> asks about it. Follow the example.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1" name="Text Box 4">
            <a:extLst>
              <a:ext uri="{FF2B5EF4-FFF2-40B4-BE49-F238E27FC236}">
                <a16:creationId xmlns:a16="http://schemas.microsoft.com/office/drawing/2014/main" id="{F0CF8737-FF73-4A61-8C55-41B9C15124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2200275"/>
            <a:ext cx="8443913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1. play/great computer game/yesterday/saving the </a:t>
            </a: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    Earth from aliens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2" name="Picture 5" descr="QQ截图20130129150002">
            <a:extLst>
              <a:ext uri="{FF2B5EF4-FFF2-40B4-BE49-F238E27FC236}">
                <a16:creationId xmlns:a16="http://schemas.microsoft.com/office/drawing/2014/main" id="{58B7E1F9-6CF1-4EAA-9170-4BAE5117A9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9963" y="2862263"/>
            <a:ext cx="3059112" cy="251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2">
            <a:extLst>
              <a:ext uri="{FF2B5EF4-FFF2-40B4-BE49-F238E27FC236}">
                <a16:creationId xmlns:a16="http://schemas.microsoft.com/office/drawing/2014/main" id="{43526BBC-54A7-4D2A-A690-FF25224165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925" y="908050"/>
            <a:ext cx="88201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2.see /exciting film / last Saturday / a visit to the Moon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434" name="Picture 5" descr="QQ截图20130129150009">
            <a:extLst>
              <a:ext uri="{FF2B5EF4-FFF2-40B4-BE49-F238E27FC236}">
                <a16:creationId xmlns:a16="http://schemas.microsoft.com/office/drawing/2014/main" id="{6660FFA4-41D5-4A10-83D1-25C66C20FF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554163"/>
            <a:ext cx="3000375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8C45EFE1-F754-45E8-B820-5E97851C9B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263" y="3789363"/>
            <a:ext cx="7850187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S1</a:t>
            </a:r>
            <a:r>
              <a:rPr lang="en-US" altLang="zh-CN" sz="2600">
                <a:latin typeface="Times New Roman" panose="02020603050405020304" pitchFamily="18" charset="0"/>
              </a:rPr>
              <a:t>: I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saw an exciting film last Saturday. 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S2</a:t>
            </a:r>
            <a:r>
              <a:rPr lang="en-US" altLang="zh-CN" sz="2600">
                <a:latin typeface="Times New Roman" panose="02020603050405020304" pitchFamily="18" charset="0"/>
              </a:rPr>
              <a:t>: What was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latin typeface="Times New Roman" panose="02020603050405020304" pitchFamily="18" charset="0"/>
              </a:rPr>
              <a:t>film about?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S1</a:t>
            </a:r>
            <a:r>
              <a:rPr lang="en-US" altLang="zh-CN" sz="2600">
                <a:latin typeface="Times New Roman" panose="02020603050405020304" pitchFamily="18" charset="0"/>
              </a:rPr>
              <a:t>: It was about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a visit to the Moon.</a:t>
            </a:r>
            <a:endParaRPr lang="en-US" altLang="zh-CN" sz="2600" b="1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</a:pPr>
            <a:endParaRPr lang="zh-CN" altLang="en-US" sz="2600" b="1">
              <a:latin typeface="Constantia" panose="02030602050306030303" pitchFamily="18" charset="0"/>
            </a:endParaRPr>
          </a:p>
        </p:txBody>
      </p:sp>
      <p:sp>
        <p:nvSpPr>
          <p:cNvPr id="18436" name="文本占位符 6145">
            <a:extLst>
              <a:ext uri="{FF2B5EF4-FFF2-40B4-BE49-F238E27FC236}">
                <a16:creationId xmlns:a16="http://schemas.microsoft.com/office/drawing/2014/main" id="{D6DD2214-527A-4417-BA44-A13553685382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4211638" y="1700213"/>
            <a:ext cx="47148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S1</a:t>
            </a:r>
            <a:r>
              <a:rPr lang="en-US" altLang="zh-CN" sz="2800">
                <a:latin typeface="Times New Roman" panose="02020603050405020304" pitchFamily="18" charset="0"/>
              </a:rPr>
              <a:t>: I (do something) (time).</a:t>
            </a:r>
          </a:p>
          <a:p>
            <a:pPr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S2</a:t>
            </a:r>
            <a:r>
              <a:rPr lang="en-US" altLang="zh-CN" sz="2800">
                <a:latin typeface="Times New Roman" panose="02020603050405020304" pitchFamily="18" charset="0"/>
              </a:rPr>
              <a:t>: What was...... about?</a:t>
            </a:r>
          </a:p>
          <a:p>
            <a:pPr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S1</a:t>
            </a:r>
            <a:r>
              <a:rPr lang="en-US" altLang="zh-CN" sz="2800">
                <a:latin typeface="Times New Roman" panose="02020603050405020304" pitchFamily="18" charset="0"/>
              </a:rPr>
              <a:t>: It was about......</a:t>
            </a:r>
            <a:endParaRPr lang="zh-CN" alt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3">
            <a:extLst>
              <a:ext uri="{FF2B5EF4-FFF2-40B4-BE49-F238E27FC236}">
                <a16:creationId xmlns:a16="http://schemas.microsoft.com/office/drawing/2014/main" id="{9FE3E229-7DBE-4DA8-88C3-A9CCA424D2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962025"/>
            <a:ext cx="792003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3.read / good story / last week / a man on an island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458" name="Picture 6" descr="QQ截图20130129150016">
            <a:extLst>
              <a:ext uri="{FF2B5EF4-FFF2-40B4-BE49-F238E27FC236}">
                <a16:creationId xmlns:a16="http://schemas.microsoft.com/office/drawing/2014/main" id="{985AF48B-EB1C-4013-9DDF-535989C294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700213"/>
            <a:ext cx="2352675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文本占位符 6145">
            <a:extLst>
              <a:ext uri="{FF2B5EF4-FFF2-40B4-BE49-F238E27FC236}">
                <a16:creationId xmlns:a16="http://schemas.microsoft.com/office/drawing/2014/main" id="{72F672BD-B76A-40B6-986C-B1C91AF66C77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3851275" y="2060575"/>
            <a:ext cx="47148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S1</a:t>
            </a:r>
            <a:r>
              <a:rPr lang="en-US" altLang="zh-CN" sz="2800">
                <a:latin typeface="Times New Roman" panose="02020603050405020304" pitchFamily="18" charset="0"/>
              </a:rPr>
              <a:t>: I (do something) (time).</a:t>
            </a:r>
          </a:p>
          <a:p>
            <a:pPr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S2</a:t>
            </a:r>
            <a:r>
              <a:rPr lang="en-US" altLang="zh-CN" sz="2800">
                <a:latin typeface="Times New Roman" panose="02020603050405020304" pitchFamily="18" charset="0"/>
              </a:rPr>
              <a:t>: What was...... about?</a:t>
            </a:r>
          </a:p>
          <a:p>
            <a:pPr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S1</a:t>
            </a:r>
            <a:r>
              <a:rPr lang="en-US" altLang="zh-CN" sz="2800">
                <a:latin typeface="Times New Roman" panose="02020603050405020304" pitchFamily="18" charset="0"/>
              </a:rPr>
              <a:t>: It was about......</a:t>
            </a:r>
            <a:endParaRPr lang="zh-CN" alt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B1AC5FF8-F555-47C9-968F-60D2D73E05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700" y="4149725"/>
            <a:ext cx="7850188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S1</a:t>
            </a:r>
            <a:r>
              <a:rPr lang="en-US" altLang="zh-CN" sz="2600">
                <a:latin typeface="Times New Roman" panose="02020603050405020304" pitchFamily="18" charset="0"/>
              </a:rPr>
              <a:t>: I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read a good story last week. 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S2</a:t>
            </a:r>
            <a:r>
              <a:rPr lang="en-US" altLang="zh-CN" sz="2600">
                <a:latin typeface="Times New Roman" panose="02020603050405020304" pitchFamily="18" charset="0"/>
              </a:rPr>
              <a:t>: What was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latin typeface="Times New Roman" panose="02020603050405020304" pitchFamily="18" charset="0"/>
              </a:rPr>
              <a:t>story about?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S1</a:t>
            </a:r>
            <a:r>
              <a:rPr lang="en-US" altLang="zh-CN" sz="2600">
                <a:latin typeface="Times New Roman" panose="02020603050405020304" pitchFamily="18" charset="0"/>
              </a:rPr>
              <a:t>: It was about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a man on an island.</a:t>
            </a:r>
            <a:endParaRPr lang="en-US" altLang="zh-CN" sz="2600" b="1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</a:pPr>
            <a:endParaRPr lang="zh-CN" altLang="en-US" sz="2600" b="1">
              <a:latin typeface="Constantia" panose="0203060205030603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文本占位符 6145">
            <a:extLst>
              <a:ext uri="{FF2B5EF4-FFF2-40B4-BE49-F238E27FC236}">
                <a16:creationId xmlns:a16="http://schemas.microsoft.com/office/drawing/2014/main" id="{421AB2E9-D8F3-4FF5-9F58-CA57EC9E806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3851275" y="2060575"/>
            <a:ext cx="47148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S1</a:t>
            </a:r>
            <a:r>
              <a:rPr lang="en-US" altLang="zh-CN" sz="2800">
                <a:latin typeface="Times New Roman" panose="02020603050405020304" pitchFamily="18" charset="0"/>
              </a:rPr>
              <a:t>: I (do something) (time).</a:t>
            </a:r>
          </a:p>
          <a:p>
            <a:pPr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S2</a:t>
            </a:r>
            <a:r>
              <a:rPr lang="en-US" altLang="zh-CN" sz="2800">
                <a:latin typeface="Times New Roman" panose="02020603050405020304" pitchFamily="18" charset="0"/>
              </a:rPr>
              <a:t>: What was...... about?</a:t>
            </a:r>
          </a:p>
          <a:p>
            <a:pPr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S1</a:t>
            </a:r>
            <a:r>
              <a:rPr lang="en-US" altLang="zh-CN" sz="2800">
                <a:latin typeface="Times New Roman" panose="02020603050405020304" pitchFamily="18" charset="0"/>
              </a:rPr>
              <a:t>: It was about......</a:t>
            </a:r>
            <a:endParaRPr lang="zh-CN" alt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95D7CF6F-803F-45C3-8920-6D0ED39F2D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700" y="4149725"/>
            <a:ext cx="7850188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S1</a:t>
            </a:r>
            <a:r>
              <a:rPr lang="en-US" altLang="zh-CN" sz="2600">
                <a:latin typeface="Times New Roman" panose="02020603050405020304" pitchFamily="18" charset="0"/>
              </a:rPr>
              <a:t>: I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wrote a long poem last Sunday. 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S2</a:t>
            </a:r>
            <a:r>
              <a:rPr lang="en-US" altLang="zh-CN" sz="2600">
                <a:latin typeface="Times New Roman" panose="02020603050405020304" pitchFamily="18" charset="0"/>
              </a:rPr>
              <a:t>: What was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latin typeface="Times New Roman" panose="02020603050405020304" pitchFamily="18" charset="0"/>
              </a:rPr>
              <a:t>poem about?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S1</a:t>
            </a:r>
            <a:r>
              <a:rPr lang="en-US" altLang="zh-CN" sz="2600">
                <a:latin typeface="Times New Roman" panose="02020603050405020304" pitchFamily="18" charset="0"/>
              </a:rPr>
              <a:t>: It was about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my pet dog.</a:t>
            </a:r>
            <a:endParaRPr lang="en-US" altLang="zh-CN" sz="2600" b="1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</a:pPr>
            <a:endParaRPr lang="zh-CN" altLang="en-US" sz="2600" b="1">
              <a:latin typeface="Constantia" panose="02030602050306030303" pitchFamily="18" charset="0"/>
            </a:endParaRPr>
          </a:p>
        </p:txBody>
      </p:sp>
      <p:sp>
        <p:nvSpPr>
          <p:cNvPr id="20483" name="Text Box 4">
            <a:extLst>
              <a:ext uri="{FF2B5EF4-FFF2-40B4-BE49-F238E27FC236}">
                <a16:creationId xmlns:a16="http://schemas.microsoft.com/office/drawing/2014/main" id="{D91298B4-C7A2-4EE4-BFE9-2EDECE1FCA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981075"/>
            <a:ext cx="73453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4.write / long poem / last Sunday / my pet dog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484" name="Picture 7" descr="QQ截图20130129150027">
            <a:extLst>
              <a:ext uri="{FF2B5EF4-FFF2-40B4-BE49-F238E27FC236}">
                <a16:creationId xmlns:a16="http://schemas.microsoft.com/office/drawing/2014/main" id="{03E41895-FE79-4B49-BD90-075D8CCEC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927225"/>
            <a:ext cx="2736850" cy="207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矩形 98">
            <a:extLst>
              <a:ext uri="{FF2B5EF4-FFF2-40B4-BE49-F238E27FC236}">
                <a16:creationId xmlns:a16="http://schemas.microsoft.com/office/drawing/2014/main" id="{5844F990-4E4B-410B-A253-251D6ECB9446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468313" y="768350"/>
            <a:ext cx="6604000" cy="1004888"/>
          </a:xfrm>
          <a:prstGeom prst="rect">
            <a:avLst/>
          </a:prstGeom>
          <a:noFill/>
        </p:spPr>
        <p:txBody>
          <a:bodyPr>
            <a:normAutofit fontScale="47500" lnSpcReduction="20000"/>
          </a:bodyPr>
          <a:lstStyle/>
          <a:p>
            <a:pPr>
              <a:lnSpc>
                <a:spcPct val="120000"/>
              </a:lnSpc>
              <a:buFontTx/>
              <a:buNone/>
              <a:defRPr/>
            </a:pPr>
            <a:r>
              <a:rPr lang="en-US" altLang="zh-CN" sz="59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Let’s talk</a:t>
            </a:r>
          </a:p>
          <a:p>
            <a:pPr>
              <a:lnSpc>
                <a:spcPct val="120000"/>
              </a:lnSpc>
              <a:buFontTx/>
              <a:buNone/>
              <a:defRPr/>
            </a:pPr>
            <a:r>
              <a:rPr lang="en-US" altLang="zh-CN" sz="59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What does your desk mate like to play</a:t>
            </a:r>
            <a:r>
              <a:rPr lang="zh-CN" altLang="en-US" sz="59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？</a:t>
            </a:r>
          </a:p>
          <a:p>
            <a:pPr>
              <a:buFontTx/>
              <a:buNone/>
              <a:defRPr/>
            </a:pPr>
            <a:endParaRPr lang="en-US" altLang="zh-CN" sz="2665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1506" name="矩形 9">
            <a:extLst>
              <a:ext uri="{FF2B5EF4-FFF2-40B4-BE49-F238E27FC236}">
                <a16:creationId xmlns:a16="http://schemas.microsoft.com/office/drawing/2014/main" id="{48441301-858C-4D4B-BDF9-E47D893EEE8B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325938" y="3101975"/>
            <a:ext cx="357187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3200" b="1">
              <a:solidFill>
                <a:schemeClr val="accent1"/>
              </a:solidFill>
              <a:sym typeface="Arial" panose="020B0604020202020204" pitchFamily="34" charset="0"/>
            </a:endParaRPr>
          </a:p>
        </p:txBody>
      </p:sp>
      <p:sp>
        <p:nvSpPr>
          <p:cNvPr id="21507" name="文本框 2">
            <a:extLst>
              <a:ext uri="{FF2B5EF4-FFF2-40B4-BE49-F238E27FC236}">
                <a16:creationId xmlns:a16="http://schemas.microsoft.com/office/drawing/2014/main" id="{038678A0-EFBF-452F-951D-DB153E34A0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7013" y="1989138"/>
            <a:ext cx="6254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/>
              <a:t>.</a:t>
            </a:r>
          </a:p>
        </p:txBody>
      </p:sp>
      <p:sp>
        <p:nvSpPr>
          <p:cNvPr id="21508" name="Text Box 3">
            <a:extLst>
              <a:ext uri="{FF2B5EF4-FFF2-40B4-BE49-F238E27FC236}">
                <a16:creationId xmlns:a16="http://schemas.microsoft.com/office/drawing/2014/main" id="{E1505455-9ED2-481E-BF6D-64A56AD90C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700213"/>
            <a:ext cx="8820150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Work with your partner. 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Ask and answer questions like this:</a:t>
            </a:r>
            <a:endParaRPr lang="zh-CN" altLang="en-US" sz="2800">
              <a:solidFill>
                <a:schemeClr val="hlin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09" name="Rectangle 2">
            <a:extLst>
              <a:ext uri="{FF2B5EF4-FFF2-40B4-BE49-F238E27FC236}">
                <a16:creationId xmlns:a16="http://schemas.microsoft.com/office/drawing/2014/main" id="{E55025F5-F928-4126-897F-5008C56B7C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725" y="2997200"/>
            <a:ext cx="8208963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S1</a:t>
            </a:r>
            <a:r>
              <a:rPr lang="en-US" altLang="zh-CN" sz="2600">
                <a:latin typeface="Times New Roman" panose="02020603050405020304" pitchFamily="18" charset="0"/>
              </a:rPr>
              <a:t>: What sport do you like to play in your free time?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S2</a:t>
            </a:r>
            <a:r>
              <a:rPr lang="en-US" altLang="zh-CN" sz="2600">
                <a:latin typeface="Times New Roman" panose="02020603050405020304" pitchFamily="18" charset="0"/>
              </a:rPr>
              <a:t>: I like to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play football </a:t>
            </a:r>
            <a:r>
              <a:rPr lang="en-US" altLang="zh-CN" sz="2600">
                <a:latin typeface="Times New Roman" panose="02020603050405020304" pitchFamily="18" charset="0"/>
              </a:rPr>
              <a:t>in my free time. What about   you?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S1</a:t>
            </a:r>
            <a:r>
              <a:rPr lang="en-US" altLang="zh-CN" sz="2600">
                <a:latin typeface="Times New Roman" panose="02020603050405020304" pitchFamily="18" charset="0"/>
              </a:rPr>
              <a:t>: I like to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play basketball</a:t>
            </a:r>
            <a:r>
              <a:rPr lang="en-US" altLang="zh-CN" sz="2600">
                <a:latin typeface="Times New Roman" panose="02020603050405020304" pitchFamily="18" charset="0"/>
              </a:rPr>
              <a:t>. What musical instrument can         you play?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S1</a:t>
            </a:r>
            <a:r>
              <a:rPr lang="en-US" altLang="zh-CN" sz="2600">
                <a:latin typeface="Times New Roman" panose="02020603050405020304" pitchFamily="18" charset="0"/>
              </a:rPr>
              <a:t>: I can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play the piano</a:t>
            </a:r>
            <a:r>
              <a:rPr lang="en-US" altLang="zh-CN" sz="2600">
                <a:latin typeface="Times New Roman" panose="02020603050405020304" pitchFamily="18" charset="0"/>
              </a:rPr>
              <a:t>. What about you?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S2</a:t>
            </a:r>
            <a:r>
              <a:rPr lang="en-US" altLang="zh-CN" sz="2600">
                <a:latin typeface="Times New Roman" panose="02020603050405020304" pitchFamily="18" charset="0"/>
              </a:rPr>
              <a:t>: I can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play the violin.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endParaRPr lang="en-US" altLang="zh-CN" sz="2600" b="1">
              <a:latin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 Box 2">
            <a:extLst>
              <a:ext uri="{FF2B5EF4-FFF2-40B4-BE49-F238E27FC236}">
                <a16:creationId xmlns:a16="http://schemas.microsoft.com/office/drawing/2014/main" id="{05788191-F7DA-46AC-BA54-4938817F30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413" y="881063"/>
            <a:ext cx="719931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/>
              <a:t> </a:t>
            </a:r>
            <a:r>
              <a:rPr lang="en-US" altLang="zh-CN" sz="3200" b="1">
                <a:latin typeface="Times New Roman" panose="02020603050405020304" pitchFamily="18" charset="0"/>
              </a:rPr>
              <a:t>B. Using </a:t>
            </a:r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3200" b="1">
                <a:latin typeface="Times New Roman" panose="02020603050405020304" pitchFamily="18" charset="0"/>
              </a:rPr>
              <a:t> with the verb </a:t>
            </a:r>
            <a:r>
              <a:rPr lang="en-US" altLang="zh-CN" sz="3200" b="1" i="1">
                <a:latin typeface="Times New Roman" panose="02020603050405020304" pitchFamily="18" charset="0"/>
              </a:rPr>
              <a:t>play</a:t>
            </a:r>
            <a:endParaRPr lang="en-US" altLang="zh-CN" sz="32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54" name="Text Box 4">
            <a:extLst>
              <a:ext uri="{FF2B5EF4-FFF2-40B4-BE49-F238E27FC236}">
                <a16:creationId xmlns:a16="http://schemas.microsoft.com/office/drawing/2014/main" id="{B658C253-1497-4D8F-9B48-AC611AF1D0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1484313"/>
            <a:ext cx="8569325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He plays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 the guitar / the piano / the violin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He plays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 basketball / football / table tennis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55" name="Text Box 5">
            <a:extLst>
              <a:ext uri="{FF2B5EF4-FFF2-40B4-BE49-F238E27FC236}">
                <a16:creationId xmlns:a16="http://schemas.microsoft.com/office/drawing/2014/main" id="{6FEFF442-E153-477E-92BD-1A952F1567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2943225"/>
            <a:ext cx="8569325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After the verb </a:t>
            </a:r>
            <a:r>
              <a:rPr lang="zh-CN" altLang="en-US" sz="3200" i="1">
                <a:solidFill>
                  <a:srgbClr val="0000FF"/>
                </a:solidFill>
                <a:latin typeface="Times New Roman" panose="02020603050405020304" pitchFamily="18" charset="0"/>
              </a:rPr>
              <a:t>play</a:t>
            </a:r>
            <a:r>
              <a:rPr lang="zh-CN" altLang="en-US" sz="3200">
                <a:latin typeface="Times New Roman" panose="02020603050405020304" pitchFamily="18" charset="0"/>
              </a:rPr>
              <a:t>, we put </a:t>
            </a:r>
            <a:r>
              <a:rPr lang="zh-CN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zh-CN" altLang="en-US" sz="3200">
                <a:latin typeface="Times New Roman" panose="02020603050405020304" pitchFamily="18" charset="0"/>
              </a:rPr>
              <a:t> before the names of (musical instruments/sports), but we do not put  </a:t>
            </a:r>
            <a:r>
              <a:rPr lang="zh-CN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zh-CN" altLang="en-US" sz="3200">
                <a:latin typeface="Times New Roman" panose="02020603050405020304" pitchFamily="18" charset="0"/>
              </a:rPr>
              <a:t>  before  the  names  of   (musical instruments/sports).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98" name="Line 6">
            <a:extLst>
              <a:ext uri="{FF2B5EF4-FFF2-40B4-BE49-F238E27FC236}">
                <a16:creationId xmlns:a16="http://schemas.microsoft.com/office/drawing/2014/main" id="{FB41D46D-2EB5-414E-8593-97492302297E}"/>
              </a:ext>
            </a:extLst>
          </p:cNvPr>
          <p:cNvSpPr>
            <a:spLocks noChangeShapeType="1"/>
          </p:cNvSpPr>
          <p:nvPr/>
        </p:nvSpPr>
        <p:spPr bwMode="auto">
          <a:xfrm rot="-60000">
            <a:off x="323850" y="3952875"/>
            <a:ext cx="3455988" cy="71438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99" name="Line 7">
            <a:extLst>
              <a:ext uri="{FF2B5EF4-FFF2-40B4-BE49-F238E27FC236}">
                <a16:creationId xmlns:a16="http://schemas.microsoft.com/office/drawing/2014/main" id="{77A396A2-84E1-4ED4-8F91-B9BFEEC412D9}"/>
              </a:ext>
            </a:extLst>
          </p:cNvPr>
          <p:cNvSpPr>
            <a:spLocks noChangeShapeType="1"/>
          </p:cNvSpPr>
          <p:nvPr/>
        </p:nvSpPr>
        <p:spPr bwMode="auto">
          <a:xfrm>
            <a:off x="2195513" y="4959350"/>
            <a:ext cx="1223962" cy="0"/>
          </a:xfrm>
          <a:prstGeom prst="line">
            <a:avLst/>
          </a:prstGeom>
          <a:noFill/>
          <a:ln w="28575">
            <a:solidFill>
              <a:srgbClr val="FF000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文本框 37">
            <a:extLst>
              <a:ext uri="{FF2B5EF4-FFF2-40B4-BE49-F238E27FC236}">
                <a16:creationId xmlns:a16="http://schemas.microsoft.com/office/drawing/2014/main" id="{ED62E2AC-57A6-4E3B-8CEE-5DFE24129A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188" y="5322888"/>
            <a:ext cx="20589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Times New Roman" panose="02020603050405020304" pitchFamily="18" charset="0"/>
              </a:rPr>
              <a:t>的用法：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44">
            <a:extLst>
              <a:ext uri="{FF2B5EF4-FFF2-40B4-BE49-F238E27FC236}">
                <a16:creationId xmlns:a16="http://schemas.microsoft.com/office/drawing/2014/main" id="{D9C1FC61-780E-4648-8DF8-574F1FCBE7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5354638"/>
            <a:ext cx="417671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______________________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Box 3">
            <a:extLst>
              <a:ext uri="{FF2B5EF4-FFF2-40B4-BE49-F238E27FC236}">
                <a16:creationId xmlns:a16="http://schemas.microsoft.com/office/drawing/2014/main" id="{25302ECC-602F-4BDD-8FF3-C563E7FB5F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5324475"/>
            <a:ext cx="45370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000" b="1">
                <a:solidFill>
                  <a:srgbClr val="FF0000"/>
                </a:solidFill>
                <a:latin typeface="宋体" panose="02010600030101010101" pitchFamily="2" charset="-122"/>
              </a:rPr>
              <a:t>3.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在乐器名词前面加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；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u="sng">
                <a:solidFill>
                  <a:srgbClr val="FF0000"/>
                </a:solidFill>
                <a:latin typeface="Times New Roman" panose="02020603050405020304" pitchFamily="18" charset="0"/>
              </a:rPr>
              <a:t>在体育项目前不用加</a:t>
            </a:r>
            <a:r>
              <a:rPr lang="en-US" altLang="zh-CN" sz="2800" u="sng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zh-CN" altLang="en-US" sz="2800" u="sng">
                <a:solidFill>
                  <a:srgbClr val="FF0000"/>
                </a:solidFill>
                <a:latin typeface="Times New Roman" panose="02020603050405020304" pitchFamily="18" charset="0"/>
              </a:rPr>
              <a:t>。</a:t>
            </a:r>
            <a:endParaRPr lang="en-US" altLang="zh-CN" sz="3000" u="sng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 Box 2">
            <a:extLst>
              <a:ext uri="{FF2B5EF4-FFF2-40B4-BE49-F238E27FC236}">
                <a16:creationId xmlns:a16="http://schemas.microsoft.com/office/drawing/2014/main" id="{5E8622FD-D36B-4262-A8A8-572490A7A4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4362450"/>
            <a:ext cx="4105275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1.Vanessa loves music. 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She plays _________.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19" name="Text Box 3">
            <a:extLst>
              <a:ext uri="{FF2B5EF4-FFF2-40B4-BE49-F238E27FC236}">
                <a16:creationId xmlns:a16="http://schemas.microsoft.com/office/drawing/2014/main" id="{5F2A2C71-04CF-4FBA-ADFB-985E32AF72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6225" y="4937125"/>
            <a:ext cx="20891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violin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79" name="Text Box 4">
            <a:extLst>
              <a:ext uri="{FF2B5EF4-FFF2-40B4-BE49-F238E27FC236}">
                <a16:creationId xmlns:a16="http://schemas.microsoft.com/office/drawing/2014/main" id="{F00CC3CD-FBC1-41A6-95CD-0160CDA8D1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819150"/>
            <a:ext cx="88931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The sentences below are about some students. Complete the sentences. Add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 b="1">
                <a:latin typeface="Times New Roman" panose="02020603050405020304" pitchFamily="18" charset="0"/>
              </a:rPr>
              <a:t> if necessary.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580" name="Picture 5" descr="QQ截图20130129150042">
            <a:extLst>
              <a:ext uri="{FF2B5EF4-FFF2-40B4-BE49-F238E27FC236}">
                <a16:creationId xmlns:a16="http://schemas.microsoft.com/office/drawing/2014/main" id="{A2109BF5-0009-4294-BC4D-AA8AC8F981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844675"/>
            <a:ext cx="2792412" cy="256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Text Box 2">
            <a:extLst>
              <a:ext uri="{FF2B5EF4-FFF2-40B4-BE49-F238E27FC236}">
                <a16:creationId xmlns:a16="http://schemas.microsoft.com/office/drawing/2014/main" id="{9028082D-3223-42D0-9E4D-246784E88D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9338" y="4365625"/>
            <a:ext cx="4249737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2.Robin plays _______ 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very well.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2EC64295-021D-43FB-85D4-82FDAEA488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48488" y="4362450"/>
            <a:ext cx="14398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football</a:t>
            </a:r>
            <a:r>
              <a:rPr lang="en-US" altLang="zh-CN" sz="3200" b="1">
                <a:solidFill>
                  <a:srgbClr val="FF0000"/>
                </a:solidFill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  <p:pic>
        <p:nvPicPr>
          <p:cNvPr id="24583" name="Picture 4" descr="QQ截图20130129150051">
            <a:extLst>
              <a:ext uri="{FF2B5EF4-FFF2-40B4-BE49-F238E27FC236}">
                <a16:creationId xmlns:a16="http://schemas.microsoft.com/office/drawing/2014/main" id="{C2F2E2C3-5247-484A-B6D5-B0A421A16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2205038"/>
            <a:ext cx="256857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 Box 2">
            <a:extLst>
              <a:ext uri="{FF2B5EF4-FFF2-40B4-BE49-F238E27FC236}">
                <a16:creationId xmlns:a16="http://schemas.microsoft.com/office/drawing/2014/main" id="{82B67608-8CA3-4128-9DD5-D53F8F0AE4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759200"/>
            <a:ext cx="40322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3.James’s dream is to play 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_________ in the NBA.</a:t>
            </a:r>
            <a:endParaRPr lang="en-US" altLang="zh-CN" sz="3200" b="1"/>
          </a:p>
        </p:txBody>
      </p:sp>
      <p:sp>
        <p:nvSpPr>
          <p:cNvPr id="11267" name="Text Box 3">
            <a:extLst>
              <a:ext uri="{FF2B5EF4-FFF2-40B4-BE49-F238E27FC236}">
                <a16:creationId xmlns:a16="http://schemas.microsoft.com/office/drawing/2014/main" id="{2F363314-ED06-4E8C-B276-F69E70AA9F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4292600"/>
            <a:ext cx="18002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basketball </a:t>
            </a:r>
            <a:r>
              <a:rPr lang="en-US" altLang="zh-CN" sz="3200"/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  <p:pic>
        <p:nvPicPr>
          <p:cNvPr id="25603" name="Picture 4" descr="QQ截图20130129150241">
            <a:extLst>
              <a:ext uri="{FF2B5EF4-FFF2-40B4-BE49-F238E27FC236}">
                <a16:creationId xmlns:a16="http://schemas.microsoft.com/office/drawing/2014/main" id="{BCEB3D4D-D9BC-4501-A5E7-83229476C8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304925"/>
            <a:ext cx="3206750" cy="241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Text Box 2">
            <a:extLst>
              <a:ext uri="{FF2B5EF4-FFF2-40B4-BE49-F238E27FC236}">
                <a16:creationId xmlns:a16="http://schemas.microsoft.com/office/drawing/2014/main" id="{0D16397C-3F22-4967-B877-F4ED82BB5E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0563" y="3770313"/>
            <a:ext cx="3671887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4.Lily is good at playing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________.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DC29E1EC-6069-4027-AEBF-9B55558331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4418013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piano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606" name="Picture 4" descr="QQ截图20130129150247">
            <a:extLst>
              <a:ext uri="{FF2B5EF4-FFF2-40B4-BE49-F238E27FC236}">
                <a16:creationId xmlns:a16="http://schemas.microsoft.com/office/drawing/2014/main" id="{BC359BF2-B6FC-4DFD-99D2-6EEAD20548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163" y="1268413"/>
            <a:ext cx="3087687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 Box 2">
            <a:extLst>
              <a:ext uri="{FF2B5EF4-FFF2-40B4-BE49-F238E27FC236}">
                <a16:creationId xmlns:a16="http://schemas.microsoft.com/office/drawing/2014/main" id="{EFBA200D-C70C-4F23-BB15-43C6DC25FD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3933825"/>
            <a:ext cx="3311525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5.Linda likes playing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______.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15" name="Text Box 3">
            <a:extLst>
              <a:ext uri="{FF2B5EF4-FFF2-40B4-BE49-F238E27FC236}">
                <a16:creationId xmlns:a16="http://schemas.microsoft.com/office/drawing/2014/main" id="{ED01E581-61D1-419F-9A56-A746E7C61B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4505325"/>
            <a:ext cx="10795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tennis</a:t>
            </a:r>
            <a:r>
              <a:rPr lang="en-US" altLang="zh-CN" sz="3200" b="1">
                <a:solidFill>
                  <a:srgbClr val="FF0000"/>
                </a:solidFill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  <p:pic>
        <p:nvPicPr>
          <p:cNvPr id="26627" name="Picture 4" descr="QQ截图20130129150255">
            <a:extLst>
              <a:ext uri="{FF2B5EF4-FFF2-40B4-BE49-F238E27FC236}">
                <a16:creationId xmlns:a16="http://schemas.microsoft.com/office/drawing/2014/main" id="{3178F02D-CC11-4C7B-BAA7-55C442FD53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138" y="1125538"/>
            <a:ext cx="2789237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Text Box 2">
            <a:extLst>
              <a:ext uri="{FF2B5EF4-FFF2-40B4-BE49-F238E27FC236}">
                <a16:creationId xmlns:a16="http://schemas.microsoft.com/office/drawing/2014/main" id="{A3586740-F4EA-486D-8AEF-1D99D87E72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3916363"/>
            <a:ext cx="3960812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6. Alex plays __________ 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in the school band.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5207D8B0-3B56-4A97-82EC-CB688F6949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9563" y="3843338"/>
            <a:ext cx="17272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guitar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6630" name="Picture 4" descr="QQ截图20130129150305">
            <a:extLst>
              <a:ext uri="{FF2B5EF4-FFF2-40B4-BE49-F238E27FC236}">
                <a16:creationId xmlns:a16="http://schemas.microsoft.com/office/drawing/2014/main" id="{F83680F7-833C-4DDA-A49B-576994BC51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179513"/>
            <a:ext cx="2528888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图片 4" descr="C:\Users\Administrator\Desktop\u1 Grammar\11020934.jpg11020934">
            <a:extLst>
              <a:ext uri="{FF2B5EF4-FFF2-40B4-BE49-F238E27FC236}">
                <a16:creationId xmlns:a16="http://schemas.microsoft.com/office/drawing/2014/main" id="{F20A92FF-2DEA-4BB2-9680-52D611F272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40" t="29964" r="14542" b="39066"/>
          <a:stretch>
            <a:fillRect/>
          </a:stretch>
        </p:blipFill>
        <p:spPr bwMode="auto">
          <a:xfrm>
            <a:off x="660400" y="765175"/>
            <a:ext cx="1054100" cy="106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0" name="图片 7" descr="u=1220155775,1097525820&amp;fm=21&amp;gp=0">
            <a:extLst>
              <a:ext uri="{FF2B5EF4-FFF2-40B4-BE49-F238E27FC236}">
                <a16:creationId xmlns:a16="http://schemas.microsoft.com/office/drawing/2014/main" id="{5AE8D325-98E4-43AB-A14B-A1686BD062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3" y="1989138"/>
            <a:ext cx="1049337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图片 15" descr="u=2907341917,1115481183&amp;fm=21&amp;gp=0">
            <a:extLst>
              <a:ext uri="{FF2B5EF4-FFF2-40B4-BE49-F238E27FC236}">
                <a16:creationId xmlns:a16="http://schemas.microsoft.com/office/drawing/2014/main" id="{12B34BCD-D28D-48A4-8825-595ED67782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8"/>
          <a:stretch>
            <a:fillRect/>
          </a:stretch>
        </p:blipFill>
        <p:spPr bwMode="auto">
          <a:xfrm>
            <a:off x="661988" y="3546475"/>
            <a:ext cx="966787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图片 16" descr="u=3304037976,3643433635&amp;fm=21&amp;gp=0">
            <a:extLst>
              <a:ext uri="{FF2B5EF4-FFF2-40B4-BE49-F238E27FC236}">
                <a16:creationId xmlns:a16="http://schemas.microsoft.com/office/drawing/2014/main" id="{CAB5F2DC-A8C8-4BB7-9B47-3F03277F5C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1" r="9840" b="20940"/>
          <a:stretch>
            <a:fillRect/>
          </a:stretch>
        </p:blipFill>
        <p:spPr bwMode="auto">
          <a:xfrm>
            <a:off x="636588" y="5006975"/>
            <a:ext cx="1017587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8AC8742A-F251-40DE-A659-9C858F92853D}"/>
              </a:ext>
            </a:extLst>
          </p:cNvPr>
          <p:cNvCxnSpPr/>
          <p:nvPr/>
        </p:nvCxnSpPr>
        <p:spPr>
          <a:xfrm>
            <a:off x="1804988" y="1555750"/>
            <a:ext cx="704850" cy="7938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4" name="文本框 5">
            <a:extLst>
              <a:ext uri="{FF2B5EF4-FFF2-40B4-BE49-F238E27FC236}">
                <a16:creationId xmlns:a16="http://schemas.microsoft.com/office/drawing/2014/main" id="{78699D90-4D17-4461-96D7-099E003ED0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9838" y="1085850"/>
            <a:ext cx="29257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pencil </a:t>
            </a:r>
            <a:r>
              <a:rPr lang="en-US" altLang="zh-CN" sz="2800" u="sng">
                <a:latin typeface="Times New Roman" panose="02020603050405020304" pitchFamily="18" charset="0"/>
              </a:rPr>
              <a:t>on the table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B4B04069-4B1A-47CC-B837-3E3A195718B8}"/>
              </a:ext>
            </a:extLst>
          </p:cNvPr>
          <p:cNvCxnSpPr/>
          <p:nvPr/>
        </p:nvCxnSpPr>
        <p:spPr>
          <a:xfrm>
            <a:off x="5292725" y="1563688"/>
            <a:ext cx="773113" cy="0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6" name="文本框 9">
            <a:extLst>
              <a:ext uri="{FF2B5EF4-FFF2-40B4-BE49-F238E27FC236}">
                <a16:creationId xmlns:a16="http://schemas.microsoft.com/office/drawing/2014/main" id="{7A687BAD-CF12-44F7-8947-D728F33EED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8688" y="1085850"/>
            <a:ext cx="1574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(be) short.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F4AFD1E8-D360-4BDF-AAB3-50D567FCA4A5}"/>
              </a:ext>
            </a:extLst>
          </p:cNvPr>
          <p:cNvCxnSpPr/>
          <p:nvPr/>
        </p:nvCxnSpPr>
        <p:spPr>
          <a:xfrm>
            <a:off x="1804988" y="2708275"/>
            <a:ext cx="704850" cy="7938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8" name="文本框 11">
            <a:extLst>
              <a:ext uri="{FF2B5EF4-FFF2-40B4-BE49-F238E27FC236}">
                <a16:creationId xmlns:a16="http://schemas.microsoft.com/office/drawing/2014/main" id="{5BBEDB55-FFB2-406A-B0C6-29BA9EBCB6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9838" y="2233613"/>
            <a:ext cx="35020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book </a:t>
            </a:r>
            <a:r>
              <a:rPr lang="en-US" altLang="zh-CN" sz="2800" u="sng">
                <a:latin typeface="Times New Roman" panose="02020603050405020304" pitchFamily="18" charset="0"/>
                <a:sym typeface="+mn-ea"/>
              </a:rPr>
              <a:t>about dinosaurs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F12EEBBD-0966-4355-878B-2E06780C23B7}"/>
              </a:ext>
            </a:extLst>
          </p:cNvPr>
          <p:cNvCxnSpPr/>
          <p:nvPr/>
        </p:nvCxnSpPr>
        <p:spPr>
          <a:xfrm rot="240000" flipV="1">
            <a:off x="5653088" y="2697163"/>
            <a:ext cx="749300" cy="57150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60" name="文本框 17">
            <a:extLst>
              <a:ext uri="{FF2B5EF4-FFF2-40B4-BE49-F238E27FC236}">
                <a16:creationId xmlns:a16="http://schemas.microsoft.com/office/drawing/2014/main" id="{6B357B51-6A05-4368-B859-A03F9F288F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2388" y="2236788"/>
            <a:ext cx="27416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  <a:sym typeface="+mn-ea"/>
              </a:rPr>
              <a:t>(have) interesting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61" name="文本框 18">
            <a:extLst>
              <a:ext uri="{FF2B5EF4-FFF2-40B4-BE49-F238E27FC236}">
                <a16:creationId xmlns:a16="http://schemas.microsoft.com/office/drawing/2014/main" id="{BC18D6B0-98ED-49D9-B981-F60EAAAA52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8875" y="3716338"/>
            <a:ext cx="31607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boy </a:t>
            </a:r>
            <a:r>
              <a:rPr lang="en-US" altLang="zh-CN" sz="2800" u="sng">
                <a:latin typeface="Times New Roman" panose="02020603050405020304" pitchFamily="18" charset="0"/>
              </a:rPr>
              <a:t>with short hair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5F90833D-6ACF-49B4-BAF5-D6C36452408B}"/>
              </a:ext>
            </a:extLst>
          </p:cNvPr>
          <p:cNvCxnSpPr/>
          <p:nvPr/>
        </p:nvCxnSpPr>
        <p:spPr>
          <a:xfrm>
            <a:off x="1714500" y="4221163"/>
            <a:ext cx="704850" cy="7937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id="{603917AE-F23C-4290-8D43-048BC00CD221}"/>
              </a:ext>
            </a:extLst>
          </p:cNvPr>
          <p:cNvCxnSpPr/>
          <p:nvPr/>
        </p:nvCxnSpPr>
        <p:spPr>
          <a:xfrm>
            <a:off x="5268913" y="4221163"/>
            <a:ext cx="742950" cy="0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64" name="文本框 21">
            <a:extLst>
              <a:ext uri="{FF2B5EF4-FFF2-40B4-BE49-F238E27FC236}">
                <a16:creationId xmlns:a16="http://schemas.microsoft.com/office/drawing/2014/main" id="{6F08EF52-F5AF-48F5-9882-C830CBF6C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89638" y="3713163"/>
            <a:ext cx="26860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  <a:sym typeface="+mn-ea"/>
              </a:rPr>
              <a:t>(play) really well.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51588C14-A42D-4545-93DF-79D26063DBC9}"/>
              </a:ext>
            </a:extLst>
          </p:cNvPr>
          <p:cNvCxnSpPr/>
          <p:nvPr/>
        </p:nvCxnSpPr>
        <p:spPr>
          <a:xfrm>
            <a:off x="1779588" y="5516563"/>
            <a:ext cx="704850" cy="7937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66" name="文本框 23">
            <a:extLst>
              <a:ext uri="{FF2B5EF4-FFF2-40B4-BE49-F238E27FC236}">
                <a16:creationId xmlns:a16="http://schemas.microsoft.com/office/drawing/2014/main" id="{52B239E1-BA29-4FAF-A346-782D58F3B8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9350" y="5060950"/>
            <a:ext cx="2517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hole </a:t>
            </a:r>
            <a:r>
              <a:rPr lang="en-US" altLang="zh-CN" sz="2800" u="sng">
                <a:latin typeface="Times New Roman" panose="02020603050405020304" pitchFamily="18" charset="0"/>
              </a:rPr>
              <a:t>in the road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E6DEEA47-8373-45E0-A0C9-8EBAA48A7D27}"/>
              </a:ext>
            </a:extLst>
          </p:cNvPr>
          <p:cNvCxnSpPr/>
          <p:nvPr/>
        </p:nvCxnSpPr>
        <p:spPr>
          <a:xfrm rot="60000" flipV="1">
            <a:off x="4716463" y="5567363"/>
            <a:ext cx="730250" cy="15875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68" name="文本框 26">
            <a:extLst>
              <a:ext uri="{FF2B5EF4-FFF2-40B4-BE49-F238E27FC236}">
                <a16:creationId xmlns:a16="http://schemas.microsoft.com/office/drawing/2014/main" id="{FFCF0763-3B5F-402D-A8BD-CB067F0E45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6713" y="5068888"/>
            <a:ext cx="23653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  <a:sym typeface="+mn-ea"/>
              </a:rPr>
              <a:t>(be) dangerous.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2E25A199-675C-4D0C-88EE-4DB565D5E1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4988" y="1085850"/>
            <a:ext cx="838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The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7AC48319-146A-4607-B91C-F25C1979E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1085850"/>
            <a:ext cx="492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is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5FDFB340-04CF-4804-8647-C742595B76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4988" y="2233613"/>
            <a:ext cx="838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The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26A48634-9920-419E-9364-DCAA6864F4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4050" y="2236788"/>
            <a:ext cx="838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has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1C57B6E1-2AE4-4FC1-A70F-CB1658C5C0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8313" y="3721100"/>
            <a:ext cx="8382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The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D2551C6A-DB72-4627-923F-1A3FE72D18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6525" y="3700463"/>
            <a:ext cx="10842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plays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DD7F3C68-5549-4964-A6E5-A6357562EE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5054600"/>
            <a:ext cx="8382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The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F5151734-35C8-4C90-88C6-9A80795481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9175" y="5054600"/>
            <a:ext cx="6191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is</a:t>
            </a:r>
          </a:p>
        </p:txBody>
      </p:sp>
      <p:sp>
        <p:nvSpPr>
          <p:cNvPr id="27677" name="文本框 17">
            <a:extLst>
              <a:ext uri="{FF2B5EF4-FFF2-40B4-BE49-F238E27FC236}">
                <a16:creationId xmlns:a16="http://schemas.microsoft.com/office/drawing/2014/main" id="{6D854616-CDE0-463F-9E0F-2BCFE725BE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2762250"/>
            <a:ext cx="13684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  <a:sym typeface="+mn-ea"/>
              </a:rPr>
              <a:t>pictures.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  <p:bldP spid="34" grpId="0"/>
      <p:bldP spid="3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2">
            <a:extLst>
              <a:ext uri="{FF2B5EF4-FFF2-40B4-BE49-F238E27FC236}">
                <a16:creationId xmlns:a16="http://schemas.microsoft.com/office/drawing/2014/main" id="{4D4660D5-6A9F-4AED-8FAE-E781A1756D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725" y="819150"/>
            <a:ext cx="806608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C. Using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 b="1">
                <a:latin typeface="Times New Roman" panose="02020603050405020304" pitchFamily="18" charset="0"/>
              </a:rPr>
              <a:t> with a phrase to describe a particular person or thing.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698" name="Text Box 4">
            <a:extLst>
              <a:ext uri="{FF2B5EF4-FFF2-40B4-BE49-F238E27FC236}">
                <a16:creationId xmlns:a16="http://schemas.microsoft.com/office/drawing/2014/main" id="{A3B30276-AD6E-4E5A-8EDD-D18FA3081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844675"/>
            <a:ext cx="8316912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The</a:t>
            </a:r>
            <a:r>
              <a:rPr lang="en-US" altLang="zh-CN" sz="2800">
                <a:latin typeface="Comic Sans MS" panose="030F0702030302020204" pitchFamily="66" charset="0"/>
              </a:rPr>
              <a:t> girl</a:t>
            </a: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 with glasses</a:t>
            </a:r>
            <a:r>
              <a:rPr lang="en-US" altLang="zh-CN" sz="2800">
                <a:solidFill>
                  <a:srgbClr val="0000FF"/>
                </a:solidFill>
                <a:latin typeface="Comic Sans MS" panose="030F0702030302020204" pitchFamily="66" charset="0"/>
              </a:rPr>
              <a:t> </a:t>
            </a:r>
            <a:r>
              <a:rPr lang="en-US" altLang="zh-CN" sz="2800">
                <a:latin typeface="Comic Sans MS" panose="030F0702030302020204" pitchFamily="66" charset="0"/>
              </a:rPr>
              <a:t>is Joyce’s best friend.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The </a:t>
            </a:r>
            <a:r>
              <a:rPr lang="en-US" altLang="zh-CN" sz="2800">
                <a:latin typeface="Comic Sans MS" panose="030F0702030302020204" pitchFamily="66" charset="0"/>
              </a:rPr>
              <a:t>man</a:t>
            </a: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 in the black coat</a:t>
            </a:r>
            <a:r>
              <a:rPr lang="en-US" altLang="zh-CN" sz="2800">
                <a:solidFill>
                  <a:srgbClr val="0000FF"/>
                </a:solidFill>
                <a:latin typeface="Comic Sans MS" panose="030F0702030302020204" pitchFamily="66" charset="0"/>
              </a:rPr>
              <a:t> </a:t>
            </a:r>
            <a:r>
              <a:rPr lang="en-US" altLang="zh-CN" sz="2800">
                <a:latin typeface="Comic Sans MS" panose="030F0702030302020204" pitchFamily="66" charset="0"/>
              </a:rPr>
              <a:t>is our English teacher.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The </a:t>
            </a:r>
            <a:r>
              <a:rPr lang="en-US" altLang="zh-CN" sz="2800">
                <a:latin typeface="Comic Sans MS" panose="030F0702030302020204" pitchFamily="66" charset="0"/>
              </a:rPr>
              <a:t>woman</a:t>
            </a:r>
            <a:r>
              <a:rPr lang="en-US" altLang="zh-CN" sz="2800">
                <a:solidFill>
                  <a:srgbClr val="0000FF"/>
                </a:solidFill>
                <a:latin typeface="Comic Sans MS" panose="030F0702030302020204" pitchFamily="66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with long, straight hair</a:t>
            </a:r>
            <a:r>
              <a:rPr lang="en-US" altLang="zh-CN" sz="2800">
                <a:solidFill>
                  <a:srgbClr val="0000FF"/>
                </a:solidFill>
                <a:latin typeface="Comic Sans MS" panose="030F0702030302020204" pitchFamily="66" charset="0"/>
              </a:rPr>
              <a:t> </a:t>
            </a:r>
            <a:r>
              <a:rPr lang="en-US" altLang="zh-CN" sz="2800">
                <a:latin typeface="Comic Sans MS" panose="030F0702030302020204" pitchFamily="66" charset="0"/>
              </a:rPr>
              <a:t>is Mrs Zhang.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The </a:t>
            </a:r>
            <a:r>
              <a:rPr lang="en-US" altLang="zh-CN" sz="2800">
                <a:latin typeface="Comic Sans MS" panose="030F0702030302020204" pitchFamily="66" charset="0"/>
              </a:rPr>
              <a:t>factory</a:t>
            </a: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 near my home</a:t>
            </a:r>
            <a:r>
              <a:rPr lang="en-US" altLang="zh-CN" sz="2800">
                <a:solidFill>
                  <a:srgbClr val="0000FF"/>
                </a:solidFill>
                <a:latin typeface="Comic Sans MS" panose="030F0702030302020204" pitchFamily="66" charset="0"/>
              </a:rPr>
              <a:t> </a:t>
            </a:r>
            <a:r>
              <a:rPr lang="en-US" altLang="zh-CN" sz="2800">
                <a:latin typeface="Comic Sans MS" panose="030F0702030302020204" pitchFamily="66" charset="0"/>
              </a:rPr>
              <a:t>is very noisy.</a:t>
            </a:r>
          </a:p>
        </p:txBody>
      </p:sp>
      <p:sp>
        <p:nvSpPr>
          <p:cNvPr id="5" name="文本框 37">
            <a:extLst>
              <a:ext uri="{FF2B5EF4-FFF2-40B4-BE49-F238E27FC236}">
                <a16:creationId xmlns:a16="http://schemas.microsoft.com/office/drawing/2014/main" id="{96E3D3BC-5A55-4D79-8709-7D70F4D60C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4981575"/>
            <a:ext cx="20589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Times New Roman" panose="02020603050405020304" pitchFamily="18" charset="0"/>
              </a:rPr>
              <a:t>的用法：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44">
            <a:extLst>
              <a:ext uri="{FF2B5EF4-FFF2-40B4-BE49-F238E27FC236}">
                <a16:creationId xmlns:a16="http://schemas.microsoft.com/office/drawing/2014/main" id="{9CE0A5FE-8ED8-4D6E-81A3-8F122FC726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6975" y="5065713"/>
            <a:ext cx="41767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______________________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620C961E-DA14-40D8-B25C-93923AC76C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463" y="4997450"/>
            <a:ext cx="40306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</a:rPr>
              <a:t>4.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</a:rPr>
              <a:t>描述特定的人或事物</a:t>
            </a:r>
            <a:endParaRPr lang="en-US" altLang="zh-CN" sz="28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 Box 2">
            <a:extLst>
              <a:ext uri="{FF2B5EF4-FFF2-40B4-BE49-F238E27FC236}">
                <a16:creationId xmlns:a16="http://schemas.microsoft.com/office/drawing/2014/main" id="{8EC565E9-B239-4FF3-B3FF-46E7DC645C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749300"/>
            <a:ext cx="8459788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In pairs, talk about the people in the pictures below.</a:t>
            </a:r>
          </a:p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Use the words in brackets to help you. Add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 b="1">
                <a:latin typeface="Times New Roman" panose="02020603050405020304" pitchFamily="18" charset="0"/>
              </a:rPr>
              <a:t> if </a:t>
            </a:r>
          </a:p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necessary. Follow the example.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2" name="Text Box 3">
            <a:extLst>
              <a:ext uri="{FF2B5EF4-FFF2-40B4-BE49-F238E27FC236}">
                <a16:creationId xmlns:a16="http://schemas.microsoft.com/office/drawing/2014/main" id="{B62BEE18-53D4-44E0-B204-724A18DFD8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2924175"/>
            <a:ext cx="7775575" cy="214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What’s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the man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playing?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Which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man</a:t>
            </a:r>
            <a:r>
              <a:rPr lang="en-US" altLang="zh-CN" sz="2800">
                <a:latin typeface="Times New Roman" panose="02020603050405020304" pitchFamily="18" charset="0"/>
              </a:rPr>
              <a:t>?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 The man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in the purple suit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He’s playing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the guitar</a:t>
            </a:r>
            <a:r>
              <a:rPr lang="en-US" altLang="zh-CN" sz="2800">
                <a:latin typeface="Times New Roman" panose="02020603050405020304" pitchFamily="18" charset="0"/>
              </a:rPr>
              <a:t>.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3" name="Rectangle 4">
            <a:extLst>
              <a:ext uri="{FF2B5EF4-FFF2-40B4-BE49-F238E27FC236}">
                <a16:creationId xmlns:a16="http://schemas.microsoft.com/office/drawing/2014/main" id="{DCD5F54C-B460-473B-A8F0-7E884534D9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9338" y="5445125"/>
            <a:ext cx="39608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(in the purple suit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/ guitar)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24" name="Picture 5" descr="QQ截图20130129150344">
            <a:extLst>
              <a:ext uri="{FF2B5EF4-FFF2-40B4-BE49-F238E27FC236}">
                <a16:creationId xmlns:a16="http://schemas.microsoft.com/office/drawing/2014/main" id="{04BE96FA-611F-40D2-B557-B1BE08B6EE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2392363"/>
            <a:ext cx="2743200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>
            <a:extLst>
              <a:ext uri="{FF2B5EF4-FFF2-40B4-BE49-F238E27FC236}">
                <a16:creationId xmlns:a16="http://schemas.microsoft.com/office/drawing/2014/main" id="{F595EAE4-578E-4C0E-AA60-501D12C265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975" y="3429000"/>
            <a:ext cx="43195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(with short hair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/ volleyball)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746" name="Picture 5" descr="QQ截图20130129150407">
            <a:extLst>
              <a:ext uri="{FF2B5EF4-FFF2-40B4-BE49-F238E27FC236}">
                <a16:creationId xmlns:a16="http://schemas.microsoft.com/office/drawing/2014/main" id="{3F32E184-1560-4DFA-BED7-2532281D11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875" y="620713"/>
            <a:ext cx="2532063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3">
            <a:extLst>
              <a:ext uri="{FF2B5EF4-FFF2-40B4-BE49-F238E27FC236}">
                <a16:creationId xmlns:a16="http://schemas.microsoft.com/office/drawing/2014/main" id="{A778E1AD-2C1C-4F3C-839B-EA9A9F3EB3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4005263"/>
            <a:ext cx="4465638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What’s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the girl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playing?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Which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girl</a:t>
            </a:r>
            <a:r>
              <a:rPr lang="en-US" altLang="zh-CN" sz="2800">
                <a:latin typeface="Times New Roman" panose="02020603050405020304" pitchFamily="18" charset="0"/>
              </a:rPr>
              <a:t>?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 The girl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with short hair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She’s playing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volleyball</a:t>
            </a:r>
            <a:r>
              <a:rPr lang="en-US" altLang="zh-CN" sz="2800">
                <a:latin typeface="Times New Roman" panose="02020603050405020304" pitchFamily="18" charset="0"/>
              </a:rPr>
              <a:t>.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3">
            <a:extLst>
              <a:ext uri="{FF2B5EF4-FFF2-40B4-BE49-F238E27FC236}">
                <a16:creationId xmlns:a16="http://schemas.microsoft.com/office/drawing/2014/main" id="{9C878C97-05F2-4DD6-8F2D-FB2F93C140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6100" y="549275"/>
            <a:ext cx="4464050" cy="265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What’s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the girl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playing?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Which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girl</a:t>
            </a:r>
            <a:r>
              <a:rPr lang="en-US" altLang="zh-CN" sz="2800">
                <a:latin typeface="Times New Roman" panose="02020603050405020304" pitchFamily="18" charset="0"/>
              </a:rPr>
              <a:t>?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 The girl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in the yellow   skirt 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She’s playing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tennis</a:t>
            </a:r>
            <a:r>
              <a:rPr lang="en-US" altLang="zh-CN" sz="2800">
                <a:latin typeface="Times New Roman" panose="02020603050405020304" pitchFamily="18" charset="0"/>
              </a:rPr>
              <a:t>.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49" name="Rectangle 3">
            <a:extLst>
              <a:ext uri="{FF2B5EF4-FFF2-40B4-BE49-F238E27FC236}">
                <a16:creationId xmlns:a16="http://schemas.microsoft.com/office/drawing/2014/main" id="{98FB163B-D1F0-4308-B207-BAF9976DDA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7538" y="6002338"/>
            <a:ext cx="442753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(in the yellow skirt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/ tennis)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750" name="Picture 4" descr="QQ截图20130129150413">
            <a:extLst>
              <a:ext uri="{FF2B5EF4-FFF2-40B4-BE49-F238E27FC236}">
                <a16:creationId xmlns:a16="http://schemas.microsoft.com/office/drawing/2014/main" id="{FB8107C4-04BC-4E89-95EA-104514864A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0488" y="3284538"/>
            <a:ext cx="3001962" cy="270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>
            <a:extLst>
              <a:ext uri="{FF2B5EF4-FFF2-40B4-BE49-F238E27FC236}">
                <a16:creationId xmlns:a16="http://schemas.microsoft.com/office/drawing/2014/main" id="{5AE4B0EC-3911-4633-A6CD-D20179227C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3213100"/>
            <a:ext cx="53292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(with short, black hair/ table tennis)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70" name="Rectangle 3">
            <a:extLst>
              <a:ext uri="{FF2B5EF4-FFF2-40B4-BE49-F238E27FC236}">
                <a16:creationId xmlns:a16="http://schemas.microsoft.com/office/drawing/2014/main" id="{BE129877-2D96-4BC5-845B-4E60D6C8E1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6115050"/>
            <a:ext cx="396081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(with glasses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/ drums)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2771" name="Picture 4" descr="QQ截图20130129150423">
            <a:extLst>
              <a:ext uri="{FF2B5EF4-FFF2-40B4-BE49-F238E27FC236}">
                <a16:creationId xmlns:a16="http://schemas.microsoft.com/office/drawing/2014/main" id="{B4229DEB-9FBE-48A0-BA3C-B31184A16E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92150"/>
            <a:ext cx="2717800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Picture 5" descr="QQ截图20130129150434">
            <a:extLst>
              <a:ext uri="{FF2B5EF4-FFF2-40B4-BE49-F238E27FC236}">
                <a16:creationId xmlns:a16="http://schemas.microsoft.com/office/drawing/2014/main" id="{866D85D1-F005-44D5-9629-D0F8429BB7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644900"/>
            <a:ext cx="2728912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3">
            <a:extLst>
              <a:ext uri="{FF2B5EF4-FFF2-40B4-BE49-F238E27FC236}">
                <a16:creationId xmlns:a16="http://schemas.microsoft.com/office/drawing/2014/main" id="{96436465-287B-4910-8335-0B72CB12FD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3938" y="620713"/>
            <a:ext cx="4824412" cy="265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What’s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the boy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playing?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Which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boy</a:t>
            </a:r>
            <a:r>
              <a:rPr lang="en-US" altLang="zh-CN" sz="2800">
                <a:latin typeface="Times New Roman" panose="02020603050405020304" pitchFamily="18" charset="0"/>
              </a:rPr>
              <a:t>?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 The man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with short, black hair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He’s playing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table tennis</a:t>
            </a:r>
            <a:r>
              <a:rPr lang="en-US" altLang="zh-CN" sz="2800">
                <a:latin typeface="Times New Roman" panose="02020603050405020304" pitchFamily="18" charset="0"/>
              </a:rPr>
              <a:t>.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3">
            <a:extLst>
              <a:ext uri="{FF2B5EF4-FFF2-40B4-BE49-F238E27FC236}">
                <a16:creationId xmlns:a16="http://schemas.microsoft.com/office/drawing/2014/main" id="{E49C3EA0-DD11-48DA-8FE8-69878D283C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3938" y="3933825"/>
            <a:ext cx="5111750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What’s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the man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playing?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Which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man</a:t>
            </a:r>
            <a:r>
              <a:rPr lang="en-US" altLang="zh-CN" sz="2800">
                <a:latin typeface="Times New Roman" panose="02020603050405020304" pitchFamily="18" charset="0"/>
              </a:rPr>
              <a:t>?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 The man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with glasses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He’s playing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the drums</a:t>
            </a:r>
            <a:r>
              <a:rPr lang="en-US" altLang="zh-CN" sz="2800">
                <a:latin typeface="Times New Roman" panose="02020603050405020304" pitchFamily="18" charset="0"/>
              </a:rPr>
              <a:t>.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>
            <a:extLst>
              <a:ext uri="{FF2B5EF4-FFF2-40B4-BE49-F238E27FC236}">
                <a16:creationId xmlns:a16="http://schemas.microsoft.com/office/drawing/2014/main" id="{A2E98055-BB53-4920-8613-35D396AD5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365625"/>
            <a:ext cx="39608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(in the red dress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/ violin)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794" name="Picture 3" descr="QQ截图20130129150441">
            <a:extLst>
              <a:ext uri="{FF2B5EF4-FFF2-40B4-BE49-F238E27FC236}">
                <a16:creationId xmlns:a16="http://schemas.microsoft.com/office/drawing/2014/main" id="{A8EAF7DA-600B-441E-8DB2-100C46F64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341438"/>
            <a:ext cx="25558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3">
            <a:extLst>
              <a:ext uri="{FF2B5EF4-FFF2-40B4-BE49-F238E27FC236}">
                <a16:creationId xmlns:a16="http://schemas.microsoft.com/office/drawing/2014/main" id="{C2C03364-2618-4ADB-A971-4C484F799D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1895475"/>
            <a:ext cx="5111750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What’s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the woman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playing?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Which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woman</a:t>
            </a:r>
            <a:r>
              <a:rPr lang="en-US" altLang="zh-CN" sz="2800">
                <a:latin typeface="Times New Roman" panose="02020603050405020304" pitchFamily="18" charset="0"/>
              </a:rPr>
              <a:t>?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 The woman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in the red dress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He’s playing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the violin</a:t>
            </a:r>
            <a:r>
              <a:rPr lang="en-US" altLang="zh-CN" sz="2800">
                <a:latin typeface="Times New Roman" panose="02020603050405020304" pitchFamily="18" charset="0"/>
              </a:rPr>
              <a:t>.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6FF6B2F-69DE-4F2E-9C19-E67080419F61}"/>
              </a:ext>
            </a:extLst>
          </p:cNvPr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34818" name="TextBox 4">
            <a:extLst>
              <a:ext uri="{FF2B5EF4-FFF2-40B4-BE49-F238E27FC236}">
                <a16:creationId xmlns:a16="http://schemas.microsoft.com/office/drawing/2014/main" id="{BCD3ED9F-02E2-44D7-AB97-779625F6B9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9950" y="3414713"/>
            <a:ext cx="53514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IV  Post-Learning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3">
            <a:extLst>
              <a:ext uri="{FF2B5EF4-FFF2-40B4-BE49-F238E27FC236}">
                <a16:creationId xmlns:a16="http://schemas.microsoft.com/office/drawing/2014/main" id="{FB2A20A7-0C9A-49EA-A2A8-A86250C84C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601663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Summary</a:t>
            </a:r>
            <a:endParaRPr lang="en-US" altLang="zh-CN" sz="3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842" name="文本框 37">
            <a:extLst>
              <a:ext uri="{FF2B5EF4-FFF2-40B4-BE49-F238E27FC236}">
                <a16:creationId xmlns:a16="http://schemas.microsoft.com/office/drawing/2014/main" id="{3EF76706-81CF-4CB0-B307-4CE0AB4A44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2962275"/>
            <a:ext cx="1873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Times New Roman" panose="02020603050405020304" pitchFamily="18" charset="0"/>
              </a:rPr>
              <a:t>的用法：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左大括号 8">
            <a:extLst>
              <a:ext uri="{FF2B5EF4-FFF2-40B4-BE49-F238E27FC236}">
                <a16:creationId xmlns:a16="http://schemas.microsoft.com/office/drawing/2014/main" id="{3625EF4B-EA5A-4F84-A8C7-F82CCEDE6CCD}"/>
              </a:ext>
            </a:extLst>
          </p:cNvPr>
          <p:cNvSpPr/>
          <p:nvPr/>
        </p:nvSpPr>
        <p:spPr>
          <a:xfrm>
            <a:off x="2484438" y="2106613"/>
            <a:ext cx="287337" cy="270033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0" name="文本框 44">
            <a:extLst>
              <a:ext uri="{FF2B5EF4-FFF2-40B4-BE49-F238E27FC236}">
                <a16:creationId xmlns:a16="http://schemas.microsoft.com/office/drawing/2014/main" id="{6C680130-2EDE-41B4-8A78-B151CE1F62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1901825"/>
            <a:ext cx="41767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1.</a:t>
            </a:r>
            <a:r>
              <a:rPr lang="zh-CN" altLang="en-US" sz="2800">
                <a:latin typeface="Times New Roman" panose="02020603050405020304" pitchFamily="18" charset="0"/>
              </a:rPr>
              <a:t>代替前面出现过的名词。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44">
            <a:extLst>
              <a:ext uri="{FF2B5EF4-FFF2-40B4-BE49-F238E27FC236}">
                <a16:creationId xmlns:a16="http://schemas.microsoft.com/office/drawing/2014/main" id="{ACDF318A-77C6-444F-A3AE-DADC145A6D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2549525"/>
            <a:ext cx="45370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2.</a:t>
            </a:r>
            <a:r>
              <a:rPr lang="zh-CN" altLang="en-US" sz="2800">
                <a:latin typeface="Times New Roman" panose="02020603050405020304" pitchFamily="18" charset="0"/>
              </a:rPr>
              <a:t>用来形容独一无二的事物。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Box 3">
            <a:extLst>
              <a:ext uri="{FF2B5EF4-FFF2-40B4-BE49-F238E27FC236}">
                <a16:creationId xmlns:a16="http://schemas.microsoft.com/office/drawing/2014/main" id="{C24D23CD-508F-4C09-A725-610C89CD20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3125788"/>
            <a:ext cx="45370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000" b="1">
                <a:latin typeface="宋体" panose="02010600030101010101" pitchFamily="2" charset="-122"/>
              </a:rPr>
              <a:t>3.</a:t>
            </a:r>
            <a:r>
              <a:rPr lang="zh-CN" altLang="en-US" sz="2800">
                <a:latin typeface="Times New Roman" panose="02020603050405020304" pitchFamily="18" charset="0"/>
              </a:rPr>
              <a:t>在乐器名词前面加 </a:t>
            </a:r>
            <a:r>
              <a:rPr lang="en-US" altLang="zh-CN" sz="2800">
                <a:latin typeface="Times New Roman" panose="02020603050405020304" pitchFamily="18" charset="0"/>
              </a:rPr>
              <a:t>the </a:t>
            </a:r>
            <a:r>
              <a:rPr lang="zh-CN" altLang="en-US" sz="2800">
                <a:latin typeface="Times New Roman" panose="02020603050405020304" pitchFamily="18" charset="0"/>
              </a:rPr>
              <a:t>；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在体育项目前不用加</a:t>
            </a:r>
            <a:r>
              <a:rPr lang="en-US" altLang="zh-CN" sz="2800"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Times New Roman" panose="02020603050405020304" pitchFamily="18" charset="0"/>
              </a:rPr>
              <a:t>。</a:t>
            </a:r>
            <a:endParaRPr lang="en-US" altLang="zh-CN" sz="3000">
              <a:latin typeface="Times New Roman" panose="02020603050405020304" pitchFamily="18" charset="0"/>
            </a:endParaRPr>
          </a:p>
        </p:txBody>
      </p:sp>
      <p:sp>
        <p:nvSpPr>
          <p:cNvPr id="13" name="Text Box 3">
            <a:extLst>
              <a:ext uri="{FF2B5EF4-FFF2-40B4-BE49-F238E27FC236}">
                <a16:creationId xmlns:a16="http://schemas.microsoft.com/office/drawing/2014/main" id="{40C312A8-3E1E-450C-A517-16E82EF546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4422775"/>
            <a:ext cx="40306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宋体" panose="02010600030101010101" pitchFamily="2" charset="-122"/>
              </a:rPr>
              <a:t>4.</a:t>
            </a:r>
            <a:r>
              <a:rPr lang="zh-CN" altLang="en-US" sz="2800">
                <a:latin typeface="宋体" panose="02010600030101010101" pitchFamily="2" charset="-122"/>
              </a:rPr>
              <a:t>描述特定的人或事物</a:t>
            </a:r>
            <a:endParaRPr lang="en-US" altLang="zh-CN" sz="280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文本框 37">
            <a:extLst>
              <a:ext uri="{FF2B5EF4-FFF2-40B4-BE49-F238E27FC236}">
                <a16:creationId xmlns:a16="http://schemas.microsoft.com/office/drawing/2014/main" id="{DF33CEF2-C607-443E-9C51-C5400E4E76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0338" y="817563"/>
            <a:ext cx="24479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Times New Roman" panose="02020603050405020304" pitchFamily="18" charset="0"/>
              </a:rPr>
              <a:t>的用法补充：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866" name="文本框 44">
            <a:extLst>
              <a:ext uri="{FF2B5EF4-FFF2-40B4-BE49-F238E27FC236}">
                <a16:creationId xmlns:a16="http://schemas.microsoft.com/office/drawing/2014/main" id="{05132DE6-94E6-4ACD-B133-4AC58EEF75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557338"/>
            <a:ext cx="8497887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1.</a:t>
            </a:r>
            <a:r>
              <a:rPr lang="zh-CN" altLang="en-US" sz="2800">
                <a:latin typeface="Times New Roman" panose="02020603050405020304" pitchFamily="18" charset="0"/>
              </a:rPr>
              <a:t>在特定情景中，当对话双方都清楚所指的对象，名词前须用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Times New Roman" panose="02020603050405020304" pitchFamily="18" charset="0"/>
              </a:rPr>
              <a:t>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如：</a:t>
            </a:r>
            <a:r>
              <a:rPr lang="en-US" altLang="zh-CN" sz="2800">
                <a:latin typeface="Times New Roman" panose="02020603050405020304" pitchFamily="18" charset="0"/>
              </a:rPr>
              <a:t>Don’t throw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paper</a:t>
            </a:r>
            <a:r>
              <a:rPr lang="en-US" altLang="zh-CN" sz="2800">
                <a:latin typeface="Times New Roman" panose="02020603050405020304" pitchFamily="18" charset="0"/>
              </a:rPr>
              <a:t> on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ground</a:t>
            </a:r>
            <a:r>
              <a:rPr lang="en-US" altLang="zh-CN" sz="2800">
                <a:latin typeface="Times New Roman" panose="02020603050405020304" pitchFamily="18" charset="0"/>
              </a:rPr>
              <a:t>. Put it in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dustbin</a:t>
            </a:r>
            <a:r>
              <a:rPr lang="en-US" altLang="zh-CN" sz="2800">
                <a:latin typeface="Times New Roman" panose="02020603050405020304" pitchFamily="18" charset="0"/>
              </a:rPr>
              <a:t>. </a:t>
            </a:r>
            <a:r>
              <a:rPr lang="zh-CN" altLang="en-US" sz="2800">
                <a:latin typeface="Times New Roman" panose="02020603050405020304" pitchFamily="18" charset="0"/>
              </a:rPr>
              <a:t>别把纸扔在地上，放到垃圾箱里去。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867" name="文本框 44">
            <a:extLst>
              <a:ext uri="{FF2B5EF4-FFF2-40B4-BE49-F238E27FC236}">
                <a16:creationId xmlns:a16="http://schemas.microsoft.com/office/drawing/2014/main" id="{7EDA913A-77F5-49A0-9A1A-8F63D6561F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987800"/>
            <a:ext cx="64071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2.</a:t>
            </a:r>
            <a:r>
              <a:rPr lang="zh-CN" altLang="en-US" sz="2800">
                <a:latin typeface="Times New Roman" panose="02020603050405020304" pitchFamily="18" charset="0"/>
              </a:rPr>
              <a:t>形容词最高级前要加</a:t>
            </a:r>
            <a:r>
              <a:rPr lang="en-US" altLang="zh-CN" sz="2800"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Times New Roman" panose="02020603050405020304" pitchFamily="18" charset="0"/>
              </a:rPr>
              <a:t>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如：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hottest </a:t>
            </a:r>
            <a:r>
              <a:rPr lang="en-US" altLang="zh-CN" sz="2800">
                <a:latin typeface="Times New Roman" panose="02020603050405020304" pitchFamily="18" charset="0"/>
              </a:rPr>
              <a:t>day </a:t>
            </a:r>
            <a:r>
              <a:rPr lang="zh-CN" altLang="en-US" sz="2800">
                <a:latin typeface="Times New Roman" panose="02020603050405020304" pitchFamily="18" charset="0"/>
              </a:rPr>
              <a:t>最热的一天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文本框 37">
            <a:extLst>
              <a:ext uri="{FF2B5EF4-FFF2-40B4-BE49-F238E27FC236}">
                <a16:creationId xmlns:a16="http://schemas.microsoft.com/office/drawing/2014/main" id="{F0662CFA-4175-4BCE-9C63-DD3AA79831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0338" y="673100"/>
            <a:ext cx="24479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Times New Roman" panose="02020603050405020304" pitchFamily="18" charset="0"/>
              </a:rPr>
              <a:t>的用法补充：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90" name="Text Box 3">
            <a:extLst>
              <a:ext uri="{FF2B5EF4-FFF2-40B4-BE49-F238E27FC236}">
                <a16:creationId xmlns:a16="http://schemas.microsoft.com/office/drawing/2014/main" id="{BD5F4986-42BE-4065-9A23-C854B24E66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341438"/>
            <a:ext cx="8280400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3.</a:t>
            </a:r>
            <a:r>
              <a:rPr lang="zh-CN" altLang="en-US" sz="2800">
                <a:latin typeface="Times New Roman" panose="02020603050405020304" pitchFamily="18" charset="0"/>
              </a:rPr>
              <a:t>序数词以及表示序列的形容词如</a:t>
            </a:r>
            <a:r>
              <a:rPr lang="en-US" altLang="zh-CN" sz="2800">
                <a:latin typeface="Times New Roman" panose="02020603050405020304" pitchFamily="18" charset="0"/>
              </a:rPr>
              <a:t>last, next</a:t>
            </a:r>
            <a:r>
              <a:rPr lang="zh-CN" altLang="en-US" sz="2800">
                <a:latin typeface="Times New Roman" panose="02020603050405020304" pitchFamily="18" charset="0"/>
              </a:rPr>
              <a:t>等前须用</a:t>
            </a:r>
            <a:r>
              <a:rPr lang="en-US" altLang="zh-CN" sz="2800"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Times New Roman" panose="02020603050405020304" pitchFamily="18" charset="0"/>
              </a:rPr>
              <a:t>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如：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first </a:t>
            </a:r>
            <a:r>
              <a:rPr lang="en-US" altLang="zh-CN" sz="2800">
                <a:latin typeface="Times New Roman" panose="02020603050405020304" pitchFamily="18" charset="0"/>
              </a:rPr>
              <a:t>step  </a:t>
            </a:r>
            <a:r>
              <a:rPr lang="zh-CN" altLang="en-US" sz="2800">
                <a:latin typeface="Times New Roman" panose="02020603050405020304" pitchFamily="18" charset="0"/>
              </a:rPr>
              <a:t>第一步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last </a:t>
            </a:r>
            <a:r>
              <a:rPr lang="en-US" altLang="zh-CN" sz="2800">
                <a:latin typeface="Times New Roman" panose="02020603050405020304" pitchFamily="18" charset="0"/>
              </a:rPr>
              <a:t>one </a:t>
            </a:r>
            <a:r>
              <a:rPr lang="zh-CN" altLang="en-US" sz="2800">
                <a:latin typeface="Times New Roman" panose="02020603050405020304" pitchFamily="18" charset="0"/>
              </a:rPr>
              <a:t>最后一个</a:t>
            </a:r>
            <a:endParaRPr lang="en-US" altLang="zh-CN" sz="3000">
              <a:latin typeface="Times New Roman" panose="02020603050405020304" pitchFamily="18" charset="0"/>
            </a:endParaRPr>
          </a:p>
        </p:txBody>
      </p:sp>
      <p:sp>
        <p:nvSpPr>
          <p:cNvPr id="37891" name="Text Box 3">
            <a:extLst>
              <a:ext uri="{FF2B5EF4-FFF2-40B4-BE49-F238E27FC236}">
                <a16:creationId xmlns:a16="http://schemas.microsoft.com/office/drawing/2014/main" id="{92311FCB-6969-4DF0-A438-A301B1C8B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716338"/>
            <a:ext cx="8064500" cy="18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宋体" panose="02010600030101010101" pitchFamily="2" charset="-122"/>
              </a:rPr>
              <a:t>4.</a:t>
            </a:r>
            <a:r>
              <a:rPr lang="zh-CN" altLang="en-US" sz="2800">
                <a:latin typeface="宋体" panose="02010600030101010101" pitchFamily="2" charset="-122"/>
              </a:rPr>
              <a:t>一些惯用语中也含有</a:t>
            </a:r>
            <a:r>
              <a:rPr lang="en-US" altLang="zh-CN" sz="2800"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宋体" panose="02010600030101010101" pitchFamily="2" charset="-122"/>
              </a:rPr>
              <a:t>。</a:t>
            </a:r>
            <a:endParaRPr lang="en-US" altLang="zh-CN" sz="2800"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latin typeface="宋体" panose="02010600030101010101" pitchFamily="2" charset="-122"/>
              </a:rPr>
              <a:t>如：</a:t>
            </a:r>
            <a:r>
              <a:rPr lang="en-US" altLang="zh-CN" sz="2800">
                <a:latin typeface="Times New Roman" panose="02020603050405020304" pitchFamily="18" charset="0"/>
              </a:rPr>
              <a:t>at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moment </a:t>
            </a:r>
            <a:r>
              <a:rPr lang="zh-CN" altLang="en-US" sz="2800">
                <a:latin typeface="宋体" panose="02010600030101010101" pitchFamily="2" charset="-122"/>
              </a:rPr>
              <a:t>此刻</a:t>
            </a:r>
            <a:r>
              <a:rPr lang="en-US" altLang="zh-CN" sz="2800">
                <a:latin typeface="宋体" panose="02010600030101010101" pitchFamily="2" charset="-122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on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other hand </a:t>
            </a:r>
            <a:r>
              <a:rPr lang="zh-CN" altLang="en-US" sz="2800">
                <a:latin typeface="Times New Roman" panose="02020603050405020304" pitchFamily="18" charset="0"/>
              </a:rPr>
              <a:t>另一方面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   in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end        </a:t>
            </a:r>
            <a:r>
              <a:rPr lang="zh-CN" altLang="en-US" sz="2800">
                <a:latin typeface="Times New Roman" panose="02020603050405020304" pitchFamily="18" charset="0"/>
              </a:rPr>
              <a:t>最后</a:t>
            </a:r>
            <a:r>
              <a:rPr lang="en-US" altLang="zh-CN" sz="2800">
                <a:latin typeface="Times New Roman" panose="02020603050405020304" pitchFamily="18" charset="0"/>
              </a:rPr>
              <a:t>	 break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ice         </a:t>
            </a:r>
            <a:r>
              <a:rPr lang="zh-CN" altLang="en-US" sz="2800">
                <a:latin typeface="Times New Roman" panose="02020603050405020304" pitchFamily="18" charset="0"/>
              </a:rPr>
              <a:t>打破冷场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6">
            <a:extLst>
              <a:ext uri="{FF2B5EF4-FFF2-40B4-BE49-F238E27FC236}">
                <a16:creationId xmlns:a16="http://schemas.microsoft.com/office/drawing/2014/main" id="{B9DDEB40-3D2F-45AE-982E-176EA81CF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63" y="2305050"/>
            <a:ext cx="8626475" cy="429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4" name="矩形 1">
            <a:extLst>
              <a:ext uri="{FF2B5EF4-FFF2-40B4-BE49-F238E27FC236}">
                <a16:creationId xmlns:a16="http://schemas.microsoft.com/office/drawing/2014/main" id="{1DED2C46-75E0-4784-BDBD-E67CE6C0B9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375" y="908050"/>
            <a:ext cx="764381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</a:rPr>
              <a:t>In groups, describe the people and the things in your classroom with “</a:t>
            </a:r>
            <a:r>
              <a:rPr lang="en-US" altLang="zh-CN" sz="2800" b="1" i="1">
                <a:latin typeface="Times New Roman" panose="02020603050405020304" pitchFamily="18" charset="0"/>
              </a:rPr>
              <a:t>the”</a:t>
            </a:r>
            <a:r>
              <a:rPr lang="en-US" altLang="zh-CN" sz="2800" b="1">
                <a:latin typeface="Times New Roman" panose="02020603050405020304" pitchFamily="18" charset="0"/>
              </a:rPr>
              <a:t>.</a:t>
            </a:r>
            <a:endParaRPr lang="zh-CN" alt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532" name="图片 3" descr="003.gif">
            <a:extLst>
              <a:ext uri="{FF2B5EF4-FFF2-40B4-BE49-F238E27FC236}">
                <a16:creationId xmlns:a16="http://schemas.microsoft.com/office/drawing/2014/main" id="{42AE2FDC-9390-459C-A7F2-9A3897951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75096">
            <a:off x="1919288" y="2974975"/>
            <a:ext cx="2071687" cy="136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图片 4" descr="002.gif">
            <a:extLst>
              <a:ext uri="{FF2B5EF4-FFF2-40B4-BE49-F238E27FC236}">
                <a16:creationId xmlns:a16="http://schemas.microsoft.com/office/drawing/2014/main" id="{82271FCB-0B5A-4925-8C5E-B6BE9575CB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225" y="4575175"/>
            <a:ext cx="1858963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A1E13573-329C-4E91-8488-ECD2EB913B32}"/>
              </a:ext>
            </a:extLst>
          </p:cNvPr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39938" name="TextBox 4">
            <a:extLst>
              <a:ext uri="{FF2B5EF4-FFF2-40B4-BE49-F238E27FC236}">
                <a16:creationId xmlns:a16="http://schemas.microsoft.com/office/drawing/2014/main" id="{0F9B0F13-FEDE-419B-9401-3BBEFD6798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6188" y="3414713"/>
            <a:ext cx="32797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Comic Sans MS" panose="030F0702030302020204" pitchFamily="66" charset="0"/>
                <a:ea typeface="微软雅黑" panose="020B0503020204020204" pitchFamily="34" charset="-122"/>
              </a:rPr>
              <a:t>Part V  Review</a:t>
            </a:r>
            <a:endParaRPr lang="zh-CN" altLang="en-US" sz="360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>
            <a:extLst>
              <a:ext uri="{FF2B5EF4-FFF2-40B4-BE49-F238E27FC236}">
                <a16:creationId xmlns:a16="http://schemas.microsoft.com/office/drawing/2014/main" id="{FD5BC331-1C24-4F4A-BE39-E31EEB2CABF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2413" y="693738"/>
            <a:ext cx="8374062" cy="5543550"/>
          </a:xfrm>
        </p:spPr>
        <p:txBody>
          <a:bodyPr/>
          <a:lstStyle/>
          <a:p>
            <a:pPr>
              <a:lnSpc>
                <a:spcPct val="125000"/>
              </a:lnSpc>
              <a:buFont typeface="Wingdings 2" panose="05020102010507070707" pitchFamily="18" charset="2"/>
              <a:buNone/>
            </a:pPr>
            <a:r>
              <a:rPr lang="zh-CN" altLang="en-US" sz="2800" b="1"/>
              <a:t>选择最佳答案填空。</a:t>
            </a:r>
          </a:p>
          <a:p>
            <a:pPr>
              <a:lnSpc>
                <a:spcPct val="125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)1. At the weekend, I often play ____ piano and my </a:t>
            </a:r>
          </a:p>
          <a:p>
            <a:pPr>
              <a:lnSpc>
                <a:spcPct val="125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   brother usually plays ____ football.</a:t>
            </a:r>
          </a:p>
          <a:p>
            <a:pPr>
              <a:lnSpc>
                <a:spcPct val="125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A. the, / 		B. /, the	C. /, / 		D. the, the</a:t>
            </a:r>
          </a:p>
          <a:p>
            <a:pPr>
              <a:lnSpc>
                <a:spcPct val="125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)2. Lily bought ____new dress and ___dress </a:t>
            </a:r>
            <a:r>
              <a:rPr lang="zh-CN" altLang="en-US" sz="2800">
                <a:latin typeface="Times New Roman" panose="02020603050405020304" pitchFamily="18" charset="0"/>
              </a:rPr>
              <a:t>is</a:t>
            </a:r>
            <a:r>
              <a:rPr lang="en-US" altLang="zh-CN" sz="2800">
                <a:latin typeface="Times New Roman" panose="02020603050405020304" pitchFamily="18" charset="0"/>
              </a:rPr>
              <a:t> beautiful.</a:t>
            </a:r>
          </a:p>
          <a:p>
            <a:pPr>
              <a:lnSpc>
                <a:spcPct val="125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A. the, a 		B. a, a		C. the, the 	D. a, the</a:t>
            </a:r>
          </a:p>
          <a:p>
            <a:pPr>
              <a:lnSpc>
                <a:spcPct val="125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)3. What’s ____ capital of England?</a:t>
            </a:r>
          </a:p>
          <a:p>
            <a:pPr>
              <a:lnSpc>
                <a:spcPct val="125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A. a 		B. / 		C. the 	D. an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3" name="Text Box 3">
            <a:extLst>
              <a:ext uri="{FF2B5EF4-FFF2-40B4-BE49-F238E27FC236}">
                <a16:creationId xmlns:a16="http://schemas.microsoft.com/office/drawing/2014/main" id="{B312AF4A-100B-4AA6-82CF-914392FAB9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393825"/>
            <a:ext cx="4445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4" name="Text Box 4">
            <a:extLst>
              <a:ext uri="{FF2B5EF4-FFF2-40B4-BE49-F238E27FC236}">
                <a16:creationId xmlns:a16="http://schemas.microsoft.com/office/drawing/2014/main" id="{7AB4ED29-37ED-405B-B096-B38BC4157A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3265488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5" name="Text Box 5">
            <a:extLst>
              <a:ext uri="{FF2B5EF4-FFF2-40B4-BE49-F238E27FC236}">
                <a16:creationId xmlns:a16="http://schemas.microsoft.com/office/drawing/2014/main" id="{A7F9E5CE-709F-4F66-9429-242864668D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813" y="5013325"/>
            <a:ext cx="4222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ldLvl="0"/>
      <p:bldP spid="20484" grpId="0" bldLvl="0"/>
      <p:bldP spid="20485" grpId="0" bldLvl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>
            <a:extLst>
              <a:ext uri="{FF2B5EF4-FFF2-40B4-BE49-F238E27FC236}">
                <a16:creationId xmlns:a16="http://schemas.microsoft.com/office/drawing/2014/main" id="{6456909C-21C2-4E7D-8F2A-C25EE6ACC29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850" y="609600"/>
            <a:ext cx="8496300" cy="6118225"/>
          </a:xfrm>
        </p:spPr>
        <p:txBody>
          <a:bodyPr/>
          <a:lstStyle/>
          <a:p>
            <a:pPr>
              <a:lnSpc>
                <a:spcPct val="125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)4. Which is bigger, ____Sun or ____ Earth?</a:t>
            </a:r>
          </a:p>
          <a:p>
            <a:pPr>
              <a:lnSpc>
                <a:spcPct val="125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A. a, a	B. a, the	C. the, the	D. the, a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)5.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altLang="zh-CN" sz="2800">
                <a:latin typeface="Times New Roman" panose="02020603050405020304" pitchFamily="18" charset="0"/>
              </a:rPr>
              <a:t> Do you play ____ violin in your free time?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     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altLang="zh-CN" sz="2800">
                <a:latin typeface="Times New Roman" panose="02020603050405020304" pitchFamily="18" charset="0"/>
              </a:rPr>
              <a:t> No, I like sports. I often play ____</a:t>
            </a:r>
            <a:r>
              <a:rPr lang="zh-CN" altLang="en-US" sz="2800">
                <a:latin typeface="Times New Roman" panose="02020603050405020304" pitchFamily="18" charset="0"/>
              </a:rPr>
              <a:t>football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      with my friends.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A. /, the	B. the, /	C. the, the	D. a, a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)6. ____woman over there is ____English teacher.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A. The, an	B. The, the	C. An, the	D. An, an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)7. I hope I can fly to ____ Moon one day.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A. the	B. a		C. an		D. /</a:t>
            </a:r>
          </a:p>
          <a:p>
            <a:pPr>
              <a:lnSpc>
                <a:spcPct val="125000"/>
              </a:lnSpc>
              <a:buFont typeface="Wingdings 2" panose="05020102010507070707" pitchFamily="18" charset="2"/>
              <a:buNone/>
            </a:pP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3" name="Text Box 3">
            <a:extLst>
              <a:ext uri="{FF2B5EF4-FFF2-40B4-BE49-F238E27FC236}">
                <a16:creationId xmlns:a16="http://schemas.microsoft.com/office/drawing/2014/main" id="{8AFE3535-FDBE-4011-8A12-D98418CFBC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6088" y="723900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20484" name="Text Box 4">
            <a:extLst>
              <a:ext uri="{FF2B5EF4-FFF2-40B4-BE49-F238E27FC236}">
                <a16:creationId xmlns:a16="http://schemas.microsoft.com/office/drawing/2014/main" id="{FEE6A27F-75E3-4E41-B0CB-D992841080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6088" y="1922463"/>
            <a:ext cx="4397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B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20485" name="Text Box 5">
            <a:extLst>
              <a:ext uri="{FF2B5EF4-FFF2-40B4-BE49-F238E27FC236}">
                <a16:creationId xmlns:a16="http://schemas.microsoft.com/office/drawing/2014/main" id="{A78A7D89-235F-4179-9A5D-17FA633F7C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300538"/>
            <a:ext cx="4238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A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id="{FF8F1015-5498-4486-A389-3726506182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6088" y="5516563"/>
            <a:ext cx="4238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A</a:t>
            </a:r>
            <a:endParaRPr lang="zh-CN" altLang="en-US" sz="28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ldLvl="0"/>
      <p:bldP spid="20484" grpId="0" bldLvl="0"/>
      <p:bldP spid="20485" grpId="0" bldLvl="0"/>
      <p:bldP spid="7" grpId="0" bldLvl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>
            <a:extLst>
              <a:ext uri="{FF2B5EF4-FFF2-40B4-BE49-F238E27FC236}">
                <a16:creationId xmlns:a16="http://schemas.microsoft.com/office/drawing/2014/main" id="{F7CB158A-39C8-4D95-BC52-13F32D16ED9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695325"/>
            <a:ext cx="8353425" cy="5902325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zh-CN" altLang="en-US" sz="2800" b="1"/>
              <a:t>对划线部分提问。</a:t>
            </a:r>
          </a:p>
          <a:p>
            <a:pPr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Mary plays </a:t>
            </a:r>
            <a:r>
              <a:rPr lang="en-US" altLang="zh-CN" sz="2800" u="sng">
                <a:latin typeface="Times New Roman" panose="02020603050405020304" pitchFamily="18" charset="0"/>
              </a:rPr>
              <a:t>volleyball</a:t>
            </a:r>
            <a:r>
              <a:rPr lang="en-US" altLang="zh-CN" sz="2800">
                <a:latin typeface="Times New Roman" panose="02020603050405020304" pitchFamily="18" charset="0"/>
              </a:rPr>
              <a:t> every day.</a:t>
            </a:r>
          </a:p>
          <a:p>
            <a:pPr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____ ____Mary ____every day?</a:t>
            </a:r>
          </a:p>
          <a:p>
            <a:pPr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They are talking about </a:t>
            </a:r>
            <a:r>
              <a:rPr lang="en-US" altLang="zh-CN" sz="2800" u="sng">
                <a:latin typeface="Times New Roman" panose="02020603050405020304" pitchFamily="18" charset="0"/>
              </a:rPr>
              <a:t>a new film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</a:p>
          <a:p>
            <a:pPr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____ ____ they ______ about?</a:t>
            </a:r>
          </a:p>
          <a:p>
            <a:pPr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My sister is </a:t>
            </a:r>
            <a:r>
              <a:rPr lang="en-US" altLang="zh-CN" sz="2800" u="sng">
                <a:latin typeface="Times New Roman" panose="02020603050405020304" pitchFamily="18" charset="0"/>
              </a:rPr>
              <a:t>1.68 metres</a:t>
            </a:r>
            <a:r>
              <a:rPr lang="en-US" altLang="zh-CN" sz="2800">
                <a:latin typeface="Times New Roman" panose="02020603050405020304" pitchFamily="18" charset="0"/>
              </a:rPr>
              <a:t> tall.</a:t>
            </a:r>
          </a:p>
          <a:p>
            <a:pPr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____ ____ is ____ sister?</a:t>
            </a:r>
          </a:p>
          <a:p>
            <a:pPr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Her skirt is </a:t>
            </a:r>
            <a:r>
              <a:rPr lang="en-US" altLang="zh-CN" sz="2800" u="sng">
                <a:latin typeface="Times New Roman" panose="02020603050405020304" pitchFamily="18" charset="0"/>
              </a:rPr>
              <a:t>green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</a:p>
          <a:p>
            <a:pPr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____ ______ ____ her skirt?</a:t>
            </a:r>
          </a:p>
          <a:p>
            <a:pPr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5. The girl </a:t>
            </a:r>
            <a:r>
              <a:rPr lang="en-US" altLang="zh-CN" sz="2800" u="sng">
                <a:latin typeface="Times New Roman" panose="02020603050405020304" pitchFamily="18" charset="0"/>
              </a:rPr>
              <a:t>in green</a:t>
            </a:r>
            <a:r>
              <a:rPr lang="en-US" altLang="zh-CN" sz="2800">
                <a:latin typeface="Times New Roman" panose="02020603050405020304" pitchFamily="18" charset="0"/>
              </a:rPr>
              <a:t> won the game.</a:t>
            </a:r>
          </a:p>
          <a:p>
            <a:pPr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______ ____ won the game?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1" name="Text Box 3">
            <a:extLst>
              <a:ext uri="{FF2B5EF4-FFF2-40B4-BE49-F238E27FC236}">
                <a16:creationId xmlns:a16="http://schemas.microsoft.com/office/drawing/2014/main" id="{A8B18E23-224D-4818-AEFE-548CD3F573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754188"/>
            <a:ext cx="46799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What does          play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2" name="Text Box 4">
            <a:extLst>
              <a:ext uri="{FF2B5EF4-FFF2-40B4-BE49-F238E27FC236}">
                <a16:creationId xmlns:a16="http://schemas.microsoft.com/office/drawing/2014/main" id="{051A3A1F-08E9-4397-B9F4-8D02A158B2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2844800"/>
            <a:ext cx="48133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What  are           talking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2533" name="Text Box 5">
            <a:extLst>
              <a:ext uri="{FF2B5EF4-FFF2-40B4-BE49-F238E27FC236}">
                <a16:creationId xmlns:a16="http://schemas.microsoft.com/office/drawing/2014/main" id="{1236AF62-3D9A-4462-AA68-6AD60A7333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8675" y="3933825"/>
            <a:ext cx="30956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How  tall      your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2534" name="Text Box 6">
            <a:extLst>
              <a:ext uri="{FF2B5EF4-FFF2-40B4-BE49-F238E27FC236}">
                <a16:creationId xmlns:a16="http://schemas.microsoft.com/office/drawing/2014/main" id="{0B5CD750-09DE-4686-9B09-E25A4DE265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4994275"/>
            <a:ext cx="29527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What  colour   is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2535" name="Text Box 7">
            <a:extLst>
              <a:ext uri="{FF2B5EF4-FFF2-40B4-BE49-F238E27FC236}">
                <a16:creationId xmlns:a16="http://schemas.microsoft.com/office/drawing/2014/main" id="{07C6F1CD-B109-4A71-8810-FA30C7AD3F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6073775"/>
            <a:ext cx="20875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 Which   girl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ldLvl="0"/>
      <p:bldP spid="22532" grpId="0" bldLvl="0"/>
      <p:bldP spid="22533" grpId="0" bldLvl="0"/>
      <p:bldP spid="22534" grpId="0" bldLvl="0"/>
      <p:bldP spid="22535" grpId="0" bldLvl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>
            <a:extLst>
              <a:ext uri="{FF2B5EF4-FFF2-40B4-BE49-F238E27FC236}">
                <a16:creationId xmlns:a16="http://schemas.microsoft.com/office/drawing/2014/main" id="{51A3F871-8014-4811-B914-179B3EBAC5FB}"/>
              </a:ext>
            </a:extLst>
          </p:cNvPr>
          <p:cNvSpPr/>
          <p:nvPr/>
        </p:nvSpPr>
        <p:spPr>
          <a:xfrm rot="10800000">
            <a:off x="1457550" y="3212970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44034" name="TextBox 4">
            <a:extLst>
              <a:ext uri="{FF2B5EF4-FFF2-40B4-BE49-F238E27FC236}">
                <a16:creationId xmlns:a16="http://schemas.microsoft.com/office/drawing/2014/main" id="{771308F6-AB0D-4FB4-8B63-4745A1EE61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0375" y="3414713"/>
            <a:ext cx="31670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  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326"/>
  <p:tag name="KSO_WM_TAG_VERSION" val="1.0"/>
  <p:tag name="KSO_WM_SLIDE_ID" val="custom160326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326"/>
  <p:tag name="KSO_WM_TAG_VERSION" val="1.0"/>
  <p:tag name="KSO_WM_SLIDE_ID" val="custom160326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326"/>
  <p:tag name="KSO_WM_UNIT_TYPE" val="l_i"/>
  <p:tag name="KSO_WM_UNIT_INDEX" val="1_3"/>
  <p:tag name="KSO_WM_UNIT_ID" val="custom160326_6*l_i*1_3"/>
  <p:tag name="KSO_WM_UNIT_CLEAR" val="1"/>
  <p:tag name="KSO_WM_UNIT_LAYERLEVEL" val="1_1"/>
  <p:tag name="KSO_WM_DIAGRAM_GROUP_CODE" val="l1-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326"/>
  <p:tag name="KSO_WM_TAG_VERSION" val="1.0"/>
  <p:tag name="KSO_WM_SLIDE_ID" val="custom160326_4"/>
  <p:tag name="KSO_WM_SLIDE_INDEX" val="4"/>
  <p:tag name="KSO_WM_SLIDE_ITEM_CNT" val="2"/>
  <p:tag name="KSO_WM_SLIDE_LAYOUT" val="a_f_d"/>
  <p:tag name="KSO_WM_SLIDE_LAYOUT_CNT" val="1_1_1"/>
  <p:tag name="KSO_WM_SLIDE_TYPE" val="text"/>
  <p:tag name="KSO_WM_BEAUTIFY_FLAG" val="#wm#"/>
  <p:tag name="KSO_WM_SLIDE_POSITION" val="66*36"/>
  <p:tag name="KSO_WM_SLIDE_SIZE" val="820*42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326"/>
  <p:tag name="KSO_WM_TAG_VERSION" val="1.0"/>
  <p:tag name="KSO_WM_SLIDE_ID" val="custom160326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326"/>
  <p:tag name="KSO_WM_UNIT_TYPE" val="l_h_f"/>
  <p:tag name="KSO_WM_UNIT_INDEX" val="1_1_1"/>
  <p:tag name="KSO_WM_UNIT_ID" val="custom160326_6*l_h_f*1_1_1"/>
  <p:tag name="KSO_WM_UNIT_CLEAR" val="1"/>
  <p:tag name="KSO_WM_UNIT_LAYERLEVEL" val="1_1_1"/>
  <p:tag name="KSO_WM_UNIT_VALUE" val="12"/>
  <p:tag name="KSO_WM_UNIT_HIGHLIGHT" val="0"/>
  <p:tag name="KSO_WM_UNIT_COMPATIBLE" val="0"/>
  <p:tag name="KSO_WM_UNIT_PRESET_TEXT_INDEX" val="3"/>
  <p:tag name="KSO_WM_UNIT_PRESET_TEXT_LEN" val="17"/>
  <p:tag name="KSO_WM_DIAGRAM_GROUP_CODE" val="l1-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326"/>
  <p:tag name="KSO_WM_UNIT_TYPE" val="l_i"/>
  <p:tag name="KSO_WM_UNIT_INDEX" val="1_3"/>
  <p:tag name="KSO_WM_UNIT_ID" val="custom160326_6*l_i*1_3"/>
  <p:tag name="KSO_WM_UNIT_CLEAR" val="1"/>
  <p:tag name="KSO_WM_UNIT_LAYERLEVEL" val="1_1"/>
  <p:tag name="KSO_WM_DIAGRAM_GROUP_CODE" val="l1-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326"/>
  <p:tag name="KSO_WM_TAG_VERSION" val="1.0"/>
  <p:tag name="KSO_WM_SLIDE_ID" val="custom160326_4"/>
  <p:tag name="KSO_WM_SLIDE_INDEX" val="4"/>
  <p:tag name="KSO_WM_SLIDE_ITEM_CNT" val="2"/>
  <p:tag name="KSO_WM_SLIDE_LAYOUT" val="a_f_d"/>
  <p:tag name="KSO_WM_SLIDE_LAYOUT_CNT" val="1_1_1"/>
  <p:tag name="KSO_WM_SLIDE_TYPE" val="text"/>
  <p:tag name="KSO_WM_BEAUTIFY_FLAG" val="#wm#"/>
  <p:tag name="KSO_WM_SLIDE_POSITION" val="66*36"/>
  <p:tag name="KSO_WM_SLIDE_SIZE" val="820*426"/>
</p:tagLst>
</file>

<file path=ppt/theme/theme1.xml><?xml version="1.0" encoding="utf-8"?>
<a:theme xmlns:a="http://schemas.openxmlformats.org/drawingml/2006/main" name="U1 Reading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7_流畅">
      <a:majorFont>
        <a:latin typeface="Calibri"/>
        <a:ea typeface="宋体"/>
        <a:cs typeface=""/>
      </a:majorFont>
      <a:minorFont>
        <a:latin typeface="Constanti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U1 Reading</Template>
  <TotalTime>0</TotalTime>
  <Words>1621</Words>
  <Application>Microsoft Office PowerPoint</Application>
  <PresentationFormat>全屏显示(4:3)</PresentationFormat>
  <Paragraphs>264</Paragraphs>
  <Slides>36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55" baseType="lpstr">
      <vt:lpstr>Arial</vt:lpstr>
      <vt:lpstr>宋体</vt:lpstr>
      <vt:lpstr>Wingdings</vt:lpstr>
      <vt:lpstr>Calibri</vt:lpstr>
      <vt:lpstr>Constantia</vt:lpstr>
      <vt:lpstr>Wingdings 2</vt:lpstr>
      <vt:lpstr>Comic Sans MS</vt:lpstr>
      <vt:lpstr>微软雅黑</vt:lpstr>
      <vt:lpstr>Times New Roman</vt:lpstr>
      <vt:lpstr>Bodoni MT Black</vt:lpstr>
      <vt:lpstr>方正舒体</vt:lpstr>
      <vt:lpstr>黑体</vt:lpstr>
      <vt:lpstr>+mn-ea</vt:lpstr>
      <vt:lpstr>Courier New</vt:lpstr>
      <vt:lpstr>Arial Unicode MS</vt:lpstr>
      <vt:lpstr>Lucida Sans Unicode</vt:lpstr>
      <vt:lpstr>Wingdings</vt:lpstr>
      <vt:lpstr>Segoe Print</vt:lpstr>
      <vt:lpstr>U1 Reading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Look at the example and try to make a sentence</vt:lpstr>
      <vt:lpstr>PowerPoint 演示文稿</vt:lpstr>
      <vt:lpstr>PowerPoint 演示文稿</vt:lpstr>
      <vt:lpstr>A. The definite article the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Ma Jie</cp:lastModifiedBy>
  <cp:revision>48</cp:revision>
  <dcterms:created xsi:type="dcterms:W3CDTF">2016-12-05T08:50:29Z</dcterms:created>
  <dcterms:modified xsi:type="dcterms:W3CDTF">2019-01-02T06:59:46Z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