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61" r:id="rId4"/>
    <p:sldId id="262" r:id="rId5"/>
    <p:sldId id="263" r:id="rId6"/>
    <p:sldId id="279" r:id="rId7"/>
    <p:sldId id="258" r:id="rId8"/>
    <p:sldId id="264" r:id="rId9"/>
    <p:sldId id="265" r:id="rId10"/>
    <p:sldId id="259" r:id="rId11"/>
    <p:sldId id="266" r:id="rId12"/>
    <p:sldId id="267" r:id="rId13"/>
    <p:sldId id="260" r:id="rId14"/>
    <p:sldId id="268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80" r:id="rId2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3875" autoAdjust="0"/>
  </p:normalViewPr>
  <p:slideViewPr>
    <p:cSldViewPr snapToGrid="0">
      <p:cViewPr varScale="1">
        <p:scale>
          <a:sx n="68" d="100"/>
          <a:sy n="68" d="100"/>
        </p:scale>
        <p:origin x="59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4E16994B-5335-4019-8F2F-5374E32BBE94}" type="datetimeFigureOut">
              <a:rPr lang="zh-CN" altLang="en-US" smtClean="0"/>
              <a:t>2018/9/13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0AA74739-24E4-4193-A2FC-35370EB0FB96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05071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6994B-5335-4019-8F2F-5374E32BBE94}" type="datetimeFigureOut">
              <a:rPr lang="zh-CN" altLang="en-US" smtClean="0"/>
              <a:t>2018/9/13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74739-24E4-4193-A2FC-35370EB0FB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04099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6994B-5335-4019-8F2F-5374E32BBE94}" type="datetimeFigureOut">
              <a:rPr lang="zh-CN" altLang="en-US" smtClean="0"/>
              <a:t>2018/9/13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74739-24E4-4193-A2FC-35370EB0FB96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7328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6994B-5335-4019-8F2F-5374E32BBE94}" type="datetimeFigureOut">
              <a:rPr lang="zh-CN" altLang="en-US" smtClean="0"/>
              <a:t>2018/9/13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74739-24E4-4193-A2FC-35370EB0FB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35437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6994B-5335-4019-8F2F-5374E32BBE94}" type="datetimeFigureOut">
              <a:rPr lang="zh-CN" altLang="en-US" smtClean="0"/>
              <a:t>2018/9/13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74739-24E4-4193-A2FC-35370EB0FB96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0062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6994B-5335-4019-8F2F-5374E32BBE94}" type="datetimeFigureOut">
              <a:rPr lang="zh-CN" altLang="en-US" smtClean="0"/>
              <a:t>2018/9/13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74739-24E4-4193-A2FC-35370EB0FB96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4653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6994B-5335-4019-8F2F-5374E32BBE94}" type="datetimeFigureOut">
              <a:rPr lang="zh-CN" altLang="en-US" smtClean="0"/>
              <a:t>2018/9/13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74739-24E4-4193-A2FC-35370EB0FB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44476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6994B-5335-4019-8F2F-5374E32BBE94}" type="datetimeFigureOut">
              <a:rPr lang="zh-CN" altLang="en-US" smtClean="0"/>
              <a:t>2018/9/13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74739-24E4-4193-A2FC-35370EB0FB96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322101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6994B-5335-4019-8F2F-5374E32BBE94}" type="datetimeFigureOut">
              <a:rPr lang="zh-CN" altLang="en-US" smtClean="0"/>
              <a:t>2018/9/13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74739-24E4-4193-A2FC-35370EB0FB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6720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全景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6994B-5335-4019-8F2F-5374E32BBE94}" type="datetimeFigureOut">
              <a:rPr lang="zh-CN" altLang="en-US" smtClean="0"/>
              <a:t>2018/9/13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74739-24E4-4193-A2FC-35370EB0FB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5636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6994B-5335-4019-8F2F-5374E32BBE94}" type="datetimeFigureOut">
              <a:rPr lang="zh-CN" altLang="en-US" smtClean="0"/>
              <a:t>2018/9/13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74739-24E4-4193-A2FC-35370EB0FB96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5212265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6994B-5335-4019-8F2F-5374E32BBE94}" type="datetimeFigureOut">
              <a:rPr lang="zh-CN" altLang="en-US" smtClean="0"/>
              <a:t>2018/9/13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74739-24E4-4193-A2FC-35370EB0FB9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17089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6994B-5335-4019-8F2F-5374E32BBE94}" type="datetimeFigureOut">
              <a:rPr lang="zh-CN" altLang="en-US" smtClean="0"/>
              <a:t>2018/9/13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74739-24E4-4193-A2FC-35370EB0FB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24719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言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6994B-5335-4019-8F2F-5374E32BBE94}" type="datetimeFigureOut">
              <a:rPr lang="zh-CN" altLang="en-US" smtClean="0"/>
              <a:t>2018/9/13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74739-24E4-4193-A2FC-35370EB0FB9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97072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真或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6994B-5335-4019-8F2F-5374E32BBE94}" type="datetimeFigureOut">
              <a:rPr lang="zh-CN" altLang="en-US" smtClean="0"/>
              <a:t>2018/9/13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74739-24E4-4193-A2FC-35370EB0FB96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176202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6994B-5335-4019-8F2F-5374E32BBE94}" type="datetimeFigureOut">
              <a:rPr lang="zh-CN" altLang="en-US" smtClean="0"/>
              <a:t>2018/9/13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74739-24E4-4193-A2FC-35370EB0FB96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837998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16994B-5335-4019-8F2F-5374E32BBE94}" type="datetimeFigureOut">
              <a:rPr lang="zh-CN" altLang="en-US" smtClean="0"/>
              <a:t>2018/9/13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A74739-24E4-4193-A2FC-35370EB0FB96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340469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E16994B-5335-4019-8F2F-5374E32BBE94}" type="datetimeFigureOut">
              <a:rPr lang="zh-CN" altLang="en-US" smtClean="0"/>
              <a:t>2018/9/13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AA74739-24E4-4193-A2FC-35370EB0FB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754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4C73572E-B520-4828-8734-53A87EBBDABE}"/>
              </a:ext>
            </a:extLst>
          </p:cNvPr>
          <p:cNvSpPr txBox="1"/>
          <p:nvPr/>
        </p:nvSpPr>
        <p:spPr>
          <a:xfrm>
            <a:off x="2174240" y="833120"/>
            <a:ext cx="72745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9600" dirty="0">
                <a:solidFill>
                  <a:srgbClr val="FF0000"/>
                </a:solidFill>
              </a:rPr>
              <a:t>朝花夕拾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7BBDCC39-B053-47D2-A5F5-E1E151AEE358}"/>
              </a:ext>
            </a:extLst>
          </p:cNvPr>
          <p:cNvSpPr txBox="1"/>
          <p:nvPr/>
        </p:nvSpPr>
        <p:spPr>
          <a:xfrm>
            <a:off x="3545840" y="3677920"/>
            <a:ext cx="4826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7200" dirty="0"/>
              <a:t>阅读分享</a:t>
            </a:r>
          </a:p>
        </p:txBody>
      </p:sp>
    </p:spTree>
    <p:extLst>
      <p:ext uri="{BB962C8B-B14F-4D97-AF65-F5344CB8AC3E}">
        <p14:creationId xmlns:p14="http://schemas.microsoft.com/office/powerpoint/2010/main" val="4269718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A8583E91-5489-4F8B-972B-31BC7DAE17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5840" y="579120"/>
            <a:ext cx="9697717" cy="5063068"/>
          </a:xfrm>
        </p:spPr>
        <p:txBody>
          <a:bodyPr>
            <a:noAutofit/>
          </a:bodyPr>
          <a:lstStyle/>
          <a:p>
            <a:r>
              <a:rPr lang="zh-CN" altLang="en-US" sz="3600" b="1" dirty="0">
                <a:solidFill>
                  <a:schemeClr val="accent3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经典作品汇聚了文学中永恒的宝贵品质：冷 峻、悲悯、雅致、庄重，因此只有基于经典作品的阅 读，才有可能是有效的、理想的阅读。鲁迅先生的散 文大多是现代文学史上的经典之作，</a:t>
            </a:r>
            <a:r>
              <a:rPr lang="en-US" altLang="zh-CN" sz="3600" b="1" dirty="0">
                <a:solidFill>
                  <a:schemeClr val="accent3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《</a:t>
            </a:r>
            <a:r>
              <a:rPr lang="zh-CN" altLang="en-US" sz="3600" b="1" dirty="0">
                <a:solidFill>
                  <a:schemeClr val="accent3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朝花夕拾</a:t>
            </a:r>
            <a:r>
              <a:rPr lang="en-US" altLang="zh-CN" sz="3600" b="1" dirty="0">
                <a:solidFill>
                  <a:schemeClr val="accent3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r>
              <a:rPr lang="zh-CN" altLang="en-US" sz="3600" b="1" dirty="0">
                <a:solidFill>
                  <a:schemeClr val="accent3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中的这十篇散文， 比较完整地记录了鲁迅从幼年到青年时期的生活道 路和经历，生动描绘了清末民初的社会风貌，文笔隽 永，意蕴深刻。今天我们上一堂读书分享课，请同学 们把自己的阅读体会和大家交流共享。 </a:t>
            </a:r>
          </a:p>
        </p:txBody>
      </p:sp>
    </p:spTree>
    <p:extLst>
      <p:ext uri="{BB962C8B-B14F-4D97-AF65-F5344CB8AC3E}">
        <p14:creationId xmlns:p14="http://schemas.microsoft.com/office/powerpoint/2010/main" val="5792248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E9AC0FFE-3269-4C5B-B227-E32151A064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</a:rPr>
              <a:t>旧事重提，忆温馨童年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CA4C75D2-6D47-4EC7-A0CF-6D48B9C1FF1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zh-CN" altLang="en-US" sz="3600" dirty="0"/>
              <a:t>长妈妈是谁？她为什么叫“长妈妈”？</a:t>
            </a:r>
            <a:endParaRPr lang="en-US" altLang="zh-CN" sz="3600" dirty="0"/>
          </a:p>
          <a:p>
            <a:r>
              <a:rPr lang="zh-CN" altLang="en-US" sz="3600" dirty="0"/>
              <a:t>长妈妈给鲁迅教了哪些规矩？</a:t>
            </a:r>
            <a:endParaRPr lang="en-US" altLang="zh-CN" sz="3600" dirty="0"/>
          </a:p>
          <a:p>
            <a:r>
              <a:rPr lang="zh-CN" altLang="en-US" sz="3600" dirty="0"/>
              <a:t>鲁迅在喜欢上</a:t>
            </a:r>
            <a:r>
              <a:rPr lang="en-US" altLang="zh-CN" sz="3600" dirty="0"/>
              <a:t>《</a:t>
            </a:r>
            <a:r>
              <a:rPr lang="zh-CN" altLang="en-US" sz="3600" dirty="0"/>
              <a:t>山海经</a:t>
            </a:r>
            <a:r>
              <a:rPr lang="en-US" altLang="zh-CN" sz="3600" dirty="0"/>
              <a:t>》</a:t>
            </a:r>
            <a:r>
              <a:rPr lang="zh-CN" altLang="en-US" sz="3600" dirty="0"/>
              <a:t>之前最喜欢的书是什么？</a:t>
            </a:r>
            <a:endParaRPr lang="en-US" altLang="zh-CN" sz="3600" dirty="0"/>
          </a:p>
          <a:p>
            <a:r>
              <a:rPr lang="zh-CN" altLang="en-US" sz="3600" dirty="0"/>
              <a:t>鲁迅为什么自己无法买到</a:t>
            </a:r>
            <a:r>
              <a:rPr lang="en-US" altLang="zh-CN" sz="3600" dirty="0"/>
              <a:t>《</a:t>
            </a:r>
            <a:r>
              <a:rPr lang="zh-CN" altLang="en-US" sz="3600" dirty="0"/>
              <a:t>山海经</a:t>
            </a:r>
            <a:r>
              <a:rPr lang="en-US" altLang="zh-CN" sz="3600" dirty="0"/>
              <a:t>》</a:t>
            </a:r>
            <a:r>
              <a:rPr lang="zh-CN" altLang="en-US" sz="3600" dirty="0"/>
              <a:t>？</a:t>
            </a:r>
            <a:endParaRPr lang="en-US" altLang="zh-CN" sz="3600" dirty="0"/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901669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D7506FF-82D9-4144-BF36-97C5703AE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95401" y="697652"/>
            <a:ext cx="9601196" cy="1303867"/>
          </a:xfrm>
        </p:spPr>
        <p:txBody>
          <a:bodyPr>
            <a:norm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</a:rPr>
              <a:t>旧事重提，忆温馨童年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B2AF1FF-F714-410F-8650-14C936B808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1896532"/>
            <a:ext cx="9601196" cy="3318936"/>
          </a:xfrm>
        </p:spPr>
        <p:txBody>
          <a:bodyPr>
            <a:noAutofit/>
          </a:bodyPr>
          <a:lstStyle/>
          <a:p>
            <a:r>
              <a:rPr lang="zh-CN" altLang="en-US" sz="3600" dirty="0"/>
              <a:t>鲁迅在何处“招供”自己“仇猫”？</a:t>
            </a:r>
            <a:endParaRPr lang="en-US" altLang="zh-CN" sz="3600" dirty="0"/>
          </a:p>
          <a:p>
            <a:r>
              <a:rPr lang="zh-CN" altLang="en-US" sz="3600" dirty="0"/>
              <a:t>走出森林不久、但学术文艺很客观的是哪类人？</a:t>
            </a:r>
            <a:endParaRPr lang="en-US" altLang="zh-CN" sz="3600" dirty="0"/>
          </a:p>
          <a:p>
            <a:r>
              <a:rPr lang="zh-CN" altLang="en-US" sz="3600" dirty="0"/>
              <a:t>海昌蒋氏婚礼上的红面书叫什么？</a:t>
            </a:r>
            <a:endParaRPr lang="en-US" altLang="zh-CN" sz="3600" dirty="0"/>
          </a:p>
          <a:p>
            <a:r>
              <a:rPr lang="en-US" altLang="zh-CN" sz="3600" dirty="0"/>
              <a:t>《</a:t>
            </a:r>
            <a:r>
              <a:rPr lang="zh-CN" altLang="en-US" sz="3600" dirty="0"/>
              <a:t>阿长与山海经</a:t>
            </a:r>
            <a:r>
              <a:rPr lang="en-US" altLang="zh-CN" sz="3600" dirty="0"/>
              <a:t>》</a:t>
            </a:r>
            <a:r>
              <a:rPr lang="zh-CN" altLang="en-US" sz="3600" dirty="0"/>
              <a:t>和</a:t>
            </a:r>
            <a:r>
              <a:rPr lang="en-US" altLang="zh-CN" sz="3600" dirty="0"/>
              <a:t>《</a:t>
            </a:r>
            <a:r>
              <a:rPr lang="zh-CN" altLang="en-US" sz="3600" dirty="0"/>
              <a:t>狗，鼠，猫</a:t>
            </a:r>
            <a:r>
              <a:rPr lang="en-US" altLang="zh-CN" sz="3600" dirty="0"/>
              <a:t>》</a:t>
            </a:r>
            <a:r>
              <a:rPr lang="zh-CN" altLang="en-US" sz="3600" dirty="0"/>
              <a:t>中都提到的动物是什么？</a:t>
            </a:r>
          </a:p>
        </p:txBody>
      </p:sp>
    </p:spTree>
    <p:extLst>
      <p:ext uri="{BB962C8B-B14F-4D97-AF65-F5344CB8AC3E}">
        <p14:creationId xmlns:p14="http://schemas.microsoft.com/office/powerpoint/2010/main" val="29447914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FC0E4D7-2F24-4B1E-80B9-056C6EE56C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sz="4800" b="1" dirty="0">
                <a:solidFill>
                  <a:srgbClr val="FF0000"/>
                </a:solidFill>
              </a:rPr>
              <a:t>旧事重提，忆温馨童年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3EF4B175-DFA3-46AD-859B-1D777A26F8E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zh-CN" altLang="en-US" sz="6000" dirty="0"/>
              <a:t>“长妈妈”是个什么样的人？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3E75835D-F6FC-46CF-8CBB-8B2132BF98C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zh-CN" altLang="en-US" sz="6000" dirty="0"/>
              <a:t>你理解的“孝顺”是什么？</a:t>
            </a:r>
          </a:p>
        </p:txBody>
      </p:sp>
    </p:spTree>
    <p:extLst>
      <p:ext uri="{BB962C8B-B14F-4D97-AF65-F5344CB8AC3E}">
        <p14:creationId xmlns:p14="http://schemas.microsoft.com/office/powerpoint/2010/main" val="3294259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2B7A181-60EA-49D0-8887-32E817CF5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solidFill>
                  <a:srgbClr val="FF0000"/>
                </a:solidFill>
              </a:rPr>
              <a:t>落实方法，善深入文本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3ABD866-F645-4889-AF8E-D51C2642D2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2981321" cy="3237165"/>
          </a:xfrm>
        </p:spPr>
        <p:txBody>
          <a:bodyPr>
            <a:normAutofit fontScale="92500" lnSpcReduction="10000"/>
          </a:bodyPr>
          <a:lstStyle/>
          <a:p>
            <a:r>
              <a:rPr lang="zh-CN" altLang="en-US" sz="3600" dirty="0">
                <a:latin typeface="华文行楷" panose="02010800040101010101" pitchFamily="2" charset="-122"/>
                <a:ea typeface="华文行楷" panose="02010800040101010101" pitchFamily="2" charset="-122"/>
              </a:rPr>
              <a:t>留心小细节</a:t>
            </a:r>
            <a:endParaRPr lang="en-US" altLang="zh-CN" sz="36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3600" dirty="0">
                <a:latin typeface="华文行楷" panose="02010800040101010101" pitchFamily="2" charset="-122"/>
                <a:ea typeface="华文行楷" panose="02010800040101010101" pitchFamily="2" charset="-122"/>
              </a:rPr>
              <a:t>析作者内心</a:t>
            </a:r>
            <a:endParaRPr lang="en-US" altLang="zh-CN" sz="36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3600" dirty="0">
                <a:latin typeface="华文行楷" panose="02010800040101010101" pitchFamily="2" charset="-122"/>
                <a:ea typeface="华文行楷" panose="02010800040101010101" pitchFamily="2" charset="-122"/>
              </a:rPr>
              <a:t>勇于发问</a:t>
            </a:r>
            <a:endParaRPr lang="en-US" altLang="zh-CN" sz="36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3600" dirty="0">
                <a:latin typeface="华文行楷" panose="02010800040101010101" pitchFamily="2" charset="-122"/>
                <a:ea typeface="华文行楷" panose="02010800040101010101" pitchFamily="2" charset="-122"/>
              </a:rPr>
              <a:t>结合自身</a:t>
            </a:r>
            <a:endParaRPr lang="en-US" altLang="zh-CN" sz="36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r>
              <a:rPr lang="zh-CN" altLang="en-US" sz="3600" dirty="0">
                <a:latin typeface="华文行楷" panose="02010800040101010101" pitchFamily="2" charset="-122"/>
                <a:ea typeface="华文行楷" panose="02010800040101010101" pitchFamily="2" charset="-122"/>
              </a:rPr>
              <a:t>分析文本</a:t>
            </a:r>
            <a:endParaRPr lang="en-US" altLang="zh-CN" sz="3600" dirty="0">
              <a:latin typeface="华文行楷" panose="02010800040101010101" pitchFamily="2" charset="-122"/>
              <a:ea typeface="华文行楷" panose="02010800040101010101" pitchFamily="2" charset="-122"/>
            </a:endParaRPr>
          </a:p>
          <a:p>
            <a:endParaRPr lang="zh-CN" altLang="en-US" dirty="0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AD581CFD-12EF-49A5-9CA4-6660BA3E44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8318" y="2630047"/>
            <a:ext cx="5503142" cy="3245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3414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95E0BC20-4FAF-4BFC-9E08-A93F976F3AE1}"/>
              </a:ext>
            </a:extLst>
          </p:cNvPr>
          <p:cNvSpPr txBox="1"/>
          <p:nvPr/>
        </p:nvSpPr>
        <p:spPr>
          <a:xfrm>
            <a:off x="799434" y="1107335"/>
            <a:ext cx="2215991" cy="490728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400">
                <a:solidFill>
                  <a:srgbClr val="FF0000"/>
                </a:solidFill>
              </a:rPr>
              <a:t>挖掘更多“宝藏”</a:t>
            </a:r>
            <a:endParaRPr lang="en-US" altLang="zh-CN" sz="4400">
              <a:solidFill>
                <a:srgbClr val="FF0000"/>
              </a:solidFill>
            </a:endParaRPr>
          </a:p>
          <a:p>
            <a:endParaRPr lang="en-US" altLang="zh-CN" sz="4400">
              <a:solidFill>
                <a:srgbClr val="FF0000"/>
              </a:solidFill>
            </a:endParaRPr>
          </a:p>
          <a:p>
            <a:pPr algn="ctr"/>
            <a:r>
              <a:rPr lang="zh-CN" altLang="en-US" sz="4400">
                <a:solidFill>
                  <a:srgbClr val="FF0000"/>
                </a:solidFill>
              </a:rPr>
              <a:t>注重细节</a:t>
            </a:r>
            <a:endParaRPr lang="zh-CN" altLang="en-US" sz="4400" dirty="0">
              <a:solidFill>
                <a:srgbClr val="FF0000"/>
              </a:solidFill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1128AB90-FD6E-46A7-8CC0-DFCE72B3B2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510540"/>
            <a:ext cx="4450080" cy="5933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9482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95E0BC20-4FAF-4BFC-9E08-A93F976F3AE1}"/>
              </a:ext>
            </a:extLst>
          </p:cNvPr>
          <p:cNvSpPr txBox="1"/>
          <p:nvPr/>
        </p:nvSpPr>
        <p:spPr>
          <a:xfrm>
            <a:off x="799434" y="1097908"/>
            <a:ext cx="2215991" cy="490728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400">
                <a:solidFill>
                  <a:srgbClr val="FF0000"/>
                </a:solidFill>
              </a:rPr>
              <a:t>挖掘更多“宝藏”</a:t>
            </a:r>
            <a:endParaRPr lang="en-US" altLang="zh-CN" sz="4400">
              <a:solidFill>
                <a:srgbClr val="FF0000"/>
              </a:solidFill>
            </a:endParaRPr>
          </a:p>
          <a:p>
            <a:endParaRPr lang="en-US" altLang="zh-CN" sz="4400">
              <a:solidFill>
                <a:srgbClr val="FF0000"/>
              </a:solidFill>
            </a:endParaRPr>
          </a:p>
          <a:p>
            <a:pPr algn="ctr"/>
            <a:r>
              <a:rPr lang="zh-CN" altLang="en-US" sz="4400">
                <a:solidFill>
                  <a:srgbClr val="FF0000"/>
                </a:solidFill>
              </a:rPr>
              <a:t>注重细节</a:t>
            </a:r>
            <a:endParaRPr lang="zh-CN" altLang="en-US" sz="4400" dirty="0">
              <a:solidFill>
                <a:srgbClr val="FF0000"/>
              </a:solidFill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AD8C39CE-D8FE-4EAC-A7B9-81DD1A938A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5290" y="581747"/>
            <a:ext cx="4270879" cy="5694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919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95E0BC20-4FAF-4BFC-9E08-A93F976F3AE1}"/>
              </a:ext>
            </a:extLst>
          </p:cNvPr>
          <p:cNvSpPr txBox="1"/>
          <p:nvPr/>
        </p:nvSpPr>
        <p:spPr>
          <a:xfrm>
            <a:off x="810896" y="1173321"/>
            <a:ext cx="2215991" cy="490728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400" dirty="0">
                <a:solidFill>
                  <a:srgbClr val="FF0000"/>
                </a:solidFill>
              </a:rPr>
              <a:t>挖掘更多“宝藏”</a:t>
            </a:r>
            <a:endParaRPr lang="en-US" altLang="zh-CN" sz="4400" dirty="0">
              <a:solidFill>
                <a:srgbClr val="FF0000"/>
              </a:solidFill>
            </a:endParaRPr>
          </a:p>
          <a:p>
            <a:endParaRPr lang="en-US" altLang="zh-CN" sz="4400" dirty="0">
              <a:solidFill>
                <a:srgbClr val="FF0000"/>
              </a:solidFill>
            </a:endParaRPr>
          </a:p>
          <a:p>
            <a:pPr algn="ctr"/>
            <a:r>
              <a:rPr lang="zh-CN" altLang="en-US" sz="4400" dirty="0">
                <a:solidFill>
                  <a:srgbClr val="FF0000"/>
                </a:solidFill>
              </a:rPr>
              <a:t>注重细节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40B4F45A-C881-44E1-8F41-67C5A94C00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6650" y="631464"/>
            <a:ext cx="4196303" cy="5595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452576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C609E48-8B81-441B-BDD6-4F88EB9A40DD}"/>
              </a:ext>
            </a:extLst>
          </p:cNvPr>
          <p:cNvSpPr txBox="1"/>
          <p:nvPr/>
        </p:nvSpPr>
        <p:spPr>
          <a:xfrm>
            <a:off x="866575" y="1225485"/>
            <a:ext cx="2215991" cy="460028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400" dirty="0">
                <a:solidFill>
                  <a:srgbClr val="FF0000"/>
                </a:solidFill>
              </a:rPr>
              <a:t>解析作者内心深意</a:t>
            </a:r>
            <a:endParaRPr lang="en-US" altLang="zh-CN" sz="4400" dirty="0">
              <a:solidFill>
                <a:srgbClr val="FF0000"/>
              </a:solidFill>
            </a:endParaRPr>
          </a:p>
          <a:p>
            <a:endParaRPr lang="en-US" altLang="zh-CN" sz="4400" dirty="0">
              <a:solidFill>
                <a:srgbClr val="FF0000"/>
              </a:solidFill>
            </a:endParaRPr>
          </a:p>
          <a:p>
            <a:pPr algn="ctr"/>
            <a:r>
              <a:rPr lang="zh-CN" altLang="en-US" sz="4400" dirty="0">
                <a:solidFill>
                  <a:srgbClr val="FF0000"/>
                </a:solidFill>
              </a:rPr>
              <a:t>深入文字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B45F6C55-262C-4B80-AB8D-E449233CC6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413" y="626882"/>
            <a:ext cx="4203176" cy="5604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74908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C609E48-8B81-441B-BDD6-4F88EB9A40DD}"/>
              </a:ext>
            </a:extLst>
          </p:cNvPr>
          <p:cNvSpPr txBox="1"/>
          <p:nvPr/>
        </p:nvSpPr>
        <p:spPr>
          <a:xfrm>
            <a:off x="960843" y="1128860"/>
            <a:ext cx="2215991" cy="460028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400" dirty="0">
                <a:solidFill>
                  <a:srgbClr val="FF0000"/>
                </a:solidFill>
              </a:rPr>
              <a:t>解析作者内心深意</a:t>
            </a:r>
            <a:endParaRPr lang="en-US" altLang="zh-CN" sz="4400" dirty="0">
              <a:solidFill>
                <a:srgbClr val="FF0000"/>
              </a:solidFill>
            </a:endParaRPr>
          </a:p>
          <a:p>
            <a:endParaRPr lang="en-US" altLang="zh-CN" sz="4400" dirty="0">
              <a:solidFill>
                <a:srgbClr val="FF0000"/>
              </a:solidFill>
            </a:endParaRPr>
          </a:p>
          <a:p>
            <a:pPr algn="ctr"/>
            <a:r>
              <a:rPr lang="zh-CN" altLang="en-US" sz="4400" dirty="0">
                <a:solidFill>
                  <a:srgbClr val="FF0000"/>
                </a:solidFill>
              </a:rPr>
              <a:t>深入文字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451E62AD-68AD-49F0-A567-DAED99E80A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5726" y="631595"/>
            <a:ext cx="4201016" cy="56013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7860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3C609E48-8B81-441B-BDD6-4F88EB9A40DD}"/>
              </a:ext>
            </a:extLst>
          </p:cNvPr>
          <p:cNvSpPr txBox="1"/>
          <p:nvPr/>
        </p:nvSpPr>
        <p:spPr>
          <a:xfrm>
            <a:off x="866575" y="1196658"/>
            <a:ext cx="2215991" cy="460028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400" dirty="0">
                <a:solidFill>
                  <a:srgbClr val="FF0000"/>
                </a:solidFill>
              </a:rPr>
              <a:t>解析作者内心深意</a:t>
            </a:r>
            <a:endParaRPr lang="en-US" altLang="zh-CN" sz="4400" dirty="0">
              <a:solidFill>
                <a:srgbClr val="FF0000"/>
              </a:solidFill>
            </a:endParaRPr>
          </a:p>
          <a:p>
            <a:endParaRPr lang="en-US" altLang="zh-CN" sz="4400" dirty="0">
              <a:solidFill>
                <a:srgbClr val="FF0000"/>
              </a:solidFill>
            </a:endParaRPr>
          </a:p>
          <a:p>
            <a:pPr algn="ctr"/>
            <a:r>
              <a:rPr lang="zh-CN" altLang="en-US" sz="4400" dirty="0">
                <a:solidFill>
                  <a:srgbClr val="FF0000"/>
                </a:solidFill>
              </a:rPr>
              <a:t>深入文字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F2E5FCDD-62E5-4C00-8C6B-A4299E4383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4430" y="625792"/>
            <a:ext cx="4306510" cy="5742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6191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0156772F-7A9E-4957-9A62-53BB39343B0A}"/>
              </a:ext>
            </a:extLst>
          </p:cNvPr>
          <p:cNvSpPr txBox="1"/>
          <p:nvPr/>
        </p:nvSpPr>
        <p:spPr>
          <a:xfrm>
            <a:off x="1626275" y="1036949"/>
            <a:ext cx="2031325" cy="499620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000" dirty="0">
                <a:solidFill>
                  <a:srgbClr val="FF0000"/>
                </a:solidFill>
              </a:rPr>
              <a:t>引发讨论及深入思考 </a:t>
            </a:r>
            <a:endParaRPr lang="en-US" altLang="zh-CN" sz="4000" dirty="0">
              <a:solidFill>
                <a:srgbClr val="FF0000"/>
              </a:solidFill>
            </a:endParaRPr>
          </a:p>
          <a:p>
            <a:r>
              <a:rPr lang="zh-CN" altLang="en-US" sz="4000" dirty="0">
                <a:solidFill>
                  <a:srgbClr val="FF0000"/>
                </a:solidFill>
              </a:rPr>
              <a:t>  </a:t>
            </a:r>
            <a:endParaRPr lang="en-US" altLang="zh-CN" sz="4000" dirty="0">
              <a:solidFill>
                <a:srgbClr val="FF0000"/>
              </a:solidFill>
            </a:endParaRPr>
          </a:p>
          <a:p>
            <a:pPr algn="ctr"/>
            <a:r>
              <a:rPr lang="zh-CN" altLang="en-US" sz="4000" dirty="0">
                <a:solidFill>
                  <a:srgbClr val="FF0000"/>
                </a:solidFill>
              </a:rPr>
              <a:t>善于发问 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9CBD5469-B7CB-49EC-B5E6-36D1A3EDA4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0730" y="791852"/>
            <a:ext cx="6047658" cy="5241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0018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0156772F-7A9E-4957-9A62-53BB39343B0A}"/>
              </a:ext>
            </a:extLst>
          </p:cNvPr>
          <p:cNvSpPr txBox="1"/>
          <p:nvPr/>
        </p:nvSpPr>
        <p:spPr>
          <a:xfrm>
            <a:off x="1626275" y="1036949"/>
            <a:ext cx="2031325" cy="499620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000" dirty="0">
                <a:solidFill>
                  <a:srgbClr val="FF0000"/>
                </a:solidFill>
              </a:rPr>
              <a:t>引发讨论及深入思考 </a:t>
            </a:r>
            <a:endParaRPr lang="en-US" altLang="zh-CN" sz="4000" dirty="0">
              <a:solidFill>
                <a:srgbClr val="FF0000"/>
              </a:solidFill>
            </a:endParaRPr>
          </a:p>
          <a:p>
            <a:r>
              <a:rPr lang="zh-CN" altLang="en-US" sz="4000" dirty="0">
                <a:solidFill>
                  <a:srgbClr val="FF0000"/>
                </a:solidFill>
              </a:rPr>
              <a:t>  </a:t>
            </a:r>
            <a:endParaRPr lang="en-US" altLang="zh-CN" sz="4000" dirty="0">
              <a:solidFill>
                <a:srgbClr val="FF0000"/>
              </a:solidFill>
            </a:endParaRPr>
          </a:p>
          <a:p>
            <a:pPr algn="ctr"/>
            <a:r>
              <a:rPr lang="zh-CN" altLang="en-US" sz="4000" dirty="0">
                <a:solidFill>
                  <a:srgbClr val="FF0000"/>
                </a:solidFill>
              </a:rPr>
              <a:t>善于发问 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AF10F86B-820B-4E11-99FF-DDBAE67E9F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997" y="627471"/>
            <a:ext cx="5948313" cy="5551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8200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0156772F-7A9E-4957-9A62-53BB39343B0A}"/>
              </a:ext>
            </a:extLst>
          </p:cNvPr>
          <p:cNvSpPr txBox="1"/>
          <p:nvPr/>
        </p:nvSpPr>
        <p:spPr>
          <a:xfrm>
            <a:off x="1626275" y="1036949"/>
            <a:ext cx="2031325" cy="499620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000" dirty="0">
                <a:solidFill>
                  <a:srgbClr val="FF0000"/>
                </a:solidFill>
              </a:rPr>
              <a:t>将故事与现实结合</a:t>
            </a:r>
            <a:endParaRPr lang="en-US" altLang="zh-CN" sz="4000" dirty="0">
              <a:solidFill>
                <a:srgbClr val="FF0000"/>
              </a:solidFill>
            </a:endParaRPr>
          </a:p>
          <a:p>
            <a:r>
              <a:rPr lang="zh-CN" altLang="en-US" sz="4000" dirty="0">
                <a:solidFill>
                  <a:srgbClr val="FF0000"/>
                </a:solidFill>
              </a:rPr>
              <a:t>  </a:t>
            </a:r>
            <a:endParaRPr lang="en-US" altLang="zh-CN" sz="4000" dirty="0">
              <a:solidFill>
                <a:srgbClr val="FF0000"/>
              </a:solidFill>
            </a:endParaRPr>
          </a:p>
          <a:p>
            <a:pPr algn="ctr"/>
            <a:r>
              <a:rPr lang="zh-CN" altLang="en-US" sz="4000" dirty="0">
                <a:solidFill>
                  <a:srgbClr val="FF0000"/>
                </a:solidFill>
              </a:rPr>
              <a:t>结合自身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EFEC4092-BF90-433A-A930-3695FB3687C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762" y="563597"/>
            <a:ext cx="4769963" cy="54695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7289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0156772F-7A9E-4957-9A62-53BB39343B0A}"/>
              </a:ext>
            </a:extLst>
          </p:cNvPr>
          <p:cNvSpPr txBox="1"/>
          <p:nvPr/>
        </p:nvSpPr>
        <p:spPr>
          <a:xfrm>
            <a:off x="1626275" y="1036949"/>
            <a:ext cx="2031325" cy="499620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4000" dirty="0">
                <a:solidFill>
                  <a:srgbClr val="FF0000"/>
                </a:solidFill>
              </a:rPr>
              <a:t>将故事与现实结合</a:t>
            </a:r>
            <a:endParaRPr lang="en-US" altLang="zh-CN" sz="4000" dirty="0">
              <a:solidFill>
                <a:srgbClr val="FF0000"/>
              </a:solidFill>
            </a:endParaRPr>
          </a:p>
          <a:p>
            <a:r>
              <a:rPr lang="zh-CN" altLang="en-US" sz="4000" dirty="0">
                <a:solidFill>
                  <a:srgbClr val="FF0000"/>
                </a:solidFill>
              </a:rPr>
              <a:t>  </a:t>
            </a:r>
            <a:endParaRPr lang="en-US" altLang="zh-CN" sz="4000" dirty="0">
              <a:solidFill>
                <a:srgbClr val="FF0000"/>
              </a:solidFill>
            </a:endParaRPr>
          </a:p>
          <a:p>
            <a:pPr algn="ctr"/>
            <a:r>
              <a:rPr lang="zh-CN" altLang="en-US" sz="4000" dirty="0">
                <a:solidFill>
                  <a:srgbClr val="FF0000"/>
                </a:solidFill>
              </a:rPr>
              <a:t>结合自身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3A9D33DF-001E-4F14-868E-CEB580C7BF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4571" y="607434"/>
            <a:ext cx="4625517" cy="5643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4548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0156772F-7A9E-4957-9A62-53BB39343B0A}"/>
              </a:ext>
            </a:extLst>
          </p:cNvPr>
          <p:cNvSpPr txBox="1"/>
          <p:nvPr/>
        </p:nvSpPr>
        <p:spPr>
          <a:xfrm>
            <a:off x="1051240" y="945037"/>
            <a:ext cx="2031325" cy="496792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rgbClr val="FF0000"/>
                </a:solidFill>
              </a:rPr>
              <a:t>增强文本赏析能力</a:t>
            </a:r>
            <a:endParaRPr lang="en-US" altLang="zh-CN" sz="4000" dirty="0">
              <a:solidFill>
                <a:srgbClr val="FF0000"/>
              </a:solidFill>
            </a:endParaRPr>
          </a:p>
          <a:p>
            <a:pPr algn="ctr"/>
            <a:r>
              <a:rPr lang="zh-CN" altLang="en-US" sz="4000" dirty="0">
                <a:solidFill>
                  <a:srgbClr val="FF0000"/>
                </a:solidFill>
              </a:rPr>
              <a:t>  </a:t>
            </a:r>
            <a:endParaRPr lang="en-US" altLang="zh-CN" sz="4000" dirty="0">
              <a:solidFill>
                <a:srgbClr val="FF0000"/>
              </a:solidFill>
            </a:endParaRPr>
          </a:p>
          <a:p>
            <a:pPr algn="ctr"/>
            <a:r>
              <a:rPr lang="zh-CN" altLang="en-US" sz="4000" dirty="0">
                <a:solidFill>
                  <a:srgbClr val="FF0000"/>
                </a:solidFill>
              </a:rPr>
              <a:t>分析写作手法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7F177A46-D6BD-493D-9498-B48D7251D8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8164" y="1238299"/>
            <a:ext cx="6706226" cy="4381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53054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0156772F-7A9E-4957-9A62-53BB39343B0A}"/>
              </a:ext>
            </a:extLst>
          </p:cNvPr>
          <p:cNvSpPr txBox="1"/>
          <p:nvPr/>
        </p:nvSpPr>
        <p:spPr>
          <a:xfrm>
            <a:off x="1371752" y="1008669"/>
            <a:ext cx="2031325" cy="499620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rgbClr val="FF0000"/>
                </a:solidFill>
              </a:rPr>
              <a:t>增强文本赏析能力</a:t>
            </a:r>
            <a:endParaRPr lang="en-US" altLang="zh-CN" sz="4000" dirty="0">
              <a:solidFill>
                <a:srgbClr val="FF0000"/>
              </a:solidFill>
            </a:endParaRPr>
          </a:p>
          <a:p>
            <a:pPr algn="ctr"/>
            <a:r>
              <a:rPr lang="zh-CN" altLang="en-US" sz="4000" dirty="0">
                <a:solidFill>
                  <a:srgbClr val="FF0000"/>
                </a:solidFill>
              </a:rPr>
              <a:t>  </a:t>
            </a:r>
            <a:endParaRPr lang="en-US" altLang="zh-CN" sz="4000" dirty="0">
              <a:solidFill>
                <a:srgbClr val="FF0000"/>
              </a:solidFill>
            </a:endParaRPr>
          </a:p>
          <a:p>
            <a:pPr algn="ctr"/>
            <a:r>
              <a:rPr lang="zh-CN" altLang="en-US" sz="4000" dirty="0">
                <a:solidFill>
                  <a:srgbClr val="FF0000"/>
                </a:solidFill>
              </a:rPr>
              <a:t>分析写作手法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074A3976-5773-4BD8-AA52-FC97FF6254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3518" y="827104"/>
            <a:ext cx="5926362" cy="5083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19881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0156772F-7A9E-4957-9A62-53BB39343B0A}"/>
              </a:ext>
            </a:extLst>
          </p:cNvPr>
          <p:cNvSpPr txBox="1"/>
          <p:nvPr/>
        </p:nvSpPr>
        <p:spPr>
          <a:xfrm>
            <a:off x="1258630" y="930897"/>
            <a:ext cx="2031325" cy="499620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rgbClr val="FF0000"/>
                </a:solidFill>
              </a:rPr>
              <a:t>增强文本赏析能力</a:t>
            </a:r>
            <a:endParaRPr lang="en-US" altLang="zh-CN" sz="4000" dirty="0">
              <a:solidFill>
                <a:srgbClr val="FF0000"/>
              </a:solidFill>
            </a:endParaRPr>
          </a:p>
          <a:p>
            <a:pPr algn="ctr"/>
            <a:r>
              <a:rPr lang="zh-CN" altLang="en-US" sz="4000" dirty="0">
                <a:solidFill>
                  <a:srgbClr val="FF0000"/>
                </a:solidFill>
              </a:rPr>
              <a:t>  </a:t>
            </a:r>
            <a:endParaRPr lang="en-US" altLang="zh-CN" sz="4000" dirty="0">
              <a:solidFill>
                <a:srgbClr val="FF0000"/>
              </a:solidFill>
            </a:endParaRPr>
          </a:p>
          <a:p>
            <a:pPr algn="ctr"/>
            <a:r>
              <a:rPr lang="zh-CN" altLang="en-US" sz="4000" dirty="0">
                <a:solidFill>
                  <a:srgbClr val="FF0000"/>
                </a:solidFill>
              </a:rPr>
              <a:t>分析写作手法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1E87E968-EE25-418E-B6B3-D40D267CA4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3689" y="570616"/>
            <a:ext cx="4229100" cy="5886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03791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0156772F-7A9E-4957-9A62-53BB39343B0A}"/>
              </a:ext>
            </a:extLst>
          </p:cNvPr>
          <p:cNvSpPr txBox="1"/>
          <p:nvPr/>
        </p:nvSpPr>
        <p:spPr>
          <a:xfrm>
            <a:off x="1268056" y="1027523"/>
            <a:ext cx="2031325" cy="499620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rgbClr val="FF0000"/>
                </a:solidFill>
              </a:rPr>
              <a:t>增强文本赏析能力</a:t>
            </a:r>
            <a:endParaRPr lang="en-US" altLang="zh-CN" sz="4000" dirty="0">
              <a:solidFill>
                <a:srgbClr val="FF0000"/>
              </a:solidFill>
            </a:endParaRPr>
          </a:p>
          <a:p>
            <a:pPr algn="ctr"/>
            <a:r>
              <a:rPr lang="zh-CN" altLang="en-US" sz="4000" dirty="0">
                <a:solidFill>
                  <a:srgbClr val="FF0000"/>
                </a:solidFill>
              </a:rPr>
              <a:t>  </a:t>
            </a:r>
            <a:endParaRPr lang="en-US" altLang="zh-CN" sz="4000" dirty="0">
              <a:solidFill>
                <a:srgbClr val="FF0000"/>
              </a:solidFill>
            </a:endParaRPr>
          </a:p>
          <a:p>
            <a:pPr algn="ctr"/>
            <a:r>
              <a:rPr lang="zh-CN" altLang="en-US" sz="4000" dirty="0">
                <a:solidFill>
                  <a:srgbClr val="FF0000"/>
                </a:solidFill>
              </a:rPr>
              <a:t>分析写作手法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id="{5F46FFD5-76D8-45E1-8DDF-A10996000A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5850" y="1467439"/>
            <a:ext cx="6549755" cy="3557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5802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0156772F-7A9E-4957-9A62-53BB39343B0A}"/>
              </a:ext>
            </a:extLst>
          </p:cNvPr>
          <p:cNvSpPr txBox="1"/>
          <p:nvPr/>
        </p:nvSpPr>
        <p:spPr>
          <a:xfrm>
            <a:off x="1268056" y="1027523"/>
            <a:ext cx="2031325" cy="499620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rgbClr val="FF0000"/>
                </a:solidFill>
              </a:rPr>
              <a:t>增强文本赏析能力</a:t>
            </a:r>
            <a:endParaRPr lang="en-US" altLang="zh-CN" sz="4000" dirty="0">
              <a:solidFill>
                <a:srgbClr val="FF0000"/>
              </a:solidFill>
            </a:endParaRPr>
          </a:p>
          <a:p>
            <a:pPr algn="ctr"/>
            <a:r>
              <a:rPr lang="zh-CN" altLang="en-US" sz="4000" dirty="0">
                <a:solidFill>
                  <a:srgbClr val="FF0000"/>
                </a:solidFill>
              </a:rPr>
              <a:t>  </a:t>
            </a:r>
            <a:endParaRPr lang="en-US" altLang="zh-CN" sz="4000" dirty="0">
              <a:solidFill>
                <a:srgbClr val="FF0000"/>
              </a:solidFill>
            </a:endParaRPr>
          </a:p>
          <a:p>
            <a:pPr algn="ctr"/>
            <a:r>
              <a:rPr lang="zh-CN" altLang="en-US" sz="4000" dirty="0">
                <a:solidFill>
                  <a:srgbClr val="FF0000"/>
                </a:solidFill>
              </a:rPr>
              <a:t>分析写作手法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5E3C4C11-134B-44BA-BED5-24CA8D45DB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8421" y="1319655"/>
            <a:ext cx="6547349" cy="3855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1993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0156772F-7A9E-4957-9A62-53BB39343B0A}"/>
              </a:ext>
            </a:extLst>
          </p:cNvPr>
          <p:cNvSpPr txBox="1"/>
          <p:nvPr/>
        </p:nvSpPr>
        <p:spPr>
          <a:xfrm>
            <a:off x="1268056" y="1027523"/>
            <a:ext cx="2031325" cy="499620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rgbClr val="FF0000"/>
                </a:solidFill>
              </a:rPr>
              <a:t>增强文本赏析能力</a:t>
            </a:r>
            <a:endParaRPr lang="en-US" altLang="zh-CN" sz="4000" dirty="0">
              <a:solidFill>
                <a:srgbClr val="FF0000"/>
              </a:solidFill>
            </a:endParaRPr>
          </a:p>
          <a:p>
            <a:pPr algn="ctr"/>
            <a:r>
              <a:rPr lang="zh-CN" altLang="en-US" sz="4000" dirty="0">
                <a:solidFill>
                  <a:srgbClr val="FF0000"/>
                </a:solidFill>
              </a:rPr>
              <a:t>  </a:t>
            </a:r>
            <a:endParaRPr lang="en-US" altLang="zh-CN" sz="4000" dirty="0">
              <a:solidFill>
                <a:srgbClr val="FF0000"/>
              </a:solidFill>
            </a:endParaRPr>
          </a:p>
          <a:p>
            <a:pPr algn="ctr"/>
            <a:r>
              <a:rPr lang="zh-CN" altLang="en-US" sz="4000" dirty="0">
                <a:solidFill>
                  <a:srgbClr val="FF0000"/>
                </a:solidFill>
              </a:rPr>
              <a:t>分析写作手法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5F5FC188-345A-437F-9079-E33BB6B677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1420" y="717746"/>
            <a:ext cx="5398514" cy="5422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9604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0156772F-7A9E-4957-9A62-53BB39343B0A}"/>
              </a:ext>
            </a:extLst>
          </p:cNvPr>
          <p:cNvSpPr txBox="1"/>
          <p:nvPr/>
        </p:nvSpPr>
        <p:spPr>
          <a:xfrm>
            <a:off x="1268056" y="1027523"/>
            <a:ext cx="2031325" cy="499620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4000" dirty="0">
                <a:solidFill>
                  <a:srgbClr val="FF0000"/>
                </a:solidFill>
              </a:rPr>
              <a:t>增强文本赏析能力</a:t>
            </a:r>
            <a:endParaRPr lang="en-US" altLang="zh-CN" sz="4000" dirty="0">
              <a:solidFill>
                <a:srgbClr val="FF0000"/>
              </a:solidFill>
            </a:endParaRPr>
          </a:p>
          <a:p>
            <a:pPr algn="ctr"/>
            <a:r>
              <a:rPr lang="zh-CN" altLang="en-US" sz="4000" dirty="0">
                <a:solidFill>
                  <a:srgbClr val="FF0000"/>
                </a:solidFill>
              </a:rPr>
              <a:t>  </a:t>
            </a:r>
            <a:endParaRPr lang="en-US" altLang="zh-CN" sz="4000" dirty="0">
              <a:solidFill>
                <a:srgbClr val="FF0000"/>
              </a:solidFill>
            </a:endParaRPr>
          </a:p>
          <a:p>
            <a:pPr algn="ctr"/>
            <a:r>
              <a:rPr lang="zh-CN" altLang="en-US" sz="4000" dirty="0">
                <a:solidFill>
                  <a:srgbClr val="FF0000"/>
                </a:solidFill>
              </a:rPr>
              <a:t>分析写作手法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4E817F65-7E50-4278-9D83-BCF8E490F31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3262" y="881553"/>
            <a:ext cx="6413849" cy="4746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62134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>
            <a:extLst>
              <a:ext uri="{FF2B5EF4-FFF2-40B4-BE49-F238E27FC236}">
                <a16:creationId xmlns:a16="http://schemas.microsoft.com/office/drawing/2014/main" id="{FC5E6D91-A8EC-4AAD-874E-18ACC1736D66}"/>
              </a:ext>
            </a:extLst>
          </p:cNvPr>
          <p:cNvSpPr txBox="1"/>
          <p:nvPr/>
        </p:nvSpPr>
        <p:spPr>
          <a:xfrm>
            <a:off x="1253764" y="2306740"/>
            <a:ext cx="913457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latin typeface="华文行楷" panose="02010800040101010101" pitchFamily="2" charset="-122"/>
                <a:ea typeface="华文行楷" panose="02010800040101010101" pitchFamily="2" charset="-122"/>
              </a:rPr>
              <a:t>不同年龄的人，读</a:t>
            </a:r>
            <a:r>
              <a:rPr lang="en-US" altLang="zh-CN" sz="5400" dirty="0">
                <a:latin typeface="华文行楷" panose="02010800040101010101" pitchFamily="2" charset="-122"/>
                <a:ea typeface="华文行楷" panose="02010800040101010101" pitchFamily="2" charset="-122"/>
              </a:rPr>
              <a:t>《</a:t>
            </a:r>
            <a:r>
              <a:rPr lang="zh-CN" altLang="en-US" sz="5400" dirty="0">
                <a:latin typeface="华文行楷" panose="02010800040101010101" pitchFamily="2" charset="-122"/>
                <a:ea typeface="华文行楷" panose="02010800040101010101" pitchFamily="2" charset="-122"/>
              </a:rPr>
              <a:t>朝花夕拾</a:t>
            </a:r>
            <a:r>
              <a:rPr lang="en-US" altLang="zh-CN" sz="5400" dirty="0">
                <a:latin typeface="华文行楷" panose="02010800040101010101" pitchFamily="2" charset="-122"/>
                <a:ea typeface="华文行楷" panose="02010800040101010101" pitchFamily="2" charset="-122"/>
              </a:rPr>
              <a:t>》</a:t>
            </a:r>
            <a:r>
              <a:rPr lang="zh-CN" altLang="en-US" sz="5400" dirty="0">
                <a:latin typeface="华文行楷" panose="02010800040101010101" pitchFamily="2" charset="-122"/>
                <a:ea typeface="华文行楷" panose="02010800040101010101" pitchFamily="2" charset="-122"/>
              </a:rPr>
              <a:t>都会获得不同的感受， 这就是经典作品带给我们的历久弥新的体验。</a:t>
            </a: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C7277370-4295-4D99-8629-53045AE25246}"/>
              </a:ext>
            </a:extLst>
          </p:cNvPr>
          <p:cNvSpPr txBox="1"/>
          <p:nvPr/>
        </p:nvSpPr>
        <p:spPr>
          <a:xfrm>
            <a:off x="1828800" y="1159497"/>
            <a:ext cx="81824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b="1" dirty="0">
                <a:solidFill>
                  <a:srgbClr val="FF0000"/>
                </a:solidFill>
              </a:rPr>
              <a:t>朝花夕拾，思百味人生</a:t>
            </a:r>
            <a:endParaRPr lang="zh-CN" altLang="en-US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99745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环保">
  <a:themeElements>
    <a:clrScheme name="环保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环保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环保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106</TotalTime>
  <Words>437</Words>
  <Application>Microsoft Office PowerPoint</Application>
  <PresentationFormat>宽屏</PresentationFormat>
  <Paragraphs>75</Paragraphs>
  <Slides>24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0" baseType="lpstr">
      <vt:lpstr>方正舒体</vt:lpstr>
      <vt:lpstr>黑体</vt:lpstr>
      <vt:lpstr>华文行楷</vt:lpstr>
      <vt:lpstr>Arial</vt:lpstr>
      <vt:lpstr>Garamond</vt:lpstr>
      <vt:lpstr>环保</vt:lpstr>
      <vt:lpstr>PowerPoint 演示文稿</vt:lpstr>
      <vt:lpstr>PowerPoint 演示文稿</vt:lpstr>
      <vt:lpstr>旧事重提，忆温馨童年</vt:lpstr>
      <vt:lpstr>旧事重提，忆温馨童年</vt:lpstr>
      <vt:lpstr>旧事重提，忆温馨童年</vt:lpstr>
      <vt:lpstr>落实方法，善深入文本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2089544665@qq.com</dc:creator>
  <cp:lastModifiedBy>优优 胡</cp:lastModifiedBy>
  <cp:revision>15</cp:revision>
  <dcterms:created xsi:type="dcterms:W3CDTF">2018-09-13T04:40:41Z</dcterms:created>
  <dcterms:modified xsi:type="dcterms:W3CDTF">2018-09-13T07:54:26Z</dcterms:modified>
</cp:coreProperties>
</file>