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0" r:id="rId4"/>
    <p:sldId id="262" r:id="rId5"/>
    <p:sldId id="265" r:id="rId6"/>
    <p:sldId id="261" r:id="rId7"/>
    <p:sldId id="269" r:id="rId8"/>
    <p:sldId id="270" r:id="rId9"/>
    <p:sldId id="271" r:id="rId10"/>
    <p:sldId id="267" r:id="rId11"/>
    <p:sldId id="268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B2F201-6645-404A-9D8C-852E97305650}" type="datetimeFigureOut">
              <a:rPr lang="zh-CN" altLang="en-US" smtClean="0"/>
              <a:t>2017/10/14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D1A48B-AAE9-46BB-9E9A-A15E2F1F4B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7781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1A48B-AAE9-46BB-9E9A-A15E2F1F4BE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5221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1A48B-AAE9-46BB-9E9A-A15E2F1F4BE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14625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126208F-EF5F-4015-AEE8-0620956484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640DE70-6851-4078-A5C5-6D6FFF284B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1A52DF8-F905-445D-A0D8-C243C383B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2A06-0DA0-4715-BD05-D31D5ACE9D42}" type="datetimeFigureOut">
              <a:rPr lang="zh-CN" altLang="en-US" smtClean="0"/>
              <a:t>2017/10/14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254ADF0-66A7-4BFE-AD81-2247758F4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2D8CDA1-1B03-47C7-99BE-3AC17BC7E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A0962-1B26-4F14-ADAA-53C84CCE4A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096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E18DB61-611E-4F80-B732-11F3897DC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B3417C6-D051-4FB6-8061-133AEBACBB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D31CF9C-083B-4667-87D3-EF7C825C4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2A06-0DA0-4715-BD05-D31D5ACE9D42}" type="datetimeFigureOut">
              <a:rPr lang="zh-CN" altLang="en-US" smtClean="0"/>
              <a:t>2017/10/14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441F778-DFC2-452C-AA92-3037771F5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BAF3056-DB36-4E99-91FD-13E4E3C10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A0962-1B26-4F14-ADAA-53C84CCE4A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9062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699A78-2ADB-4A89-9250-B126DCC6A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7B83EC2-184C-48AF-8C60-B2137F2706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7E84ADA-105A-4D80-A293-E5F31A32F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2A06-0DA0-4715-BD05-D31D5ACE9D42}" type="datetimeFigureOut">
              <a:rPr lang="zh-CN" altLang="en-US" smtClean="0"/>
              <a:t>2017/10/14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261EBDC-47A5-4F7F-BD48-52CB05B6D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2BE5F71-5F4E-4964-A9F0-04186F6FA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A0962-1B26-4F14-ADAA-53C84CCE4A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8323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0AD1B6-E12F-4D64-BAE9-87D6A7154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CA3867-5D48-44DE-8AB7-8FC0F7DD5F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46C6662-E1D1-4CB9-9933-F12B9D99ED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0D03DC4-3A68-4B24-8ABB-2BA347441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2A06-0DA0-4715-BD05-D31D5ACE9D42}" type="datetimeFigureOut">
              <a:rPr lang="zh-CN" altLang="en-US" smtClean="0"/>
              <a:t>2017/10/14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2FCF390-73DA-441D-B6C3-DC63A6CE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404CC41-8748-4A19-9D98-4423FD294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A0962-1B26-4F14-ADAA-53C84CCE4A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5776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9942AF-67A0-4881-9FF4-3F16D4DDF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DCCD5B3-C407-496A-AAEE-02E6A0075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29DE661-B9A7-4632-A394-0EE342295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131DA5F-7BD8-4EE5-A2FF-4521F76A27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AD8D67E-A831-4C0E-9FAB-32E10AE4B3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B789AC68-1155-4320-AA8A-16E0BF40D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2A06-0DA0-4715-BD05-D31D5ACE9D42}" type="datetimeFigureOut">
              <a:rPr lang="zh-CN" altLang="en-US" smtClean="0"/>
              <a:t>2017/10/14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1A542022-8969-401B-BC9C-2F8E42711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D6C18C6-4F86-4F0B-A277-19C549862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A0962-1B26-4F14-ADAA-53C84CCE4A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37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DCB4F36-6B9F-4DA9-BEA0-C21F92C55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C15BD94-3213-4D91-952E-88878C8CA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2A06-0DA0-4715-BD05-D31D5ACE9D42}" type="datetimeFigureOut">
              <a:rPr lang="zh-CN" altLang="en-US" smtClean="0"/>
              <a:t>2017/10/14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7577FD7-4EBB-4B3D-92EB-FBA458F96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AF14C8D-AAA0-48E5-B647-DFA19832D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A0962-1B26-4F14-ADAA-53C84CCE4A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53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A926C7A-50C5-43DD-87C1-6DC9EE006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2A06-0DA0-4715-BD05-D31D5ACE9D42}" type="datetimeFigureOut">
              <a:rPr lang="zh-CN" altLang="en-US" smtClean="0"/>
              <a:t>2017/10/14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C8D343A-25D0-47B3-B73E-152618756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6BBF987-7664-4817-833B-7E356916D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A0962-1B26-4F14-ADAA-53C84CCE4A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041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ADB20CA-A388-4E53-9A57-8D12FDB2E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4E9583C-4B1F-4959-B9F3-C116B77A8C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1339F64-B632-423C-8347-73930797ED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A4D0F0B-6DA7-4F2A-8910-CD5EF825B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2A06-0DA0-4715-BD05-D31D5ACE9D42}" type="datetimeFigureOut">
              <a:rPr lang="zh-CN" altLang="en-US" smtClean="0"/>
              <a:t>2017/10/14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0A595C4-4587-4211-B3AA-F839229E3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95A8CBD-1630-4F25-9CC1-E486A8017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A0962-1B26-4F14-ADAA-53C84CCE4A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953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C601D6-78B3-4A5F-A06B-8BF26F567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D03E8E7-2DF5-4C00-9089-B15DC1568D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2F1ABD4-C04B-463C-BD95-BF12EA6B2A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49366D7-17D4-4C0B-9010-57FDE893A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2A06-0DA0-4715-BD05-D31D5ACE9D42}" type="datetimeFigureOut">
              <a:rPr lang="zh-CN" altLang="en-US" smtClean="0"/>
              <a:t>2017/10/14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3046180-4D2D-46D0-914F-937624659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75A76F0-F9A5-4D5C-8381-B449374E5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A0962-1B26-4F14-ADAA-53C84CCE4A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947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DE152D5-4B39-4FE9-879A-F44778B0F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DC90900-724E-4500-955D-5CF745534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2FA0344-1022-483A-8A3A-DCF8241E3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2A06-0DA0-4715-BD05-D31D5ACE9D42}" type="datetimeFigureOut">
              <a:rPr lang="zh-CN" altLang="en-US" smtClean="0"/>
              <a:t>2017/10/14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6D1172F-2EAC-4630-A5FB-4914B92A5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0585C39-664F-447C-BFD7-0EC506989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A0962-1B26-4F14-ADAA-53C84CCE4A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1970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87EE8BF-86CD-4A51-BA70-FC277F4BDA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4F4DAFC-AC2D-4058-86A4-48FB5E4B0E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C1818C8-8151-4830-A0AD-3A2CA00AF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2A06-0DA0-4715-BD05-D31D5ACE9D42}" type="datetimeFigureOut">
              <a:rPr lang="zh-CN" altLang="en-US" smtClean="0"/>
              <a:t>2017/10/14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99314E9-ADBD-403B-B7AF-D6C5B7463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2BF511A-1709-47DF-8A46-565A7EB1A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A0962-1B26-4F14-ADAA-53C84CCE4A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275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0D69C372-62CD-448A-A0A1-4D635151D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EF4364F-D484-44EA-8C4B-AC97055B4B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D8CC64F-44DB-4C9F-AFF2-522FBECF22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02A06-0DA0-4715-BD05-D31D5ACE9D42}" type="datetimeFigureOut">
              <a:rPr lang="zh-CN" altLang="en-US" smtClean="0"/>
              <a:t>2017/10/14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DC691C9-32AD-4A97-993E-E990FAEE2B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A0CDEBA-24CC-4042-84F6-8377A2BC37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A0962-1B26-4F14-ADAA-53C84CCE4A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848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7E70D5-CA69-40C8-826A-788A9421BD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手机游戏不能颠覆历史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3E94B94-23B1-4F99-8CE3-C1EC040BD6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9030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8D48705-8FCE-4680-AE73-BC44A5A5D1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360" y="88264"/>
            <a:ext cx="12014200" cy="6769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13.【</a:t>
            </a:r>
            <a:r>
              <a:rPr lang="zh-CN" altLang="en-US" b="1" dirty="0">
                <a:solidFill>
                  <a:srgbClr val="FF0000"/>
                </a:solidFill>
              </a:rPr>
              <a:t>信息筛选</a:t>
            </a:r>
            <a:r>
              <a:rPr lang="en-US" altLang="zh-CN" b="1" dirty="0">
                <a:solidFill>
                  <a:srgbClr val="FF0000"/>
                </a:solidFill>
              </a:rPr>
              <a:t>】C     14.【</a:t>
            </a:r>
            <a:r>
              <a:rPr lang="zh-CN" altLang="en-US" b="1" dirty="0">
                <a:solidFill>
                  <a:srgbClr val="FF0000"/>
                </a:solidFill>
              </a:rPr>
              <a:t>内容理解</a:t>
            </a:r>
            <a:r>
              <a:rPr lang="en-US" altLang="zh-CN" b="1" dirty="0">
                <a:solidFill>
                  <a:srgbClr val="FF0000"/>
                </a:solidFill>
              </a:rPr>
              <a:t>】A     15.</a:t>
            </a:r>
            <a:r>
              <a:rPr lang="zh-CN" altLang="zh-CN" b="1" dirty="0">
                <a:solidFill>
                  <a:srgbClr val="FF0000"/>
                </a:solidFill>
              </a:rPr>
              <a:t>【内容理解】</a:t>
            </a:r>
            <a:r>
              <a:rPr lang="en-US" altLang="zh-CN" b="1" dirty="0">
                <a:solidFill>
                  <a:srgbClr val="FF0000"/>
                </a:solidFill>
              </a:rPr>
              <a:t>C</a:t>
            </a:r>
          </a:p>
          <a:p>
            <a:pPr marL="0" indent="0">
              <a:buNone/>
            </a:pPr>
            <a:r>
              <a:rPr lang="en-US" altLang="zh-CN" dirty="0"/>
              <a:t>16.</a:t>
            </a:r>
            <a:r>
              <a:rPr lang="zh-CN" altLang="zh-CN" b="1" dirty="0">
                <a:solidFill>
                  <a:srgbClr val="0000FF"/>
                </a:solidFill>
              </a:rPr>
              <a:t>分析</a:t>
            </a:r>
            <a:r>
              <a:rPr lang="zh-CN" altLang="zh-CN" dirty="0"/>
              <a:t>下面句子中</a:t>
            </a:r>
            <a:r>
              <a:rPr lang="zh-CN" altLang="zh-CN" b="1" dirty="0">
                <a:solidFill>
                  <a:srgbClr val="0000FF"/>
                </a:solidFill>
              </a:rPr>
              <a:t>加点内容</a:t>
            </a:r>
            <a:r>
              <a:rPr lang="zh-CN" altLang="zh-CN" dirty="0"/>
              <a:t>的</a:t>
            </a:r>
            <a:r>
              <a:rPr lang="zh-CN" altLang="zh-CN" b="1" dirty="0">
                <a:solidFill>
                  <a:srgbClr val="0000FF"/>
                </a:solidFill>
              </a:rPr>
              <a:t>表达效果</a:t>
            </a:r>
            <a:r>
              <a:rPr lang="zh-CN" altLang="zh-CN" dirty="0"/>
              <a:t>。（</a:t>
            </a:r>
            <a:r>
              <a:rPr lang="en-US" altLang="zh-CN" dirty="0"/>
              <a:t> 5</a:t>
            </a:r>
            <a:r>
              <a:rPr lang="zh-CN" altLang="zh-CN" dirty="0"/>
              <a:t>分 ）</a:t>
            </a:r>
          </a:p>
          <a:p>
            <a:pPr marL="0" indent="0">
              <a:buNone/>
            </a:pP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这些小学生都还没学过真正的中国历史，让游戏先入为主，形成了对历史人物的角色定位，就算以后学了真正的内容，也会像</a:t>
            </a:r>
            <a:r>
              <a:rPr lang="zh-CN" altLang="zh-CN" sz="2400" b="1" u="dash" dirty="0">
                <a:latin typeface="华文楷体" panose="02010600040101010101" pitchFamily="2" charset="-122"/>
                <a:ea typeface="华文楷体" panose="02010600040101010101" pitchFamily="2" charset="-122"/>
              </a:rPr>
              <a:t>白纸乱涂了色彩</a:t>
            </a:r>
            <a:r>
              <a:rPr lang="zh-CN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，即使再擦掉仍会有印迹，会对历史有误读。</a:t>
            </a:r>
            <a:endParaRPr lang="en-US" altLang="zh-CN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0000FF"/>
                </a:solidFill>
              </a:rPr>
              <a:t>中考考点</a:t>
            </a:r>
            <a:r>
              <a:rPr lang="en-US" altLang="zh-CN" sz="2400" b="1" dirty="0">
                <a:solidFill>
                  <a:srgbClr val="0000FF"/>
                </a:solidFill>
              </a:rPr>
              <a:t>——【</a:t>
            </a:r>
            <a:r>
              <a:rPr lang="zh-CN" altLang="en-US" sz="2400" b="1" dirty="0">
                <a:solidFill>
                  <a:srgbClr val="0000FF"/>
                </a:solidFill>
              </a:rPr>
              <a:t>语言分析</a:t>
            </a:r>
            <a:r>
              <a:rPr lang="en-US" altLang="zh-CN" sz="2400" b="1" dirty="0">
                <a:solidFill>
                  <a:srgbClr val="0000FF"/>
                </a:solidFill>
              </a:rPr>
              <a:t>】</a:t>
            </a:r>
          </a:p>
          <a:p>
            <a:pPr marL="0" indent="0">
              <a:buNone/>
            </a:pPr>
            <a:r>
              <a:rPr lang="zh-CN" altLang="en-US" sz="2400" b="1" u="sng" dirty="0">
                <a:solidFill>
                  <a:srgbClr val="FF0000"/>
                </a:solidFill>
              </a:rPr>
              <a:t>答题思路：</a:t>
            </a:r>
            <a:r>
              <a:rPr lang="zh-CN" altLang="en-US" sz="2400" b="1" u="sng" dirty="0">
                <a:solidFill>
                  <a:srgbClr val="0000FF"/>
                </a:solidFill>
              </a:rPr>
              <a:t>修辞</a:t>
            </a:r>
            <a:r>
              <a:rPr lang="en-US" altLang="zh-CN" sz="2400" b="1" u="sng" dirty="0">
                <a:solidFill>
                  <a:srgbClr val="0000FF"/>
                </a:solidFill>
              </a:rPr>
              <a:t>+</a:t>
            </a:r>
            <a:r>
              <a:rPr lang="zh-CN" altLang="en-US" sz="2400" b="1" u="sng" dirty="0">
                <a:solidFill>
                  <a:srgbClr val="0000FF"/>
                </a:solidFill>
              </a:rPr>
              <a:t>本体喻体分析</a:t>
            </a:r>
            <a:r>
              <a:rPr lang="en-US" altLang="zh-CN" sz="2400" b="1" u="sng" dirty="0">
                <a:solidFill>
                  <a:srgbClr val="0000FF"/>
                </a:solidFill>
              </a:rPr>
              <a:t>+</a:t>
            </a:r>
            <a:r>
              <a:rPr lang="zh-CN" altLang="en-US" sz="2400" b="1" u="sng" dirty="0">
                <a:solidFill>
                  <a:srgbClr val="0000FF"/>
                </a:solidFill>
              </a:rPr>
              <a:t>原文表达作用</a:t>
            </a:r>
            <a:r>
              <a:rPr lang="en-US" altLang="zh-CN" sz="2400" b="1" u="sng" dirty="0">
                <a:solidFill>
                  <a:srgbClr val="0000FF"/>
                </a:solidFill>
              </a:rPr>
              <a:t>+</a:t>
            </a:r>
            <a:r>
              <a:rPr lang="zh-CN" altLang="en-US" sz="2400" b="1" u="sng" dirty="0">
                <a:solidFill>
                  <a:srgbClr val="0000FF"/>
                </a:solidFill>
              </a:rPr>
              <a:t>情感表达（</a:t>
            </a:r>
            <a:r>
              <a:rPr lang="zh-CN" altLang="en-US" sz="2400" b="1" u="sng" dirty="0">
                <a:solidFill>
                  <a:srgbClr val="FF0000"/>
                </a:solidFill>
              </a:rPr>
              <a:t>按分值增加要点</a:t>
            </a:r>
            <a:r>
              <a:rPr lang="zh-CN" altLang="en-US" sz="2400" b="1" u="sng" dirty="0">
                <a:solidFill>
                  <a:srgbClr val="0000FF"/>
                </a:solidFill>
              </a:rPr>
              <a:t>）</a:t>
            </a:r>
            <a:endParaRPr lang="en-US" altLang="zh-CN" sz="2400" b="1" u="sng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dirty="0"/>
              <a:t>①运用</a:t>
            </a:r>
            <a:r>
              <a:rPr lang="zh-CN" altLang="en-US" b="1" dirty="0">
                <a:solidFill>
                  <a:srgbClr val="0000FF"/>
                </a:solidFill>
              </a:rPr>
              <a:t>比喻</a:t>
            </a:r>
            <a:r>
              <a:rPr lang="zh-CN" altLang="en-US" dirty="0"/>
              <a:t>的修辞手法（</a:t>
            </a:r>
            <a:r>
              <a:rPr lang="en-US" altLang="zh-CN" dirty="0"/>
              <a:t>1</a:t>
            </a:r>
            <a:r>
              <a:rPr lang="zh-CN" altLang="en-US" dirty="0"/>
              <a:t>分）（注：写类比、打比方的不给分）， 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②将</a:t>
            </a:r>
            <a:r>
              <a:rPr lang="zh-CN" altLang="en-US" b="1" dirty="0">
                <a:solidFill>
                  <a:srgbClr val="0000FF"/>
                </a:solidFill>
              </a:rPr>
              <a:t>未学历史</a:t>
            </a:r>
            <a:r>
              <a:rPr lang="zh-CN" altLang="en-US" dirty="0"/>
              <a:t>的</a:t>
            </a:r>
            <a:r>
              <a:rPr lang="zh-CN" altLang="en-US" b="1" dirty="0">
                <a:solidFill>
                  <a:srgbClr val="0000FF"/>
                </a:solidFill>
              </a:rPr>
              <a:t>小学生</a:t>
            </a:r>
            <a:r>
              <a:rPr lang="zh-CN" altLang="en-US" dirty="0"/>
              <a:t>比作“白纸”（</a:t>
            </a:r>
            <a:r>
              <a:rPr lang="en-US" altLang="zh-CN" dirty="0"/>
              <a:t>1</a:t>
            </a:r>
            <a:r>
              <a:rPr lang="zh-CN" altLang="en-US" dirty="0"/>
              <a:t>分），</a:t>
            </a:r>
            <a:r>
              <a:rPr lang="zh-CN" altLang="en-US" dirty="0">
                <a:latin typeface="等线" panose="02010600030101010101" pitchFamily="2" charset="-122"/>
              </a:rPr>
              <a:t> </a:t>
            </a:r>
            <a:endParaRPr lang="en-US" altLang="zh-CN" dirty="0">
              <a:latin typeface="等线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等线" panose="02010600030101010101" pitchFamily="2" charset="-122"/>
              </a:rPr>
              <a:t>③</a:t>
            </a:r>
            <a:r>
              <a:rPr lang="zh-CN" altLang="en-US" dirty="0"/>
              <a:t>学生</a:t>
            </a:r>
            <a:r>
              <a:rPr lang="zh-CN" altLang="en-US" b="1" dirty="0">
                <a:solidFill>
                  <a:srgbClr val="0000FF"/>
                </a:solidFill>
              </a:rPr>
              <a:t>对历史有一定的曲解</a:t>
            </a:r>
            <a:r>
              <a:rPr lang="zh-CN" altLang="en-US" dirty="0"/>
              <a:t>比作“胡乱涂抹的色彩”（</a:t>
            </a:r>
            <a:r>
              <a:rPr lang="en-US" altLang="zh-CN" dirty="0"/>
              <a:t>1</a:t>
            </a:r>
            <a:r>
              <a:rPr lang="zh-CN" altLang="en-US" dirty="0"/>
              <a:t>分） （把“白纸乱涂了色彩”</a:t>
            </a:r>
            <a:r>
              <a:rPr lang="zh-CN" altLang="en-US" b="1" dirty="0">
                <a:solidFill>
                  <a:srgbClr val="0000FF"/>
                </a:solidFill>
              </a:rPr>
              <a:t>比作未学历史的小学生受到游戏中的违背史实情节的影响</a:t>
            </a:r>
            <a:r>
              <a:rPr lang="zh-CN" altLang="en-US" dirty="0"/>
              <a:t>，</a:t>
            </a:r>
            <a:r>
              <a:rPr lang="en-US" altLang="zh-CN" dirty="0"/>
              <a:t>2</a:t>
            </a:r>
            <a:r>
              <a:rPr lang="zh-CN" altLang="en-US" dirty="0"/>
              <a:t>分。两个喻体合在一起组成完整一句话）</a:t>
            </a:r>
            <a:endParaRPr lang="en-US" altLang="zh-CN" dirty="0">
              <a:latin typeface="等线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等线" panose="02010600030101010101" pitchFamily="2" charset="-122"/>
              </a:rPr>
              <a:t>④</a:t>
            </a:r>
            <a:r>
              <a:rPr lang="zh-CN" altLang="en-US" b="1" dirty="0">
                <a:solidFill>
                  <a:srgbClr val="0000FF"/>
                </a:solidFill>
              </a:rPr>
              <a:t>生动形象</a:t>
            </a:r>
            <a:r>
              <a:rPr lang="zh-CN" altLang="en-US" dirty="0"/>
              <a:t>地写出了游戏中戏说历史给小学生带来了</a:t>
            </a:r>
            <a:r>
              <a:rPr lang="zh-CN" altLang="en-US" b="1" dirty="0">
                <a:solidFill>
                  <a:srgbClr val="0000FF"/>
                </a:solidFill>
              </a:rPr>
              <a:t>先入为主，误读历史的严重</a:t>
            </a:r>
            <a:r>
              <a:rPr lang="zh-CN" altLang="en-US" b="1" dirty="0">
                <a:solidFill>
                  <a:srgbClr val="FF0000"/>
                </a:solidFill>
              </a:rPr>
              <a:t>负面</a:t>
            </a:r>
            <a:r>
              <a:rPr lang="zh-CN" altLang="en-US" b="1" dirty="0">
                <a:solidFill>
                  <a:srgbClr val="0000FF"/>
                </a:solidFill>
              </a:rPr>
              <a:t>影响</a:t>
            </a:r>
            <a:r>
              <a:rPr lang="zh-CN" altLang="en-US" dirty="0"/>
              <a:t>，（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r>
              <a:rPr lang="zh-CN" altLang="en-US" dirty="0">
                <a:latin typeface="等线" panose="02010600030101010101" pitchFamily="2" charset="-122"/>
              </a:rPr>
              <a:t> </a:t>
            </a:r>
            <a:endParaRPr lang="en-US" altLang="zh-CN" dirty="0">
              <a:latin typeface="等线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等线" panose="02010600030101010101" pitchFamily="2" charset="-122"/>
              </a:rPr>
              <a:t>⑤</a:t>
            </a:r>
            <a:r>
              <a:rPr lang="zh-CN" altLang="en-US" dirty="0"/>
              <a:t>表现出家长们对这种影响的</a:t>
            </a:r>
            <a:r>
              <a:rPr lang="zh-CN" altLang="en-US" b="1" dirty="0">
                <a:solidFill>
                  <a:srgbClr val="0000FF"/>
                </a:solidFill>
              </a:rPr>
              <a:t>沉重忧虑</a:t>
            </a:r>
            <a:r>
              <a:rPr lang="zh-CN" altLang="en-US" dirty="0"/>
              <a:t>。（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zh-CN" altLang="zh-CN" dirty="0"/>
          </a:p>
          <a:p>
            <a:pPr marL="0" indent="0">
              <a:buNone/>
            </a:pPr>
            <a:endParaRPr lang="zh-CN" altLang="zh-CN" b="1" dirty="0">
              <a:solidFill>
                <a:srgbClr val="FF0000"/>
              </a:solidFill>
            </a:endParaRPr>
          </a:p>
          <a:p>
            <a:endParaRPr lang="en-US" altLang="zh-CN" b="1" dirty="0">
              <a:solidFill>
                <a:srgbClr val="FF0000"/>
              </a:solidFill>
            </a:endParaRPr>
          </a:p>
          <a:p>
            <a:endParaRPr lang="en-US" altLang="zh-CN" b="1" dirty="0">
              <a:solidFill>
                <a:srgbClr val="FF0000"/>
              </a:solidFill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8389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64FCC47-2B7D-4E2A-B79C-52FD0799C5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78104"/>
            <a:ext cx="11993880" cy="666813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17.</a:t>
            </a:r>
            <a:r>
              <a:rPr lang="zh-CN" altLang="zh-CN" dirty="0"/>
              <a:t>网络游戏“是天使还是魔鬼”的争论不绝于耳，请根据材料并结合生活实际谈谈你的见解。（</a:t>
            </a:r>
            <a:r>
              <a:rPr lang="en-US" altLang="zh-CN" dirty="0"/>
              <a:t>4</a:t>
            </a:r>
            <a:r>
              <a:rPr lang="zh-CN" altLang="zh-CN" dirty="0"/>
              <a:t>分）</a:t>
            </a:r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0000FF"/>
                </a:solidFill>
              </a:rPr>
              <a:t>中考考点</a:t>
            </a:r>
            <a:r>
              <a:rPr lang="en-US" altLang="zh-CN" sz="2400" b="1" dirty="0">
                <a:solidFill>
                  <a:srgbClr val="0000FF"/>
                </a:solidFill>
              </a:rPr>
              <a:t>——</a:t>
            </a:r>
            <a:r>
              <a:rPr lang="zh-CN" altLang="zh-CN" sz="2400" b="1" dirty="0">
                <a:solidFill>
                  <a:srgbClr val="0000FF"/>
                </a:solidFill>
              </a:rPr>
              <a:t>【观点陈述】</a:t>
            </a:r>
            <a:endParaRPr lang="en-US" altLang="zh-CN" sz="24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sz="2400" b="1" u="sng" dirty="0">
                <a:solidFill>
                  <a:srgbClr val="FF0000"/>
                </a:solidFill>
              </a:rPr>
              <a:t>答题思路：</a:t>
            </a:r>
            <a:r>
              <a:rPr lang="zh-CN" altLang="en-US" sz="2400" b="1" u="sng" dirty="0">
                <a:solidFill>
                  <a:srgbClr val="0000FF"/>
                </a:solidFill>
              </a:rPr>
              <a:t>观点</a:t>
            </a:r>
            <a:r>
              <a:rPr lang="en-US" altLang="zh-CN" sz="2400" b="1" u="sng" dirty="0">
                <a:solidFill>
                  <a:srgbClr val="0000FF"/>
                </a:solidFill>
              </a:rPr>
              <a:t>+</a:t>
            </a:r>
            <a:r>
              <a:rPr lang="zh-CN" altLang="en-US" sz="2400" b="1" u="sng" dirty="0">
                <a:solidFill>
                  <a:srgbClr val="0000FF"/>
                </a:solidFill>
              </a:rPr>
              <a:t>联系材料</a:t>
            </a:r>
            <a:r>
              <a:rPr lang="en-US" altLang="zh-CN" sz="2400" b="1" u="sng" dirty="0">
                <a:solidFill>
                  <a:srgbClr val="0000FF"/>
                </a:solidFill>
              </a:rPr>
              <a:t>1</a:t>
            </a:r>
            <a:r>
              <a:rPr lang="zh-CN" altLang="en-US" sz="2400" b="1" u="sng" dirty="0">
                <a:solidFill>
                  <a:srgbClr val="0000FF"/>
                </a:solidFill>
              </a:rPr>
              <a:t>分</a:t>
            </a:r>
            <a:r>
              <a:rPr lang="en-US" altLang="zh-CN" sz="2400" b="1" u="sng" dirty="0">
                <a:solidFill>
                  <a:srgbClr val="0000FF"/>
                </a:solidFill>
              </a:rPr>
              <a:t>+</a:t>
            </a:r>
            <a:r>
              <a:rPr lang="zh-CN" altLang="en-US" sz="2400" b="1" u="sng" dirty="0">
                <a:solidFill>
                  <a:srgbClr val="0000FF"/>
                </a:solidFill>
              </a:rPr>
              <a:t>结合生活实际</a:t>
            </a:r>
            <a:r>
              <a:rPr lang="en-US" altLang="zh-CN" sz="2400" b="1" u="sng" dirty="0">
                <a:solidFill>
                  <a:srgbClr val="0000FF"/>
                </a:solidFill>
              </a:rPr>
              <a:t>+</a:t>
            </a:r>
            <a:r>
              <a:rPr lang="zh-CN" altLang="en-US" sz="2400" b="1" u="sng" dirty="0">
                <a:solidFill>
                  <a:srgbClr val="0000FF"/>
                </a:solidFill>
              </a:rPr>
              <a:t>分析恰当</a:t>
            </a:r>
            <a:endParaRPr lang="en-US" altLang="zh-CN" sz="2400" b="1" u="sng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b="1" dirty="0"/>
              <a:t>（观点与理由一致；理由与材料、生活相关）</a:t>
            </a:r>
            <a:endParaRPr lang="en-US" altLang="zh-CN" b="1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示例</a:t>
            </a:r>
            <a:r>
              <a:rPr lang="en-US" altLang="zh-CN" dirty="0"/>
              <a:t>1</a:t>
            </a:r>
            <a:r>
              <a:rPr lang="zh-CN" altLang="en-US" dirty="0"/>
              <a:t>：我认为网络游戏是天使。（</a:t>
            </a:r>
            <a:r>
              <a:rPr lang="en-US" altLang="zh-CN" dirty="0"/>
              <a:t>1</a:t>
            </a:r>
            <a:r>
              <a:rPr lang="zh-CN" altLang="en-US" dirty="0"/>
              <a:t>分）网络游戏能减轻我的学习压力  </a:t>
            </a:r>
            <a:r>
              <a:rPr lang="en-US" altLang="zh-CN" dirty="0"/>
              <a:t>/  </a:t>
            </a:r>
            <a:r>
              <a:rPr lang="zh-CN" altLang="en-US" dirty="0"/>
              <a:t>在游戏中我经常会找到更多的自信心  </a:t>
            </a:r>
            <a:r>
              <a:rPr lang="en-US" altLang="zh-CN" dirty="0"/>
              <a:t>/  </a:t>
            </a:r>
            <a:r>
              <a:rPr lang="zh-CN" altLang="en-US" dirty="0"/>
              <a:t>让我的精神得到愉悦  </a:t>
            </a:r>
            <a:r>
              <a:rPr lang="en-US" altLang="zh-CN" dirty="0"/>
              <a:t>/  ……</a:t>
            </a:r>
            <a:r>
              <a:rPr lang="zh-CN" altLang="en-US" dirty="0"/>
              <a:t>。</a:t>
            </a:r>
            <a:r>
              <a:rPr lang="zh-CN" altLang="en-US" b="1" dirty="0">
                <a:solidFill>
                  <a:srgbClr val="0000FF"/>
                </a:solidFill>
              </a:rPr>
              <a:t>（结合生活实际谈到一点即可得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。而且网络游戏所涉及的一些历史人物、故事、诗词，也能激发我对中的国传统文化的兴趣  </a:t>
            </a:r>
            <a:r>
              <a:rPr lang="en-US" altLang="zh-CN" dirty="0"/>
              <a:t>/  </a:t>
            </a:r>
            <a:r>
              <a:rPr lang="zh-CN" altLang="en-US" dirty="0"/>
              <a:t>游戏不仅是娱乐，还有教育、训练及信息传播的功能  </a:t>
            </a:r>
            <a:r>
              <a:rPr lang="en-US" altLang="zh-CN" dirty="0"/>
              <a:t>/  ……</a:t>
            </a:r>
            <a:r>
              <a:rPr lang="zh-CN" altLang="en-US" b="1" dirty="0">
                <a:solidFill>
                  <a:srgbClr val="0000FF"/>
                </a:solidFill>
              </a:rPr>
              <a:t>（根据材料谈到一点即可得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因此我认为只要适度，网络游戏就是丰富课余生活的天使。</a:t>
            </a:r>
          </a:p>
        </p:txBody>
      </p:sp>
    </p:spTree>
    <p:extLst>
      <p:ext uri="{BB962C8B-B14F-4D97-AF65-F5344CB8AC3E}">
        <p14:creationId xmlns:p14="http://schemas.microsoft.com/office/powerpoint/2010/main" val="1801319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64FCC47-2B7D-4E2A-B79C-52FD0799C5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78104"/>
            <a:ext cx="11993880" cy="6668135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示例</a:t>
            </a:r>
            <a:r>
              <a:rPr lang="en-US" altLang="zh-CN" dirty="0"/>
              <a:t>2</a:t>
            </a:r>
            <a:r>
              <a:rPr lang="zh-CN" altLang="en-US" dirty="0"/>
              <a:t>：我认为网络游戏是魔鬼。（</a:t>
            </a:r>
            <a:r>
              <a:rPr lang="en-US" altLang="zh-CN" dirty="0"/>
              <a:t>1</a:t>
            </a:r>
            <a:r>
              <a:rPr lang="zh-CN" altLang="en-US" dirty="0"/>
              <a:t>分）青少年对网络游戏的抵御力弱，容易沉迷其中  </a:t>
            </a:r>
            <a:r>
              <a:rPr lang="en-US" altLang="zh-CN" dirty="0"/>
              <a:t>/  </a:t>
            </a:r>
            <a:r>
              <a:rPr lang="zh-CN" altLang="en-US" dirty="0"/>
              <a:t>甚至形成“成瘾性消费”  </a:t>
            </a:r>
            <a:r>
              <a:rPr lang="en-US" altLang="zh-CN" dirty="0"/>
              <a:t>/  </a:t>
            </a:r>
            <a:r>
              <a:rPr lang="zh-CN" altLang="en-US" dirty="0"/>
              <a:t>青少年历史知识还不丰富，游戏没有底线的戏说，违背史实，编造情节，会混淆青少年对历史的正确认知。</a:t>
            </a:r>
            <a:r>
              <a:rPr lang="zh-CN" altLang="en-US" b="1" dirty="0">
                <a:solidFill>
                  <a:srgbClr val="0000FF"/>
                </a:solidFill>
              </a:rPr>
              <a:t>（根据材料谈到一点即可得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我们身边就有一些青少年因为沉迷游戏，导致学习成绩严重下降  </a:t>
            </a:r>
            <a:r>
              <a:rPr lang="en-US" altLang="zh-CN" dirty="0"/>
              <a:t>/  </a:t>
            </a:r>
            <a:r>
              <a:rPr lang="zh-CN" altLang="en-US" dirty="0"/>
              <a:t>甚至与父母长辈的矛盾加深  </a:t>
            </a:r>
            <a:r>
              <a:rPr lang="en-US" altLang="zh-CN" dirty="0"/>
              <a:t>/  </a:t>
            </a:r>
            <a:r>
              <a:rPr lang="zh-CN" altLang="en-US" dirty="0"/>
              <a:t>影响身心健康  </a:t>
            </a:r>
            <a:r>
              <a:rPr lang="en-US" altLang="zh-CN" dirty="0"/>
              <a:t>/  ……</a:t>
            </a:r>
            <a:r>
              <a:rPr lang="zh-CN" altLang="en-US" b="1" dirty="0">
                <a:solidFill>
                  <a:srgbClr val="0000FF"/>
                </a:solidFill>
              </a:rPr>
              <a:t>（结合生活实际谈到一点即可得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因此我认为网络游戏像魔鬼一样容易让人堕落。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示例</a:t>
            </a:r>
            <a:r>
              <a:rPr lang="en-US" altLang="zh-CN" dirty="0"/>
              <a:t>3</a:t>
            </a:r>
            <a:r>
              <a:rPr lang="zh-CN" altLang="en-US" dirty="0"/>
              <a:t>：我认为网络游戏既是天使，也是魔鬼。（</a:t>
            </a:r>
            <a:r>
              <a:rPr lang="en-US" altLang="zh-CN" dirty="0"/>
              <a:t>1</a:t>
            </a:r>
            <a:r>
              <a:rPr lang="zh-CN" altLang="en-US" dirty="0"/>
              <a:t>分）适度的玩网络游戏，可以减轻我的学习压力  </a:t>
            </a:r>
            <a:r>
              <a:rPr lang="en-US" altLang="zh-CN" dirty="0"/>
              <a:t>/  </a:t>
            </a:r>
            <a:r>
              <a:rPr lang="zh-CN" altLang="en-US" dirty="0"/>
              <a:t>在游戏中我经常会找到更多的自信心  </a:t>
            </a:r>
            <a:r>
              <a:rPr lang="en-US" altLang="zh-CN" dirty="0"/>
              <a:t>/  </a:t>
            </a:r>
            <a:r>
              <a:rPr lang="zh-CN" altLang="en-US" dirty="0"/>
              <a:t>让我的精神得到愉悦  </a:t>
            </a:r>
            <a:r>
              <a:rPr lang="en-US" altLang="zh-CN" dirty="0"/>
              <a:t>/  </a:t>
            </a:r>
            <a:r>
              <a:rPr lang="zh-CN" altLang="en-US" dirty="0"/>
              <a:t>也能激发我对中国传统文化的兴趣  </a:t>
            </a:r>
            <a:r>
              <a:rPr lang="en-US" altLang="zh-CN" dirty="0"/>
              <a:t>/  ……</a:t>
            </a:r>
            <a:r>
              <a:rPr lang="zh-CN" altLang="en-US" dirty="0"/>
              <a:t>所以网络游戏是天使。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分，根据材料或结合生活实际其一即可）</a:t>
            </a:r>
            <a:r>
              <a:rPr lang="zh-CN" altLang="en-US" dirty="0"/>
              <a:t>但如果沉迷游戏中不能自拔  </a:t>
            </a:r>
            <a:r>
              <a:rPr lang="en-US" altLang="zh-CN" dirty="0"/>
              <a:t>/  </a:t>
            </a:r>
            <a:r>
              <a:rPr lang="zh-CN" altLang="en-US" dirty="0"/>
              <a:t>会导致学习成绩严重下降  </a:t>
            </a:r>
            <a:r>
              <a:rPr lang="en-US" altLang="zh-CN" dirty="0"/>
              <a:t>/  </a:t>
            </a:r>
            <a:r>
              <a:rPr lang="zh-CN" altLang="en-US" dirty="0"/>
              <a:t>加深与父母长辈的矛盾  </a:t>
            </a:r>
            <a:r>
              <a:rPr lang="en-US" altLang="zh-CN" dirty="0"/>
              <a:t>/  </a:t>
            </a:r>
            <a:r>
              <a:rPr lang="zh-CN" altLang="en-US" dirty="0"/>
              <a:t>甚至形成“成瘾性消费”  </a:t>
            </a:r>
            <a:r>
              <a:rPr lang="en-US" altLang="zh-CN" dirty="0"/>
              <a:t>/  ……</a:t>
            </a:r>
            <a:r>
              <a:rPr lang="zh-CN" altLang="en-US" dirty="0"/>
              <a:t>所以网络游戏是魔鬼。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分，根据材料或结合生活实际其一即可）</a:t>
            </a:r>
          </a:p>
        </p:txBody>
      </p:sp>
    </p:spTree>
    <p:extLst>
      <p:ext uri="{BB962C8B-B14F-4D97-AF65-F5344CB8AC3E}">
        <p14:creationId xmlns:p14="http://schemas.microsoft.com/office/powerpoint/2010/main" val="1773190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64FCC47-2B7D-4E2A-B79C-52FD0799C5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78104"/>
            <a:ext cx="11993880" cy="6668135"/>
          </a:xfrm>
        </p:spPr>
        <p:txBody>
          <a:bodyPr/>
          <a:lstStyle/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示例</a:t>
            </a:r>
            <a:r>
              <a:rPr lang="en-US" altLang="zh-CN" dirty="0"/>
              <a:t>4</a:t>
            </a:r>
            <a:r>
              <a:rPr lang="zh-CN" altLang="en-US" dirty="0"/>
              <a:t>：我认为网络游戏既不是天使，也不是魔鬼。（</a:t>
            </a:r>
            <a:r>
              <a:rPr lang="en-US" altLang="zh-CN" dirty="0"/>
              <a:t>1</a:t>
            </a:r>
            <a:r>
              <a:rPr lang="zh-CN" altLang="en-US" dirty="0"/>
              <a:t>分）不是天使，是因为如果沉迷游戏中不能自拔  </a:t>
            </a:r>
            <a:r>
              <a:rPr lang="en-US" altLang="zh-CN" dirty="0"/>
              <a:t>/  </a:t>
            </a:r>
            <a:r>
              <a:rPr lang="zh-CN" altLang="en-US" dirty="0"/>
              <a:t>会导致学习成绩严重下降  </a:t>
            </a:r>
            <a:r>
              <a:rPr lang="en-US" altLang="zh-CN" dirty="0"/>
              <a:t>/  </a:t>
            </a:r>
            <a:r>
              <a:rPr lang="zh-CN" altLang="en-US" dirty="0"/>
              <a:t>加深与父母长辈的矛盾  </a:t>
            </a:r>
            <a:r>
              <a:rPr lang="en-US" altLang="zh-CN" dirty="0"/>
              <a:t>/  </a:t>
            </a:r>
            <a:r>
              <a:rPr lang="zh-CN" altLang="en-US" dirty="0"/>
              <a:t>甚至形成“成瘾性消费”  </a:t>
            </a:r>
            <a:r>
              <a:rPr lang="en-US" altLang="zh-CN" dirty="0"/>
              <a:t>/  ……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分，根据材料或结合生活实际其一即可）</a:t>
            </a:r>
            <a:r>
              <a:rPr lang="zh-CN" altLang="en-US" dirty="0"/>
              <a:t>不是魔鬼，是因为适度的玩网络游戏，可以减轻我的学习压力  </a:t>
            </a:r>
            <a:r>
              <a:rPr lang="en-US" altLang="zh-CN" dirty="0"/>
              <a:t>/  </a:t>
            </a:r>
            <a:r>
              <a:rPr lang="zh-CN" altLang="en-US" dirty="0"/>
              <a:t>在游戏中我经常会找到更多的自信心  </a:t>
            </a:r>
            <a:r>
              <a:rPr lang="en-US" altLang="zh-CN" dirty="0"/>
              <a:t>/  </a:t>
            </a:r>
            <a:r>
              <a:rPr lang="zh-CN" altLang="en-US" dirty="0"/>
              <a:t>让我的精神得到愉悦  </a:t>
            </a:r>
            <a:r>
              <a:rPr lang="en-US" altLang="zh-CN" dirty="0"/>
              <a:t>/  </a:t>
            </a:r>
            <a:r>
              <a:rPr lang="zh-CN" altLang="en-US" dirty="0"/>
              <a:t>也能激发我对中国传统文化的兴趣  </a:t>
            </a:r>
            <a:r>
              <a:rPr lang="en-US" altLang="zh-CN" dirty="0"/>
              <a:t>/  ……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分，根据材料或结合生活实际其一即可）</a:t>
            </a:r>
            <a:r>
              <a:rPr lang="zh-CN" altLang="en-US" dirty="0"/>
              <a:t>因此，我认为网络游戏仅仅是游戏而已，是天使还是魔鬼，完全在于玩游戏的人，能否正确对待游戏，能否控制自己。</a:t>
            </a:r>
          </a:p>
        </p:txBody>
      </p:sp>
    </p:spTree>
    <p:extLst>
      <p:ext uri="{BB962C8B-B14F-4D97-AF65-F5344CB8AC3E}">
        <p14:creationId xmlns:p14="http://schemas.microsoft.com/office/powerpoint/2010/main" val="385747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7E70D5-CA69-40C8-826A-788A9421BD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读韩愈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3E94B94-23B1-4F99-8CE3-C1EC040BD6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altLang="zh-CN" dirty="0"/>
              <a:t>——</a:t>
            </a:r>
            <a:r>
              <a:rPr lang="zh-CN" altLang="en-US" dirty="0"/>
              <a:t>梁衡</a:t>
            </a:r>
          </a:p>
        </p:txBody>
      </p:sp>
    </p:spTree>
    <p:extLst>
      <p:ext uri="{BB962C8B-B14F-4D97-AF65-F5344CB8AC3E}">
        <p14:creationId xmlns:p14="http://schemas.microsoft.com/office/powerpoint/2010/main" val="3058333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64FCC47-2B7D-4E2A-B79C-52FD0799C5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78104"/>
            <a:ext cx="11993880" cy="6668135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13</a:t>
            </a:r>
            <a:r>
              <a:rPr lang="zh-CN" altLang="en-US" b="1" dirty="0">
                <a:solidFill>
                  <a:srgbClr val="0000FF"/>
                </a:solidFill>
              </a:rPr>
              <a:t>．</a:t>
            </a:r>
            <a:r>
              <a:rPr lang="en-US" altLang="zh-CN" b="1" dirty="0">
                <a:solidFill>
                  <a:srgbClr val="0000FF"/>
                </a:solidFill>
              </a:rPr>
              <a:t>【</a:t>
            </a:r>
            <a:r>
              <a:rPr lang="zh-CN" altLang="en-US" b="1" dirty="0">
                <a:solidFill>
                  <a:srgbClr val="0000FF"/>
                </a:solidFill>
              </a:rPr>
              <a:t>信息筛选</a:t>
            </a:r>
            <a:r>
              <a:rPr lang="en-US" altLang="zh-CN" b="1" dirty="0">
                <a:solidFill>
                  <a:srgbClr val="0000FF"/>
                </a:solidFill>
              </a:rPr>
              <a:t>】C    14</a:t>
            </a:r>
            <a:r>
              <a:rPr lang="zh-CN" altLang="en-US" b="1" dirty="0">
                <a:solidFill>
                  <a:srgbClr val="0000FF"/>
                </a:solidFill>
              </a:rPr>
              <a:t>．</a:t>
            </a:r>
            <a:r>
              <a:rPr lang="en-US" altLang="zh-CN" b="1" dirty="0">
                <a:solidFill>
                  <a:srgbClr val="0000FF"/>
                </a:solidFill>
              </a:rPr>
              <a:t>【</a:t>
            </a:r>
            <a:r>
              <a:rPr lang="zh-CN" altLang="en-US" b="1" dirty="0">
                <a:solidFill>
                  <a:srgbClr val="0000FF"/>
                </a:solidFill>
              </a:rPr>
              <a:t>信息筛选</a:t>
            </a:r>
            <a:r>
              <a:rPr lang="en-US" altLang="zh-CN" b="1" dirty="0">
                <a:solidFill>
                  <a:srgbClr val="0000FF"/>
                </a:solidFill>
              </a:rPr>
              <a:t>】B  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15</a:t>
            </a:r>
            <a:r>
              <a:rPr lang="zh-CN" altLang="en-US" dirty="0"/>
              <a:t>．纵观全文，作者写了韩愈</a:t>
            </a:r>
            <a:r>
              <a:rPr lang="zh-CN" altLang="en-US" b="1" dirty="0">
                <a:solidFill>
                  <a:srgbClr val="0000FF"/>
                </a:solidFill>
              </a:rPr>
              <a:t>被贬前后</a:t>
            </a:r>
            <a:r>
              <a:rPr lang="zh-CN" altLang="en-US" dirty="0"/>
              <a:t>的哪些事？请</a:t>
            </a:r>
            <a:r>
              <a:rPr lang="zh-CN" altLang="en-US" b="1" dirty="0">
                <a:solidFill>
                  <a:srgbClr val="0000FF"/>
                </a:solidFill>
              </a:rPr>
              <a:t>分点概括</a:t>
            </a:r>
            <a:r>
              <a:rPr lang="zh-CN" altLang="en-US" dirty="0"/>
              <a:t>。（</a:t>
            </a:r>
            <a:r>
              <a:rPr lang="en-US" altLang="zh-CN" dirty="0"/>
              <a:t>3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en-US" altLang="zh-CN" sz="24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0000FF"/>
                </a:solidFill>
              </a:rPr>
              <a:t>中考考点</a:t>
            </a:r>
            <a:r>
              <a:rPr lang="en-US" altLang="zh-CN" sz="2400" b="1" dirty="0">
                <a:solidFill>
                  <a:srgbClr val="0000FF"/>
                </a:solidFill>
              </a:rPr>
              <a:t>——【</a:t>
            </a:r>
            <a:r>
              <a:rPr lang="zh-CN" altLang="en-US" sz="2400" b="1" dirty="0">
                <a:solidFill>
                  <a:srgbClr val="0000FF"/>
                </a:solidFill>
              </a:rPr>
              <a:t>内容概括</a:t>
            </a:r>
            <a:r>
              <a:rPr lang="en-US" altLang="zh-CN" sz="2400" b="1" dirty="0">
                <a:solidFill>
                  <a:srgbClr val="0000FF"/>
                </a:solidFill>
              </a:rPr>
              <a:t>】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①韩愈</a:t>
            </a:r>
            <a:r>
              <a:rPr lang="zh-CN" altLang="en-US" b="1" dirty="0">
                <a:solidFill>
                  <a:srgbClr val="0000FF"/>
                </a:solidFill>
              </a:rPr>
              <a:t>上表获罪，被贬潮州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分）；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②韩愈被贬至蓝关时</a:t>
            </a:r>
            <a:r>
              <a:rPr lang="zh-CN" altLang="en-US" b="1" dirty="0">
                <a:solidFill>
                  <a:srgbClr val="0000FF"/>
                </a:solidFill>
              </a:rPr>
              <a:t>写下</a:t>
            </a:r>
            <a:r>
              <a:rPr lang="en-US" altLang="zh-CN" b="1" dirty="0">
                <a:solidFill>
                  <a:srgbClr val="0000FF"/>
                </a:solidFill>
              </a:rPr>
              <a:t>《</a:t>
            </a:r>
            <a:r>
              <a:rPr lang="zh-CN" altLang="en-US" b="1" dirty="0">
                <a:solidFill>
                  <a:srgbClr val="0000FF"/>
                </a:solidFill>
              </a:rPr>
              <a:t>左迁至蓝关示侄叔湘</a:t>
            </a:r>
            <a:r>
              <a:rPr lang="en-US" altLang="zh-CN" b="1" dirty="0">
                <a:solidFill>
                  <a:srgbClr val="0000FF"/>
                </a:solidFill>
              </a:rPr>
              <a:t>》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分）；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③韩愈到任后</a:t>
            </a:r>
            <a:r>
              <a:rPr lang="zh-CN" altLang="en-US" b="1" dirty="0">
                <a:solidFill>
                  <a:srgbClr val="0000FF"/>
                </a:solidFill>
              </a:rPr>
              <a:t>为民兴四利</a:t>
            </a:r>
            <a:r>
              <a:rPr lang="zh-CN" altLang="en-US" dirty="0"/>
              <a:t>。（或：韩愈到任后为民做了四件事：一是驱除鳄鱼；二是兴修水利；三是赎放奴婢；四是兴办教育。）（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02458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64FCC47-2B7D-4E2A-B79C-52FD0799C5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78104"/>
            <a:ext cx="11993880" cy="666813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16.</a:t>
            </a:r>
            <a:r>
              <a:rPr lang="zh-CN" altLang="en-US" dirty="0"/>
              <a:t>根据文意，回答下面问题。（</a:t>
            </a:r>
            <a:r>
              <a:rPr lang="en-US" altLang="zh-CN" dirty="0"/>
              <a:t>5</a:t>
            </a:r>
            <a:r>
              <a:rPr lang="zh-CN" altLang="en-US" dirty="0"/>
              <a:t>分）</a:t>
            </a:r>
          </a:p>
          <a:p>
            <a:pPr marL="0" indent="0">
              <a:buNone/>
            </a:pP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	“韩愈越是肝脑涂地陈利害表忠心”中 “陈利害”在</a:t>
            </a:r>
            <a:r>
              <a:rPr lang="zh-CN" altLang="en-US" b="1" dirty="0">
                <a:solidFill>
                  <a:srgbClr val="0000FF"/>
                </a:solidFill>
              </a:rPr>
              <a:t>文中具体指</a:t>
            </a:r>
            <a:r>
              <a:rPr lang="zh-CN" altLang="en-US" dirty="0"/>
              <a:t>什么？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0000FF"/>
                </a:solidFill>
              </a:rPr>
              <a:t>中考考点</a:t>
            </a:r>
            <a:r>
              <a:rPr lang="en-US" altLang="zh-CN" sz="2400" b="1" dirty="0">
                <a:solidFill>
                  <a:srgbClr val="0000FF"/>
                </a:solidFill>
              </a:rPr>
              <a:t>——【</a:t>
            </a:r>
            <a:r>
              <a:rPr lang="zh-CN" altLang="en-US" sz="2400" b="1" dirty="0">
                <a:solidFill>
                  <a:srgbClr val="0000FF"/>
                </a:solidFill>
              </a:rPr>
              <a:t>概念理解</a:t>
            </a:r>
            <a:r>
              <a:rPr lang="en-US" altLang="zh-CN" sz="2400" b="1" dirty="0">
                <a:solidFill>
                  <a:srgbClr val="0000FF"/>
                </a:solidFill>
              </a:rPr>
              <a:t>】</a:t>
            </a:r>
            <a:r>
              <a:rPr lang="zh-CN" altLang="en-US" sz="2400" b="1" dirty="0">
                <a:solidFill>
                  <a:srgbClr val="0000FF"/>
                </a:solidFill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</a:rPr>
              <a:t>分）  </a:t>
            </a:r>
          </a:p>
          <a:p>
            <a:pPr marL="0" indent="0">
              <a:buNone/>
            </a:pPr>
            <a:r>
              <a:rPr lang="zh-CN" altLang="en-US" dirty="0"/>
              <a:t>    “陈利害”指宪宗佞佛，</a:t>
            </a:r>
            <a:r>
              <a:rPr lang="zh-CN" altLang="en-US" b="1" dirty="0">
                <a:solidFill>
                  <a:srgbClr val="0000FF"/>
                </a:solidFill>
              </a:rPr>
              <a:t>韩愈向其陈述迎佛骨活动的利害关系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分），</a:t>
            </a:r>
            <a:r>
              <a:rPr lang="zh-CN" altLang="en-US" b="1" dirty="0">
                <a:solidFill>
                  <a:srgbClr val="0000FF"/>
                </a:solidFill>
              </a:rPr>
              <a:t>认为将朽骨迎到长安</a:t>
            </a:r>
            <a:r>
              <a:rPr lang="zh-CN" altLang="en-US" dirty="0"/>
              <a:t>，一路修路盖庙，人山人海，官商民等舍物捐款，</a:t>
            </a:r>
            <a:r>
              <a:rPr lang="zh-CN" altLang="en-US" b="1" dirty="0">
                <a:solidFill>
                  <a:srgbClr val="FF0000"/>
                </a:solidFill>
              </a:rPr>
              <a:t>劳民伤财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分）。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4842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64FCC47-2B7D-4E2A-B79C-52FD0799C5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78104"/>
            <a:ext cx="11993880" cy="6668135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</a:t>
            </a:r>
            <a:r>
              <a:rPr lang="zh-CN" altLang="zh-CN" dirty="0"/>
              <a:t>作者“读”到了一个怎样的韩愈？请概括其性格特点。</a:t>
            </a:r>
            <a:endParaRPr lang="en-US" altLang="zh-CN" dirty="0"/>
          </a:p>
          <a:p>
            <a:pPr marL="0" indent="0">
              <a:buNone/>
            </a:pPr>
            <a:endParaRPr lang="en-US" altLang="zh-CN" sz="24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0000FF"/>
                </a:solidFill>
              </a:rPr>
              <a:t>中考考点</a:t>
            </a:r>
            <a:r>
              <a:rPr lang="en-US" altLang="zh-CN" sz="2400" b="1" dirty="0">
                <a:solidFill>
                  <a:srgbClr val="0000FF"/>
                </a:solidFill>
              </a:rPr>
              <a:t>——【</a:t>
            </a:r>
            <a:r>
              <a:rPr lang="zh-CN" altLang="en-US" sz="2400" b="1" dirty="0">
                <a:solidFill>
                  <a:srgbClr val="0000FF"/>
                </a:solidFill>
              </a:rPr>
              <a:t>形象概括</a:t>
            </a:r>
            <a:r>
              <a:rPr lang="en-US" altLang="zh-CN" sz="2400" b="1" dirty="0">
                <a:solidFill>
                  <a:srgbClr val="0000FF"/>
                </a:solidFill>
              </a:rPr>
              <a:t>】</a:t>
            </a:r>
            <a:r>
              <a:rPr lang="zh-CN" altLang="en-US" sz="2400" b="1" dirty="0">
                <a:solidFill>
                  <a:srgbClr val="0000FF"/>
                </a:solidFill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</a:rPr>
              <a:t>分）</a:t>
            </a:r>
            <a:endParaRPr lang="en-US" altLang="zh-CN" sz="24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0000FF"/>
                </a:solidFill>
              </a:rPr>
              <a:t>答题思路：①性格特点</a:t>
            </a:r>
            <a:r>
              <a:rPr lang="en-US" altLang="zh-CN" sz="2400" b="1" dirty="0">
                <a:solidFill>
                  <a:srgbClr val="0000FF"/>
                </a:solidFill>
              </a:rPr>
              <a:t>1+</a:t>
            </a:r>
            <a:r>
              <a:rPr lang="zh-CN" altLang="en-US" sz="2400" b="1" dirty="0">
                <a:solidFill>
                  <a:srgbClr val="0000FF"/>
                </a:solidFill>
              </a:rPr>
              <a:t>原文分析</a:t>
            </a:r>
            <a:r>
              <a:rPr lang="en-US" altLang="zh-CN" sz="2400" b="1" dirty="0">
                <a:solidFill>
                  <a:srgbClr val="0000FF"/>
                </a:solidFill>
              </a:rPr>
              <a:t>1</a:t>
            </a:r>
          </a:p>
          <a:p>
            <a:pPr marL="0" indent="0">
              <a:buNone/>
            </a:pPr>
            <a:r>
              <a:rPr lang="en-US" altLang="zh-CN" sz="2400" b="1" dirty="0">
                <a:solidFill>
                  <a:srgbClr val="0000FF"/>
                </a:solidFill>
              </a:rPr>
              <a:t>                  ②</a:t>
            </a:r>
            <a:r>
              <a:rPr lang="zh-CN" altLang="en-US" sz="2400" b="1" dirty="0">
                <a:solidFill>
                  <a:srgbClr val="0000FF"/>
                </a:solidFill>
              </a:rPr>
              <a:t>性格特点</a:t>
            </a:r>
            <a:r>
              <a:rPr lang="en-US" altLang="zh-CN" sz="2400" b="1" dirty="0">
                <a:solidFill>
                  <a:srgbClr val="0000FF"/>
                </a:solidFill>
              </a:rPr>
              <a:t>2+</a:t>
            </a:r>
            <a:r>
              <a:rPr lang="zh-CN" altLang="en-US" sz="2400" b="1" dirty="0">
                <a:solidFill>
                  <a:srgbClr val="0000FF"/>
                </a:solidFill>
              </a:rPr>
              <a:t>原文分析</a:t>
            </a:r>
            <a:r>
              <a:rPr lang="en-US" altLang="zh-CN" sz="2400" b="1" dirty="0">
                <a:solidFill>
                  <a:srgbClr val="0000FF"/>
                </a:solidFill>
              </a:rPr>
              <a:t>2</a:t>
            </a:r>
          </a:p>
          <a:p>
            <a:pPr marL="0" indent="0">
              <a:buNone/>
            </a:pPr>
            <a:r>
              <a:rPr lang="en-US" altLang="zh-CN" sz="2400" b="1" dirty="0">
                <a:solidFill>
                  <a:srgbClr val="0000FF"/>
                </a:solidFill>
              </a:rPr>
              <a:t>                  ③</a:t>
            </a:r>
            <a:r>
              <a:rPr lang="zh-CN" altLang="en-US" sz="2400" b="1" dirty="0">
                <a:solidFill>
                  <a:srgbClr val="0000FF"/>
                </a:solidFill>
              </a:rPr>
              <a:t>性格特点</a:t>
            </a:r>
            <a:r>
              <a:rPr lang="en-US" altLang="zh-CN" sz="2400" b="1" dirty="0">
                <a:solidFill>
                  <a:srgbClr val="0000FF"/>
                </a:solidFill>
              </a:rPr>
              <a:t>3+</a:t>
            </a:r>
            <a:r>
              <a:rPr lang="zh-CN" altLang="en-US" sz="2400" b="1" dirty="0">
                <a:solidFill>
                  <a:srgbClr val="0000FF"/>
                </a:solidFill>
              </a:rPr>
              <a:t>原文分析</a:t>
            </a:r>
            <a:r>
              <a:rPr lang="en-US" altLang="zh-CN" sz="2400" b="1" dirty="0">
                <a:solidFill>
                  <a:srgbClr val="0000FF"/>
                </a:solidFill>
              </a:rPr>
              <a:t>3……</a:t>
            </a:r>
          </a:p>
          <a:p>
            <a:pPr marL="0" indent="0">
              <a:buNone/>
            </a:pPr>
            <a:endParaRPr lang="en-US" altLang="zh-CN" sz="24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dirty="0"/>
              <a:t>①不怕鬼、不信邪的</a:t>
            </a:r>
            <a:r>
              <a:rPr lang="zh-CN" altLang="en-US" b="1" dirty="0">
                <a:solidFill>
                  <a:srgbClr val="0000FF"/>
                </a:solidFill>
              </a:rPr>
              <a:t>凛然正气</a:t>
            </a:r>
            <a:r>
              <a:rPr lang="zh-CN" altLang="en-US" dirty="0"/>
              <a:t>和献身精神；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②推己及人、</a:t>
            </a:r>
            <a:r>
              <a:rPr lang="zh-CN" altLang="en-US" b="1" dirty="0">
                <a:solidFill>
                  <a:srgbClr val="0000FF"/>
                </a:solidFill>
              </a:rPr>
              <a:t>心系百姓</a:t>
            </a:r>
            <a:r>
              <a:rPr lang="zh-CN" altLang="en-US" dirty="0"/>
              <a:t>；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③</a:t>
            </a:r>
            <a:r>
              <a:rPr lang="zh-CN" altLang="en-US" b="1" dirty="0">
                <a:solidFill>
                  <a:srgbClr val="0000FF"/>
                </a:solidFill>
              </a:rPr>
              <a:t>勇敢忠诚</a:t>
            </a:r>
            <a:r>
              <a:rPr lang="zh-CN" altLang="en-US" dirty="0"/>
              <a:t>、敢于上书直谏；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④</a:t>
            </a:r>
            <a:r>
              <a:rPr lang="zh-CN" altLang="en-US" b="1" dirty="0">
                <a:solidFill>
                  <a:srgbClr val="0000FF"/>
                </a:solidFill>
              </a:rPr>
              <a:t>脚踏实地</a:t>
            </a:r>
            <a:r>
              <a:rPr lang="zh-CN" altLang="en-US" dirty="0"/>
              <a:t>，尽力而为。（答对一点</a:t>
            </a:r>
            <a:r>
              <a:rPr lang="en-US" altLang="zh-CN" dirty="0"/>
              <a:t>1</a:t>
            </a:r>
            <a:r>
              <a:rPr lang="zh-CN" altLang="en-US" dirty="0"/>
              <a:t>分，答对三点即满分。）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12876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64FCC47-2B7D-4E2A-B79C-52FD0799C5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78104"/>
            <a:ext cx="11993880" cy="666813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17</a:t>
            </a:r>
            <a:r>
              <a:rPr lang="zh-CN" altLang="en-US" dirty="0"/>
              <a:t>．在潮州有一幅关于韩愈的对联：“溪石何曾恶，江山喜姓韩”，</a:t>
            </a:r>
            <a:r>
              <a:rPr lang="zh-CN" altLang="en-US" b="1" dirty="0">
                <a:solidFill>
                  <a:srgbClr val="0000FF"/>
                </a:solidFill>
              </a:rPr>
              <a:t>根据文章内容</a:t>
            </a:r>
            <a:r>
              <a:rPr lang="zh-CN" altLang="en-US" dirty="0"/>
              <a:t>，探究“</a:t>
            </a:r>
            <a:r>
              <a:rPr lang="zh-CN" altLang="en-US" b="1" dirty="0">
                <a:solidFill>
                  <a:srgbClr val="0000FF"/>
                </a:solidFill>
              </a:rPr>
              <a:t>江山喜姓韩”</a:t>
            </a:r>
            <a:r>
              <a:rPr lang="zh-CN" altLang="en-US" dirty="0"/>
              <a:t>的缘由，并简要分析。（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0000FF"/>
                </a:solidFill>
              </a:rPr>
              <a:t>中考考点</a:t>
            </a:r>
            <a:r>
              <a:rPr lang="en-US" altLang="zh-CN" sz="2400" b="1" dirty="0">
                <a:solidFill>
                  <a:srgbClr val="0000FF"/>
                </a:solidFill>
              </a:rPr>
              <a:t>——【</a:t>
            </a:r>
            <a:r>
              <a:rPr lang="zh-CN" altLang="en-US" sz="2400" b="1" dirty="0">
                <a:solidFill>
                  <a:srgbClr val="0000FF"/>
                </a:solidFill>
              </a:rPr>
              <a:t>推断探究</a:t>
            </a:r>
            <a:r>
              <a:rPr lang="en-US" altLang="zh-CN" sz="2400" b="1" dirty="0">
                <a:solidFill>
                  <a:srgbClr val="0000FF"/>
                </a:solidFill>
              </a:rPr>
              <a:t>】</a:t>
            </a:r>
          </a:p>
          <a:p>
            <a:pPr marL="0" indent="0">
              <a:buNone/>
            </a:pPr>
            <a:r>
              <a:rPr lang="zh-CN" altLang="en-US" dirty="0"/>
              <a:t>①指韩愈被贬后的“兴四利”</a:t>
            </a:r>
            <a:r>
              <a:rPr lang="zh-CN" altLang="en-US" b="1" dirty="0">
                <a:solidFill>
                  <a:srgbClr val="0000FF"/>
                </a:solidFill>
              </a:rPr>
              <a:t>改变了当地的弊政陋习</a:t>
            </a:r>
            <a:r>
              <a:rPr lang="zh-CN" altLang="en-US" dirty="0"/>
              <a:t>，造福一方；（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②韩愈</a:t>
            </a:r>
            <a:r>
              <a:rPr lang="zh-CN" altLang="en-US" b="1" dirty="0">
                <a:solidFill>
                  <a:srgbClr val="0000FF"/>
                </a:solidFill>
              </a:rPr>
              <a:t>与百姓利益、与社会进步</a:t>
            </a:r>
            <a:r>
              <a:rPr lang="zh-CN" altLang="en-US" dirty="0"/>
              <a:t>连在一起，所以价值无穷，被社会所承认，这是人民对办了好事的人永久的纪念，所以有“江山喜姓韩”之称誉。（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7501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64FCC47-2B7D-4E2A-B79C-52FD0799C5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78104"/>
            <a:ext cx="11993880" cy="6668135"/>
          </a:xfrm>
        </p:spPr>
        <p:txBody>
          <a:bodyPr/>
          <a:lstStyle/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020300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1239</Words>
  <Application>Microsoft Office PowerPoint</Application>
  <PresentationFormat>宽屏</PresentationFormat>
  <Paragraphs>59</Paragraphs>
  <Slides>11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6" baseType="lpstr">
      <vt:lpstr>等线</vt:lpstr>
      <vt:lpstr>等线 Light</vt:lpstr>
      <vt:lpstr>华文楷体</vt:lpstr>
      <vt:lpstr>Arial</vt:lpstr>
      <vt:lpstr>Office 主题​​</vt:lpstr>
      <vt:lpstr>手机游戏不能颠覆历史</vt:lpstr>
      <vt:lpstr>PowerPoint 演示文稿</vt:lpstr>
      <vt:lpstr>PowerPoint 演示文稿</vt:lpstr>
      <vt:lpstr>PowerPoint 演示文稿</vt:lpstr>
      <vt:lpstr>PowerPoint 演示文稿</vt:lpstr>
      <vt:lpstr>读韩愈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手机游戏不能颠覆历史</dc:title>
  <dc:creator>胡优优</dc:creator>
  <cp:lastModifiedBy>胡优优</cp:lastModifiedBy>
  <cp:revision>34</cp:revision>
  <dcterms:created xsi:type="dcterms:W3CDTF">2017-10-13T01:08:30Z</dcterms:created>
  <dcterms:modified xsi:type="dcterms:W3CDTF">2017-10-14T03:23:46Z</dcterms:modified>
</cp:coreProperties>
</file>