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0" r:id="rId5"/>
    <p:sldId id="261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4350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982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052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616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7980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0314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365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9418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655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35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DD98-FEC9-42E5-BE85-C3CD01405313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2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92DD98-FEC9-42E5-BE85-C3CD01405313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F5A22-DD3B-47D1-AB41-01531D23AA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4636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zh-CN" dirty="0"/>
              <a:t>弹簧在动量守恒中的应用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zh-CN" dirty="0"/>
              <a:t>承接新课中的</a:t>
            </a:r>
            <a:r>
              <a:rPr lang="en-US" altLang="zh-CN" dirty="0"/>
              <a:t>“</a:t>
            </a:r>
            <a:r>
              <a:rPr lang="zh-CN" altLang="zh-CN" dirty="0"/>
              <a:t>难度提高</a:t>
            </a:r>
            <a:r>
              <a:rPr lang="en-US" altLang="zh-CN" dirty="0"/>
              <a:t>”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28602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微观分析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95607" y="1489744"/>
            <a:ext cx="10825671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将两个完全相同的磁铁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磁性极强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分别固定在质量相等的小车上，水平面光滑．开始时甲车速度大小为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 m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IPAPANNEW"/>
                <a:cs typeface="Times New Roman" panose="02020603050405020304" pitchFamily="18" charset="0"/>
              </a:rPr>
              <a:t>/s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IPAPANNEW"/>
                <a:ea typeface="宋体" panose="02010600030101010101" pitchFamily="2" charset="-122"/>
                <a:cs typeface="Times New Roman" panose="02020603050405020304" pitchFamily="18" charset="0"/>
              </a:rPr>
              <a:t>，乙车速度大小为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IPAPANNEW"/>
                <a:cs typeface="Times New Roman" panose="02020603050405020304" pitchFamily="18" charset="0"/>
              </a:rPr>
              <a:t>2 m/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，方向相反并在同一直线上，如图所示．</a:t>
            </a:r>
            <a:endParaRPr kumimoji="0" lang="en-US" altLang="zh-CN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当乙车速度为零时，甲车的速度多大？方向如何？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由于磁性极强，故两车不会相碰，那么两车的距离最小时，乙车的速度是多大？方向如何？</a:t>
            </a:r>
            <a:r>
              <a:rPr kumimoji="0" lang="zh-CN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zh-CN" altLang="en-US" sz="6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图片 4" descr="X3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105" y="4089999"/>
            <a:ext cx="4442929" cy="16944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980661" y="5168348"/>
            <a:ext cx="4359965" cy="58477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结论：共速时距离最小</a:t>
            </a:r>
          </a:p>
        </p:txBody>
      </p:sp>
    </p:spTree>
    <p:extLst>
      <p:ext uri="{BB962C8B-B14F-4D97-AF65-F5344CB8AC3E}">
        <p14:creationId xmlns:p14="http://schemas.microsoft.com/office/powerpoint/2010/main" val="3826302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弹簧变式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sz="3600" dirty="0"/>
              <a:t>如图所示，质量为</a:t>
            </a:r>
            <a:r>
              <a:rPr lang="en-US" altLang="zh-CN" sz="3600" i="1" dirty="0"/>
              <a:t>m</a:t>
            </a:r>
            <a:r>
              <a:rPr lang="zh-CN" altLang="zh-CN" sz="3600" dirty="0"/>
              <a:t>物体</a:t>
            </a:r>
            <a:r>
              <a:rPr lang="en-US" altLang="zh-CN" sz="3600" i="1" dirty="0"/>
              <a:t>A</a:t>
            </a:r>
            <a:r>
              <a:rPr lang="zh-CN" altLang="zh-CN" sz="3600" dirty="0"/>
              <a:t>静止在光滑的水平面上，</a:t>
            </a:r>
            <a:r>
              <a:rPr lang="en-US" altLang="zh-CN" sz="3600" i="1" dirty="0"/>
              <a:t>A</a:t>
            </a:r>
            <a:r>
              <a:rPr lang="zh-CN" altLang="zh-CN" sz="3600" dirty="0"/>
              <a:t>的左边固定有轻质弹簧，与</a:t>
            </a:r>
            <a:r>
              <a:rPr lang="en-US" altLang="zh-CN" sz="3600" i="1" dirty="0"/>
              <a:t>A</a:t>
            </a:r>
            <a:r>
              <a:rPr lang="zh-CN" altLang="zh-CN" sz="3600" dirty="0"/>
              <a:t>质量相同的物体</a:t>
            </a:r>
            <a:r>
              <a:rPr lang="en-US" altLang="zh-CN" sz="3600" i="1" dirty="0"/>
              <a:t>B</a:t>
            </a:r>
            <a:r>
              <a:rPr lang="zh-CN" altLang="zh-CN" sz="3600" dirty="0"/>
              <a:t>以速度</a:t>
            </a:r>
            <a:r>
              <a:rPr lang="en-US" altLang="zh-CN" sz="3600" i="1" dirty="0"/>
              <a:t>v</a:t>
            </a:r>
            <a:r>
              <a:rPr lang="zh-CN" altLang="zh-CN" sz="3600" dirty="0"/>
              <a:t>向</a:t>
            </a:r>
            <a:r>
              <a:rPr lang="en-US" altLang="zh-CN" sz="3600" i="1" dirty="0"/>
              <a:t>A</a:t>
            </a:r>
            <a:r>
              <a:rPr lang="zh-CN" altLang="zh-CN" sz="3600" dirty="0"/>
              <a:t>运动并与弹簧发生碰撞，</a:t>
            </a:r>
            <a:r>
              <a:rPr lang="en-US" altLang="zh-CN" sz="3600" i="1" dirty="0"/>
              <a:t>A</a:t>
            </a:r>
            <a:r>
              <a:rPr lang="zh-CN" altLang="zh-CN" sz="3600" dirty="0"/>
              <a:t>、</a:t>
            </a:r>
            <a:r>
              <a:rPr lang="en-US" altLang="zh-CN" sz="3600" i="1" dirty="0"/>
              <a:t>B</a:t>
            </a:r>
            <a:r>
              <a:rPr lang="zh-CN" altLang="zh-CN" sz="3600" dirty="0"/>
              <a:t>始终沿同一直线运动，求弹簧弹性势能的最大值</a:t>
            </a:r>
          </a:p>
          <a:p>
            <a:endParaRPr lang="zh-CN" altLang="en-US" dirty="0"/>
          </a:p>
        </p:txBody>
      </p:sp>
      <p:pic>
        <p:nvPicPr>
          <p:cNvPr id="4" name="图片 3" descr="X6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3110" y="4001294"/>
            <a:ext cx="4762611" cy="13393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6382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b="1" dirty="0"/>
              <a:t>三体问题中的使用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865645"/>
          </a:xfrm>
        </p:spPr>
        <p:txBody>
          <a:bodyPr/>
          <a:lstStyle/>
          <a:p>
            <a:r>
              <a:rPr lang="zh-CN" altLang="zh-CN" dirty="0"/>
              <a:t>两物块</a:t>
            </a:r>
            <a:r>
              <a:rPr lang="en-US" altLang="zh-CN" i="1" dirty="0"/>
              <a:t>A</a:t>
            </a:r>
            <a:r>
              <a:rPr lang="zh-CN" altLang="zh-CN" dirty="0"/>
              <a:t>、</a:t>
            </a:r>
            <a:r>
              <a:rPr lang="en-US" altLang="zh-CN" i="1" dirty="0"/>
              <a:t>B</a:t>
            </a:r>
            <a:r>
              <a:rPr lang="zh-CN" altLang="zh-CN" dirty="0"/>
              <a:t>用轻弹簧相连，质量均为</a:t>
            </a:r>
            <a:r>
              <a:rPr lang="en-US" altLang="zh-CN" dirty="0"/>
              <a:t>2 kg</a:t>
            </a:r>
            <a:r>
              <a:rPr lang="zh-CN" altLang="zh-CN" dirty="0"/>
              <a:t>，初始时弹簧处于原长，</a:t>
            </a:r>
            <a:r>
              <a:rPr lang="en-US" altLang="zh-CN" i="1" dirty="0"/>
              <a:t>A</a:t>
            </a:r>
            <a:r>
              <a:rPr lang="zh-CN" altLang="zh-CN" dirty="0"/>
              <a:t>、</a:t>
            </a:r>
            <a:r>
              <a:rPr lang="en-US" altLang="zh-CN" i="1" dirty="0"/>
              <a:t>B</a:t>
            </a:r>
            <a:r>
              <a:rPr lang="zh-CN" altLang="zh-CN" dirty="0"/>
              <a:t>两物块都以</a:t>
            </a:r>
            <a:r>
              <a:rPr lang="en-US" altLang="zh-CN" i="1" dirty="0"/>
              <a:t>v</a:t>
            </a:r>
            <a:r>
              <a:rPr lang="zh-CN" altLang="zh-CN" dirty="0"/>
              <a:t>＝</a:t>
            </a:r>
            <a:r>
              <a:rPr lang="en-US" altLang="zh-CN" dirty="0"/>
              <a:t>6 m/s</a:t>
            </a:r>
            <a:r>
              <a:rPr lang="zh-CN" altLang="zh-CN" dirty="0"/>
              <a:t>的速度在光滑的水平地面上运动，质量为</a:t>
            </a:r>
            <a:r>
              <a:rPr lang="en-US" altLang="zh-CN" dirty="0"/>
              <a:t>4 kg</a:t>
            </a:r>
            <a:r>
              <a:rPr lang="zh-CN" altLang="zh-CN" dirty="0"/>
              <a:t>的物块</a:t>
            </a:r>
            <a:r>
              <a:rPr lang="en-US" altLang="zh-CN" i="1" dirty="0"/>
              <a:t>C</a:t>
            </a:r>
            <a:r>
              <a:rPr lang="zh-CN" altLang="zh-CN" dirty="0"/>
              <a:t>静止在前方，如图所示．</a:t>
            </a:r>
            <a:r>
              <a:rPr lang="en-US" altLang="zh-CN" i="1" dirty="0"/>
              <a:t>B</a:t>
            </a:r>
            <a:r>
              <a:rPr lang="zh-CN" altLang="zh-CN" dirty="0"/>
              <a:t>与</a:t>
            </a:r>
            <a:r>
              <a:rPr lang="en-US" altLang="zh-CN" i="1" dirty="0"/>
              <a:t>C</a:t>
            </a:r>
            <a:r>
              <a:rPr lang="zh-CN" altLang="zh-CN" dirty="0"/>
              <a:t>碰撞后二者会粘在一起运动．则在以后的运动中：</a:t>
            </a:r>
          </a:p>
          <a:p>
            <a:r>
              <a:rPr lang="en-US" altLang="zh-CN" dirty="0"/>
              <a:t>(1)</a:t>
            </a:r>
            <a:r>
              <a:rPr lang="zh-CN" altLang="zh-CN" dirty="0"/>
              <a:t>当弹簧的弹性势能最大时，物块</a:t>
            </a:r>
            <a:r>
              <a:rPr lang="en-US" altLang="zh-CN" i="1" dirty="0"/>
              <a:t>A</a:t>
            </a:r>
            <a:r>
              <a:rPr lang="zh-CN" altLang="zh-CN" dirty="0"/>
              <a:t>的速度为多大？</a:t>
            </a:r>
          </a:p>
          <a:p>
            <a:r>
              <a:rPr lang="en-US" altLang="zh-CN" dirty="0"/>
              <a:t>(2)</a:t>
            </a:r>
            <a:r>
              <a:rPr lang="zh-CN" altLang="zh-CN" dirty="0"/>
              <a:t>系统中弹性势能的最大值是多少？</a:t>
            </a:r>
          </a:p>
        </p:txBody>
      </p:sp>
      <p:pic>
        <p:nvPicPr>
          <p:cNvPr id="4" name="图片 3" descr="X7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6168" y="4674759"/>
            <a:ext cx="3310753" cy="10634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9294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zh-CN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与子弹打木块的结合</a:t>
            </a:r>
            <a:br>
              <a:rPr kumimoji="0" lang="zh-CN" altLang="zh-CN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zh-CN" altLang="en-US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218363" y="1080863"/>
            <a:ext cx="11546007" cy="3508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两块质量都是</a:t>
            </a:r>
            <a:r>
              <a:rPr kumimoji="0" lang="en-US" altLang="zh-CN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的木块</a:t>
            </a:r>
            <a:r>
              <a:rPr kumimoji="0" lang="en-US" altLang="zh-CN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kumimoji="0" lang="en-US" altLang="zh-CN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在光滑水平面上均以速度向左匀速运动，中间用一根劲度系数为</a:t>
            </a:r>
            <a:r>
              <a:rPr kumimoji="0" lang="en-US" altLang="zh-CN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的轻弹簧连接，如图所示．现从水平方向迎面射来一颗子弹，质量为，速度为</a:t>
            </a:r>
            <a:r>
              <a:rPr kumimoji="0" lang="en-US" altLang="zh-CN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kumimoji="0" lang="en-US" altLang="zh-CN" b="0" i="0" u="none" strike="noStrike" cap="none" normalizeH="0" baseline="-30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，子弹射入木块</a:t>
            </a:r>
            <a:r>
              <a:rPr kumimoji="0" lang="en-US" altLang="zh-CN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并留在其中．求：</a:t>
            </a:r>
            <a:endParaRPr kumimoji="0" lang="zh-CN" altLang="en-US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在子弹击中木块后的瞬间木块</a:t>
            </a:r>
            <a:r>
              <a:rPr kumimoji="0" lang="en-US" altLang="zh-CN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的速度</a:t>
            </a:r>
            <a:r>
              <a:rPr kumimoji="0" lang="en-US" altLang="zh-CN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kumimoji="0" lang="en-US" altLang="zh-CN" b="0" i="1" u="none" strike="noStrike" cap="none" normalizeH="0" baseline="-3000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kumimoji="0" lang="en-US" altLang="zh-CN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kumimoji="0" lang="en-US" altLang="zh-CN" b="0" i="1" u="none" strike="noStrike" cap="none" normalizeH="0" baseline="-3000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的大小．</a:t>
            </a:r>
            <a:endParaRPr kumimoji="0" lang="zh-CN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kumimoji="0" lang="zh-CN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在子弹击中木块后的运动过程中弹簧的最大弹性势能</a:t>
            </a:r>
            <a:r>
              <a:rPr kumimoji="0" lang="zh-CN" altLang="en-US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zh-CN" altLang="en-US" sz="5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图片 4" descr="S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606" y="4500925"/>
            <a:ext cx="3280170" cy="15450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404644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432</Words>
  <Application>Microsoft Office PowerPoint</Application>
  <PresentationFormat>宽屏</PresentationFormat>
  <Paragraphs>17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3" baseType="lpstr">
      <vt:lpstr>IPAPANNEW</vt:lpstr>
      <vt:lpstr>等线</vt:lpstr>
      <vt:lpstr>等线 Light</vt:lpstr>
      <vt:lpstr>宋体</vt:lpstr>
      <vt:lpstr>Arial</vt:lpstr>
      <vt:lpstr>Book Antiqua</vt:lpstr>
      <vt:lpstr>Times New Roman</vt:lpstr>
      <vt:lpstr>Office 主题​​</vt:lpstr>
      <vt:lpstr>弹簧在动量守恒中的应用</vt:lpstr>
      <vt:lpstr>微观分析</vt:lpstr>
      <vt:lpstr>弹簧变式</vt:lpstr>
      <vt:lpstr>三体问题中的使用</vt:lpstr>
      <vt:lpstr>与子弹打木块的结合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弹簧在动量守恒中的应用</dc:title>
  <dc:creator>彭矗</dc:creator>
  <cp:lastModifiedBy>Administrator</cp:lastModifiedBy>
  <cp:revision>2</cp:revision>
  <dcterms:created xsi:type="dcterms:W3CDTF">2017-03-07T13:04:48Z</dcterms:created>
  <dcterms:modified xsi:type="dcterms:W3CDTF">2020-11-26T01:05:29Z</dcterms:modified>
</cp:coreProperties>
</file>