
<file path=[Content_Types].xml><?xml version="1.0" encoding="utf-8"?>
<Types xmlns="http://schemas.openxmlformats.org/package/2006/content-types"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1366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48.53767" units="1/cm"/>
          <inkml:channelProperty channel="Y" name="resolution" value="28.34646" units="1/cm"/>
          <inkml:channelProperty channel="T" name="resolution" value="1" units="1/dev"/>
        </inkml:channelProperties>
      </inkml:inkSource>
      <inkml:timestamp xml:id="ts0" timeString="2017-10-12T01:20:57.673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 contextRef="#ctx0" brushRef="#br0">0 0 0</inkml:trace>
  <inkml:trace contextRef="#ctx0" brushRef="#br0" timeOffset="29182.6691">-138 23 0,'0'0'999,"0"23"-984,-47-23-15,24 23 16,0 0-16,-23 0 16,23 0-16,0 0 15,23-23-15,-23 0 16,0 23-1,23-23 1,-23 0-16,23 23 16,-47-23-16,24 47 15,-23-24-15,46-23 16,-23 0-16,23 23 15,-46-23 48,46 0-48,0 23 157,0 0-141,0-23-15,0 23-16,0-23 15,0 0-15,0 23 16,0 0 0,0-23 77,0 0 1,-23 23-94,0-23 15,-24 0-15,1 0 16,0 0-16,23 0 16,0 0-16,0 0 15,23 0 1,0 0 93,23 47-109,-23-47 16,23 23-16,0 0 15,0 0-15,-23-23 16,23 23-16,0-23 15,-23 23-15,23-23 16,-23 23-16,24-23 16,-24 23 15,0-23 94,0 0-125,-24 23 15,-22 0-15,23-23 16,-23 0-16,23 23 0,0 1 15,23-24 1,0 0 15,0 23-15,0-23 15,0 23-15,0-23-1,0 23-15,23-23 16,-23 0-1,0 23 1,0-23 62,-23 23-78,0 0 16,-23-23-16,22 23 15,1-23-15,0 23 16,23-23-16,0 0 109,0 23-93,0-23-16,23 23 15,0 1-15,-23-24 16,24 23-16,-24-23 15,-24 46 63,1-23-78,-23 23 16,-23-23-16,23 23 16,23-23-16,0 1 15,-1-24-15,24 0 16,0 0 77,24 0-77,-24 23 0,23-23-16,-23 23 15,0-23 1,0 23-1,-23 0-15,-1 0 16,24-23-16,-46 23 16,23 0-16,0-23 15,23 0-15,-23 23 16,23-23-1,0 23 48,-23 0 30,0 1-93,23-24 16,-23 0 0,23 23-16,-46 0 15,22-23-15,1 23 16,0 0-1,23-23-15,0 23 0,0-23 47,0 0-47,0 0 16,0 0-16,0 23 62,23 0-46,-23-23-1,0 23-15,0-23 16,-23 23-16,23-23 16,-23 0-16,23 23 15,-23-23-15,23 24 31,0-24-15,0 23 0,0-23-1,23 0-15,0 0 16,0 0-16,0 0 15,1 0-15,-24 0 16,0 23-16,23-23 31,-23 0 32,0 23-48,-23-23-15,23 23 16,-24-23-1,24 0 79,-23 23-78,0-23-1,23 0-15,0 23 16,-23 0 46,0-23-46,0 0-1,23 0 79,0 0 15,-23 23-93,0 0-16,-23-23 15,46 0-15,-23 0 16,23 0 31,0 0-32,23-23-15,0 23 16,-23 0-16,23-23 16,0 23-16,-23 0 62,0 0-62,-23 0 16,23 0-16,0 23 15,-46-23-15,46 0 16,-23 23-16,-1 0 15,1-23-15,0 0 16,23 0 0,0 0 46,0 0-46,23 0 15,-23 24 0,0-24-15,0 23-16,-46 0 15,23-23-15,0 23 16,23-23-16,-23 23 93,23-23-61,0 0-17,23 0-15,0 0 16,0 0-1,-23 0-15,23 0 32,0 0-32,-23 0 15,0 0-15,23 0 16,-23 23 15,-23 0-15,0 0-16,23-23 15,-23 0-15,0 0 16,23 0-16,-23 0 15,23 23-15,0-23 16,-23 0-16,0 0 16,23 23-1,-23-23-15,23 23 16,0-23 62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1366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48.53767" units="1/cm"/>
          <inkml:channelProperty channel="Y" name="resolution" value="28.34646" units="1/cm"/>
          <inkml:channelProperty channel="T" name="resolution" value="1" units="1/dev"/>
        </inkml:channelProperties>
      </inkml:inkSource>
      <inkml:timestamp xml:id="ts0" timeString="2017-10-12T02:15:24.500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 contextRef="#ctx0" brushRef="#br0">1824 3186 0,'23'0'156,"-23"-23"-141,0 23 1,0-46-16,-46 23 0,23-23 15,-23 23-15,23 0 16,0 0-16,-24 0 16,24-1-1,0 1-15,0 0 0,23 0 16,-23 23-16,23-23 15,0 0-15,0 0 16,0 23-16,0-46 16,0 23-1,0 0-15,0-24 0,0 24 16,46-23-16,-46 23 15,0 0-15,0 0 16,0 23 0,0-23-1,0 23 1,0 0-1,0 0-15,-23 0 16,0-23-16,23 23 16,-23 0-16,0 0 15,0 0-15,-23-23 16,46 23-16,-47-24 15,47-22-15,-23 46 16,0-23-16,23 0 16,0 0-16,0 0 15,0 23-15,0 0 78,-23 0-78,23 0 16,-23 0-16,23 0 15,0-23 1,-23 23 0,23-23-16,-23 23 15,23-23-15,0 0 16,0-1-16,0-22 15,0 46-15,0-23 16,23 23 0,-23-23-1,0 23 1,-23 0-16,0 0 15,-23 0-15,23 0 16,-24-23 0,1 23-16,46 0 0,-23-23 15,23 23-15,0-23 16,0 0-1,0 23 1,0-23-16,0 23 16,0-23-1,0-1-15,23-22 16,-23 23-16,0 0 15,0 23 32,0 0-47,-23 0 16,23 0-1,0-23 1,0 0-16,0 0 16,0 0-16,0 23 15,0-46-15,0 22 16,0 1-16,0 0 15,0 23-15,0-23 16,0 0-16,0 23 16,0-23-16,0 23 15,0-23-15,0 0 16,-23 23-16,23-23 15,-46 23-15,23 0 16,0-23-16,-24 23 16,24-23-16,0 23 15,0 0-15,23-47 16,0 47 46,0-23-46,-23 23-16,0-23 15,23 23-15,-23 0 16,0 0 0,23 0-1,0-23 32,0 23-31,0 0-16,23-23 15,-23 0-15,0 23 16,0-23-16,0 23 15,0-23-15,0 23 16,0 0-16,-23 0 16,0-23-16,0 23 15,-24-23-15,24-1 16,-23-22-16,46 23 15,0 0-15,0-23 16,0 0-16,0 0 16,0-1-16,23 24 15,-23 0-15,0-23 16,0 23-16,-23 0 15,23-23-15,0 46 16,-23-23-16,23 23 16,0 0-1,-23 0 48,23-24-32,0 24 31,-23 0-46,0 0-16,0 0 15,0 0-15,0 0 16,-1 0-16,1 0 16,23 0-1,0 0 1,23 0 15,-23 0-31,0 0 16,0 0-1,0-23 1,0 0-1,0 0-15,0 23 16,-23-23-16,23 0 16,0 23-16,0-23 15,0 23-15,0 0 31,-23 0-15,23-23 0,0 0-1,0 23-15,-23 0 234,0-23-203,23 23-15,-23 0-16,23-23 16,-23 23-16,0-24 15,23 24-15,-23 0 16,23 0-1,-23 0 1,23 0-16,0-23 31,0 23-15,0 0-1,0-23 1,0 23-16,0 0 31,-23 0-15,23-23 15,-24 0-15,24 23-1,0-23-15,-23 0 16,23 0-16,-23 23 15,0-23 1,23 23-16,-23 0 16,23 0-16,-23 0 15,23-23 110,0 23-109,0 0-1,23-23-15,0 23 16,0 0-16,-23 0 15,23 0-15,24-24 16,-47 24-16,46 0 16,-46-23-16,0 0 15,0 23 1,0 0-1,-23 0-15,23 0 16,-23 0 93,23-23-109,-24 23 16,24-23-1,0 0 1,0 23 46,0 0-46,-23-23 0,0 23 62,23 0-47,0 0 0,-23 0-15,23 0-16,-23 0 15,0 0 63,23 0-47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3/1/2018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3/1/2018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3/1/2018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3/1/2018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3/1/2018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3/1/2018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3/1/2018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3/1/2018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3/1/2018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3/1/2018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3/1/2018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3/1/2018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13" Type="http://schemas.openxmlformats.org/officeDocument/2006/relationships/image" Target="NULL"/><Relationship Id="rId18" Type="http://schemas.openxmlformats.org/officeDocument/2006/relationships/image" Target="NULL"/><Relationship Id="rId26" Type="http://schemas.openxmlformats.org/officeDocument/2006/relationships/customXml" Target="../ink/ink2.xml"/><Relationship Id="rId3" Type="http://schemas.openxmlformats.org/officeDocument/2006/relationships/image" Target="17YASW5-166.TIF" TargetMode="External"/><Relationship Id="rId21" Type="http://schemas.openxmlformats.org/officeDocument/2006/relationships/image" Target="NULL"/><Relationship Id="rId7" Type="http://schemas.openxmlformats.org/officeDocument/2006/relationships/image" Target="NULL"/><Relationship Id="rId12" Type="http://schemas.openxmlformats.org/officeDocument/2006/relationships/image" Target="NULL"/><Relationship Id="rId17" Type="http://schemas.openxmlformats.org/officeDocument/2006/relationships/image" Target="NULL"/><Relationship Id="rId25" Type="http://schemas.openxmlformats.org/officeDocument/2006/relationships/image" Target="NULL"/><Relationship Id="rId2" Type="http://schemas.openxmlformats.org/officeDocument/2006/relationships/image" Target="../media/image4.png"/><Relationship Id="rId16" Type="http://schemas.openxmlformats.org/officeDocument/2006/relationships/image" Target="NULL"/><Relationship Id="rId20" Type="http://schemas.openxmlformats.org/officeDocument/2006/relationships/image" Target="NULL"/><Relationship Id="rId1" Type="http://schemas.openxmlformats.org/officeDocument/2006/relationships/slideLayout" Target="../slideLayouts/slideLayout2.xml"/><Relationship Id="rId6" Type="http://schemas.openxmlformats.org/officeDocument/2006/relationships/image" Target="NULL"/><Relationship Id="rId11" Type="http://schemas.openxmlformats.org/officeDocument/2006/relationships/customXml" Target="../ink/ink1.xml"/><Relationship Id="rId24" Type="http://schemas.openxmlformats.org/officeDocument/2006/relationships/image" Target="NULL"/><Relationship Id="rId5" Type="http://schemas.openxmlformats.org/officeDocument/2006/relationships/image" Target="NULL"/><Relationship Id="rId15" Type="http://schemas.openxmlformats.org/officeDocument/2006/relationships/image" Target="NULL"/><Relationship Id="rId23" Type="http://schemas.openxmlformats.org/officeDocument/2006/relationships/image" Target="NULL"/><Relationship Id="rId10" Type="http://schemas.openxmlformats.org/officeDocument/2006/relationships/image" Target="NULL"/><Relationship Id="rId19" Type="http://schemas.openxmlformats.org/officeDocument/2006/relationships/image" Target="NULL"/><Relationship Id="rId4" Type="http://schemas.openxmlformats.org/officeDocument/2006/relationships/image" Target="NULL"/><Relationship Id="rId9" Type="http://schemas.openxmlformats.org/officeDocument/2006/relationships/image" Target="NULL"/><Relationship Id="rId14" Type="http://schemas.openxmlformats.org/officeDocument/2006/relationships/image" Target="NULL"/><Relationship Id="rId22" Type="http://schemas.openxmlformats.org/officeDocument/2006/relationships/image" Target="NULL"/><Relationship Id="rId27" Type="http://schemas.openxmlformats.org/officeDocument/2006/relationships/image" Target="NUL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13" Type="http://schemas.openxmlformats.org/officeDocument/2006/relationships/image" Target="../media/image31.png"/><Relationship Id="rId18" Type="http://schemas.openxmlformats.org/officeDocument/2006/relationships/image" Target="NULL"/><Relationship Id="rId3" Type="http://schemas.openxmlformats.org/officeDocument/2006/relationships/image" Target="17YASW5-166.TIF" TargetMode="External"/><Relationship Id="rId21" Type="http://schemas.openxmlformats.org/officeDocument/2006/relationships/image" Target="NULL"/><Relationship Id="rId7" Type="http://schemas.openxmlformats.org/officeDocument/2006/relationships/image" Target="NULL"/><Relationship Id="rId12" Type="http://schemas.openxmlformats.org/officeDocument/2006/relationships/image" Target="NULL"/><Relationship Id="rId17" Type="http://schemas.openxmlformats.org/officeDocument/2006/relationships/image" Target="17YASW5-113.TIF" TargetMode="External"/><Relationship Id="rId2" Type="http://schemas.openxmlformats.org/officeDocument/2006/relationships/image" Target="../media/image4.png"/><Relationship Id="rId16" Type="http://schemas.openxmlformats.org/officeDocument/2006/relationships/image" Target="../media/image33.png"/><Relationship Id="rId20" Type="http://schemas.openxmlformats.org/officeDocument/2006/relationships/image" Target="NULL"/><Relationship Id="rId1" Type="http://schemas.openxmlformats.org/officeDocument/2006/relationships/slideLayout" Target="../slideLayouts/slideLayout2.xml"/><Relationship Id="rId6" Type="http://schemas.openxmlformats.org/officeDocument/2006/relationships/image" Target="NULL"/><Relationship Id="rId11" Type="http://schemas.openxmlformats.org/officeDocument/2006/relationships/image" Target="NULL"/><Relationship Id="rId5" Type="http://schemas.openxmlformats.org/officeDocument/2006/relationships/image" Target="NULL"/><Relationship Id="rId15" Type="http://schemas.openxmlformats.org/officeDocument/2006/relationships/image" Target="NULL"/><Relationship Id="rId23" Type="http://schemas.openxmlformats.org/officeDocument/2006/relationships/image" Target="NULL"/><Relationship Id="rId10" Type="http://schemas.openxmlformats.org/officeDocument/2006/relationships/image" Target="NULL"/><Relationship Id="rId19" Type="http://schemas.openxmlformats.org/officeDocument/2006/relationships/image" Target="NULL"/><Relationship Id="rId4" Type="http://schemas.openxmlformats.org/officeDocument/2006/relationships/image" Target="NULL"/><Relationship Id="rId9" Type="http://schemas.openxmlformats.org/officeDocument/2006/relationships/image" Target="NULL"/><Relationship Id="rId14" Type="http://schemas.openxmlformats.org/officeDocument/2006/relationships/image" Target="17YASW5-117.TIF" TargetMode="External"/><Relationship Id="rId22" Type="http://schemas.openxmlformats.org/officeDocument/2006/relationships/image" Target="NUL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17YASW5-89.TIF" TargetMode="External"/><Relationship Id="rId7" Type="http://schemas.openxmlformats.org/officeDocument/2006/relationships/image" Target="17YASW5-87.TIF" TargetMode="External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17YASW5-90.TIF" TargetMode="External"/><Relationship Id="rId4" Type="http://schemas.openxmlformats.org/officeDocument/2006/relationships/image" Target="../media/image41.png"/><Relationship Id="rId9" Type="http://schemas.openxmlformats.org/officeDocument/2006/relationships/image" Target="17YASW5-88.TI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21DA06F-AD30-4FF2-B77B-14ED6D98053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功能原理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B7588794-2DA0-4DBE-978E-1E757B30726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13830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高考资源网(ks5u.com),中国最大的高考网站,您身边的高考专家。">
            <a:extLst>
              <a:ext uri="{FF2B5EF4-FFF2-40B4-BE49-F238E27FC236}">
                <a16:creationId xmlns:a16="http://schemas.microsoft.com/office/drawing/2014/main" id="{2A9CC000-1AE6-46BE-84D9-32E5C87A7BBD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7930" y="319962"/>
            <a:ext cx="3864004" cy="2700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0B02156A-CFD8-4B9B-B577-EEB312FCB08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51640"/>
          <a:stretch/>
        </p:blipFill>
        <p:spPr>
          <a:xfrm>
            <a:off x="1056854" y="451502"/>
            <a:ext cx="6957636" cy="2568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7004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EADA153-F7D6-4B1A-9B7E-BA3DF366E5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pic>
        <p:nvPicPr>
          <p:cNvPr id="2052" name="Picture 4" descr="高考资源网(ks5u.com),中国最大的高考网站,您身边的高考专家。">
            <a:extLst>
              <a:ext uri="{FF2B5EF4-FFF2-40B4-BE49-F238E27FC236}">
                <a16:creationId xmlns:a16="http://schemas.microsoft.com/office/drawing/2014/main" id="{170AA1F1-CB22-4DBD-90F1-29B0A18EDA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2772" y="656511"/>
            <a:ext cx="1806472" cy="4033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6BD2C4A3-81BB-4758-87A8-08EC71F927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9340" y="382488"/>
            <a:ext cx="7942655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69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2698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8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kumimoji="0" lang="en-US" altLang="zh-CN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[2016·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全国卷</a:t>
            </a:r>
            <a:r>
              <a:rPr kumimoji="0" lang="en-US" altLang="zh-CN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Ⅱ] 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如图</a:t>
            </a:r>
            <a:r>
              <a:rPr kumimoji="0" lang="en-US" altLang="zh-CN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1­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，小球套在光滑的竖直杆上，轻弹簧一端固定于</a:t>
            </a:r>
            <a:r>
              <a:rPr kumimoji="0" lang="en-US" altLang="zh-CN" sz="20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O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点，另一端与小球相连．现将小球从</a:t>
            </a:r>
            <a:r>
              <a:rPr kumimoji="0" lang="en-US" altLang="zh-CN" sz="20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点由静止释放，它在下降的过程中经过了</a:t>
            </a:r>
            <a:r>
              <a:rPr kumimoji="0" lang="en-US" altLang="zh-CN" sz="20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N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点．已知在</a:t>
            </a:r>
            <a:r>
              <a:rPr kumimoji="0" lang="en-US" altLang="zh-CN" sz="20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kumimoji="0" lang="en-US" altLang="zh-CN" sz="20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N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两点处，弹簧对小球的弹力大小相等，且∠</a:t>
            </a:r>
            <a:r>
              <a:rPr kumimoji="0" lang="en-US" altLang="zh-CN" sz="20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ONM</a:t>
            </a:r>
            <a:r>
              <a:rPr kumimoji="0" lang="en-US" altLang="zh-CN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&lt;∠</a:t>
            </a:r>
            <a:r>
              <a:rPr kumimoji="0" lang="en-US" altLang="zh-CN" sz="2000" b="0" i="1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OMN</a:t>
            </a:r>
            <a:r>
              <a:rPr kumimoji="0" lang="en-US" altLang="zh-CN" sz="20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&lt;90.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在小球从</a:t>
            </a:r>
            <a:r>
              <a:rPr kumimoji="0" lang="en-US" altLang="zh-CN" sz="20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点运动到</a:t>
            </a:r>
            <a:r>
              <a:rPr kumimoji="0" lang="en-US" altLang="zh-CN" sz="20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N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点的过程中</a:t>
            </a:r>
            <a:r>
              <a:rPr kumimoji="0" lang="en-US" altLang="zh-CN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kumimoji="0" lang="en-US" altLang="zh-CN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kumimoji="0" lang="en-US" altLang="zh-CN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698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．弹力对小球先做正功后做负功     </a:t>
            </a:r>
            <a:endParaRPr kumimoji="0" lang="en-US" altLang="zh-CN" sz="2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2698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．有两个时刻小球的加速度等于重力加速度</a:t>
            </a:r>
            <a:endParaRPr kumimoji="0" lang="zh-CN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698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．弹簧长度最短时，弹力对小球做功的功率为零</a:t>
            </a:r>
            <a:endParaRPr kumimoji="0" lang="zh-CN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698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．小球到达</a:t>
            </a:r>
            <a:r>
              <a:rPr kumimoji="0" lang="en-US" altLang="zh-CN" sz="20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N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点时的动能等于其在</a:t>
            </a:r>
            <a:r>
              <a:rPr kumimoji="0" lang="en-US" altLang="zh-CN" sz="20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kumimoji="0" lang="en-US" altLang="zh-CN" sz="20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N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两点的重力势能差</a:t>
            </a:r>
            <a:endParaRPr kumimoji="0" lang="zh-CN" altLang="en-US" sz="4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38051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30778" y="83128"/>
            <a:ext cx="5905580" cy="540326"/>
          </a:xfrm>
          <a:solidFill>
            <a:schemeClr val="accent6">
              <a:lumMod val="5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sz="2800" dirty="0">
                <a:solidFill>
                  <a:schemeClr val="bg1"/>
                </a:solidFill>
              </a:rPr>
              <a:t>由正负功的判断引起的一些知识点</a:t>
            </a:r>
          </a:p>
        </p:txBody>
      </p:sp>
      <p:pic>
        <p:nvPicPr>
          <p:cNvPr id="5" name="图片 4" descr="17YASW5-166.TIF"/>
          <p:cNvPicPr/>
          <p:nvPr/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5522" y="851507"/>
            <a:ext cx="1828799" cy="3944937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2" name="组合 11"/>
          <p:cNvGrpSpPr/>
          <p:nvPr/>
        </p:nvGrpSpPr>
        <p:grpSpPr>
          <a:xfrm>
            <a:off x="8968153" y="421379"/>
            <a:ext cx="1530928" cy="1333356"/>
            <a:chOff x="7679575" y="445569"/>
            <a:chExt cx="1530928" cy="1333356"/>
          </a:xfrm>
        </p:grpSpPr>
        <p:cxnSp>
          <p:nvCxnSpPr>
            <p:cNvPr id="7" name="直接箭头连接符 6"/>
            <p:cNvCxnSpPr/>
            <p:nvPr/>
          </p:nvCxnSpPr>
          <p:spPr>
            <a:xfrm flipH="1" flipV="1">
              <a:off x="7780713" y="1080655"/>
              <a:ext cx="1429790" cy="698270"/>
            </a:xfrm>
            <a:prstGeom prst="straightConnector1">
              <a:avLst/>
            </a:prstGeom>
            <a:ln w="3810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" name="内容占位符 2"/>
                <p:cNvSpPr txBox="1">
                  <a:spLocks/>
                </p:cNvSpPr>
                <p:nvPr/>
              </p:nvSpPr>
              <p:spPr>
                <a:xfrm>
                  <a:off x="7679575" y="445569"/>
                  <a:ext cx="1324658" cy="811876"/>
                </a:xfrm>
                <a:prstGeom prst="rect">
                  <a:avLst/>
                </a:prstGeom>
              </p:spPr>
              <p:txBody>
                <a:bodyPr vert="horz" lIns="91440" tIns="45720" rIns="91440" bIns="45720" rtlCol="0">
                  <a:noAutofit/>
                </a:bodyPr>
                <a:lstStyle>
                  <a:lvl1pPr marL="2286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20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858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8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6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400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400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indent="0">
                    <a:buNone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zh-CN" altLang="en-US" sz="2800" i="1" smtClean="0">
                            <a:latin typeface="Cambria Math" panose="02040503050406030204" pitchFamily="18" charset="0"/>
                          </a:rPr>
                          <m:t>①</m:t>
                        </m:r>
                        <m:sSub>
                          <m:sSubPr>
                            <m:ctrlPr>
                              <a:rPr lang="en-US" altLang="zh-CN" sz="28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zh-CN" altLang="en-US" sz="2800" i="1">
                                <a:latin typeface="Cambria Math" panose="02040503050406030204" pitchFamily="18" charset="0"/>
                              </a:rPr>
                              <m:t>弹</m:t>
                            </m:r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zh-CN" altLang="en-US" sz="2800" dirty="0"/>
                </a:p>
              </p:txBody>
            </p:sp>
          </mc:Choice>
          <mc:Fallback xmlns="">
            <p:sp>
              <p:nvSpPr>
                <p:cNvPr id="10" name="内容占位符 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679575" y="445569"/>
                  <a:ext cx="1324658" cy="811876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3" name="组合 12"/>
          <p:cNvGrpSpPr/>
          <p:nvPr/>
        </p:nvGrpSpPr>
        <p:grpSpPr>
          <a:xfrm>
            <a:off x="10507289" y="1711050"/>
            <a:ext cx="565263" cy="3499657"/>
            <a:chOff x="10032773" y="412868"/>
            <a:chExt cx="565263" cy="3499657"/>
          </a:xfrm>
        </p:grpSpPr>
        <p:cxnSp>
          <p:nvCxnSpPr>
            <p:cNvPr id="14" name="直接箭头连接符 13"/>
            <p:cNvCxnSpPr/>
            <p:nvPr/>
          </p:nvCxnSpPr>
          <p:spPr>
            <a:xfrm>
              <a:off x="10032773" y="412868"/>
              <a:ext cx="9617" cy="3375515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5" name="内容占位符 2"/>
                <p:cNvSpPr txBox="1">
                  <a:spLocks/>
                </p:cNvSpPr>
                <p:nvPr/>
              </p:nvSpPr>
              <p:spPr>
                <a:xfrm>
                  <a:off x="10186479" y="3430387"/>
                  <a:ext cx="411557" cy="482138"/>
                </a:xfrm>
                <a:prstGeom prst="rect">
                  <a:avLst/>
                </a:prstGeom>
              </p:spPr>
              <p:txBody>
                <a:bodyPr vert="horz" lIns="91440" tIns="45720" rIns="91440" bIns="45720" rtlCol="0">
                  <a:noAutofit/>
                </a:bodyPr>
                <a:lstStyle>
                  <a:lvl1pPr marL="2286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20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858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8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6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400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400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indent="0">
                    <a:buNone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oMath>
                    </m:oMathPara>
                  </a14:m>
                  <a:endParaRPr lang="zh-CN" altLang="en-US" sz="2800" dirty="0"/>
                </a:p>
              </p:txBody>
            </p:sp>
          </mc:Choice>
          <mc:Fallback xmlns="">
            <p:sp>
              <p:nvSpPr>
                <p:cNvPr id="15" name="内容占位符 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186479" y="3430387"/>
                  <a:ext cx="411557" cy="482138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21" name="组合 20"/>
          <p:cNvGrpSpPr/>
          <p:nvPr/>
        </p:nvGrpSpPr>
        <p:grpSpPr>
          <a:xfrm>
            <a:off x="9927110" y="1506068"/>
            <a:ext cx="721068" cy="723208"/>
            <a:chOff x="8630324" y="1506068"/>
            <a:chExt cx="721068" cy="723208"/>
          </a:xfrm>
        </p:grpSpPr>
        <p:sp>
          <p:nvSpPr>
            <p:cNvPr id="19" name="弧形 18"/>
            <p:cNvSpPr/>
            <p:nvPr/>
          </p:nvSpPr>
          <p:spPr>
            <a:xfrm rot="10800000">
              <a:off x="8996025" y="1506068"/>
              <a:ext cx="355367" cy="409964"/>
            </a:xfrm>
            <a:prstGeom prst="arc">
              <a:avLst>
                <a:gd name="adj1" fmla="val 16200000"/>
                <a:gd name="adj2" fmla="val 8"/>
              </a:avLst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0" name="内容占位符 2"/>
                <p:cNvSpPr txBox="1">
                  <a:spLocks/>
                </p:cNvSpPr>
                <p:nvPr/>
              </p:nvSpPr>
              <p:spPr>
                <a:xfrm>
                  <a:off x="8630324" y="1777618"/>
                  <a:ext cx="441227" cy="451658"/>
                </a:xfrm>
                <a:prstGeom prst="rect">
                  <a:avLst/>
                </a:prstGeom>
              </p:spPr>
              <p:txBody>
                <a:bodyPr vert="horz" lIns="91440" tIns="45720" rIns="91440" bIns="45720" rtlCol="0">
                  <a:noAutofit/>
                </a:bodyPr>
                <a:lstStyle>
                  <a:lvl1pPr marL="2286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20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858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8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6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400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400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indent="0">
                    <a:buNone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zh-CN" altLang="en-US" sz="2800" i="1" smtClean="0">
                            <a:latin typeface="Cambria Math" panose="02040503050406030204" pitchFamily="18" charset="0"/>
                          </a:rPr>
                          <m:t>𝜃</m:t>
                        </m:r>
                      </m:oMath>
                    </m:oMathPara>
                  </a14:m>
                  <a:endParaRPr lang="zh-CN" altLang="en-US" sz="2800" dirty="0"/>
                </a:p>
              </p:txBody>
            </p:sp>
          </mc:Choice>
          <mc:Fallback xmlns="">
            <p:sp>
              <p:nvSpPr>
                <p:cNvPr id="20" name="内容占位符 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630324" y="1777618"/>
                  <a:ext cx="441227" cy="451658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22" name="组合 21"/>
          <p:cNvGrpSpPr/>
          <p:nvPr/>
        </p:nvGrpSpPr>
        <p:grpSpPr>
          <a:xfrm>
            <a:off x="8043616" y="1296502"/>
            <a:ext cx="2463673" cy="820486"/>
            <a:chOff x="8249862" y="-1648126"/>
            <a:chExt cx="2463673" cy="820486"/>
          </a:xfrm>
        </p:grpSpPr>
        <p:cxnSp>
          <p:nvCxnSpPr>
            <p:cNvPr id="23" name="直接箭头连接符 22"/>
            <p:cNvCxnSpPr/>
            <p:nvPr/>
          </p:nvCxnSpPr>
          <p:spPr>
            <a:xfrm flipH="1" flipV="1">
              <a:off x="8900158" y="-856867"/>
              <a:ext cx="1813377" cy="29227"/>
            </a:xfrm>
            <a:prstGeom prst="straightConnector1">
              <a:avLst/>
            </a:prstGeom>
            <a:ln w="3810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4" name="内容占位符 2"/>
                <p:cNvSpPr txBox="1">
                  <a:spLocks/>
                </p:cNvSpPr>
                <p:nvPr/>
              </p:nvSpPr>
              <p:spPr>
                <a:xfrm>
                  <a:off x="8249862" y="-1648126"/>
                  <a:ext cx="1341641" cy="811876"/>
                </a:xfrm>
                <a:prstGeom prst="rect">
                  <a:avLst/>
                </a:prstGeom>
              </p:spPr>
              <p:txBody>
                <a:bodyPr vert="horz" lIns="91440" tIns="45720" rIns="91440" bIns="45720" rtlCol="0">
                  <a:noAutofit/>
                </a:bodyPr>
                <a:lstStyle>
                  <a:lvl1pPr marL="2286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20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858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8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6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400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400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indent="0">
                    <a:buNone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zh-CN" altLang="en-US" sz="2800" i="1" smtClean="0">
                            <a:latin typeface="Cambria Math" panose="02040503050406030204" pitchFamily="18" charset="0"/>
                          </a:rPr>
                          <m:t>②</m:t>
                        </m:r>
                        <m:sSub>
                          <m:sSubPr>
                            <m:ctrlPr>
                              <a:rPr lang="en-US" altLang="zh-CN" sz="28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zh-CN" altLang="en-US" sz="2800" i="1">
                                <a:latin typeface="Cambria Math" panose="02040503050406030204" pitchFamily="18" charset="0"/>
                              </a:rPr>
                              <m:t>弹</m:t>
                            </m:r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zh-CN" altLang="en-US" sz="2800" dirty="0"/>
                </a:p>
              </p:txBody>
            </p:sp>
          </mc:Choice>
          <mc:Fallback xmlns="">
            <p:sp>
              <p:nvSpPr>
                <p:cNvPr id="24" name="内容占位符 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249862" y="-1648126"/>
                  <a:ext cx="1341641" cy="811876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38" name="组合 37"/>
          <p:cNvGrpSpPr/>
          <p:nvPr/>
        </p:nvGrpSpPr>
        <p:grpSpPr>
          <a:xfrm>
            <a:off x="9569017" y="2023491"/>
            <a:ext cx="864198" cy="451658"/>
            <a:chOff x="8272231" y="2023491"/>
            <a:chExt cx="864198" cy="45165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1" name="内容占位符 2"/>
                <p:cNvSpPr txBox="1">
                  <a:spLocks/>
                </p:cNvSpPr>
                <p:nvPr/>
              </p:nvSpPr>
              <p:spPr>
                <a:xfrm>
                  <a:off x="8272231" y="2023491"/>
                  <a:ext cx="441227" cy="451658"/>
                </a:xfrm>
                <a:prstGeom prst="rect">
                  <a:avLst/>
                </a:prstGeom>
              </p:spPr>
              <p:txBody>
                <a:bodyPr vert="horz" lIns="91440" tIns="45720" rIns="91440" bIns="45720" rtlCol="0">
                  <a:noAutofit/>
                </a:bodyPr>
                <a:lstStyle>
                  <a:lvl1pPr marL="2286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20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858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8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6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400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400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indent="0">
                    <a:buNone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90</m:t>
                        </m:r>
                      </m:oMath>
                    </m:oMathPara>
                  </a14:m>
                  <a:endParaRPr lang="zh-CN" altLang="en-US" sz="2800" dirty="0"/>
                </a:p>
              </p:txBody>
            </p:sp>
          </mc:Choice>
          <mc:Fallback xmlns="">
            <p:sp>
              <p:nvSpPr>
                <p:cNvPr id="31" name="内容占位符 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272231" y="2023491"/>
                  <a:ext cx="441227" cy="451658"/>
                </a:xfrm>
                <a:prstGeom prst="rect">
                  <a:avLst/>
                </a:prstGeom>
                <a:blipFill>
                  <a:blip r:embed="rId8"/>
                  <a:stretch>
                    <a:fillRect r="-5556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grpSp>
          <p:nvGrpSpPr>
            <p:cNvPr id="37" name="组合 36"/>
            <p:cNvGrpSpPr/>
            <p:nvPr/>
          </p:nvGrpSpPr>
          <p:grpSpPr>
            <a:xfrm>
              <a:off x="8882651" y="2116988"/>
              <a:ext cx="253778" cy="264664"/>
              <a:chOff x="8882651" y="2116988"/>
              <a:chExt cx="253778" cy="264664"/>
            </a:xfrm>
          </p:grpSpPr>
          <p:cxnSp>
            <p:nvCxnSpPr>
              <p:cNvPr id="33" name="直接连接符 32"/>
              <p:cNvCxnSpPr/>
              <p:nvPr/>
            </p:nvCxnSpPr>
            <p:spPr>
              <a:xfrm>
                <a:off x="8882651" y="2116988"/>
                <a:ext cx="0" cy="264664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直接连接符 33"/>
              <p:cNvCxnSpPr/>
              <p:nvPr/>
            </p:nvCxnSpPr>
            <p:spPr>
              <a:xfrm flipV="1">
                <a:off x="8882651" y="2381390"/>
                <a:ext cx="253778" cy="26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9" name="组合 38"/>
          <p:cNvGrpSpPr/>
          <p:nvPr/>
        </p:nvGrpSpPr>
        <p:grpSpPr>
          <a:xfrm>
            <a:off x="8243568" y="2264647"/>
            <a:ext cx="2271929" cy="811876"/>
            <a:chOff x="8987318" y="-1621199"/>
            <a:chExt cx="2271929" cy="811876"/>
          </a:xfrm>
        </p:grpSpPr>
        <p:cxnSp>
          <p:nvCxnSpPr>
            <p:cNvPr id="40" name="直接箭头连接符 39"/>
            <p:cNvCxnSpPr/>
            <p:nvPr/>
          </p:nvCxnSpPr>
          <p:spPr>
            <a:xfrm flipH="1">
              <a:off x="9926559" y="-1504456"/>
              <a:ext cx="1332688" cy="546999"/>
            </a:xfrm>
            <a:prstGeom prst="straightConnector1">
              <a:avLst/>
            </a:prstGeom>
            <a:ln w="3810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1" name="内容占位符 2"/>
                <p:cNvSpPr txBox="1">
                  <a:spLocks/>
                </p:cNvSpPr>
                <p:nvPr/>
              </p:nvSpPr>
              <p:spPr>
                <a:xfrm>
                  <a:off x="8987318" y="-1621199"/>
                  <a:ext cx="1437301" cy="811876"/>
                </a:xfrm>
                <a:prstGeom prst="rect">
                  <a:avLst/>
                </a:prstGeom>
              </p:spPr>
              <p:txBody>
                <a:bodyPr vert="horz" lIns="91440" tIns="45720" rIns="91440" bIns="45720" rtlCol="0">
                  <a:noAutofit/>
                </a:bodyPr>
                <a:lstStyle>
                  <a:lvl1pPr marL="2286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20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858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8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6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400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400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indent="0">
                    <a:buNone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zh-CN" altLang="en-US" sz="2800" i="1" smtClean="0">
                            <a:latin typeface="Cambria Math" panose="02040503050406030204" pitchFamily="18" charset="0"/>
                          </a:rPr>
                          <m:t>③</m:t>
                        </m:r>
                        <m:sSub>
                          <m:sSubPr>
                            <m:ctrlPr>
                              <a:rPr lang="en-US" altLang="zh-CN" sz="28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zh-CN" altLang="en-US" sz="2800" i="1">
                                <a:latin typeface="Cambria Math" panose="02040503050406030204" pitchFamily="18" charset="0"/>
                              </a:rPr>
                              <m:t>弹</m:t>
                            </m:r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oMath>
                    </m:oMathPara>
                  </a14:m>
                  <a:endParaRPr lang="zh-CN" altLang="en-US" sz="2800" dirty="0"/>
                </a:p>
              </p:txBody>
            </p:sp>
          </mc:Choice>
          <mc:Fallback xmlns="">
            <p:sp>
              <p:nvSpPr>
                <p:cNvPr id="41" name="内容占位符 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987318" y="-1621199"/>
                  <a:ext cx="1437301" cy="811876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44" name="组合 43"/>
          <p:cNvGrpSpPr/>
          <p:nvPr/>
        </p:nvGrpSpPr>
        <p:grpSpPr>
          <a:xfrm>
            <a:off x="9899042" y="2298579"/>
            <a:ext cx="721068" cy="723208"/>
            <a:chOff x="8630324" y="1506068"/>
            <a:chExt cx="721068" cy="723208"/>
          </a:xfrm>
        </p:grpSpPr>
        <p:sp>
          <p:nvSpPr>
            <p:cNvPr id="45" name="弧形 44"/>
            <p:cNvSpPr/>
            <p:nvPr/>
          </p:nvSpPr>
          <p:spPr>
            <a:xfrm rot="10800000">
              <a:off x="8996025" y="1506068"/>
              <a:ext cx="355367" cy="409964"/>
            </a:xfrm>
            <a:prstGeom prst="arc">
              <a:avLst>
                <a:gd name="adj1" fmla="val 16200000"/>
                <a:gd name="adj2" fmla="val 8"/>
              </a:avLst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6" name="内容占位符 2"/>
                <p:cNvSpPr txBox="1">
                  <a:spLocks/>
                </p:cNvSpPr>
                <p:nvPr/>
              </p:nvSpPr>
              <p:spPr>
                <a:xfrm>
                  <a:off x="8630324" y="1777618"/>
                  <a:ext cx="441227" cy="451658"/>
                </a:xfrm>
                <a:prstGeom prst="rect">
                  <a:avLst/>
                </a:prstGeom>
              </p:spPr>
              <p:txBody>
                <a:bodyPr vert="horz" lIns="91440" tIns="45720" rIns="91440" bIns="45720" rtlCol="0">
                  <a:noAutofit/>
                </a:bodyPr>
                <a:lstStyle>
                  <a:lvl1pPr marL="2286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20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858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8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6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400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400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indent="0">
                    <a:buNone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zh-CN" altLang="en-US" sz="2800" i="1" smtClean="0">
                            <a:latin typeface="Cambria Math" panose="02040503050406030204" pitchFamily="18" charset="0"/>
                          </a:rPr>
                          <m:t>𝜃</m:t>
                        </m:r>
                      </m:oMath>
                    </m:oMathPara>
                  </a14:m>
                  <a:endParaRPr lang="zh-CN" altLang="en-US" sz="2800" dirty="0"/>
                </a:p>
              </p:txBody>
            </p:sp>
          </mc:Choice>
          <mc:Fallback xmlns="">
            <p:sp>
              <p:nvSpPr>
                <p:cNvPr id="46" name="内容占位符 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630324" y="1777618"/>
                  <a:ext cx="441227" cy="451658"/>
                </a:xfrm>
                <a:prstGeom prst="rect">
                  <a:avLst/>
                </a:prstGeom>
                <a:blipFill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53" name="组合 52"/>
          <p:cNvGrpSpPr/>
          <p:nvPr/>
        </p:nvGrpSpPr>
        <p:grpSpPr>
          <a:xfrm>
            <a:off x="7836806" y="2094938"/>
            <a:ext cx="3377391" cy="1398881"/>
            <a:chOff x="6540020" y="2094938"/>
            <a:chExt cx="3377391" cy="1398881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1">
              <p14:nvContentPartPr>
                <p14:cNvPr id="49" name="墨迹 48"/>
                <p14:cNvContentPartPr/>
                <p14:nvPr/>
              </p14:nvContentPartPr>
              <p14:xfrm>
                <a:off x="9243851" y="2094938"/>
                <a:ext cx="673560" cy="806400"/>
              </p14:xfrm>
            </p:contentPart>
          </mc:Choice>
          <mc:Fallback xmlns="">
            <p:pic>
              <p:nvPicPr>
                <p:cNvPr id="49" name="墨迹 48"/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9231971" y="2083058"/>
                  <a:ext cx="697320" cy="830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2" name="内容占位符 2"/>
                <p:cNvSpPr txBox="1">
                  <a:spLocks/>
                </p:cNvSpPr>
                <p:nvPr/>
              </p:nvSpPr>
              <p:spPr>
                <a:xfrm>
                  <a:off x="6540020" y="2953493"/>
                  <a:ext cx="2526394" cy="540326"/>
                </a:xfrm>
                <a:prstGeom prst="rect">
                  <a:avLst/>
                </a:prstGeom>
              </p:spPr>
              <p:txBody>
                <a:bodyPr vert="horz" lIns="91440" tIns="45720" rIns="91440" bIns="45720" rtlCol="0">
                  <a:noAutofit/>
                </a:bodyPr>
                <a:lstStyle>
                  <a:lvl1pPr marL="2286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20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858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8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6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400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400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indent="0">
                    <a:buNone/>
                  </a:pPr>
                  <a:r>
                    <a:rPr lang="zh-CN" altLang="en-US" sz="2800" dirty="0"/>
                    <a:t>④原长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en-US" altLang="zh-CN" sz="2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800" i="1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zh-CN" altLang="en-US" sz="2800" i="1">
                              <a:latin typeface="Cambria Math" panose="02040503050406030204" pitchFamily="18" charset="0"/>
                            </a:rPr>
                            <m:t>弹</m:t>
                          </m:r>
                          <m:r>
                            <a:rPr lang="en-US" altLang="zh-CN" sz="28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</m:oMath>
                  </a14:m>
                  <a:r>
                    <a:rPr lang="en-US" altLang="zh-CN" sz="2800" dirty="0"/>
                    <a:t>=0</a:t>
                  </a:r>
                  <a:endParaRPr lang="zh-CN" altLang="en-US" sz="2800" dirty="0"/>
                </a:p>
              </p:txBody>
            </p:sp>
          </mc:Choice>
          <mc:Fallback xmlns="">
            <p:sp>
              <p:nvSpPr>
                <p:cNvPr id="52" name="内容占位符 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540020" y="2953493"/>
                  <a:ext cx="2526394" cy="540326"/>
                </a:xfrm>
                <a:prstGeom prst="rect">
                  <a:avLst/>
                </a:prstGeom>
                <a:blipFill>
                  <a:blip r:embed="rId13"/>
                  <a:stretch>
                    <a:fillRect l="-5072" t="-1124" b="-37079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54" name="内容占位符 2"/>
              <p:cNvSpPr txBox="1">
                <a:spLocks/>
              </p:cNvSpPr>
              <p:nvPr/>
            </p:nvSpPr>
            <p:spPr>
              <a:xfrm>
                <a:off x="1030778" y="628320"/>
                <a:ext cx="6921398" cy="54032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lvl1pPr marL="2286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20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8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6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400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400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z="2800" dirty="0"/>
                  <a:t>1</a:t>
                </a:r>
                <a14:m>
                  <m:oMath xmlns:m="http://schemas.openxmlformats.org/officeDocument/2006/math">
                    <m:r>
                      <a:rPr lang="zh-CN" altLang="en-US" sz="2800" i="1">
                        <a:latin typeface="Cambria Math" panose="02040503050406030204" pitchFamily="18" charset="0"/>
                      </a:rPr>
                      <m:t>、</m:t>
                    </m:r>
                    <m:r>
                      <a:rPr lang="zh-CN" altLang="en-US" sz="2800" i="1" smtClean="0">
                        <a:latin typeface="Cambria Math" panose="02040503050406030204" pitchFamily="18" charset="0"/>
                      </a:rPr>
                      <m:t>𝜃</m:t>
                    </m:r>
                  </m:oMath>
                </a14:m>
                <a:r>
                  <a:rPr lang="zh-CN" altLang="en-US" sz="2800" dirty="0"/>
                  <a:t>从钝角变化到直角过程，①</a:t>
                </a:r>
                <a:r>
                  <a:rPr lang="en-US" altLang="zh-CN" sz="2800" dirty="0"/>
                  <a:t>-</a:t>
                </a:r>
                <a:r>
                  <a:rPr lang="zh-CN" altLang="en-US" sz="2800" dirty="0"/>
                  <a:t>②过程</a:t>
                </a:r>
              </a:p>
            </p:txBody>
          </p:sp>
        </mc:Choice>
        <mc:Fallback xmlns="">
          <p:sp>
            <p:nvSpPr>
              <p:cNvPr id="54" name="内容占位符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0778" y="628320"/>
                <a:ext cx="6921398" cy="540326"/>
              </a:xfrm>
              <a:prstGeom prst="rect">
                <a:avLst/>
              </a:prstGeom>
              <a:blipFill>
                <a:blip r:embed="rId14"/>
                <a:stretch>
                  <a:fillRect l="-1586" t="-8989" b="-2921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5" name="内容占位符 2"/>
              <p:cNvSpPr txBox="1">
                <a:spLocks/>
              </p:cNvSpPr>
              <p:nvPr/>
            </p:nvSpPr>
            <p:spPr>
              <a:xfrm>
                <a:off x="1908823" y="1135437"/>
                <a:ext cx="2194560" cy="54032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lvl1pPr marL="2286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20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8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6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400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400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800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zh-CN" altLang="en-US" sz="2800" i="1">
                            <a:latin typeface="Cambria Math" panose="02040503050406030204" pitchFamily="18" charset="0"/>
                          </a:rPr>
                          <m:t>弹</m:t>
                        </m:r>
                      </m:sub>
                    </m:sSub>
                  </m:oMath>
                </a14:m>
                <a:r>
                  <a:rPr lang="zh-CN" altLang="en-US" sz="2800" dirty="0"/>
                  <a:t>做负功</a:t>
                </a:r>
              </a:p>
            </p:txBody>
          </p:sp>
        </mc:Choice>
        <mc:Fallback xmlns="">
          <p:sp>
            <p:nvSpPr>
              <p:cNvPr id="55" name="内容占位符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8823" y="1135437"/>
                <a:ext cx="2194560" cy="540326"/>
              </a:xfrm>
              <a:prstGeom prst="rect">
                <a:avLst/>
              </a:prstGeom>
              <a:blipFill>
                <a:blip r:embed="rId15"/>
                <a:stretch>
                  <a:fillRect t="-1124" b="-3707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内容占位符 2"/>
              <p:cNvSpPr txBox="1">
                <a:spLocks/>
              </p:cNvSpPr>
              <p:nvPr/>
            </p:nvSpPr>
            <p:spPr>
              <a:xfrm>
                <a:off x="1033211" y="1791703"/>
                <a:ext cx="6500553" cy="54032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lvl1pPr marL="2286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20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8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6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400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400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z="2800" dirty="0"/>
                  <a:t>2</a:t>
                </a:r>
                <a14:m>
                  <m:oMath xmlns:m="http://schemas.openxmlformats.org/officeDocument/2006/math">
                    <m:r>
                      <a:rPr lang="zh-CN" altLang="en-US" sz="2800" i="1">
                        <a:latin typeface="Cambria Math" panose="02040503050406030204" pitchFamily="18" charset="0"/>
                      </a:rPr>
                      <m:t>、</m:t>
                    </m:r>
                    <m:r>
                      <a:rPr lang="zh-CN" altLang="en-US" sz="2800" i="1" smtClean="0">
                        <a:latin typeface="Cambria Math" panose="02040503050406030204" pitchFamily="18" charset="0"/>
                      </a:rPr>
                      <m:t>𝜃</m:t>
                    </m:r>
                  </m:oMath>
                </a14:m>
                <a:r>
                  <a:rPr lang="zh-CN" altLang="en-US" sz="2800" dirty="0"/>
                  <a:t>从直角变化到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800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zh-CN" altLang="en-US" sz="2800" i="1">
                            <a:latin typeface="Cambria Math" panose="02040503050406030204" pitchFamily="18" charset="0"/>
                          </a:rPr>
                          <m:t>弹</m:t>
                        </m:r>
                      </m:sub>
                    </m:sSub>
                  </m:oMath>
                </a14:m>
                <a:r>
                  <a:rPr lang="en-US" altLang="zh-CN" sz="2800" dirty="0"/>
                  <a:t>=0</a:t>
                </a:r>
                <a:r>
                  <a:rPr lang="zh-CN" altLang="en-US" sz="2800" dirty="0"/>
                  <a:t>，②</a:t>
                </a:r>
                <a:r>
                  <a:rPr lang="en-US" altLang="zh-CN" sz="2800" dirty="0"/>
                  <a:t>-</a:t>
                </a:r>
                <a:r>
                  <a:rPr lang="zh-CN" altLang="en-US" sz="2800" dirty="0"/>
                  <a:t> ④过程</a:t>
                </a:r>
              </a:p>
            </p:txBody>
          </p:sp>
        </mc:Choice>
        <mc:Fallback xmlns="">
          <p:sp>
            <p:nvSpPr>
              <p:cNvPr id="56" name="内容占位符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3211" y="1791703"/>
                <a:ext cx="6500553" cy="540326"/>
              </a:xfrm>
              <a:prstGeom prst="rect">
                <a:avLst/>
              </a:prstGeom>
              <a:blipFill>
                <a:blip r:embed="rId16"/>
                <a:stretch>
                  <a:fillRect l="-1687" t="-2247" b="-3707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7" name="内容占位符 2"/>
              <p:cNvSpPr txBox="1">
                <a:spLocks/>
              </p:cNvSpPr>
              <p:nvPr/>
            </p:nvSpPr>
            <p:spPr>
              <a:xfrm>
                <a:off x="1891530" y="2412255"/>
                <a:ext cx="2092038" cy="54032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lvl1pPr marL="2286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20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8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6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400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400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800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zh-CN" altLang="en-US" sz="2800" i="1">
                            <a:latin typeface="Cambria Math" panose="02040503050406030204" pitchFamily="18" charset="0"/>
                          </a:rPr>
                          <m:t>弹</m:t>
                        </m:r>
                      </m:sub>
                    </m:sSub>
                  </m:oMath>
                </a14:m>
                <a:r>
                  <a:rPr lang="zh-CN" altLang="en-US" sz="2800" dirty="0"/>
                  <a:t>做正功</a:t>
                </a:r>
              </a:p>
            </p:txBody>
          </p:sp>
        </mc:Choice>
        <mc:Fallback xmlns="">
          <p:sp>
            <p:nvSpPr>
              <p:cNvPr id="57" name="内容占位符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91530" y="2412255"/>
                <a:ext cx="2092038" cy="540326"/>
              </a:xfrm>
              <a:prstGeom prst="rect">
                <a:avLst/>
              </a:prstGeom>
              <a:blipFill>
                <a:blip r:embed="rId17"/>
                <a:stretch>
                  <a:fillRect t="-2273" b="-3863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1" name="内容占位符 2"/>
              <p:cNvSpPr txBox="1">
                <a:spLocks/>
              </p:cNvSpPr>
              <p:nvPr/>
            </p:nvSpPr>
            <p:spPr>
              <a:xfrm>
                <a:off x="4057641" y="2412255"/>
                <a:ext cx="4308882" cy="54032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lvl1pPr marL="2286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20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8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6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400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400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zh-CN" altLang="en-US" sz="2800" i="1" smtClean="0">
                        <a:latin typeface="Cambria Math" panose="02040503050406030204" pitchFamily="18" charset="0"/>
                      </a:rPr>
                      <m:t>补充</m:t>
                    </m:r>
                    <m:r>
                      <a:rPr lang="zh-CN" altLang="en-US" sz="2800" i="1">
                        <a:latin typeface="Cambria Math" panose="02040503050406030204" pitchFamily="18" charset="0"/>
                      </a:rPr>
                      <m:t>：</m:t>
                    </m:r>
                    <m:r>
                      <a:rPr lang="zh-CN" altLang="en-US" sz="2800" i="1" smtClean="0">
                        <a:latin typeface="Cambria Math" panose="02040503050406030204" pitchFamily="18" charset="0"/>
                      </a:rPr>
                      <m:t>状态</m:t>
                    </m:r>
                    <m:r>
                      <a:rPr lang="zh-CN" altLang="en-US" sz="2800" i="1">
                        <a:latin typeface="Cambria Math" panose="02040503050406030204" pitchFamily="18" charset="0"/>
                      </a:rPr>
                      <m:t>③</m:t>
                    </m:r>
                    <m:sSub>
                      <m:sSubPr>
                        <m:ctrlPr>
                          <a:rPr lang="en-US" altLang="zh-CN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800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zh-CN" altLang="en-US" sz="2800" i="1">
                            <a:latin typeface="Cambria Math" panose="02040503050406030204" pitchFamily="18" charset="0"/>
                          </a:rPr>
                          <m:t>弹</m:t>
                        </m:r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</m:oMath>
                </a14:m>
                <a:r>
                  <a:rPr lang="en-US" altLang="zh-CN" sz="2800" dirty="0"/>
                  <a:t>=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800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zh-CN" altLang="en-US" sz="2800" i="1">
                            <a:latin typeface="Cambria Math" panose="02040503050406030204" pitchFamily="18" charset="0"/>
                          </a:rPr>
                          <m:t>弹</m:t>
                        </m:r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endParaRPr lang="zh-CN" altLang="en-US" sz="2800" dirty="0"/>
              </a:p>
            </p:txBody>
          </p:sp>
        </mc:Choice>
        <mc:Fallback xmlns="">
          <p:sp>
            <p:nvSpPr>
              <p:cNvPr id="61" name="内容占位符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57641" y="2412255"/>
                <a:ext cx="4308882" cy="540326"/>
              </a:xfrm>
              <a:prstGeom prst="rect">
                <a:avLst/>
              </a:prstGeom>
              <a:blipFill>
                <a:blip r:embed="rId18"/>
                <a:stretch>
                  <a:fillRect t="-2273" b="-3863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65" name="组合 64"/>
          <p:cNvGrpSpPr/>
          <p:nvPr/>
        </p:nvGrpSpPr>
        <p:grpSpPr>
          <a:xfrm>
            <a:off x="10470494" y="774391"/>
            <a:ext cx="1482304" cy="2799174"/>
            <a:chOff x="13090555" y="-5852758"/>
            <a:chExt cx="1482304" cy="2799174"/>
          </a:xfrm>
        </p:grpSpPr>
        <p:cxnSp>
          <p:nvCxnSpPr>
            <p:cNvPr id="66" name="直接箭头连接符 65"/>
            <p:cNvCxnSpPr/>
            <p:nvPr/>
          </p:nvCxnSpPr>
          <p:spPr>
            <a:xfrm flipV="1">
              <a:off x="13090555" y="-5098627"/>
              <a:ext cx="1076672" cy="2045043"/>
            </a:xfrm>
            <a:prstGeom prst="straightConnector1">
              <a:avLst/>
            </a:prstGeom>
            <a:ln w="3810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7" name="内容占位符 2"/>
                <p:cNvSpPr txBox="1">
                  <a:spLocks/>
                </p:cNvSpPr>
                <p:nvPr/>
              </p:nvSpPr>
              <p:spPr>
                <a:xfrm>
                  <a:off x="13135558" y="-5852758"/>
                  <a:ext cx="1437301" cy="811876"/>
                </a:xfrm>
                <a:prstGeom prst="rect">
                  <a:avLst/>
                </a:prstGeom>
              </p:spPr>
              <p:txBody>
                <a:bodyPr vert="horz" lIns="91440" tIns="45720" rIns="91440" bIns="45720" rtlCol="0">
                  <a:noAutofit/>
                </a:bodyPr>
                <a:lstStyle>
                  <a:lvl1pPr marL="2286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20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858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8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6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400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400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indent="0">
                    <a:buNone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zh-CN" altLang="en-US" sz="2800" i="1" smtClean="0">
                            <a:latin typeface="Cambria Math" panose="02040503050406030204" pitchFamily="18" charset="0"/>
                          </a:rPr>
                          <m:t>⑤</m:t>
                        </m:r>
                        <m:sSub>
                          <m:sSubPr>
                            <m:ctrlPr>
                              <a:rPr lang="en-US" altLang="zh-CN" sz="28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zh-CN" altLang="en-US" sz="2800" i="1">
                                <a:latin typeface="Cambria Math" panose="02040503050406030204" pitchFamily="18" charset="0"/>
                              </a:rPr>
                              <m:t>弹</m:t>
                            </m:r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5</m:t>
                            </m:r>
                          </m:sub>
                        </m:sSub>
                      </m:oMath>
                    </m:oMathPara>
                  </a14:m>
                  <a:endParaRPr lang="zh-CN" altLang="en-US" sz="2800" dirty="0"/>
                </a:p>
              </p:txBody>
            </p:sp>
          </mc:Choice>
          <mc:Fallback xmlns="">
            <p:sp>
              <p:nvSpPr>
                <p:cNvPr id="67" name="内容占位符 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3135558" y="-5852758"/>
                  <a:ext cx="1437301" cy="811876"/>
                </a:xfrm>
                <a:prstGeom prst="rect">
                  <a:avLst/>
                </a:prstGeom>
                <a:blipFill>
                  <a:blip r:embed="rId1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70" name="内容占位符 2"/>
              <p:cNvSpPr txBox="1">
                <a:spLocks/>
              </p:cNvSpPr>
              <p:nvPr/>
            </p:nvSpPr>
            <p:spPr>
              <a:xfrm>
                <a:off x="1096686" y="3128644"/>
                <a:ext cx="6500553" cy="54032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lvl1pPr marL="2286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20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8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6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400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400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14:m>
                  <m:oMath xmlns:m="http://schemas.openxmlformats.org/officeDocument/2006/math">
                    <m:r>
                      <a:rPr lang="en-US" altLang="zh-CN" sz="2800" b="0" i="1" smtClean="0">
                        <a:latin typeface="Cambria Math" panose="02040503050406030204" pitchFamily="18" charset="0"/>
                      </a:rPr>
                      <m:t>3</m:t>
                    </m:r>
                    <m:r>
                      <a:rPr lang="zh-CN" altLang="en-US" sz="2800" i="1">
                        <a:latin typeface="Cambria Math" panose="02040503050406030204" pitchFamily="18" charset="0"/>
                      </a:rPr>
                      <m:t>、</m:t>
                    </m:r>
                    <m:r>
                      <a:rPr lang="zh-CN" altLang="en-US" sz="2800" i="1" smtClean="0">
                        <a:latin typeface="Cambria Math" panose="02040503050406030204" pitchFamily="18" charset="0"/>
                      </a:rPr>
                      <m:t>𝜃</m:t>
                    </m:r>
                  </m:oMath>
                </a14:m>
                <a:r>
                  <a:rPr lang="zh-CN" altLang="en-US" sz="2800" dirty="0"/>
                  <a:t>从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800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zh-CN" altLang="en-US" sz="2800" i="1">
                            <a:latin typeface="Cambria Math" panose="02040503050406030204" pitchFamily="18" charset="0"/>
                          </a:rPr>
                          <m:t>弹</m:t>
                        </m:r>
                      </m:sub>
                    </m:sSub>
                  </m:oMath>
                </a14:m>
                <a:r>
                  <a:rPr lang="en-US" altLang="zh-CN" sz="2800" dirty="0"/>
                  <a:t>=0</a:t>
                </a:r>
                <a:r>
                  <a:rPr lang="zh-CN" altLang="en-US" sz="2800" dirty="0"/>
                  <a:t>变化到钝角， ④</a:t>
                </a:r>
                <a:r>
                  <a:rPr lang="en-US" altLang="zh-CN" sz="2800" dirty="0"/>
                  <a:t>-</a:t>
                </a:r>
                <a:r>
                  <a:rPr lang="zh-CN" altLang="en-US" sz="2800" dirty="0"/>
                  <a:t> </a:t>
                </a:r>
                <a14:m>
                  <m:oMath xmlns:m="http://schemas.openxmlformats.org/officeDocument/2006/math">
                    <m:r>
                      <a:rPr lang="zh-CN" altLang="en-US" sz="2800" i="1">
                        <a:latin typeface="Cambria Math" panose="02040503050406030204" pitchFamily="18" charset="0"/>
                      </a:rPr>
                      <m:t>⑤</m:t>
                    </m:r>
                  </m:oMath>
                </a14:m>
                <a:r>
                  <a:rPr lang="zh-CN" altLang="en-US" sz="2800" dirty="0"/>
                  <a:t>过程</a:t>
                </a:r>
              </a:p>
            </p:txBody>
          </p:sp>
        </mc:Choice>
        <mc:Fallback xmlns="">
          <p:sp>
            <p:nvSpPr>
              <p:cNvPr id="70" name="内容占位符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6686" y="3128644"/>
                <a:ext cx="6500553" cy="540326"/>
              </a:xfrm>
              <a:prstGeom prst="rect">
                <a:avLst/>
              </a:prstGeom>
              <a:blipFill>
                <a:blip r:embed="rId20"/>
                <a:stretch>
                  <a:fillRect t="-1124" b="-3707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71" name="组合 70"/>
          <p:cNvGrpSpPr/>
          <p:nvPr/>
        </p:nvGrpSpPr>
        <p:grpSpPr>
          <a:xfrm>
            <a:off x="10292386" y="3369786"/>
            <a:ext cx="809825" cy="451658"/>
            <a:chOff x="8968727" y="1460199"/>
            <a:chExt cx="809825" cy="451658"/>
          </a:xfrm>
        </p:grpSpPr>
        <p:sp>
          <p:nvSpPr>
            <p:cNvPr id="72" name="弧形 71"/>
            <p:cNvSpPr/>
            <p:nvPr/>
          </p:nvSpPr>
          <p:spPr>
            <a:xfrm rot="3146830">
              <a:off x="8996025" y="1506068"/>
              <a:ext cx="355367" cy="409964"/>
            </a:xfrm>
            <a:prstGeom prst="arc">
              <a:avLst>
                <a:gd name="adj1" fmla="val 14937040"/>
                <a:gd name="adj2" fmla="val 1361416"/>
              </a:avLst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3" name="内容占位符 2"/>
                <p:cNvSpPr txBox="1">
                  <a:spLocks/>
                </p:cNvSpPr>
                <p:nvPr/>
              </p:nvSpPr>
              <p:spPr>
                <a:xfrm>
                  <a:off x="9337325" y="1460199"/>
                  <a:ext cx="441227" cy="451658"/>
                </a:xfrm>
                <a:prstGeom prst="rect">
                  <a:avLst/>
                </a:prstGeom>
              </p:spPr>
              <p:txBody>
                <a:bodyPr vert="horz" lIns="91440" tIns="45720" rIns="91440" bIns="45720" rtlCol="0">
                  <a:noAutofit/>
                </a:bodyPr>
                <a:lstStyle>
                  <a:lvl1pPr marL="2286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20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858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8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6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400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400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indent="0">
                    <a:buNone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zh-CN" altLang="en-US" sz="2800" i="1" smtClean="0">
                            <a:latin typeface="Cambria Math" panose="02040503050406030204" pitchFamily="18" charset="0"/>
                          </a:rPr>
                          <m:t>𝜃</m:t>
                        </m:r>
                      </m:oMath>
                    </m:oMathPara>
                  </a14:m>
                  <a:endParaRPr lang="zh-CN" altLang="en-US" sz="2800" dirty="0"/>
                </a:p>
              </p:txBody>
            </p:sp>
          </mc:Choice>
          <mc:Fallback xmlns="">
            <p:sp>
              <p:nvSpPr>
                <p:cNvPr id="73" name="内容占位符 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337325" y="1460199"/>
                  <a:ext cx="441227" cy="451658"/>
                </a:xfrm>
                <a:prstGeom prst="rect">
                  <a:avLst/>
                </a:prstGeom>
                <a:blipFill>
                  <a:blip r:embed="rId2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74" name="内容占位符 2"/>
              <p:cNvSpPr txBox="1">
                <a:spLocks/>
              </p:cNvSpPr>
              <p:nvPr/>
            </p:nvSpPr>
            <p:spPr>
              <a:xfrm>
                <a:off x="1848425" y="3749196"/>
                <a:ext cx="2194560" cy="54032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lvl1pPr marL="2286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20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8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6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400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400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800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zh-CN" altLang="en-US" sz="2800" i="1">
                            <a:latin typeface="Cambria Math" panose="02040503050406030204" pitchFamily="18" charset="0"/>
                          </a:rPr>
                          <m:t>弹</m:t>
                        </m:r>
                      </m:sub>
                    </m:sSub>
                  </m:oMath>
                </a14:m>
                <a:r>
                  <a:rPr lang="zh-CN" altLang="en-US" sz="2800" dirty="0"/>
                  <a:t>做负功</a:t>
                </a:r>
              </a:p>
            </p:txBody>
          </p:sp>
        </mc:Choice>
        <mc:Fallback xmlns="">
          <p:sp>
            <p:nvSpPr>
              <p:cNvPr id="74" name="内容占位符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8425" y="3749196"/>
                <a:ext cx="2194560" cy="540326"/>
              </a:xfrm>
              <a:prstGeom prst="rect">
                <a:avLst/>
              </a:prstGeom>
              <a:blipFill>
                <a:blip r:embed="rId22"/>
                <a:stretch>
                  <a:fillRect t="-1124" b="-3707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5" name="内容占位符 2"/>
              <p:cNvSpPr txBox="1">
                <a:spLocks/>
              </p:cNvSpPr>
              <p:nvPr/>
            </p:nvSpPr>
            <p:spPr>
              <a:xfrm>
                <a:off x="3627478" y="3757735"/>
                <a:ext cx="6094792" cy="540326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  <p:txBody>
              <a:bodyPr vert="horz" lIns="91440" tIns="45720" rIns="91440" bIns="45720" rtlCol="0">
                <a:noAutofit/>
              </a:bodyPr>
              <a:lstStyle>
                <a:lvl1pPr marL="2286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20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8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6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400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400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zh-CN" altLang="en-US" sz="2800" dirty="0"/>
                  <a:t>弹力方向变化了，</a:t>
                </a:r>
                <a14:m>
                  <m:oMath xmlns:m="http://schemas.openxmlformats.org/officeDocument/2006/math">
                    <m:r>
                      <a:rPr lang="zh-CN" altLang="en-US" sz="2800" i="1">
                        <a:latin typeface="Cambria Math" panose="02040503050406030204" pitchFamily="18" charset="0"/>
                      </a:rPr>
                      <m:t>𝜃</m:t>
                    </m:r>
                  </m:oMath>
                </a14:m>
                <a:r>
                  <a:rPr lang="zh-CN" altLang="en-US" sz="2800" dirty="0"/>
                  <a:t>的确定也不一样了</a:t>
                </a:r>
              </a:p>
            </p:txBody>
          </p:sp>
        </mc:Choice>
        <mc:Fallback xmlns="">
          <p:sp>
            <p:nvSpPr>
              <p:cNvPr id="75" name="内容占位符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27478" y="3757735"/>
                <a:ext cx="6094792" cy="540326"/>
              </a:xfrm>
              <a:prstGeom prst="rect">
                <a:avLst/>
              </a:prstGeom>
              <a:blipFill>
                <a:blip r:embed="rId23"/>
                <a:stretch>
                  <a:fillRect l="-1896" t="-7692" r="-1297" b="-27473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6" name="内容占位符 2"/>
              <p:cNvSpPr txBox="1">
                <a:spLocks/>
              </p:cNvSpPr>
              <p:nvPr/>
            </p:nvSpPr>
            <p:spPr>
              <a:xfrm>
                <a:off x="6912379" y="62511"/>
                <a:ext cx="5040419" cy="54032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lvl1pPr marL="2286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20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8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6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400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400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zh-CN" altLang="en-US" sz="2800" dirty="0"/>
                  <a:t>方法一、看夹角</a:t>
                </a:r>
                <a14:m>
                  <m:oMath xmlns:m="http://schemas.openxmlformats.org/officeDocument/2006/math">
                    <m:r>
                      <a:rPr lang="zh-CN" altLang="en-US" sz="2800" i="1">
                        <a:latin typeface="Cambria Math" panose="02040503050406030204" pitchFamily="18" charset="0"/>
                      </a:rPr>
                      <m:t>𝜃</m:t>
                    </m:r>
                  </m:oMath>
                </a14:m>
                <a:r>
                  <a:rPr lang="zh-CN" altLang="en-US" sz="2800" dirty="0"/>
                  <a:t>（功的定义）</a:t>
                </a:r>
              </a:p>
            </p:txBody>
          </p:sp>
        </mc:Choice>
        <mc:Fallback xmlns="">
          <p:sp>
            <p:nvSpPr>
              <p:cNvPr id="76" name="内容占位符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12379" y="62511"/>
                <a:ext cx="5040419" cy="540326"/>
              </a:xfrm>
              <a:prstGeom prst="rect">
                <a:avLst/>
              </a:prstGeom>
              <a:blipFill>
                <a:blip r:embed="rId24"/>
                <a:stretch>
                  <a:fillRect l="-2539" t="-8989" r="-1451" b="-2921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7" name="内容占位符 2"/>
          <p:cNvSpPr txBox="1">
            <a:spLocks/>
          </p:cNvSpPr>
          <p:nvPr/>
        </p:nvSpPr>
        <p:spPr>
          <a:xfrm>
            <a:off x="6983460" y="4528171"/>
            <a:ext cx="2747973" cy="1002508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800" dirty="0">
                <a:solidFill>
                  <a:schemeClr val="bg1"/>
                </a:solidFill>
              </a:rPr>
              <a:t>方法二、看长短（功能原理）</a:t>
            </a:r>
          </a:p>
        </p:txBody>
      </p:sp>
      <p:sp>
        <p:nvSpPr>
          <p:cNvPr id="78" name="内容占位符 2"/>
          <p:cNvSpPr txBox="1">
            <a:spLocks/>
          </p:cNvSpPr>
          <p:nvPr/>
        </p:nvSpPr>
        <p:spPr>
          <a:xfrm>
            <a:off x="6983459" y="5680431"/>
            <a:ext cx="2747973" cy="1002508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800" dirty="0">
                <a:solidFill>
                  <a:schemeClr val="bg1"/>
                </a:solidFill>
              </a:rPr>
              <a:t>功能原理：负功</a:t>
            </a:r>
            <a:r>
              <a:rPr lang="en-US" altLang="zh-CN" sz="2800" dirty="0">
                <a:solidFill>
                  <a:schemeClr val="bg1"/>
                </a:solidFill>
              </a:rPr>
              <a:t>E</a:t>
            </a:r>
            <a:r>
              <a:rPr lang="en-US" altLang="zh-CN" sz="2800" baseline="-25000" dirty="0">
                <a:solidFill>
                  <a:schemeClr val="bg1"/>
                </a:solidFill>
              </a:rPr>
              <a:t>P</a:t>
            </a:r>
            <a:r>
              <a:rPr lang="zh-CN" altLang="en-US" sz="2800" dirty="0">
                <a:solidFill>
                  <a:schemeClr val="bg1"/>
                </a:solidFill>
              </a:rPr>
              <a:t>增，正功</a:t>
            </a:r>
            <a:r>
              <a:rPr lang="en-US" altLang="zh-CN" sz="2800" dirty="0">
                <a:solidFill>
                  <a:schemeClr val="bg1"/>
                </a:solidFill>
              </a:rPr>
              <a:t>E</a:t>
            </a:r>
            <a:r>
              <a:rPr lang="en-US" altLang="zh-CN" sz="2800" baseline="-25000" dirty="0">
                <a:solidFill>
                  <a:schemeClr val="bg1"/>
                </a:solidFill>
              </a:rPr>
              <a:t>P</a:t>
            </a:r>
            <a:r>
              <a:rPr lang="zh-CN" altLang="en-US" sz="2800" dirty="0">
                <a:solidFill>
                  <a:schemeClr val="bg1"/>
                </a:solidFill>
              </a:rPr>
              <a:t>减</a:t>
            </a:r>
          </a:p>
        </p:txBody>
      </p:sp>
      <p:sp>
        <p:nvSpPr>
          <p:cNvPr id="79" name="内容占位符 2"/>
          <p:cNvSpPr txBox="1">
            <a:spLocks/>
          </p:cNvSpPr>
          <p:nvPr/>
        </p:nvSpPr>
        <p:spPr>
          <a:xfrm>
            <a:off x="4204520" y="1168646"/>
            <a:ext cx="3822679" cy="536421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800" dirty="0">
                <a:solidFill>
                  <a:schemeClr val="bg1"/>
                </a:solidFill>
              </a:rPr>
              <a:t>变的更短，</a:t>
            </a:r>
            <a:r>
              <a:rPr lang="en-US" altLang="zh-CN" sz="2800" dirty="0">
                <a:solidFill>
                  <a:schemeClr val="bg1"/>
                </a:solidFill>
              </a:rPr>
              <a:t> E</a:t>
            </a:r>
            <a:r>
              <a:rPr lang="en-US" altLang="zh-CN" sz="2800" baseline="-25000" dirty="0">
                <a:solidFill>
                  <a:schemeClr val="bg1"/>
                </a:solidFill>
              </a:rPr>
              <a:t>P</a:t>
            </a:r>
            <a:r>
              <a:rPr lang="zh-CN" altLang="en-US" sz="2800" dirty="0">
                <a:solidFill>
                  <a:schemeClr val="bg1"/>
                </a:solidFill>
              </a:rPr>
              <a:t>增，负功</a:t>
            </a:r>
          </a:p>
        </p:txBody>
      </p:sp>
      <p:grpSp>
        <p:nvGrpSpPr>
          <p:cNvPr id="84" name="组合 83"/>
          <p:cNvGrpSpPr/>
          <p:nvPr/>
        </p:nvGrpSpPr>
        <p:grpSpPr>
          <a:xfrm>
            <a:off x="1033212" y="2061867"/>
            <a:ext cx="3746606" cy="2970012"/>
            <a:chOff x="1033212" y="2061867"/>
            <a:chExt cx="3746606" cy="2970012"/>
          </a:xfrm>
        </p:grpSpPr>
        <p:sp>
          <p:nvSpPr>
            <p:cNvPr id="80" name="内容占位符 2"/>
            <p:cNvSpPr txBox="1">
              <a:spLocks/>
            </p:cNvSpPr>
            <p:nvPr/>
          </p:nvSpPr>
          <p:spPr>
            <a:xfrm>
              <a:off x="1550046" y="4495458"/>
              <a:ext cx="3229772" cy="536421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0" hangingPunct="1">
                <a:lnSpc>
                  <a:spcPct val="110000"/>
                </a:lnSpc>
                <a:spcBef>
                  <a:spcPts val="700"/>
                </a:spcBef>
                <a:buClr>
                  <a:schemeClr val="tx2"/>
                </a:buClr>
                <a:buFont typeface="Arial" panose="020B0604020202020204" pitchFamily="34" charset="0"/>
                <a:buChar char="•"/>
                <a:defRPr sz="200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110000"/>
                </a:lnSpc>
                <a:spcBef>
                  <a:spcPts val="700"/>
                </a:spcBef>
                <a:buClr>
                  <a:schemeClr val="tx2"/>
                </a:buClr>
                <a:buFont typeface="Gill Sans MT" panose="020B0502020104020203" pitchFamily="34" charset="0"/>
                <a:buChar char="–"/>
                <a:defRPr sz="180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110000"/>
                </a:lnSpc>
                <a:spcBef>
                  <a:spcPts val="700"/>
                </a:spcBef>
                <a:buClr>
                  <a:schemeClr val="tx2"/>
                </a:buClr>
                <a:buFont typeface="Arial" panose="020B0604020202020204" pitchFamily="34" charset="0"/>
                <a:buChar char="•"/>
                <a:defRPr sz="160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110000"/>
                </a:lnSpc>
                <a:spcBef>
                  <a:spcPts val="700"/>
                </a:spcBef>
                <a:buClr>
                  <a:schemeClr val="tx2"/>
                </a:buClr>
                <a:buFont typeface="Gill Sans MT" panose="020B0502020104020203" pitchFamily="34" charset="0"/>
                <a:buChar char="–"/>
                <a:defRPr sz="140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110000"/>
                </a:lnSpc>
                <a:spcBef>
                  <a:spcPts val="700"/>
                </a:spcBef>
                <a:buClr>
                  <a:schemeClr val="tx2"/>
                </a:buClr>
                <a:buFont typeface="Arial" panose="020B0604020202020204" pitchFamily="34" charset="0"/>
                <a:buChar char="•"/>
                <a:defRPr sz="140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110000"/>
                </a:lnSpc>
                <a:spcBef>
                  <a:spcPts val="700"/>
                </a:spcBef>
                <a:buClr>
                  <a:schemeClr val="tx2"/>
                </a:buClr>
                <a:buFont typeface="Gill Sans MT" panose="020B0502020104020203" pitchFamily="34" charset="0"/>
                <a:buChar char="–"/>
                <a:defRPr sz="140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110000"/>
                </a:lnSpc>
                <a:spcBef>
                  <a:spcPts val="700"/>
                </a:spcBef>
                <a:buClr>
                  <a:schemeClr val="tx2"/>
                </a:buClr>
                <a:buFont typeface="Arial" panose="020B0604020202020204" pitchFamily="34" charset="0"/>
                <a:buChar char="•"/>
                <a:defRPr sz="140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110000"/>
                </a:lnSpc>
                <a:spcBef>
                  <a:spcPts val="700"/>
                </a:spcBef>
                <a:buClr>
                  <a:schemeClr val="tx2"/>
                </a:buClr>
                <a:buFont typeface="Gill Sans MT" panose="020B0502020104020203" pitchFamily="34" charset="0"/>
                <a:buChar char="–"/>
                <a:defRPr sz="1400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110000"/>
                </a:lnSpc>
                <a:spcBef>
                  <a:spcPts val="700"/>
                </a:spcBef>
                <a:buClr>
                  <a:schemeClr val="tx2"/>
                </a:buClr>
                <a:buFont typeface="Arial" panose="020B0604020202020204" pitchFamily="34" charset="0"/>
                <a:buChar char="•"/>
                <a:defRPr sz="1400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zh-CN" altLang="en-US" sz="2800" dirty="0">
                  <a:solidFill>
                    <a:schemeClr val="bg1"/>
                  </a:solidFill>
                </a:rPr>
                <a:t>恢复，</a:t>
              </a:r>
              <a:r>
                <a:rPr lang="en-US" altLang="zh-CN" sz="2800" dirty="0">
                  <a:solidFill>
                    <a:schemeClr val="bg1"/>
                  </a:solidFill>
                </a:rPr>
                <a:t> E</a:t>
              </a:r>
              <a:r>
                <a:rPr lang="en-US" altLang="zh-CN" sz="2800" baseline="-25000" dirty="0">
                  <a:solidFill>
                    <a:schemeClr val="bg1"/>
                  </a:solidFill>
                </a:rPr>
                <a:t>P</a:t>
              </a:r>
              <a:r>
                <a:rPr lang="zh-CN" altLang="en-US" sz="2800" dirty="0">
                  <a:solidFill>
                    <a:schemeClr val="bg1"/>
                  </a:solidFill>
                </a:rPr>
                <a:t>减，正功</a:t>
              </a:r>
            </a:p>
          </p:txBody>
        </p:sp>
        <p:cxnSp>
          <p:nvCxnSpPr>
            <p:cNvPr id="82" name="肘形连接符 81"/>
            <p:cNvCxnSpPr>
              <a:stCxn id="80" idx="1"/>
              <a:endCxn id="56" idx="1"/>
            </p:cNvCxnSpPr>
            <p:nvPr/>
          </p:nvCxnSpPr>
          <p:spPr>
            <a:xfrm rot="10800000">
              <a:off x="1033212" y="2061867"/>
              <a:ext cx="516835" cy="2701803"/>
            </a:xfrm>
            <a:prstGeom prst="bentConnector3">
              <a:avLst>
                <a:gd name="adj1" fmla="val 144231"/>
              </a:avLst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6" name="组合 85"/>
          <p:cNvGrpSpPr/>
          <p:nvPr/>
        </p:nvGrpSpPr>
        <p:grpSpPr>
          <a:xfrm>
            <a:off x="1096686" y="3398808"/>
            <a:ext cx="2264487" cy="3232357"/>
            <a:chOff x="770452" y="2047907"/>
            <a:chExt cx="2264487" cy="3232357"/>
          </a:xfrm>
        </p:grpSpPr>
        <p:sp>
          <p:nvSpPr>
            <p:cNvPr id="87" name="内容占位符 2"/>
            <p:cNvSpPr txBox="1">
              <a:spLocks/>
            </p:cNvSpPr>
            <p:nvPr/>
          </p:nvSpPr>
          <p:spPr>
            <a:xfrm>
              <a:off x="919824" y="3859793"/>
              <a:ext cx="2115115" cy="1420471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0" hangingPunct="1">
                <a:lnSpc>
                  <a:spcPct val="110000"/>
                </a:lnSpc>
                <a:spcBef>
                  <a:spcPts val="700"/>
                </a:spcBef>
                <a:buClr>
                  <a:schemeClr val="tx2"/>
                </a:buClr>
                <a:buFont typeface="Arial" panose="020B0604020202020204" pitchFamily="34" charset="0"/>
                <a:buChar char="•"/>
                <a:defRPr sz="200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110000"/>
                </a:lnSpc>
                <a:spcBef>
                  <a:spcPts val="700"/>
                </a:spcBef>
                <a:buClr>
                  <a:schemeClr val="tx2"/>
                </a:buClr>
                <a:buFont typeface="Gill Sans MT" panose="020B0502020104020203" pitchFamily="34" charset="0"/>
                <a:buChar char="–"/>
                <a:defRPr sz="180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110000"/>
                </a:lnSpc>
                <a:spcBef>
                  <a:spcPts val="700"/>
                </a:spcBef>
                <a:buClr>
                  <a:schemeClr val="tx2"/>
                </a:buClr>
                <a:buFont typeface="Arial" panose="020B0604020202020204" pitchFamily="34" charset="0"/>
                <a:buChar char="•"/>
                <a:defRPr sz="160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110000"/>
                </a:lnSpc>
                <a:spcBef>
                  <a:spcPts val="700"/>
                </a:spcBef>
                <a:buClr>
                  <a:schemeClr val="tx2"/>
                </a:buClr>
                <a:buFont typeface="Gill Sans MT" panose="020B0502020104020203" pitchFamily="34" charset="0"/>
                <a:buChar char="–"/>
                <a:defRPr sz="140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110000"/>
                </a:lnSpc>
                <a:spcBef>
                  <a:spcPts val="700"/>
                </a:spcBef>
                <a:buClr>
                  <a:schemeClr val="tx2"/>
                </a:buClr>
                <a:buFont typeface="Arial" panose="020B0604020202020204" pitchFamily="34" charset="0"/>
                <a:buChar char="•"/>
                <a:defRPr sz="140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110000"/>
                </a:lnSpc>
                <a:spcBef>
                  <a:spcPts val="700"/>
                </a:spcBef>
                <a:buClr>
                  <a:schemeClr val="tx2"/>
                </a:buClr>
                <a:buFont typeface="Gill Sans MT" panose="020B0502020104020203" pitchFamily="34" charset="0"/>
                <a:buChar char="–"/>
                <a:defRPr sz="140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110000"/>
                </a:lnSpc>
                <a:spcBef>
                  <a:spcPts val="700"/>
                </a:spcBef>
                <a:buClr>
                  <a:schemeClr val="tx2"/>
                </a:buClr>
                <a:buFont typeface="Arial" panose="020B0604020202020204" pitchFamily="34" charset="0"/>
                <a:buChar char="•"/>
                <a:defRPr sz="140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110000"/>
                </a:lnSpc>
                <a:spcBef>
                  <a:spcPts val="700"/>
                </a:spcBef>
                <a:buClr>
                  <a:schemeClr val="tx2"/>
                </a:buClr>
                <a:buFont typeface="Gill Sans MT" panose="020B0502020104020203" pitchFamily="34" charset="0"/>
                <a:buChar char="–"/>
                <a:defRPr sz="1400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110000"/>
                </a:lnSpc>
                <a:spcBef>
                  <a:spcPts val="700"/>
                </a:spcBef>
                <a:buClr>
                  <a:schemeClr val="tx2"/>
                </a:buClr>
                <a:buFont typeface="Arial" panose="020B0604020202020204" pitchFamily="34" charset="0"/>
                <a:buChar char="•"/>
                <a:defRPr sz="1400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zh-CN" altLang="en-US" sz="2800" dirty="0">
                  <a:solidFill>
                    <a:schemeClr val="bg1"/>
                  </a:solidFill>
                </a:rPr>
                <a:t>伸长并越来越长，</a:t>
              </a:r>
              <a:r>
                <a:rPr lang="en-US" altLang="zh-CN" sz="2800" dirty="0">
                  <a:solidFill>
                    <a:schemeClr val="bg1"/>
                  </a:solidFill>
                </a:rPr>
                <a:t> E</a:t>
              </a:r>
              <a:r>
                <a:rPr lang="en-US" altLang="zh-CN" sz="2800" baseline="-25000" dirty="0">
                  <a:solidFill>
                    <a:schemeClr val="bg1"/>
                  </a:solidFill>
                </a:rPr>
                <a:t>P</a:t>
              </a:r>
              <a:r>
                <a:rPr lang="zh-CN" altLang="en-US" sz="2800" dirty="0">
                  <a:solidFill>
                    <a:schemeClr val="bg1"/>
                  </a:solidFill>
                </a:rPr>
                <a:t>增，负功</a:t>
              </a:r>
            </a:p>
          </p:txBody>
        </p:sp>
        <p:cxnSp>
          <p:nvCxnSpPr>
            <p:cNvPr id="88" name="肘形连接符 87"/>
            <p:cNvCxnSpPr>
              <a:stCxn id="87" idx="1"/>
              <a:endCxn id="70" idx="1"/>
            </p:cNvCxnSpPr>
            <p:nvPr/>
          </p:nvCxnSpPr>
          <p:spPr>
            <a:xfrm rot="10800000">
              <a:off x="770452" y="2047907"/>
              <a:ext cx="149372" cy="2522123"/>
            </a:xfrm>
            <a:prstGeom prst="bentConnector3">
              <a:avLst>
                <a:gd name="adj1" fmla="val 253041"/>
              </a:avLst>
            </a:prstGeom>
            <a:ln w="38100">
              <a:solidFill>
                <a:srgbClr val="00B0F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3" name="内容占位符 2"/>
          <p:cNvSpPr txBox="1">
            <a:spLocks/>
          </p:cNvSpPr>
          <p:nvPr/>
        </p:nvSpPr>
        <p:spPr>
          <a:xfrm>
            <a:off x="9875522" y="5527962"/>
            <a:ext cx="1962074" cy="1002508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800" dirty="0">
                <a:solidFill>
                  <a:schemeClr val="bg1"/>
                </a:solidFill>
              </a:rPr>
              <a:t>选弹性势能的原因</a:t>
            </a:r>
            <a:r>
              <a:rPr lang="en-US" altLang="zh-CN" sz="2800" dirty="0">
                <a:solidFill>
                  <a:schemeClr val="bg1"/>
                </a:solidFill>
              </a:rPr>
              <a:t>……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grpSp>
        <p:nvGrpSpPr>
          <p:cNvPr id="94" name="组合 93"/>
          <p:cNvGrpSpPr/>
          <p:nvPr/>
        </p:nvGrpSpPr>
        <p:grpSpPr>
          <a:xfrm>
            <a:off x="3627478" y="2952581"/>
            <a:ext cx="3488217" cy="3686385"/>
            <a:chOff x="839076" y="1645653"/>
            <a:chExt cx="3488217" cy="3686385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5" name="内容占位符 2"/>
                <p:cNvSpPr txBox="1">
                  <a:spLocks/>
                </p:cNvSpPr>
                <p:nvPr/>
              </p:nvSpPr>
              <p:spPr>
                <a:xfrm>
                  <a:off x="839076" y="3911567"/>
                  <a:ext cx="3488217" cy="1420471"/>
                </a:xfrm>
                <a:prstGeom prst="rect">
                  <a:avLst/>
                </a:prstGeom>
                <a:solidFill>
                  <a:schemeClr val="accent5">
                    <a:lumMod val="75000"/>
                  </a:schemeClr>
                </a:solidFill>
              </p:spPr>
              <p:txBody>
                <a:bodyPr vert="horz" lIns="91440" tIns="45720" rIns="91440" bIns="45720" rtlCol="0">
                  <a:noAutofit/>
                </a:bodyPr>
                <a:lstStyle>
                  <a:lvl1pPr marL="2286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20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858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8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6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400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400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indent="0">
                    <a:buNone/>
                  </a:pPr>
                  <a:r>
                    <a:rPr lang="zh-CN" altLang="en-US" sz="2800" dirty="0">
                      <a:solidFill>
                        <a:schemeClr val="bg1"/>
                      </a:solidFill>
                    </a:rPr>
                    <a:t>一共有</a:t>
                  </a:r>
                  <a:r>
                    <a:rPr lang="en-US" altLang="zh-CN" sz="2800" dirty="0">
                      <a:solidFill>
                        <a:schemeClr val="bg1"/>
                      </a:solidFill>
                    </a:rPr>
                    <a:t>3</a:t>
                  </a:r>
                  <a:r>
                    <a:rPr lang="zh-CN" altLang="en-US" sz="2800" dirty="0">
                      <a:solidFill>
                        <a:schemeClr val="bg1"/>
                      </a:solidFill>
                    </a:rPr>
                    <a:t>个状态的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en-US" altLang="zh-CN" sz="280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8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altLang="zh-CN" sz="28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𝑝</m:t>
                          </m:r>
                          <m:r>
                            <a:rPr lang="en-US" altLang="zh-CN" sz="28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altLang="zh-CN" sz="28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altLang="zh-CN" sz="28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8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altLang="zh-CN" sz="28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𝑝</m:t>
                          </m:r>
                          <m:r>
                            <a:rPr lang="en-US" altLang="zh-CN" sz="28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sub>
                      </m:sSub>
                      <m:r>
                        <a:rPr lang="en-US" altLang="zh-CN" sz="28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altLang="zh-CN" sz="28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8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altLang="zh-CN" sz="28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𝑝</m:t>
                          </m:r>
                          <m:r>
                            <a:rPr lang="en-US" altLang="zh-CN" sz="28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?</m:t>
                          </m:r>
                        </m:sub>
                      </m:sSub>
                    </m:oMath>
                  </a14:m>
                  <a:r>
                    <a:rPr lang="en-US" altLang="zh-CN" sz="2800" dirty="0">
                      <a:solidFill>
                        <a:schemeClr val="bg1"/>
                      </a:solidFill>
                    </a:rPr>
                    <a:t>=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en-US" altLang="zh-CN" sz="28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8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</m:e>
                        <m:sub>
                          <m:r>
                            <a:rPr lang="en-US" altLang="zh-CN" sz="28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𝒑</m:t>
                          </m:r>
                          <m:r>
                            <a:rPr lang="en-US" altLang="zh-CN" sz="2800" b="1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</m:oMath>
                  </a14:m>
                  <a:endParaRPr lang="zh-CN" altLang="en-US" sz="2800" b="1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95" name="内容占位符 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9076" y="3911567"/>
                  <a:ext cx="3488217" cy="1420471"/>
                </a:xfrm>
                <a:prstGeom prst="rect">
                  <a:avLst/>
                </a:prstGeom>
                <a:blipFill>
                  <a:blip r:embed="rId25"/>
                  <a:stretch>
                    <a:fillRect l="-3497" t="-3433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96" name="肘形连接符 95"/>
            <p:cNvCxnSpPr>
              <a:stCxn id="95" idx="1"/>
              <a:endCxn id="61" idx="2"/>
            </p:cNvCxnSpPr>
            <p:nvPr/>
          </p:nvCxnSpPr>
          <p:spPr>
            <a:xfrm rot="10800000" flipH="1">
              <a:off x="839076" y="1645653"/>
              <a:ext cx="2584604" cy="2976150"/>
            </a:xfrm>
            <a:prstGeom prst="bentConnector4">
              <a:avLst>
                <a:gd name="adj1" fmla="val -8845"/>
                <a:gd name="adj2" fmla="val 61932"/>
              </a:avLst>
            </a:prstGeom>
            <a:ln w="38100">
              <a:solidFill>
                <a:srgbClr val="00B0F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108" name="墨迹 107"/>
              <p14:cNvContentPartPr/>
              <p14:nvPr/>
            </p14:nvContentPartPr>
            <p14:xfrm>
              <a:off x="10548851" y="931058"/>
              <a:ext cx="665280" cy="1147320"/>
            </p14:xfrm>
          </p:contentPart>
        </mc:Choice>
        <mc:Fallback xmlns="">
          <p:pic>
            <p:nvPicPr>
              <p:cNvPr id="108" name="墨迹 107"/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10536971" y="919178"/>
                <a:ext cx="689040" cy="1171080"/>
              </a:xfrm>
              <a:prstGeom prst="rect">
                <a:avLst/>
              </a:prstGeom>
            </p:spPr>
          </p:pic>
        </mc:Fallback>
      </mc:AlternateContent>
      <p:cxnSp>
        <p:nvCxnSpPr>
          <p:cNvPr id="4" name="直接箭头连接符 3"/>
          <p:cNvCxnSpPr/>
          <p:nvPr/>
        </p:nvCxnSpPr>
        <p:spPr>
          <a:xfrm flipV="1">
            <a:off x="10075025" y="2901338"/>
            <a:ext cx="358190" cy="307376"/>
          </a:xfrm>
          <a:prstGeom prst="straightConnector1">
            <a:avLst/>
          </a:prstGeom>
          <a:ln w="28575">
            <a:solidFill>
              <a:schemeClr val="tx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8316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5" grpId="0"/>
      <p:bldP spid="56" grpId="0"/>
      <p:bldP spid="57" grpId="0"/>
      <p:bldP spid="61" grpId="0"/>
      <p:bldP spid="70" grpId="0"/>
      <p:bldP spid="74" grpId="0"/>
      <p:bldP spid="75" grpId="0" animBg="1"/>
      <p:bldP spid="77" grpId="0" animBg="1"/>
      <p:bldP spid="78" grpId="0" animBg="1"/>
      <p:bldP spid="79" grpId="0" animBg="1"/>
      <p:bldP spid="9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17YASW5-166.TIF"/>
          <p:cNvPicPr/>
          <p:nvPr/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5522" y="851507"/>
            <a:ext cx="1828799" cy="3944937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内容占位符 2"/>
          <p:cNvSpPr>
            <a:spLocks noGrp="1"/>
          </p:cNvSpPr>
          <p:nvPr>
            <p:ph idx="1"/>
          </p:nvPr>
        </p:nvSpPr>
        <p:spPr>
          <a:xfrm>
            <a:off x="1030777" y="83128"/>
            <a:ext cx="10963999" cy="54032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sz="2800" dirty="0"/>
              <a:t>换个角度看本题：从弹簧与杆垂直位置到</a:t>
            </a:r>
            <a:r>
              <a:rPr lang="en-US" altLang="zh-CN" sz="2800" dirty="0"/>
              <a:t>N</a:t>
            </a:r>
            <a:r>
              <a:rPr lang="zh-CN" altLang="en-US" sz="2800" dirty="0"/>
              <a:t>的过程中动能最大的位置</a:t>
            </a:r>
          </a:p>
        </p:txBody>
      </p:sp>
      <p:sp>
        <p:nvSpPr>
          <p:cNvPr id="6" name="内容占位符 2"/>
          <p:cNvSpPr txBox="1">
            <a:spLocks/>
          </p:cNvSpPr>
          <p:nvPr/>
        </p:nvSpPr>
        <p:spPr>
          <a:xfrm>
            <a:off x="1030776" y="668626"/>
            <a:ext cx="4995951" cy="54032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800" dirty="0"/>
              <a:t>方法：动能定理</a:t>
            </a:r>
            <a:r>
              <a:rPr lang="en-US" altLang="zh-CN" sz="2800" dirty="0"/>
              <a:t>—</a:t>
            </a:r>
            <a:r>
              <a:rPr lang="zh-CN" altLang="en-US" sz="2800" dirty="0"/>
              <a:t>合外力的功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3990109" y="623454"/>
            <a:ext cx="3283528" cy="1134140"/>
            <a:chOff x="3990109" y="623454"/>
            <a:chExt cx="3283528" cy="1134140"/>
          </a:xfrm>
        </p:grpSpPr>
        <p:sp>
          <p:nvSpPr>
            <p:cNvPr id="2" name="矩形 1"/>
            <p:cNvSpPr/>
            <p:nvPr/>
          </p:nvSpPr>
          <p:spPr>
            <a:xfrm>
              <a:off x="3990109" y="623454"/>
              <a:ext cx="681644" cy="681644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矩形标注 2"/>
            <p:cNvSpPr/>
            <p:nvPr/>
          </p:nvSpPr>
          <p:spPr>
            <a:xfrm>
              <a:off x="6143106" y="813550"/>
              <a:ext cx="1130531" cy="944044"/>
            </a:xfrm>
            <a:prstGeom prst="wedgeRectCallout">
              <a:avLst>
                <a:gd name="adj1" fmla="val -204656"/>
                <a:gd name="adj2" fmla="val 1743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/>
                <a:t>莫大意，所有的力都得分析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9513344" y="2135148"/>
            <a:ext cx="1928995" cy="1404814"/>
            <a:chOff x="8862466" y="1361519"/>
            <a:chExt cx="1928995" cy="1404814"/>
          </a:xfrm>
        </p:grpSpPr>
        <p:grpSp>
          <p:nvGrpSpPr>
            <p:cNvPr id="14" name="组合 13"/>
            <p:cNvGrpSpPr/>
            <p:nvPr/>
          </p:nvGrpSpPr>
          <p:grpSpPr>
            <a:xfrm>
              <a:off x="9319591" y="1730851"/>
              <a:ext cx="587790" cy="1035482"/>
              <a:chOff x="8987080" y="1757594"/>
              <a:chExt cx="587790" cy="1035482"/>
            </a:xfrm>
          </p:grpSpPr>
          <p:cxnSp>
            <p:nvCxnSpPr>
              <p:cNvPr id="12" name="直接箭头连接符 11"/>
              <p:cNvCxnSpPr/>
              <p:nvPr/>
            </p:nvCxnSpPr>
            <p:spPr>
              <a:xfrm>
                <a:off x="9543011" y="1757594"/>
                <a:ext cx="0" cy="1035482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3" name="矩形 12"/>
                  <p:cNvSpPr/>
                  <p:nvPr/>
                </p:nvSpPr>
                <p:spPr>
                  <a:xfrm>
                    <a:off x="8987080" y="2383411"/>
                    <a:ext cx="587790" cy="369332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𝑚𝑔</m:t>
                          </m:r>
                        </m:oMath>
                      </m:oMathPara>
                    </a14:m>
                    <a:endParaRPr lang="zh-CN" altLang="en-US" dirty="0"/>
                  </a:p>
                </p:txBody>
              </p:sp>
            </mc:Choice>
            <mc:Fallback xmlns="">
              <p:sp>
                <p:nvSpPr>
                  <p:cNvPr id="13" name="矩形 12"/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8987080" y="2383411"/>
                    <a:ext cx="587790" cy="369332"/>
                  </a:xfrm>
                  <a:prstGeom prst="rect">
                    <a:avLst/>
                  </a:prstGeom>
                  <a:blipFill>
                    <a:blip r:embed="rId4"/>
                    <a:stretch>
                      <a:fillRect b="-8333"/>
                    </a:stretch>
                  </a:blipFill>
                </p:spPr>
                <p:txBody>
                  <a:bodyPr/>
                  <a:lstStyle/>
                  <a:p>
                    <a:r>
                      <a:rPr lang="zh-CN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15" name="组合 14"/>
            <p:cNvGrpSpPr/>
            <p:nvPr/>
          </p:nvGrpSpPr>
          <p:grpSpPr>
            <a:xfrm>
              <a:off x="8862466" y="1761202"/>
              <a:ext cx="1013058" cy="840815"/>
              <a:chOff x="10144363" y="1239854"/>
              <a:chExt cx="1013058" cy="840815"/>
            </a:xfrm>
          </p:grpSpPr>
          <p:cxnSp>
            <p:nvCxnSpPr>
              <p:cNvPr id="16" name="直接箭头连接符 15"/>
              <p:cNvCxnSpPr/>
              <p:nvPr/>
            </p:nvCxnSpPr>
            <p:spPr>
              <a:xfrm flipH="1">
                <a:off x="10493939" y="1239854"/>
                <a:ext cx="663482" cy="502564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7" name="矩形 16"/>
                  <p:cNvSpPr/>
                  <p:nvPr/>
                </p:nvSpPr>
                <p:spPr>
                  <a:xfrm>
                    <a:off x="10144363" y="1636252"/>
                    <a:ext cx="630237" cy="444417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altLang="zh-CN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zh-CN" altLang="en-US" i="1">
                                  <a:latin typeface="Cambria Math" panose="02040503050406030204" pitchFamily="18" charset="0"/>
                                </a:rPr>
                                <m:t>弹</m:t>
                              </m:r>
                            </m:sub>
                          </m:sSub>
                        </m:oMath>
                      </m:oMathPara>
                    </a14:m>
                    <a:endParaRPr lang="zh-CN" altLang="en-US" dirty="0"/>
                  </a:p>
                </p:txBody>
              </p:sp>
            </mc:Choice>
            <mc:Fallback xmlns="">
              <p:sp>
                <p:nvSpPr>
                  <p:cNvPr id="17" name="矩形 16"/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0144363" y="1636252"/>
                    <a:ext cx="630237" cy="444417"/>
                  </a:xfrm>
                  <a:prstGeom prst="rect">
                    <a:avLst/>
                  </a:prstGeom>
                  <a:blipFill>
                    <a:blip r:embed="rId5"/>
                    <a:stretch>
                      <a:fillRect b="-15068"/>
                    </a:stretch>
                  </a:blipFill>
                </p:spPr>
                <p:txBody>
                  <a:bodyPr/>
                  <a:lstStyle/>
                  <a:p>
                    <a:r>
                      <a:rPr lang="zh-CN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20" name="组合 19"/>
            <p:cNvGrpSpPr/>
            <p:nvPr/>
          </p:nvGrpSpPr>
          <p:grpSpPr>
            <a:xfrm>
              <a:off x="9875523" y="1361519"/>
              <a:ext cx="915938" cy="369332"/>
              <a:chOff x="11137849" y="926906"/>
              <a:chExt cx="915938" cy="369332"/>
            </a:xfrm>
          </p:grpSpPr>
          <p:cxnSp>
            <p:nvCxnSpPr>
              <p:cNvPr id="21" name="直接箭头连接符 20"/>
              <p:cNvCxnSpPr/>
              <p:nvPr/>
            </p:nvCxnSpPr>
            <p:spPr>
              <a:xfrm>
                <a:off x="11137849" y="1296238"/>
                <a:ext cx="587789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2" name="矩形 21"/>
                  <p:cNvSpPr/>
                  <p:nvPr/>
                </p:nvSpPr>
                <p:spPr>
                  <a:xfrm>
                    <a:off x="11631043" y="926906"/>
                    <a:ext cx="422744" cy="369332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oMath>
                      </m:oMathPara>
                    </a14:m>
                    <a:endParaRPr lang="zh-CN" altLang="en-US" dirty="0"/>
                  </a:p>
                </p:txBody>
              </p:sp>
            </mc:Choice>
            <mc:Fallback xmlns="">
              <p:sp>
                <p:nvSpPr>
                  <p:cNvPr id="22" name="矩形 21"/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1631043" y="926906"/>
                    <a:ext cx="422744" cy="369332"/>
                  </a:xfrm>
                  <a:prstGeom prst="rect">
                    <a:avLst/>
                  </a:prstGeom>
                  <a:blipFill>
                    <a:blip r:embed="rId6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zh-CN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内容占位符 2"/>
              <p:cNvSpPr txBox="1">
                <a:spLocks/>
              </p:cNvSpPr>
              <p:nvPr/>
            </p:nvSpPr>
            <p:spPr>
              <a:xfrm>
                <a:off x="1030777" y="1264241"/>
                <a:ext cx="2302628" cy="67532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lvl1pPr marL="2286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20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8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6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400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400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en-US" altLang="zh-CN" sz="2800" dirty="0"/>
                  <a:t>mg</a:t>
                </a:r>
                <a:r>
                  <a:rPr lang="zh-CN" altLang="en-US" sz="2800" dirty="0"/>
                  <a:t>和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800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zh-CN" altLang="en-US" sz="2800" i="1">
                            <a:latin typeface="Cambria Math" panose="02040503050406030204" pitchFamily="18" charset="0"/>
                          </a:rPr>
                          <m:t>弹</m:t>
                        </m:r>
                      </m:sub>
                    </m:sSub>
                  </m:oMath>
                </a14:m>
                <a:r>
                  <a:rPr lang="zh-CN" altLang="en-US" sz="2800" dirty="0"/>
                  <a:t>做功</a:t>
                </a:r>
              </a:p>
            </p:txBody>
          </p:sp>
        </mc:Choice>
        <mc:Fallback xmlns="">
          <p:sp>
            <p:nvSpPr>
              <p:cNvPr id="32" name="内容占位符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0777" y="1264241"/>
                <a:ext cx="2302628" cy="675329"/>
              </a:xfrm>
              <a:prstGeom prst="rect">
                <a:avLst/>
              </a:prstGeom>
              <a:blipFill>
                <a:blip r:embed="rId7"/>
                <a:stretch>
                  <a:fillRect l="-5291" t="-901" r="-3439" b="-991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内容占位符 2"/>
              <p:cNvSpPr txBox="1">
                <a:spLocks/>
              </p:cNvSpPr>
              <p:nvPr/>
            </p:nvSpPr>
            <p:spPr>
              <a:xfrm>
                <a:off x="3451122" y="1444416"/>
                <a:ext cx="1935525" cy="49515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lvl1pPr marL="2286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20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8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6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400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400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2800" b="0" i="1" smtClean="0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en-US" altLang="zh-CN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n-US" altLang="zh-CN" sz="2800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altLang="zh-CN" sz="28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</m:acc>
                      <m:r>
                        <a:rPr lang="en-US" altLang="zh-CN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acc>
                        <m:accPr>
                          <m:chr m:val="⃗"/>
                          <m:ctrlPr>
                            <a:rPr lang="en-US" altLang="zh-CN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altLang="zh-CN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𝑆</m:t>
                          </m:r>
                        </m:e>
                      </m:acc>
                    </m:oMath>
                  </m:oMathPara>
                </a14:m>
                <a:endParaRPr lang="zh-CN" altLang="en-US" sz="2800" dirty="0"/>
              </a:p>
            </p:txBody>
          </p:sp>
        </mc:Choice>
        <mc:Fallback xmlns="">
          <p:sp>
            <p:nvSpPr>
              <p:cNvPr id="33" name="内容占位符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1122" y="1444416"/>
                <a:ext cx="1935525" cy="495154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矩形标注 33"/>
              <p:cNvSpPr/>
              <p:nvPr/>
            </p:nvSpPr>
            <p:spPr>
              <a:xfrm>
                <a:off x="7298576" y="1880556"/>
                <a:ext cx="1348202" cy="392658"/>
              </a:xfrm>
              <a:prstGeom prst="wedgeRectCallout">
                <a:avLst>
                  <a:gd name="adj1" fmla="val -214957"/>
                  <a:gd name="adj2" fmla="val -73589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altLang="zh-CN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𝑆</m:t>
                        </m:r>
                      </m:e>
                    </m:acc>
                  </m:oMath>
                </a14:m>
                <a:r>
                  <a:rPr lang="zh-CN" altLang="en-US" dirty="0"/>
                  <a:t>是相同的</a:t>
                </a:r>
              </a:p>
            </p:txBody>
          </p:sp>
        </mc:Choice>
        <mc:Fallback xmlns="">
          <p:sp>
            <p:nvSpPr>
              <p:cNvPr id="34" name="矩形标注 3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98576" y="1880556"/>
                <a:ext cx="1348202" cy="392658"/>
              </a:xfrm>
              <a:prstGeom prst="wedgeRectCallout">
                <a:avLst>
                  <a:gd name="adj1" fmla="val -214957"/>
                  <a:gd name="adj2" fmla="val -73589"/>
                </a:avLst>
              </a:prstGeom>
              <a:blipFill>
                <a:blip r:embed="rId9"/>
                <a:stretch>
                  <a:fillRect b="-1927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6" name="组合 55"/>
          <p:cNvGrpSpPr/>
          <p:nvPr/>
        </p:nvGrpSpPr>
        <p:grpSpPr>
          <a:xfrm>
            <a:off x="9066459" y="2342499"/>
            <a:ext cx="2079810" cy="1033147"/>
            <a:chOff x="8113989" y="1264241"/>
            <a:chExt cx="2079810" cy="1033147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3" name="矩形 52"/>
                <p:cNvSpPr/>
                <p:nvPr/>
              </p:nvSpPr>
              <p:spPr>
                <a:xfrm>
                  <a:off x="9452057" y="1852971"/>
                  <a:ext cx="741742" cy="444417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zh-CN" altLang="en-US" i="1">
                                <a:latin typeface="Cambria Math" panose="02040503050406030204" pitchFamily="18" charset="0"/>
                              </a:rPr>
                              <m:t>弹</m:t>
                            </m:r>
                            <m:r>
                              <a:rPr lang="en-US" altLang="zh-CN" b="0" i="1" smtClean="0">
                                <a:latin typeface="Cambria Math" panose="02040503050406030204" pitchFamily="18" charset="0"/>
                              </a:rPr>
                              <m:t>𝑦</m:t>
                            </m:r>
                          </m:sub>
                        </m:sSub>
                      </m:oMath>
                    </m:oMathPara>
                  </a14:m>
                  <a:endParaRPr lang="zh-CN" altLang="en-US" dirty="0"/>
                </a:p>
              </p:txBody>
            </p:sp>
          </mc:Choice>
          <mc:Fallback xmlns="">
            <p:sp>
              <p:nvSpPr>
                <p:cNvPr id="53" name="矩形 52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452057" y="1852971"/>
                  <a:ext cx="741742" cy="444417"/>
                </a:xfrm>
                <a:prstGeom prst="rect">
                  <a:avLst/>
                </a:prstGeom>
                <a:blipFill>
                  <a:blip r:embed="rId10"/>
                  <a:stretch>
                    <a:fillRect b="-15068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grpSp>
          <p:nvGrpSpPr>
            <p:cNvPr id="55" name="组合 54"/>
            <p:cNvGrpSpPr/>
            <p:nvPr/>
          </p:nvGrpSpPr>
          <p:grpSpPr>
            <a:xfrm>
              <a:off x="8113989" y="1264241"/>
              <a:ext cx="1459559" cy="695699"/>
              <a:chOff x="8113989" y="1264241"/>
              <a:chExt cx="1459559" cy="695699"/>
            </a:xfrm>
          </p:grpSpPr>
          <p:cxnSp>
            <p:nvCxnSpPr>
              <p:cNvPr id="41" name="直接连接符 40"/>
              <p:cNvCxnSpPr/>
              <p:nvPr/>
            </p:nvCxnSpPr>
            <p:spPr>
              <a:xfrm>
                <a:off x="8910068" y="1959940"/>
                <a:ext cx="663480" cy="0"/>
              </a:xfrm>
              <a:prstGeom prst="line">
                <a:avLst/>
              </a:prstGeom>
              <a:ln w="28575"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直接连接符 42"/>
              <p:cNvCxnSpPr/>
              <p:nvPr/>
            </p:nvCxnSpPr>
            <p:spPr>
              <a:xfrm>
                <a:off x="8910068" y="1516680"/>
                <a:ext cx="0" cy="443260"/>
              </a:xfrm>
              <a:prstGeom prst="line">
                <a:avLst/>
              </a:prstGeom>
              <a:ln w="28575"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箭头连接符 46"/>
              <p:cNvCxnSpPr/>
              <p:nvPr/>
            </p:nvCxnSpPr>
            <p:spPr>
              <a:xfrm flipH="1">
                <a:off x="9559637" y="1444416"/>
                <a:ext cx="1" cy="500350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直接箭头连接符 47"/>
              <p:cNvCxnSpPr>
                <a:endCxn id="54" idx="3"/>
              </p:cNvCxnSpPr>
              <p:nvPr/>
            </p:nvCxnSpPr>
            <p:spPr>
              <a:xfrm flipH="1">
                <a:off x="8848101" y="1454762"/>
                <a:ext cx="711537" cy="31688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54" name="矩形 53"/>
                  <p:cNvSpPr/>
                  <p:nvPr/>
                </p:nvSpPr>
                <p:spPr>
                  <a:xfrm>
                    <a:off x="8113989" y="1264241"/>
                    <a:ext cx="734112" cy="444417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altLang="zh-CN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zh-CN" altLang="en-US" i="1">
                                  <a:latin typeface="Cambria Math" panose="02040503050406030204" pitchFamily="18" charset="0"/>
                                </a:rPr>
                                <m:t>弹</m:t>
                              </m:r>
                              <m:r>
                                <a:rPr lang="en-US" altLang="zh-CN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sub>
                          </m:sSub>
                        </m:oMath>
                      </m:oMathPara>
                    </a14:m>
                    <a:endParaRPr lang="zh-CN" altLang="en-US" dirty="0"/>
                  </a:p>
                </p:txBody>
              </p:sp>
            </mc:Choice>
            <mc:Fallback xmlns="">
              <p:sp>
                <p:nvSpPr>
                  <p:cNvPr id="54" name="矩形 53"/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8113989" y="1264241"/>
                    <a:ext cx="734112" cy="444417"/>
                  </a:xfrm>
                  <a:prstGeom prst="rect">
                    <a:avLst/>
                  </a:prstGeom>
                  <a:blipFill>
                    <a:blip r:embed="rId11"/>
                    <a:stretch>
                      <a:fillRect b="-16438"/>
                    </a:stretch>
                  </a:blipFill>
                </p:spPr>
                <p:txBody>
                  <a:bodyPr/>
                  <a:lstStyle/>
                  <a:p>
                    <a:r>
                      <a:rPr lang="zh-CN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58" name="内容占位符 2"/>
              <p:cNvSpPr txBox="1">
                <a:spLocks/>
              </p:cNvSpPr>
              <p:nvPr/>
            </p:nvSpPr>
            <p:spPr>
              <a:xfrm>
                <a:off x="1148493" y="2076885"/>
                <a:ext cx="3523259" cy="67532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lvl1pPr marL="2286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20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8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6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400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400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zh-CN" altLang="en-US" sz="2800" dirty="0"/>
                  <a:t>分析</a:t>
                </a:r>
                <a:r>
                  <a:rPr lang="en-US" altLang="zh-CN" sz="2800" dirty="0"/>
                  <a:t>mg</a:t>
                </a:r>
                <a:r>
                  <a:rPr lang="zh-CN" altLang="en-US" sz="2800" dirty="0"/>
                  <a:t>和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800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zh-CN" altLang="en-US" sz="2800" i="1">
                            <a:latin typeface="Cambria Math" panose="02040503050406030204" pitchFamily="18" charset="0"/>
                          </a:rPr>
                          <m:t>弹</m:t>
                        </m:r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</m:sSub>
                  </m:oMath>
                </a14:m>
                <a:r>
                  <a:rPr lang="zh-CN" altLang="en-US" sz="2800" dirty="0"/>
                  <a:t>的大小</a:t>
                </a:r>
              </a:p>
            </p:txBody>
          </p:sp>
        </mc:Choice>
        <mc:Fallback xmlns="">
          <p:sp>
            <p:nvSpPr>
              <p:cNvPr id="58" name="内容占位符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48493" y="2076885"/>
                <a:ext cx="3523259" cy="675329"/>
              </a:xfrm>
              <a:prstGeom prst="rect">
                <a:avLst/>
              </a:prstGeom>
              <a:blipFill>
                <a:blip r:embed="rId12"/>
                <a:stretch>
                  <a:fillRect l="-3460" t="-1818" r="-2768" b="-1090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0" name="直接箭头连接符 59"/>
          <p:cNvCxnSpPr>
            <a:stCxn id="6" idx="2"/>
            <a:endCxn id="32" idx="0"/>
          </p:cNvCxnSpPr>
          <p:nvPr/>
        </p:nvCxnSpPr>
        <p:spPr>
          <a:xfrm flipH="1">
            <a:off x="2182091" y="1208952"/>
            <a:ext cx="1346661" cy="5528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箭头连接符 60"/>
          <p:cNvCxnSpPr>
            <a:stCxn id="33" idx="2"/>
            <a:endCxn id="58" idx="0"/>
          </p:cNvCxnSpPr>
          <p:nvPr/>
        </p:nvCxnSpPr>
        <p:spPr>
          <a:xfrm flipH="1">
            <a:off x="2910123" y="1939570"/>
            <a:ext cx="1508762" cy="13731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矩形 63"/>
          <p:cNvSpPr/>
          <p:nvPr/>
        </p:nvSpPr>
        <p:spPr>
          <a:xfrm>
            <a:off x="5136776" y="2249889"/>
            <a:ext cx="1912420" cy="4203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牛顿定律的思路</a:t>
            </a:r>
          </a:p>
        </p:txBody>
      </p:sp>
      <p:sp>
        <p:nvSpPr>
          <p:cNvPr id="68" name="内容占位符 2"/>
          <p:cNvSpPr txBox="1">
            <a:spLocks/>
          </p:cNvSpPr>
          <p:nvPr/>
        </p:nvSpPr>
        <p:spPr>
          <a:xfrm>
            <a:off x="1143784" y="2991285"/>
            <a:ext cx="3523259" cy="6753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800" dirty="0"/>
              <a:t>知识备忘：</a:t>
            </a:r>
            <a:r>
              <a:rPr lang="zh-CN" altLang="en-US" sz="2800" u="sng" dirty="0">
                <a:solidFill>
                  <a:schemeClr val="accent4">
                    <a:lumMod val="75000"/>
                  </a:schemeClr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简谐振动</a:t>
            </a:r>
          </a:p>
        </p:txBody>
      </p:sp>
      <p:sp>
        <p:nvSpPr>
          <p:cNvPr id="69" name="内容占位符 2"/>
          <p:cNvSpPr txBox="1">
            <a:spLocks/>
          </p:cNvSpPr>
          <p:nvPr/>
        </p:nvSpPr>
        <p:spPr>
          <a:xfrm>
            <a:off x="1143785" y="3872721"/>
            <a:ext cx="3051698" cy="44826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800" u="sng" dirty="0">
                <a:solidFill>
                  <a:schemeClr val="accent4">
                    <a:lumMod val="75000"/>
                  </a:schemeClr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平衡位置速度最大</a:t>
            </a:r>
          </a:p>
        </p:txBody>
      </p:sp>
      <p:pic>
        <p:nvPicPr>
          <p:cNvPr id="1026" name="Picture 2" descr="17YASW5-117.TIF"/>
          <p:cNvPicPr>
            <a:picLocks noChangeAspect="1" noChangeArrowheads="1"/>
          </p:cNvPicPr>
          <p:nvPr/>
        </p:nvPicPr>
        <p:blipFill>
          <a:blip r:embed="rId13" r:link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551" y="3014696"/>
            <a:ext cx="2909957" cy="31191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" name="矩形标注 70"/>
          <p:cNvSpPr/>
          <p:nvPr/>
        </p:nvSpPr>
        <p:spPr>
          <a:xfrm>
            <a:off x="6306010" y="4787036"/>
            <a:ext cx="1142013" cy="392658"/>
          </a:xfrm>
          <a:prstGeom prst="wedgeRectCallout">
            <a:avLst>
              <a:gd name="adj1" fmla="val 140823"/>
              <a:gd name="adj2" fmla="val 2458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平衡位置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2" name="矩形 71"/>
              <p:cNvSpPr/>
              <p:nvPr/>
            </p:nvSpPr>
            <p:spPr>
              <a:xfrm>
                <a:off x="5707071" y="5609408"/>
                <a:ext cx="1912420" cy="773462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</m:sSub>
                  </m:oMath>
                </a14:m>
                <a:r>
                  <a:rPr lang="zh-CN" altLang="en-US" dirty="0"/>
                  <a:t>、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  <m:r>
                          <a:rPr lang="zh-CN" altLang="en-US" i="1">
                            <a:latin typeface="Cambria Math" panose="02040503050406030204" pitchFamily="18" charset="0"/>
                          </a:rPr>
                          <m:t>弹</m:t>
                        </m:r>
                      </m:sub>
                    </m:sSub>
                  </m:oMath>
                </a14:m>
                <a:r>
                  <a:rPr lang="zh-CN" altLang="en-US" dirty="0"/>
                  <a:t>、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𝑝</m:t>
                        </m:r>
                        <m:r>
                          <a:rPr lang="zh-CN" altLang="en-US" i="1" smtClean="0">
                            <a:latin typeface="Cambria Math" panose="02040503050406030204" pitchFamily="18" charset="0"/>
                          </a:rPr>
                          <m:t>重</m:t>
                        </m:r>
                      </m:sub>
                    </m:sSub>
                  </m:oMath>
                </a14:m>
                <a:r>
                  <a:rPr lang="zh-CN" altLang="en-US" dirty="0"/>
                  <a:t>三国演义</a:t>
                </a:r>
                <a:r>
                  <a:rPr lang="en-US" altLang="zh-CN" dirty="0"/>
                  <a:t>—</a:t>
                </a:r>
                <a:r>
                  <a:rPr lang="zh-CN" altLang="en-US" dirty="0"/>
                  <a:t>有毒</a:t>
                </a:r>
              </a:p>
            </p:txBody>
          </p:sp>
        </mc:Choice>
        <mc:Fallback xmlns="">
          <p:sp>
            <p:nvSpPr>
              <p:cNvPr id="72" name="矩形 7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07071" y="5609408"/>
                <a:ext cx="1912420" cy="773462"/>
              </a:xfrm>
              <a:prstGeom prst="rect">
                <a:avLst/>
              </a:prstGeom>
              <a:blipFill>
                <a:blip r:embed="rId15"/>
                <a:stretch>
                  <a:fillRect b="-775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7" name="Picture 3" descr="17YASW5-113.TIF"/>
          <p:cNvPicPr>
            <a:picLocks noChangeAspect="1" noChangeArrowheads="1"/>
          </p:cNvPicPr>
          <p:nvPr/>
        </p:nvPicPr>
        <p:blipFill>
          <a:blip r:embed="rId16" r:link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8304" y="3685281"/>
            <a:ext cx="1245672" cy="2076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4" name="组合 73"/>
          <p:cNvGrpSpPr/>
          <p:nvPr/>
        </p:nvGrpSpPr>
        <p:grpSpPr>
          <a:xfrm>
            <a:off x="1862404" y="3998259"/>
            <a:ext cx="2906820" cy="1337820"/>
            <a:chOff x="1862404" y="3998259"/>
            <a:chExt cx="2906820" cy="1337820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5" name="内容占位符 2"/>
                <p:cNvSpPr txBox="1">
                  <a:spLocks/>
                </p:cNvSpPr>
                <p:nvPr/>
              </p:nvSpPr>
              <p:spPr>
                <a:xfrm>
                  <a:off x="1862404" y="4352104"/>
                  <a:ext cx="2887425" cy="495154"/>
                </a:xfrm>
                <a:prstGeom prst="rect">
                  <a:avLst/>
                </a:prstGeom>
              </p:spPr>
              <p:txBody>
                <a:bodyPr vert="horz" lIns="91440" tIns="45720" rIns="91440" bIns="45720" rtlCol="0">
                  <a:noAutofit/>
                </a:bodyPr>
                <a:lstStyle>
                  <a:lvl1pPr marL="2286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20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858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8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6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400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400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indent="0">
                    <a:buNone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altLang="zh-CN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sSub>
                          <m:sSubPr>
                            <m:ctrlPr>
                              <a:rPr lang="en-US" altLang="zh-CN" sz="28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𝑊</m:t>
                        </m:r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+∆</m:t>
                        </m:r>
                        <m:sSub>
                          <m:sSubPr>
                            <m:ctrlPr>
                              <a:rPr lang="en-US" altLang="zh-CN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zh-CN" altLang="en-US" sz="2800" dirty="0"/>
                </a:p>
              </p:txBody>
            </p:sp>
          </mc:Choice>
          <mc:Fallback xmlns="">
            <p:sp>
              <p:nvSpPr>
                <p:cNvPr id="75" name="内容占位符 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62404" y="4352104"/>
                  <a:ext cx="2887425" cy="495154"/>
                </a:xfrm>
                <a:prstGeom prst="rect">
                  <a:avLst/>
                </a:prstGeom>
                <a:blipFill>
                  <a:blip r:embed="rId1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73" name="左大括号 72"/>
            <p:cNvSpPr/>
            <p:nvPr/>
          </p:nvSpPr>
          <p:spPr>
            <a:xfrm>
              <a:off x="4667043" y="3998259"/>
              <a:ext cx="102181" cy="1337820"/>
            </a:xfrm>
            <a:prstGeom prst="leftBrac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8" name="矩形标注 77"/>
          <p:cNvSpPr/>
          <p:nvPr/>
        </p:nvSpPr>
        <p:spPr>
          <a:xfrm>
            <a:off x="2312894" y="4810150"/>
            <a:ext cx="1640861" cy="392658"/>
          </a:xfrm>
          <a:prstGeom prst="wedgeRectCallout">
            <a:avLst>
              <a:gd name="adj1" fmla="val 111320"/>
              <a:gd name="adj2" fmla="val 314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A</a:t>
            </a:r>
            <a:r>
              <a:rPr lang="zh-CN" altLang="en-US" dirty="0"/>
              <a:t>点速度最大？</a:t>
            </a:r>
          </a:p>
        </p:txBody>
      </p:sp>
      <p:grpSp>
        <p:nvGrpSpPr>
          <p:cNvPr id="84" name="组合 83"/>
          <p:cNvGrpSpPr/>
          <p:nvPr/>
        </p:nvGrpSpPr>
        <p:grpSpPr>
          <a:xfrm>
            <a:off x="10597330" y="2192340"/>
            <a:ext cx="1271065" cy="2672144"/>
            <a:chOff x="9275990" y="322242"/>
            <a:chExt cx="1271065" cy="2672144"/>
          </a:xfrm>
        </p:grpSpPr>
        <p:grpSp>
          <p:nvGrpSpPr>
            <p:cNvPr id="85" name="组合 84"/>
            <p:cNvGrpSpPr/>
            <p:nvPr/>
          </p:nvGrpSpPr>
          <p:grpSpPr>
            <a:xfrm>
              <a:off x="9875522" y="1730851"/>
              <a:ext cx="587790" cy="1263535"/>
              <a:chOff x="9543011" y="1757594"/>
              <a:chExt cx="587790" cy="1263535"/>
            </a:xfrm>
          </p:grpSpPr>
          <p:cxnSp>
            <p:nvCxnSpPr>
              <p:cNvPr id="92" name="直接箭头连接符 91"/>
              <p:cNvCxnSpPr/>
              <p:nvPr/>
            </p:nvCxnSpPr>
            <p:spPr>
              <a:xfrm>
                <a:off x="9543011" y="1757594"/>
                <a:ext cx="0" cy="1035482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93" name="矩形 92"/>
                  <p:cNvSpPr/>
                  <p:nvPr/>
                </p:nvSpPr>
                <p:spPr>
                  <a:xfrm>
                    <a:off x="9543011" y="2651797"/>
                    <a:ext cx="587790" cy="369332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𝑚𝑔</m:t>
                          </m:r>
                        </m:oMath>
                      </m:oMathPara>
                    </a14:m>
                    <a:endParaRPr lang="zh-CN" altLang="en-US" dirty="0"/>
                  </a:p>
                </p:txBody>
              </p:sp>
            </mc:Choice>
            <mc:Fallback xmlns="">
              <p:sp>
                <p:nvSpPr>
                  <p:cNvPr id="93" name="矩形 92"/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9543011" y="2651797"/>
                    <a:ext cx="587790" cy="369332"/>
                  </a:xfrm>
                  <a:prstGeom prst="rect">
                    <a:avLst/>
                  </a:prstGeom>
                  <a:blipFill>
                    <a:blip r:embed="rId19"/>
                    <a:stretch>
                      <a:fillRect b="-8197"/>
                    </a:stretch>
                  </a:blipFill>
                </p:spPr>
                <p:txBody>
                  <a:bodyPr/>
                  <a:lstStyle/>
                  <a:p>
                    <a:r>
                      <a:rPr lang="zh-CN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86" name="组合 85"/>
            <p:cNvGrpSpPr/>
            <p:nvPr/>
          </p:nvGrpSpPr>
          <p:grpSpPr>
            <a:xfrm>
              <a:off x="9875524" y="322242"/>
              <a:ext cx="671531" cy="1438961"/>
              <a:chOff x="11157421" y="-199106"/>
              <a:chExt cx="671531" cy="1438961"/>
            </a:xfrm>
          </p:grpSpPr>
          <p:cxnSp>
            <p:nvCxnSpPr>
              <p:cNvPr id="90" name="直接箭头连接符 89"/>
              <p:cNvCxnSpPr/>
              <p:nvPr/>
            </p:nvCxnSpPr>
            <p:spPr>
              <a:xfrm flipV="1">
                <a:off x="11157421" y="131228"/>
                <a:ext cx="551248" cy="1108627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91" name="矩形 90"/>
                  <p:cNvSpPr/>
                  <p:nvPr/>
                </p:nvSpPr>
                <p:spPr>
                  <a:xfrm>
                    <a:off x="11198715" y="-199106"/>
                    <a:ext cx="630237" cy="444417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altLang="zh-CN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zh-CN" altLang="en-US" i="1">
                                  <a:latin typeface="Cambria Math" panose="02040503050406030204" pitchFamily="18" charset="0"/>
                                </a:rPr>
                                <m:t>弹</m:t>
                              </m:r>
                            </m:sub>
                          </m:sSub>
                        </m:oMath>
                      </m:oMathPara>
                    </a14:m>
                    <a:endParaRPr lang="zh-CN" altLang="en-US" dirty="0"/>
                  </a:p>
                </p:txBody>
              </p:sp>
            </mc:Choice>
            <mc:Fallback xmlns="">
              <p:sp>
                <p:nvSpPr>
                  <p:cNvPr id="91" name="矩形 90"/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1198715" y="-199106"/>
                    <a:ext cx="630237" cy="444417"/>
                  </a:xfrm>
                  <a:prstGeom prst="rect">
                    <a:avLst/>
                  </a:prstGeom>
                  <a:blipFill>
                    <a:blip r:embed="rId20"/>
                    <a:stretch>
                      <a:fillRect b="-15068"/>
                    </a:stretch>
                  </a:blipFill>
                </p:spPr>
                <p:txBody>
                  <a:bodyPr/>
                  <a:lstStyle/>
                  <a:p>
                    <a:r>
                      <a:rPr lang="zh-CN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87" name="组合 86"/>
            <p:cNvGrpSpPr/>
            <p:nvPr/>
          </p:nvGrpSpPr>
          <p:grpSpPr>
            <a:xfrm>
              <a:off x="9275990" y="1730851"/>
              <a:ext cx="599533" cy="453191"/>
              <a:chOff x="10538316" y="1296238"/>
              <a:chExt cx="599533" cy="453191"/>
            </a:xfrm>
          </p:grpSpPr>
          <p:cxnSp>
            <p:nvCxnSpPr>
              <p:cNvPr id="88" name="直接箭头连接符 87"/>
              <p:cNvCxnSpPr/>
              <p:nvPr/>
            </p:nvCxnSpPr>
            <p:spPr>
              <a:xfrm flipH="1">
                <a:off x="10633675" y="1296238"/>
                <a:ext cx="504174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89" name="矩形 88"/>
                  <p:cNvSpPr/>
                  <p:nvPr/>
                </p:nvSpPr>
                <p:spPr>
                  <a:xfrm>
                    <a:off x="10538316" y="1380097"/>
                    <a:ext cx="422744" cy="369332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oMath>
                      </m:oMathPara>
                    </a14:m>
                    <a:endParaRPr lang="zh-CN" altLang="en-US" dirty="0"/>
                  </a:p>
                </p:txBody>
              </p:sp>
            </mc:Choice>
            <mc:Fallback xmlns="">
              <p:sp>
                <p:nvSpPr>
                  <p:cNvPr id="89" name="矩形 88"/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0538316" y="1380097"/>
                    <a:ext cx="422744" cy="369332"/>
                  </a:xfrm>
                  <a:prstGeom prst="rect">
                    <a:avLst/>
                  </a:prstGeom>
                  <a:blipFill>
                    <a:blip r:embed="rId21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zh-CN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</p:grpSp>
      <p:grpSp>
        <p:nvGrpSpPr>
          <p:cNvPr id="108" name="组合 107"/>
          <p:cNvGrpSpPr/>
          <p:nvPr/>
        </p:nvGrpSpPr>
        <p:grpSpPr>
          <a:xfrm>
            <a:off x="11056279" y="2445368"/>
            <a:ext cx="942089" cy="1683857"/>
            <a:chOff x="9589219" y="-1483233"/>
            <a:chExt cx="942089" cy="1683857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9" name="矩形 108"/>
                <p:cNvSpPr/>
                <p:nvPr/>
              </p:nvSpPr>
              <p:spPr>
                <a:xfrm>
                  <a:off x="9589219" y="-1483233"/>
                  <a:ext cx="741742" cy="444417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zh-CN" altLang="en-US" i="1">
                                <a:latin typeface="Cambria Math" panose="02040503050406030204" pitchFamily="18" charset="0"/>
                              </a:rPr>
                              <m:t>弹</m:t>
                            </m:r>
                            <m:r>
                              <a:rPr lang="en-US" altLang="zh-CN" b="0" i="1" smtClean="0">
                                <a:latin typeface="Cambria Math" panose="02040503050406030204" pitchFamily="18" charset="0"/>
                              </a:rPr>
                              <m:t>𝑦</m:t>
                            </m:r>
                          </m:sub>
                        </m:sSub>
                      </m:oMath>
                    </m:oMathPara>
                  </a14:m>
                  <a:endParaRPr lang="zh-CN" altLang="en-US" dirty="0"/>
                </a:p>
              </p:txBody>
            </p:sp>
          </mc:Choice>
          <mc:Fallback xmlns="">
            <p:sp>
              <p:nvSpPr>
                <p:cNvPr id="109" name="矩形 108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589219" y="-1483233"/>
                  <a:ext cx="741742" cy="444417"/>
                </a:xfrm>
                <a:prstGeom prst="rect">
                  <a:avLst/>
                </a:prstGeom>
                <a:blipFill>
                  <a:blip r:embed="rId22"/>
                  <a:stretch>
                    <a:fillRect b="-16438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grpSp>
          <p:nvGrpSpPr>
            <p:cNvPr id="110" name="组合 109"/>
            <p:cNvGrpSpPr/>
            <p:nvPr/>
          </p:nvGrpSpPr>
          <p:grpSpPr>
            <a:xfrm>
              <a:off x="9624852" y="-1454471"/>
              <a:ext cx="906456" cy="1655095"/>
              <a:chOff x="9624852" y="-1454471"/>
              <a:chExt cx="906456" cy="1655095"/>
            </a:xfrm>
          </p:grpSpPr>
          <p:cxnSp>
            <p:nvCxnSpPr>
              <p:cNvPr id="111" name="直接连接符 110"/>
              <p:cNvCxnSpPr/>
              <p:nvPr/>
            </p:nvCxnSpPr>
            <p:spPr>
              <a:xfrm>
                <a:off x="9624852" y="-1450214"/>
                <a:ext cx="663480" cy="0"/>
              </a:xfrm>
              <a:prstGeom prst="line">
                <a:avLst/>
              </a:prstGeom>
              <a:ln w="28575"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2" name="直接连接符 111"/>
              <p:cNvCxnSpPr/>
              <p:nvPr/>
            </p:nvCxnSpPr>
            <p:spPr>
              <a:xfrm>
                <a:off x="10281052" y="-1380576"/>
                <a:ext cx="0" cy="1074609"/>
              </a:xfrm>
              <a:prstGeom prst="line">
                <a:avLst/>
              </a:prstGeom>
              <a:ln w="28575"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3" name="直接箭头连接符 112"/>
              <p:cNvCxnSpPr/>
              <p:nvPr/>
            </p:nvCxnSpPr>
            <p:spPr>
              <a:xfrm flipV="1">
                <a:off x="9679210" y="-1454471"/>
                <a:ext cx="6801" cy="1139838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4" name="直接箭头连接符 113"/>
              <p:cNvCxnSpPr/>
              <p:nvPr/>
            </p:nvCxnSpPr>
            <p:spPr>
              <a:xfrm flipV="1">
                <a:off x="9679209" y="-314633"/>
                <a:ext cx="554767" cy="17333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15" name="矩形 114"/>
                  <p:cNvSpPr/>
                  <p:nvPr/>
                </p:nvSpPr>
                <p:spPr>
                  <a:xfrm>
                    <a:off x="9797196" y="-243793"/>
                    <a:ext cx="734112" cy="444417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altLang="zh-CN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zh-CN" altLang="en-US" i="1">
                                  <a:latin typeface="Cambria Math" panose="02040503050406030204" pitchFamily="18" charset="0"/>
                                </a:rPr>
                                <m:t>弹</m:t>
                              </m:r>
                              <m:r>
                                <a:rPr lang="en-US" altLang="zh-CN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sub>
                          </m:sSub>
                        </m:oMath>
                      </m:oMathPara>
                    </a14:m>
                    <a:endParaRPr lang="zh-CN" altLang="en-US" dirty="0"/>
                  </a:p>
                </p:txBody>
              </p:sp>
            </mc:Choice>
            <mc:Fallback xmlns="">
              <p:sp>
                <p:nvSpPr>
                  <p:cNvPr id="115" name="矩形 114"/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9797196" y="-243793"/>
                    <a:ext cx="734112" cy="444417"/>
                  </a:xfrm>
                  <a:prstGeom prst="rect">
                    <a:avLst/>
                  </a:prstGeom>
                  <a:blipFill>
                    <a:blip r:embed="rId23"/>
                    <a:stretch>
                      <a:fillRect b="-16438"/>
                    </a:stretch>
                  </a:blipFill>
                </p:spPr>
                <p:txBody>
                  <a:bodyPr/>
                  <a:lstStyle/>
                  <a:p>
                    <a:r>
                      <a:rPr lang="zh-CN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</p:grpSp>
    </p:spTree>
    <p:extLst>
      <p:ext uri="{BB962C8B-B14F-4D97-AF65-F5344CB8AC3E}">
        <p14:creationId xmlns:p14="http://schemas.microsoft.com/office/powerpoint/2010/main" val="1609146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2" grpId="0"/>
      <p:bldP spid="33" grpId="0"/>
      <p:bldP spid="34" grpId="0" animBg="1"/>
      <p:bldP spid="58" grpId="0"/>
      <p:bldP spid="64" grpId="0" animBg="1"/>
      <p:bldP spid="68" grpId="0"/>
      <p:bldP spid="69" grpId="0"/>
      <p:bldP spid="71" grpId="0" animBg="1"/>
      <p:bldP spid="72" grpId="0" animBg="1"/>
      <p:bldP spid="7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17YASW5-89.TIF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3388" y="273143"/>
            <a:ext cx="3850481" cy="1617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17YASW5-90.TIF"/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3388" y="2311441"/>
            <a:ext cx="3856862" cy="1552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 descr="17YASW5-87.TIF"/>
          <p:cNvPicPr>
            <a:picLocks noChangeAspect="1" noChangeArrowheads="1"/>
          </p:cNvPicPr>
          <p:nvPr/>
        </p:nvPicPr>
        <p:blipFill>
          <a:blip r:embed="rId6" r:link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6039" y="273142"/>
            <a:ext cx="1842550" cy="1617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 descr="17YASW5-88.TIF"/>
          <p:cNvPicPr>
            <a:picLocks noChangeAspect="1" noChangeArrowheads="1"/>
          </p:cNvPicPr>
          <p:nvPr/>
        </p:nvPicPr>
        <p:blipFill>
          <a:blip r:embed="rId8" r:link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1496" y="273141"/>
            <a:ext cx="1819744" cy="1601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内容占位符 2"/>
          <p:cNvSpPr txBox="1">
            <a:spLocks/>
          </p:cNvSpPr>
          <p:nvPr/>
        </p:nvSpPr>
        <p:spPr>
          <a:xfrm>
            <a:off x="1169602" y="2558127"/>
            <a:ext cx="5463058" cy="111609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Char char="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400" dirty="0"/>
              <a:t>机械能守恒构建方程时，关注两个状态的对比，没必要思考细的运动过程，也没必要关注动能什么的</a:t>
            </a:r>
          </a:p>
        </p:txBody>
      </p:sp>
      <p:cxnSp>
        <p:nvCxnSpPr>
          <p:cNvPr id="3" name="直接箭头连接符 2"/>
          <p:cNvCxnSpPr/>
          <p:nvPr/>
        </p:nvCxnSpPr>
        <p:spPr>
          <a:xfrm>
            <a:off x="5802284" y="490451"/>
            <a:ext cx="8313" cy="35744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箭头连接符 8"/>
          <p:cNvCxnSpPr/>
          <p:nvPr/>
        </p:nvCxnSpPr>
        <p:spPr>
          <a:xfrm>
            <a:off x="4865716" y="847898"/>
            <a:ext cx="8313" cy="35744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箭头连接符 9"/>
          <p:cNvCxnSpPr/>
          <p:nvPr/>
        </p:nvCxnSpPr>
        <p:spPr>
          <a:xfrm>
            <a:off x="9396153" y="2551444"/>
            <a:ext cx="22167" cy="8918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>
            <a:off x="7506393" y="3424843"/>
            <a:ext cx="4264429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7506393" y="3211483"/>
            <a:ext cx="4264429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箭头连接符 15"/>
          <p:cNvCxnSpPr/>
          <p:nvPr/>
        </p:nvCxnSpPr>
        <p:spPr>
          <a:xfrm>
            <a:off x="8667404" y="2551444"/>
            <a:ext cx="11083" cy="6561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内容占位符 2"/>
          <p:cNvSpPr txBox="1">
            <a:spLocks/>
          </p:cNvSpPr>
          <p:nvPr/>
        </p:nvSpPr>
        <p:spPr>
          <a:xfrm>
            <a:off x="1169602" y="4006734"/>
            <a:ext cx="5463058" cy="6898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Char char="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dirty="0"/>
              <a:t>重心的应用。</a:t>
            </a:r>
          </a:p>
        </p:txBody>
      </p:sp>
    </p:spTree>
    <p:extLst>
      <p:ext uri="{BB962C8B-B14F-4D97-AF65-F5344CB8AC3E}">
        <p14:creationId xmlns:p14="http://schemas.microsoft.com/office/powerpoint/2010/main" val="1789489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8" grpId="0"/>
    </p:bldLst>
  </p:timing>
</p:sld>
</file>

<file path=ppt/theme/theme1.xml><?xml version="1.0" encoding="utf-8"?>
<a:theme xmlns:a="http://schemas.openxmlformats.org/drawingml/2006/main" name="徽章">
  <a:themeElements>
    <a:clrScheme name="Badge">
      <a:dk1>
        <a:sysClr val="windowText" lastClr="000000"/>
      </a:dk1>
      <a:lt1>
        <a:sysClr val="window" lastClr="FFFFFF"/>
      </a:lt1>
      <a:dk2>
        <a:srgbClr val="171312"/>
      </a:dk2>
      <a:lt2>
        <a:srgbClr val="F7F0DF"/>
      </a:lt2>
      <a:accent1>
        <a:srgbClr val="53AE6E"/>
      </a:accent1>
      <a:accent2>
        <a:srgbClr val="326267"/>
      </a:accent2>
      <a:accent3>
        <a:srgbClr val="C5C34A"/>
      </a:accent3>
      <a:accent4>
        <a:srgbClr val="BF6546"/>
      </a:accent4>
      <a:accent5>
        <a:srgbClr val="81B5A8"/>
      </a:accent5>
      <a:accent6>
        <a:srgbClr val="636455"/>
      </a:accent6>
      <a:hlink>
        <a:srgbClr val="81B5A8"/>
      </a:hlink>
      <a:folHlink>
        <a:srgbClr val="936888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A1A3E1F0-B5EF-49C5-810A-B1B32AEDDC8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TM10001106[[fn=徽章]]</Template>
  <TotalTime>34</TotalTime>
  <Words>410</Words>
  <Application>Microsoft Office PowerPoint</Application>
  <PresentationFormat>宽屏</PresentationFormat>
  <Paragraphs>59</Paragraphs>
  <Slides>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6" baseType="lpstr">
      <vt:lpstr>华文行楷</vt:lpstr>
      <vt:lpstr>华文中宋</vt:lpstr>
      <vt:lpstr>宋体</vt:lpstr>
      <vt:lpstr>Arial</vt:lpstr>
      <vt:lpstr>Cambria Math</vt:lpstr>
      <vt:lpstr>Gill Sans MT</vt:lpstr>
      <vt:lpstr>Impact</vt:lpstr>
      <vt:lpstr>Times New Roman</vt:lpstr>
      <vt:lpstr>Wingdings 2</vt:lpstr>
      <vt:lpstr>徽章</vt:lpstr>
      <vt:lpstr>功能原理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彭矗</dc:creator>
  <cp:lastModifiedBy>彭矗</cp:lastModifiedBy>
  <cp:revision>4</cp:revision>
  <dcterms:created xsi:type="dcterms:W3CDTF">2018-03-01T12:46:08Z</dcterms:created>
  <dcterms:modified xsi:type="dcterms:W3CDTF">2018-03-01T13:20:31Z</dcterms:modified>
</cp:coreProperties>
</file>