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comments/comment3.xml" ContentType="application/vnd.openxmlformats-officedocument.presentationml.comments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notesMasterIdLst>
    <p:notesMasterId r:id="rId43"/>
  </p:notesMasterIdLst>
  <p:sldIdLst>
    <p:sldId id="256" r:id="rId3"/>
    <p:sldId id="259" r:id="rId4"/>
    <p:sldId id="260" r:id="rId5"/>
    <p:sldId id="660" r:id="rId6"/>
    <p:sldId id="443" r:id="rId7"/>
    <p:sldId id="661" r:id="rId8"/>
    <p:sldId id="823" r:id="rId9"/>
    <p:sldId id="824" r:id="rId10"/>
    <p:sldId id="704" r:id="rId11"/>
    <p:sldId id="745" r:id="rId12"/>
    <p:sldId id="316" r:id="rId13"/>
    <p:sldId id="258" r:id="rId14"/>
    <p:sldId id="338" r:id="rId15"/>
    <p:sldId id="826" r:id="rId16"/>
    <p:sldId id="271" r:id="rId17"/>
    <p:sldId id="827" r:id="rId18"/>
    <p:sldId id="262" r:id="rId19"/>
    <p:sldId id="263" r:id="rId20"/>
    <p:sldId id="264" r:id="rId21"/>
    <p:sldId id="268" r:id="rId22"/>
    <p:sldId id="265" r:id="rId23"/>
    <p:sldId id="266" r:id="rId24"/>
    <p:sldId id="668" r:id="rId25"/>
    <p:sldId id="669" r:id="rId26"/>
    <p:sldId id="670" r:id="rId27"/>
    <p:sldId id="673" r:id="rId28"/>
    <p:sldId id="674" r:id="rId29"/>
    <p:sldId id="675" r:id="rId30"/>
    <p:sldId id="676" r:id="rId31"/>
    <p:sldId id="677" r:id="rId32"/>
    <p:sldId id="679" r:id="rId33"/>
    <p:sldId id="680" r:id="rId34"/>
    <p:sldId id="681" r:id="rId35"/>
    <p:sldId id="682" r:id="rId36"/>
    <p:sldId id="683" r:id="rId37"/>
    <p:sldId id="665" r:id="rId38"/>
    <p:sldId id="667" r:id="rId39"/>
    <p:sldId id="645" r:id="rId40"/>
    <p:sldId id="646" r:id="rId41"/>
    <p:sldId id="551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s" initials="A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948"/>
    <p:restoredTop sz="94599"/>
  </p:normalViewPr>
  <p:slideViewPr>
    <p:cSldViewPr snapToGrid="0" snapToObjects="1">
      <p:cViewPr varScale="1">
        <p:scale>
          <a:sx n="108" d="100"/>
          <a:sy n="108" d="100"/>
        </p:scale>
        <p:origin x="20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39:30.904" idx="3">
    <p:pos x="5760" y="-90"/>
    <p:text>基数词构成
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39:30.905" idx="3">
    <p:pos x="5760" y="-90"/>
    <p:text>基数词构成
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9T07:39:30.905" idx="3">
    <p:pos x="5760" y="-90"/>
    <p:text>基数词构成
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4004B4-E9D2-4D48-BA94-5B88672F9BB3}" type="datetimeFigureOut">
              <a:rPr kumimoji="1" lang="zh-CN" altLang="en-US" smtClean="0"/>
              <a:t>2020/5/12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624F3-0B32-F64B-A0D7-DC086FA2135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5908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222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153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1ADDF80-3DB7-E641-973B-B6CE0FAB9F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147482688" y="0"/>
            <a:ext cx="0" cy="0"/>
          </a:xfrm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6DC3586-E499-BC4E-BC6C-95A1D27A46A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75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12641">
            <a:extLst>
              <a:ext uri="{FF2B5EF4-FFF2-40B4-BE49-F238E27FC236}">
                <a16:creationId xmlns:a16="http://schemas.microsoft.com/office/drawing/2014/main" id="{4DB9A2BF-7543-8248-979F-0D14228E0E9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9698" name="文本占位符 112642">
            <a:extLst>
              <a:ext uri="{FF2B5EF4-FFF2-40B4-BE49-F238E27FC236}">
                <a16:creationId xmlns:a16="http://schemas.microsoft.com/office/drawing/2014/main" id="{401A89F3-E6E8-0541-8630-0A50DC3403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699" name="灯片编号占位符 1">
            <a:extLst>
              <a:ext uri="{FF2B5EF4-FFF2-40B4-BE49-F238E27FC236}">
                <a16:creationId xmlns:a16="http://schemas.microsoft.com/office/drawing/2014/main" id="{2BE61010-27F4-084B-8E7C-7FD67B7E5A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5AEE5EF3-DE68-6642-A9F0-5BDEE52BE78B}" type="slidenum">
              <a:rPr lang="zh-CN" altLang="en-US" sz="1200" smtClean="0"/>
              <a:pPr eaLnBrk="0" hangingPunct="0"/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90410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7A353D37-5791-4541-A049-F92BFE599C7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816912800" y="0"/>
            <a:ext cx="661142950" cy="2147482688"/>
          </a:xfrm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8CC23D89-A96F-864B-B4E3-39058284A7B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9416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7A353D37-5791-4541-A049-F92BFE599C7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816912800" y="0"/>
            <a:ext cx="661142950" cy="2147482688"/>
          </a:xfrm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8CC23D89-A96F-864B-B4E3-39058284A7B4}"/>
              </a:ext>
            </a:extLst>
          </p:cNvPr>
          <p:cNvSpPr>
            <a:spLocks noGrp="1" noRot="1" noChangeAspect="1" noChangeArrowheads="1" noTextEdit="1"/>
          </p:cNvSpPr>
          <p:nvPr>
            <p:ph type="body" idx="4294967295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0332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FBCA40C9-780F-904A-AFDC-1D20072340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59938EEC-D4DD-2447-82B3-D4FF1687A6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7EE81D08-4A31-254B-950E-43B919581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57F5C928-D8D0-8B40-B53C-5F1BA522E6E1}" type="slidenum">
              <a:rPr lang="zh-CN" altLang="en-US" smtClean="0">
                <a:latin typeface="Calibri" panose="020F0502020204030204" pitchFamily="34" charset="0"/>
              </a:rPr>
              <a:pPr/>
              <a:t>27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958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>
            <a:extLst>
              <a:ext uri="{FF2B5EF4-FFF2-40B4-BE49-F238E27FC236}">
                <a16:creationId xmlns:a16="http://schemas.microsoft.com/office/drawing/2014/main" id="{983E79D3-E349-D54F-B635-C25AD50A63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>
            <a:extLst>
              <a:ext uri="{FF2B5EF4-FFF2-40B4-BE49-F238E27FC236}">
                <a16:creationId xmlns:a16="http://schemas.microsoft.com/office/drawing/2014/main" id="{8E8F0CFA-AB6D-BD41-83FF-8D3B146F13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6" name="灯片编号占位符 3">
            <a:extLst>
              <a:ext uri="{FF2B5EF4-FFF2-40B4-BE49-F238E27FC236}">
                <a16:creationId xmlns:a16="http://schemas.microsoft.com/office/drawing/2014/main" id="{50CAFF7C-8E4D-5E4C-9622-F7C4CF3BA5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9B79F4B-2EFF-DC45-A76D-8E4A32FB41BE}" type="slidenum">
              <a:rPr lang="zh-CN" altLang="en-US" smtClean="0">
                <a:latin typeface="Calibri" panose="020F0502020204030204" pitchFamily="34" charset="0"/>
              </a:rPr>
              <a:pPr/>
              <a:t>28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161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>
            <a:extLst>
              <a:ext uri="{FF2B5EF4-FFF2-40B4-BE49-F238E27FC236}">
                <a16:creationId xmlns:a16="http://schemas.microsoft.com/office/drawing/2014/main" id="{611FC388-6564-7C4C-B121-3653D6DF46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>
            <a:extLst>
              <a:ext uri="{FF2B5EF4-FFF2-40B4-BE49-F238E27FC236}">
                <a16:creationId xmlns:a16="http://schemas.microsoft.com/office/drawing/2014/main" id="{A624E81F-151D-B54B-A0D3-75349C67E1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4" name="灯片编号占位符 3">
            <a:extLst>
              <a:ext uri="{FF2B5EF4-FFF2-40B4-BE49-F238E27FC236}">
                <a16:creationId xmlns:a16="http://schemas.microsoft.com/office/drawing/2014/main" id="{72F73972-7C10-0843-A0CF-C32A9D683F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D549C650-C0D4-0344-AC58-298741F51D40}" type="slidenum">
              <a:rPr lang="zh-CN" altLang="en-US" smtClean="0">
                <a:latin typeface="Calibri" panose="020F0502020204030204" pitchFamily="34" charset="0"/>
              </a:rPr>
              <a:pPr/>
              <a:t>29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618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>
            <a:extLst>
              <a:ext uri="{FF2B5EF4-FFF2-40B4-BE49-F238E27FC236}">
                <a16:creationId xmlns:a16="http://schemas.microsoft.com/office/drawing/2014/main" id="{BE2412E8-1BE2-4449-9415-8D7A05DECB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>
            <a:extLst>
              <a:ext uri="{FF2B5EF4-FFF2-40B4-BE49-F238E27FC236}">
                <a16:creationId xmlns:a16="http://schemas.microsoft.com/office/drawing/2014/main" id="{70B6E457-C795-A544-92CB-8D0E65CB77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2" name="灯片编号占位符 3">
            <a:extLst>
              <a:ext uri="{FF2B5EF4-FFF2-40B4-BE49-F238E27FC236}">
                <a16:creationId xmlns:a16="http://schemas.microsoft.com/office/drawing/2014/main" id="{62F9FB71-963F-B34F-9CE4-00D6E330B7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A6457F3-7C8F-B846-A08E-14F1A3D2A5B0}" type="slidenum">
              <a:rPr lang="zh-CN" altLang="en-US" smtClean="0">
                <a:latin typeface="Calibri" panose="020F0502020204030204" pitchFamily="34" charset="0"/>
              </a:rPr>
              <a:pPr/>
              <a:t>30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153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>
            <a:extLst>
              <a:ext uri="{FF2B5EF4-FFF2-40B4-BE49-F238E27FC236}">
                <a16:creationId xmlns:a16="http://schemas.microsoft.com/office/drawing/2014/main" id="{D2F89F7A-903F-3442-A76E-BC36604111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>
            <a:extLst>
              <a:ext uri="{FF2B5EF4-FFF2-40B4-BE49-F238E27FC236}">
                <a16:creationId xmlns:a16="http://schemas.microsoft.com/office/drawing/2014/main" id="{54C73943-1EF3-464C-992A-2C6BCDF2FA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6" name="灯片编号占位符 3">
            <a:extLst>
              <a:ext uri="{FF2B5EF4-FFF2-40B4-BE49-F238E27FC236}">
                <a16:creationId xmlns:a16="http://schemas.microsoft.com/office/drawing/2014/main" id="{0BF5E4B0-89BC-7C44-AE07-00A010FB69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8906699-00F3-9142-9FF9-D25EA3B4CA0C}" type="slidenum">
              <a:rPr lang="zh-CN" altLang="en-US" smtClean="0">
                <a:latin typeface="Calibri" panose="020F0502020204030204" pitchFamily="34" charset="0"/>
              </a:rPr>
              <a:pPr/>
              <a:t>35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148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5/12/20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57DBBF4-C306-3B44-B099-44B65C2D7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C1FBD0F-C6E9-F64D-B8E4-E6CF2B24C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E27DC1E-C9E6-3A43-80B7-CA801A85B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97DE6-2526-2F40-B1C3-18020BEE84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5902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F42C56B-5008-FC49-8ED3-DF43E7B8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20CAFFA-D2BC-D842-8D4A-FE3F8E3EB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D892134-2BAA-4D48-AF8B-147586DB5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83557-2A21-4D48-A2E8-47CAA51454F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5979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B788AEE7-05AC-0741-8B38-76F1AF410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BB3EF50-EEE0-1A4D-A8F0-D6C97EA78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C9A89E2-A253-E74A-9070-34246223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E18F8-396B-CC4F-9B35-E9BDB22718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0781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CCA46112-2EFA-DD48-B128-87DFF04DD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CA3903C-6EE2-2F44-9767-97F336408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1295182-E577-BC48-B078-B1631A161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9993C-5B68-A946-9AC5-D4B512F9A3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5120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E8D9843-E969-1247-977B-6DC87860B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1BA59F3-CE48-1D4E-8B3A-E5B30CD0E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F9C67BBE-45B7-DC42-ADB8-6588B29FC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437C-A1F3-0249-9D9E-C73D14A7C9D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3114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FFC05E9E-F951-EE4B-91D1-1492DDC92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F6C015F3-9B23-AE43-9F77-E016C1088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E4E91803-2EF7-F641-BF86-8E300B1D3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4215F-D31E-064D-904B-FF32AB4BAE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5086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F25C7BD-D689-7942-BAA5-4BB2A9B12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8259F38-B0B7-3D4E-8A56-984B6B4E6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B613E88-3A1A-6B48-A0B1-941547094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213A8-F546-1745-BEB0-9D06179988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28811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15D217C3-289B-774E-AD94-20EB5619E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8AC26BA-B9D9-944E-B537-65873C100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228BDD8-CB6A-AE47-B6D5-F25DAB12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23EC3-C7DF-354C-9C58-9B6CF2A6C35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615450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E36DFB8-0882-CC45-97CD-441F53A36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9182A552-F4F0-8B4E-9D49-CD65068E7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9A6B579-E9DE-C740-B136-551CF6C0B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56ECE-13A9-AE4D-835B-806CC3CBB22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89798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2D13841-55B5-C848-B121-B3AB406F5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F0B702F-1AD3-1A4E-93FC-FE8A551B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B88AF9B-CA2A-F545-A572-C54E99E89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FEA36-6C65-0A44-9C2A-4F4A77C604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980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642709A-FC7F-BC4A-A9F9-70D85E489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B871F47-B92B-D04F-BAF2-134A550A8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39F1053-0B26-DD4E-AE67-0CDA60B2A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DDD81-B7CB-8D4A-A04D-D1A9A64515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811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1292FBE5-AB9B-4B4C-B0C8-8AF518CFB820}"/>
              </a:ext>
            </a:extLst>
          </p:cNvPr>
          <p:cNvSpPr>
            <a:spLocks/>
          </p:cNvSpPr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85F96BBA-1D61-5C48-A5C1-3925939D1C5C}"/>
              </a:ext>
            </a:extLst>
          </p:cNvPr>
          <p:cNvSpPr>
            <a:spLocks/>
          </p:cNvSpPr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5B82234-B6C9-4D42-8C62-94C50372156F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127531D-4F64-3942-B8C4-1D9459B8EC65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908B5A0-FD10-254A-A555-0CD801C32BCD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310375AC-A9EF-DE4C-95E3-67CDC5EE08A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08F5D102-A863-254B-A946-A5CF5C6E96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8C7336D7-6FA6-404F-9E74-CF704AE182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5EF8FB64-F2D8-2E48-8C43-ACC435C473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3CCEBCC3-F4AF-3344-98B2-40E4443FE2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fld id="{CAA627AD-A88E-5948-AA0A-2A3EB8D5B241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4" name="图片 1">
            <a:extLst>
              <a:ext uri="{FF2B5EF4-FFF2-40B4-BE49-F238E27FC236}">
                <a16:creationId xmlns:a16="http://schemas.microsoft.com/office/drawing/2014/main" id="{282DC16B-A6B3-7D42-AC69-E70AAC0C349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12192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BCE0E8C3-4DE3-8547-A7F3-7265F7407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1359F46B-E4C2-AE43-A8B4-C56057E60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itchFamily="66" charset="0"/>
              </a:rPr>
              <a:t>Unit 2 Grammar</a:t>
            </a:r>
          </a:p>
        </p:txBody>
      </p:sp>
    </p:spTree>
    <p:extLst>
      <p:ext uri="{BB962C8B-B14F-4D97-AF65-F5344CB8AC3E}">
        <p14:creationId xmlns:p14="http://schemas.microsoft.com/office/powerpoint/2010/main" val="1567182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2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4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36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08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7CA92D-20E2-EC42-B261-7FE7358DB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1611630"/>
            <a:ext cx="8637073" cy="1903549"/>
          </a:xfrm>
        </p:spPr>
        <p:txBody>
          <a:bodyPr>
            <a:norm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Numbers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F0F6E18-B0F3-CC43-A95D-B7B78C1673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629479"/>
            <a:ext cx="8637072" cy="977621"/>
          </a:xfrm>
        </p:spPr>
        <p:txBody>
          <a:bodyPr>
            <a:norm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</a:t>
            </a:r>
            <a:r>
              <a:rPr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endParaRPr kumimoji="1" lang="zh-CN" altLang="en-US" sz="36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0DE126F-1A11-B04B-B2E6-D4AE281412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370" b="27971"/>
          <a:stretch/>
        </p:blipFill>
        <p:spPr>
          <a:xfrm>
            <a:off x="7677948" y="5097426"/>
            <a:ext cx="4673871" cy="148304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DDFE5DC-B4A7-BC42-82BB-D140313CC7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72" b="52673"/>
          <a:stretch/>
        </p:blipFill>
        <p:spPr>
          <a:xfrm>
            <a:off x="3382747" y="5088219"/>
            <a:ext cx="5104016" cy="153698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CEF2A6B-A08A-6E4E-A01F-BB7A953389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899"/>
          <a:stretch/>
        </p:blipFill>
        <p:spPr>
          <a:xfrm>
            <a:off x="-482309" y="4838985"/>
            <a:ext cx="4554248" cy="1741483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53FBEE3-4318-6942-9811-9093DA2A5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7779" y="1558914"/>
            <a:ext cx="3945364" cy="830997"/>
          </a:xfrm>
          <a:prstGeom prst="rect">
            <a:avLst/>
          </a:prstGeom>
          <a:solidFill>
            <a:srgbClr val="64C7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zh-CN" sz="4800" dirty="0">
                <a:solidFill>
                  <a:schemeClr val="bg1"/>
                </a:solidFill>
                <a:ea typeface="迷你简大黑" pitchFamily="65" charset="-122"/>
              </a:rPr>
              <a:t>专题</a:t>
            </a:r>
            <a:r>
              <a:rPr lang="zh-CN" altLang="en-US" sz="4800" dirty="0">
                <a:solidFill>
                  <a:schemeClr val="bg1"/>
                </a:solidFill>
                <a:ea typeface="迷你简大黑" pitchFamily="65" charset="-122"/>
              </a:rPr>
              <a:t>七</a:t>
            </a:r>
            <a:r>
              <a:rPr lang="zh-CN" altLang="zh-CN" sz="4800" dirty="0">
                <a:solidFill>
                  <a:schemeClr val="bg1"/>
                </a:solidFill>
                <a:ea typeface="迷你简大黑" pitchFamily="65" charset="-122"/>
              </a:rPr>
              <a:t>  </a:t>
            </a:r>
            <a:r>
              <a:rPr lang="zh-CN" altLang="en-US" sz="4800" dirty="0">
                <a:solidFill>
                  <a:schemeClr val="bg1"/>
                </a:solidFill>
                <a:ea typeface="迷你简大黑" pitchFamily="65" charset="-122"/>
              </a:rPr>
              <a:t> 数</a:t>
            </a:r>
            <a:r>
              <a:rPr lang="zh-CN" altLang="zh-CN" sz="4800" dirty="0">
                <a:solidFill>
                  <a:schemeClr val="bg1"/>
                </a:solidFill>
                <a:ea typeface="迷你简大黑" pitchFamily="65" charset="-122"/>
              </a:rPr>
              <a:t>词</a:t>
            </a:r>
            <a:endParaRPr lang="zh-CN" altLang="en-US" sz="4800" dirty="0">
              <a:solidFill>
                <a:schemeClr val="bg1"/>
              </a:solidFill>
              <a:ea typeface="迷你简大黑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928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>
            <a:extLst>
              <a:ext uri="{FF2B5EF4-FFF2-40B4-BE49-F238E27FC236}">
                <a16:creationId xmlns:a16="http://schemas.microsoft.com/office/drawing/2014/main" id="{622F5AB9-C50D-C944-B008-EE9599C3F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1717"/>
            <a:ext cx="12253707" cy="2547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6944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>
            <a:extLst>
              <a:ext uri="{FF2B5EF4-FFF2-40B4-BE49-F238E27FC236}">
                <a16:creationId xmlns:a16="http://schemas.microsoft.com/office/drawing/2014/main" id="{AFADEF33-9774-7F41-9D01-ED812C64D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93992"/>
            <a:ext cx="12195547" cy="366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659" name="Picture 3">
            <a:extLst>
              <a:ext uri="{FF2B5EF4-FFF2-40B4-BE49-F238E27FC236}">
                <a16:creationId xmlns:a16="http://schemas.microsoft.com/office/drawing/2014/main" id="{8D484725-94BE-6F4C-895C-9DF876C82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33575"/>
            <a:ext cx="12192000" cy="112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57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62821AB0-EF51-3149-A7F5-DA5B8AEB6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3030" y="2552700"/>
            <a:ext cx="9681210" cy="2246769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 dirty="0">
                <a:solidFill>
                  <a:srgbClr val="0000CC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　</a:t>
            </a:r>
            <a:r>
              <a:rPr lang="en-US" altLang="zh-CN" sz="3200" b="1" dirty="0">
                <a:solidFill>
                  <a:srgbClr val="0000CC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Numbers consist of cardinal numbers and ordinal numbers.</a:t>
            </a:r>
            <a:endParaRPr lang="en-US" altLang="zh-CN" sz="3600" b="1" dirty="0">
              <a:solidFill>
                <a:srgbClr val="660066"/>
              </a:solidFill>
              <a:latin typeface="Comic Sans MS" panose="030F0902030302020204" pitchFamily="66" charset="0"/>
              <a:sym typeface="宋体" panose="0201060003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	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表示数目多少的数词叫</a:t>
            </a:r>
            <a:r>
              <a:rPr lang="en-US" altLang="zh-CN" sz="3600" b="1" dirty="0">
                <a:solidFill>
                  <a:srgbClr val="FF3300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_____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；表示顺序的数词叫</a:t>
            </a:r>
            <a:r>
              <a:rPr lang="en-US" altLang="zh-CN" sz="3600" b="1" dirty="0">
                <a:solidFill>
                  <a:srgbClr val="FF3300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_____</a:t>
            </a:r>
            <a:r>
              <a:rPr lang="zh-CN" altLang="en-US" sz="3600" b="1" dirty="0">
                <a:solidFill>
                  <a:srgbClr val="660066"/>
                </a:solidFill>
                <a:latin typeface="Comic Sans MS" panose="030F0902030302020204" pitchFamily="66" charset="0"/>
                <a:sym typeface="宋体" panose="02010600030101010101" pitchFamily="2" charset="-122"/>
              </a:rPr>
              <a:t>。</a:t>
            </a:r>
            <a:endParaRPr lang="zh-CN" altLang="en-US" sz="3600" dirty="0">
              <a:solidFill>
                <a:srgbClr val="660066"/>
              </a:solidFill>
              <a:latin typeface="Comic Sans MS" panose="030F0902030302020204" pitchFamily="66" charset="0"/>
              <a:sym typeface="黑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D589B19-8013-7A44-87ED-618A4090D4B0}"/>
              </a:ext>
            </a:extLst>
          </p:cNvPr>
          <p:cNvSpPr txBox="1"/>
          <p:nvPr/>
        </p:nvSpPr>
        <p:spPr>
          <a:xfrm>
            <a:off x="6492240" y="353187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基数词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3F4B2D1-AB08-D74B-B046-B4F68D2190AE}"/>
              </a:ext>
            </a:extLst>
          </p:cNvPr>
          <p:cNvSpPr txBox="1"/>
          <p:nvPr/>
        </p:nvSpPr>
        <p:spPr>
          <a:xfrm>
            <a:off x="2873515" y="410706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dirty="0"/>
              <a:t>序数词</a:t>
            </a:r>
          </a:p>
        </p:txBody>
      </p:sp>
    </p:spTree>
    <p:extLst>
      <p:ext uri="{BB962C8B-B14F-4D97-AF65-F5344CB8AC3E}">
        <p14:creationId xmlns:p14="http://schemas.microsoft.com/office/powerpoint/2010/main" val="35331895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表格 20481">
            <a:extLst>
              <a:ext uri="{FF2B5EF4-FFF2-40B4-BE49-F238E27FC236}">
                <a16:creationId xmlns:a16="http://schemas.microsoft.com/office/drawing/2014/main" id="{95A1F18A-8C6E-4847-AA7E-666C5D8F3D58}"/>
              </a:ext>
            </a:extLst>
          </p:cNvPr>
          <p:cNvGraphicFramePr/>
          <p:nvPr/>
        </p:nvGraphicFramePr>
        <p:xfrm>
          <a:off x="0" y="203795"/>
          <a:ext cx="12192000" cy="6546215"/>
        </p:xfrm>
        <a:graphic>
          <a:graphicData uri="http://schemas.openxmlformats.org/drawingml/2006/table">
            <a:tbl>
              <a:tblPr/>
              <a:tblGrid>
                <a:gridCol w="11756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92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0202">
                  <a:extLst>
                    <a:ext uri="{9D8B030D-6E8A-4147-A177-3AD203B41FA5}">
                      <a16:colId xmlns:a16="http://schemas.microsoft.com/office/drawing/2014/main" val="2146830846"/>
                    </a:ext>
                  </a:extLst>
                </a:gridCol>
                <a:gridCol w="2161309">
                  <a:extLst>
                    <a:ext uri="{9D8B030D-6E8A-4147-A177-3AD203B41FA5}">
                      <a16:colId xmlns:a16="http://schemas.microsoft.com/office/drawing/2014/main" val="2113439395"/>
                    </a:ext>
                  </a:extLst>
                </a:gridCol>
                <a:gridCol w="293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23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基数词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序数词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基数词</a:t>
                      </a:r>
                    </a:p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  <a:ea typeface="黑体" panose="0201060003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序数词</a:t>
                      </a:r>
                    </a:p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  <a:ea typeface="黑体" panose="0201060003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基数词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ea typeface="黑体" panose="02010600030101010101" pitchFamily="49" charset="-122"/>
                        </a:rPr>
                        <a:t>序数词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one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12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925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two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</a:rPr>
                        <a:t>21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three</a:t>
                      </a: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22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fo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r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FF"/>
                          </a:solidFill>
                        </a:rPr>
                        <a:t>15</a:t>
                      </a: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30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13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fi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ve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FF"/>
                          </a:solidFill>
                        </a:rPr>
                        <a:t>16</a:t>
                      </a: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None/>
                        <a:tabLst/>
                        <a:defRPr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40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0262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</a:rPr>
                        <a:t>six</a:t>
                      </a:r>
                      <a:endParaRPr lang="zh-CN" altLang="en-US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FF"/>
                          </a:solidFill>
                        </a:rPr>
                        <a:t>17</a:t>
                      </a: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None/>
                        <a:tabLst/>
                        <a:defRPr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90</a:t>
                      </a:r>
                      <a:endParaRPr lang="zh-CN" altLang="en-US" sz="2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89038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eigh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t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FF"/>
                          </a:solidFill>
                        </a:rPr>
                        <a:t>18</a:t>
                      </a: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None/>
                        <a:tabLst/>
                        <a:defRPr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100</a:t>
                      </a:r>
                      <a:endParaRPr lang="zh-CN" altLang="en-US" sz="2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1337"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</a:rPr>
                        <a:t>nin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</a:rPr>
                        <a:t>e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solidFill>
                            <a:srgbClr val="0000FF"/>
                          </a:solidFill>
                        </a:rPr>
                        <a:t>19</a:t>
                      </a: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solidFill>
                            <a:srgbClr val="000000"/>
                          </a:solidFill>
                        </a:rPr>
                        <a:t>129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65125" lvl="0" indent="-254000" algn="l" defTabSz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anose="05040102010807070707" pitchFamily="2" charset="2"/>
                        <a:buChar char=""/>
                        <a:defRPr sz="27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1pPr>
                      <a:lvl2pPr marL="622300" lvl="1" indent="-228600" algn="l" eaLnBrk="1" latinLnBrk="0" hangingPunct="1">
                        <a:lnSpc>
                          <a:spcPct val="100000"/>
                        </a:lnSpc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buChar char="◦"/>
                        <a:defRPr sz="23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2pPr>
                      <a:lvl3pPr marL="860425" lvl="2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anose="05020102010507070707" pitchFamily="2" charset="2"/>
                        <a:buChar char=""/>
                        <a:defRPr sz="21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3pPr>
                      <a:lvl4pPr marL="1143000" lvl="3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9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4pPr>
                      <a:lvl5pPr marL="1371600" lvl="4" indent="-228600" algn="l" eaLnBrk="1" latinLnBrk="0" hangingPunct="1">
                        <a:lnSpc>
                          <a:spcPct val="100000"/>
                        </a:lnSpc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anose="05020102010507070707" pitchFamily="2" charset="2"/>
                        <a:buChar char=""/>
                        <a:defRPr sz="1800" kern="1200">
                          <a:solidFill>
                            <a:schemeClr val="tx1"/>
                          </a:solidFill>
                          <a:latin typeface="Lucida Sans Unicode" panose="020B0602030504020204" pitchFamily="34" charset="0"/>
                          <a:ea typeface="黑体" panose="02010600030101010101" pitchFamily="49" charset="-122"/>
                          <a:sym typeface="Lucida Sans Unicode" panose="020B060203050402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0548" name="矩形 20547">
            <a:extLst>
              <a:ext uri="{FF2B5EF4-FFF2-40B4-BE49-F238E27FC236}">
                <a16:creationId xmlns:a16="http://schemas.microsoft.com/office/drawing/2014/main" id="{85900909-FA85-1B47-83FF-8FBDA7D57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3940" y="1151796"/>
            <a:ext cx="977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first</a:t>
            </a:r>
          </a:p>
        </p:txBody>
      </p:sp>
      <p:sp>
        <p:nvSpPr>
          <p:cNvPr id="20549" name="矩形 20548">
            <a:extLst>
              <a:ext uri="{FF2B5EF4-FFF2-40B4-BE49-F238E27FC236}">
                <a16:creationId xmlns:a16="http://schemas.microsoft.com/office/drawing/2014/main" id="{7FED68A3-9045-5344-BA17-3ACD7A19D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23" y="1716942"/>
            <a:ext cx="132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second</a:t>
            </a:r>
          </a:p>
        </p:txBody>
      </p:sp>
      <p:sp>
        <p:nvSpPr>
          <p:cNvPr id="20550" name="矩形 20549">
            <a:extLst>
              <a:ext uri="{FF2B5EF4-FFF2-40B4-BE49-F238E27FC236}">
                <a16:creationId xmlns:a16="http://schemas.microsoft.com/office/drawing/2014/main" id="{40C61770-6FF9-7746-BA35-18E668BC60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854" y="2280985"/>
            <a:ext cx="1038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third</a:t>
            </a:r>
          </a:p>
        </p:txBody>
      </p:sp>
      <p:sp>
        <p:nvSpPr>
          <p:cNvPr id="20551" name="矩形 20550">
            <a:extLst>
              <a:ext uri="{FF2B5EF4-FFF2-40B4-BE49-F238E27FC236}">
                <a16:creationId xmlns:a16="http://schemas.microsoft.com/office/drawing/2014/main" id="{7090C4C7-95F2-AB4E-8A8F-660140FD8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1105" y="2832164"/>
            <a:ext cx="12811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fourth</a:t>
            </a:r>
          </a:p>
        </p:txBody>
      </p:sp>
      <p:sp>
        <p:nvSpPr>
          <p:cNvPr id="20552" name="矩形 20551">
            <a:extLst>
              <a:ext uri="{FF2B5EF4-FFF2-40B4-BE49-F238E27FC236}">
                <a16:creationId xmlns:a16="http://schemas.microsoft.com/office/drawing/2014/main" id="{D83AF964-1740-D942-9915-5FB15FED2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3328" y="3374929"/>
            <a:ext cx="10191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fi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f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3" name="矩形 20552">
            <a:extLst>
              <a:ext uri="{FF2B5EF4-FFF2-40B4-BE49-F238E27FC236}">
                <a16:creationId xmlns:a16="http://schemas.microsoft.com/office/drawing/2014/main" id="{CDFECE00-1616-FD42-B48F-539832803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1591" y="4107560"/>
            <a:ext cx="1039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sixth</a:t>
            </a:r>
          </a:p>
        </p:txBody>
      </p:sp>
      <p:sp>
        <p:nvSpPr>
          <p:cNvPr id="20554" name="矩形 20553">
            <a:extLst>
              <a:ext uri="{FF2B5EF4-FFF2-40B4-BE49-F238E27FC236}">
                <a16:creationId xmlns:a16="http://schemas.microsoft.com/office/drawing/2014/main" id="{80D8731B-B057-2948-BD9D-12E48ADF3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854" y="5169438"/>
            <a:ext cx="12493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eighth</a:t>
            </a:r>
          </a:p>
        </p:txBody>
      </p:sp>
      <p:sp>
        <p:nvSpPr>
          <p:cNvPr id="20555" name="矩形 20554">
            <a:extLst>
              <a:ext uri="{FF2B5EF4-FFF2-40B4-BE49-F238E27FC236}">
                <a16:creationId xmlns:a16="http://schemas.microsoft.com/office/drawing/2014/main" id="{23BC0F89-6ED1-7743-B401-7491B9FD1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2704" y="6174424"/>
            <a:ext cx="1028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ninth</a:t>
            </a:r>
          </a:p>
        </p:txBody>
      </p:sp>
      <p:sp>
        <p:nvSpPr>
          <p:cNvPr id="20556" name="矩形 20555">
            <a:extLst>
              <a:ext uri="{FF2B5EF4-FFF2-40B4-BE49-F238E27FC236}">
                <a16:creationId xmlns:a16="http://schemas.microsoft.com/office/drawing/2014/main" id="{E742AFCE-120C-7E40-82D5-10B77CBC6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009" y="1197830"/>
            <a:ext cx="1444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twel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f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7" name="矩形 20556">
            <a:extLst>
              <a:ext uri="{FF2B5EF4-FFF2-40B4-BE49-F238E27FC236}">
                <a16:creationId xmlns:a16="http://schemas.microsoft.com/office/drawing/2014/main" id="{B4B57940-EF23-9B4F-A531-BA5E1E79B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6646" y="1163489"/>
            <a:ext cx="1819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twent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58" name="矩形 20557">
            <a:extLst>
              <a:ext uri="{FF2B5EF4-FFF2-40B4-BE49-F238E27FC236}">
                <a16:creationId xmlns:a16="http://schemas.microsoft.com/office/drawing/2014/main" id="{D882C56C-E6DA-6844-9974-23C05380E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6150" y="1694998"/>
            <a:ext cx="2355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twenty-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first</a:t>
            </a:r>
          </a:p>
        </p:txBody>
      </p:sp>
      <p:sp>
        <p:nvSpPr>
          <p:cNvPr id="20559" name="矩形 20558">
            <a:extLst>
              <a:ext uri="{FF2B5EF4-FFF2-40B4-BE49-F238E27FC236}">
                <a16:creationId xmlns:a16="http://schemas.microsoft.com/office/drawing/2014/main" id="{3ABDB29B-C286-3940-B2D5-3C7947FA4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8400" y="2810568"/>
            <a:ext cx="16834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thirt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60" name="矩形 20559">
            <a:extLst>
              <a:ext uri="{FF2B5EF4-FFF2-40B4-BE49-F238E27FC236}">
                <a16:creationId xmlns:a16="http://schemas.microsoft.com/office/drawing/2014/main" id="{7C594324-1A99-CA46-8D96-916ED9D61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9666" y="5024403"/>
            <a:ext cx="26463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one hundred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20562" name="矩形 20561">
            <a:extLst>
              <a:ext uri="{FF2B5EF4-FFF2-40B4-BE49-F238E27FC236}">
                <a16:creationId xmlns:a16="http://schemas.microsoft.com/office/drawing/2014/main" id="{C73F3E6B-AEFA-6447-8B1A-FE77A8149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7685" y="5868021"/>
            <a:ext cx="25284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b="1" dirty="0">
                <a:solidFill>
                  <a:srgbClr val="0000FF"/>
                </a:solidFill>
                <a:latin typeface="Comic Sans MS" panose="030F0902030302020204" pitchFamily="66" charset="0"/>
              </a:rPr>
              <a:t>one hundred and twenty-ninth</a:t>
            </a:r>
          </a:p>
        </p:txBody>
      </p:sp>
      <p:sp>
        <p:nvSpPr>
          <p:cNvPr id="20563" name="矩形 20562">
            <a:extLst>
              <a:ext uri="{FF2B5EF4-FFF2-40B4-BE49-F238E27FC236}">
                <a16:creationId xmlns:a16="http://schemas.microsoft.com/office/drawing/2014/main" id="{5D5D01BB-B292-1641-B60E-846BE2D64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47" y="6135244"/>
            <a:ext cx="1978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nin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teenth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E74D7DE-27BD-5440-9790-7C70C17BE90B}"/>
              </a:ext>
            </a:extLst>
          </p:cNvPr>
          <p:cNvSpPr/>
          <p:nvPr/>
        </p:nvSpPr>
        <p:spPr>
          <a:xfrm>
            <a:off x="3155051" y="1152806"/>
            <a:ext cx="1274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twel</a:t>
            </a:r>
            <a:r>
              <a:rPr lang="en-US" altLang="zh-CN" sz="2800" b="1" dirty="0">
                <a:solidFill>
                  <a:srgbClr val="FF0000"/>
                </a:solidFill>
              </a:rPr>
              <a:t>ve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59A40575-B2BA-5949-BE6F-93F0D36F1AB8}"/>
              </a:ext>
            </a:extLst>
          </p:cNvPr>
          <p:cNvSpPr/>
          <p:nvPr/>
        </p:nvSpPr>
        <p:spPr>
          <a:xfrm>
            <a:off x="3123076" y="1668855"/>
            <a:ext cx="1559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thirteen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ED15F734-2711-A847-8E82-E46EB5A44835}"/>
              </a:ext>
            </a:extLst>
          </p:cNvPr>
          <p:cNvSpPr/>
          <p:nvPr/>
        </p:nvSpPr>
        <p:spPr>
          <a:xfrm>
            <a:off x="3124416" y="2214111"/>
            <a:ext cx="1634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fourteen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2D52073-5752-174E-8015-43C6376D9816}"/>
              </a:ext>
            </a:extLst>
          </p:cNvPr>
          <p:cNvSpPr/>
          <p:nvPr/>
        </p:nvSpPr>
        <p:spPr>
          <a:xfrm>
            <a:off x="3175566" y="2730160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fifteen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03FE2D04-14AE-4F49-AA4E-164A260CF488}"/>
              </a:ext>
            </a:extLst>
          </p:cNvPr>
          <p:cNvSpPr/>
          <p:nvPr/>
        </p:nvSpPr>
        <p:spPr>
          <a:xfrm>
            <a:off x="3187026" y="3377992"/>
            <a:ext cx="1388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sixteen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474F0072-46E6-2D45-B738-DFE0A194DCA3}"/>
              </a:ext>
            </a:extLst>
          </p:cNvPr>
          <p:cNvSpPr/>
          <p:nvPr/>
        </p:nvSpPr>
        <p:spPr>
          <a:xfrm>
            <a:off x="2817928" y="4288964"/>
            <a:ext cx="1864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seventeen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E905AB68-FF5D-994A-B83D-7F0A1D1A6E2C}"/>
              </a:ext>
            </a:extLst>
          </p:cNvPr>
          <p:cNvSpPr/>
          <p:nvPr/>
        </p:nvSpPr>
        <p:spPr>
          <a:xfrm>
            <a:off x="2890170" y="5350269"/>
            <a:ext cx="16385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eighteen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5687C8F3-E8CF-3F45-81B6-44BA0537672B}"/>
              </a:ext>
            </a:extLst>
          </p:cNvPr>
          <p:cNvSpPr/>
          <p:nvPr/>
        </p:nvSpPr>
        <p:spPr>
          <a:xfrm>
            <a:off x="3075370" y="6179443"/>
            <a:ext cx="165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nineteen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5B8C74A4-C72E-CE4E-A92E-2FBE06A86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2285" y="1707928"/>
            <a:ext cx="19672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thirteenth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59761FA6-1078-1247-A37A-86ED9F057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6099" y="2206940"/>
            <a:ext cx="20473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fourteenth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6224D2F1-323C-3840-A186-675D3F368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017" y="2752196"/>
            <a:ext cx="17812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fifteenth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411E9470-2818-1749-80BE-9810691F5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016" y="3355468"/>
            <a:ext cx="18020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sixteenth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6894F46A-DF18-C848-B1C9-C4E097FFD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4864" y="4276977"/>
            <a:ext cx="22461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seventeenth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7B915440-873C-7348-9930-7BC2BD1A4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016" y="5376264"/>
            <a:ext cx="20120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eighteenth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85368E6-396B-A243-8D3C-08D5BD16B4DE}"/>
              </a:ext>
            </a:extLst>
          </p:cNvPr>
          <p:cNvSpPr/>
          <p:nvPr/>
        </p:nvSpPr>
        <p:spPr>
          <a:xfrm>
            <a:off x="7322200" y="1129499"/>
            <a:ext cx="1341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twent</a:t>
            </a:r>
            <a:r>
              <a:rPr lang="en-US" altLang="zh-CN" sz="2800" b="1" dirty="0">
                <a:solidFill>
                  <a:srgbClr val="FF0000"/>
                </a:solidFill>
              </a:rPr>
              <a:t>y</a:t>
            </a:r>
            <a:endParaRPr lang="zh-CN" altLang="en-US" dirty="0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4A0BC342-EA93-A841-832F-D7A993D4D537}"/>
              </a:ext>
            </a:extLst>
          </p:cNvPr>
          <p:cNvSpPr/>
          <p:nvPr/>
        </p:nvSpPr>
        <p:spPr>
          <a:xfrm>
            <a:off x="7293338" y="1622659"/>
            <a:ext cx="20834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twent</a:t>
            </a:r>
            <a:r>
              <a:rPr lang="en-US" altLang="zh-CN" sz="2800" b="1" dirty="0">
                <a:solidFill>
                  <a:srgbClr val="FF0000"/>
                </a:solidFill>
              </a:rPr>
              <a:t>y-one</a:t>
            </a:r>
            <a:endParaRPr lang="zh-CN" altLang="en-US" dirty="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A6C34796-CDDE-1249-A4E3-E583099FEE56}"/>
              </a:ext>
            </a:extLst>
          </p:cNvPr>
          <p:cNvSpPr/>
          <p:nvPr/>
        </p:nvSpPr>
        <p:spPr>
          <a:xfrm>
            <a:off x="9687418" y="2226507"/>
            <a:ext cx="2626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twent</a:t>
            </a:r>
            <a:r>
              <a:rPr lang="en-US" altLang="zh-CN" sz="2800" b="1" dirty="0">
                <a:solidFill>
                  <a:srgbClr val="FF0000"/>
                </a:solidFill>
              </a:rPr>
              <a:t>y-second</a:t>
            </a:r>
            <a:endParaRPr lang="zh-CN" altLang="en-US" dirty="0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60D4D01A-E1E1-E040-9665-8A38E8298CE3}"/>
              </a:ext>
            </a:extLst>
          </p:cNvPr>
          <p:cNvSpPr/>
          <p:nvPr/>
        </p:nvSpPr>
        <p:spPr>
          <a:xfrm>
            <a:off x="7322200" y="2188986"/>
            <a:ext cx="2093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twent</a:t>
            </a:r>
            <a:r>
              <a:rPr lang="en-US" altLang="zh-CN" sz="2800" b="1" dirty="0">
                <a:solidFill>
                  <a:srgbClr val="FF0000"/>
                </a:solidFill>
              </a:rPr>
              <a:t>y-two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19B23E7-B340-8548-AA2D-7C93F4E38176}"/>
              </a:ext>
            </a:extLst>
          </p:cNvPr>
          <p:cNvSpPr/>
          <p:nvPr/>
        </p:nvSpPr>
        <p:spPr>
          <a:xfrm>
            <a:off x="7353572" y="3329681"/>
            <a:ext cx="999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fort</a:t>
            </a:r>
            <a:r>
              <a:rPr lang="en-US" altLang="zh-CN" sz="2800" b="1" dirty="0">
                <a:solidFill>
                  <a:srgbClr val="FF0000"/>
                </a:solidFill>
              </a:rPr>
              <a:t>y</a:t>
            </a:r>
            <a:endParaRPr lang="zh-CN" altLang="en-US" sz="2000" dirty="0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02609A63-D241-4D41-A8D0-3927DC6FCC48}"/>
              </a:ext>
            </a:extLst>
          </p:cNvPr>
          <p:cNvSpPr/>
          <p:nvPr/>
        </p:nvSpPr>
        <p:spPr>
          <a:xfrm>
            <a:off x="7377132" y="2768116"/>
            <a:ext cx="1134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thirty</a:t>
            </a:r>
            <a:endParaRPr lang="zh-CN" altLang="en-US" sz="2000" dirty="0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AAB9BAE7-F772-994C-A2E3-26EB4384F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2632" y="3291299"/>
            <a:ext cx="1563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fort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C600993-7ECF-924B-ABB1-43A66EAD5369}"/>
              </a:ext>
            </a:extLst>
          </p:cNvPr>
          <p:cNvSpPr/>
          <p:nvPr/>
        </p:nvSpPr>
        <p:spPr>
          <a:xfrm>
            <a:off x="7245518" y="5180163"/>
            <a:ext cx="23078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one hundred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898A2C6-2CF4-7B4C-BAEB-9D64A96C486B}"/>
              </a:ext>
            </a:extLst>
          </p:cNvPr>
          <p:cNvSpPr/>
          <p:nvPr/>
        </p:nvSpPr>
        <p:spPr>
          <a:xfrm>
            <a:off x="7219649" y="6008100"/>
            <a:ext cx="26268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000000"/>
                </a:solidFill>
              </a:rPr>
              <a:t>one hundred and twenty-nine</a:t>
            </a:r>
            <a:endParaRPr lang="zh-CN" altLang="en-US" sz="2400" dirty="0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1A07B3F8-DAF9-A340-B4C6-95713DEF6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8252" y="3975213"/>
            <a:ext cx="17043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SzPct val="90000"/>
            </a:pP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ninet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ie</a:t>
            </a:r>
            <a:r>
              <a:rPr lang="en-US" altLang="zh-CN" sz="2800" b="1" dirty="0">
                <a:solidFill>
                  <a:srgbClr val="0000FF"/>
                </a:solidFill>
                <a:latin typeface="Comic Sans MS" panose="030F0902030302020204" pitchFamily="66" charset="0"/>
              </a:rPr>
              <a:t>th</a:t>
            </a:r>
            <a:endParaRPr lang="en-US" altLang="zh-CN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78BC9071-B92B-6E47-8BB1-E370E5A61B59}"/>
              </a:ext>
            </a:extLst>
          </p:cNvPr>
          <p:cNvSpPr/>
          <p:nvPr/>
        </p:nvSpPr>
        <p:spPr>
          <a:xfrm>
            <a:off x="7375304" y="4010998"/>
            <a:ext cx="12298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defRPr/>
            </a:pPr>
            <a:r>
              <a:rPr lang="en-US" altLang="zh-CN" sz="2800" b="1" dirty="0">
                <a:solidFill>
                  <a:srgbClr val="000000"/>
                </a:solidFill>
              </a:rPr>
              <a:t>ninety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8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2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20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2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2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0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20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20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7" dur="500"/>
                                        <p:tgtEl>
                                          <p:spTgt spid="20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7" dur="500"/>
                                        <p:tgtEl>
                                          <p:spTgt spid="20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8" grpId="0"/>
      <p:bldP spid="20549" grpId="0"/>
      <p:bldP spid="20550" grpId="0"/>
      <p:bldP spid="20551" grpId="0"/>
      <p:bldP spid="20552" grpId="0"/>
      <p:bldP spid="20553" grpId="0"/>
      <p:bldP spid="20554" grpId="0"/>
      <p:bldP spid="20555" grpId="0"/>
      <p:bldP spid="20556" grpId="0"/>
      <p:bldP spid="2" grpId="0"/>
      <p:bldP spid="26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5">
            <a:extLst>
              <a:ext uri="{FF2B5EF4-FFF2-40B4-BE49-F238E27FC236}">
                <a16:creationId xmlns:a16="http://schemas.microsoft.com/office/drawing/2014/main" id="{86C67612-1026-EE40-9700-DC722A3CC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349087"/>
            <a:ext cx="4032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4000" b="1" dirty="0">
                <a:solidFill>
                  <a:srgbClr val="660066"/>
                </a:solidFill>
                <a:sym typeface="黑体" panose="02010609060101010101" pitchFamily="49" charset="-122"/>
              </a:rPr>
              <a:t>基数词的构成</a:t>
            </a:r>
            <a:endParaRPr lang="zh-CN" altLang="en-US" dirty="0"/>
          </a:p>
        </p:txBody>
      </p:sp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963884"/>
            <a:ext cx="10911677" cy="618630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zh-C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12,  </a:t>
            </a:r>
            <a:r>
              <a:rPr lang="zh-CN" altLang="en-US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独立成词。</a:t>
            </a:r>
            <a:endParaRPr lang="zh-CN" altLang="en-US" sz="3600" b="1" noProof="1">
              <a:solidFill>
                <a:schemeClr val="tx1">
                  <a:lumMod val="95000"/>
                  <a:lumOff val="5000"/>
                </a:schemeClr>
              </a:solidFill>
              <a:sym typeface="黑体" panose="02010609060101010101" pitchFamily="49" charset="-122"/>
            </a:endParaRPr>
          </a:p>
          <a:p>
            <a:r>
              <a:rPr lang="e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one		two		three		four		five		six   </a:t>
            </a:r>
          </a:p>
          <a:p>
            <a:r>
              <a:rPr lang="en" altLang="zh-CN" sz="3600" b="1" noProof="1">
                <a:solidFill>
                  <a:schemeClr val="tx1">
                    <a:lumMod val="95000"/>
                    <a:lumOff val="5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seven  	eight  	nine  	ten  		eleven  	twelve</a:t>
            </a:r>
            <a:endParaRPr lang="en" altLang="en-US" sz="3600" b="1" noProof="1">
              <a:solidFill>
                <a:schemeClr val="tx1">
                  <a:lumMod val="95000"/>
                  <a:lumOff val="5000"/>
                </a:schemeClr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chemeClr val="accent2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</a:t>
            </a:r>
            <a:r>
              <a:rPr lang="e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13--19,   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由</a:t>
            </a:r>
            <a:r>
              <a:rPr lang="zh-C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 + 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构成。读时，重音落在</a:t>
            </a:r>
            <a:r>
              <a:rPr lang="zh-CN" altLang="en-US" sz="3600" b="1" noProof="1">
                <a:solidFill>
                  <a:srgbClr val="FF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最后一个</a:t>
            </a:r>
            <a:r>
              <a:rPr lang="zh-CN" altLang="en-US" sz="3600" b="1" noProof="1">
                <a:solidFill>
                  <a:schemeClr val="bg2">
                    <a:lumMod val="10000"/>
                  </a:schemeClr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音节。</a:t>
            </a:r>
            <a:endParaRPr lang="zh-CN" altLang="en-US" sz="3600" b="1" noProof="1">
              <a:solidFill>
                <a:schemeClr val="bg2">
                  <a:lumMod val="10000"/>
                </a:schemeClr>
              </a:solidFill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14–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four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 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16--six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17--seven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19—nine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endParaRPr lang="en" altLang="en-US" sz="3600" b="1" noProof="1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 </a:t>
            </a: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特殊拼写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: 13–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			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15--					18—</a:t>
            </a:r>
            <a:endParaRPr lang="en" altLang="en-US" sz="3600" b="1" noProof="1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   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6</a:t>
            </a:fld>
            <a:endParaRPr lang="zh-CN" altLang="en-US" sz="10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62A3BF4-103F-2D4D-A3D1-3E44A7571F3B}"/>
              </a:ext>
            </a:extLst>
          </p:cNvPr>
          <p:cNvSpPr/>
          <p:nvPr/>
        </p:nvSpPr>
        <p:spPr>
          <a:xfrm>
            <a:off x="3673979" y="5393174"/>
            <a:ext cx="194918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th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ir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endParaRPr lang="zh-CN" altLang="en-US" sz="36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09408A2-3A84-BF4C-9E0F-6D7823BC9F16}"/>
              </a:ext>
            </a:extLst>
          </p:cNvPr>
          <p:cNvSpPr/>
          <p:nvPr/>
        </p:nvSpPr>
        <p:spPr>
          <a:xfrm>
            <a:off x="6644510" y="5393173"/>
            <a:ext cx="1683474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fi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teen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zh-CN" altLang="en-US" sz="36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3C2A585-A41F-2741-A4EB-4C6769ED1485}"/>
              </a:ext>
            </a:extLst>
          </p:cNvPr>
          <p:cNvSpPr/>
          <p:nvPr/>
        </p:nvSpPr>
        <p:spPr>
          <a:xfrm>
            <a:off x="9531316" y="5393173"/>
            <a:ext cx="2050561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eigh</a:t>
            </a:r>
            <a:r>
              <a:rPr lang="en" altLang="zh-CN" sz="3600" b="1" noProof="1">
                <a:solidFill>
                  <a:srgbClr val="7030A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een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76905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31" dur="5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730250"/>
            <a:ext cx="1150620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20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90,  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以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-ty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结尾。</a:t>
            </a:r>
            <a:endParaRPr lang="en-US" altLang="zh-CN" sz="3600" b="1" noProof="1">
              <a:solidFill>
                <a:srgbClr val="000000"/>
              </a:solidFill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正常拼写：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60---six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 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70---seven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 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90—nine</a:t>
            </a:r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r>
              <a:rPr lang="en" altLang="zh-CN" sz="3600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zh-CN" altLang="en-US" sz="3600" b="1" noProof="1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特殊拼写：</a:t>
            </a:r>
            <a:r>
              <a:rPr lang="zh-C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20—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		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30---</a:t>
            </a: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40—			50—	</a:t>
            </a:r>
            <a:r>
              <a:rPr lang="en" altLang="zh-CN" sz="3600" b="1" noProof="1">
                <a:solidFill>
                  <a:srgbClr val="000000"/>
                </a:solidFill>
                <a:sym typeface="Lucida Sans Unicode" panose="020B0602030504020204" pitchFamily="34" charset="0"/>
              </a:rPr>
              <a:t>		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80---</a:t>
            </a:r>
            <a:endParaRPr lang="en" altLang="en-US" sz="3600" noProof="1">
              <a:solidFill>
                <a:srgbClr val="000000"/>
              </a:solidFill>
              <a:highlight>
                <a:srgbClr val="FFFF00"/>
              </a:highlight>
              <a:sym typeface="Lucida Sans Unicode" panose="020B0602030504020204" pitchFamily="34" charset="0"/>
            </a:endParaRPr>
          </a:p>
          <a:p>
            <a:endParaRPr lang="en" altLang="en-US" sz="3600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4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21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－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99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， 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两位数，十位与个位之间</a:t>
            </a:r>
            <a:r>
              <a:rPr lang="zh-CN" altLang="en-US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必须有 “</a:t>
            </a:r>
            <a:r>
              <a:rPr lang="zh-C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-</a:t>
            </a:r>
            <a:r>
              <a:rPr lang="zh-CN" altLang="en-US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黑体" panose="02010609060101010101" pitchFamily="49" charset="-122"/>
              </a:rPr>
              <a:t>”。</a:t>
            </a:r>
            <a:endParaRPr lang="zh-CN" altLang="en-US" sz="3600" b="1" noProof="1">
              <a:solidFill>
                <a:srgbClr val="000000"/>
              </a:solidFill>
              <a:highlight>
                <a:srgbClr val="FFFF00"/>
              </a:highlight>
              <a:sym typeface="黑体" panose="02010609060101010101" pitchFamily="49" charset="-122"/>
            </a:endParaRPr>
          </a:p>
          <a:p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   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21   twenty</a:t>
            </a:r>
            <a:r>
              <a:rPr lang="en" altLang="zh-CN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one     55  fifty</a:t>
            </a:r>
            <a:r>
              <a:rPr lang="en" altLang="zh-CN" sz="3600" b="1" noProof="1">
                <a:solidFill>
                  <a:srgbClr val="FF33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five      99  ninety</a:t>
            </a:r>
            <a:r>
              <a:rPr lang="en" altLang="zh-CN" sz="3600" b="1" noProof="1">
                <a:solidFill>
                  <a:srgbClr val="FF33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-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nine</a:t>
            </a:r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7</a:t>
            </a:fld>
            <a:endParaRPr lang="zh-CN" altLang="en-US" sz="100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19052F8-6D47-A849-ABBA-7DAC64556C4F}"/>
              </a:ext>
            </a:extLst>
          </p:cNvPr>
          <p:cNvSpPr/>
          <p:nvPr/>
        </p:nvSpPr>
        <p:spPr>
          <a:xfrm>
            <a:off x="4079875" y="2375654"/>
            <a:ext cx="1671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tw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en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2C58D67-7DEA-FC49-9BBE-4E566470C69E}"/>
              </a:ext>
            </a:extLst>
          </p:cNvPr>
          <p:cNvSpPr/>
          <p:nvPr/>
        </p:nvSpPr>
        <p:spPr>
          <a:xfrm>
            <a:off x="6706356" y="2375653"/>
            <a:ext cx="1405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th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ir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C6B1CA-17E6-C44F-981F-3E26CD1DDFCC}"/>
              </a:ext>
            </a:extLst>
          </p:cNvPr>
          <p:cNvSpPr/>
          <p:nvPr/>
        </p:nvSpPr>
        <p:spPr>
          <a:xfrm>
            <a:off x="1632200" y="2900074"/>
            <a:ext cx="12329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fo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r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C05979-C7AD-9E43-BC73-7D256DE06F60}"/>
              </a:ext>
            </a:extLst>
          </p:cNvPr>
          <p:cNvSpPr/>
          <p:nvPr/>
        </p:nvSpPr>
        <p:spPr>
          <a:xfrm>
            <a:off x="4079875" y="2934435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fi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f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ty</a:t>
            </a:r>
            <a:r>
              <a:rPr lang="en" altLang="zh-CN" sz="3600" b="1" noProof="1">
                <a:solidFill>
                  <a:srgbClr val="000000"/>
                </a:solidFill>
                <a:sym typeface="Lucida Sans Unicode" panose="020B0602030504020204" pitchFamily="34" charset="0"/>
              </a:rPr>
              <a:t>	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10B6364-4EA1-2448-8FCC-E165126604A8}"/>
              </a:ext>
            </a:extLst>
          </p:cNvPr>
          <p:cNvSpPr/>
          <p:nvPr/>
        </p:nvSpPr>
        <p:spPr>
          <a:xfrm>
            <a:off x="6320957" y="2934435"/>
            <a:ext cx="1507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3600" b="1" noProof="1">
                <a:solidFill>
                  <a:srgbClr val="00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eigh</a:t>
            </a:r>
            <a:r>
              <a:rPr lang="en" altLang="zh-CN" sz="3600" b="1" noProof="1">
                <a:solidFill>
                  <a:srgbClr val="7030A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t</a:t>
            </a:r>
            <a:r>
              <a:rPr lang="en" altLang="zh-CN" sz="3600" b="1" noProof="1">
                <a:solidFill>
                  <a:srgbClr val="FF0000"/>
                </a:solidFill>
                <a:highlight>
                  <a:srgbClr val="FFFF00"/>
                </a:highlight>
                <a:ea typeface="黑体" panose="02010609060101010101" pitchFamily="49" charset="-122"/>
                <a:sym typeface="Lucida Sans Unicode" panose="020B0602030504020204" pitchFamily="34" charset="0"/>
              </a:rPr>
              <a:t>y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536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13" dur="5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18" dur="5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2004112410511146[1]">
            <a:extLst>
              <a:ext uri="{FF2B5EF4-FFF2-40B4-BE49-F238E27FC236}">
                <a16:creationId xmlns:a16="http://schemas.microsoft.com/office/drawing/2014/main" id="{D3755378-B671-E94E-AFBC-4FADF7370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>
            <a:extLst>
              <a:ext uri="{FF2B5EF4-FFF2-40B4-BE49-F238E27FC236}">
                <a16:creationId xmlns:a16="http://schemas.microsoft.com/office/drawing/2014/main" id="{BFD92318-56BC-AF4E-A489-52E02F768996}"/>
              </a:ext>
            </a:extLst>
          </p:cNvPr>
          <p:cNvSpPr/>
          <p:nvPr/>
        </p:nvSpPr>
        <p:spPr>
          <a:xfrm>
            <a:off x="685800" y="730250"/>
            <a:ext cx="11506200" cy="341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" altLang="zh-CN" sz="3600" b="1" noProof="1">
                <a:solidFill>
                  <a:srgbClr val="FF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 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endParaRPr lang="en" altLang="en-US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5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101—999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，三位数，百位与十位之间加</a:t>
            </a:r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and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，若十位上数字为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0</a:t>
            </a:r>
            <a:r>
              <a:rPr lang="zh-C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，则百位与个位之间加上</a:t>
            </a:r>
            <a:r>
              <a:rPr lang="en-US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Lucida Sans Unicode" panose="020B0602030504020204" pitchFamily="34" charset="0"/>
              </a:rPr>
              <a:t>and</a:t>
            </a:r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。</a:t>
            </a:r>
            <a:endParaRPr lang="en" altLang="en-US" sz="3600" b="1" noProof="1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r>
              <a:rPr lang="en" altLang="en-US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      </a:t>
            </a:r>
          </a:p>
          <a:p>
            <a:r>
              <a:rPr lang="en" altLang="zh-CN" sz="3600" b="1" noProof="1">
                <a:solidFill>
                  <a:srgbClr val="000000"/>
                </a:solidFill>
                <a:ea typeface="黑体" panose="02010609060101010101" pitchFamily="49" charset="-122"/>
                <a:sym typeface="黑体" panose="02010609060101010101" pitchFamily="49" charset="-122"/>
              </a:rPr>
              <a:t>		</a:t>
            </a:r>
            <a:endParaRPr lang="en" altLang="zh-CN" sz="3600" b="1" noProof="1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22533" name="灯片编号占位符 1">
            <a:extLst>
              <a:ext uri="{FF2B5EF4-FFF2-40B4-BE49-F238E27FC236}">
                <a16:creationId xmlns:a16="http://schemas.microsoft.com/office/drawing/2014/main" id="{4D275397-35F9-604E-A4AC-3A9D908008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3BE71A45-ED84-974F-858D-D5076AB410B0}" type="slidenum">
              <a:rPr lang="zh-CN" altLang="en-US" sz="1000"/>
              <a:pPr eaLnBrk="0" hangingPunct="0"/>
              <a:t>8</a:t>
            </a:fld>
            <a:endParaRPr lang="zh-CN" altLang="en-US" sz="1000"/>
          </a:p>
        </p:txBody>
      </p:sp>
    </p:spTree>
    <p:extLst>
      <p:ext uri="{BB962C8B-B14F-4D97-AF65-F5344CB8AC3E}">
        <p14:creationId xmlns:p14="http://schemas.microsoft.com/office/powerpoint/2010/main" val="372264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3" dur="5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2">
            <a:extLst>
              <a:ext uri="{FF2B5EF4-FFF2-40B4-BE49-F238E27FC236}">
                <a16:creationId xmlns:a16="http://schemas.microsoft.com/office/drawing/2014/main" id="{1FE2C18B-72B8-8B46-B96D-D0E0551C1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12192000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Rectangle 7">
            <a:extLst>
              <a:ext uri="{FF2B5EF4-FFF2-40B4-BE49-F238E27FC236}">
                <a16:creationId xmlns:a16="http://schemas.microsoft.com/office/drawing/2014/main" id="{0746716F-B07E-CF40-860F-C165CAC54E14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8558213" y="124968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6000" b="1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pic>
        <p:nvPicPr>
          <p:cNvPr id="26627" name="Picture 21" descr="t9">
            <a:extLst>
              <a:ext uri="{FF2B5EF4-FFF2-40B4-BE49-F238E27FC236}">
                <a16:creationId xmlns:a16="http://schemas.microsoft.com/office/drawing/2014/main" id="{7B11AC88-2CAA-3745-8F45-14965EDCA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097" y="5103356"/>
            <a:ext cx="12668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6" name="Text Box 27">
            <a:extLst>
              <a:ext uri="{FF2B5EF4-FFF2-40B4-BE49-F238E27FC236}">
                <a16:creationId xmlns:a16="http://schemas.microsoft.com/office/drawing/2014/main" id="{652D00B9-3F0A-C943-B458-707A24EA5BBC}"/>
              </a:ext>
            </a:extLst>
          </p:cNvPr>
          <p:cNvSpPr/>
          <p:nvPr/>
        </p:nvSpPr>
        <p:spPr>
          <a:xfrm>
            <a:off x="280035" y="30464"/>
            <a:ext cx="6145532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 sz="4000" b="1" noProof="1">
                <a:solidFill>
                  <a:srgbClr val="660066"/>
                </a:solidFill>
                <a:cs typeface="+mn-ea"/>
                <a:sym typeface="黑体" panose="02010600030101010101" pitchFamily="49" charset="-122"/>
              </a:rPr>
              <a:t>Practice</a:t>
            </a:r>
            <a:endParaRPr lang="zh-CN" altLang="en-US" noProof="1"/>
          </a:p>
        </p:txBody>
      </p:sp>
      <p:sp>
        <p:nvSpPr>
          <p:cNvPr id="26629" name="灯片编号占位符 1">
            <a:extLst>
              <a:ext uri="{FF2B5EF4-FFF2-40B4-BE49-F238E27FC236}">
                <a16:creationId xmlns:a16="http://schemas.microsoft.com/office/drawing/2014/main" id="{23B9E304-291E-194C-91F5-E469899951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9C553609-388B-774E-8BE2-DD2C2C84A0F4}" type="slidenum">
              <a:rPr lang="zh-CN" altLang="en-US" sz="1000"/>
              <a:pPr eaLnBrk="0" hangingPunct="0"/>
              <a:t>9</a:t>
            </a:fld>
            <a:endParaRPr lang="zh-CN" altLang="en-US" sz="1000"/>
          </a:p>
        </p:txBody>
      </p:sp>
      <p:sp>
        <p:nvSpPr>
          <p:cNvPr id="26630" name="文本框 2">
            <a:extLst>
              <a:ext uri="{FF2B5EF4-FFF2-40B4-BE49-F238E27FC236}">
                <a16:creationId xmlns:a16="http://schemas.microsoft.com/office/drawing/2014/main" id="{E498B40F-284D-9D4E-9346-A1017238C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4564" y="1508443"/>
            <a:ext cx="974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C4FDBCF-5BE0-8C42-9180-6BD859A4F2D3}"/>
              </a:ext>
            </a:extLst>
          </p:cNvPr>
          <p:cNvSpPr txBox="1"/>
          <p:nvPr/>
        </p:nvSpPr>
        <p:spPr>
          <a:xfrm>
            <a:off x="3317874" y="1707514"/>
            <a:ext cx="6623050" cy="7010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four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thirty-two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EEF27DA-74E6-CC4A-8E3F-3F4CC046F963}"/>
              </a:ext>
            </a:extLst>
          </p:cNvPr>
          <p:cNvSpPr txBox="1"/>
          <p:nvPr/>
        </p:nvSpPr>
        <p:spPr>
          <a:xfrm>
            <a:off x="3317874" y="2604132"/>
            <a:ext cx="6623050" cy="7010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one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seventy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DF7BBF1-343F-3144-8DDB-EB54C98CCC11}"/>
              </a:ext>
            </a:extLst>
          </p:cNvPr>
          <p:cNvSpPr txBox="1"/>
          <p:nvPr/>
        </p:nvSpPr>
        <p:spPr>
          <a:xfrm>
            <a:off x="3352801" y="3406774"/>
            <a:ext cx="6381115" cy="7010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eight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sixty-five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4202E77-2221-A042-A7EF-54CCCA7311D2}"/>
              </a:ext>
            </a:extLst>
          </p:cNvPr>
          <p:cNvSpPr txBox="1"/>
          <p:nvPr/>
        </p:nvSpPr>
        <p:spPr>
          <a:xfrm>
            <a:off x="3317874" y="4395470"/>
            <a:ext cx="4953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one hundred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ea"/>
              </a:rPr>
              <a:t>and</a:t>
            </a:r>
            <a:r>
              <a:rPr lang="en-US" altLang="zh-CN" sz="4000" noProof="1">
                <a:cs typeface="+mn-ea"/>
              </a:rPr>
              <a:t> </a:t>
            </a:r>
            <a:r>
              <a:rPr lang="en-US" altLang="zh-CN" sz="40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</a:rPr>
              <a:t>nine</a:t>
            </a:r>
            <a:endParaRPr lang="en-US" altLang="zh-CN" sz="4000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87B6561-0D79-8E4F-A27C-0AF6A578C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0" y="4456430"/>
            <a:ext cx="1187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109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9704BD1-FB49-9E42-99E9-E4ED1AE54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4851" y="1706880"/>
            <a:ext cx="12874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dirty="0"/>
              <a:t>432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52175B5-770D-1043-9BE9-E779C4711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4850" y="2603818"/>
            <a:ext cx="11890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170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EBABEB0-572D-FA47-B0D4-139789A6A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650" y="3467418"/>
            <a:ext cx="1187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/>
              <a:t>865</a:t>
            </a:r>
          </a:p>
        </p:txBody>
      </p:sp>
    </p:spTree>
    <p:extLst>
      <p:ext uri="{BB962C8B-B14F-4D97-AF65-F5344CB8AC3E}">
        <p14:creationId xmlns:p14="http://schemas.microsoft.com/office/powerpoint/2010/main" val="237164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11617" descr="2004112410511146[1]">
            <a:extLst>
              <a:ext uri="{FF2B5EF4-FFF2-40B4-BE49-F238E27FC236}">
                <a16:creationId xmlns:a16="http://schemas.microsoft.com/office/drawing/2014/main" id="{114B5D65-F416-A84C-B3A4-C0D3BA538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文本框 111618">
            <a:extLst>
              <a:ext uri="{FF2B5EF4-FFF2-40B4-BE49-F238E27FC236}">
                <a16:creationId xmlns:a16="http://schemas.microsoft.com/office/drawing/2014/main" id="{74BB08E0-6239-C24A-AC97-F7C11926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10" y="670561"/>
            <a:ext cx="1134618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6) </a:t>
            </a:r>
            <a:r>
              <a:rPr lang="zh-CN" altLang="en-US" sz="3600" b="1" dirty="0">
                <a:latin typeface="Arial" panose="020B0604020202020204" pitchFamily="34" charset="0"/>
              </a:rPr>
              <a:t>若位数在四位及以上</a:t>
            </a:r>
            <a:r>
              <a:rPr lang="zh-CN" altLang="en-US" sz="3600" b="1" dirty="0"/>
              <a:t>，每三位数加一个逗号，从右往左数，第一个逗号前的数为</a:t>
            </a:r>
            <a:r>
              <a:rPr lang="en-US" altLang="zh-CN" sz="3600" b="1" dirty="0">
                <a:solidFill>
                  <a:srgbClr val="FF0000"/>
                </a:solidFill>
              </a:rPr>
              <a:t>_________</a:t>
            </a:r>
            <a:r>
              <a:rPr lang="zh-CN" altLang="en-US" sz="3600" b="1" dirty="0"/>
              <a:t>，第二个逗号前的数为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</a:t>
            </a:r>
            <a:r>
              <a:rPr lang="zh-CN" altLang="en-US" sz="3600" b="1" dirty="0"/>
              <a:t>（百万）</a:t>
            </a:r>
            <a:r>
              <a:rPr lang="en-US" altLang="zh-CN" sz="3600" b="1" dirty="0"/>
              <a:t>, </a:t>
            </a:r>
            <a:r>
              <a:rPr lang="zh-CN" altLang="en-US" sz="3600" b="1" dirty="0"/>
              <a:t>第三个逗号前的数为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__________</a:t>
            </a:r>
            <a:r>
              <a:rPr lang="zh-CN" altLang="en-US" sz="3600" b="1" dirty="0"/>
              <a:t>（十亿），第四个逗号前的数为</a:t>
            </a:r>
            <a:r>
              <a:rPr lang="en-US" altLang="zh-CN" sz="3600" b="1" dirty="0">
                <a:solidFill>
                  <a:srgbClr val="FF3300"/>
                </a:solidFill>
              </a:rPr>
              <a:t>____________</a:t>
            </a:r>
            <a:r>
              <a:rPr lang="zh-CN" altLang="en-US" sz="3600" b="1" dirty="0"/>
              <a:t>（万亿）。</a:t>
            </a:r>
            <a:r>
              <a:rPr lang="zh-CN" altLang="en-US" b="1" dirty="0"/>
              <a:t> 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CF4CFFC-9792-3245-8539-AFC741016758}"/>
              </a:ext>
            </a:extLst>
          </p:cNvPr>
          <p:cNvSpPr/>
          <p:nvPr/>
        </p:nvSpPr>
        <p:spPr>
          <a:xfrm>
            <a:off x="5920620" y="1191397"/>
            <a:ext cx="21659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thousand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7E0EB6F-2C94-AF40-9EE7-E93581B85DE3}"/>
              </a:ext>
            </a:extLst>
          </p:cNvPr>
          <p:cNvSpPr/>
          <p:nvPr/>
        </p:nvSpPr>
        <p:spPr>
          <a:xfrm>
            <a:off x="1912500" y="1705093"/>
            <a:ext cx="1670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million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9E2311-A7A2-DA49-A940-E63F8E5AB789}"/>
              </a:ext>
            </a:extLst>
          </p:cNvPr>
          <p:cNvSpPr/>
          <p:nvPr/>
        </p:nvSpPr>
        <p:spPr>
          <a:xfrm>
            <a:off x="752257" y="2351424"/>
            <a:ext cx="14975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billion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918DC21-E094-F84C-B667-BF8CBEA11AF1}"/>
              </a:ext>
            </a:extLst>
          </p:cNvPr>
          <p:cNvSpPr/>
          <p:nvPr/>
        </p:nvSpPr>
        <p:spPr>
          <a:xfrm>
            <a:off x="963712" y="2837146"/>
            <a:ext cx="16225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</a:rPr>
              <a:t>trillion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1955922-A89B-BE43-B7BC-CAE18F03C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10" y="3343273"/>
            <a:ext cx="866298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en-US" sz="3600" dirty="0"/>
          </a:p>
          <a:p>
            <a:r>
              <a:rPr lang="zh-CN" altLang="en-US" sz="3600" b="1" dirty="0"/>
              <a:t>trillion     </a:t>
            </a:r>
            <a:r>
              <a:rPr lang="zh-CN" altLang="en-US" sz="3600" b="1" dirty="0">
                <a:solidFill>
                  <a:srgbClr val="7030A0"/>
                </a:solidFill>
              </a:rPr>
              <a:t>[ˈtrɪljən]     </a:t>
            </a:r>
            <a:r>
              <a:rPr lang="zh-CN" altLang="en-US" sz="3600" b="1" dirty="0">
                <a:solidFill>
                  <a:srgbClr val="FF0000"/>
                </a:solidFill>
              </a:rPr>
              <a:t>万亿</a:t>
            </a:r>
          </a:p>
          <a:p>
            <a:r>
              <a:rPr lang="zh-CN" altLang="en-US" sz="3600" b="1" dirty="0"/>
              <a:t>billion	</a:t>
            </a:r>
            <a:r>
              <a:rPr lang="zh-CN" altLang="en-US" sz="3600" b="1" dirty="0">
                <a:solidFill>
                  <a:srgbClr val="7030A0"/>
                </a:solidFill>
              </a:rPr>
              <a:t> [ˈbɪljən]     </a:t>
            </a:r>
            <a:r>
              <a:rPr lang="en-US" altLang="zh-CN" sz="3600" b="1" dirty="0">
                <a:solidFill>
                  <a:srgbClr val="7030A0"/>
                </a:solidFill>
              </a:rPr>
              <a:t>	</a:t>
            </a:r>
            <a:r>
              <a:rPr lang="zh-CN" altLang="en-US" sz="3600" b="1" dirty="0">
                <a:solidFill>
                  <a:srgbClr val="FF0000"/>
                </a:solidFill>
              </a:rPr>
              <a:t>十亿</a:t>
            </a:r>
          </a:p>
          <a:p>
            <a:r>
              <a:rPr lang="zh-CN" altLang="en-US" sz="3600" b="1" dirty="0"/>
              <a:t>million     </a:t>
            </a:r>
            <a:r>
              <a:rPr lang="zh-CN" altLang="en-US" sz="3600" b="1" dirty="0">
                <a:solidFill>
                  <a:srgbClr val="7030A0"/>
                </a:solidFill>
              </a:rPr>
              <a:t>[ˈmɪljən]    </a:t>
            </a:r>
            <a:r>
              <a:rPr lang="zh-CN" altLang="en-US" sz="3600" b="1" dirty="0">
                <a:solidFill>
                  <a:srgbClr val="FF0000"/>
                </a:solidFill>
              </a:rPr>
              <a:t>百万</a:t>
            </a:r>
          </a:p>
          <a:p>
            <a:r>
              <a:rPr lang="zh-CN" altLang="en-US" sz="3600" b="1" dirty="0"/>
              <a:t>thousand  </a:t>
            </a:r>
            <a:r>
              <a:rPr lang="zh-CN" altLang="en-US" sz="3600" b="1" dirty="0">
                <a:solidFill>
                  <a:srgbClr val="7030A0"/>
                </a:solidFill>
              </a:rPr>
              <a:t>['θaʊznd] </a:t>
            </a:r>
            <a:r>
              <a:rPr lang="en-US" altLang="zh-CN" sz="3600" b="1" dirty="0">
                <a:solidFill>
                  <a:srgbClr val="7030A0"/>
                </a:solidFill>
              </a:rPr>
              <a:t>	</a:t>
            </a:r>
            <a:r>
              <a:rPr lang="zh-CN" altLang="en-US" sz="3600" b="1" dirty="0">
                <a:solidFill>
                  <a:srgbClr val="FF0000"/>
                </a:solidFill>
              </a:rPr>
              <a:t>千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r>
              <a:rPr lang="zh-CN" altLang="en-US" sz="3600" b="1" dirty="0"/>
              <a:t>hundred	</a:t>
            </a:r>
            <a:r>
              <a:rPr lang="zh-CN" altLang="en-US" sz="3600" b="1" dirty="0">
                <a:solidFill>
                  <a:srgbClr val="7030A0"/>
                </a:solidFill>
              </a:rPr>
              <a:t>[ˈhʌndrəd]  </a:t>
            </a:r>
            <a:r>
              <a:rPr lang="zh-CN" altLang="en-US" sz="3600" b="1" dirty="0">
                <a:solidFill>
                  <a:srgbClr val="FF0000"/>
                </a:solidFill>
              </a:rPr>
              <a:t>百</a:t>
            </a:r>
          </a:p>
          <a:p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600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build="p"/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2">
            <a:extLst>
              <a:ext uri="{FF2B5EF4-FFF2-40B4-BE49-F238E27FC236}">
                <a16:creationId xmlns:a16="http://schemas.microsoft.com/office/drawing/2014/main" id="{6A8A7D33-B678-EC4E-8A3D-97305843A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12192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>
            <a:extLst>
              <a:ext uri="{FF2B5EF4-FFF2-40B4-BE49-F238E27FC236}">
                <a16:creationId xmlns:a16="http://schemas.microsoft.com/office/drawing/2014/main" id="{7C06775D-98DC-B14C-9D95-F766472C7259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7640003" y="223774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>
                <a:solidFill>
                  <a:srgbClr val="000000"/>
                </a:solidFill>
                <a:sym typeface="Lucida Sans Unicode" panose="020B0602030504020204" pitchFamily="34" charset="0"/>
              </a:rPr>
              <a:t>29</a:t>
            </a:r>
            <a:endParaRPr lang="zh-CN" altLang="en-US"/>
          </a:p>
        </p:txBody>
      </p:sp>
      <p:sp>
        <p:nvSpPr>
          <p:cNvPr id="10244" name="Text Box 5">
            <a:extLst>
              <a:ext uri="{FF2B5EF4-FFF2-40B4-BE49-F238E27FC236}">
                <a16:creationId xmlns:a16="http://schemas.microsoft.com/office/drawing/2014/main" id="{E78A379B-A7DF-584B-B8A2-D234208A1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3153" y="2021841"/>
            <a:ext cx="76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60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45" name="Rectangle 6">
            <a:extLst>
              <a:ext uri="{FF2B5EF4-FFF2-40B4-BE49-F238E27FC236}">
                <a16:creationId xmlns:a16="http://schemas.microsoft.com/office/drawing/2014/main" id="{F63884F2-88A1-5B42-8ED2-E99E02497609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5263515" y="2166303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431</a:t>
            </a:r>
            <a:endParaRPr lang="zh-CN" altLang="en-US"/>
          </a:p>
        </p:txBody>
      </p:sp>
      <p:sp>
        <p:nvSpPr>
          <p:cNvPr id="31749" name="Rectangle 7">
            <a:extLst>
              <a:ext uri="{FF2B5EF4-FFF2-40B4-BE49-F238E27FC236}">
                <a16:creationId xmlns:a16="http://schemas.microsoft.com/office/drawing/2014/main" id="{F650DA1A-5166-1A4A-9CDE-945F1A1EC28A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8244840" y="146304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6000" b="1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sp>
        <p:nvSpPr>
          <p:cNvPr id="10247" name="Rectangle 8">
            <a:extLst>
              <a:ext uri="{FF2B5EF4-FFF2-40B4-BE49-F238E27FC236}">
                <a16:creationId xmlns:a16="http://schemas.microsoft.com/office/drawing/2014/main" id="{34B1C031-738C-7142-B306-3639C8CA8BE8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3463290" y="2166303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500</a:t>
            </a:r>
            <a:endParaRPr lang="zh-CN" altLang="en-US"/>
          </a:p>
        </p:txBody>
      </p:sp>
      <p:sp>
        <p:nvSpPr>
          <p:cNvPr id="10248" name="Rectangle 9">
            <a:extLst>
              <a:ext uri="{FF2B5EF4-FFF2-40B4-BE49-F238E27FC236}">
                <a16:creationId xmlns:a16="http://schemas.microsoft.com/office/drawing/2014/main" id="{2535D1ED-BB48-9C46-A396-EA4A1BF65580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6992303" y="2237741"/>
            <a:ext cx="647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 u="sng">
                <a:solidFill>
                  <a:srgbClr val="000000"/>
                </a:solidFill>
                <a:sym typeface="Lucida Sans Unicode" panose="020B0602030504020204" pitchFamily="34" charset="0"/>
              </a:rPr>
              <a:t>7</a:t>
            </a:r>
            <a:endParaRPr lang="zh-CN" altLang="en-US"/>
          </a:p>
        </p:txBody>
      </p:sp>
      <p:sp>
        <p:nvSpPr>
          <p:cNvPr id="10249" name="Rectangle 10">
            <a:extLst>
              <a:ext uri="{FF2B5EF4-FFF2-40B4-BE49-F238E27FC236}">
                <a16:creationId xmlns:a16="http://schemas.microsoft.com/office/drawing/2014/main" id="{D47274EB-6FD1-6C43-BDD3-07D56B3F93F3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2528253" y="216630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6000" b="1">
                <a:solidFill>
                  <a:srgbClr val="000000"/>
                </a:solidFill>
                <a:sym typeface="Lucida Sans Unicode" panose="020B0602030504020204" pitchFamily="34" charset="0"/>
              </a:rPr>
              <a:t>6</a:t>
            </a:r>
            <a:endParaRPr lang="zh-CN" altLang="en-US"/>
          </a:p>
        </p:txBody>
      </p:sp>
      <p:sp>
        <p:nvSpPr>
          <p:cNvPr id="10250" name="Text Box 11">
            <a:extLst>
              <a:ext uri="{FF2B5EF4-FFF2-40B4-BE49-F238E27FC236}">
                <a16:creationId xmlns:a16="http://schemas.microsoft.com/office/drawing/2014/main" id="{EE3831C3-90D2-1B46-B6CE-F7EC88D9F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1490" y="2021841"/>
            <a:ext cx="76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60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51" name="Text Box 12">
            <a:extLst>
              <a:ext uri="{FF2B5EF4-FFF2-40B4-BE49-F238E27FC236}">
                <a16:creationId xmlns:a16="http://schemas.microsoft.com/office/drawing/2014/main" id="{74AF590A-657F-884B-9831-2A50D64D8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3378" y="2166303"/>
            <a:ext cx="3603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/>
          </a:p>
        </p:txBody>
      </p:sp>
      <p:sp>
        <p:nvSpPr>
          <p:cNvPr id="10252" name="Line 13">
            <a:extLst>
              <a:ext uri="{FF2B5EF4-FFF2-40B4-BE49-F238E27FC236}">
                <a16:creationId xmlns:a16="http://schemas.microsoft.com/office/drawing/2014/main" id="{DDC2A5F7-36CA-E44A-8864-79AE591F92BD}"/>
              </a:ext>
            </a:extLst>
          </p:cNvPr>
          <p:cNvSpPr>
            <a:spLocks noChangeShapeType="1"/>
          </p:cNvSpPr>
          <p:nvPr/>
        </p:nvSpPr>
        <p:spPr bwMode="auto">
          <a:xfrm>
            <a:off x="7424103" y="3029904"/>
            <a:ext cx="1008062" cy="503237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3" name="Text Box 14">
            <a:extLst>
              <a:ext uri="{FF2B5EF4-FFF2-40B4-BE49-F238E27FC236}">
                <a16:creationId xmlns:a16="http://schemas.microsoft.com/office/drawing/2014/main" id="{E538618F-B5B4-114D-A61D-304C46179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7841" y="3966529"/>
            <a:ext cx="24479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thousand,</a:t>
            </a:r>
            <a:endParaRPr lang="zh-CN" altLang="en-US"/>
          </a:p>
        </p:txBody>
      </p:sp>
      <p:sp>
        <p:nvSpPr>
          <p:cNvPr id="10254" name="Text Box 15">
            <a:extLst>
              <a:ext uri="{FF2B5EF4-FFF2-40B4-BE49-F238E27FC236}">
                <a16:creationId xmlns:a16="http://schemas.microsoft.com/office/drawing/2014/main" id="{A7519AC6-C301-8843-8890-0E713EC5D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3603" y="3174365"/>
            <a:ext cx="2286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hundred</a:t>
            </a:r>
          </a:p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  <p:sp>
        <p:nvSpPr>
          <p:cNvPr id="10255" name="Text Box 16">
            <a:extLst>
              <a:ext uri="{FF2B5EF4-FFF2-40B4-BE49-F238E27FC236}">
                <a16:creationId xmlns:a16="http://schemas.microsoft.com/office/drawing/2014/main" id="{029D8778-3566-C24F-BB5F-ADF379811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0641" y="4253866"/>
            <a:ext cx="1800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million,</a:t>
            </a:r>
            <a:endParaRPr lang="zh-CN" altLang="en-US"/>
          </a:p>
        </p:txBody>
      </p:sp>
      <p:sp>
        <p:nvSpPr>
          <p:cNvPr id="10256" name="Text Box 17">
            <a:extLst>
              <a:ext uri="{FF2B5EF4-FFF2-40B4-BE49-F238E27FC236}">
                <a16:creationId xmlns:a16="http://schemas.microsoft.com/office/drawing/2014/main" id="{C126B374-C6DC-6047-94F6-19D88369D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853" y="4398329"/>
            <a:ext cx="18716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billion,</a:t>
            </a:r>
            <a:endParaRPr lang="zh-CN" altLang="en-US"/>
          </a:p>
        </p:txBody>
      </p:sp>
      <p:sp>
        <p:nvSpPr>
          <p:cNvPr id="10257" name="Line 18">
            <a:extLst>
              <a:ext uri="{FF2B5EF4-FFF2-40B4-BE49-F238E27FC236}">
                <a16:creationId xmlns:a16="http://schemas.microsoft.com/office/drawing/2014/main" id="{792D1CFA-085B-D848-A6C6-8707B8CA51D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0866" y="2885441"/>
            <a:ext cx="574675" cy="1008063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8" name="Line 19">
            <a:extLst>
              <a:ext uri="{FF2B5EF4-FFF2-40B4-BE49-F238E27FC236}">
                <a16:creationId xmlns:a16="http://schemas.microsoft.com/office/drawing/2014/main" id="{7898F239-DC67-9840-8283-D11607BF4DC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03153" y="2958466"/>
            <a:ext cx="576262" cy="1223963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9" name="Line 20">
            <a:extLst>
              <a:ext uri="{FF2B5EF4-FFF2-40B4-BE49-F238E27FC236}">
                <a16:creationId xmlns:a16="http://schemas.microsoft.com/office/drawing/2014/main" id="{90B9622A-C2D9-5040-A7D0-35D1812BE777}"/>
              </a:ext>
            </a:extLst>
          </p:cNvPr>
          <p:cNvSpPr>
            <a:spLocks noChangeShapeType="1"/>
          </p:cNvSpPr>
          <p:nvPr/>
        </p:nvSpPr>
        <p:spPr bwMode="auto">
          <a:xfrm>
            <a:off x="3031491" y="2885440"/>
            <a:ext cx="720725" cy="1512888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1763" name="Picture 21" descr="t9">
            <a:extLst>
              <a:ext uri="{FF2B5EF4-FFF2-40B4-BE49-F238E27FC236}">
                <a16:creationId xmlns:a16="http://schemas.microsoft.com/office/drawing/2014/main" id="{650C174F-D378-2D42-998F-56F13A401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176" y="4986720"/>
            <a:ext cx="12668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1" name="AutoShape 22">
            <a:extLst>
              <a:ext uri="{FF2B5EF4-FFF2-40B4-BE49-F238E27FC236}">
                <a16:creationId xmlns:a16="http://schemas.microsoft.com/office/drawing/2014/main" id="{589D3F7A-F2ED-734F-9B51-F0E09C2C4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8366" y="1463040"/>
            <a:ext cx="1512887" cy="609600"/>
          </a:xfrm>
          <a:prstGeom prst="wedgeEllipseCallout">
            <a:avLst>
              <a:gd name="adj1" fmla="val -23870"/>
              <a:gd name="adj2" fmla="val 8281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6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and</a:t>
            </a:r>
            <a:endParaRPr lang="zh-CN" altLang="en-US" dirty="0"/>
          </a:p>
        </p:txBody>
      </p:sp>
      <p:sp>
        <p:nvSpPr>
          <p:cNvPr id="31766" name="Text Box 27">
            <a:extLst>
              <a:ext uri="{FF2B5EF4-FFF2-40B4-BE49-F238E27FC236}">
                <a16:creationId xmlns:a16="http://schemas.microsoft.com/office/drawing/2014/main" id="{2E0A7C81-99FD-5E45-9F41-BFA8528C7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0528" y="43322"/>
            <a:ext cx="3816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 dirty="0">
                <a:solidFill>
                  <a:srgbClr val="660066"/>
                </a:solidFill>
                <a:sym typeface="黑体" panose="02010609060101010101" pitchFamily="49" charset="-122"/>
              </a:rPr>
              <a:t>Practice</a:t>
            </a:r>
            <a:endParaRPr lang="zh-CN" altLang="en-US" dirty="0"/>
          </a:p>
        </p:txBody>
      </p:sp>
      <p:sp>
        <p:nvSpPr>
          <p:cNvPr id="23" name="AutoShape 22">
            <a:extLst>
              <a:ext uri="{FF2B5EF4-FFF2-40B4-BE49-F238E27FC236}">
                <a16:creationId xmlns:a16="http://schemas.microsoft.com/office/drawing/2014/main" id="{F9E097B0-9DE0-3849-A3A0-15DB17351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5316" y="1497172"/>
            <a:ext cx="1512887" cy="609600"/>
          </a:xfrm>
          <a:prstGeom prst="wedgeEllipseCallout">
            <a:avLst>
              <a:gd name="adj1" fmla="val -23870"/>
              <a:gd name="adj2" fmla="val 8281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6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491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2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27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4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50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5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83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>
                                      <p:cBhvr>
                                        <p:cTn id="86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/>
      <p:bldP spid="10244" grpId="0" bldLvl="0"/>
      <p:bldP spid="10245" grpId="0" bldLvl="0"/>
      <p:bldP spid="10247" grpId="0" bldLvl="0"/>
      <p:bldP spid="10248" grpId="0" bldLvl="0"/>
      <p:bldP spid="10249" grpId="0" bldLvl="0"/>
      <p:bldP spid="10250" grpId="0" bldLvl="0"/>
      <p:bldP spid="10251" grpId="0" bldLvl="0"/>
      <p:bldP spid="10253" grpId="0" bldLvl="0"/>
      <p:bldP spid="10254" grpId="0" bldLvl="0"/>
      <p:bldP spid="10255" grpId="0" bldLvl="0"/>
      <p:bldP spid="10256" grpId="0" bldLvl="0"/>
      <p:bldP spid="10261" grpId="0" bldLvl="0" animBg="1"/>
      <p:bldP spid="2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2004112410511146[1]">
            <a:extLst>
              <a:ext uri="{FF2B5EF4-FFF2-40B4-BE49-F238E27FC236}">
                <a16:creationId xmlns:a16="http://schemas.microsoft.com/office/drawing/2014/main" id="{45565A33-2263-B745-B0F2-199678F13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Text Box 3">
            <a:extLst>
              <a:ext uri="{FF2B5EF4-FFF2-40B4-BE49-F238E27FC236}">
                <a16:creationId xmlns:a16="http://schemas.microsoft.com/office/drawing/2014/main" id="{8438D95C-E9A1-B444-9459-74C489491B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2162" y="276211"/>
            <a:ext cx="2987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基数词的用法</a:t>
            </a:r>
            <a:endParaRPr lang="zh-CN" altLang="en-US" dirty="0"/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6D343A34-7EE9-3F4D-A621-6A3560031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1" y="980412"/>
            <a:ext cx="11597639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、表示</a:t>
            </a:r>
            <a:r>
              <a:rPr lang="zh-CN" altLang="en-US" sz="3600" b="1" dirty="0">
                <a:solidFill>
                  <a:srgbClr val="FF3300"/>
                </a:solidFill>
                <a:sym typeface="黑体" panose="02010609060101010101" pitchFamily="49" charset="-122"/>
              </a:rPr>
              <a:t>具体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数目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hundred, thousand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million</a:t>
            </a:r>
            <a:r>
              <a:rPr lang="zh-CN" altLang="en-US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等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不用复数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    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    表示</a:t>
            </a:r>
            <a:r>
              <a:rPr lang="zh-CN" altLang="en-US" sz="3600" b="1" dirty="0">
                <a:solidFill>
                  <a:srgbClr val="FF3300"/>
                </a:solidFill>
                <a:sym typeface="黑体" panose="02010609060101010101" pitchFamily="49" charset="-122"/>
              </a:rPr>
              <a:t>不确定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数目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则用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hundred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 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     thousand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million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s of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名词复数。</a:t>
            </a:r>
          </a:p>
          <a:p>
            <a:pPr eaLnBrk="0" hangingPunct="0"/>
            <a:endParaRPr lang="zh-CN" altLang="en-US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我们国家有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14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亿人口。</a:t>
            </a:r>
            <a:endParaRPr lang="en-US" altLang="zh-CN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1) Our country has a population of 1,400 </a:t>
            </a:r>
            <a:r>
              <a:rPr lang="en-US" altLang="zh-CN" sz="3600" b="1" dirty="0">
                <a:solidFill>
                  <a:srgbClr val="FF33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million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people.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	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战争过后，成千上万的人无家可归。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2)  After the war, </a:t>
            </a:r>
            <a:r>
              <a:rPr lang="en-US" altLang="zh-CN" sz="3600" b="1" dirty="0">
                <a:solidFill>
                  <a:srgbClr val="FF33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thousands of</a:t>
            </a:r>
            <a:r>
              <a:rPr lang="en-US" altLang="zh-CN" sz="3600" b="1" dirty="0">
                <a:solidFill>
                  <a:srgbClr val="000000"/>
                </a:solidFill>
                <a:highlight>
                  <a:srgbClr val="FFFF00"/>
                </a:highlight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people became   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     homeless.</a:t>
            </a:r>
            <a:endParaRPr lang="zh-CN" altLang="en-US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75409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2004112410511146[1]">
            <a:extLst>
              <a:ext uri="{FF2B5EF4-FFF2-40B4-BE49-F238E27FC236}">
                <a16:creationId xmlns:a16="http://schemas.microsoft.com/office/drawing/2014/main" id="{B23374F2-B5F3-0941-A7C6-A56CE6BE8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>
            <a:extLst>
              <a:ext uri="{FF2B5EF4-FFF2-40B4-BE49-F238E27FC236}">
                <a16:creationId xmlns:a16="http://schemas.microsoft.com/office/drawing/2014/main" id="{34665585-817D-704A-955A-84E10DA3C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7825" y="130860"/>
            <a:ext cx="3816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 dirty="0">
                <a:solidFill>
                  <a:srgbClr val="7030A0"/>
                </a:solidFill>
                <a:sym typeface="黑体" panose="02010609060101010101" pitchFamily="49" charset="-122"/>
              </a:rPr>
              <a:t>序数词的构成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664EB59A-E639-0A42-84CA-C0F64C56D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" y="1443841"/>
            <a:ext cx="113538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1) 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3, 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first, second, third </a:t>
            </a:r>
            <a:endParaRPr lang="zh-CN" altLang="en-US" sz="36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2) 4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19,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相应基数词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</a:t>
            </a:r>
            <a:r>
              <a:rPr lang="en-US" altLang="zh-CN" sz="3600" b="1" dirty="0" err="1">
                <a:solidFill>
                  <a:srgbClr val="000000"/>
                </a:solidFill>
                <a:sym typeface="Lucida Sans Unicode" panose="020B0602030504020204" pitchFamily="34" charset="0"/>
              </a:rPr>
              <a:t>th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</a:t>
            </a: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特殊拼写：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第五：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第八：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第九：</a:t>
            </a:r>
            <a:endParaRPr lang="en-US" altLang="zh-CN" sz="3600" b="1" dirty="0">
              <a:solidFill>
                <a:srgbClr val="FF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第十二：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BFAA241-D996-E149-9D04-3CD8826B406F}"/>
              </a:ext>
            </a:extLst>
          </p:cNvPr>
          <p:cNvSpPr/>
          <p:nvPr/>
        </p:nvSpPr>
        <p:spPr>
          <a:xfrm>
            <a:off x="1973449" y="3566160"/>
            <a:ext cx="11432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fif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B7597BF-2601-9843-A128-1A87A7BD610E}"/>
              </a:ext>
            </a:extLst>
          </p:cNvPr>
          <p:cNvSpPr/>
          <p:nvPr/>
        </p:nvSpPr>
        <p:spPr>
          <a:xfrm>
            <a:off x="1897118" y="4086791"/>
            <a:ext cx="16930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eigh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C71E715-E0D2-6342-8FDB-2C942300418F}"/>
              </a:ext>
            </a:extLst>
          </p:cNvPr>
          <p:cNvSpPr/>
          <p:nvPr/>
        </p:nvSpPr>
        <p:spPr>
          <a:xfrm>
            <a:off x="1898687" y="4673531"/>
            <a:ext cx="14318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cap="none" spc="0" dirty="0">
                <a:ln/>
                <a:solidFill>
                  <a:srgbClr val="FF0000"/>
                </a:solidFill>
                <a:effectLst/>
              </a:rPr>
              <a:t>nin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34B047E-FAC6-6E40-ADF3-D7C5982A107F}"/>
              </a:ext>
            </a:extLst>
          </p:cNvPr>
          <p:cNvSpPr/>
          <p:nvPr/>
        </p:nvSpPr>
        <p:spPr>
          <a:xfrm>
            <a:off x="2181519" y="5223866"/>
            <a:ext cx="18703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4000" b="1" dirty="0">
                <a:ln/>
                <a:solidFill>
                  <a:srgbClr val="FF0000"/>
                </a:solidFill>
              </a:rPr>
              <a:t>twelf</a:t>
            </a:r>
            <a:r>
              <a:rPr lang="en-US" altLang="zh-CN" sz="4000" b="1" cap="none" spc="0" dirty="0">
                <a:ln/>
                <a:solidFill>
                  <a:schemeClr val="accent4"/>
                </a:solidFill>
                <a:effectLst/>
              </a:rPr>
              <a:t>th</a:t>
            </a:r>
            <a:endParaRPr lang="zh-CN" altLang="en-US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573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2004112410511146[1]">
            <a:extLst>
              <a:ext uri="{FF2B5EF4-FFF2-40B4-BE49-F238E27FC236}">
                <a16:creationId xmlns:a16="http://schemas.microsoft.com/office/drawing/2014/main" id="{B23374F2-B5F3-0941-A7C6-A56CE6BE8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>
            <a:extLst>
              <a:ext uri="{FF2B5EF4-FFF2-40B4-BE49-F238E27FC236}">
                <a16:creationId xmlns:a16="http://schemas.microsoft.com/office/drawing/2014/main" id="{664EB59A-E639-0A42-84CA-C0F64C56D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168205"/>
            <a:ext cx="113538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3) 20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90, 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y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变成</a:t>
            </a:r>
            <a:r>
              <a:rPr lang="en-US" altLang="zh-CN" sz="3600" b="1" dirty="0" err="1">
                <a:solidFill>
                  <a:srgbClr val="FF3300"/>
                </a:solidFill>
                <a:sym typeface="Lucida Sans Unicode" panose="020B0602030504020204" pitchFamily="34" charset="0"/>
              </a:rPr>
              <a:t>ie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+</a:t>
            </a:r>
            <a:r>
              <a:rPr lang="en-US" altLang="zh-CN" sz="3600" b="1" dirty="0" err="1">
                <a:solidFill>
                  <a:srgbClr val="00000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。        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twent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-</a:t>
            </a:r>
            <a:r>
              <a:rPr lang="en-US" altLang="zh-CN" sz="3600" b="1" dirty="0">
                <a:sym typeface="Lucida Sans Unicode" panose="020B0602030504020204" pitchFamily="34" charset="0"/>
              </a:rPr>
              <a:t>twent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en-US" altLang="zh-CN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ym typeface="Lucida Sans Unicode" panose="020B0602030504020204" pitchFamily="34" charset="0"/>
              </a:rPr>
              <a:t>,</a:t>
            </a:r>
            <a:endParaRPr lang="en-US" altLang="zh-CN" sz="36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ym typeface="Lucida Sans Unicode" panose="020B0602030504020204" pitchFamily="34" charset="0"/>
              </a:rPr>
              <a:t>sixt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ym typeface="Lucida Sans Unicode" panose="020B0602030504020204" pitchFamily="34" charset="0"/>
              </a:rPr>
              <a:t>-</a:t>
            </a:r>
            <a:r>
              <a:rPr lang="zh-CN" altLang="en-US" sz="3600" b="1" dirty="0">
                <a:sym typeface="Lucida Sans Unicode" panose="020B0602030504020204" pitchFamily="34" charset="0"/>
              </a:rPr>
              <a:t>sixt</a:t>
            </a:r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zh-CN" altLang="en-US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r>
              <a:rPr lang="zh-CN" altLang="en-US" sz="3600" b="1" dirty="0">
                <a:sym typeface="Lucida Sans Unicode" panose="020B0602030504020204" pitchFamily="34" charset="0"/>
              </a:rPr>
              <a:t>,</a:t>
            </a:r>
            <a:endParaRPr lang="en-US" altLang="zh-CN" sz="36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ym typeface="Lucida Sans Unicode" panose="020B0602030504020204" pitchFamily="34" charset="0"/>
              </a:rPr>
              <a:t>ninet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y</a:t>
            </a:r>
            <a:r>
              <a:rPr lang="en-US" altLang="zh-CN" sz="3600" b="1" dirty="0">
                <a:sym typeface="Lucida Sans Unicode" panose="020B0602030504020204" pitchFamily="34" charset="0"/>
              </a:rPr>
              <a:t>-</a:t>
            </a:r>
            <a:r>
              <a:rPr lang="zh-CN" altLang="en-US" sz="3600" b="1" dirty="0">
                <a:sym typeface="Lucida Sans Unicode" panose="020B0602030504020204" pitchFamily="34" charset="0"/>
              </a:rPr>
              <a:t>ninet</a:t>
            </a:r>
            <a:r>
              <a:rPr lang="zh-CN" altLang="en-US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ie</a:t>
            </a:r>
            <a:r>
              <a:rPr lang="zh-CN" altLang="en-US" sz="3600" b="1" dirty="0">
                <a:solidFill>
                  <a:srgbClr val="7030A0"/>
                </a:solidFill>
                <a:sym typeface="Lucida Sans Unicode" panose="020B0602030504020204" pitchFamily="34" charset="0"/>
              </a:rPr>
              <a:t>th</a:t>
            </a:r>
            <a:endParaRPr lang="en-US" altLang="zh-CN" sz="36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4) 21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99, 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十位数用基数词，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个位数用序数词，中间必须有连字符“</a:t>
            </a:r>
            <a:r>
              <a:rPr lang="en-US" altLang="zh-CN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-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”。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	twenty-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first</a:t>
            </a:r>
            <a:r>
              <a:rPr lang="zh-CN" altLang="en-US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,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 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sym typeface="Lucida Sans Unicode" panose="020B0602030504020204" pitchFamily="34" charset="0"/>
              </a:rPr>
              <a:t>sixty-</a:t>
            </a:r>
            <a:r>
              <a:rPr lang="en-US" altLang="zh-CN" sz="36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eighth,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ninety-</a:t>
            </a:r>
            <a:r>
              <a:rPr lang="zh-CN" altLang="en-US" sz="3600" b="1" dirty="0">
                <a:solidFill>
                  <a:srgbClr val="FF0000"/>
                </a:solidFill>
                <a:sym typeface="黑体" panose="02010609060101010101" pitchFamily="49" charset="-122"/>
              </a:rPr>
              <a:t>ninth</a:t>
            </a:r>
            <a:endParaRPr lang="en-US" altLang="zh-CN" sz="3600" b="1" dirty="0">
              <a:solidFill>
                <a:srgbClr val="FF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600" b="1" dirty="0">
                <a:sym typeface="黑体" panose="02010609060101010101" pitchFamily="49" charset="-122"/>
              </a:rPr>
              <a:t>5) </a:t>
            </a:r>
            <a:r>
              <a:rPr lang="zh-CN" altLang="en-US" sz="3600" b="1" dirty="0">
                <a:sym typeface="黑体" panose="02010609060101010101" pitchFamily="49" charset="-122"/>
              </a:rPr>
              <a:t>百、千、万等序数词由</a:t>
            </a:r>
            <a:r>
              <a:rPr lang="en-US" altLang="zh-CN" sz="3600" b="1" dirty="0">
                <a:sym typeface="黑体" panose="02010609060101010101" pitchFamily="49" charset="-122"/>
              </a:rPr>
              <a:t>hundred</a:t>
            </a:r>
            <a:r>
              <a:rPr lang="zh-CN" altLang="en-US" sz="3600" b="1" dirty="0">
                <a:sym typeface="黑体" panose="02010609060101010101" pitchFamily="49" charset="-122"/>
              </a:rPr>
              <a:t>， </a:t>
            </a:r>
            <a:r>
              <a:rPr lang="en-US" altLang="zh-CN" sz="3600" b="1" dirty="0">
                <a:sym typeface="黑体" panose="02010609060101010101" pitchFamily="49" charset="-122"/>
              </a:rPr>
              <a:t>thousand</a:t>
            </a:r>
            <a:r>
              <a:rPr lang="zh-CN" altLang="en-US" sz="3600" b="1" dirty="0">
                <a:sym typeface="黑体" panose="02010609060101010101" pitchFamily="49" charset="-122"/>
              </a:rPr>
              <a:t>等加</a:t>
            </a:r>
            <a:r>
              <a:rPr lang="en-US" altLang="zh-CN" sz="3600" b="1" dirty="0">
                <a:sym typeface="黑体" panose="02010609060101010101" pitchFamily="49" charset="-122"/>
              </a:rPr>
              <a:t>-</a:t>
            </a:r>
            <a:r>
              <a:rPr lang="en-US" altLang="zh-CN" sz="3600" b="1" dirty="0" err="1">
                <a:sym typeface="黑体" panose="02010609060101010101" pitchFamily="49" charset="-122"/>
              </a:rPr>
              <a:t>th</a:t>
            </a:r>
            <a:r>
              <a:rPr lang="zh-CN" altLang="en-US" sz="3600" b="1" dirty="0">
                <a:sym typeface="黑体" panose="02010609060101010101" pitchFamily="49" charset="-122"/>
              </a:rPr>
              <a:t>，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前面加有关的基数词构成。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one hundred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	</a:t>
            </a:r>
            <a:r>
              <a:rPr lang="en-US" altLang="zh-CN" sz="3600" b="1" dirty="0">
                <a:sym typeface="Lucida Sans Unicode" panose="020B0602030504020204" pitchFamily="34" charset="0"/>
              </a:rPr>
              <a:t>two thousand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</a:t>
            </a:r>
          </a:p>
          <a:p>
            <a:pPr eaLnBrk="0" hangingPunct="0"/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6) 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序数词缩写</a:t>
            </a:r>
            <a:r>
              <a:rPr lang="zh-CN" altLang="en-US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：</a:t>
            </a: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数字＋最后两字母 </a:t>
            </a:r>
          </a:p>
          <a:p>
            <a:pPr eaLnBrk="0" hangingPunct="0"/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    如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1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st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2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nd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, 3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rd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,4</a:t>
            </a:r>
            <a:r>
              <a:rPr lang="en-US" altLang="zh-CN" sz="3600" b="1" dirty="0">
                <a:solidFill>
                  <a:srgbClr val="FF0000"/>
                </a:solidFill>
                <a:sym typeface="Lucida Sans Unicode" panose="020B0602030504020204" pitchFamily="34" charset="0"/>
              </a:rPr>
              <a:t>th</a:t>
            </a:r>
            <a:r>
              <a:rPr lang="en-US" altLang="zh-CN" sz="36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…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88978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4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84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4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4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2004112410511146[1]">
            <a:extLst>
              <a:ext uri="{FF2B5EF4-FFF2-40B4-BE49-F238E27FC236}">
                <a16:creationId xmlns:a16="http://schemas.microsoft.com/office/drawing/2014/main" id="{6FAE7B08-37E4-A444-91C9-9BB171939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8">
            <a:extLst>
              <a:ext uri="{FF2B5EF4-FFF2-40B4-BE49-F238E27FC236}">
                <a16:creationId xmlns:a16="http://schemas.microsoft.com/office/drawing/2014/main" id="{39FD3656-823C-E848-A3EF-E2B660928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" y="1019176"/>
            <a:ext cx="11292839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(1)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序数词作定语，前面要加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；若序数词前有别的修饰词，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the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省略。     </a:t>
            </a:r>
          </a:p>
          <a:p>
            <a:pPr eaLnBrk="0" hangingPunct="0"/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 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first truck is carrying a food basket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  <a:endParaRPr lang="en-US" altLang="zh-CN" sz="32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John lives on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fifteenth floor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She is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my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first English teacher.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(2)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有时序数词前加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a/an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，表示“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再一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”，“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又一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” 。</a:t>
            </a:r>
          </a:p>
          <a:p>
            <a:pPr eaLnBrk="0" hangingPunct="0"/>
            <a:b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</a:b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When I sat down</a:t>
            </a:r>
            <a:r>
              <a:rPr lang="en-US" altLang="zh-CN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,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 fourth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man rose to speak</a:t>
            </a:r>
            <a:r>
              <a:rPr lang="zh-CN" altLang="en-US" sz="3200" b="1" dirty="0">
                <a:solidFill>
                  <a:srgbClr val="000000"/>
                </a:solidFill>
                <a:sym typeface="黑体" panose="02010609060101010101" pitchFamily="49" charset="-122"/>
              </a:rPr>
              <a:t>．</a:t>
            </a:r>
          </a:p>
          <a:p>
            <a:pPr eaLnBrk="0" hangingPunct="0"/>
            <a:endParaRPr lang="zh-CN" altLang="en-US" sz="3200" b="1" dirty="0">
              <a:solidFill>
                <a:srgbClr val="000000"/>
              </a:solidFill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They had </a:t>
            </a:r>
            <a:r>
              <a:rPr lang="en-US" altLang="zh-CN" sz="3200" b="1" dirty="0">
                <a:solidFill>
                  <a:srgbClr val="FF3300"/>
                </a:solidFill>
                <a:sym typeface="Lucida Sans Unicode" panose="020B0602030504020204" pitchFamily="34" charset="0"/>
              </a:rPr>
              <a:t>a second</a:t>
            </a:r>
            <a:r>
              <a:rPr lang="en-US" altLang="zh-CN" sz="3200" b="1" dirty="0">
                <a:solidFill>
                  <a:srgbClr val="000000"/>
                </a:solidFill>
                <a:sym typeface="Lucida Sans Unicode" panose="020B0602030504020204" pitchFamily="34" charset="0"/>
              </a:rPr>
              <a:t> child in 1988.</a:t>
            </a:r>
          </a:p>
        </p:txBody>
      </p:sp>
      <p:sp>
        <p:nvSpPr>
          <p:cNvPr id="41988" name="Text Box 9">
            <a:extLst>
              <a:ext uri="{FF2B5EF4-FFF2-40B4-BE49-F238E27FC236}">
                <a16:creationId xmlns:a16="http://schemas.microsoft.com/office/drawing/2014/main" id="{3E2E4AF8-09AA-B946-A5AB-0DBF6836A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3906" y="267725"/>
            <a:ext cx="30241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序数词的用法</a:t>
            </a:r>
            <a:endParaRPr lang="zh-CN" altLang="en-US" sz="3600" dirty="0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sp>
        <p:nvSpPr>
          <p:cNvPr id="68612" name="灯片编号占位符 1">
            <a:extLst>
              <a:ext uri="{FF2B5EF4-FFF2-40B4-BE49-F238E27FC236}">
                <a16:creationId xmlns:a16="http://schemas.microsoft.com/office/drawing/2014/main" id="{D37E419A-646A-2D46-8A62-E166421854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5FF1D5AF-A96B-3E47-BF78-C2FAF26780B1}" type="slidenum">
              <a:rPr lang="zh-CN" altLang="en-US" sz="1000"/>
              <a:pPr eaLnBrk="0" hangingPunct="0"/>
              <a:t>15</a:t>
            </a:fld>
            <a:endParaRPr lang="zh-CN" altLang="en-US" sz="1000"/>
          </a:p>
        </p:txBody>
      </p:sp>
    </p:spTree>
    <p:extLst>
      <p:ext uri="{BB962C8B-B14F-4D97-AF65-F5344CB8AC3E}">
        <p14:creationId xmlns:p14="http://schemas.microsoft.com/office/powerpoint/2010/main" val="313125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2004112410511146[1]">
            <a:extLst>
              <a:ext uri="{FF2B5EF4-FFF2-40B4-BE49-F238E27FC236}">
                <a16:creationId xmlns:a16="http://schemas.microsoft.com/office/drawing/2014/main" id="{6FAE7B08-37E4-A444-91C9-9BB171939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8">
            <a:extLst>
              <a:ext uri="{FF2B5EF4-FFF2-40B4-BE49-F238E27FC236}">
                <a16:creationId xmlns:a16="http://schemas.microsoft.com/office/drawing/2014/main" id="{39FD3656-823C-E848-A3EF-E2B660928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7" y="1039071"/>
            <a:ext cx="5418667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ym typeface="Lucida Sans Unicode" panose="020B0602030504020204" pitchFamily="34" charset="0"/>
              </a:rPr>
              <a:t>1998</a:t>
            </a:r>
            <a:r>
              <a:rPr lang="zh-CN" altLang="en-US" sz="3200" b="1" dirty="0">
                <a:sym typeface="Lucida Sans Unicode" panose="020B0602030504020204" pitchFamily="34" charset="0"/>
              </a:rPr>
              <a:t>年</a:t>
            </a:r>
            <a:endParaRPr lang="en-US" altLang="zh-CN" sz="3200" b="1" dirty="0">
              <a:sym typeface="黑体" panose="02010609060101010101" pitchFamily="49" charset="-122"/>
            </a:endParaRPr>
          </a:p>
          <a:p>
            <a:pPr eaLnBrk="0" hangingPunct="0"/>
            <a:r>
              <a:rPr lang="en-US" altLang="zh-CN" sz="3200" b="1" dirty="0">
                <a:sym typeface="黑体" panose="02010609060101010101" pitchFamily="49" charset="-122"/>
              </a:rPr>
              <a:t>	</a:t>
            </a:r>
            <a:r>
              <a:rPr lang="en-US" altLang="zh-CN" sz="3200" b="1" dirty="0">
                <a:sym typeface="Lucida Sans Unicode" panose="020B0602030504020204" pitchFamily="34" charset="0"/>
              </a:rPr>
              <a:t>20</a:t>
            </a:r>
            <a:r>
              <a:rPr lang="zh-CN" altLang="en-US" sz="3200" b="1" dirty="0">
                <a:sym typeface="Lucida Sans Unicode" panose="020B0602030504020204" pitchFamily="34" charset="0"/>
              </a:rPr>
              <a:t>世纪</a:t>
            </a:r>
            <a:r>
              <a:rPr lang="en-US" altLang="zh-CN" sz="3200" b="1" dirty="0">
                <a:sym typeface="Lucida Sans Unicode" panose="020B0602030504020204" pitchFamily="34" charset="0"/>
              </a:rPr>
              <a:t>80</a:t>
            </a:r>
            <a:r>
              <a:rPr lang="zh-CN" altLang="en-US" sz="3200" b="1" dirty="0">
                <a:sym typeface="Lucida Sans Unicode" panose="020B0602030504020204" pitchFamily="34" charset="0"/>
              </a:rPr>
              <a:t>年代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2000</a:t>
            </a:r>
            <a:r>
              <a:rPr lang="zh-CN" altLang="en-US" sz="3200" b="1" dirty="0">
                <a:sym typeface="Lucida Sans Unicode" panose="020B0602030504020204" pitchFamily="34" charset="0"/>
              </a:rPr>
              <a:t>年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2008</a:t>
            </a:r>
            <a:r>
              <a:rPr lang="zh-CN" altLang="en-US" sz="3200" b="1" dirty="0">
                <a:sym typeface="Lucida Sans Unicode" panose="020B0602030504020204" pitchFamily="34" charset="0"/>
              </a:rPr>
              <a:t>年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</a:t>
            </a:r>
            <a:r>
              <a:rPr lang="zh-CN" altLang="en-US" sz="3200" b="1" dirty="0">
                <a:sym typeface="Lucida Sans Unicode" panose="020B0602030504020204" pitchFamily="34" charset="0"/>
              </a:rPr>
              <a:t>在</a:t>
            </a:r>
            <a:r>
              <a:rPr lang="en-US" altLang="zh-CN" sz="3200" b="1" dirty="0">
                <a:sym typeface="Lucida Sans Unicode" panose="020B0602030504020204" pitchFamily="34" charset="0"/>
              </a:rPr>
              <a:t>16</a:t>
            </a:r>
            <a:r>
              <a:rPr lang="zh-CN" altLang="en-US" sz="3200" b="1" dirty="0">
                <a:sym typeface="Lucida Sans Unicode" panose="020B0602030504020204" pitchFamily="34" charset="0"/>
              </a:rPr>
              <a:t>世纪初期</a:t>
            </a:r>
            <a:r>
              <a:rPr lang="en-US" altLang="zh-CN" sz="3200" b="1" dirty="0">
                <a:sym typeface="Lucida Sans Unicode" panose="020B0602030504020204" pitchFamily="34" charset="0"/>
              </a:rPr>
              <a:t>/</a:t>
            </a:r>
            <a:r>
              <a:rPr lang="zh-CN" altLang="en-US" sz="3200" b="1" dirty="0">
                <a:sym typeface="Lucida Sans Unicode" panose="020B0602030504020204" pitchFamily="34" charset="0"/>
              </a:rPr>
              <a:t>中期</a:t>
            </a:r>
            <a:r>
              <a:rPr lang="en-US" altLang="zh-CN" sz="3200" b="1" dirty="0">
                <a:sym typeface="Lucida Sans Unicode" panose="020B0602030504020204" pitchFamily="34" charset="0"/>
              </a:rPr>
              <a:t>/</a:t>
            </a:r>
            <a:r>
              <a:rPr lang="zh-CN" altLang="en-US" sz="3200" b="1" dirty="0">
                <a:sym typeface="Lucida Sans Unicode" panose="020B0602030504020204" pitchFamily="34" charset="0"/>
              </a:rPr>
              <a:t>晚期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</a:t>
            </a:r>
            <a:r>
              <a:rPr lang="zh-CN" altLang="en-US" sz="3200" b="1" dirty="0">
                <a:sym typeface="Lucida Sans Unicode" panose="020B0602030504020204" pitchFamily="34" charset="0"/>
              </a:rPr>
              <a:t>农历十月十日上午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</a:t>
            </a: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10</a:t>
            </a:r>
            <a:r>
              <a:rPr lang="zh-CN" altLang="en-US" sz="3200" b="1" dirty="0">
                <a:sym typeface="Lucida Sans Unicode" panose="020B0602030504020204" pitchFamily="34" charset="0"/>
              </a:rPr>
              <a:t>月</a:t>
            </a:r>
            <a:r>
              <a:rPr lang="en-US" altLang="zh-CN" sz="3200" b="1" dirty="0">
                <a:sym typeface="Lucida Sans Unicode" panose="020B0602030504020204" pitchFamily="34" charset="0"/>
              </a:rPr>
              <a:t>10</a:t>
            </a:r>
            <a:r>
              <a:rPr lang="zh-CN" altLang="en-US" sz="3200" b="1" dirty="0">
                <a:sym typeface="Lucida Sans Unicode" panose="020B0602030504020204" pitchFamily="34" charset="0"/>
              </a:rPr>
              <a:t>号</a:t>
            </a:r>
            <a:endParaRPr lang="en-US" altLang="zh-CN" sz="3200" b="1" dirty="0">
              <a:sym typeface="Lucida Sans Unicode" panose="020B0602030504020204" pitchFamily="34" charset="0"/>
            </a:endParaRPr>
          </a:p>
          <a:p>
            <a:pPr eaLnBrk="0" hangingPunct="0"/>
            <a:r>
              <a:rPr lang="en-US" altLang="zh-CN" sz="3200" b="1" dirty="0">
                <a:sym typeface="Lucida Sans Unicode" panose="020B0602030504020204" pitchFamily="34" charset="0"/>
              </a:rPr>
              <a:t>	2020</a:t>
            </a:r>
            <a:r>
              <a:rPr lang="zh-CN" altLang="en-US" sz="3200" b="1" dirty="0">
                <a:sym typeface="Lucida Sans Unicode" panose="020B0602030504020204" pitchFamily="34" charset="0"/>
              </a:rPr>
              <a:t>年</a:t>
            </a:r>
            <a:r>
              <a:rPr lang="en-US" altLang="zh-CN" sz="3200" b="1" dirty="0">
                <a:sym typeface="Lucida Sans Unicode" panose="020B0602030504020204" pitchFamily="34" charset="0"/>
              </a:rPr>
              <a:t>5</a:t>
            </a:r>
            <a:r>
              <a:rPr lang="zh-CN" altLang="en-US" sz="3200" b="1" dirty="0">
                <a:sym typeface="Lucida Sans Unicode" panose="020B0602030504020204" pitchFamily="34" charset="0"/>
              </a:rPr>
              <a:t>月</a:t>
            </a:r>
            <a:r>
              <a:rPr lang="en-US" altLang="zh-CN" sz="3200" b="1" dirty="0">
                <a:sym typeface="Lucida Sans Unicode" panose="020B0602030504020204" pitchFamily="34" charset="0"/>
              </a:rPr>
              <a:t>11</a:t>
            </a:r>
            <a:r>
              <a:rPr lang="zh-CN" altLang="en-US" sz="3200" b="1" dirty="0">
                <a:sym typeface="Lucida Sans Unicode" panose="020B0602030504020204" pitchFamily="34" charset="0"/>
              </a:rPr>
              <a:t>号</a:t>
            </a:r>
          </a:p>
          <a:p>
            <a:pPr eaLnBrk="0" hangingPunct="0"/>
            <a:endParaRPr lang="zh-CN" altLang="en-US" sz="3200" b="1" dirty="0">
              <a:sym typeface="Lucida Sans Unicode" panose="020B0602030504020204" pitchFamily="34" charset="0"/>
            </a:endParaRPr>
          </a:p>
          <a:p>
            <a:pPr eaLnBrk="0" hangingPunct="0"/>
            <a:endParaRPr lang="en-US" altLang="zh-CN" sz="3200" b="1" dirty="0">
              <a:sym typeface="Lucida Sans Unicode" panose="020B0602030504020204" pitchFamily="34" charset="0"/>
            </a:endParaRPr>
          </a:p>
        </p:txBody>
      </p:sp>
      <p:sp>
        <p:nvSpPr>
          <p:cNvPr id="41988" name="Text Box 9">
            <a:extLst>
              <a:ext uri="{FF2B5EF4-FFF2-40B4-BE49-F238E27FC236}">
                <a16:creationId xmlns:a16="http://schemas.microsoft.com/office/drawing/2014/main" id="{3E2E4AF8-09AA-B946-A5AB-0DBF6836A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067" y="267725"/>
            <a:ext cx="54186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黑体" panose="02010609060101010101" pitchFamily="49" charset="-122"/>
              </a:rPr>
              <a:t>年代、年月等的表示法</a:t>
            </a:r>
            <a:endParaRPr lang="zh-CN" altLang="en-US" sz="3600" dirty="0">
              <a:solidFill>
                <a:srgbClr val="000000"/>
              </a:solidFill>
              <a:sym typeface="黑体" panose="02010609060101010101" pitchFamily="49" charset="-122"/>
            </a:endParaRP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F724BF99-C95C-E949-9B2E-24F61D61B1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2800" y="1052452"/>
            <a:ext cx="10109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nineteen ninety-eight/ nineteen hundred and ninety-eight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F8BD2CAA-B5F4-D24C-A6DF-9301377F7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0534" y="1469854"/>
            <a:ext cx="816186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nineteen eighties 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（可写成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1980’s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或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1980s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）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1739FE90-F158-9749-8179-FACDE512F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0534" y="1909885"/>
            <a:ext cx="816186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(year) two thousand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B5EA7055-B76D-D048-8E27-F24634E03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5615" y="2472031"/>
            <a:ext cx="816186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two thousand and eight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85CC3B29-5BBE-E145-9761-BFD75F01C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599" y="2948956"/>
            <a:ext cx="70104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in the early/mid/late sixteenth century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524C9142-121A-1A45-B4C2-BA6671DBC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200" y="3864407"/>
            <a:ext cx="103462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on the morning of the 10</a:t>
            </a:r>
            <a:r>
              <a:rPr lang="en-US" altLang="zh-CN" sz="3200" b="1" baseline="30000" dirty="0">
                <a:solidFill>
                  <a:srgbClr val="FF3300"/>
                </a:solidFill>
                <a:sym typeface="黑体" panose="02010609060101010101" pitchFamily="49" charset="-122"/>
              </a:rPr>
              <a:t>th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day of the 10</a:t>
            </a:r>
            <a:r>
              <a:rPr lang="en-US" altLang="zh-CN" sz="3200" b="1" baseline="30000" dirty="0">
                <a:solidFill>
                  <a:srgbClr val="FF3300"/>
                </a:solidFill>
                <a:sym typeface="黑体" panose="02010609060101010101" pitchFamily="49" charset="-122"/>
              </a:rPr>
              <a:t>th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lunar month 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12" name="Text Box 8">
            <a:extLst>
              <a:ext uri="{FF2B5EF4-FFF2-40B4-BE49-F238E27FC236}">
                <a16:creationId xmlns:a16="http://schemas.microsoft.com/office/drawing/2014/main" id="{03539C34-4469-054D-AF7D-684F01C5E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8667" y="4469096"/>
            <a:ext cx="70104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on October 10</a:t>
            </a:r>
            <a:r>
              <a:rPr lang="en-US" altLang="zh-CN" sz="3200" b="1" baseline="30000" dirty="0">
                <a:solidFill>
                  <a:srgbClr val="FF3300"/>
                </a:solidFill>
                <a:sym typeface="黑体" panose="02010609060101010101" pitchFamily="49" charset="-122"/>
              </a:rPr>
              <a:t>th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October (the) tenth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  <p:sp>
        <p:nvSpPr>
          <p:cNvPr id="13" name="Text Box 8">
            <a:extLst>
              <a:ext uri="{FF2B5EF4-FFF2-40B4-BE49-F238E27FC236}">
                <a16:creationId xmlns:a16="http://schemas.microsoft.com/office/drawing/2014/main" id="{D7076A6D-A76A-A148-8F34-CBE83381B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8667" y="4983424"/>
            <a:ext cx="7010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May 11, 2020</a:t>
            </a:r>
          </a:p>
          <a:p>
            <a:pPr eaLnBrk="0" hangingPunct="0"/>
            <a:r>
              <a:rPr lang="en-US" altLang="zh-CN" sz="3200" b="1" dirty="0">
                <a:solidFill>
                  <a:srgbClr val="FF3300"/>
                </a:solidFill>
                <a:sym typeface="黑体" panose="02010609060101010101" pitchFamily="49" charset="-122"/>
              </a:rPr>
              <a:t>11 May, 2020</a:t>
            </a:r>
            <a:endParaRPr lang="zh-CN" altLang="en-US" sz="3200" b="1" dirty="0">
              <a:solidFill>
                <a:srgbClr val="000000"/>
              </a:solidFill>
              <a:sym typeface="Lucida Sans Unicode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50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/>
      <p:bldP spid="6" grpId="0" bldLvl="0"/>
      <p:bldP spid="7" grpId="0" bldLvl="0"/>
      <p:bldP spid="8" grpId="0" bldLvl="0"/>
      <p:bldP spid="9" grpId="0" bldLvl="0"/>
      <p:bldP spid="10" grpId="0" bldLvl="0"/>
      <p:bldP spid="11" grpId="0" bldLvl="0"/>
      <p:bldP spid="12" grpId="0" bldLvl="0"/>
      <p:bldP spid="13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>
            <a:extLst>
              <a:ext uri="{FF2B5EF4-FFF2-40B4-BE49-F238E27FC236}">
                <a16:creationId xmlns:a16="http://schemas.microsoft.com/office/drawing/2014/main" id="{C05CB330-296F-4046-B600-FC6E8F03C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71" y="741549"/>
            <a:ext cx="12197910" cy="339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07" name="Picture 3">
            <a:extLst>
              <a:ext uri="{FF2B5EF4-FFF2-40B4-BE49-F238E27FC236}">
                <a16:creationId xmlns:a16="http://schemas.microsoft.com/office/drawing/2014/main" id="{3459AB49-B178-AA4E-A1DE-BD5910B99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3" y="4842933"/>
            <a:ext cx="8754279" cy="5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5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>
            <a:extLst>
              <a:ext uri="{FF2B5EF4-FFF2-40B4-BE49-F238E27FC236}">
                <a16:creationId xmlns:a16="http://schemas.microsoft.com/office/drawing/2014/main" id="{43652A4B-BF3B-EE42-A211-E0A3324CC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2325"/>
            <a:ext cx="12192000" cy="5189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5820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>
            <a:extLst>
              <a:ext uri="{FF2B5EF4-FFF2-40B4-BE49-F238E27FC236}">
                <a16:creationId xmlns:a16="http://schemas.microsoft.com/office/drawing/2014/main" id="{F0FBE349-75ED-C842-870F-2B0585455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0680"/>
            <a:ext cx="12262149" cy="4135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4603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>
            <a:extLst>
              <a:ext uri="{FF2B5EF4-FFF2-40B4-BE49-F238E27FC236}">
                <a16:creationId xmlns:a16="http://schemas.microsoft.com/office/drawing/2014/main" id="{726088A2-B49A-634B-9A75-A85948B2B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41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779" name="Picture 3">
            <a:extLst>
              <a:ext uri="{FF2B5EF4-FFF2-40B4-BE49-F238E27FC236}">
                <a16:creationId xmlns:a16="http://schemas.microsoft.com/office/drawing/2014/main" id="{B4A892E3-1468-D249-827B-18B507F38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2400"/>
            <a:ext cx="5114925" cy="44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91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>
            <a:extLst>
              <a:ext uri="{FF2B5EF4-FFF2-40B4-BE49-F238E27FC236}">
                <a16:creationId xmlns:a16="http://schemas.microsoft.com/office/drawing/2014/main" id="{BD02E7E6-2F02-6A47-BD34-87E6425B0B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7"/>
          <a:stretch/>
        </p:blipFill>
        <p:spPr bwMode="auto">
          <a:xfrm>
            <a:off x="0" y="-21168"/>
            <a:ext cx="12192000" cy="650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854" name="Picture 6">
            <a:extLst>
              <a:ext uri="{FF2B5EF4-FFF2-40B4-BE49-F238E27FC236}">
                <a16:creationId xmlns:a16="http://schemas.microsoft.com/office/drawing/2014/main" id="{AD3379B0-FC6B-A940-8761-71EA13BE9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350" y="112713"/>
            <a:ext cx="58293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19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>
            <a:extLst>
              <a:ext uri="{FF2B5EF4-FFF2-40B4-BE49-F238E27FC236}">
                <a16:creationId xmlns:a16="http://schemas.microsoft.com/office/drawing/2014/main" id="{9758D201-207B-034D-B0E4-496C434C5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12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827" name="Picture 3">
            <a:extLst>
              <a:ext uri="{FF2B5EF4-FFF2-40B4-BE49-F238E27FC236}">
                <a16:creationId xmlns:a16="http://schemas.microsoft.com/office/drawing/2014/main" id="{E5FB4B2D-E564-2E48-96E5-C20CC67B6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261679"/>
            <a:ext cx="7818422" cy="59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43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BCD6099A-AA91-134B-901E-AFBA360167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1030289"/>
            <a:ext cx="8229600" cy="47212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一、根据句意，填入适当的数词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buClr>
                <a:schemeClr val="tx1"/>
              </a:buClr>
              <a:buFont typeface="Wingdings 2" pitchFamily="2" charset="2"/>
              <a:buAutoNum type="arabicPeriod"/>
            </a:pPr>
            <a:r>
              <a:rPr lang="en-US" altLang="zh-CN" sz="3200">
                <a:solidFill>
                  <a:srgbClr val="000000"/>
                </a:solidFill>
              </a:rPr>
              <a:t>Thursday is the ______ day of a week in the 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West.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2. Autumn is the ______ season of a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3. Christmas is on December the _______ 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each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4. August is the ______ month in a year.</a:t>
            </a:r>
          </a:p>
          <a:p>
            <a:pPr eaLnBrk="1" hangingPunct="1"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5. June the ______ is Children’s Day.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CEAAF582-1413-194C-A29E-9D46A26F8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9" y="1668464"/>
            <a:ext cx="9350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fifth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1FC48FFC-B5DA-3944-B5A5-326DF83CA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5" y="2820988"/>
            <a:ext cx="1073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third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C0D4E7B6-5F65-3844-8D89-8DC1EB6D7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4714" y="3397250"/>
            <a:ext cx="2255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fifth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04121B4C-78CE-5646-9188-8CE55BC3D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239" y="4549775"/>
            <a:ext cx="1277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eighth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Rectangle 8">
            <a:extLst>
              <a:ext uri="{FF2B5EF4-FFF2-40B4-BE49-F238E27FC236}">
                <a16:creationId xmlns:a16="http://schemas.microsoft.com/office/drawing/2014/main" id="{1C3F8AE3-273A-9248-96F8-F6192A3FD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5133975"/>
            <a:ext cx="914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first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32B258-73A4-4040-B8A0-E1D6A5D68A20}"/>
              </a:ext>
            </a:extLst>
          </p:cNvPr>
          <p:cNvSpPr txBox="1"/>
          <p:nvPr/>
        </p:nvSpPr>
        <p:spPr>
          <a:xfrm>
            <a:off x="4383089" y="-50800"/>
            <a:ext cx="27209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rgbClr val="0000FF"/>
                </a:solidFill>
                <a:latin typeface="Times New Roman"/>
                <a:ea typeface="宋体" panose="02010600030101010101" pitchFamily="2" charset="-122"/>
              </a:rPr>
              <a:t>Exercises </a:t>
            </a:r>
            <a:endParaRPr lang="zh-CN" altLang="en-US" sz="4400" b="1" dirty="0">
              <a:solidFill>
                <a:srgbClr val="0000FF"/>
              </a:solidFill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4412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>
            <a:extLst>
              <a:ext uri="{FF2B5EF4-FFF2-40B4-BE49-F238E27FC236}">
                <a16:creationId xmlns:a16="http://schemas.microsoft.com/office/drawing/2014/main" id="{36E7691C-7A12-E740-990E-6BEE550AA6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19289" y="549276"/>
            <a:ext cx="8497887" cy="55086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二、用括号内所给单词的正确形式填空。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1. This is his __________(thirty) novel.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2. This happened at the beginning of the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__________(twenty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one) century.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3. Mother’s Day is on the __________ (two)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Sunday in May.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4. Although he got the _______ (four) place in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the competition, that was good enough for him.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5. Tomorrow is my grandmother’s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__________ (eighty</a:t>
            </a:r>
            <a:r>
              <a:rPr lang="zh-CN" altLang="en-US" sz="3200">
                <a:solidFill>
                  <a:srgbClr val="000000"/>
                </a:solidFill>
              </a:rPr>
              <a:t>-</a:t>
            </a:r>
            <a:r>
              <a:rPr lang="en-US" altLang="zh-CN" sz="3200">
                <a:solidFill>
                  <a:srgbClr val="000000"/>
                </a:solidFill>
              </a:rPr>
              <a:t>nine) birthday.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We will have a big party for her.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0F7507AB-A2B6-4045-854C-8482092B2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26" y="1044575"/>
            <a:ext cx="164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thirtieth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82B03FD5-FCEE-F549-B765-3F10EE7B5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060575"/>
            <a:ext cx="2235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twenty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first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8FF6B0D3-D4A9-A442-8DAD-E86E13E3E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2492375"/>
            <a:ext cx="1371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second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638541C5-4335-024F-851E-8E620E894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8663" y="3429000"/>
            <a:ext cx="1300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fourth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Rectangle 8">
            <a:extLst>
              <a:ext uri="{FF2B5EF4-FFF2-40B4-BE49-F238E27FC236}">
                <a16:creationId xmlns:a16="http://schemas.microsoft.com/office/drawing/2014/main" id="{216141C1-2A84-DF41-8767-B7E52EECF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868863"/>
            <a:ext cx="2324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eighty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ninth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8539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  <p:bldP spid="11270" grpId="0" autoUpdateAnimBg="0"/>
      <p:bldP spid="11271" grpId="0" autoUpdateAnimBg="0"/>
      <p:bldP spid="1127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:a16="http://schemas.microsoft.com/office/drawing/2014/main" id="{A794C4FD-B588-834C-B8DE-9A01885E81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836613"/>
            <a:ext cx="8642350" cy="501650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zh-CN" altLang="en-US" sz="3200">
                <a:solidFill>
                  <a:srgbClr val="000000"/>
                </a:solidFill>
              </a:rPr>
              <a:t>三、选择最佳答案填空。 </a:t>
            </a:r>
            <a:endParaRPr lang="en-US" altLang="zh-CN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)1. July is ____ month of a year.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six                        B. the sixth  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seven    </a:t>
            </a:r>
            <a:r>
              <a:rPr lang="zh-CN" altLang="en-US" sz="3200">
                <a:solidFill>
                  <a:srgbClr val="000000"/>
                </a:solidFill>
              </a:rPr>
              <a:t>   </a:t>
            </a:r>
            <a:r>
              <a:rPr lang="en-US" altLang="zh-CN" sz="3200">
                <a:solidFill>
                  <a:srgbClr val="000000"/>
                </a:solidFill>
              </a:rPr>
              <a:t>             D. the seventh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)2. Five ____ dollars is a lot of money.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million                 B. millions    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the million           D. the millions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(      )3. The beautiful hotel is about ____ years old.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A. hundred of 	     B. a hundred</a:t>
            </a:r>
          </a:p>
          <a:p>
            <a:pPr eaLnBrk="1" hangingPunct="1">
              <a:spcBef>
                <a:spcPct val="0"/>
              </a:spcBef>
              <a:buClr>
                <a:schemeClr val="tx1"/>
              </a:buClr>
              <a:buFont typeface="Wingdings 2" pitchFamily="2" charset="2"/>
              <a:buNone/>
            </a:pPr>
            <a:r>
              <a:rPr lang="en-US" altLang="zh-CN" sz="3200">
                <a:solidFill>
                  <a:srgbClr val="000000"/>
                </a:solidFill>
              </a:rPr>
              <a:t>             C. a hundred of 	     D. hundreds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93AAA6F0-7AB3-6B4B-936D-373F1568C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225" y="1268414"/>
            <a:ext cx="482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8D8E9CD0-C2F9-A947-BB76-72949D12D3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2844800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F681F1B0-8457-FB48-82D4-03E110146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4221163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9474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F46B126-CACE-264D-B64E-926FD892A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4099" name="内容占位符 3">
            <a:extLst>
              <a:ext uri="{FF2B5EF4-FFF2-40B4-BE49-F238E27FC236}">
                <a16:creationId xmlns:a16="http://schemas.microsoft.com/office/drawing/2014/main" id="{45B026F1-E2AB-664D-A104-6765A32FB6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8013" y="1765300"/>
            <a:ext cx="8229600" cy="585788"/>
          </a:xfrm>
        </p:spPr>
        <p:txBody>
          <a:bodyPr/>
          <a:lstStyle/>
          <a:p>
            <a:r>
              <a:rPr lang="en-US" altLang="zh-CN" sz="3200"/>
              <a:t>3+9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236855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en-US" altLang="zh-CN" sz="3200" kern="0" dirty="0"/>
              <a:t> 3 and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963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祈使句，以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原开头。</a:t>
            </a:r>
            <a:endParaRPr lang="zh-CN" altLang="en-US" sz="320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4909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zh-CN" altLang="en-US" sz="3200" kern="0" dirty="0">
                <a:solidFill>
                  <a:srgbClr val="FF0000"/>
                </a:solidFill>
              </a:rPr>
              <a:t>：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原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2560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2560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</a:t>
            </a:r>
            <a:r>
              <a:rPr lang="en-US" altLang="zh-CN" sz="3200" kern="0" dirty="0"/>
              <a:t> A and B.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725613" y="50800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8+3.</a:t>
            </a:r>
            <a:endParaRPr lang="zh-CN" altLang="en-US" sz="3200" kern="0" dirty="0"/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2881313" y="5059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Add 8 and 3.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714500" y="56991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12+14.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000375" y="5643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Add 12 and 14.</a:t>
            </a:r>
            <a:endParaRPr lang="zh-CN" altLang="en-US" sz="3200" kern="0" dirty="0"/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8EB161DD-2D60-4766-9114-14AD0F1649B3}"/>
              </a:ext>
            </a:extLst>
          </p:cNvPr>
          <p:cNvSpPr txBox="1">
            <a:spLocks/>
          </p:cNvSpPr>
          <p:nvPr/>
        </p:nvSpPr>
        <p:spPr bwMode="auto">
          <a:xfrm>
            <a:off x="2135188" y="9636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/>
              <a:t>1. </a:t>
            </a:r>
            <a:r>
              <a:rPr lang="zh-CN" altLang="en-US" sz="3200"/>
              <a:t>没有给出结果的加减乘除英文表达法</a:t>
            </a:r>
          </a:p>
        </p:txBody>
      </p:sp>
    </p:spTree>
    <p:extLst>
      <p:ext uri="{BB962C8B-B14F-4D97-AF65-F5344CB8AC3E}">
        <p14:creationId xmlns:p14="http://schemas.microsoft.com/office/powerpoint/2010/main" val="239812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3">
            <a:extLst>
              <a:ext uri="{FF2B5EF4-FFF2-40B4-BE49-F238E27FC236}">
                <a16:creationId xmlns:a16="http://schemas.microsoft.com/office/drawing/2014/main" id="{994DDAA6-4EB7-5D43-BCE2-B6AC35602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9-3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</a:t>
            </a:r>
            <a:r>
              <a:rPr lang="en-US" altLang="zh-CN" sz="3200" kern="0" dirty="0"/>
              <a:t>3 from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祈使句，以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原开头。</a:t>
            </a:r>
            <a:endParaRPr lang="zh-CN" altLang="en-US" sz="320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Subtract…from</a:t>
            </a:r>
            <a:r>
              <a:rPr lang="zh-CN" altLang="en-US" sz="3200">
                <a:solidFill>
                  <a:srgbClr val="FF0000"/>
                </a:solidFill>
              </a:rPr>
              <a:t>：</a:t>
            </a:r>
            <a:r>
              <a:rPr lang="en-US" altLang="zh-CN"/>
              <a:t>[səbˈtrækt]  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从</a:t>
            </a:r>
            <a:r>
              <a:rPr lang="en-US" altLang="zh-CN" sz="3200">
                <a:solidFill>
                  <a:srgbClr val="FF0000"/>
                </a:solidFill>
              </a:rPr>
              <a:t>…</a:t>
            </a:r>
            <a:r>
              <a:rPr lang="zh-CN" altLang="en-US" sz="3200">
                <a:solidFill>
                  <a:srgbClr val="FF0000"/>
                </a:solidFill>
              </a:rPr>
              <a:t>中减去</a:t>
            </a:r>
            <a:endParaRPr lang="zh-CN" altLang="en-US" sz="320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A-B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B from A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8EEF796D-3CCC-41F7-BDEB-E607703648D9}"/>
              </a:ext>
            </a:extLst>
          </p:cNvPr>
          <p:cNvSpPr txBox="1">
            <a:spLocks/>
          </p:cNvSpPr>
          <p:nvPr/>
        </p:nvSpPr>
        <p:spPr bwMode="auto">
          <a:xfrm>
            <a:off x="1768475" y="4756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8-3</a:t>
            </a:r>
            <a:endParaRPr lang="zh-CN" altLang="en-US" sz="3200" kern="0" dirty="0"/>
          </a:p>
        </p:txBody>
      </p:sp>
      <p:sp>
        <p:nvSpPr>
          <p:cNvPr id="15" name="内容占位符 3">
            <a:extLst>
              <a:ext uri="{FF2B5EF4-FFF2-40B4-BE49-F238E27FC236}">
                <a16:creationId xmlns:a16="http://schemas.microsoft.com/office/drawing/2014/main" id="{CB316D7E-6FA8-4969-AFFF-4437725F8523}"/>
              </a:ext>
            </a:extLst>
          </p:cNvPr>
          <p:cNvSpPr txBox="1">
            <a:spLocks/>
          </p:cNvSpPr>
          <p:nvPr/>
        </p:nvSpPr>
        <p:spPr bwMode="auto">
          <a:xfrm>
            <a:off x="2711450" y="4756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Subtract 3 from 8</a:t>
            </a:r>
            <a:endParaRPr lang="zh-CN" altLang="en-US" sz="3200" kern="0" dirty="0"/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0883F709-9585-41F5-8738-D5A8CE27AFF4}"/>
              </a:ext>
            </a:extLst>
          </p:cNvPr>
          <p:cNvSpPr txBox="1">
            <a:spLocks/>
          </p:cNvSpPr>
          <p:nvPr/>
        </p:nvSpPr>
        <p:spPr bwMode="auto">
          <a:xfrm>
            <a:off x="1768475" y="55562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18-4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96C3A67E-AB66-418E-839E-A089C497BC77}"/>
              </a:ext>
            </a:extLst>
          </p:cNvPr>
          <p:cNvSpPr txBox="1">
            <a:spLocks/>
          </p:cNvSpPr>
          <p:nvPr/>
        </p:nvSpPr>
        <p:spPr bwMode="auto">
          <a:xfrm>
            <a:off x="2693988" y="55118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Subtract 4 from 18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189449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5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内容占位符 3">
            <a:extLst>
              <a:ext uri="{FF2B5EF4-FFF2-40B4-BE49-F238E27FC236}">
                <a16:creationId xmlns:a16="http://schemas.microsoft.com/office/drawing/2014/main" id="{2D43387D-3CD9-A743-96EF-80605F3AE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3 x 9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</a:t>
            </a:r>
            <a:r>
              <a:rPr lang="en-US" altLang="zh-CN" sz="3200" kern="0" dirty="0"/>
              <a:t>3 by 9.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祈使句，以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原开头。</a:t>
            </a:r>
            <a:endParaRPr lang="zh-CN" altLang="en-US" sz="320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</a:t>
            </a:r>
            <a:r>
              <a:rPr lang="zh-CN" altLang="en-US" sz="3200" kern="0" dirty="0">
                <a:solidFill>
                  <a:srgbClr val="FF0000"/>
                </a:solidFill>
              </a:rPr>
              <a:t>：</a:t>
            </a:r>
            <a:r>
              <a:rPr lang="en-US" altLang="zh-CN" dirty="0"/>
              <a:t>[ˈ</a:t>
            </a:r>
            <a:r>
              <a:rPr lang="en-US" altLang="zh-CN" dirty="0" err="1"/>
              <a:t>mʌltɪplaɪ</a:t>
            </a:r>
            <a:r>
              <a:rPr lang="en-US" altLang="zh-CN" dirty="0"/>
              <a:t>]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乘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x 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A by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888C02C7-0D58-4215-8F81-81DB72505690}"/>
              </a:ext>
            </a:extLst>
          </p:cNvPr>
          <p:cNvSpPr txBox="1">
            <a:spLocks/>
          </p:cNvSpPr>
          <p:nvPr/>
        </p:nvSpPr>
        <p:spPr bwMode="auto">
          <a:xfrm>
            <a:off x="1703388" y="495458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x 5</a:t>
            </a:r>
            <a:endParaRPr lang="zh-CN" altLang="en-US" sz="3200" kern="0" dirty="0"/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067CA03A-1A2F-4454-9808-DDEFE183A350}"/>
              </a:ext>
            </a:extLst>
          </p:cNvPr>
          <p:cNvSpPr txBox="1">
            <a:spLocks/>
          </p:cNvSpPr>
          <p:nvPr/>
        </p:nvSpPr>
        <p:spPr bwMode="auto">
          <a:xfrm>
            <a:off x="2782888" y="49323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Multiply 4 by 5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9B721C31-D24D-4578-B478-42892ED4C259}"/>
              </a:ext>
            </a:extLst>
          </p:cNvPr>
          <p:cNvSpPr txBox="1">
            <a:spLocks/>
          </p:cNvSpPr>
          <p:nvPr/>
        </p:nvSpPr>
        <p:spPr bwMode="auto">
          <a:xfrm>
            <a:off x="1703388" y="56610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6 x 9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099EA15D-4039-40DC-B5AF-70ED7739246F}"/>
              </a:ext>
            </a:extLst>
          </p:cNvPr>
          <p:cNvSpPr txBox="1">
            <a:spLocks/>
          </p:cNvSpPr>
          <p:nvPr/>
        </p:nvSpPr>
        <p:spPr bwMode="auto">
          <a:xfrm>
            <a:off x="2782888" y="564991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Multiply 6 by 9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312445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内容占位符 3">
            <a:extLst>
              <a:ext uri="{FF2B5EF4-FFF2-40B4-BE49-F238E27FC236}">
                <a16:creationId xmlns:a16="http://schemas.microsoft.com/office/drawing/2014/main" id="{E0BFECE4-0978-A040-AE93-250F81EF9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</a:t>
            </a:r>
            <a:r>
              <a:rPr lang="en-US" altLang="zh-CN" sz="3200" b="1"/>
              <a:t> ÷ 3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</a:t>
            </a:r>
            <a:r>
              <a:rPr lang="en-US" altLang="zh-CN" sz="3200" kern="0" dirty="0"/>
              <a:t> 9 by 3. </a:t>
            </a:r>
            <a:endParaRPr lang="zh-CN" altLang="en-US" sz="3200" kern="0" dirty="0"/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祈使句，以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原开头。</a:t>
            </a:r>
            <a:endParaRPr lang="zh-CN" altLang="en-US" sz="320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33464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</a:t>
            </a:r>
            <a:r>
              <a:rPr lang="zh-CN" altLang="en-US" sz="3200" kern="0" dirty="0">
                <a:solidFill>
                  <a:srgbClr val="FF0000"/>
                </a:solidFill>
              </a:rPr>
              <a:t>：</a:t>
            </a:r>
            <a:r>
              <a:rPr lang="en-US" altLang="zh-CN" dirty="0"/>
              <a:t>[</a:t>
            </a:r>
            <a:r>
              <a:rPr lang="en-US" altLang="zh-CN" dirty="0" err="1"/>
              <a:t>dɪˈvaɪd</a:t>
            </a:r>
            <a:r>
              <a:rPr lang="en-US" altLang="zh-CN" dirty="0"/>
              <a:t>] </a:t>
            </a:r>
            <a:r>
              <a:rPr lang="en-US" altLang="zh-CN" sz="3200" kern="0" dirty="0">
                <a:solidFill>
                  <a:srgbClr val="FF0000"/>
                </a:solidFill>
              </a:rPr>
              <a:t>v.</a:t>
            </a:r>
            <a:r>
              <a:rPr lang="zh-CN" altLang="en-US" sz="3200" kern="0" dirty="0">
                <a:solidFill>
                  <a:srgbClr val="FF0000"/>
                </a:solidFill>
              </a:rPr>
              <a:t>除</a:t>
            </a:r>
            <a:endParaRPr lang="zh-CN" altLang="en-US" sz="3200" kern="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A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B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71813" y="41116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A by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382049D0-278C-4703-AA2F-86F05E9447CF}"/>
              </a:ext>
            </a:extLst>
          </p:cNvPr>
          <p:cNvSpPr txBox="1">
            <a:spLocks/>
          </p:cNvSpPr>
          <p:nvPr/>
        </p:nvSpPr>
        <p:spPr bwMode="auto">
          <a:xfrm>
            <a:off x="1703388" y="4878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14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2</a:t>
            </a:r>
            <a:endParaRPr lang="zh-CN" altLang="en-US" sz="3200" kern="0" dirty="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126E4A52-2BA7-48AA-A025-2CEA60D1899C}"/>
              </a:ext>
            </a:extLst>
          </p:cNvPr>
          <p:cNvSpPr txBox="1">
            <a:spLocks/>
          </p:cNvSpPr>
          <p:nvPr/>
        </p:nvSpPr>
        <p:spPr bwMode="auto">
          <a:xfrm>
            <a:off x="3287713" y="4878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Divide 14 </a:t>
            </a:r>
            <a:r>
              <a:rPr lang="en-US" altLang="zh-CN" sz="3200" b="1" dirty="0"/>
              <a:t>by</a:t>
            </a:r>
            <a:r>
              <a:rPr lang="en-US" altLang="zh-CN" sz="3200" kern="0" dirty="0"/>
              <a:t> 2.</a:t>
            </a:r>
            <a:endParaRPr lang="zh-CN" altLang="en-US" sz="3200" kern="0" dirty="0"/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B0764790-E182-4A4E-9E21-2A2A8EB4D771}"/>
              </a:ext>
            </a:extLst>
          </p:cNvPr>
          <p:cNvSpPr txBox="1">
            <a:spLocks/>
          </p:cNvSpPr>
          <p:nvPr/>
        </p:nvSpPr>
        <p:spPr bwMode="auto">
          <a:xfrm>
            <a:off x="1697038" y="55562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15 </a:t>
            </a:r>
            <a:r>
              <a:rPr lang="en-US" altLang="zh-CN" sz="3200" b="1" dirty="0"/>
              <a:t>÷</a:t>
            </a:r>
            <a:r>
              <a:rPr lang="en-US" altLang="zh-CN" sz="3200" kern="0" dirty="0"/>
              <a:t> 5</a:t>
            </a:r>
            <a:endParaRPr lang="zh-CN" altLang="en-US" sz="3200" kern="0" dirty="0"/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B4BAC455-DEE7-47BA-B607-DC80FCB0F16D}"/>
              </a:ext>
            </a:extLst>
          </p:cNvPr>
          <p:cNvSpPr txBox="1">
            <a:spLocks/>
          </p:cNvSpPr>
          <p:nvPr/>
        </p:nvSpPr>
        <p:spPr bwMode="auto">
          <a:xfrm>
            <a:off x="3287713" y="558800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Divide 15 </a:t>
            </a:r>
            <a:r>
              <a:rPr lang="en-US" altLang="zh-CN" sz="3200" b="1" dirty="0"/>
              <a:t>by</a:t>
            </a:r>
            <a:r>
              <a:rPr lang="en-US" altLang="zh-CN" sz="3200" kern="0" dirty="0"/>
              <a:t> 5.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16339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内容占位符 3">
            <a:extLst>
              <a:ext uri="{FF2B5EF4-FFF2-40B4-BE49-F238E27FC236}">
                <a16:creationId xmlns:a16="http://schemas.microsoft.com/office/drawing/2014/main" id="{02B88E17-0CCA-2248-80E3-6637E1954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zh-CN" altLang="en-US" sz="3200"/>
              <a:t>小结</a:t>
            </a:r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/>
              <a:t>1. </a:t>
            </a:r>
            <a:r>
              <a:rPr lang="zh-CN" altLang="en-US" sz="3200"/>
              <a:t>没有给出结果的加减乘除英文表达法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（</a:t>
            </a:r>
            <a:r>
              <a:rPr lang="en-US" altLang="zh-CN" sz="3200">
                <a:solidFill>
                  <a:srgbClr val="FF0000"/>
                </a:solidFill>
              </a:rPr>
              <a:t>1</a:t>
            </a:r>
            <a:r>
              <a:rPr lang="zh-CN" altLang="en-US" sz="3200">
                <a:solidFill>
                  <a:srgbClr val="FF0000"/>
                </a:solidFill>
              </a:rPr>
              <a:t>）要用祈使句，以</a:t>
            </a:r>
            <a:r>
              <a:rPr lang="en-US" altLang="zh-CN" sz="3200">
                <a:solidFill>
                  <a:srgbClr val="FF0000"/>
                </a:solidFill>
              </a:rPr>
              <a:t>v.</a:t>
            </a:r>
            <a:r>
              <a:rPr lang="zh-CN" altLang="en-US" sz="3200">
                <a:solidFill>
                  <a:srgbClr val="FF0000"/>
                </a:solidFill>
              </a:rPr>
              <a:t>原开头。</a:t>
            </a:r>
            <a:endParaRPr lang="zh-CN" altLang="en-US" sz="320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1774825" y="32321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5" name="内容占位符 3">
            <a:extLst>
              <a:ext uri="{FF2B5EF4-FFF2-40B4-BE49-F238E27FC236}">
                <a16:creationId xmlns:a16="http://schemas.microsoft.com/office/drawing/2014/main" id="{F75BA149-A645-4756-A250-1887D47497EF}"/>
              </a:ext>
            </a:extLst>
          </p:cNvPr>
          <p:cNvSpPr txBox="1">
            <a:spLocks/>
          </p:cNvSpPr>
          <p:nvPr/>
        </p:nvSpPr>
        <p:spPr bwMode="auto">
          <a:xfrm>
            <a:off x="3143250" y="32067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Add A and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F1A9BFD6-ACDF-41C1-9004-B6E0EACD8603}"/>
              </a:ext>
            </a:extLst>
          </p:cNvPr>
          <p:cNvSpPr txBox="1">
            <a:spLocks/>
          </p:cNvSpPr>
          <p:nvPr/>
        </p:nvSpPr>
        <p:spPr bwMode="auto">
          <a:xfrm>
            <a:off x="1774825" y="37369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A-B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B784FBB7-C6C9-4B92-A8EE-826D98F5769C}"/>
              </a:ext>
            </a:extLst>
          </p:cNvPr>
          <p:cNvSpPr txBox="1">
            <a:spLocks/>
          </p:cNvSpPr>
          <p:nvPr/>
        </p:nvSpPr>
        <p:spPr bwMode="auto">
          <a:xfrm>
            <a:off x="3143250" y="36909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Subtract </a:t>
            </a:r>
            <a:r>
              <a:rPr lang="en-US" altLang="zh-CN" sz="3200" kern="0" dirty="0">
                <a:solidFill>
                  <a:srgbClr val="7030A0"/>
                </a:solidFill>
              </a:rPr>
              <a:t>B</a:t>
            </a:r>
            <a:r>
              <a:rPr lang="en-US" altLang="zh-CN" sz="3200" kern="0" dirty="0">
                <a:solidFill>
                  <a:srgbClr val="FF0000"/>
                </a:solidFill>
              </a:rPr>
              <a:t> from </a:t>
            </a:r>
            <a:r>
              <a:rPr lang="en-US" altLang="zh-CN" sz="3200" kern="0" dirty="0">
                <a:solidFill>
                  <a:srgbClr val="7030A0"/>
                </a:solidFill>
              </a:rPr>
              <a:t>A</a:t>
            </a:r>
            <a:r>
              <a:rPr lang="en-US" altLang="zh-CN" sz="3200" kern="0" dirty="0">
                <a:solidFill>
                  <a:srgbClr val="FF0000"/>
                </a:solidFill>
              </a:rPr>
              <a:t>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A8C8F221-D7B9-4C49-AC22-3DB7259D9907}"/>
              </a:ext>
            </a:extLst>
          </p:cNvPr>
          <p:cNvSpPr txBox="1">
            <a:spLocks/>
          </p:cNvSpPr>
          <p:nvPr/>
        </p:nvSpPr>
        <p:spPr bwMode="auto">
          <a:xfrm>
            <a:off x="1774825" y="43037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x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775ED097-A880-4D60-9A60-FC77070FC13F}"/>
              </a:ext>
            </a:extLst>
          </p:cNvPr>
          <p:cNvSpPr txBox="1">
            <a:spLocks/>
          </p:cNvSpPr>
          <p:nvPr/>
        </p:nvSpPr>
        <p:spPr bwMode="auto">
          <a:xfrm>
            <a:off x="3143250" y="43322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Multiply A by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2541E645-6D07-4DE1-911B-2485D0030802}"/>
              </a:ext>
            </a:extLst>
          </p:cNvPr>
          <p:cNvSpPr txBox="1">
            <a:spLocks/>
          </p:cNvSpPr>
          <p:nvPr/>
        </p:nvSpPr>
        <p:spPr bwMode="auto">
          <a:xfrm>
            <a:off x="1760538" y="49736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</a:t>
            </a:r>
            <a:r>
              <a:rPr lang="en-US" altLang="zh-CN" sz="3200" b="1" dirty="0">
                <a:solidFill>
                  <a:srgbClr val="FF0000"/>
                </a:solidFill>
              </a:rPr>
              <a:t>÷</a:t>
            </a:r>
            <a:r>
              <a:rPr lang="en-US" altLang="zh-CN" sz="3200" kern="0" dirty="0">
                <a:solidFill>
                  <a:srgbClr val="FF0000"/>
                </a:solidFill>
              </a:rPr>
              <a:t> B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21" name="内容占位符 3">
            <a:extLst>
              <a:ext uri="{FF2B5EF4-FFF2-40B4-BE49-F238E27FC236}">
                <a16:creationId xmlns:a16="http://schemas.microsoft.com/office/drawing/2014/main" id="{78A12DEE-D216-473E-8B9C-15A0238A8980}"/>
              </a:ext>
            </a:extLst>
          </p:cNvPr>
          <p:cNvSpPr txBox="1">
            <a:spLocks/>
          </p:cNvSpPr>
          <p:nvPr/>
        </p:nvSpPr>
        <p:spPr bwMode="auto">
          <a:xfrm>
            <a:off x="3143250" y="495458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Divide A by B.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70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8B2002D-3EBB-3848-9967-A960FBEAD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3315" name="内容占位符 3">
            <a:extLst>
              <a:ext uri="{FF2B5EF4-FFF2-40B4-BE49-F238E27FC236}">
                <a16:creationId xmlns:a16="http://schemas.microsoft.com/office/drawing/2014/main" id="{57D75AFD-8A3E-604A-994D-9517AE893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1681163"/>
            <a:ext cx="8229600" cy="584200"/>
          </a:xfrm>
        </p:spPr>
        <p:txBody>
          <a:bodyPr/>
          <a:lstStyle/>
          <a:p>
            <a:r>
              <a:rPr lang="en-US" altLang="zh-CN" sz="3200"/>
              <a:t>3+9=12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2368550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140031" y="3118245"/>
            <a:ext cx="10736057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3 </a:t>
            </a:r>
            <a:r>
              <a:rPr lang="en-US" altLang="zh-CN" sz="3200" kern="0" dirty="0">
                <a:solidFill>
                  <a:srgbClr val="7030A0"/>
                </a:solidFill>
              </a:rPr>
              <a:t>plus</a:t>
            </a:r>
            <a:r>
              <a:rPr lang="en-US" altLang="zh-CN" sz="3200" kern="0" dirty="0"/>
              <a:t> 9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12.</a:t>
            </a:r>
          </a:p>
          <a:p>
            <a:pPr marL="0" indent="0">
              <a:buNone/>
              <a:defRPr/>
            </a:pPr>
            <a:r>
              <a:rPr lang="zh-CN" altLang="en-US" sz="3200" kern="0" dirty="0"/>
              <a:t>（</a:t>
            </a:r>
            <a:r>
              <a:rPr lang="en-US" altLang="zh-CN" sz="3200" kern="0" dirty="0"/>
              <a:t>Think</a:t>
            </a:r>
            <a:r>
              <a:rPr lang="zh-CN" altLang="en-US" sz="3200" kern="0" dirty="0"/>
              <a:t>：</a:t>
            </a:r>
            <a:r>
              <a:rPr lang="en-US" altLang="zh-CN" sz="3200" kern="0" dirty="0"/>
              <a:t>Is</a:t>
            </a:r>
            <a:r>
              <a:rPr lang="zh-CN" altLang="en-US" sz="3200" kern="0" dirty="0"/>
              <a:t> </a:t>
            </a:r>
            <a:r>
              <a:rPr lang="en-US" altLang="zh-CN" sz="3200" kern="0" dirty="0"/>
              <a:t>it correct to say “Add</a:t>
            </a:r>
            <a:r>
              <a:rPr lang="zh-CN" altLang="en-US" sz="3200" kern="0" dirty="0"/>
              <a:t> </a:t>
            </a:r>
            <a:r>
              <a:rPr lang="en-US" altLang="zh-CN" sz="3200" kern="0" dirty="0"/>
              <a:t>3 and 9 equals/is 12”</a:t>
            </a:r>
            <a:r>
              <a:rPr lang="zh-CN" altLang="en-US" sz="3200" kern="0" dirty="0"/>
              <a:t>？）</a:t>
            </a:r>
            <a:r>
              <a:rPr lang="en-US" altLang="zh-CN" sz="3200" kern="0" dirty="0"/>
              <a:t>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5019386" y="3127328"/>
            <a:ext cx="34432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谓语动词是哪个？</a:t>
            </a:r>
            <a:endParaRPr lang="zh-CN" altLang="en-US" sz="3200" dirty="0"/>
          </a:p>
        </p:txBody>
      </p:sp>
      <p:sp>
        <p:nvSpPr>
          <p:cNvPr id="8" name="内容占位符 3">
            <a:extLst>
              <a:ext uri="{FF2B5EF4-FFF2-40B4-BE49-F238E27FC236}">
                <a16:creationId xmlns:a16="http://schemas.microsoft.com/office/drawing/2014/main" id="{C62D3F4D-F4D6-4419-94DE-893A21B86D17}"/>
              </a:ext>
            </a:extLst>
          </p:cNvPr>
          <p:cNvSpPr txBox="1">
            <a:spLocks/>
          </p:cNvSpPr>
          <p:nvPr/>
        </p:nvSpPr>
        <p:spPr bwMode="auto">
          <a:xfrm>
            <a:off x="1774825" y="4460831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</a:t>
            </a:r>
            <a:endParaRPr lang="zh-CN" altLang="en-US" sz="3200" kern="0" dirty="0"/>
          </a:p>
        </p:txBody>
      </p:sp>
      <p:sp>
        <p:nvSpPr>
          <p:cNvPr id="9" name="内容占位符 3">
            <a:extLst>
              <a:ext uri="{FF2B5EF4-FFF2-40B4-BE49-F238E27FC236}">
                <a16:creationId xmlns:a16="http://schemas.microsoft.com/office/drawing/2014/main" id="{4D047589-2CC8-48CD-A5E7-A28AD9EB0815}"/>
              </a:ext>
            </a:extLst>
          </p:cNvPr>
          <p:cNvSpPr txBox="1">
            <a:spLocks/>
          </p:cNvSpPr>
          <p:nvPr/>
        </p:nvSpPr>
        <p:spPr bwMode="auto">
          <a:xfrm>
            <a:off x="3000375" y="4496462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v.</a:t>
            </a:r>
            <a:r>
              <a:rPr lang="zh-CN" altLang="en-US" sz="3200" kern="0" dirty="0"/>
              <a:t>等于</a:t>
            </a:r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4872038" y="4484522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plus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5961063" y="4484522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 dirty="0"/>
              <a:t>介词，“加”</a:t>
            </a:r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5006931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A+B=C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505685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plus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id="{8EB161DD-2D60-4766-9114-14AD0F1649B3}"/>
              </a:ext>
            </a:extLst>
          </p:cNvPr>
          <p:cNvSpPr txBox="1">
            <a:spLocks/>
          </p:cNvSpPr>
          <p:nvPr/>
        </p:nvSpPr>
        <p:spPr bwMode="auto">
          <a:xfrm>
            <a:off x="2135188" y="9636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</a:rPr>
              <a:t>2. </a:t>
            </a:r>
            <a:r>
              <a:rPr lang="zh-CN" altLang="en-US" sz="3200">
                <a:solidFill>
                  <a:srgbClr val="FF0000"/>
                </a:solidFill>
              </a:rPr>
              <a:t>给出结果的加减乘除英文表达法</a:t>
            </a: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8643938" y="3066256"/>
            <a:ext cx="3441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5583195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4+5=9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5650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plus 5 equals/is C.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6213431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12+1=13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6217312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plus 1 equals/is 13.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196930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E1E337A-1D94-B64C-B891-04E39488D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4339" name="内容占位符 3">
            <a:extLst>
              <a:ext uri="{FF2B5EF4-FFF2-40B4-BE49-F238E27FC236}">
                <a16:creationId xmlns:a16="http://schemas.microsoft.com/office/drawing/2014/main" id="{87937E8C-4E70-6041-983E-33BCCD20C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9-3=6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9 </a:t>
            </a:r>
            <a:r>
              <a:rPr lang="en-US" altLang="zh-CN" sz="3200" kern="0" dirty="0">
                <a:solidFill>
                  <a:srgbClr val="7030A0"/>
                </a:solidFill>
              </a:rPr>
              <a:t>minus</a:t>
            </a:r>
            <a:r>
              <a:rPr lang="en-US" altLang="zh-CN" sz="3200" kern="0" dirty="0"/>
              <a:t> 3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6.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谓语动词是哪个？</a:t>
            </a:r>
            <a:endParaRPr lang="zh-CN" altLang="en-US" sz="320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minus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2647950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/>
              <a:t>介词，“减”</a:t>
            </a:r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A-B=C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3784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minus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5-1=4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437673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5 minus 1 equals/is 4.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12-1=11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49450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minus 1 equals/is 11.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178535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DB43BB86-F07C-F048-8C5D-052CC6884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5363" name="内容占位符 3">
            <a:extLst>
              <a:ext uri="{FF2B5EF4-FFF2-40B4-BE49-F238E27FC236}">
                <a16:creationId xmlns:a16="http://schemas.microsoft.com/office/drawing/2014/main" id="{72B73E99-01CD-1148-8F26-EABAD2158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3 x 9 =27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3 </a:t>
            </a:r>
            <a:r>
              <a:rPr lang="en-US" altLang="zh-CN" sz="3200" kern="0" dirty="0">
                <a:solidFill>
                  <a:srgbClr val="7030A0"/>
                </a:solidFill>
              </a:rPr>
              <a:t>multiplied by</a:t>
            </a:r>
            <a:r>
              <a:rPr lang="en-US" altLang="zh-CN" sz="3200" kern="0" dirty="0"/>
              <a:t> 9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27. </a:t>
            </a:r>
            <a:endParaRPr lang="zh-CN" altLang="en-US" sz="3200" kern="0" dirty="0"/>
          </a:p>
        </p:txBody>
      </p:sp>
      <p:sp>
        <p:nvSpPr>
          <p:cNvPr id="7" name="内容占位符 3">
            <a:extLst>
              <a:ext uri="{FF2B5EF4-FFF2-40B4-BE49-F238E27FC236}">
                <a16:creationId xmlns:a16="http://schemas.microsoft.com/office/drawing/2014/main" id="{C92382C6-3917-4CED-BF42-8D74CBD705C2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谓语动词是哪个？</a:t>
            </a:r>
            <a:endParaRPr lang="zh-CN" altLang="en-US" sz="320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2004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u="sng" kern="0" dirty="0">
                <a:solidFill>
                  <a:srgbClr val="FF0000"/>
                </a:solidFill>
              </a:rPr>
              <a:t>Multiplied</a:t>
            </a:r>
            <a:r>
              <a:rPr lang="en-US" altLang="zh-CN" sz="3200" kern="0" dirty="0">
                <a:solidFill>
                  <a:srgbClr val="FF0000"/>
                </a:solidFill>
              </a:rPr>
              <a:t> by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4151313" y="32083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/>
              <a:t>过去分词，“乘以</a:t>
            </a:r>
            <a:r>
              <a:rPr lang="en-US" altLang="zh-CN" sz="3200"/>
              <a:t>”</a:t>
            </a:r>
            <a:endParaRPr lang="zh-CN" altLang="en-US" sz="320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x 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143250" y="3784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multiplied by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6" name="内容占位符 3">
            <a:extLst>
              <a:ext uri="{FF2B5EF4-FFF2-40B4-BE49-F238E27FC236}">
                <a16:creationId xmlns:a16="http://schemas.microsoft.com/office/drawing/2014/main" id="{5E7491B7-E9D4-442D-8645-A60B06B52A5F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4x1=4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051175" y="4376739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multiplied by 1 equals/is 4.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12x2=22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49450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multiplied by 2 equals/is 22.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170016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233F188-2C7A-C548-9646-0073353A6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119063"/>
            <a:ext cx="7334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009900"/>
                </a:solidFill>
                <a:ea typeface="华文中宋" panose="02010600040101010101" pitchFamily="2" charset="-122"/>
              </a:rPr>
              <a:t>B    Instructions about numbers</a:t>
            </a:r>
          </a:p>
        </p:txBody>
      </p:sp>
      <p:sp>
        <p:nvSpPr>
          <p:cNvPr id="16387" name="内容占位符 3">
            <a:extLst>
              <a:ext uri="{FF2B5EF4-FFF2-40B4-BE49-F238E27FC236}">
                <a16:creationId xmlns:a16="http://schemas.microsoft.com/office/drawing/2014/main" id="{59A0A3A6-7E53-774F-902F-84EE1A10D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6425" y="765175"/>
            <a:ext cx="8229600" cy="584200"/>
          </a:xfrm>
        </p:spPr>
        <p:txBody>
          <a:bodyPr/>
          <a:lstStyle/>
          <a:p>
            <a:r>
              <a:rPr lang="en-US" altLang="zh-CN" sz="3200"/>
              <a:t>9</a:t>
            </a:r>
            <a:r>
              <a:rPr lang="en-US" altLang="zh-CN" sz="3200" b="1"/>
              <a:t> ÷ 3 =3</a:t>
            </a:r>
            <a:r>
              <a:rPr lang="en-US" altLang="zh-CN" sz="3200"/>
              <a:t> </a:t>
            </a:r>
            <a:endParaRPr lang="zh-CN" altLang="en-US" sz="3200"/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876425" y="1452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用陈述句。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28800" y="20478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9 </a:t>
            </a:r>
            <a:r>
              <a:rPr lang="en-US" altLang="zh-CN" sz="3200" kern="0" dirty="0">
                <a:solidFill>
                  <a:srgbClr val="7030A0"/>
                </a:solidFill>
              </a:rPr>
              <a:t>divided by</a:t>
            </a:r>
            <a:r>
              <a:rPr lang="en-US" altLang="zh-CN" sz="3200" kern="0" dirty="0"/>
              <a:t> 3 </a:t>
            </a:r>
            <a:r>
              <a:rPr lang="en-US" altLang="zh-CN" sz="3200" kern="0" dirty="0">
                <a:solidFill>
                  <a:srgbClr val="FF0000"/>
                </a:solidFill>
              </a:rPr>
              <a:t>equals/is </a:t>
            </a:r>
            <a:r>
              <a:rPr lang="en-US" altLang="zh-CN" sz="3200" kern="0" dirty="0"/>
              <a:t>3. </a:t>
            </a:r>
            <a:endParaRPr lang="zh-CN" altLang="en-US" sz="3200" kern="0" dirty="0"/>
          </a:p>
        </p:txBody>
      </p:sp>
      <p:sp>
        <p:nvSpPr>
          <p:cNvPr id="10" name="内容占位符 3">
            <a:extLst>
              <a:ext uri="{FF2B5EF4-FFF2-40B4-BE49-F238E27FC236}">
                <a16:creationId xmlns:a16="http://schemas.microsoft.com/office/drawing/2014/main" id="{D59A6BD9-19EF-41F8-9FAB-5E53ED319721}"/>
              </a:ext>
            </a:extLst>
          </p:cNvPr>
          <p:cNvSpPr txBox="1">
            <a:spLocks/>
          </p:cNvSpPr>
          <p:nvPr/>
        </p:nvSpPr>
        <p:spPr bwMode="auto">
          <a:xfrm>
            <a:off x="1558925" y="31416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u="sng" kern="0" dirty="0">
                <a:solidFill>
                  <a:srgbClr val="FF0000"/>
                </a:solidFill>
              </a:rPr>
              <a:t>divided</a:t>
            </a:r>
            <a:r>
              <a:rPr lang="en-US" altLang="zh-CN" sz="3200" kern="0" dirty="0">
                <a:solidFill>
                  <a:srgbClr val="FF0000"/>
                </a:solidFill>
              </a:rPr>
              <a:t> by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1" name="内容占位符 3">
            <a:extLst>
              <a:ext uri="{FF2B5EF4-FFF2-40B4-BE49-F238E27FC236}">
                <a16:creationId xmlns:a16="http://schemas.microsoft.com/office/drawing/2014/main" id="{CEC10B28-4B60-4D0C-BF32-EA5F690E4C46}"/>
              </a:ext>
            </a:extLst>
          </p:cNvPr>
          <p:cNvSpPr txBox="1">
            <a:spLocks/>
          </p:cNvSpPr>
          <p:nvPr/>
        </p:nvSpPr>
        <p:spPr bwMode="auto">
          <a:xfrm>
            <a:off x="4151313" y="3149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/>
              <a:t>过去分词，“除以</a:t>
            </a:r>
            <a:r>
              <a:rPr lang="en-US" altLang="zh-CN" sz="3200"/>
              <a:t>”</a:t>
            </a:r>
            <a:endParaRPr lang="zh-CN" altLang="en-US" sz="3200"/>
          </a:p>
        </p:txBody>
      </p:sp>
      <p:sp>
        <p:nvSpPr>
          <p:cNvPr id="12" name="内容占位符 3">
            <a:extLst>
              <a:ext uri="{FF2B5EF4-FFF2-40B4-BE49-F238E27FC236}">
                <a16:creationId xmlns:a16="http://schemas.microsoft.com/office/drawing/2014/main" id="{F87B8E58-E724-4175-A62D-E11DAF805831}"/>
              </a:ext>
            </a:extLst>
          </p:cNvPr>
          <p:cNvSpPr txBox="1">
            <a:spLocks/>
          </p:cNvSpPr>
          <p:nvPr/>
        </p:nvSpPr>
        <p:spPr bwMode="auto">
          <a:xfrm>
            <a:off x="1490663" y="3770313"/>
            <a:ext cx="822960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</a:t>
            </a:r>
            <a:r>
              <a:rPr lang="en-US" altLang="zh-CN" sz="3200" b="1" dirty="0">
                <a:solidFill>
                  <a:srgbClr val="FF0000"/>
                </a:solidFill>
              </a:rPr>
              <a:t>÷</a:t>
            </a:r>
            <a:r>
              <a:rPr lang="en-US" altLang="zh-CN" sz="3200" b="1" dirty="0"/>
              <a:t> </a:t>
            </a:r>
            <a:r>
              <a:rPr lang="en-US" altLang="zh-CN" sz="3200" kern="0" dirty="0">
                <a:solidFill>
                  <a:srgbClr val="FF0000"/>
                </a:solidFill>
              </a:rPr>
              <a:t>B=C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3" name="内容占位符 3">
            <a:extLst>
              <a:ext uri="{FF2B5EF4-FFF2-40B4-BE49-F238E27FC236}">
                <a16:creationId xmlns:a16="http://schemas.microsoft.com/office/drawing/2014/main" id="{71A3D7F5-AAF6-47C5-BF32-9E40BC1F7EA4}"/>
              </a:ext>
            </a:extLst>
          </p:cNvPr>
          <p:cNvSpPr txBox="1">
            <a:spLocks/>
          </p:cNvSpPr>
          <p:nvPr/>
        </p:nvSpPr>
        <p:spPr bwMode="auto">
          <a:xfrm>
            <a:off x="3719513" y="37560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A divided by B equals/is C.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C649C0B8-7A4E-4B72-AA57-8FAF682DFCA8}"/>
              </a:ext>
            </a:extLst>
          </p:cNvPr>
          <p:cNvSpPr txBox="1">
            <a:spLocks/>
          </p:cNvSpPr>
          <p:nvPr/>
        </p:nvSpPr>
        <p:spPr bwMode="auto">
          <a:xfrm>
            <a:off x="1524000" y="43465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</a:t>
            </a:r>
            <a:r>
              <a:rPr lang="en-US" altLang="zh-CN" sz="3200" b="1" dirty="0"/>
              <a:t> ÷ </a:t>
            </a:r>
            <a:r>
              <a:rPr lang="en-US" altLang="zh-CN" sz="3200" kern="0" dirty="0"/>
              <a:t>1=1</a:t>
            </a:r>
            <a:endParaRPr lang="zh-CN" altLang="en-US" sz="3200" kern="0" dirty="0"/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4A01CD82-9E97-44F6-AECB-C926C7F57325}"/>
              </a:ext>
            </a:extLst>
          </p:cNvPr>
          <p:cNvSpPr txBox="1">
            <a:spLocks/>
          </p:cNvSpPr>
          <p:nvPr/>
        </p:nvSpPr>
        <p:spPr bwMode="auto">
          <a:xfrm>
            <a:off x="3503613" y="4348164"/>
            <a:ext cx="822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4 divided by 1 equals/is 1.</a:t>
            </a:r>
            <a:endParaRPr lang="zh-CN" altLang="en-US" sz="3200" kern="0" dirty="0"/>
          </a:p>
        </p:txBody>
      </p:sp>
      <p:sp>
        <p:nvSpPr>
          <p:cNvPr id="19" name="内容占位符 3">
            <a:extLst>
              <a:ext uri="{FF2B5EF4-FFF2-40B4-BE49-F238E27FC236}">
                <a16:creationId xmlns:a16="http://schemas.microsoft.com/office/drawing/2014/main" id="{E15909F3-5480-4BDF-8279-BF054AFFF5E9}"/>
              </a:ext>
            </a:extLst>
          </p:cNvPr>
          <p:cNvSpPr txBox="1">
            <a:spLocks/>
          </p:cNvSpPr>
          <p:nvPr/>
        </p:nvSpPr>
        <p:spPr bwMode="auto">
          <a:xfrm>
            <a:off x="1466850" y="49768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</a:t>
            </a:r>
            <a:r>
              <a:rPr lang="en-US" altLang="zh-CN" sz="3200" b="1" dirty="0"/>
              <a:t> ÷2=6</a:t>
            </a:r>
            <a:endParaRPr lang="zh-CN" altLang="en-US" sz="3200" kern="0" dirty="0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A1D1BA0-E1B5-4F5A-9266-63136BA41FD0}"/>
              </a:ext>
            </a:extLst>
          </p:cNvPr>
          <p:cNvSpPr txBox="1">
            <a:spLocks/>
          </p:cNvSpPr>
          <p:nvPr/>
        </p:nvSpPr>
        <p:spPr bwMode="auto">
          <a:xfrm>
            <a:off x="3287713" y="50053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/>
              <a:t>12 divided by 2 equals/is 6.</a:t>
            </a:r>
            <a:endParaRPr lang="zh-CN" altLang="en-US" sz="3200" kern="0" dirty="0"/>
          </a:p>
        </p:txBody>
      </p:sp>
      <p:sp>
        <p:nvSpPr>
          <p:cNvPr id="21" name="内容占位符 3">
            <a:extLst>
              <a:ext uri="{FF2B5EF4-FFF2-40B4-BE49-F238E27FC236}">
                <a16:creationId xmlns:a16="http://schemas.microsoft.com/office/drawing/2014/main" id="{8483AE04-2FF5-4C4A-9656-854B25C0AED5}"/>
              </a:ext>
            </a:extLst>
          </p:cNvPr>
          <p:cNvSpPr txBox="1">
            <a:spLocks/>
          </p:cNvSpPr>
          <p:nvPr/>
        </p:nvSpPr>
        <p:spPr bwMode="auto">
          <a:xfrm>
            <a:off x="1860550" y="2647950"/>
            <a:ext cx="3443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谓语动词是哪个？</a:t>
            </a:r>
            <a:endParaRPr lang="zh-CN" altLang="en-US" sz="3200"/>
          </a:p>
        </p:txBody>
      </p:sp>
      <p:sp>
        <p:nvSpPr>
          <p:cNvPr id="22" name="内容占位符 3">
            <a:extLst>
              <a:ext uri="{FF2B5EF4-FFF2-40B4-BE49-F238E27FC236}">
                <a16:creationId xmlns:a16="http://schemas.microsoft.com/office/drawing/2014/main" id="{29A17F2A-C565-446A-99C9-F1EB49DC7F20}"/>
              </a:ext>
            </a:extLst>
          </p:cNvPr>
          <p:cNvSpPr txBox="1">
            <a:spLocks/>
          </p:cNvSpPr>
          <p:nvPr/>
        </p:nvSpPr>
        <p:spPr bwMode="auto">
          <a:xfrm>
            <a:off x="5167313" y="2620963"/>
            <a:ext cx="3441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FF0000"/>
                </a:solidFill>
              </a:rPr>
              <a:t>equals/is</a:t>
            </a:r>
            <a:endParaRPr lang="zh-CN" altLang="en-US" sz="3200" kern="0" dirty="0"/>
          </a:p>
        </p:txBody>
      </p:sp>
    </p:spTree>
    <p:extLst>
      <p:ext uri="{BB962C8B-B14F-4D97-AF65-F5344CB8AC3E}">
        <p14:creationId xmlns:p14="http://schemas.microsoft.com/office/powerpoint/2010/main" val="220538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内容占位符 3">
            <a:extLst>
              <a:ext uri="{FF2B5EF4-FFF2-40B4-BE49-F238E27FC236}">
                <a16:creationId xmlns:a16="http://schemas.microsoft.com/office/drawing/2014/main" id="{EF41D5C8-25FC-5A4E-BCBE-89C90CF80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765175"/>
            <a:ext cx="8229600" cy="584200"/>
          </a:xfrm>
        </p:spPr>
        <p:txBody>
          <a:bodyPr/>
          <a:lstStyle/>
          <a:p>
            <a:r>
              <a:rPr lang="zh-CN" altLang="en-US" sz="3200"/>
              <a:t>小结</a:t>
            </a:r>
          </a:p>
        </p:txBody>
      </p:sp>
      <p:sp>
        <p:nvSpPr>
          <p:cNvPr id="5" name="内容占位符 3">
            <a:extLst>
              <a:ext uri="{FF2B5EF4-FFF2-40B4-BE49-F238E27FC236}">
                <a16:creationId xmlns:a16="http://schemas.microsoft.com/office/drawing/2014/main" id="{7566C65E-7CAF-4322-9FC4-BE09B574C75E}"/>
              </a:ext>
            </a:extLst>
          </p:cNvPr>
          <p:cNvSpPr txBox="1">
            <a:spLocks/>
          </p:cNvSpPr>
          <p:nvPr/>
        </p:nvSpPr>
        <p:spPr bwMode="auto">
          <a:xfrm>
            <a:off x="1965325" y="1609725"/>
            <a:ext cx="822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/>
              <a:t>2. </a:t>
            </a:r>
            <a:r>
              <a:rPr lang="zh-CN" altLang="en-US" sz="3200"/>
              <a:t>给出结果的加减乘除英文表达法</a:t>
            </a:r>
          </a:p>
        </p:txBody>
      </p:sp>
      <p:sp>
        <p:nvSpPr>
          <p:cNvPr id="6" name="内容占位符 3">
            <a:extLst>
              <a:ext uri="{FF2B5EF4-FFF2-40B4-BE49-F238E27FC236}">
                <a16:creationId xmlns:a16="http://schemas.microsoft.com/office/drawing/2014/main" id="{282C4279-1A9C-48F1-9F22-EDC61368731B}"/>
              </a:ext>
            </a:extLst>
          </p:cNvPr>
          <p:cNvSpPr txBox="1">
            <a:spLocks/>
          </p:cNvSpPr>
          <p:nvPr/>
        </p:nvSpPr>
        <p:spPr bwMode="auto">
          <a:xfrm>
            <a:off x="1860550" y="24558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 typeface="Wingdings 2" pitchFamily="2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           要用陈述句，谓语动词是</a:t>
            </a:r>
            <a:r>
              <a:rPr lang="en-US" altLang="zh-CN" sz="3200">
                <a:solidFill>
                  <a:srgbClr val="FF0000"/>
                </a:solidFill>
              </a:rPr>
              <a:t>equals/is</a:t>
            </a:r>
            <a:r>
              <a:rPr lang="zh-CN" altLang="en-US" sz="3200">
                <a:solidFill>
                  <a:srgbClr val="FF0000"/>
                </a:solidFill>
              </a:rPr>
              <a:t>。</a:t>
            </a:r>
            <a:endParaRPr lang="zh-CN" altLang="en-US" sz="3200"/>
          </a:p>
        </p:txBody>
      </p:sp>
      <p:sp>
        <p:nvSpPr>
          <p:cNvPr id="22" name="内容占位符 3">
            <a:extLst>
              <a:ext uri="{FF2B5EF4-FFF2-40B4-BE49-F238E27FC236}">
                <a16:creationId xmlns:a16="http://schemas.microsoft.com/office/drawing/2014/main" id="{B2EFAEE4-86EE-4CD5-A089-E1B45E1902B2}"/>
              </a:ext>
            </a:extLst>
          </p:cNvPr>
          <p:cNvSpPr txBox="1">
            <a:spLocks/>
          </p:cNvSpPr>
          <p:nvPr/>
        </p:nvSpPr>
        <p:spPr bwMode="auto">
          <a:xfrm>
            <a:off x="2478088" y="306863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A+B=C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3" name="内容占位符 3">
            <a:extLst>
              <a:ext uri="{FF2B5EF4-FFF2-40B4-BE49-F238E27FC236}">
                <a16:creationId xmlns:a16="http://schemas.microsoft.com/office/drawing/2014/main" id="{2CD181B1-543E-44CB-98B5-35D580C30750}"/>
              </a:ext>
            </a:extLst>
          </p:cNvPr>
          <p:cNvSpPr txBox="1">
            <a:spLocks/>
          </p:cNvSpPr>
          <p:nvPr/>
        </p:nvSpPr>
        <p:spPr bwMode="auto">
          <a:xfrm>
            <a:off x="4130675" y="308292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plus B equals/is C.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4" name="内容占位符 3">
            <a:extLst>
              <a:ext uri="{FF2B5EF4-FFF2-40B4-BE49-F238E27FC236}">
                <a16:creationId xmlns:a16="http://schemas.microsoft.com/office/drawing/2014/main" id="{A72360A8-63D1-4C92-8298-90B745E62455}"/>
              </a:ext>
            </a:extLst>
          </p:cNvPr>
          <p:cNvSpPr txBox="1">
            <a:spLocks/>
          </p:cNvSpPr>
          <p:nvPr/>
        </p:nvSpPr>
        <p:spPr bwMode="auto">
          <a:xfrm>
            <a:off x="2406650" y="377031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A-B=C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5" name="内容占位符 3">
            <a:extLst>
              <a:ext uri="{FF2B5EF4-FFF2-40B4-BE49-F238E27FC236}">
                <a16:creationId xmlns:a16="http://schemas.microsoft.com/office/drawing/2014/main" id="{D30D8006-DC0B-40A8-BF72-F935BC4387DF}"/>
              </a:ext>
            </a:extLst>
          </p:cNvPr>
          <p:cNvSpPr txBox="1">
            <a:spLocks/>
          </p:cNvSpPr>
          <p:nvPr/>
        </p:nvSpPr>
        <p:spPr bwMode="auto">
          <a:xfrm>
            <a:off x="4059238" y="37846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minus B equals/is C.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6" name="内容占位符 3">
            <a:extLst>
              <a:ext uri="{FF2B5EF4-FFF2-40B4-BE49-F238E27FC236}">
                <a16:creationId xmlns:a16="http://schemas.microsoft.com/office/drawing/2014/main" id="{F0B24EF4-FE35-4AA9-8626-192B53E1BFD7}"/>
              </a:ext>
            </a:extLst>
          </p:cNvPr>
          <p:cNvSpPr txBox="1">
            <a:spLocks/>
          </p:cNvSpPr>
          <p:nvPr/>
        </p:nvSpPr>
        <p:spPr bwMode="auto">
          <a:xfrm>
            <a:off x="2406650" y="4486275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x 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7" name="内容占位符 3">
            <a:extLst>
              <a:ext uri="{FF2B5EF4-FFF2-40B4-BE49-F238E27FC236}">
                <a16:creationId xmlns:a16="http://schemas.microsoft.com/office/drawing/2014/main" id="{586F19EF-3B88-406E-B423-16FECF6CF6C6}"/>
              </a:ext>
            </a:extLst>
          </p:cNvPr>
          <p:cNvSpPr txBox="1">
            <a:spLocks/>
          </p:cNvSpPr>
          <p:nvPr/>
        </p:nvSpPr>
        <p:spPr bwMode="auto">
          <a:xfrm>
            <a:off x="4059238" y="4500563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multiplied by B equals/is C.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8" name="内容占位符 3">
            <a:extLst>
              <a:ext uri="{FF2B5EF4-FFF2-40B4-BE49-F238E27FC236}">
                <a16:creationId xmlns:a16="http://schemas.microsoft.com/office/drawing/2014/main" id="{C4817523-0127-418D-939A-59461B2F6782}"/>
              </a:ext>
            </a:extLst>
          </p:cNvPr>
          <p:cNvSpPr txBox="1">
            <a:spLocks/>
          </p:cNvSpPr>
          <p:nvPr/>
        </p:nvSpPr>
        <p:spPr bwMode="auto">
          <a:xfrm>
            <a:off x="2333625" y="5221288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</a:t>
            </a:r>
            <a:r>
              <a:rPr lang="en-US" altLang="zh-CN" sz="3200" b="1" dirty="0">
                <a:solidFill>
                  <a:srgbClr val="7030A0"/>
                </a:solidFill>
              </a:rPr>
              <a:t>÷ </a:t>
            </a:r>
            <a:r>
              <a:rPr lang="en-US" altLang="zh-CN" sz="3200" kern="0" dirty="0">
                <a:solidFill>
                  <a:srgbClr val="7030A0"/>
                </a:solidFill>
              </a:rPr>
              <a:t>B=C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  <p:sp>
        <p:nvSpPr>
          <p:cNvPr id="29" name="内容占位符 3">
            <a:extLst>
              <a:ext uri="{FF2B5EF4-FFF2-40B4-BE49-F238E27FC236}">
                <a16:creationId xmlns:a16="http://schemas.microsoft.com/office/drawing/2014/main" id="{3E15409D-E809-4479-8259-9DD8C1D790C9}"/>
              </a:ext>
            </a:extLst>
          </p:cNvPr>
          <p:cNvSpPr txBox="1">
            <a:spLocks/>
          </p:cNvSpPr>
          <p:nvPr/>
        </p:nvSpPr>
        <p:spPr bwMode="auto">
          <a:xfrm>
            <a:off x="4562475" y="5207000"/>
            <a:ext cx="822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2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4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36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0888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  <a:defRPr/>
            </a:pPr>
            <a:r>
              <a:rPr lang="en-US" altLang="zh-CN" sz="3200" kern="0" dirty="0">
                <a:solidFill>
                  <a:srgbClr val="7030A0"/>
                </a:solidFill>
              </a:rPr>
              <a:t>A divided by B equals/is C.</a:t>
            </a:r>
            <a:endParaRPr lang="zh-CN" altLang="en-US" sz="3200" kern="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7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5047DE22-0FB6-4709-ACC3-A0D56381D742}"/>
              </a:ext>
            </a:extLst>
          </p:cNvPr>
          <p:cNvSpPr/>
          <p:nvPr/>
        </p:nvSpPr>
        <p:spPr>
          <a:xfrm>
            <a:off x="1774826" y="908051"/>
            <a:ext cx="8532813" cy="523875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</a:rPr>
              <a:t>Read the instructions aloud.</a:t>
            </a:r>
            <a:endParaRPr lang="zh-CN" altLang="en-US" sz="2800" i="1" dirty="0">
              <a:solidFill>
                <a:srgbClr val="C0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973AE8E-5A7E-49DB-A298-334ED03D914C}"/>
              </a:ext>
            </a:extLst>
          </p:cNvPr>
          <p:cNvSpPr/>
          <p:nvPr/>
        </p:nvSpPr>
        <p:spPr>
          <a:xfrm>
            <a:off x="3457772" y="1988841"/>
            <a:ext cx="103425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2+10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A2BAF0E-0151-428F-B98A-9730BC0856BC}"/>
              </a:ext>
            </a:extLst>
          </p:cNvPr>
          <p:cNvSpPr/>
          <p:nvPr/>
        </p:nvSpPr>
        <p:spPr>
          <a:xfrm>
            <a:off x="3451121" y="2679884"/>
            <a:ext cx="93647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10-2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7CE8054-6114-4BFE-BBDE-DED16872148D}"/>
              </a:ext>
            </a:extLst>
          </p:cNvPr>
          <p:cNvSpPr/>
          <p:nvPr/>
        </p:nvSpPr>
        <p:spPr>
          <a:xfrm>
            <a:off x="3431704" y="3481845"/>
            <a:ext cx="141737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 × 10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B0FAE6E-3403-4AF4-8C25-F05C6DAABC62}"/>
              </a:ext>
            </a:extLst>
          </p:cNvPr>
          <p:cNvSpPr/>
          <p:nvPr/>
        </p:nvSpPr>
        <p:spPr>
          <a:xfrm>
            <a:off x="3361353" y="4129917"/>
            <a:ext cx="1212191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10÷2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27C19EB-879B-4667-8A16-3BF79EE4535A}"/>
              </a:ext>
            </a:extLst>
          </p:cNvPr>
          <p:cNvSpPr/>
          <p:nvPr/>
        </p:nvSpPr>
        <p:spPr>
          <a:xfrm>
            <a:off x="5597525" y="1989138"/>
            <a:ext cx="45402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Add 2 and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1FCBCDB-BA06-4E0E-93E6-DED5F9D6E931}"/>
              </a:ext>
            </a:extLst>
          </p:cNvPr>
          <p:cNvSpPr/>
          <p:nvPr/>
        </p:nvSpPr>
        <p:spPr>
          <a:xfrm>
            <a:off x="5591175" y="2708275"/>
            <a:ext cx="47434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Subtract 2 from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657A95DA-C73C-4799-810A-6315A9CBDE5B}"/>
              </a:ext>
            </a:extLst>
          </p:cNvPr>
          <p:cNvSpPr/>
          <p:nvPr/>
        </p:nvSpPr>
        <p:spPr>
          <a:xfrm>
            <a:off x="5597525" y="3492500"/>
            <a:ext cx="44640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Multiply 2 by 10.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6B8949D6-769A-4BB7-83BE-BE29C632C111}"/>
              </a:ext>
            </a:extLst>
          </p:cNvPr>
          <p:cNvSpPr/>
          <p:nvPr/>
        </p:nvSpPr>
        <p:spPr>
          <a:xfrm>
            <a:off x="5591176" y="4191000"/>
            <a:ext cx="4144963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Divide 10 by 2.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4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B730F22A-396B-4A9B-A560-626F36B956F6}"/>
              </a:ext>
            </a:extLst>
          </p:cNvPr>
          <p:cNvSpPr/>
          <p:nvPr/>
        </p:nvSpPr>
        <p:spPr>
          <a:xfrm>
            <a:off x="1703388" y="908051"/>
            <a:ext cx="8532812" cy="523875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</a:rPr>
              <a:t>Read the statements aloud.</a:t>
            </a:r>
            <a:endParaRPr lang="zh-CN" altLang="en-US" sz="2800" i="1" dirty="0">
              <a:solidFill>
                <a:srgbClr val="C0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01C358B-55CD-4D3D-9716-275BED5165ED}"/>
              </a:ext>
            </a:extLst>
          </p:cNvPr>
          <p:cNvSpPr/>
          <p:nvPr/>
        </p:nvSpPr>
        <p:spPr>
          <a:xfrm>
            <a:off x="2423593" y="1988841"/>
            <a:ext cx="1883849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2+10 = 12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5B0D240-B885-4DAE-A55D-DEA3101A9E3E}"/>
              </a:ext>
            </a:extLst>
          </p:cNvPr>
          <p:cNvSpPr/>
          <p:nvPr/>
        </p:nvSpPr>
        <p:spPr>
          <a:xfrm>
            <a:off x="2471608" y="2741439"/>
            <a:ext cx="158088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10-2 = 8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37B9946-A90F-42BD-97A5-12FF653EFA20}"/>
              </a:ext>
            </a:extLst>
          </p:cNvPr>
          <p:cNvSpPr/>
          <p:nvPr/>
        </p:nvSpPr>
        <p:spPr>
          <a:xfrm>
            <a:off x="2485274" y="3543400"/>
            <a:ext cx="226696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2</a:t>
            </a: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  <a:sym typeface="Kingsoft Phonetic Plain"/>
              </a:rPr>
              <a:t> × </a:t>
            </a: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 = 20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F872BAC-7925-46D1-9556-A5934629CD7B}"/>
              </a:ext>
            </a:extLst>
          </p:cNvPr>
          <p:cNvSpPr/>
          <p:nvPr/>
        </p:nvSpPr>
        <p:spPr>
          <a:xfrm>
            <a:off x="2459174" y="4653137"/>
            <a:ext cx="185659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zh-CN" sz="3200" b="1" kern="100" dirty="0">
                <a:ln w="11430"/>
                <a:solidFill>
                  <a:srgbClr val="FF0000"/>
                </a:solidFill>
                <a:ea typeface="宋体"/>
                <a:cs typeface="Times New Roman"/>
              </a:rPr>
              <a:t>10÷2 = 5</a:t>
            </a:r>
            <a:endParaRPr lang="zh-CN" altLang="en-US" sz="3200" b="1" kern="100" dirty="0">
              <a:ln w="11430"/>
              <a:solidFill>
                <a:srgbClr val="FF0000"/>
              </a:solidFill>
              <a:ea typeface="宋体"/>
              <a:cs typeface="Times New Roman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BC0F887-1548-4366-9FF6-B58323ED4BB4}"/>
              </a:ext>
            </a:extLst>
          </p:cNvPr>
          <p:cNvSpPr/>
          <p:nvPr/>
        </p:nvSpPr>
        <p:spPr>
          <a:xfrm>
            <a:off x="5597525" y="1989138"/>
            <a:ext cx="454025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2 plus 10 equals/is 12.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D732B9B-F09E-4D7A-92FF-47A114615210}"/>
              </a:ext>
            </a:extLst>
          </p:cNvPr>
          <p:cNvSpPr/>
          <p:nvPr/>
        </p:nvSpPr>
        <p:spPr>
          <a:xfrm>
            <a:off x="5591175" y="2708275"/>
            <a:ext cx="47434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10 minus 2 equals/is 8.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3EDB89E-C62B-4E3C-AB99-E91C0F5A1542}"/>
              </a:ext>
            </a:extLst>
          </p:cNvPr>
          <p:cNvSpPr/>
          <p:nvPr/>
        </p:nvSpPr>
        <p:spPr>
          <a:xfrm>
            <a:off x="5597525" y="3513139"/>
            <a:ext cx="4737100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2 multiplied by 10 equals</a:t>
            </a:r>
          </a:p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/is 20.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7283C0A-FE53-4A2F-8A61-CC3901461E8F}"/>
              </a:ext>
            </a:extLst>
          </p:cNvPr>
          <p:cNvSpPr/>
          <p:nvPr/>
        </p:nvSpPr>
        <p:spPr>
          <a:xfrm>
            <a:off x="5597526" y="4652963"/>
            <a:ext cx="4144963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10 divided by 2 equals</a:t>
            </a:r>
          </a:p>
          <a:p>
            <a:pPr eaLnBrk="1" hangingPunct="1">
              <a:defRPr/>
            </a:pPr>
            <a:r>
              <a:rPr lang="en-US" altLang="zh-CN" sz="32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</a:rPr>
              <a:t>/is 5.</a:t>
            </a:r>
            <a:endParaRPr lang="zh-CN" altLang="zh-CN" sz="3200" b="1" dirty="0">
              <a:ln w="10541" cmpd="sng">
                <a:noFill/>
                <a:prstDash val="solid"/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55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7">
            <a:extLst>
              <a:ext uri="{FF2B5EF4-FFF2-40B4-BE49-F238E27FC236}">
                <a16:creationId xmlns:a16="http://schemas.microsoft.com/office/drawing/2014/main" id="{5B9DDABE-336B-5840-9DFD-48FDC8F98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641476"/>
            <a:ext cx="84629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1 S1: A</a:t>
            </a:r>
            <a:r>
              <a:rPr lang="en-US" altLang="zh-CN" sz="3200" u="sng">
                <a:solidFill>
                  <a:srgbClr val="000000"/>
                </a:solidFill>
              </a:rPr>
              <a:t>       </a:t>
            </a:r>
            <a:r>
              <a:rPr lang="en-US" altLang="zh-CN" sz="3200">
                <a:solidFill>
                  <a:srgbClr val="000000"/>
                </a:solidFill>
              </a:rPr>
              <a:t> 11 _____ 1.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</a:t>
            </a:r>
            <a:r>
              <a:rPr lang="en-US" altLang="zh-CN" sz="3200" u="sng">
                <a:solidFill>
                  <a:srgbClr val="000000"/>
                </a:solidFill>
              </a:rPr>
              <a:t>            </a:t>
            </a:r>
            <a:r>
              <a:rPr lang="en-US" altLang="zh-CN" sz="3200">
                <a:solidFill>
                  <a:srgbClr val="000000"/>
                </a:solidFill>
              </a:rPr>
              <a:t> p</a:t>
            </a:r>
            <a:r>
              <a:rPr lang="en-US" altLang="zh-CN" sz="3200" u="sng">
                <a:solidFill>
                  <a:srgbClr val="000000"/>
                </a:solidFill>
              </a:rPr>
              <a:t>         </a:t>
            </a:r>
            <a:r>
              <a:rPr lang="en-US" altLang="zh-CN" sz="3200">
                <a:solidFill>
                  <a:srgbClr val="000000"/>
                </a:solidFill>
              </a:rPr>
              <a:t> </a:t>
            </a:r>
            <a:r>
              <a:rPr lang="en-US" altLang="zh-CN" sz="3200" u="sng">
                <a:solidFill>
                  <a:srgbClr val="000000"/>
                </a:solidFill>
              </a:rPr>
              <a:t>     </a:t>
            </a:r>
            <a:r>
              <a:rPr lang="en-US" altLang="zh-CN" sz="3200">
                <a:solidFill>
                  <a:srgbClr val="000000"/>
                </a:solidFill>
              </a:rPr>
              <a:t> equals/is </a:t>
            </a:r>
            <a:r>
              <a:rPr lang="en-US" altLang="zh-CN" sz="3200" u="sng">
                <a:solidFill>
                  <a:srgbClr val="000000"/>
                </a:solidFill>
              </a:rPr>
              <a:t>      </a:t>
            </a:r>
            <a:r>
              <a:rPr lang="en-US" altLang="zh-CN" sz="320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2 S1: S__________ 5 __________ 13.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_____ m_____ ______ equals/is ___.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)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3 S1: M__________ 7 _____8.</a:t>
            </a:r>
            <a:endParaRPr lang="zh-CN" altLang="en-US" sz="32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S2: _____m_________by_____  equals/is____.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   (              ) </a:t>
            </a: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9220" name="Text Box 7">
            <a:extLst>
              <a:ext uri="{FF2B5EF4-FFF2-40B4-BE49-F238E27FC236}">
                <a16:creationId xmlns:a16="http://schemas.microsoft.com/office/drawing/2014/main" id="{C8F690C1-3135-204B-B1DD-0DB8C1280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1214" y="1631950"/>
            <a:ext cx="877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9221" name="矩形 10">
            <a:extLst>
              <a:ext uri="{FF2B5EF4-FFF2-40B4-BE49-F238E27FC236}">
                <a16:creationId xmlns:a16="http://schemas.microsoft.com/office/drawing/2014/main" id="{B6001140-D2E5-CF44-913C-26B81A27A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9914" y="3144838"/>
            <a:ext cx="1482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ubtract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2" name="矩形 11">
            <a:extLst>
              <a:ext uri="{FF2B5EF4-FFF2-40B4-BE49-F238E27FC236}">
                <a16:creationId xmlns:a16="http://schemas.microsoft.com/office/drawing/2014/main" id="{C5FA0024-E693-E949-B219-014DC49B8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1839" y="3071814"/>
            <a:ext cx="10429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from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3" name="矩形 12">
            <a:extLst>
              <a:ext uri="{FF2B5EF4-FFF2-40B4-BE49-F238E27FC236}">
                <a16:creationId xmlns:a16="http://schemas.microsoft.com/office/drawing/2014/main" id="{570E6154-E9C4-4345-8E9F-7C9624859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1351" y="3584575"/>
            <a:ext cx="5953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13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4" name="矩形 13">
            <a:extLst>
              <a:ext uri="{FF2B5EF4-FFF2-40B4-BE49-F238E27FC236}">
                <a16:creationId xmlns:a16="http://schemas.microsoft.com/office/drawing/2014/main" id="{3942AE44-90A4-2140-97DE-AB4248AFA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573463"/>
            <a:ext cx="914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inus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5" name="矩形 14">
            <a:extLst>
              <a:ext uri="{FF2B5EF4-FFF2-40B4-BE49-F238E27FC236}">
                <a16:creationId xmlns:a16="http://schemas.microsoft.com/office/drawing/2014/main" id="{C2D904EF-6185-1E4E-BDFE-7CE6BF803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764" y="3648075"/>
            <a:ext cx="3889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6" name="矩形 15">
            <a:extLst>
              <a:ext uri="{FF2B5EF4-FFF2-40B4-BE49-F238E27FC236}">
                <a16:creationId xmlns:a16="http://schemas.microsoft.com/office/drawing/2014/main" id="{52A80B25-CDBF-CC41-BF11-2E23F10EF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2026" y="3584575"/>
            <a:ext cx="3905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7" name="矩形 16">
            <a:extLst>
              <a:ext uri="{FF2B5EF4-FFF2-40B4-BE49-F238E27FC236}">
                <a16:creationId xmlns:a16="http://schemas.microsoft.com/office/drawing/2014/main" id="{CC2BC811-1416-D348-BBF9-9D5417A53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2214" y="4089400"/>
            <a:ext cx="1374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13-5=8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8" name="矩形 17">
            <a:extLst>
              <a:ext uri="{FF2B5EF4-FFF2-40B4-BE49-F238E27FC236}">
                <a16:creationId xmlns:a16="http://schemas.microsoft.com/office/drawing/2014/main" id="{758FE99A-08E7-2044-8805-49117B066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5814" y="4521200"/>
            <a:ext cx="132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ultiply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9" name="矩形 18">
            <a:extLst>
              <a:ext uri="{FF2B5EF4-FFF2-40B4-BE49-F238E27FC236}">
                <a16:creationId xmlns:a16="http://schemas.microsoft.com/office/drawing/2014/main" id="{FA6ECB08-1C1C-2545-B55A-F9BF5496C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8364" y="4440239"/>
            <a:ext cx="6175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0" name="矩形 19">
            <a:extLst>
              <a:ext uri="{FF2B5EF4-FFF2-40B4-BE49-F238E27FC236}">
                <a16:creationId xmlns:a16="http://schemas.microsoft.com/office/drawing/2014/main" id="{23558C66-CEE0-064E-97CA-C314CBC9B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9914" y="5026025"/>
            <a:ext cx="388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7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1" name="矩形 21">
            <a:extLst>
              <a:ext uri="{FF2B5EF4-FFF2-40B4-BE49-F238E27FC236}">
                <a16:creationId xmlns:a16="http://schemas.microsoft.com/office/drawing/2014/main" id="{23DA5970-740B-5842-B18B-2B4E493DA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9" y="5013325"/>
            <a:ext cx="164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ultiplied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2" name="矩形 22">
            <a:extLst>
              <a:ext uri="{FF2B5EF4-FFF2-40B4-BE49-F238E27FC236}">
                <a16:creationId xmlns:a16="http://schemas.microsoft.com/office/drawing/2014/main" id="{3F147662-3ADC-7447-8A03-ED071B8B45EF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710364" y="5097463"/>
            <a:ext cx="388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8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3" name="矩形 23">
            <a:extLst>
              <a:ext uri="{FF2B5EF4-FFF2-40B4-BE49-F238E27FC236}">
                <a16:creationId xmlns:a16="http://schemas.microsoft.com/office/drawing/2014/main" id="{7A3CC44C-BAC8-AF49-87A0-25D97C615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1" y="5087939"/>
            <a:ext cx="5953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56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34" name="矩形 24">
            <a:extLst>
              <a:ext uri="{FF2B5EF4-FFF2-40B4-BE49-F238E27FC236}">
                <a16:creationId xmlns:a16="http://schemas.microsoft.com/office/drawing/2014/main" id="{0379AC39-8F84-E247-B233-571FAB567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8889" y="5529263"/>
            <a:ext cx="1444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7x8=56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58" name="Text Box 7">
            <a:extLst>
              <a:ext uri="{FF2B5EF4-FFF2-40B4-BE49-F238E27FC236}">
                <a16:creationId xmlns:a16="http://schemas.microsoft.com/office/drawing/2014/main" id="{30D927BE-CC1A-CE46-B7E9-50E71DF44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4375" y="1631950"/>
            <a:ext cx="8778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</a:p>
        </p:txBody>
      </p:sp>
      <p:sp>
        <p:nvSpPr>
          <p:cNvPr id="9259" name="Text Box 7">
            <a:extLst>
              <a:ext uri="{FF2B5EF4-FFF2-40B4-BE49-F238E27FC236}">
                <a16:creationId xmlns:a16="http://schemas.microsoft.com/office/drawing/2014/main" id="{70C80056-7544-2347-990C-B8CCB9DB54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2136775"/>
            <a:ext cx="877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11</a:t>
            </a:r>
          </a:p>
        </p:txBody>
      </p:sp>
      <p:sp>
        <p:nvSpPr>
          <p:cNvPr id="9260" name="Text Box 7">
            <a:extLst>
              <a:ext uri="{FF2B5EF4-FFF2-40B4-BE49-F238E27FC236}">
                <a16:creationId xmlns:a16="http://schemas.microsoft.com/office/drawing/2014/main" id="{F0BF42A6-C5B1-6942-B639-5099F2584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8338" y="2144714"/>
            <a:ext cx="7921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</a:p>
        </p:txBody>
      </p:sp>
      <p:sp>
        <p:nvSpPr>
          <p:cNvPr id="9261" name="Text Box 7">
            <a:extLst>
              <a:ext uri="{FF2B5EF4-FFF2-40B4-BE49-F238E27FC236}">
                <a16:creationId xmlns:a16="http://schemas.microsoft.com/office/drawing/2014/main" id="{105F9B72-7F27-DB45-B076-FFBB1A32D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575" y="2073275"/>
            <a:ext cx="877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262" name="Text Box 7">
            <a:extLst>
              <a:ext uri="{FF2B5EF4-FFF2-40B4-BE49-F238E27FC236}">
                <a16:creationId xmlns:a16="http://schemas.microsoft.com/office/drawing/2014/main" id="{A4B5E218-4D76-6144-BE5F-6008EAF8F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6989" y="2073275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12 </a:t>
            </a:r>
          </a:p>
        </p:txBody>
      </p:sp>
      <p:sp>
        <p:nvSpPr>
          <p:cNvPr id="9264" name="Text Box 48">
            <a:extLst>
              <a:ext uri="{FF2B5EF4-FFF2-40B4-BE49-F238E27FC236}">
                <a16:creationId xmlns:a16="http://schemas.microsoft.com/office/drawing/2014/main" id="{990504EA-40A1-EA49-ABE9-BFA1FA0E8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2213" y="26495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11+1=12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D9E621E1-8475-405F-951C-D0E67C426AEC}"/>
              </a:ext>
            </a:extLst>
          </p:cNvPr>
          <p:cNvSpPr/>
          <p:nvPr/>
        </p:nvSpPr>
        <p:spPr>
          <a:xfrm>
            <a:off x="1847850" y="776288"/>
            <a:ext cx="8459788" cy="461962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400" i="1" dirty="0">
                <a:solidFill>
                  <a:srgbClr val="C00000"/>
                </a:solidFill>
              </a:rPr>
              <a:t>In pairs, complete the sentences like those in Table I and Table II.</a:t>
            </a:r>
            <a:endParaRPr lang="zh-CN" altLang="en-US" sz="24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8311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  <p:bldP spid="9221" grpId="0" autoUpdateAnimBg="0"/>
      <p:bldP spid="9222" grpId="0" autoUpdateAnimBg="0"/>
      <p:bldP spid="9223" grpId="0" autoUpdateAnimBg="0"/>
      <p:bldP spid="9224" grpId="0" autoUpdateAnimBg="0"/>
      <p:bldP spid="9225" grpId="0" autoUpdateAnimBg="0"/>
      <p:bldP spid="9226" grpId="0" autoUpdateAnimBg="0"/>
      <p:bldP spid="9227" grpId="0" autoUpdateAnimBg="0"/>
      <p:bldP spid="9228" grpId="0" autoUpdateAnimBg="0"/>
      <p:bldP spid="9229" grpId="0" autoUpdateAnimBg="0"/>
      <p:bldP spid="9230" grpId="0" autoUpdateAnimBg="0"/>
      <p:bldP spid="9231" grpId="0" autoUpdateAnimBg="0"/>
      <p:bldP spid="9232" grpId="0" autoUpdateAnimBg="0"/>
      <p:bldP spid="9233" grpId="0" autoUpdateAnimBg="0"/>
      <p:bldP spid="9234" grpId="0" autoUpdateAnimBg="0"/>
      <p:bldP spid="9258" grpId="0" autoUpdateAnimBg="0"/>
      <p:bldP spid="9259" grpId="0" autoUpdateAnimBg="0"/>
      <p:bldP spid="9260" grpId="0" autoUpdateAnimBg="0"/>
      <p:bldP spid="9261" grpId="0" autoUpdateAnimBg="0"/>
      <p:bldP spid="9262" grpId="0" autoUpdateAnimBg="0"/>
      <p:bldP spid="926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id="{088D713D-76FE-A843-80C1-E893B83EBB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7575" y="800100"/>
            <a:ext cx="8229600" cy="550920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4 S1: D_________ 16 ____ 4.</a:t>
            </a:r>
            <a:endParaRPr lang="zh-CN" altLang="en-US" sz="32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S2: ____d _______ by ____ equals / is ____.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      (                   )</a:t>
            </a:r>
            <a:endParaRPr lang="zh-CN" altLang="en-US" sz="32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5 S1: A ____ 9 ______6.</a:t>
            </a:r>
            <a:endParaRPr lang="zh-CN" altLang="en-US" sz="32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S2: ____ p ____ _____ equals / is ____.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       (                  )</a:t>
            </a:r>
            <a:endParaRPr lang="zh-CN" altLang="en-US" sz="32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6 S1: A______14 and 4 and d_____ the answer 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      by 2.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 S2:_______   p____ ____ and the 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        answer </a:t>
            </a:r>
            <a:r>
              <a:rPr lang="en-US" altLang="zh-CN" sz="3200" dirty="0" err="1">
                <a:solidFill>
                  <a:srgbClr val="000000"/>
                </a:solidFill>
              </a:rPr>
              <a:t>d______by</a:t>
            </a:r>
            <a:r>
              <a:rPr lang="en-US" altLang="zh-CN" sz="3200" dirty="0">
                <a:solidFill>
                  <a:srgbClr val="000000"/>
                </a:solidFill>
              </a:rPr>
              <a:t> ______ equals / is ______.(                            )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3796" name="矩形 25">
            <a:extLst>
              <a:ext uri="{FF2B5EF4-FFF2-40B4-BE49-F238E27FC236}">
                <a16:creationId xmlns:a16="http://schemas.microsoft.com/office/drawing/2014/main" id="{98417554-6AFB-3747-B257-8C4E9DE14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2976" y="800100"/>
            <a:ext cx="1027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7" name="矩形 26">
            <a:extLst>
              <a:ext uri="{FF2B5EF4-FFF2-40B4-BE49-F238E27FC236}">
                <a16:creationId xmlns:a16="http://schemas.microsoft.com/office/drawing/2014/main" id="{F8C3C781-169B-A047-95C3-397C9270DC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1064" y="863600"/>
            <a:ext cx="6175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by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8" name="矩形 27">
            <a:extLst>
              <a:ext uri="{FF2B5EF4-FFF2-40B4-BE49-F238E27FC236}">
                <a16:creationId xmlns:a16="http://schemas.microsoft.com/office/drawing/2014/main" id="{89556515-6F53-FA43-AE27-D0ADECF27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5639" y="1304925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799" name="矩形 28">
            <a:extLst>
              <a:ext uri="{FF2B5EF4-FFF2-40B4-BE49-F238E27FC236}">
                <a16:creationId xmlns:a16="http://schemas.microsoft.com/office/drawing/2014/main" id="{94ECC9D0-EB15-414B-9154-A2D6422A74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2113" y="1304925"/>
            <a:ext cx="1255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0" name="矩形 29">
            <a:extLst>
              <a:ext uri="{FF2B5EF4-FFF2-40B4-BE49-F238E27FC236}">
                <a16:creationId xmlns:a16="http://schemas.microsoft.com/office/drawing/2014/main" id="{7CFCAAFD-5097-5D45-A024-A2C8A4EEE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1304925"/>
            <a:ext cx="388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1" name="矩形 30">
            <a:extLst>
              <a:ext uri="{FF2B5EF4-FFF2-40B4-BE49-F238E27FC236}">
                <a16:creationId xmlns:a16="http://schemas.microsoft.com/office/drawing/2014/main" id="{D5ED98E9-059B-B941-BFDF-429AD69C9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0826" y="1304925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2" name="矩形 31">
            <a:extLst>
              <a:ext uri="{FF2B5EF4-FFF2-40B4-BE49-F238E27FC236}">
                <a16:creationId xmlns:a16="http://schemas.microsoft.com/office/drawing/2014/main" id="{95DC0805-26FD-A44E-8A99-583971D52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3113" y="1800225"/>
            <a:ext cx="1752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16÷4= 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3" name="矩形 32">
            <a:extLst>
              <a:ext uri="{FF2B5EF4-FFF2-40B4-BE49-F238E27FC236}">
                <a16:creationId xmlns:a16="http://schemas.microsoft.com/office/drawing/2014/main" id="{50489640-FE98-C54C-9749-9B950B2665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1538" y="2241550"/>
            <a:ext cx="63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4" name="Text Box 7">
            <a:extLst>
              <a:ext uri="{FF2B5EF4-FFF2-40B4-BE49-F238E27FC236}">
                <a16:creationId xmlns:a16="http://schemas.microsoft.com/office/drawing/2014/main" id="{04D0CB4B-C21B-5845-9C8A-416D127EE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114" y="2241550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33805" name="Text Box 7">
            <a:extLst>
              <a:ext uri="{FF2B5EF4-FFF2-40B4-BE49-F238E27FC236}">
                <a16:creationId xmlns:a16="http://schemas.microsoft.com/office/drawing/2014/main" id="{D92D82F7-F208-EC46-8931-EF86E466B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5664" y="2808288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3806" name="矩形 35">
            <a:extLst>
              <a:ext uri="{FF2B5EF4-FFF2-40B4-BE49-F238E27FC236}">
                <a16:creationId xmlns:a16="http://schemas.microsoft.com/office/drawing/2014/main" id="{2AD61527-19F5-B847-99A4-BC2D37DFE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2808288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7" name="矩形 36">
            <a:extLst>
              <a:ext uri="{FF2B5EF4-FFF2-40B4-BE49-F238E27FC236}">
                <a16:creationId xmlns:a16="http://schemas.microsoft.com/office/drawing/2014/main" id="{15E57348-F6A3-6B4E-88A9-E0EECA450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0538" y="2808288"/>
            <a:ext cx="360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6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8" name="矩形 37">
            <a:extLst>
              <a:ext uri="{FF2B5EF4-FFF2-40B4-BE49-F238E27FC236}">
                <a16:creationId xmlns:a16="http://schemas.microsoft.com/office/drawing/2014/main" id="{65E82C50-FC72-6C4A-ADB5-11BBB3DD7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876" y="2808288"/>
            <a:ext cx="595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09" name="矩形 38">
            <a:extLst>
              <a:ext uri="{FF2B5EF4-FFF2-40B4-BE49-F238E27FC236}">
                <a16:creationId xmlns:a16="http://schemas.microsoft.com/office/drawing/2014/main" id="{ACEF43FF-8D91-534F-A59C-74395F720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0913" y="3249613"/>
            <a:ext cx="1574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9+6= 15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0" name="矩形 39">
            <a:extLst>
              <a:ext uri="{FF2B5EF4-FFF2-40B4-BE49-F238E27FC236}">
                <a16:creationId xmlns:a16="http://schemas.microsoft.com/office/drawing/2014/main" id="{A3DF673D-6968-0445-A8B3-134A17BE5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9951" y="3681413"/>
            <a:ext cx="63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1" name="矩形 40">
            <a:extLst>
              <a:ext uri="{FF2B5EF4-FFF2-40B4-BE49-F238E27FC236}">
                <a16:creationId xmlns:a16="http://schemas.microsoft.com/office/drawing/2014/main" id="{5F81489D-6549-2145-891D-2A2ECD50D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88" y="3681413"/>
            <a:ext cx="102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ivide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2" name="矩形 41">
            <a:extLst>
              <a:ext uri="{FF2B5EF4-FFF2-40B4-BE49-F238E27FC236}">
                <a16:creationId xmlns:a16="http://schemas.microsoft.com/office/drawing/2014/main" id="{A3AF828C-1049-8743-9968-9BAD05E6E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7076" y="4616450"/>
            <a:ext cx="59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3" name="矩形 43">
            <a:extLst>
              <a:ext uri="{FF2B5EF4-FFF2-40B4-BE49-F238E27FC236}">
                <a16:creationId xmlns:a16="http://schemas.microsoft.com/office/drawing/2014/main" id="{34D3E3ED-FBB8-C448-AFFA-E0C69C14B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5714" y="4752975"/>
            <a:ext cx="687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lus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4" name="矩形 42">
            <a:extLst>
              <a:ext uri="{FF2B5EF4-FFF2-40B4-BE49-F238E27FC236}">
                <a16:creationId xmlns:a16="http://schemas.microsoft.com/office/drawing/2014/main" id="{05D25BD5-7FD1-4F4E-96A1-B77C38078E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4" y="4687889"/>
            <a:ext cx="3889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3815" name="矩形 44">
            <a:extLst>
              <a:ext uri="{FF2B5EF4-FFF2-40B4-BE49-F238E27FC236}">
                <a16:creationId xmlns:a16="http://schemas.microsoft.com/office/drawing/2014/main" id="{E622B088-17F6-E747-9E8D-F2AF0398C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0975" y="5200651"/>
            <a:ext cx="12554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 err="1">
                <a:solidFill>
                  <a:srgbClr val="FF0000"/>
                </a:solidFill>
              </a:rPr>
              <a:t>ivided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3816" name="矩形 45">
            <a:extLst>
              <a:ext uri="{FF2B5EF4-FFF2-40B4-BE49-F238E27FC236}">
                <a16:creationId xmlns:a16="http://schemas.microsoft.com/office/drawing/2014/main" id="{0AB64772-CE9C-0941-9BB3-52CC82C68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307" y="5161409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2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3817" name="矩形 46">
            <a:extLst>
              <a:ext uri="{FF2B5EF4-FFF2-40B4-BE49-F238E27FC236}">
                <a16:creationId xmlns:a16="http://schemas.microsoft.com/office/drawing/2014/main" id="{8C0722DA-2494-EA4F-A0AA-80E57CA21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014" y="5624513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9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3818" name="矩形 47">
            <a:extLst>
              <a:ext uri="{FF2B5EF4-FFF2-40B4-BE49-F238E27FC236}">
                <a16:creationId xmlns:a16="http://schemas.microsoft.com/office/drawing/2014/main" id="{BB013C63-5A53-094B-82FF-5277BE6F3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0826" y="5633342"/>
            <a:ext cx="25685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(14+4) ÷2= 9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9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  <p:bldP spid="33797" grpId="0" autoUpdateAnimBg="0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utoUpdateAnimBg="0"/>
      <p:bldP spid="33811" grpId="0" autoUpdateAnimBg="0"/>
      <p:bldP spid="33812" grpId="0" autoUpdateAnimBg="0"/>
      <p:bldP spid="33813" grpId="0" autoUpdateAnimBg="0"/>
      <p:bldP spid="33814" grpId="0" autoUpdateAnimBg="0"/>
      <p:bldP spid="33815" grpId="0" autoUpdateAnimBg="0"/>
      <p:bldP spid="33816" grpId="0" autoUpdateAnimBg="0"/>
      <p:bldP spid="33817" grpId="0" autoUpdateAnimBg="0"/>
      <p:bldP spid="33818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23568CB-FCBB-432C-AA07-2778377A0B55}"/>
              </a:ext>
            </a:extLst>
          </p:cNvPr>
          <p:cNvSpPr/>
          <p:nvPr/>
        </p:nvSpPr>
        <p:spPr>
          <a:xfrm rot="10800000">
            <a:off x="2981551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4579" name="TextBox 4">
            <a:extLst>
              <a:ext uri="{FF2B5EF4-FFF2-40B4-BE49-F238E27FC236}">
                <a16:creationId xmlns:a16="http://schemas.microsoft.com/office/drawing/2014/main" id="{8CA1D990-1627-3444-879B-7060CC920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4" y="3414714"/>
            <a:ext cx="4389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 b="1">
                <a:latin typeface="Comic Sans MS" panose="030F0902030302020204" pitchFamily="66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III  Review</a:t>
            </a:r>
            <a:endParaRPr lang="zh-CN" altLang="en-US" sz="4000" b="1">
              <a:latin typeface="Comic Sans MS" panose="030F0902030302020204" pitchFamily="66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662801"/>
      </p:ext>
    </p:extLst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画廊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画廊</Template>
  <TotalTime>651</TotalTime>
  <Words>2188</Words>
  <Application>Microsoft Macintosh PowerPoint</Application>
  <PresentationFormat>宽屏</PresentationFormat>
  <Paragraphs>471</Paragraphs>
  <Slides>40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52" baseType="lpstr">
      <vt:lpstr>等线</vt:lpstr>
      <vt:lpstr>黑体</vt:lpstr>
      <vt:lpstr>Arial</vt:lpstr>
      <vt:lpstr>Calibri</vt:lpstr>
      <vt:lpstr>Comic Sans MS</vt:lpstr>
      <vt:lpstr>Gill Sans MT</vt:lpstr>
      <vt:lpstr>Lucida Sans Unicode</vt:lpstr>
      <vt:lpstr>Times New Roman</vt:lpstr>
      <vt:lpstr>Wingdings 2</vt:lpstr>
      <vt:lpstr>Wingdings 3</vt:lpstr>
      <vt:lpstr>画廊</vt:lpstr>
      <vt:lpstr>Grammar模板</vt:lpstr>
      <vt:lpstr>Numbers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  Numbers</dc:title>
  <dc:creator>vctj</dc:creator>
  <cp:lastModifiedBy>vctj</cp:lastModifiedBy>
  <cp:revision>41</cp:revision>
  <dcterms:created xsi:type="dcterms:W3CDTF">2018-09-24T09:07:29Z</dcterms:created>
  <dcterms:modified xsi:type="dcterms:W3CDTF">2020-05-12T08:06:56Z</dcterms:modified>
</cp:coreProperties>
</file>