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9"/>
  </p:notesMasterIdLst>
  <p:sldIdLst>
    <p:sldId id="257" r:id="rId2"/>
    <p:sldId id="259" r:id="rId3"/>
    <p:sldId id="258" r:id="rId4"/>
    <p:sldId id="260" r:id="rId5"/>
    <p:sldId id="261" r:id="rId6"/>
    <p:sldId id="262" r:id="rId7"/>
    <p:sldId id="263" r:id="rId8"/>
    <p:sldId id="264" r:id="rId9"/>
    <p:sldId id="265" r:id="rId10"/>
    <p:sldId id="267" r:id="rId11"/>
    <p:sldId id="266" r:id="rId12"/>
    <p:sldId id="316" r:id="rId13"/>
    <p:sldId id="268" r:id="rId14"/>
    <p:sldId id="269" r:id="rId15"/>
    <p:sldId id="270" r:id="rId16"/>
    <p:sldId id="271" r:id="rId17"/>
    <p:sldId id="273" r:id="rId18"/>
    <p:sldId id="274" r:id="rId19"/>
    <p:sldId id="317" r:id="rId20"/>
    <p:sldId id="278" r:id="rId21"/>
    <p:sldId id="279" r:id="rId22"/>
    <p:sldId id="280" r:id="rId23"/>
    <p:sldId id="281" r:id="rId24"/>
    <p:sldId id="282" r:id="rId25"/>
    <p:sldId id="283" r:id="rId26"/>
    <p:sldId id="284" r:id="rId27"/>
    <p:sldId id="285" r:id="rId28"/>
    <p:sldId id="286" r:id="rId29"/>
    <p:sldId id="287" r:id="rId30"/>
    <p:sldId id="288" r:id="rId31"/>
    <p:sldId id="289" r:id="rId32"/>
    <p:sldId id="290" r:id="rId33"/>
    <p:sldId id="291" r:id="rId34"/>
    <p:sldId id="292" r:id="rId35"/>
    <p:sldId id="293" r:id="rId36"/>
    <p:sldId id="294" r:id="rId37"/>
    <p:sldId id="295" r:id="rId38"/>
    <p:sldId id="296" r:id="rId39"/>
    <p:sldId id="297" r:id="rId40"/>
    <p:sldId id="298" r:id="rId41"/>
    <p:sldId id="299" r:id="rId42"/>
    <p:sldId id="300" r:id="rId43"/>
    <p:sldId id="301" r:id="rId44"/>
    <p:sldId id="302" r:id="rId45"/>
    <p:sldId id="303" r:id="rId46"/>
    <p:sldId id="304" r:id="rId47"/>
    <p:sldId id="305" r:id="rId48"/>
    <p:sldId id="306" r:id="rId49"/>
    <p:sldId id="307" r:id="rId50"/>
    <p:sldId id="308" r:id="rId51"/>
    <p:sldId id="309" r:id="rId52"/>
    <p:sldId id="310" r:id="rId53"/>
    <p:sldId id="311" r:id="rId54"/>
    <p:sldId id="312" r:id="rId55"/>
    <p:sldId id="313" r:id="rId56"/>
    <p:sldId id="314" r:id="rId57"/>
    <p:sldId id="315" r:id="rId58"/>
  </p:sldIdLst>
  <p:sldSz cx="9144000" cy="6858000" type="screen4x3"/>
  <p:notesSz cx="6858000" cy="9144000"/>
  <p:defaultTextStyle>
    <a:defPPr>
      <a:defRPr lang="zh-CN"/>
    </a:defPPr>
    <a:lvl1pPr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smtClean="0"/>
            </a:lvl1pPr>
          </a:lstStyle>
          <a:p>
            <a:pPr>
              <a:defRPr/>
            </a:pPr>
            <a:endParaRPr lang="en-US" altLang="zh-CN"/>
          </a:p>
        </p:txBody>
      </p:sp>
      <p:sp>
        <p:nvSpPr>
          <p:cNvPr id="921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smtClean="0"/>
            </a:lvl1pPr>
          </a:lstStyle>
          <a:p>
            <a:pPr>
              <a:defRPr/>
            </a:pPr>
            <a:endParaRPr lang="en-US" altLang="zh-CN"/>
          </a:p>
        </p:txBody>
      </p:sp>
      <p:sp>
        <p:nvSpPr>
          <p:cNvPr id="205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922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922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smtClean="0"/>
            </a:lvl1pPr>
          </a:lstStyle>
          <a:p>
            <a:pPr>
              <a:defRPr/>
            </a:pPr>
            <a:endParaRPr lang="en-US" altLang="zh-CN"/>
          </a:p>
        </p:txBody>
      </p:sp>
      <p:sp>
        <p:nvSpPr>
          <p:cNvPr id="922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E3F68FB6-1BD9-49C6-930A-3EEF26704B4A}" type="slidenum">
              <a:rPr lang="en-US" altLang="zh-CN"/>
              <a:pPr>
                <a:defRPr/>
              </a:pPr>
              <a:t>‹#›</a:t>
            </a:fld>
            <a:endParaRPr lang="en-US" altLang="zh-CN"/>
          </a:p>
        </p:txBody>
      </p:sp>
    </p:spTree>
    <p:extLst>
      <p:ext uri="{BB962C8B-B14F-4D97-AF65-F5344CB8AC3E}">
        <p14:creationId xmlns:p14="http://schemas.microsoft.com/office/powerpoint/2010/main" val="317697778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6C2F2C1D-CD03-4813-9EC0-0FCA682905A3}" type="slidenum">
              <a:rPr lang="en-US" altLang="zh-CN"/>
              <a:pPr/>
              <a:t>6</a:t>
            </a:fld>
            <a:endParaRPr lang="en-US" altLang="zh-CN"/>
          </a:p>
        </p:txBody>
      </p:sp>
      <p:sp>
        <p:nvSpPr>
          <p:cNvPr id="9219" name="Rectangle 2"/>
          <p:cNvSpPr>
            <a:spLocks noGrp="1" noRot="1" noChangeAspect="1" noChangeArrowheads="1" noTextEdit="1"/>
          </p:cNvSpPr>
          <p:nvPr>
            <p:ph type="sldImg"/>
          </p:nvPr>
        </p:nvSpPr>
        <p:spPr>
          <a:ln/>
        </p:spPr>
      </p:sp>
      <p:sp>
        <p:nvSpPr>
          <p:cNvPr id="9220" name="Rectangle 3"/>
          <p:cNvSpPr>
            <a:spLocks noGrp="1" noChangeArrowheads="1"/>
          </p:cNvSpPr>
          <p:nvPr>
            <p:ph type="body" idx="1"/>
          </p:nvPr>
        </p:nvSpPr>
        <p:spPr>
          <a:noFill/>
        </p:spPr>
        <p:txBody>
          <a:bodyPr/>
          <a:lstStyle/>
          <a:p>
            <a:pPr eaLnBrk="1" hangingPunct="1"/>
            <a:endParaRPr lang="zh-CN" altLang="zh-CN" smtClean="0"/>
          </a:p>
        </p:txBody>
      </p:sp>
    </p:spTree>
    <p:extLst>
      <p:ext uri="{BB962C8B-B14F-4D97-AF65-F5344CB8AC3E}">
        <p14:creationId xmlns:p14="http://schemas.microsoft.com/office/powerpoint/2010/main" val="17561957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3A279772-B54E-4D82-A7F3-445A3D2F543B}" type="slidenum">
              <a:rPr lang="en-US" altLang="zh-CN"/>
              <a:pPr/>
              <a:t>10</a:t>
            </a:fld>
            <a:endParaRPr lang="en-US" altLang="zh-CN"/>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zh-CN" altLang="zh-CN" smtClean="0"/>
          </a:p>
        </p:txBody>
      </p:sp>
    </p:spTree>
    <p:extLst>
      <p:ext uri="{BB962C8B-B14F-4D97-AF65-F5344CB8AC3E}">
        <p14:creationId xmlns:p14="http://schemas.microsoft.com/office/powerpoint/2010/main" val="31926535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1E9EDFEF-2E8F-4862-B21B-94B092682EBC}" type="slidenum">
              <a:rPr lang="en-US" altLang="zh-CN"/>
              <a:pPr/>
              <a:t>15</a:t>
            </a:fld>
            <a:endParaRPr lang="en-US" altLang="zh-CN"/>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xfrm>
            <a:off x="914400" y="4343400"/>
            <a:ext cx="5029200" cy="4114800"/>
          </a:xfrm>
          <a:noFill/>
        </p:spPr>
        <p:txBody>
          <a:bodyPr/>
          <a:lstStyle/>
          <a:p>
            <a:pPr eaLnBrk="1" hangingPunct="1"/>
            <a:endParaRPr lang="zh-CN" altLang="zh-CN" smtClean="0"/>
          </a:p>
        </p:txBody>
      </p:sp>
    </p:spTree>
    <p:extLst>
      <p:ext uri="{BB962C8B-B14F-4D97-AF65-F5344CB8AC3E}">
        <p14:creationId xmlns:p14="http://schemas.microsoft.com/office/powerpoint/2010/main" val="29690844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3AEA8832-2A8E-4DC2-8F9A-A14878CF6BE1}" type="slidenum">
              <a:rPr lang="en-US" altLang="zh-CN"/>
              <a:pPr/>
              <a:t>16</a:t>
            </a:fld>
            <a:endParaRPr lang="en-US" altLang="zh-CN"/>
          </a:p>
        </p:txBody>
      </p:sp>
      <p:sp>
        <p:nvSpPr>
          <p:cNvPr id="21507" name="Rectangle 2"/>
          <p:cNvSpPr>
            <a:spLocks noGrp="1" noRot="1" noChangeAspect="1" noChangeArrowheads="1" noTextEdit="1"/>
          </p:cNvSpPr>
          <p:nvPr>
            <p:ph type="sldImg"/>
          </p:nvPr>
        </p:nvSpPr>
        <p:spPr>
          <a:ln/>
        </p:spPr>
      </p:sp>
      <p:sp>
        <p:nvSpPr>
          <p:cNvPr id="21508" name="Rectangle 3"/>
          <p:cNvSpPr>
            <a:spLocks noGrp="1" noChangeArrowheads="1"/>
          </p:cNvSpPr>
          <p:nvPr>
            <p:ph type="body" idx="1"/>
          </p:nvPr>
        </p:nvSpPr>
        <p:spPr>
          <a:xfrm>
            <a:off x="914400" y="4343400"/>
            <a:ext cx="5029200" cy="4114800"/>
          </a:xfrm>
          <a:noFill/>
        </p:spPr>
        <p:txBody>
          <a:bodyPr/>
          <a:lstStyle/>
          <a:p>
            <a:pPr eaLnBrk="1" hangingPunct="1"/>
            <a:endParaRPr lang="zh-CN" altLang="zh-CN" smtClean="0"/>
          </a:p>
        </p:txBody>
      </p:sp>
    </p:spTree>
    <p:extLst>
      <p:ext uri="{BB962C8B-B14F-4D97-AF65-F5344CB8AC3E}">
        <p14:creationId xmlns:p14="http://schemas.microsoft.com/office/powerpoint/2010/main" val="9681485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1BDBCCF4-8205-4A4E-BFC1-B831E90A2D14}" type="slidenum">
              <a:rPr lang="en-US" altLang="zh-CN"/>
              <a:pPr/>
              <a:t>40</a:t>
            </a:fld>
            <a:endParaRPr lang="en-US" altLang="zh-CN"/>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p:spPr>
        <p:txBody>
          <a:bodyPr/>
          <a:lstStyle/>
          <a:p>
            <a:pPr eaLnBrk="1" hangingPunct="1"/>
            <a:endParaRPr lang="zh-CN" altLang="zh-CN" smtClean="0"/>
          </a:p>
        </p:txBody>
      </p:sp>
    </p:spTree>
    <p:extLst>
      <p:ext uri="{BB962C8B-B14F-4D97-AF65-F5344CB8AC3E}">
        <p14:creationId xmlns:p14="http://schemas.microsoft.com/office/powerpoint/2010/main" val="13690940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C3735441-F95E-4ED1-B5A9-69582A0F43D2}" type="slidenum">
              <a:rPr lang="en-US" altLang="zh-CN"/>
              <a:pPr/>
              <a:t>41</a:t>
            </a:fld>
            <a:endParaRPr lang="en-US" altLang="zh-CN"/>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p:spPr>
        <p:txBody>
          <a:bodyPr/>
          <a:lstStyle/>
          <a:p>
            <a:pPr eaLnBrk="1" hangingPunct="1"/>
            <a:endParaRPr lang="zh-CN" altLang="zh-CN" smtClean="0"/>
          </a:p>
        </p:txBody>
      </p:sp>
    </p:spTree>
    <p:extLst>
      <p:ext uri="{BB962C8B-B14F-4D97-AF65-F5344CB8AC3E}">
        <p14:creationId xmlns:p14="http://schemas.microsoft.com/office/powerpoint/2010/main" val="10632481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B134FF15-9AFF-4403-A1D3-3504AC33CCD2}" type="slidenum">
              <a:rPr lang="en-US" altLang="zh-CN"/>
              <a:pPr/>
              <a:t>42</a:t>
            </a:fld>
            <a:endParaRPr lang="en-US" altLang="zh-CN"/>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p:spPr>
        <p:txBody>
          <a:bodyPr/>
          <a:lstStyle/>
          <a:p>
            <a:pPr eaLnBrk="1" hangingPunct="1"/>
            <a:endParaRPr lang="zh-CN" altLang="zh-CN" smtClean="0"/>
          </a:p>
        </p:txBody>
      </p:sp>
    </p:spTree>
    <p:extLst>
      <p:ext uri="{BB962C8B-B14F-4D97-AF65-F5344CB8AC3E}">
        <p14:creationId xmlns:p14="http://schemas.microsoft.com/office/powerpoint/2010/main" val="4332307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E1448C03-EF8B-4842-9569-ACE9F353D3E8}" type="slidenum">
              <a:rPr lang="en-US" altLang="zh-CN"/>
              <a:pPr/>
              <a:t>46</a:t>
            </a:fld>
            <a:endParaRPr lang="en-US" altLang="zh-CN"/>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p:spPr>
        <p:txBody>
          <a:bodyPr/>
          <a:lstStyle/>
          <a:p>
            <a:pPr eaLnBrk="1" hangingPunct="1"/>
            <a:endParaRPr lang="zh-CN" altLang="zh-CN" smtClean="0"/>
          </a:p>
        </p:txBody>
      </p:sp>
    </p:spTree>
    <p:extLst>
      <p:ext uri="{BB962C8B-B14F-4D97-AF65-F5344CB8AC3E}">
        <p14:creationId xmlns:p14="http://schemas.microsoft.com/office/powerpoint/2010/main" val="18141296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80F7E5D5-CD90-4E7E-A840-94981607C631}" type="slidenum">
              <a:rPr lang="en-US" altLang="zh-CN"/>
              <a:pPr>
                <a:defRPr/>
              </a:pPr>
              <a:t>‹#›</a:t>
            </a:fld>
            <a:endParaRPr lang="en-US" altLang="zh-CN"/>
          </a:p>
        </p:txBody>
      </p:sp>
    </p:spTree>
    <p:extLst>
      <p:ext uri="{BB962C8B-B14F-4D97-AF65-F5344CB8AC3E}">
        <p14:creationId xmlns:p14="http://schemas.microsoft.com/office/powerpoint/2010/main" val="5684330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F0D4664A-CBD6-4331-97DA-87FA91333C95}" type="slidenum">
              <a:rPr lang="en-US" altLang="zh-CN"/>
              <a:pPr>
                <a:defRPr/>
              </a:pPr>
              <a:t>‹#›</a:t>
            </a:fld>
            <a:endParaRPr lang="en-US" altLang="zh-CN"/>
          </a:p>
        </p:txBody>
      </p:sp>
    </p:spTree>
    <p:extLst>
      <p:ext uri="{BB962C8B-B14F-4D97-AF65-F5344CB8AC3E}">
        <p14:creationId xmlns:p14="http://schemas.microsoft.com/office/powerpoint/2010/main" val="42610569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CBC031BF-FD9D-44F1-97ED-43DD4240D39A}" type="slidenum">
              <a:rPr lang="en-US" altLang="zh-CN"/>
              <a:pPr>
                <a:defRPr/>
              </a:pPr>
              <a:t>‹#›</a:t>
            </a:fld>
            <a:endParaRPr lang="en-US" altLang="zh-CN"/>
          </a:p>
        </p:txBody>
      </p:sp>
    </p:spTree>
    <p:extLst>
      <p:ext uri="{BB962C8B-B14F-4D97-AF65-F5344CB8AC3E}">
        <p14:creationId xmlns:p14="http://schemas.microsoft.com/office/powerpoint/2010/main" val="1464151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a:ln/>
        </p:spPr>
        <p:txBody>
          <a:bodyPr/>
          <a:lstStyle>
            <a:lvl1pPr>
              <a:defRPr/>
            </a:lvl1pPr>
          </a:lstStyle>
          <a:p>
            <a:pPr>
              <a:defRPr/>
            </a:pPr>
            <a:fld id="{E0F03BEF-15A2-464E-8C26-C1AAC172887A}" type="slidenum">
              <a:rPr lang="en-US" altLang="zh-CN"/>
              <a:pPr>
                <a:defRPr/>
              </a:pPr>
              <a:t>‹#›</a:t>
            </a:fld>
            <a:endParaRPr lang="en-US" altLang="zh-CN"/>
          </a:p>
        </p:txBody>
      </p:sp>
    </p:spTree>
    <p:extLst>
      <p:ext uri="{BB962C8B-B14F-4D97-AF65-F5344CB8AC3E}">
        <p14:creationId xmlns:p14="http://schemas.microsoft.com/office/powerpoint/2010/main" val="2108301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30238" y="2505075"/>
            <a:ext cx="386873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29150" y="2505075"/>
            <a:ext cx="38877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9" name="Rectangle 6"/>
          <p:cNvSpPr>
            <a:spLocks noGrp="1" noChangeArrowheads="1"/>
          </p:cNvSpPr>
          <p:nvPr>
            <p:ph type="sldNum" sz="quarter" idx="12"/>
          </p:nvPr>
        </p:nvSpPr>
        <p:spPr>
          <a:ln/>
        </p:spPr>
        <p:txBody>
          <a:bodyPr/>
          <a:lstStyle>
            <a:lvl1pPr>
              <a:defRPr/>
            </a:lvl1pPr>
          </a:lstStyle>
          <a:p>
            <a:pPr>
              <a:defRPr/>
            </a:pPr>
            <a:fld id="{C0812DC3-86F8-42E1-85C2-F09844ECDAFF}" type="slidenum">
              <a:rPr lang="en-US" altLang="zh-CN"/>
              <a:pPr>
                <a:defRPr/>
              </a:pPr>
              <a:t>‹#›</a:t>
            </a:fld>
            <a:endParaRPr lang="en-US" altLang="zh-CN"/>
          </a:p>
        </p:txBody>
      </p:sp>
    </p:spTree>
    <p:extLst>
      <p:ext uri="{BB962C8B-B14F-4D97-AF65-F5344CB8AC3E}">
        <p14:creationId xmlns:p14="http://schemas.microsoft.com/office/powerpoint/2010/main" val="1514960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5" name="Rectangle 6"/>
          <p:cNvSpPr>
            <a:spLocks noGrp="1" noChangeArrowheads="1"/>
          </p:cNvSpPr>
          <p:nvPr>
            <p:ph type="sldNum" sz="quarter" idx="12"/>
          </p:nvPr>
        </p:nvSpPr>
        <p:spPr>
          <a:ln/>
        </p:spPr>
        <p:txBody>
          <a:bodyPr/>
          <a:lstStyle>
            <a:lvl1pPr>
              <a:defRPr/>
            </a:lvl1pPr>
          </a:lstStyle>
          <a:p>
            <a:pPr>
              <a:defRPr/>
            </a:pPr>
            <a:fld id="{0D8BF6A4-0852-4CAC-B328-18846525CF07}" type="slidenum">
              <a:rPr lang="en-US" altLang="zh-CN"/>
              <a:pPr>
                <a:defRPr/>
              </a:pPr>
              <a:t>‹#›</a:t>
            </a:fld>
            <a:endParaRPr lang="en-US" altLang="zh-CN"/>
          </a:p>
        </p:txBody>
      </p:sp>
    </p:spTree>
    <p:extLst>
      <p:ext uri="{BB962C8B-B14F-4D97-AF65-F5344CB8AC3E}">
        <p14:creationId xmlns:p14="http://schemas.microsoft.com/office/powerpoint/2010/main" val="39146169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4" name="Rectangle 6"/>
          <p:cNvSpPr>
            <a:spLocks noGrp="1" noChangeArrowheads="1"/>
          </p:cNvSpPr>
          <p:nvPr>
            <p:ph type="sldNum" sz="quarter" idx="12"/>
          </p:nvPr>
        </p:nvSpPr>
        <p:spPr>
          <a:ln/>
        </p:spPr>
        <p:txBody>
          <a:bodyPr/>
          <a:lstStyle>
            <a:lvl1pPr>
              <a:defRPr/>
            </a:lvl1pPr>
          </a:lstStyle>
          <a:p>
            <a:pPr>
              <a:defRPr/>
            </a:pPr>
            <a:fld id="{B6349337-C846-498B-AE44-83EFDDE1D375}" type="slidenum">
              <a:rPr lang="en-US" altLang="zh-CN"/>
              <a:pPr>
                <a:defRPr/>
              </a:pPr>
              <a:t>‹#›</a:t>
            </a:fld>
            <a:endParaRPr lang="en-US" altLang="zh-CN"/>
          </a:p>
        </p:txBody>
      </p:sp>
    </p:spTree>
    <p:extLst>
      <p:ext uri="{BB962C8B-B14F-4D97-AF65-F5344CB8AC3E}">
        <p14:creationId xmlns:p14="http://schemas.microsoft.com/office/powerpoint/2010/main" val="3377792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457200"/>
            <a:ext cx="2949575"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a:ln/>
        </p:spPr>
        <p:txBody>
          <a:bodyPr/>
          <a:lstStyle>
            <a:lvl1pPr>
              <a:defRPr/>
            </a:lvl1pPr>
          </a:lstStyle>
          <a:p>
            <a:pPr>
              <a:defRPr/>
            </a:pPr>
            <a:fld id="{9791479A-DA77-44AE-95A4-1A131A48E93A}" type="slidenum">
              <a:rPr lang="en-US" altLang="zh-CN"/>
              <a:pPr>
                <a:defRPr/>
              </a:pPr>
              <a:t>‹#›</a:t>
            </a:fld>
            <a:endParaRPr lang="en-US" altLang="zh-CN"/>
          </a:p>
        </p:txBody>
      </p:sp>
    </p:spTree>
    <p:extLst>
      <p:ext uri="{BB962C8B-B14F-4D97-AF65-F5344CB8AC3E}">
        <p14:creationId xmlns:p14="http://schemas.microsoft.com/office/powerpoint/2010/main" val="20285297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457200"/>
            <a:ext cx="2949575"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a:ln/>
        </p:spPr>
        <p:txBody>
          <a:bodyPr/>
          <a:lstStyle>
            <a:lvl1pPr>
              <a:defRPr/>
            </a:lvl1pPr>
          </a:lstStyle>
          <a:p>
            <a:pPr>
              <a:defRPr/>
            </a:pPr>
            <a:fld id="{F4183B39-6563-4A78-8425-6C658FEFFBBB}" type="slidenum">
              <a:rPr lang="en-US" altLang="zh-CN"/>
              <a:pPr>
                <a:defRPr/>
              </a:pPr>
              <a:t>‹#›</a:t>
            </a:fld>
            <a:endParaRPr lang="en-US" altLang="zh-CN"/>
          </a:p>
        </p:txBody>
      </p:sp>
    </p:spTree>
    <p:extLst>
      <p:ext uri="{BB962C8B-B14F-4D97-AF65-F5344CB8AC3E}">
        <p14:creationId xmlns:p14="http://schemas.microsoft.com/office/powerpoint/2010/main" val="14228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F7A88BE9-226C-4279-A0CD-7A9E356CE39C}" type="slidenum">
              <a:rPr lang="en-US" altLang="zh-CN"/>
              <a:pPr>
                <a:defRPr/>
              </a:pPr>
              <a:t>‹#›</a:t>
            </a:fld>
            <a:endParaRPr lang="en-US" altLang="zh-CN"/>
          </a:p>
        </p:txBody>
      </p:sp>
    </p:spTree>
    <p:extLst>
      <p:ext uri="{BB962C8B-B14F-4D97-AF65-F5344CB8AC3E}">
        <p14:creationId xmlns:p14="http://schemas.microsoft.com/office/powerpoint/2010/main" val="905725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DB977CC9-A306-4048-A225-FC0A1EA282A8}" type="slidenum">
              <a:rPr lang="en-US" altLang="zh-CN"/>
              <a:pPr>
                <a:defRPr/>
              </a:pPr>
              <a:t>‹#›</a:t>
            </a:fld>
            <a:endParaRPr lang="en-US" altLang="zh-CN"/>
          </a:p>
        </p:txBody>
      </p:sp>
    </p:spTree>
    <p:extLst>
      <p:ext uri="{BB962C8B-B14F-4D97-AF65-F5344CB8AC3E}">
        <p14:creationId xmlns:p14="http://schemas.microsoft.com/office/powerpoint/2010/main" val="9151906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457200" y="274638"/>
            <a:ext cx="8229600" cy="58515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5" name="Rectangle 6"/>
          <p:cNvSpPr>
            <a:spLocks noGrp="1" noChangeArrowheads="1"/>
          </p:cNvSpPr>
          <p:nvPr>
            <p:ph type="sldNum" sz="quarter" idx="12"/>
          </p:nvPr>
        </p:nvSpPr>
        <p:spPr>
          <a:ln/>
        </p:spPr>
        <p:txBody>
          <a:bodyPr/>
          <a:lstStyle>
            <a:lvl1pPr>
              <a:defRPr/>
            </a:lvl1pPr>
          </a:lstStyle>
          <a:p>
            <a:pPr>
              <a:defRPr/>
            </a:pPr>
            <a:fld id="{B4352627-F742-40EC-8380-BED26CE2D800}" type="slidenum">
              <a:rPr lang="en-US" altLang="zh-CN"/>
              <a:pPr>
                <a:defRPr/>
              </a:pPr>
              <a:t>‹#›</a:t>
            </a:fld>
            <a:endParaRPr lang="en-US" altLang="zh-CN"/>
          </a:p>
        </p:txBody>
      </p:sp>
    </p:spTree>
    <p:extLst>
      <p:ext uri="{BB962C8B-B14F-4D97-AF65-F5344CB8AC3E}">
        <p14:creationId xmlns:p14="http://schemas.microsoft.com/office/powerpoint/2010/main" val="26794249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smtClean="0"/>
            </a:lvl1pPr>
          </a:lstStyle>
          <a:p>
            <a:pPr>
              <a:defRPr/>
            </a:pPr>
            <a:endParaRPr lang="en-US" altLang="zh-CN"/>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smtClean="0"/>
            </a:lvl1pPr>
          </a:lstStyle>
          <a:p>
            <a:pPr>
              <a:defRPr/>
            </a:pPr>
            <a:endParaRPr lang="en-US" altLang="zh-CN"/>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smtClean="0"/>
            </a:lvl1pPr>
          </a:lstStyle>
          <a:p>
            <a:pPr>
              <a:defRPr/>
            </a:pPr>
            <a:fld id="{6C56BF3E-384E-436D-BDA6-47C9010EC570}" type="slidenum">
              <a:rPr lang="en-US" altLang="zh-CN"/>
              <a:pPr>
                <a:defRPr/>
              </a:pPr>
              <a:t>‹#›</a:t>
            </a:fld>
            <a:endParaRPr lang="en-US" altLang="zh-C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1.xml"/><Relationship Id="rId7" Type="http://schemas.openxmlformats.org/officeDocument/2006/relationships/image" Target="../media/image4.jpe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3.jpeg"/><Relationship Id="rId5" Type="http://schemas.openxmlformats.org/officeDocument/2006/relationships/image" Target="../media/image2.jpeg"/><Relationship Id="rId4" Type="http://schemas.openxmlformats.org/officeDocument/2006/relationships/image" Target="../media/image1.jpe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22&#28201;&#24230;&#23545;&#21270;&#23398;&#21453;&#24212;&#36895;&#29575;&#30340;&#24433;&#21709;.mpg"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23&#20652;&#21270;&#21058;&#23545;&#21270;&#23398;&#21453;&#24212;&#36895;&#29575;&#30340;&#24433;&#21709;.mpg" TargetMode="Externa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hyperlink" Target="&#27987;&#24230;&#23545;&#21270;&#23398;&#21453;&#24212;&#36895;&#24230;&#30340;&#24433;&#21709;-&#38209;&#26465;&#21644;&#30416;&#37240;.mp4"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23433;&#24509;&#28142;&#21271;&#19968;&#38754;&#31881;&#21378;&#21457;&#29983;&#29190;&#28856;%20&#33268;8&#20154;&#21463;&#20260;_&#26631;&#28165;.flv" TargetMode="External"/><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3.wm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hyperlink" Target="&#23450;&#21521;&#29190;&#30772;.flv" TargetMode="External"/><Relationship Id="rId2" Type="http://schemas.openxmlformats.org/officeDocument/2006/relationships/hyperlink" Target="file:///F:\&#26417;&#39640;&#26519;\&#39640;&#19968;&#26032;&#25945;&#26448;\&#24517;2\&#25945;&#23398;&#35838;&#20214;\&#31532;&#20108;&#31456;&#21270;&#23398;&#21453;&#24212;&#19982;&#33021;&#37327;\&#31532;&#20108;&#31456;&#31532;&#19977;&#33410;&#36895;&#29575;&#21644;&#38480;&#24230;&#12299;&#35838;&#20214;&#65288;&#26032;&#20154;&#25945;&#29256;&#24517;&#20462;2&#65289;\&#23450;&#21521;&#29190;&#30772;&#35270;&#39057;.flv" TargetMode="Externa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86100" y="0"/>
            <a:ext cx="312420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075" name="Group 3"/>
          <p:cNvGrpSpPr>
            <a:grpSpLocks/>
          </p:cNvGrpSpPr>
          <p:nvPr/>
        </p:nvGrpSpPr>
        <p:grpSpPr bwMode="auto">
          <a:xfrm>
            <a:off x="0" y="0"/>
            <a:ext cx="3048000" cy="2393950"/>
            <a:chOff x="0" y="0"/>
            <a:chExt cx="2208" cy="1781"/>
          </a:xfrm>
        </p:grpSpPr>
        <p:pic>
          <p:nvPicPr>
            <p:cNvPr id="2" name="Picture 26" descr="0718_41885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2208" cy="1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5"/>
            <p:cNvSpPr txBox="1">
              <a:spLocks noChangeArrowheads="1"/>
            </p:cNvSpPr>
            <p:nvPr/>
          </p:nvSpPr>
          <p:spPr bwMode="auto">
            <a:xfrm>
              <a:off x="0" y="0"/>
              <a:ext cx="384" cy="16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3200" b="1">
                  <a:solidFill>
                    <a:srgbClr val="FF0000"/>
                  </a:solidFill>
                </a:rPr>
                <a:t>炸药的爆炸</a:t>
              </a:r>
            </a:p>
          </p:txBody>
        </p:sp>
      </p:grpSp>
      <p:sp>
        <p:nvSpPr>
          <p:cNvPr id="3078" name="Text Box 6"/>
          <p:cNvSpPr txBox="1">
            <a:spLocks noChangeArrowheads="1"/>
          </p:cNvSpPr>
          <p:nvPr/>
        </p:nvSpPr>
        <p:spPr bwMode="auto">
          <a:xfrm>
            <a:off x="0" y="0"/>
            <a:ext cx="762000" cy="2528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3200" b="1">
                <a:solidFill>
                  <a:srgbClr val="FF0000"/>
                </a:solidFill>
              </a:rPr>
              <a:t>炸药的爆炸</a:t>
            </a:r>
          </a:p>
        </p:txBody>
      </p:sp>
      <p:grpSp>
        <p:nvGrpSpPr>
          <p:cNvPr id="3079" name="Group 7"/>
          <p:cNvGrpSpPr>
            <a:grpSpLocks/>
          </p:cNvGrpSpPr>
          <p:nvPr/>
        </p:nvGrpSpPr>
        <p:grpSpPr bwMode="auto">
          <a:xfrm>
            <a:off x="6248400" y="0"/>
            <a:ext cx="2895600" cy="2971800"/>
            <a:chOff x="3936" y="0"/>
            <a:chExt cx="1824" cy="1872"/>
          </a:xfrm>
        </p:grpSpPr>
        <p:pic>
          <p:nvPicPr>
            <p:cNvPr id="4" name="Picture 8" descr="5605868_112534062410_2"/>
            <p:cNvPicPr>
              <a:picLocks noChangeAspect="1" noChangeArrowheads="1"/>
            </p:cNvPicPr>
            <p:nvPr/>
          </p:nvPicPr>
          <p:blipFill>
            <a:blip r:embed="rId6">
              <a:extLst>
                <a:ext uri="{28A0092B-C50C-407E-A947-70E740481C1C}">
                  <a14:useLocalDpi xmlns:a14="http://schemas.microsoft.com/office/drawing/2010/main" val="0"/>
                </a:ext>
              </a:extLst>
            </a:blip>
            <a:srcRect b="3125"/>
            <a:stretch>
              <a:fillRect/>
            </a:stretch>
          </p:blipFill>
          <p:spPr bwMode="auto">
            <a:xfrm>
              <a:off x="3936" y="0"/>
              <a:ext cx="1824" cy="1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9"/>
            <p:cNvSpPr txBox="1">
              <a:spLocks noChangeArrowheads="1"/>
            </p:cNvSpPr>
            <p:nvPr/>
          </p:nvSpPr>
          <p:spPr bwMode="auto">
            <a:xfrm>
              <a:off x="3936" y="288"/>
              <a:ext cx="423" cy="15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3200" b="1">
                  <a:solidFill>
                    <a:srgbClr val="FF0000"/>
                  </a:solidFill>
                </a:rPr>
                <a:t>溶洞的形成</a:t>
              </a:r>
            </a:p>
          </p:txBody>
        </p:sp>
      </p:grpSp>
      <p:grpSp>
        <p:nvGrpSpPr>
          <p:cNvPr id="3093" name="Group 21"/>
          <p:cNvGrpSpPr>
            <a:grpSpLocks/>
          </p:cNvGrpSpPr>
          <p:nvPr/>
        </p:nvGrpSpPr>
        <p:grpSpPr bwMode="auto">
          <a:xfrm>
            <a:off x="5905500" y="3608790"/>
            <a:ext cx="1600200" cy="2895600"/>
            <a:chOff x="3648" y="2016"/>
            <a:chExt cx="1008" cy="1824"/>
          </a:xfrm>
        </p:grpSpPr>
        <p:pic>
          <p:nvPicPr>
            <p:cNvPr id="3095" name="Picture 23" descr="000bcdb955590a0347a60f"/>
            <p:cNvPicPr>
              <a:picLocks noChangeAspect="1" noChangeArrowheads="1"/>
            </p:cNvPicPr>
            <p:nvPr/>
          </p:nvPicPr>
          <p:blipFill>
            <a:blip r:embed="rId7">
              <a:extLst>
                <a:ext uri="{28A0092B-C50C-407E-A947-70E740481C1C}">
                  <a14:useLocalDpi xmlns:a14="http://schemas.microsoft.com/office/drawing/2010/main" val="0"/>
                </a:ext>
              </a:extLst>
            </a:blip>
            <a:srcRect l="17647" t="34503" r="29411"/>
            <a:stretch>
              <a:fillRect/>
            </a:stretch>
          </p:blipFill>
          <p:spPr bwMode="auto">
            <a:xfrm>
              <a:off x="3648" y="2016"/>
              <a:ext cx="1008" cy="1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Box 23"/>
            <p:cNvSpPr txBox="1">
              <a:spLocks noChangeArrowheads="1"/>
            </p:cNvSpPr>
            <p:nvPr/>
          </p:nvSpPr>
          <p:spPr bwMode="auto">
            <a:xfrm>
              <a:off x="3792" y="2592"/>
              <a:ext cx="384" cy="11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800" b="1">
                  <a:solidFill>
                    <a:srgbClr val="FF0000"/>
                  </a:solidFill>
                </a:rPr>
                <a:t>食物腐败</a:t>
              </a:r>
            </a:p>
          </p:txBody>
        </p:sp>
      </p:grpSp>
      <p:grpSp>
        <p:nvGrpSpPr>
          <p:cNvPr id="3096" name="Group 24"/>
          <p:cNvGrpSpPr>
            <a:grpSpLocks/>
          </p:cNvGrpSpPr>
          <p:nvPr/>
        </p:nvGrpSpPr>
        <p:grpSpPr bwMode="auto">
          <a:xfrm>
            <a:off x="7543800" y="3573463"/>
            <a:ext cx="1600200" cy="3284537"/>
            <a:chOff x="4752" y="1776"/>
            <a:chExt cx="1008" cy="2535"/>
          </a:xfrm>
        </p:grpSpPr>
        <p:pic>
          <p:nvPicPr>
            <p:cNvPr id="13" name="Picture 20" descr="200433195812587"/>
            <p:cNvPicPr>
              <a:picLocks noChangeAspect="1" noChangeArrowheads="1"/>
            </p:cNvPicPr>
            <p:nvPr/>
          </p:nvPicPr>
          <p:blipFill>
            <a:blip r:embed="rId8">
              <a:extLst>
                <a:ext uri="{28A0092B-C50C-407E-A947-70E740481C1C}">
                  <a14:useLocalDpi xmlns:a14="http://schemas.microsoft.com/office/drawing/2010/main" val="0"/>
                </a:ext>
              </a:extLst>
            </a:blip>
            <a:srcRect r="74074" b="27898"/>
            <a:stretch>
              <a:fillRect/>
            </a:stretch>
          </p:blipFill>
          <p:spPr bwMode="auto">
            <a:xfrm>
              <a:off x="4752" y="1776"/>
              <a:ext cx="1008" cy="2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94" name="Text Box 26"/>
            <p:cNvSpPr txBox="1">
              <a:spLocks noChangeArrowheads="1"/>
            </p:cNvSpPr>
            <p:nvPr/>
          </p:nvSpPr>
          <p:spPr bwMode="auto">
            <a:xfrm>
              <a:off x="4896" y="2592"/>
              <a:ext cx="432" cy="1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800" b="1">
                  <a:solidFill>
                    <a:srgbClr val="FF0000"/>
                  </a:solidFill>
                </a:rPr>
                <a:t>塑料的降解</a:t>
              </a:r>
            </a:p>
          </p:txBody>
        </p:sp>
      </p:grpSp>
      <p:sp>
        <p:nvSpPr>
          <p:cNvPr id="3100" name="Text Box 28"/>
          <p:cNvSpPr txBox="1">
            <a:spLocks noChangeArrowheads="1"/>
          </p:cNvSpPr>
          <p:nvPr/>
        </p:nvSpPr>
        <p:spPr bwMode="auto">
          <a:xfrm>
            <a:off x="1317747" y="407158"/>
            <a:ext cx="106680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6600" b="1" dirty="0">
                <a:solidFill>
                  <a:srgbClr val="FF0000"/>
                </a:solidFill>
              </a:rPr>
              <a:t>快</a:t>
            </a:r>
          </a:p>
        </p:txBody>
      </p:sp>
      <p:sp>
        <p:nvSpPr>
          <p:cNvPr id="3101" name="Text Box 29"/>
          <p:cNvSpPr txBox="1">
            <a:spLocks noChangeArrowheads="1"/>
          </p:cNvSpPr>
          <p:nvPr/>
        </p:nvSpPr>
        <p:spPr bwMode="auto">
          <a:xfrm>
            <a:off x="4876800" y="381000"/>
            <a:ext cx="106680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6600" b="1">
                <a:solidFill>
                  <a:srgbClr val="FF0000"/>
                </a:solidFill>
              </a:rPr>
              <a:t>慢</a:t>
            </a:r>
          </a:p>
        </p:txBody>
      </p:sp>
      <p:sp>
        <p:nvSpPr>
          <p:cNvPr id="3102" name="Text Box 30"/>
          <p:cNvSpPr txBox="1">
            <a:spLocks noChangeArrowheads="1"/>
          </p:cNvSpPr>
          <p:nvPr/>
        </p:nvSpPr>
        <p:spPr bwMode="auto">
          <a:xfrm>
            <a:off x="7696200" y="609600"/>
            <a:ext cx="106680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6600" b="1">
                <a:solidFill>
                  <a:srgbClr val="FF0000"/>
                </a:solidFill>
              </a:rPr>
              <a:t>慢</a:t>
            </a:r>
          </a:p>
        </p:txBody>
      </p:sp>
      <p:sp>
        <p:nvSpPr>
          <p:cNvPr id="3106" name="Text Box 34"/>
          <p:cNvSpPr txBox="1">
            <a:spLocks noChangeArrowheads="1"/>
          </p:cNvSpPr>
          <p:nvPr/>
        </p:nvSpPr>
        <p:spPr bwMode="auto">
          <a:xfrm>
            <a:off x="6248400" y="3692137"/>
            <a:ext cx="106680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6600" b="1" dirty="0">
                <a:solidFill>
                  <a:srgbClr val="FF0000"/>
                </a:solidFill>
              </a:rPr>
              <a:t>慢</a:t>
            </a:r>
          </a:p>
        </p:txBody>
      </p:sp>
      <p:sp>
        <p:nvSpPr>
          <p:cNvPr id="3107" name="Text Box 35"/>
          <p:cNvSpPr txBox="1">
            <a:spLocks noChangeArrowheads="1"/>
          </p:cNvSpPr>
          <p:nvPr/>
        </p:nvSpPr>
        <p:spPr bwMode="auto">
          <a:xfrm>
            <a:off x="8077200" y="3657600"/>
            <a:ext cx="106680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6600" b="1">
                <a:solidFill>
                  <a:srgbClr val="FF0000"/>
                </a:solidFill>
              </a:rPr>
              <a:t>慢</a:t>
            </a:r>
          </a:p>
        </p:txBody>
      </p:sp>
      <p:pic>
        <p:nvPicPr>
          <p:cNvPr id="14" name="定向爆破">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9"/>
          <a:stretch>
            <a:fillRect/>
          </a:stretch>
        </p:blipFill>
        <p:spPr>
          <a:xfrm>
            <a:off x="-16112" y="2573740"/>
            <a:ext cx="5350112" cy="4012585"/>
          </a:xfrm>
          <a:prstGeom prst="rect">
            <a:avLst/>
          </a:prstGeom>
        </p:spPr>
      </p:pic>
      <p:sp>
        <p:nvSpPr>
          <p:cNvPr id="3099" name="WordArt 27"/>
          <p:cNvSpPr>
            <a:spLocks noChangeArrowheads="1" noChangeShapeType="1" noTextEdit="1"/>
          </p:cNvSpPr>
          <p:nvPr/>
        </p:nvSpPr>
        <p:spPr bwMode="auto">
          <a:xfrm>
            <a:off x="457200" y="2667000"/>
            <a:ext cx="8458200" cy="762000"/>
          </a:xfrm>
          <a:prstGeom prst="rect">
            <a:avLst/>
          </a:prstGeom>
        </p:spPr>
        <p:txBody>
          <a:bodyPr wrap="none" fromWordArt="1">
            <a:prstTxWarp prst="textPlain">
              <a:avLst>
                <a:gd name="adj" fmla="val 50000"/>
              </a:avLst>
            </a:prstTxWarp>
          </a:bodyPr>
          <a:lstStyle/>
          <a:p>
            <a:pPr algn="ctr"/>
            <a:r>
              <a:rPr lang="zh-CN" altLang="en-US" sz="3600" b="1" kern="10" dirty="0">
                <a:ln w="19050">
                  <a:solidFill>
                    <a:srgbClr val="99CCFF"/>
                  </a:solidFill>
                  <a:round/>
                  <a:headEnd/>
                  <a:tailEnd/>
                </a:ln>
                <a:solidFill>
                  <a:srgbClr val="0066CC"/>
                </a:solidFill>
                <a:effectLst>
                  <a:outerShdw dist="35921" dir="2700000" algn="ctr" rotWithShape="0">
                    <a:srgbClr val="990000"/>
                  </a:outerShdw>
                </a:effectLst>
                <a:latin typeface="宋体" panose="02010600030101010101" pitchFamily="2" charset="-122"/>
              </a:rPr>
              <a:t>这些反应的发生所经历的时间一样吗？</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37" fill="hold" nodeType="clickEffect">
                                  <p:stCondLst>
                                    <p:cond delay="0"/>
                                  </p:stCondLst>
                                  <p:childTnLst>
                                    <p:set>
                                      <p:cBhvr>
                                        <p:cTn id="6" dur="1" fill="hold">
                                          <p:stCondLst>
                                            <p:cond delay="0"/>
                                          </p:stCondLst>
                                        </p:cTn>
                                        <p:tgtEl>
                                          <p:spTgt spid="3075"/>
                                        </p:tgtEl>
                                        <p:attrNameLst>
                                          <p:attrName>style.visibility</p:attrName>
                                        </p:attrNameLst>
                                      </p:cBhvr>
                                      <p:to>
                                        <p:strVal val="visible"/>
                                      </p:to>
                                    </p:set>
                                    <p:animEffect transition="in" filter="barn(outVertical)">
                                      <p:cBhvr>
                                        <p:cTn id="7" dur="500"/>
                                        <p:tgtEl>
                                          <p:spTgt spid="3075"/>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078"/>
                                        </p:tgtEl>
                                        <p:attrNameLst>
                                          <p:attrName>style.visibility</p:attrName>
                                        </p:attrNameLst>
                                      </p:cBhvr>
                                      <p:to>
                                        <p:strVal val="visible"/>
                                      </p:to>
                                    </p:set>
                                    <p:animEffect transition="in" filter="wipe(down)">
                                      <p:cBhvr>
                                        <p:cTn id="10" dur="500"/>
                                        <p:tgtEl>
                                          <p:spTgt spid="3078"/>
                                        </p:tgtEl>
                                      </p:cBhvr>
                                    </p:animEffect>
                                  </p:childTnLst>
                                </p:cTn>
                              </p:par>
                            </p:childTnLst>
                          </p:cTn>
                        </p:par>
                        <p:par>
                          <p:cTn id="11" fill="hold" nodeType="afterGroup">
                            <p:stCondLst>
                              <p:cond delay="500"/>
                            </p:stCondLst>
                            <p:childTnLst>
                              <p:par>
                                <p:cTn id="12" presetID="16" presetClass="entr" presetSubtype="37" fill="hold" nodeType="afterEffect">
                                  <p:stCondLst>
                                    <p:cond delay="0"/>
                                  </p:stCondLst>
                                  <p:childTnLst>
                                    <p:set>
                                      <p:cBhvr>
                                        <p:cTn id="13" dur="1" fill="hold">
                                          <p:stCondLst>
                                            <p:cond delay="0"/>
                                          </p:stCondLst>
                                        </p:cTn>
                                        <p:tgtEl>
                                          <p:spTgt spid="3079"/>
                                        </p:tgtEl>
                                        <p:attrNameLst>
                                          <p:attrName>style.visibility</p:attrName>
                                        </p:attrNameLst>
                                      </p:cBhvr>
                                      <p:to>
                                        <p:strVal val="visible"/>
                                      </p:to>
                                    </p:set>
                                    <p:animEffect transition="in" filter="barn(outVertical)">
                                      <p:cBhvr>
                                        <p:cTn id="14" dur="500"/>
                                        <p:tgtEl>
                                          <p:spTgt spid="3079"/>
                                        </p:tgtEl>
                                      </p:cBhvr>
                                    </p:animEffect>
                                  </p:childTnLst>
                                </p:cTn>
                              </p:par>
                            </p:childTnLst>
                          </p:cTn>
                        </p:par>
                        <p:par>
                          <p:cTn id="15" fill="hold" nodeType="afterGroup">
                            <p:stCondLst>
                              <p:cond delay="1000"/>
                            </p:stCondLst>
                            <p:childTnLst>
                              <p:par>
                                <p:cTn id="16" presetID="16" presetClass="entr" presetSubtype="37" fill="hold" nodeType="afterEffect">
                                  <p:stCondLst>
                                    <p:cond delay="0"/>
                                  </p:stCondLst>
                                  <p:childTnLst>
                                    <p:set>
                                      <p:cBhvr>
                                        <p:cTn id="17" dur="1" fill="hold">
                                          <p:stCondLst>
                                            <p:cond delay="0"/>
                                          </p:stCondLst>
                                        </p:cTn>
                                        <p:tgtEl>
                                          <p:spTgt spid="3093"/>
                                        </p:tgtEl>
                                        <p:attrNameLst>
                                          <p:attrName>style.visibility</p:attrName>
                                        </p:attrNameLst>
                                      </p:cBhvr>
                                      <p:to>
                                        <p:strVal val="visible"/>
                                      </p:to>
                                    </p:set>
                                    <p:animEffect transition="in" filter="barn(outVertical)">
                                      <p:cBhvr>
                                        <p:cTn id="18" dur="500"/>
                                        <p:tgtEl>
                                          <p:spTgt spid="3093"/>
                                        </p:tgtEl>
                                      </p:cBhvr>
                                    </p:animEffect>
                                  </p:childTnLst>
                                </p:cTn>
                              </p:par>
                            </p:childTnLst>
                          </p:cTn>
                        </p:par>
                        <p:par>
                          <p:cTn id="19" fill="hold" nodeType="afterGroup">
                            <p:stCondLst>
                              <p:cond delay="1500"/>
                            </p:stCondLst>
                            <p:childTnLst>
                              <p:par>
                                <p:cTn id="20" presetID="16" presetClass="entr" presetSubtype="37" fill="hold" nodeType="afterEffect">
                                  <p:stCondLst>
                                    <p:cond delay="0"/>
                                  </p:stCondLst>
                                  <p:childTnLst>
                                    <p:set>
                                      <p:cBhvr>
                                        <p:cTn id="21" dur="1" fill="hold">
                                          <p:stCondLst>
                                            <p:cond delay="0"/>
                                          </p:stCondLst>
                                        </p:cTn>
                                        <p:tgtEl>
                                          <p:spTgt spid="3096"/>
                                        </p:tgtEl>
                                        <p:attrNameLst>
                                          <p:attrName>style.visibility</p:attrName>
                                        </p:attrNameLst>
                                      </p:cBhvr>
                                      <p:to>
                                        <p:strVal val="visible"/>
                                      </p:to>
                                    </p:set>
                                    <p:animEffect transition="in" filter="barn(outVertical)">
                                      <p:cBhvr>
                                        <p:cTn id="22" dur="500"/>
                                        <p:tgtEl>
                                          <p:spTgt spid="309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3099"/>
                                        </p:tgtEl>
                                        <p:attrNameLst>
                                          <p:attrName>style.visibility</p:attrName>
                                        </p:attrNameLst>
                                      </p:cBhvr>
                                      <p:to>
                                        <p:strVal val="visible"/>
                                      </p:to>
                                    </p:set>
                                    <p:anim calcmode="lin" valueType="num">
                                      <p:cBhvr additive="base">
                                        <p:cTn id="27" dur="500" fill="hold"/>
                                        <p:tgtEl>
                                          <p:spTgt spid="3099"/>
                                        </p:tgtEl>
                                        <p:attrNameLst>
                                          <p:attrName>ppt_x</p:attrName>
                                        </p:attrNameLst>
                                      </p:cBhvr>
                                      <p:tavLst>
                                        <p:tav tm="0">
                                          <p:val>
                                            <p:strVal val="#ppt_x"/>
                                          </p:val>
                                        </p:tav>
                                        <p:tav tm="100000">
                                          <p:val>
                                            <p:strVal val="#ppt_x"/>
                                          </p:val>
                                        </p:tav>
                                      </p:tavLst>
                                    </p:anim>
                                    <p:anim calcmode="lin" valueType="num">
                                      <p:cBhvr additive="base">
                                        <p:cTn id="28" dur="500" fill="hold"/>
                                        <p:tgtEl>
                                          <p:spTgt spid="3099"/>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3" fill="hold" grpId="0" nodeType="clickEffect">
                                  <p:stCondLst>
                                    <p:cond delay="0"/>
                                  </p:stCondLst>
                                  <p:childTnLst>
                                    <p:set>
                                      <p:cBhvr>
                                        <p:cTn id="32" dur="1" fill="hold">
                                          <p:stCondLst>
                                            <p:cond delay="0"/>
                                          </p:stCondLst>
                                        </p:cTn>
                                        <p:tgtEl>
                                          <p:spTgt spid="3100"/>
                                        </p:tgtEl>
                                        <p:attrNameLst>
                                          <p:attrName>style.visibility</p:attrName>
                                        </p:attrNameLst>
                                      </p:cBhvr>
                                      <p:to>
                                        <p:strVal val="visible"/>
                                      </p:to>
                                    </p:set>
                                    <p:anim calcmode="lin" valueType="num">
                                      <p:cBhvr additive="base">
                                        <p:cTn id="33" dur="500" fill="hold"/>
                                        <p:tgtEl>
                                          <p:spTgt spid="3100"/>
                                        </p:tgtEl>
                                        <p:attrNameLst>
                                          <p:attrName>ppt_x</p:attrName>
                                        </p:attrNameLst>
                                      </p:cBhvr>
                                      <p:tavLst>
                                        <p:tav tm="0">
                                          <p:val>
                                            <p:strVal val="1+#ppt_w/2"/>
                                          </p:val>
                                        </p:tav>
                                        <p:tav tm="100000">
                                          <p:val>
                                            <p:strVal val="#ppt_x"/>
                                          </p:val>
                                        </p:tav>
                                      </p:tavLst>
                                    </p:anim>
                                    <p:anim calcmode="lin" valueType="num">
                                      <p:cBhvr additive="base">
                                        <p:cTn id="34" dur="500" fill="hold"/>
                                        <p:tgtEl>
                                          <p:spTgt spid="3100"/>
                                        </p:tgtEl>
                                        <p:attrNameLst>
                                          <p:attrName>ppt_y</p:attrName>
                                        </p:attrNameLst>
                                      </p:cBhvr>
                                      <p:tavLst>
                                        <p:tav tm="0">
                                          <p:val>
                                            <p:strVal val="0-#ppt_h/2"/>
                                          </p:val>
                                        </p:tav>
                                        <p:tav tm="100000">
                                          <p:val>
                                            <p:strVal val="#ppt_y"/>
                                          </p:val>
                                        </p:tav>
                                      </p:tavLst>
                                    </p:anim>
                                  </p:childTnLst>
                                </p:cTn>
                              </p:par>
                            </p:childTnLst>
                          </p:cTn>
                        </p:par>
                        <p:par>
                          <p:cTn id="35" fill="hold" nodeType="afterGroup">
                            <p:stCondLst>
                              <p:cond delay="500"/>
                            </p:stCondLst>
                            <p:childTnLst>
                              <p:par>
                                <p:cTn id="36" presetID="2" presetClass="entr" presetSubtype="3" fill="hold" grpId="0" nodeType="afterEffect">
                                  <p:stCondLst>
                                    <p:cond delay="0"/>
                                  </p:stCondLst>
                                  <p:childTnLst>
                                    <p:set>
                                      <p:cBhvr>
                                        <p:cTn id="37" dur="1" fill="hold">
                                          <p:stCondLst>
                                            <p:cond delay="0"/>
                                          </p:stCondLst>
                                        </p:cTn>
                                        <p:tgtEl>
                                          <p:spTgt spid="3101"/>
                                        </p:tgtEl>
                                        <p:attrNameLst>
                                          <p:attrName>style.visibility</p:attrName>
                                        </p:attrNameLst>
                                      </p:cBhvr>
                                      <p:to>
                                        <p:strVal val="visible"/>
                                      </p:to>
                                    </p:set>
                                    <p:anim calcmode="lin" valueType="num">
                                      <p:cBhvr additive="base">
                                        <p:cTn id="38" dur="500" fill="hold"/>
                                        <p:tgtEl>
                                          <p:spTgt spid="3101"/>
                                        </p:tgtEl>
                                        <p:attrNameLst>
                                          <p:attrName>ppt_x</p:attrName>
                                        </p:attrNameLst>
                                      </p:cBhvr>
                                      <p:tavLst>
                                        <p:tav tm="0">
                                          <p:val>
                                            <p:strVal val="1+#ppt_w/2"/>
                                          </p:val>
                                        </p:tav>
                                        <p:tav tm="100000">
                                          <p:val>
                                            <p:strVal val="#ppt_x"/>
                                          </p:val>
                                        </p:tav>
                                      </p:tavLst>
                                    </p:anim>
                                    <p:anim calcmode="lin" valueType="num">
                                      <p:cBhvr additive="base">
                                        <p:cTn id="39" dur="500" fill="hold"/>
                                        <p:tgtEl>
                                          <p:spTgt spid="3101"/>
                                        </p:tgtEl>
                                        <p:attrNameLst>
                                          <p:attrName>ppt_y</p:attrName>
                                        </p:attrNameLst>
                                      </p:cBhvr>
                                      <p:tavLst>
                                        <p:tav tm="0">
                                          <p:val>
                                            <p:strVal val="0-#ppt_h/2"/>
                                          </p:val>
                                        </p:tav>
                                        <p:tav tm="100000">
                                          <p:val>
                                            <p:strVal val="#ppt_y"/>
                                          </p:val>
                                        </p:tav>
                                      </p:tavLst>
                                    </p:anim>
                                  </p:childTnLst>
                                </p:cTn>
                              </p:par>
                            </p:childTnLst>
                          </p:cTn>
                        </p:par>
                        <p:par>
                          <p:cTn id="40" fill="hold" nodeType="afterGroup">
                            <p:stCondLst>
                              <p:cond delay="1000"/>
                            </p:stCondLst>
                            <p:childTnLst>
                              <p:par>
                                <p:cTn id="41" presetID="2" presetClass="entr" presetSubtype="3" fill="hold" grpId="0" nodeType="afterEffect">
                                  <p:stCondLst>
                                    <p:cond delay="0"/>
                                  </p:stCondLst>
                                  <p:childTnLst>
                                    <p:set>
                                      <p:cBhvr>
                                        <p:cTn id="42" dur="1" fill="hold">
                                          <p:stCondLst>
                                            <p:cond delay="0"/>
                                          </p:stCondLst>
                                        </p:cTn>
                                        <p:tgtEl>
                                          <p:spTgt spid="3102"/>
                                        </p:tgtEl>
                                        <p:attrNameLst>
                                          <p:attrName>style.visibility</p:attrName>
                                        </p:attrNameLst>
                                      </p:cBhvr>
                                      <p:to>
                                        <p:strVal val="visible"/>
                                      </p:to>
                                    </p:set>
                                    <p:anim calcmode="lin" valueType="num">
                                      <p:cBhvr additive="base">
                                        <p:cTn id="43" dur="500" fill="hold"/>
                                        <p:tgtEl>
                                          <p:spTgt spid="3102"/>
                                        </p:tgtEl>
                                        <p:attrNameLst>
                                          <p:attrName>ppt_x</p:attrName>
                                        </p:attrNameLst>
                                      </p:cBhvr>
                                      <p:tavLst>
                                        <p:tav tm="0">
                                          <p:val>
                                            <p:strVal val="1+#ppt_w/2"/>
                                          </p:val>
                                        </p:tav>
                                        <p:tav tm="100000">
                                          <p:val>
                                            <p:strVal val="#ppt_x"/>
                                          </p:val>
                                        </p:tav>
                                      </p:tavLst>
                                    </p:anim>
                                    <p:anim calcmode="lin" valueType="num">
                                      <p:cBhvr additive="base">
                                        <p:cTn id="44" dur="500" fill="hold"/>
                                        <p:tgtEl>
                                          <p:spTgt spid="3102"/>
                                        </p:tgtEl>
                                        <p:attrNameLst>
                                          <p:attrName>ppt_y</p:attrName>
                                        </p:attrNameLst>
                                      </p:cBhvr>
                                      <p:tavLst>
                                        <p:tav tm="0">
                                          <p:val>
                                            <p:strVal val="0-#ppt_h/2"/>
                                          </p:val>
                                        </p:tav>
                                        <p:tav tm="100000">
                                          <p:val>
                                            <p:strVal val="#ppt_y"/>
                                          </p:val>
                                        </p:tav>
                                      </p:tavLst>
                                    </p:anim>
                                  </p:childTnLst>
                                </p:cTn>
                              </p:par>
                            </p:childTnLst>
                          </p:cTn>
                        </p:par>
                        <p:par>
                          <p:cTn id="45" fill="hold" nodeType="afterGroup">
                            <p:stCondLst>
                              <p:cond delay="1500"/>
                            </p:stCondLst>
                            <p:childTnLst>
                              <p:par>
                                <p:cTn id="46" presetID="2" presetClass="entr" presetSubtype="3" fill="hold" grpId="0" nodeType="afterEffect">
                                  <p:stCondLst>
                                    <p:cond delay="0"/>
                                  </p:stCondLst>
                                  <p:childTnLst>
                                    <p:set>
                                      <p:cBhvr>
                                        <p:cTn id="47" dur="1" fill="hold">
                                          <p:stCondLst>
                                            <p:cond delay="0"/>
                                          </p:stCondLst>
                                        </p:cTn>
                                        <p:tgtEl>
                                          <p:spTgt spid="3106"/>
                                        </p:tgtEl>
                                        <p:attrNameLst>
                                          <p:attrName>style.visibility</p:attrName>
                                        </p:attrNameLst>
                                      </p:cBhvr>
                                      <p:to>
                                        <p:strVal val="visible"/>
                                      </p:to>
                                    </p:set>
                                    <p:anim calcmode="lin" valueType="num">
                                      <p:cBhvr additive="base">
                                        <p:cTn id="48" dur="500" fill="hold"/>
                                        <p:tgtEl>
                                          <p:spTgt spid="3106"/>
                                        </p:tgtEl>
                                        <p:attrNameLst>
                                          <p:attrName>ppt_x</p:attrName>
                                        </p:attrNameLst>
                                      </p:cBhvr>
                                      <p:tavLst>
                                        <p:tav tm="0">
                                          <p:val>
                                            <p:strVal val="1+#ppt_w/2"/>
                                          </p:val>
                                        </p:tav>
                                        <p:tav tm="100000">
                                          <p:val>
                                            <p:strVal val="#ppt_x"/>
                                          </p:val>
                                        </p:tav>
                                      </p:tavLst>
                                    </p:anim>
                                    <p:anim calcmode="lin" valueType="num">
                                      <p:cBhvr additive="base">
                                        <p:cTn id="49" dur="500" fill="hold"/>
                                        <p:tgtEl>
                                          <p:spTgt spid="3106"/>
                                        </p:tgtEl>
                                        <p:attrNameLst>
                                          <p:attrName>ppt_y</p:attrName>
                                        </p:attrNameLst>
                                      </p:cBhvr>
                                      <p:tavLst>
                                        <p:tav tm="0">
                                          <p:val>
                                            <p:strVal val="0-#ppt_h/2"/>
                                          </p:val>
                                        </p:tav>
                                        <p:tav tm="100000">
                                          <p:val>
                                            <p:strVal val="#ppt_y"/>
                                          </p:val>
                                        </p:tav>
                                      </p:tavLst>
                                    </p:anim>
                                  </p:childTnLst>
                                </p:cTn>
                              </p:par>
                            </p:childTnLst>
                          </p:cTn>
                        </p:par>
                        <p:par>
                          <p:cTn id="50" fill="hold" nodeType="afterGroup">
                            <p:stCondLst>
                              <p:cond delay="2000"/>
                            </p:stCondLst>
                            <p:childTnLst>
                              <p:par>
                                <p:cTn id="51" presetID="2" presetClass="entr" presetSubtype="3" fill="hold" grpId="0" nodeType="afterEffect">
                                  <p:stCondLst>
                                    <p:cond delay="0"/>
                                  </p:stCondLst>
                                  <p:childTnLst>
                                    <p:set>
                                      <p:cBhvr>
                                        <p:cTn id="52" dur="1" fill="hold">
                                          <p:stCondLst>
                                            <p:cond delay="0"/>
                                          </p:stCondLst>
                                        </p:cTn>
                                        <p:tgtEl>
                                          <p:spTgt spid="3107"/>
                                        </p:tgtEl>
                                        <p:attrNameLst>
                                          <p:attrName>style.visibility</p:attrName>
                                        </p:attrNameLst>
                                      </p:cBhvr>
                                      <p:to>
                                        <p:strVal val="visible"/>
                                      </p:to>
                                    </p:set>
                                    <p:anim calcmode="lin" valueType="num">
                                      <p:cBhvr additive="base">
                                        <p:cTn id="53" dur="500" fill="hold"/>
                                        <p:tgtEl>
                                          <p:spTgt spid="3107"/>
                                        </p:tgtEl>
                                        <p:attrNameLst>
                                          <p:attrName>ppt_x</p:attrName>
                                        </p:attrNameLst>
                                      </p:cBhvr>
                                      <p:tavLst>
                                        <p:tav tm="0">
                                          <p:val>
                                            <p:strVal val="1+#ppt_w/2"/>
                                          </p:val>
                                        </p:tav>
                                        <p:tav tm="100000">
                                          <p:val>
                                            <p:strVal val="#ppt_x"/>
                                          </p:val>
                                        </p:tav>
                                      </p:tavLst>
                                    </p:anim>
                                    <p:anim calcmode="lin" valueType="num">
                                      <p:cBhvr additive="base">
                                        <p:cTn id="54" dur="500" fill="hold"/>
                                        <p:tgtEl>
                                          <p:spTgt spid="3107"/>
                                        </p:tgtEl>
                                        <p:attrNameLst>
                                          <p:attrName>ppt_y</p:attrName>
                                        </p:attrNameLst>
                                      </p:cBhvr>
                                      <p:tavLst>
                                        <p:tav tm="0">
                                          <p:val>
                                            <p:strVal val="0-#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nodeType="clickEffect">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cBhvr additive="base">
                                        <p:cTn id="59" dur="500" fill="hold"/>
                                        <p:tgtEl>
                                          <p:spTgt spid="14"/>
                                        </p:tgtEl>
                                        <p:attrNameLst>
                                          <p:attrName>ppt_x</p:attrName>
                                        </p:attrNameLst>
                                      </p:cBhvr>
                                      <p:tavLst>
                                        <p:tav tm="0">
                                          <p:val>
                                            <p:strVal val="#ppt_x"/>
                                          </p:val>
                                        </p:tav>
                                        <p:tav tm="100000">
                                          <p:val>
                                            <p:strVal val="#ppt_x"/>
                                          </p:val>
                                        </p:tav>
                                      </p:tavLst>
                                    </p:anim>
                                    <p:anim calcmode="lin" valueType="num">
                                      <p:cBhvr additive="base">
                                        <p:cTn id="6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video>
              <p:cMediaNode vol="80000">
                <p:cTn id="61" fill="hold" display="0">
                  <p:stCondLst>
                    <p:cond delay="indefinite"/>
                  </p:stCondLst>
                </p:cTn>
                <p:tgtEl>
                  <p:spTgt spid="14"/>
                </p:tgtEl>
              </p:cMediaNode>
            </p:video>
          </p:childTnLst>
        </p:cTn>
      </p:par>
    </p:tnLst>
    <p:bldLst>
      <p:bldP spid="3078" grpId="0"/>
      <p:bldP spid="3100" grpId="0"/>
      <p:bldP spid="3101" grpId="0"/>
      <p:bldP spid="3102" grpId="0"/>
      <p:bldP spid="3106" grpId="0"/>
      <p:bldP spid="3107" grpId="0"/>
      <p:bldP spid="309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idx="4294967295"/>
          </p:nvPr>
        </p:nvSpPr>
        <p:spPr>
          <a:xfrm>
            <a:off x="2411413" y="304800"/>
            <a:ext cx="6503987" cy="457200"/>
          </a:xfrm>
        </p:spPr>
        <p:txBody>
          <a:bodyPr/>
          <a:lstStyle/>
          <a:p>
            <a:pPr eaLnBrk="1" hangingPunct="1"/>
            <a:r>
              <a:rPr lang="zh-CN" altLang="en-US" sz="3200" b="1" i="1" smtClean="0"/>
              <a:t>如何定量的描述化学反应的快慢？</a:t>
            </a:r>
          </a:p>
        </p:txBody>
      </p:sp>
      <p:grpSp>
        <p:nvGrpSpPr>
          <p:cNvPr id="5123" name="Group 35"/>
          <p:cNvGrpSpPr>
            <a:grpSpLocks/>
          </p:cNvGrpSpPr>
          <p:nvPr/>
        </p:nvGrpSpPr>
        <p:grpSpPr bwMode="auto">
          <a:xfrm>
            <a:off x="323850" y="333375"/>
            <a:ext cx="2209800" cy="609600"/>
            <a:chOff x="672" y="336"/>
            <a:chExt cx="1056" cy="384"/>
          </a:xfrm>
        </p:grpSpPr>
        <p:sp>
          <p:nvSpPr>
            <p:cNvPr id="2" name="AutoShape 22"/>
            <p:cNvSpPr>
              <a:spLocks noChangeArrowheads="1"/>
            </p:cNvSpPr>
            <p:nvPr/>
          </p:nvSpPr>
          <p:spPr bwMode="auto">
            <a:xfrm>
              <a:off x="672" y="336"/>
              <a:ext cx="1056" cy="384"/>
            </a:xfrm>
            <a:prstGeom prst="roundRect">
              <a:avLst>
                <a:gd name="adj" fmla="val 50000"/>
              </a:avLst>
            </a:prstGeom>
            <a:solidFill>
              <a:schemeClr val="hlink"/>
            </a:soli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zh-CN" sz="1800"/>
            </a:p>
          </p:txBody>
        </p:sp>
        <p:sp>
          <p:nvSpPr>
            <p:cNvPr id="4" name="Text Box 23"/>
            <p:cNvSpPr txBox="1">
              <a:spLocks noChangeArrowheads="1"/>
            </p:cNvSpPr>
            <p:nvPr/>
          </p:nvSpPr>
          <p:spPr bwMode="auto">
            <a:xfrm>
              <a:off x="816" y="336"/>
              <a:ext cx="672"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lang="zh-CN" altLang="en-US" b="1"/>
                <a:t>思考：</a:t>
              </a:r>
            </a:p>
          </p:txBody>
        </p:sp>
      </p:grpSp>
      <p:sp>
        <p:nvSpPr>
          <p:cNvPr id="11304" name="未知"/>
          <p:cNvSpPr>
            <a:spLocks/>
          </p:cNvSpPr>
          <p:nvPr/>
        </p:nvSpPr>
        <p:spPr bwMode="auto">
          <a:xfrm>
            <a:off x="2209800" y="2652713"/>
            <a:ext cx="1582738" cy="1157287"/>
          </a:xfrm>
          <a:custGeom>
            <a:avLst/>
            <a:gdLst/>
            <a:ahLst/>
            <a:cxnLst>
              <a:cxn ang="0">
                <a:pos x="0" y="774"/>
              </a:cxn>
              <a:cxn ang="0">
                <a:pos x="2" y="770"/>
              </a:cxn>
              <a:cxn ang="0">
                <a:pos x="8" y="754"/>
              </a:cxn>
              <a:cxn ang="0">
                <a:pos x="16" y="730"/>
              </a:cxn>
              <a:cxn ang="0">
                <a:pos x="32" y="698"/>
              </a:cxn>
              <a:cxn ang="0">
                <a:pos x="50" y="660"/>
              </a:cxn>
              <a:cxn ang="0">
                <a:pos x="76" y="618"/>
              </a:cxn>
              <a:cxn ang="0">
                <a:pos x="106" y="574"/>
              </a:cxn>
              <a:cxn ang="0">
                <a:pos x="142" y="528"/>
              </a:cxn>
              <a:cxn ang="0">
                <a:pos x="186" y="482"/>
              </a:cxn>
              <a:cxn ang="0">
                <a:pos x="236" y="438"/>
              </a:cxn>
              <a:cxn ang="0">
                <a:pos x="294" y="398"/>
              </a:cxn>
              <a:cxn ang="0">
                <a:pos x="360" y="360"/>
              </a:cxn>
              <a:cxn ang="0">
                <a:pos x="426" y="332"/>
              </a:cxn>
              <a:cxn ang="0">
                <a:pos x="488" y="314"/>
              </a:cxn>
              <a:cxn ang="0">
                <a:pos x="544" y="304"/>
              </a:cxn>
              <a:cxn ang="0">
                <a:pos x="594" y="300"/>
              </a:cxn>
              <a:cxn ang="0">
                <a:pos x="638" y="300"/>
              </a:cxn>
              <a:cxn ang="0">
                <a:pos x="678" y="304"/>
              </a:cxn>
              <a:cxn ang="0">
                <a:pos x="710" y="312"/>
              </a:cxn>
              <a:cxn ang="0">
                <a:pos x="736" y="320"/>
              </a:cxn>
              <a:cxn ang="0">
                <a:pos x="754" y="326"/>
              </a:cxn>
              <a:cxn ang="0">
                <a:pos x="766" y="332"/>
              </a:cxn>
              <a:cxn ang="0">
                <a:pos x="770" y="334"/>
              </a:cxn>
              <a:cxn ang="0">
                <a:pos x="680" y="476"/>
              </a:cxn>
              <a:cxn ang="0">
                <a:pos x="982" y="370"/>
              </a:cxn>
              <a:cxn ang="0">
                <a:pos x="912" y="0"/>
              </a:cxn>
              <a:cxn ang="0">
                <a:pos x="854" y="150"/>
              </a:cxn>
              <a:cxn ang="0">
                <a:pos x="850" y="148"/>
              </a:cxn>
              <a:cxn ang="0">
                <a:pos x="838" y="142"/>
              </a:cxn>
              <a:cxn ang="0">
                <a:pos x="822" y="134"/>
              </a:cxn>
              <a:cxn ang="0">
                <a:pos x="798" y="126"/>
              </a:cxn>
              <a:cxn ang="0">
                <a:pos x="768" y="120"/>
              </a:cxn>
              <a:cxn ang="0">
                <a:pos x="732" y="114"/>
              </a:cxn>
              <a:cxn ang="0">
                <a:pos x="692" y="110"/>
              </a:cxn>
              <a:cxn ang="0">
                <a:pos x="646" y="110"/>
              </a:cxn>
              <a:cxn ang="0">
                <a:pos x="596" y="116"/>
              </a:cxn>
              <a:cxn ang="0">
                <a:pos x="540" y="126"/>
              </a:cxn>
              <a:cxn ang="0">
                <a:pos x="482" y="146"/>
              </a:cxn>
              <a:cxn ang="0">
                <a:pos x="422" y="172"/>
              </a:cxn>
              <a:cxn ang="0">
                <a:pos x="356" y="210"/>
              </a:cxn>
              <a:cxn ang="0">
                <a:pos x="290" y="258"/>
              </a:cxn>
              <a:cxn ang="0">
                <a:pos x="230" y="310"/>
              </a:cxn>
              <a:cxn ang="0">
                <a:pos x="178" y="364"/>
              </a:cxn>
              <a:cxn ang="0">
                <a:pos x="136" y="422"/>
              </a:cxn>
              <a:cxn ang="0">
                <a:pos x="100" y="480"/>
              </a:cxn>
              <a:cxn ang="0">
                <a:pos x="72" y="536"/>
              </a:cxn>
              <a:cxn ang="0">
                <a:pos x="48" y="590"/>
              </a:cxn>
              <a:cxn ang="0">
                <a:pos x="30" y="640"/>
              </a:cxn>
              <a:cxn ang="0">
                <a:pos x="18" y="684"/>
              </a:cxn>
              <a:cxn ang="0">
                <a:pos x="8" y="722"/>
              </a:cxn>
              <a:cxn ang="0">
                <a:pos x="4" y="750"/>
              </a:cxn>
              <a:cxn ang="0">
                <a:pos x="0" y="768"/>
              </a:cxn>
              <a:cxn ang="0">
                <a:pos x="0" y="774"/>
              </a:cxn>
            </a:cxnLst>
            <a:rect l="0" t="0" r="r" b="b"/>
            <a:pathLst>
              <a:path w="982" h="774">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rotWithShape="1">
            <a:gsLst>
              <a:gs pos="0">
                <a:schemeClr val="folHlink">
                  <a:gamma/>
                  <a:tint val="57647"/>
                  <a:invGamma/>
                  <a:alpha val="31999"/>
                </a:schemeClr>
              </a:gs>
              <a:gs pos="100000">
                <a:schemeClr val="folHlink"/>
              </a:gs>
            </a:gsLst>
            <a:lin ang="0" scaled="1"/>
          </a:gradFill>
          <a:ln w="9525">
            <a:noFill/>
            <a:round/>
            <a:headEnd/>
            <a:tailEnd/>
          </a:ln>
        </p:spPr>
        <p:txBody>
          <a:bodyPr/>
          <a:lstStyle/>
          <a:p>
            <a:pPr eaLnBrk="1" hangingPunct="1">
              <a:defRPr/>
            </a:pPr>
            <a:endParaRPr lang="zh-CN" altLang="en-US">
              <a:latin typeface="Arial" charset="0"/>
            </a:endParaRPr>
          </a:p>
        </p:txBody>
      </p:sp>
      <p:grpSp>
        <p:nvGrpSpPr>
          <p:cNvPr id="3" name="Group 51"/>
          <p:cNvGrpSpPr>
            <a:grpSpLocks/>
          </p:cNvGrpSpPr>
          <p:nvPr/>
        </p:nvGrpSpPr>
        <p:grpSpPr bwMode="auto">
          <a:xfrm>
            <a:off x="611188" y="3581400"/>
            <a:ext cx="2284412" cy="3152775"/>
            <a:chOff x="385" y="1866"/>
            <a:chExt cx="1446" cy="2214"/>
          </a:xfrm>
        </p:grpSpPr>
        <p:grpSp>
          <p:nvGrpSpPr>
            <p:cNvPr id="5141" name="Group 43"/>
            <p:cNvGrpSpPr>
              <a:grpSpLocks/>
            </p:cNvGrpSpPr>
            <p:nvPr/>
          </p:nvGrpSpPr>
          <p:grpSpPr bwMode="auto">
            <a:xfrm>
              <a:off x="385" y="1866"/>
              <a:ext cx="1446" cy="2214"/>
              <a:chOff x="385" y="1533"/>
              <a:chExt cx="1446" cy="2214"/>
            </a:xfrm>
          </p:grpSpPr>
          <p:sp>
            <p:nvSpPr>
              <p:cNvPr id="5144" name="AutoShape 44"/>
              <p:cNvSpPr>
                <a:spLocks noChangeArrowheads="1"/>
              </p:cNvSpPr>
              <p:nvPr/>
            </p:nvSpPr>
            <p:spPr bwMode="auto">
              <a:xfrm>
                <a:off x="385" y="1718"/>
                <a:ext cx="1446" cy="2029"/>
              </a:xfrm>
              <a:prstGeom prst="roundRect">
                <a:avLst>
                  <a:gd name="adj" fmla="val 4690"/>
                </a:avLst>
              </a:prstGeom>
              <a:noFill/>
              <a:ln w="57150">
                <a:solidFill>
                  <a:schemeClr val="folHlink"/>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zh-CN" sz="1800"/>
              </a:p>
            </p:txBody>
          </p:sp>
          <p:sp>
            <p:nvSpPr>
              <p:cNvPr id="11309" name="AutoShape 45"/>
              <p:cNvSpPr>
                <a:spLocks noChangeArrowheads="1"/>
              </p:cNvSpPr>
              <p:nvPr/>
            </p:nvSpPr>
            <p:spPr bwMode="auto">
              <a:xfrm>
                <a:off x="511" y="1533"/>
                <a:ext cx="1176" cy="363"/>
              </a:xfrm>
              <a:prstGeom prst="roundRect">
                <a:avLst>
                  <a:gd name="adj" fmla="val 50000"/>
                </a:avLst>
              </a:prstGeom>
              <a:gradFill rotWithShape="1">
                <a:gsLst>
                  <a:gs pos="0">
                    <a:schemeClr val="folHlink">
                      <a:gamma/>
                      <a:shade val="38824"/>
                      <a:invGamma/>
                    </a:schemeClr>
                  </a:gs>
                  <a:gs pos="50000">
                    <a:schemeClr val="folHlink"/>
                  </a:gs>
                  <a:gs pos="100000">
                    <a:schemeClr val="folHlink">
                      <a:gamma/>
                      <a:shade val="38824"/>
                      <a:invGamma/>
                    </a:schemeClr>
                  </a:gs>
                </a:gsLst>
                <a:lin ang="5400000" scaled="1"/>
              </a:gradFill>
              <a:ln w="9525">
                <a:noFill/>
                <a:round/>
                <a:headEnd/>
                <a:tailEnd/>
              </a:ln>
              <a:effectLst/>
            </p:spPr>
            <p:txBody>
              <a:bodyPr wrap="none" anchor="ctr"/>
              <a:lstStyle/>
              <a:p>
                <a:pPr eaLnBrk="1" hangingPunct="1">
                  <a:defRPr/>
                </a:pPr>
                <a:endParaRPr lang="zh-CN" altLang="en-US">
                  <a:latin typeface="Arial" charset="0"/>
                </a:endParaRPr>
              </a:p>
            </p:txBody>
          </p:sp>
        </p:grpSp>
        <p:sp>
          <p:nvSpPr>
            <p:cNvPr id="5142" name="Text Box 46"/>
            <p:cNvSpPr txBox="1">
              <a:spLocks noChangeArrowheads="1"/>
            </p:cNvSpPr>
            <p:nvPr/>
          </p:nvSpPr>
          <p:spPr bwMode="auto">
            <a:xfrm>
              <a:off x="657" y="1903"/>
              <a:ext cx="739" cy="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a:spcBef>
                  <a:spcPct val="0"/>
                </a:spcBef>
                <a:buFontTx/>
                <a:buNone/>
              </a:pPr>
              <a:r>
                <a:rPr lang="zh-CN" altLang="en-US" sz="2400" b="1">
                  <a:ea typeface="楷体_GB2312" pitchFamily="49" charset="-122"/>
                </a:rPr>
                <a:t>问题一</a:t>
              </a:r>
              <a:r>
                <a:rPr lang="zh-CN" altLang="en-US" sz="2400" b="1"/>
                <a:t> </a:t>
              </a:r>
            </a:p>
          </p:txBody>
        </p:sp>
        <p:sp>
          <p:nvSpPr>
            <p:cNvPr id="5143" name="Text Box 47"/>
            <p:cNvSpPr txBox="1">
              <a:spLocks noChangeArrowheads="1"/>
            </p:cNvSpPr>
            <p:nvPr/>
          </p:nvSpPr>
          <p:spPr bwMode="auto">
            <a:xfrm>
              <a:off x="476" y="2358"/>
              <a:ext cx="1270" cy="17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nSpc>
                  <a:spcPct val="110000"/>
                </a:lnSpc>
                <a:spcBef>
                  <a:spcPct val="0"/>
                </a:spcBef>
                <a:buFontTx/>
                <a:buNone/>
              </a:pPr>
              <a:r>
                <a:rPr lang="zh-CN" altLang="en-US" sz="2800" b="1" dirty="0">
                  <a:ea typeface="楷体_GB2312" pitchFamily="49" charset="-122"/>
                </a:rPr>
                <a:t>物理学中用什么方式来定量表示物体运动的快慢？</a:t>
              </a:r>
              <a:r>
                <a:rPr lang="zh-CN" altLang="en-US" sz="2800" dirty="0"/>
                <a:t> </a:t>
              </a:r>
            </a:p>
          </p:txBody>
        </p:sp>
      </p:grpSp>
      <p:grpSp>
        <p:nvGrpSpPr>
          <p:cNvPr id="5" name="Group 54"/>
          <p:cNvGrpSpPr>
            <a:grpSpLocks/>
          </p:cNvGrpSpPr>
          <p:nvPr/>
        </p:nvGrpSpPr>
        <p:grpSpPr bwMode="auto">
          <a:xfrm>
            <a:off x="6477000" y="3352800"/>
            <a:ext cx="2295525" cy="3124200"/>
            <a:chOff x="3742" y="1314"/>
            <a:chExt cx="1446" cy="2068"/>
          </a:xfrm>
        </p:grpSpPr>
        <p:sp>
          <p:nvSpPr>
            <p:cNvPr id="11303" name="AutoShape 39"/>
            <p:cNvSpPr>
              <a:spLocks noChangeArrowheads="1"/>
            </p:cNvSpPr>
            <p:nvPr/>
          </p:nvSpPr>
          <p:spPr bwMode="auto">
            <a:xfrm>
              <a:off x="3878" y="1314"/>
              <a:ext cx="1174" cy="363"/>
            </a:xfrm>
            <a:prstGeom prst="roundRect">
              <a:avLst>
                <a:gd name="adj" fmla="val 50000"/>
              </a:avLst>
            </a:prstGeom>
            <a:gradFill rotWithShape="1">
              <a:gsLst>
                <a:gs pos="0">
                  <a:schemeClr val="hlink">
                    <a:gamma/>
                    <a:shade val="46275"/>
                    <a:invGamma/>
                  </a:schemeClr>
                </a:gs>
                <a:gs pos="50000">
                  <a:schemeClr val="hlink"/>
                </a:gs>
                <a:gs pos="100000">
                  <a:schemeClr val="hlink">
                    <a:gamma/>
                    <a:shade val="46275"/>
                    <a:invGamma/>
                  </a:schemeClr>
                </a:gs>
              </a:gsLst>
              <a:lin ang="5400000" scaled="1"/>
            </a:gradFill>
            <a:ln w="9525">
              <a:noFill/>
              <a:round/>
              <a:headEnd/>
              <a:tailEnd/>
            </a:ln>
            <a:effectLst/>
          </p:spPr>
          <p:txBody>
            <a:bodyPr wrap="none" anchor="ctr"/>
            <a:lstStyle/>
            <a:p>
              <a:pPr eaLnBrk="1" hangingPunct="1">
                <a:defRPr/>
              </a:pPr>
              <a:endParaRPr lang="zh-CN" altLang="en-US">
                <a:latin typeface="Arial" charset="0"/>
              </a:endParaRPr>
            </a:p>
          </p:txBody>
        </p:sp>
        <p:grpSp>
          <p:nvGrpSpPr>
            <p:cNvPr id="5137" name="Group 53"/>
            <p:cNvGrpSpPr>
              <a:grpSpLocks/>
            </p:cNvGrpSpPr>
            <p:nvPr/>
          </p:nvGrpSpPr>
          <p:grpSpPr bwMode="auto">
            <a:xfrm>
              <a:off x="3742" y="1359"/>
              <a:ext cx="1446" cy="2023"/>
              <a:chOff x="3742" y="1359"/>
              <a:chExt cx="1446" cy="2023"/>
            </a:xfrm>
          </p:grpSpPr>
          <p:sp>
            <p:nvSpPr>
              <p:cNvPr id="5138" name="AutoShape 38"/>
              <p:cNvSpPr>
                <a:spLocks noChangeArrowheads="1"/>
              </p:cNvSpPr>
              <p:nvPr/>
            </p:nvSpPr>
            <p:spPr bwMode="auto">
              <a:xfrm>
                <a:off x="3742" y="1495"/>
                <a:ext cx="1446" cy="1887"/>
              </a:xfrm>
              <a:prstGeom prst="roundRect">
                <a:avLst>
                  <a:gd name="adj" fmla="val 4690"/>
                </a:avLst>
              </a:prstGeom>
              <a:noFill/>
              <a:ln w="57150">
                <a:solidFill>
                  <a:schemeClr val="hlink"/>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zh-CN" sz="1800"/>
              </a:p>
            </p:txBody>
          </p:sp>
          <p:sp>
            <p:nvSpPr>
              <p:cNvPr id="5139" name="Text Box 42"/>
              <p:cNvSpPr txBox="1">
                <a:spLocks noChangeArrowheads="1"/>
              </p:cNvSpPr>
              <p:nvPr/>
            </p:nvSpPr>
            <p:spPr bwMode="auto">
              <a:xfrm>
                <a:off x="4059" y="1359"/>
                <a:ext cx="804" cy="3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a:spcBef>
                    <a:spcPct val="0"/>
                  </a:spcBef>
                  <a:buFontTx/>
                  <a:buNone/>
                </a:pPr>
                <a:r>
                  <a:rPr lang="zh-CN" altLang="en-US" sz="2400" b="1">
                    <a:ea typeface="楷体_GB2312" pitchFamily="49" charset="-122"/>
                  </a:rPr>
                  <a:t>问题二</a:t>
                </a:r>
              </a:p>
            </p:txBody>
          </p:sp>
          <p:sp>
            <p:nvSpPr>
              <p:cNvPr id="5140" name="Text Box 49"/>
              <p:cNvSpPr txBox="1">
                <a:spLocks noChangeArrowheads="1"/>
              </p:cNvSpPr>
              <p:nvPr/>
            </p:nvSpPr>
            <p:spPr bwMode="auto">
              <a:xfrm>
                <a:off x="3833" y="1903"/>
                <a:ext cx="1270" cy="14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nSpc>
                    <a:spcPct val="120000"/>
                  </a:lnSpc>
                  <a:spcBef>
                    <a:spcPct val="0"/>
                  </a:spcBef>
                  <a:buFontTx/>
                  <a:buNone/>
                </a:pPr>
                <a:r>
                  <a:rPr lang="en-US" altLang="zh-CN" sz="2800">
                    <a:solidFill>
                      <a:srgbClr val="FF9900"/>
                    </a:solidFill>
                  </a:rPr>
                  <a:t>    </a:t>
                </a:r>
                <a:r>
                  <a:rPr lang="zh-CN" altLang="en-US" sz="2800" b="1">
                    <a:solidFill>
                      <a:srgbClr val="000099"/>
                    </a:solidFill>
                    <a:ea typeface="楷体_GB2312" pitchFamily="49" charset="-122"/>
                  </a:rPr>
                  <a:t>化学反应过程中哪些量发生了变化？</a:t>
                </a:r>
              </a:p>
            </p:txBody>
          </p:sp>
        </p:grpSp>
      </p:grpSp>
      <p:sp>
        <p:nvSpPr>
          <p:cNvPr id="11314" name="未知"/>
          <p:cNvSpPr>
            <a:spLocks/>
          </p:cNvSpPr>
          <p:nvPr/>
        </p:nvSpPr>
        <p:spPr bwMode="auto">
          <a:xfrm>
            <a:off x="5029200" y="2895600"/>
            <a:ext cx="1466850" cy="1155700"/>
          </a:xfrm>
          <a:custGeom>
            <a:avLst/>
            <a:gdLst/>
            <a:ahLst/>
            <a:cxnLst>
              <a:cxn ang="0">
                <a:pos x="0" y="774"/>
              </a:cxn>
              <a:cxn ang="0">
                <a:pos x="2" y="770"/>
              </a:cxn>
              <a:cxn ang="0">
                <a:pos x="8" y="754"/>
              </a:cxn>
              <a:cxn ang="0">
                <a:pos x="16" y="730"/>
              </a:cxn>
              <a:cxn ang="0">
                <a:pos x="32" y="698"/>
              </a:cxn>
              <a:cxn ang="0">
                <a:pos x="50" y="660"/>
              </a:cxn>
              <a:cxn ang="0">
                <a:pos x="76" y="618"/>
              </a:cxn>
              <a:cxn ang="0">
                <a:pos x="106" y="574"/>
              </a:cxn>
              <a:cxn ang="0">
                <a:pos x="142" y="528"/>
              </a:cxn>
              <a:cxn ang="0">
                <a:pos x="186" y="482"/>
              </a:cxn>
              <a:cxn ang="0">
                <a:pos x="236" y="438"/>
              </a:cxn>
              <a:cxn ang="0">
                <a:pos x="294" y="398"/>
              </a:cxn>
              <a:cxn ang="0">
                <a:pos x="360" y="360"/>
              </a:cxn>
              <a:cxn ang="0">
                <a:pos x="426" y="332"/>
              </a:cxn>
              <a:cxn ang="0">
                <a:pos x="488" y="314"/>
              </a:cxn>
              <a:cxn ang="0">
                <a:pos x="544" y="304"/>
              </a:cxn>
              <a:cxn ang="0">
                <a:pos x="594" y="300"/>
              </a:cxn>
              <a:cxn ang="0">
                <a:pos x="638" y="300"/>
              </a:cxn>
              <a:cxn ang="0">
                <a:pos x="678" y="304"/>
              </a:cxn>
              <a:cxn ang="0">
                <a:pos x="710" y="312"/>
              </a:cxn>
              <a:cxn ang="0">
                <a:pos x="736" y="320"/>
              </a:cxn>
              <a:cxn ang="0">
                <a:pos x="754" y="326"/>
              </a:cxn>
              <a:cxn ang="0">
                <a:pos x="766" y="332"/>
              </a:cxn>
              <a:cxn ang="0">
                <a:pos x="770" y="334"/>
              </a:cxn>
              <a:cxn ang="0">
                <a:pos x="680" y="476"/>
              </a:cxn>
              <a:cxn ang="0">
                <a:pos x="982" y="370"/>
              </a:cxn>
              <a:cxn ang="0">
                <a:pos x="912" y="0"/>
              </a:cxn>
              <a:cxn ang="0">
                <a:pos x="854" y="150"/>
              </a:cxn>
              <a:cxn ang="0">
                <a:pos x="850" y="148"/>
              </a:cxn>
              <a:cxn ang="0">
                <a:pos x="838" y="142"/>
              </a:cxn>
              <a:cxn ang="0">
                <a:pos x="822" y="134"/>
              </a:cxn>
              <a:cxn ang="0">
                <a:pos x="798" y="126"/>
              </a:cxn>
              <a:cxn ang="0">
                <a:pos x="768" y="120"/>
              </a:cxn>
              <a:cxn ang="0">
                <a:pos x="732" y="114"/>
              </a:cxn>
              <a:cxn ang="0">
                <a:pos x="692" y="110"/>
              </a:cxn>
              <a:cxn ang="0">
                <a:pos x="646" y="110"/>
              </a:cxn>
              <a:cxn ang="0">
                <a:pos x="596" y="116"/>
              </a:cxn>
              <a:cxn ang="0">
                <a:pos x="540" y="126"/>
              </a:cxn>
              <a:cxn ang="0">
                <a:pos x="482" y="146"/>
              </a:cxn>
              <a:cxn ang="0">
                <a:pos x="422" y="172"/>
              </a:cxn>
              <a:cxn ang="0">
                <a:pos x="356" y="210"/>
              </a:cxn>
              <a:cxn ang="0">
                <a:pos x="290" y="258"/>
              </a:cxn>
              <a:cxn ang="0">
                <a:pos x="230" y="310"/>
              </a:cxn>
              <a:cxn ang="0">
                <a:pos x="178" y="364"/>
              </a:cxn>
              <a:cxn ang="0">
                <a:pos x="136" y="422"/>
              </a:cxn>
              <a:cxn ang="0">
                <a:pos x="100" y="480"/>
              </a:cxn>
              <a:cxn ang="0">
                <a:pos x="72" y="536"/>
              </a:cxn>
              <a:cxn ang="0">
                <a:pos x="48" y="590"/>
              </a:cxn>
              <a:cxn ang="0">
                <a:pos x="30" y="640"/>
              </a:cxn>
              <a:cxn ang="0">
                <a:pos x="18" y="684"/>
              </a:cxn>
              <a:cxn ang="0">
                <a:pos x="8" y="722"/>
              </a:cxn>
              <a:cxn ang="0">
                <a:pos x="4" y="750"/>
              </a:cxn>
              <a:cxn ang="0">
                <a:pos x="0" y="768"/>
              </a:cxn>
              <a:cxn ang="0">
                <a:pos x="0" y="774"/>
              </a:cxn>
            </a:cxnLst>
            <a:rect l="0" t="0" r="r" b="b"/>
            <a:pathLst>
              <a:path w="982" h="774">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rotWithShape="1">
            <a:gsLst>
              <a:gs pos="0">
                <a:schemeClr val="hlink">
                  <a:gamma/>
                  <a:tint val="90980"/>
                  <a:invGamma/>
                  <a:alpha val="31999"/>
                </a:schemeClr>
              </a:gs>
              <a:gs pos="100000">
                <a:schemeClr val="hlink"/>
              </a:gs>
            </a:gsLst>
            <a:lin ang="0" scaled="1"/>
          </a:gradFill>
          <a:ln w="9525">
            <a:noFill/>
            <a:round/>
            <a:headEnd/>
            <a:tailEnd/>
          </a:ln>
        </p:spPr>
        <p:txBody>
          <a:bodyPr/>
          <a:lstStyle/>
          <a:p>
            <a:pPr eaLnBrk="1" hangingPunct="1">
              <a:defRPr/>
            </a:pPr>
            <a:endParaRPr lang="zh-CN" altLang="en-US">
              <a:latin typeface="Arial" charset="0"/>
            </a:endParaRPr>
          </a:p>
        </p:txBody>
      </p:sp>
      <p:grpSp>
        <p:nvGrpSpPr>
          <p:cNvPr id="7" name="Group 60"/>
          <p:cNvGrpSpPr>
            <a:grpSpLocks/>
          </p:cNvGrpSpPr>
          <p:nvPr/>
        </p:nvGrpSpPr>
        <p:grpSpPr bwMode="auto">
          <a:xfrm>
            <a:off x="3429000" y="4438650"/>
            <a:ext cx="1995488" cy="1047750"/>
            <a:chOff x="2112" y="3660"/>
            <a:chExt cx="1257" cy="660"/>
          </a:xfrm>
        </p:grpSpPr>
        <p:sp>
          <p:nvSpPr>
            <p:cNvPr id="5132" name="Text Box 56"/>
            <p:cNvSpPr txBox="1">
              <a:spLocks noChangeArrowheads="1"/>
            </p:cNvSpPr>
            <p:nvPr/>
          </p:nvSpPr>
          <p:spPr bwMode="auto">
            <a:xfrm>
              <a:off x="2112" y="3816"/>
              <a:ext cx="684"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kumimoji="1" lang="en-US" altLang="zh-CN" b="1">
                  <a:solidFill>
                    <a:srgbClr val="FF0000"/>
                  </a:solidFill>
                  <a:latin typeface="Monotype Corsiva" panose="03010101010201010101" pitchFamily="66" charset="0"/>
                  <a:ea typeface="MingLiU" panose="02020509000000000000" pitchFamily="49" charset="-120"/>
                </a:rPr>
                <a:t>v</a:t>
              </a:r>
              <a:r>
                <a:rPr kumimoji="1" lang="zh-CN" altLang="en-US" b="1">
                  <a:solidFill>
                    <a:srgbClr val="FF0000"/>
                  </a:solidFill>
                  <a:latin typeface="隶书" panose="02010509060101010101" pitchFamily="49" charset="-122"/>
                  <a:ea typeface="隶书" panose="02010509060101010101" pitchFamily="49" charset="-122"/>
                </a:rPr>
                <a:t>＝</a:t>
              </a:r>
            </a:p>
          </p:txBody>
        </p:sp>
        <p:sp>
          <p:nvSpPr>
            <p:cNvPr id="5133" name="Line 57"/>
            <p:cNvSpPr>
              <a:spLocks noChangeShapeType="1"/>
            </p:cNvSpPr>
            <p:nvPr/>
          </p:nvSpPr>
          <p:spPr bwMode="auto">
            <a:xfrm>
              <a:off x="2592" y="4032"/>
              <a:ext cx="777" cy="0"/>
            </a:xfrm>
            <a:prstGeom prst="line">
              <a:avLst/>
            </a:prstGeom>
            <a:noFill/>
            <a:ln w="38100" cap="sq">
              <a:solidFill>
                <a:srgbClr val="FF0000"/>
              </a:solidFill>
              <a:round/>
              <a:headEnd type="none" w="sm" len="sm"/>
              <a:tailEnd type="none" w="sm" len="sm"/>
            </a:ln>
            <a:extLst>
              <a:ext uri="{909E8E84-426E-40DD-AFC4-6F175D3DCCD1}">
                <a14:hiddenFill xmlns:a14="http://schemas.microsoft.com/office/drawing/2010/main">
                  <a:noFill/>
                </a14:hiddenFill>
              </a:ext>
            </a:extLst>
          </p:spPr>
          <p:txBody>
            <a:bodyPr wrap="none"/>
            <a:lstStyle/>
            <a:p>
              <a:endParaRPr lang="zh-CN" altLang="en-US"/>
            </a:p>
          </p:txBody>
        </p:sp>
        <p:sp>
          <p:nvSpPr>
            <p:cNvPr id="5134" name="Text Box 58"/>
            <p:cNvSpPr txBox="1">
              <a:spLocks noChangeArrowheads="1"/>
            </p:cNvSpPr>
            <p:nvPr/>
          </p:nvSpPr>
          <p:spPr bwMode="auto">
            <a:xfrm>
              <a:off x="2760" y="3660"/>
              <a:ext cx="404"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kumimoji="1" lang="en-US" altLang="zh-CN" sz="2000" b="1">
                  <a:solidFill>
                    <a:srgbClr val="FF0000"/>
                  </a:solidFill>
                  <a:latin typeface="隶书" panose="02010509060101010101" pitchFamily="49" charset="-122"/>
                  <a:ea typeface="隶书" panose="02010509060101010101" pitchFamily="49" charset="-122"/>
                </a:rPr>
                <a:t>△</a:t>
              </a:r>
              <a:r>
                <a:rPr kumimoji="1" lang="en-US" altLang="zh-CN" b="1">
                  <a:solidFill>
                    <a:srgbClr val="FF0000"/>
                  </a:solidFill>
                  <a:latin typeface="隶书" panose="02010509060101010101" pitchFamily="49" charset="-122"/>
                  <a:ea typeface="隶书" panose="02010509060101010101" pitchFamily="49" charset="-122"/>
                </a:rPr>
                <a:t>S</a:t>
              </a:r>
              <a:endParaRPr lang="en-US" altLang="zh-CN" sz="2800" b="1">
                <a:solidFill>
                  <a:srgbClr val="FF0000"/>
                </a:solidFill>
              </a:endParaRPr>
            </a:p>
          </p:txBody>
        </p:sp>
        <p:sp>
          <p:nvSpPr>
            <p:cNvPr id="5135" name="Text Box 59"/>
            <p:cNvSpPr txBox="1">
              <a:spLocks noChangeArrowheads="1"/>
            </p:cNvSpPr>
            <p:nvPr/>
          </p:nvSpPr>
          <p:spPr bwMode="auto">
            <a:xfrm>
              <a:off x="2736" y="3956"/>
              <a:ext cx="479" cy="3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kumimoji="1" lang="en-US" altLang="zh-CN" sz="2000" b="1">
                  <a:solidFill>
                    <a:srgbClr val="FF0000"/>
                  </a:solidFill>
                  <a:latin typeface="Times New Roman" panose="02020603050405020304" pitchFamily="18" charset="0"/>
                  <a:ea typeface="隶书" panose="02010509060101010101" pitchFamily="49" charset="-122"/>
                </a:rPr>
                <a:t>△</a:t>
              </a:r>
              <a:r>
                <a:rPr kumimoji="1" lang="en-US" altLang="zh-CN" b="1">
                  <a:solidFill>
                    <a:srgbClr val="FF0000"/>
                  </a:solidFill>
                  <a:latin typeface="隶书" panose="02010509060101010101" pitchFamily="49" charset="-122"/>
                  <a:ea typeface="隶书" panose="02010509060101010101" pitchFamily="49" charset="-122"/>
                </a:rPr>
                <a:t>t</a:t>
              </a:r>
            </a:p>
          </p:txBody>
        </p:sp>
      </p:grpSp>
      <p:pic>
        <p:nvPicPr>
          <p:cNvPr id="11325" name="Picture 61" descr="问"/>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886200" y="4191000"/>
            <a:ext cx="15240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46" name="AutoShape 26"/>
          <p:cNvSpPr>
            <a:spLocks noChangeArrowheads="1"/>
          </p:cNvSpPr>
          <p:nvPr/>
        </p:nvSpPr>
        <p:spPr bwMode="auto">
          <a:xfrm>
            <a:off x="0" y="1371600"/>
            <a:ext cx="4572000" cy="1219200"/>
          </a:xfrm>
          <a:prstGeom prst="roundRect">
            <a:avLst>
              <a:gd name="adj" fmla="val 16667"/>
            </a:avLst>
          </a:prstGeom>
          <a:gradFill rotWithShape="1">
            <a:gsLst>
              <a:gs pos="0">
                <a:schemeClr val="tx1"/>
              </a:gs>
              <a:gs pos="100000">
                <a:srgbClr val="FF9900"/>
              </a:gs>
            </a:gsLst>
            <a:path path="shape">
              <a:fillToRect l="50000" t="50000" r="50000" b="50000"/>
            </a:path>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endParaRPr lang="en-US" altLang="zh-CN" sz="2800" b="1">
              <a:solidFill>
                <a:srgbClr val="000000"/>
              </a:solidFill>
              <a:ea typeface="楷体_GB2312" pitchFamily="49" charset="-122"/>
            </a:endParaRPr>
          </a:p>
          <a:p>
            <a:pPr algn="ctr" eaLnBrk="1" hangingPunct="1">
              <a:spcBef>
                <a:spcPct val="50000"/>
              </a:spcBef>
            </a:pPr>
            <a:r>
              <a:rPr lang="zh-CN" altLang="en-US" sz="2800" b="1">
                <a:solidFill>
                  <a:srgbClr val="000000"/>
                </a:solidFill>
                <a:ea typeface="楷体_GB2312" pitchFamily="49" charset="-122"/>
              </a:rPr>
              <a:t>在已有知识里面，有没有</a:t>
            </a:r>
          </a:p>
          <a:p>
            <a:pPr algn="ctr" eaLnBrk="1" hangingPunct="1">
              <a:spcBef>
                <a:spcPct val="50000"/>
              </a:spcBef>
            </a:pPr>
            <a:r>
              <a:rPr lang="zh-CN" altLang="en-US" sz="2800" b="1">
                <a:solidFill>
                  <a:srgbClr val="000000"/>
                </a:solidFill>
                <a:ea typeface="楷体_GB2312" pitchFamily="49" charset="-122"/>
              </a:rPr>
              <a:t>表示“快慢”的物理量？</a:t>
            </a:r>
          </a:p>
          <a:p>
            <a:pPr algn="ctr" eaLnBrk="1" hangingPunct="1"/>
            <a:endParaRPr lang="en-US" altLang="zh-CN" sz="2800" b="1">
              <a:solidFill>
                <a:srgbClr val="000000"/>
              </a:solidFill>
              <a:ea typeface="楷体_GB2312" pitchFamily="49" charset="-122"/>
            </a:endParaRPr>
          </a:p>
        </p:txBody>
      </p:sp>
      <p:sp>
        <p:nvSpPr>
          <p:cNvPr id="5147" name="AutoShape 27"/>
          <p:cNvSpPr>
            <a:spLocks noChangeArrowheads="1"/>
          </p:cNvSpPr>
          <p:nvPr/>
        </p:nvSpPr>
        <p:spPr bwMode="auto">
          <a:xfrm>
            <a:off x="228600" y="1143000"/>
            <a:ext cx="1676400" cy="1219200"/>
          </a:xfrm>
          <a:prstGeom prst="roundRect">
            <a:avLst>
              <a:gd name="adj" fmla="val 16667"/>
            </a:avLst>
          </a:prstGeom>
          <a:gradFill rotWithShape="1">
            <a:gsLst>
              <a:gs pos="0">
                <a:schemeClr val="tx1"/>
              </a:gs>
              <a:gs pos="100000">
                <a:srgbClr val="FF9900"/>
              </a:gs>
            </a:gsLst>
            <a:path path="shape">
              <a:fillToRect l="50000" t="50000" r="50000" b="50000"/>
            </a:path>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5400" b="1" dirty="0">
                <a:solidFill>
                  <a:srgbClr val="FF0000"/>
                </a:solidFill>
                <a:ea typeface="楷体_GB2312" pitchFamily="49" charset="-122"/>
              </a:rPr>
              <a:t>速率</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146"/>
                                        </p:tgtEl>
                                        <p:attrNameLst>
                                          <p:attrName>style.visibility</p:attrName>
                                        </p:attrNameLst>
                                      </p:cBhvr>
                                      <p:to>
                                        <p:strVal val="visible"/>
                                      </p:to>
                                    </p:set>
                                    <p:animEffect transition="in" filter="circle(in)">
                                      <p:cBhvr>
                                        <p:cTn id="7" dur="2000"/>
                                        <p:tgtEl>
                                          <p:spTgt spid="514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4" presetClass="entr" presetSubtype="16" fill="hold" nodeType="clickEffect">
                                  <p:stCondLst>
                                    <p:cond delay="0"/>
                                  </p:stCondLst>
                                  <p:childTnLst>
                                    <p:set>
                                      <p:cBhvr>
                                        <p:cTn id="17" dur="1" fill="hold">
                                          <p:stCondLst>
                                            <p:cond delay="0"/>
                                          </p:stCondLst>
                                        </p:cTn>
                                        <p:tgtEl>
                                          <p:spTgt spid="11304"/>
                                        </p:tgtEl>
                                        <p:attrNameLst>
                                          <p:attrName>style.visibility</p:attrName>
                                        </p:attrNameLst>
                                      </p:cBhvr>
                                      <p:to>
                                        <p:strVal val="visible"/>
                                      </p:to>
                                    </p:set>
                                    <p:animEffect transition="in" filter="box(in)">
                                      <p:cBhvr>
                                        <p:cTn id="18" dur="500"/>
                                        <p:tgtEl>
                                          <p:spTgt spid="11304"/>
                                        </p:tgtEl>
                                      </p:cBhvr>
                                    </p:animEffect>
                                  </p:childTnLst>
                                </p:cTn>
                              </p:par>
                            </p:childTnLst>
                          </p:cTn>
                        </p:par>
                        <p:par>
                          <p:cTn id="19" fill="hold" nodeType="afterGroup">
                            <p:stCondLst>
                              <p:cond delay="500"/>
                            </p:stCondLst>
                            <p:childTnLst>
                              <p:par>
                                <p:cTn id="20" presetID="3" presetClass="entr" presetSubtype="10" fill="hold"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horizontal)">
                                      <p:cBhvr>
                                        <p:cTn id="22" dur="500"/>
                                        <p:tgtEl>
                                          <p:spTgt spid="7"/>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49" presetClass="entr" presetSubtype="0" decel="10000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 calcmode="lin" valueType="num">
                                      <p:cBhvr>
                                        <p:cTn id="29" dur="500" fill="hold"/>
                                        <p:tgtEl>
                                          <p:spTgt spid="5"/>
                                        </p:tgtEl>
                                        <p:attrNameLst>
                                          <p:attrName>style.rotation</p:attrName>
                                        </p:attrNameLst>
                                      </p:cBhvr>
                                      <p:tavLst>
                                        <p:tav tm="0">
                                          <p:val>
                                            <p:fltVal val="360"/>
                                          </p:val>
                                        </p:tav>
                                        <p:tav tm="100000">
                                          <p:val>
                                            <p:fltVal val="0"/>
                                          </p:val>
                                        </p:tav>
                                      </p:tavLst>
                                    </p:anim>
                                    <p:animEffect transition="in" filter="fade">
                                      <p:cBhvr>
                                        <p:cTn id="30" dur="500"/>
                                        <p:tgtEl>
                                          <p:spTgt spid="5"/>
                                        </p:tgtEl>
                                      </p:cBhvr>
                                    </p:animEffect>
                                  </p:childTnLst>
                                </p:cTn>
                              </p:par>
                              <p:par>
                                <p:cTn id="31" presetID="49" presetClass="entr" presetSubtype="0" decel="100000" fill="hold" nodeType="withEffect">
                                  <p:stCondLst>
                                    <p:cond delay="0"/>
                                  </p:stCondLst>
                                  <p:childTnLst>
                                    <p:set>
                                      <p:cBhvr>
                                        <p:cTn id="32" dur="1" fill="hold">
                                          <p:stCondLst>
                                            <p:cond delay="0"/>
                                          </p:stCondLst>
                                        </p:cTn>
                                        <p:tgtEl>
                                          <p:spTgt spid="11314"/>
                                        </p:tgtEl>
                                        <p:attrNameLst>
                                          <p:attrName>style.visibility</p:attrName>
                                        </p:attrNameLst>
                                      </p:cBhvr>
                                      <p:to>
                                        <p:strVal val="visible"/>
                                      </p:to>
                                    </p:set>
                                    <p:anim calcmode="lin" valueType="num">
                                      <p:cBhvr>
                                        <p:cTn id="33" dur="500" fill="hold"/>
                                        <p:tgtEl>
                                          <p:spTgt spid="11314"/>
                                        </p:tgtEl>
                                        <p:attrNameLst>
                                          <p:attrName>ppt_w</p:attrName>
                                        </p:attrNameLst>
                                      </p:cBhvr>
                                      <p:tavLst>
                                        <p:tav tm="0">
                                          <p:val>
                                            <p:fltVal val="0"/>
                                          </p:val>
                                        </p:tav>
                                        <p:tav tm="100000">
                                          <p:val>
                                            <p:strVal val="#ppt_w"/>
                                          </p:val>
                                        </p:tav>
                                      </p:tavLst>
                                    </p:anim>
                                    <p:anim calcmode="lin" valueType="num">
                                      <p:cBhvr>
                                        <p:cTn id="34" dur="500" fill="hold"/>
                                        <p:tgtEl>
                                          <p:spTgt spid="11314"/>
                                        </p:tgtEl>
                                        <p:attrNameLst>
                                          <p:attrName>ppt_h</p:attrName>
                                        </p:attrNameLst>
                                      </p:cBhvr>
                                      <p:tavLst>
                                        <p:tav tm="0">
                                          <p:val>
                                            <p:fltVal val="0"/>
                                          </p:val>
                                        </p:tav>
                                        <p:tav tm="100000">
                                          <p:val>
                                            <p:strVal val="#ppt_h"/>
                                          </p:val>
                                        </p:tav>
                                      </p:tavLst>
                                    </p:anim>
                                    <p:anim calcmode="lin" valueType="num">
                                      <p:cBhvr>
                                        <p:cTn id="35" dur="500" fill="hold"/>
                                        <p:tgtEl>
                                          <p:spTgt spid="11314"/>
                                        </p:tgtEl>
                                        <p:attrNameLst>
                                          <p:attrName>style.rotation</p:attrName>
                                        </p:attrNameLst>
                                      </p:cBhvr>
                                      <p:tavLst>
                                        <p:tav tm="0">
                                          <p:val>
                                            <p:fltVal val="360"/>
                                          </p:val>
                                        </p:tav>
                                        <p:tav tm="100000">
                                          <p:val>
                                            <p:fltVal val="0"/>
                                          </p:val>
                                        </p:tav>
                                      </p:tavLst>
                                    </p:anim>
                                    <p:animEffect transition="in" filter="fade">
                                      <p:cBhvr>
                                        <p:cTn id="36" dur="500"/>
                                        <p:tgtEl>
                                          <p:spTgt spid="11314"/>
                                        </p:tgtEl>
                                      </p:cBhvr>
                                    </p:animEffect>
                                  </p:childTnLst>
                                </p:cTn>
                              </p:par>
                            </p:childTnLst>
                          </p:cTn>
                        </p:par>
                        <p:par>
                          <p:cTn id="37" fill="hold" nodeType="afterGroup">
                            <p:stCondLst>
                              <p:cond delay="500"/>
                            </p:stCondLst>
                            <p:childTnLst>
                              <p:par>
                                <p:cTn id="38" presetID="19" presetClass="entr" presetSubtype="10" fill="hold" nodeType="afterEffect">
                                  <p:stCondLst>
                                    <p:cond delay="0"/>
                                  </p:stCondLst>
                                  <p:childTnLst>
                                    <p:set>
                                      <p:cBhvr>
                                        <p:cTn id="39" dur="1" fill="hold">
                                          <p:stCondLst>
                                            <p:cond delay="0"/>
                                          </p:stCondLst>
                                        </p:cTn>
                                        <p:tgtEl>
                                          <p:spTgt spid="11325"/>
                                        </p:tgtEl>
                                        <p:attrNameLst>
                                          <p:attrName>style.visibility</p:attrName>
                                        </p:attrNameLst>
                                      </p:cBhvr>
                                      <p:to>
                                        <p:strVal val="visible"/>
                                      </p:to>
                                    </p:set>
                                    <p:anim calcmode="lin" valueType="num">
                                      <p:cBhvr>
                                        <p:cTn id="40" dur="5000" fill="hold"/>
                                        <p:tgtEl>
                                          <p:spTgt spid="11325"/>
                                        </p:tgtEl>
                                        <p:attrNameLst>
                                          <p:attrName>ppt_w</p:attrName>
                                        </p:attrNameLst>
                                      </p:cBhvr>
                                      <p:tavLst>
                                        <p:tav tm="0" fmla="#ppt_w*sin(2.5*pi*$)">
                                          <p:val>
                                            <p:fltVal val="0"/>
                                          </p:val>
                                        </p:tav>
                                        <p:tav tm="100000">
                                          <p:val>
                                            <p:fltVal val="1"/>
                                          </p:val>
                                        </p:tav>
                                      </p:tavLst>
                                    </p:anim>
                                    <p:anim calcmode="lin" valueType="num">
                                      <p:cBhvr>
                                        <p:cTn id="41" dur="5000" fill="hold"/>
                                        <p:tgtEl>
                                          <p:spTgt spid="11325"/>
                                        </p:tgtEl>
                                        <p:attrNameLst>
                                          <p:attrName>ppt_h</p:attrName>
                                        </p:attrNameLst>
                                      </p:cBhvr>
                                      <p:tavLst>
                                        <p:tav tm="0">
                                          <p:val>
                                            <p:strVal val="#ppt_h"/>
                                          </p:val>
                                        </p:tav>
                                        <p:tav tm="100000">
                                          <p:val>
                                            <p:strVal val="#ppt_h"/>
                                          </p:val>
                                        </p:tav>
                                      </p:tavLst>
                                    </p:anim>
                                  </p:childTnLst>
                                </p:cTn>
                              </p:par>
                            </p:childTnLst>
                          </p:cTn>
                        </p:par>
                      </p:childTnLst>
                    </p:cTn>
                  </p:par>
                  <p:par>
                    <p:cTn id="42" fill="hold" nodeType="clickPar">
                      <p:stCondLst>
                        <p:cond delay="indefinite"/>
                      </p:stCondLst>
                      <p:childTnLst>
                        <p:par>
                          <p:cTn id="43" fill="hold" nodeType="withGroup">
                            <p:stCondLst>
                              <p:cond delay="0"/>
                            </p:stCondLst>
                            <p:childTnLst>
                              <p:par>
                                <p:cTn id="44" presetID="22" presetClass="exit" presetSubtype="2" fill="hold" grpId="1" nodeType="clickEffect">
                                  <p:stCondLst>
                                    <p:cond delay="0"/>
                                  </p:stCondLst>
                                  <p:childTnLst>
                                    <p:animEffect transition="out" filter="wipe(right)">
                                      <p:cBhvr>
                                        <p:cTn id="45" dur="500"/>
                                        <p:tgtEl>
                                          <p:spTgt spid="5146"/>
                                        </p:tgtEl>
                                      </p:cBhvr>
                                    </p:animEffect>
                                    <p:set>
                                      <p:cBhvr>
                                        <p:cTn id="46" dur="1" fill="hold">
                                          <p:stCondLst>
                                            <p:cond delay="499"/>
                                          </p:stCondLst>
                                        </p:cTn>
                                        <p:tgtEl>
                                          <p:spTgt spid="5146"/>
                                        </p:tgtEl>
                                        <p:attrNameLst>
                                          <p:attrName>style.visibility</p:attrName>
                                        </p:attrNameLst>
                                      </p:cBhvr>
                                      <p:to>
                                        <p:strVal val="hidden"/>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41" presetClass="entr" presetSubtype="0" fill="hold" grpId="0" nodeType="clickEffect">
                                  <p:stCondLst>
                                    <p:cond delay="0"/>
                                  </p:stCondLst>
                                  <p:iterate type="lt">
                                    <p:tmPct val="10000"/>
                                  </p:iterate>
                                  <p:childTnLst>
                                    <p:set>
                                      <p:cBhvr>
                                        <p:cTn id="50" dur="1" fill="hold">
                                          <p:stCondLst>
                                            <p:cond delay="0"/>
                                          </p:stCondLst>
                                        </p:cTn>
                                        <p:tgtEl>
                                          <p:spTgt spid="11266"/>
                                        </p:tgtEl>
                                        <p:attrNameLst>
                                          <p:attrName>style.visibility</p:attrName>
                                        </p:attrNameLst>
                                      </p:cBhvr>
                                      <p:to>
                                        <p:strVal val="visible"/>
                                      </p:to>
                                    </p:set>
                                    <p:anim calcmode="lin" valueType="num">
                                      <p:cBhvr>
                                        <p:cTn id="51" dur="500" fill="hold"/>
                                        <p:tgtEl>
                                          <p:spTgt spid="11266"/>
                                        </p:tgtEl>
                                        <p:attrNameLst>
                                          <p:attrName>ppt_x</p:attrName>
                                        </p:attrNameLst>
                                      </p:cBhvr>
                                      <p:tavLst>
                                        <p:tav tm="0">
                                          <p:val>
                                            <p:strVal val="#ppt_x"/>
                                          </p:val>
                                        </p:tav>
                                        <p:tav tm="50000">
                                          <p:val>
                                            <p:strVal val="#ppt_x+.1"/>
                                          </p:val>
                                        </p:tav>
                                        <p:tav tm="100000">
                                          <p:val>
                                            <p:strVal val="#ppt_x"/>
                                          </p:val>
                                        </p:tav>
                                      </p:tavLst>
                                    </p:anim>
                                    <p:anim calcmode="lin" valueType="num">
                                      <p:cBhvr>
                                        <p:cTn id="52" dur="500" fill="hold"/>
                                        <p:tgtEl>
                                          <p:spTgt spid="11266"/>
                                        </p:tgtEl>
                                        <p:attrNameLst>
                                          <p:attrName>ppt_y</p:attrName>
                                        </p:attrNameLst>
                                      </p:cBhvr>
                                      <p:tavLst>
                                        <p:tav tm="0">
                                          <p:val>
                                            <p:strVal val="#ppt_y"/>
                                          </p:val>
                                        </p:tav>
                                        <p:tav tm="100000">
                                          <p:val>
                                            <p:strVal val="#ppt_y"/>
                                          </p:val>
                                        </p:tav>
                                      </p:tavLst>
                                    </p:anim>
                                    <p:anim calcmode="lin" valueType="num">
                                      <p:cBhvr>
                                        <p:cTn id="53" dur="500" fill="hold"/>
                                        <p:tgtEl>
                                          <p:spTgt spid="11266"/>
                                        </p:tgtEl>
                                        <p:attrNameLst>
                                          <p:attrName>ppt_h</p:attrName>
                                        </p:attrNameLst>
                                      </p:cBhvr>
                                      <p:tavLst>
                                        <p:tav tm="0">
                                          <p:val>
                                            <p:strVal val="#ppt_h/10"/>
                                          </p:val>
                                        </p:tav>
                                        <p:tav tm="50000">
                                          <p:val>
                                            <p:strVal val="#ppt_h+.01"/>
                                          </p:val>
                                        </p:tav>
                                        <p:tav tm="100000">
                                          <p:val>
                                            <p:strVal val="#ppt_h"/>
                                          </p:val>
                                        </p:tav>
                                      </p:tavLst>
                                    </p:anim>
                                    <p:anim calcmode="lin" valueType="num">
                                      <p:cBhvr>
                                        <p:cTn id="54" dur="500" fill="hold"/>
                                        <p:tgtEl>
                                          <p:spTgt spid="11266"/>
                                        </p:tgtEl>
                                        <p:attrNameLst>
                                          <p:attrName>ppt_w</p:attrName>
                                        </p:attrNameLst>
                                      </p:cBhvr>
                                      <p:tavLst>
                                        <p:tav tm="0">
                                          <p:val>
                                            <p:strVal val="#ppt_w/10"/>
                                          </p:val>
                                        </p:tav>
                                        <p:tav tm="50000">
                                          <p:val>
                                            <p:strVal val="#ppt_w+.01"/>
                                          </p:val>
                                        </p:tav>
                                        <p:tav tm="100000">
                                          <p:val>
                                            <p:strVal val="#ppt_w"/>
                                          </p:val>
                                        </p:tav>
                                      </p:tavLst>
                                    </p:anim>
                                    <p:animEffect transition="in" filter="fade">
                                      <p:cBhvr>
                                        <p:cTn id="55" dur="500" tmFilter="0,0; .5, 1; 1, 1"/>
                                        <p:tgtEl>
                                          <p:spTgt spid="11266"/>
                                        </p:tgtEl>
                                      </p:cBhvr>
                                    </p:animEffect>
                                  </p:childTnLst>
                                </p:cTn>
                              </p:par>
                            </p:childTnLst>
                          </p:cTn>
                        </p:par>
                        <p:par>
                          <p:cTn id="56" fill="hold" nodeType="afterGroup">
                            <p:stCondLst>
                              <p:cond delay="1200"/>
                            </p:stCondLst>
                            <p:childTnLst>
                              <p:par>
                                <p:cTn id="57" presetID="22" presetClass="entr" presetSubtype="8" fill="hold" grpId="0" nodeType="afterEffect">
                                  <p:stCondLst>
                                    <p:cond delay="0"/>
                                  </p:stCondLst>
                                  <p:childTnLst>
                                    <p:set>
                                      <p:cBhvr>
                                        <p:cTn id="58" dur="1" fill="hold">
                                          <p:stCondLst>
                                            <p:cond delay="0"/>
                                          </p:stCondLst>
                                        </p:cTn>
                                        <p:tgtEl>
                                          <p:spTgt spid="5147"/>
                                        </p:tgtEl>
                                        <p:attrNameLst>
                                          <p:attrName>style.visibility</p:attrName>
                                        </p:attrNameLst>
                                      </p:cBhvr>
                                      <p:to>
                                        <p:strVal val="visible"/>
                                      </p:to>
                                    </p:set>
                                    <p:animEffect transition="in" filter="wipe(left)">
                                      <p:cBhvr>
                                        <p:cTn id="59" dur="500"/>
                                        <p:tgtEl>
                                          <p:spTgt spid="5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p:bldP spid="5146" grpId="0" animBg="1"/>
      <p:bldP spid="5146" grpId="1" animBg="1"/>
      <p:bldP spid="514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98" name="Group 21"/>
          <p:cNvGrpSpPr>
            <a:grpSpLocks/>
          </p:cNvGrpSpPr>
          <p:nvPr/>
        </p:nvGrpSpPr>
        <p:grpSpPr bwMode="auto">
          <a:xfrm>
            <a:off x="250825" y="1628775"/>
            <a:ext cx="2295525" cy="4060825"/>
            <a:chOff x="336" y="1296"/>
            <a:chExt cx="1446" cy="2402"/>
          </a:xfrm>
        </p:grpSpPr>
        <p:sp>
          <p:nvSpPr>
            <p:cNvPr id="4118" name="AutoShape 5"/>
            <p:cNvSpPr>
              <a:spLocks noChangeArrowheads="1"/>
            </p:cNvSpPr>
            <p:nvPr/>
          </p:nvSpPr>
          <p:spPr bwMode="auto">
            <a:xfrm>
              <a:off x="472" y="1296"/>
              <a:ext cx="1174" cy="400"/>
            </a:xfrm>
            <a:prstGeom prst="roundRect">
              <a:avLst>
                <a:gd name="adj" fmla="val 50000"/>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4119" name="AutoShape 7"/>
            <p:cNvSpPr>
              <a:spLocks noChangeArrowheads="1"/>
            </p:cNvSpPr>
            <p:nvPr/>
          </p:nvSpPr>
          <p:spPr bwMode="auto">
            <a:xfrm>
              <a:off x="336" y="1496"/>
              <a:ext cx="1446" cy="2193"/>
            </a:xfrm>
            <a:prstGeom prst="roundRect">
              <a:avLst>
                <a:gd name="adj" fmla="val 4690"/>
              </a:avLst>
            </a:prstGeom>
            <a:noFill/>
            <a:ln w="57150">
              <a:solidFill>
                <a:srgbClr val="FF99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zh-CN" sz="1800"/>
            </a:p>
          </p:txBody>
        </p:sp>
        <p:sp>
          <p:nvSpPr>
            <p:cNvPr id="2" name="Text Box 8"/>
            <p:cNvSpPr txBox="1">
              <a:spLocks noChangeArrowheads="1"/>
            </p:cNvSpPr>
            <p:nvPr/>
          </p:nvSpPr>
          <p:spPr bwMode="auto">
            <a:xfrm>
              <a:off x="653" y="1346"/>
              <a:ext cx="804" cy="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a:spcBef>
                  <a:spcPct val="0"/>
                </a:spcBef>
                <a:buFontTx/>
                <a:buNone/>
              </a:pPr>
              <a:r>
                <a:rPr lang="zh-CN" altLang="en-US" sz="2400" b="1">
                  <a:ea typeface="楷体_GB2312" pitchFamily="49" charset="-122"/>
                </a:rPr>
                <a:t>问题</a:t>
              </a:r>
            </a:p>
          </p:txBody>
        </p:sp>
        <p:sp>
          <p:nvSpPr>
            <p:cNvPr id="4121" name="Text Box 9"/>
            <p:cNvSpPr txBox="1">
              <a:spLocks noChangeArrowheads="1"/>
            </p:cNvSpPr>
            <p:nvPr/>
          </p:nvSpPr>
          <p:spPr bwMode="auto">
            <a:xfrm>
              <a:off x="432" y="1824"/>
              <a:ext cx="1270" cy="18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nSpc>
                  <a:spcPct val="120000"/>
                </a:lnSpc>
                <a:spcBef>
                  <a:spcPct val="0"/>
                </a:spcBef>
                <a:buFontTx/>
                <a:buNone/>
              </a:pPr>
              <a:r>
                <a:rPr lang="zh-CN" altLang="en-US" sz="2800" b="1">
                  <a:ea typeface="楷体_GB2312" pitchFamily="49" charset="-122"/>
                </a:rPr>
                <a:t>在实验中通常观察什么现象来确定化学反应进行的快慢？请举例说明</a:t>
              </a:r>
            </a:p>
          </p:txBody>
        </p:sp>
      </p:grpSp>
      <p:grpSp>
        <p:nvGrpSpPr>
          <p:cNvPr id="4099" name="Group 11"/>
          <p:cNvGrpSpPr>
            <a:grpSpLocks/>
          </p:cNvGrpSpPr>
          <p:nvPr/>
        </p:nvGrpSpPr>
        <p:grpSpPr bwMode="auto">
          <a:xfrm>
            <a:off x="395288" y="404813"/>
            <a:ext cx="2438400" cy="609600"/>
            <a:chOff x="672" y="336"/>
            <a:chExt cx="1056" cy="384"/>
          </a:xfrm>
        </p:grpSpPr>
        <p:sp>
          <p:nvSpPr>
            <p:cNvPr id="3" name="AutoShape 12"/>
            <p:cNvSpPr>
              <a:spLocks noChangeArrowheads="1"/>
            </p:cNvSpPr>
            <p:nvPr/>
          </p:nvSpPr>
          <p:spPr bwMode="auto">
            <a:xfrm>
              <a:off x="672" y="336"/>
              <a:ext cx="1056" cy="384"/>
            </a:xfrm>
            <a:prstGeom prst="roundRect">
              <a:avLst>
                <a:gd name="adj" fmla="val 50000"/>
              </a:avLst>
            </a:prstGeom>
            <a:solidFill>
              <a:schemeClr val="bg1"/>
            </a:soli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zh-CN" sz="1800"/>
            </a:p>
          </p:txBody>
        </p:sp>
        <p:sp>
          <p:nvSpPr>
            <p:cNvPr id="4117" name="Text Box 13"/>
            <p:cNvSpPr txBox="1">
              <a:spLocks noChangeArrowheads="1"/>
            </p:cNvSpPr>
            <p:nvPr/>
          </p:nvSpPr>
          <p:spPr bwMode="auto">
            <a:xfrm>
              <a:off x="816" y="336"/>
              <a:ext cx="672" cy="36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lang="zh-CN" altLang="en-US" b="1"/>
                <a:t>思考：</a:t>
              </a:r>
            </a:p>
          </p:txBody>
        </p:sp>
      </p:grpSp>
      <p:sp>
        <p:nvSpPr>
          <p:cNvPr id="26638" name="AutoShape 14"/>
          <p:cNvSpPr>
            <a:spLocks noChangeArrowheads="1"/>
          </p:cNvSpPr>
          <p:nvPr/>
        </p:nvSpPr>
        <p:spPr bwMode="gray">
          <a:xfrm>
            <a:off x="4343400" y="1524000"/>
            <a:ext cx="3581400" cy="500063"/>
          </a:xfrm>
          <a:prstGeom prst="roundRect">
            <a:avLst>
              <a:gd name="adj" fmla="val 50000"/>
            </a:avLst>
          </a:prstGeom>
          <a:gradFill rotWithShape="1">
            <a:gsLst>
              <a:gs pos="0">
                <a:schemeClr val="accent2"/>
              </a:gs>
              <a:gs pos="50000">
                <a:schemeClr val="accent2">
                  <a:gamma/>
                  <a:tint val="5882"/>
                  <a:invGamma/>
                </a:schemeClr>
              </a:gs>
              <a:gs pos="100000">
                <a:schemeClr val="accent2"/>
              </a:gs>
            </a:gsLst>
            <a:lin ang="0" scaled="1"/>
          </a:gradFill>
          <a:ln w="38100" algn="ctr">
            <a:solidFill>
              <a:schemeClr val="tx1"/>
            </a:solidFill>
            <a:round/>
            <a:headEnd/>
            <a:tailEnd/>
          </a:ln>
          <a:effectLst/>
        </p:spPr>
        <p:txBody>
          <a:bodyPr wrap="none" anchor="ctr"/>
          <a:lstStyle/>
          <a:p>
            <a:pPr algn="ctr">
              <a:defRPr/>
            </a:pPr>
            <a:r>
              <a:rPr lang="zh-CN" altLang="en-US" sz="2800" b="1">
                <a:solidFill>
                  <a:srgbClr val="000000"/>
                </a:solidFill>
                <a:latin typeface="Times New Roman" pitchFamily="18" charset="0"/>
              </a:rPr>
              <a:t>气泡逸出快慢</a:t>
            </a:r>
          </a:p>
        </p:txBody>
      </p:sp>
      <p:sp>
        <p:nvSpPr>
          <p:cNvPr id="26640" name="AutoShape 16"/>
          <p:cNvSpPr>
            <a:spLocks noChangeArrowheads="1"/>
          </p:cNvSpPr>
          <p:nvPr/>
        </p:nvSpPr>
        <p:spPr bwMode="gray">
          <a:xfrm>
            <a:off x="4876800" y="2395538"/>
            <a:ext cx="3733800" cy="500062"/>
          </a:xfrm>
          <a:prstGeom prst="roundRect">
            <a:avLst>
              <a:gd name="adj" fmla="val 50000"/>
            </a:avLst>
          </a:prstGeom>
          <a:gradFill rotWithShape="1">
            <a:gsLst>
              <a:gs pos="0">
                <a:schemeClr val="accent2"/>
              </a:gs>
              <a:gs pos="50000">
                <a:schemeClr val="accent2">
                  <a:gamma/>
                  <a:tint val="5882"/>
                  <a:invGamma/>
                </a:schemeClr>
              </a:gs>
              <a:gs pos="100000">
                <a:schemeClr val="accent2"/>
              </a:gs>
            </a:gsLst>
            <a:lin ang="0" scaled="1"/>
          </a:gradFill>
          <a:ln w="38100" algn="ctr">
            <a:solidFill>
              <a:schemeClr val="tx1"/>
            </a:solidFill>
            <a:round/>
            <a:headEnd/>
            <a:tailEnd/>
          </a:ln>
          <a:effectLst/>
        </p:spPr>
        <p:txBody>
          <a:bodyPr wrap="none" anchor="ctr"/>
          <a:lstStyle/>
          <a:p>
            <a:pPr algn="ctr">
              <a:defRPr/>
            </a:pPr>
            <a:r>
              <a:rPr lang="zh-CN" altLang="en-US" sz="2800" b="1">
                <a:solidFill>
                  <a:srgbClr val="000000"/>
                </a:solidFill>
                <a:latin typeface="Times New Roman" pitchFamily="18" charset="0"/>
              </a:rPr>
              <a:t>反应物消失的快慢</a:t>
            </a:r>
          </a:p>
        </p:txBody>
      </p:sp>
      <p:sp>
        <p:nvSpPr>
          <p:cNvPr id="26641" name="AutoShape 17"/>
          <p:cNvSpPr>
            <a:spLocks noChangeArrowheads="1"/>
          </p:cNvSpPr>
          <p:nvPr/>
        </p:nvSpPr>
        <p:spPr bwMode="gray">
          <a:xfrm>
            <a:off x="5334000" y="3276600"/>
            <a:ext cx="3200400" cy="500063"/>
          </a:xfrm>
          <a:prstGeom prst="roundRect">
            <a:avLst>
              <a:gd name="adj" fmla="val 50000"/>
            </a:avLst>
          </a:prstGeom>
          <a:gradFill rotWithShape="1">
            <a:gsLst>
              <a:gs pos="0">
                <a:schemeClr val="accent2"/>
              </a:gs>
              <a:gs pos="50000">
                <a:schemeClr val="accent2">
                  <a:gamma/>
                  <a:tint val="5882"/>
                  <a:invGamma/>
                </a:schemeClr>
              </a:gs>
              <a:gs pos="100000">
                <a:schemeClr val="accent2"/>
              </a:gs>
            </a:gsLst>
            <a:lin ang="0" scaled="1"/>
          </a:gradFill>
          <a:ln w="38100" algn="ctr">
            <a:solidFill>
              <a:schemeClr val="tx1"/>
            </a:solidFill>
            <a:round/>
            <a:headEnd/>
            <a:tailEnd/>
          </a:ln>
          <a:effectLst/>
        </p:spPr>
        <p:txBody>
          <a:bodyPr wrap="none" anchor="ctr"/>
          <a:lstStyle/>
          <a:p>
            <a:pPr algn="ctr">
              <a:defRPr/>
            </a:pPr>
            <a:r>
              <a:rPr lang="en-US" altLang="en-US" sz="2800" b="1">
                <a:solidFill>
                  <a:srgbClr val="000000"/>
                </a:solidFill>
                <a:latin typeface="Times New Roman" pitchFamily="18" charset="0"/>
              </a:rPr>
              <a:t>浑浊程度</a:t>
            </a:r>
            <a:endParaRPr lang="zh-CN" altLang="en-US" sz="2800" b="1">
              <a:solidFill>
                <a:srgbClr val="000000"/>
              </a:solidFill>
              <a:latin typeface="Times New Roman" pitchFamily="18" charset="0"/>
            </a:endParaRPr>
          </a:p>
        </p:txBody>
      </p:sp>
      <p:sp>
        <p:nvSpPr>
          <p:cNvPr id="26642" name="AutoShape 18"/>
          <p:cNvSpPr>
            <a:spLocks noChangeArrowheads="1"/>
          </p:cNvSpPr>
          <p:nvPr/>
        </p:nvSpPr>
        <p:spPr bwMode="gray">
          <a:xfrm>
            <a:off x="5257800" y="4267200"/>
            <a:ext cx="3048000" cy="500063"/>
          </a:xfrm>
          <a:prstGeom prst="roundRect">
            <a:avLst>
              <a:gd name="adj" fmla="val 50000"/>
            </a:avLst>
          </a:prstGeom>
          <a:gradFill rotWithShape="1">
            <a:gsLst>
              <a:gs pos="0">
                <a:schemeClr val="accent2"/>
              </a:gs>
              <a:gs pos="50000">
                <a:schemeClr val="accent2">
                  <a:gamma/>
                  <a:tint val="5882"/>
                  <a:invGamma/>
                </a:schemeClr>
              </a:gs>
              <a:gs pos="100000">
                <a:schemeClr val="accent2"/>
              </a:gs>
            </a:gsLst>
            <a:lin ang="0" scaled="1"/>
          </a:gradFill>
          <a:ln w="38100" algn="ctr">
            <a:solidFill>
              <a:schemeClr val="tx1"/>
            </a:solidFill>
            <a:round/>
            <a:headEnd/>
            <a:tailEnd/>
          </a:ln>
          <a:effectLst/>
        </p:spPr>
        <p:txBody>
          <a:bodyPr wrap="none" anchor="ctr"/>
          <a:lstStyle/>
          <a:p>
            <a:pPr algn="ctr">
              <a:defRPr/>
            </a:pPr>
            <a:r>
              <a:rPr lang="en-US" altLang="en-US" sz="2800" b="1">
                <a:solidFill>
                  <a:srgbClr val="000000"/>
                </a:solidFill>
                <a:latin typeface="Times New Roman" pitchFamily="18" charset="0"/>
              </a:rPr>
              <a:t>颜色变化</a:t>
            </a:r>
            <a:endParaRPr lang="zh-CN" altLang="en-US" sz="2800" b="1">
              <a:solidFill>
                <a:srgbClr val="000000"/>
              </a:solidFill>
              <a:latin typeface="Times New Roman" pitchFamily="18" charset="0"/>
            </a:endParaRPr>
          </a:p>
        </p:txBody>
      </p:sp>
      <p:sp>
        <p:nvSpPr>
          <p:cNvPr id="26643" name="AutoShape 19"/>
          <p:cNvSpPr>
            <a:spLocks noChangeArrowheads="1"/>
          </p:cNvSpPr>
          <p:nvPr/>
        </p:nvSpPr>
        <p:spPr bwMode="gray">
          <a:xfrm>
            <a:off x="5105400" y="5181600"/>
            <a:ext cx="3352800" cy="500063"/>
          </a:xfrm>
          <a:prstGeom prst="roundRect">
            <a:avLst>
              <a:gd name="adj" fmla="val 50000"/>
            </a:avLst>
          </a:prstGeom>
          <a:gradFill rotWithShape="1">
            <a:gsLst>
              <a:gs pos="0">
                <a:schemeClr val="accent2"/>
              </a:gs>
              <a:gs pos="50000">
                <a:schemeClr val="accent2">
                  <a:gamma/>
                  <a:tint val="5882"/>
                  <a:invGamma/>
                </a:schemeClr>
              </a:gs>
              <a:gs pos="100000">
                <a:schemeClr val="accent2"/>
              </a:gs>
            </a:gsLst>
            <a:lin ang="0" scaled="1"/>
          </a:gradFill>
          <a:ln w="38100" algn="ctr">
            <a:solidFill>
              <a:schemeClr val="tx1"/>
            </a:solidFill>
            <a:round/>
            <a:headEnd/>
            <a:tailEnd/>
          </a:ln>
          <a:effectLst/>
        </p:spPr>
        <p:txBody>
          <a:bodyPr wrap="none" anchor="ctr"/>
          <a:lstStyle/>
          <a:p>
            <a:pPr algn="ctr">
              <a:defRPr/>
            </a:pPr>
            <a:r>
              <a:rPr lang="en-US" altLang="en-US" sz="2800" b="1">
                <a:solidFill>
                  <a:srgbClr val="000000"/>
                </a:solidFill>
                <a:latin typeface="Times New Roman" pitchFamily="18" charset="0"/>
              </a:rPr>
              <a:t>温度变化</a:t>
            </a:r>
            <a:endParaRPr lang="zh-CN" altLang="en-US" sz="2800" b="1">
              <a:solidFill>
                <a:srgbClr val="000000"/>
              </a:solidFill>
              <a:latin typeface="Times New Roman" pitchFamily="18" charset="0"/>
            </a:endParaRPr>
          </a:p>
        </p:txBody>
      </p:sp>
      <p:sp>
        <p:nvSpPr>
          <p:cNvPr id="26644" name="AutoShape 20"/>
          <p:cNvSpPr>
            <a:spLocks noChangeArrowheads="1"/>
          </p:cNvSpPr>
          <p:nvPr/>
        </p:nvSpPr>
        <p:spPr bwMode="gray">
          <a:xfrm>
            <a:off x="4648200" y="6019800"/>
            <a:ext cx="2362200" cy="500063"/>
          </a:xfrm>
          <a:prstGeom prst="roundRect">
            <a:avLst>
              <a:gd name="adj" fmla="val 50000"/>
            </a:avLst>
          </a:prstGeom>
          <a:gradFill rotWithShape="1">
            <a:gsLst>
              <a:gs pos="0">
                <a:schemeClr val="accent2"/>
              </a:gs>
              <a:gs pos="50000">
                <a:schemeClr val="accent2">
                  <a:gamma/>
                  <a:tint val="5882"/>
                  <a:invGamma/>
                </a:schemeClr>
              </a:gs>
              <a:gs pos="100000">
                <a:schemeClr val="accent2"/>
              </a:gs>
            </a:gsLst>
            <a:lin ang="0" scaled="1"/>
          </a:gradFill>
          <a:ln w="38100" algn="ctr">
            <a:solidFill>
              <a:schemeClr val="tx1"/>
            </a:solidFill>
            <a:round/>
            <a:headEnd/>
            <a:tailEnd/>
          </a:ln>
          <a:effectLst/>
        </p:spPr>
        <p:txBody>
          <a:bodyPr wrap="none" anchor="ctr"/>
          <a:lstStyle/>
          <a:p>
            <a:pPr algn="ctr">
              <a:defRPr/>
            </a:pPr>
            <a:r>
              <a:rPr lang="zh-CN" altLang="en-US" sz="2800" b="1" dirty="0">
                <a:solidFill>
                  <a:srgbClr val="000000"/>
                </a:solidFill>
                <a:latin typeface="Times New Roman" pitchFamily="18" charset="0"/>
              </a:rPr>
              <a:t>等</a:t>
            </a:r>
          </a:p>
        </p:txBody>
      </p:sp>
      <p:sp>
        <p:nvSpPr>
          <p:cNvPr id="4112" name="Line 16"/>
          <p:cNvSpPr>
            <a:spLocks noChangeShapeType="1"/>
          </p:cNvSpPr>
          <p:nvPr/>
        </p:nvSpPr>
        <p:spPr bwMode="auto">
          <a:xfrm>
            <a:off x="3124200" y="2743200"/>
            <a:ext cx="381000" cy="0"/>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nvGrpSpPr>
          <p:cNvPr id="4113" name="Group 17"/>
          <p:cNvGrpSpPr>
            <a:grpSpLocks/>
          </p:cNvGrpSpPr>
          <p:nvPr/>
        </p:nvGrpSpPr>
        <p:grpSpPr bwMode="auto">
          <a:xfrm>
            <a:off x="3352800" y="2133600"/>
            <a:ext cx="1219200" cy="4191000"/>
            <a:chOff x="1776" y="1104"/>
            <a:chExt cx="768" cy="2640"/>
          </a:xfrm>
        </p:grpSpPr>
        <p:sp>
          <p:nvSpPr>
            <p:cNvPr id="4114" name="AutoShape 18"/>
            <p:cNvSpPr>
              <a:spLocks noChangeArrowheads="1"/>
            </p:cNvSpPr>
            <p:nvPr/>
          </p:nvSpPr>
          <p:spPr bwMode="auto">
            <a:xfrm>
              <a:off x="1824" y="1104"/>
              <a:ext cx="720" cy="2448"/>
            </a:xfrm>
            <a:prstGeom prst="roundRect">
              <a:avLst>
                <a:gd name="adj" fmla="val 16667"/>
              </a:avLst>
            </a:prstGeom>
            <a:gradFill rotWithShape="1">
              <a:gsLst>
                <a:gs pos="0">
                  <a:schemeClr val="accent2"/>
                </a:gs>
                <a:gs pos="50000">
                  <a:schemeClr val="tx1"/>
                </a:gs>
                <a:gs pos="100000">
                  <a:schemeClr val="accent2"/>
                </a:gs>
              </a:gsLst>
              <a:lin ang="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defRPr/>
              </a:pPr>
              <a:endParaRPr lang="zh-CN" altLang="zh-CN"/>
            </a:p>
          </p:txBody>
        </p:sp>
        <p:sp>
          <p:nvSpPr>
            <p:cNvPr id="4115" name="Text Box 19"/>
            <p:cNvSpPr txBox="1">
              <a:spLocks noChangeArrowheads="1"/>
            </p:cNvSpPr>
            <p:nvPr/>
          </p:nvSpPr>
          <p:spPr bwMode="auto">
            <a:xfrm>
              <a:off x="1776" y="1200"/>
              <a:ext cx="730" cy="25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sz="3200" b="1">
                  <a:solidFill>
                    <a:srgbClr val="0000CC"/>
                  </a:solidFill>
                </a:rPr>
                <a:t> </a:t>
              </a:r>
              <a:r>
                <a:rPr lang="zh-CN" altLang="en-US" sz="3200" b="1">
                  <a:solidFill>
                    <a:schemeClr val="bg1"/>
                  </a:solidFill>
                </a:rPr>
                <a:t>只能粗略的估计化学反应进行的快慢</a:t>
              </a:r>
            </a:p>
          </p:txBody>
        </p:sp>
      </p:grpSp>
      <p:sp>
        <p:nvSpPr>
          <p:cNvPr id="4116" name="Line 20"/>
          <p:cNvSpPr>
            <a:spLocks noChangeShapeType="1"/>
          </p:cNvSpPr>
          <p:nvPr/>
        </p:nvSpPr>
        <p:spPr bwMode="auto">
          <a:xfrm>
            <a:off x="3124200" y="2743200"/>
            <a:ext cx="0" cy="304800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nvGrpSpPr>
          <p:cNvPr id="4109" name="Group 21"/>
          <p:cNvGrpSpPr>
            <a:grpSpLocks/>
          </p:cNvGrpSpPr>
          <p:nvPr/>
        </p:nvGrpSpPr>
        <p:grpSpPr bwMode="auto">
          <a:xfrm>
            <a:off x="755650" y="5661025"/>
            <a:ext cx="2743200" cy="838200"/>
            <a:chOff x="480" y="3552"/>
            <a:chExt cx="1728" cy="528"/>
          </a:xfrm>
        </p:grpSpPr>
        <p:sp>
          <p:nvSpPr>
            <p:cNvPr id="4" name="Oval 22"/>
            <p:cNvSpPr>
              <a:spLocks noChangeArrowheads="1"/>
            </p:cNvSpPr>
            <p:nvPr/>
          </p:nvSpPr>
          <p:spPr bwMode="auto">
            <a:xfrm>
              <a:off x="480" y="3552"/>
              <a:ext cx="1680" cy="528"/>
            </a:xfrm>
            <a:prstGeom prst="ellipse">
              <a:avLst/>
            </a:prstGeom>
            <a:gradFill rotWithShape="1">
              <a:gsLst>
                <a:gs pos="0">
                  <a:schemeClr val="tx1"/>
                </a:gs>
                <a:gs pos="100000">
                  <a:srgbClr val="FF9900"/>
                </a:gs>
              </a:gsLst>
              <a:path path="shape">
                <a:fillToRect l="50000" t="50000" r="50000" b="50000"/>
              </a:path>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5" name="Text Box 23"/>
            <p:cNvSpPr txBox="1">
              <a:spLocks noChangeArrowheads="1"/>
            </p:cNvSpPr>
            <p:nvPr/>
          </p:nvSpPr>
          <p:spPr bwMode="auto">
            <a:xfrm>
              <a:off x="528" y="3686"/>
              <a:ext cx="1680"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000" b="1">
                  <a:solidFill>
                    <a:srgbClr val="FF0000"/>
                  </a:solidFill>
                  <a:latin typeface="楷体_GB2312" pitchFamily="49" charset="-122"/>
                  <a:ea typeface="楷体_GB2312" pitchFamily="49" charset="-122"/>
                </a:rPr>
                <a:t>需要统一的定量标准</a:t>
              </a:r>
            </a:p>
          </p:txBody>
        </p:sp>
      </p:grpSp>
      <p:sp>
        <p:nvSpPr>
          <p:cNvPr id="4120" name="Text Box 24"/>
          <p:cNvSpPr txBox="1">
            <a:spLocks noChangeArrowheads="1"/>
          </p:cNvSpPr>
          <p:nvPr/>
        </p:nvSpPr>
        <p:spPr bwMode="auto">
          <a:xfrm>
            <a:off x="2252663" y="2819400"/>
            <a:ext cx="871537" cy="3352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b="1">
                <a:solidFill>
                  <a:srgbClr val="FF0000"/>
                </a:solidFill>
              </a:rPr>
              <a:t>准确的判断化 学反应的快慢</a:t>
            </a:r>
          </a:p>
          <a:p>
            <a:pPr eaLnBrk="1" hangingPunct="1">
              <a:spcBef>
                <a:spcPct val="50000"/>
              </a:spcBef>
            </a:pPr>
            <a:endParaRPr lang="en-US" altLang="zh-CN" b="1">
              <a:solidFill>
                <a:srgbClr val="FF0000"/>
              </a:solidFill>
            </a:endParaRPr>
          </a:p>
        </p:txBody>
      </p:sp>
      <p:sp>
        <p:nvSpPr>
          <p:cNvPr id="4111" name="Text Box 25"/>
          <p:cNvSpPr txBox="1">
            <a:spLocks noChangeArrowheads="1"/>
          </p:cNvSpPr>
          <p:nvPr/>
        </p:nvSpPr>
        <p:spPr bwMode="auto">
          <a:xfrm>
            <a:off x="2819400" y="457200"/>
            <a:ext cx="59436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3200" b="1">
                <a:ea typeface="楷体_GB2312" pitchFamily="49" charset="-122"/>
              </a:rPr>
              <a:t>如何定性的描述化学反应的快慢</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32"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circle(out)">
                                      <p:cBhvr>
                                        <p:cTn id="7" dur="2000"/>
                                        <p:tgtEl>
                                          <p:spTgt spid="409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26638"/>
                                        </p:tgtEl>
                                        <p:attrNameLst>
                                          <p:attrName>style.visibility</p:attrName>
                                        </p:attrNameLst>
                                      </p:cBhvr>
                                      <p:to>
                                        <p:strVal val="visible"/>
                                      </p:to>
                                    </p:set>
                                    <p:animEffect transition="in" filter="strips(downLeft)">
                                      <p:cBhvr>
                                        <p:cTn id="12" dur="500"/>
                                        <p:tgtEl>
                                          <p:spTgt spid="26638"/>
                                        </p:tgtEl>
                                      </p:cBhvr>
                                    </p:animEffect>
                                  </p:childTnLst>
                                </p:cTn>
                              </p:par>
                              <p:par>
                                <p:cTn id="13" presetID="18" presetClass="entr" presetSubtype="12" fill="hold" grpId="0" nodeType="withEffect">
                                  <p:stCondLst>
                                    <p:cond delay="0"/>
                                  </p:stCondLst>
                                  <p:childTnLst>
                                    <p:set>
                                      <p:cBhvr>
                                        <p:cTn id="14" dur="1" fill="hold">
                                          <p:stCondLst>
                                            <p:cond delay="0"/>
                                          </p:stCondLst>
                                        </p:cTn>
                                        <p:tgtEl>
                                          <p:spTgt spid="26640"/>
                                        </p:tgtEl>
                                        <p:attrNameLst>
                                          <p:attrName>style.visibility</p:attrName>
                                        </p:attrNameLst>
                                      </p:cBhvr>
                                      <p:to>
                                        <p:strVal val="visible"/>
                                      </p:to>
                                    </p:set>
                                    <p:animEffect transition="in" filter="strips(downLeft)">
                                      <p:cBhvr>
                                        <p:cTn id="15" dur="500"/>
                                        <p:tgtEl>
                                          <p:spTgt spid="26640"/>
                                        </p:tgtEl>
                                      </p:cBhvr>
                                    </p:animEffect>
                                  </p:childTnLst>
                                </p:cTn>
                              </p:par>
                              <p:par>
                                <p:cTn id="16" presetID="18" presetClass="entr" presetSubtype="12" fill="hold" grpId="0" nodeType="withEffect">
                                  <p:stCondLst>
                                    <p:cond delay="0"/>
                                  </p:stCondLst>
                                  <p:childTnLst>
                                    <p:set>
                                      <p:cBhvr>
                                        <p:cTn id="17" dur="1" fill="hold">
                                          <p:stCondLst>
                                            <p:cond delay="0"/>
                                          </p:stCondLst>
                                        </p:cTn>
                                        <p:tgtEl>
                                          <p:spTgt spid="26641"/>
                                        </p:tgtEl>
                                        <p:attrNameLst>
                                          <p:attrName>style.visibility</p:attrName>
                                        </p:attrNameLst>
                                      </p:cBhvr>
                                      <p:to>
                                        <p:strVal val="visible"/>
                                      </p:to>
                                    </p:set>
                                    <p:animEffect transition="in" filter="strips(downLeft)">
                                      <p:cBhvr>
                                        <p:cTn id="18" dur="500"/>
                                        <p:tgtEl>
                                          <p:spTgt spid="26641"/>
                                        </p:tgtEl>
                                      </p:cBhvr>
                                    </p:animEffect>
                                  </p:childTnLst>
                                </p:cTn>
                              </p:par>
                              <p:par>
                                <p:cTn id="19" presetID="18" presetClass="entr" presetSubtype="12" fill="hold" grpId="0" nodeType="withEffect">
                                  <p:stCondLst>
                                    <p:cond delay="0"/>
                                  </p:stCondLst>
                                  <p:childTnLst>
                                    <p:set>
                                      <p:cBhvr>
                                        <p:cTn id="20" dur="1" fill="hold">
                                          <p:stCondLst>
                                            <p:cond delay="0"/>
                                          </p:stCondLst>
                                        </p:cTn>
                                        <p:tgtEl>
                                          <p:spTgt spid="26642"/>
                                        </p:tgtEl>
                                        <p:attrNameLst>
                                          <p:attrName>style.visibility</p:attrName>
                                        </p:attrNameLst>
                                      </p:cBhvr>
                                      <p:to>
                                        <p:strVal val="visible"/>
                                      </p:to>
                                    </p:set>
                                    <p:animEffect transition="in" filter="strips(downLeft)">
                                      <p:cBhvr>
                                        <p:cTn id="21" dur="500"/>
                                        <p:tgtEl>
                                          <p:spTgt spid="26642"/>
                                        </p:tgtEl>
                                      </p:cBhvr>
                                    </p:animEffect>
                                  </p:childTnLst>
                                </p:cTn>
                              </p:par>
                              <p:par>
                                <p:cTn id="22" presetID="18" presetClass="entr" presetSubtype="12" fill="hold" grpId="0" nodeType="withEffect">
                                  <p:stCondLst>
                                    <p:cond delay="0"/>
                                  </p:stCondLst>
                                  <p:childTnLst>
                                    <p:set>
                                      <p:cBhvr>
                                        <p:cTn id="23" dur="1" fill="hold">
                                          <p:stCondLst>
                                            <p:cond delay="0"/>
                                          </p:stCondLst>
                                        </p:cTn>
                                        <p:tgtEl>
                                          <p:spTgt spid="26643"/>
                                        </p:tgtEl>
                                        <p:attrNameLst>
                                          <p:attrName>style.visibility</p:attrName>
                                        </p:attrNameLst>
                                      </p:cBhvr>
                                      <p:to>
                                        <p:strVal val="visible"/>
                                      </p:to>
                                    </p:set>
                                    <p:animEffect transition="in" filter="strips(downLeft)">
                                      <p:cBhvr>
                                        <p:cTn id="24" dur="500"/>
                                        <p:tgtEl>
                                          <p:spTgt spid="26643"/>
                                        </p:tgtEl>
                                      </p:cBhvr>
                                    </p:animEffect>
                                  </p:childTnLst>
                                </p:cTn>
                              </p:par>
                              <p:par>
                                <p:cTn id="25" presetID="18" presetClass="entr" presetSubtype="12" fill="hold" grpId="0" nodeType="withEffect">
                                  <p:stCondLst>
                                    <p:cond delay="0"/>
                                  </p:stCondLst>
                                  <p:childTnLst>
                                    <p:set>
                                      <p:cBhvr>
                                        <p:cTn id="26" dur="1" fill="hold">
                                          <p:stCondLst>
                                            <p:cond delay="0"/>
                                          </p:stCondLst>
                                        </p:cTn>
                                        <p:tgtEl>
                                          <p:spTgt spid="26644"/>
                                        </p:tgtEl>
                                        <p:attrNameLst>
                                          <p:attrName>style.visibility</p:attrName>
                                        </p:attrNameLst>
                                      </p:cBhvr>
                                      <p:to>
                                        <p:strVal val="visible"/>
                                      </p:to>
                                    </p:set>
                                    <p:animEffect transition="in" filter="strips(downLeft)">
                                      <p:cBhvr>
                                        <p:cTn id="27" dur="500"/>
                                        <p:tgtEl>
                                          <p:spTgt spid="26644"/>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4" presetClass="entr" presetSubtype="0" fill="hold" nodeType="clickEffect">
                                  <p:stCondLst>
                                    <p:cond delay="0"/>
                                  </p:stCondLst>
                                  <p:childTnLst>
                                    <p:set>
                                      <p:cBhvr>
                                        <p:cTn id="31" dur="1" fill="hold">
                                          <p:stCondLst>
                                            <p:cond delay="0"/>
                                          </p:stCondLst>
                                        </p:cTn>
                                        <p:tgtEl>
                                          <p:spTgt spid="4113"/>
                                        </p:tgtEl>
                                        <p:attrNameLst>
                                          <p:attrName>style.visibility</p:attrName>
                                        </p:attrNameLst>
                                      </p:cBhvr>
                                      <p:to>
                                        <p:strVal val="visible"/>
                                      </p:to>
                                    </p:set>
                                    <p:anim to="" calcmode="lin" valueType="num">
                                      <p:cBhvr>
                                        <p:cTn id="32" dur="1" fill="hold"/>
                                        <p:tgtEl>
                                          <p:spTgt spid="4113"/>
                                        </p:tgtEl>
                                        <p:attrNameLst>
                                          <p:attrName/>
                                        </p:attrNameLst>
                                      </p:cBhvr>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4112"/>
                                        </p:tgtEl>
                                        <p:attrNameLst>
                                          <p:attrName>style.visibility</p:attrName>
                                        </p:attrNameLst>
                                      </p:cBhvr>
                                      <p:to>
                                        <p:strVal val="visible"/>
                                      </p:to>
                                    </p:set>
                                    <p:animEffect transition="in" filter="wipe(down)">
                                      <p:cBhvr>
                                        <p:cTn id="37" dur="500"/>
                                        <p:tgtEl>
                                          <p:spTgt spid="4112"/>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ntr" presetSubtype="1" fill="hold" grpId="0" nodeType="clickEffect">
                                  <p:stCondLst>
                                    <p:cond delay="0"/>
                                  </p:stCondLst>
                                  <p:childTnLst>
                                    <p:set>
                                      <p:cBhvr>
                                        <p:cTn id="41" dur="1" fill="hold">
                                          <p:stCondLst>
                                            <p:cond delay="0"/>
                                          </p:stCondLst>
                                        </p:cTn>
                                        <p:tgtEl>
                                          <p:spTgt spid="4116"/>
                                        </p:tgtEl>
                                        <p:attrNameLst>
                                          <p:attrName>style.visibility</p:attrName>
                                        </p:attrNameLst>
                                      </p:cBhvr>
                                      <p:to>
                                        <p:strVal val="visible"/>
                                      </p:to>
                                    </p:set>
                                    <p:animEffect transition="in" filter="wipe(up)">
                                      <p:cBhvr>
                                        <p:cTn id="42" dur="500"/>
                                        <p:tgtEl>
                                          <p:spTgt spid="4116"/>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7" presetClass="entr" presetSubtype="1" fill="hold" grpId="0" nodeType="clickEffect">
                                  <p:stCondLst>
                                    <p:cond delay="0"/>
                                  </p:stCondLst>
                                  <p:childTnLst>
                                    <p:set>
                                      <p:cBhvr>
                                        <p:cTn id="46" dur="1" fill="hold">
                                          <p:stCondLst>
                                            <p:cond delay="0"/>
                                          </p:stCondLst>
                                        </p:cTn>
                                        <p:tgtEl>
                                          <p:spTgt spid="4120"/>
                                        </p:tgtEl>
                                        <p:attrNameLst>
                                          <p:attrName>style.visibility</p:attrName>
                                        </p:attrNameLst>
                                      </p:cBhvr>
                                      <p:to>
                                        <p:strVal val="visible"/>
                                      </p:to>
                                    </p:set>
                                    <p:anim calcmode="lin" valueType="num">
                                      <p:cBhvr>
                                        <p:cTn id="47" dur="500" fill="hold"/>
                                        <p:tgtEl>
                                          <p:spTgt spid="4120"/>
                                        </p:tgtEl>
                                        <p:attrNameLst>
                                          <p:attrName>ppt_x</p:attrName>
                                        </p:attrNameLst>
                                      </p:cBhvr>
                                      <p:tavLst>
                                        <p:tav tm="0">
                                          <p:val>
                                            <p:strVal val="#ppt_x"/>
                                          </p:val>
                                        </p:tav>
                                        <p:tav tm="100000">
                                          <p:val>
                                            <p:strVal val="#ppt_x"/>
                                          </p:val>
                                        </p:tav>
                                      </p:tavLst>
                                    </p:anim>
                                    <p:anim calcmode="lin" valueType="num">
                                      <p:cBhvr>
                                        <p:cTn id="48" dur="500" fill="hold"/>
                                        <p:tgtEl>
                                          <p:spTgt spid="4120"/>
                                        </p:tgtEl>
                                        <p:attrNameLst>
                                          <p:attrName>ppt_y</p:attrName>
                                        </p:attrNameLst>
                                      </p:cBhvr>
                                      <p:tavLst>
                                        <p:tav tm="0">
                                          <p:val>
                                            <p:strVal val="#ppt_y-#ppt_h/2"/>
                                          </p:val>
                                        </p:tav>
                                        <p:tav tm="100000">
                                          <p:val>
                                            <p:strVal val="#ppt_y"/>
                                          </p:val>
                                        </p:tav>
                                      </p:tavLst>
                                    </p:anim>
                                    <p:anim calcmode="lin" valueType="num">
                                      <p:cBhvr>
                                        <p:cTn id="49" dur="500" fill="hold"/>
                                        <p:tgtEl>
                                          <p:spTgt spid="4120"/>
                                        </p:tgtEl>
                                        <p:attrNameLst>
                                          <p:attrName>ppt_w</p:attrName>
                                        </p:attrNameLst>
                                      </p:cBhvr>
                                      <p:tavLst>
                                        <p:tav tm="0">
                                          <p:val>
                                            <p:strVal val="#ppt_w"/>
                                          </p:val>
                                        </p:tav>
                                        <p:tav tm="100000">
                                          <p:val>
                                            <p:strVal val="#ppt_w"/>
                                          </p:val>
                                        </p:tav>
                                      </p:tavLst>
                                    </p:anim>
                                    <p:anim calcmode="lin" valueType="num">
                                      <p:cBhvr>
                                        <p:cTn id="50" dur="500" fill="hold"/>
                                        <p:tgtEl>
                                          <p:spTgt spid="412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38" grpId="0" animBg="1"/>
      <p:bldP spid="26640" grpId="0" animBg="1"/>
      <p:bldP spid="26641" grpId="0" animBg="1"/>
      <p:bldP spid="26642" grpId="0" animBg="1"/>
      <p:bldP spid="26643" grpId="0" animBg="1"/>
      <p:bldP spid="26644" grpId="0" animBg="1"/>
      <p:bldP spid="4112" grpId="0" animBg="1"/>
      <p:bldP spid="4116" grpId="0" animBg="1"/>
      <p:bldP spid="412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2"/>
          <p:cNvSpPr txBox="1">
            <a:spLocks noChangeArrowheads="1"/>
          </p:cNvSpPr>
          <p:nvPr/>
        </p:nvSpPr>
        <p:spPr bwMode="auto">
          <a:xfrm>
            <a:off x="457200" y="1066800"/>
            <a:ext cx="36099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lang="en-US" altLang="zh-CN" sz="3600" b="1">
                <a:solidFill>
                  <a:srgbClr val="000099"/>
                </a:solidFill>
              </a:rPr>
              <a:t>1</a:t>
            </a:r>
            <a:r>
              <a:rPr lang="zh-CN" altLang="en-US" sz="3600" b="1">
                <a:solidFill>
                  <a:srgbClr val="000099"/>
                </a:solidFill>
              </a:rPr>
              <a:t>、 含义：</a:t>
            </a:r>
            <a:endParaRPr lang="zh-CN" altLang="en-US" b="1">
              <a:solidFill>
                <a:srgbClr val="000099"/>
              </a:solidFill>
            </a:endParaRPr>
          </a:p>
        </p:txBody>
      </p:sp>
      <p:sp>
        <p:nvSpPr>
          <p:cNvPr id="82947" name="Text Box 3"/>
          <p:cNvSpPr txBox="1">
            <a:spLocks noChangeArrowheads="1"/>
          </p:cNvSpPr>
          <p:nvPr/>
        </p:nvSpPr>
        <p:spPr bwMode="auto">
          <a:xfrm>
            <a:off x="1062038" y="4144963"/>
            <a:ext cx="7777162"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kumimoji="1" lang="zh-CN" altLang="en-US" b="1"/>
              <a:t>浓度常用</a:t>
            </a:r>
            <a:r>
              <a:rPr kumimoji="1" lang="en-US" altLang="zh-CN" b="1"/>
              <a:t>mol</a:t>
            </a:r>
            <a:r>
              <a:rPr lang="en-US" altLang="zh-CN" b="1"/>
              <a:t>·</a:t>
            </a:r>
            <a:r>
              <a:rPr kumimoji="1" lang="en-US" altLang="zh-CN" b="1"/>
              <a:t>L</a:t>
            </a:r>
            <a:r>
              <a:rPr kumimoji="1" lang="en-US" altLang="zh-CN" b="1" baseline="30000"/>
              <a:t>-1</a:t>
            </a:r>
            <a:r>
              <a:rPr kumimoji="1" lang="zh-CN" altLang="en-US" b="1"/>
              <a:t>，时间常用</a:t>
            </a:r>
            <a:r>
              <a:rPr kumimoji="1" lang="en-US" altLang="zh-CN" b="1"/>
              <a:t>s</a:t>
            </a:r>
            <a:r>
              <a:rPr kumimoji="1" lang="zh-CN" altLang="en-US" b="1"/>
              <a:t>，</a:t>
            </a:r>
            <a:r>
              <a:rPr kumimoji="1" lang="en-US" altLang="zh-CN" b="1"/>
              <a:t>min</a:t>
            </a:r>
            <a:r>
              <a:rPr kumimoji="1" lang="zh-CN" altLang="en-US" b="1"/>
              <a:t>。</a:t>
            </a:r>
          </a:p>
        </p:txBody>
      </p:sp>
      <p:sp>
        <p:nvSpPr>
          <p:cNvPr id="82948" name="Text Box 4"/>
          <p:cNvSpPr txBox="1">
            <a:spLocks noChangeArrowheads="1"/>
          </p:cNvSpPr>
          <p:nvPr/>
        </p:nvSpPr>
        <p:spPr bwMode="auto">
          <a:xfrm>
            <a:off x="457200" y="4921250"/>
            <a:ext cx="45339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lang="zh-CN" altLang="en-US" sz="3600" b="1">
                <a:solidFill>
                  <a:srgbClr val="000099"/>
                </a:solidFill>
              </a:rPr>
              <a:t>单位：</a:t>
            </a:r>
            <a:endParaRPr lang="zh-CN" altLang="en-US" b="1">
              <a:solidFill>
                <a:srgbClr val="000099"/>
              </a:solidFill>
            </a:endParaRPr>
          </a:p>
        </p:txBody>
      </p:sp>
      <p:sp>
        <p:nvSpPr>
          <p:cNvPr id="82949" name="Text Box 5"/>
          <p:cNvSpPr txBox="1">
            <a:spLocks noChangeArrowheads="1"/>
          </p:cNvSpPr>
          <p:nvPr/>
        </p:nvSpPr>
        <p:spPr bwMode="auto">
          <a:xfrm>
            <a:off x="468313" y="3219450"/>
            <a:ext cx="44704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lang="zh-CN" altLang="en-US" sz="3600" b="1">
                <a:solidFill>
                  <a:srgbClr val="000099"/>
                </a:solidFill>
              </a:rPr>
              <a:t>数学表达式为：</a:t>
            </a:r>
          </a:p>
        </p:txBody>
      </p:sp>
      <p:grpSp>
        <p:nvGrpSpPr>
          <p:cNvPr id="2" name="Group 6"/>
          <p:cNvGrpSpPr>
            <a:grpSpLocks/>
          </p:cNvGrpSpPr>
          <p:nvPr/>
        </p:nvGrpSpPr>
        <p:grpSpPr bwMode="auto">
          <a:xfrm>
            <a:off x="4572000" y="3067050"/>
            <a:ext cx="3124200" cy="1042988"/>
            <a:chOff x="1974" y="1616"/>
            <a:chExt cx="1754" cy="657"/>
          </a:xfrm>
        </p:grpSpPr>
        <p:sp>
          <p:nvSpPr>
            <p:cNvPr id="6156" name="Text Box 7"/>
            <p:cNvSpPr txBox="1">
              <a:spLocks noChangeArrowheads="1"/>
            </p:cNvSpPr>
            <p:nvPr/>
          </p:nvSpPr>
          <p:spPr bwMode="auto">
            <a:xfrm>
              <a:off x="1974" y="1752"/>
              <a:ext cx="997"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lang="el-GR" altLang="zh-CN" b="1" i="1">
                  <a:cs typeface="Arial" panose="020B0604020202020204" pitchFamily="34" charset="0"/>
                </a:rPr>
                <a:t>ν</a:t>
              </a:r>
              <a:r>
                <a:rPr lang="zh-CN" altLang="en-US" b="1" baseline="-25000">
                  <a:cs typeface="Arial" panose="020B0604020202020204" pitchFamily="34" charset="0"/>
                </a:rPr>
                <a:t>（</a:t>
              </a:r>
              <a:r>
                <a:rPr lang="en-US" altLang="zh-CN" b="1" baseline="-25000">
                  <a:cs typeface="Arial" panose="020B0604020202020204" pitchFamily="34" charset="0"/>
                </a:rPr>
                <a:t>B</a:t>
              </a:r>
              <a:r>
                <a:rPr lang="zh-CN" altLang="en-US" b="1" baseline="-25000">
                  <a:cs typeface="Arial" panose="020B0604020202020204" pitchFamily="34" charset="0"/>
                </a:rPr>
                <a:t>）</a:t>
              </a:r>
              <a:r>
                <a:rPr lang="zh-CN" altLang="en-US" b="1">
                  <a:cs typeface="Arial" panose="020B0604020202020204" pitchFamily="34" charset="0"/>
                </a:rPr>
                <a:t>＝</a:t>
              </a:r>
              <a:endParaRPr lang="zh-CN" altLang="el-GR" b="1">
                <a:cs typeface="Arial" panose="020B0604020202020204" pitchFamily="34" charset="0"/>
              </a:endParaRPr>
            </a:p>
          </p:txBody>
        </p:sp>
        <p:sp>
          <p:nvSpPr>
            <p:cNvPr id="6157" name="Text Box 9"/>
            <p:cNvSpPr txBox="1">
              <a:spLocks noChangeArrowheads="1"/>
            </p:cNvSpPr>
            <p:nvPr/>
          </p:nvSpPr>
          <p:spPr bwMode="auto">
            <a:xfrm>
              <a:off x="2958" y="1616"/>
              <a:ext cx="770"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lang="en-US" altLang="zh-CN" b="1">
                  <a:latin typeface="宋体" panose="02010600030101010101" pitchFamily="2" charset="-122"/>
                </a:rPr>
                <a:t>△</a:t>
              </a:r>
              <a:r>
                <a:rPr lang="en-US" altLang="zh-CN" b="1" i="1"/>
                <a:t>c</a:t>
              </a:r>
            </a:p>
          </p:txBody>
        </p:sp>
        <p:sp>
          <p:nvSpPr>
            <p:cNvPr id="6158" name="Line 10"/>
            <p:cNvSpPr>
              <a:spLocks noChangeShapeType="1"/>
            </p:cNvSpPr>
            <p:nvPr/>
          </p:nvSpPr>
          <p:spPr bwMode="auto">
            <a:xfrm>
              <a:off x="2872" y="1955"/>
              <a:ext cx="589"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6159" name="Text Box 11"/>
            <p:cNvSpPr txBox="1">
              <a:spLocks noChangeArrowheads="1"/>
            </p:cNvSpPr>
            <p:nvPr/>
          </p:nvSpPr>
          <p:spPr bwMode="auto">
            <a:xfrm>
              <a:off x="2958" y="1908"/>
              <a:ext cx="569"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lang="en-US" altLang="zh-CN" b="1">
                  <a:latin typeface="宋体" panose="02010600030101010101" pitchFamily="2" charset="-122"/>
                </a:rPr>
                <a:t>△</a:t>
              </a:r>
              <a:r>
                <a:rPr lang="en-US" altLang="zh-CN" b="1" i="1"/>
                <a:t>t</a:t>
              </a:r>
            </a:p>
          </p:txBody>
        </p:sp>
      </p:grpSp>
      <p:sp>
        <p:nvSpPr>
          <p:cNvPr id="6151" name="Text Box 12"/>
          <p:cNvSpPr txBox="1">
            <a:spLocks noChangeArrowheads="1"/>
          </p:cNvSpPr>
          <p:nvPr/>
        </p:nvSpPr>
        <p:spPr bwMode="auto">
          <a:xfrm>
            <a:off x="1066800" y="304800"/>
            <a:ext cx="4876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buFontTx/>
              <a:buNone/>
            </a:pPr>
            <a:endParaRPr lang="zh-CN" altLang="zh-CN" sz="1800"/>
          </a:p>
        </p:txBody>
      </p:sp>
      <p:sp>
        <p:nvSpPr>
          <p:cNvPr id="82957" name="Text Box 13"/>
          <p:cNvSpPr txBox="1">
            <a:spLocks noChangeArrowheads="1"/>
          </p:cNvSpPr>
          <p:nvPr/>
        </p:nvSpPr>
        <p:spPr bwMode="auto">
          <a:xfrm>
            <a:off x="533400" y="228600"/>
            <a:ext cx="4038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buFontTx/>
              <a:buNone/>
            </a:pPr>
            <a:r>
              <a:rPr lang="zh-CN" altLang="en-US" sz="3600"/>
              <a:t>一</a:t>
            </a:r>
            <a:r>
              <a:rPr lang="zh-CN" altLang="en-US" sz="3600" b="1"/>
              <a:t>、化学反应速率</a:t>
            </a:r>
          </a:p>
        </p:txBody>
      </p:sp>
      <p:sp>
        <p:nvSpPr>
          <p:cNvPr id="82958" name="Rectangle 14"/>
          <p:cNvSpPr>
            <a:spLocks noChangeArrowheads="1"/>
          </p:cNvSpPr>
          <p:nvPr/>
        </p:nvSpPr>
        <p:spPr bwMode="auto">
          <a:xfrm>
            <a:off x="474663" y="1752600"/>
            <a:ext cx="8135937"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lang="en-US" altLang="zh-CN" b="1"/>
              <a:t>        </a:t>
            </a:r>
            <a:r>
              <a:rPr lang="zh-CN" altLang="en-US" b="1"/>
              <a:t>用单位时间内</a:t>
            </a:r>
            <a:r>
              <a:rPr lang="zh-CN" altLang="en-US" b="1">
                <a:solidFill>
                  <a:srgbClr val="FF0000"/>
                </a:solidFill>
              </a:rPr>
              <a:t>反应物浓度的减少量</a:t>
            </a:r>
            <a:r>
              <a:rPr lang="zh-CN" altLang="en-US" b="1"/>
              <a:t>或</a:t>
            </a:r>
          </a:p>
          <a:p>
            <a:pPr eaLnBrk="1" hangingPunct="1">
              <a:spcBef>
                <a:spcPct val="50000"/>
              </a:spcBef>
              <a:buFontTx/>
              <a:buNone/>
            </a:pPr>
            <a:r>
              <a:rPr lang="zh-CN" altLang="en-US" b="1">
                <a:solidFill>
                  <a:srgbClr val="FF0000"/>
                </a:solidFill>
              </a:rPr>
              <a:t>生成物浓度的增加量</a:t>
            </a:r>
            <a:r>
              <a:rPr lang="zh-CN" altLang="en-US" b="1"/>
              <a:t>来表示。</a:t>
            </a:r>
          </a:p>
        </p:txBody>
      </p:sp>
      <p:sp>
        <p:nvSpPr>
          <p:cNvPr id="82959" name="Rectangle 15"/>
          <p:cNvSpPr>
            <a:spLocks noChangeArrowheads="1"/>
          </p:cNvSpPr>
          <p:nvPr/>
        </p:nvSpPr>
        <p:spPr bwMode="auto">
          <a:xfrm>
            <a:off x="2819400" y="4983163"/>
            <a:ext cx="447040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en-US" altLang="zh-CN" b="1" dirty="0" err="1">
                <a:solidFill>
                  <a:srgbClr val="FF0000"/>
                </a:solidFill>
              </a:rPr>
              <a:t>mol</a:t>
            </a:r>
            <a:r>
              <a:rPr lang="en-US" altLang="zh-CN" b="1" dirty="0">
                <a:solidFill>
                  <a:srgbClr val="FF0000"/>
                </a:solidFill>
              </a:rPr>
              <a:t>/(</a:t>
            </a:r>
            <a:r>
              <a:rPr lang="en-US" altLang="zh-CN" b="1" dirty="0" err="1">
                <a:solidFill>
                  <a:srgbClr val="FF0000"/>
                </a:solidFill>
              </a:rPr>
              <a:t>L·min</a:t>
            </a:r>
            <a:r>
              <a:rPr lang="en-US" altLang="zh-CN" b="1" dirty="0">
                <a:solidFill>
                  <a:srgbClr val="FF0000"/>
                </a:solidFill>
              </a:rPr>
              <a:t>)</a:t>
            </a:r>
            <a:r>
              <a:rPr lang="zh-CN" altLang="en-US" b="1" dirty="0">
                <a:solidFill>
                  <a:srgbClr val="FF0000"/>
                </a:solidFill>
              </a:rPr>
              <a:t>或</a:t>
            </a:r>
            <a:r>
              <a:rPr lang="en-US" altLang="zh-CN" b="1" dirty="0" err="1">
                <a:solidFill>
                  <a:srgbClr val="FF0000"/>
                </a:solidFill>
              </a:rPr>
              <a:t>mol</a:t>
            </a:r>
            <a:r>
              <a:rPr lang="en-US" altLang="zh-CN" b="1" dirty="0">
                <a:solidFill>
                  <a:srgbClr val="FF0000"/>
                </a:solidFill>
              </a:rPr>
              <a:t>/(L·s)</a:t>
            </a:r>
          </a:p>
        </p:txBody>
      </p:sp>
      <p:sp>
        <p:nvSpPr>
          <p:cNvPr id="6155" name="Text Box 15"/>
          <p:cNvSpPr txBox="1">
            <a:spLocks noChangeArrowheads="1"/>
          </p:cNvSpPr>
          <p:nvPr/>
        </p:nvSpPr>
        <p:spPr bwMode="auto">
          <a:xfrm>
            <a:off x="3348038" y="5734050"/>
            <a:ext cx="3960812"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sz="3200" dirty="0"/>
              <a:t>mol</a:t>
            </a:r>
            <a:r>
              <a:rPr lang="en-US" altLang="zh-CN" sz="3200" dirty="0">
                <a:latin typeface="Times New Roman" panose="02020603050405020304" pitchFamily="18" charset="0"/>
                <a:cs typeface="Times New Roman" panose="02020603050405020304" pitchFamily="18" charset="0"/>
              </a:rPr>
              <a:t>∙L</a:t>
            </a:r>
            <a:r>
              <a:rPr lang="en-US" altLang="zh-CN" sz="3200" baseline="30000" dirty="0">
                <a:latin typeface="Times New Roman" panose="02020603050405020304" pitchFamily="18" charset="0"/>
                <a:cs typeface="Times New Roman" panose="02020603050405020304" pitchFamily="18" charset="0"/>
              </a:rPr>
              <a:t>-1</a:t>
            </a:r>
            <a:r>
              <a:rPr lang="en-US" altLang="zh-CN" sz="3200" dirty="0">
                <a:latin typeface="Times New Roman" panose="02020603050405020304" pitchFamily="18" charset="0"/>
                <a:cs typeface="Times New Roman" panose="02020603050405020304" pitchFamily="18" charset="0"/>
              </a:rPr>
              <a:t>∙s</a:t>
            </a:r>
            <a:r>
              <a:rPr lang="en-US" altLang="zh-CN" sz="3200" baseline="30000" dirty="0">
                <a:latin typeface="Times New Roman" panose="02020603050405020304" pitchFamily="18" charset="0"/>
                <a:cs typeface="Times New Roman" panose="02020603050405020304" pitchFamily="18" charset="0"/>
              </a:rPr>
              <a:t>-1</a:t>
            </a:r>
          </a:p>
        </p:txBody>
      </p:sp>
      <p:sp>
        <p:nvSpPr>
          <p:cNvPr id="3" name="矩形 2"/>
          <p:cNvSpPr/>
          <p:nvPr/>
        </p:nvSpPr>
        <p:spPr>
          <a:xfrm>
            <a:off x="5458099" y="5562104"/>
            <a:ext cx="2416046" cy="923330"/>
          </a:xfrm>
          <a:prstGeom prst="rect">
            <a:avLst/>
          </a:prstGeom>
          <a:noFill/>
        </p:spPr>
        <p:txBody>
          <a:bodyPr wrap="none" lIns="91440" tIns="45720" rIns="91440" bIns="45720">
            <a:spAutoFit/>
          </a:bodyPr>
          <a:lstStyle/>
          <a:p>
            <a:pPr algn="ctr"/>
            <a:r>
              <a:rPr lang="en-US" altLang="zh-CN" sz="5400" dirty="0" err="1" smtClean="0">
                <a:ln w="0"/>
                <a:effectLst>
                  <a:outerShdw blurRad="38100" dist="19050" dir="2700000" algn="tl" rotWithShape="0">
                    <a:schemeClr val="dk1">
                      <a:alpha val="40000"/>
                    </a:schemeClr>
                  </a:outerShdw>
                </a:effectLst>
              </a:rPr>
              <a:t>mol</a:t>
            </a:r>
            <a:r>
              <a:rPr lang="en-US" altLang="zh-CN" sz="5400" dirty="0" smtClean="0">
                <a:ln w="0"/>
                <a:effectLst>
                  <a:outerShdw blurRad="38100" dist="19050" dir="2700000" algn="tl" rotWithShape="0">
                    <a:schemeClr val="dk1">
                      <a:alpha val="40000"/>
                    </a:schemeClr>
                  </a:outerShdw>
                </a:effectLst>
              </a:rPr>
              <a:t>/L/s</a:t>
            </a:r>
            <a:endParaRPr lang="zh-CN" altLang="en-US" sz="5400" b="0" cap="none" spc="0" dirty="0">
              <a:ln w="0"/>
              <a:solidFill>
                <a:schemeClr val="tx1"/>
              </a:solidFill>
              <a:effectLst>
                <a:outerShdw blurRad="38100" dist="19050" dir="2700000" algn="tl" rotWithShape="0">
                  <a:schemeClr val="dk1">
                    <a:alpha val="40000"/>
                  </a:schemeClr>
                </a:out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2957"/>
                                        </p:tgtEl>
                                        <p:attrNameLst>
                                          <p:attrName>style.visibility</p:attrName>
                                        </p:attrNameLst>
                                      </p:cBhvr>
                                      <p:to>
                                        <p:strVal val="visible"/>
                                      </p:to>
                                    </p:set>
                                    <p:animEffect transition="in" filter="blinds(horizontal)">
                                      <p:cBhvr>
                                        <p:cTn id="7" dur="500"/>
                                        <p:tgtEl>
                                          <p:spTgt spid="8295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2946"/>
                                        </p:tgtEl>
                                        <p:attrNameLst>
                                          <p:attrName>style.visibility</p:attrName>
                                        </p:attrNameLst>
                                      </p:cBhvr>
                                      <p:to>
                                        <p:strVal val="visible"/>
                                      </p:to>
                                    </p:set>
                                    <p:anim calcmode="lin" valueType="num">
                                      <p:cBhvr additive="base">
                                        <p:cTn id="12" dur="500" fill="hold"/>
                                        <p:tgtEl>
                                          <p:spTgt spid="82946"/>
                                        </p:tgtEl>
                                        <p:attrNameLst>
                                          <p:attrName>ppt_x</p:attrName>
                                        </p:attrNameLst>
                                      </p:cBhvr>
                                      <p:tavLst>
                                        <p:tav tm="0">
                                          <p:val>
                                            <p:strVal val="#ppt_x"/>
                                          </p:val>
                                        </p:tav>
                                        <p:tav tm="100000">
                                          <p:val>
                                            <p:strVal val="#ppt_x"/>
                                          </p:val>
                                        </p:tav>
                                      </p:tavLst>
                                    </p:anim>
                                    <p:anim calcmode="lin" valueType="num">
                                      <p:cBhvr additive="base">
                                        <p:cTn id="13" dur="500" fill="hold"/>
                                        <p:tgtEl>
                                          <p:spTgt spid="82946"/>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82949"/>
                                        </p:tgtEl>
                                        <p:attrNameLst>
                                          <p:attrName>style.visibility</p:attrName>
                                        </p:attrNameLst>
                                      </p:cBhvr>
                                      <p:to>
                                        <p:strVal val="visible"/>
                                      </p:to>
                                    </p:set>
                                    <p:anim calcmode="lin" valueType="num">
                                      <p:cBhvr additive="base">
                                        <p:cTn id="18" dur="500" fill="hold"/>
                                        <p:tgtEl>
                                          <p:spTgt spid="82949"/>
                                        </p:tgtEl>
                                        <p:attrNameLst>
                                          <p:attrName>ppt_x</p:attrName>
                                        </p:attrNameLst>
                                      </p:cBhvr>
                                      <p:tavLst>
                                        <p:tav tm="0">
                                          <p:val>
                                            <p:strVal val="0-#ppt_w/2"/>
                                          </p:val>
                                        </p:tav>
                                        <p:tav tm="100000">
                                          <p:val>
                                            <p:strVal val="#ppt_x"/>
                                          </p:val>
                                        </p:tav>
                                      </p:tavLst>
                                    </p:anim>
                                    <p:anim calcmode="lin" valueType="num">
                                      <p:cBhvr additive="base">
                                        <p:cTn id="19" dur="500" fill="hold"/>
                                        <p:tgtEl>
                                          <p:spTgt spid="82949"/>
                                        </p:tgtEl>
                                        <p:attrNameLst>
                                          <p:attrName>ppt_y</p:attrName>
                                        </p:attrNameLst>
                                      </p:cBhvr>
                                      <p:tavLst>
                                        <p:tav tm="0">
                                          <p:val>
                                            <p:strVal val="#ppt_y"/>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2948">
                                            <p:txEl>
                                              <p:pRg st="0" end="0"/>
                                            </p:txEl>
                                          </p:spTgt>
                                        </p:tgtEl>
                                        <p:attrNameLst>
                                          <p:attrName>style.visibility</p:attrName>
                                        </p:attrNameLst>
                                      </p:cBhvr>
                                      <p:to>
                                        <p:strVal val="visible"/>
                                      </p:to>
                                    </p:set>
                                    <p:anim calcmode="lin" valueType="num">
                                      <p:cBhvr additive="base">
                                        <p:cTn id="24" dur="500" fill="hold"/>
                                        <p:tgtEl>
                                          <p:spTgt spid="82948">
                                            <p:txEl>
                                              <p:pRg st="0" end="0"/>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829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82958"/>
                                        </p:tgtEl>
                                        <p:attrNameLst>
                                          <p:attrName>style.visibility</p:attrName>
                                        </p:attrNameLst>
                                      </p:cBhvr>
                                      <p:to>
                                        <p:strVal val="visible"/>
                                      </p:to>
                                    </p:set>
                                    <p:animEffect transition="in" filter="blinds(horizontal)">
                                      <p:cBhvr>
                                        <p:cTn id="30" dur="500"/>
                                        <p:tgtEl>
                                          <p:spTgt spid="82958"/>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2" fill="hold" nodeType="click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additive="base">
                                        <p:cTn id="35" dur="500" fill="hold"/>
                                        <p:tgtEl>
                                          <p:spTgt spid="2"/>
                                        </p:tgtEl>
                                        <p:attrNameLst>
                                          <p:attrName>ppt_x</p:attrName>
                                        </p:attrNameLst>
                                      </p:cBhvr>
                                      <p:tavLst>
                                        <p:tav tm="0">
                                          <p:val>
                                            <p:strVal val="1+#ppt_w/2"/>
                                          </p:val>
                                        </p:tav>
                                        <p:tav tm="100000">
                                          <p:val>
                                            <p:strVal val="#ppt_x"/>
                                          </p:val>
                                        </p:tav>
                                      </p:tavLst>
                                    </p:anim>
                                    <p:anim calcmode="lin" valueType="num">
                                      <p:cBhvr additive="base">
                                        <p:cTn id="36"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82947"/>
                                        </p:tgtEl>
                                        <p:attrNameLst>
                                          <p:attrName>style.visibility</p:attrName>
                                        </p:attrNameLst>
                                      </p:cBhvr>
                                      <p:to>
                                        <p:strVal val="visible"/>
                                      </p:to>
                                    </p:set>
                                    <p:anim calcmode="lin" valueType="num">
                                      <p:cBhvr additive="base">
                                        <p:cTn id="41" dur="500" fill="hold"/>
                                        <p:tgtEl>
                                          <p:spTgt spid="82947"/>
                                        </p:tgtEl>
                                        <p:attrNameLst>
                                          <p:attrName>ppt_x</p:attrName>
                                        </p:attrNameLst>
                                      </p:cBhvr>
                                      <p:tavLst>
                                        <p:tav tm="0">
                                          <p:val>
                                            <p:strVal val="#ppt_x"/>
                                          </p:val>
                                        </p:tav>
                                        <p:tav tm="100000">
                                          <p:val>
                                            <p:strVal val="#ppt_x"/>
                                          </p:val>
                                        </p:tav>
                                      </p:tavLst>
                                    </p:anim>
                                    <p:anim calcmode="lin" valueType="num">
                                      <p:cBhvr additive="base">
                                        <p:cTn id="42" dur="500" fill="hold"/>
                                        <p:tgtEl>
                                          <p:spTgt spid="82947"/>
                                        </p:tgtEl>
                                        <p:attrNameLst>
                                          <p:attrName>ppt_y</p:attrName>
                                        </p:attrNameLst>
                                      </p:cBhvr>
                                      <p:tavLst>
                                        <p:tav tm="0">
                                          <p:val>
                                            <p:strVal val="1+#ppt_h/2"/>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2" fill="hold" grpId="0" nodeType="clickEffect">
                                  <p:stCondLst>
                                    <p:cond delay="0"/>
                                  </p:stCondLst>
                                  <p:childTnLst>
                                    <p:set>
                                      <p:cBhvr>
                                        <p:cTn id="46" dur="1" fill="hold">
                                          <p:stCondLst>
                                            <p:cond delay="0"/>
                                          </p:stCondLst>
                                        </p:cTn>
                                        <p:tgtEl>
                                          <p:spTgt spid="82959"/>
                                        </p:tgtEl>
                                        <p:attrNameLst>
                                          <p:attrName>style.visibility</p:attrName>
                                        </p:attrNameLst>
                                      </p:cBhvr>
                                      <p:to>
                                        <p:strVal val="visible"/>
                                      </p:to>
                                    </p:set>
                                    <p:anim calcmode="lin" valueType="num">
                                      <p:cBhvr additive="base">
                                        <p:cTn id="47" dur="500" fill="hold"/>
                                        <p:tgtEl>
                                          <p:spTgt spid="82959"/>
                                        </p:tgtEl>
                                        <p:attrNameLst>
                                          <p:attrName>ppt_x</p:attrName>
                                        </p:attrNameLst>
                                      </p:cBhvr>
                                      <p:tavLst>
                                        <p:tav tm="0">
                                          <p:val>
                                            <p:strVal val="1+#ppt_w/2"/>
                                          </p:val>
                                        </p:tav>
                                        <p:tav tm="100000">
                                          <p:val>
                                            <p:strVal val="#ppt_x"/>
                                          </p:val>
                                        </p:tav>
                                      </p:tavLst>
                                    </p:anim>
                                    <p:anim calcmode="lin" valueType="num">
                                      <p:cBhvr additive="base">
                                        <p:cTn id="48" dur="500" fill="hold"/>
                                        <p:tgtEl>
                                          <p:spTgt spid="82959"/>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6155"/>
                                        </p:tgtEl>
                                        <p:attrNameLst>
                                          <p:attrName>style.visibility</p:attrName>
                                        </p:attrNameLst>
                                      </p:cBhvr>
                                      <p:to>
                                        <p:strVal val="visible"/>
                                      </p:to>
                                    </p:set>
                                    <p:anim calcmode="lin" valueType="num">
                                      <p:cBhvr additive="base">
                                        <p:cTn id="53" dur="500" fill="hold"/>
                                        <p:tgtEl>
                                          <p:spTgt spid="6155"/>
                                        </p:tgtEl>
                                        <p:attrNameLst>
                                          <p:attrName>ppt_x</p:attrName>
                                        </p:attrNameLst>
                                      </p:cBhvr>
                                      <p:tavLst>
                                        <p:tav tm="0">
                                          <p:val>
                                            <p:strVal val="#ppt_x"/>
                                          </p:val>
                                        </p:tav>
                                        <p:tav tm="100000">
                                          <p:val>
                                            <p:strVal val="#ppt_x"/>
                                          </p:val>
                                        </p:tav>
                                      </p:tavLst>
                                    </p:anim>
                                    <p:anim calcmode="lin" valueType="num">
                                      <p:cBhvr additive="base">
                                        <p:cTn id="54" dur="500" fill="hold"/>
                                        <p:tgtEl>
                                          <p:spTgt spid="6155"/>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3"/>
                                        </p:tgtEl>
                                        <p:attrNameLst>
                                          <p:attrName>style.visibility</p:attrName>
                                        </p:attrNameLst>
                                      </p:cBhvr>
                                      <p:to>
                                        <p:strVal val="visible"/>
                                      </p:to>
                                    </p:set>
                                    <p:anim calcmode="lin" valueType="num">
                                      <p:cBhvr additive="base">
                                        <p:cTn id="59" dur="500" fill="hold"/>
                                        <p:tgtEl>
                                          <p:spTgt spid="3"/>
                                        </p:tgtEl>
                                        <p:attrNameLst>
                                          <p:attrName>ppt_x</p:attrName>
                                        </p:attrNameLst>
                                      </p:cBhvr>
                                      <p:tavLst>
                                        <p:tav tm="0">
                                          <p:val>
                                            <p:strVal val="#ppt_x"/>
                                          </p:val>
                                        </p:tav>
                                        <p:tav tm="100000">
                                          <p:val>
                                            <p:strVal val="#ppt_x"/>
                                          </p:val>
                                        </p:tav>
                                      </p:tavLst>
                                    </p:anim>
                                    <p:anim calcmode="lin" valueType="num">
                                      <p:cBhvr additive="base">
                                        <p:cTn id="6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46" grpId="0"/>
      <p:bldP spid="82947" grpId="0"/>
      <p:bldP spid="82948" grpId="0" build="allAtOnce"/>
      <p:bldP spid="82949" grpId="0"/>
      <p:bldP spid="82957" grpId="0"/>
      <p:bldP spid="82958" grpId="0"/>
      <p:bldP spid="82959" grpId="0"/>
      <p:bldP spid="6155" grpId="0"/>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Line 2"/>
          <p:cNvSpPr>
            <a:spLocks noChangeShapeType="1"/>
          </p:cNvSpPr>
          <p:nvPr/>
        </p:nvSpPr>
        <p:spPr bwMode="auto">
          <a:xfrm>
            <a:off x="3971925" y="4010025"/>
            <a:ext cx="503238" cy="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7171" name="Text Box 3"/>
          <p:cNvSpPr txBox="1">
            <a:spLocks noChangeArrowheads="1"/>
          </p:cNvSpPr>
          <p:nvPr/>
        </p:nvSpPr>
        <p:spPr bwMode="auto">
          <a:xfrm>
            <a:off x="304800" y="273050"/>
            <a:ext cx="7704138"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sz="3200" b="1">
                <a:solidFill>
                  <a:schemeClr val="bg1"/>
                </a:solidFill>
                <a:latin typeface="Times New Roman" panose="02020603050405020304" pitchFamily="18" charset="0"/>
                <a:ea typeface="楷体_GB2312" pitchFamily="49" charset="-122"/>
              </a:rPr>
              <a:t>4</a:t>
            </a:r>
            <a:r>
              <a:rPr lang="zh-CN" altLang="en-US" sz="3200" b="1">
                <a:solidFill>
                  <a:schemeClr val="bg1"/>
                </a:solidFill>
                <a:latin typeface="Times New Roman" panose="02020603050405020304" pitchFamily="18" charset="0"/>
                <a:ea typeface="楷体_GB2312" pitchFamily="49" charset="-122"/>
              </a:rPr>
              <a:t>、有关化学反应速率的简单计算</a:t>
            </a:r>
          </a:p>
        </p:txBody>
      </p:sp>
      <p:sp>
        <p:nvSpPr>
          <p:cNvPr id="7172" name="Text Box 4"/>
          <p:cNvSpPr txBox="1">
            <a:spLocks noChangeArrowheads="1"/>
          </p:cNvSpPr>
          <p:nvPr/>
        </p:nvSpPr>
        <p:spPr bwMode="auto">
          <a:xfrm>
            <a:off x="323850" y="836613"/>
            <a:ext cx="8077200" cy="233362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15000"/>
              </a:lnSpc>
              <a:spcBef>
                <a:spcPct val="50000"/>
              </a:spcBef>
            </a:pPr>
            <a:r>
              <a:rPr lang="zh-CN" altLang="en-US" sz="3200" b="1">
                <a:latin typeface="楷体_GB2312" pitchFamily="49" charset="-122"/>
                <a:ea typeface="楷体_GB2312" pitchFamily="49" charset="-122"/>
              </a:rPr>
              <a:t>例</a:t>
            </a:r>
            <a:r>
              <a:rPr lang="en-US" altLang="zh-CN" sz="3200" b="1">
                <a:latin typeface="楷体_GB2312" pitchFamily="49" charset="-122"/>
                <a:ea typeface="楷体_GB2312" pitchFamily="49" charset="-122"/>
              </a:rPr>
              <a:t>1</a:t>
            </a:r>
            <a:r>
              <a:rPr lang="zh-CN" altLang="en-US" sz="3200" b="1">
                <a:latin typeface="楷体_GB2312" pitchFamily="49" charset="-122"/>
                <a:ea typeface="楷体_GB2312" pitchFamily="49" charset="-122"/>
              </a:rPr>
              <a:t>：某反应的反应物浓度在</a:t>
            </a:r>
            <a:r>
              <a:rPr lang="en-US" altLang="zh-CN" sz="3200" b="1">
                <a:latin typeface="楷体_GB2312" pitchFamily="49" charset="-122"/>
                <a:ea typeface="楷体_GB2312" pitchFamily="49" charset="-122"/>
              </a:rPr>
              <a:t>5 min</a:t>
            </a:r>
            <a:r>
              <a:rPr lang="zh-CN" altLang="en-US" sz="3200" b="1">
                <a:latin typeface="楷体_GB2312" pitchFamily="49" charset="-122"/>
                <a:ea typeface="楷体_GB2312" pitchFamily="49" charset="-122"/>
              </a:rPr>
              <a:t>内由</a:t>
            </a:r>
            <a:r>
              <a:rPr lang="en-US" altLang="zh-CN" sz="3200" b="1">
                <a:latin typeface="楷体_GB2312" pitchFamily="49" charset="-122"/>
                <a:ea typeface="楷体_GB2312" pitchFamily="49" charset="-122"/>
              </a:rPr>
              <a:t>6 mol/L</a:t>
            </a:r>
            <a:r>
              <a:rPr lang="zh-CN" altLang="en-US" sz="3200" b="1">
                <a:latin typeface="楷体_GB2312" pitchFamily="49" charset="-122"/>
                <a:ea typeface="楷体_GB2312" pitchFamily="49" charset="-122"/>
              </a:rPr>
              <a:t>变成了</a:t>
            </a:r>
            <a:r>
              <a:rPr lang="en-US" altLang="zh-CN" sz="3200" b="1">
                <a:latin typeface="楷体_GB2312" pitchFamily="49" charset="-122"/>
                <a:ea typeface="楷体_GB2312" pitchFamily="49" charset="-122"/>
              </a:rPr>
              <a:t>2 mol/L</a:t>
            </a:r>
            <a:r>
              <a:rPr lang="zh-CN" altLang="en-US" sz="3200" b="1">
                <a:latin typeface="楷体_GB2312" pitchFamily="49" charset="-122"/>
                <a:ea typeface="楷体_GB2312" pitchFamily="49" charset="-122"/>
              </a:rPr>
              <a:t>，则以该反应物浓度的变化表示的该反应在这段时间内的平均反应速率？</a:t>
            </a:r>
          </a:p>
        </p:txBody>
      </p:sp>
      <p:sp>
        <p:nvSpPr>
          <p:cNvPr id="7173" name="Text Box 5"/>
          <p:cNvSpPr txBox="1">
            <a:spLocks noChangeArrowheads="1"/>
          </p:cNvSpPr>
          <p:nvPr/>
        </p:nvSpPr>
        <p:spPr bwMode="auto">
          <a:xfrm>
            <a:off x="3048000" y="3429000"/>
            <a:ext cx="8382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3600"/>
              <a:t>＝</a:t>
            </a:r>
          </a:p>
        </p:txBody>
      </p:sp>
      <p:sp>
        <p:nvSpPr>
          <p:cNvPr id="7174" name="Text Box 6"/>
          <p:cNvSpPr txBox="1">
            <a:spLocks noChangeArrowheads="1"/>
          </p:cNvSpPr>
          <p:nvPr/>
        </p:nvSpPr>
        <p:spPr bwMode="auto">
          <a:xfrm>
            <a:off x="4648200" y="3687763"/>
            <a:ext cx="13716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sz="3200" b="1"/>
              <a:t>5min</a:t>
            </a:r>
          </a:p>
        </p:txBody>
      </p:sp>
      <p:sp>
        <p:nvSpPr>
          <p:cNvPr id="7175" name="Text Box 7"/>
          <p:cNvSpPr txBox="1">
            <a:spLocks noChangeArrowheads="1"/>
          </p:cNvSpPr>
          <p:nvPr/>
        </p:nvSpPr>
        <p:spPr bwMode="auto">
          <a:xfrm>
            <a:off x="3657600" y="3230563"/>
            <a:ext cx="36576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sz="3200" b="1"/>
              <a:t>6mol/L</a:t>
            </a:r>
            <a:r>
              <a:rPr lang="en-US" altLang="zh-CN"/>
              <a:t> </a:t>
            </a:r>
            <a:r>
              <a:rPr lang="zh-CN" altLang="en-US" sz="2800" b="1"/>
              <a:t>－</a:t>
            </a:r>
            <a:r>
              <a:rPr lang="en-US" altLang="zh-CN" sz="3200" b="1"/>
              <a:t>2 mol/L</a:t>
            </a:r>
          </a:p>
        </p:txBody>
      </p:sp>
      <p:sp>
        <p:nvSpPr>
          <p:cNvPr id="7176" name="Line 8"/>
          <p:cNvSpPr>
            <a:spLocks noChangeShapeType="1"/>
          </p:cNvSpPr>
          <p:nvPr/>
        </p:nvSpPr>
        <p:spPr bwMode="auto">
          <a:xfrm>
            <a:off x="3708400" y="3789363"/>
            <a:ext cx="31242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177" name="Rectangle 9"/>
          <p:cNvSpPr>
            <a:spLocks noChangeArrowheads="1"/>
          </p:cNvSpPr>
          <p:nvPr/>
        </p:nvSpPr>
        <p:spPr bwMode="auto">
          <a:xfrm>
            <a:off x="2843213" y="4365625"/>
            <a:ext cx="4319587"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3600"/>
              <a:t>＝</a:t>
            </a:r>
            <a:r>
              <a:rPr lang="en-US" altLang="zh-CN" sz="3600"/>
              <a:t>0.8 </a:t>
            </a:r>
            <a:r>
              <a:rPr lang="en-US" altLang="zh-CN" sz="3200" b="1"/>
              <a:t>mol/(L·min)</a:t>
            </a:r>
            <a:r>
              <a:rPr lang="en-US" altLang="zh-CN" sz="3600"/>
              <a:t> </a:t>
            </a:r>
          </a:p>
        </p:txBody>
      </p:sp>
      <p:sp>
        <p:nvSpPr>
          <p:cNvPr id="7178" name="Text Box 10"/>
          <p:cNvSpPr txBox="1">
            <a:spLocks noChangeArrowheads="1"/>
          </p:cNvSpPr>
          <p:nvPr/>
        </p:nvSpPr>
        <p:spPr bwMode="auto">
          <a:xfrm>
            <a:off x="228600" y="3397250"/>
            <a:ext cx="14382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3600" b="1">
                <a:ea typeface="楷体_GB2312" pitchFamily="49" charset="-122"/>
              </a:rPr>
              <a:t>解：</a:t>
            </a:r>
          </a:p>
        </p:txBody>
      </p:sp>
      <p:sp>
        <p:nvSpPr>
          <p:cNvPr id="7179" name="Text Box 11"/>
          <p:cNvSpPr txBox="1">
            <a:spLocks noChangeArrowheads="1"/>
          </p:cNvSpPr>
          <p:nvPr/>
        </p:nvSpPr>
        <p:spPr bwMode="auto">
          <a:xfrm>
            <a:off x="381000" y="5029200"/>
            <a:ext cx="8382000" cy="1212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15000"/>
              </a:lnSpc>
              <a:spcBef>
                <a:spcPct val="50000"/>
              </a:spcBef>
            </a:pPr>
            <a:r>
              <a:rPr lang="zh-CN" altLang="en-US" sz="3200">
                <a:latin typeface="Arial Black" panose="020B0A04020102020204" pitchFamily="34" charset="0"/>
                <a:ea typeface="楷体_GB2312" pitchFamily="49" charset="-122"/>
              </a:rPr>
              <a:t>答：</a:t>
            </a:r>
            <a:r>
              <a:rPr lang="zh-CN" altLang="en-US" sz="3200" b="1">
                <a:latin typeface="Arial Black" panose="020B0A04020102020204" pitchFamily="34" charset="0"/>
                <a:ea typeface="楷体_GB2312" pitchFamily="49" charset="-122"/>
              </a:rPr>
              <a:t>用该物质表示的该反应在这段时间内的平均反应速率为</a:t>
            </a:r>
            <a:r>
              <a:rPr lang="en-US" altLang="zh-CN" sz="3200" b="1">
                <a:latin typeface="Arial Black" panose="020B0A04020102020204" pitchFamily="34" charset="0"/>
                <a:ea typeface="楷体_GB2312" pitchFamily="49" charset="-122"/>
              </a:rPr>
              <a:t>0.8 mol/(L·min</a:t>
            </a:r>
            <a:r>
              <a:rPr lang="en-US" altLang="zh-CN" sz="2000" b="1">
                <a:latin typeface="Arial Black" panose="020B0A04020102020204" pitchFamily="34" charset="0"/>
                <a:ea typeface="楷体_GB2312" pitchFamily="49" charset="-122"/>
              </a:rPr>
              <a:t>) </a:t>
            </a:r>
          </a:p>
        </p:txBody>
      </p:sp>
      <p:grpSp>
        <p:nvGrpSpPr>
          <p:cNvPr id="7180" name="Group 12"/>
          <p:cNvGrpSpPr>
            <a:grpSpLocks/>
          </p:cNvGrpSpPr>
          <p:nvPr/>
        </p:nvGrpSpPr>
        <p:grpSpPr bwMode="auto">
          <a:xfrm>
            <a:off x="1116013" y="2997200"/>
            <a:ext cx="2057400" cy="1524000"/>
            <a:chOff x="2832" y="1776"/>
            <a:chExt cx="1296" cy="960"/>
          </a:xfrm>
        </p:grpSpPr>
        <p:sp>
          <p:nvSpPr>
            <p:cNvPr id="7182" name="AutoShape 13"/>
            <p:cNvSpPr>
              <a:spLocks noChangeAspect="1" noChangeArrowheads="1" noTextEdit="1"/>
            </p:cNvSpPr>
            <p:nvPr/>
          </p:nvSpPr>
          <p:spPr bwMode="auto">
            <a:xfrm>
              <a:off x="2832" y="1776"/>
              <a:ext cx="1296" cy="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p>
              <a:endParaRPr lang="zh-CN" altLang="en-US"/>
            </a:p>
          </p:txBody>
        </p:sp>
        <p:sp>
          <p:nvSpPr>
            <p:cNvPr id="7183" name="Line 14"/>
            <p:cNvSpPr>
              <a:spLocks noChangeShapeType="1"/>
            </p:cNvSpPr>
            <p:nvPr/>
          </p:nvSpPr>
          <p:spPr bwMode="auto">
            <a:xfrm>
              <a:off x="3593" y="2280"/>
              <a:ext cx="452"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33338">
                  <a:solidFill>
                    <a:schemeClr val="tx1"/>
                  </a:solidFill>
                  <a:round/>
                  <a:headEnd/>
                  <a:tailEnd/>
                </a14:hiddenLine>
              </a:ext>
            </a:extLst>
          </p:spPr>
          <p:txBody>
            <a:bodyPr/>
            <a:lstStyle/>
            <a:p>
              <a:endParaRPr lang="zh-CN" altLang="en-US"/>
            </a:p>
          </p:txBody>
        </p:sp>
        <p:sp>
          <p:nvSpPr>
            <p:cNvPr id="7184" name="Rectangle 15"/>
            <p:cNvSpPr>
              <a:spLocks noChangeArrowheads="1"/>
            </p:cNvSpPr>
            <p:nvPr/>
          </p:nvSpPr>
          <p:spPr bwMode="auto">
            <a:xfrm>
              <a:off x="3836" y="1823"/>
              <a:ext cx="160"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Lst>
          </p:spPr>
          <p:txBody>
            <a:bodyPr wrap="none" lIns="0" tIns="0" rIns="0" bIns="0">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500" b="1" i="1">
                  <a:latin typeface="Times New Roman" panose="02020603050405020304" pitchFamily="18" charset="0"/>
                </a:rPr>
                <a:t>c</a:t>
              </a:r>
              <a:endParaRPr lang="en-US" altLang="zh-CN" sz="3200" b="1" i="1"/>
            </a:p>
          </p:txBody>
        </p:sp>
        <p:sp>
          <p:nvSpPr>
            <p:cNvPr id="7185" name="Rectangle 16"/>
            <p:cNvSpPr>
              <a:spLocks noChangeArrowheads="1"/>
            </p:cNvSpPr>
            <p:nvPr/>
          </p:nvSpPr>
          <p:spPr bwMode="auto">
            <a:xfrm>
              <a:off x="3856" y="2208"/>
              <a:ext cx="100"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Lst>
          </p:spPr>
          <p:txBody>
            <a:bodyPr wrap="none" lIns="0" tIns="0" rIns="0" bIns="0">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500" b="1" i="1">
                  <a:latin typeface="Times New Roman" panose="02020603050405020304" pitchFamily="18" charset="0"/>
                </a:rPr>
                <a:t>t</a:t>
              </a:r>
              <a:endParaRPr lang="en-US" altLang="zh-CN" sz="3200" b="1" i="1"/>
            </a:p>
          </p:txBody>
        </p:sp>
        <p:sp>
          <p:nvSpPr>
            <p:cNvPr id="7186" name="Rectangle 17"/>
            <p:cNvSpPr>
              <a:spLocks noChangeArrowheads="1"/>
            </p:cNvSpPr>
            <p:nvPr/>
          </p:nvSpPr>
          <p:spPr bwMode="auto">
            <a:xfrm>
              <a:off x="2897" y="2014"/>
              <a:ext cx="476"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Lst>
          </p:spPr>
          <p:txBody>
            <a:bodyPr wrap="none" lIns="0" tIns="0" rIns="0" bIns="0">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500" b="1" i="1">
                  <a:latin typeface="Symbol" panose="05050102010706020507" pitchFamily="18" charset="2"/>
                </a:rPr>
                <a:t>n</a:t>
              </a:r>
              <a:r>
                <a:rPr lang="en-US" altLang="zh-CN" sz="4500" b="1">
                  <a:latin typeface="Symbol" panose="05050102010706020507" pitchFamily="18" charset="2"/>
                </a:rPr>
                <a:t> =</a:t>
              </a:r>
              <a:endParaRPr lang="en-US" altLang="zh-CN" sz="3200" b="1"/>
            </a:p>
          </p:txBody>
        </p:sp>
        <p:sp>
          <p:nvSpPr>
            <p:cNvPr id="7187" name="Rectangle 18"/>
            <p:cNvSpPr>
              <a:spLocks noChangeArrowheads="1"/>
            </p:cNvSpPr>
            <p:nvPr/>
          </p:nvSpPr>
          <p:spPr bwMode="auto">
            <a:xfrm>
              <a:off x="3547" y="1920"/>
              <a:ext cx="341"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b="1"/>
                <a:t>△</a:t>
              </a:r>
            </a:p>
          </p:txBody>
        </p:sp>
        <p:sp>
          <p:nvSpPr>
            <p:cNvPr id="7188" name="Rectangle 19"/>
            <p:cNvSpPr>
              <a:spLocks noChangeArrowheads="1"/>
            </p:cNvSpPr>
            <p:nvPr/>
          </p:nvSpPr>
          <p:spPr bwMode="auto">
            <a:xfrm>
              <a:off x="3552" y="2256"/>
              <a:ext cx="341"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b="1"/>
                <a:t>△</a:t>
              </a:r>
            </a:p>
          </p:txBody>
        </p:sp>
      </p:grpSp>
      <p:sp>
        <p:nvSpPr>
          <p:cNvPr id="7181" name="Line 20"/>
          <p:cNvSpPr>
            <a:spLocks noChangeShapeType="1"/>
          </p:cNvSpPr>
          <p:nvPr/>
        </p:nvSpPr>
        <p:spPr bwMode="auto">
          <a:xfrm>
            <a:off x="2195513" y="3789363"/>
            <a:ext cx="1008062"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172"/>
                                        </p:tgtEl>
                                        <p:attrNameLst>
                                          <p:attrName>style.visibility</p:attrName>
                                        </p:attrNameLst>
                                      </p:cBhvr>
                                      <p:to>
                                        <p:strVal val="visible"/>
                                      </p:to>
                                    </p:set>
                                    <p:animEffect transition="in" filter="dissolve">
                                      <p:cBhvr>
                                        <p:cTn id="7" dur="500"/>
                                        <p:tgtEl>
                                          <p:spTgt spid="717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7178"/>
                                        </p:tgtEl>
                                        <p:attrNameLst>
                                          <p:attrName>style.visibility</p:attrName>
                                        </p:attrNameLst>
                                      </p:cBhvr>
                                      <p:to>
                                        <p:strVal val="visible"/>
                                      </p:to>
                                    </p:set>
                                    <p:animEffect transition="in" filter="checkerboard(across)">
                                      <p:cBhvr>
                                        <p:cTn id="12" dur="500"/>
                                        <p:tgtEl>
                                          <p:spTgt spid="717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nodeType="clickEffect">
                                  <p:stCondLst>
                                    <p:cond delay="0"/>
                                  </p:stCondLst>
                                  <p:childTnLst>
                                    <p:set>
                                      <p:cBhvr>
                                        <p:cTn id="16" dur="1" fill="hold">
                                          <p:stCondLst>
                                            <p:cond delay="0"/>
                                          </p:stCondLst>
                                        </p:cTn>
                                        <p:tgtEl>
                                          <p:spTgt spid="7180"/>
                                        </p:tgtEl>
                                        <p:attrNameLst>
                                          <p:attrName>style.visibility</p:attrName>
                                        </p:attrNameLst>
                                      </p:cBhvr>
                                      <p:to>
                                        <p:strVal val="visible"/>
                                      </p:to>
                                    </p:set>
                                    <p:animEffect transition="in" filter="checkerboard(across)">
                                      <p:cBhvr>
                                        <p:cTn id="17" dur="500"/>
                                        <p:tgtEl>
                                          <p:spTgt spid="718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7173"/>
                                        </p:tgtEl>
                                        <p:attrNameLst>
                                          <p:attrName>style.visibility</p:attrName>
                                        </p:attrNameLst>
                                      </p:cBhvr>
                                      <p:to>
                                        <p:strVal val="visible"/>
                                      </p:to>
                                    </p:set>
                                    <p:animEffect transition="in" filter="dissolve">
                                      <p:cBhvr>
                                        <p:cTn id="22" dur="500"/>
                                        <p:tgtEl>
                                          <p:spTgt spid="7173"/>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7175"/>
                                        </p:tgtEl>
                                        <p:attrNameLst>
                                          <p:attrName>style.visibility</p:attrName>
                                        </p:attrNameLst>
                                      </p:cBhvr>
                                      <p:to>
                                        <p:strVal val="visible"/>
                                      </p:to>
                                    </p:set>
                                    <p:animEffect transition="in" filter="dissolve">
                                      <p:cBhvr>
                                        <p:cTn id="27" dur="500"/>
                                        <p:tgtEl>
                                          <p:spTgt spid="7175"/>
                                        </p:tgtEl>
                                      </p:cBhvr>
                                    </p:animEffect>
                                  </p:childTnLst>
                                </p:cTn>
                              </p:par>
                              <p:par>
                                <p:cTn id="28" presetID="9" presetClass="entr" presetSubtype="0" fill="hold" grpId="0" nodeType="withEffect">
                                  <p:stCondLst>
                                    <p:cond delay="0"/>
                                  </p:stCondLst>
                                  <p:childTnLst>
                                    <p:set>
                                      <p:cBhvr>
                                        <p:cTn id="29" dur="1" fill="hold">
                                          <p:stCondLst>
                                            <p:cond delay="0"/>
                                          </p:stCondLst>
                                        </p:cTn>
                                        <p:tgtEl>
                                          <p:spTgt spid="7176"/>
                                        </p:tgtEl>
                                        <p:attrNameLst>
                                          <p:attrName>style.visibility</p:attrName>
                                        </p:attrNameLst>
                                      </p:cBhvr>
                                      <p:to>
                                        <p:strVal val="visible"/>
                                      </p:to>
                                    </p:set>
                                    <p:animEffect transition="in" filter="dissolve">
                                      <p:cBhvr>
                                        <p:cTn id="30" dur="500"/>
                                        <p:tgtEl>
                                          <p:spTgt spid="7176"/>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9" presetClass="entr" presetSubtype="0" fill="hold" grpId="0" nodeType="clickEffect">
                                  <p:stCondLst>
                                    <p:cond delay="0"/>
                                  </p:stCondLst>
                                  <p:childTnLst>
                                    <p:set>
                                      <p:cBhvr>
                                        <p:cTn id="34" dur="1" fill="hold">
                                          <p:stCondLst>
                                            <p:cond delay="0"/>
                                          </p:stCondLst>
                                        </p:cTn>
                                        <p:tgtEl>
                                          <p:spTgt spid="7174"/>
                                        </p:tgtEl>
                                        <p:attrNameLst>
                                          <p:attrName>style.visibility</p:attrName>
                                        </p:attrNameLst>
                                      </p:cBhvr>
                                      <p:to>
                                        <p:strVal val="visible"/>
                                      </p:to>
                                    </p:set>
                                    <p:animEffect transition="in" filter="dissolve">
                                      <p:cBhvr>
                                        <p:cTn id="35" dur="500"/>
                                        <p:tgtEl>
                                          <p:spTgt spid="7174"/>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9" presetClass="entr" presetSubtype="0" fill="hold" grpId="0" nodeType="clickEffect">
                                  <p:stCondLst>
                                    <p:cond delay="0"/>
                                  </p:stCondLst>
                                  <p:childTnLst>
                                    <p:set>
                                      <p:cBhvr>
                                        <p:cTn id="39" dur="1" fill="hold">
                                          <p:stCondLst>
                                            <p:cond delay="0"/>
                                          </p:stCondLst>
                                        </p:cTn>
                                        <p:tgtEl>
                                          <p:spTgt spid="7177"/>
                                        </p:tgtEl>
                                        <p:attrNameLst>
                                          <p:attrName>style.visibility</p:attrName>
                                        </p:attrNameLst>
                                      </p:cBhvr>
                                      <p:to>
                                        <p:strVal val="visible"/>
                                      </p:to>
                                    </p:set>
                                    <p:animEffect transition="in" filter="dissolve">
                                      <p:cBhvr>
                                        <p:cTn id="40" dur="500"/>
                                        <p:tgtEl>
                                          <p:spTgt spid="7177"/>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9" presetClass="entr" presetSubtype="0" fill="hold" grpId="0" nodeType="clickEffect">
                                  <p:stCondLst>
                                    <p:cond delay="0"/>
                                  </p:stCondLst>
                                  <p:childTnLst>
                                    <p:set>
                                      <p:cBhvr>
                                        <p:cTn id="44" dur="1" fill="hold">
                                          <p:stCondLst>
                                            <p:cond delay="0"/>
                                          </p:stCondLst>
                                        </p:cTn>
                                        <p:tgtEl>
                                          <p:spTgt spid="7179"/>
                                        </p:tgtEl>
                                        <p:attrNameLst>
                                          <p:attrName>style.visibility</p:attrName>
                                        </p:attrNameLst>
                                      </p:cBhvr>
                                      <p:to>
                                        <p:strVal val="visible"/>
                                      </p:to>
                                    </p:set>
                                    <p:animEffect transition="in" filter="dissolve">
                                      <p:cBhvr>
                                        <p:cTn id="45" dur="500"/>
                                        <p:tgtEl>
                                          <p:spTgt spid="71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animBg="1" autoUpdateAnimBg="0"/>
      <p:bldP spid="7173" grpId="0" autoUpdateAnimBg="0"/>
      <p:bldP spid="7174" grpId="0" autoUpdateAnimBg="0"/>
      <p:bldP spid="7175" grpId="0" autoUpdateAnimBg="0"/>
      <p:bldP spid="7176" grpId="0" animBg="1"/>
      <p:bldP spid="7177" grpId="0" autoUpdateAnimBg="0"/>
      <p:bldP spid="7178" grpId="0" autoUpdateAnimBg="0"/>
      <p:bldP spid="7179"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228600" y="473075"/>
            <a:ext cx="8534400" cy="1844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spcBef>
                <a:spcPct val="50000"/>
              </a:spcBef>
            </a:pPr>
            <a:r>
              <a:rPr kumimoji="1" lang="zh-CN" altLang="en-US" sz="3200" b="1">
                <a:latin typeface="黑体" panose="02010609060101010101" pitchFamily="49" charset="-122"/>
                <a:ea typeface="黑体" panose="02010609060101010101" pitchFamily="49" charset="-122"/>
              </a:rPr>
              <a:t>练习：在 </a:t>
            </a:r>
            <a:r>
              <a:rPr kumimoji="1" lang="en-US" altLang="zh-CN" sz="3200" b="1">
                <a:latin typeface="黑体" panose="02010609060101010101" pitchFamily="49" charset="-122"/>
                <a:ea typeface="黑体" panose="02010609060101010101" pitchFamily="49" charset="-122"/>
              </a:rPr>
              <a:t>N</a:t>
            </a:r>
            <a:r>
              <a:rPr kumimoji="1" lang="en-US" altLang="zh-CN" sz="3200" b="1" baseline="-25000">
                <a:latin typeface="黑体" panose="02010609060101010101" pitchFamily="49" charset="-122"/>
                <a:ea typeface="黑体" panose="02010609060101010101" pitchFamily="49" charset="-122"/>
              </a:rPr>
              <a:t>2</a:t>
            </a:r>
            <a:r>
              <a:rPr kumimoji="1" lang="en-US" altLang="zh-CN" sz="3200" b="1">
                <a:latin typeface="黑体" panose="02010609060101010101" pitchFamily="49" charset="-122"/>
                <a:ea typeface="黑体" panose="02010609060101010101" pitchFamily="49" charset="-122"/>
              </a:rPr>
              <a:t>  +  3H</a:t>
            </a:r>
            <a:r>
              <a:rPr kumimoji="1" lang="en-US" altLang="zh-CN" sz="3200" b="1" baseline="-25000">
                <a:latin typeface="黑体" panose="02010609060101010101" pitchFamily="49" charset="-122"/>
                <a:ea typeface="黑体" panose="02010609060101010101" pitchFamily="49" charset="-122"/>
              </a:rPr>
              <a:t>2</a:t>
            </a:r>
            <a:r>
              <a:rPr kumimoji="1" lang="en-US" altLang="zh-CN" sz="3200" b="1">
                <a:latin typeface="黑体" panose="02010609060101010101" pitchFamily="49" charset="-122"/>
                <a:ea typeface="黑体" panose="02010609060101010101" pitchFamily="49" charset="-122"/>
              </a:rPr>
              <a:t>     2NH</a:t>
            </a:r>
            <a:r>
              <a:rPr kumimoji="1" lang="en-US" altLang="zh-CN" sz="3200" b="1" baseline="-25000">
                <a:latin typeface="黑体" panose="02010609060101010101" pitchFamily="49" charset="-122"/>
                <a:ea typeface="黑体" panose="02010609060101010101" pitchFamily="49" charset="-122"/>
              </a:rPr>
              <a:t>3</a:t>
            </a:r>
            <a:r>
              <a:rPr kumimoji="1" lang="zh-CN" altLang="en-US" sz="3200" b="1">
                <a:latin typeface="黑体" panose="02010609060101010101" pitchFamily="49" charset="-122"/>
                <a:ea typeface="黑体" panose="02010609060101010101" pitchFamily="49" charset="-122"/>
              </a:rPr>
              <a:t>反应中，自开始至２秒，氨的浓度由０变为</a:t>
            </a:r>
            <a:r>
              <a:rPr kumimoji="1" lang="en-US" altLang="zh-CN" sz="3200" b="1">
                <a:latin typeface="黑体" panose="02010609060101010101" pitchFamily="49" charset="-122"/>
                <a:ea typeface="黑体" panose="02010609060101010101" pitchFamily="49" charset="-122"/>
              </a:rPr>
              <a:t>0.6 mol/L</a:t>
            </a:r>
            <a:r>
              <a:rPr kumimoji="1" lang="zh-CN" altLang="en-US" sz="3200" b="1">
                <a:latin typeface="黑体" panose="02010609060101010101" pitchFamily="49" charset="-122"/>
                <a:ea typeface="黑体" panose="02010609060101010101" pitchFamily="49" charset="-122"/>
              </a:rPr>
              <a:t>，则以氨气表示的化学反应速率是多少？</a:t>
            </a:r>
          </a:p>
        </p:txBody>
      </p:sp>
      <p:grpSp>
        <p:nvGrpSpPr>
          <p:cNvPr id="8195" name="Group 3"/>
          <p:cNvGrpSpPr>
            <a:grpSpLocks/>
          </p:cNvGrpSpPr>
          <p:nvPr/>
        </p:nvGrpSpPr>
        <p:grpSpPr bwMode="auto">
          <a:xfrm>
            <a:off x="4211638" y="765175"/>
            <a:ext cx="838200" cy="228600"/>
            <a:chOff x="1927" y="1298"/>
            <a:chExt cx="454" cy="136"/>
          </a:xfrm>
        </p:grpSpPr>
        <p:grpSp>
          <p:nvGrpSpPr>
            <p:cNvPr id="8209" name="Group 4"/>
            <p:cNvGrpSpPr>
              <a:grpSpLocks/>
            </p:cNvGrpSpPr>
            <p:nvPr/>
          </p:nvGrpSpPr>
          <p:grpSpPr bwMode="auto">
            <a:xfrm>
              <a:off x="1927" y="1344"/>
              <a:ext cx="454" cy="45"/>
              <a:chOff x="1927" y="1344"/>
              <a:chExt cx="454" cy="45"/>
            </a:xfrm>
          </p:grpSpPr>
          <p:sp>
            <p:nvSpPr>
              <p:cNvPr id="8212" name="Line 5"/>
              <p:cNvSpPr>
                <a:spLocks noChangeShapeType="1"/>
              </p:cNvSpPr>
              <p:nvPr/>
            </p:nvSpPr>
            <p:spPr bwMode="auto">
              <a:xfrm>
                <a:off x="1927" y="1344"/>
                <a:ext cx="45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8213" name="Line 6"/>
              <p:cNvSpPr>
                <a:spLocks noChangeShapeType="1"/>
              </p:cNvSpPr>
              <p:nvPr/>
            </p:nvSpPr>
            <p:spPr bwMode="auto">
              <a:xfrm>
                <a:off x="1927" y="1389"/>
                <a:ext cx="45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8210" name="Line 7"/>
            <p:cNvSpPr>
              <a:spLocks noChangeShapeType="1"/>
            </p:cNvSpPr>
            <p:nvPr/>
          </p:nvSpPr>
          <p:spPr bwMode="auto">
            <a:xfrm flipH="1" flipV="1">
              <a:off x="2336" y="1298"/>
              <a:ext cx="45" cy="46"/>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 name="Line 8"/>
            <p:cNvSpPr>
              <a:spLocks noChangeShapeType="1"/>
            </p:cNvSpPr>
            <p:nvPr/>
          </p:nvSpPr>
          <p:spPr bwMode="auto">
            <a:xfrm>
              <a:off x="1927" y="1389"/>
              <a:ext cx="46" cy="45"/>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8201" name="Text Box 9"/>
          <p:cNvSpPr txBox="1">
            <a:spLocks noChangeArrowheads="1"/>
          </p:cNvSpPr>
          <p:nvPr/>
        </p:nvSpPr>
        <p:spPr bwMode="auto">
          <a:xfrm>
            <a:off x="2362200" y="5334000"/>
            <a:ext cx="2897188"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en-US" altLang="zh-CN" sz="3200" b="1">
                <a:latin typeface="Times New Roman" panose="02020603050405020304" pitchFamily="18" charset="0"/>
                <a:ea typeface="黑体" panose="02010609060101010101" pitchFamily="49" charset="-122"/>
              </a:rPr>
              <a:t>= 0.3mol/(L</a:t>
            </a:r>
            <a:r>
              <a:rPr kumimoji="1" lang="en-US" altLang="zh-CN" sz="3200" b="1">
                <a:latin typeface="Times New Roman" panose="02020603050405020304" pitchFamily="18" charset="0"/>
                <a:ea typeface="黑体" panose="02010609060101010101" pitchFamily="49" charset="-122"/>
                <a:cs typeface="Times New Roman" panose="02020603050405020304" pitchFamily="18" charset="0"/>
              </a:rPr>
              <a:t>·</a:t>
            </a:r>
            <a:r>
              <a:rPr kumimoji="1" lang="en-US" altLang="zh-CN" sz="3200" b="1">
                <a:latin typeface="Times New Roman" panose="02020603050405020304" pitchFamily="18" charset="0"/>
                <a:ea typeface="黑体" panose="02010609060101010101" pitchFamily="49" charset="-122"/>
              </a:rPr>
              <a:t>s)</a:t>
            </a:r>
          </a:p>
        </p:txBody>
      </p:sp>
      <p:sp>
        <p:nvSpPr>
          <p:cNvPr id="8202" name="Rectangle 10"/>
          <p:cNvSpPr>
            <a:spLocks noChangeArrowheads="1"/>
          </p:cNvSpPr>
          <p:nvPr/>
        </p:nvSpPr>
        <p:spPr bwMode="auto">
          <a:xfrm>
            <a:off x="838200" y="2803525"/>
            <a:ext cx="21336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en-US" altLang="zh-CN" sz="4000" b="1" i="1">
                <a:latin typeface="Times New Roman" panose="02020603050405020304" pitchFamily="18" charset="0"/>
                <a:ea typeface="黑体" panose="02010609060101010101" pitchFamily="49" charset="-122"/>
              </a:rPr>
              <a:t>v</a:t>
            </a:r>
            <a:r>
              <a:rPr kumimoji="1" lang="en-US" altLang="zh-CN" sz="3200" b="1">
                <a:latin typeface="Times New Roman" panose="02020603050405020304" pitchFamily="18" charset="0"/>
                <a:ea typeface="黑体" panose="02010609060101010101" pitchFamily="49" charset="-122"/>
              </a:rPr>
              <a:t>(NH</a:t>
            </a:r>
            <a:r>
              <a:rPr kumimoji="1" lang="en-US" altLang="zh-CN" sz="3200" b="1" baseline="-25000">
                <a:latin typeface="Times New Roman" panose="02020603050405020304" pitchFamily="18" charset="0"/>
                <a:ea typeface="黑体" panose="02010609060101010101" pitchFamily="49" charset="-122"/>
              </a:rPr>
              <a:t>3</a:t>
            </a:r>
            <a:r>
              <a:rPr kumimoji="1" lang="en-US" altLang="zh-CN" sz="3200" b="1">
                <a:latin typeface="Times New Roman" panose="02020603050405020304" pitchFamily="18" charset="0"/>
                <a:ea typeface="黑体" panose="02010609060101010101" pitchFamily="49" charset="-122"/>
              </a:rPr>
              <a:t>)</a:t>
            </a:r>
            <a:r>
              <a:rPr kumimoji="1" lang="en-US" altLang="zh-CN" sz="4000" b="1">
                <a:latin typeface="Times New Roman" panose="02020603050405020304" pitchFamily="18" charset="0"/>
                <a:ea typeface="黑体" panose="02010609060101010101" pitchFamily="49" charset="-122"/>
              </a:rPr>
              <a:t> =</a:t>
            </a:r>
          </a:p>
        </p:txBody>
      </p:sp>
      <p:grpSp>
        <p:nvGrpSpPr>
          <p:cNvPr id="8203" name="Group 11"/>
          <p:cNvGrpSpPr>
            <a:grpSpLocks/>
          </p:cNvGrpSpPr>
          <p:nvPr/>
        </p:nvGrpSpPr>
        <p:grpSpPr bwMode="auto">
          <a:xfrm>
            <a:off x="2700338" y="2420938"/>
            <a:ext cx="2446337" cy="1466850"/>
            <a:chOff x="1429" y="2523"/>
            <a:chExt cx="1573" cy="899"/>
          </a:xfrm>
        </p:grpSpPr>
        <p:sp>
          <p:nvSpPr>
            <p:cNvPr id="8206" name="Text Box 12"/>
            <p:cNvSpPr txBox="1">
              <a:spLocks noChangeArrowheads="1"/>
            </p:cNvSpPr>
            <p:nvPr/>
          </p:nvSpPr>
          <p:spPr bwMode="auto">
            <a:xfrm>
              <a:off x="1429" y="2523"/>
              <a:ext cx="1573" cy="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3200" b="1">
                  <a:latin typeface="Times New Roman" panose="02020603050405020304" pitchFamily="18" charset="0"/>
                  <a:ea typeface="黑体" panose="02010609060101010101" pitchFamily="49" charset="-122"/>
                </a:rPr>
                <a:t>△c (NH</a:t>
              </a:r>
              <a:r>
                <a:rPr kumimoji="1" lang="en-US" altLang="zh-CN" sz="3200" b="1" baseline="-25000">
                  <a:latin typeface="Times New Roman" panose="02020603050405020304" pitchFamily="18" charset="0"/>
                  <a:ea typeface="黑体" panose="02010609060101010101" pitchFamily="49" charset="-122"/>
                </a:rPr>
                <a:t>3</a:t>
              </a:r>
              <a:r>
                <a:rPr kumimoji="1" lang="en-US" altLang="zh-CN" sz="3200" b="1">
                  <a:latin typeface="Times New Roman" panose="02020603050405020304" pitchFamily="18" charset="0"/>
                  <a:ea typeface="黑体" panose="02010609060101010101" pitchFamily="49" charset="-122"/>
                </a:rPr>
                <a:t>)</a:t>
              </a:r>
              <a:r>
                <a:rPr kumimoji="1" lang="en-US" altLang="zh-CN" sz="4000" b="1" i="1">
                  <a:latin typeface="Times New Roman" panose="02020603050405020304" pitchFamily="18" charset="0"/>
                  <a:ea typeface="黑体" panose="02010609060101010101" pitchFamily="49" charset="-122"/>
                </a:rPr>
                <a:t> </a:t>
              </a:r>
            </a:p>
          </p:txBody>
        </p:sp>
        <p:sp>
          <p:nvSpPr>
            <p:cNvPr id="3" name="Line 13"/>
            <p:cNvSpPr>
              <a:spLocks noChangeShapeType="1"/>
            </p:cNvSpPr>
            <p:nvPr/>
          </p:nvSpPr>
          <p:spPr bwMode="auto">
            <a:xfrm>
              <a:off x="1429" y="2976"/>
              <a:ext cx="1188" cy="0"/>
            </a:xfrm>
            <a:prstGeom prst="line">
              <a:avLst/>
            </a:prstGeom>
            <a:noFill/>
            <a:ln w="2857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8208" name="Text Box 14"/>
            <p:cNvSpPr txBox="1">
              <a:spLocks noChangeArrowheads="1"/>
            </p:cNvSpPr>
            <p:nvPr/>
          </p:nvSpPr>
          <p:spPr bwMode="auto">
            <a:xfrm>
              <a:off x="1686" y="3067"/>
              <a:ext cx="624" cy="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3200" b="1">
                  <a:latin typeface="Times New Roman" panose="02020603050405020304" pitchFamily="18" charset="0"/>
                  <a:ea typeface="黑体" panose="02010609060101010101" pitchFamily="49" charset="-122"/>
                </a:rPr>
                <a:t>△t</a:t>
              </a:r>
            </a:p>
          </p:txBody>
        </p:sp>
      </p:grpSp>
      <p:grpSp>
        <p:nvGrpSpPr>
          <p:cNvPr id="8207" name="Group 15"/>
          <p:cNvGrpSpPr>
            <a:grpSpLocks/>
          </p:cNvGrpSpPr>
          <p:nvPr/>
        </p:nvGrpSpPr>
        <p:grpSpPr bwMode="auto">
          <a:xfrm>
            <a:off x="2771775" y="4005263"/>
            <a:ext cx="3995738" cy="1155700"/>
            <a:chOff x="3424" y="2069"/>
            <a:chExt cx="2069" cy="728"/>
          </a:xfrm>
        </p:grpSpPr>
        <p:sp>
          <p:nvSpPr>
            <p:cNvPr id="4" name="Text Box 16"/>
            <p:cNvSpPr txBox="1">
              <a:spLocks noChangeArrowheads="1"/>
            </p:cNvSpPr>
            <p:nvPr/>
          </p:nvSpPr>
          <p:spPr bwMode="auto">
            <a:xfrm>
              <a:off x="3470" y="2069"/>
              <a:ext cx="2023"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3200" b="1">
                  <a:latin typeface="Times New Roman" panose="02020603050405020304" pitchFamily="18" charset="0"/>
                  <a:ea typeface="黑体" panose="02010609060101010101" pitchFamily="49" charset="-122"/>
                </a:rPr>
                <a:t>(0. 6 – 0 )mol/L</a:t>
              </a:r>
            </a:p>
          </p:txBody>
        </p:sp>
        <p:sp>
          <p:nvSpPr>
            <p:cNvPr id="8204" name="Line 17"/>
            <p:cNvSpPr>
              <a:spLocks noChangeShapeType="1"/>
            </p:cNvSpPr>
            <p:nvPr/>
          </p:nvSpPr>
          <p:spPr bwMode="auto">
            <a:xfrm>
              <a:off x="3424" y="2451"/>
              <a:ext cx="1887" cy="0"/>
            </a:xfrm>
            <a:prstGeom prst="line">
              <a:avLst/>
            </a:prstGeom>
            <a:noFill/>
            <a:ln w="2857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8205" name="Text Box 18"/>
            <p:cNvSpPr txBox="1">
              <a:spLocks noChangeArrowheads="1"/>
            </p:cNvSpPr>
            <p:nvPr/>
          </p:nvSpPr>
          <p:spPr bwMode="auto">
            <a:xfrm>
              <a:off x="3833" y="2432"/>
              <a:ext cx="1008"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kumimoji="1" lang="en-US" altLang="zh-CN" sz="3200" b="1">
                  <a:latin typeface="Times New Roman" panose="02020603050405020304" pitchFamily="18" charset="0"/>
                  <a:ea typeface="黑体" panose="02010609060101010101" pitchFamily="49" charset="-122"/>
                </a:rPr>
                <a:t>2s</a:t>
              </a:r>
            </a:p>
          </p:txBody>
        </p:sp>
      </p:grpSp>
      <p:sp>
        <p:nvSpPr>
          <p:cNvPr id="8211" name="Text Box 19"/>
          <p:cNvSpPr txBox="1">
            <a:spLocks noChangeArrowheads="1"/>
          </p:cNvSpPr>
          <p:nvPr/>
        </p:nvSpPr>
        <p:spPr bwMode="auto">
          <a:xfrm>
            <a:off x="2286000" y="4373563"/>
            <a:ext cx="4572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sz="3200" b="1">
                <a:latin typeface="Times New Roman" panose="02020603050405020304" pitchFamily="18" charset="0"/>
              </a:rPr>
              <a:t>=</a:t>
            </a:r>
          </a:p>
        </p:txBody>
      </p:sp>
      <p:sp>
        <p:nvSpPr>
          <p:cNvPr id="5" name="Line 20"/>
          <p:cNvSpPr>
            <a:spLocks noChangeShapeType="1"/>
          </p:cNvSpPr>
          <p:nvPr/>
        </p:nvSpPr>
        <p:spPr bwMode="auto">
          <a:xfrm>
            <a:off x="2771775" y="3213100"/>
            <a:ext cx="1800225"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6" name="Line 21"/>
          <p:cNvSpPr>
            <a:spLocks noChangeShapeType="1"/>
          </p:cNvSpPr>
          <p:nvPr/>
        </p:nvSpPr>
        <p:spPr bwMode="auto">
          <a:xfrm>
            <a:off x="2843213" y="4652963"/>
            <a:ext cx="2808287"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6" fill="hold" grpId="0" nodeType="clickEffect">
                                  <p:stCondLst>
                                    <p:cond delay="0"/>
                                  </p:stCondLst>
                                  <p:childTnLst>
                                    <p:set>
                                      <p:cBhvr>
                                        <p:cTn id="6" dur="1" fill="hold">
                                          <p:stCondLst>
                                            <p:cond delay="0"/>
                                          </p:stCondLst>
                                        </p:cTn>
                                        <p:tgtEl>
                                          <p:spTgt spid="8202"/>
                                        </p:tgtEl>
                                        <p:attrNameLst>
                                          <p:attrName>style.visibility</p:attrName>
                                        </p:attrNameLst>
                                      </p:cBhvr>
                                      <p:to>
                                        <p:strVal val="visible"/>
                                      </p:to>
                                    </p:set>
                                    <p:animEffect transition="in" filter="strips(downRight)">
                                      <p:cBhvr>
                                        <p:cTn id="7" dur="500"/>
                                        <p:tgtEl>
                                          <p:spTgt spid="820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8203"/>
                                        </p:tgtEl>
                                        <p:attrNameLst>
                                          <p:attrName>style.visibility</p:attrName>
                                        </p:attrNameLst>
                                      </p:cBhvr>
                                      <p:to>
                                        <p:strVal val="visible"/>
                                      </p:to>
                                    </p:set>
                                    <p:animEffect transition="in" filter="checkerboard(across)">
                                      <p:cBhvr>
                                        <p:cTn id="12" dur="500"/>
                                        <p:tgtEl>
                                          <p:spTgt spid="820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211"/>
                                        </p:tgtEl>
                                        <p:attrNameLst>
                                          <p:attrName>style.visibility</p:attrName>
                                        </p:attrNameLst>
                                      </p:cBhvr>
                                      <p:to>
                                        <p:strVal val="visible"/>
                                      </p:to>
                                    </p:set>
                                  </p:childTnLst>
                                </p:cTn>
                              </p:par>
                              <p:par>
                                <p:cTn id="17" presetID="5" presetClass="entr" presetSubtype="10" fill="hold" nodeType="withEffect">
                                  <p:stCondLst>
                                    <p:cond delay="0"/>
                                  </p:stCondLst>
                                  <p:childTnLst>
                                    <p:set>
                                      <p:cBhvr>
                                        <p:cTn id="18" dur="1" fill="hold">
                                          <p:stCondLst>
                                            <p:cond delay="0"/>
                                          </p:stCondLst>
                                        </p:cTn>
                                        <p:tgtEl>
                                          <p:spTgt spid="8207"/>
                                        </p:tgtEl>
                                        <p:attrNameLst>
                                          <p:attrName>style.visibility</p:attrName>
                                        </p:attrNameLst>
                                      </p:cBhvr>
                                      <p:to>
                                        <p:strVal val="visible"/>
                                      </p:to>
                                    </p:set>
                                    <p:animEffect transition="in" filter="checkerboard(across)">
                                      <p:cBhvr>
                                        <p:cTn id="19" dur="500"/>
                                        <p:tgtEl>
                                          <p:spTgt spid="8207"/>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9" presetClass="entr" presetSubtype="0" fill="hold" grpId="0" nodeType="clickEffect">
                                  <p:stCondLst>
                                    <p:cond delay="0"/>
                                  </p:stCondLst>
                                  <p:childTnLst>
                                    <p:set>
                                      <p:cBhvr>
                                        <p:cTn id="23" dur="1" fill="hold">
                                          <p:stCondLst>
                                            <p:cond delay="0"/>
                                          </p:stCondLst>
                                        </p:cTn>
                                        <p:tgtEl>
                                          <p:spTgt spid="8201"/>
                                        </p:tgtEl>
                                        <p:attrNameLst>
                                          <p:attrName>style.visibility</p:attrName>
                                        </p:attrNameLst>
                                      </p:cBhvr>
                                      <p:to>
                                        <p:strVal val="visible"/>
                                      </p:to>
                                    </p:set>
                                    <p:animEffect transition="in" filter="dissolve">
                                      <p:cBhvr>
                                        <p:cTn id="24" dur="500"/>
                                        <p:tgtEl>
                                          <p:spTgt spid="82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01" grpId="0" autoUpdateAnimBg="0"/>
      <p:bldP spid="8202" grpId="0" autoUpdateAnimBg="0"/>
      <p:bldP spid="82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2" name="Group 2"/>
          <p:cNvGrpSpPr>
            <a:grpSpLocks/>
          </p:cNvGrpSpPr>
          <p:nvPr/>
        </p:nvGrpSpPr>
        <p:grpSpPr bwMode="auto">
          <a:xfrm>
            <a:off x="395288" y="188913"/>
            <a:ext cx="8748712" cy="2628900"/>
            <a:chOff x="144" y="144"/>
            <a:chExt cx="5511" cy="1656"/>
          </a:xfrm>
        </p:grpSpPr>
        <p:sp>
          <p:nvSpPr>
            <p:cNvPr id="10269" name="Text Box 3"/>
            <p:cNvSpPr txBox="1">
              <a:spLocks noChangeArrowheads="1"/>
            </p:cNvSpPr>
            <p:nvPr/>
          </p:nvSpPr>
          <p:spPr bwMode="auto">
            <a:xfrm>
              <a:off x="144" y="144"/>
              <a:ext cx="5511" cy="165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15000"/>
                </a:lnSpc>
                <a:spcBef>
                  <a:spcPct val="50000"/>
                </a:spcBef>
              </a:pPr>
              <a:r>
                <a:rPr kumimoji="1" lang="zh-CN" altLang="en-US" sz="3600" b="1">
                  <a:latin typeface="黑体" panose="02010609060101010101" pitchFamily="49" charset="-122"/>
                  <a:ea typeface="黑体" panose="02010609060101010101" pitchFamily="49" charset="-122"/>
                </a:rPr>
                <a:t>例</a:t>
              </a:r>
              <a:r>
                <a:rPr kumimoji="1" lang="en-US" altLang="zh-CN" sz="3600" b="1">
                  <a:latin typeface="黑体" panose="02010609060101010101" pitchFamily="49" charset="-122"/>
                  <a:ea typeface="黑体" panose="02010609060101010101" pitchFamily="49" charset="-122"/>
                </a:rPr>
                <a:t>2</a:t>
              </a:r>
              <a:r>
                <a:rPr kumimoji="1" lang="zh-CN" altLang="en-US" sz="3600" b="1">
                  <a:latin typeface="黑体" panose="02010609060101010101" pitchFamily="49" charset="-122"/>
                  <a:ea typeface="黑体" panose="02010609060101010101" pitchFamily="49" charset="-122"/>
                </a:rPr>
                <a:t>：反应</a:t>
              </a:r>
              <a:r>
                <a:rPr kumimoji="1" lang="en-US" altLang="zh-CN" sz="3600" b="1">
                  <a:latin typeface="黑体" panose="02010609060101010101" pitchFamily="49" charset="-122"/>
                  <a:ea typeface="黑体" panose="02010609060101010101" pitchFamily="49" charset="-122"/>
                </a:rPr>
                <a:t>4NH</a:t>
              </a:r>
              <a:r>
                <a:rPr kumimoji="1" lang="en-US" altLang="zh-CN" sz="3600" b="1" baseline="-25000">
                  <a:latin typeface="黑体" panose="02010609060101010101" pitchFamily="49" charset="-122"/>
                  <a:ea typeface="黑体" panose="02010609060101010101" pitchFamily="49" charset="-122"/>
                </a:rPr>
                <a:t>3</a:t>
              </a:r>
              <a:r>
                <a:rPr kumimoji="1" lang="en-US" altLang="zh-CN" sz="3600" b="1">
                  <a:latin typeface="黑体" panose="02010609060101010101" pitchFamily="49" charset="-122"/>
                  <a:ea typeface="黑体" panose="02010609060101010101" pitchFamily="49" charset="-122"/>
                </a:rPr>
                <a:t>+5O</a:t>
              </a:r>
              <a:r>
                <a:rPr kumimoji="1" lang="en-US" altLang="zh-CN" sz="3600" b="1" baseline="-25000">
                  <a:latin typeface="黑体" panose="02010609060101010101" pitchFamily="49" charset="-122"/>
                  <a:ea typeface="黑体" panose="02010609060101010101" pitchFamily="49" charset="-122"/>
                </a:rPr>
                <a:t>2       </a:t>
              </a:r>
              <a:r>
                <a:rPr kumimoji="1" lang="en-US" altLang="zh-CN" sz="3600" b="1">
                  <a:latin typeface="黑体" panose="02010609060101010101" pitchFamily="49" charset="-122"/>
                  <a:ea typeface="黑体" panose="02010609060101010101" pitchFamily="49" charset="-122"/>
                </a:rPr>
                <a:t>4NO+6H</a:t>
              </a:r>
              <a:r>
                <a:rPr kumimoji="1" lang="en-US" altLang="zh-CN" sz="3600" b="1" baseline="-25000">
                  <a:latin typeface="黑体" panose="02010609060101010101" pitchFamily="49" charset="-122"/>
                  <a:ea typeface="黑体" panose="02010609060101010101" pitchFamily="49" charset="-122"/>
                </a:rPr>
                <a:t>2</a:t>
              </a:r>
              <a:r>
                <a:rPr kumimoji="1" lang="en-US" altLang="zh-CN" sz="3600" b="1">
                  <a:latin typeface="黑体" panose="02010609060101010101" pitchFamily="49" charset="-122"/>
                  <a:ea typeface="黑体" panose="02010609060101010101" pitchFamily="49" charset="-122"/>
                </a:rPr>
                <a:t>O </a:t>
              </a:r>
              <a:r>
                <a:rPr kumimoji="1" lang="zh-CN" altLang="en-US" sz="3600" b="1">
                  <a:latin typeface="黑体" panose="02010609060101010101" pitchFamily="49" charset="-122"/>
                  <a:ea typeface="黑体" panose="02010609060101010101" pitchFamily="49" charset="-122"/>
                </a:rPr>
                <a:t>在</a:t>
              </a:r>
              <a:r>
                <a:rPr kumimoji="1" lang="en-US" altLang="zh-CN" sz="3600" b="1">
                  <a:latin typeface="黑体" panose="02010609060101010101" pitchFamily="49" charset="-122"/>
                  <a:ea typeface="黑体" panose="02010609060101010101" pitchFamily="49" charset="-122"/>
                </a:rPr>
                <a:t>5</a:t>
              </a:r>
              <a:r>
                <a:rPr kumimoji="1" lang="zh-CN" altLang="en-US" sz="3600" b="1">
                  <a:latin typeface="黑体" panose="02010609060101010101" pitchFamily="49" charset="-122"/>
                  <a:ea typeface="黑体" panose="02010609060101010101" pitchFamily="49" charset="-122"/>
                </a:rPr>
                <a:t>升的密闭容器中进行，</a:t>
              </a:r>
              <a:r>
                <a:rPr kumimoji="1" lang="en-US" altLang="zh-CN" sz="3600" b="1">
                  <a:latin typeface="黑体" panose="02010609060101010101" pitchFamily="49" charset="-122"/>
                  <a:ea typeface="黑体" panose="02010609060101010101" pitchFamily="49" charset="-122"/>
                </a:rPr>
                <a:t>30</a:t>
              </a:r>
              <a:r>
                <a:rPr kumimoji="1" lang="zh-CN" altLang="en-US" sz="3600" b="1">
                  <a:latin typeface="黑体" panose="02010609060101010101" pitchFamily="49" charset="-122"/>
                  <a:ea typeface="黑体" panose="02010609060101010101" pitchFamily="49" charset="-122"/>
                </a:rPr>
                <a:t>秒后，</a:t>
              </a:r>
              <a:r>
                <a:rPr kumimoji="1" lang="en-US" altLang="zh-CN" sz="3600" b="1">
                  <a:latin typeface="黑体" panose="02010609060101010101" pitchFamily="49" charset="-122"/>
                  <a:ea typeface="黑体" panose="02010609060101010101" pitchFamily="49" charset="-122"/>
                </a:rPr>
                <a:t>NO</a:t>
              </a:r>
              <a:r>
                <a:rPr kumimoji="1" lang="zh-CN" altLang="en-US" sz="3600" b="1">
                  <a:latin typeface="黑体" panose="02010609060101010101" pitchFamily="49" charset="-122"/>
                  <a:ea typeface="黑体" panose="02010609060101010101" pitchFamily="49" charset="-122"/>
                </a:rPr>
                <a:t>的物质的量增加了</a:t>
              </a:r>
              <a:r>
                <a:rPr kumimoji="1" lang="en-US" altLang="zh-CN" sz="3600" b="1">
                  <a:latin typeface="黑体" panose="02010609060101010101" pitchFamily="49" charset="-122"/>
                  <a:ea typeface="黑体" panose="02010609060101010101" pitchFamily="49" charset="-122"/>
                </a:rPr>
                <a:t>0.3mol</a:t>
              </a:r>
              <a:r>
                <a:rPr kumimoji="1" lang="zh-CN" altLang="en-US" sz="3600" b="1">
                  <a:latin typeface="黑体" panose="02010609060101010101" pitchFamily="49" charset="-122"/>
                  <a:ea typeface="黑体" panose="02010609060101010101" pitchFamily="49" charset="-122"/>
                </a:rPr>
                <a:t>，此反应的平均反应速率用</a:t>
              </a:r>
              <a:r>
                <a:rPr kumimoji="1" lang="en-US" altLang="zh-CN" sz="3600" b="1">
                  <a:latin typeface="黑体" panose="02010609060101010101" pitchFamily="49" charset="-122"/>
                  <a:ea typeface="黑体" panose="02010609060101010101" pitchFamily="49" charset="-122"/>
                </a:rPr>
                <a:t>NO</a:t>
              </a:r>
              <a:r>
                <a:rPr kumimoji="1" lang="zh-CN" altLang="en-US" sz="3600" b="1">
                  <a:latin typeface="黑体" panose="02010609060101010101" pitchFamily="49" charset="-122"/>
                  <a:ea typeface="黑体" panose="02010609060101010101" pitchFamily="49" charset="-122"/>
                </a:rPr>
                <a:t>来表示为多少？</a:t>
              </a:r>
            </a:p>
          </p:txBody>
        </p:sp>
        <p:sp>
          <p:nvSpPr>
            <p:cNvPr id="10270" name="Line 4"/>
            <p:cNvSpPr>
              <a:spLocks noChangeShapeType="1"/>
            </p:cNvSpPr>
            <p:nvPr/>
          </p:nvSpPr>
          <p:spPr bwMode="auto">
            <a:xfrm>
              <a:off x="2643" y="384"/>
              <a:ext cx="528"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271" name="Line 5"/>
            <p:cNvSpPr>
              <a:spLocks noChangeShapeType="1"/>
            </p:cNvSpPr>
            <p:nvPr/>
          </p:nvSpPr>
          <p:spPr bwMode="auto">
            <a:xfrm>
              <a:off x="3120" y="336"/>
              <a:ext cx="48" cy="48"/>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272" name="Line 6"/>
            <p:cNvSpPr>
              <a:spLocks noChangeShapeType="1"/>
            </p:cNvSpPr>
            <p:nvPr/>
          </p:nvSpPr>
          <p:spPr bwMode="auto">
            <a:xfrm>
              <a:off x="2640" y="471"/>
              <a:ext cx="528"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273" name="Line 7"/>
            <p:cNvSpPr>
              <a:spLocks noChangeShapeType="1"/>
            </p:cNvSpPr>
            <p:nvPr/>
          </p:nvSpPr>
          <p:spPr bwMode="auto">
            <a:xfrm>
              <a:off x="2643" y="471"/>
              <a:ext cx="48" cy="48"/>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11272" name="Text Box 8"/>
          <p:cNvSpPr txBox="1">
            <a:spLocks noChangeArrowheads="1"/>
          </p:cNvSpPr>
          <p:nvPr/>
        </p:nvSpPr>
        <p:spPr bwMode="auto">
          <a:xfrm>
            <a:off x="4699000" y="5375275"/>
            <a:ext cx="2897188"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en-US" altLang="zh-CN" sz="3200" b="1">
                <a:latin typeface="Times New Roman" panose="02020603050405020304" pitchFamily="18" charset="0"/>
              </a:rPr>
              <a:t>= 0.002mol/(L</a:t>
            </a:r>
            <a:r>
              <a:rPr kumimoji="1" lang="en-US" altLang="zh-CN" sz="3200" b="1">
                <a:latin typeface="Times New Roman" panose="02020603050405020304" pitchFamily="18" charset="0"/>
                <a:cs typeface="Times New Roman" panose="02020603050405020304" pitchFamily="18" charset="0"/>
              </a:rPr>
              <a:t>·</a:t>
            </a:r>
            <a:r>
              <a:rPr kumimoji="1" lang="en-US" altLang="zh-CN" sz="3200" b="1">
                <a:latin typeface="Times New Roman" panose="02020603050405020304" pitchFamily="18" charset="0"/>
              </a:rPr>
              <a:t>s)</a:t>
            </a:r>
          </a:p>
        </p:txBody>
      </p:sp>
      <p:sp>
        <p:nvSpPr>
          <p:cNvPr id="11273" name="Text Box 9"/>
          <p:cNvSpPr txBox="1">
            <a:spLocks noChangeArrowheads="1"/>
          </p:cNvSpPr>
          <p:nvPr/>
        </p:nvSpPr>
        <p:spPr bwMode="auto">
          <a:xfrm>
            <a:off x="323850" y="3259138"/>
            <a:ext cx="25146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3200" b="1">
                <a:latin typeface="Times New Roman" panose="02020603050405020304" pitchFamily="18" charset="0"/>
              </a:rPr>
              <a:t>△</a:t>
            </a:r>
            <a:r>
              <a:rPr kumimoji="1" lang="en-US" altLang="zh-CN" sz="3600" b="1">
                <a:latin typeface="Times New Roman" panose="02020603050405020304" pitchFamily="18" charset="0"/>
              </a:rPr>
              <a:t>c </a:t>
            </a:r>
            <a:r>
              <a:rPr kumimoji="1" lang="en-US" altLang="zh-CN" sz="3200" b="1">
                <a:latin typeface="Times New Roman" panose="02020603050405020304" pitchFamily="18" charset="0"/>
              </a:rPr>
              <a:t>(NO)</a:t>
            </a:r>
            <a:r>
              <a:rPr kumimoji="1" lang="en-US" altLang="zh-CN" sz="4000" b="1" i="1">
                <a:latin typeface="Times New Roman" panose="02020603050405020304" pitchFamily="18" charset="0"/>
                <a:ea typeface="隶书" panose="02010509060101010101" pitchFamily="49" charset="-122"/>
              </a:rPr>
              <a:t> </a:t>
            </a:r>
            <a:r>
              <a:rPr kumimoji="1" lang="en-US" altLang="zh-CN" sz="3600" b="1">
                <a:latin typeface="Times New Roman" panose="02020603050405020304" pitchFamily="18" charset="0"/>
              </a:rPr>
              <a:t>=</a:t>
            </a:r>
          </a:p>
        </p:txBody>
      </p:sp>
      <p:grpSp>
        <p:nvGrpSpPr>
          <p:cNvPr id="11274" name="Group 10"/>
          <p:cNvGrpSpPr>
            <a:grpSpLocks/>
          </p:cNvGrpSpPr>
          <p:nvPr/>
        </p:nvGrpSpPr>
        <p:grpSpPr bwMode="auto">
          <a:xfrm>
            <a:off x="2411413" y="2997200"/>
            <a:ext cx="2008187" cy="1295400"/>
            <a:chOff x="1610" y="1752"/>
            <a:chExt cx="1265" cy="816"/>
          </a:xfrm>
        </p:grpSpPr>
        <p:sp>
          <p:nvSpPr>
            <p:cNvPr id="10266" name="Text Box 11"/>
            <p:cNvSpPr txBox="1">
              <a:spLocks noChangeArrowheads="1"/>
            </p:cNvSpPr>
            <p:nvPr/>
          </p:nvSpPr>
          <p:spPr bwMode="auto">
            <a:xfrm>
              <a:off x="1610" y="1752"/>
              <a:ext cx="1265" cy="4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3200" b="1">
                  <a:latin typeface="Times New Roman" panose="02020603050405020304" pitchFamily="18" charset="0"/>
                </a:rPr>
                <a:t>△</a:t>
              </a:r>
              <a:r>
                <a:rPr kumimoji="1" lang="en-US" altLang="zh-CN" sz="3600" b="1">
                  <a:latin typeface="Times New Roman" panose="02020603050405020304" pitchFamily="18" charset="0"/>
                </a:rPr>
                <a:t>n </a:t>
              </a:r>
              <a:r>
                <a:rPr kumimoji="1" lang="en-US" altLang="zh-CN" sz="3200" b="1">
                  <a:latin typeface="Times New Roman" panose="02020603050405020304" pitchFamily="18" charset="0"/>
                </a:rPr>
                <a:t>(NO)</a:t>
              </a:r>
              <a:r>
                <a:rPr kumimoji="1" lang="en-US" altLang="zh-CN" sz="4000" b="1" i="1">
                  <a:latin typeface="Times New Roman" panose="02020603050405020304" pitchFamily="18" charset="0"/>
                  <a:ea typeface="隶书" panose="02010509060101010101" pitchFamily="49" charset="-122"/>
                </a:rPr>
                <a:t> </a:t>
              </a:r>
            </a:p>
          </p:txBody>
        </p:sp>
        <p:sp>
          <p:nvSpPr>
            <p:cNvPr id="10267" name="Line 12"/>
            <p:cNvSpPr>
              <a:spLocks noChangeShapeType="1"/>
            </p:cNvSpPr>
            <p:nvPr/>
          </p:nvSpPr>
          <p:spPr bwMode="auto">
            <a:xfrm>
              <a:off x="1658" y="2181"/>
              <a:ext cx="1122" cy="0"/>
            </a:xfrm>
            <a:prstGeom prst="line">
              <a:avLst/>
            </a:prstGeom>
            <a:noFill/>
            <a:ln w="28575">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268" name="Text Box 13"/>
            <p:cNvSpPr txBox="1">
              <a:spLocks noChangeArrowheads="1"/>
            </p:cNvSpPr>
            <p:nvPr/>
          </p:nvSpPr>
          <p:spPr bwMode="auto">
            <a:xfrm>
              <a:off x="2085" y="2164"/>
              <a:ext cx="432"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3600" b="1">
                  <a:latin typeface="Times New Roman" panose="02020603050405020304" pitchFamily="18" charset="0"/>
                </a:rPr>
                <a:t>V</a:t>
              </a:r>
            </a:p>
          </p:txBody>
        </p:sp>
      </p:grpSp>
      <p:sp>
        <p:nvSpPr>
          <p:cNvPr id="11278" name="Text Box 14"/>
          <p:cNvSpPr txBox="1">
            <a:spLocks noChangeArrowheads="1"/>
          </p:cNvSpPr>
          <p:nvPr/>
        </p:nvSpPr>
        <p:spPr bwMode="auto">
          <a:xfrm>
            <a:off x="4284663" y="3357563"/>
            <a:ext cx="4572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3200" b="1">
                <a:latin typeface="Times New Roman" panose="02020603050405020304" pitchFamily="18" charset="0"/>
              </a:rPr>
              <a:t>=</a:t>
            </a:r>
          </a:p>
        </p:txBody>
      </p:sp>
      <p:grpSp>
        <p:nvGrpSpPr>
          <p:cNvPr id="11279" name="Group 15"/>
          <p:cNvGrpSpPr>
            <a:grpSpLocks/>
          </p:cNvGrpSpPr>
          <p:nvPr/>
        </p:nvGrpSpPr>
        <p:grpSpPr bwMode="auto">
          <a:xfrm>
            <a:off x="4643438" y="3141663"/>
            <a:ext cx="1524000" cy="1036637"/>
            <a:chOff x="2208" y="1776"/>
            <a:chExt cx="960" cy="653"/>
          </a:xfrm>
        </p:grpSpPr>
        <p:sp>
          <p:nvSpPr>
            <p:cNvPr id="10263" name="Text Box 16"/>
            <p:cNvSpPr txBox="1">
              <a:spLocks noChangeArrowheads="1"/>
            </p:cNvSpPr>
            <p:nvPr/>
          </p:nvSpPr>
          <p:spPr bwMode="auto">
            <a:xfrm>
              <a:off x="2208" y="1776"/>
              <a:ext cx="960"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3200" b="1">
                  <a:latin typeface="Times New Roman" panose="02020603050405020304" pitchFamily="18" charset="0"/>
                </a:rPr>
                <a:t>0.3mol</a:t>
              </a:r>
            </a:p>
          </p:txBody>
        </p:sp>
        <p:sp>
          <p:nvSpPr>
            <p:cNvPr id="10264" name="Line 17"/>
            <p:cNvSpPr>
              <a:spLocks noChangeShapeType="1"/>
            </p:cNvSpPr>
            <p:nvPr/>
          </p:nvSpPr>
          <p:spPr bwMode="auto">
            <a:xfrm>
              <a:off x="2256" y="2112"/>
              <a:ext cx="864" cy="0"/>
            </a:xfrm>
            <a:prstGeom prst="line">
              <a:avLst/>
            </a:prstGeom>
            <a:noFill/>
            <a:ln w="28575">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265" name="Text Box 18"/>
            <p:cNvSpPr txBox="1">
              <a:spLocks noChangeArrowheads="1"/>
            </p:cNvSpPr>
            <p:nvPr/>
          </p:nvSpPr>
          <p:spPr bwMode="auto">
            <a:xfrm>
              <a:off x="2448" y="2064"/>
              <a:ext cx="432"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3200" b="1">
                  <a:latin typeface="Times New Roman" panose="02020603050405020304" pitchFamily="18" charset="0"/>
                </a:rPr>
                <a:t>5L</a:t>
              </a:r>
            </a:p>
          </p:txBody>
        </p:sp>
      </p:grpSp>
      <p:sp>
        <p:nvSpPr>
          <p:cNvPr id="11283" name="Text Box 19"/>
          <p:cNvSpPr txBox="1">
            <a:spLocks noChangeArrowheads="1"/>
          </p:cNvSpPr>
          <p:nvPr/>
        </p:nvSpPr>
        <p:spPr bwMode="auto">
          <a:xfrm>
            <a:off x="6227763" y="3357563"/>
            <a:ext cx="2747962"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3200" b="1">
                <a:latin typeface="Times New Roman" panose="02020603050405020304" pitchFamily="18" charset="0"/>
              </a:rPr>
              <a:t>= 0.06 mol/L</a:t>
            </a:r>
          </a:p>
        </p:txBody>
      </p:sp>
      <p:sp>
        <p:nvSpPr>
          <p:cNvPr id="11284" name="Rectangle 20"/>
          <p:cNvSpPr>
            <a:spLocks noChangeArrowheads="1"/>
          </p:cNvSpPr>
          <p:nvPr/>
        </p:nvSpPr>
        <p:spPr bwMode="auto">
          <a:xfrm>
            <a:off x="450850" y="4344988"/>
            <a:ext cx="211455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en-US" altLang="zh-CN" sz="4000" b="1" i="1">
                <a:latin typeface="Times New Roman" panose="02020603050405020304" pitchFamily="18" charset="0"/>
                <a:ea typeface="隶书" panose="02010509060101010101" pitchFamily="49" charset="-122"/>
              </a:rPr>
              <a:t>v </a:t>
            </a:r>
            <a:r>
              <a:rPr kumimoji="1" lang="en-US" altLang="zh-CN" sz="3200" b="1">
                <a:latin typeface="Times New Roman" panose="02020603050405020304" pitchFamily="18" charset="0"/>
              </a:rPr>
              <a:t>(NO)</a:t>
            </a:r>
            <a:r>
              <a:rPr kumimoji="1" lang="en-US" altLang="zh-CN" sz="4000" b="1" i="1">
                <a:latin typeface="Times New Roman" panose="02020603050405020304" pitchFamily="18" charset="0"/>
                <a:ea typeface="隶书" panose="02010509060101010101" pitchFamily="49" charset="-122"/>
              </a:rPr>
              <a:t> =</a:t>
            </a:r>
          </a:p>
        </p:txBody>
      </p:sp>
      <p:grpSp>
        <p:nvGrpSpPr>
          <p:cNvPr id="11285" name="Group 21"/>
          <p:cNvGrpSpPr>
            <a:grpSpLocks/>
          </p:cNvGrpSpPr>
          <p:nvPr/>
        </p:nvGrpSpPr>
        <p:grpSpPr bwMode="auto">
          <a:xfrm>
            <a:off x="2411413" y="4076700"/>
            <a:ext cx="2497137" cy="1443038"/>
            <a:chOff x="1429" y="2523"/>
            <a:chExt cx="1573" cy="909"/>
          </a:xfrm>
        </p:grpSpPr>
        <p:sp>
          <p:nvSpPr>
            <p:cNvPr id="10260" name="Text Box 22"/>
            <p:cNvSpPr txBox="1">
              <a:spLocks noChangeArrowheads="1"/>
            </p:cNvSpPr>
            <p:nvPr/>
          </p:nvSpPr>
          <p:spPr bwMode="auto">
            <a:xfrm>
              <a:off x="1429" y="2523"/>
              <a:ext cx="1573" cy="4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3200" b="1">
                  <a:latin typeface="Times New Roman" panose="02020603050405020304" pitchFamily="18" charset="0"/>
                </a:rPr>
                <a:t>△c (NO)</a:t>
              </a:r>
              <a:r>
                <a:rPr kumimoji="1" lang="en-US" altLang="zh-CN" sz="4000" b="1" i="1">
                  <a:latin typeface="Times New Roman" panose="02020603050405020304" pitchFamily="18" charset="0"/>
                  <a:ea typeface="隶书" panose="02010509060101010101" pitchFamily="49" charset="-122"/>
                </a:rPr>
                <a:t> </a:t>
              </a:r>
            </a:p>
          </p:txBody>
        </p:sp>
        <p:sp>
          <p:nvSpPr>
            <p:cNvPr id="10261" name="Line 23"/>
            <p:cNvSpPr>
              <a:spLocks noChangeShapeType="1"/>
            </p:cNvSpPr>
            <p:nvPr/>
          </p:nvSpPr>
          <p:spPr bwMode="auto">
            <a:xfrm>
              <a:off x="1429" y="2976"/>
              <a:ext cx="1188" cy="0"/>
            </a:xfrm>
            <a:prstGeom prst="line">
              <a:avLst/>
            </a:prstGeom>
            <a:noFill/>
            <a:ln w="28575">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262" name="Text Box 24"/>
            <p:cNvSpPr txBox="1">
              <a:spLocks noChangeArrowheads="1"/>
            </p:cNvSpPr>
            <p:nvPr/>
          </p:nvSpPr>
          <p:spPr bwMode="auto">
            <a:xfrm>
              <a:off x="1686" y="3067"/>
              <a:ext cx="624"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3200" b="1">
                  <a:latin typeface="Times New Roman" panose="02020603050405020304" pitchFamily="18" charset="0"/>
                </a:rPr>
                <a:t>△t</a:t>
              </a:r>
            </a:p>
          </p:txBody>
        </p:sp>
      </p:grpSp>
      <p:sp>
        <p:nvSpPr>
          <p:cNvPr id="11289" name="Text Box 25"/>
          <p:cNvSpPr txBox="1">
            <a:spLocks noChangeArrowheads="1"/>
          </p:cNvSpPr>
          <p:nvPr/>
        </p:nvSpPr>
        <p:spPr bwMode="auto">
          <a:xfrm>
            <a:off x="4554538" y="4410075"/>
            <a:ext cx="5334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3200" b="1">
                <a:latin typeface="Times New Roman" panose="02020603050405020304" pitchFamily="18" charset="0"/>
              </a:rPr>
              <a:t>=</a:t>
            </a:r>
          </a:p>
        </p:txBody>
      </p:sp>
      <p:grpSp>
        <p:nvGrpSpPr>
          <p:cNvPr id="11290" name="Group 26"/>
          <p:cNvGrpSpPr>
            <a:grpSpLocks/>
          </p:cNvGrpSpPr>
          <p:nvPr/>
        </p:nvGrpSpPr>
        <p:grpSpPr bwMode="auto">
          <a:xfrm>
            <a:off x="5148263" y="4221163"/>
            <a:ext cx="2297112" cy="1036637"/>
            <a:chOff x="1440" y="3312"/>
            <a:chExt cx="1440" cy="653"/>
          </a:xfrm>
        </p:grpSpPr>
        <p:sp>
          <p:nvSpPr>
            <p:cNvPr id="10257" name="Text Box 27"/>
            <p:cNvSpPr txBox="1">
              <a:spLocks noChangeArrowheads="1"/>
            </p:cNvSpPr>
            <p:nvPr/>
          </p:nvSpPr>
          <p:spPr bwMode="auto">
            <a:xfrm>
              <a:off x="1440" y="3312"/>
              <a:ext cx="1392"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3200" b="1">
                  <a:latin typeface="Times New Roman" panose="02020603050405020304" pitchFamily="18" charset="0"/>
                </a:rPr>
                <a:t>0.06mol/L</a:t>
              </a:r>
            </a:p>
          </p:txBody>
        </p:sp>
        <p:sp>
          <p:nvSpPr>
            <p:cNvPr id="10258" name="Line 28"/>
            <p:cNvSpPr>
              <a:spLocks noChangeShapeType="1"/>
            </p:cNvSpPr>
            <p:nvPr/>
          </p:nvSpPr>
          <p:spPr bwMode="auto">
            <a:xfrm>
              <a:off x="1440" y="3648"/>
              <a:ext cx="1248" cy="0"/>
            </a:xfrm>
            <a:prstGeom prst="line">
              <a:avLst/>
            </a:prstGeom>
            <a:noFill/>
            <a:ln w="28575">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259" name="Text Box 29"/>
            <p:cNvSpPr txBox="1">
              <a:spLocks noChangeArrowheads="1"/>
            </p:cNvSpPr>
            <p:nvPr/>
          </p:nvSpPr>
          <p:spPr bwMode="auto">
            <a:xfrm>
              <a:off x="1872" y="3600"/>
              <a:ext cx="1008"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3200" b="1">
                  <a:latin typeface="Times New Roman" panose="02020603050405020304" pitchFamily="18" charset="0"/>
                </a:rPr>
                <a:t>30s</a:t>
              </a:r>
            </a:p>
          </p:txBody>
        </p:sp>
      </p:grpSp>
      <p:sp>
        <p:nvSpPr>
          <p:cNvPr id="10253" name="Line 30"/>
          <p:cNvSpPr>
            <a:spLocks noChangeShapeType="1"/>
          </p:cNvSpPr>
          <p:nvPr/>
        </p:nvSpPr>
        <p:spPr bwMode="auto">
          <a:xfrm>
            <a:off x="2555875" y="3644900"/>
            <a:ext cx="1728788"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254" name="Line 31"/>
          <p:cNvSpPr>
            <a:spLocks noChangeShapeType="1"/>
          </p:cNvSpPr>
          <p:nvPr/>
        </p:nvSpPr>
        <p:spPr bwMode="auto">
          <a:xfrm>
            <a:off x="4787900" y="3716338"/>
            <a:ext cx="1368425"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255" name="Line 32"/>
          <p:cNvSpPr>
            <a:spLocks noChangeShapeType="1"/>
          </p:cNvSpPr>
          <p:nvPr/>
        </p:nvSpPr>
        <p:spPr bwMode="auto">
          <a:xfrm>
            <a:off x="2268538" y="4797425"/>
            <a:ext cx="2087562"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256" name="Line 33"/>
          <p:cNvSpPr>
            <a:spLocks noChangeShapeType="1"/>
          </p:cNvSpPr>
          <p:nvPr/>
        </p:nvSpPr>
        <p:spPr bwMode="auto">
          <a:xfrm>
            <a:off x="5076825" y="4797425"/>
            <a:ext cx="2087563"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1273"/>
                                        </p:tgtEl>
                                        <p:attrNameLst>
                                          <p:attrName>style.visibility</p:attrName>
                                        </p:attrNameLst>
                                      </p:cBhvr>
                                      <p:to>
                                        <p:strVal val="visible"/>
                                      </p:to>
                                    </p:set>
                                    <p:animEffect transition="in" filter="dissolve">
                                      <p:cBhvr>
                                        <p:cTn id="7" dur="500"/>
                                        <p:tgtEl>
                                          <p:spTgt spid="1127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11274"/>
                                        </p:tgtEl>
                                        <p:attrNameLst>
                                          <p:attrName>style.visibility</p:attrName>
                                        </p:attrNameLst>
                                      </p:cBhvr>
                                      <p:to>
                                        <p:strVal val="visible"/>
                                      </p:to>
                                    </p:set>
                                    <p:animEffect transition="in" filter="dissolve">
                                      <p:cBhvr>
                                        <p:cTn id="12" dur="500"/>
                                        <p:tgtEl>
                                          <p:spTgt spid="11274"/>
                                        </p:tgtEl>
                                      </p:cBhvr>
                                    </p:animEffect>
                                  </p:childTnLst>
                                </p:cTn>
                              </p:par>
                              <p:par>
                                <p:cTn id="13" presetID="9" presetClass="entr" presetSubtype="0" fill="hold" grpId="0" nodeType="withEffect">
                                  <p:stCondLst>
                                    <p:cond delay="0"/>
                                  </p:stCondLst>
                                  <p:childTnLst>
                                    <p:set>
                                      <p:cBhvr>
                                        <p:cTn id="14" dur="1" fill="hold">
                                          <p:stCondLst>
                                            <p:cond delay="0"/>
                                          </p:stCondLst>
                                        </p:cTn>
                                        <p:tgtEl>
                                          <p:spTgt spid="11278"/>
                                        </p:tgtEl>
                                        <p:attrNameLst>
                                          <p:attrName>style.visibility</p:attrName>
                                        </p:attrNameLst>
                                      </p:cBhvr>
                                      <p:to>
                                        <p:strVal val="visible"/>
                                      </p:to>
                                    </p:set>
                                    <p:animEffect transition="in" filter="dissolve">
                                      <p:cBhvr>
                                        <p:cTn id="15" dur="500"/>
                                        <p:tgtEl>
                                          <p:spTgt spid="11278"/>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9" presetClass="entr" presetSubtype="0" fill="hold" nodeType="clickEffect">
                                  <p:stCondLst>
                                    <p:cond delay="0"/>
                                  </p:stCondLst>
                                  <p:childTnLst>
                                    <p:set>
                                      <p:cBhvr>
                                        <p:cTn id="19" dur="1" fill="hold">
                                          <p:stCondLst>
                                            <p:cond delay="0"/>
                                          </p:stCondLst>
                                        </p:cTn>
                                        <p:tgtEl>
                                          <p:spTgt spid="11279"/>
                                        </p:tgtEl>
                                        <p:attrNameLst>
                                          <p:attrName>style.visibility</p:attrName>
                                        </p:attrNameLst>
                                      </p:cBhvr>
                                      <p:to>
                                        <p:strVal val="visible"/>
                                      </p:to>
                                    </p:set>
                                    <p:animEffect transition="in" filter="dissolve">
                                      <p:cBhvr>
                                        <p:cTn id="20" dur="500"/>
                                        <p:tgtEl>
                                          <p:spTgt spid="11279"/>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9" presetClass="entr" presetSubtype="0" fill="hold" grpId="0" nodeType="clickEffect">
                                  <p:stCondLst>
                                    <p:cond delay="0"/>
                                  </p:stCondLst>
                                  <p:childTnLst>
                                    <p:set>
                                      <p:cBhvr>
                                        <p:cTn id="24" dur="1" fill="hold">
                                          <p:stCondLst>
                                            <p:cond delay="0"/>
                                          </p:stCondLst>
                                        </p:cTn>
                                        <p:tgtEl>
                                          <p:spTgt spid="11283"/>
                                        </p:tgtEl>
                                        <p:attrNameLst>
                                          <p:attrName>style.visibility</p:attrName>
                                        </p:attrNameLst>
                                      </p:cBhvr>
                                      <p:to>
                                        <p:strVal val="visible"/>
                                      </p:to>
                                    </p:set>
                                    <p:animEffect transition="in" filter="dissolve">
                                      <p:cBhvr>
                                        <p:cTn id="25" dur="500"/>
                                        <p:tgtEl>
                                          <p:spTgt spid="11283"/>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9" presetClass="entr" presetSubtype="0" fill="hold" grpId="0" nodeType="clickEffect">
                                  <p:stCondLst>
                                    <p:cond delay="0"/>
                                  </p:stCondLst>
                                  <p:childTnLst>
                                    <p:set>
                                      <p:cBhvr>
                                        <p:cTn id="29" dur="1" fill="hold">
                                          <p:stCondLst>
                                            <p:cond delay="0"/>
                                          </p:stCondLst>
                                        </p:cTn>
                                        <p:tgtEl>
                                          <p:spTgt spid="11284"/>
                                        </p:tgtEl>
                                        <p:attrNameLst>
                                          <p:attrName>style.visibility</p:attrName>
                                        </p:attrNameLst>
                                      </p:cBhvr>
                                      <p:to>
                                        <p:strVal val="visible"/>
                                      </p:to>
                                    </p:set>
                                    <p:animEffect transition="in" filter="dissolve">
                                      <p:cBhvr>
                                        <p:cTn id="30" dur="500"/>
                                        <p:tgtEl>
                                          <p:spTgt spid="11284"/>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9" presetClass="entr" presetSubtype="0" fill="hold" nodeType="clickEffect">
                                  <p:stCondLst>
                                    <p:cond delay="0"/>
                                  </p:stCondLst>
                                  <p:childTnLst>
                                    <p:set>
                                      <p:cBhvr>
                                        <p:cTn id="34" dur="1" fill="hold">
                                          <p:stCondLst>
                                            <p:cond delay="0"/>
                                          </p:stCondLst>
                                        </p:cTn>
                                        <p:tgtEl>
                                          <p:spTgt spid="11285"/>
                                        </p:tgtEl>
                                        <p:attrNameLst>
                                          <p:attrName>style.visibility</p:attrName>
                                        </p:attrNameLst>
                                      </p:cBhvr>
                                      <p:to>
                                        <p:strVal val="visible"/>
                                      </p:to>
                                    </p:set>
                                    <p:animEffect transition="in" filter="dissolve">
                                      <p:cBhvr>
                                        <p:cTn id="35" dur="500"/>
                                        <p:tgtEl>
                                          <p:spTgt spid="11285"/>
                                        </p:tgtEl>
                                      </p:cBhvr>
                                    </p:animEffect>
                                  </p:childTnLst>
                                </p:cTn>
                              </p:par>
                              <p:par>
                                <p:cTn id="36" presetID="9" presetClass="entr" presetSubtype="0" fill="hold" grpId="0" nodeType="withEffect">
                                  <p:stCondLst>
                                    <p:cond delay="0"/>
                                  </p:stCondLst>
                                  <p:childTnLst>
                                    <p:set>
                                      <p:cBhvr>
                                        <p:cTn id="37" dur="1" fill="hold">
                                          <p:stCondLst>
                                            <p:cond delay="0"/>
                                          </p:stCondLst>
                                        </p:cTn>
                                        <p:tgtEl>
                                          <p:spTgt spid="11289"/>
                                        </p:tgtEl>
                                        <p:attrNameLst>
                                          <p:attrName>style.visibility</p:attrName>
                                        </p:attrNameLst>
                                      </p:cBhvr>
                                      <p:to>
                                        <p:strVal val="visible"/>
                                      </p:to>
                                    </p:set>
                                    <p:animEffect transition="in" filter="dissolve">
                                      <p:cBhvr>
                                        <p:cTn id="38" dur="500"/>
                                        <p:tgtEl>
                                          <p:spTgt spid="11289"/>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5" presetClass="entr" presetSubtype="10" fill="hold" nodeType="clickEffect">
                                  <p:stCondLst>
                                    <p:cond delay="0"/>
                                  </p:stCondLst>
                                  <p:childTnLst>
                                    <p:set>
                                      <p:cBhvr>
                                        <p:cTn id="42" dur="1" fill="hold">
                                          <p:stCondLst>
                                            <p:cond delay="0"/>
                                          </p:stCondLst>
                                        </p:cTn>
                                        <p:tgtEl>
                                          <p:spTgt spid="11290"/>
                                        </p:tgtEl>
                                        <p:attrNameLst>
                                          <p:attrName>style.visibility</p:attrName>
                                        </p:attrNameLst>
                                      </p:cBhvr>
                                      <p:to>
                                        <p:strVal val="visible"/>
                                      </p:to>
                                    </p:set>
                                    <p:animEffect transition="in" filter="checkerboard(across)">
                                      <p:cBhvr>
                                        <p:cTn id="43" dur="500"/>
                                        <p:tgtEl>
                                          <p:spTgt spid="11290"/>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5" presetClass="entr" presetSubtype="10" fill="hold" grpId="0" nodeType="clickEffect">
                                  <p:stCondLst>
                                    <p:cond delay="0"/>
                                  </p:stCondLst>
                                  <p:childTnLst>
                                    <p:set>
                                      <p:cBhvr>
                                        <p:cTn id="47" dur="1" fill="hold">
                                          <p:stCondLst>
                                            <p:cond delay="0"/>
                                          </p:stCondLst>
                                        </p:cTn>
                                        <p:tgtEl>
                                          <p:spTgt spid="11272"/>
                                        </p:tgtEl>
                                        <p:attrNameLst>
                                          <p:attrName>style.visibility</p:attrName>
                                        </p:attrNameLst>
                                      </p:cBhvr>
                                      <p:to>
                                        <p:strVal val="visible"/>
                                      </p:to>
                                    </p:set>
                                    <p:animEffect transition="in" filter="checkerboard(across)">
                                      <p:cBhvr>
                                        <p:cTn id="48" dur="500"/>
                                        <p:tgtEl>
                                          <p:spTgt spid="112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2" grpId="0" autoUpdateAnimBg="0"/>
      <p:bldP spid="11273" grpId="0" autoUpdateAnimBg="0"/>
      <p:bldP spid="11278" grpId="0" autoUpdateAnimBg="0"/>
      <p:bldP spid="11283" grpId="0" autoUpdateAnimBg="0"/>
      <p:bldP spid="11284" grpId="0" autoUpdateAnimBg="0"/>
      <p:bldP spid="11289"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2"/>
          <p:cNvSpPr txBox="1">
            <a:spLocks noChangeArrowheads="1"/>
          </p:cNvSpPr>
          <p:nvPr/>
        </p:nvSpPr>
        <p:spPr bwMode="auto">
          <a:xfrm>
            <a:off x="3810000" y="1600200"/>
            <a:ext cx="453707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en-US" altLang="zh-CN" sz="3200" b="1">
                <a:latin typeface="Times New Roman" panose="02020603050405020304" pitchFamily="18" charset="0"/>
              </a:rPr>
              <a:t>v(NO)=0.002mol/(L</a:t>
            </a:r>
            <a:r>
              <a:rPr kumimoji="1" lang="en-US" altLang="zh-CN" sz="3200" b="1">
                <a:latin typeface="Times New Roman" panose="02020603050405020304" pitchFamily="18" charset="0"/>
                <a:cs typeface="Times New Roman" panose="02020603050405020304" pitchFamily="18" charset="0"/>
              </a:rPr>
              <a:t>·</a:t>
            </a:r>
            <a:r>
              <a:rPr kumimoji="1" lang="en-US" altLang="zh-CN" sz="3200" b="1">
                <a:latin typeface="Times New Roman" panose="02020603050405020304" pitchFamily="18" charset="0"/>
              </a:rPr>
              <a:t>s)</a:t>
            </a:r>
          </a:p>
        </p:txBody>
      </p:sp>
      <p:sp>
        <p:nvSpPr>
          <p:cNvPr id="12291" name="Text Box 3"/>
          <p:cNvSpPr txBox="1">
            <a:spLocks noChangeArrowheads="1"/>
          </p:cNvSpPr>
          <p:nvPr/>
        </p:nvSpPr>
        <p:spPr bwMode="auto">
          <a:xfrm>
            <a:off x="0" y="2133600"/>
            <a:ext cx="8763000" cy="579438"/>
          </a:xfrm>
          <a:prstGeom prst="rect">
            <a:avLst/>
          </a:prstGeom>
          <a:solidFill>
            <a:srgbClr val="CC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200" b="1">
                <a:latin typeface="楷体_GB2312" pitchFamily="49" charset="-122"/>
                <a:ea typeface="楷体_GB2312" pitchFamily="49" charset="-122"/>
              </a:rPr>
              <a:t>问题</a:t>
            </a:r>
            <a:r>
              <a:rPr kumimoji="1" lang="en-US" altLang="zh-CN" sz="3200" b="1">
                <a:latin typeface="楷体_GB2312" pitchFamily="49" charset="-122"/>
                <a:ea typeface="楷体_GB2312" pitchFamily="49" charset="-122"/>
              </a:rPr>
              <a:t>1</a:t>
            </a:r>
            <a:r>
              <a:rPr kumimoji="1" lang="zh-CN" altLang="en-US" sz="3200" b="1">
                <a:latin typeface="楷体_GB2312" pitchFamily="49" charset="-122"/>
                <a:ea typeface="楷体_GB2312" pitchFamily="49" charset="-122"/>
              </a:rPr>
              <a:t>：若用</a:t>
            </a:r>
            <a:r>
              <a:rPr kumimoji="1" lang="en-US" altLang="zh-CN" sz="3200" b="1">
                <a:latin typeface="楷体_GB2312" pitchFamily="49" charset="-122"/>
                <a:ea typeface="楷体_GB2312" pitchFamily="49" charset="-122"/>
              </a:rPr>
              <a:t>O</a:t>
            </a:r>
            <a:r>
              <a:rPr kumimoji="1" lang="en-US" altLang="zh-CN" sz="3200" b="1" baseline="-25000">
                <a:latin typeface="楷体_GB2312" pitchFamily="49" charset="-122"/>
                <a:ea typeface="楷体_GB2312" pitchFamily="49" charset="-122"/>
              </a:rPr>
              <a:t>2</a:t>
            </a:r>
            <a:r>
              <a:rPr kumimoji="1" lang="zh-CN" altLang="en-US" sz="3200" b="1">
                <a:latin typeface="楷体_GB2312" pitchFamily="49" charset="-122"/>
                <a:ea typeface="楷体_GB2312" pitchFamily="49" charset="-122"/>
              </a:rPr>
              <a:t>的浓度变化来表示此反应速率是</a:t>
            </a:r>
            <a:r>
              <a:rPr kumimoji="1" lang="en-US" altLang="zh-CN" sz="3200" b="1">
                <a:latin typeface="楷体_GB2312" pitchFamily="49" charset="-122"/>
                <a:ea typeface="楷体_GB2312" pitchFamily="49" charset="-122"/>
              </a:rPr>
              <a:t>:</a:t>
            </a:r>
          </a:p>
        </p:txBody>
      </p:sp>
      <p:sp>
        <p:nvSpPr>
          <p:cNvPr id="12292" name="Text Box 4"/>
          <p:cNvSpPr txBox="1">
            <a:spLocks noChangeArrowheads="1"/>
          </p:cNvSpPr>
          <p:nvPr/>
        </p:nvSpPr>
        <p:spPr bwMode="auto">
          <a:xfrm>
            <a:off x="179388" y="5303838"/>
            <a:ext cx="8534400" cy="1554162"/>
          </a:xfrm>
          <a:prstGeom prst="rect">
            <a:avLst/>
          </a:prstGeom>
          <a:solidFill>
            <a:srgbClr val="CC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200" b="1">
                <a:latin typeface="Times New Roman" panose="02020603050405020304" pitchFamily="18" charset="0"/>
                <a:ea typeface="楷体_GB2312" pitchFamily="49" charset="-122"/>
              </a:rPr>
              <a:t>问题</a:t>
            </a:r>
            <a:r>
              <a:rPr kumimoji="1" lang="en-US" altLang="zh-CN" sz="3200" b="1">
                <a:latin typeface="Times New Roman" panose="02020603050405020304" pitchFamily="18" charset="0"/>
                <a:ea typeface="楷体_GB2312" pitchFamily="49" charset="-122"/>
              </a:rPr>
              <a:t>2</a:t>
            </a:r>
            <a:r>
              <a:rPr kumimoji="1" lang="zh-CN" altLang="en-US" sz="3200" b="1">
                <a:latin typeface="Times New Roman" panose="02020603050405020304" pitchFamily="18" charset="0"/>
                <a:ea typeface="楷体_GB2312" pitchFamily="49" charset="-122"/>
              </a:rPr>
              <a:t>：</a:t>
            </a:r>
          </a:p>
          <a:p>
            <a:pPr eaLnBrk="1" hangingPunct="1"/>
            <a:r>
              <a:rPr kumimoji="1" lang="en-US" altLang="zh-CN" sz="3200" b="1">
                <a:latin typeface="Times New Roman" panose="02020603050405020304" pitchFamily="18" charset="0"/>
                <a:ea typeface="楷体_GB2312" pitchFamily="49" charset="-122"/>
              </a:rPr>
              <a:t>v(NO)=0.002mol/(L·s)</a:t>
            </a:r>
            <a:r>
              <a:rPr kumimoji="1" lang="zh-CN" altLang="en-US" sz="3200" b="1">
                <a:latin typeface="Times New Roman" panose="02020603050405020304" pitchFamily="18" charset="0"/>
                <a:ea typeface="楷体_GB2312" pitchFamily="49" charset="-122"/>
              </a:rPr>
              <a:t>与</a:t>
            </a:r>
            <a:r>
              <a:rPr kumimoji="1" lang="en-US" altLang="zh-CN" sz="3200" b="1">
                <a:latin typeface="Times New Roman" panose="02020603050405020304" pitchFamily="18" charset="0"/>
                <a:ea typeface="楷体_GB2312" pitchFamily="49" charset="-122"/>
              </a:rPr>
              <a:t>v(O</a:t>
            </a:r>
            <a:r>
              <a:rPr kumimoji="1" lang="en-US" altLang="zh-CN" sz="3200" b="1" baseline="-25000">
                <a:latin typeface="Times New Roman" panose="02020603050405020304" pitchFamily="18" charset="0"/>
                <a:ea typeface="楷体_GB2312" pitchFamily="49" charset="-122"/>
              </a:rPr>
              <a:t>2</a:t>
            </a:r>
            <a:r>
              <a:rPr kumimoji="1" lang="en-US" altLang="zh-CN" sz="3200" b="1">
                <a:latin typeface="Times New Roman" panose="02020603050405020304" pitchFamily="18" charset="0"/>
                <a:ea typeface="楷体_GB2312" pitchFamily="49" charset="-122"/>
              </a:rPr>
              <a:t>)=0.0025mol/(L·s)</a:t>
            </a:r>
          </a:p>
          <a:p>
            <a:pPr eaLnBrk="1" hangingPunct="1"/>
            <a:r>
              <a:rPr kumimoji="1" lang="zh-CN" altLang="en-US" sz="3200" b="1">
                <a:latin typeface="Times New Roman" panose="02020603050405020304" pitchFamily="18" charset="0"/>
                <a:ea typeface="楷体_GB2312" pitchFamily="49" charset="-122"/>
              </a:rPr>
              <a:t>是否都表示此反应的速率？数值上有何规律？</a:t>
            </a:r>
          </a:p>
        </p:txBody>
      </p:sp>
      <p:sp>
        <p:nvSpPr>
          <p:cNvPr id="12293" name="Text Box 5"/>
          <p:cNvSpPr txBox="1">
            <a:spLocks noChangeArrowheads="1"/>
          </p:cNvSpPr>
          <p:nvPr/>
        </p:nvSpPr>
        <p:spPr bwMode="auto">
          <a:xfrm>
            <a:off x="6156325" y="4365625"/>
            <a:ext cx="5113338"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en-US" altLang="zh-CN" sz="3200" b="1">
                <a:latin typeface="Times New Roman" panose="02020603050405020304" pitchFamily="18" charset="0"/>
              </a:rPr>
              <a:t>=0.0025mol/(L</a:t>
            </a:r>
            <a:r>
              <a:rPr kumimoji="1" lang="en-US" altLang="zh-CN" sz="3200" b="1">
                <a:latin typeface="Times New Roman" panose="02020603050405020304" pitchFamily="18" charset="0"/>
                <a:cs typeface="Times New Roman" panose="02020603050405020304" pitchFamily="18" charset="0"/>
              </a:rPr>
              <a:t>·</a:t>
            </a:r>
            <a:r>
              <a:rPr kumimoji="1" lang="en-US" altLang="zh-CN" sz="3200" b="1">
                <a:latin typeface="Times New Roman" panose="02020603050405020304" pitchFamily="18" charset="0"/>
              </a:rPr>
              <a:t>s)</a:t>
            </a:r>
          </a:p>
        </p:txBody>
      </p:sp>
      <p:grpSp>
        <p:nvGrpSpPr>
          <p:cNvPr id="12294" name="Group 6"/>
          <p:cNvGrpSpPr>
            <a:grpSpLocks/>
          </p:cNvGrpSpPr>
          <p:nvPr/>
        </p:nvGrpSpPr>
        <p:grpSpPr bwMode="auto">
          <a:xfrm>
            <a:off x="250825" y="2636838"/>
            <a:ext cx="8483600" cy="588962"/>
            <a:chOff x="144" y="1776"/>
            <a:chExt cx="5344" cy="371"/>
          </a:xfrm>
        </p:grpSpPr>
        <p:sp>
          <p:nvSpPr>
            <p:cNvPr id="11292" name="Text Box 7"/>
            <p:cNvSpPr txBox="1">
              <a:spLocks noChangeArrowheads="1"/>
            </p:cNvSpPr>
            <p:nvPr/>
          </p:nvSpPr>
          <p:spPr bwMode="auto">
            <a:xfrm>
              <a:off x="144" y="1776"/>
              <a:ext cx="5344" cy="371"/>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t>解：    </a:t>
              </a:r>
              <a:r>
                <a:rPr lang="en-US" altLang="zh-CN" sz="3200" b="1"/>
                <a:t>4NH</a:t>
              </a:r>
              <a:r>
                <a:rPr lang="en-US" altLang="zh-CN" sz="3200" b="1" baseline="-25000"/>
                <a:t>3</a:t>
              </a:r>
              <a:r>
                <a:rPr lang="en-US" altLang="zh-CN" sz="3200" b="1"/>
                <a:t>+5O</a:t>
              </a:r>
              <a:r>
                <a:rPr lang="en-US" altLang="zh-CN" sz="3200" b="1" baseline="-25000"/>
                <a:t>2</a:t>
              </a:r>
              <a:r>
                <a:rPr lang="en-US" altLang="zh-CN" sz="3200" b="1"/>
                <a:t>         4NO+6H</a:t>
              </a:r>
              <a:r>
                <a:rPr lang="en-US" altLang="zh-CN" sz="3200" b="1" baseline="-25000"/>
                <a:t>2</a:t>
              </a:r>
              <a:r>
                <a:rPr lang="en-US" altLang="zh-CN" sz="3200" b="1"/>
                <a:t>O</a:t>
              </a:r>
            </a:p>
          </p:txBody>
        </p:sp>
        <p:grpSp>
          <p:nvGrpSpPr>
            <p:cNvPr id="11293" name="Group 8"/>
            <p:cNvGrpSpPr>
              <a:grpSpLocks noChangeAspect="1"/>
            </p:cNvGrpSpPr>
            <p:nvPr/>
          </p:nvGrpSpPr>
          <p:grpSpPr bwMode="auto">
            <a:xfrm>
              <a:off x="2304" y="1872"/>
              <a:ext cx="336" cy="199"/>
              <a:chOff x="2362" y="2598"/>
              <a:chExt cx="988" cy="212"/>
            </a:xfrm>
          </p:grpSpPr>
          <p:sp>
            <p:nvSpPr>
              <p:cNvPr id="11294" name="AutoShape 9"/>
              <p:cNvSpPr>
                <a:spLocks noChangeAspect="1" noChangeArrowheads="1"/>
              </p:cNvSpPr>
              <p:nvPr/>
            </p:nvSpPr>
            <p:spPr bwMode="auto">
              <a:xfrm>
                <a:off x="2362" y="2598"/>
                <a:ext cx="988" cy="2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grpSp>
            <p:nvGrpSpPr>
              <p:cNvPr id="11295" name="Group 10"/>
              <p:cNvGrpSpPr>
                <a:grpSpLocks/>
              </p:cNvGrpSpPr>
              <p:nvPr/>
            </p:nvGrpSpPr>
            <p:grpSpPr bwMode="auto">
              <a:xfrm>
                <a:off x="2362" y="2598"/>
                <a:ext cx="988" cy="73"/>
                <a:chOff x="521" y="612"/>
                <a:chExt cx="509" cy="51"/>
              </a:xfrm>
            </p:grpSpPr>
            <p:sp>
              <p:nvSpPr>
                <p:cNvPr id="11299" name="Line 11"/>
                <p:cNvSpPr>
                  <a:spLocks noChangeShapeType="1"/>
                </p:cNvSpPr>
                <p:nvPr/>
              </p:nvSpPr>
              <p:spPr bwMode="auto">
                <a:xfrm>
                  <a:off x="521" y="663"/>
                  <a:ext cx="50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AF273E"/>
                        </a:outerShdw>
                      </a:effectLst>
                    </a14:hiddenEffects>
                  </a:ext>
                </a:extLst>
              </p:spPr>
              <p:txBody>
                <a:bodyPr/>
                <a:lstStyle/>
                <a:p>
                  <a:endParaRPr lang="zh-CN" altLang="en-US"/>
                </a:p>
              </p:txBody>
            </p:sp>
            <p:sp>
              <p:nvSpPr>
                <p:cNvPr id="11300" name="Freeform 12"/>
                <p:cNvSpPr>
                  <a:spLocks/>
                </p:cNvSpPr>
                <p:nvPr/>
              </p:nvSpPr>
              <p:spPr bwMode="auto">
                <a:xfrm>
                  <a:off x="949" y="612"/>
                  <a:ext cx="81" cy="46"/>
                </a:xfrm>
                <a:custGeom>
                  <a:avLst/>
                  <a:gdLst>
                    <a:gd name="T0" fmla="*/ 0 w 45"/>
                    <a:gd name="T1" fmla="*/ 0 h 46"/>
                    <a:gd name="T2" fmla="*/ 81 w 45"/>
                    <a:gd name="T3" fmla="*/ 46 h 46"/>
                    <a:gd name="T4" fmla="*/ 0 60000 65536"/>
                    <a:gd name="T5" fmla="*/ 0 60000 65536"/>
                  </a:gdLst>
                  <a:ahLst/>
                  <a:cxnLst>
                    <a:cxn ang="T4">
                      <a:pos x="T0" y="T1"/>
                    </a:cxn>
                    <a:cxn ang="T5">
                      <a:pos x="T2" y="T3"/>
                    </a:cxn>
                  </a:cxnLst>
                  <a:rect l="0" t="0" r="r" b="b"/>
                  <a:pathLst>
                    <a:path w="45" h="46">
                      <a:moveTo>
                        <a:pt x="0" y="0"/>
                      </a:moveTo>
                      <a:cubicBezTo>
                        <a:pt x="19" y="19"/>
                        <a:pt x="38" y="38"/>
                        <a:pt x="45" y="46"/>
                      </a:cubicBezTo>
                    </a:path>
                  </a:pathLst>
                </a:custGeom>
                <a:noFill/>
                <a:ln w="28575" cmpd="sng">
                  <a:solidFill>
                    <a:schemeClr val="tx1"/>
                  </a:solidFill>
                  <a:round/>
                  <a:headEnd/>
                  <a:tailEnd/>
                </a:ln>
                <a:effectLst/>
                <a:extLst>
                  <a:ext uri="{909E8E84-426E-40DD-AFC4-6F175D3DCCD1}">
                    <a14:hiddenFill xmlns:a14="http://schemas.microsoft.com/office/drawing/2010/main">
                      <a:solidFill>
                        <a:srgbClr val="FF8B17"/>
                      </a:solidFill>
                    </a14:hiddenFill>
                  </a:ext>
                  <a:ext uri="{AF507438-7753-43E0-B8FC-AC1667EBCBE1}">
                    <a14:hiddenEffects xmlns:a14="http://schemas.microsoft.com/office/drawing/2010/main">
                      <a:effectLst>
                        <a:outerShdw dist="35921" dir="2700000" algn="ctr" rotWithShape="0">
                          <a:srgbClr val="AF273E"/>
                        </a:outerShdw>
                      </a:effectLst>
                    </a14:hiddenEffects>
                  </a:ext>
                </a:extLst>
              </p:spPr>
              <p:txBody>
                <a:bodyPr/>
                <a:lstStyle/>
                <a:p>
                  <a:endParaRPr lang="zh-CN" altLang="en-US"/>
                </a:p>
              </p:txBody>
            </p:sp>
          </p:grpSp>
          <p:grpSp>
            <p:nvGrpSpPr>
              <p:cNvPr id="11296" name="Group 13"/>
              <p:cNvGrpSpPr>
                <a:grpSpLocks/>
              </p:cNvGrpSpPr>
              <p:nvPr/>
            </p:nvGrpSpPr>
            <p:grpSpPr bwMode="auto">
              <a:xfrm rot="10800000">
                <a:off x="2362" y="2737"/>
                <a:ext cx="988" cy="73"/>
                <a:chOff x="521" y="612"/>
                <a:chExt cx="509" cy="51"/>
              </a:xfrm>
            </p:grpSpPr>
            <p:sp>
              <p:nvSpPr>
                <p:cNvPr id="11297" name="Line 14"/>
                <p:cNvSpPr>
                  <a:spLocks noChangeShapeType="1"/>
                </p:cNvSpPr>
                <p:nvPr/>
              </p:nvSpPr>
              <p:spPr bwMode="auto">
                <a:xfrm>
                  <a:off x="521" y="663"/>
                  <a:ext cx="50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AF273E"/>
                        </a:outerShdw>
                      </a:effectLst>
                    </a14:hiddenEffects>
                  </a:ext>
                </a:extLst>
              </p:spPr>
              <p:txBody>
                <a:bodyPr/>
                <a:lstStyle/>
                <a:p>
                  <a:endParaRPr lang="zh-CN" altLang="en-US"/>
                </a:p>
              </p:txBody>
            </p:sp>
            <p:sp>
              <p:nvSpPr>
                <p:cNvPr id="11298" name="Freeform 15"/>
                <p:cNvSpPr>
                  <a:spLocks/>
                </p:cNvSpPr>
                <p:nvPr/>
              </p:nvSpPr>
              <p:spPr bwMode="auto">
                <a:xfrm>
                  <a:off x="949" y="612"/>
                  <a:ext cx="81" cy="46"/>
                </a:xfrm>
                <a:custGeom>
                  <a:avLst/>
                  <a:gdLst>
                    <a:gd name="T0" fmla="*/ 0 w 45"/>
                    <a:gd name="T1" fmla="*/ 0 h 46"/>
                    <a:gd name="T2" fmla="*/ 81 w 45"/>
                    <a:gd name="T3" fmla="*/ 46 h 46"/>
                    <a:gd name="T4" fmla="*/ 0 60000 65536"/>
                    <a:gd name="T5" fmla="*/ 0 60000 65536"/>
                  </a:gdLst>
                  <a:ahLst/>
                  <a:cxnLst>
                    <a:cxn ang="T4">
                      <a:pos x="T0" y="T1"/>
                    </a:cxn>
                    <a:cxn ang="T5">
                      <a:pos x="T2" y="T3"/>
                    </a:cxn>
                  </a:cxnLst>
                  <a:rect l="0" t="0" r="r" b="b"/>
                  <a:pathLst>
                    <a:path w="45" h="46">
                      <a:moveTo>
                        <a:pt x="0" y="0"/>
                      </a:moveTo>
                      <a:cubicBezTo>
                        <a:pt x="19" y="19"/>
                        <a:pt x="38" y="38"/>
                        <a:pt x="45" y="46"/>
                      </a:cubicBezTo>
                    </a:path>
                  </a:pathLst>
                </a:custGeom>
                <a:noFill/>
                <a:ln w="28575" cmpd="sng">
                  <a:solidFill>
                    <a:schemeClr val="tx1"/>
                  </a:solidFill>
                  <a:round/>
                  <a:headEnd/>
                  <a:tailEnd/>
                </a:ln>
                <a:effectLst/>
                <a:extLst>
                  <a:ext uri="{909E8E84-426E-40DD-AFC4-6F175D3DCCD1}">
                    <a14:hiddenFill xmlns:a14="http://schemas.microsoft.com/office/drawing/2010/main">
                      <a:solidFill>
                        <a:srgbClr val="FF8B17"/>
                      </a:solidFill>
                    </a14:hiddenFill>
                  </a:ext>
                  <a:ext uri="{AF507438-7753-43E0-B8FC-AC1667EBCBE1}">
                    <a14:hiddenEffects xmlns:a14="http://schemas.microsoft.com/office/drawing/2010/main">
                      <a:effectLst>
                        <a:outerShdw dist="35921" dir="2700000" algn="ctr" rotWithShape="0">
                          <a:srgbClr val="AF273E"/>
                        </a:outerShdw>
                      </a:effectLst>
                    </a14:hiddenEffects>
                  </a:ext>
                </a:extLst>
              </p:spPr>
              <p:txBody>
                <a:bodyPr/>
                <a:lstStyle/>
                <a:p>
                  <a:endParaRPr lang="zh-CN" altLang="en-US"/>
                </a:p>
              </p:txBody>
            </p:sp>
          </p:grpSp>
        </p:grpSp>
      </p:grpSp>
      <p:sp>
        <p:nvSpPr>
          <p:cNvPr id="12304" name="Text Box 16"/>
          <p:cNvSpPr txBox="1">
            <a:spLocks noChangeArrowheads="1"/>
          </p:cNvSpPr>
          <p:nvPr/>
        </p:nvSpPr>
        <p:spPr bwMode="auto">
          <a:xfrm>
            <a:off x="323850" y="3141663"/>
            <a:ext cx="51816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3200" b="1">
                <a:latin typeface="Times New Roman" panose="02020603050405020304" pitchFamily="18" charset="0"/>
                <a:ea typeface="楷体_GB2312" pitchFamily="49" charset="-122"/>
              </a:rPr>
              <a:t>计量数：       </a:t>
            </a:r>
            <a:r>
              <a:rPr lang="en-US" altLang="zh-CN" sz="3200" b="1">
                <a:latin typeface="Times New Roman" panose="02020603050405020304" pitchFamily="18" charset="0"/>
                <a:ea typeface="楷体_GB2312" pitchFamily="49" charset="-122"/>
              </a:rPr>
              <a:t>5             4</a:t>
            </a:r>
          </a:p>
        </p:txBody>
      </p:sp>
      <p:sp>
        <p:nvSpPr>
          <p:cNvPr id="12305" name="Text Box 17"/>
          <p:cNvSpPr txBox="1">
            <a:spLocks noChangeArrowheads="1"/>
          </p:cNvSpPr>
          <p:nvPr/>
        </p:nvSpPr>
        <p:spPr bwMode="auto">
          <a:xfrm>
            <a:off x="457200" y="3581400"/>
            <a:ext cx="10160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200" b="1"/>
              <a:t>△n:</a:t>
            </a:r>
          </a:p>
        </p:txBody>
      </p:sp>
      <p:sp>
        <p:nvSpPr>
          <p:cNvPr id="12306" name="Text Box 18"/>
          <p:cNvSpPr txBox="1">
            <a:spLocks noChangeArrowheads="1"/>
          </p:cNvSpPr>
          <p:nvPr/>
        </p:nvSpPr>
        <p:spPr bwMode="auto">
          <a:xfrm>
            <a:off x="4191000" y="3581400"/>
            <a:ext cx="20574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200" b="1"/>
              <a:t>0.3mol</a:t>
            </a:r>
          </a:p>
        </p:txBody>
      </p:sp>
      <p:sp>
        <p:nvSpPr>
          <p:cNvPr id="12307" name="Text Box 19"/>
          <p:cNvSpPr txBox="1">
            <a:spLocks noChangeArrowheads="1"/>
          </p:cNvSpPr>
          <p:nvPr/>
        </p:nvSpPr>
        <p:spPr bwMode="auto">
          <a:xfrm>
            <a:off x="1981200" y="3581400"/>
            <a:ext cx="20574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200" b="1"/>
              <a:t>0.375mol</a:t>
            </a:r>
          </a:p>
        </p:txBody>
      </p:sp>
      <p:sp>
        <p:nvSpPr>
          <p:cNvPr id="12308" name="Text Box 20"/>
          <p:cNvSpPr txBox="1">
            <a:spLocks noChangeArrowheads="1"/>
          </p:cNvSpPr>
          <p:nvPr/>
        </p:nvSpPr>
        <p:spPr bwMode="auto">
          <a:xfrm>
            <a:off x="0" y="4267200"/>
            <a:ext cx="25146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3200" b="1">
                <a:latin typeface="Times New Roman" panose="02020603050405020304" pitchFamily="18" charset="0"/>
              </a:rPr>
              <a:t>V</a:t>
            </a:r>
            <a:r>
              <a:rPr kumimoji="1" lang="en-US" altLang="zh-CN" sz="3600" b="1">
                <a:latin typeface="Times New Roman" panose="02020603050405020304" pitchFamily="18" charset="0"/>
              </a:rPr>
              <a:t> </a:t>
            </a:r>
            <a:r>
              <a:rPr kumimoji="1" lang="en-US" altLang="zh-CN" sz="3200" b="1">
                <a:latin typeface="Times New Roman" panose="02020603050405020304" pitchFamily="18" charset="0"/>
              </a:rPr>
              <a:t>(O</a:t>
            </a:r>
            <a:r>
              <a:rPr kumimoji="1" lang="en-US" altLang="zh-CN" sz="3200" b="1" baseline="-25000">
                <a:latin typeface="Times New Roman" panose="02020603050405020304" pitchFamily="18" charset="0"/>
              </a:rPr>
              <a:t>2</a:t>
            </a:r>
            <a:r>
              <a:rPr kumimoji="1" lang="en-US" altLang="zh-CN" sz="3200" b="1">
                <a:latin typeface="Times New Roman" panose="02020603050405020304" pitchFamily="18" charset="0"/>
              </a:rPr>
              <a:t>)</a:t>
            </a:r>
            <a:r>
              <a:rPr kumimoji="1" lang="en-US" altLang="zh-CN" sz="4000" b="1" i="1">
                <a:latin typeface="Times New Roman" panose="02020603050405020304" pitchFamily="18" charset="0"/>
                <a:ea typeface="隶书" panose="02010509060101010101" pitchFamily="49" charset="-122"/>
              </a:rPr>
              <a:t> </a:t>
            </a:r>
            <a:r>
              <a:rPr kumimoji="1" lang="en-US" altLang="zh-CN" sz="3600" b="1">
                <a:latin typeface="Times New Roman" panose="02020603050405020304" pitchFamily="18" charset="0"/>
              </a:rPr>
              <a:t>=</a:t>
            </a:r>
          </a:p>
        </p:txBody>
      </p:sp>
      <p:grpSp>
        <p:nvGrpSpPr>
          <p:cNvPr id="12309" name="Group 21"/>
          <p:cNvGrpSpPr>
            <a:grpSpLocks/>
          </p:cNvGrpSpPr>
          <p:nvPr/>
        </p:nvGrpSpPr>
        <p:grpSpPr bwMode="auto">
          <a:xfrm>
            <a:off x="1600200" y="3962400"/>
            <a:ext cx="2667000" cy="1341438"/>
            <a:chOff x="1008" y="2784"/>
            <a:chExt cx="1680" cy="845"/>
          </a:xfrm>
        </p:grpSpPr>
        <p:sp>
          <p:nvSpPr>
            <p:cNvPr id="11289" name="Text Box 22"/>
            <p:cNvSpPr txBox="1">
              <a:spLocks noChangeArrowheads="1"/>
            </p:cNvSpPr>
            <p:nvPr/>
          </p:nvSpPr>
          <p:spPr bwMode="auto">
            <a:xfrm>
              <a:off x="1056" y="2784"/>
              <a:ext cx="1632" cy="4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3200" b="1">
                  <a:latin typeface="Times New Roman" panose="02020603050405020304" pitchFamily="18" charset="0"/>
                </a:rPr>
                <a:t>△n (O</a:t>
              </a:r>
              <a:r>
                <a:rPr kumimoji="1" lang="en-US" altLang="zh-CN" sz="3200" b="1" baseline="-25000">
                  <a:latin typeface="Times New Roman" panose="02020603050405020304" pitchFamily="18" charset="0"/>
                </a:rPr>
                <a:t>2</a:t>
              </a:r>
              <a:r>
                <a:rPr kumimoji="1" lang="en-US" altLang="zh-CN" sz="3200" b="1">
                  <a:latin typeface="Times New Roman" panose="02020603050405020304" pitchFamily="18" charset="0"/>
                </a:rPr>
                <a:t>)</a:t>
              </a:r>
              <a:r>
                <a:rPr kumimoji="1" lang="en-US" altLang="zh-CN" sz="4000" b="1" i="1">
                  <a:latin typeface="Times New Roman" panose="02020603050405020304" pitchFamily="18" charset="0"/>
                  <a:ea typeface="隶书" panose="02010509060101010101" pitchFamily="49" charset="-122"/>
                </a:rPr>
                <a:t> </a:t>
              </a:r>
            </a:p>
          </p:txBody>
        </p:sp>
        <p:sp>
          <p:nvSpPr>
            <p:cNvPr id="11290" name="Line 23"/>
            <p:cNvSpPr>
              <a:spLocks noChangeShapeType="1"/>
            </p:cNvSpPr>
            <p:nvPr/>
          </p:nvSpPr>
          <p:spPr bwMode="auto">
            <a:xfrm flipV="1">
              <a:off x="1056" y="3216"/>
              <a:ext cx="1200" cy="21"/>
            </a:xfrm>
            <a:prstGeom prst="line">
              <a:avLst/>
            </a:prstGeom>
            <a:noFill/>
            <a:ln w="28575">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1291" name="Text Box 24"/>
            <p:cNvSpPr txBox="1">
              <a:spLocks noChangeArrowheads="1"/>
            </p:cNvSpPr>
            <p:nvPr/>
          </p:nvSpPr>
          <p:spPr bwMode="auto">
            <a:xfrm>
              <a:off x="1008" y="3264"/>
              <a:ext cx="1087"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3200" b="1">
                  <a:latin typeface="Times New Roman" panose="02020603050405020304" pitchFamily="18" charset="0"/>
                </a:rPr>
                <a:t>V×</a:t>
              </a:r>
              <a:r>
                <a:rPr kumimoji="1" lang="en-US" altLang="zh-CN" sz="3200" b="1"/>
                <a:t>△</a:t>
              </a:r>
              <a:r>
                <a:rPr kumimoji="1" lang="en-US" altLang="zh-CN" sz="3200" b="1">
                  <a:latin typeface="Times New Roman" panose="02020603050405020304" pitchFamily="18" charset="0"/>
                </a:rPr>
                <a:t>t</a:t>
              </a:r>
            </a:p>
          </p:txBody>
        </p:sp>
      </p:grpSp>
      <p:sp>
        <p:nvSpPr>
          <p:cNvPr id="12313" name="Text Box 25"/>
          <p:cNvSpPr txBox="1">
            <a:spLocks noChangeArrowheads="1"/>
          </p:cNvSpPr>
          <p:nvPr/>
        </p:nvSpPr>
        <p:spPr bwMode="auto">
          <a:xfrm>
            <a:off x="3505200" y="4343400"/>
            <a:ext cx="4572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3200" b="1">
                <a:latin typeface="Times New Roman" panose="02020603050405020304" pitchFamily="18" charset="0"/>
              </a:rPr>
              <a:t>=</a:t>
            </a:r>
          </a:p>
        </p:txBody>
      </p:sp>
      <p:grpSp>
        <p:nvGrpSpPr>
          <p:cNvPr id="12314" name="Group 26"/>
          <p:cNvGrpSpPr>
            <a:grpSpLocks/>
          </p:cNvGrpSpPr>
          <p:nvPr/>
        </p:nvGrpSpPr>
        <p:grpSpPr bwMode="auto">
          <a:xfrm>
            <a:off x="3962400" y="4191000"/>
            <a:ext cx="4543425" cy="1025525"/>
            <a:chOff x="2475" y="2791"/>
            <a:chExt cx="2862" cy="646"/>
          </a:xfrm>
        </p:grpSpPr>
        <p:sp>
          <p:nvSpPr>
            <p:cNvPr id="11286" name="Text Box 27"/>
            <p:cNvSpPr txBox="1">
              <a:spLocks noChangeArrowheads="1"/>
            </p:cNvSpPr>
            <p:nvPr/>
          </p:nvSpPr>
          <p:spPr bwMode="auto">
            <a:xfrm>
              <a:off x="2475" y="2791"/>
              <a:ext cx="2862"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3200" b="1">
                  <a:latin typeface="Times New Roman" panose="02020603050405020304" pitchFamily="18" charset="0"/>
                </a:rPr>
                <a:t>0.375mol</a:t>
              </a:r>
            </a:p>
          </p:txBody>
        </p:sp>
        <p:sp>
          <p:nvSpPr>
            <p:cNvPr id="11287" name="Line 28"/>
            <p:cNvSpPr>
              <a:spLocks noChangeShapeType="1"/>
            </p:cNvSpPr>
            <p:nvPr/>
          </p:nvSpPr>
          <p:spPr bwMode="auto">
            <a:xfrm flipV="1">
              <a:off x="2558" y="3120"/>
              <a:ext cx="1186" cy="7"/>
            </a:xfrm>
            <a:prstGeom prst="line">
              <a:avLst/>
            </a:prstGeom>
            <a:noFill/>
            <a:ln w="28575">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1288" name="Text Box 29"/>
            <p:cNvSpPr txBox="1">
              <a:spLocks noChangeArrowheads="1"/>
            </p:cNvSpPr>
            <p:nvPr/>
          </p:nvSpPr>
          <p:spPr bwMode="auto">
            <a:xfrm>
              <a:off x="2592" y="3072"/>
              <a:ext cx="1288"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3200" b="1">
                  <a:latin typeface="Times New Roman" panose="02020603050405020304" pitchFamily="18" charset="0"/>
                </a:rPr>
                <a:t>5L</a:t>
              </a:r>
              <a:r>
                <a:rPr kumimoji="1" lang="en-US" altLang="zh-CN" sz="3200" b="1"/>
                <a:t>×30s</a:t>
              </a:r>
            </a:p>
          </p:txBody>
        </p:sp>
      </p:grpSp>
      <p:sp>
        <p:nvSpPr>
          <p:cNvPr id="12318" name="Text Box 30"/>
          <p:cNvSpPr txBox="1">
            <a:spLocks noChangeArrowheads="1"/>
          </p:cNvSpPr>
          <p:nvPr/>
        </p:nvSpPr>
        <p:spPr bwMode="auto">
          <a:xfrm>
            <a:off x="660400" y="4292600"/>
            <a:ext cx="84836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200" b="1"/>
              <a:t>v:     0.0025   :   0.002   =   5:4</a:t>
            </a:r>
          </a:p>
        </p:txBody>
      </p:sp>
      <p:sp>
        <p:nvSpPr>
          <p:cNvPr id="12319" name="Text Box 31"/>
          <p:cNvSpPr txBox="1">
            <a:spLocks noChangeArrowheads="1"/>
          </p:cNvSpPr>
          <p:nvPr/>
        </p:nvSpPr>
        <p:spPr bwMode="auto">
          <a:xfrm>
            <a:off x="355600" y="3581400"/>
            <a:ext cx="84836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pt-BR" altLang="zh-CN" sz="3200" b="1"/>
              <a:t> △n:      0.375        :  0.3         = 5 : 4</a:t>
            </a:r>
            <a:endParaRPr lang="en-US" altLang="zh-CN" sz="3200" b="1"/>
          </a:p>
        </p:txBody>
      </p:sp>
      <p:sp>
        <p:nvSpPr>
          <p:cNvPr id="11281" name="Text Box 32"/>
          <p:cNvSpPr txBox="1">
            <a:spLocks noChangeArrowheads="1"/>
          </p:cNvSpPr>
          <p:nvPr/>
        </p:nvSpPr>
        <p:spPr bwMode="auto">
          <a:xfrm>
            <a:off x="152400" y="76200"/>
            <a:ext cx="8748713" cy="2041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3200" b="1">
                <a:latin typeface="黑体" panose="02010609060101010101" pitchFamily="49" charset="-122"/>
                <a:ea typeface="黑体" panose="02010609060101010101" pitchFamily="49" charset="-122"/>
              </a:rPr>
              <a:t>例</a:t>
            </a:r>
            <a:r>
              <a:rPr kumimoji="1" lang="en-US" altLang="zh-CN" sz="3200" b="1">
                <a:latin typeface="黑体" panose="02010609060101010101" pitchFamily="49" charset="-122"/>
                <a:ea typeface="黑体" panose="02010609060101010101" pitchFamily="49" charset="-122"/>
              </a:rPr>
              <a:t>2</a:t>
            </a:r>
            <a:r>
              <a:rPr kumimoji="1" lang="zh-CN" altLang="en-US" sz="3200" b="1">
                <a:latin typeface="黑体" panose="02010609060101010101" pitchFamily="49" charset="-122"/>
                <a:ea typeface="黑体" panose="02010609060101010101" pitchFamily="49" charset="-122"/>
              </a:rPr>
              <a:t>：反应</a:t>
            </a:r>
            <a:r>
              <a:rPr kumimoji="1" lang="en-US" altLang="zh-CN" sz="3200" b="1">
                <a:latin typeface="黑体" panose="02010609060101010101" pitchFamily="49" charset="-122"/>
                <a:ea typeface="黑体" panose="02010609060101010101" pitchFamily="49" charset="-122"/>
              </a:rPr>
              <a:t>4NH</a:t>
            </a:r>
            <a:r>
              <a:rPr kumimoji="1" lang="en-US" altLang="zh-CN" sz="3200" b="1" baseline="-25000">
                <a:latin typeface="黑体" panose="02010609060101010101" pitchFamily="49" charset="-122"/>
                <a:ea typeface="黑体" panose="02010609060101010101" pitchFamily="49" charset="-122"/>
              </a:rPr>
              <a:t>3</a:t>
            </a:r>
            <a:r>
              <a:rPr kumimoji="1" lang="en-US" altLang="zh-CN" sz="3200" b="1">
                <a:latin typeface="黑体" panose="02010609060101010101" pitchFamily="49" charset="-122"/>
                <a:ea typeface="黑体" panose="02010609060101010101" pitchFamily="49" charset="-122"/>
              </a:rPr>
              <a:t>+5O</a:t>
            </a:r>
            <a:r>
              <a:rPr kumimoji="1" lang="en-US" altLang="zh-CN" sz="3200" b="1" baseline="-25000">
                <a:latin typeface="黑体" panose="02010609060101010101" pitchFamily="49" charset="-122"/>
                <a:ea typeface="黑体" panose="02010609060101010101" pitchFamily="49" charset="-122"/>
              </a:rPr>
              <a:t>2       </a:t>
            </a:r>
            <a:r>
              <a:rPr kumimoji="1" lang="en-US" altLang="zh-CN" sz="3200" b="1">
                <a:latin typeface="黑体" panose="02010609060101010101" pitchFamily="49" charset="-122"/>
                <a:ea typeface="黑体" panose="02010609060101010101" pitchFamily="49" charset="-122"/>
              </a:rPr>
              <a:t>4NO+6H</a:t>
            </a:r>
            <a:r>
              <a:rPr kumimoji="1" lang="en-US" altLang="zh-CN" sz="3200" b="1" baseline="-25000">
                <a:latin typeface="黑体" panose="02010609060101010101" pitchFamily="49" charset="-122"/>
                <a:ea typeface="黑体" panose="02010609060101010101" pitchFamily="49" charset="-122"/>
              </a:rPr>
              <a:t>2</a:t>
            </a:r>
            <a:r>
              <a:rPr kumimoji="1" lang="en-US" altLang="zh-CN" sz="3200" b="1">
                <a:latin typeface="黑体" panose="02010609060101010101" pitchFamily="49" charset="-122"/>
                <a:ea typeface="黑体" panose="02010609060101010101" pitchFamily="49" charset="-122"/>
              </a:rPr>
              <a:t>O </a:t>
            </a:r>
            <a:r>
              <a:rPr kumimoji="1" lang="zh-CN" altLang="en-US" sz="3200" b="1">
                <a:latin typeface="黑体" panose="02010609060101010101" pitchFamily="49" charset="-122"/>
                <a:ea typeface="黑体" panose="02010609060101010101" pitchFamily="49" charset="-122"/>
              </a:rPr>
              <a:t>在</a:t>
            </a:r>
            <a:r>
              <a:rPr kumimoji="1" lang="en-US" altLang="zh-CN" sz="3200" b="1">
                <a:latin typeface="黑体" panose="02010609060101010101" pitchFamily="49" charset="-122"/>
                <a:ea typeface="黑体" panose="02010609060101010101" pitchFamily="49" charset="-122"/>
              </a:rPr>
              <a:t>5</a:t>
            </a:r>
            <a:r>
              <a:rPr kumimoji="1" lang="zh-CN" altLang="en-US" sz="3200" b="1">
                <a:latin typeface="黑体" panose="02010609060101010101" pitchFamily="49" charset="-122"/>
                <a:ea typeface="黑体" panose="02010609060101010101" pitchFamily="49" charset="-122"/>
              </a:rPr>
              <a:t>升的密闭容器中进行，</a:t>
            </a:r>
            <a:r>
              <a:rPr kumimoji="1" lang="en-US" altLang="zh-CN" sz="3200" b="1">
                <a:latin typeface="黑体" panose="02010609060101010101" pitchFamily="49" charset="-122"/>
                <a:ea typeface="黑体" panose="02010609060101010101" pitchFamily="49" charset="-122"/>
              </a:rPr>
              <a:t>30</a:t>
            </a:r>
            <a:r>
              <a:rPr kumimoji="1" lang="zh-CN" altLang="en-US" sz="3200" b="1">
                <a:latin typeface="黑体" panose="02010609060101010101" pitchFamily="49" charset="-122"/>
                <a:ea typeface="黑体" panose="02010609060101010101" pitchFamily="49" charset="-122"/>
              </a:rPr>
              <a:t>秒后，</a:t>
            </a:r>
            <a:r>
              <a:rPr kumimoji="1" lang="en-US" altLang="zh-CN" sz="3200" b="1">
                <a:latin typeface="黑体" panose="02010609060101010101" pitchFamily="49" charset="-122"/>
                <a:ea typeface="黑体" panose="02010609060101010101" pitchFamily="49" charset="-122"/>
              </a:rPr>
              <a:t>NO</a:t>
            </a:r>
            <a:r>
              <a:rPr kumimoji="1" lang="zh-CN" altLang="en-US" sz="3200" b="1">
                <a:latin typeface="黑体" panose="02010609060101010101" pitchFamily="49" charset="-122"/>
                <a:ea typeface="黑体" panose="02010609060101010101" pitchFamily="49" charset="-122"/>
              </a:rPr>
              <a:t>的物质的量增加了</a:t>
            </a:r>
            <a:r>
              <a:rPr kumimoji="1" lang="en-US" altLang="zh-CN" sz="3200" b="1">
                <a:latin typeface="黑体" panose="02010609060101010101" pitchFamily="49" charset="-122"/>
                <a:ea typeface="黑体" panose="02010609060101010101" pitchFamily="49" charset="-122"/>
              </a:rPr>
              <a:t>0.3mol</a:t>
            </a:r>
            <a:r>
              <a:rPr kumimoji="1" lang="zh-CN" altLang="en-US" sz="3200" b="1">
                <a:latin typeface="黑体" panose="02010609060101010101" pitchFamily="49" charset="-122"/>
                <a:ea typeface="黑体" panose="02010609060101010101" pitchFamily="49" charset="-122"/>
              </a:rPr>
              <a:t>，此反应的平均反应速率用</a:t>
            </a:r>
            <a:r>
              <a:rPr kumimoji="1" lang="en-US" altLang="zh-CN" sz="3200" b="1">
                <a:latin typeface="黑体" panose="02010609060101010101" pitchFamily="49" charset="-122"/>
                <a:ea typeface="黑体" panose="02010609060101010101" pitchFamily="49" charset="-122"/>
              </a:rPr>
              <a:t>NO</a:t>
            </a:r>
            <a:r>
              <a:rPr kumimoji="1" lang="zh-CN" altLang="en-US" sz="3200" b="1">
                <a:latin typeface="黑体" panose="02010609060101010101" pitchFamily="49" charset="-122"/>
                <a:ea typeface="黑体" panose="02010609060101010101" pitchFamily="49" charset="-122"/>
              </a:rPr>
              <a:t>来表示为多少？</a:t>
            </a:r>
          </a:p>
        </p:txBody>
      </p:sp>
      <p:sp>
        <p:nvSpPr>
          <p:cNvPr id="11282" name="Line 33"/>
          <p:cNvSpPr>
            <a:spLocks noChangeShapeType="1"/>
          </p:cNvSpPr>
          <p:nvPr/>
        </p:nvSpPr>
        <p:spPr bwMode="auto">
          <a:xfrm>
            <a:off x="3635375" y="333375"/>
            <a:ext cx="838200"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1283" name="Line 34"/>
          <p:cNvSpPr>
            <a:spLocks noChangeShapeType="1"/>
          </p:cNvSpPr>
          <p:nvPr/>
        </p:nvSpPr>
        <p:spPr bwMode="auto">
          <a:xfrm>
            <a:off x="4427538" y="260350"/>
            <a:ext cx="76200" cy="7620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1284" name="Line 35"/>
          <p:cNvSpPr>
            <a:spLocks noChangeShapeType="1"/>
          </p:cNvSpPr>
          <p:nvPr/>
        </p:nvSpPr>
        <p:spPr bwMode="auto">
          <a:xfrm>
            <a:off x="3635375" y="476250"/>
            <a:ext cx="838200"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1285" name="Line 36"/>
          <p:cNvSpPr>
            <a:spLocks noChangeShapeType="1"/>
          </p:cNvSpPr>
          <p:nvPr/>
        </p:nvSpPr>
        <p:spPr bwMode="auto">
          <a:xfrm>
            <a:off x="3635375" y="476250"/>
            <a:ext cx="76200" cy="7620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291"/>
                                        </p:tgtEl>
                                        <p:attrNameLst>
                                          <p:attrName>style.visibility</p:attrName>
                                        </p:attrNameLst>
                                      </p:cBhvr>
                                      <p:to>
                                        <p:strVal val="visible"/>
                                      </p:to>
                                    </p:set>
                                    <p:animEffect transition="in" filter="blinds(horizontal)">
                                      <p:cBhvr>
                                        <p:cTn id="7" dur="500"/>
                                        <p:tgtEl>
                                          <p:spTgt spid="1229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12294"/>
                                        </p:tgtEl>
                                        <p:attrNameLst>
                                          <p:attrName>style.visibility</p:attrName>
                                        </p:attrNameLst>
                                      </p:cBhvr>
                                      <p:to>
                                        <p:strVal val="visible"/>
                                      </p:to>
                                    </p:set>
                                    <p:animEffect transition="in" filter="wipe(left)">
                                      <p:cBhvr>
                                        <p:cTn id="12" dur="500"/>
                                        <p:tgtEl>
                                          <p:spTgt spid="1229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2304"/>
                                        </p:tgtEl>
                                        <p:attrNameLst>
                                          <p:attrName>style.visibility</p:attrName>
                                        </p:attrNameLst>
                                      </p:cBhvr>
                                      <p:to>
                                        <p:strVal val="visible"/>
                                      </p:to>
                                    </p:set>
                                    <p:animEffect transition="in" filter="wipe(left)">
                                      <p:cBhvr>
                                        <p:cTn id="17" dur="500"/>
                                        <p:tgtEl>
                                          <p:spTgt spid="1230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12305"/>
                                        </p:tgtEl>
                                        <p:attrNameLst>
                                          <p:attrName>style.visibility</p:attrName>
                                        </p:attrNameLst>
                                      </p:cBhvr>
                                      <p:to>
                                        <p:strVal val="visible"/>
                                      </p:to>
                                    </p:set>
                                  </p:childTnLst>
                                </p:cTn>
                              </p:par>
                            </p:childTnLst>
                          </p:cTn>
                        </p:par>
                      </p:childTnLst>
                    </p:cTn>
                  </p:par>
                  <p:par>
                    <p:cTn id="22" fill="hold" nodeType="clickPar">
                      <p:stCondLst>
                        <p:cond delay="indefinite"/>
                      </p:stCondLst>
                      <p:childTnLst>
                        <p:par>
                          <p:cTn id="23" fill="hold" nodeType="withGroup">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12306"/>
                                        </p:tgtEl>
                                        <p:attrNameLst>
                                          <p:attrName>style.visibility</p:attrName>
                                        </p:attrNameLst>
                                      </p:cBhvr>
                                      <p:to>
                                        <p:strVal val="visible"/>
                                      </p:to>
                                    </p:set>
                                  </p:childTnLst>
                                </p:cTn>
                              </p:par>
                            </p:childTnLst>
                          </p:cTn>
                        </p:par>
                      </p:childTnLst>
                    </p:cTn>
                  </p:par>
                  <p:par>
                    <p:cTn id="26" fill="hold" nodeType="clickPar">
                      <p:stCondLst>
                        <p:cond delay="indefinite"/>
                      </p:stCondLst>
                      <p:childTnLst>
                        <p:par>
                          <p:cTn id="27" fill="hold" nodeType="withGroup">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12307"/>
                                        </p:tgtEl>
                                        <p:attrNameLst>
                                          <p:attrName>style.visibility</p:attrName>
                                        </p:attrNameLst>
                                      </p:cBhvr>
                                      <p:to>
                                        <p:strVal val="visible"/>
                                      </p:to>
                                    </p:set>
                                  </p:childTnLst>
                                </p:cTn>
                              </p:par>
                            </p:childTnLst>
                          </p:cTn>
                        </p:par>
                      </p:childTnLst>
                    </p:cTn>
                  </p:par>
                  <p:par>
                    <p:cTn id="30" fill="hold" nodeType="clickPar">
                      <p:stCondLst>
                        <p:cond delay="indefinite"/>
                      </p:stCondLst>
                      <p:childTnLst>
                        <p:par>
                          <p:cTn id="31" fill="hold" nodeType="withGroup">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12308"/>
                                        </p:tgtEl>
                                        <p:attrNameLst>
                                          <p:attrName>style.visibility</p:attrName>
                                        </p:attrNameLst>
                                      </p:cBhvr>
                                      <p:to>
                                        <p:strVal val="visible"/>
                                      </p:to>
                                    </p:set>
                                  </p:childTnLst>
                                </p:cTn>
                              </p:par>
                            </p:childTnLst>
                          </p:cTn>
                        </p:par>
                      </p:childTnLst>
                    </p:cTn>
                  </p:par>
                  <p:par>
                    <p:cTn id="34" fill="hold" nodeType="clickPar">
                      <p:stCondLst>
                        <p:cond delay="indefinite"/>
                      </p:stCondLst>
                      <p:childTnLst>
                        <p:par>
                          <p:cTn id="35" fill="hold" nodeType="withGroup">
                            <p:stCondLst>
                              <p:cond delay="0"/>
                            </p:stCondLst>
                            <p:childTnLst>
                              <p:par>
                                <p:cTn id="36" presetID="2" presetClass="entr" presetSubtype="4" fill="hold" nodeType="clickEffect">
                                  <p:stCondLst>
                                    <p:cond delay="0"/>
                                  </p:stCondLst>
                                  <p:childTnLst>
                                    <p:set>
                                      <p:cBhvr>
                                        <p:cTn id="37" dur="1" fill="hold">
                                          <p:stCondLst>
                                            <p:cond delay="0"/>
                                          </p:stCondLst>
                                        </p:cTn>
                                        <p:tgtEl>
                                          <p:spTgt spid="12309"/>
                                        </p:tgtEl>
                                        <p:attrNameLst>
                                          <p:attrName>style.visibility</p:attrName>
                                        </p:attrNameLst>
                                      </p:cBhvr>
                                      <p:to>
                                        <p:strVal val="visible"/>
                                      </p:to>
                                    </p:set>
                                    <p:anim calcmode="lin" valueType="num">
                                      <p:cBhvr additive="base">
                                        <p:cTn id="38" dur="500" fill="hold"/>
                                        <p:tgtEl>
                                          <p:spTgt spid="12309"/>
                                        </p:tgtEl>
                                        <p:attrNameLst>
                                          <p:attrName>ppt_x</p:attrName>
                                        </p:attrNameLst>
                                      </p:cBhvr>
                                      <p:tavLst>
                                        <p:tav tm="0">
                                          <p:val>
                                            <p:strVal val="#ppt_x"/>
                                          </p:val>
                                        </p:tav>
                                        <p:tav tm="100000">
                                          <p:val>
                                            <p:strVal val="#ppt_x"/>
                                          </p:val>
                                        </p:tav>
                                      </p:tavLst>
                                    </p:anim>
                                    <p:anim calcmode="lin" valueType="num">
                                      <p:cBhvr additive="base">
                                        <p:cTn id="39" dur="500" fill="hold"/>
                                        <p:tgtEl>
                                          <p:spTgt spid="12309"/>
                                        </p:tgtEl>
                                        <p:attrNameLst>
                                          <p:attrName>ppt_y</p:attrName>
                                        </p:attrNameLst>
                                      </p:cBhvr>
                                      <p:tavLst>
                                        <p:tav tm="0">
                                          <p:val>
                                            <p:strVal val="1+#ppt_h/2"/>
                                          </p:val>
                                        </p:tav>
                                        <p:tav tm="100000">
                                          <p:val>
                                            <p:strVal val="#ppt_y"/>
                                          </p:val>
                                        </p:tav>
                                      </p:tavLst>
                                    </p:anim>
                                  </p:childTnLst>
                                </p:cTn>
                              </p:par>
                            </p:childTnLst>
                          </p:cTn>
                        </p:par>
                      </p:childTnLst>
                    </p:cTn>
                  </p:par>
                  <p:par>
                    <p:cTn id="40" fill="hold" nodeType="clickPar">
                      <p:stCondLst>
                        <p:cond delay="indefinite"/>
                      </p:stCondLst>
                      <p:childTnLst>
                        <p:par>
                          <p:cTn id="41" fill="hold" nodeType="withGroup">
                            <p:stCondLst>
                              <p:cond delay="0"/>
                            </p:stCondLst>
                            <p:childTnLst>
                              <p:par>
                                <p:cTn id="42" presetID="1" presetClass="entr" presetSubtype="0" fill="hold" nodeType="clickEffect">
                                  <p:stCondLst>
                                    <p:cond delay="0"/>
                                  </p:stCondLst>
                                  <p:childTnLst>
                                    <p:set>
                                      <p:cBhvr>
                                        <p:cTn id="43" dur="1" fill="hold">
                                          <p:stCondLst>
                                            <p:cond delay="0"/>
                                          </p:stCondLst>
                                        </p:cTn>
                                        <p:tgtEl>
                                          <p:spTgt spid="12309"/>
                                        </p:tgtEl>
                                        <p:attrNameLst>
                                          <p:attrName>style.visibility</p:attrName>
                                        </p:attrNameLst>
                                      </p:cBhvr>
                                      <p:to>
                                        <p:strVal val="visible"/>
                                      </p:to>
                                    </p:set>
                                  </p:childTnLst>
                                </p:cTn>
                              </p:par>
                              <p:par>
                                <p:cTn id="44" presetID="1" presetClass="entr" presetSubtype="0" fill="hold" grpId="2" nodeType="withEffect">
                                  <p:stCondLst>
                                    <p:cond delay="0"/>
                                  </p:stCondLst>
                                  <p:childTnLst>
                                    <p:set>
                                      <p:cBhvr>
                                        <p:cTn id="45" dur="1" fill="hold">
                                          <p:stCondLst>
                                            <p:cond delay="0"/>
                                          </p:stCondLst>
                                        </p:cTn>
                                        <p:tgtEl>
                                          <p:spTgt spid="12313"/>
                                        </p:tgtEl>
                                        <p:attrNameLst>
                                          <p:attrName>style.visibility</p:attrName>
                                        </p:attrNameLst>
                                      </p:cBhvr>
                                      <p:to>
                                        <p:strVal val="visible"/>
                                      </p:to>
                                    </p:set>
                                  </p:childTnLst>
                                </p:cTn>
                              </p:par>
                            </p:childTnLst>
                          </p:cTn>
                        </p:par>
                      </p:childTnLst>
                    </p:cTn>
                  </p:par>
                  <p:par>
                    <p:cTn id="46" fill="hold" nodeType="clickPar">
                      <p:stCondLst>
                        <p:cond delay="indefinite"/>
                      </p:stCondLst>
                      <p:childTnLst>
                        <p:par>
                          <p:cTn id="47" fill="hold" nodeType="withGroup">
                            <p:stCondLst>
                              <p:cond delay="0"/>
                            </p:stCondLst>
                            <p:childTnLst>
                              <p:par>
                                <p:cTn id="48" presetID="2" presetClass="entr" presetSubtype="4" fill="hold" nodeType="clickEffect">
                                  <p:stCondLst>
                                    <p:cond delay="0"/>
                                  </p:stCondLst>
                                  <p:childTnLst>
                                    <p:set>
                                      <p:cBhvr>
                                        <p:cTn id="49" dur="1" fill="hold">
                                          <p:stCondLst>
                                            <p:cond delay="0"/>
                                          </p:stCondLst>
                                        </p:cTn>
                                        <p:tgtEl>
                                          <p:spTgt spid="12314"/>
                                        </p:tgtEl>
                                        <p:attrNameLst>
                                          <p:attrName>style.visibility</p:attrName>
                                        </p:attrNameLst>
                                      </p:cBhvr>
                                      <p:to>
                                        <p:strVal val="visible"/>
                                      </p:to>
                                    </p:set>
                                    <p:anim calcmode="lin" valueType="num">
                                      <p:cBhvr additive="base">
                                        <p:cTn id="50" dur="500" fill="hold"/>
                                        <p:tgtEl>
                                          <p:spTgt spid="12314"/>
                                        </p:tgtEl>
                                        <p:attrNameLst>
                                          <p:attrName>ppt_x</p:attrName>
                                        </p:attrNameLst>
                                      </p:cBhvr>
                                      <p:tavLst>
                                        <p:tav tm="0">
                                          <p:val>
                                            <p:strVal val="#ppt_x"/>
                                          </p:val>
                                        </p:tav>
                                        <p:tav tm="100000">
                                          <p:val>
                                            <p:strVal val="#ppt_x"/>
                                          </p:val>
                                        </p:tav>
                                      </p:tavLst>
                                    </p:anim>
                                    <p:anim calcmode="lin" valueType="num">
                                      <p:cBhvr additive="base">
                                        <p:cTn id="51" dur="500" fill="hold"/>
                                        <p:tgtEl>
                                          <p:spTgt spid="12314"/>
                                        </p:tgtEl>
                                        <p:attrNameLst>
                                          <p:attrName>ppt_y</p:attrName>
                                        </p:attrNameLst>
                                      </p:cBhvr>
                                      <p:tavLst>
                                        <p:tav tm="0">
                                          <p:val>
                                            <p:strVal val="1+#ppt_h/2"/>
                                          </p:val>
                                        </p:tav>
                                        <p:tav tm="100000">
                                          <p:val>
                                            <p:strVal val="#ppt_y"/>
                                          </p:val>
                                        </p:tav>
                                      </p:tavLst>
                                    </p:anim>
                                  </p:childTnLst>
                                </p:cTn>
                              </p:par>
                            </p:childTnLst>
                          </p:cTn>
                        </p:par>
                      </p:childTnLst>
                    </p:cTn>
                  </p:par>
                  <p:par>
                    <p:cTn id="52" fill="hold" nodeType="clickPar">
                      <p:stCondLst>
                        <p:cond delay="indefinite"/>
                      </p:stCondLst>
                      <p:childTnLst>
                        <p:par>
                          <p:cTn id="53" fill="hold" nodeType="withGroup">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12293"/>
                                        </p:tgtEl>
                                        <p:attrNameLst>
                                          <p:attrName>style.visibility</p:attrName>
                                        </p:attrNameLst>
                                      </p:cBhvr>
                                      <p:to>
                                        <p:strVal val="visible"/>
                                      </p:to>
                                    </p:set>
                                    <p:anim calcmode="lin" valueType="num">
                                      <p:cBhvr additive="base">
                                        <p:cTn id="56" dur="500" fill="hold"/>
                                        <p:tgtEl>
                                          <p:spTgt spid="12293"/>
                                        </p:tgtEl>
                                        <p:attrNameLst>
                                          <p:attrName>ppt_x</p:attrName>
                                        </p:attrNameLst>
                                      </p:cBhvr>
                                      <p:tavLst>
                                        <p:tav tm="0">
                                          <p:val>
                                            <p:strVal val="#ppt_x"/>
                                          </p:val>
                                        </p:tav>
                                        <p:tav tm="100000">
                                          <p:val>
                                            <p:strVal val="#ppt_x"/>
                                          </p:val>
                                        </p:tav>
                                      </p:tavLst>
                                    </p:anim>
                                    <p:anim calcmode="lin" valueType="num">
                                      <p:cBhvr additive="base">
                                        <p:cTn id="57" dur="500" fill="hold"/>
                                        <p:tgtEl>
                                          <p:spTgt spid="12293"/>
                                        </p:tgtEl>
                                        <p:attrNameLst>
                                          <p:attrName>ppt_y</p:attrName>
                                        </p:attrNameLst>
                                      </p:cBhvr>
                                      <p:tavLst>
                                        <p:tav tm="0">
                                          <p:val>
                                            <p:strVal val="1+#ppt_h/2"/>
                                          </p:val>
                                        </p:tav>
                                        <p:tav tm="100000">
                                          <p:val>
                                            <p:strVal val="#ppt_y"/>
                                          </p:val>
                                        </p:tav>
                                      </p:tavLst>
                                    </p:anim>
                                  </p:childTnLst>
                                </p:cTn>
                              </p:par>
                            </p:childTnLst>
                          </p:cTn>
                        </p:par>
                      </p:childTnLst>
                    </p:cTn>
                  </p:par>
                  <p:par>
                    <p:cTn id="58" fill="hold" nodeType="clickPar">
                      <p:stCondLst>
                        <p:cond delay="indefinite"/>
                      </p:stCondLst>
                      <p:childTnLst>
                        <p:par>
                          <p:cTn id="59" fill="hold" nodeType="withGroup">
                            <p:stCondLst>
                              <p:cond delay="0"/>
                            </p:stCondLst>
                            <p:childTnLst>
                              <p:par>
                                <p:cTn id="60" presetID="1" presetClass="entr" presetSubtype="0" fill="hold" grpId="0" nodeType="clickEffect">
                                  <p:stCondLst>
                                    <p:cond delay="0"/>
                                  </p:stCondLst>
                                  <p:childTnLst>
                                    <p:set>
                                      <p:cBhvr>
                                        <p:cTn id="61" dur="1" fill="hold">
                                          <p:stCondLst>
                                            <p:cond delay="0"/>
                                          </p:stCondLst>
                                        </p:cTn>
                                        <p:tgtEl>
                                          <p:spTgt spid="12292"/>
                                        </p:tgtEl>
                                        <p:attrNameLst>
                                          <p:attrName>style.visibility</p:attrName>
                                        </p:attrNameLst>
                                      </p:cBhvr>
                                      <p:to>
                                        <p:strVal val="visible"/>
                                      </p:to>
                                    </p:set>
                                  </p:childTnLst>
                                </p:cTn>
                              </p:par>
                            </p:childTnLst>
                          </p:cTn>
                        </p:par>
                      </p:childTnLst>
                    </p:cTn>
                  </p:par>
                  <p:par>
                    <p:cTn id="62" fill="hold" nodeType="clickPar">
                      <p:stCondLst>
                        <p:cond delay="indefinite"/>
                      </p:stCondLst>
                      <p:childTnLst>
                        <p:par>
                          <p:cTn id="63" fill="hold" nodeType="withGroup">
                            <p:stCondLst>
                              <p:cond delay="0"/>
                            </p:stCondLst>
                            <p:childTnLst>
                              <p:par>
                                <p:cTn id="64" presetID="1" presetClass="exit" presetSubtype="0" fill="hold" grpId="1" nodeType="clickEffect">
                                  <p:stCondLst>
                                    <p:cond delay="0"/>
                                  </p:stCondLst>
                                  <p:childTnLst>
                                    <p:set>
                                      <p:cBhvr>
                                        <p:cTn id="65" dur="1" fill="hold">
                                          <p:stCondLst>
                                            <p:cond delay="0"/>
                                          </p:stCondLst>
                                        </p:cTn>
                                        <p:tgtEl>
                                          <p:spTgt spid="12308"/>
                                        </p:tgtEl>
                                        <p:attrNameLst>
                                          <p:attrName>style.visibility</p:attrName>
                                        </p:attrNameLst>
                                      </p:cBhvr>
                                      <p:to>
                                        <p:strVal val="hidden"/>
                                      </p:to>
                                    </p:set>
                                  </p:childTnLst>
                                </p:cTn>
                              </p:par>
                              <p:par>
                                <p:cTn id="66" presetID="1" presetClass="exit" presetSubtype="0" fill="hold" grpId="0" nodeType="withEffect">
                                  <p:stCondLst>
                                    <p:cond delay="0"/>
                                  </p:stCondLst>
                                  <p:childTnLst>
                                    <p:set>
                                      <p:cBhvr>
                                        <p:cTn id="67" dur="1" fill="hold">
                                          <p:stCondLst>
                                            <p:cond delay="0"/>
                                          </p:stCondLst>
                                        </p:cTn>
                                        <p:tgtEl>
                                          <p:spTgt spid="12313"/>
                                        </p:tgtEl>
                                        <p:attrNameLst>
                                          <p:attrName>style.visibility</p:attrName>
                                        </p:attrNameLst>
                                      </p:cBhvr>
                                      <p:to>
                                        <p:strVal val="hidden"/>
                                      </p:to>
                                    </p:set>
                                  </p:childTnLst>
                                </p:cTn>
                              </p:par>
                              <p:par>
                                <p:cTn id="68" presetID="1" presetClass="exit" presetSubtype="0" fill="hold" grpId="1" nodeType="withEffect">
                                  <p:stCondLst>
                                    <p:cond delay="0"/>
                                  </p:stCondLst>
                                  <p:childTnLst>
                                    <p:set>
                                      <p:cBhvr>
                                        <p:cTn id="69" dur="1" fill="hold">
                                          <p:stCondLst>
                                            <p:cond delay="0"/>
                                          </p:stCondLst>
                                        </p:cTn>
                                        <p:tgtEl>
                                          <p:spTgt spid="12293"/>
                                        </p:tgtEl>
                                        <p:attrNameLst>
                                          <p:attrName>style.visibility</p:attrName>
                                        </p:attrNameLst>
                                      </p:cBhvr>
                                      <p:to>
                                        <p:strVal val="hidden"/>
                                      </p:to>
                                    </p:set>
                                  </p:childTnLst>
                                </p:cTn>
                              </p:par>
                              <p:par>
                                <p:cTn id="70" presetID="1" presetClass="exit" presetSubtype="0" fill="hold" nodeType="withEffect">
                                  <p:stCondLst>
                                    <p:cond delay="0"/>
                                  </p:stCondLst>
                                  <p:childTnLst>
                                    <p:set>
                                      <p:cBhvr>
                                        <p:cTn id="71" dur="1" fill="hold">
                                          <p:stCondLst>
                                            <p:cond delay="0"/>
                                          </p:stCondLst>
                                        </p:cTn>
                                        <p:tgtEl>
                                          <p:spTgt spid="12314"/>
                                        </p:tgtEl>
                                        <p:attrNameLst>
                                          <p:attrName>style.visibility</p:attrName>
                                        </p:attrNameLst>
                                      </p:cBhvr>
                                      <p:to>
                                        <p:strVal val="hidden"/>
                                      </p:to>
                                    </p:set>
                                  </p:childTnLst>
                                </p:cTn>
                              </p:par>
                              <p:par>
                                <p:cTn id="72" presetID="1" presetClass="exit" presetSubtype="0" fill="hold" nodeType="withEffect">
                                  <p:stCondLst>
                                    <p:cond delay="0"/>
                                  </p:stCondLst>
                                  <p:childTnLst>
                                    <p:set>
                                      <p:cBhvr>
                                        <p:cTn id="73" dur="1" fill="hold">
                                          <p:stCondLst>
                                            <p:cond delay="0"/>
                                          </p:stCondLst>
                                        </p:cTn>
                                        <p:tgtEl>
                                          <p:spTgt spid="12309"/>
                                        </p:tgtEl>
                                        <p:attrNameLst>
                                          <p:attrName>style.visibility</p:attrName>
                                        </p:attrNameLst>
                                      </p:cBhvr>
                                      <p:to>
                                        <p:strVal val="hidden"/>
                                      </p:to>
                                    </p:set>
                                  </p:childTnLst>
                                </p:cTn>
                              </p:par>
                            </p:childTnLst>
                          </p:cTn>
                        </p:par>
                        <p:par>
                          <p:cTn id="74" fill="hold" nodeType="afterGroup">
                            <p:stCondLst>
                              <p:cond delay="0"/>
                            </p:stCondLst>
                            <p:childTnLst>
                              <p:par>
                                <p:cTn id="75" presetID="1" presetClass="exit" presetSubtype="0" fill="hold" grpId="1" nodeType="afterEffect">
                                  <p:stCondLst>
                                    <p:cond delay="0"/>
                                  </p:stCondLst>
                                  <p:childTnLst>
                                    <p:set>
                                      <p:cBhvr>
                                        <p:cTn id="76" dur="1" fill="hold">
                                          <p:stCondLst>
                                            <p:cond delay="0"/>
                                          </p:stCondLst>
                                        </p:cTn>
                                        <p:tgtEl>
                                          <p:spTgt spid="12313"/>
                                        </p:tgtEl>
                                        <p:attrNameLst>
                                          <p:attrName>style.visibility</p:attrName>
                                        </p:attrNameLst>
                                      </p:cBhvr>
                                      <p:to>
                                        <p:strVal val="hidden"/>
                                      </p:to>
                                    </p:set>
                                  </p:childTnLst>
                                </p:cTn>
                              </p:par>
                              <p:par>
                                <p:cTn id="77" presetID="1" presetClass="exit" presetSubtype="0" fill="hold" nodeType="withEffect">
                                  <p:stCondLst>
                                    <p:cond delay="0"/>
                                  </p:stCondLst>
                                  <p:childTnLst>
                                    <p:set>
                                      <p:cBhvr>
                                        <p:cTn id="78" dur="1" fill="hold">
                                          <p:stCondLst>
                                            <p:cond delay="0"/>
                                          </p:stCondLst>
                                        </p:cTn>
                                        <p:tgtEl>
                                          <p:spTgt spid="12314"/>
                                        </p:tgtEl>
                                        <p:attrNameLst>
                                          <p:attrName>style.visibility</p:attrName>
                                        </p:attrNameLst>
                                      </p:cBhvr>
                                      <p:to>
                                        <p:strVal val="hidden"/>
                                      </p:to>
                                    </p:set>
                                  </p:childTnLst>
                                </p:cTn>
                              </p:par>
                            </p:childTnLst>
                          </p:cTn>
                        </p:par>
                      </p:childTnLst>
                    </p:cTn>
                  </p:par>
                  <p:par>
                    <p:cTn id="79" fill="hold" nodeType="clickPar">
                      <p:stCondLst>
                        <p:cond delay="indefinite"/>
                      </p:stCondLst>
                      <p:childTnLst>
                        <p:par>
                          <p:cTn id="80" fill="hold" nodeType="withGroup">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12318"/>
                                        </p:tgtEl>
                                        <p:attrNameLst>
                                          <p:attrName>style.visibility</p:attrName>
                                        </p:attrNameLst>
                                      </p:cBhvr>
                                      <p:to>
                                        <p:strVal val="visible"/>
                                      </p:to>
                                    </p:set>
                                  </p:childTnLst>
                                </p:cTn>
                              </p:par>
                            </p:childTnLst>
                          </p:cTn>
                        </p:par>
                      </p:childTnLst>
                    </p:cTn>
                  </p:par>
                  <p:par>
                    <p:cTn id="83" fill="hold" nodeType="clickPar">
                      <p:stCondLst>
                        <p:cond delay="indefinite"/>
                      </p:stCondLst>
                      <p:childTnLst>
                        <p:par>
                          <p:cTn id="84" fill="hold" nodeType="withGroup">
                            <p:stCondLst>
                              <p:cond delay="0"/>
                            </p:stCondLst>
                            <p:childTnLst>
                              <p:par>
                                <p:cTn id="85" presetID="1" presetClass="entr" presetSubtype="0" fill="hold" grpId="0" nodeType="clickEffect">
                                  <p:stCondLst>
                                    <p:cond delay="0"/>
                                  </p:stCondLst>
                                  <p:childTnLst>
                                    <p:set>
                                      <p:cBhvr>
                                        <p:cTn id="86" dur="1" fill="hold">
                                          <p:stCondLst>
                                            <p:cond delay="0"/>
                                          </p:stCondLst>
                                        </p:cTn>
                                        <p:tgtEl>
                                          <p:spTgt spid="123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animBg="1" autoUpdateAnimBg="0"/>
      <p:bldP spid="12292" grpId="0" animBg="1"/>
      <p:bldP spid="12293" grpId="0"/>
      <p:bldP spid="12293" grpId="1"/>
      <p:bldP spid="12304" grpId="0"/>
      <p:bldP spid="12305" grpId="0"/>
      <p:bldP spid="12306" grpId="0"/>
      <p:bldP spid="12307" grpId="0"/>
      <p:bldP spid="12308" grpId="0"/>
      <p:bldP spid="12308" grpId="1"/>
      <p:bldP spid="12313" grpId="0"/>
      <p:bldP spid="12313" grpId="1"/>
      <p:bldP spid="12313" grpId="2"/>
      <p:bldP spid="12318" grpId="0"/>
      <p:bldP spid="1231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2"/>
          <p:cNvSpPr txBox="1">
            <a:spLocks noChangeArrowheads="1"/>
          </p:cNvSpPr>
          <p:nvPr/>
        </p:nvSpPr>
        <p:spPr bwMode="auto">
          <a:xfrm>
            <a:off x="417513" y="1468438"/>
            <a:ext cx="8001000" cy="1382712"/>
          </a:xfrm>
          <a:prstGeom prst="rect">
            <a:avLst/>
          </a:prstGeom>
          <a:solidFill>
            <a:schemeClr val="accent1"/>
          </a:solidFill>
          <a:ln w="9525">
            <a:solidFill>
              <a:srgbClr val="FF505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en-US" sz="2800" b="1">
                <a:latin typeface="Times New Roman" panose="02020603050405020304" pitchFamily="18" charset="0"/>
              </a:rPr>
              <a:t>①</a:t>
            </a:r>
            <a:r>
              <a:rPr kumimoji="1" lang="zh-CN" altLang="en-US" sz="2800" b="1">
                <a:latin typeface="华文新魏" panose="02010800040101010101" pitchFamily="2" charset="-122"/>
                <a:ea typeface="华文新魏" panose="02010800040101010101" pitchFamily="2" charset="-122"/>
              </a:rPr>
              <a:t>同一反应的反应速率可以用不同的物质表示，其数值可能不同，但所表示的意义是相同的。在表示反应速率时，应注明是由哪种物质表示的 。</a:t>
            </a:r>
          </a:p>
        </p:txBody>
      </p:sp>
      <p:sp>
        <p:nvSpPr>
          <p:cNvPr id="13315" name="Text Box 3"/>
          <p:cNvSpPr txBox="1">
            <a:spLocks noChangeArrowheads="1"/>
          </p:cNvSpPr>
          <p:nvPr/>
        </p:nvSpPr>
        <p:spPr bwMode="auto">
          <a:xfrm>
            <a:off x="493713" y="5016500"/>
            <a:ext cx="8077200" cy="955675"/>
          </a:xfrm>
          <a:prstGeom prst="rect">
            <a:avLst/>
          </a:prstGeom>
          <a:solidFill>
            <a:schemeClr val="accent1"/>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800" b="1">
                <a:latin typeface="Times New Roman" panose="02020603050405020304" pitchFamily="18" charset="0"/>
              </a:rPr>
              <a:t>③</a:t>
            </a:r>
            <a:r>
              <a:rPr kumimoji="1" lang="zh-CN" altLang="en-US" sz="2800" b="1">
                <a:latin typeface="华文新魏" panose="02010800040101010101" pitchFamily="2" charset="-122"/>
                <a:ea typeface="华文新魏" panose="02010800040101010101" pitchFamily="2" charset="-122"/>
              </a:rPr>
              <a:t>我们所说的速率是指在整个过程中的平均速率</a:t>
            </a:r>
            <a:r>
              <a:rPr lang="zh-CN" altLang="en-US" sz="2800" b="1">
                <a:latin typeface="华文新魏" panose="02010800040101010101" pitchFamily="2" charset="-122"/>
                <a:ea typeface="华文新魏" panose="02010800040101010101" pitchFamily="2" charset="-122"/>
              </a:rPr>
              <a:t>而不是瞬时速率，</a:t>
            </a:r>
            <a:r>
              <a:rPr kumimoji="1" lang="zh-CN" altLang="en-US" sz="2800" b="1">
                <a:latin typeface="华文新魏" panose="02010800040101010101" pitchFamily="2" charset="-122"/>
                <a:ea typeface="华文新魏" panose="02010800040101010101" pitchFamily="2" charset="-122"/>
              </a:rPr>
              <a:t>且均为正值</a:t>
            </a:r>
            <a:r>
              <a:rPr kumimoji="1" lang="zh-CN" altLang="en-US" sz="2800" b="1">
                <a:latin typeface="Times New Roman" panose="02020603050405020304" pitchFamily="18" charset="0"/>
              </a:rPr>
              <a:t>。</a:t>
            </a:r>
          </a:p>
        </p:txBody>
      </p:sp>
      <p:grpSp>
        <p:nvGrpSpPr>
          <p:cNvPr id="13316" name="Group 4"/>
          <p:cNvGrpSpPr>
            <a:grpSpLocks/>
          </p:cNvGrpSpPr>
          <p:nvPr/>
        </p:nvGrpSpPr>
        <p:grpSpPr bwMode="auto">
          <a:xfrm>
            <a:off x="427038" y="3360738"/>
            <a:ext cx="8066087" cy="1382712"/>
            <a:chOff x="294" y="2115"/>
            <a:chExt cx="5081" cy="871"/>
          </a:xfrm>
        </p:grpSpPr>
        <p:sp>
          <p:nvSpPr>
            <p:cNvPr id="12294" name="Rectangle 5"/>
            <p:cNvSpPr>
              <a:spLocks noChangeArrowheads="1"/>
            </p:cNvSpPr>
            <p:nvPr/>
          </p:nvSpPr>
          <p:spPr bwMode="auto">
            <a:xfrm>
              <a:off x="294" y="2115"/>
              <a:ext cx="5081" cy="871"/>
            </a:xfrm>
            <a:prstGeom prst="rect">
              <a:avLst/>
            </a:prstGeom>
            <a:solidFill>
              <a:schemeClr val="accent1"/>
            </a:solidFill>
            <a:ln w="9525">
              <a:solidFill>
                <a:srgbClr val="FF505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800" b="1">
                  <a:latin typeface="Times New Roman" panose="02020603050405020304" pitchFamily="18" charset="0"/>
                </a:rPr>
                <a:t>②</a:t>
              </a:r>
              <a:r>
                <a:rPr kumimoji="1" lang="zh-CN" altLang="en-US" sz="2800" b="1">
                  <a:latin typeface="华文新魏" panose="02010800040101010101" pitchFamily="2" charset="-122"/>
                  <a:ea typeface="华文新魏" panose="02010800040101010101" pitchFamily="2" charset="-122"/>
                </a:rPr>
                <a:t>同一反应中，各物质的反应速率之比等于其化学方程式中的化学计量数之比。即对于反应</a:t>
              </a:r>
              <a:r>
                <a:rPr kumimoji="1" lang="zh-CN" altLang="en-US" sz="2800" b="1">
                  <a:latin typeface="Times New Roman" panose="02020603050405020304" pitchFamily="18" charset="0"/>
                </a:rPr>
                <a:t>：</a:t>
              </a:r>
              <a:r>
                <a:rPr kumimoji="1" lang="en-US" altLang="zh-CN" sz="2800" b="1">
                  <a:latin typeface="Times New Roman" panose="02020603050405020304" pitchFamily="18" charset="0"/>
                </a:rPr>
                <a:t>aA+bB=cC+dD           v</a:t>
              </a:r>
              <a:r>
                <a:rPr kumimoji="1" lang="en-US" altLang="zh-CN" sz="2800" b="1" baseline="-25000">
                  <a:latin typeface="Times New Roman" panose="02020603050405020304" pitchFamily="18" charset="0"/>
                </a:rPr>
                <a:t>A</a:t>
              </a:r>
              <a:r>
                <a:rPr kumimoji="1" lang="en-US" altLang="zh-CN" sz="2800" b="1">
                  <a:latin typeface="Times New Roman" panose="02020603050405020304" pitchFamily="18" charset="0"/>
                </a:rPr>
                <a:t>:v</a:t>
              </a:r>
              <a:r>
                <a:rPr kumimoji="1" lang="en-US" altLang="zh-CN" sz="2800" b="1" baseline="-25000">
                  <a:latin typeface="Times New Roman" panose="02020603050405020304" pitchFamily="18" charset="0"/>
                </a:rPr>
                <a:t>B</a:t>
              </a:r>
              <a:r>
                <a:rPr kumimoji="1" lang="en-US" altLang="zh-CN" sz="2800" b="1">
                  <a:latin typeface="Times New Roman" panose="02020603050405020304" pitchFamily="18" charset="0"/>
                </a:rPr>
                <a:t>:v</a:t>
              </a:r>
              <a:r>
                <a:rPr kumimoji="1" lang="en-US" altLang="zh-CN" sz="2800" b="1" baseline="-25000">
                  <a:latin typeface="Times New Roman" panose="02020603050405020304" pitchFamily="18" charset="0"/>
                </a:rPr>
                <a:t>C</a:t>
              </a:r>
              <a:r>
                <a:rPr kumimoji="1" lang="en-US" altLang="zh-CN" sz="2800" b="1">
                  <a:latin typeface="Times New Roman" panose="02020603050405020304" pitchFamily="18" charset="0"/>
                </a:rPr>
                <a:t>:v</a:t>
              </a:r>
              <a:r>
                <a:rPr kumimoji="1" lang="en-US" altLang="zh-CN" sz="2800" b="1" baseline="-25000">
                  <a:latin typeface="Times New Roman" panose="02020603050405020304" pitchFamily="18" charset="0"/>
                </a:rPr>
                <a:t>D</a:t>
              </a:r>
              <a:r>
                <a:rPr kumimoji="1" lang="en-US" altLang="zh-CN" sz="2800" b="1">
                  <a:latin typeface="Times New Roman" panose="02020603050405020304" pitchFamily="18" charset="0"/>
                </a:rPr>
                <a:t>=a:b:c:d</a:t>
              </a:r>
            </a:p>
          </p:txBody>
        </p:sp>
        <p:sp>
          <p:nvSpPr>
            <p:cNvPr id="12295" name="AutoShape 6"/>
            <p:cNvSpPr>
              <a:spLocks noChangeArrowheads="1"/>
            </p:cNvSpPr>
            <p:nvPr/>
          </p:nvSpPr>
          <p:spPr bwMode="auto">
            <a:xfrm>
              <a:off x="1927" y="2795"/>
              <a:ext cx="409" cy="91"/>
            </a:xfrm>
            <a:prstGeom prst="rightArrow">
              <a:avLst>
                <a:gd name="adj1" fmla="val 50000"/>
                <a:gd name="adj2" fmla="val 112363"/>
              </a:avLst>
            </a:prstGeom>
            <a:solidFill>
              <a:schemeClr val="accent1"/>
            </a:solidFill>
            <a:ln w="9525">
              <a:solidFill>
                <a:srgbClr val="3333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endParaRPr kumimoji="1" lang="zh-CN" altLang="zh-CN" sz="2400" b="1">
                <a:latin typeface="Times New Roman" panose="02020603050405020304" pitchFamily="18" charset="0"/>
              </a:endParaRPr>
            </a:p>
          </p:txBody>
        </p:sp>
      </p:grpSp>
      <p:sp>
        <p:nvSpPr>
          <p:cNvPr id="2" name="矩形 1"/>
          <p:cNvSpPr/>
          <p:nvPr/>
        </p:nvSpPr>
        <p:spPr>
          <a:xfrm>
            <a:off x="1907704" y="272058"/>
            <a:ext cx="5724645" cy="923330"/>
          </a:xfrm>
          <a:prstGeom prst="rect">
            <a:avLst/>
          </a:prstGeom>
          <a:noFill/>
        </p:spPr>
        <p:txBody>
          <a:bodyPr wrap="none" lIns="91440" tIns="45720" rIns="91440" bIns="45720">
            <a:spAutoFit/>
          </a:bodyPr>
          <a:lstStyle/>
          <a:p>
            <a:pPr algn="ctr"/>
            <a:r>
              <a:rPr lang="zh-CN" altLang="en-US" sz="5400" dirty="0">
                <a:ln w="0"/>
                <a:effectLst>
                  <a:outerShdw blurRad="38100" dist="19050" dir="2700000" algn="tl" rotWithShape="0">
                    <a:schemeClr val="dk1">
                      <a:alpha val="40000"/>
                    </a:schemeClr>
                  </a:outerShdw>
                </a:effectLst>
              </a:rPr>
              <a:t>你</a:t>
            </a:r>
            <a:r>
              <a:rPr lang="zh-CN" altLang="en-US" sz="5400" dirty="0" smtClean="0">
                <a:ln w="0"/>
                <a:effectLst>
                  <a:outerShdw blurRad="38100" dist="19050" dir="2700000" algn="tl" rotWithShape="0">
                    <a:schemeClr val="dk1">
                      <a:alpha val="40000"/>
                    </a:schemeClr>
                  </a:outerShdw>
                </a:effectLst>
              </a:rPr>
              <a:t>得到什么启示？</a:t>
            </a:r>
            <a:endParaRPr lang="zh-CN" altLang="en-US" sz="5400" b="0" cap="none" spc="0" dirty="0">
              <a:ln w="0"/>
              <a:solidFill>
                <a:schemeClr val="tx1"/>
              </a:solidFill>
              <a:effectLst>
                <a:outerShdw blurRad="38100" dist="19050" dir="2700000" algn="tl" rotWithShape="0">
                  <a:schemeClr val="dk1">
                    <a:alpha val="40000"/>
                  </a:schemeClr>
                </a:outerShdw>
              </a:effectLst>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13314"/>
                                        </p:tgtEl>
                                        <p:attrNameLst>
                                          <p:attrName>style.visibility</p:attrName>
                                        </p:attrNameLst>
                                      </p:cBhvr>
                                      <p:to>
                                        <p:strVal val="visible"/>
                                      </p:to>
                                    </p:set>
                                    <p:anim calcmode="lin" valueType="num">
                                      <p:cBhvr>
                                        <p:cTn id="13" dur="500" fill="hold"/>
                                        <p:tgtEl>
                                          <p:spTgt spid="13314"/>
                                        </p:tgtEl>
                                        <p:attrNameLst>
                                          <p:attrName>ppt_w</p:attrName>
                                        </p:attrNameLst>
                                      </p:cBhvr>
                                      <p:tavLst>
                                        <p:tav tm="0">
                                          <p:val>
                                            <p:fltVal val="0"/>
                                          </p:val>
                                        </p:tav>
                                        <p:tav tm="100000">
                                          <p:val>
                                            <p:strVal val="#ppt_w"/>
                                          </p:val>
                                        </p:tav>
                                      </p:tavLst>
                                    </p:anim>
                                    <p:anim calcmode="lin" valueType="num">
                                      <p:cBhvr>
                                        <p:cTn id="14" dur="500" fill="hold"/>
                                        <p:tgtEl>
                                          <p:spTgt spid="13314"/>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5" presetClass="entr" presetSubtype="10" fill="hold" nodeType="clickEffect">
                                  <p:stCondLst>
                                    <p:cond delay="0"/>
                                  </p:stCondLst>
                                  <p:childTnLst>
                                    <p:set>
                                      <p:cBhvr>
                                        <p:cTn id="18" dur="1" fill="hold">
                                          <p:stCondLst>
                                            <p:cond delay="0"/>
                                          </p:stCondLst>
                                        </p:cTn>
                                        <p:tgtEl>
                                          <p:spTgt spid="13316"/>
                                        </p:tgtEl>
                                        <p:attrNameLst>
                                          <p:attrName>style.visibility</p:attrName>
                                        </p:attrNameLst>
                                      </p:cBhvr>
                                      <p:to>
                                        <p:strVal val="visible"/>
                                      </p:to>
                                    </p:set>
                                    <p:animEffect transition="in" filter="checkerboard(across)">
                                      <p:cBhvr>
                                        <p:cTn id="19" dur="500"/>
                                        <p:tgtEl>
                                          <p:spTgt spid="13316"/>
                                        </p:tgtEl>
                                      </p:cBhvr>
                                    </p:animEffect>
                                  </p:childTnLst>
                                </p:cTn>
                              </p:par>
                            </p:childTnLst>
                          </p:cTn>
                        </p:par>
                      </p:childTnLst>
                    </p:cTn>
                  </p:par>
                  <p:par>
                    <p:cTn id="20" fill="hold">
                      <p:stCondLst>
                        <p:cond delay="indefinite"/>
                      </p:stCondLst>
                      <p:childTnLst>
                        <p:par>
                          <p:cTn id="21" fill="hold">
                            <p:stCondLst>
                              <p:cond delay="0"/>
                            </p:stCondLst>
                            <p:childTnLst>
                              <p:par>
                                <p:cTn id="22" presetID="39" presetClass="entr" presetSubtype="0" accel="100000" fill="hold" grpId="0" nodeType="clickEffect">
                                  <p:stCondLst>
                                    <p:cond delay="0"/>
                                  </p:stCondLst>
                                  <p:childTnLst>
                                    <p:set>
                                      <p:cBhvr>
                                        <p:cTn id="23" dur="1" fill="hold">
                                          <p:stCondLst>
                                            <p:cond delay="0"/>
                                          </p:stCondLst>
                                        </p:cTn>
                                        <p:tgtEl>
                                          <p:spTgt spid="13315"/>
                                        </p:tgtEl>
                                        <p:attrNameLst>
                                          <p:attrName>style.visibility</p:attrName>
                                        </p:attrNameLst>
                                      </p:cBhvr>
                                      <p:to>
                                        <p:strVal val="visible"/>
                                      </p:to>
                                    </p:set>
                                    <p:anim calcmode="lin" valueType="num">
                                      <p:cBhvr>
                                        <p:cTn id="24" dur="500" fill="hold"/>
                                        <p:tgtEl>
                                          <p:spTgt spid="13315"/>
                                        </p:tgtEl>
                                        <p:attrNameLst>
                                          <p:attrName>ppt_h</p:attrName>
                                        </p:attrNameLst>
                                      </p:cBhvr>
                                      <p:tavLst>
                                        <p:tav tm="0">
                                          <p:val>
                                            <p:strVal val="#ppt_h/20"/>
                                          </p:val>
                                        </p:tav>
                                        <p:tav tm="50000">
                                          <p:val>
                                            <p:strVal val="#ppt_h/20"/>
                                          </p:val>
                                        </p:tav>
                                        <p:tav tm="100000">
                                          <p:val>
                                            <p:strVal val="#ppt_h"/>
                                          </p:val>
                                        </p:tav>
                                      </p:tavLst>
                                    </p:anim>
                                    <p:anim calcmode="lin" valueType="num">
                                      <p:cBhvr>
                                        <p:cTn id="25" dur="500" fill="hold"/>
                                        <p:tgtEl>
                                          <p:spTgt spid="13315"/>
                                        </p:tgtEl>
                                        <p:attrNameLst>
                                          <p:attrName>ppt_w</p:attrName>
                                        </p:attrNameLst>
                                      </p:cBhvr>
                                      <p:tavLst>
                                        <p:tav tm="0">
                                          <p:val>
                                            <p:strVal val="#ppt_w+.3"/>
                                          </p:val>
                                        </p:tav>
                                        <p:tav tm="50000">
                                          <p:val>
                                            <p:strVal val="#ppt_w+.3"/>
                                          </p:val>
                                        </p:tav>
                                        <p:tav tm="100000">
                                          <p:val>
                                            <p:strVal val="#ppt_w"/>
                                          </p:val>
                                        </p:tav>
                                      </p:tavLst>
                                    </p:anim>
                                    <p:anim calcmode="lin" valueType="num">
                                      <p:cBhvr>
                                        <p:cTn id="26" dur="500" fill="hold"/>
                                        <p:tgtEl>
                                          <p:spTgt spid="13315"/>
                                        </p:tgtEl>
                                        <p:attrNameLst>
                                          <p:attrName>ppt_x</p:attrName>
                                        </p:attrNameLst>
                                      </p:cBhvr>
                                      <p:tavLst>
                                        <p:tav tm="0">
                                          <p:val>
                                            <p:strVal val="#ppt_x-.3"/>
                                          </p:val>
                                        </p:tav>
                                        <p:tav tm="50000">
                                          <p:val>
                                            <p:strVal val="#ppt_x"/>
                                          </p:val>
                                        </p:tav>
                                        <p:tav tm="100000">
                                          <p:val>
                                            <p:strVal val="#ppt_x"/>
                                          </p:val>
                                        </p:tav>
                                      </p:tavLst>
                                    </p:anim>
                                    <p:anim calcmode="lin" valueType="num">
                                      <p:cBhvr>
                                        <p:cTn id="27" dur="500" fill="hold"/>
                                        <p:tgtEl>
                                          <p:spTgt spid="133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animBg="1" autoUpdateAnimBg="0"/>
      <p:bldP spid="13315" grpId="0" animBg="1" autoUpdateAnimBg="0"/>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ChangeArrowheads="1"/>
          </p:cNvSpPr>
          <p:nvPr/>
        </p:nvSpPr>
        <p:spPr bwMode="auto">
          <a:xfrm>
            <a:off x="736600" y="4143375"/>
            <a:ext cx="6408738"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kumimoji="1" lang="en-US" altLang="zh-CN" sz="2000" b="1">
              <a:latin typeface="黑体" panose="02010609060101010101" pitchFamily="49" charset="-122"/>
              <a:ea typeface="黑体" panose="02010609060101010101" pitchFamily="49" charset="-122"/>
            </a:endParaRPr>
          </a:p>
          <a:p>
            <a:pPr eaLnBrk="1" hangingPunct="1"/>
            <a:r>
              <a:rPr kumimoji="1" lang="zh-CN" altLang="en-US" sz="3600" b="1">
                <a:latin typeface="黑体" panose="02010609060101010101" pitchFamily="49" charset="-122"/>
                <a:ea typeface="黑体" panose="02010609060101010101" pitchFamily="49" charset="-122"/>
              </a:rPr>
              <a:t>则该反应速率的快慢顺序为</a:t>
            </a:r>
            <a:r>
              <a:rPr kumimoji="1" lang="en-US" altLang="zh-CN" sz="3600" b="1">
                <a:latin typeface="黑体" panose="02010609060101010101" pitchFamily="49" charset="-122"/>
                <a:ea typeface="黑体" panose="02010609060101010101" pitchFamily="49" charset="-122"/>
              </a:rPr>
              <a:t>:</a:t>
            </a:r>
          </a:p>
        </p:txBody>
      </p:sp>
      <p:sp>
        <p:nvSpPr>
          <p:cNvPr id="14339" name="Rectangle 3"/>
          <p:cNvSpPr>
            <a:spLocks noChangeArrowheads="1"/>
          </p:cNvSpPr>
          <p:nvPr/>
        </p:nvSpPr>
        <p:spPr bwMode="auto">
          <a:xfrm>
            <a:off x="304800" y="542925"/>
            <a:ext cx="8353425"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600" b="1" dirty="0">
                <a:latin typeface="黑体" panose="02010609060101010101" pitchFamily="49" charset="-122"/>
                <a:ea typeface="黑体" panose="02010609060101010101" pitchFamily="49" charset="-122"/>
              </a:rPr>
              <a:t>例</a:t>
            </a:r>
            <a:r>
              <a:rPr kumimoji="1" lang="en-US" altLang="zh-CN" sz="3600" b="1" dirty="0">
                <a:latin typeface="黑体" panose="02010609060101010101" pitchFamily="49" charset="-122"/>
                <a:ea typeface="黑体" panose="02010609060101010101" pitchFamily="49" charset="-122"/>
              </a:rPr>
              <a:t>3</a:t>
            </a:r>
            <a:r>
              <a:rPr kumimoji="1" lang="zh-CN" altLang="en-US" sz="3600" b="1" dirty="0">
                <a:latin typeface="黑体" panose="02010609060101010101" pitchFamily="49" charset="-122"/>
                <a:ea typeface="黑体" panose="02010609060101010101" pitchFamily="49" charset="-122"/>
              </a:rPr>
              <a:t>、反应 </a:t>
            </a:r>
            <a:r>
              <a:rPr kumimoji="1" lang="en-US" altLang="zh-CN" sz="3600" b="1" dirty="0">
                <a:latin typeface="黑体" panose="02010609060101010101" pitchFamily="49" charset="-122"/>
                <a:ea typeface="黑体" panose="02010609060101010101" pitchFamily="49" charset="-122"/>
              </a:rPr>
              <a:t>A + 3B = 2C + 2D </a:t>
            </a:r>
            <a:r>
              <a:rPr kumimoji="1" lang="zh-CN" altLang="en-US" sz="3600" b="1" dirty="0">
                <a:latin typeface="黑体" panose="02010609060101010101" pitchFamily="49" charset="-122"/>
                <a:ea typeface="黑体" panose="02010609060101010101" pitchFamily="49" charset="-122"/>
              </a:rPr>
              <a:t>在四种不同条件下的反应速率为：</a:t>
            </a:r>
          </a:p>
        </p:txBody>
      </p:sp>
      <p:sp>
        <p:nvSpPr>
          <p:cNvPr id="14340" name="Rectangle 4"/>
          <p:cNvSpPr>
            <a:spLocks noChangeArrowheads="1"/>
          </p:cNvSpPr>
          <p:nvPr/>
        </p:nvSpPr>
        <p:spPr bwMode="auto">
          <a:xfrm>
            <a:off x="1025525" y="1695450"/>
            <a:ext cx="5218095"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en-US" altLang="zh-CN" sz="3600" b="1" dirty="0">
                <a:latin typeface="黑体" panose="02010609060101010101" pitchFamily="49" charset="-122"/>
                <a:ea typeface="黑体" panose="02010609060101010101" pitchFamily="49" charset="-122"/>
              </a:rPr>
              <a:t>(1)</a:t>
            </a:r>
            <a:r>
              <a:rPr kumimoji="1" lang="el-GR" altLang="zh-CN" sz="3600" b="1" dirty="0">
                <a:latin typeface="黑体" panose="02010609060101010101" pitchFamily="49" charset="-122"/>
                <a:ea typeface="黑体" panose="02010609060101010101" pitchFamily="49" charset="-122"/>
                <a:cs typeface="Times New Roman" panose="02020603050405020304" pitchFamily="18" charset="0"/>
              </a:rPr>
              <a:t>ν</a:t>
            </a:r>
            <a:r>
              <a:rPr kumimoji="1" lang="en-US" altLang="zh-CN" sz="3600" b="1" dirty="0">
                <a:latin typeface="黑体" panose="02010609060101010101" pitchFamily="49" charset="-122"/>
                <a:ea typeface="黑体" panose="02010609060101010101" pitchFamily="49" charset="-122"/>
              </a:rPr>
              <a:t>(A)=</a:t>
            </a:r>
            <a:r>
              <a:rPr kumimoji="1" lang="en-US" altLang="zh-CN" sz="3600" b="1" dirty="0" smtClean="0">
                <a:latin typeface="黑体" panose="02010609060101010101" pitchFamily="49" charset="-122"/>
                <a:ea typeface="黑体" panose="02010609060101010101" pitchFamily="49" charset="-122"/>
              </a:rPr>
              <a:t>0.05mol</a:t>
            </a:r>
            <a:r>
              <a:rPr kumimoji="1" lang="en-US" altLang="zh-CN" sz="3600" b="1" dirty="0">
                <a:latin typeface="黑体" panose="02010609060101010101" pitchFamily="49" charset="-122"/>
                <a:ea typeface="黑体" panose="02010609060101010101" pitchFamily="49" charset="-122"/>
              </a:rPr>
              <a:t>/(</a:t>
            </a:r>
            <a:r>
              <a:rPr kumimoji="1" lang="en-US" altLang="zh-CN" sz="3600" b="1" dirty="0" smtClean="0">
                <a:latin typeface="黑体" panose="02010609060101010101" pitchFamily="49" charset="-122"/>
                <a:ea typeface="黑体" panose="02010609060101010101" pitchFamily="49" charset="-122"/>
              </a:rPr>
              <a:t>L</a:t>
            </a:r>
            <a:r>
              <a:rPr kumimoji="1" lang="en-US" altLang="zh-CN" sz="3600" b="1" dirty="0" smtClean="0">
                <a:latin typeface="Times New Roman" panose="02020603050405020304" pitchFamily="18" charset="0"/>
                <a:ea typeface="黑体" panose="02010609060101010101" pitchFamily="49" charset="-122"/>
              </a:rPr>
              <a:t>·</a:t>
            </a:r>
            <a:r>
              <a:rPr kumimoji="1" lang="en-US" altLang="zh-CN" sz="3600" b="1" dirty="0" smtClean="0">
                <a:latin typeface="黑体" panose="02010609060101010101" pitchFamily="49" charset="-122"/>
                <a:ea typeface="黑体" panose="02010609060101010101" pitchFamily="49" charset="-122"/>
              </a:rPr>
              <a:t>s)</a:t>
            </a:r>
            <a:endParaRPr kumimoji="1" lang="en-US" altLang="zh-CN" sz="2000" b="1" dirty="0">
              <a:latin typeface="黑体" panose="02010609060101010101" pitchFamily="49" charset="-122"/>
              <a:ea typeface="黑体" panose="02010609060101010101" pitchFamily="49" charset="-122"/>
            </a:endParaRPr>
          </a:p>
        </p:txBody>
      </p:sp>
      <p:sp>
        <p:nvSpPr>
          <p:cNvPr id="14341" name="Rectangle 5"/>
          <p:cNvSpPr>
            <a:spLocks noChangeArrowheads="1"/>
          </p:cNvSpPr>
          <p:nvPr/>
        </p:nvSpPr>
        <p:spPr bwMode="auto">
          <a:xfrm>
            <a:off x="1042988" y="2349500"/>
            <a:ext cx="54505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en-US" altLang="zh-CN" sz="3600" b="1" dirty="0">
                <a:latin typeface="黑体" panose="02010609060101010101" pitchFamily="49" charset="-122"/>
                <a:ea typeface="黑体" panose="02010609060101010101" pitchFamily="49" charset="-122"/>
              </a:rPr>
              <a:t>(2)</a:t>
            </a:r>
            <a:r>
              <a:rPr kumimoji="1" lang="el-GR" altLang="zh-CN" sz="3600" b="1" dirty="0">
                <a:latin typeface="黑体" panose="02010609060101010101" pitchFamily="49" charset="-122"/>
                <a:ea typeface="黑体" panose="02010609060101010101" pitchFamily="49" charset="-122"/>
                <a:cs typeface="Times New Roman" panose="02020603050405020304" pitchFamily="18" charset="0"/>
              </a:rPr>
              <a:t>ν</a:t>
            </a:r>
            <a:r>
              <a:rPr kumimoji="1" lang="en-US" altLang="zh-CN" sz="3600" b="1" dirty="0">
                <a:latin typeface="黑体" panose="02010609060101010101" pitchFamily="49" charset="-122"/>
                <a:ea typeface="黑体" panose="02010609060101010101" pitchFamily="49" charset="-122"/>
              </a:rPr>
              <a:t>(B)=0.6mol/(</a:t>
            </a:r>
            <a:r>
              <a:rPr kumimoji="1" lang="en-US" altLang="zh-CN" sz="3600" b="1" dirty="0" err="1" smtClean="0">
                <a:latin typeface="黑体" panose="02010609060101010101" pitchFamily="49" charset="-122"/>
                <a:ea typeface="黑体" panose="02010609060101010101" pitchFamily="49" charset="-122"/>
              </a:rPr>
              <a:t>L</a:t>
            </a:r>
            <a:r>
              <a:rPr kumimoji="1" lang="en-US" altLang="zh-CN" sz="3600" b="1" dirty="0" err="1" smtClean="0">
                <a:latin typeface="Times New Roman" panose="02020603050405020304" pitchFamily="18" charset="0"/>
                <a:ea typeface="黑体" panose="02010609060101010101" pitchFamily="49" charset="-122"/>
              </a:rPr>
              <a:t>·</a:t>
            </a:r>
            <a:r>
              <a:rPr kumimoji="1" lang="en-US" altLang="zh-CN" sz="3600" b="1" dirty="0" err="1" smtClean="0">
                <a:latin typeface="黑体" panose="02010609060101010101" pitchFamily="49" charset="-122"/>
                <a:ea typeface="黑体" panose="02010609060101010101" pitchFamily="49" charset="-122"/>
              </a:rPr>
              <a:t>min</a:t>
            </a:r>
            <a:r>
              <a:rPr kumimoji="1" lang="en-US" altLang="zh-CN" sz="3600" b="1" dirty="0" smtClean="0">
                <a:latin typeface="黑体" panose="02010609060101010101" pitchFamily="49" charset="-122"/>
                <a:ea typeface="黑体" panose="02010609060101010101" pitchFamily="49" charset="-122"/>
              </a:rPr>
              <a:t>)</a:t>
            </a:r>
            <a:endParaRPr kumimoji="1" lang="en-US" altLang="zh-CN" sz="3600" b="1" dirty="0">
              <a:latin typeface="黑体" panose="02010609060101010101" pitchFamily="49" charset="-122"/>
              <a:ea typeface="黑体" panose="02010609060101010101" pitchFamily="49" charset="-122"/>
            </a:endParaRPr>
          </a:p>
        </p:txBody>
      </p:sp>
      <p:sp>
        <p:nvSpPr>
          <p:cNvPr id="14342" name="Rectangle 6"/>
          <p:cNvSpPr>
            <a:spLocks noChangeArrowheads="1"/>
          </p:cNvSpPr>
          <p:nvPr/>
        </p:nvSpPr>
        <p:spPr bwMode="auto">
          <a:xfrm>
            <a:off x="1025525" y="3063875"/>
            <a:ext cx="54505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en-US" altLang="zh-CN" sz="3600" b="1" dirty="0">
                <a:latin typeface="黑体" panose="02010609060101010101" pitchFamily="49" charset="-122"/>
                <a:ea typeface="黑体" panose="02010609060101010101" pitchFamily="49" charset="-122"/>
              </a:rPr>
              <a:t>(3)</a:t>
            </a:r>
            <a:r>
              <a:rPr kumimoji="1" lang="el-GR" altLang="zh-CN" sz="3600" b="1" dirty="0">
                <a:latin typeface="黑体" panose="02010609060101010101" pitchFamily="49" charset="-122"/>
                <a:ea typeface="黑体" panose="02010609060101010101" pitchFamily="49" charset="-122"/>
                <a:cs typeface="Times New Roman" panose="02020603050405020304" pitchFamily="18" charset="0"/>
              </a:rPr>
              <a:t>ν</a:t>
            </a:r>
            <a:r>
              <a:rPr kumimoji="1" lang="en-US" altLang="zh-CN" sz="3600" b="1" dirty="0">
                <a:latin typeface="黑体" panose="02010609060101010101" pitchFamily="49" charset="-122"/>
                <a:ea typeface="黑体" panose="02010609060101010101" pitchFamily="49" charset="-122"/>
              </a:rPr>
              <a:t>(C)=0.4mol/(</a:t>
            </a:r>
            <a:r>
              <a:rPr kumimoji="1" lang="en-US" altLang="zh-CN" sz="3600" b="1" dirty="0" err="1" smtClean="0">
                <a:latin typeface="黑体" panose="02010609060101010101" pitchFamily="49" charset="-122"/>
                <a:ea typeface="黑体" panose="02010609060101010101" pitchFamily="49" charset="-122"/>
              </a:rPr>
              <a:t>L</a:t>
            </a:r>
            <a:r>
              <a:rPr kumimoji="1" lang="en-US" altLang="zh-CN" sz="3600" b="1" dirty="0" err="1" smtClean="0">
                <a:latin typeface="Times New Roman" panose="02020603050405020304" pitchFamily="18" charset="0"/>
                <a:ea typeface="黑体" panose="02010609060101010101" pitchFamily="49" charset="-122"/>
              </a:rPr>
              <a:t>·</a:t>
            </a:r>
            <a:r>
              <a:rPr kumimoji="1" lang="en-US" altLang="zh-CN" sz="3600" b="1" dirty="0" err="1" smtClean="0">
                <a:latin typeface="黑体" panose="02010609060101010101" pitchFamily="49" charset="-122"/>
                <a:ea typeface="黑体" panose="02010609060101010101" pitchFamily="49" charset="-122"/>
              </a:rPr>
              <a:t>min</a:t>
            </a:r>
            <a:r>
              <a:rPr kumimoji="1" lang="en-US" altLang="zh-CN" sz="3600" b="1" dirty="0" smtClean="0">
                <a:latin typeface="黑体" panose="02010609060101010101" pitchFamily="49" charset="-122"/>
                <a:ea typeface="黑体" panose="02010609060101010101" pitchFamily="49" charset="-122"/>
              </a:rPr>
              <a:t>)</a:t>
            </a:r>
            <a:endParaRPr kumimoji="1" lang="en-US" altLang="zh-CN" sz="3600" b="1" dirty="0">
              <a:latin typeface="黑体" panose="02010609060101010101" pitchFamily="49" charset="-122"/>
              <a:ea typeface="黑体" panose="02010609060101010101" pitchFamily="49" charset="-122"/>
            </a:endParaRPr>
          </a:p>
        </p:txBody>
      </p:sp>
      <p:sp>
        <p:nvSpPr>
          <p:cNvPr id="14343" name="Rectangle 7"/>
          <p:cNvSpPr>
            <a:spLocks noChangeArrowheads="1"/>
          </p:cNvSpPr>
          <p:nvPr/>
        </p:nvSpPr>
        <p:spPr bwMode="auto">
          <a:xfrm>
            <a:off x="1025525" y="3711575"/>
            <a:ext cx="568296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en-US" altLang="zh-CN" sz="3600" b="1" dirty="0">
                <a:latin typeface="黑体" panose="02010609060101010101" pitchFamily="49" charset="-122"/>
                <a:ea typeface="黑体" panose="02010609060101010101" pitchFamily="49" charset="-122"/>
              </a:rPr>
              <a:t>(4)</a:t>
            </a:r>
            <a:r>
              <a:rPr kumimoji="1" lang="el-GR" altLang="zh-CN" sz="3600" b="1" dirty="0">
                <a:latin typeface="黑体" panose="02010609060101010101" pitchFamily="49" charset="-122"/>
                <a:ea typeface="黑体" panose="02010609060101010101" pitchFamily="49" charset="-122"/>
                <a:cs typeface="Times New Roman" panose="02020603050405020304" pitchFamily="18" charset="0"/>
              </a:rPr>
              <a:t>ν</a:t>
            </a:r>
            <a:r>
              <a:rPr kumimoji="1" lang="en-US" altLang="zh-CN" sz="3600" b="1" dirty="0">
                <a:latin typeface="黑体" panose="02010609060101010101" pitchFamily="49" charset="-122"/>
                <a:ea typeface="黑体" panose="02010609060101010101" pitchFamily="49" charset="-122"/>
              </a:rPr>
              <a:t>(D)=0.45mol/(</a:t>
            </a:r>
            <a:r>
              <a:rPr kumimoji="1" lang="en-US" altLang="zh-CN" sz="3600" b="1" dirty="0" err="1" smtClean="0">
                <a:latin typeface="黑体" panose="02010609060101010101" pitchFamily="49" charset="-122"/>
                <a:ea typeface="黑体" panose="02010609060101010101" pitchFamily="49" charset="-122"/>
              </a:rPr>
              <a:t>L</a:t>
            </a:r>
            <a:r>
              <a:rPr kumimoji="1" lang="en-US" altLang="zh-CN" sz="3600" b="1" dirty="0" err="1" smtClean="0">
                <a:latin typeface="Times New Roman" panose="02020603050405020304" pitchFamily="18" charset="0"/>
                <a:ea typeface="黑体" panose="02010609060101010101" pitchFamily="49" charset="-122"/>
              </a:rPr>
              <a:t>·</a:t>
            </a:r>
            <a:r>
              <a:rPr kumimoji="1" lang="en-US" altLang="zh-CN" sz="3600" b="1" dirty="0" err="1" smtClean="0">
                <a:latin typeface="黑体" panose="02010609060101010101" pitchFamily="49" charset="-122"/>
                <a:ea typeface="黑体" panose="02010609060101010101" pitchFamily="49" charset="-122"/>
              </a:rPr>
              <a:t>min</a:t>
            </a:r>
            <a:r>
              <a:rPr kumimoji="1" lang="en-US" altLang="zh-CN" sz="3600" b="1" dirty="0" smtClean="0">
                <a:latin typeface="黑体" panose="02010609060101010101" pitchFamily="49" charset="-122"/>
                <a:ea typeface="黑体" panose="02010609060101010101" pitchFamily="49" charset="-122"/>
              </a:rPr>
              <a:t>)</a:t>
            </a:r>
            <a:endParaRPr kumimoji="1" lang="en-US" altLang="zh-CN" sz="3600" b="1" dirty="0">
              <a:latin typeface="黑体" panose="02010609060101010101" pitchFamily="49" charset="-122"/>
              <a:ea typeface="黑体" panose="02010609060101010101" pitchFamily="49" charset="-122"/>
            </a:endParaRPr>
          </a:p>
        </p:txBody>
      </p:sp>
      <p:sp>
        <p:nvSpPr>
          <p:cNvPr id="14344" name="Line 8"/>
          <p:cNvSpPr>
            <a:spLocks noChangeShapeType="1"/>
          </p:cNvSpPr>
          <p:nvPr/>
        </p:nvSpPr>
        <p:spPr bwMode="auto">
          <a:xfrm>
            <a:off x="809625" y="5727700"/>
            <a:ext cx="2879725"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5369" name="Text Box 9"/>
          <p:cNvSpPr txBox="1">
            <a:spLocks noChangeArrowheads="1"/>
          </p:cNvSpPr>
          <p:nvPr/>
        </p:nvSpPr>
        <p:spPr bwMode="auto">
          <a:xfrm>
            <a:off x="628651" y="5124771"/>
            <a:ext cx="338455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3200" b="1" dirty="0">
                <a:latin typeface="黑体" panose="02010609060101010101" pitchFamily="49" charset="-122"/>
                <a:ea typeface="黑体" panose="02010609060101010101" pitchFamily="49" charset="-122"/>
              </a:rPr>
              <a:t>(1)&gt;(4)&gt;(2)=(3)</a:t>
            </a:r>
          </a:p>
        </p:txBody>
      </p:sp>
      <p:sp>
        <p:nvSpPr>
          <p:cNvPr id="15370" name="Text Box 10"/>
          <p:cNvSpPr txBox="1">
            <a:spLocks noChangeArrowheads="1"/>
          </p:cNvSpPr>
          <p:nvPr/>
        </p:nvSpPr>
        <p:spPr bwMode="auto">
          <a:xfrm>
            <a:off x="4337051" y="5577681"/>
            <a:ext cx="4222750"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b="1" dirty="0">
                <a:latin typeface="楷体_GB2312" pitchFamily="49" charset="-122"/>
                <a:ea typeface="楷体_GB2312" pitchFamily="49" charset="-122"/>
              </a:rPr>
              <a:t>注意</a:t>
            </a:r>
            <a:r>
              <a:rPr lang="en-US" altLang="zh-CN" sz="2800" b="1" dirty="0">
                <a:latin typeface="楷体_GB2312" pitchFamily="49" charset="-122"/>
                <a:ea typeface="楷体_GB2312" pitchFamily="49" charset="-122"/>
              </a:rPr>
              <a:t>:</a:t>
            </a:r>
            <a:r>
              <a:rPr lang="zh-CN" altLang="en-US" sz="2800" b="1" dirty="0">
                <a:latin typeface="楷体_GB2312" pitchFamily="49" charset="-122"/>
                <a:ea typeface="楷体_GB2312" pitchFamily="49" charset="-122"/>
              </a:rPr>
              <a:t>单位一致</a:t>
            </a:r>
          </a:p>
          <a:p>
            <a:pPr eaLnBrk="1" hangingPunct="1"/>
            <a:r>
              <a:rPr lang="zh-CN" altLang="en-US" sz="2800" b="1" dirty="0">
                <a:latin typeface="楷体_GB2312" pitchFamily="49" charset="-122"/>
                <a:ea typeface="楷体_GB2312" pitchFamily="49" charset="-122"/>
              </a:rPr>
              <a:t>     用同一种物质表示</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5369"/>
                                        </p:tgtEl>
                                        <p:attrNameLst>
                                          <p:attrName>style.visibility</p:attrName>
                                        </p:attrNameLst>
                                      </p:cBhvr>
                                      <p:to>
                                        <p:strVal val="visible"/>
                                      </p:to>
                                    </p:set>
                                    <p:anim calcmode="lin" valueType="num">
                                      <p:cBhvr additive="base">
                                        <p:cTn id="7" dur="500" fill="hold"/>
                                        <p:tgtEl>
                                          <p:spTgt spid="15369"/>
                                        </p:tgtEl>
                                        <p:attrNameLst>
                                          <p:attrName>ppt_x</p:attrName>
                                        </p:attrNameLst>
                                      </p:cBhvr>
                                      <p:tavLst>
                                        <p:tav tm="0">
                                          <p:val>
                                            <p:strVal val="1+#ppt_w/2"/>
                                          </p:val>
                                        </p:tav>
                                        <p:tav tm="100000">
                                          <p:val>
                                            <p:strVal val="#ppt_x"/>
                                          </p:val>
                                        </p:tav>
                                      </p:tavLst>
                                    </p:anim>
                                    <p:anim calcmode="lin" valueType="num">
                                      <p:cBhvr additive="base">
                                        <p:cTn id="8" dur="500" fill="hold"/>
                                        <p:tgtEl>
                                          <p:spTgt spid="15369"/>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3" presetClass="entr" presetSubtype="10" fill="hold" nodeType="clickEffect">
                                  <p:stCondLst>
                                    <p:cond delay="0"/>
                                  </p:stCondLst>
                                  <p:childTnLst>
                                    <p:set>
                                      <p:cBhvr>
                                        <p:cTn id="12" dur="1" fill="hold">
                                          <p:stCondLst>
                                            <p:cond delay="0"/>
                                          </p:stCondLst>
                                        </p:cTn>
                                        <p:tgtEl>
                                          <p:spTgt spid="15370">
                                            <p:txEl>
                                              <p:pRg st="0" end="0"/>
                                            </p:txEl>
                                          </p:spTgt>
                                        </p:tgtEl>
                                        <p:attrNameLst>
                                          <p:attrName>style.visibility</p:attrName>
                                        </p:attrNameLst>
                                      </p:cBhvr>
                                      <p:to>
                                        <p:strVal val="visible"/>
                                      </p:to>
                                    </p:set>
                                    <p:animEffect transition="in" filter="blinds(horizontal)">
                                      <p:cBhvr>
                                        <p:cTn id="13" dur="500"/>
                                        <p:tgtEl>
                                          <p:spTgt spid="15370">
                                            <p:txEl>
                                              <p:pRg st="0" end="0"/>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15370">
                                            <p:txEl>
                                              <p:pRg st="1" end="1"/>
                                            </p:txEl>
                                          </p:spTgt>
                                        </p:tgtEl>
                                        <p:attrNameLst>
                                          <p:attrName>style.visibility</p:attrName>
                                        </p:attrNameLst>
                                      </p:cBhvr>
                                      <p:to>
                                        <p:strVal val="visible"/>
                                      </p:to>
                                    </p:set>
                                    <p:animEffect transition="in" filter="blinds(horizontal)">
                                      <p:cBhvr>
                                        <p:cTn id="16" dur="500"/>
                                        <p:tgtEl>
                                          <p:spTgt spid="1537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p:cNvSpPr>
            <a:spLocks noChangeArrowheads="1"/>
          </p:cNvSpPr>
          <p:nvPr/>
        </p:nvSpPr>
        <p:spPr bwMode="auto">
          <a:xfrm>
            <a:off x="381000" y="1484784"/>
            <a:ext cx="8135937" cy="2121350"/>
          </a:xfrm>
          <a:prstGeom prst="rect">
            <a:avLst/>
          </a:prstGeom>
          <a:solidFill>
            <a:schemeClr val="accent1"/>
          </a:solidFill>
          <a:ln w="9525">
            <a:solidFill>
              <a:srgbClr val="FF505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15000"/>
              </a:lnSpc>
              <a:spcBef>
                <a:spcPct val="50000"/>
              </a:spcBef>
            </a:pPr>
            <a:r>
              <a:rPr lang="en-US" altLang="zh-CN" sz="2800" b="1" dirty="0" smtClean="0">
                <a:latin typeface="Times New Roman" panose="02020603050405020304" pitchFamily="18" charset="0"/>
              </a:rPr>
              <a:t>④</a:t>
            </a:r>
            <a:r>
              <a:rPr lang="zh-CN" altLang="en-US" sz="2800" b="1" dirty="0" smtClean="0">
                <a:latin typeface="华文新魏" panose="02010800040101010101" pitchFamily="2" charset="-122"/>
                <a:ea typeface="华文新魏" panose="02010800040101010101" pitchFamily="2" charset="-122"/>
              </a:rPr>
              <a:t>比较</a:t>
            </a:r>
            <a:r>
              <a:rPr lang="zh-CN" altLang="en-US" sz="2800" b="1" dirty="0">
                <a:latin typeface="华文新魏" panose="02010800040101010101" pitchFamily="2" charset="-122"/>
                <a:ea typeface="华文新魏" panose="02010800040101010101" pitchFamily="2" charset="-122"/>
              </a:rPr>
              <a:t>同一反应在不同条件下的化学反应速率的大小时，一定要把不同物质和不同单位表示的反应速率换算成</a:t>
            </a:r>
            <a:r>
              <a:rPr lang="zh-CN" altLang="en-US" sz="2800" b="1" dirty="0">
                <a:solidFill>
                  <a:srgbClr val="3333FF"/>
                </a:solidFill>
                <a:latin typeface="华文新魏" panose="02010800040101010101" pitchFamily="2" charset="-122"/>
                <a:ea typeface="华文新魏" panose="02010800040101010101" pitchFamily="2" charset="-122"/>
              </a:rPr>
              <a:t>同一物质的同一单位</a:t>
            </a:r>
            <a:r>
              <a:rPr lang="zh-CN" altLang="en-US" sz="2800" b="1" dirty="0">
                <a:latin typeface="华文新魏" panose="02010800040101010101" pitchFamily="2" charset="-122"/>
                <a:ea typeface="华文新魏" panose="02010800040101010101" pitchFamily="2" charset="-122"/>
              </a:rPr>
              <a:t>后，再比较数值的大小。</a:t>
            </a:r>
          </a:p>
        </p:txBody>
      </p:sp>
      <p:sp>
        <p:nvSpPr>
          <p:cNvPr id="13316" name="Rectangle 4"/>
          <p:cNvSpPr>
            <a:spLocks noChangeArrowheads="1"/>
          </p:cNvSpPr>
          <p:nvPr/>
        </p:nvSpPr>
        <p:spPr bwMode="auto">
          <a:xfrm>
            <a:off x="381000" y="533400"/>
            <a:ext cx="194151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3600" b="1">
                <a:solidFill>
                  <a:schemeClr val="bg1"/>
                </a:solidFill>
                <a:latin typeface="Times New Roman" panose="02020603050405020304" pitchFamily="18" charset="0"/>
                <a:ea typeface="黑体" panose="02010609060101010101" pitchFamily="49" charset="-122"/>
              </a:rPr>
              <a:t>5</a:t>
            </a:r>
            <a:r>
              <a:rPr kumimoji="1" lang="zh-CN" altLang="en-US" sz="3600" b="1">
                <a:solidFill>
                  <a:schemeClr val="bg1"/>
                </a:solidFill>
                <a:latin typeface="Times New Roman" panose="02020603050405020304" pitchFamily="18" charset="0"/>
                <a:ea typeface="黑体" panose="02010609060101010101" pitchFamily="49" charset="-122"/>
              </a:rPr>
              <a:t>、注意</a:t>
            </a:r>
            <a:r>
              <a:rPr kumimoji="1" lang="en-US" altLang="zh-CN" sz="3600" b="1">
                <a:solidFill>
                  <a:schemeClr val="bg1"/>
                </a:solidFill>
                <a:latin typeface="Times New Roman" panose="02020603050405020304" pitchFamily="18" charset="0"/>
                <a:ea typeface="黑体" panose="02010609060101010101" pitchFamily="49" charset="-122"/>
              </a:rPr>
              <a:t>:</a:t>
            </a:r>
          </a:p>
        </p:txBody>
      </p:sp>
    </p:spTree>
  </p:cSld>
  <p:clrMapOvr>
    <a:masterClrMapping/>
  </p:clrMapOvr>
  <p:transition>
    <p:blinds/>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528" fill="hold" grpId="0" nodeType="clickEffect">
                                  <p:stCondLst>
                                    <p:cond delay="0"/>
                                  </p:stCondLst>
                                  <p:childTnLst>
                                    <p:set>
                                      <p:cBhvr>
                                        <p:cTn id="6" dur="1" fill="hold">
                                          <p:stCondLst>
                                            <p:cond delay="0"/>
                                          </p:stCondLst>
                                        </p:cTn>
                                        <p:tgtEl>
                                          <p:spTgt spid="14339"/>
                                        </p:tgtEl>
                                        <p:attrNameLst>
                                          <p:attrName>style.visibility</p:attrName>
                                        </p:attrNameLst>
                                      </p:cBhvr>
                                      <p:to>
                                        <p:strVal val="visible"/>
                                      </p:to>
                                    </p:set>
                                    <p:anim calcmode="lin" valueType="num">
                                      <p:cBhvr>
                                        <p:cTn id="7" dur="500" fill="hold"/>
                                        <p:tgtEl>
                                          <p:spTgt spid="14339"/>
                                        </p:tgtEl>
                                        <p:attrNameLst>
                                          <p:attrName>ppt_w</p:attrName>
                                        </p:attrNameLst>
                                      </p:cBhvr>
                                      <p:tavLst>
                                        <p:tav tm="0">
                                          <p:val>
                                            <p:fltVal val="0"/>
                                          </p:val>
                                        </p:tav>
                                        <p:tav tm="100000">
                                          <p:val>
                                            <p:strVal val="#ppt_w"/>
                                          </p:val>
                                        </p:tav>
                                      </p:tavLst>
                                    </p:anim>
                                    <p:anim calcmode="lin" valueType="num">
                                      <p:cBhvr>
                                        <p:cTn id="8" dur="500" fill="hold"/>
                                        <p:tgtEl>
                                          <p:spTgt spid="14339"/>
                                        </p:tgtEl>
                                        <p:attrNameLst>
                                          <p:attrName>ppt_h</p:attrName>
                                        </p:attrNameLst>
                                      </p:cBhvr>
                                      <p:tavLst>
                                        <p:tav tm="0">
                                          <p:val>
                                            <p:fltVal val="0"/>
                                          </p:val>
                                        </p:tav>
                                        <p:tav tm="100000">
                                          <p:val>
                                            <p:strVal val="#ppt_h"/>
                                          </p:val>
                                        </p:tav>
                                      </p:tavLst>
                                    </p:anim>
                                    <p:anim calcmode="lin" valueType="num">
                                      <p:cBhvr>
                                        <p:cTn id="9" dur="500" fill="hold"/>
                                        <p:tgtEl>
                                          <p:spTgt spid="14339"/>
                                        </p:tgtEl>
                                        <p:attrNameLst>
                                          <p:attrName>ppt_x</p:attrName>
                                        </p:attrNameLst>
                                      </p:cBhvr>
                                      <p:tavLst>
                                        <p:tav tm="0">
                                          <p:val>
                                            <p:fltVal val="0.5"/>
                                          </p:val>
                                        </p:tav>
                                        <p:tav tm="100000">
                                          <p:val>
                                            <p:strVal val="#ppt_x"/>
                                          </p:val>
                                        </p:tav>
                                      </p:tavLst>
                                    </p:anim>
                                    <p:anim calcmode="lin" valueType="num">
                                      <p:cBhvr>
                                        <p:cTn id="10" dur="500" fill="hold"/>
                                        <p:tgtEl>
                                          <p:spTgt spid="14339"/>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23528" y="116632"/>
            <a:ext cx="8229600" cy="5832648"/>
          </a:xfrm>
        </p:spPr>
        <p:txBody>
          <a:bodyPr/>
          <a:lstStyle/>
          <a:p>
            <a:r>
              <a:rPr lang="zh-CN" altLang="en-US" dirty="0" smtClean="0"/>
              <a:t>请写出水煤气的反应，向某一</a:t>
            </a:r>
            <a:r>
              <a:rPr lang="en-US" altLang="zh-CN" dirty="0" smtClean="0"/>
              <a:t>2L</a:t>
            </a:r>
            <a:r>
              <a:rPr lang="zh-CN" altLang="en-US" dirty="0" smtClean="0"/>
              <a:t>容器中加入</a:t>
            </a:r>
            <a:r>
              <a:rPr lang="en-US" altLang="zh-CN" dirty="0" smtClean="0"/>
              <a:t>1kg </a:t>
            </a:r>
            <a:r>
              <a:rPr lang="zh-CN" altLang="en-US" dirty="0" smtClean="0"/>
              <a:t>焦炭，以及</a:t>
            </a:r>
            <a:r>
              <a:rPr lang="en-US" altLang="zh-CN" dirty="0" smtClean="0"/>
              <a:t>1mol</a:t>
            </a:r>
            <a:r>
              <a:rPr lang="zh-CN" altLang="en-US" dirty="0" smtClean="0"/>
              <a:t>水蒸气，</a:t>
            </a:r>
            <a:r>
              <a:rPr lang="en-US" altLang="zh-CN" dirty="0" smtClean="0"/>
              <a:t>20min</a:t>
            </a:r>
            <a:r>
              <a:rPr lang="zh-CN" altLang="en-US" dirty="0"/>
              <a:t>后</a:t>
            </a:r>
            <a:r>
              <a:rPr lang="zh-CN" altLang="en-US" dirty="0" smtClean="0"/>
              <a:t>，生成</a:t>
            </a:r>
            <a:r>
              <a:rPr lang="en-US" altLang="zh-CN" dirty="0" smtClean="0"/>
              <a:t>0.01mol H</a:t>
            </a:r>
            <a:r>
              <a:rPr lang="en-US" altLang="zh-CN" baseline="-25000" dirty="0" smtClean="0"/>
              <a:t>2</a:t>
            </a:r>
            <a:r>
              <a:rPr lang="en-US" altLang="zh-CN" dirty="0" smtClean="0"/>
              <a:t>,</a:t>
            </a:r>
            <a:r>
              <a:rPr lang="zh-CN" altLang="en-US" dirty="0" smtClean="0"/>
              <a:t>请表达出该反应的速率？</a:t>
            </a:r>
            <a:endParaRPr lang="zh-CN" altLang="en-US" dirty="0"/>
          </a:p>
        </p:txBody>
      </p:sp>
      <p:sp>
        <p:nvSpPr>
          <p:cNvPr id="4" name="Rectangle 2"/>
          <p:cNvSpPr>
            <a:spLocks noChangeArrowheads="1"/>
          </p:cNvSpPr>
          <p:nvPr/>
        </p:nvSpPr>
        <p:spPr bwMode="auto">
          <a:xfrm>
            <a:off x="459920" y="5085184"/>
            <a:ext cx="8123237" cy="1076325"/>
          </a:xfrm>
          <a:prstGeom prst="rect">
            <a:avLst/>
          </a:prstGeom>
          <a:solidFill>
            <a:schemeClr val="accent1"/>
          </a:solidFill>
          <a:ln w="9525">
            <a:solidFill>
              <a:srgbClr val="FF505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sz="3200" b="1" dirty="0" smtClean="0">
                <a:latin typeface="宋体" panose="02010600030101010101" pitchFamily="2" charset="-122"/>
              </a:rPr>
              <a:t>⑤</a:t>
            </a:r>
            <a:r>
              <a:rPr lang="zh-CN" altLang="en-US" sz="3200" dirty="0" smtClean="0">
                <a:ea typeface="华文新魏" panose="02010800040101010101" pitchFamily="2" charset="-122"/>
              </a:rPr>
              <a:t>固体</a:t>
            </a:r>
            <a:r>
              <a:rPr lang="zh-CN" altLang="en-US" sz="3200" dirty="0">
                <a:ea typeface="华文新魏" panose="02010800040101010101" pitchFamily="2" charset="-122"/>
              </a:rPr>
              <a:t>或纯液体，其浓度可视为常数。因此不用固体或纯液体表示化学反应速率。</a:t>
            </a:r>
            <a:r>
              <a:rPr lang="zh-CN" altLang="en-US" sz="3200" b="1" dirty="0"/>
              <a:t> </a:t>
            </a:r>
          </a:p>
        </p:txBody>
      </p:sp>
    </p:spTree>
    <p:extLst>
      <p:ext uri="{BB962C8B-B14F-4D97-AF65-F5344CB8AC3E}">
        <p14:creationId xmlns:p14="http://schemas.microsoft.com/office/powerpoint/2010/main" val="593407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body" idx="1"/>
          </p:nvPr>
        </p:nvSpPr>
        <p:spPr>
          <a:xfrm>
            <a:off x="304800" y="1143000"/>
            <a:ext cx="8839200" cy="5105400"/>
          </a:xfrm>
        </p:spPr>
        <p:txBody>
          <a:bodyPr/>
          <a:lstStyle/>
          <a:p>
            <a:pPr eaLnBrk="1" hangingPunct="1">
              <a:buFontTx/>
              <a:buNone/>
            </a:pPr>
            <a:r>
              <a:rPr kumimoji="1" lang="zh-CN" altLang="en-US" sz="4000" b="1" smtClean="0">
                <a:latin typeface="Times New Roman" panose="02020603050405020304" pitchFamily="18" charset="0"/>
                <a:ea typeface="黑体" panose="02010609060101010101" pitchFamily="49" charset="-122"/>
              </a:rPr>
              <a:t>在一定条件下，</a:t>
            </a:r>
            <a:r>
              <a:rPr kumimoji="1" lang="en-US" altLang="zh-CN" sz="4000" b="1" smtClean="0">
                <a:latin typeface="Times New Roman" panose="02020603050405020304" pitchFamily="18" charset="0"/>
                <a:ea typeface="黑体" panose="02010609060101010101" pitchFamily="49" charset="-122"/>
              </a:rPr>
              <a:t>mA + nB = pC</a:t>
            </a:r>
            <a:r>
              <a:rPr kumimoji="1" lang="zh-CN" altLang="en-US" sz="4000" b="1" smtClean="0">
                <a:latin typeface="Times New Roman" panose="02020603050405020304" pitchFamily="18" charset="0"/>
                <a:ea typeface="黑体" panose="02010609060101010101" pitchFamily="49" charset="-122"/>
              </a:rPr>
              <a:t>的反应</a:t>
            </a:r>
          </a:p>
          <a:p>
            <a:pPr eaLnBrk="1" hangingPunct="1">
              <a:buFontTx/>
              <a:buNone/>
            </a:pPr>
            <a:r>
              <a:rPr kumimoji="1" lang="zh-CN" altLang="en-US" sz="4000" b="1" smtClean="0">
                <a:latin typeface="Times New Roman" panose="02020603050405020304" pitchFamily="18" charset="0"/>
                <a:ea typeface="黑体" panose="02010609060101010101" pitchFamily="49" charset="-122"/>
              </a:rPr>
              <a:t>中，各物质的化学反应速率为</a:t>
            </a:r>
          </a:p>
          <a:p>
            <a:pPr eaLnBrk="1" hangingPunct="1">
              <a:buFontTx/>
              <a:buNone/>
            </a:pPr>
            <a:r>
              <a:rPr kumimoji="1" lang="zh-CN" altLang="en-US" sz="4000" b="1" smtClean="0">
                <a:latin typeface="Times New Roman" panose="02020603050405020304" pitchFamily="18" charset="0"/>
                <a:ea typeface="黑体" panose="02010609060101010101" pitchFamily="49" charset="-122"/>
              </a:rPr>
              <a:t>  </a:t>
            </a:r>
            <a:r>
              <a:rPr kumimoji="1" lang="en-US" altLang="zh-CN" sz="4000" b="1" smtClean="0">
                <a:latin typeface="Times New Roman" panose="02020603050405020304" pitchFamily="18" charset="0"/>
                <a:ea typeface="黑体" panose="02010609060101010101" pitchFamily="49" charset="-122"/>
              </a:rPr>
              <a:t>v(A)=amol/(L·s),</a:t>
            </a:r>
          </a:p>
          <a:p>
            <a:pPr eaLnBrk="1" hangingPunct="1">
              <a:buFontTx/>
              <a:buNone/>
            </a:pPr>
            <a:r>
              <a:rPr kumimoji="1" lang="en-US" altLang="zh-CN" sz="4000" b="1" smtClean="0">
                <a:latin typeface="Times New Roman" panose="02020603050405020304" pitchFamily="18" charset="0"/>
                <a:ea typeface="黑体" panose="02010609060101010101" pitchFamily="49" charset="-122"/>
              </a:rPr>
              <a:t>  v(B)=0.5amol/(L·s),</a:t>
            </a:r>
          </a:p>
          <a:p>
            <a:pPr eaLnBrk="1" hangingPunct="1">
              <a:buFontTx/>
              <a:buNone/>
            </a:pPr>
            <a:r>
              <a:rPr kumimoji="1" lang="en-US" altLang="zh-CN" sz="4000" b="1" smtClean="0">
                <a:latin typeface="Times New Roman" panose="02020603050405020304" pitchFamily="18" charset="0"/>
                <a:ea typeface="黑体" panose="02010609060101010101" pitchFamily="49" charset="-122"/>
              </a:rPr>
              <a:t>  v(C)=amol/(L·s),</a:t>
            </a:r>
          </a:p>
          <a:p>
            <a:pPr eaLnBrk="1" hangingPunct="1">
              <a:buFontTx/>
              <a:buNone/>
            </a:pPr>
            <a:r>
              <a:rPr kumimoji="1" lang="en-US" altLang="zh-CN" sz="4000" b="1" smtClean="0">
                <a:latin typeface="Times New Roman" panose="02020603050405020304" pitchFamily="18" charset="0"/>
                <a:ea typeface="黑体" panose="02010609060101010101" pitchFamily="49" charset="-122"/>
              </a:rPr>
              <a:t>  </a:t>
            </a:r>
            <a:r>
              <a:rPr kumimoji="1" lang="zh-CN" altLang="en-US" sz="4000" b="1" smtClean="0">
                <a:latin typeface="Times New Roman" panose="02020603050405020304" pitchFamily="18" charset="0"/>
                <a:ea typeface="黑体" panose="02010609060101010101" pitchFamily="49" charset="-122"/>
              </a:rPr>
              <a:t>则该反应的化学方程式为：</a:t>
            </a:r>
            <a:r>
              <a:rPr kumimoji="1" lang="en-US" altLang="zh-CN" sz="4000" b="1" smtClean="0">
                <a:latin typeface="Times New Roman" panose="02020603050405020304" pitchFamily="18" charset="0"/>
                <a:ea typeface="黑体" panose="02010609060101010101" pitchFamily="49" charset="-122"/>
              </a:rPr>
              <a:t>______________________</a:t>
            </a:r>
          </a:p>
          <a:p>
            <a:pPr eaLnBrk="1" hangingPunct="1"/>
            <a:endParaRPr lang="en-US" altLang="zh-CN" sz="4000" smtClean="0">
              <a:latin typeface="Times New Roman" panose="02020603050405020304" pitchFamily="18" charset="0"/>
              <a:ea typeface="黑体" panose="02010609060101010101" pitchFamily="49" charset="-122"/>
            </a:endParaRPr>
          </a:p>
        </p:txBody>
      </p:sp>
      <p:sp>
        <p:nvSpPr>
          <p:cNvPr id="17411" name="Text Box 3"/>
          <p:cNvSpPr txBox="1">
            <a:spLocks noChangeArrowheads="1"/>
          </p:cNvSpPr>
          <p:nvPr/>
        </p:nvSpPr>
        <p:spPr bwMode="auto">
          <a:xfrm>
            <a:off x="1547813" y="5445125"/>
            <a:ext cx="56388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sz="4000" b="1">
                <a:latin typeface="Times New Roman" panose="02020603050405020304" pitchFamily="18" charset="0"/>
                <a:ea typeface="黑体" panose="02010609060101010101" pitchFamily="49" charset="-122"/>
              </a:rPr>
              <a:t>2A  +  B  =  2C</a:t>
            </a:r>
            <a:endParaRPr lang="en-US" altLang="zh-CN" sz="4000">
              <a:latin typeface="Times New Roman" panose="02020603050405020304" pitchFamily="18" charset="0"/>
              <a:ea typeface="黑体" panose="02010609060101010101" pitchFamily="49" charset="-122"/>
            </a:endParaRPr>
          </a:p>
        </p:txBody>
      </p:sp>
      <p:sp>
        <p:nvSpPr>
          <p:cNvPr id="16388" name="WordArt 4"/>
          <p:cNvSpPr>
            <a:spLocks noChangeArrowheads="1" noChangeShapeType="1" noTextEdit="1"/>
          </p:cNvSpPr>
          <p:nvPr/>
        </p:nvSpPr>
        <p:spPr bwMode="auto">
          <a:xfrm>
            <a:off x="3563938" y="188913"/>
            <a:ext cx="1390650" cy="914400"/>
          </a:xfrm>
          <a:prstGeom prst="rect">
            <a:avLst/>
          </a:prstGeom>
        </p:spPr>
        <p:txBody>
          <a:bodyPr wrap="none" fromWordArt="1">
            <a:prstTxWarp prst="textDeflate">
              <a:avLst>
                <a:gd name="adj" fmla="val 26227"/>
              </a:avLst>
            </a:prstTxWarp>
          </a:bodyPr>
          <a:lstStyle/>
          <a:p>
            <a:pPr algn="ctr"/>
            <a:r>
              <a:rPr lang="zh-CN" altLang="en-US" sz="5400" b="1" kern="10">
                <a:ln w="9525">
                  <a:solidFill>
                    <a:srgbClr val="FFFF00"/>
                  </a:solidFill>
                  <a:round/>
                  <a:headEnd/>
                  <a:tailEnd/>
                </a:ln>
                <a:solidFill>
                  <a:srgbClr val="FF00FF"/>
                </a:solidFill>
                <a:latin typeface="宋体" panose="02010600030101010101" pitchFamily="2" charset="-122"/>
              </a:rPr>
              <a:t>练习</a:t>
            </a: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411"/>
                                        </p:tgtEl>
                                        <p:attrNameLst>
                                          <p:attrName>style.visibility</p:attrName>
                                        </p:attrNameLst>
                                      </p:cBhvr>
                                      <p:to>
                                        <p:strVal val="visible"/>
                                      </p:to>
                                    </p:set>
                                    <p:anim calcmode="lin" valueType="num">
                                      <p:cBhvr additive="base">
                                        <p:cTn id="7" dur="500" fill="hold"/>
                                        <p:tgtEl>
                                          <p:spTgt spid="17411"/>
                                        </p:tgtEl>
                                        <p:attrNameLst>
                                          <p:attrName>ppt_x</p:attrName>
                                        </p:attrNameLst>
                                      </p:cBhvr>
                                      <p:tavLst>
                                        <p:tav tm="0">
                                          <p:val>
                                            <p:strVal val="#ppt_x"/>
                                          </p:val>
                                        </p:tav>
                                        <p:tav tm="100000">
                                          <p:val>
                                            <p:strVal val="#ppt_x"/>
                                          </p:val>
                                        </p:tav>
                                      </p:tavLst>
                                    </p:anim>
                                    <p:anim calcmode="lin" valueType="num">
                                      <p:cBhvr additive="base">
                                        <p:cTn id="8" dur="500" fill="hold"/>
                                        <p:tgtEl>
                                          <p:spTgt spid="174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ChangeArrowheads="1"/>
          </p:cNvSpPr>
          <p:nvPr/>
        </p:nvSpPr>
        <p:spPr bwMode="auto">
          <a:xfrm>
            <a:off x="-152400" y="1295400"/>
            <a:ext cx="9828213"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kumimoji="1" lang="en-US" altLang="zh-CN" sz="3200" b="1">
                <a:latin typeface="Times New Roman" panose="02020603050405020304" pitchFamily="18" charset="0"/>
                <a:ea typeface="黑体" panose="02010609060101010101" pitchFamily="49" charset="-122"/>
              </a:rPr>
              <a:t>   </a:t>
            </a:r>
            <a:r>
              <a:rPr kumimoji="1" lang="zh-CN" altLang="en-US" sz="3200" b="1">
                <a:latin typeface="Times New Roman" panose="02020603050405020304" pitchFamily="18" charset="0"/>
                <a:ea typeface="黑体" panose="02010609060101010101" pitchFamily="49" charset="-122"/>
              </a:rPr>
              <a:t>下列过程中，需要加快化学反应速率的是（      ）</a:t>
            </a:r>
          </a:p>
        </p:txBody>
      </p:sp>
      <p:sp>
        <p:nvSpPr>
          <p:cNvPr id="17411" name="Text Box 3"/>
          <p:cNvSpPr txBox="1">
            <a:spLocks noChangeArrowheads="1"/>
          </p:cNvSpPr>
          <p:nvPr/>
        </p:nvSpPr>
        <p:spPr bwMode="auto">
          <a:xfrm>
            <a:off x="304800" y="1981200"/>
            <a:ext cx="83820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kumimoji="1" lang="en-US" altLang="zh-CN" sz="2800" b="1">
                <a:latin typeface="黑体" panose="02010609060101010101" pitchFamily="49" charset="-122"/>
                <a:ea typeface="黑体" panose="02010609060101010101" pitchFamily="49" charset="-122"/>
              </a:rPr>
              <a:t>A.</a:t>
            </a:r>
            <a:r>
              <a:rPr kumimoji="1" lang="zh-CN" altLang="en-US" sz="2800" b="1">
                <a:latin typeface="黑体" panose="02010609060101010101" pitchFamily="49" charset="-122"/>
                <a:ea typeface="黑体" panose="02010609060101010101" pitchFamily="49" charset="-122"/>
              </a:rPr>
              <a:t>钢铁腐蚀   </a:t>
            </a:r>
            <a:r>
              <a:rPr kumimoji="1" lang="en-US" altLang="zh-CN" sz="2800" b="1">
                <a:latin typeface="黑体" panose="02010609060101010101" pitchFamily="49" charset="-122"/>
                <a:ea typeface="黑体" panose="02010609060101010101" pitchFamily="49" charset="-122"/>
              </a:rPr>
              <a:t>B.</a:t>
            </a:r>
            <a:r>
              <a:rPr kumimoji="1" lang="zh-CN" altLang="en-US" sz="2800" b="1">
                <a:latin typeface="黑体" panose="02010609060101010101" pitchFamily="49" charset="-122"/>
                <a:ea typeface="黑体" panose="02010609060101010101" pitchFamily="49" charset="-122"/>
              </a:rPr>
              <a:t>食物腐坏   </a:t>
            </a:r>
            <a:r>
              <a:rPr kumimoji="1" lang="en-US" altLang="zh-CN" sz="2800" b="1">
                <a:latin typeface="黑体" panose="02010609060101010101" pitchFamily="49" charset="-122"/>
                <a:ea typeface="黑体" panose="02010609060101010101" pitchFamily="49" charset="-122"/>
              </a:rPr>
              <a:t>C.</a:t>
            </a:r>
            <a:r>
              <a:rPr kumimoji="1" lang="zh-CN" altLang="en-US" sz="2800" b="1">
                <a:latin typeface="黑体" panose="02010609060101010101" pitchFamily="49" charset="-122"/>
                <a:ea typeface="黑体" panose="02010609060101010101" pitchFamily="49" charset="-122"/>
              </a:rPr>
              <a:t>炼钢   </a:t>
            </a:r>
            <a:r>
              <a:rPr kumimoji="1" lang="en-US" altLang="zh-CN" sz="2800" b="1">
                <a:latin typeface="黑体" panose="02010609060101010101" pitchFamily="49" charset="-122"/>
                <a:ea typeface="黑体" panose="02010609060101010101" pitchFamily="49" charset="-122"/>
              </a:rPr>
              <a:t>D.</a:t>
            </a:r>
            <a:r>
              <a:rPr kumimoji="1" lang="zh-CN" altLang="en-US" sz="2800" b="1">
                <a:latin typeface="黑体" panose="02010609060101010101" pitchFamily="49" charset="-122"/>
                <a:ea typeface="黑体" panose="02010609060101010101" pitchFamily="49" charset="-122"/>
              </a:rPr>
              <a:t>塑料老化</a:t>
            </a:r>
          </a:p>
        </p:txBody>
      </p:sp>
      <p:sp>
        <p:nvSpPr>
          <p:cNvPr id="18436" name="Text Box 4"/>
          <p:cNvSpPr txBox="1">
            <a:spLocks noChangeArrowheads="1"/>
          </p:cNvSpPr>
          <p:nvPr/>
        </p:nvSpPr>
        <p:spPr bwMode="auto">
          <a:xfrm>
            <a:off x="8153400" y="1295400"/>
            <a:ext cx="4572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kumimoji="1" lang="en-US" altLang="zh-CN" sz="2800" b="1">
                <a:latin typeface="Times New Roman" panose="02020603050405020304" pitchFamily="18" charset="0"/>
              </a:rPr>
              <a:t>C</a:t>
            </a:r>
          </a:p>
        </p:txBody>
      </p:sp>
      <p:sp>
        <p:nvSpPr>
          <p:cNvPr id="17413" name="Text Box 5"/>
          <p:cNvSpPr txBox="1">
            <a:spLocks noChangeArrowheads="1"/>
          </p:cNvSpPr>
          <p:nvPr/>
        </p:nvSpPr>
        <p:spPr bwMode="auto">
          <a:xfrm>
            <a:off x="2411413" y="333375"/>
            <a:ext cx="3729037" cy="7620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sz="4400"/>
              <a:t> </a:t>
            </a:r>
            <a:r>
              <a:rPr lang="zh-CN" altLang="en-US" sz="4400" b="1"/>
              <a:t>思考问题</a:t>
            </a:r>
          </a:p>
        </p:txBody>
      </p:sp>
      <p:sp>
        <p:nvSpPr>
          <p:cNvPr id="18438" name="Oval 6"/>
          <p:cNvSpPr>
            <a:spLocks noChangeArrowheads="1"/>
          </p:cNvSpPr>
          <p:nvPr/>
        </p:nvSpPr>
        <p:spPr bwMode="auto">
          <a:xfrm>
            <a:off x="0" y="2708275"/>
            <a:ext cx="8675688" cy="2376488"/>
          </a:xfrm>
          <a:prstGeom prst="ellipse">
            <a:avLst/>
          </a:prstGeom>
          <a:solidFill>
            <a:srgbClr val="FFFF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4000" b="1" dirty="0">
                <a:ea typeface="黑体" panose="02010609060101010101" pitchFamily="49" charset="-122"/>
              </a:rPr>
              <a:t>怎样才能加快化学反应速率呢？</a:t>
            </a:r>
          </a:p>
        </p:txBody>
      </p:sp>
      <p:sp>
        <p:nvSpPr>
          <p:cNvPr id="18439" name="Rectangle 7"/>
          <p:cNvSpPr>
            <a:spLocks noChangeArrowheads="1"/>
          </p:cNvSpPr>
          <p:nvPr/>
        </p:nvSpPr>
        <p:spPr bwMode="auto">
          <a:xfrm>
            <a:off x="381000" y="5410200"/>
            <a:ext cx="8737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600" b="1">
                <a:latin typeface="Times New Roman" panose="02020603050405020304" pitchFamily="18" charset="0"/>
                <a:ea typeface="楷体_GB2312" pitchFamily="49" charset="-122"/>
              </a:rPr>
              <a:t>有哪些条件能够影响化学反应的速率呢？</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43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438"/>
                                        </p:tgtEl>
                                        <p:attrNameLst>
                                          <p:attrName>style.visibility</p:attrName>
                                        </p:attrNameLst>
                                      </p:cBhvr>
                                      <p:to>
                                        <p:strVal val="visible"/>
                                      </p:to>
                                    </p:set>
                                  </p:childTnLst>
                                </p:cTn>
                              </p:par>
                            </p:childTnLst>
                          </p:cTn>
                        </p:par>
                        <p:par>
                          <p:cTn id="11" fill="hold" nodeType="afterGroup">
                            <p:stCondLst>
                              <p:cond delay="0"/>
                            </p:stCondLst>
                            <p:childTnLst>
                              <p:par>
                                <p:cTn id="12" presetID="1" presetClass="entr" presetSubtype="0" fill="hold" grpId="0" nodeType="afterEffect">
                                  <p:stCondLst>
                                    <p:cond delay="0"/>
                                  </p:stCondLst>
                                  <p:childTnLst>
                                    <p:set>
                                      <p:cBhvr>
                                        <p:cTn id="13" dur="1" fill="hold">
                                          <p:stCondLst>
                                            <p:cond delay="0"/>
                                          </p:stCondLst>
                                        </p:cTn>
                                        <p:tgtEl>
                                          <p:spTgt spid="1843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autoUpdateAnimBg="0"/>
      <p:bldP spid="18438" grpId="0" animBg="1"/>
      <p:bldP spid="18439" grpId="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228600" y="838200"/>
            <a:ext cx="8229600" cy="1295400"/>
          </a:xfrm>
        </p:spPr>
        <p:txBody>
          <a:bodyPr/>
          <a:lstStyle/>
          <a:p>
            <a:pPr algn="l" eaLnBrk="1" hangingPunct="1"/>
            <a:r>
              <a:rPr lang="zh-CN" altLang="en-US" sz="3600" b="1" smtClean="0">
                <a:solidFill>
                  <a:schemeClr val="tx1"/>
                </a:solidFill>
                <a:latin typeface="Times New Roman" panose="02020603050405020304" pitchFamily="18" charset="0"/>
                <a:ea typeface="黑体" panose="02010609060101010101" pitchFamily="49" charset="-122"/>
              </a:rPr>
              <a:t>比较下列每组化学反应的速率，并分析引起速率不同的可能原因：</a:t>
            </a:r>
          </a:p>
        </p:txBody>
      </p:sp>
      <p:sp>
        <p:nvSpPr>
          <p:cNvPr id="18435" name="Rectangle 3"/>
          <p:cNvSpPr>
            <a:spLocks noGrp="1" noChangeArrowheads="1"/>
          </p:cNvSpPr>
          <p:nvPr>
            <p:ph type="body" idx="1"/>
          </p:nvPr>
        </p:nvSpPr>
        <p:spPr>
          <a:xfrm>
            <a:off x="4429125" y="4267200"/>
            <a:ext cx="4105275" cy="1295400"/>
          </a:xfrm>
        </p:spPr>
        <p:txBody>
          <a:bodyPr/>
          <a:lstStyle/>
          <a:p>
            <a:pPr eaLnBrk="1" hangingPunct="1">
              <a:lnSpc>
                <a:spcPct val="90000"/>
              </a:lnSpc>
              <a:buFontTx/>
              <a:buNone/>
            </a:pPr>
            <a:r>
              <a:rPr lang="en-US" altLang="zh-CN" sz="3600" b="1" smtClean="0">
                <a:latin typeface="Times New Roman" panose="02020603050405020304" pitchFamily="18" charset="0"/>
                <a:ea typeface="黑体" panose="02010609060101010101" pitchFamily="49" charset="-122"/>
              </a:rPr>
              <a:t>4. </a:t>
            </a:r>
            <a:r>
              <a:rPr lang="zh-CN" altLang="en-US" sz="3600" b="1" smtClean="0">
                <a:latin typeface="Times New Roman" panose="02020603050405020304" pitchFamily="18" charset="0"/>
                <a:ea typeface="黑体" panose="02010609060101010101" pitchFamily="49" charset="-122"/>
              </a:rPr>
              <a:t>夏天米饭变质</a:t>
            </a:r>
          </a:p>
          <a:p>
            <a:pPr eaLnBrk="1" hangingPunct="1">
              <a:lnSpc>
                <a:spcPct val="90000"/>
              </a:lnSpc>
              <a:buFontTx/>
              <a:buNone/>
            </a:pPr>
            <a:r>
              <a:rPr lang="zh-CN" altLang="en-US" sz="3600" b="1" smtClean="0">
                <a:latin typeface="Times New Roman" panose="02020603050405020304" pitchFamily="18" charset="0"/>
                <a:ea typeface="黑体" panose="02010609060101010101" pitchFamily="49" charset="-122"/>
              </a:rPr>
              <a:t>    冬天米饭变质</a:t>
            </a:r>
            <a:endParaRPr lang="zh-CN" altLang="en-US" sz="3600" smtClean="0">
              <a:latin typeface="Times New Roman" panose="02020603050405020304" pitchFamily="18" charset="0"/>
              <a:ea typeface="黑体" panose="02010609060101010101" pitchFamily="49" charset="-122"/>
            </a:endParaRPr>
          </a:p>
        </p:txBody>
      </p:sp>
      <p:sp>
        <p:nvSpPr>
          <p:cNvPr id="18436" name="Text Box 4"/>
          <p:cNvSpPr txBox="1">
            <a:spLocks noChangeArrowheads="1"/>
          </p:cNvSpPr>
          <p:nvPr/>
        </p:nvSpPr>
        <p:spPr bwMode="auto">
          <a:xfrm>
            <a:off x="250825" y="2349500"/>
            <a:ext cx="26035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3600" b="1">
                <a:latin typeface="Times New Roman" panose="02020603050405020304" pitchFamily="18" charset="0"/>
                <a:ea typeface="黑体" panose="02010609060101010101" pitchFamily="49" charset="-122"/>
              </a:rPr>
              <a:t>1. Mg + HCl</a:t>
            </a:r>
          </a:p>
          <a:p>
            <a:pPr algn="ctr" eaLnBrk="1" hangingPunct="1"/>
            <a:r>
              <a:rPr lang="en-US" altLang="zh-CN" sz="3600" b="1">
                <a:latin typeface="Times New Roman" panose="02020603050405020304" pitchFamily="18" charset="0"/>
                <a:ea typeface="黑体" panose="02010609060101010101" pitchFamily="49" charset="-122"/>
              </a:rPr>
              <a:t>   Al + HCl</a:t>
            </a:r>
          </a:p>
        </p:txBody>
      </p:sp>
      <p:sp>
        <p:nvSpPr>
          <p:cNvPr id="18437" name="Text Box 5"/>
          <p:cNvSpPr txBox="1">
            <a:spLocks noChangeArrowheads="1"/>
          </p:cNvSpPr>
          <p:nvPr/>
        </p:nvSpPr>
        <p:spPr bwMode="auto">
          <a:xfrm>
            <a:off x="3660775" y="2311400"/>
            <a:ext cx="400685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3600" b="1">
                <a:latin typeface="Times New Roman" panose="02020603050405020304" pitchFamily="18" charset="0"/>
                <a:ea typeface="黑体" panose="02010609060101010101" pitchFamily="49" charset="-122"/>
              </a:rPr>
              <a:t>2. Mg +HCl</a:t>
            </a:r>
          </a:p>
          <a:p>
            <a:pPr algn="ctr" eaLnBrk="1" hangingPunct="1"/>
            <a:r>
              <a:rPr lang="en-US" altLang="zh-CN" sz="3600" b="1">
                <a:latin typeface="Times New Roman" panose="02020603050405020304" pitchFamily="18" charset="0"/>
                <a:ea typeface="黑体" panose="02010609060101010101" pitchFamily="49" charset="-122"/>
              </a:rPr>
              <a:t>     Mg +HAc</a:t>
            </a:r>
          </a:p>
        </p:txBody>
      </p:sp>
      <p:sp>
        <p:nvSpPr>
          <p:cNvPr id="18438" name="Text Box 6"/>
          <p:cNvSpPr txBox="1">
            <a:spLocks noChangeArrowheads="1"/>
          </p:cNvSpPr>
          <p:nvPr/>
        </p:nvSpPr>
        <p:spPr bwMode="auto">
          <a:xfrm>
            <a:off x="38100" y="4300538"/>
            <a:ext cx="446405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3600" b="1">
                <a:latin typeface="Times New Roman" panose="02020603050405020304" pitchFamily="18" charset="0"/>
                <a:ea typeface="黑体" panose="02010609060101010101" pitchFamily="49" charset="-122"/>
              </a:rPr>
              <a:t>3.  </a:t>
            </a:r>
            <a:r>
              <a:rPr lang="zh-CN" altLang="en-US" sz="3600" b="1">
                <a:latin typeface="Times New Roman" panose="02020603050405020304" pitchFamily="18" charset="0"/>
                <a:ea typeface="黑体" panose="02010609060101010101" pitchFamily="49" charset="-122"/>
              </a:rPr>
              <a:t>硫在空气中燃烧</a:t>
            </a:r>
          </a:p>
          <a:p>
            <a:pPr algn="ctr" eaLnBrk="1" hangingPunct="1"/>
            <a:r>
              <a:rPr lang="zh-CN" altLang="en-US" sz="3600" b="1">
                <a:latin typeface="Times New Roman" panose="02020603050405020304" pitchFamily="18" charset="0"/>
                <a:ea typeface="黑体" panose="02010609060101010101" pitchFamily="49" charset="-122"/>
              </a:rPr>
              <a:t>     硫在氧气中燃烧</a:t>
            </a:r>
          </a:p>
        </p:txBody>
      </p:sp>
    </p:spTree>
  </p:cSld>
  <p:clrMapOvr>
    <a:masterClrMapping/>
  </p:clrMapOvr>
  <p:transition>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2"/>
          <p:cNvSpPr>
            <a:spLocks noGrp="1" noChangeArrowheads="1"/>
          </p:cNvSpPr>
          <p:nvPr>
            <p:ph type="body" idx="1"/>
          </p:nvPr>
        </p:nvSpPr>
        <p:spPr>
          <a:xfrm>
            <a:off x="1042988" y="3068638"/>
            <a:ext cx="4762500" cy="892175"/>
          </a:xfrm>
        </p:spPr>
        <p:txBody>
          <a:bodyPr/>
          <a:lstStyle/>
          <a:p>
            <a:pPr eaLnBrk="1" hangingPunct="1">
              <a:buFontTx/>
              <a:buNone/>
              <a:defRPr/>
            </a:pPr>
            <a:r>
              <a:rPr lang="zh-CN" altLang="en-US" sz="4800" b="1" smtClean="0">
                <a:effectLst>
                  <a:outerShdw blurRad="38100" dist="38100" dir="2700000" algn="tl">
                    <a:srgbClr val="C0C0C0"/>
                  </a:outerShdw>
                </a:effectLst>
              </a:rPr>
              <a:t>外因：外界条件</a:t>
            </a:r>
          </a:p>
        </p:txBody>
      </p:sp>
      <p:sp>
        <p:nvSpPr>
          <p:cNvPr id="21507" name="Text Box 3"/>
          <p:cNvSpPr txBox="1">
            <a:spLocks noChangeArrowheads="1"/>
          </p:cNvSpPr>
          <p:nvPr/>
        </p:nvSpPr>
        <p:spPr bwMode="auto">
          <a:xfrm>
            <a:off x="381000" y="762000"/>
            <a:ext cx="8413750"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1" hangingPunct="1">
              <a:spcBef>
                <a:spcPct val="20000"/>
              </a:spcBef>
              <a:defRPr/>
            </a:pPr>
            <a:r>
              <a:rPr lang="zh-CN" altLang="en-US" sz="5400" b="1">
                <a:effectLst>
                  <a:outerShdw blurRad="38100" dist="38100" dir="2700000" algn="tl">
                    <a:srgbClr val="C0C0C0"/>
                  </a:outerShdw>
                </a:effectLst>
                <a:ea typeface="华文新魏" panose="02010800040101010101" pitchFamily="2" charset="-122"/>
              </a:rPr>
              <a:t>影响化学反应速率的因素：</a:t>
            </a:r>
            <a:endParaRPr lang="zh-CN" altLang="en-US" sz="1400"/>
          </a:p>
        </p:txBody>
      </p:sp>
      <p:sp>
        <p:nvSpPr>
          <p:cNvPr id="21508" name="Text Box 4"/>
          <p:cNvSpPr txBox="1">
            <a:spLocks noChangeArrowheads="1"/>
          </p:cNvSpPr>
          <p:nvPr/>
        </p:nvSpPr>
        <p:spPr bwMode="auto">
          <a:xfrm>
            <a:off x="1042988" y="2143125"/>
            <a:ext cx="5761037" cy="823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1" hangingPunct="1">
              <a:defRPr/>
            </a:pPr>
            <a:r>
              <a:rPr lang="zh-CN" altLang="en-US" sz="4800" b="1">
                <a:effectLst>
                  <a:outerShdw blurRad="38100" dist="38100" dir="2700000" algn="tl">
                    <a:srgbClr val="C0C0C0"/>
                  </a:outerShdw>
                </a:effectLst>
              </a:rPr>
              <a:t>内因：反应物的性质</a:t>
            </a:r>
          </a:p>
        </p:txBody>
      </p:sp>
      <p:sp>
        <p:nvSpPr>
          <p:cNvPr id="21509" name="Text Box 5"/>
          <p:cNvSpPr txBox="1">
            <a:spLocks noChangeArrowheads="1"/>
          </p:cNvSpPr>
          <p:nvPr/>
        </p:nvSpPr>
        <p:spPr bwMode="auto">
          <a:xfrm>
            <a:off x="1230313" y="5013325"/>
            <a:ext cx="70866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4000" b="1">
                <a:latin typeface="Verdana" panose="020B0604030504040204" pitchFamily="34" charset="0"/>
                <a:ea typeface="黑体" panose="02010609060101010101" pitchFamily="49" charset="-122"/>
              </a:rPr>
              <a:t>我们本节课重点探究的内容</a:t>
            </a:r>
          </a:p>
        </p:txBody>
      </p:sp>
      <p:sp>
        <p:nvSpPr>
          <p:cNvPr id="21510" name="Line 6"/>
          <p:cNvSpPr>
            <a:spLocks noChangeShapeType="1"/>
          </p:cNvSpPr>
          <p:nvPr/>
        </p:nvSpPr>
        <p:spPr bwMode="auto">
          <a:xfrm>
            <a:off x="4067175" y="3860800"/>
            <a:ext cx="0" cy="13208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1508"/>
                                        </p:tgtEl>
                                        <p:attrNameLst>
                                          <p:attrName>style.visibility</p:attrName>
                                        </p:attrNameLst>
                                      </p:cBhvr>
                                      <p:to>
                                        <p:strVal val="visible"/>
                                      </p:to>
                                    </p:set>
                                    <p:animEffect transition="in" filter="wipe(left)">
                                      <p:cBhvr>
                                        <p:cTn id="7" dur="500"/>
                                        <p:tgtEl>
                                          <p:spTgt spid="2150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1506">
                                            <p:txEl>
                                              <p:pRg st="0" end="0"/>
                                            </p:txEl>
                                          </p:spTgt>
                                        </p:tgtEl>
                                        <p:attrNameLst>
                                          <p:attrName>style.visibility</p:attrName>
                                        </p:attrNameLst>
                                      </p:cBhvr>
                                      <p:to>
                                        <p:strVal val="visible"/>
                                      </p:to>
                                    </p:set>
                                    <p:animEffect transition="in" filter="wipe(left)">
                                      <p:cBhvr>
                                        <p:cTn id="12" dur="500"/>
                                        <p:tgtEl>
                                          <p:spTgt spid="21506">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7" presetClass="entr" presetSubtype="1" fill="hold" grpId="0" nodeType="clickEffect">
                                  <p:stCondLst>
                                    <p:cond delay="0"/>
                                  </p:stCondLst>
                                  <p:childTnLst>
                                    <p:set>
                                      <p:cBhvr>
                                        <p:cTn id="16" dur="1" fill="hold">
                                          <p:stCondLst>
                                            <p:cond delay="0"/>
                                          </p:stCondLst>
                                        </p:cTn>
                                        <p:tgtEl>
                                          <p:spTgt spid="21510"/>
                                        </p:tgtEl>
                                        <p:attrNameLst>
                                          <p:attrName>style.visibility</p:attrName>
                                        </p:attrNameLst>
                                      </p:cBhvr>
                                      <p:to>
                                        <p:strVal val="visible"/>
                                      </p:to>
                                    </p:set>
                                    <p:anim calcmode="lin" valueType="num">
                                      <p:cBhvr>
                                        <p:cTn id="17" dur="500" fill="hold"/>
                                        <p:tgtEl>
                                          <p:spTgt spid="21510"/>
                                        </p:tgtEl>
                                        <p:attrNameLst>
                                          <p:attrName>ppt_x</p:attrName>
                                        </p:attrNameLst>
                                      </p:cBhvr>
                                      <p:tavLst>
                                        <p:tav tm="0">
                                          <p:val>
                                            <p:strVal val="#ppt_x"/>
                                          </p:val>
                                        </p:tav>
                                        <p:tav tm="100000">
                                          <p:val>
                                            <p:strVal val="#ppt_x"/>
                                          </p:val>
                                        </p:tav>
                                      </p:tavLst>
                                    </p:anim>
                                    <p:anim calcmode="lin" valueType="num">
                                      <p:cBhvr>
                                        <p:cTn id="18" dur="500" fill="hold"/>
                                        <p:tgtEl>
                                          <p:spTgt spid="21510"/>
                                        </p:tgtEl>
                                        <p:attrNameLst>
                                          <p:attrName>ppt_y</p:attrName>
                                        </p:attrNameLst>
                                      </p:cBhvr>
                                      <p:tavLst>
                                        <p:tav tm="0">
                                          <p:val>
                                            <p:strVal val="#ppt_y-#ppt_h/2"/>
                                          </p:val>
                                        </p:tav>
                                        <p:tav tm="100000">
                                          <p:val>
                                            <p:strVal val="#ppt_y"/>
                                          </p:val>
                                        </p:tav>
                                      </p:tavLst>
                                    </p:anim>
                                    <p:anim calcmode="lin" valueType="num">
                                      <p:cBhvr>
                                        <p:cTn id="19" dur="500" fill="hold"/>
                                        <p:tgtEl>
                                          <p:spTgt spid="21510"/>
                                        </p:tgtEl>
                                        <p:attrNameLst>
                                          <p:attrName>ppt_w</p:attrName>
                                        </p:attrNameLst>
                                      </p:cBhvr>
                                      <p:tavLst>
                                        <p:tav tm="0">
                                          <p:val>
                                            <p:strVal val="#ppt_w"/>
                                          </p:val>
                                        </p:tav>
                                        <p:tav tm="100000">
                                          <p:val>
                                            <p:strVal val="#ppt_w"/>
                                          </p:val>
                                        </p:tav>
                                      </p:tavLst>
                                    </p:anim>
                                    <p:anim calcmode="lin" valueType="num">
                                      <p:cBhvr>
                                        <p:cTn id="20" dur="500" fill="hold"/>
                                        <p:tgtEl>
                                          <p:spTgt spid="21510"/>
                                        </p:tgtEl>
                                        <p:attrNameLst>
                                          <p:attrName>ppt_h</p:attrName>
                                        </p:attrNameLst>
                                      </p:cBhvr>
                                      <p:tavLst>
                                        <p:tav tm="0">
                                          <p:val>
                                            <p:fltVal val="0"/>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16" presetClass="entr" presetSubtype="42" fill="hold" grpId="0" nodeType="clickEffect">
                                  <p:stCondLst>
                                    <p:cond delay="0"/>
                                  </p:stCondLst>
                                  <p:childTnLst>
                                    <p:set>
                                      <p:cBhvr>
                                        <p:cTn id="24" dur="1" fill="hold">
                                          <p:stCondLst>
                                            <p:cond delay="0"/>
                                          </p:stCondLst>
                                        </p:cTn>
                                        <p:tgtEl>
                                          <p:spTgt spid="21509"/>
                                        </p:tgtEl>
                                        <p:attrNameLst>
                                          <p:attrName>style.visibility</p:attrName>
                                        </p:attrNameLst>
                                      </p:cBhvr>
                                      <p:to>
                                        <p:strVal val="visible"/>
                                      </p:to>
                                    </p:set>
                                    <p:animEffect transition="in" filter="barn(outHorizontal)">
                                      <p:cBhvr>
                                        <p:cTn id="25" dur="500"/>
                                        <p:tgtEl>
                                          <p:spTgt spid="215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build="p" autoUpdateAnimBg="0"/>
      <p:bldP spid="21508" grpId="0" autoUpdateAnimBg="0"/>
      <p:bldP spid="21509" grpId="0" autoUpdateAnimBg="0"/>
      <p:bldP spid="2151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78" name="Group 2"/>
          <p:cNvGraphicFramePr>
            <a:graphicFrameLocks noGrp="1"/>
          </p:cNvGraphicFramePr>
          <p:nvPr>
            <p:extLst>
              <p:ext uri="{D42A27DB-BD31-4B8C-83A1-F6EECF244321}">
                <p14:modId xmlns:p14="http://schemas.microsoft.com/office/powerpoint/2010/main" val="720732311"/>
              </p:ext>
            </p:extLst>
          </p:nvPr>
        </p:nvGraphicFramePr>
        <p:xfrm>
          <a:off x="304800" y="1340768"/>
          <a:ext cx="8375650" cy="4568826"/>
        </p:xfrm>
        <a:graphic>
          <a:graphicData uri="http://schemas.openxmlformats.org/drawingml/2006/table">
            <a:tbl>
              <a:tblPr/>
              <a:tblGrid>
                <a:gridCol w="1643063"/>
                <a:gridCol w="3444875"/>
                <a:gridCol w="3287712"/>
              </a:tblGrid>
              <a:tr h="641350">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Times New Roman" panose="02020603050405020304" pitchFamily="18" charset="0"/>
                        <a:ea typeface="楷体_GB2312" pitchFamily="49" charset="-122"/>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2800" b="1" i="0" u="none" strike="noStrike" cap="none" normalizeH="0" baseline="0" smtClean="0">
                          <a:ln>
                            <a:noFill/>
                          </a:ln>
                          <a:solidFill>
                            <a:schemeClr val="tx1"/>
                          </a:solidFill>
                          <a:effectLst/>
                          <a:latin typeface="Times New Roman" panose="02020603050405020304" pitchFamily="18" charset="0"/>
                          <a:ea typeface="楷体_GB2312" pitchFamily="49" charset="-122"/>
                        </a:rPr>
                        <a:t>        </a:t>
                      </a:r>
                      <a:r>
                        <a:rPr kumimoji="0" lang="zh-CN" altLang="en-US" sz="2800" b="1" i="0" u="none" strike="noStrike" cap="none" normalizeH="0" baseline="0" smtClean="0">
                          <a:ln>
                            <a:noFill/>
                          </a:ln>
                          <a:solidFill>
                            <a:schemeClr val="tx1"/>
                          </a:solidFill>
                          <a:effectLst/>
                          <a:latin typeface="Times New Roman" panose="02020603050405020304" pitchFamily="18" charset="0"/>
                          <a:ea typeface="楷体_GB2312" pitchFamily="49" charset="-122"/>
                        </a:rPr>
                        <a:t>现      象</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2800" b="1" i="0" u="none" strike="noStrike" cap="none" normalizeH="0" baseline="0" smtClean="0">
                          <a:ln>
                            <a:noFill/>
                          </a:ln>
                          <a:solidFill>
                            <a:schemeClr val="tx1"/>
                          </a:solidFill>
                          <a:effectLst/>
                          <a:latin typeface="Times New Roman" panose="02020603050405020304" pitchFamily="18" charset="0"/>
                          <a:ea typeface="楷体_GB2312" pitchFamily="49" charset="-122"/>
                        </a:rPr>
                        <a:t>      </a:t>
                      </a:r>
                      <a:r>
                        <a:rPr kumimoji="0" lang="zh-CN" altLang="en-US" sz="2800" b="1" i="0" u="none" strike="noStrike" cap="none" normalizeH="0" baseline="0" smtClean="0">
                          <a:ln>
                            <a:noFill/>
                          </a:ln>
                          <a:solidFill>
                            <a:schemeClr val="tx1"/>
                          </a:solidFill>
                          <a:effectLst/>
                          <a:latin typeface="Times New Roman" panose="02020603050405020304" pitchFamily="18" charset="0"/>
                          <a:ea typeface="楷体_GB2312" pitchFamily="49" charset="-122"/>
                        </a:rPr>
                        <a:t>结     论   </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1152525">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smtClean="0">
                          <a:ln>
                            <a:noFill/>
                          </a:ln>
                          <a:solidFill>
                            <a:schemeClr val="tx1"/>
                          </a:solidFill>
                          <a:effectLst/>
                          <a:latin typeface="Times New Roman" panose="02020603050405020304" pitchFamily="18" charset="0"/>
                          <a:ea typeface="楷体_GB2312" pitchFamily="49" charset="-122"/>
                        </a:rPr>
                        <a:t>热水中</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Times New Roman" panose="02020603050405020304" pitchFamily="18" charset="0"/>
                        <a:ea typeface="楷体_GB2312" pitchFamily="49"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Times New Roman" panose="02020603050405020304" pitchFamily="18" charset="0"/>
                        <a:ea typeface="楷体_GB2312" pitchFamily="49" charset="-122"/>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1516063">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2800" b="1" i="0" u="none" strike="noStrike" cap="none" normalizeH="0" baseline="0" smtClean="0">
                          <a:ln>
                            <a:noFill/>
                          </a:ln>
                          <a:solidFill>
                            <a:schemeClr val="tx1"/>
                          </a:solidFill>
                          <a:effectLst/>
                          <a:latin typeface="Times New Roman" panose="02020603050405020304" pitchFamily="18" charset="0"/>
                          <a:ea typeface="楷体_GB2312" pitchFamily="49" charset="-122"/>
                        </a:rPr>
                        <a:t>  </a:t>
                      </a:r>
                      <a:r>
                        <a:rPr kumimoji="0" lang="zh-CN" altLang="en-US" sz="2800" b="1" i="0" u="none" strike="noStrike" cap="none" normalizeH="0" baseline="0" smtClean="0">
                          <a:ln>
                            <a:noFill/>
                          </a:ln>
                          <a:solidFill>
                            <a:schemeClr val="tx1"/>
                          </a:solidFill>
                          <a:effectLst/>
                          <a:latin typeface="Times New Roman" panose="02020603050405020304" pitchFamily="18" charset="0"/>
                          <a:ea typeface="楷体_GB2312" pitchFamily="49" charset="-122"/>
                        </a:rPr>
                        <a:t>常  温</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Times New Roman" panose="02020603050405020304" pitchFamily="18" charset="0"/>
                        <a:ea typeface="楷体_GB2312" pitchFamily="49"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Times New Roman" panose="02020603050405020304" pitchFamily="18" charset="0"/>
                        <a:ea typeface="楷体_GB2312" pitchFamily="49" charset="-122"/>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1258888">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smtClean="0">
                          <a:ln>
                            <a:noFill/>
                          </a:ln>
                          <a:solidFill>
                            <a:schemeClr val="tx1"/>
                          </a:solidFill>
                          <a:effectLst/>
                          <a:latin typeface="Times New Roman" panose="02020603050405020304" pitchFamily="18" charset="0"/>
                          <a:ea typeface="楷体_GB2312" pitchFamily="49" charset="-122"/>
                        </a:rPr>
                        <a:t>冷水中</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Times New Roman" panose="02020603050405020304" pitchFamily="18" charset="0"/>
                        <a:ea typeface="楷体_GB2312" pitchFamily="49"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dirty="0" smtClean="0">
                        <a:ln>
                          <a:noFill/>
                        </a:ln>
                        <a:solidFill>
                          <a:schemeClr val="tx1"/>
                        </a:solidFill>
                        <a:effectLst/>
                        <a:latin typeface="Times New Roman" panose="02020603050405020304" pitchFamily="18" charset="0"/>
                        <a:ea typeface="楷体_GB2312" pitchFamily="49" charset="-122"/>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r>
            </a:tbl>
          </a:graphicData>
        </a:graphic>
      </p:graphicFrame>
      <p:sp>
        <p:nvSpPr>
          <p:cNvPr id="24600" name="Text Box 24"/>
          <p:cNvSpPr txBox="1">
            <a:spLocks noChangeArrowheads="1"/>
          </p:cNvSpPr>
          <p:nvPr/>
        </p:nvSpPr>
        <p:spPr bwMode="auto">
          <a:xfrm>
            <a:off x="2133600" y="2099593"/>
            <a:ext cx="2951163"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400" b="1">
                <a:ea typeface="黑体" panose="02010609060101010101" pitchFamily="49" charset="-122"/>
              </a:rPr>
              <a:t>溶液中产生气泡的速率很快</a:t>
            </a:r>
          </a:p>
        </p:txBody>
      </p:sp>
      <p:sp>
        <p:nvSpPr>
          <p:cNvPr id="24601" name="Text Box 25"/>
          <p:cNvSpPr txBox="1">
            <a:spLocks noChangeArrowheads="1"/>
          </p:cNvSpPr>
          <p:nvPr/>
        </p:nvSpPr>
        <p:spPr bwMode="auto">
          <a:xfrm>
            <a:off x="5507038" y="2099593"/>
            <a:ext cx="2951162"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400" b="1">
                <a:ea typeface="黑体" panose="02010609060101010101" pitchFamily="49" charset="-122"/>
              </a:rPr>
              <a:t>温度越高，化学反应速率越快</a:t>
            </a:r>
          </a:p>
        </p:txBody>
      </p:sp>
      <p:sp>
        <p:nvSpPr>
          <p:cNvPr id="24602" name="Text Box 26"/>
          <p:cNvSpPr txBox="1">
            <a:spLocks noChangeArrowheads="1"/>
          </p:cNvSpPr>
          <p:nvPr/>
        </p:nvSpPr>
        <p:spPr bwMode="auto">
          <a:xfrm>
            <a:off x="2057400" y="3471193"/>
            <a:ext cx="2951163"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400" b="1">
                <a:ea typeface="黑体" panose="02010609060101010101" pitchFamily="49" charset="-122"/>
              </a:rPr>
              <a:t>溶液中有气泡产生，且速率较快</a:t>
            </a:r>
          </a:p>
        </p:txBody>
      </p:sp>
      <p:sp>
        <p:nvSpPr>
          <p:cNvPr id="24603" name="Text Box 27"/>
          <p:cNvSpPr txBox="1">
            <a:spLocks noChangeArrowheads="1"/>
          </p:cNvSpPr>
          <p:nvPr/>
        </p:nvSpPr>
        <p:spPr bwMode="auto">
          <a:xfrm>
            <a:off x="5562600" y="3318793"/>
            <a:ext cx="2808288"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400" b="1">
                <a:ea typeface="黑体" panose="02010609060101010101" pitchFamily="49" charset="-122"/>
              </a:rPr>
              <a:t>温度的高低，能够影响化学反应速率的大小</a:t>
            </a:r>
          </a:p>
        </p:txBody>
      </p:sp>
      <p:sp>
        <p:nvSpPr>
          <p:cNvPr id="24604" name="Text Box 28"/>
          <p:cNvSpPr txBox="1">
            <a:spLocks noChangeArrowheads="1"/>
          </p:cNvSpPr>
          <p:nvPr/>
        </p:nvSpPr>
        <p:spPr bwMode="auto">
          <a:xfrm>
            <a:off x="2209800" y="4842793"/>
            <a:ext cx="2808288"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400" b="1">
                <a:ea typeface="黑体" panose="02010609060101010101" pitchFamily="49" charset="-122"/>
              </a:rPr>
              <a:t>溶液中产生气泡的速率较慢</a:t>
            </a:r>
          </a:p>
        </p:txBody>
      </p:sp>
      <p:sp>
        <p:nvSpPr>
          <p:cNvPr id="24605" name="Text Box 29"/>
          <p:cNvSpPr txBox="1">
            <a:spLocks noChangeArrowheads="1"/>
          </p:cNvSpPr>
          <p:nvPr/>
        </p:nvSpPr>
        <p:spPr bwMode="auto">
          <a:xfrm>
            <a:off x="5638800" y="4918993"/>
            <a:ext cx="2808288"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400" b="1">
                <a:ea typeface="黑体" panose="02010609060101010101" pitchFamily="49" charset="-122"/>
              </a:rPr>
              <a:t>温度越低，化学反应速率越慢</a:t>
            </a:r>
          </a:p>
        </p:txBody>
      </p:sp>
      <p:sp>
        <p:nvSpPr>
          <p:cNvPr id="23582" name="Rectangle 30"/>
          <p:cNvSpPr>
            <a:spLocks noChangeArrowheads="1"/>
          </p:cNvSpPr>
          <p:nvPr/>
        </p:nvSpPr>
        <p:spPr bwMode="auto">
          <a:xfrm>
            <a:off x="2286000" y="349893"/>
            <a:ext cx="7128791"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3200" b="1" dirty="0"/>
              <a:t>化学方程式：</a:t>
            </a:r>
            <a:r>
              <a:rPr lang="en-US" altLang="zh-CN" sz="3200" b="1" dirty="0"/>
              <a:t>2H</a:t>
            </a:r>
            <a:r>
              <a:rPr lang="en-US" altLang="zh-CN" sz="3200" b="1" baseline="-25000" dirty="0"/>
              <a:t>2</a:t>
            </a:r>
            <a:r>
              <a:rPr lang="en-US" altLang="zh-CN" sz="3200" b="1" dirty="0"/>
              <a:t>O</a:t>
            </a:r>
            <a:r>
              <a:rPr lang="en-US" altLang="zh-CN" sz="3200" b="1" baseline="-25000" dirty="0"/>
              <a:t>2</a:t>
            </a:r>
            <a:r>
              <a:rPr lang="en-US" altLang="zh-CN" sz="3200" b="1" dirty="0"/>
              <a:t>  </a:t>
            </a:r>
            <a:r>
              <a:rPr lang="en-US" altLang="zh-CN" sz="3200" b="1" dirty="0" smtClean="0"/>
              <a:t>= </a:t>
            </a:r>
            <a:r>
              <a:rPr lang="en-US" altLang="zh-CN" sz="3200" b="1" dirty="0"/>
              <a:t>2H</a:t>
            </a:r>
            <a:r>
              <a:rPr lang="en-US" altLang="zh-CN" sz="3200" b="1" baseline="-25000" dirty="0"/>
              <a:t>2</a:t>
            </a:r>
            <a:r>
              <a:rPr lang="en-US" altLang="zh-CN" sz="3200" b="1" dirty="0"/>
              <a:t>O + O</a:t>
            </a:r>
            <a:r>
              <a:rPr lang="en-US" altLang="zh-CN" sz="3200" b="1" baseline="-25000" dirty="0"/>
              <a:t>2</a:t>
            </a:r>
            <a:r>
              <a:rPr lang="en-US" altLang="zh-CN" sz="3200" b="1" dirty="0"/>
              <a:t>↑</a:t>
            </a:r>
          </a:p>
        </p:txBody>
      </p:sp>
      <p:sp>
        <p:nvSpPr>
          <p:cNvPr id="23583" name="Text Box 31"/>
          <p:cNvSpPr txBox="1">
            <a:spLocks noChangeArrowheads="1"/>
          </p:cNvSpPr>
          <p:nvPr/>
        </p:nvSpPr>
        <p:spPr bwMode="auto">
          <a:xfrm>
            <a:off x="304800" y="381000"/>
            <a:ext cx="1981200" cy="579438"/>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3200" b="1" dirty="0">
                <a:hlinkClick r:id="rId2" action="ppaction://hlinkfile"/>
              </a:rPr>
              <a:t>实验</a:t>
            </a:r>
            <a:r>
              <a:rPr lang="en-US" altLang="zh-CN" sz="3200" b="1" dirty="0" smtClean="0">
                <a:hlinkClick r:id="rId2" action="ppaction://hlinkfile"/>
              </a:rPr>
              <a:t>2-5</a:t>
            </a:r>
            <a:endParaRPr lang="en-US" altLang="zh-CN" sz="3200" b="1" dirty="0"/>
          </a:p>
        </p:txBody>
      </p:sp>
      <p:sp>
        <p:nvSpPr>
          <p:cNvPr id="2" name="矩形 1"/>
          <p:cNvSpPr/>
          <p:nvPr/>
        </p:nvSpPr>
        <p:spPr>
          <a:xfrm>
            <a:off x="0" y="6077868"/>
            <a:ext cx="8956298" cy="646331"/>
          </a:xfrm>
          <a:prstGeom prst="rect">
            <a:avLst/>
          </a:prstGeom>
          <a:noFill/>
        </p:spPr>
        <p:txBody>
          <a:bodyPr wrap="none" lIns="91440" tIns="45720" rIns="91440" bIns="45720">
            <a:spAutoFit/>
          </a:bodyPr>
          <a:lstStyle/>
          <a:p>
            <a:pPr algn="ctr"/>
            <a:r>
              <a:rPr lang="zh-CN" altLang="en-US" sz="3600" b="0" cap="none" spc="0" dirty="0" smtClean="0">
                <a:ln w="0"/>
                <a:solidFill>
                  <a:srgbClr val="FF0000"/>
                </a:solidFill>
                <a:effectLst>
                  <a:outerShdw blurRad="38100" dist="19050" dir="2700000" algn="tl" rotWithShape="0">
                    <a:schemeClr val="dk1">
                      <a:alpha val="40000"/>
                    </a:schemeClr>
                  </a:outerShdw>
                </a:effectLst>
              </a:rPr>
              <a:t>温度越高，速率越快；</a:t>
            </a:r>
            <a:r>
              <a:rPr lang="zh-CN" altLang="en-US" sz="3600" dirty="0" smtClean="0">
                <a:ln w="0"/>
                <a:solidFill>
                  <a:srgbClr val="FF0000"/>
                </a:solidFill>
                <a:effectLst>
                  <a:outerShdw blurRad="38100" dist="19050" dir="2700000" algn="tl" rotWithShape="0">
                    <a:schemeClr val="dk1">
                      <a:alpha val="40000"/>
                    </a:schemeClr>
                  </a:outerShdw>
                </a:effectLst>
              </a:rPr>
              <a:t>温度越低，速率越慢</a:t>
            </a:r>
            <a:endParaRPr lang="en-US" altLang="zh-CN" sz="3600" b="0" cap="none" spc="0" dirty="0" smtClean="0">
              <a:ln w="0"/>
              <a:solidFill>
                <a:srgbClr val="FF0000"/>
              </a:solidFill>
              <a:effectLst>
                <a:outerShdw blurRad="38100" dist="19050" dir="2700000" algn="tl" rotWithShape="0">
                  <a:schemeClr val="dk1">
                    <a:alpha val="40000"/>
                  </a:schemeClr>
                </a:outerShdw>
              </a:effectLst>
            </a:endParaRP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60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60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60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4601"/>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4603"/>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460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additive="base">
                                        <p:cTn id="31" dur="500" fill="hold"/>
                                        <p:tgtEl>
                                          <p:spTgt spid="2"/>
                                        </p:tgtEl>
                                        <p:attrNameLst>
                                          <p:attrName>ppt_x</p:attrName>
                                        </p:attrNameLst>
                                      </p:cBhvr>
                                      <p:tavLst>
                                        <p:tav tm="0">
                                          <p:val>
                                            <p:strVal val="#ppt_x"/>
                                          </p:val>
                                        </p:tav>
                                        <p:tav tm="100000">
                                          <p:val>
                                            <p:strVal val="#ppt_x"/>
                                          </p:val>
                                        </p:tav>
                                      </p:tavLst>
                                    </p:anim>
                                    <p:anim calcmode="lin" valueType="num">
                                      <p:cBhvr additive="base">
                                        <p:cTn id="3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600" grpId="0" autoUpdateAnimBg="0"/>
      <p:bldP spid="24601" grpId="0" autoUpdateAnimBg="0"/>
      <p:bldP spid="24602" grpId="0" autoUpdateAnimBg="0"/>
      <p:bldP spid="24603" grpId="0" autoUpdateAnimBg="0"/>
      <p:bldP spid="24604" grpId="0" autoUpdateAnimBg="0"/>
      <p:bldP spid="24605" grpId="0" autoUpdateAnimBg="0"/>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580" name="Group 4"/>
          <p:cNvGrpSpPr>
            <a:grpSpLocks/>
          </p:cNvGrpSpPr>
          <p:nvPr/>
        </p:nvGrpSpPr>
        <p:grpSpPr bwMode="auto">
          <a:xfrm>
            <a:off x="2720331" y="-35707"/>
            <a:ext cx="2715765" cy="1880531"/>
            <a:chOff x="2016" y="-91"/>
            <a:chExt cx="3312" cy="2491"/>
          </a:xfrm>
        </p:grpSpPr>
        <p:sp>
          <p:nvSpPr>
            <p:cNvPr id="24582" name="Rectangle 5"/>
            <p:cNvSpPr>
              <a:spLocks noChangeArrowheads="1"/>
            </p:cNvSpPr>
            <p:nvPr/>
          </p:nvSpPr>
          <p:spPr bwMode="auto">
            <a:xfrm>
              <a:off x="2016" y="0"/>
              <a:ext cx="3312" cy="24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grpSp>
          <p:nvGrpSpPr>
            <p:cNvPr id="24583" name="Group 6"/>
            <p:cNvGrpSpPr>
              <a:grpSpLocks/>
            </p:cNvGrpSpPr>
            <p:nvPr/>
          </p:nvGrpSpPr>
          <p:grpSpPr bwMode="auto">
            <a:xfrm>
              <a:off x="4176" y="576"/>
              <a:ext cx="230" cy="1418"/>
              <a:chOff x="2312" y="1356"/>
              <a:chExt cx="823" cy="5069"/>
            </a:xfrm>
          </p:grpSpPr>
          <p:grpSp>
            <p:nvGrpSpPr>
              <p:cNvPr id="24653" name="Group 7"/>
              <p:cNvGrpSpPr>
                <a:grpSpLocks/>
              </p:cNvGrpSpPr>
              <p:nvPr/>
            </p:nvGrpSpPr>
            <p:grpSpPr bwMode="auto">
              <a:xfrm>
                <a:off x="2312" y="1356"/>
                <a:ext cx="823" cy="5069"/>
                <a:chOff x="4832" y="1026"/>
                <a:chExt cx="238" cy="1466"/>
              </a:xfrm>
            </p:grpSpPr>
            <p:sp>
              <p:nvSpPr>
                <p:cNvPr id="24680" name="AutoShape 8"/>
                <p:cNvSpPr>
                  <a:spLocks noChangeArrowheads="1"/>
                </p:cNvSpPr>
                <p:nvPr/>
              </p:nvSpPr>
              <p:spPr bwMode="auto">
                <a:xfrm>
                  <a:off x="4832" y="1026"/>
                  <a:ext cx="238" cy="28"/>
                </a:xfrm>
                <a:prstGeom prst="roundRect">
                  <a:avLst>
                    <a:gd name="adj" fmla="val 50000"/>
                  </a:avLst>
                </a:prstGeom>
                <a:solidFill>
                  <a:srgbClr val="FFFFFF"/>
                </a:solidFill>
                <a:ln w="9525">
                  <a:solidFill>
                    <a:srgbClr val="000000"/>
                  </a:solidFill>
                  <a:round/>
                  <a:headEnd/>
                  <a:tailE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4681" name="Line 9"/>
                <p:cNvSpPr>
                  <a:spLocks noChangeShapeType="1"/>
                </p:cNvSpPr>
                <p:nvPr/>
              </p:nvSpPr>
              <p:spPr bwMode="auto">
                <a:xfrm>
                  <a:off x="4838" y="1043"/>
                  <a:ext cx="0" cy="1297"/>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24682" name="Line 10"/>
                <p:cNvSpPr>
                  <a:spLocks noChangeShapeType="1"/>
                </p:cNvSpPr>
                <p:nvPr/>
              </p:nvSpPr>
              <p:spPr bwMode="auto">
                <a:xfrm>
                  <a:off x="5062" y="1043"/>
                  <a:ext cx="0" cy="1297"/>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24683" name="AutoShape 11"/>
                <p:cNvSpPr>
                  <a:spLocks noChangeArrowheads="1"/>
                </p:cNvSpPr>
                <p:nvPr/>
              </p:nvSpPr>
              <p:spPr bwMode="auto">
                <a:xfrm flipV="1">
                  <a:off x="4837" y="2146"/>
                  <a:ext cx="223" cy="346"/>
                </a:xfrm>
                <a:custGeom>
                  <a:avLst/>
                  <a:gdLst>
                    <a:gd name="T0" fmla="*/ 112 w 21600"/>
                    <a:gd name="T1" fmla="*/ 0 h 21600"/>
                    <a:gd name="T2" fmla="*/ 0 w 21600"/>
                    <a:gd name="T3" fmla="*/ 173 h 21600"/>
                    <a:gd name="T4" fmla="*/ 112 w 21600"/>
                    <a:gd name="T5" fmla="*/ 0 h 21600"/>
                    <a:gd name="T6" fmla="*/ 223 w 21600"/>
                    <a:gd name="T7" fmla="*/ 173 h 21600"/>
                    <a:gd name="T8" fmla="*/ 0 60000 65536"/>
                    <a:gd name="T9" fmla="*/ 0 60000 65536"/>
                    <a:gd name="T10" fmla="*/ 0 60000 65536"/>
                    <a:gd name="T11" fmla="*/ 0 60000 65536"/>
                    <a:gd name="T12" fmla="*/ 0 w 21600"/>
                    <a:gd name="T13" fmla="*/ 0 h 21600"/>
                    <a:gd name="T14" fmla="*/ 21600 w 21600"/>
                    <a:gd name="T15" fmla="*/ 7741 h 21600"/>
                  </a:gdLst>
                  <a:ahLst/>
                  <a:cxnLst>
                    <a:cxn ang="T8">
                      <a:pos x="T0" y="T1"/>
                    </a:cxn>
                    <a:cxn ang="T9">
                      <a:pos x="T2" y="T3"/>
                    </a:cxn>
                    <a:cxn ang="T10">
                      <a:pos x="T4" y="T5"/>
                    </a:cxn>
                    <a:cxn ang="T11">
                      <a:pos x="T6" y="T7"/>
                    </a:cxn>
                  </a:cxnLst>
                  <a:rect l="T12" t="T13" r="T14" b="T15"/>
                  <a:pathLst>
                    <a:path w="21600" h="21600">
                      <a:moveTo>
                        <a:pt x="0" y="10814"/>
                      </a:moveTo>
                      <a:cubicBezTo>
                        <a:pt x="0" y="10809"/>
                        <a:pt x="0" y="10804"/>
                        <a:pt x="0" y="10800"/>
                      </a:cubicBezTo>
                      <a:cubicBezTo>
                        <a:pt x="0" y="4835"/>
                        <a:pt x="4835" y="0"/>
                        <a:pt x="10800" y="0"/>
                      </a:cubicBezTo>
                      <a:cubicBezTo>
                        <a:pt x="16764" y="0"/>
                        <a:pt x="21600" y="4835"/>
                        <a:pt x="21600" y="10800"/>
                      </a:cubicBezTo>
                      <a:cubicBezTo>
                        <a:pt x="21600" y="10804"/>
                        <a:pt x="21599" y="10809"/>
                        <a:pt x="21599" y="10814"/>
                      </a:cubicBezTo>
                      <a:cubicBezTo>
                        <a:pt x="21599" y="10809"/>
                        <a:pt x="21600" y="10804"/>
                        <a:pt x="21600" y="10800"/>
                      </a:cubicBezTo>
                      <a:cubicBezTo>
                        <a:pt x="21600" y="4835"/>
                        <a:pt x="16764" y="0"/>
                        <a:pt x="10800" y="0"/>
                      </a:cubicBezTo>
                      <a:cubicBezTo>
                        <a:pt x="4835" y="0"/>
                        <a:pt x="0" y="4835"/>
                        <a:pt x="0" y="10800"/>
                      </a:cubicBezTo>
                      <a:cubicBezTo>
                        <a:pt x="0" y="10804"/>
                        <a:pt x="0" y="10809"/>
                        <a:pt x="0" y="10814"/>
                      </a:cubicBezTo>
                      <a:close/>
                    </a:path>
                  </a:pathLst>
                </a:cu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grpSp>
          <p:grpSp>
            <p:nvGrpSpPr>
              <p:cNvPr id="24654" name="Group 12"/>
              <p:cNvGrpSpPr>
                <a:grpSpLocks/>
              </p:cNvGrpSpPr>
              <p:nvPr/>
            </p:nvGrpSpPr>
            <p:grpSpPr bwMode="auto">
              <a:xfrm>
                <a:off x="2341" y="4684"/>
                <a:ext cx="744" cy="1652"/>
                <a:chOff x="1376" y="2679"/>
                <a:chExt cx="204" cy="453"/>
              </a:xfrm>
            </p:grpSpPr>
            <p:grpSp>
              <p:nvGrpSpPr>
                <p:cNvPr id="24655" name="Group 13"/>
                <p:cNvGrpSpPr>
                  <a:grpSpLocks/>
                </p:cNvGrpSpPr>
                <p:nvPr/>
              </p:nvGrpSpPr>
              <p:grpSpPr bwMode="auto">
                <a:xfrm>
                  <a:off x="1376" y="2879"/>
                  <a:ext cx="181" cy="253"/>
                  <a:chOff x="1376" y="3299"/>
                  <a:chExt cx="181" cy="253"/>
                </a:xfrm>
              </p:grpSpPr>
              <p:sp>
                <p:nvSpPr>
                  <p:cNvPr id="24669" name="Line 14"/>
                  <p:cNvSpPr>
                    <a:spLocks noChangeShapeType="1"/>
                  </p:cNvSpPr>
                  <p:nvPr/>
                </p:nvSpPr>
                <p:spPr bwMode="auto">
                  <a:xfrm flipV="1">
                    <a:off x="1384" y="3388"/>
                    <a:ext cx="33"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70" name="Line 15"/>
                  <p:cNvSpPr>
                    <a:spLocks noChangeShapeType="1"/>
                  </p:cNvSpPr>
                  <p:nvPr/>
                </p:nvSpPr>
                <p:spPr bwMode="auto">
                  <a:xfrm flipV="1">
                    <a:off x="1452" y="3483"/>
                    <a:ext cx="23"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71" name="Line 16"/>
                  <p:cNvSpPr>
                    <a:spLocks noChangeShapeType="1"/>
                  </p:cNvSpPr>
                  <p:nvPr/>
                </p:nvSpPr>
                <p:spPr bwMode="auto">
                  <a:xfrm flipV="1">
                    <a:off x="1441" y="3352"/>
                    <a:ext cx="116"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72" name="Line 17"/>
                  <p:cNvSpPr>
                    <a:spLocks noChangeShapeType="1"/>
                  </p:cNvSpPr>
                  <p:nvPr/>
                </p:nvSpPr>
                <p:spPr bwMode="auto">
                  <a:xfrm flipV="1">
                    <a:off x="1383" y="3488"/>
                    <a:ext cx="20"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73" name="Line 18"/>
                  <p:cNvSpPr>
                    <a:spLocks noChangeShapeType="1"/>
                  </p:cNvSpPr>
                  <p:nvPr/>
                </p:nvSpPr>
                <p:spPr bwMode="auto">
                  <a:xfrm flipV="1">
                    <a:off x="1484" y="3387"/>
                    <a:ext cx="32"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74" name="Line 19"/>
                  <p:cNvSpPr>
                    <a:spLocks noChangeShapeType="1"/>
                  </p:cNvSpPr>
                  <p:nvPr/>
                </p:nvSpPr>
                <p:spPr bwMode="auto">
                  <a:xfrm flipV="1">
                    <a:off x="1492" y="3476"/>
                    <a:ext cx="25"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75" name="Line 20"/>
                  <p:cNvSpPr>
                    <a:spLocks noChangeShapeType="1"/>
                  </p:cNvSpPr>
                  <p:nvPr/>
                </p:nvSpPr>
                <p:spPr bwMode="auto">
                  <a:xfrm flipV="1">
                    <a:off x="1433" y="3442"/>
                    <a:ext cx="33"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76" name="Line 21"/>
                  <p:cNvSpPr>
                    <a:spLocks noChangeShapeType="1"/>
                  </p:cNvSpPr>
                  <p:nvPr/>
                </p:nvSpPr>
                <p:spPr bwMode="auto">
                  <a:xfrm flipV="1">
                    <a:off x="1482" y="3299"/>
                    <a:ext cx="53"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77" name="Line 22"/>
                  <p:cNvSpPr>
                    <a:spLocks noChangeShapeType="1"/>
                  </p:cNvSpPr>
                  <p:nvPr/>
                </p:nvSpPr>
                <p:spPr bwMode="auto">
                  <a:xfrm flipV="1">
                    <a:off x="1380" y="3302"/>
                    <a:ext cx="33"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78" name="Line 23"/>
                  <p:cNvSpPr>
                    <a:spLocks noChangeShapeType="1"/>
                  </p:cNvSpPr>
                  <p:nvPr/>
                </p:nvSpPr>
                <p:spPr bwMode="auto">
                  <a:xfrm flipV="1">
                    <a:off x="1458" y="3552"/>
                    <a:ext cx="21"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79" name="Line 24"/>
                  <p:cNvSpPr>
                    <a:spLocks noChangeShapeType="1"/>
                  </p:cNvSpPr>
                  <p:nvPr/>
                </p:nvSpPr>
                <p:spPr bwMode="auto">
                  <a:xfrm flipV="1">
                    <a:off x="1376" y="3441"/>
                    <a:ext cx="32"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24656" name="Group 25"/>
                <p:cNvGrpSpPr>
                  <a:grpSpLocks/>
                </p:cNvGrpSpPr>
                <p:nvPr/>
              </p:nvGrpSpPr>
              <p:grpSpPr bwMode="auto">
                <a:xfrm>
                  <a:off x="1376" y="2679"/>
                  <a:ext cx="204" cy="176"/>
                  <a:chOff x="8576" y="2574"/>
                  <a:chExt cx="234" cy="176"/>
                </a:xfrm>
              </p:grpSpPr>
              <p:sp>
                <p:nvSpPr>
                  <p:cNvPr id="24657" name="Line 26"/>
                  <p:cNvSpPr>
                    <a:spLocks noChangeShapeType="1"/>
                  </p:cNvSpPr>
                  <p:nvPr/>
                </p:nvSpPr>
                <p:spPr bwMode="auto">
                  <a:xfrm>
                    <a:off x="8603" y="2616"/>
                    <a:ext cx="57"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58" name="Line 27"/>
                  <p:cNvSpPr>
                    <a:spLocks noChangeShapeType="1"/>
                  </p:cNvSpPr>
                  <p:nvPr/>
                </p:nvSpPr>
                <p:spPr bwMode="auto">
                  <a:xfrm>
                    <a:off x="8675" y="2667"/>
                    <a:ext cx="51"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59" name="Line 28"/>
                  <p:cNvSpPr>
                    <a:spLocks noChangeShapeType="1"/>
                  </p:cNvSpPr>
                  <p:nvPr/>
                </p:nvSpPr>
                <p:spPr bwMode="auto">
                  <a:xfrm flipV="1">
                    <a:off x="8709" y="2616"/>
                    <a:ext cx="79"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60" name="Line 29"/>
                  <p:cNvSpPr>
                    <a:spLocks noChangeShapeType="1"/>
                  </p:cNvSpPr>
                  <p:nvPr/>
                </p:nvSpPr>
                <p:spPr bwMode="auto">
                  <a:xfrm>
                    <a:off x="8592" y="2698"/>
                    <a:ext cx="128"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61" name="Line 30"/>
                  <p:cNvSpPr>
                    <a:spLocks noChangeShapeType="1"/>
                  </p:cNvSpPr>
                  <p:nvPr/>
                </p:nvSpPr>
                <p:spPr bwMode="auto">
                  <a:xfrm>
                    <a:off x="8764" y="2653"/>
                    <a:ext cx="39"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62" name="Line 31"/>
                  <p:cNvSpPr>
                    <a:spLocks noChangeShapeType="1"/>
                  </p:cNvSpPr>
                  <p:nvPr/>
                </p:nvSpPr>
                <p:spPr bwMode="auto">
                  <a:xfrm>
                    <a:off x="8715" y="2750"/>
                    <a:ext cx="58"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63" name="Line 32"/>
                  <p:cNvSpPr>
                    <a:spLocks noChangeShapeType="1"/>
                  </p:cNvSpPr>
                  <p:nvPr/>
                </p:nvSpPr>
                <p:spPr bwMode="auto">
                  <a:xfrm>
                    <a:off x="8593" y="2749"/>
                    <a:ext cx="38"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64" name="Line 33"/>
                  <p:cNvSpPr>
                    <a:spLocks noChangeShapeType="1"/>
                  </p:cNvSpPr>
                  <p:nvPr/>
                </p:nvSpPr>
                <p:spPr bwMode="auto">
                  <a:xfrm>
                    <a:off x="8744" y="2700"/>
                    <a:ext cx="38"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24665" name="Group 34"/>
                  <p:cNvGrpSpPr>
                    <a:grpSpLocks/>
                  </p:cNvGrpSpPr>
                  <p:nvPr/>
                </p:nvGrpSpPr>
                <p:grpSpPr bwMode="auto">
                  <a:xfrm>
                    <a:off x="8576" y="2574"/>
                    <a:ext cx="234" cy="15"/>
                    <a:chOff x="4083" y="4362"/>
                    <a:chExt cx="240" cy="18"/>
                  </a:xfrm>
                </p:grpSpPr>
                <p:sp>
                  <p:nvSpPr>
                    <p:cNvPr id="24666" name="Line 35"/>
                    <p:cNvSpPr>
                      <a:spLocks noChangeShapeType="1"/>
                    </p:cNvSpPr>
                    <p:nvPr/>
                  </p:nvSpPr>
                  <p:spPr bwMode="auto">
                    <a:xfrm>
                      <a:off x="4104" y="4377"/>
                      <a:ext cx="193"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67" name="Freeform 36"/>
                    <p:cNvSpPr>
                      <a:spLocks/>
                    </p:cNvSpPr>
                    <p:nvPr/>
                  </p:nvSpPr>
                  <p:spPr bwMode="auto">
                    <a:xfrm>
                      <a:off x="4299" y="4362"/>
                      <a:ext cx="24" cy="18"/>
                    </a:xfrm>
                    <a:custGeom>
                      <a:avLst/>
                      <a:gdLst>
                        <a:gd name="T0" fmla="*/ 0 w 24"/>
                        <a:gd name="T1" fmla="*/ 18 h 18"/>
                        <a:gd name="T2" fmla="*/ 24 w 24"/>
                        <a:gd name="T3" fmla="*/ 0 h 18"/>
                        <a:gd name="T4" fmla="*/ 0 60000 65536"/>
                        <a:gd name="T5" fmla="*/ 0 60000 65536"/>
                      </a:gdLst>
                      <a:ahLst/>
                      <a:cxnLst>
                        <a:cxn ang="T4">
                          <a:pos x="T0" y="T1"/>
                        </a:cxn>
                        <a:cxn ang="T5">
                          <a:pos x="T2" y="T3"/>
                        </a:cxn>
                      </a:cxnLst>
                      <a:rect l="0" t="0" r="r" b="b"/>
                      <a:pathLst>
                        <a:path w="24" h="18">
                          <a:moveTo>
                            <a:pt x="0" y="18"/>
                          </a:moveTo>
                          <a:cubicBezTo>
                            <a:pt x="0" y="18"/>
                            <a:pt x="12" y="9"/>
                            <a:pt x="24" y="0"/>
                          </a:cubicBez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4668" name="Freeform 37"/>
                    <p:cNvSpPr>
                      <a:spLocks/>
                    </p:cNvSpPr>
                    <p:nvPr/>
                  </p:nvSpPr>
                  <p:spPr bwMode="auto">
                    <a:xfrm flipH="1">
                      <a:off x="4083" y="4362"/>
                      <a:ext cx="24" cy="18"/>
                    </a:xfrm>
                    <a:custGeom>
                      <a:avLst/>
                      <a:gdLst>
                        <a:gd name="T0" fmla="*/ 0 w 24"/>
                        <a:gd name="T1" fmla="*/ 18 h 18"/>
                        <a:gd name="T2" fmla="*/ 24 w 24"/>
                        <a:gd name="T3" fmla="*/ 0 h 18"/>
                        <a:gd name="T4" fmla="*/ 0 60000 65536"/>
                        <a:gd name="T5" fmla="*/ 0 60000 65536"/>
                      </a:gdLst>
                      <a:ahLst/>
                      <a:cxnLst>
                        <a:cxn ang="T4">
                          <a:pos x="T0" y="T1"/>
                        </a:cxn>
                        <a:cxn ang="T5">
                          <a:pos x="T2" y="T3"/>
                        </a:cxn>
                      </a:cxnLst>
                      <a:rect l="0" t="0" r="r" b="b"/>
                      <a:pathLst>
                        <a:path w="24" h="18">
                          <a:moveTo>
                            <a:pt x="0" y="18"/>
                          </a:moveTo>
                          <a:cubicBezTo>
                            <a:pt x="0" y="18"/>
                            <a:pt x="12" y="9"/>
                            <a:pt x="24" y="0"/>
                          </a:cubicBez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grpSp>
          </p:grpSp>
        </p:grpSp>
        <p:grpSp>
          <p:nvGrpSpPr>
            <p:cNvPr id="24584" name="Group 38"/>
            <p:cNvGrpSpPr>
              <a:grpSpLocks/>
            </p:cNvGrpSpPr>
            <p:nvPr/>
          </p:nvGrpSpPr>
          <p:grpSpPr bwMode="auto">
            <a:xfrm>
              <a:off x="3360" y="576"/>
              <a:ext cx="230" cy="1418"/>
              <a:chOff x="2312" y="1356"/>
              <a:chExt cx="823" cy="5069"/>
            </a:xfrm>
          </p:grpSpPr>
          <p:grpSp>
            <p:nvGrpSpPr>
              <p:cNvPr id="24622" name="Group 39"/>
              <p:cNvGrpSpPr>
                <a:grpSpLocks/>
              </p:cNvGrpSpPr>
              <p:nvPr/>
            </p:nvGrpSpPr>
            <p:grpSpPr bwMode="auto">
              <a:xfrm>
                <a:off x="2312" y="1356"/>
                <a:ext cx="823" cy="5069"/>
                <a:chOff x="4832" y="1026"/>
                <a:chExt cx="238" cy="1466"/>
              </a:xfrm>
            </p:grpSpPr>
            <p:sp>
              <p:nvSpPr>
                <p:cNvPr id="24649" name="AutoShape 40"/>
                <p:cNvSpPr>
                  <a:spLocks noChangeArrowheads="1"/>
                </p:cNvSpPr>
                <p:nvPr/>
              </p:nvSpPr>
              <p:spPr bwMode="auto">
                <a:xfrm>
                  <a:off x="4832" y="1026"/>
                  <a:ext cx="238" cy="28"/>
                </a:xfrm>
                <a:prstGeom prst="roundRect">
                  <a:avLst>
                    <a:gd name="adj" fmla="val 50000"/>
                  </a:avLst>
                </a:prstGeom>
                <a:solidFill>
                  <a:srgbClr val="FFFFFF"/>
                </a:solidFill>
                <a:ln w="9525">
                  <a:solidFill>
                    <a:srgbClr val="000000"/>
                  </a:solidFill>
                  <a:round/>
                  <a:headEnd/>
                  <a:tailE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4650" name="Line 41"/>
                <p:cNvSpPr>
                  <a:spLocks noChangeShapeType="1"/>
                </p:cNvSpPr>
                <p:nvPr/>
              </p:nvSpPr>
              <p:spPr bwMode="auto">
                <a:xfrm>
                  <a:off x="4838" y="1043"/>
                  <a:ext cx="0" cy="1297"/>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24651" name="Line 42"/>
                <p:cNvSpPr>
                  <a:spLocks noChangeShapeType="1"/>
                </p:cNvSpPr>
                <p:nvPr/>
              </p:nvSpPr>
              <p:spPr bwMode="auto">
                <a:xfrm>
                  <a:off x="5062" y="1043"/>
                  <a:ext cx="0" cy="1297"/>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24652" name="AutoShape 43"/>
                <p:cNvSpPr>
                  <a:spLocks noChangeArrowheads="1"/>
                </p:cNvSpPr>
                <p:nvPr/>
              </p:nvSpPr>
              <p:spPr bwMode="auto">
                <a:xfrm flipV="1">
                  <a:off x="4837" y="2146"/>
                  <a:ext cx="223" cy="346"/>
                </a:xfrm>
                <a:custGeom>
                  <a:avLst/>
                  <a:gdLst>
                    <a:gd name="T0" fmla="*/ 112 w 21600"/>
                    <a:gd name="T1" fmla="*/ 0 h 21600"/>
                    <a:gd name="T2" fmla="*/ 0 w 21600"/>
                    <a:gd name="T3" fmla="*/ 173 h 21600"/>
                    <a:gd name="T4" fmla="*/ 112 w 21600"/>
                    <a:gd name="T5" fmla="*/ 0 h 21600"/>
                    <a:gd name="T6" fmla="*/ 223 w 21600"/>
                    <a:gd name="T7" fmla="*/ 173 h 21600"/>
                    <a:gd name="T8" fmla="*/ 0 60000 65536"/>
                    <a:gd name="T9" fmla="*/ 0 60000 65536"/>
                    <a:gd name="T10" fmla="*/ 0 60000 65536"/>
                    <a:gd name="T11" fmla="*/ 0 60000 65536"/>
                    <a:gd name="T12" fmla="*/ 0 w 21600"/>
                    <a:gd name="T13" fmla="*/ 0 h 21600"/>
                    <a:gd name="T14" fmla="*/ 21600 w 21600"/>
                    <a:gd name="T15" fmla="*/ 7741 h 21600"/>
                  </a:gdLst>
                  <a:ahLst/>
                  <a:cxnLst>
                    <a:cxn ang="T8">
                      <a:pos x="T0" y="T1"/>
                    </a:cxn>
                    <a:cxn ang="T9">
                      <a:pos x="T2" y="T3"/>
                    </a:cxn>
                    <a:cxn ang="T10">
                      <a:pos x="T4" y="T5"/>
                    </a:cxn>
                    <a:cxn ang="T11">
                      <a:pos x="T6" y="T7"/>
                    </a:cxn>
                  </a:cxnLst>
                  <a:rect l="T12" t="T13" r="T14" b="T15"/>
                  <a:pathLst>
                    <a:path w="21600" h="21600">
                      <a:moveTo>
                        <a:pt x="0" y="10814"/>
                      </a:moveTo>
                      <a:cubicBezTo>
                        <a:pt x="0" y="10809"/>
                        <a:pt x="0" y="10804"/>
                        <a:pt x="0" y="10800"/>
                      </a:cubicBezTo>
                      <a:cubicBezTo>
                        <a:pt x="0" y="4835"/>
                        <a:pt x="4835" y="0"/>
                        <a:pt x="10800" y="0"/>
                      </a:cubicBezTo>
                      <a:cubicBezTo>
                        <a:pt x="16764" y="0"/>
                        <a:pt x="21600" y="4835"/>
                        <a:pt x="21600" y="10800"/>
                      </a:cubicBezTo>
                      <a:cubicBezTo>
                        <a:pt x="21600" y="10804"/>
                        <a:pt x="21599" y="10809"/>
                        <a:pt x="21599" y="10814"/>
                      </a:cubicBezTo>
                      <a:cubicBezTo>
                        <a:pt x="21599" y="10809"/>
                        <a:pt x="21600" y="10804"/>
                        <a:pt x="21600" y="10800"/>
                      </a:cubicBezTo>
                      <a:cubicBezTo>
                        <a:pt x="21600" y="4835"/>
                        <a:pt x="16764" y="0"/>
                        <a:pt x="10800" y="0"/>
                      </a:cubicBezTo>
                      <a:cubicBezTo>
                        <a:pt x="4835" y="0"/>
                        <a:pt x="0" y="4835"/>
                        <a:pt x="0" y="10800"/>
                      </a:cubicBezTo>
                      <a:cubicBezTo>
                        <a:pt x="0" y="10804"/>
                        <a:pt x="0" y="10809"/>
                        <a:pt x="0" y="10814"/>
                      </a:cubicBezTo>
                      <a:close/>
                    </a:path>
                  </a:pathLst>
                </a:cu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grpSp>
          <p:grpSp>
            <p:nvGrpSpPr>
              <p:cNvPr id="24623" name="Group 44"/>
              <p:cNvGrpSpPr>
                <a:grpSpLocks/>
              </p:cNvGrpSpPr>
              <p:nvPr/>
            </p:nvGrpSpPr>
            <p:grpSpPr bwMode="auto">
              <a:xfrm>
                <a:off x="2341" y="4684"/>
                <a:ext cx="744" cy="1652"/>
                <a:chOff x="1376" y="2679"/>
                <a:chExt cx="204" cy="453"/>
              </a:xfrm>
            </p:grpSpPr>
            <p:grpSp>
              <p:nvGrpSpPr>
                <p:cNvPr id="24624" name="Group 45"/>
                <p:cNvGrpSpPr>
                  <a:grpSpLocks/>
                </p:cNvGrpSpPr>
                <p:nvPr/>
              </p:nvGrpSpPr>
              <p:grpSpPr bwMode="auto">
                <a:xfrm>
                  <a:off x="1376" y="2879"/>
                  <a:ext cx="181" cy="253"/>
                  <a:chOff x="1376" y="3299"/>
                  <a:chExt cx="181" cy="253"/>
                </a:xfrm>
              </p:grpSpPr>
              <p:sp>
                <p:nvSpPr>
                  <p:cNvPr id="24638" name="Line 46"/>
                  <p:cNvSpPr>
                    <a:spLocks noChangeShapeType="1"/>
                  </p:cNvSpPr>
                  <p:nvPr/>
                </p:nvSpPr>
                <p:spPr bwMode="auto">
                  <a:xfrm flipV="1">
                    <a:off x="1384" y="3388"/>
                    <a:ext cx="33"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39" name="Line 47"/>
                  <p:cNvSpPr>
                    <a:spLocks noChangeShapeType="1"/>
                  </p:cNvSpPr>
                  <p:nvPr/>
                </p:nvSpPr>
                <p:spPr bwMode="auto">
                  <a:xfrm flipV="1">
                    <a:off x="1452" y="3483"/>
                    <a:ext cx="23"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40" name="Line 48"/>
                  <p:cNvSpPr>
                    <a:spLocks noChangeShapeType="1"/>
                  </p:cNvSpPr>
                  <p:nvPr/>
                </p:nvSpPr>
                <p:spPr bwMode="auto">
                  <a:xfrm flipV="1">
                    <a:off x="1441" y="3352"/>
                    <a:ext cx="116"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41" name="Line 49"/>
                  <p:cNvSpPr>
                    <a:spLocks noChangeShapeType="1"/>
                  </p:cNvSpPr>
                  <p:nvPr/>
                </p:nvSpPr>
                <p:spPr bwMode="auto">
                  <a:xfrm flipV="1">
                    <a:off x="1383" y="3488"/>
                    <a:ext cx="20"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42" name="Line 50"/>
                  <p:cNvSpPr>
                    <a:spLocks noChangeShapeType="1"/>
                  </p:cNvSpPr>
                  <p:nvPr/>
                </p:nvSpPr>
                <p:spPr bwMode="auto">
                  <a:xfrm flipV="1">
                    <a:off x="1484" y="3387"/>
                    <a:ext cx="32"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43" name="Line 51"/>
                  <p:cNvSpPr>
                    <a:spLocks noChangeShapeType="1"/>
                  </p:cNvSpPr>
                  <p:nvPr/>
                </p:nvSpPr>
                <p:spPr bwMode="auto">
                  <a:xfrm flipV="1">
                    <a:off x="1492" y="3476"/>
                    <a:ext cx="25"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44" name="Line 52"/>
                  <p:cNvSpPr>
                    <a:spLocks noChangeShapeType="1"/>
                  </p:cNvSpPr>
                  <p:nvPr/>
                </p:nvSpPr>
                <p:spPr bwMode="auto">
                  <a:xfrm flipV="1">
                    <a:off x="1433" y="3442"/>
                    <a:ext cx="33"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45" name="Line 53"/>
                  <p:cNvSpPr>
                    <a:spLocks noChangeShapeType="1"/>
                  </p:cNvSpPr>
                  <p:nvPr/>
                </p:nvSpPr>
                <p:spPr bwMode="auto">
                  <a:xfrm flipV="1">
                    <a:off x="1482" y="3299"/>
                    <a:ext cx="53"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46" name="Line 54"/>
                  <p:cNvSpPr>
                    <a:spLocks noChangeShapeType="1"/>
                  </p:cNvSpPr>
                  <p:nvPr/>
                </p:nvSpPr>
                <p:spPr bwMode="auto">
                  <a:xfrm flipV="1">
                    <a:off x="1380" y="3302"/>
                    <a:ext cx="33"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47" name="Line 55"/>
                  <p:cNvSpPr>
                    <a:spLocks noChangeShapeType="1"/>
                  </p:cNvSpPr>
                  <p:nvPr/>
                </p:nvSpPr>
                <p:spPr bwMode="auto">
                  <a:xfrm flipV="1">
                    <a:off x="1458" y="3552"/>
                    <a:ext cx="21"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48" name="Line 56"/>
                  <p:cNvSpPr>
                    <a:spLocks noChangeShapeType="1"/>
                  </p:cNvSpPr>
                  <p:nvPr/>
                </p:nvSpPr>
                <p:spPr bwMode="auto">
                  <a:xfrm flipV="1">
                    <a:off x="1376" y="3441"/>
                    <a:ext cx="32"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24625" name="Group 57"/>
                <p:cNvGrpSpPr>
                  <a:grpSpLocks/>
                </p:cNvGrpSpPr>
                <p:nvPr/>
              </p:nvGrpSpPr>
              <p:grpSpPr bwMode="auto">
                <a:xfrm>
                  <a:off x="1376" y="2679"/>
                  <a:ext cx="204" cy="176"/>
                  <a:chOff x="8576" y="2574"/>
                  <a:chExt cx="234" cy="176"/>
                </a:xfrm>
              </p:grpSpPr>
              <p:sp>
                <p:nvSpPr>
                  <p:cNvPr id="24626" name="Line 58"/>
                  <p:cNvSpPr>
                    <a:spLocks noChangeShapeType="1"/>
                  </p:cNvSpPr>
                  <p:nvPr/>
                </p:nvSpPr>
                <p:spPr bwMode="auto">
                  <a:xfrm>
                    <a:off x="8603" y="2616"/>
                    <a:ext cx="57"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27" name="Line 59"/>
                  <p:cNvSpPr>
                    <a:spLocks noChangeShapeType="1"/>
                  </p:cNvSpPr>
                  <p:nvPr/>
                </p:nvSpPr>
                <p:spPr bwMode="auto">
                  <a:xfrm>
                    <a:off x="8675" y="2667"/>
                    <a:ext cx="51"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28" name="Line 60"/>
                  <p:cNvSpPr>
                    <a:spLocks noChangeShapeType="1"/>
                  </p:cNvSpPr>
                  <p:nvPr/>
                </p:nvSpPr>
                <p:spPr bwMode="auto">
                  <a:xfrm flipV="1">
                    <a:off x="8709" y="2616"/>
                    <a:ext cx="79"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29" name="Line 61"/>
                  <p:cNvSpPr>
                    <a:spLocks noChangeShapeType="1"/>
                  </p:cNvSpPr>
                  <p:nvPr/>
                </p:nvSpPr>
                <p:spPr bwMode="auto">
                  <a:xfrm>
                    <a:off x="8592" y="2698"/>
                    <a:ext cx="128"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30" name="Line 62"/>
                  <p:cNvSpPr>
                    <a:spLocks noChangeShapeType="1"/>
                  </p:cNvSpPr>
                  <p:nvPr/>
                </p:nvSpPr>
                <p:spPr bwMode="auto">
                  <a:xfrm>
                    <a:off x="8764" y="2653"/>
                    <a:ext cx="39"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31" name="Line 63"/>
                  <p:cNvSpPr>
                    <a:spLocks noChangeShapeType="1"/>
                  </p:cNvSpPr>
                  <p:nvPr/>
                </p:nvSpPr>
                <p:spPr bwMode="auto">
                  <a:xfrm>
                    <a:off x="8715" y="2750"/>
                    <a:ext cx="58"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32" name="Line 64"/>
                  <p:cNvSpPr>
                    <a:spLocks noChangeShapeType="1"/>
                  </p:cNvSpPr>
                  <p:nvPr/>
                </p:nvSpPr>
                <p:spPr bwMode="auto">
                  <a:xfrm>
                    <a:off x="8593" y="2749"/>
                    <a:ext cx="38"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33" name="Line 65"/>
                  <p:cNvSpPr>
                    <a:spLocks noChangeShapeType="1"/>
                  </p:cNvSpPr>
                  <p:nvPr/>
                </p:nvSpPr>
                <p:spPr bwMode="auto">
                  <a:xfrm>
                    <a:off x="8744" y="2700"/>
                    <a:ext cx="38"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24634" name="Group 66"/>
                  <p:cNvGrpSpPr>
                    <a:grpSpLocks/>
                  </p:cNvGrpSpPr>
                  <p:nvPr/>
                </p:nvGrpSpPr>
                <p:grpSpPr bwMode="auto">
                  <a:xfrm>
                    <a:off x="8576" y="2574"/>
                    <a:ext cx="234" cy="15"/>
                    <a:chOff x="4083" y="4362"/>
                    <a:chExt cx="240" cy="18"/>
                  </a:xfrm>
                </p:grpSpPr>
                <p:sp>
                  <p:nvSpPr>
                    <p:cNvPr id="24635" name="Line 67"/>
                    <p:cNvSpPr>
                      <a:spLocks noChangeShapeType="1"/>
                    </p:cNvSpPr>
                    <p:nvPr/>
                  </p:nvSpPr>
                  <p:spPr bwMode="auto">
                    <a:xfrm>
                      <a:off x="4104" y="4377"/>
                      <a:ext cx="193"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36" name="Freeform 68"/>
                    <p:cNvSpPr>
                      <a:spLocks/>
                    </p:cNvSpPr>
                    <p:nvPr/>
                  </p:nvSpPr>
                  <p:spPr bwMode="auto">
                    <a:xfrm>
                      <a:off x="4299" y="4362"/>
                      <a:ext cx="24" cy="18"/>
                    </a:xfrm>
                    <a:custGeom>
                      <a:avLst/>
                      <a:gdLst>
                        <a:gd name="T0" fmla="*/ 0 w 24"/>
                        <a:gd name="T1" fmla="*/ 18 h 18"/>
                        <a:gd name="T2" fmla="*/ 24 w 24"/>
                        <a:gd name="T3" fmla="*/ 0 h 18"/>
                        <a:gd name="T4" fmla="*/ 0 60000 65536"/>
                        <a:gd name="T5" fmla="*/ 0 60000 65536"/>
                      </a:gdLst>
                      <a:ahLst/>
                      <a:cxnLst>
                        <a:cxn ang="T4">
                          <a:pos x="T0" y="T1"/>
                        </a:cxn>
                        <a:cxn ang="T5">
                          <a:pos x="T2" y="T3"/>
                        </a:cxn>
                      </a:cxnLst>
                      <a:rect l="0" t="0" r="r" b="b"/>
                      <a:pathLst>
                        <a:path w="24" h="18">
                          <a:moveTo>
                            <a:pt x="0" y="18"/>
                          </a:moveTo>
                          <a:cubicBezTo>
                            <a:pt x="0" y="18"/>
                            <a:pt x="12" y="9"/>
                            <a:pt x="24" y="0"/>
                          </a:cubicBez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4637" name="Freeform 69"/>
                    <p:cNvSpPr>
                      <a:spLocks/>
                    </p:cNvSpPr>
                    <p:nvPr/>
                  </p:nvSpPr>
                  <p:spPr bwMode="auto">
                    <a:xfrm flipH="1">
                      <a:off x="4083" y="4362"/>
                      <a:ext cx="24" cy="18"/>
                    </a:xfrm>
                    <a:custGeom>
                      <a:avLst/>
                      <a:gdLst>
                        <a:gd name="T0" fmla="*/ 0 w 24"/>
                        <a:gd name="T1" fmla="*/ 18 h 18"/>
                        <a:gd name="T2" fmla="*/ 24 w 24"/>
                        <a:gd name="T3" fmla="*/ 0 h 18"/>
                        <a:gd name="T4" fmla="*/ 0 60000 65536"/>
                        <a:gd name="T5" fmla="*/ 0 60000 65536"/>
                      </a:gdLst>
                      <a:ahLst/>
                      <a:cxnLst>
                        <a:cxn ang="T4">
                          <a:pos x="T0" y="T1"/>
                        </a:cxn>
                        <a:cxn ang="T5">
                          <a:pos x="T2" y="T3"/>
                        </a:cxn>
                      </a:cxnLst>
                      <a:rect l="0" t="0" r="r" b="b"/>
                      <a:pathLst>
                        <a:path w="24" h="18">
                          <a:moveTo>
                            <a:pt x="0" y="18"/>
                          </a:moveTo>
                          <a:cubicBezTo>
                            <a:pt x="0" y="18"/>
                            <a:pt x="12" y="9"/>
                            <a:pt x="24" y="0"/>
                          </a:cubicBez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grpSp>
          </p:grpSp>
        </p:grpSp>
        <p:grpSp>
          <p:nvGrpSpPr>
            <p:cNvPr id="24585" name="Group 70"/>
            <p:cNvGrpSpPr>
              <a:grpSpLocks/>
            </p:cNvGrpSpPr>
            <p:nvPr/>
          </p:nvGrpSpPr>
          <p:grpSpPr bwMode="auto">
            <a:xfrm>
              <a:off x="2592" y="624"/>
              <a:ext cx="230" cy="1418"/>
              <a:chOff x="2312" y="1356"/>
              <a:chExt cx="823" cy="5069"/>
            </a:xfrm>
          </p:grpSpPr>
          <p:grpSp>
            <p:nvGrpSpPr>
              <p:cNvPr id="24591" name="Group 71"/>
              <p:cNvGrpSpPr>
                <a:grpSpLocks/>
              </p:cNvGrpSpPr>
              <p:nvPr/>
            </p:nvGrpSpPr>
            <p:grpSpPr bwMode="auto">
              <a:xfrm>
                <a:off x="2312" y="1356"/>
                <a:ext cx="823" cy="5069"/>
                <a:chOff x="4832" y="1026"/>
                <a:chExt cx="238" cy="1466"/>
              </a:xfrm>
            </p:grpSpPr>
            <p:sp>
              <p:nvSpPr>
                <p:cNvPr id="24618" name="AutoShape 72"/>
                <p:cNvSpPr>
                  <a:spLocks noChangeArrowheads="1"/>
                </p:cNvSpPr>
                <p:nvPr/>
              </p:nvSpPr>
              <p:spPr bwMode="auto">
                <a:xfrm>
                  <a:off x="4832" y="1026"/>
                  <a:ext cx="238" cy="28"/>
                </a:xfrm>
                <a:prstGeom prst="roundRect">
                  <a:avLst>
                    <a:gd name="adj" fmla="val 50000"/>
                  </a:avLst>
                </a:prstGeom>
                <a:solidFill>
                  <a:srgbClr val="FFFFFF"/>
                </a:solidFill>
                <a:ln w="9525">
                  <a:solidFill>
                    <a:srgbClr val="000000"/>
                  </a:solidFill>
                  <a:round/>
                  <a:headEnd/>
                  <a:tailE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4619" name="Line 73"/>
                <p:cNvSpPr>
                  <a:spLocks noChangeShapeType="1"/>
                </p:cNvSpPr>
                <p:nvPr/>
              </p:nvSpPr>
              <p:spPr bwMode="auto">
                <a:xfrm>
                  <a:off x="4838" y="1043"/>
                  <a:ext cx="0" cy="1297"/>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24620" name="Line 74"/>
                <p:cNvSpPr>
                  <a:spLocks noChangeShapeType="1"/>
                </p:cNvSpPr>
                <p:nvPr/>
              </p:nvSpPr>
              <p:spPr bwMode="auto">
                <a:xfrm>
                  <a:off x="5062" y="1043"/>
                  <a:ext cx="0" cy="1297"/>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24621" name="AutoShape 75"/>
                <p:cNvSpPr>
                  <a:spLocks noChangeArrowheads="1"/>
                </p:cNvSpPr>
                <p:nvPr/>
              </p:nvSpPr>
              <p:spPr bwMode="auto">
                <a:xfrm flipV="1">
                  <a:off x="4837" y="2146"/>
                  <a:ext cx="223" cy="346"/>
                </a:xfrm>
                <a:custGeom>
                  <a:avLst/>
                  <a:gdLst>
                    <a:gd name="T0" fmla="*/ 112 w 21600"/>
                    <a:gd name="T1" fmla="*/ 0 h 21600"/>
                    <a:gd name="T2" fmla="*/ 0 w 21600"/>
                    <a:gd name="T3" fmla="*/ 173 h 21600"/>
                    <a:gd name="T4" fmla="*/ 112 w 21600"/>
                    <a:gd name="T5" fmla="*/ 0 h 21600"/>
                    <a:gd name="T6" fmla="*/ 223 w 21600"/>
                    <a:gd name="T7" fmla="*/ 173 h 21600"/>
                    <a:gd name="T8" fmla="*/ 0 60000 65536"/>
                    <a:gd name="T9" fmla="*/ 0 60000 65536"/>
                    <a:gd name="T10" fmla="*/ 0 60000 65536"/>
                    <a:gd name="T11" fmla="*/ 0 60000 65536"/>
                    <a:gd name="T12" fmla="*/ 0 w 21600"/>
                    <a:gd name="T13" fmla="*/ 0 h 21600"/>
                    <a:gd name="T14" fmla="*/ 21600 w 21600"/>
                    <a:gd name="T15" fmla="*/ 7741 h 21600"/>
                  </a:gdLst>
                  <a:ahLst/>
                  <a:cxnLst>
                    <a:cxn ang="T8">
                      <a:pos x="T0" y="T1"/>
                    </a:cxn>
                    <a:cxn ang="T9">
                      <a:pos x="T2" y="T3"/>
                    </a:cxn>
                    <a:cxn ang="T10">
                      <a:pos x="T4" y="T5"/>
                    </a:cxn>
                    <a:cxn ang="T11">
                      <a:pos x="T6" y="T7"/>
                    </a:cxn>
                  </a:cxnLst>
                  <a:rect l="T12" t="T13" r="T14" b="T15"/>
                  <a:pathLst>
                    <a:path w="21600" h="21600">
                      <a:moveTo>
                        <a:pt x="0" y="10814"/>
                      </a:moveTo>
                      <a:cubicBezTo>
                        <a:pt x="0" y="10809"/>
                        <a:pt x="0" y="10804"/>
                        <a:pt x="0" y="10800"/>
                      </a:cubicBezTo>
                      <a:cubicBezTo>
                        <a:pt x="0" y="4835"/>
                        <a:pt x="4835" y="0"/>
                        <a:pt x="10800" y="0"/>
                      </a:cubicBezTo>
                      <a:cubicBezTo>
                        <a:pt x="16764" y="0"/>
                        <a:pt x="21600" y="4835"/>
                        <a:pt x="21600" y="10800"/>
                      </a:cubicBezTo>
                      <a:cubicBezTo>
                        <a:pt x="21600" y="10804"/>
                        <a:pt x="21599" y="10809"/>
                        <a:pt x="21599" y="10814"/>
                      </a:cubicBezTo>
                      <a:cubicBezTo>
                        <a:pt x="21599" y="10809"/>
                        <a:pt x="21600" y="10804"/>
                        <a:pt x="21600" y="10800"/>
                      </a:cubicBezTo>
                      <a:cubicBezTo>
                        <a:pt x="21600" y="4835"/>
                        <a:pt x="16764" y="0"/>
                        <a:pt x="10800" y="0"/>
                      </a:cubicBezTo>
                      <a:cubicBezTo>
                        <a:pt x="4835" y="0"/>
                        <a:pt x="0" y="4835"/>
                        <a:pt x="0" y="10800"/>
                      </a:cubicBezTo>
                      <a:cubicBezTo>
                        <a:pt x="0" y="10804"/>
                        <a:pt x="0" y="10809"/>
                        <a:pt x="0" y="10814"/>
                      </a:cubicBezTo>
                      <a:close/>
                    </a:path>
                  </a:pathLst>
                </a:custGeom>
                <a:solidFill>
                  <a:srgbClr val="FFFFFF"/>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grpSp>
          <p:grpSp>
            <p:nvGrpSpPr>
              <p:cNvPr id="24592" name="Group 76"/>
              <p:cNvGrpSpPr>
                <a:grpSpLocks/>
              </p:cNvGrpSpPr>
              <p:nvPr/>
            </p:nvGrpSpPr>
            <p:grpSpPr bwMode="auto">
              <a:xfrm>
                <a:off x="2341" y="4684"/>
                <a:ext cx="744" cy="1652"/>
                <a:chOff x="1376" y="2679"/>
                <a:chExt cx="204" cy="453"/>
              </a:xfrm>
            </p:grpSpPr>
            <p:grpSp>
              <p:nvGrpSpPr>
                <p:cNvPr id="24593" name="Group 77"/>
                <p:cNvGrpSpPr>
                  <a:grpSpLocks/>
                </p:cNvGrpSpPr>
                <p:nvPr/>
              </p:nvGrpSpPr>
              <p:grpSpPr bwMode="auto">
                <a:xfrm>
                  <a:off x="1376" y="2879"/>
                  <a:ext cx="181" cy="253"/>
                  <a:chOff x="1376" y="3299"/>
                  <a:chExt cx="181" cy="253"/>
                </a:xfrm>
              </p:grpSpPr>
              <p:sp>
                <p:nvSpPr>
                  <p:cNvPr id="24607" name="Line 78"/>
                  <p:cNvSpPr>
                    <a:spLocks noChangeShapeType="1"/>
                  </p:cNvSpPr>
                  <p:nvPr/>
                </p:nvSpPr>
                <p:spPr bwMode="auto">
                  <a:xfrm flipV="1">
                    <a:off x="1384" y="3388"/>
                    <a:ext cx="33"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08" name="Line 79"/>
                  <p:cNvSpPr>
                    <a:spLocks noChangeShapeType="1"/>
                  </p:cNvSpPr>
                  <p:nvPr/>
                </p:nvSpPr>
                <p:spPr bwMode="auto">
                  <a:xfrm flipV="1">
                    <a:off x="1452" y="3483"/>
                    <a:ext cx="23"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09" name="Line 80"/>
                  <p:cNvSpPr>
                    <a:spLocks noChangeShapeType="1"/>
                  </p:cNvSpPr>
                  <p:nvPr/>
                </p:nvSpPr>
                <p:spPr bwMode="auto">
                  <a:xfrm flipV="1">
                    <a:off x="1441" y="3352"/>
                    <a:ext cx="116"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10" name="Line 81"/>
                  <p:cNvSpPr>
                    <a:spLocks noChangeShapeType="1"/>
                  </p:cNvSpPr>
                  <p:nvPr/>
                </p:nvSpPr>
                <p:spPr bwMode="auto">
                  <a:xfrm flipV="1">
                    <a:off x="1383" y="3488"/>
                    <a:ext cx="20"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11" name="Line 82"/>
                  <p:cNvSpPr>
                    <a:spLocks noChangeShapeType="1"/>
                  </p:cNvSpPr>
                  <p:nvPr/>
                </p:nvSpPr>
                <p:spPr bwMode="auto">
                  <a:xfrm flipV="1">
                    <a:off x="1484" y="3387"/>
                    <a:ext cx="32"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12" name="Line 83"/>
                  <p:cNvSpPr>
                    <a:spLocks noChangeShapeType="1"/>
                  </p:cNvSpPr>
                  <p:nvPr/>
                </p:nvSpPr>
                <p:spPr bwMode="auto">
                  <a:xfrm flipV="1">
                    <a:off x="1492" y="3476"/>
                    <a:ext cx="25"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13" name="Line 84"/>
                  <p:cNvSpPr>
                    <a:spLocks noChangeShapeType="1"/>
                  </p:cNvSpPr>
                  <p:nvPr/>
                </p:nvSpPr>
                <p:spPr bwMode="auto">
                  <a:xfrm flipV="1">
                    <a:off x="1433" y="3442"/>
                    <a:ext cx="33"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14" name="Line 85"/>
                  <p:cNvSpPr>
                    <a:spLocks noChangeShapeType="1"/>
                  </p:cNvSpPr>
                  <p:nvPr/>
                </p:nvSpPr>
                <p:spPr bwMode="auto">
                  <a:xfrm flipV="1">
                    <a:off x="1482" y="3299"/>
                    <a:ext cx="53"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15" name="Line 86"/>
                  <p:cNvSpPr>
                    <a:spLocks noChangeShapeType="1"/>
                  </p:cNvSpPr>
                  <p:nvPr/>
                </p:nvSpPr>
                <p:spPr bwMode="auto">
                  <a:xfrm flipV="1">
                    <a:off x="1380" y="3302"/>
                    <a:ext cx="33"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16" name="Line 87"/>
                  <p:cNvSpPr>
                    <a:spLocks noChangeShapeType="1"/>
                  </p:cNvSpPr>
                  <p:nvPr/>
                </p:nvSpPr>
                <p:spPr bwMode="auto">
                  <a:xfrm flipV="1">
                    <a:off x="1458" y="3552"/>
                    <a:ext cx="21"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17" name="Line 88"/>
                  <p:cNvSpPr>
                    <a:spLocks noChangeShapeType="1"/>
                  </p:cNvSpPr>
                  <p:nvPr/>
                </p:nvSpPr>
                <p:spPr bwMode="auto">
                  <a:xfrm flipV="1">
                    <a:off x="1376" y="3441"/>
                    <a:ext cx="32"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24594" name="Group 89"/>
                <p:cNvGrpSpPr>
                  <a:grpSpLocks/>
                </p:cNvGrpSpPr>
                <p:nvPr/>
              </p:nvGrpSpPr>
              <p:grpSpPr bwMode="auto">
                <a:xfrm>
                  <a:off x="1376" y="2679"/>
                  <a:ext cx="204" cy="176"/>
                  <a:chOff x="8576" y="2574"/>
                  <a:chExt cx="234" cy="176"/>
                </a:xfrm>
              </p:grpSpPr>
              <p:sp>
                <p:nvSpPr>
                  <p:cNvPr id="24595" name="Line 90"/>
                  <p:cNvSpPr>
                    <a:spLocks noChangeShapeType="1"/>
                  </p:cNvSpPr>
                  <p:nvPr/>
                </p:nvSpPr>
                <p:spPr bwMode="auto">
                  <a:xfrm>
                    <a:off x="8603" y="2616"/>
                    <a:ext cx="57"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596" name="Line 91"/>
                  <p:cNvSpPr>
                    <a:spLocks noChangeShapeType="1"/>
                  </p:cNvSpPr>
                  <p:nvPr/>
                </p:nvSpPr>
                <p:spPr bwMode="auto">
                  <a:xfrm>
                    <a:off x="8675" y="2667"/>
                    <a:ext cx="51"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597" name="Line 92"/>
                  <p:cNvSpPr>
                    <a:spLocks noChangeShapeType="1"/>
                  </p:cNvSpPr>
                  <p:nvPr/>
                </p:nvSpPr>
                <p:spPr bwMode="auto">
                  <a:xfrm flipV="1">
                    <a:off x="8709" y="2616"/>
                    <a:ext cx="79"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598" name="Line 93"/>
                  <p:cNvSpPr>
                    <a:spLocks noChangeShapeType="1"/>
                  </p:cNvSpPr>
                  <p:nvPr/>
                </p:nvSpPr>
                <p:spPr bwMode="auto">
                  <a:xfrm>
                    <a:off x="8592" y="2698"/>
                    <a:ext cx="128"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599" name="Line 94"/>
                  <p:cNvSpPr>
                    <a:spLocks noChangeShapeType="1"/>
                  </p:cNvSpPr>
                  <p:nvPr/>
                </p:nvSpPr>
                <p:spPr bwMode="auto">
                  <a:xfrm>
                    <a:off x="8764" y="2653"/>
                    <a:ext cx="39"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00" name="Line 95"/>
                  <p:cNvSpPr>
                    <a:spLocks noChangeShapeType="1"/>
                  </p:cNvSpPr>
                  <p:nvPr/>
                </p:nvSpPr>
                <p:spPr bwMode="auto">
                  <a:xfrm>
                    <a:off x="8715" y="2750"/>
                    <a:ext cx="58"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01" name="Line 96"/>
                  <p:cNvSpPr>
                    <a:spLocks noChangeShapeType="1"/>
                  </p:cNvSpPr>
                  <p:nvPr/>
                </p:nvSpPr>
                <p:spPr bwMode="auto">
                  <a:xfrm>
                    <a:off x="8593" y="2749"/>
                    <a:ext cx="38"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02" name="Line 97"/>
                  <p:cNvSpPr>
                    <a:spLocks noChangeShapeType="1"/>
                  </p:cNvSpPr>
                  <p:nvPr/>
                </p:nvSpPr>
                <p:spPr bwMode="auto">
                  <a:xfrm>
                    <a:off x="8744" y="2700"/>
                    <a:ext cx="38" cy="0"/>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24603" name="Group 98"/>
                  <p:cNvGrpSpPr>
                    <a:grpSpLocks/>
                  </p:cNvGrpSpPr>
                  <p:nvPr/>
                </p:nvGrpSpPr>
                <p:grpSpPr bwMode="auto">
                  <a:xfrm>
                    <a:off x="8576" y="2574"/>
                    <a:ext cx="234" cy="15"/>
                    <a:chOff x="4083" y="4362"/>
                    <a:chExt cx="240" cy="18"/>
                  </a:xfrm>
                </p:grpSpPr>
                <p:sp>
                  <p:nvSpPr>
                    <p:cNvPr id="24604" name="Line 99"/>
                    <p:cNvSpPr>
                      <a:spLocks noChangeShapeType="1"/>
                    </p:cNvSpPr>
                    <p:nvPr/>
                  </p:nvSpPr>
                  <p:spPr bwMode="auto">
                    <a:xfrm>
                      <a:off x="4104" y="4377"/>
                      <a:ext cx="193"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05" name="Freeform 100"/>
                    <p:cNvSpPr>
                      <a:spLocks/>
                    </p:cNvSpPr>
                    <p:nvPr/>
                  </p:nvSpPr>
                  <p:spPr bwMode="auto">
                    <a:xfrm>
                      <a:off x="4299" y="4362"/>
                      <a:ext cx="24" cy="18"/>
                    </a:xfrm>
                    <a:custGeom>
                      <a:avLst/>
                      <a:gdLst>
                        <a:gd name="T0" fmla="*/ 0 w 24"/>
                        <a:gd name="T1" fmla="*/ 18 h 18"/>
                        <a:gd name="T2" fmla="*/ 24 w 24"/>
                        <a:gd name="T3" fmla="*/ 0 h 18"/>
                        <a:gd name="T4" fmla="*/ 0 60000 65536"/>
                        <a:gd name="T5" fmla="*/ 0 60000 65536"/>
                      </a:gdLst>
                      <a:ahLst/>
                      <a:cxnLst>
                        <a:cxn ang="T4">
                          <a:pos x="T0" y="T1"/>
                        </a:cxn>
                        <a:cxn ang="T5">
                          <a:pos x="T2" y="T3"/>
                        </a:cxn>
                      </a:cxnLst>
                      <a:rect l="0" t="0" r="r" b="b"/>
                      <a:pathLst>
                        <a:path w="24" h="18">
                          <a:moveTo>
                            <a:pt x="0" y="18"/>
                          </a:moveTo>
                          <a:cubicBezTo>
                            <a:pt x="0" y="18"/>
                            <a:pt x="12" y="9"/>
                            <a:pt x="24" y="0"/>
                          </a:cubicBez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4606" name="Freeform 101"/>
                    <p:cNvSpPr>
                      <a:spLocks/>
                    </p:cNvSpPr>
                    <p:nvPr/>
                  </p:nvSpPr>
                  <p:spPr bwMode="auto">
                    <a:xfrm flipH="1">
                      <a:off x="4083" y="4362"/>
                      <a:ext cx="24" cy="18"/>
                    </a:xfrm>
                    <a:custGeom>
                      <a:avLst/>
                      <a:gdLst>
                        <a:gd name="T0" fmla="*/ 0 w 24"/>
                        <a:gd name="T1" fmla="*/ 18 h 18"/>
                        <a:gd name="T2" fmla="*/ 24 w 24"/>
                        <a:gd name="T3" fmla="*/ 0 h 18"/>
                        <a:gd name="T4" fmla="*/ 0 60000 65536"/>
                        <a:gd name="T5" fmla="*/ 0 60000 65536"/>
                      </a:gdLst>
                      <a:ahLst/>
                      <a:cxnLst>
                        <a:cxn ang="T4">
                          <a:pos x="T0" y="T1"/>
                        </a:cxn>
                        <a:cxn ang="T5">
                          <a:pos x="T2" y="T3"/>
                        </a:cxn>
                      </a:cxnLst>
                      <a:rect l="0" t="0" r="r" b="b"/>
                      <a:pathLst>
                        <a:path w="24" h="18">
                          <a:moveTo>
                            <a:pt x="0" y="18"/>
                          </a:moveTo>
                          <a:cubicBezTo>
                            <a:pt x="0" y="18"/>
                            <a:pt x="12" y="9"/>
                            <a:pt x="24" y="0"/>
                          </a:cubicBez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grpSp>
          </p:grpSp>
        </p:grpSp>
        <p:sp>
          <p:nvSpPr>
            <p:cNvPr id="24586" name="Text Box 102"/>
            <p:cNvSpPr txBox="1">
              <a:spLocks noChangeArrowheads="1"/>
            </p:cNvSpPr>
            <p:nvPr/>
          </p:nvSpPr>
          <p:spPr bwMode="auto">
            <a:xfrm>
              <a:off x="3147" y="2064"/>
              <a:ext cx="740" cy="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b="1" dirty="0"/>
                <a:t>5% H</a:t>
              </a:r>
              <a:r>
                <a:rPr lang="en-US" altLang="zh-CN" sz="1600" b="1" baseline="-25000" dirty="0"/>
                <a:t>2</a:t>
              </a:r>
              <a:r>
                <a:rPr lang="en-US" altLang="zh-CN" sz="1600" b="1" dirty="0"/>
                <a:t>O</a:t>
              </a:r>
              <a:r>
                <a:rPr lang="en-US" altLang="zh-CN" sz="1600" b="1" baseline="-25000" dirty="0"/>
                <a:t>2</a:t>
              </a:r>
            </a:p>
          </p:txBody>
        </p:sp>
        <p:sp>
          <p:nvSpPr>
            <p:cNvPr id="24587" name="Text Box 103"/>
            <p:cNvSpPr txBox="1">
              <a:spLocks noChangeArrowheads="1"/>
            </p:cNvSpPr>
            <p:nvPr/>
          </p:nvSpPr>
          <p:spPr bwMode="auto">
            <a:xfrm>
              <a:off x="4075" y="-91"/>
              <a:ext cx="829" cy="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b="1" dirty="0"/>
                <a:t>FeCl</a:t>
              </a:r>
              <a:r>
                <a:rPr lang="en-US" altLang="zh-CN" sz="1600" b="1" baseline="-25000" dirty="0"/>
                <a:t>3</a:t>
              </a:r>
              <a:r>
                <a:rPr lang="zh-CN" altLang="en-US" sz="1600" b="1" dirty="0"/>
                <a:t>溶液</a:t>
              </a:r>
            </a:p>
          </p:txBody>
        </p:sp>
        <p:sp>
          <p:nvSpPr>
            <p:cNvPr id="24588" name="Text Box 104"/>
            <p:cNvSpPr txBox="1">
              <a:spLocks noChangeArrowheads="1"/>
            </p:cNvSpPr>
            <p:nvPr/>
          </p:nvSpPr>
          <p:spPr bwMode="auto">
            <a:xfrm>
              <a:off x="2016" y="-88"/>
              <a:ext cx="839" cy="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b="1" dirty="0"/>
                <a:t>MnO</a:t>
              </a:r>
              <a:r>
                <a:rPr lang="en-US" altLang="zh-CN" sz="1600" b="1" baseline="-25000" dirty="0"/>
                <a:t>2</a:t>
              </a:r>
              <a:r>
                <a:rPr lang="zh-CN" altLang="en-US" sz="1600" b="1" dirty="0"/>
                <a:t>粉末</a:t>
              </a:r>
            </a:p>
          </p:txBody>
        </p:sp>
        <p:sp>
          <p:nvSpPr>
            <p:cNvPr id="24589" name="Line 105"/>
            <p:cNvSpPr>
              <a:spLocks noChangeShapeType="1"/>
            </p:cNvSpPr>
            <p:nvPr/>
          </p:nvSpPr>
          <p:spPr bwMode="auto">
            <a:xfrm>
              <a:off x="3120" y="288"/>
              <a:ext cx="336" cy="192"/>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4590" name="Line 106"/>
            <p:cNvSpPr>
              <a:spLocks noChangeShapeType="1"/>
            </p:cNvSpPr>
            <p:nvPr/>
          </p:nvSpPr>
          <p:spPr bwMode="auto">
            <a:xfrm flipH="1">
              <a:off x="4320" y="336"/>
              <a:ext cx="96" cy="192"/>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24581" name="Text Box 107"/>
          <p:cNvSpPr txBox="1">
            <a:spLocks noChangeArrowheads="1"/>
          </p:cNvSpPr>
          <p:nvPr/>
        </p:nvSpPr>
        <p:spPr bwMode="auto">
          <a:xfrm>
            <a:off x="67809" y="512473"/>
            <a:ext cx="1981200" cy="579437"/>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3200" b="1" dirty="0">
                <a:hlinkClick r:id="rId2" action="ppaction://hlinkfile"/>
              </a:rPr>
              <a:t>实验</a:t>
            </a:r>
            <a:r>
              <a:rPr lang="en-US" altLang="zh-CN" sz="3200" b="1" dirty="0">
                <a:hlinkClick r:id="rId2" action="ppaction://hlinkfile"/>
              </a:rPr>
              <a:t>2-6</a:t>
            </a:r>
            <a:endParaRPr lang="en-US" altLang="zh-CN" sz="3200" b="1" dirty="0"/>
          </a:p>
        </p:txBody>
      </p:sp>
      <p:graphicFrame>
        <p:nvGraphicFramePr>
          <p:cNvPr id="108" name="Group 5"/>
          <p:cNvGraphicFramePr>
            <a:graphicFrameLocks noGrp="1"/>
          </p:cNvGraphicFramePr>
          <p:nvPr>
            <p:extLst>
              <p:ext uri="{D42A27DB-BD31-4B8C-83A1-F6EECF244321}">
                <p14:modId xmlns:p14="http://schemas.microsoft.com/office/powerpoint/2010/main" val="1436696843"/>
              </p:ext>
            </p:extLst>
          </p:nvPr>
        </p:nvGraphicFramePr>
        <p:xfrm>
          <a:off x="304800" y="1988840"/>
          <a:ext cx="8534400" cy="4648201"/>
        </p:xfrm>
        <a:graphic>
          <a:graphicData uri="http://schemas.openxmlformats.org/drawingml/2006/table">
            <a:tbl>
              <a:tblPr/>
              <a:tblGrid>
                <a:gridCol w="2071688"/>
                <a:gridCol w="2592387"/>
                <a:gridCol w="3870325"/>
              </a:tblGrid>
              <a:tr h="736600">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Times New Roman" panose="02020603050405020304" pitchFamily="18" charset="0"/>
                        <a:ea typeface="楷体_GB2312" pitchFamily="49" charset="-122"/>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800" b="1" i="0" u="none" strike="noStrike" cap="none" normalizeH="0" baseline="0" smtClean="0">
                          <a:ln>
                            <a:noFill/>
                          </a:ln>
                          <a:solidFill>
                            <a:schemeClr val="tx1"/>
                          </a:solidFill>
                          <a:effectLst/>
                          <a:latin typeface="Times New Roman" panose="02020603050405020304" pitchFamily="18" charset="0"/>
                          <a:ea typeface="楷体_GB2312" pitchFamily="49" charset="-122"/>
                        </a:rPr>
                        <a:t>     </a:t>
                      </a:r>
                      <a:r>
                        <a:rPr kumimoji="0" lang="zh-CN" altLang="en-US" sz="2800" b="1" i="0" u="none" strike="noStrike" cap="none" normalizeH="0" baseline="0" smtClean="0">
                          <a:ln>
                            <a:noFill/>
                          </a:ln>
                          <a:solidFill>
                            <a:schemeClr val="tx1"/>
                          </a:solidFill>
                          <a:effectLst/>
                          <a:latin typeface="Times New Roman" panose="02020603050405020304" pitchFamily="18" charset="0"/>
                          <a:ea typeface="楷体_GB2312" pitchFamily="49" charset="-122"/>
                        </a:rPr>
                        <a:t>现  象</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800" b="1" i="0" u="none" strike="noStrike" cap="none" normalizeH="0" baseline="0" smtClean="0">
                          <a:ln>
                            <a:noFill/>
                          </a:ln>
                          <a:solidFill>
                            <a:schemeClr val="tx1"/>
                          </a:solidFill>
                          <a:effectLst/>
                          <a:latin typeface="Times New Roman" panose="02020603050405020304" pitchFamily="18" charset="0"/>
                          <a:ea typeface="楷体_GB2312" pitchFamily="49" charset="-122"/>
                        </a:rPr>
                        <a:t>       </a:t>
                      </a:r>
                      <a:r>
                        <a:rPr kumimoji="0" lang="zh-CN" altLang="en-US" sz="2800" b="1" i="0" u="none" strike="noStrike" cap="none" normalizeH="0" baseline="0" smtClean="0">
                          <a:ln>
                            <a:noFill/>
                          </a:ln>
                          <a:solidFill>
                            <a:schemeClr val="tx1"/>
                          </a:solidFill>
                          <a:effectLst/>
                          <a:latin typeface="Times New Roman" panose="02020603050405020304" pitchFamily="18" charset="0"/>
                          <a:ea typeface="楷体_GB2312" pitchFamily="49" charset="-122"/>
                        </a:rPr>
                        <a:t>结       论</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1316038">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smtClean="0">
                          <a:ln>
                            <a:noFill/>
                          </a:ln>
                          <a:solidFill>
                            <a:schemeClr val="tx1"/>
                          </a:solidFill>
                          <a:effectLst/>
                          <a:latin typeface="Times New Roman" panose="02020603050405020304" pitchFamily="18" charset="0"/>
                          <a:ea typeface="楷体_GB2312" pitchFamily="49" charset="-122"/>
                        </a:rPr>
                        <a:t>加入</a:t>
                      </a:r>
                      <a:r>
                        <a:rPr kumimoji="0" lang="en-US" altLang="zh-CN" sz="2800" b="1" i="0" u="none" strike="noStrike" cap="none" normalizeH="0" baseline="0" smtClean="0">
                          <a:ln>
                            <a:noFill/>
                          </a:ln>
                          <a:solidFill>
                            <a:schemeClr val="tx1"/>
                          </a:solidFill>
                          <a:effectLst/>
                          <a:latin typeface="Times New Roman" panose="02020603050405020304" pitchFamily="18" charset="0"/>
                          <a:ea typeface="楷体_GB2312" pitchFamily="49" charset="-122"/>
                        </a:rPr>
                        <a:t>MnO</a:t>
                      </a:r>
                      <a:r>
                        <a:rPr kumimoji="0" lang="en-US" altLang="zh-CN" sz="2800" b="1" i="0" u="none" strike="noStrike" cap="none" normalizeH="0" baseline="-25000" smtClean="0">
                          <a:ln>
                            <a:noFill/>
                          </a:ln>
                          <a:solidFill>
                            <a:schemeClr val="tx1"/>
                          </a:solidFill>
                          <a:effectLst/>
                          <a:latin typeface="Times New Roman" panose="02020603050405020304" pitchFamily="18" charset="0"/>
                          <a:ea typeface="楷体_GB2312" pitchFamily="49" charset="-122"/>
                        </a:rPr>
                        <a:t>2</a:t>
                      </a:r>
                      <a:endParaRPr kumimoji="0" lang="en-US" altLang="zh-CN" sz="2800" b="1" i="0" u="none" strike="noStrike" cap="none" normalizeH="0" baseline="0" smtClean="0">
                        <a:ln>
                          <a:noFill/>
                        </a:ln>
                        <a:solidFill>
                          <a:schemeClr val="tx1"/>
                        </a:solidFill>
                        <a:effectLst/>
                        <a:latin typeface="Times New Roman" panose="02020603050405020304" pitchFamily="18" charset="0"/>
                        <a:ea typeface="楷体_GB2312" pitchFamily="49" charset="-122"/>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Times New Roman" panose="02020603050405020304" pitchFamily="18" charset="0"/>
                        <a:ea typeface="楷体_GB2312" pitchFamily="49"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altLang="zh-CN" sz="2800" b="0" i="0" u="none" strike="noStrike" cap="none" normalizeH="0" baseline="0" smtClean="0">
                        <a:ln>
                          <a:noFill/>
                        </a:ln>
                        <a:solidFill>
                          <a:schemeClr val="tx1"/>
                        </a:solidFill>
                        <a:effectLst/>
                        <a:latin typeface="Times New Roman" panose="02020603050405020304" pitchFamily="18" charset="0"/>
                        <a:ea typeface="楷体_GB2312" pitchFamily="49" charset="-122"/>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altLang="zh-CN" sz="2800" b="0" i="0" u="none" strike="noStrike" cap="none" normalizeH="0" baseline="0" smtClean="0">
                        <a:ln>
                          <a:noFill/>
                        </a:ln>
                        <a:solidFill>
                          <a:schemeClr val="tx1"/>
                        </a:solidFill>
                        <a:effectLst/>
                        <a:latin typeface="Times New Roman" panose="02020603050405020304" pitchFamily="18" charset="0"/>
                        <a:ea typeface="楷体_GB2312" pitchFamily="49" charset="-122"/>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1296988">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smtClean="0">
                          <a:ln>
                            <a:noFill/>
                          </a:ln>
                          <a:solidFill>
                            <a:schemeClr val="tx1"/>
                          </a:solidFill>
                          <a:effectLst/>
                          <a:latin typeface="Times New Roman" panose="02020603050405020304" pitchFamily="18" charset="0"/>
                          <a:ea typeface="楷体_GB2312" pitchFamily="49" charset="-122"/>
                        </a:rPr>
                        <a:t>加入</a:t>
                      </a:r>
                      <a:r>
                        <a:rPr kumimoji="0" lang="en-US" altLang="zh-CN" sz="2800" b="1" i="0" u="none" strike="noStrike" cap="none" normalizeH="0" baseline="0" smtClean="0">
                          <a:ln>
                            <a:noFill/>
                          </a:ln>
                          <a:solidFill>
                            <a:schemeClr val="tx1"/>
                          </a:solidFill>
                          <a:effectLst/>
                          <a:latin typeface="Times New Roman" panose="02020603050405020304" pitchFamily="18" charset="0"/>
                          <a:ea typeface="楷体_GB2312" pitchFamily="49" charset="-122"/>
                        </a:rPr>
                        <a:t>FeCl</a:t>
                      </a:r>
                      <a:r>
                        <a:rPr kumimoji="0" lang="en-US" altLang="zh-CN" sz="2800" b="1" i="0" u="none" strike="noStrike" cap="none" normalizeH="0" baseline="-25000" smtClean="0">
                          <a:ln>
                            <a:noFill/>
                          </a:ln>
                          <a:solidFill>
                            <a:schemeClr val="tx1"/>
                          </a:solidFill>
                          <a:effectLst/>
                          <a:latin typeface="Times New Roman" panose="02020603050405020304" pitchFamily="18" charset="0"/>
                          <a:ea typeface="楷体_GB2312" pitchFamily="49" charset="-122"/>
                        </a:rPr>
                        <a:t>3</a:t>
                      </a:r>
                      <a:endParaRPr kumimoji="0" lang="en-US" altLang="zh-CN" sz="2800" b="1" i="0" u="none" strike="noStrike" cap="none" normalizeH="0" baseline="0" smtClean="0">
                        <a:ln>
                          <a:noFill/>
                        </a:ln>
                        <a:solidFill>
                          <a:schemeClr val="tx1"/>
                        </a:solidFill>
                        <a:effectLst/>
                        <a:latin typeface="Times New Roman" panose="02020603050405020304" pitchFamily="18" charset="0"/>
                        <a:ea typeface="楷体_GB2312" pitchFamily="49" charset="-122"/>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Times New Roman" panose="02020603050405020304" pitchFamily="18" charset="0"/>
                        <a:ea typeface="楷体_GB2312" pitchFamily="49"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Times New Roman" panose="02020603050405020304" pitchFamily="18" charset="0"/>
                        <a:ea typeface="楷体_GB2312" pitchFamily="49" charset="-122"/>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1298575">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smtClean="0">
                          <a:ln>
                            <a:noFill/>
                          </a:ln>
                          <a:solidFill>
                            <a:schemeClr val="tx1"/>
                          </a:solidFill>
                          <a:effectLst/>
                          <a:latin typeface="Times New Roman" panose="02020603050405020304" pitchFamily="18" charset="0"/>
                          <a:ea typeface="楷体_GB2312" pitchFamily="49" charset="-122"/>
                        </a:rPr>
                        <a:t>不加其它试剂</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Times New Roman" panose="02020603050405020304" pitchFamily="18" charset="0"/>
                        <a:ea typeface="楷体_GB2312" pitchFamily="49"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Times New Roman" panose="02020603050405020304" pitchFamily="18" charset="0"/>
                        <a:ea typeface="楷体_GB2312" pitchFamily="49" charset="-122"/>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r>
            </a:tbl>
          </a:graphicData>
        </a:graphic>
      </p:graphicFrame>
      <p:sp>
        <p:nvSpPr>
          <p:cNvPr id="109" name="Text Box 27"/>
          <p:cNvSpPr txBox="1">
            <a:spLocks noChangeArrowheads="1"/>
          </p:cNvSpPr>
          <p:nvPr/>
        </p:nvSpPr>
        <p:spPr bwMode="auto">
          <a:xfrm>
            <a:off x="2514600" y="2903240"/>
            <a:ext cx="2233613"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800" b="1">
                <a:latin typeface="Times New Roman" panose="02020603050405020304" pitchFamily="18" charset="0"/>
                <a:ea typeface="楷体_GB2312" pitchFamily="49" charset="-122"/>
              </a:rPr>
              <a:t>立即有大量气泡产生</a:t>
            </a:r>
          </a:p>
        </p:txBody>
      </p:sp>
      <p:grpSp>
        <p:nvGrpSpPr>
          <p:cNvPr id="110" name="Group 28"/>
          <p:cNvGrpSpPr>
            <a:grpSpLocks/>
          </p:cNvGrpSpPr>
          <p:nvPr/>
        </p:nvGrpSpPr>
        <p:grpSpPr bwMode="auto">
          <a:xfrm>
            <a:off x="5156200" y="2827040"/>
            <a:ext cx="3097213" cy="989013"/>
            <a:chOff x="3152" y="1797"/>
            <a:chExt cx="1951" cy="623"/>
          </a:xfrm>
        </p:grpSpPr>
        <p:sp>
          <p:nvSpPr>
            <p:cNvPr id="111" name="Text Box 29"/>
            <p:cNvSpPr txBox="1">
              <a:spLocks noChangeArrowheads="1"/>
            </p:cNvSpPr>
            <p:nvPr/>
          </p:nvSpPr>
          <p:spPr bwMode="auto">
            <a:xfrm>
              <a:off x="3152" y="1929"/>
              <a:ext cx="1951" cy="4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b="1">
                  <a:latin typeface="Times New Roman" panose="02020603050405020304" pitchFamily="18" charset="0"/>
                  <a:ea typeface="楷体_GB2312" pitchFamily="49" charset="-122"/>
                </a:rPr>
                <a:t>2H</a:t>
              </a:r>
              <a:r>
                <a:rPr lang="en-US" altLang="zh-CN" b="1" baseline="-25000">
                  <a:latin typeface="Times New Roman" panose="02020603050405020304" pitchFamily="18" charset="0"/>
                  <a:ea typeface="楷体_GB2312" pitchFamily="49" charset="-122"/>
                </a:rPr>
                <a:t>2</a:t>
              </a:r>
              <a:r>
                <a:rPr lang="en-US" altLang="zh-CN" b="1">
                  <a:latin typeface="Times New Roman" panose="02020603050405020304" pitchFamily="18" charset="0"/>
                  <a:ea typeface="楷体_GB2312" pitchFamily="49" charset="-122"/>
                </a:rPr>
                <a:t>O</a:t>
              </a:r>
              <a:r>
                <a:rPr lang="en-US" altLang="zh-CN" b="1" baseline="-25000">
                  <a:latin typeface="Times New Roman" panose="02020603050405020304" pitchFamily="18" charset="0"/>
                  <a:ea typeface="楷体_GB2312" pitchFamily="49" charset="-122"/>
                </a:rPr>
                <a:t>2</a:t>
              </a:r>
              <a:r>
                <a:rPr lang="en-US" altLang="zh-CN" b="1">
                  <a:latin typeface="Times New Roman" panose="02020603050405020304" pitchFamily="18" charset="0"/>
                  <a:ea typeface="楷体_GB2312" pitchFamily="49" charset="-122"/>
                </a:rPr>
                <a:t>==2H</a:t>
              </a:r>
              <a:r>
                <a:rPr lang="en-US" altLang="zh-CN" b="1" baseline="-25000">
                  <a:latin typeface="Times New Roman" panose="02020603050405020304" pitchFamily="18" charset="0"/>
                  <a:ea typeface="楷体_GB2312" pitchFamily="49" charset="-122"/>
                </a:rPr>
                <a:t>2</a:t>
              </a:r>
              <a:r>
                <a:rPr lang="en-US" altLang="zh-CN" b="1">
                  <a:latin typeface="Times New Roman" panose="02020603050405020304" pitchFamily="18" charset="0"/>
                  <a:ea typeface="楷体_GB2312" pitchFamily="49" charset="-122"/>
                </a:rPr>
                <a:t>O + O</a:t>
              </a:r>
              <a:r>
                <a:rPr lang="en-US" altLang="zh-CN" b="1" baseline="-25000">
                  <a:latin typeface="Times New Roman" panose="02020603050405020304" pitchFamily="18" charset="0"/>
                  <a:ea typeface="楷体_GB2312" pitchFamily="49" charset="-122"/>
                </a:rPr>
                <a:t>2</a:t>
              </a:r>
              <a:r>
                <a:rPr lang="en-US" altLang="zh-CN" b="1">
                  <a:latin typeface="Times New Roman" panose="02020603050405020304" pitchFamily="18" charset="0"/>
                  <a:ea typeface="楷体_GB2312" pitchFamily="49" charset="-122"/>
                </a:rPr>
                <a:t>↑</a:t>
              </a:r>
            </a:p>
            <a:p>
              <a:pPr eaLnBrk="1" hangingPunct="1">
                <a:spcBef>
                  <a:spcPct val="50000"/>
                </a:spcBef>
              </a:pPr>
              <a:r>
                <a:rPr lang="zh-CN" altLang="en-US" b="1">
                  <a:latin typeface="Times New Roman" panose="02020603050405020304" pitchFamily="18" charset="0"/>
                  <a:ea typeface="楷体_GB2312" pitchFamily="49" charset="-122"/>
                </a:rPr>
                <a:t>催化剂</a:t>
              </a:r>
              <a:r>
                <a:rPr lang="en-US" altLang="zh-CN" b="1">
                  <a:latin typeface="Times New Roman" panose="02020603050405020304" pitchFamily="18" charset="0"/>
                  <a:ea typeface="楷体_GB2312" pitchFamily="49" charset="-122"/>
                </a:rPr>
                <a:t>MnO</a:t>
              </a:r>
              <a:r>
                <a:rPr lang="en-US" altLang="zh-CN" b="1" baseline="-25000">
                  <a:latin typeface="Times New Roman" panose="02020603050405020304" pitchFamily="18" charset="0"/>
                  <a:ea typeface="楷体_GB2312" pitchFamily="49" charset="-122"/>
                </a:rPr>
                <a:t>2</a:t>
              </a:r>
              <a:r>
                <a:rPr lang="zh-CN" altLang="en-US" b="1">
                  <a:latin typeface="Times New Roman" panose="02020603050405020304" pitchFamily="18" charset="0"/>
                  <a:ea typeface="楷体_GB2312" pitchFamily="49" charset="-122"/>
                </a:rPr>
                <a:t>能加快反应速率</a:t>
              </a:r>
            </a:p>
          </p:txBody>
        </p:sp>
        <p:sp>
          <p:nvSpPr>
            <p:cNvPr id="112" name="Text Box 30"/>
            <p:cNvSpPr txBox="1">
              <a:spLocks noChangeArrowheads="1"/>
            </p:cNvSpPr>
            <p:nvPr/>
          </p:nvSpPr>
          <p:spPr bwMode="auto">
            <a:xfrm>
              <a:off x="3470" y="1797"/>
              <a:ext cx="544"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sz="1600" b="1">
                  <a:latin typeface="Times New Roman" panose="02020603050405020304" pitchFamily="18" charset="0"/>
                  <a:ea typeface="楷体_GB2312" pitchFamily="49" charset="-122"/>
                </a:rPr>
                <a:t>MnO</a:t>
              </a:r>
              <a:r>
                <a:rPr lang="en-US" altLang="zh-CN" sz="1600" b="1" baseline="-25000">
                  <a:latin typeface="Times New Roman" panose="02020603050405020304" pitchFamily="18" charset="0"/>
                  <a:ea typeface="楷体_GB2312" pitchFamily="49" charset="-122"/>
                </a:rPr>
                <a:t>2</a:t>
              </a:r>
            </a:p>
          </p:txBody>
        </p:sp>
      </p:grpSp>
      <p:sp>
        <p:nvSpPr>
          <p:cNvPr id="113" name="Text Box 31"/>
          <p:cNvSpPr txBox="1">
            <a:spLocks noChangeArrowheads="1"/>
          </p:cNvSpPr>
          <p:nvPr/>
        </p:nvSpPr>
        <p:spPr bwMode="auto">
          <a:xfrm>
            <a:off x="2514600" y="4170065"/>
            <a:ext cx="2233613"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800" b="1">
                <a:latin typeface="Times New Roman" panose="02020603050405020304" pitchFamily="18" charset="0"/>
                <a:ea typeface="楷体_GB2312" pitchFamily="49" charset="-122"/>
              </a:rPr>
              <a:t>立即有大量气泡产生</a:t>
            </a:r>
          </a:p>
        </p:txBody>
      </p:sp>
      <p:grpSp>
        <p:nvGrpSpPr>
          <p:cNvPr id="114" name="Group 32"/>
          <p:cNvGrpSpPr>
            <a:grpSpLocks/>
          </p:cNvGrpSpPr>
          <p:nvPr/>
        </p:nvGrpSpPr>
        <p:grpSpPr bwMode="auto">
          <a:xfrm>
            <a:off x="5229225" y="4097040"/>
            <a:ext cx="3097213" cy="989013"/>
            <a:chOff x="3152" y="1797"/>
            <a:chExt cx="1951" cy="623"/>
          </a:xfrm>
        </p:grpSpPr>
        <p:sp>
          <p:nvSpPr>
            <p:cNvPr id="115" name="Text Box 33"/>
            <p:cNvSpPr txBox="1">
              <a:spLocks noChangeArrowheads="1"/>
            </p:cNvSpPr>
            <p:nvPr/>
          </p:nvSpPr>
          <p:spPr bwMode="auto">
            <a:xfrm>
              <a:off x="3152" y="1929"/>
              <a:ext cx="1951" cy="4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b="1">
                  <a:latin typeface="Times New Roman" panose="02020603050405020304" pitchFamily="18" charset="0"/>
                  <a:ea typeface="楷体_GB2312" pitchFamily="49" charset="-122"/>
                </a:rPr>
                <a:t>2H</a:t>
              </a:r>
              <a:r>
                <a:rPr lang="en-US" altLang="zh-CN" b="1" baseline="-25000">
                  <a:latin typeface="Times New Roman" panose="02020603050405020304" pitchFamily="18" charset="0"/>
                  <a:ea typeface="楷体_GB2312" pitchFamily="49" charset="-122"/>
                </a:rPr>
                <a:t>2</a:t>
              </a:r>
              <a:r>
                <a:rPr lang="en-US" altLang="zh-CN" b="1">
                  <a:latin typeface="Times New Roman" panose="02020603050405020304" pitchFamily="18" charset="0"/>
                  <a:ea typeface="楷体_GB2312" pitchFamily="49" charset="-122"/>
                </a:rPr>
                <a:t>O</a:t>
              </a:r>
              <a:r>
                <a:rPr lang="en-US" altLang="zh-CN" b="1" baseline="-25000">
                  <a:latin typeface="Times New Roman" panose="02020603050405020304" pitchFamily="18" charset="0"/>
                  <a:ea typeface="楷体_GB2312" pitchFamily="49" charset="-122"/>
                </a:rPr>
                <a:t>2</a:t>
              </a:r>
              <a:r>
                <a:rPr lang="en-US" altLang="zh-CN" b="1">
                  <a:latin typeface="Times New Roman" panose="02020603050405020304" pitchFamily="18" charset="0"/>
                  <a:ea typeface="楷体_GB2312" pitchFamily="49" charset="-122"/>
                </a:rPr>
                <a:t>==2H</a:t>
              </a:r>
              <a:r>
                <a:rPr lang="en-US" altLang="zh-CN" b="1" baseline="-25000">
                  <a:latin typeface="Times New Roman" panose="02020603050405020304" pitchFamily="18" charset="0"/>
                  <a:ea typeface="楷体_GB2312" pitchFamily="49" charset="-122"/>
                </a:rPr>
                <a:t>2</a:t>
              </a:r>
              <a:r>
                <a:rPr lang="en-US" altLang="zh-CN" b="1">
                  <a:latin typeface="Times New Roman" panose="02020603050405020304" pitchFamily="18" charset="0"/>
                  <a:ea typeface="楷体_GB2312" pitchFamily="49" charset="-122"/>
                </a:rPr>
                <a:t>O + O</a:t>
              </a:r>
              <a:r>
                <a:rPr lang="en-US" altLang="zh-CN" b="1" baseline="-25000">
                  <a:latin typeface="Times New Roman" panose="02020603050405020304" pitchFamily="18" charset="0"/>
                  <a:ea typeface="楷体_GB2312" pitchFamily="49" charset="-122"/>
                </a:rPr>
                <a:t>2</a:t>
              </a:r>
              <a:r>
                <a:rPr lang="en-US" altLang="zh-CN" b="1">
                  <a:latin typeface="Times New Roman" panose="02020603050405020304" pitchFamily="18" charset="0"/>
                  <a:ea typeface="楷体_GB2312" pitchFamily="49" charset="-122"/>
                </a:rPr>
                <a:t>↑</a:t>
              </a:r>
            </a:p>
            <a:p>
              <a:pPr eaLnBrk="1" hangingPunct="1">
                <a:spcBef>
                  <a:spcPct val="50000"/>
                </a:spcBef>
              </a:pPr>
              <a:r>
                <a:rPr lang="zh-CN" altLang="en-US" b="1">
                  <a:latin typeface="Times New Roman" panose="02020603050405020304" pitchFamily="18" charset="0"/>
                  <a:ea typeface="楷体_GB2312" pitchFamily="49" charset="-122"/>
                </a:rPr>
                <a:t>催化剂</a:t>
              </a:r>
              <a:r>
                <a:rPr lang="en-US" altLang="zh-CN" b="1">
                  <a:latin typeface="Times New Roman" panose="02020603050405020304" pitchFamily="18" charset="0"/>
                  <a:ea typeface="楷体_GB2312" pitchFamily="49" charset="-122"/>
                </a:rPr>
                <a:t>FeCl</a:t>
              </a:r>
              <a:r>
                <a:rPr lang="en-US" altLang="zh-CN" b="1" baseline="-25000">
                  <a:latin typeface="Times New Roman" panose="02020603050405020304" pitchFamily="18" charset="0"/>
                  <a:ea typeface="楷体_GB2312" pitchFamily="49" charset="-122"/>
                </a:rPr>
                <a:t>3</a:t>
              </a:r>
              <a:r>
                <a:rPr lang="zh-CN" altLang="en-US" b="1">
                  <a:latin typeface="Times New Roman" panose="02020603050405020304" pitchFamily="18" charset="0"/>
                  <a:ea typeface="楷体_GB2312" pitchFamily="49" charset="-122"/>
                </a:rPr>
                <a:t>能加快反应速率</a:t>
              </a:r>
            </a:p>
          </p:txBody>
        </p:sp>
        <p:sp>
          <p:nvSpPr>
            <p:cNvPr id="116" name="Text Box 34"/>
            <p:cNvSpPr txBox="1">
              <a:spLocks noChangeArrowheads="1"/>
            </p:cNvSpPr>
            <p:nvPr/>
          </p:nvSpPr>
          <p:spPr bwMode="auto">
            <a:xfrm>
              <a:off x="3470" y="1797"/>
              <a:ext cx="544"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sz="1600" b="1">
                  <a:latin typeface="Times New Roman" panose="02020603050405020304" pitchFamily="18" charset="0"/>
                  <a:ea typeface="楷体_GB2312" pitchFamily="49" charset="-122"/>
                </a:rPr>
                <a:t>FeCl</a:t>
              </a:r>
              <a:r>
                <a:rPr lang="en-US" altLang="zh-CN" sz="1600" b="1" baseline="-25000">
                  <a:latin typeface="Times New Roman" panose="02020603050405020304" pitchFamily="18" charset="0"/>
                  <a:ea typeface="楷体_GB2312" pitchFamily="49" charset="-122"/>
                </a:rPr>
                <a:t>3</a:t>
              </a:r>
            </a:p>
          </p:txBody>
        </p:sp>
      </p:grpSp>
      <p:sp>
        <p:nvSpPr>
          <p:cNvPr id="117" name="Text Box 35"/>
          <p:cNvSpPr txBox="1">
            <a:spLocks noChangeArrowheads="1"/>
          </p:cNvSpPr>
          <p:nvPr/>
        </p:nvSpPr>
        <p:spPr bwMode="auto">
          <a:xfrm>
            <a:off x="2590800" y="5462290"/>
            <a:ext cx="2233613"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800" b="1">
                <a:latin typeface="Times New Roman" panose="02020603050405020304" pitchFamily="18" charset="0"/>
                <a:ea typeface="楷体_GB2312" pitchFamily="49" charset="-122"/>
              </a:rPr>
              <a:t>溶液中有少量气泡出现</a:t>
            </a:r>
          </a:p>
        </p:txBody>
      </p:sp>
      <p:sp>
        <p:nvSpPr>
          <p:cNvPr id="118" name="Text Box 36"/>
          <p:cNvSpPr txBox="1">
            <a:spLocks noChangeArrowheads="1"/>
          </p:cNvSpPr>
          <p:nvPr/>
        </p:nvSpPr>
        <p:spPr bwMode="auto">
          <a:xfrm>
            <a:off x="5229225" y="5538490"/>
            <a:ext cx="3167063"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800" b="1">
                <a:latin typeface="Times New Roman" panose="02020603050405020304" pitchFamily="18" charset="0"/>
                <a:ea typeface="楷体_GB2312" pitchFamily="49" charset="-122"/>
              </a:rPr>
              <a:t>不用催化剂，化学反应速率很小</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 grpId="0" autoUpdateAnimBg="0"/>
      <p:bldP spid="113" grpId="0" autoUpdateAnimBg="0"/>
      <p:bldP spid="118"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675" name="Group 3"/>
          <p:cNvGraphicFramePr>
            <a:graphicFrameLocks noGrp="1"/>
          </p:cNvGraphicFramePr>
          <p:nvPr>
            <p:extLst>
              <p:ext uri="{D42A27DB-BD31-4B8C-83A1-F6EECF244321}">
                <p14:modId xmlns:p14="http://schemas.microsoft.com/office/powerpoint/2010/main" val="1500016619"/>
              </p:ext>
            </p:extLst>
          </p:nvPr>
        </p:nvGraphicFramePr>
        <p:xfrm>
          <a:off x="788988" y="1229435"/>
          <a:ext cx="7239000" cy="4110206"/>
        </p:xfrm>
        <a:graphic>
          <a:graphicData uri="http://schemas.openxmlformats.org/drawingml/2006/table">
            <a:tbl>
              <a:tblPr/>
              <a:tblGrid>
                <a:gridCol w="2209800"/>
                <a:gridCol w="2595563"/>
                <a:gridCol w="2433637"/>
              </a:tblGrid>
              <a:tr h="774628">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33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rPr>
                        <a:t>盐  酸</a:t>
                      </a:r>
                    </a:p>
                  </a:txBody>
                  <a:tcPr marT="45716" marB="4571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33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现  象</a:t>
                      </a:r>
                    </a:p>
                  </a:txBody>
                  <a:tcPr marT="45716" marB="4571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33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结  论</a:t>
                      </a:r>
                    </a:p>
                  </a:txBody>
                  <a:tcPr marT="45716" marB="4571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1439730">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37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rPr>
                        <a:t>0.1mol/L</a:t>
                      </a:r>
                      <a:r>
                        <a:rPr kumimoji="0" lang="zh-CN" altLang="en-US" sz="37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rPr>
                        <a:t>的</a:t>
                      </a:r>
                      <a:r>
                        <a:rPr kumimoji="0" lang="en-US" altLang="zh-CN" sz="3700" b="1" i="0" u="none" strike="noStrike" cap="none" normalizeH="0" baseline="0" dirty="0" err="1" smtClean="0">
                          <a:ln>
                            <a:noFill/>
                          </a:ln>
                          <a:solidFill>
                            <a:schemeClr val="tx1"/>
                          </a:solidFill>
                          <a:effectLst/>
                          <a:latin typeface="Arial" panose="020B0604020202020204" pitchFamily="34" charset="0"/>
                          <a:ea typeface="宋体" panose="02010600030101010101" pitchFamily="2" charset="-122"/>
                        </a:rPr>
                        <a:t>HCl</a:t>
                      </a:r>
                      <a:endParaRPr kumimoji="0" lang="en-US" altLang="zh-CN" sz="37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T="45716" marB="4571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6" marB="4571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6" marB="4571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1895680">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50000"/>
                        </a:spcBef>
                        <a:spcAft>
                          <a:spcPct val="0"/>
                        </a:spcAft>
                        <a:buClrTx/>
                        <a:buSzTx/>
                        <a:buFontTx/>
                        <a:buNone/>
                        <a:tabLst/>
                      </a:pPr>
                      <a:r>
                        <a:rPr kumimoji="0" lang="en-US" altLang="zh-CN" sz="37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rPr>
                        <a:t>0.5mol/L</a:t>
                      </a:r>
                      <a:r>
                        <a:rPr kumimoji="0" lang="zh-CN" altLang="en-US" sz="37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rPr>
                        <a:t>的</a:t>
                      </a:r>
                      <a:r>
                        <a:rPr kumimoji="0" lang="en-US" altLang="zh-CN" sz="3700" b="1" i="0" u="none" strike="noStrike" cap="none" normalizeH="0" baseline="0" dirty="0" err="1" smtClean="0">
                          <a:ln>
                            <a:noFill/>
                          </a:ln>
                          <a:solidFill>
                            <a:schemeClr val="tx1"/>
                          </a:solidFill>
                          <a:effectLst/>
                          <a:latin typeface="Arial" panose="020B0604020202020204" pitchFamily="34" charset="0"/>
                          <a:ea typeface="宋体" panose="02010600030101010101" pitchFamily="2" charset="-122"/>
                        </a:rPr>
                        <a:t>HCl</a:t>
                      </a:r>
                      <a:endParaRPr kumimoji="0" lang="en-US" altLang="zh-CN" sz="37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altLang="zh-CN" sz="37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T="45716" marB="4571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18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T="45716" marB="4571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8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T="45716" marB="4571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r>
            </a:tbl>
          </a:graphicData>
        </a:graphic>
      </p:graphicFrame>
      <p:sp>
        <p:nvSpPr>
          <p:cNvPr id="27669" name="Rectangle 21"/>
          <p:cNvSpPr>
            <a:spLocks noChangeArrowheads="1"/>
          </p:cNvSpPr>
          <p:nvPr/>
        </p:nvSpPr>
        <p:spPr bwMode="auto">
          <a:xfrm>
            <a:off x="2024903" y="260648"/>
            <a:ext cx="3517776"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800" b="1" dirty="0" smtClean="0">
                <a:cs typeface="Arial" panose="020B0604020202020204" pitchFamily="34" charset="0"/>
              </a:rPr>
              <a:t>镁条</a:t>
            </a:r>
            <a:r>
              <a:rPr lang="zh-CN" altLang="en-US" sz="2800" b="1" dirty="0" smtClean="0">
                <a:cs typeface="Arial" panose="020B0604020202020204" pitchFamily="34" charset="0"/>
                <a:hlinkClick r:id="rId2" action="ppaction://hlinkfile"/>
              </a:rPr>
              <a:t>和</a:t>
            </a:r>
            <a:r>
              <a:rPr lang="zh-CN" altLang="en-US" sz="2800" b="1" dirty="0" smtClean="0">
                <a:cs typeface="Arial" panose="020B0604020202020204" pitchFamily="34" charset="0"/>
              </a:rPr>
              <a:t>盐酸的反应</a:t>
            </a:r>
            <a:endParaRPr lang="en-US" altLang="en-US" sz="2800" b="1" dirty="0">
              <a:cs typeface="Arial" panose="020B0604020202020204" pitchFamily="34" charset="0"/>
            </a:endParaRPr>
          </a:p>
        </p:txBody>
      </p:sp>
      <p:sp>
        <p:nvSpPr>
          <p:cNvPr id="28694" name="Text Box 22"/>
          <p:cNvSpPr txBox="1">
            <a:spLocks noChangeArrowheads="1"/>
          </p:cNvSpPr>
          <p:nvPr/>
        </p:nvSpPr>
        <p:spPr bwMode="auto">
          <a:xfrm>
            <a:off x="3428256" y="3650060"/>
            <a:ext cx="1981200" cy="1160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2800" b="1" dirty="0"/>
              <a:t>产生气泡</a:t>
            </a:r>
          </a:p>
          <a:p>
            <a:pPr algn="ctr" eaLnBrk="1" hangingPunct="1">
              <a:spcBef>
                <a:spcPct val="50000"/>
              </a:spcBef>
            </a:pPr>
            <a:r>
              <a:rPr lang="zh-CN" altLang="en-US" sz="2800" b="1" dirty="0"/>
              <a:t>速度快</a:t>
            </a:r>
          </a:p>
        </p:txBody>
      </p:sp>
      <p:sp>
        <p:nvSpPr>
          <p:cNvPr id="28695" name="Text Box 23"/>
          <p:cNvSpPr txBox="1">
            <a:spLocks noChangeArrowheads="1"/>
          </p:cNvSpPr>
          <p:nvPr/>
        </p:nvSpPr>
        <p:spPr bwMode="auto">
          <a:xfrm>
            <a:off x="3275856" y="2216964"/>
            <a:ext cx="2133600" cy="1160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2800" b="1" dirty="0"/>
              <a:t>产生气泡</a:t>
            </a:r>
          </a:p>
          <a:p>
            <a:pPr algn="ctr" eaLnBrk="1" hangingPunct="1">
              <a:spcBef>
                <a:spcPct val="50000"/>
              </a:spcBef>
            </a:pPr>
            <a:r>
              <a:rPr lang="zh-CN" altLang="en-US" sz="2800" b="1" dirty="0"/>
              <a:t>速度慢</a:t>
            </a:r>
          </a:p>
        </p:txBody>
      </p:sp>
      <p:sp>
        <p:nvSpPr>
          <p:cNvPr id="28696" name="Text Box 24"/>
          <p:cNvSpPr txBox="1">
            <a:spLocks noChangeArrowheads="1"/>
          </p:cNvSpPr>
          <p:nvPr/>
        </p:nvSpPr>
        <p:spPr bwMode="auto">
          <a:xfrm>
            <a:off x="5753100" y="3650060"/>
            <a:ext cx="2057400" cy="1160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2800" b="1" dirty="0">
                <a:latin typeface="Times New Roman" panose="02020603050405020304" pitchFamily="18" charset="0"/>
              </a:rPr>
              <a:t>浓度大</a:t>
            </a:r>
          </a:p>
          <a:p>
            <a:pPr algn="ctr" eaLnBrk="1" hangingPunct="1">
              <a:spcBef>
                <a:spcPct val="50000"/>
              </a:spcBef>
            </a:pPr>
            <a:r>
              <a:rPr lang="zh-CN" altLang="en-US" sz="2800" b="1" dirty="0">
                <a:latin typeface="Times New Roman" panose="02020603050405020304" pitchFamily="18" charset="0"/>
              </a:rPr>
              <a:t>反应速率快</a:t>
            </a:r>
            <a:r>
              <a:rPr lang="zh-CN" altLang="en-US" dirty="0"/>
              <a:t> </a:t>
            </a:r>
          </a:p>
        </p:txBody>
      </p:sp>
      <p:sp>
        <p:nvSpPr>
          <p:cNvPr id="28697" name="Text Box 25"/>
          <p:cNvSpPr txBox="1">
            <a:spLocks noChangeArrowheads="1"/>
          </p:cNvSpPr>
          <p:nvPr/>
        </p:nvSpPr>
        <p:spPr bwMode="auto">
          <a:xfrm>
            <a:off x="5638800" y="2141185"/>
            <a:ext cx="2286000" cy="1160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2800" b="1" dirty="0">
                <a:latin typeface="Times New Roman" panose="02020603050405020304" pitchFamily="18" charset="0"/>
              </a:rPr>
              <a:t>浓度小</a:t>
            </a:r>
          </a:p>
          <a:p>
            <a:pPr algn="ctr" eaLnBrk="1" hangingPunct="1">
              <a:spcBef>
                <a:spcPct val="50000"/>
              </a:spcBef>
            </a:pPr>
            <a:r>
              <a:rPr lang="zh-CN" altLang="en-US" sz="2800" b="1" dirty="0">
                <a:latin typeface="Times New Roman" panose="02020603050405020304" pitchFamily="18" charset="0"/>
              </a:rPr>
              <a:t>反应速率慢</a:t>
            </a:r>
            <a:endParaRPr lang="zh-CN" altLang="en-US" sz="2800" dirty="0"/>
          </a:p>
        </p:txBody>
      </p:sp>
    </p:spTree>
    <p:extLst>
      <p:ext uri="{BB962C8B-B14F-4D97-AF65-F5344CB8AC3E}">
        <p14:creationId xmlns:p14="http://schemas.microsoft.com/office/powerpoint/2010/main" val="3706133251"/>
      </p:ext>
    </p:extLst>
  </p:cSld>
  <p:clrMapOvr>
    <a:masterClrMapping/>
  </p:clrMapOvr>
  <p:transition>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869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869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869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869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94" grpId="0" autoUpdateAnimBg="0"/>
      <p:bldP spid="28695" grpId="0" autoUpdateAnimBg="0"/>
      <p:bldP spid="28696" grpId="0" autoUpdateAnimBg="0"/>
      <p:bldP spid="28697"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2"/>
          <p:cNvSpPr txBox="1">
            <a:spLocks noChangeArrowheads="1"/>
          </p:cNvSpPr>
          <p:nvPr/>
        </p:nvSpPr>
        <p:spPr bwMode="auto">
          <a:xfrm>
            <a:off x="250825" y="549275"/>
            <a:ext cx="7620000" cy="7620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4400" b="1">
                <a:ea typeface="黑体" panose="02010609060101010101" pitchFamily="49" charset="-122"/>
              </a:rPr>
              <a:t>二、影响化学反应速率的因素</a:t>
            </a:r>
          </a:p>
        </p:txBody>
      </p:sp>
      <p:sp>
        <p:nvSpPr>
          <p:cNvPr id="29699" name="Text Box 3"/>
          <p:cNvSpPr txBox="1">
            <a:spLocks noChangeArrowheads="1"/>
          </p:cNvSpPr>
          <p:nvPr/>
        </p:nvSpPr>
        <p:spPr bwMode="auto">
          <a:xfrm>
            <a:off x="838200" y="2209800"/>
            <a:ext cx="25781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4000" dirty="0">
                <a:latin typeface="黑体" panose="02010609060101010101" pitchFamily="49" charset="-122"/>
                <a:ea typeface="黑体" panose="02010609060101010101" pitchFamily="49" charset="-122"/>
              </a:rPr>
              <a:t>浓   度：</a:t>
            </a:r>
            <a:endParaRPr lang="zh-CN" altLang="en-US" dirty="0">
              <a:latin typeface="黑体" panose="02010609060101010101" pitchFamily="49" charset="-122"/>
              <a:ea typeface="黑体" panose="02010609060101010101" pitchFamily="49" charset="-122"/>
            </a:endParaRPr>
          </a:p>
        </p:txBody>
      </p:sp>
      <p:sp>
        <p:nvSpPr>
          <p:cNvPr id="29700" name="Text Box 4"/>
          <p:cNvSpPr txBox="1">
            <a:spLocks noChangeArrowheads="1"/>
          </p:cNvSpPr>
          <p:nvPr/>
        </p:nvSpPr>
        <p:spPr bwMode="auto">
          <a:xfrm>
            <a:off x="842963" y="3429000"/>
            <a:ext cx="2662237"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4000">
                <a:latin typeface="黑体" panose="02010609060101010101" pitchFamily="49" charset="-122"/>
                <a:ea typeface="黑体" panose="02010609060101010101" pitchFamily="49" charset="-122"/>
              </a:rPr>
              <a:t>温   度：</a:t>
            </a:r>
            <a:endParaRPr lang="zh-CN" altLang="en-US">
              <a:latin typeface="黑体" panose="02010609060101010101" pitchFamily="49" charset="-122"/>
              <a:ea typeface="黑体" panose="02010609060101010101" pitchFamily="49" charset="-122"/>
            </a:endParaRPr>
          </a:p>
        </p:txBody>
      </p:sp>
      <p:sp>
        <p:nvSpPr>
          <p:cNvPr id="29701" name="Text Box 5"/>
          <p:cNvSpPr txBox="1">
            <a:spLocks noChangeArrowheads="1"/>
          </p:cNvSpPr>
          <p:nvPr/>
        </p:nvSpPr>
        <p:spPr bwMode="auto">
          <a:xfrm>
            <a:off x="762000" y="4495800"/>
            <a:ext cx="2725738"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4000">
                <a:latin typeface="Times New Roman" panose="02020603050405020304" pitchFamily="18" charset="0"/>
                <a:ea typeface="黑体" panose="02010609060101010101" pitchFamily="49" charset="-122"/>
              </a:rPr>
              <a:t>催 化 剂：</a:t>
            </a:r>
            <a:endParaRPr lang="zh-CN" altLang="en-US" sz="3600">
              <a:ea typeface="黑体" panose="02010609060101010101" pitchFamily="49" charset="-122"/>
            </a:endParaRPr>
          </a:p>
        </p:txBody>
      </p:sp>
      <p:sp>
        <p:nvSpPr>
          <p:cNvPr id="29702" name="Text Box 6"/>
          <p:cNvSpPr txBox="1">
            <a:spLocks noChangeArrowheads="1"/>
          </p:cNvSpPr>
          <p:nvPr/>
        </p:nvSpPr>
        <p:spPr bwMode="auto">
          <a:xfrm>
            <a:off x="3276600" y="2209800"/>
            <a:ext cx="47244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3600" b="1">
                <a:latin typeface="黑体" panose="02010609060101010101" pitchFamily="49" charset="-122"/>
                <a:ea typeface="黑体" panose="02010609060101010101" pitchFamily="49" charset="-122"/>
              </a:rPr>
              <a:t>浓度大，反应速率快</a:t>
            </a:r>
            <a:r>
              <a:rPr lang="zh-CN" altLang="en-US">
                <a:latin typeface="黑体" panose="02010609060101010101" pitchFamily="49" charset="-122"/>
                <a:ea typeface="黑体" panose="02010609060101010101" pitchFamily="49" charset="-122"/>
              </a:rPr>
              <a:t> </a:t>
            </a:r>
          </a:p>
        </p:txBody>
      </p:sp>
      <p:sp>
        <p:nvSpPr>
          <p:cNvPr id="29703" name="Text Box 7"/>
          <p:cNvSpPr txBox="1">
            <a:spLocks noChangeArrowheads="1"/>
          </p:cNvSpPr>
          <p:nvPr/>
        </p:nvSpPr>
        <p:spPr bwMode="auto">
          <a:xfrm>
            <a:off x="3124200" y="3429000"/>
            <a:ext cx="49530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3600" b="1">
                <a:latin typeface="黑体" panose="02010609060101010101" pitchFamily="49" charset="-122"/>
                <a:ea typeface="黑体" panose="02010609060101010101" pitchFamily="49" charset="-122"/>
              </a:rPr>
              <a:t>温度高，反应速率快</a:t>
            </a:r>
          </a:p>
        </p:txBody>
      </p:sp>
      <p:sp>
        <p:nvSpPr>
          <p:cNvPr id="29704" name="Text Box 8"/>
          <p:cNvSpPr txBox="1">
            <a:spLocks noChangeArrowheads="1"/>
          </p:cNvSpPr>
          <p:nvPr/>
        </p:nvSpPr>
        <p:spPr bwMode="auto">
          <a:xfrm>
            <a:off x="3059113" y="4581525"/>
            <a:ext cx="57912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3600" b="1">
                <a:latin typeface="黑体" panose="02010609060101010101" pitchFamily="49" charset="-122"/>
                <a:ea typeface="黑体" panose="02010609060101010101" pitchFamily="49" charset="-122"/>
              </a:rPr>
              <a:t>催化剂一般加快反应速率</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69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970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9700"/>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9703"/>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9701"/>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970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autoUpdateAnimBg="0"/>
      <p:bldP spid="29700" grpId="0" autoUpdateAnimBg="0"/>
      <p:bldP spid="29701" grpId="0" autoUpdateAnimBg="0"/>
      <p:bldP spid="29702" grpId="0" autoUpdateAnimBg="0"/>
      <p:bldP spid="29703" grpId="0" autoUpdateAnimBg="0"/>
      <p:bldP spid="29704"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2"/>
          <p:cNvSpPr txBox="1">
            <a:spLocks noChangeArrowheads="1"/>
          </p:cNvSpPr>
          <p:nvPr/>
        </p:nvSpPr>
        <p:spPr bwMode="auto">
          <a:xfrm>
            <a:off x="381000" y="561975"/>
            <a:ext cx="84582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3600" b="1">
                <a:latin typeface="Times New Roman" panose="02020603050405020304" pitchFamily="18" charset="0"/>
                <a:ea typeface="黑体" panose="02010609060101010101" pitchFamily="49" charset="-122"/>
              </a:rPr>
              <a:t>影响化学反应速率的外界因素除了浓度、温度、催化剂外，还有没有其他的因素？</a:t>
            </a:r>
            <a:endParaRPr lang="zh-CN" altLang="en-US">
              <a:latin typeface="Times New Roman" panose="02020603050405020304" pitchFamily="18" charset="0"/>
              <a:ea typeface="黑体" panose="02010609060101010101" pitchFamily="49" charset="-122"/>
            </a:endParaRPr>
          </a:p>
        </p:txBody>
      </p:sp>
      <p:sp>
        <p:nvSpPr>
          <p:cNvPr id="30723" name="Text Box 3"/>
          <p:cNvSpPr txBox="1">
            <a:spLocks noChangeArrowheads="1"/>
          </p:cNvSpPr>
          <p:nvPr/>
        </p:nvSpPr>
        <p:spPr bwMode="auto">
          <a:xfrm>
            <a:off x="381000" y="2178050"/>
            <a:ext cx="64008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sz="3600" b="1">
                <a:latin typeface="Times New Roman" panose="02020603050405020304" pitchFamily="18" charset="0"/>
                <a:cs typeface="Times New Roman" panose="02020603050405020304" pitchFamily="18" charset="0"/>
              </a:rPr>
              <a:t>1</a:t>
            </a:r>
            <a:r>
              <a:rPr lang="zh-CN" altLang="en-US" sz="3600" b="1">
                <a:latin typeface="Times New Roman" panose="02020603050405020304" pitchFamily="18" charset="0"/>
              </a:rPr>
              <a:t>、烧柴煮饭，先将木柴劈小。</a:t>
            </a:r>
            <a:endParaRPr lang="zh-CN" altLang="en-US" sz="3600">
              <a:latin typeface="Times New Roman" panose="02020603050405020304" pitchFamily="18" charset="0"/>
              <a:cs typeface="Times New Roman" panose="02020603050405020304" pitchFamily="18" charset="0"/>
            </a:endParaRPr>
          </a:p>
        </p:txBody>
      </p:sp>
      <p:sp>
        <p:nvSpPr>
          <p:cNvPr id="30724" name="Text Box 4"/>
          <p:cNvSpPr txBox="1">
            <a:spLocks noChangeArrowheads="1"/>
          </p:cNvSpPr>
          <p:nvPr/>
        </p:nvSpPr>
        <p:spPr bwMode="auto">
          <a:xfrm>
            <a:off x="457200" y="4114800"/>
            <a:ext cx="79248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sz="3600" b="1">
                <a:latin typeface="Times New Roman" panose="02020603050405020304" pitchFamily="18" charset="0"/>
                <a:cs typeface="Times New Roman" panose="02020603050405020304" pitchFamily="18" charset="0"/>
              </a:rPr>
              <a:t>2</a:t>
            </a:r>
            <a:r>
              <a:rPr lang="zh-CN" altLang="en-US" sz="3600" b="1">
                <a:latin typeface="Times New Roman" panose="02020603050405020304" pitchFamily="18" charset="0"/>
              </a:rPr>
              <a:t>、工业合成氨，通常在</a:t>
            </a:r>
            <a:r>
              <a:rPr lang="en-US" altLang="zh-CN" sz="3600" b="1">
                <a:latin typeface="Times New Roman" panose="02020603050405020304" pitchFamily="18" charset="0"/>
                <a:cs typeface="Times New Roman" panose="02020603050405020304" pitchFamily="18" charset="0"/>
              </a:rPr>
              <a:t>2×10</a:t>
            </a:r>
            <a:r>
              <a:rPr lang="en-US" altLang="zh-CN" sz="3600" b="1" baseline="30000">
                <a:latin typeface="Times New Roman" panose="02020603050405020304" pitchFamily="18" charset="0"/>
                <a:cs typeface="Times New Roman" panose="02020603050405020304" pitchFamily="18" charset="0"/>
              </a:rPr>
              <a:t>7</a:t>
            </a:r>
            <a:r>
              <a:rPr lang="en-US" altLang="zh-CN" sz="3600" b="1">
                <a:latin typeface="Times New Roman" panose="02020603050405020304" pitchFamily="18" charset="0"/>
                <a:cs typeface="Times New Roman" panose="02020603050405020304" pitchFamily="18" charset="0"/>
              </a:rPr>
              <a:t> ~ 5×10</a:t>
            </a:r>
            <a:r>
              <a:rPr lang="en-US" altLang="zh-CN" sz="3600" b="1" baseline="30000">
                <a:latin typeface="Times New Roman" panose="02020603050405020304" pitchFamily="18" charset="0"/>
                <a:cs typeface="Times New Roman" panose="02020603050405020304" pitchFamily="18" charset="0"/>
              </a:rPr>
              <a:t>7</a:t>
            </a:r>
            <a:r>
              <a:rPr lang="en-US" altLang="zh-CN" sz="3600" b="1">
                <a:latin typeface="Times New Roman" panose="02020603050405020304" pitchFamily="18" charset="0"/>
                <a:cs typeface="Times New Roman" panose="02020603050405020304" pitchFamily="18" charset="0"/>
              </a:rPr>
              <a:t> Pa</a:t>
            </a:r>
            <a:r>
              <a:rPr lang="zh-CN" altLang="en-US" sz="3600" b="1">
                <a:latin typeface="Times New Roman" panose="02020603050405020304" pitchFamily="18" charset="0"/>
              </a:rPr>
              <a:t>的压强下进行</a:t>
            </a:r>
            <a:r>
              <a:rPr lang="zh-CN" altLang="en-US" sz="3200">
                <a:latin typeface="Times New Roman" panose="02020603050405020304" pitchFamily="18" charset="0"/>
              </a:rPr>
              <a:t>。</a:t>
            </a:r>
            <a:endParaRPr lang="zh-CN" altLang="en-US" sz="3200">
              <a:latin typeface="Times New Roman" panose="02020603050405020304" pitchFamily="18" charset="0"/>
              <a:cs typeface="Times New Roman" panose="02020603050405020304" pitchFamily="18" charset="0"/>
            </a:endParaRPr>
          </a:p>
        </p:txBody>
      </p:sp>
      <p:sp>
        <p:nvSpPr>
          <p:cNvPr id="30725" name="Text Box 5"/>
          <p:cNvSpPr txBox="1">
            <a:spLocks noChangeArrowheads="1"/>
          </p:cNvSpPr>
          <p:nvPr/>
        </p:nvSpPr>
        <p:spPr bwMode="auto">
          <a:xfrm>
            <a:off x="1219200" y="3200400"/>
            <a:ext cx="3581400" cy="588963"/>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3200" b="1">
                <a:ea typeface="黑体" panose="02010609060101010101" pitchFamily="49" charset="-122"/>
              </a:rPr>
              <a:t>反应物的表面积</a:t>
            </a:r>
          </a:p>
        </p:txBody>
      </p:sp>
      <p:sp>
        <p:nvSpPr>
          <p:cNvPr id="30726" name="Text Box 6"/>
          <p:cNvSpPr txBox="1">
            <a:spLocks noChangeArrowheads="1"/>
          </p:cNvSpPr>
          <p:nvPr/>
        </p:nvSpPr>
        <p:spPr bwMode="auto">
          <a:xfrm>
            <a:off x="1676400" y="5638800"/>
            <a:ext cx="1828800" cy="57943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3200" b="1">
                <a:ea typeface="黑体" panose="02010609060101010101" pitchFamily="49" charset="-122"/>
              </a:rPr>
              <a:t>压强</a:t>
            </a: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0723"/>
                                        </p:tgtEl>
                                        <p:attrNameLst>
                                          <p:attrName>style.visibility</p:attrName>
                                        </p:attrNameLst>
                                      </p:cBhvr>
                                      <p:to>
                                        <p:strVal val="visible"/>
                                      </p:to>
                                    </p:set>
                                    <p:animEffect transition="in" filter="dissolve">
                                      <p:cBhvr>
                                        <p:cTn id="7" dur="500"/>
                                        <p:tgtEl>
                                          <p:spTgt spid="3072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0724"/>
                                        </p:tgtEl>
                                        <p:attrNameLst>
                                          <p:attrName>style.visibility</p:attrName>
                                        </p:attrNameLst>
                                      </p:cBhvr>
                                      <p:to>
                                        <p:strVal val="visible"/>
                                      </p:to>
                                    </p:set>
                                    <p:animEffect transition="in" filter="checkerboard(across)">
                                      <p:cBhvr>
                                        <p:cTn id="12" dur="500"/>
                                        <p:tgtEl>
                                          <p:spTgt spid="3072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0725"/>
                                        </p:tgtEl>
                                        <p:attrNameLst>
                                          <p:attrName>style.visibility</p:attrName>
                                        </p:attrNameLst>
                                      </p:cBhvr>
                                      <p:to>
                                        <p:strVal val="visible"/>
                                      </p:to>
                                    </p:set>
                                    <p:animEffect transition="in" filter="checkerboard(across)">
                                      <p:cBhvr>
                                        <p:cTn id="17" dur="500"/>
                                        <p:tgtEl>
                                          <p:spTgt spid="3072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0726"/>
                                        </p:tgtEl>
                                        <p:attrNameLst>
                                          <p:attrName>style.visibility</p:attrName>
                                        </p:attrNameLst>
                                      </p:cBhvr>
                                      <p:to>
                                        <p:strVal val="visible"/>
                                      </p:to>
                                    </p:set>
                                    <p:animEffect transition="in" filter="dissolve">
                                      <p:cBhvr>
                                        <p:cTn id="22" dur="500"/>
                                        <p:tgtEl>
                                          <p:spTgt spid="307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autoUpdateAnimBg="0"/>
      <p:bldP spid="30724" grpId="0" autoUpdateAnimBg="0"/>
      <p:bldP spid="30725" grpId="0" animBg="1" autoUpdateAnimBg="0"/>
      <p:bldP spid="30726" grpId="0" animBg="1"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2"/>
          <p:cNvSpPr txBox="1">
            <a:spLocks noChangeArrowheads="1"/>
          </p:cNvSpPr>
          <p:nvPr/>
        </p:nvSpPr>
        <p:spPr bwMode="auto">
          <a:xfrm>
            <a:off x="468313" y="404813"/>
            <a:ext cx="7620000" cy="7620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4400" b="1">
                <a:ea typeface="黑体" panose="02010609060101010101" pitchFamily="49" charset="-122"/>
              </a:rPr>
              <a:t>二、影响化学反应速率的因素</a:t>
            </a:r>
          </a:p>
        </p:txBody>
      </p:sp>
      <p:sp>
        <p:nvSpPr>
          <p:cNvPr id="31747" name="Text Box 3"/>
          <p:cNvSpPr txBox="1">
            <a:spLocks noChangeArrowheads="1"/>
          </p:cNvSpPr>
          <p:nvPr/>
        </p:nvSpPr>
        <p:spPr bwMode="auto">
          <a:xfrm>
            <a:off x="381000" y="3810000"/>
            <a:ext cx="36576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4000" b="1">
                <a:ea typeface="黑体" panose="02010609060101010101" pitchFamily="49" charset="-122"/>
              </a:rPr>
              <a:t>固体的表面积</a:t>
            </a:r>
          </a:p>
        </p:txBody>
      </p:sp>
      <p:sp>
        <p:nvSpPr>
          <p:cNvPr id="31748" name="Text Box 4"/>
          <p:cNvSpPr txBox="1">
            <a:spLocks noChangeArrowheads="1"/>
          </p:cNvSpPr>
          <p:nvPr/>
        </p:nvSpPr>
        <p:spPr bwMode="auto">
          <a:xfrm>
            <a:off x="250825" y="4581525"/>
            <a:ext cx="1981200" cy="7016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4000" b="1">
                <a:ea typeface="黑体" panose="02010609060101010101" pitchFamily="49" charset="-122"/>
              </a:rPr>
              <a:t>压强</a:t>
            </a:r>
          </a:p>
        </p:txBody>
      </p:sp>
      <p:sp>
        <p:nvSpPr>
          <p:cNvPr id="31749" name="Text Box 5"/>
          <p:cNvSpPr txBox="1">
            <a:spLocks noChangeArrowheads="1"/>
          </p:cNvSpPr>
          <p:nvPr/>
        </p:nvSpPr>
        <p:spPr bwMode="auto">
          <a:xfrm>
            <a:off x="381000" y="5394325"/>
            <a:ext cx="41148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4000" b="1">
                <a:ea typeface="黑体" panose="02010609060101010101" pitchFamily="49" charset="-122"/>
              </a:rPr>
              <a:t>反应物的状态等</a:t>
            </a:r>
          </a:p>
        </p:txBody>
      </p:sp>
      <p:sp>
        <p:nvSpPr>
          <p:cNvPr id="30726" name="Text Box 6"/>
          <p:cNvSpPr txBox="1">
            <a:spLocks noChangeArrowheads="1"/>
          </p:cNvSpPr>
          <p:nvPr/>
        </p:nvSpPr>
        <p:spPr bwMode="auto">
          <a:xfrm>
            <a:off x="533400" y="1431925"/>
            <a:ext cx="25781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4000">
                <a:latin typeface="黑体" panose="02010609060101010101" pitchFamily="49" charset="-122"/>
                <a:ea typeface="黑体" panose="02010609060101010101" pitchFamily="49" charset="-122"/>
              </a:rPr>
              <a:t>浓   度：</a:t>
            </a:r>
            <a:endParaRPr lang="zh-CN" altLang="en-US">
              <a:latin typeface="黑体" panose="02010609060101010101" pitchFamily="49" charset="-122"/>
              <a:ea typeface="黑体" panose="02010609060101010101" pitchFamily="49" charset="-122"/>
            </a:endParaRPr>
          </a:p>
        </p:txBody>
      </p:sp>
      <p:sp>
        <p:nvSpPr>
          <p:cNvPr id="30727" name="Text Box 7"/>
          <p:cNvSpPr txBox="1">
            <a:spLocks noChangeArrowheads="1"/>
          </p:cNvSpPr>
          <p:nvPr/>
        </p:nvSpPr>
        <p:spPr bwMode="auto">
          <a:xfrm>
            <a:off x="538163" y="2209800"/>
            <a:ext cx="2662237"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4000">
                <a:latin typeface="黑体" panose="02010609060101010101" pitchFamily="49" charset="-122"/>
                <a:ea typeface="黑体" panose="02010609060101010101" pitchFamily="49" charset="-122"/>
              </a:rPr>
              <a:t>温   度：</a:t>
            </a:r>
            <a:endParaRPr lang="zh-CN" altLang="en-US">
              <a:latin typeface="黑体" panose="02010609060101010101" pitchFamily="49" charset="-122"/>
              <a:ea typeface="黑体" panose="02010609060101010101" pitchFamily="49" charset="-122"/>
            </a:endParaRPr>
          </a:p>
        </p:txBody>
      </p:sp>
      <p:sp>
        <p:nvSpPr>
          <p:cNvPr id="30728" name="Text Box 8"/>
          <p:cNvSpPr txBox="1">
            <a:spLocks noChangeArrowheads="1"/>
          </p:cNvSpPr>
          <p:nvPr/>
        </p:nvSpPr>
        <p:spPr bwMode="auto">
          <a:xfrm>
            <a:off x="457200" y="3048000"/>
            <a:ext cx="2725738"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4000">
                <a:latin typeface="Times New Roman" panose="02020603050405020304" pitchFamily="18" charset="0"/>
                <a:ea typeface="黑体" panose="02010609060101010101" pitchFamily="49" charset="-122"/>
              </a:rPr>
              <a:t>催 化 剂：</a:t>
            </a:r>
            <a:endParaRPr lang="zh-CN" altLang="en-US" sz="3600">
              <a:ea typeface="黑体" panose="02010609060101010101" pitchFamily="49" charset="-122"/>
            </a:endParaRPr>
          </a:p>
        </p:txBody>
      </p:sp>
      <p:sp>
        <p:nvSpPr>
          <p:cNvPr id="30729" name="Text Box 9"/>
          <p:cNvSpPr txBox="1">
            <a:spLocks noChangeArrowheads="1"/>
          </p:cNvSpPr>
          <p:nvPr/>
        </p:nvSpPr>
        <p:spPr bwMode="auto">
          <a:xfrm>
            <a:off x="2667000" y="1492250"/>
            <a:ext cx="47244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3600" b="1">
                <a:latin typeface="黑体" panose="02010609060101010101" pitchFamily="49" charset="-122"/>
                <a:ea typeface="黑体" panose="02010609060101010101" pitchFamily="49" charset="-122"/>
              </a:rPr>
              <a:t>浓度大，反应速率快</a:t>
            </a:r>
            <a:r>
              <a:rPr lang="zh-CN" altLang="en-US">
                <a:latin typeface="黑体" panose="02010609060101010101" pitchFamily="49" charset="-122"/>
                <a:ea typeface="黑体" panose="02010609060101010101" pitchFamily="49" charset="-122"/>
              </a:rPr>
              <a:t> </a:t>
            </a:r>
          </a:p>
        </p:txBody>
      </p:sp>
      <p:sp>
        <p:nvSpPr>
          <p:cNvPr id="30730" name="Text Box 10"/>
          <p:cNvSpPr txBox="1">
            <a:spLocks noChangeArrowheads="1"/>
          </p:cNvSpPr>
          <p:nvPr/>
        </p:nvSpPr>
        <p:spPr bwMode="auto">
          <a:xfrm>
            <a:off x="2514600" y="2209800"/>
            <a:ext cx="49530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3600" b="1">
                <a:latin typeface="黑体" panose="02010609060101010101" pitchFamily="49" charset="-122"/>
                <a:ea typeface="黑体" panose="02010609060101010101" pitchFamily="49" charset="-122"/>
              </a:rPr>
              <a:t>温度高，反应速率快</a:t>
            </a:r>
          </a:p>
        </p:txBody>
      </p:sp>
      <p:sp>
        <p:nvSpPr>
          <p:cNvPr id="30731" name="Text Box 11"/>
          <p:cNvSpPr txBox="1">
            <a:spLocks noChangeArrowheads="1"/>
          </p:cNvSpPr>
          <p:nvPr/>
        </p:nvSpPr>
        <p:spPr bwMode="auto">
          <a:xfrm>
            <a:off x="2514600" y="3016250"/>
            <a:ext cx="57912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3600" b="1">
                <a:latin typeface="黑体" panose="02010609060101010101" pitchFamily="49" charset="-122"/>
                <a:ea typeface="黑体" panose="02010609060101010101" pitchFamily="49" charset="-122"/>
              </a:rPr>
              <a:t>催化剂一般加快反应速率</a:t>
            </a:r>
          </a:p>
        </p:txBody>
      </p:sp>
    </p:spTree>
  </p:cSld>
  <p:clrMapOvr>
    <a:masterClrMapping/>
  </p:clrMapOvr>
  <p:transition>
    <p:blinds/>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1747"/>
                                        </p:tgtEl>
                                        <p:attrNameLst>
                                          <p:attrName>style.visibility</p:attrName>
                                        </p:attrNameLst>
                                      </p:cBhvr>
                                      <p:to>
                                        <p:strVal val="visible"/>
                                      </p:to>
                                    </p:set>
                                    <p:anim calcmode="lin" valueType="num">
                                      <p:cBhvr additive="base">
                                        <p:cTn id="7" dur="500" fill="hold"/>
                                        <p:tgtEl>
                                          <p:spTgt spid="31747"/>
                                        </p:tgtEl>
                                        <p:attrNameLst>
                                          <p:attrName>ppt_x</p:attrName>
                                        </p:attrNameLst>
                                      </p:cBhvr>
                                      <p:tavLst>
                                        <p:tav tm="0">
                                          <p:val>
                                            <p:strVal val="0-#ppt_w/2"/>
                                          </p:val>
                                        </p:tav>
                                        <p:tav tm="100000">
                                          <p:val>
                                            <p:strVal val="#ppt_x"/>
                                          </p:val>
                                        </p:tav>
                                      </p:tavLst>
                                    </p:anim>
                                    <p:anim calcmode="lin" valueType="num">
                                      <p:cBhvr additive="base">
                                        <p:cTn id="8" dur="500" fill="hold"/>
                                        <p:tgtEl>
                                          <p:spTgt spid="31747"/>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1748"/>
                                        </p:tgtEl>
                                        <p:attrNameLst>
                                          <p:attrName>style.visibility</p:attrName>
                                        </p:attrNameLst>
                                      </p:cBhvr>
                                      <p:to>
                                        <p:strVal val="visible"/>
                                      </p:to>
                                    </p:set>
                                    <p:anim calcmode="lin" valueType="num">
                                      <p:cBhvr additive="base">
                                        <p:cTn id="13" dur="500" fill="hold"/>
                                        <p:tgtEl>
                                          <p:spTgt spid="31748"/>
                                        </p:tgtEl>
                                        <p:attrNameLst>
                                          <p:attrName>ppt_x</p:attrName>
                                        </p:attrNameLst>
                                      </p:cBhvr>
                                      <p:tavLst>
                                        <p:tav tm="0">
                                          <p:val>
                                            <p:strVal val="0-#ppt_w/2"/>
                                          </p:val>
                                        </p:tav>
                                        <p:tav tm="100000">
                                          <p:val>
                                            <p:strVal val="#ppt_x"/>
                                          </p:val>
                                        </p:tav>
                                      </p:tavLst>
                                    </p:anim>
                                    <p:anim calcmode="lin" valueType="num">
                                      <p:cBhvr additive="base">
                                        <p:cTn id="14" dur="500" fill="hold"/>
                                        <p:tgtEl>
                                          <p:spTgt spid="31748"/>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1749"/>
                                        </p:tgtEl>
                                        <p:attrNameLst>
                                          <p:attrName>style.visibility</p:attrName>
                                        </p:attrNameLst>
                                      </p:cBhvr>
                                      <p:to>
                                        <p:strVal val="visible"/>
                                      </p:to>
                                    </p:set>
                                    <p:anim calcmode="lin" valueType="num">
                                      <p:cBhvr additive="base">
                                        <p:cTn id="19" dur="500" fill="hold"/>
                                        <p:tgtEl>
                                          <p:spTgt spid="31749"/>
                                        </p:tgtEl>
                                        <p:attrNameLst>
                                          <p:attrName>ppt_x</p:attrName>
                                        </p:attrNameLst>
                                      </p:cBhvr>
                                      <p:tavLst>
                                        <p:tav tm="0">
                                          <p:val>
                                            <p:strVal val="0-#ppt_w/2"/>
                                          </p:val>
                                        </p:tav>
                                        <p:tav tm="100000">
                                          <p:val>
                                            <p:strVal val="#ppt_x"/>
                                          </p:val>
                                        </p:tav>
                                      </p:tavLst>
                                    </p:anim>
                                    <p:anim calcmode="lin" valueType="num">
                                      <p:cBhvr additive="base">
                                        <p:cTn id="20" dur="500" fill="hold"/>
                                        <p:tgtEl>
                                          <p:spTgt spid="317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autoUpdateAnimBg="0"/>
      <p:bldP spid="31748" grpId="0" animBg="1" autoUpdateAnimBg="0"/>
      <p:bldP spid="31749"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Box 2"/>
          <p:cNvSpPr txBox="1">
            <a:spLocks noChangeArrowheads="1"/>
          </p:cNvSpPr>
          <p:nvPr/>
        </p:nvSpPr>
        <p:spPr bwMode="auto">
          <a:xfrm>
            <a:off x="152400" y="1143000"/>
            <a:ext cx="8991600" cy="1073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15000"/>
              </a:lnSpc>
              <a:spcBef>
                <a:spcPct val="50000"/>
              </a:spcBef>
            </a:pPr>
            <a:r>
              <a:rPr kumimoji="1" lang="en-US" altLang="zh-CN" sz="2800" b="1">
                <a:latin typeface="黑体" panose="02010609060101010101" pitchFamily="49" charset="-122"/>
                <a:ea typeface="黑体" panose="02010609060101010101" pitchFamily="49" charset="-122"/>
              </a:rPr>
              <a:t>1</a:t>
            </a:r>
            <a:r>
              <a:rPr kumimoji="1" lang="zh-CN" altLang="en-US" sz="2800" b="1">
                <a:latin typeface="黑体" panose="02010609060101010101" pitchFamily="49" charset="-122"/>
                <a:ea typeface="黑体" panose="02010609060101010101" pitchFamily="49" charset="-122"/>
              </a:rPr>
              <a:t>、请预计大理石（ </a:t>
            </a:r>
            <a:r>
              <a:rPr kumimoji="1" lang="en-US" altLang="zh-CN" sz="2800" b="1">
                <a:latin typeface="黑体" panose="02010609060101010101" pitchFamily="49" charset="-122"/>
                <a:ea typeface="黑体" panose="02010609060101010101" pitchFamily="49" charset="-122"/>
              </a:rPr>
              <a:t>CaCO</a:t>
            </a:r>
            <a:r>
              <a:rPr kumimoji="1" lang="en-US" altLang="zh-CN" sz="2800" b="1" baseline="-25000">
                <a:latin typeface="黑体" panose="02010609060101010101" pitchFamily="49" charset="-122"/>
                <a:ea typeface="黑体" panose="02010609060101010101" pitchFamily="49" charset="-122"/>
              </a:rPr>
              <a:t>3</a:t>
            </a:r>
            <a:r>
              <a:rPr kumimoji="1" lang="en-US" altLang="zh-CN" sz="2800" b="1">
                <a:latin typeface="黑体" panose="02010609060101010101" pitchFamily="49" charset="-122"/>
                <a:ea typeface="黑体" panose="02010609060101010101" pitchFamily="49" charset="-122"/>
              </a:rPr>
              <a:t> </a:t>
            </a:r>
            <a:r>
              <a:rPr kumimoji="1" lang="zh-CN" altLang="en-US" sz="2800" b="1">
                <a:latin typeface="黑体" panose="02010609060101010101" pitchFamily="49" charset="-122"/>
                <a:ea typeface="黑体" panose="02010609060101010101" pitchFamily="49" charset="-122"/>
              </a:rPr>
              <a:t>）分别与</a:t>
            </a:r>
            <a:r>
              <a:rPr kumimoji="1" lang="en-US" altLang="zh-CN" sz="2800" b="1">
                <a:latin typeface="黑体" panose="02010609060101010101" pitchFamily="49" charset="-122"/>
                <a:ea typeface="黑体" panose="02010609060101010101" pitchFamily="49" charset="-122"/>
              </a:rPr>
              <a:t>0.1mol/L</a:t>
            </a:r>
            <a:r>
              <a:rPr kumimoji="1" lang="zh-CN" altLang="en-US" sz="2800" b="1">
                <a:latin typeface="黑体" panose="02010609060101010101" pitchFamily="49" charset="-122"/>
                <a:ea typeface="黑体" panose="02010609060101010101" pitchFamily="49" charset="-122"/>
              </a:rPr>
              <a:t>和</a:t>
            </a:r>
            <a:r>
              <a:rPr kumimoji="1" lang="en-US" altLang="zh-CN" sz="2800" b="1">
                <a:latin typeface="黑体" panose="02010609060101010101" pitchFamily="49" charset="-122"/>
                <a:ea typeface="黑体" panose="02010609060101010101" pitchFamily="49" charset="-122"/>
              </a:rPr>
              <a:t>1mol/L</a:t>
            </a:r>
            <a:r>
              <a:rPr kumimoji="1" lang="zh-CN" altLang="en-US" sz="2800" b="1">
                <a:latin typeface="黑体" panose="02010609060101010101" pitchFamily="49" charset="-122"/>
                <a:ea typeface="黑体" panose="02010609060101010101" pitchFamily="49" charset="-122"/>
              </a:rPr>
              <a:t>的盐酸反应的快慢。你能得出什么结论吗？</a:t>
            </a:r>
          </a:p>
        </p:txBody>
      </p:sp>
      <p:sp>
        <p:nvSpPr>
          <p:cNvPr id="31747" name="Text Box 3"/>
          <p:cNvSpPr txBox="1">
            <a:spLocks noChangeArrowheads="1"/>
          </p:cNvSpPr>
          <p:nvPr/>
        </p:nvSpPr>
        <p:spPr bwMode="auto">
          <a:xfrm>
            <a:off x="228600" y="2852738"/>
            <a:ext cx="8915400" cy="1073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15000"/>
              </a:lnSpc>
              <a:spcBef>
                <a:spcPct val="50000"/>
              </a:spcBef>
            </a:pPr>
            <a:r>
              <a:rPr kumimoji="1" lang="en-US" altLang="zh-CN" sz="2800" b="1">
                <a:latin typeface="黑体" panose="02010609060101010101" pitchFamily="49" charset="-122"/>
                <a:ea typeface="黑体" panose="02010609060101010101" pitchFamily="49" charset="-122"/>
              </a:rPr>
              <a:t>2</a:t>
            </a:r>
            <a:r>
              <a:rPr kumimoji="1" lang="zh-CN" altLang="en-US" sz="2800" b="1">
                <a:latin typeface="黑体" panose="02010609060101010101" pitchFamily="49" charset="-122"/>
                <a:ea typeface="黑体" panose="02010609060101010101" pitchFamily="49" charset="-122"/>
              </a:rPr>
              <a:t>、块状</a:t>
            </a:r>
            <a:r>
              <a:rPr kumimoji="1" lang="en-US" altLang="zh-CN" sz="2800" b="1">
                <a:latin typeface="黑体" panose="02010609060101010101" pitchFamily="49" charset="-122"/>
                <a:ea typeface="黑体" panose="02010609060101010101" pitchFamily="49" charset="-122"/>
              </a:rPr>
              <a:t>CaCO</a:t>
            </a:r>
            <a:r>
              <a:rPr kumimoji="1" lang="en-US" altLang="zh-CN" sz="2800" b="1" baseline="-25000">
                <a:latin typeface="黑体" panose="02010609060101010101" pitchFamily="49" charset="-122"/>
                <a:ea typeface="黑体" panose="02010609060101010101" pitchFamily="49" charset="-122"/>
              </a:rPr>
              <a:t>3</a:t>
            </a:r>
            <a:r>
              <a:rPr kumimoji="1" lang="zh-CN" altLang="en-US" sz="2800" b="1">
                <a:latin typeface="黑体" panose="02010609060101010101" pitchFamily="49" charset="-122"/>
                <a:ea typeface="黑体" panose="02010609060101010101" pitchFamily="49" charset="-122"/>
              </a:rPr>
              <a:t>、粉末状</a:t>
            </a:r>
            <a:r>
              <a:rPr kumimoji="1" lang="en-US" altLang="zh-CN" sz="2800" b="1">
                <a:latin typeface="黑体" panose="02010609060101010101" pitchFamily="49" charset="-122"/>
                <a:ea typeface="黑体" panose="02010609060101010101" pitchFamily="49" charset="-122"/>
              </a:rPr>
              <a:t>CaCO</a:t>
            </a:r>
            <a:r>
              <a:rPr kumimoji="1" lang="en-US" altLang="zh-CN" sz="2800" b="1" baseline="-25000">
                <a:latin typeface="黑体" panose="02010609060101010101" pitchFamily="49" charset="-122"/>
                <a:ea typeface="黑体" panose="02010609060101010101" pitchFamily="49" charset="-122"/>
              </a:rPr>
              <a:t>3</a:t>
            </a:r>
            <a:r>
              <a:rPr kumimoji="1" lang="zh-CN" altLang="en-US" sz="2800" b="1">
                <a:latin typeface="黑体" panose="02010609060101010101" pitchFamily="49" charset="-122"/>
                <a:ea typeface="黑体" panose="02010609060101010101" pitchFamily="49" charset="-122"/>
              </a:rPr>
              <a:t>与</a:t>
            </a:r>
            <a:r>
              <a:rPr kumimoji="1" lang="en-US" altLang="zh-CN" sz="2800" b="1">
                <a:latin typeface="黑体" panose="02010609060101010101" pitchFamily="49" charset="-122"/>
                <a:ea typeface="黑体" panose="02010609060101010101" pitchFamily="49" charset="-122"/>
              </a:rPr>
              <a:t>0.1 mol/L</a:t>
            </a:r>
            <a:r>
              <a:rPr kumimoji="1" lang="zh-CN" altLang="en-US" sz="2800" b="1">
                <a:latin typeface="黑体" panose="02010609060101010101" pitchFamily="49" charset="-122"/>
                <a:ea typeface="黑体" panose="02010609060101010101" pitchFamily="49" charset="-122"/>
              </a:rPr>
              <a:t>的盐酸反应谁快谁慢？为什么？</a:t>
            </a:r>
          </a:p>
        </p:txBody>
      </p:sp>
      <p:sp>
        <p:nvSpPr>
          <p:cNvPr id="31748" name="Text Box 4"/>
          <p:cNvSpPr txBox="1">
            <a:spLocks noChangeArrowheads="1"/>
          </p:cNvSpPr>
          <p:nvPr/>
        </p:nvSpPr>
        <p:spPr bwMode="auto">
          <a:xfrm>
            <a:off x="152400" y="4495800"/>
            <a:ext cx="8534400" cy="1117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20000"/>
              </a:lnSpc>
              <a:spcBef>
                <a:spcPct val="50000"/>
              </a:spcBef>
            </a:pPr>
            <a:r>
              <a:rPr kumimoji="1" lang="en-US" altLang="zh-CN" sz="2800" b="1">
                <a:latin typeface="黑体" panose="02010609060101010101" pitchFamily="49" charset="-122"/>
                <a:ea typeface="黑体" panose="02010609060101010101" pitchFamily="49" charset="-122"/>
              </a:rPr>
              <a:t>3</a:t>
            </a:r>
            <a:r>
              <a:rPr kumimoji="1" lang="zh-CN" altLang="en-US" sz="2800" b="1">
                <a:latin typeface="黑体" panose="02010609060101010101" pitchFamily="49" charset="-122"/>
                <a:ea typeface="黑体" panose="02010609060101010101" pitchFamily="49" charset="-122"/>
              </a:rPr>
              <a:t>、实验室进行化学反应 时，常常把一些固体物质溶于水配成溶液再进行反应。为什么？</a:t>
            </a:r>
          </a:p>
        </p:txBody>
      </p:sp>
      <p:sp>
        <p:nvSpPr>
          <p:cNvPr id="32773" name="Text Box 5"/>
          <p:cNvSpPr txBox="1">
            <a:spLocks noChangeArrowheads="1"/>
          </p:cNvSpPr>
          <p:nvPr/>
        </p:nvSpPr>
        <p:spPr bwMode="auto">
          <a:xfrm>
            <a:off x="152400" y="2286000"/>
            <a:ext cx="7086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kumimoji="1" lang="zh-CN" altLang="en-US" sz="2400" b="1">
                <a:latin typeface="楷体_GB2312" pitchFamily="49" charset="-122"/>
                <a:ea typeface="楷体_GB2312" pitchFamily="49" charset="-122"/>
              </a:rPr>
              <a:t>增大浓度反应速率加快，减小浓度反应速率减慢。</a:t>
            </a:r>
          </a:p>
        </p:txBody>
      </p:sp>
      <p:sp>
        <p:nvSpPr>
          <p:cNvPr id="32774" name="Text Box 6"/>
          <p:cNvSpPr txBox="1">
            <a:spLocks noChangeArrowheads="1"/>
          </p:cNvSpPr>
          <p:nvPr/>
        </p:nvSpPr>
        <p:spPr bwMode="auto">
          <a:xfrm>
            <a:off x="152400" y="4038600"/>
            <a:ext cx="7467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kumimoji="1" lang="zh-CN" altLang="en-US" sz="2400" b="1">
                <a:latin typeface="楷体_GB2312" pitchFamily="49" charset="-122"/>
                <a:ea typeface="楷体_GB2312" pitchFamily="49" charset="-122"/>
              </a:rPr>
              <a:t>增大固体表面积可以加快反应速率（接触充分）</a:t>
            </a:r>
          </a:p>
        </p:txBody>
      </p:sp>
      <p:sp>
        <p:nvSpPr>
          <p:cNvPr id="32775" name="Text Box 7"/>
          <p:cNvSpPr txBox="1">
            <a:spLocks noChangeArrowheads="1"/>
          </p:cNvSpPr>
          <p:nvPr/>
        </p:nvSpPr>
        <p:spPr bwMode="auto">
          <a:xfrm>
            <a:off x="152400" y="5715000"/>
            <a:ext cx="4343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kumimoji="1" lang="zh-CN" altLang="en-US" sz="2400" b="1">
                <a:latin typeface="楷体_GB2312" pitchFamily="49" charset="-122"/>
                <a:ea typeface="楷体_GB2312" pitchFamily="49" charset="-122"/>
              </a:rPr>
              <a:t>离子反应速率快，瞬间完成。</a:t>
            </a:r>
          </a:p>
        </p:txBody>
      </p:sp>
      <p:sp>
        <p:nvSpPr>
          <p:cNvPr id="32776" name="Text Box 8"/>
          <p:cNvSpPr txBox="1">
            <a:spLocks noChangeArrowheads="1"/>
          </p:cNvSpPr>
          <p:nvPr/>
        </p:nvSpPr>
        <p:spPr bwMode="auto">
          <a:xfrm>
            <a:off x="4114800" y="5715000"/>
            <a:ext cx="4495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kumimoji="1" lang="zh-CN" altLang="en-US" sz="2400" b="1">
                <a:latin typeface="楷体_GB2312" pitchFamily="49" charset="-122"/>
                <a:ea typeface="楷体_GB2312" pitchFamily="49" charset="-122"/>
              </a:rPr>
              <a:t>没有旧键断裂，只有新键形成。</a:t>
            </a:r>
          </a:p>
        </p:txBody>
      </p:sp>
      <p:sp>
        <p:nvSpPr>
          <p:cNvPr id="32777" name="Text Box 9"/>
          <p:cNvSpPr txBox="1">
            <a:spLocks noChangeArrowheads="1"/>
          </p:cNvSpPr>
          <p:nvPr/>
        </p:nvSpPr>
        <p:spPr bwMode="auto">
          <a:xfrm>
            <a:off x="6948488" y="2276475"/>
            <a:ext cx="1981200" cy="52863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spcBef>
                <a:spcPct val="50000"/>
              </a:spcBef>
            </a:pPr>
            <a:r>
              <a:rPr kumimoji="1" lang="zh-CN" altLang="en-US" sz="2800" b="1">
                <a:latin typeface="楷体_GB2312" pitchFamily="49" charset="-122"/>
                <a:ea typeface="楷体_GB2312" pitchFamily="49" charset="-122"/>
              </a:rPr>
              <a:t>浓度的影响</a:t>
            </a:r>
          </a:p>
        </p:txBody>
      </p:sp>
      <p:sp>
        <p:nvSpPr>
          <p:cNvPr id="32778" name="Text Box 10"/>
          <p:cNvSpPr txBox="1">
            <a:spLocks noChangeArrowheads="1"/>
          </p:cNvSpPr>
          <p:nvPr/>
        </p:nvSpPr>
        <p:spPr bwMode="auto">
          <a:xfrm>
            <a:off x="7019925" y="4005263"/>
            <a:ext cx="1828800" cy="466725"/>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spcBef>
                <a:spcPct val="50000"/>
              </a:spcBef>
            </a:pPr>
            <a:r>
              <a:rPr kumimoji="1" lang="zh-CN" altLang="en-US" sz="2400" b="1">
                <a:latin typeface="楷体_GB2312" pitchFamily="49" charset="-122"/>
                <a:ea typeface="楷体_GB2312" pitchFamily="49" charset="-122"/>
              </a:rPr>
              <a:t>固体表面积</a:t>
            </a:r>
          </a:p>
        </p:txBody>
      </p:sp>
      <p:sp>
        <p:nvSpPr>
          <p:cNvPr id="31755" name="Text Box 11"/>
          <p:cNvSpPr txBox="1">
            <a:spLocks noChangeArrowheads="1"/>
          </p:cNvSpPr>
          <p:nvPr/>
        </p:nvSpPr>
        <p:spPr bwMode="auto">
          <a:xfrm>
            <a:off x="2916238" y="333375"/>
            <a:ext cx="2667000" cy="669925"/>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3600" b="1">
                <a:ea typeface="楷体_GB2312" pitchFamily="49" charset="-122"/>
              </a:rPr>
              <a:t>思考与交流</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6" fill="hold" grpId="0" nodeType="clickEffect">
                                  <p:stCondLst>
                                    <p:cond delay="0"/>
                                  </p:stCondLst>
                                  <p:childTnLst>
                                    <p:set>
                                      <p:cBhvr>
                                        <p:cTn id="6" dur="1" fill="hold">
                                          <p:stCondLst>
                                            <p:cond delay="0"/>
                                          </p:stCondLst>
                                        </p:cTn>
                                        <p:tgtEl>
                                          <p:spTgt spid="32773"/>
                                        </p:tgtEl>
                                        <p:attrNameLst>
                                          <p:attrName>style.visibility</p:attrName>
                                        </p:attrNameLst>
                                      </p:cBhvr>
                                      <p:to>
                                        <p:strVal val="visible"/>
                                      </p:to>
                                    </p:set>
                                    <p:animEffect transition="in" filter="strips(downRight)">
                                      <p:cBhvr>
                                        <p:cTn id="7" dur="500"/>
                                        <p:tgtEl>
                                          <p:spTgt spid="3277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2774"/>
                                        </p:tgtEl>
                                        <p:attrNameLst>
                                          <p:attrName>style.visibility</p:attrName>
                                        </p:attrNameLst>
                                      </p:cBhvr>
                                      <p:to>
                                        <p:strVal val="visible"/>
                                      </p:to>
                                    </p:set>
                                    <p:animEffect transition="in" filter="wipe(left)">
                                      <p:cBhvr>
                                        <p:cTn id="12" dur="500"/>
                                        <p:tgtEl>
                                          <p:spTgt spid="3277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2775"/>
                                        </p:tgtEl>
                                        <p:attrNameLst>
                                          <p:attrName>style.visibility</p:attrName>
                                        </p:attrNameLst>
                                      </p:cBhvr>
                                      <p:to>
                                        <p:strVal val="visible"/>
                                      </p:to>
                                    </p:set>
                                    <p:animEffect transition="in" filter="checkerboard(across)">
                                      <p:cBhvr>
                                        <p:cTn id="17" dur="500"/>
                                        <p:tgtEl>
                                          <p:spTgt spid="3277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32776"/>
                                        </p:tgtEl>
                                        <p:attrNameLst>
                                          <p:attrName>style.visibility</p:attrName>
                                        </p:attrNameLst>
                                      </p:cBhvr>
                                      <p:to>
                                        <p:strVal val="visible"/>
                                      </p:to>
                                    </p:set>
                                  </p:childTnLst>
                                </p:cTn>
                              </p:par>
                            </p:childTnLst>
                          </p:cTn>
                        </p:par>
                      </p:childTnLst>
                    </p:cTn>
                  </p:par>
                  <p:par>
                    <p:cTn id="22" fill="hold" nodeType="clickPar">
                      <p:stCondLst>
                        <p:cond delay="indefinite"/>
                      </p:stCondLst>
                      <p:childTnLst>
                        <p:par>
                          <p:cTn id="23" fill="hold" nodeType="withGroup">
                            <p:stCondLst>
                              <p:cond delay="0"/>
                            </p:stCondLst>
                            <p:childTnLst>
                              <p:par>
                                <p:cTn id="24" presetID="5" presetClass="entr" presetSubtype="10" fill="hold" grpId="0" nodeType="clickEffect">
                                  <p:stCondLst>
                                    <p:cond delay="0"/>
                                  </p:stCondLst>
                                  <p:childTnLst>
                                    <p:set>
                                      <p:cBhvr>
                                        <p:cTn id="25" dur="1" fill="hold">
                                          <p:stCondLst>
                                            <p:cond delay="0"/>
                                          </p:stCondLst>
                                        </p:cTn>
                                        <p:tgtEl>
                                          <p:spTgt spid="32777"/>
                                        </p:tgtEl>
                                        <p:attrNameLst>
                                          <p:attrName>style.visibility</p:attrName>
                                        </p:attrNameLst>
                                      </p:cBhvr>
                                      <p:to>
                                        <p:strVal val="visible"/>
                                      </p:to>
                                    </p:set>
                                    <p:animEffect transition="in" filter="checkerboard(across)">
                                      <p:cBhvr>
                                        <p:cTn id="26" dur="500"/>
                                        <p:tgtEl>
                                          <p:spTgt spid="32777"/>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32778"/>
                                        </p:tgtEl>
                                        <p:attrNameLst>
                                          <p:attrName>style.visibility</p:attrName>
                                        </p:attrNameLst>
                                      </p:cBhvr>
                                      <p:to>
                                        <p:strVal val="visible"/>
                                      </p:to>
                                    </p:set>
                                    <p:animEffect transition="in" filter="wipe(left)">
                                      <p:cBhvr>
                                        <p:cTn id="31" dur="500"/>
                                        <p:tgtEl>
                                          <p:spTgt spid="327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3" grpId="0" autoUpdateAnimBg="0"/>
      <p:bldP spid="32774" grpId="0" autoUpdateAnimBg="0"/>
      <p:bldP spid="32775" grpId="0" autoUpdateAnimBg="0"/>
      <p:bldP spid="32776" grpId="0" autoUpdateAnimBg="0"/>
      <p:bldP spid="32777" grpId="0" animBg="1" autoUpdateAnimBg="0"/>
      <p:bldP spid="32778" grpId="0" animBg="1"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body" idx="1"/>
          </p:nvPr>
        </p:nvSpPr>
        <p:spPr>
          <a:xfrm>
            <a:off x="304800" y="2895600"/>
            <a:ext cx="8382000" cy="3429000"/>
          </a:xfrm>
        </p:spPr>
        <p:txBody>
          <a:bodyPr/>
          <a:lstStyle/>
          <a:p>
            <a:pPr eaLnBrk="1" hangingPunct="1">
              <a:lnSpc>
                <a:spcPct val="120000"/>
              </a:lnSpc>
              <a:spcBef>
                <a:spcPct val="30000"/>
              </a:spcBef>
              <a:buFontTx/>
              <a:buNone/>
            </a:pPr>
            <a:r>
              <a:rPr kumimoji="1" lang="en-US" altLang="zh-CN" sz="2800" smtClean="0">
                <a:latin typeface="Times New Roman" panose="02020603050405020304" pitchFamily="18" charset="0"/>
                <a:ea typeface="黑体" panose="02010609060101010101" pitchFamily="49" charset="-122"/>
              </a:rPr>
              <a:t>5</a:t>
            </a:r>
            <a:r>
              <a:rPr kumimoji="1" lang="zh-CN" altLang="en-US" sz="2800" smtClean="0">
                <a:latin typeface="Times New Roman" panose="02020603050405020304" pitchFamily="18" charset="0"/>
                <a:ea typeface="黑体" panose="02010609060101010101" pitchFamily="49" charset="-122"/>
              </a:rPr>
              <a:t>、实验室常用</a:t>
            </a:r>
            <a:r>
              <a:rPr kumimoji="1" lang="en-US" altLang="zh-CN" sz="2800" smtClean="0">
                <a:latin typeface="Times New Roman" panose="02020603050405020304" pitchFamily="18" charset="0"/>
                <a:ea typeface="黑体" panose="02010609060101010101" pitchFamily="49" charset="-122"/>
              </a:rPr>
              <a:t>30%</a:t>
            </a:r>
            <a:r>
              <a:rPr kumimoji="1" lang="zh-CN" altLang="en-US" sz="2800" smtClean="0">
                <a:latin typeface="Times New Roman" panose="02020603050405020304" pitchFamily="18" charset="0"/>
                <a:ea typeface="黑体" panose="02010609060101010101" pitchFamily="49" charset="-122"/>
              </a:rPr>
              <a:t>左右硫酸溶液（约</a:t>
            </a:r>
            <a:r>
              <a:rPr kumimoji="1" lang="en-US" altLang="zh-CN" sz="2800" smtClean="0">
                <a:latin typeface="Times New Roman" panose="02020603050405020304" pitchFamily="18" charset="0"/>
                <a:ea typeface="黑体" panose="02010609060101010101" pitchFamily="49" charset="-122"/>
              </a:rPr>
              <a:t>3.7mol/L</a:t>
            </a:r>
            <a:r>
              <a:rPr kumimoji="1" lang="zh-CN" altLang="en-US" sz="2800" smtClean="0">
                <a:latin typeface="Times New Roman" panose="02020603050405020304" pitchFamily="18" charset="0"/>
                <a:ea typeface="黑体" panose="02010609060101010101" pitchFamily="49" charset="-122"/>
              </a:rPr>
              <a:t>）与锌</a:t>
            </a:r>
          </a:p>
          <a:p>
            <a:pPr eaLnBrk="1" hangingPunct="1">
              <a:lnSpc>
                <a:spcPct val="120000"/>
              </a:lnSpc>
              <a:spcBef>
                <a:spcPct val="30000"/>
              </a:spcBef>
              <a:buFontTx/>
              <a:buNone/>
            </a:pPr>
            <a:r>
              <a:rPr kumimoji="1" lang="zh-CN" altLang="en-US" sz="2800" smtClean="0">
                <a:latin typeface="Times New Roman" panose="02020603050405020304" pitchFamily="18" charset="0"/>
                <a:ea typeface="黑体" panose="02010609060101010101" pitchFamily="49" charset="-122"/>
              </a:rPr>
              <a:t>粒反应制取氢气，开始放出气体由慢变快，当反应进</a:t>
            </a:r>
          </a:p>
          <a:p>
            <a:pPr eaLnBrk="1" hangingPunct="1">
              <a:lnSpc>
                <a:spcPct val="120000"/>
              </a:lnSpc>
              <a:spcBef>
                <a:spcPct val="30000"/>
              </a:spcBef>
              <a:buFontTx/>
              <a:buNone/>
            </a:pPr>
            <a:r>
              <a:rPr kumimoji="1" lang="zh-CN" altLang="en-US" sz="2800" smtClean="0">
                <a:latin typeface="Times New Roman" panose="02020603050405020304" pitchFamily="18" charset="0"/>
                <a:ea typeface="黑体" panose="02010609060101010101" pitchFamily="49" charset="-122"/>
              </a:rPr>
              <a:t>行一段时间后，气体变得稀少了（锌粒还有剩余），</a:t>
            </a:r>
          </a:p>
          <a:p>
            <a:pPr eaLnBrk="1" hangingPunct="1">
              <a:lnSpc>
                <a:spcPct val="120000"/>
              </a:lnSpc>
              <a:spcBef>
                <a:spcPct val="30000"/>
              </a:spcBef>
              <a:buFontTx/>
              <a:buNone/>
            </a:pPr>
            <a:r>
              <a:rPr kumimoji="1" lang="zh-CN" altLang="en-US" sz="2800" smtClean="0">
                <a:latin typeface="Times New Roman" panose="02020603050405020304" pitchFamily="18" charset="0"/>
                <a:ea typeface="黑体" panose="02010609060101010101" pitchFamily="49" charset="-122"/>
              </a:rPr>
              <a:t>如果添加一些适当浓度的硫酸到反应容器中，气泡又</a:t>
            </a:r>
          </a:p>
          <a:p>
            <a:pPr eaLnBrk="1" hangingPunct="1">
              <a:lnSpc>
                <a:spcPct val="120000"/>
              </a:lnSpc>
              <a:spcBef>
                <a:spcPct val="30000"/>
              </a:spcBef>
              <a:buFontTx/>
              <a:buNone/>
            </a:pPr>
            <a:r>
              <a:rPr kumimoji="1" lang="zh-CN" altLang="en-US" sz="2800" smtClean="0">
                <a:latin typeface="Times New Roman" panose="02020603050405020304" pitchFamily="18" charset="0"/>
                <a:ea typeface="黑体" panose="02010609060101010101" pitchFamily="49" charset="-122"/>
              </a:rPr>
              <a:t>重新增多起来。原因是什么？</a:t>
            </a:r>
          </a:p>
        </p:txBody>
      </p:sp>
      <p:sp>
        <p:nvSpPr>
          <p:cNvPr id="33795" name="Text Box 3"/>
          <p:cNvSpPr txBox="1">
            <a:spLocks noChangeArrowheads="1"/>
          </p:cNvSpPr>
          <p:nvPr/>
        </p:nvSpPr>
        <p:spPr bwMode="auto">
          <a:xfrm>
            <a:off x="6877050" y="5589588"/>
            <a:ext cx="1143000" cy="52863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2800" b="1">
                <a:latin typeface="楷体_GB2312" pitchFamily="49" charset="-122"/>
                <a:ea typeface="楷体_GB2312" pitchFamily="49" charset="-122"/>
              </a:rPr>
              <a:t>浓度</a:t>
            </a:r>
          </a:p>
        </p:txBody>
      </p:sp>
      <p:sp>
        <p:nvSpPr>
          <p:cNvPr id="33796" name="Text Box 4"/>
          <p:cNvSpPr txBox="1">
            <a:spLocks noChangeArrowheads="1"/>
          </p:cNvSpPr>
          <p:nvPr/>
        </p:nvSpPr>
        <p:spPr bwMode="auto">
          <a:xfrm>
            <a:off x="5435600" y="5589588"/>
            <a:ext cx="1062038" cy="52863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2800" b="1">
                <a:latin typeface="楷体_GB2312" pitchFamily="49" charset="-122"/>
                <a:ea typeface="楷体_GB2312" pitchFamily="49" charset="-122"/>
              </a:rPr>
              <a:t>温度</a:t>
            </a:r>
          </a:p>
        </p:txBody>
      </p:sp>
      <p:sp>
        <p:nvSpPr>
          <p:cNvPr id="32773" name="Text Box 5"/>
          <p:cNvSpPr txBox="1">
            <a:spLocks noChangeArrowheads="1"/>
          </p:cNvSpPr>
          <p:nvPr/>
        </p:nvSpPr>
        <p:spPr bwMode="auto">
          <a:xfrm>
            <a:off x="2916238" y="260350"/>
            <a:ext cx="2667000" cy="669925"/>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3600" b="1">
                <a:ea typeface="楷体_GB2312" pitchFamily="49" charset="-122"/>
              </a:rPr>
              <a:t>思考与交流</a:t>
            </a:r>
          </a:p>
        </p:txBody>
      </p:sp>
      <p:sp>
        <p:nvSpPr>
          <p:cNvPr id="32774" name="Text Box 6"/>
          <p:cNvSpPr txBox="1">
            <a:spLocks noChangeArrowheads="1"/>
          </p:cNvSpPr>
          <p:nvPr/>
        </p:nvSpPr>
        <p:spPr bwMode="auto">
          <a:xfrm>
            <a:off x="304800" y="1016000"/>
            <a:ext cx="8534400" cy="1117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20000"/>
              </a:lnSpc>
              <a:spcBef>
                <a:spcPct val="50000"/>
              </a:spcBef>
            </a:pPr>
            <a:r>
              <a:rPr kumimoji="1" lang="en-US" altLang="zh-CN" sz="2800">
                <a:latin typeface="黑体" panose="02010609060101010101" pitchFamily="49" charset="-122"/>
                <a:ea typeface="黑体" panose="02010609060101010101" pitchFamily="49" charset="-122"/>
              </a:rPr>
              <a:t>4</a:t>
            </a:r>
            <a:r>
              <a:rPr kumimoji="1" lang="zh-CN" altLang="en-US" sz="2800">
                <a:latin typeface="黑体" panose="02010609060101010101" pitchFamily="49" charset="-122"/>
                <a:ea typeface="黑体" panose="02010609060101010101" pitchFamily="49" charset="-122"/>
              </a:rPr>
              <a:t>、实验室制取氢气时，是用粗锌好（有杂质）还是用纯锌好，为什么？</a:t>
            </a:r>
          </a:p>
        </p:txBody>
      </p:sp>
      <p:sp>
        <p:nvSpPr>
          <p:cNvPr id="33799" name="Text Box 7"/>
          <p:cNvSpPr txBox="1">
            <a:spLocks noChangeArrowheads="1"/>
          </p:cNvSpPr>
          <p:nvPr/>
        </p:nvSpPr>
        <p:spPr bwMode="auto">
          <a:xfrm>
            <a:off x="5508625" y="2205038"/>
            <a:ext cx="2209800" cy="52863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spcBef>
                <a:spcPct val="50000"/>
              </a:spcBef>
            </a:pPr>
            <a:r>
              <a:rPr kumimoji="1" lang="zh-CN" altLang="en-US" sz="2800" b="1">
                <a:latin typeface="楷体_GB2312" pitchFamily="49" charset="-122"/>
                <a:ea typeface="楷体_GB2312" pitchFamily="49" charset="-122"/>
              </a:rPr>
              <a:t>形成原电池</a:t>
            </a:r>
          </a:p>
        </p:txBody>
      </p:sp>
      <p:sp>
        <p:nvSpPr>
          <p:cNvPr id="33800" name="Text Box 8"/>
          <p:cNvSpPr txBox="1">
            <a:spLocks noChangeArrowheads="1"/>
          </p:cNvSpPr>
          <p:nvPr/>
        </p:nvSpPr>
        <p:spPr bwMode="auto">
          <a:xfrm>
            <a:off x="381000" y="2209800"/>
            <a:ext cx="54102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kumimoji="1" lang="zh-CN" altLang="en-US" sz="2800" b="1">
                <a:latin typeface="楷体_GB2312" pitchFamily="49" charset="-122"/>
                <a:ea typeface="楷体_GB2312" pitchFamily="49" charset="-122"/>
              </a:rPr>
              <a:t>形成原电池可以加快反应速率</a:t>
            </a: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33800"/>
                                        </p:tgtEl>
                                        <p:attrNameLst>
                                          <p:attrName>style.visibility</p:attrName>
                                        </p:attrNameLst>
                                      </p:cBhvr>
                                      <p:to>
                                        <p:strVal val="visible"/>
                                      </p:to>
                                    </p:set>
                                    <p:animEffect transition="in" filter="barn(inHorizontal)">
                                      <p:cBhvr>
                                        <p:cTn id="7" dur="500"/>
                                        <p:tgtEl>
                                          <p:spTgt spid="3380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6" fill="hold" grpId="0" nodeType="clickEffect">
                                  <p:stCondLst>
                                    <p:cond delay="0"/>
                                  </p:stCondLst>
                                  <p:childTnLst>
                                    <p:set>
                                      <p:cBhvr>
                                        <p:cTn id="11" dur="1" fill="hold">
                                          <p:stCondLst>
                                            <p:cond delay="0"/>
                                          </p:stCondLst>
                                        </p:cTn>
                                        <p:tgtEl>
                                          <p:spTgt spid="33799"/>
                                        </p:tgtEl>
                                        <p:attrNameLst>
                                          <p:attrName>style.visibility</p:attrName>
                                        </p:attrNameLst>
                                      </p:cBhvr>
                                      <p:to>
                                        <p:strVal val="visible"/>
                                      </p:to>
                                    </p:set>
                                    <p:animEffect transition="in" filter="barn(inHorizontal)">
                                      <p:cBhvr>
                                        <p:cTn id="12" dur="500"/>
                                        <p:tgtEl>
                                          <p:spTgt spid="3379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6" presetClass="entr" presetSubtype="26" fill="hold" grpId="0" nodeType="clickEffect">
                                  <p:stCondLst>
                                    <p:cond delay="0"/>
                                  </p:stCondLst>
                                  <p:childTnLst>
                                    <p:set>
                                      <p:cBhvr>
                                        <p:cTn id="16" dur="1" fill="hold">
                                          <p:stCondLst>
                                            <p:cond delay="0"/>
                                          </p:stCondLst>
                                        </p:cTn>
                                        <p:tgtEl>
                                          <p:spTgt spid="33796"/>
                                        </p:tgtEl>
                                        <p:attrNameLst>
                                          <p:attrName>style.visibility</p:attrName>
                                        </p:attrNameLst>
                                      </p:cBhvr>
                                      <p:to>
                                        <p:strVal val="visible"/>
                                      </p:to>
                                    </p:set>
                                    <p:animEffect transition="in" filter="barn(inHorizontal)">
                                      <p:cBhvr>
                                        <p:cTn id="17" dur="500"/>
                                        <p:tgtEl>
                                          <p:spTgt spid="3379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6" presetClass="entr" presetSubtype="26" fill="hold" grpId="0" nodeType="clickEffect">
                                  <p:stCondLst>
                                    <p:cond delay="0"/>
                                  </p:stCondLst>
                                  <p:childTnLst>
                                    <p:set>
                                      <p:cBhvr>
                                        <p:cTn id="21" dur="1" fill="hold">
                                          <p:stCondLst>
                                            <p:cond delay="0"/>
                                          </p:stCondLst>
                                        </p:cTn>
                                        <p:tgtEl>
                                          <p:spTgt spid="33795"/>
                                        </p:tgtEl>
                                        <p:attrNameLst>
                                          <p:attrName>style.visibility</p:attrName>
                                        </p:attrNameLst>
                                      </p:cBhvr>
                                      <p:to>
                                        <p:strVal val="visible"/>
                                      </p:to>
                                    </p:set>
                                    <p:animEffect transition="in" filter="barn(inHorizontal)">
                                      <p:cBhvr>
                                        <p:cTn id="22" dur="500"/>
                                        <p:tgtEl>
                                          <p:spTgt spid="337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animBg="1" autoUpdateAnimBg="0"/>
      <p:bldP spid="33796" grpId="0" animBg="1" autoUpdateAnimBg="0"/>
      <p:bldP spid="33799" grpId="0" animBg="1" autoUpdateAnimBg="0"/>
      <p:bldP spid="33800"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5" name="Picture 3" descr="218048t8"/>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33800" y="1143000"/>
            <a:ext cx="5257800" cy="5562600"/>
          </a:xfrm>
          <a:prstGeom prst="rect">
            <a:avLst/>
          </a:prstGeom>
          <a:solidFill>
            <a:schemeClr val="bg1"/>
          </a:solidFill>
          <a:ln w="9525">
            <a:solidFill>
              <a:schemeClr val="tx1"/>
            </a:solidFill>
            <a:miter lim="800000"/>
            <a:headEnd/>
            <a:tailEnd/>
          </a:ln>
        </p:spPr>
      </p:pic>
      <p:sp>
        <p:nvSpPr>
          <p:cNvPr id="34820" name="Text Box 4"/>
          <p:cNvSpPr txBox="1">
            <a:spLocks noChangeArrowheads="1"/>
          </p:cNvSpPr>
          <p:nvPr/>
        </p:nvSpPr>
        <p:spPr bwMode="auto">
          <a:xfrm>
            <a:off x="4876800" y="2514600"/>
            <a:ext cx="2971800" cy="650875"/>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3600" b="1">
                <a:ea typeface="楷体_GB2312" pitchFamily="49" charset="-122"/>
              </a:rPr>
              <a:t>固体的表面积</a:t>
            </a:r>
          </a:p>
        </p:txBody>
      </p:sp>
      <p:sp>
        <p:nvSpPr>
          <p:cNvPr id="33797" name="Rectangle 5">
            <a:hlinkClick r:id="rId3" action="ppaction://hlinkfile"/>
          </p:cNvPr>
          <p:cNvSpPr>
            <a:spLocks noChangeArrowheads="1"/>
          </p:cNvSpPr>
          <p:nvPr/>
        </p:nvSpPr>
        <p:spPr bwMode="auto">
          <a:xfrm>
            <a:off x="3352800" y="304800"/>
            <a:ext cx="2037737" cy="646331"/>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600" b="1" dirty="0" smtClean="0">
                <a:ea typeface="楷体_GB2312" pitchFamily="49" charset="-122"/>
              </a:rPr>
              <a:t>面粉爆炸</a:t>
            </a:r>
            <a:endParaRPr lang="zh-CN" altLang="en-US" sz="3600" b="1" dirty="0">
              <a:ea typeface="楷体_GB2312" pitchFamily="49" charset="-122"/>
            </a:endParaRPr>
          </a:p>
        </p:txBody>
      </p:sp>
      <p:sp>
        <p:nvSpPr>
          <p:cNvPr id="34822" name="Rectangle 6"/>
          <p:cNvSpPr>
            <a:spLocks noChangeArrowheads="1"/>
          </p:cNvSpPr>
          <p:nvPr/>
        </p:nvSpPr>
        <p:spPr bwMode="auto">
          <a:xfrm>
            <a:off x="467544" y="1003092"/>
            <a:ext cx="8077200" cy="650875"/>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3600" b="1" dirty="0">
                <a:ea typeface="楷体_GB2312" pitchFamily="49" charset="-122"/>
              </a:rPr>
              <a:t>为什么面粉也会发生如此剧烈的爆炸？</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3797"/>
                                        </p:tgtEl>
                                        <p:attrNameLst>
                                          <p:attrName>style.visibility</p:attrName>
                                        </p:attrNameLst>
                                      </p:cBhvr>
                                      <p:to>
                                        <p:strVal val="visible"/>
                                      </p:to>
                                    </p:set>
                                    <p:anim calcmode="lin" valueType="num">
                                      <p:cBhvr additive="base">
                                        <p:cTn id="7" dur="500" fill="hold"/>
                                        <p:tgtEl>
                                          <p:spTgt spid="33797"/>
                                        </p:tgtEl>
                                        <p:attrNameLst>
                                          <p:attrName>ppt_x</p:attrName>
                                        </p:attrNameLst>
                                      </p:cBhvr>
                                      <p:tavLst>
                                        <p:tav tm="0">
                                          <p:val>
                                            <p:strVal val="#ppt_x"/>
                                          </p:val>
                                        </p:tav>
                                        <p:tav tm="100000">
                                          <p:val>
                                            <p:strVal val="#ppt_x"/>
                                          </p:val>
                                        </p:tav>
                                      </p:tavLst>
                                    </p:anim>
                                    <p:anim calcmode="lin" valueType="num">
                                      <p:cBhvr additive="base">
                                        <p:cTn id="8" dur="500" fill="hold"/>
                                        <p:tgtEl>
                                          <p:spTgt spid="3379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8" presetClass="entr" presetSubtype="6" fill="hold" grpId="0" nodeType="clickEffect">
                                  <p:stCondLst>
                                    <p:cond delay="0"/>
                                  </p:stCondLst>
                                  <p:childTnLst>
                                    <p:set>
                                      <p:cBhvr>
                                        <p:cTn id="12" dur="1" fill="hold">
                                          <p:stCondLst>
                                            <p:cond delay="0"/>
                                          </p:stCondLst>
                                        </p:cTn>
                                        <p:tgtEl>
                                          <p:spTgt spid="34822"/>
                                        </p:tgtEl>
                                        <p:attrNameLst>
                                          <p:attrName>style.visibility</p:attrName>
                                        </p:attrNameLst>
                                      </p:cBhvr>
                                      <p:to>
                                        <p:strVal val="visible"/>
                                      </p:to>
                                    </p:set>
                                    <p:animEffect transition="in" filter="strips(downRight)">
                                      <p:cBhvr>
                                        <p:cTn id="13" dur="500"/>
                                        <p:tgtEl>
                                          <p:spTgt spid="34822"/>
                                        </p:tgtEl>
                                      </p:cBhvr>
                                    </p:animEffect>
                                  </p:childTnLst>
                                  <p:subTnLst>
                                    <p:set>
                                      <p:cBhvr override="childStyle">
                                        <p:cTn dur="1" fill="hold" display="0" masterRel="nextClick" afterEffect="1"/>
                                        <p:tgtEl>
                                          <p:spTgt spid="34822"/>
                                        </p:tgtEl>
                                        <p:attrNameLst>
                                          <p:attrName>style.visibility</p:attrName>
                                        </p:attrNameLst>
                                      </p:cBhvr>
                                      <p:to>
                                        <p:strVal val="hidden"/>
                                      </p:to>
                                    </p:set>
                                  </p:subTnLst>
                                </p:cTn>
                              </p:par>
                            </p:childTnLst>
                          </p:cTn>
                        </p:par>
                      </p:childTnLst>
                    </p:cTn>
                  </p:par>
                  <p:par>
                    <p:cTn id="14" fill="hold">
                      <p:stCondLst>
                        <p:cond delay="indefinite"/>
                      </p:stCondLst>
                      <p:childTnLst>
                        <p:par>
                          <p:cTn id="15" fill="hold">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34820"/>
                                        </p:tgtEl>
                                        <p:attrNameLst>
                                          <p:attrName>style.visibility</p:attrName>
                                        </p:attrNameLst>
                                      </p:cBhvr>
                                      <p:to>
                                        <p:strVal val="visible"/>
                                      </p:to>
                                    </p:set>
                                    <p:anim calcmode="lin" valueType="num">
                                      <p:cBhvr>
                                        <p:cTn id="18" dur="500" fill="hold"/>
                                        <p:tgtEl>
                                          <p:spTgt spid="34820"/>
                                        </p:tgtEl>
                                        <p:attrNameLst>
                                          <p:attrName>ppt_w</p:attrName>
                                        </p:attrNameLst>
                                      </p:cBhvr>
                                      <p:tavLst>
                                        <p:tav tm="0">
                                          <p:val>
                                            <p:fltVal val="0"/>
                                          </p:val>
                                        </p:tav>
                                        <p:tav tm="100000">
                                          <p:val>
                                            <p:strVal val="#ppt_w"/>
                                          </p:val>
                                        </p:tav>
                                      </p:tavLst>
                                    </p:anim>
                                    <p:anim calcmode="lin" valueType="num">
                                      <p:cBhvr>
                                        <p:cTn id="19" dur="500" fill="hold"/>
                                        <p:tgtEl>
                                          <p:spTgt spid="34820"/>
                                        </p:tgtEl>
                                        <p:attrNameLst>
                                          <p:attrName>ppt_h</p:attrName>
                                        </p:attrNameLst>
                                      </p:cBhvr>
                                      <p:tavLst>
                                        <p:tav tm="0">
                                          <p:val>
                                            <p:fltVal val="0"/>
                                          </p:val>
                                        </p:tav>
                                        <p:tav tm="100000">
                                          <p:val>
                                            <p:strVal val="#ppt_h"/>
                                          </p:val>
                                        </p:tav>
                                      </p:tavLst>
                                    </p:anim>
                                    <p:animEffect transition="in" filter="fade">
                                      <p:cBhvr>
                                        <p:cTn id="20" dur="500"/>
                                        <p:tgtEl>
                                          <p:spTgt spid="348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0" grpId="0" animBg="1" autoUpdateAnimBg="0"/>
      <p:bldP spid="33797" grpId="0" animBg="1"/>
      <p:bldP spid="3482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381000" y="304800"/>
            <a:ext cx="8229600" cy="1143000"/>
          </a:xfrm>
          <a:noFill/>
        </p:spPr>
        <p:txBody>
          <a:bodyPr/>
          <a:lstStyle/>
          <a:p>
            <a:pPr eaLnBrk="1" hangingPunct="1"/>
            <a:r>
              <a:rPr lang="zh-CN" altLang="en-US" sz="6000" smtClean="0">
                <a:solidFill>
                  <a:schemeClr val="tx1"/>
                </a:solidFill>
                <a:ea typeface="黑体" panose="02010609060101010101" pitchFamily="49" charset="-122"/>
              </a:rPr>
              <a:t>科学</a:t>
            </a:r>
            <a:r>
              <a:rPr lang="zh-CN" altLang="en-US" smtClean="0">
                <a:solidFill>
                  <a:schemeClr val="tx1"/>
                </a:solidFill>
                <a:ea typeface="黑体" panose="02010609060101010101" pitchFamily="49" charset="-122"/>
              </a:rPr>
              <a:t>视野</a:t>
            </a:r>
            <a:r>
              <a:rPr lang="en-US" altLang="zh-CN" smtClean="0">
                <a:solidFill>
                  <a:schemeClr val="tx1"/>
                </a:solidFill>
                <a:ea typeface="黑体" panose="02010609060101010101" pitchFamily="49" charset="-122"/>
              </a:rPr>
              <a:t>——</a:t>
            </a:r>
            <a:r>
              <a:rPr lang="zh-CN" altLang="en-US" sz="4800" smtClean="0">
                <a:solidFill>
                  <a:schemeClr val="tx1"/>
                </a:solidFill>
                <a:ea typeface="黑体" panose="02010609060101010101" pitchFamily="49" charset="-122"/>
              </a:rPr>
              <a:t>神</a:t>
            </a:r>
            <a:r>
              <a:rPr lang="zh-CN" altLang="en-US" smtClean="0">
                <a:solidFill>
                  <a:schemeClr val="tx1"/>
                </a:solidFill>
                <a:ea typeface="黑体" panose="02010609060101010101" pitchFamily="49" charset="-122"/>
              </a:rPr>
              <a:t>奇的催化剂</a:t>
            </a:r>
          </a:p>
        </p:txBody>
      </p:sp>
      <p:grpSp>
        <p:nvGrpSpPr>
          <p:cNvPr id="34819" name="Group 3"/>
          <p:cNvGrpSpPr>
            <a:grpSpLocks/>
          </p:cNvGrpSpPr>
          <p:nvPr/>
        </p:nvGrpSpPr>
        <p:grpSpPr bwMode="auto">
          <a:xfrm>
            <a:off x="914400" y="1422400"/>
            <a:ext cx="7162800" cy="5207000"/>
            <a:chOff x="576" y="896"/>
            <a:chExt cx="4512" cy="3280"/>
          </a:xfrm>
        </p:grpSpPr>
        <p:pic>
          <p:nvPicPr>
            <p:cNvPr id="3482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6" y="896"/>
              <a:ext cx="4512" cy="29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4821" name="Rectangle 5"/>
            <p:cNvSpPr>
              <a:spLocks noChangeArrowheads="1"/>
            </p:cNvSpPr>
            <p:nvPr/>
          </p:nvSpPr>
          <p:spPr bwMode="auto">
            <a:xfrm>
              <a:off x="1017" y="3849"/>
              <a:ext cx="3831"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b="1">
                  <a:latin typeface="楷体_GB2312" pitchFamily="49" charset="-122"/>
                  <a:ea typeface="楷体_GB2312" pitchFamily="49" charset="-122"/>
                </a:rPr>
                <a:t>2-18 </a:t>
              </a:r>
              <a:r>
                <a:rPr lang="zh-CN" altLang="en-US" sz="2800" b="1">
                  <a:latin typeface="楷体_GB2312" pitchFamily="49" charset="-122"/>
                  <a:ea typeface="楷体_GB2312" pitchFamily="49" charset="-122"/>
                </a:rPr>
                <a:t>净化汽车尾气的催化剂及其载体</a:t>
              </a:r>
            </a:p>
          </p:txBody>
        </p:sp>
      </p:grpSp>
    </p:spTree>
  </p:cSld>
  <p:clrMapOvr>
    <a:masterClrMapping/>
  </p:clrMapOvr>
  <p:transition>
    <p:zoom dir="in"/>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body" idx="1"/>
          </p:nvPr>
        </p:nvSpPr>
        <p:spPr>
          <a:xfrm>
            <a:off x="304800" y="1874838"/>
            <a:ext cx="8229600" cy="3306762"/>
          </a:xfrm>
        </p:spPr>
        <p:txBody>
          <a:bodyPr/>
          <a:lstStyle/>
          <a:p>
            <a:pPr eaLnBrk="1" hangingPunct="1">
              <a:buFontTx/>
              <a:buNone/>
            </a:pPr>
            <a:r>
              <a:rPr lang="en-US" altLang="zh-CN" b="1" smtClean="0"/>
              <a:t>1</a:t>
            </a:r>
            <a:r>
              <a:rPr lang="zh-CN" altLang="en-US" b="1" smtClean="0"/>
              <a:t>、设</a:t>
            </a:r>
            <a:r>
              <a:rPr lang="en-US" altLang="zh-CN" b="1" smtClean="0"/>
              <a:t>C+CO</a:t>
            </a:r>
            <a:r>
              <a:rPr lang="en-US" altLang="zh-CN" b="1" baseline="-25000" smtClean="0"/>
              <a:t>2</a:t>
            </a:r>
            <a:r>
              <a:rPr lang="en-US" altLang="zh-CN" b="1" smtClean="0"/>
              <a:t>      2CO</a:t>
            </a:r>
            <a:r>
              <a:rPr lang="zh-CN" altLang="en-US" b="1" smtClean="0"/>
              <a:t>（正反应吸热），反应速率为</a:t>
            </a:r>
            <a:r>
              <a:rPr lang="en-US" altLang="zh-CN" b="1" smtClean="0"/>
              <a:t>V</a:t>
            </a:r>
            <a:r>
              <a:rPr lang="en-US" altLang="zh-CN" b="1" baseline="-25000" smtClean="0"/>
              <a:t>1</a:t>
            </a:r>
            <a:r>
              <a:rPr lang="zh-CN" altLang="en-US" b="1" smtClean="0"/>
              <a:t>；</a:t>
            </a:r>
            <a:r>
              <a:rPr lang="en-US" altLang="zh-CN" b="1" smtClean="0"/>
              <a:t>N</a:t>
            </a:r>
            <a:r>
              <a:rPr lang="en-US" altLang="zh-CN" b="1" baseline="-25000" smtClean="0"/>
              <a:t>2</a:t>
            </a:r>
            <a:r>
              <a:rPr lang="en-US" altLang="zh-CN" b="1" smtClean="0"/>
              <a:t>+3H</a:t>
            </a:r>
            <a:r>
              <a:rPr lang="en-US" altLang="zh-CN" b="1" baseline="-25000" smtClean="0"/>
              <a:t>2</a:t>
            </a:r>
            <a:r>
              <a:rPr lang="en-US" altLang="zh-CN" b="1" smtClean="0"/>
              <a:t>      2NH</a:t>
            </a:r>
            <a:r>
              <a:rPr lang="en-US" altLang="zh-CN" b="1" baseline="-25000" smtClean="0"/>
              <a:t>3</a:t>
            </a:r>
            <a:r>
              <a:rPr lang="zh-CN" altLang="en-US" b="1" smtClean="0"/>
              <a:t>（正反应放热），反应速率为</a:t>
            </a:r>
            <a:r>
              <a:rPr lang="en-US" altLang="zh-CN" b="1" smtClean="0"/>
              <a:t>V</a:t>
            </a:r>
            <a:r>
              <a:rPr lang="en-US" altLang="zh-CN" b="1" baseline="-25000" smtClean="0"/>
              <a:t>2</a:t>
            </a:r>
            <a:r>
              <a:rPr lang="zh-CN" altLang="en-US" b="1" smtClean="0"/>
              <a:t>，对于上述反应，当温度升高时，</a:t>
            </a:r>
            <a:r>
              <a:rPr lang="en-US" altLang="zh-CN" b="1" smtClean="0"/>
              <a:t>V</a:t>
            </a:r>
            <a:r>
              <a:rPr lang="en-US" altLang="zh-CN" b="1" baseline="-25000" smtClean="0"/>
              <a:t>1</a:t>
            </a:r>
            <a:r>
              <a:rPr lang="zh-CN" altLang="en-US" b="1" smtClean="0"/>
              <a:t>和</a:t>
            </a:r>
            <a:r>
              <a:rPr lang="en-US" altLang="zh-CN" b="1" smtClean="0"/>
              <a:t>V</a:t>
            </a:r>
            <a:r>
              <a:rPr lang="en-US" altLang="zh-CN" b="1" baseline="-25000" smtClean="0"/>
              <a:t>2</a:t>
            </a:r>
            <a:r>
              <a:rPr lang="zh-CN" altLang="en-US" b="1" smtClean="0"/>
              <a:t>的变化情况为（          ）                   </a:t>
            </a:r>
            <a:r>
              <a:rPr lang="en-US" altLang="zh-CN" b="1" smtClean="0"/>
              <a:t>A</a:t>
            </a:r>
            <a:r>
              <a:rPr lang="zh-CN" altLang="en-US" b="1" smtClean="0"/>
              <a:t>、同时增大            </a:t>
            </a:r>
            <a:r>
              <a:rPr lang="en-US" altLang="zh-CN" b="1" smtClean="0"/>
              <a:t>B</a:t>
            </a:r>
            <a:r>
              <a:rPr lang="zh-CN" altLang="en-US" b="1" smtClean="0"/>
              <a:t>、同时减小             </a:t>
            </a:r>
            <a:r>
              <a:rPr lang="en-US" altLang="zh-CN" b="1" smtClean="0"/>
              <a:t>C</a:t>
            </a:r>
            <a:r>
              <a:rPr lang="zh-CN" altLang="en-US" b="1" smtClean="0"/>
              <a:t>、</a:t>
            </a:r>
            <a:r>
              <a:rPr lang="en-US" altLang="zh-CN" b="1" smtClean="0"/>
              <a:t>V</a:t>
            </a:r>
            <a:r>
              <a:rPr lang="en-US" altLang="zh-CN" b="1" baseline="-25000" smtClean="0"/>
              <a:t>1</a:t>
            </a:r>
            <a:r>
              <a:rPr lang="zh-CN" altLang="en-US" b="1" smtClean="0"/>
              <a:t>增大，</a:t>
            </a:r>
            <a:r>
              <a:rPr lang="en-US" altLang="zh-CN" b="1" smtClean="0"/>
              <a:t>V</a:t>
            </a:r>
            <a:r>
              <a:rPr lang="en-US" altLang="zh-CN" b="1" baseline="-25000" smtClean="0"/>
              <a:t>2</a:t>
            </a:r>
            <a:r>
              <a:rPr lang="zh-CN" altLang="en-US" b="1" smtClean="0"/>
              <a:t>减小 </a:t>
            </a:r>
            <a:r>
              <a:rPr lang="en-US" altLang="zh-CN" b="1" smtClean="0"/>
              <a:t>D</a:t>
            </a:r>
            <a:r>
              <a:rPr lang="zh-CN" altLang="en-US" b="1" smtClean="0"/>
              <a:t>、</a:t>
            </a:r>
            <a:r>
              <a:rPr lang="en-US" altLang="zh-CN" b="1" smtClean="0"/>
              <a:t>V</a:t>
            </a:r>
            <a:r>
              <a:rPr lang="en-US" altLang="zh-CN" b="1" baseline="-25000" smtClean="0"/>
              <a:t>1</a:t>
            </a:r>
            <a:r>
              <a:rPr lang="zh-CN" altLang="en-US" b="1" smtClean="0"/>
              <a:t>减小，</a:t>
            </a:r>
            <a:r>
              <a:rPr lang="en-US" altLang="zh-CN" b="1" smtClean="0"/>
              <a:t>V</a:t>
            </a:r>
            <a:r>
              <a:rPr lang="en-US" altLang="zh-CN" b="1" baseline="-25000" smtClean="0"/>
              <a:t>2</a:t>
            </a:r>
            <a:r>
              <a:rPr lang="zh-CN" altLang="en-US" b="1" smtClean="0"/>
              <a:t>增大 </a:t>
            </a:r>
          </a:p>
          <a:p>
            <a:pPr eaLnBrk="1" hangingPunct="1"/>
            <a:endParaRPr lang="en-US" altLang="zh-CN" b="1" smtClean="0"/>
          </a:p>
        </p:txBody>
      </p:sp>
      <p:sp>
        <p:nvSpPr>
          <p:cNvPr id="35843" name="Text Box 3"/>
          <p:cNvSpPr txBox="1">
            <a:spLocks noChangeArrowheads="1"/>
          </p:cNvSpPr>
          <p:nvPr/>
        </p:nvSpPr>
        <p:spPr bwMode="auto">
          <a:xfrm>
            <a:off x="317500" y="381000"/>
            <a:ext cx="8483600"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en-US" altLang="zh-CN" sz="3200" b="1"/>
          </a:p>
          <a:p>
            <a:pPr eaLnBrk="1" hangingPunct="1"/>
            <a:endParaRPr lang="en-US" altLang="zh-CN" sz="3200" b="1"/>
          </a:p>
        </p:txBody>
      </p:sp>
      <p:sp>
        <p:nvSpPr>
          <p:cNvPr id="35844" name="AutoShape 4"/>
          <p:cNvSpPr>
            <a:spLocks noChangeAspect="1" noChangeArrowheads="1"/>
          </p:cNvSpPr>
          <p:nvPr/>
        </p:nvSpPr>
        <p:spPr bwMode="auto">
          <a:xfrm>
            <a:off x="2667000" y="3125788"/>
            <a:ext cx="722313" cy="201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bg1"/>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grpSp>
        <p:nvGrpSpPr>
          <p:cNvPr id="35845" name="Group 5"/>
          <p:cNvGrpSpPr>
            <a:grpSpLocks/>
          </p:cNvGrpSpPr>
          <p:nvPr/>
        </p:nvGrpSpPr>
        <p:grpSpPr bwMode="auto">
          <a:xfrm>
            <a:off x="2667000" y="2023268"/>
            <a:ext cx="2170112" cy="703263"/>
            <a:chOff x="1776" y="1796"/>
            <a:chExt cx="1367" cy="443"/>
          </a:xfrm>
        </p:grpSpPr>
        <p:grpSp>
          <p:nvGrpSpPr>
            <p:cNvPr id="35848" name="Group 6"/>
            <p:cNvGrpSpPr>
              <a:grpSpLocks/>
            </p:cNvGrpSpPr>
            <p:nvPr/>
          </p:nvGrpSpPr>
          <p:grpSpPr bwMode="auto">
            <a:xfrm>
              <a:off x="1776" y="1796"/>
              <a:ext cx="455" cy="127"/>
              <a:chOff x="1776" y="1796"/>
              <a:chExt cx="455" cy="127"/>
            </a:xfrm>
          </p:grpSpPr>
          <p:grpSp>
            <p:nvGrpSpPr>
              <p:cNvPr id="35857" name="Group 7"/>
              <p:cNvGrpSpPr>
                <a:grpSpLocks/>
              </p:cNvGrpSpPr>
              <p:nvPr/>
            </p:nvGrpSpPr>
            <p:grpSpPr bwMode="auto">
              <a:xfrm>
                <a:off x="1776" y="1796"/>
                <a:ext cx="455" cy="44"/>
                <a:chOff x="521" y="612"/>
                <a:chExt cx="509" cy="51"/>
              </a:xfrm>
            </p:grpSpPr>
            <p:sp>
              <p:nvSpPr>
                <p:cNvPr id="35861" name="Line 8"/>
                <p:cNvSpPr>
                  <a:spLocks noChangeShapeType="1"/>
                </p:cNvSpPr>
                <p:nvPr/>
              </p:nvSpPr>
              <p:spPr bwMode="auto">
                <a:xfrm>
                  <a:off x="521" y="663"/>
                  <a:ext cx="50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AF273E"/>
                        </a:outerShdw>
                      </a:effectLst>
                    </a14:hiddenEffects>
                  </a:ext>
                </a:extLst>
              </p:spPr>
              <p:txBody>
                <a:bodyPr/>
                <a:lstStyle/>
                <a:p>
                  <a:endParaRPr lang="zh-CN" altLang="en-US"/>
                </a:p>
              </p:txBody>
            </p:sp>
            <p:sp>
              <p:nvSpPr>
                <p:cNvPr id="35862" name="Freeform 9"/>
                <p:cNvSpPr>
                  <a:spLocks/>
                </p:cNvSpPr>
                <p:nvPr/>
              </p:nvSpPr>
              <p:spPr bwMode="auto">
                <a:xfrm>
                  <a:off x="949" y="612"/>
                  <a:ext cx="81" cy="46"/>
                </a:xfrm>
                <a:custGeom>
                  <a:avLst/>
                  <a:gdLst>
                    <a:gd name="T0" fmla="*/ 0 w 45"/>
                    <a:gd name="T1" fmla="*/ 0 h 46"/>
                    <a:gd name="T2" fmla="*/ 81 w 45"/>
                    <a:gd name="T3" fmla="*/ 46 h 46"/>
                    <a:gd name="T4" fmla="*/ 0 60000 65536"/>
                    <a:gd name="T5" fmla="*/ 0 60000 65536"/>
                  </a:gdLst>
                  <a:ahLst/>
                  <a:cxnLst>
                    <a:cxn ang="T4">
                      <a:pos x="T0" y="T1"/>
                    </a:cxn>
                    <a:cxn ang="T5">
                      <a:pos x="T2" y="T3"/>
                    </a:cxn>
                  </a:cxnLst>
                  <a:rect l="0" t="0" r="r" b="b"/>
                  <a:pathLst>
                    <a:path w="45" h="46">
                      <a:moveTo>
                        <a:pt x="0" y="0"/>
                      </a:moveTo>
                      <a:cubicBezTo>
                        <a:pt x="19" y="19"/>
                        <a:pt x="38" y="38"/>
                        <a:pt x="45" y="46"/>
                      </a:cubicBezTo>
                    </a:path>
                  </a:pathLst>
                </a:custGeom>
                <a:solidFill>
                  <a:schemeClr val="bg1"/>
                </a:solidFill>
                <a:ln w="28575" cmpd="sng">
                  <a:solidFill>
                    <a:schemeClr val="tx1"/>
                  </a:solidFill>
                  <a:round/>
                  <a:headEnd/>
                  <a:tailEnd/>
                </a:ln>
                <a:effectLst/>
                <a:extLst>
                  <a:ext uri="{AF507438-7753-43E0-B8FC-AC1667EBCBE1}">
                    <a14:hiddenEffects xmlns:a14="http://schemas.microsoft.com/office/drawing/2010/main">
                      <a:effectLst>
                        <a:outerShdw dist="35921" dir="2700000" algn="ctr" rotWithShape="0">
                          <a:srgbClr val="AF273E"/>
                        </a:outerShdw>
                      </a:effectLst>
                    </a14:hiddenEffects>
                  </a:ext>
                </a:extLst>
              </p:spPr>
              <p:txBody>
                <a:bodyPr/>
                <a:lstStyle/>
                <a:p>
                  <a:endParaRPr lang="zh-CN" altLang="en-US"/>
                </a:p>
              </p:txBody>
            </p:sp>
          </p:grpSp>
          <p:grpSp>
            <p:nvGrpSpPr>
              <p:cNvPr id="35858" name="Group 10"/>
              <p:cNvGrpSpPr>
                <a:grpSpLocks/>
              </p:cNvGrpSpPr>
              <p:nvPr/>
            </p:nvGrpSpPr>
            <p:grpSpPr bwMode="auto">
              <a:xfrm rot="10800000">
                <a:off x="1776" y="1879"/>
                <a:ext cx="455" cy="44"/>
                <a:chOff x="521" y="612"/>
                <a:chExt cx="509" cy="51"/>
              </a:xfrm>
            </p:grpSpPr>
            <p:sp>
              <p:nvSpPr>
                <p:cNvPr id="35859" name="Line 11"/>
                <p:cNvSpPr>
                  <a:spLocks noChangeShapeType="1"/>
                </p:cNvSpPr>
                <p:nvPr/>
              </p:nvSpPr>
              <p:spPr bwMode="auto">
                <a:xfrm>
                  <a:off x="521" y="663"/>
                  <a:ext cx="50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AF273E"/>
                        </a:outerShdw>
                      </a:effectLst>
                    </a14:hiddenEffects>
                  </a:ext>
                </a:extLst>
              </p:spPr>
              <p:txBody>
                <a:bodyPr/>
                <a:lstStyle/>
                <a:p>
                  <a:endParaRPr lang="zh-CN" altLang="en-US"/>
                </a:p>
              </p:txBody>
            </p:sp>
            <p:sp>
              <p:nvSpPr>
                <p:cNvPr id="35860" name="Freeform 12"/>
                <p:cNvSpPr>
                  <a:spLocks/>
                </p:cNvSpPr>
                <p:nvPr/>
              </p:nvSpPr>
              <p:spPr bwMode="auto">
                <a:xfrm>
                  <a:off x="949" y="612"/>
                  <a:ext cx="81" cy="46"/>
                </a:xfrm>
                <a:custGeom>
                  <a:avLst/>
                  <a:gdLst>
                    <a:gd name="T0" fmla="*/ 0 w 45"/>
                    <a:gd name="T1" fmla="*/ 0 h 46"/>
                    <a:gd name="T2" fmla="*/ 81 w 45"/>
                    <a:gd name="T3" fmla="*/ 46 h 46"/>
                    <a:gd name="T4" fmla="*/ 0 60000 65536"/>
                    <a:gd name="T5" fmla="*/ 0 60000 65536"/>
                  </a:gdLst>
                  <a:ahLst/>
                  <a:cxnLst>
                    <a:cxn ang="T4">
                      <a:pos x="T0" y="T1"/>
                    </a:cxn>
                    <a:cxn ang="T5">
                      <a:pos x="T2" y="T3"/>
                    </a:cxn>
                  </a:cxnLst>
                  <a:rect l="0" t="0" r="r" b="b"/>
                  <a:pathLst>
                    <a:path w="45" h="46">
                      <a:moveTo>
                        <a:pt x="0" y="0"/>
                      </a:moveTo>
                      <a:cubicBezTo>
                        <a:pt x="19" y="19"/>
                        <a:pt x="38" y="38"/>
                        <a:pt x="45" y="46"/>
                      </a:cubicBezTo>
                    </a:path>
                  </a:pathLst>
                </a:custGeom>
                <a:solidFill>
                  <a:schemeClr val="bg1"/>
                </a:solidFill>
                <a:ln w="28575" cmpd="sng">
                  <a:solidFill>
                    <a:schemeClr val="tx1"/>
                  </a:solidFill>
                  <a:round/>
                  <a:headEnd/>
                  <a:tailEnd/>
                </a:ln>
                <a:effectLst/>
                <a:extLst>
                  <a:ext uri="{AF507438-7753-43E0-B8FC-AC1667EBCBE1}">
                    <a14:hiddenEffects xmlns:a14="http://schemas.microsoft.com/office/drawing/2010/main">
                      <a:effectLst>
                        <a:outerShdw dist="35921" dir="2700000" algn="ctr" rotWithShape="0">
                          <a:srgbClr val="AF273E"/>
                        </a:outerShdw>
                      </a:effectLst>
                    </a14:hiddenEffects>
                  </a:ext>
                </a:extLst>
              </p:spPr>
              <p:txBody>
                <a:bodyPr/>
                <a:lstStyle/>
                <a:p>
                  <a:endParaRPr lang="zh-CN" altLang="en-US"/>
                </a:p>
              </p:txBody>
            </p:sp>
          </p:grpSp>
        </p:grpSp>
        <p:grpSp>
          <p:nvGrpSpPr>
            <p:cNvPr id="35849" name="Group 13"/>
            <p:cNvGrpSpPr>
              <a:grpSpLocks/>
            </p:cNvGrpSpPr>
            <p:nvPr/>
          </p:nvGrpSpPr>
          <p:grpSpPr bwMode="auto">
            <a:xfrm>
              <a:off x="2688" y="2112"/>
              <a:ext cx="455" cy="127"/>
              <a:chOff x="2688" y="2112"/>
              <a:chExt cx="455" cy="127"/>
            </a:xfrm>
          </p:grpSpPr>
          <p:sp>
            <p:nvSpPr>
              <p:cNvPr id="35850" name="AutoShape 14"/>
              <p:cNvSpPr>
                <a:spLocks noChangeAspect="1" noChangeArrowheads="1"/>
              </p:cNvSpPr>
              <p:nvPr/>
            </p:nvSpPr>
            <p:spPr bwMode="auto">
              <a:xfrm>
                <a:off x="2688" y="2112"/>
                <a:ext cx="455" cy="127"/>
              </a:xfrm>
              <a:prstGeom prst="rect">
                <a:avLst/>
              </a:prstGeom>
              <a:solidFill>
                <a:schemeClr val="bg1"/>
              </a:solidFill>
              <a:ln w="9525">
                <a:solidFill>
                  <a:schemeClr val="tx1"/>
                </a:solidFill>
                <a:miter lim="800000"/>
                <a:headEnd/>
                <a:tailE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grpSp>
            <p:nvGrpSpPr>
              <p:cNvPr id="35851" name="Group 15"/>
              <p:cNvGrpSpPr>
                <a:grpSpLocks/>
              </p:cNvGrpSpPr>
              <p:nvPr/>
            </p:nvGrpSpPr>
            <p:grpSpPr bwMode="auto">
              <a:xfrm>
                <a:off x="2688" y="2112"/>
                <a:ext cx="455" cy="44"/>
                <a:chOff x="521" y="612"/>
                <a:chExt cx="509" cy="51"/>
              </a:xfrm>
            </p:grpSpPr>
            <p:sp>
              <p:nvSpPr>
                <p:cNvPr id="35855" name="Line 16"/>
                <p:cNvSpPr>
                  <a:spLocks noChangeShapeType="1"/>
                </p:cNvSpPr>
                <p:nvPr/>
              </p:nvSpPr>
              <p:spPr bwMode="auto">
                <a:xfrm>
                  <a:off x="521" y="663"/>
                  <a:ext cx="50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AF273E"/>
                        </a:outerShdw>
                      </a:effectLst>
                    </a14:hiddenEffects>
                  </a:ext>
                </a:extLst>
              </p:spPr>
              <p:txBody>
                <a:bodyPr/>
                <a:lstStyle/>
                <a:p>
                  <a:endParaRPr lang="zh-CN" altLang="en-US"/>
                </a:p>
              </p:txBody>
            </p:sp>
            <p:sp>
              <p:nvSpPr>
                <p:cNvPr id="35856" name="Freeform 17"/>
                <p:cNvSpPr>
                  <a:spLocks/>
                </p:cNvSpPr>
                <p:nvPr/>
              </p:nvSpPr>
              <p:spPr bwMode="auto">
                <a:xfrm>
                  <a:off x="949" y="612"/>
                  <a:ext cx="81" cy="46"/>
                </a:xfrm>
                <a:custGeom>
                  <a:avLst/>
                  <a:gdLst>
                    <a:gd name="T0" fmla="*/ 0 w 45"/>
                    <a:gd name="T1" fmla="*/ 0 h 46"/>
                    <a:gd name="T2" fmla="*/ 81 w 45"/>
                    <a:gd name="T3" fmla="*/ 46 h 46"/>
                    <a:gd name="T4" fmla="*/ 0 60000 65536"/>
                    <a:gd name="T5" fmla="*/ 0 60000 65536"/>
                  </a:gdLst>
                  <a:ahLst/>
                  <a:cxnLst>
                    <a:cxn ang="T4">
                      <a:pos x="T0" y="T1"/>
                    </a:cxn>
                    <a:cxn ang="T5">
                      <a:pos x="T2" y="T3"/>
                    </a:cxn>
                  </a:cxnLst>
                  <a:rect l="0" t="0" r="r" b="b"/>
                  <a:pathLst>
                    <a:path w="45" h="46">
                      <a:moveTo>
                        <a:pt x="0" y="0"/>
                      </a:moveTo>
                      <a:cubicBezTo>
                        <a:pt x="19" y="19"/>
                        <a:pt x="38" y="38"/>
                        <a:pt x="45" y="46"/>
                      </a:cubicBezTo>
                    </a:path>
                  </a:pathLst>
                </a:custGeom>
                <a:solidFill>
                  <a:schemeClr val="bg1"/>
                </a:solidFill>
                <a:ln w="28575" cmpd="sng">
                  <a:solidFill>
                    <a:schemeClr val="tx1"/>
                  </a:solidFill>
                  <a:round/>
                  <a:headEnd/>
                  <a:tailEnd/>
                </a:ln>
                <a:effectLst/>
                <a:extLst>
                  <a:ext uri="{AF507438-7753-43E0-B8FC-AC1667EBCBE1}">
                    <a14:hiddenEffects xmlns:a14="http://schemas.microsoft.com/office/drawing/2010/main">
                      <a:effectLst>
                        <a:outerShdw dist="35921" dir="2700000" algn="ctr" rotWithShape="0">
                          <a:srgbClr val="AF273E"/>
                        </a:outerShdw>
                      </a:effectLst>
                    </a14:hiddenEffects>
                  </a:ext>
                </a:extLst>
              </p:spPr>
              <p:txBody>
                <a:bodyPr/>
                <a:lstStyle/>
                <a:p>
                  <a:endParaRPr lang="zh-CN" altLang="en-US"/>
                </a:p>
              </p:txBody>
            </p:sp>
          </p:grpSp>
          <p:grpSp>
            <p:nvGrpSpPr>
              <p:cNvPr id="35852" name="Group 18"/>
              <p:cNvGrpSpPr>
                <a:grpSpLocks/>
              </p:cNvGrpSpPr>
              <p:nvPr/>
            </p:nvGrpSpPr>
            <p:grpSpPr bwMode="auto">
              <a:xfrm rot="10800000">
                <a:off x="2688" y="2195"/>
                <a:ext cx="455" cy="44"/>
                <a:chOff x="521" y="612"/>
                <a:chExt cx="509" cy="51"/>
              </a:xfrm>
            </p:grpSpPr>
            <p:sp>
              <p:nvSpPr>
                <p:cNvPr id="35853" name="Line 19"/>
                <p:cNvSpPr>
                  <a:spLocks noChangeShapeType="1"/>
                </p:cNvSpPr>
                <p:nvPr/>
              </p:nvSpPr>
              <p:spPr bwMode="auto">
                <a:xfrm>
                  <a:off x="521" y="663"/>
                  <a:ext cx="50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AF273E"/>
                        </a:outerShdw>
                      </a:effectLst>
                    </a14:hiddenEffects>
                  </a:ext>
                </a:extLst>
              </p:spPr>
              <p:txBody>
                <a:bodyPr/>
                <a:lstStyle/>
                <a:p>
                  <a:endParaRPr lang="zh-CN" altLang="en-US"/>
                </a:p>
              </p:txBody>
            </p:sp>
            <p:sp>
              <p:nvSpPr>
                <p:cNvPr id="35854" name="Freeform 20"/>
                <p:cNvSpPr>
                  <a:spLocks/>
                </p:cNvSpPr>
                <p:nvPr/>
              </p:nvSpPr>
              <p:spPr bwMode="auto">
                <a:xfrm>
                  <a:off x="949" y="612"/>
                  <a:ext cx="81" cy="46"/>
                </a:xfrm>
                <a:custGeom>
                  <a:avLst/>
                  <a:gdLst>
                    <a:gd name="T0" fmla="*/ 0 w 45"/>
                    <a:gd name="T1" fmla="*/ 0 h 46"/>
                    <a:gd name="T2" fmla="*/ 81 w 45"/>
                    <a:gd name="T3" fmla="*/ 46 h 46"/>
                    <a:gd name="T4" fmla="*/ 0 60000 65536"/>
                    <a:gd name="T5" fmla="*/ 0 60000 65536"/>
                  </a:gdLst>
                  <a:ahLst/>
                  <a:cxnLst>
                    <a:cxn ang="T4">
                      <a:pos x="T0" y="T1"/>
                    </a:cxn>
                    <a:cxn ang="T5">
                      <a:pos x="T2" y="T3"/>
                    </a:cxn>
                  </a:cxnLst>
                  <a:rect l="0" t="0" r="r" b="b"/>
                  <a:pathLst>
                    <a:path w="45" h="46">
                      <a:moveTo>
                        <a:pt x="0" y="0"/>
                      </a:moveTo>
                      <a:cubicBezTo>
                        <a:pt x="19" y="19"/>
                        <a:pt x="38" y="38"/>
                        <a:pt x="45" y="46"/>
                      </a:cubicBezTo>
                    </a:path>
                  </a:pathLst>
                </a:custGeom>
                <a:solidFill>
                  <a:schemeClr val="bg1"/>
                </a:solidFill>
                <a:ln w="28575" cmpd="sng">
                  <a:solidFill>
                    <a:schemeClr val="tx1"/>
                  </a:solidFill>
                  <a:round/>
                  <a:headEnd/>
                  <a:tailEnd/>
                </a:ln>
                <a:effectLst/>
                <a:extLst>
                  <a:ext uri="{AF507438-7753-43E0-B8FC-AC1667EBCBE1}">
                    <a14:hiddenEffects xmlns:a14="http://schemas.microsoft.com/office/drawing/2010/main">
                      <a:effectLst>
                        <a:outerShdw dist="35921" dir="2700000" algn="ctr" rotWithShape="0">
                          <a:srgbClr val="AF273E"/>
                        </a:outerShdw>
                      </a:effectLst>
                    </a14:hiddenEffects>
                  </a:ext>
                </a:extLst>
              </p:spPr>
              <p:txBody>
                <a:bodyPr/>
                <a:lstStyle/>
                <a:p>
                  <a:endParaRPr lang="zh-CN" altLang="en-US"/>
                </a:p>
              </p:txBody>
            </p:sp>
          </p:grpSp>
        </p:grpSp>
      </p:grpSp>
      <p:sp>
        <p:nvSpPr>
          <p:cNvPr id="36885" name="Text Box 21"/>
          <p:cNvSpPr txBox="1">
            <a:spLocks noChangeArrowheads="1"/>
          </p:cNvSpPr>
          <p:nvPr/>
        </p:nvSpPr>
        <p:spPr bwMode="auto">
          <a:xfrm>
            <a:off x="7620000" y="3276600"/>
            <a:ext cx="4572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kumimoji="1" lang="en-US" altLang="zh-CN" sz="3600" b="1">
                <a:latin typeface="Times New Roman" panose="02020603050405020304" pitchFamily="18" charset="0"/>
              </a:rPr>
              <a:t>A</a:t>
            </a:r>
          </a:p>
        </p:txBody>
      </p:sp>
      <p:sp>
        <p:nvSpPr>
          <p:cNvPr id="35847" name="WordArt 22"/>
          <p:cNvSpPr>
            <a:spLocks noChangeArrowheads="1" noChangeShapeType="1" noTextEdit="1"/>
          </p:cNvSpPr>
          <p:nvPr/>
        </p:nvSpPr>
        <p:spPr bwMode="auto">
          <a:xfrm>
            <a:off x="2895600" y="533400"/>
            <a:ext cx="2667000" cy="914400"/>
          </a:xfrm>
          <a:prstGeom prst="rect">
            <a:avLst/>
          </a:prstGeom>
        </p:spPr>
        <p:txBody>
          <a:bodyPr wrap="none" fromWordArt="1">
            <a:prstTxWarp prst="textPlain">
              <a:avLst>
                <a:gd name="adj" fmla="val 50000"/>
              </a:avLst>
            </a:prstTxWarp>
          </a:bodyPr>
          <a:lstStyle/>
          <a:p>
            <a:pPr algn="ctr"/>
            <a:r>
              <a:rPr lang="zh-CN" altLang="en-US" sz="6000" b="1" kern="1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宋体" panose="02010600030101010101" pitchFamily="2" charset="-122"/>
              </a:rPr>
              <a:t>课堂练习</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88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85" grpId="0"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body" idx="1"/>
          </p:nvPr>
        </p:nvSpPr>
        <p:spPr>
          <a:xfrm>
            <a:off x="76200" y="1600200"/>
            <a:ext cx="9144000" cy="4648200"/>
          </a:xfrm>
        </p:spPr>
        <p:txBody>
          <a:bodyPr/>
          <a:lstStyle/>
          <a:p>
            <a:pPr eaLnBrk="1" hangingPunct="1">
              <a:buFontTx/>
              <a:buNone/>
            </a:pPr>
            <a:r>
              <a:rPr lang="en-US" altLang="zh-CN" b="1" smtClean="0"/>
              <a:t>  2</a:t>
            </a:r>
            <a:r>
              <a:rPr lang="zh-CN" altLang="en-US" b="1" smtClean="0"/>
              <a:t>、下列说法中正确的是   </a:t>
            </a:r>
          </a:p>
          <a:p>
            <a:pPr eaLnBrk="1" hangingPunct="1">
              <a:buFontTx/>
              <a:buNone/>
            </a:pPr>
            <a:r>
              <a:rPr lang="zh-CN" altLang="en-US" b="1" smtClean="0"/>
              <a:t>      </a:t>
            </a:r>
            <a:r>
              <a:rPr lang="en-US" altLang="zh-CN" b="1" smtClean="0"/>
              <a:t>A</a:t>
            </a:r>
            <a:r>
              <a:rPr lang="zh-CN" altLang="en-US" b="1" smtClean="0"/>
              <a:t>．</a:t>
            </a:r>
            <a:r>
              <a:rPr lang="en-US" altLang="zh-CN" b="1" smtClean="0"/>
              <a:t>0.1mol·L</a:t>
            </a:r>
            <a:r>
              <a:rPr lang="en-US" altLang="zh-CN" b="1" baseline="30000" smtClean="0"/>
              <a:t>-1</a:t>
            </a:r>
            <a:r>
              <a:rPr lang="en-US" altLang="zh-CN" b="1" smtClean="0"/>
              <a:t> </a:t>
            </a:r>
            <a:r>
              <a:rPr lang="zh-CN" altLang="en-US" b="1" smtClean="0"/>
              <a:t>盐酸和</a:t>
            </a:r>
            <a:r>
              <a:rPr lang="en-US" altLang="zh-CN" b="1" smtClean="0"/>
              <a:t>0.1mol·L</a:t>
            </a:r>
            <a:r>
              <a:rPr lang="en-US" altLang="zh-CN" b="1" baseline="30000" smtClean="0"/>
              <a:t>-1</a:t>
            </a:r>
            <a:r>
              <a:rPr lang="zh-CN" altLang="en-US" b="1" smtClean="0"/>
              <a:t>硫酸与</a:t>
            </a:r>
            <a:r>
              <a:rPr lang="en-US" altLang="zh-CN" b="1" smtClean="0"/>
              <a:t>2mol·L</a:t>
            </a:r>
            <a:r>
              <a:rPr lang="en-US" altLang="zh-CN" b="1" baseline="30000" smtClean="0"/>
              <a:t>-1</a:t>
            </a:r>
            <a:r>
              <a:rPr lang="en-US" altLang="zh-CN" b="1" smtClean="0"/>
              <a:t>NaOH</a:t>
            </a:r>
            <a:r>
              <a:rPr lang="zh-CN" altLang="en-US" b="1" smtClean="0"/>
              <a:t>溶液反应速率相同</a:t>
            </a:r>
          </a:p>
          <a:p>
            <a:pPr eaLnBrk="1" hangingPunct="1">
              <a:buFontTx/>
              <a:buNone/>
            </a:pPr>
            <a:r>
              <a:rPr lang="zh-CN" altLang="en-US" b="1" smtClean="0"/>
              <a:t>      </a:t>
            </a:r>
            <a:r>
              <a:rPr lang="en-US" altLang="zh-CN" b="1" smtClean="0"/>
              <a:t>B</a:t>
            </a:r>
            <a:r>
              <a:rPr lang="zh-CN" altLang="en-US" b="1" smtClean="0"/>
              <a:t>．大理石块和大理石粉与</a:t>
            </a:r>
            <a:r>
              <a:rPr lang="en-US" altLang="zh-CN" b="1" smtClean="0"/>
              <a:t>0.1mol·L</a:t>
            </a:r>
            <a:r>
              <a:rPr lang="en-US" altLang="zh-CN" b="1" baseline="30000" smtClean="0"/>
              <a:t>-1</a:t>
            </a:r>
            <a:r>
              <a:rPr lang="zh-CN" altLang="en-US" b="1" smtClean="0"/>
              <a:t>盐酸反应的速率相同</a:t>
            </a:r>
          </a:p>
          <a:p>
            <a:pPr eaLnBrk="1" hangingPunct="1">
              <a:buFontTx/>
              <a:buNone/>
            </a:pPr>
            <a:r>
              <a:rPr lang="zh-CN" altLang="en-US" b="1" smtClean="0"/>
              <a:t>      </a:t>
            </a:r>
            <a:r>
              <a:rPr lang="en-US" altLang="zh-CN" b="1" smtClean="0"/>
              <a:t>C</a:t>
            </a:r>
            <a:r>
              <a:rPr lang="zh-CN" altLang="en-US" b="1" smtClean="0"/>
              <a:t>．</a:t>
            </a:r>
            <a:r>
              <a:rPr lang="en-US" altLang="zh-CN" b="1" smtClean="0"/>
              <a:t>Mg</a:t>
            </a:r>
            <a:r>
              <a:rPr lang="zh-CN" altLang="en-US" b="1" smtClean="0"/>
              <a:t>，</a:t>
            </a:r>
            <a:r>
              <a:rPr lang="en-US" altLang="zh-CN" b="1" smtClean="0"/>
              <a:t>Al</a:t>
            </a:r>
            <a:r>
              <a:rPr lang="zh-CN" altLang="en-US" b="1" smtClean="0"/>
              <a:t>和</a:t>
            </a:r>
            <a:r>
              <a:rPr lang="en-US" altLang="zh-CN" b="1" smtClean="0"/>
              <a:t>0.1mol·L</a:t>
            </a:r>
            <a:r>
              <a:rPr lang="en-US" altLang="zh-CN" b="1" baseline="30000" smtClean="0"/>
              <a:t>-1</a:t>
            </a:r>
            <a:r>
              <a:rPr lang="zh-CN" altLang="en-US" b="1" smtClean="0"/>
              <a:t>盐酸反应速率相同</a:t>
            </a:r>
          </a:p>
          <a:p>
            <a:pPr eaLnBrk="1" hangingPunct="1">
              <a:buFontTx/>
              <a:buNone/>
            </a:pPr>
            <a:r>
              <a:rPr lang="zh-CN" altLang="en-US" b="1" smtClean="0"/>
              <a:t>      </a:t>
            </a:r>
            <a:r>
              <a:rPr lang="en-US" altLang="zh-CN" b="1" smtClean="0"/>
              <a:t>D</a:t>
            </a:r>
            <a:r>
              <a:rPr lang="zh-CN" altLang="en-US" b="1" smtClean="0"/>
              <a:t>．</a:t>
            </a:r>
            <a:r>
              <a:rPr lang="en-US" altLang="zh-CN" b="1" smtClean="0"/>
              <a:t>0.1mol·L</a:t>
            </a:r>
            <a:r>
              <a:rPr lang="en-US" altLang="zh-CN" b="1" baseline="30000" smtClean="0"/>
              <a:t>-1</a:t>
            </a:r>
            <a:r>
              <a:rPr lang="zh-CN" altLang="en-US" b="1" smtClean="0"/>
              <a:t>盐酸和</a:t>
            </a:r>
            <a:r>
              <a:rPr lang="en-US" altLang="zh-CN" b="1" smtClean="0"/>
              <a:t>0.1mol·L</a:t>
            </a:r>
            <a:r>
              <a:rPr lang="en-US" altLang="zh-CN" b="1" baseline="30000" smtClean="0"/>
              <a:t>-1</a:t>
            </a:r>
            <a:r>
              <a:rPr lang="zh-CN" altLang="en-US" b="1" smtClean="0"/>
              <a:t>硝酸与相同形状和大小的大理石反应的速率相同</a:t>
            </a:r>
          </a:p>
        </p:txBody>
      </p:sp>
      <p:sp>
        <p:nvSpPr>
          <p:cNvPr id="37891" name="Text Box 3"/>
          <p:cNvSpPr txBox="1">
            <a:spLocks noChangeArrowheads="1"/>
          </p:cNvSpPr>
          <p:nvPr/>
        </p:nvSpPr>
        <p:spPr bwMode="auto">
          <a:xfrm>
            <a:off x="5334000" y="1524000"/>
            <a:ext cx="4572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kumimoji="1" lang="en-US" altLang="zh-CN" sz="3600" b="1">
                <a:latin typeface="Times New Roman" panose="02020603050405020304" pitchFamily="18" charset="0"/>
              </a:rPr>
              <a:t>D</a:t>
            </a:r>
          </a:p>
        </p:txBody>
      </p:sp>
      <p:sp>
        <p:nvSpPr>
          <p:cNvPr id="36868" name="WordArt 4"/>
          <p:cNvSpPr>
            <a:spLocks noChangeArrowheads="1" noChangeShapeType="1" noTextEdit="1"/>
          </p:cNvSpPr>
          <p:nvPr/>
        </p:nvSpPr>
        <p:spPr bwMode="auto">
          <a:xfrm>
            <a:off x="2895600" y="533400"/>
            <a:ext cx="2667000" cy="914400"/>
          </a:xfrm>
          <a:prstGeom prst="rect">
            <a:avLst/>
          </a:prstGeom>
        </p:spPr>
        <p:txBody>
          <a:bodyPr wrap="none" fromWordArt="1">
            <a:prstTxWarp prst="textPlain">
              <a:avLst>
                <a:gd name="adj" fmla="val 50000"/>
              </a:avLst>
            </a:prstTxWarp>
          </a:bodyPr>
          <a:lstStyle/>
          <a:p>
            <a:pPr algn="ctr"/>
            <a:r>
              <a:rPr lang="zh-CN" altLang="en-US" sz="6000" b="1" kern="1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宋体" panose="02010600030101010101" pitchFamily="2" charset="-122"/>
              </a:rPr>
              <a:t>课堂练习</a:t>
            </a: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789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body" idx="1"/>
          </p:nvPr>
        </p:nvSpPr>
        <p:spPr>
          <a:xfrm>
            <a:off x="228600" y="1143000"/>
            <a:ext cx="8763000" cy="2362200"/>
          </a:xfrm>
        </p:spPr>
        <p:txBody>
          <a:bodyPr/>
          <a:lstStyle/>
          <a:p>
            <a:pPr eaLnBrk="1" hangingPunct="1">
              <a:buFontTx/>
              <a:buNone/>
            </a:pPr>
            <a:r>
              <a:rPr lang="en-US" altLang="zh-CN" b="1" smtClean="0"/>
              <a:t>3</a:t>
            </a:r>
            <a:r>
              <a:rPr lang="zh-CN" altLang="en-US" b="1" smtClean="0"/>
              <a:t>、已知反应</a:t>
            </a:r>
            <a:r>
              <a:rPr lang="en-US" altLang="zh-CN" b="1" smtClean="0"/>
              <a:t>N</a:t>
            </a:r>
            <a:r>
              <a:rPr lang="en-US" altLang="zh-CN" b="1" baseline="-25000" smtClean="0"/>
              <a:t>2</a:t>
            </a:r>
            <a:r>
              <a:rPr lang="en-US" altLang="zh-CN" b="1" smtClean="0"/>
              <a:t> +3H</a:t>
            </a:r>
            <a:r>
              <a:rPr lang="en-US" altLang="zh-CN" b="1" baseline="-25000" smtClean="0"/>
              <a:t>2</a:t>
            </a:r>
            <a:r>
              <a:rPr lang="en-US" altLang="zh-CN" b="1" smtClean="0"/>
              <a:t>        2NH</a:t>
            </a:r>
            <a:r>
              <a:rPr lang="en-US" altLang="zh-CN" b="1" baseline="-25000" smtClean="0"/>
              <a:t>3</a:t>
            </a:r>
            <a:r>
              <a:rPr lang="en-US" altLang="zh-CN" b="1" smtClean="0"/>
              <a:t> </a:t>
            </a:r>
            <a:r>
              <a:rPr lang="zh-CN" altLang="en-US" b="1" smtClean="0"/>
              <a:t>，根据下图判断</a:t>
            </a:r>
          </a:p>
          <a:p>
            <a:pPr eaLnBrk="1" hangingPunct="1">
              <a:buFontTx/>
              <a:buNone/>
            </a:pPr>
            <a:r>
              <a:rPr lang="en-US" altLang="zh-CN" b="1" smtClean="0"/>
              <a:t>A</a:t>
            </a:r>
            <a:r>
              <a:rPr lang="zh-CN" altLang="en-US" b="1" smtClean="0"/>
              <a:t>是 </a:t>
            </a:r>
            <a:r>
              <a:rPr lang="zh-CN" altLang="en-US" b="1" u="sng" smtClean="0"/>
              <a:t>      </a:t>
            </a:r>
            <a:r>
              <a:rPr lang="zh-CN" altLang="en-US" b="1" smtClean="0"/>
              <a:t>物质的量浓度变化情况；</a:t>
            </a:r>
          </a:p>
          <a:p>
            <a:pPr eaLnBrk="1" hangingPunct="1">
              <a:buFontTx/>
              <a:buNone/>
            </a:pPr>
            <a:r>
              <a:rPr lang="en-US" altLang="zh-CN" b="1" smtClean="0"/>
              <a:t>B</a:t>
            </a:r>
            <a:r>
              <a:rPr lang="zh-CN" altLang="en-US" b="1" smtClean="0"/>
              <a:t>是 </a:t>
            </a:r>
            <a:r>
              <a:rPr lang="zh-CN" altLang="en-US" b="1" u="sng" smtClean="0"/>
              <a:t>     </a:t>
            </a:r>
            <a:r>
              <a:rPr lang="zh-CN" altLang="en-US" b="1" smtClean="0"/>
              <a:t>物质的量浓度变化情况；</a:t>
            </a:r>
          </a:p>
          <a:p>
            <a:pPr eaLnBrk="1" hangingPunct="1">
              <a:buFontTx/>
              <a:buNone/>
            </a:pPr>
            <a:r>
              <a:rPr lang="en-US" altLang="zh-CN" b="1" smtClean="0"/>
              <a:t>2</a:t>
            </a:r>
            <a:r>
              <a:rPr lang="zh-CN" altLang="en-US" b="1" smtClean="0"/>
              <a:t>分钟内</a:t>
            </a:r>
            <a:r>
              <a:rPr lang="en-US" altLang="zh-CN" b="1" smtClean="0"/>
              <a:t>N</a:t>
            </a:r>
            <a:r>
              <a:rPr lang="en-US" altLang="zh-CN" b="1" baseline="-25000" smtClean="0"/>
              <a:t>2</a:t>
            </a:r>
            <a:r>
              <a:rPr lang="zh-CN" altLang="en-US" b="1" smtClean="0"/>
              <a:t>的平均速率是</a:t>
            </a:r>
            <a:r>
              <a:rPr lang="zh-CN" altLang="en-US" b="1" u="sng" smtClean="0"/>
              <a:t>                             </a:t>
            </a:r>
            <a:r>
              <a:rPr lang="zh-CN" altLang="en-US" b="1" smtClean="0"/>
              <a:t>。</a:t>
            </a:r>
          </a:p>
          <a:p>
            <a:pPr eaLnBrk="1" hangingPunct="1"/>
            <a:endParaRPr lang="en-US" altLang="zh-CN" b="1" smtClean="0"/>
          </a:p>
        </p:txBody>
      </p:sp>
      <p:grpSp>
        <p:nvGrpSpPr>
          <p:cNvPr id="37891" name="Group 3"/>
          <p:cNvGrpSpPr>
            <a:grpSpLocks/>
          </p:cNvGrpSpPr>
          <p:nvPr/>
        </p:nvGrpSpPr>
        <p:grpSpPr bwMode="auto">
          <a:xfrm>
            <a:off x="4211638" y="1341438"/>
            <a:ext cx="722312" cy="201612"/>
            <a:chOff x="1776" y="1796"/>
            <a:chExt cx="455" cy="127"/>
          </a:xfrm>
        </p:grpSpPr>
        <p:grpSp>
          <p:nvGrpSpPr>
            <p:cNvPr id="37897" name="Group 4"/>
            <p:cNvGrpSpPr>
              <a:grpSpLocks/>
            </p:cNvGrpSpPr>
            <p:nvPr/>
          </p:nvGrpSpPr>
          <p:grpSpPr bwMode="auto">
            <a:xfrm>
              <a:off x="1776" y="1796"/>
              <a:ext cx="455" cy="44"/>
              <a:chOff x="521" y="612"/>
              <a:chExt cx="509" cy="51"/>
            </a:xfrm>
          </p:grpSpPr>
          <p:sp>
            <p:nvSpPr>
              <p:cNvPr id="37901" name="Line 5"/>
              <p:cNvSpPr>
                <a:spLocks noChangeShapeType="1"/>
              </p:cNvSpPr>
              <p:nvPr/>
            </p:nvSpPr>
            <p:spPr bwMode="auto">
              <a:xfrm>
                <a:off x="521" y="663"/>
                <a:ext cx="50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AF273E"/>
                      </a:outerShdw>
                    </a:effectLst>
                  </a14:hiddenEffects>
                </a:ext>
              </a:extLst>
            </p:spPr>
            <p:txBody>
              <a:bodyPr/>
              <a:lstStyle/>
              <a:p>
                <a:endParaRPr lang="zh-CN" altLang="en-US"/>
              </a:p>
            </p:txBody>
          </p:sp>
          <p:sp>
            <p:nvSpPr>
              <p:cNvPr id="37902" name="Freeform 6"/>
              <p:cNvSpPr>
                <a:spLocks/>
              </p:cNvSpPr>
              <p:nvPr/>
            </p:nvSpPr>
            <p:spPr bwMode="auto">
              <a:xfrm>
                <a:off x="949" y="612"/>
                <a:ext cx="81" cy="46"/>
              </a:xfrm>
              <a:custGeom>
                <a:avLst/>
                <a:gdLst>
                  <a:gd name="T0" fmla="*/ 0 w 45"/>
                  <a:gd name="T1" fmla="*/ 0 h 46"/>
                  <a:gd name="T2" fmla="*/ 81 w 45"/>
                  <a:gd name="T3" fmla="*/ 46 h 46"/>
                  <a:gd name="T4" fmla="*/ 0 60000 65536"/>
                  <a:gd name="T5" fmla="*/ 0 60000 65536"/>
                </a:gdLst>
                <a:ahLst/>
                <a:cxnLst>
                  <a:cxn ang="T4">
                    <a:pos x="T0" y="T1"/>
                  </a:cxn>
                  <a:cxn ang="T5">
                    <a:pos x="T2" y="T3"/>
                  </a:cxn>
                </a:cxnLst>
                <a:rect l="0" t="0" r="r" b="b"/>
                <a:pathLst>
                  <a:path w="45" h="46">
                    <a:moveTo>
                      <a:pt x="0" y="0"/>
                    </a:moveTo>
                    <a:cubicBezTo>
                      <a:pt x="19" y="19"/>
                      <a:pt x="38" y="38"/>
                      <a:pt x="45" y="46"/>
                    </a:cubicBezTo>
                  </a:path>
                </a:pathLst>
              </a:custGeom>
              <a:noFill/>
              <a:ln w="28575" cmpd="sng">
                <a:solidFill>
                  <a:schemeClr val="tx1"/>
                </a:solidFill>
                <a:round/>
                <a:headEnd/>
                <a:tailEnd/>
              </a:ln>
              <a:effectLst/>
              <a:extLst>
                <a:ext uri="{909E8E84-426E-40DD-AFC4-6F175D3DCCD1}">
                  <a14:hiddenFill xmlns:a14="http://schemas.microsoft.com/office/drawing/2010/main">
                    <a:solidFill>
                      <a:srgbClr val="FF8B17"/>
                    </a:solidFill>
                  </a14:hiddenFill>
                </a:ext>
                <a:ext uri="{AF507438-7753-43E0-B8FC-AC1667EBCBE1}">
                  <a14:hiddenEffects xmlns:a14="http://schemas.microsoft.com/office/drawing/2010/main">
                    <a:effectLst>
                      <a:outerShdw dist="35921" dir="2700000" algn="ctr" rotWithShape="0">
                        <a:srgbClr val="AF273E"/>
                      </a:outerShdw>
                    </a:effectLst>
                  </a14:hiddenEffects>
                </a:ext>
              </a:extLst>
            </p:spPr>
            <p:txBody>
              <a:bodyPr/>
              <a:lstStyle/>
              <a:p>
                <a:endParaRPr lang="zh-CN" altLang="en-US"/>
              </a:p>
            </p:txBody>
          </p:sp>
        </p:grpSp>
        <p:grpSp>
          <p:nvGrpSpPr>
            <p:cNvPr id="37898" name="Group 7"/>
            <p:cNvGrpSpPr>
              <a:grpSpLocks/>
            </p:cNvGrpSpPr>
            <p:nvPr/>
          </p:nvGrpSpPr>
          <p:grpSpPr bwMode="auto">
            <a:xfrm rot="10800000">
              <a:off x="1776" y="1879"/>
              <a:ext cx="455" cy="44"/>
              <a:chOff x="521" y="612"/>
              <a:chExt cx="509" cy="51"/>
            </a:xfrm>
          </p:grpSpPr>
          <p:sp>
            <p:nvSpPr>
              <p:cNvPr id="37899" name="Line 8"/>
              <p:cNvSpPr>
                <a:spLocks noChangeShapeType="1"/>
              </p:cNvSpPr>
              <p:nvPr/>
            </p:nvSpPr>
            <p:spPr bwMode="auto">
              <a:xfrm>
                <a:off x="521" y="663"/>
                <a:ext cx="50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AF273E"/>
                      </a:outerShdw>
                    </a:effectLst>
                  </a14:hiddenEffects>
                </a:ext>
              </a:extLst>
            </p:spPr>
            <p:txBody>
              <a:bodyPr/>
              <a:lstStyle/>
              <a:p>
                <a:endParaRPr lang="zh-CN" altLang="en-US"/>
              </a:p>
            </p:txBody>
          </p:sp>
          <p:sp>
            <p:nvSpPr>
              <p:cNvPr id="37900" name="Freeform 9"/>
              <p:cNvSpPr>
                <a:spLocks/>
              </p:cNvSpPr>
              <p:nvPr/>
            </p:nvSpPr>
            <p:spPr bwMode="auto">
              <a:xfrm>
                <a:off x="949" y="612"/>
                <a:ext cx="81" cy="46"/>
              </a:xfrm>
              <a:custGeom>
                <a:avLst/>
                <a:gdLst>
                  <a:gd name="T0" fmla="*/ 0 w 45"/>
                  <a:gd name="T1" fmla="*/ 0 h 46"/>
                  <a:gd name="T2" fmla="*/ 81 w 45"/>
                  <a:gd name="T3" fmla="*/ 46 h 46"/>
                  <a:gd name="T4" fmla="*/ 0 60000 65536"/>
                  <a:gd name="T5" fmla="*/ 0 60000 65536"/>
                </a:gdLst>
                <a:ahLst/>
                <a:cxnLst>
                  <a:cxn ang="T4">
                    <a:pos x="T0" y="T1"/>
                  </a:cxn>
                  <a:cxn ang="T5">
                    <a:pos x="T2" y="T3"/>
                  </a:cxn>
                </a:cxnLst>
                <a:rect l="0" t="0" r="r" b="b"/>
                <a:pathLst>
                  <a:path w="45" h="46">
                    <a:moveTo>
                      <a:pt x="0" y="0"/>
                    </a:moveTo>
                    <a:cubicBezTo>
                      <a:pt x="19" y="19"/>
                      <a:pt x="38" y="38"/>
                      <a:pt x="45" y="46"/>
                    </a:cubicBezTo>
                  </a:path>
                </a:pathLst>
              </a:custGeom>
              <a:noFill/>
              <a:ln w="28575" cmpd="sng">
                <a:solidFill>
                  <a:schemeClr val="tx1"/>
                </a:solidFill>
                <a:round/>
                <a:headEnd/>
                <a:tailEnd/>
              </a:ln>
              <a:effectLst/>
              <a:extLst>
                <a:ext uri="{909E8E84-426E-40DD-AFC4-6F175D3DCCD1}">
                  <a14:hiddenFill xmlns:a14="http://schemas.microsoft.com/office/drawing/2010/main">
                    <a:solidFill>
                      <a:srgbClr val="FF8B17"/>
                    </a:solidFill>
                  </a14:hiddenFill>
                </a:ext>
                <a:ext uri="{AF507438-7753-43E0-B8FC-AC1667EBCBE1}">
                  <a14:hiddenEffects xmlns:a14="http://schemas.microsoft.com/office/drawing/2010/main">
                    <a:effectLst>
                      <a:outerShdw dist="35921" dir="2700000" algn="ctr" rotWithShape="0">
                        <a:srgbClr val="AF273E"/>
                      </a:outerShdw>
                    </a:effectLst>
                  </a14:hiddenEffects>
                </a:ext>
              </a:extLst>
            </p:spPr>
            <p:txBody>
              <a:bodyPr/>
              <a:lstStyle/>
              <a:p>
                <a:endParaRPr lang="zh-CN" altLang="en-US"/>
              </a:p>
            </p:txBody>
          </p:sp>
        </p:grpSp>
      </p:grpSp>
      <p:pic>
        <p:nvPicPr>
          <p:cNvPr id="37892" name="Picture 10" descr="Image897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713" y="3505200"/>
            <a:ext cx="4572000"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23" name="Text Box 11"/>
          <p:cNvSpPr txBox="1">
            <a:spLocks noChangeArrowheads="1"/>
          </p:cNvSpPr>
          <p:nvPr/>
        </p:nvSpPr>
        <p:spPr bwMode="auto">
          <a:xfrm>
            <a:off x="1219200" y="1600200"/>
            <a:ext cx="6477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sz="3200" b="1"/>
              <a:t>H</a:t>
            </a:r>
            <a:r>
              <a:rPr lang="en-US" altLang="zh-CN" sz="3200" b="1" baseline="-25000"/>
              <a:t>2</a:t>
            </a:r>
            <a:endParaRPr lang="en-US" altLang="zh-CN" sz="3200" b="1"/>
          </a:p>
        </p:txBody>
      </p:sp>
      <p:sp>
        <p:nvSpPr>
          <p:cNvPr id="38924" name="Text Box 12"/>
          <p:cNvSpPr txBox="1">
            <a:spLocks noChangeArrowheads="1"/>
          </p:cNvSpPr>
          <p:nvPr/>
        </p:nvSpPr>
        <p:spPr bwMode="auto">
          <a:xfrm>
            <a:off x="1143000" y="2209800"/>
            <a:ext cx="1296988"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sz="3200" b="1"/>
              <a:t>N</a:t>
            </a:r>
            <a:r>
              <a:rPr lang="en-US" altLang="zh-CN" sz="3200" b="1" baseline="-25000"/>
              <a:t>2</a:t>
            </a:r>
            <a:endParaRPr lang="en-US" altLang="zh-CN" sz="3200" b="1"/>
          </a:p>
        </p:txBody>
      </p:sp>
      <p:sp>
        <p:nvSpPr>
          <p:cNvPr id="38925" name="Text Box 13"/>
          <p:cNvSpPr txBox="1">
            <a:spLocks noChangeArrowheads="1"/>
          </p:cNvSpPr>
          <p:nvPr/>
        </p:nvSpPr>
        <p:spPr bwMode="auto">
          <a:xfrm>
            <a:off x="4876800" y="2819400"/>
            <a:ext cx="2881313"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sz="3200" b="1"/>
              <a:t>0.5mol/(L.min)</a:t>
            </a:r>
          </a:p>
        </p:txBody>
      </p:sp>
      <p:sp>
        <p:nvSpPr>
          <p:cNvPr id="37896" name="WordArt 14"/>
          <p:cNvSpPr>
            <a:spLocks noChangeArrowheads="1" noChangeShapeType="1" noTextEdit="1"/>
          </p:cNvSpPr>
          <p:nvPr/>
        </p:nvSpPr>
        <p:spPr bwMode="auto">
          <a:xfrm>
            <a:off x="2971800" y="228600"/>
            <a:ext cx="2667000" cy="914400"/>
          </a:xfrm>
          <a:prstGeom prst="rect">
            <a:avLst/>
          </a:prstGeom>
        </p:spPr>
        <p:txBody>
          <a:bodyPr wrap="none" fromWordArt="1">
            <a:prstTxWarp prst="textPlain">
              <a:avLst>
                <a:gd name="adj" fmla="val 50000"/>
              </a:avLst>
            </a:prstTxWarp>
          </a:bodyPr>
          <a:lstStyle/>
          <a:p>
            <a:pPr algn="ctr"/>
            <a:r>
              <a:rPr lang="zh-CN" altLang="en-US" sz="6000" b="1" kern="1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宋体" panose="02010600030101010101" pitchFamily="2" charset="-122"/>
              </a:rPr>
              <a:t>课堂练习</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892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892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89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23" grpId="0"/>
      <p:bldP spid="38924" grpId="0"/>
      <p:bldP spid="3892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body" idx="1"/>
          </p:nvPr>
        </p:nvSpPr>
        <p:spPr>
          <a:xfrm>
            <a:off x="395288" y="1557338"/>
            <a:ext cx="8229600" cy="4525962"/>
          </a:xfrm>
        </p:spPr>
        <p:txBody>
          <a:bodyPr/>
          <a:lstStyle/>
          <a:p>
            <a:pPr eaLnBrk="1" hangingPunct="1">
              <a:buFontTx/>
              <a:buNone/>
            </a:pPr>
            <a:r>
              <a:rPr lang="en-US" altLang="zh-CN" b="1" smtClean="0"/>
              <a:t>4</a:t>
            </a:r>
            <a:r>
              <a:rPr lang="zh-CN" altLang="en-US" b="1" smtClean="0"/>
              <a:t>、把除去氧化膜的镁条投入到盛有稀盐酸的试管中，发现</a:t>
            </a:r>
            <a:r>
              <a:rPr lang="en-US" altLang="zh-CN" b="1" smtClean="0"/>
              <a:t>H</a:t>
            </a:r>
            <a:r>
              <a:rPr lang="zh-CN" altLang="en-US" b="1" baseline="-25000" smtClean="0"/>
              <a:t>２</a:t>
            </a:r>
            <a:r>
              <a:rPr lang="zh-CN" altLang="en-US" b="1" smtClean="0"/>
              <a:t>产生的速率</a:t>
            </a:r>
            <a:r>
              <a:rPr lang="en-US" altLang="zh-CN" b="1" smtClean="0"/>
              <a:t>(V)</a:t>
            </a:r>
            <a:r>
              <a:rPr lang="zh-CN" altLang="en-US" b="1" smtClean="0"/>
              <a:t>与时间</a:t>
            </a:r>
            <a:r>
              <a:rPr lang="en-US" altLang="zh-CN" b="1" smtClean="0"/>
              <a:t>(t)</a:t>
            </a:r>
            <a:r>
              <a:rPr lang="zh-CN" altLang="en-US" b="1" smtClean="0"/>
              <a:t>的变化情况如图</a:t>
            </a:r>
            <a:r>
              <a:rPr lang="en-US" altLang="zh-CN" b="1" smtClean="0"/>
              <a:t>,</a:t>
            </a:r>
            <a:r>
              <a:rPr lang="zh-CN" altLang="en-US" b="1" smtClean="0"/>
              <a:t>其中</a:t>
            </a:r>
            <a:r>
              <a:rPr lang="en-US" altLang="zh-CN" b="1" smtClean="0"/>
              <a:t>t</a:t>
            </a:r>
            <a:r>
              <a:rPr lang="en-US" altLang="zh-CN" b="1" baseline="-25000" smtClean="0"/>
              <a:t>1</a:t>
            </a:r>
            <a:r>
              <a:rPr lang="zh-CN" altLang="en-US" b="1" smtClean="0"/>
              <a:t>～</a:t>
            </a:r>
            <a:r>
              <a:rPr lang="en-US" altLang="zh-CN" b="1" smtClean="0"/>
              <a:t>t</a:t>
            </a:r>
            <a:r>
              <a:rPr lang="en-US" altLang="zh-CN" b="1" baseline="-25000" smtClean="0"/>
              <a:t>2</a:t>
            </a:r>
            <a:r>
              <a:rPr lang="zh-CN" altLang="en-US" b="1" smtClean="0"/>
              <a:t>的速率变化的主要原因是 </a:t>
            </a:r>
            <a:r>
              <a:rPr lang="zh-CN" altLang="en-US" b="1" u="sng" smtClean="0"/>
              <a:t>               </a:t>
            </a:r>
            <a:r>
              <a:rPr lang="en-US" altLang="zh-CN" b="1" smtClean="0"/>
              <a:t>;  </a:t>
            </a:r>
          </a:p>
          <a:p>
            <a:pPr eaLnBrk="1" hangingPunct="1">
              <a:buFontTx/>
              <a:buNone/>
            </a:pPr>
            <a:r>
              <a:rPr lang="en-US" altLang="zh-CN" b="1" smtClean="0"/>
              <a:t>t</a:t>
            </a:r>
            <a:r>
              <a:rPr lang="zh-CN" altLang="en-US" b="1" baseline="-25000" smtClean="0"/>
              <a:t>２</a:t>
            </a:r>
            <a:r>
              <a:rPr lang="zh-CN" altLang="en-US" b="1" smtClean="0"/>
              <a:t>～</a:t>
            </a:r>
            <a:r>
              <a:rPr lang="en-US" altLang="zh-CN" b="1" smtClean="0"/>
              <a:t>t</a:t>
            </a:r>
            <a:r>
              <a:rPr lang="zh-CN" altLang="en-US" b="1" baseline="-25000" smtClean="0"/>
              <a:t>３</a:t>
            </a:r>
            <a:r>
              <a:rPr lang="zh-CN" altLang="en-US" b="1" smtClean="0"/>
              <a:t>速率变化的主要原因是 </a:t>
            </a:r>
            <a:r>
              <a:rPr lang="zh-CN" altLang="en-US" b="1" u="sng" smtClean="0"/>
              <a:t>                </a:t>
            </a:r>
            <a:r>
              <a:rPr lang="zh-CN" altLang="en-US" b="1" smtClean="0"/>
              <a:t>。</a:t>
            </a:r>
          </a:p>
          <a:p>
            <a:pPr eaLnBrk="1" hangingPunct="1"/>
            <a:endParaRPr lang="zh-CN" altLang="en-US" b="1" smtClean="0"/>
          </a:p>
          <a:p>
            <a:pPr eaLnBrk="1" hangingPunct="1"/>
            <a:endParaRPr lang="en-US" altLang="zh-CN" b="1" smtClean="0"/>
          </a:p>
        </p:txBody>
      </p:sp>
      <p:grpSp>
        <p:nvGrpSpPr>
          <p:cNvPr id="38915" name="Group 3"/>
          <p:cNvGrpSpPr>
            <a:grpSpLocks/>
          </p:cNvGrpSpPr>
          <p:nvPr/>
        </p:nvGrpSpPr>
        <p:grpSpPr bwMode="auto">
          <a:xfrm>
            <a:off x="1619250" y="4221163"/>
            <a:ext cx="5184775" cy="2374900"/>
            <a:chOff x="1066" y="2478"/>
            <a:chExt cx="3266" cy="1496"/>
          </a:xfrm>
        </p:grpSpPr>
        <p:grpSp>
          <p:nvGrpSpPr>
            <p:cNvPr id="38917" name="Group 4"/>
            <p:cNvGrpSpPr>
              <a:grpSpLocks/>
            </p:cNvGrpSpPr>
            <p:nvPr/>
          </p:nvGrpSpPr>
          <p:grpSpPr bwMode="auto">
            <a:xfrm>
              <a:off x="1066" y="2478"/>
              <a:ext cx="3266" cy="1496"/>
              <a:chOff x="1066" y="2478"/>
              <a:chExt cx="3266" cy="1496"/>
            </a:xfrm>
          </p:grpSpPr>
          <p:sp>
            <p:nvSpPr>
              <p:cNvPr id="38919" name="Line 5"/>
              <p:cNvSpPr>
                <a:spLocks noChangeShapeType="1"/>
              </p:cNvSpPr>
              <p:nvPr/>
            </p:nvSpPr>
            <p:spPr bwMode="auto">
              <a:xfrm flipV="1">
                <a:off x="1746" y="2478"/>
                <a:ext cx="0" cy="109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38920" name="Line 6"/>
              <p:cNvSpPr>
                <a:spLocks noChangeShapeType="1"/>
              </p:cNvSpPr>
              <p:nvPr/>
            </p:nvSpPr>
            <p:spPr bwMode="auto">
              <a:xfrm>
                <a:off x="1791" y="3568"/>
                <a:ext cx="2227" cy="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38921" name="Freeform 7"/>
              <p:cNvSpPr>
                <a:spLocks/>
              </p:cNvSpPr>
              <p:nvPr/>
            </p:nvSpPr>
            <p:spPr bwMode="auto">
              <a:xfrm>
                <a:off x="2192" y="2682"/>
                <a:ext cx="1633" cy="750"/>
              </a:xfrm>
              <a:custGeom>
                <a:avLst/>
                <a:gdLst>
                  <a:gd name="T0" fmla="*/ 0 w 1155"/>
                  <a:gd name="T1" fmla="*/ 614 h 858"/>
                  <a:gd name="T2" fmla="*/ 445 w 1155"/>
                  <a:gd name="T3" fmla="*/ 205 h 858"/>
                  <a:gd name="T4" fmla="*/ 891 w 1155"/>
                  <a:gd name="T5" fmla="*/ 68 h 858"/>
                  <a:gd name="T6" fmla="*/ 1188 w 1155"/>
                  <a:gd name="T7" fmla="*/ 614 h 858"/>
                  <a:gd name="T8" fmla="*/ 1633 w 1155"/>
                  <a:gd name="T9" fmla="*/ 750 h 85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55" h="858">
                    <a:moveTo>
                      <a:pt x="0" y="702"/>
                    </a:moveTo>
                    <a:cubicBezTo>
                      <a:pt x="105" y="520"/>
                      <a:pt x="210" y="338"/>
                      <a:pt x="315" y="234"/>
                    </a:cubicBezTo>
                    <a:cubicBezTo>
                      <a:pt x="420" y="130"/>
                      <a:pt x="543" y="0"/>
                      <a:pt x="630" y="78"/>
                    </a:cubicBezTo>
                    <a:cubicBezTo>
                      <a:pt x="717" y="156"/>
                      <a:pt x="753" y="572"/>
                      <a:pt x="840" y="702"/>
                    </a:cubicBezTo>
                    <a:cubicBezTo>
                      <a:pt x="927" y="832"/>
                      <a:pt x="1103" y="832"/>
                      <a:pt x="1155" y="858"/>
                    </a:cubicBezTo>
                  </a:path>
                </a:pathLst>
              </a:custGeom>
              <a:noFill/>
              <a:ln w="38100" cmpd="sng">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38922" name="Line 8"/>
              <p:cNvSpPr>
                <a:spLocks noChangeShapeType="1"/>
              </p:cNvSpPr>
              <p:nvPr/>
            </p:nvSpPr>
            <p:spPr bwMode="auto">
              <a:xfrm>
                <a:off x="1746" y="3296"/>
                <a:ext cx="446" cy="0"/>
              </a:xfrm>
              <a:prstGeom prst="line">
                <a:avLst/>
              </a:prstGeom>
              <a:noFill/>
              <a:ln w="3810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8923" name="Line 9"/>
              <p:cNvSpPr>
                <a:spLocks noChangeShapeType="1"/>
              </p:cNvSpPr>
              <p:nvPr/>
            </p:nvSpPr>
            <p:spPr bwMode="auto">
              <a:xfrm>
                <a:off x="2192" y="3296"/>
                <a:ext cx="0" cy="272"/>
              </a:xfrm>
              <a:prstGeom prst="line">
                <a:avLst/>
              </a:prstGeom>
              <a:noFill/>
              <a:ln w="3810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8924" name="Line 10"/>
              <p:cNvSpPr>
                <a:spLocks noChangeShapeType="1"/>
              </p:cNvSpPr>
              <p:nvPr/>
            </p:nvSpPr>
            <p:spPr bwMode="auto">
              <a:xfrm>
                <a:off x="1746" y="2751"/>
                <a:ext cx="1337" cy="0"/>
              </a:xfrm>
              <a:prstGeom prst="line">
                <a:avLst/>
              </a:prstGeom>
              <a:noFill/>
              <a:ln w="3810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8925" name="Line 11"/>
              <p:cNvSpPr>
                <a:spLocks noChangeShapeType="1"/>
              </p:cNvSpPr>
              <p:nvPr/>
            </p:nvSpPr>
            <p:spPr bwMode="auto">
              <a:xfrm>
                <a:off x="3083" y="2751"/>
                <a:ext cx="0" cy="817"/>
              </a:xfrm>
              <a:prstGeom prst="line">
                <a:avLst/>
              </a:prstGeom>
              <a:noFill/>
              <a:ln w="3810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8926" name="Line 12"/>
              <p:cNvSpPr>
                <a:spLocks noChangeShapeType="1"/>
              </p:cNvSpPr>
              <p:nvPr/>
            </p:nvSpPr>
            <p:spPr bwMode="auto">
              <a:xfrm>
                <a:off x="3787" y="3430"/>
                <a:ext cx="0" cy="136"/>
              </a:xfrm>
              <a:prstGeom prst="line">
                <a:avLst/>
              </a:prstGeom>
              <a:noFill/>
              <a:ln w="3810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8927" name="Text Box 13"/>
              <p:cNvSpPr txBox="1">
                <a:spLocks noChangeArrowheads="1"/>
              </p:cNvSpPr>
              <p:nvPr/>
            </p:nvSpPr>
            <p:spPr bwMode="auto">
              <a:xfrm>
                <a:off x="1066" y="2478"/>
                <a:ext cx="3266" cy="1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chemeClr val="tx1"/>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kumimoji="1" lang="en-US" altLang="zh-CN" sz="1100">
                  <a:latin typeface="Times New Roman" panose="02020603050405020304" pitchFamily="18" charset="0"/>
                </a:endParaRPr>
              </a:p>
              <a:p>
                <a:r>
                  <a:rPr kumimoji="1" lang="en-US" altLang="zh-CN" sz="1000">
                    <a:latin typeface="Times New Roman" panose="02020603050405020304" pitchFamily="18" charset="0"/>
                  </a:rPr>
                  <a:t>      </a:t>
                </a:r>
                <a:endParaRPr kumimoji="1" lang="en-US" altLang="zh-CN" sz="1100">
                  <a:latin typeface="Times New Roman" panose="02020603050405020304" pitchFamily="18" charset="0"/>
                </a:endParaRPr>
              </a:p>
              <a:p>
                <a:endParaRPr kumimoji="1" lang="en-US" altLang="zh-CN" sz="2400">
                  <a:latin typeface="Times New Roman" panose="02020603050405020304" pitchFamily="18" charset="0"/>
                </a:endParaRPr>
              </a:p>
            </p:txBody>
          </p:sp>
          <p:sp>
            <p:nvSpPr>
              <p:cNvPr id="38928" name="Rectangle 14"/>
              <p:cNvSpPr>
                <a:spLocks noChangeArrowheads="1"/>
              </p:cNvSpPr>
              <p:nvPr/>
            </p:nvSpPr>
            <p:spPr bwMode="auto">
              <a:xfrm>
                <a:off x="1973" y="3657"/>
                <a:ext cx="2086" cy="312"/>
              </a:xfrm>
              <a:prstGeom prst="rect">
                <a:avLst/>
              </a:prstGeom>
              <a:noFill/>
              <a:ln w="3810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en-US" altLang="zh-CN" sz="2400">
                    <a:latin typeface="Tahoma" panose="020B0604030504040204" pitchFamily="34" charset="0"/>
                  </a:rPr>
                  <a:t>  t</a:t>
                </a:r>
                <a:r>
                  <a:rPr kumimoji="1" lang="en-US" altLang="zh-CN" sz="2400" baseline="-25000">
                    <a:latin typeface="Tahoma" panose="020B0604030504040204" pitchFamily="34" charset="0"/>
                  </a:rPr>
                  <a:t>1</a:t>
                </a:r>
                <a:r>
                  <a:rPr kumimoji="1" lang="en-US" altLang="zh-CN" sz="2400">
                    <a:latin typeface="Tahoma" panose="020B0604030504040204" pitchFamily="34" charset="0"/>
                  </a:rPr>
                  <a:t>            t</a:t>
                </a:r>
                <a:r>
                  <a:rPr kumimoji="1" lang="en-US" altLang="zh-CN" sz="2400" baseline="-25000">
                    <a:latin typeface="Tahoma" panose="020B0604030504040204" pitchFamily="34" charset="0"/>
                  </a:rPr>
                  <a:t>2</a:t>
                </a:r>
                <a:r>
                  <a:rPr kumimoji="1" lang="en-US" altLang="zh-CN" sz="2400">
                    <a:latin typeface="Tahoma" panose="020B0604030504040204" pitchFamily="34" charset="0"/>
                  </a:rPr>
                  <a:t>         t</a:t>
                </a:r>
                <a:r>
                  <a:rPr kumimoji="1" lang="zh-CN" altLang="en-US" sz="2400" baseline="-25000">
                    <a:latin typeface="Tahoma" panose="020B0604030504040204" pitchFamily="34" charset="0"/>
                  </a:rPr>
                  <a:t>３</a:t>
                </a:r>
              </a:p>
            </p:txBody>
          </p:sp>
          <p:sp>
            <p:nvSpPr>
              <p:cNvPr id="38929" name="Rectangle 15"/>
              <p:cNvSpPr>
                <a:spLocks noChangeArrowheads="1"/>
              </p:cNvSpPr>
              <p:nvPr/>
            </p:nvSpPr>
            <p:spPr bwMode="auto">
              <a:xfrm>
                <a:off x="1474" y="2614"/>
                <a:ext cx="409" cy="772"/>
              </a:xfrm>
              <a:prstGeom prst="rect">
                <a:avLst/>
              </a:prstGeom>
              <a:noFill/>
              <a:ln w="3810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en-US" altLang="zh-CN" sz="2400">
                    <a:latin typeface="Tahoma" panose="020B0604030504040204" pitchFamily="34" charset="0"/>
                  </a:rPr>
                  <a:t>V</a:t>
                </a:r>
                <a:r>
                  <a:rPr kumimoji="1" lang="zh-CN" altLang="en-US" sz="2400" baseline="-25000">
                    <a:latin typeface="Tahoma" panose="020B0604030504040204" pitchFamily="34" charset="0"/>
                  </a:rPr>
                  <a:t>２</a:t>
                </a:r>
              </a:p>
              <a:p>
                <a:pPr eaLnBrk="1" hangingPunct="1"/>
                <a:endParaRPr kumimoji="1" lang="zh-CN" altLang="en-US" sz="2400">
                  <a:latin typeface="Tahoma" panose="020B0604030504040204" pitchFamily="34" charset="0"/>
                </a:endParaRPr>
              </a:p>
              <a:p>
                <a:pPr eaLnBrk="1" hangingPunct="1"/>
                <a:r>
                  <a:rPr kumimoji="1" lang="en-US" altLang="zh-CN" sz="2400">
                    <a:latin typeface="Tahoma" panose="020B0604030504040204" pitchFamily="34" charset="0"/>
                  </a:rPr>
                  <a:t>V</a:t>
                </a:r>
                <a:r>
                  <a:rPr kumimoji="1" lang="en-US" altLang="zh-CN" sz="2400" baseline="-25000">
                    <a:latin typeface="Tahoma" panose="020B0604030504040204" pitchFamily="34" charset="0"/>
                  </a:rPr>
                  <a:t>1</a:t>
                </a:r>
              </a:p>
            </p:txBody>
          </p:sp>
        </p:grpSp>
        <p:sp>
          <p:nvSpPr>
            <p:cNvPr id="38918" name="Text Box 16"/>
            <p:cNvSpPr txBox="1">
              <a:spLocks noChangeArrowheads="1"/>
            </p:cNvSpPr>
            <p:nvPr/>
          </p:nvSpPr>
          <p:spPr bwMode="auto">
            <a:xfrm>
              <a:off x="1584" y="3600"/>
              <a:ext cx="336" cy="371"/>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sz="3200" b="1"/>
                <a:t>0</a:t>
              </a:r>
            </a:p>
          </p:txBody>
        </p:sp>
      </p:grpSp>
      <p:sp>
        <p:nvSpPr>
          <p:cNvPr id="38916" name="WordArt 17"/>
          <p:cNvSpPr>
            <a:spLocks noChangeArrowheads="1" noChangeShapeType="1" noTextEdit="1"/>
          </p:cNvSpPr>
          <p:nvPr/>
        </p:nvSpPr>
        <p:spPr bwMode="auto">
          <a:xfrm>
            <a:off x="3048000" y="457200"/>
            <a:ext cx="2667000" cy="914400"/>
          </a:xfrm>
          <a:prstGeom prst="rect">
            <a:avLst/>
          </a:prstGeom>
        </p:spPr>
        <p:txBody>
          <a:bodyPr wrap="none" fromWordArt="1">
            <a:prstTxWarp prst="textPlain">
              <a:avLst>
                <a:gd name="adj" fmla="val 50000"/>
              </a:avLst>
            </a:prstTxWarp>
          </a:bodyPr>
          <a:lstStyle/>
          <a:p>
            <a:pPr algn="ctr"/>
            <a:r>
              <a:rPr lang="zh-CN" altLang="en-US" sz="6000" b="1" kern="1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宋体" panose="02010600030101010101" pitchFamily="2" charset="-122"/>
              </a:rPr>
              <a:t>课堂练习</a:t>
            </a:r>
          </a:p>
        </p:txBody>
      </p:sp>
    </p:spTree>
  </p:cSld>
  <p:clrMapOvr>
    <a:masterClrMapping/>
  </p:clrMapOvr>
  <p:transition>
    <p:zo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WordArt 5"/>
          <p:cNvSpPr>
            <a:spLocks noChangeArrowheads="1" noChangeShapeType="1" noTextEdit="1"/>
          </p:cNvSpPr>
          <p:nvPr/>
        </p:nvSpPr>
        <p:spPr bwMode="auto">
          <a:xfrm>
            <a:off x="685800" y="1371600"/>
            <a:ext cx="1857375" cy="914400"/>
          </a:xfrm>
          <a:prstGeom prst="rect">
            <a:avLst/>
          </a:prstGeom>
        </p:spPr>
        <p:txBody>
          <a:bodyPr wrap="none" fromWordArt="1">
            <a:prstTxWarp prst="textDeflate">
              <a:avLst>
                <a:gd name="adj" fmla="val 14065"/>
              </a:avLst>
            </a:prstTxWarp>
          </a:bodyPr>
          <a:lstStyle/>
          <a:p>
            <a:pPr algn="ctr"/>
            <a:r>
              <a:rPr lang="zh-CN" altLang="en-US" sz="4800" b="1" kern="10">
                <a:ln w="9525">
                  <a:solidFill>
                    <a:srgbClr val="FFFF00"/>
                  </a:solidFill>
                  <a:round/>
                  <a:headEnd/>
                  <a:tailEnd/>
                </a:ln>
                <a:solidFill>
                  <a:srgbClr val="FF0000"/>
                </a:solidFill>
                <a:latin typeface="宋体" panose="02010600030101010101" pitchFamily="2" charset="-122"/>
              </a:rPr>
              <a:t>思考？</a:t>
            </a:r>
          </a:p>
        </p:txBody>
      </p:sp>
      <p:sp>
        <p:nvSpPr>
          <p:cNvPr id="39939" name="Text Box 7"/>
          <p:cNvSpPr txBox="1">
            <a:spLocks noChangeArrowheads="1"/>
          </p:cNvSpPr>
          <p:nvPr/>
        </p:nvSpPr>
        <p:spPr bwMode="auto">
          <a:xfrm>
            <a:off x="609600" y="2286000"/>
            <a:ext cx="8305800" cy="366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30000"/>
              </a:lnSpc>
              <a:buClr>
                <a:schemeClr val="folHlink"/>
              </a:buClr>
              <a:buSzPct val="60000"/>
              <a:buFont typeface="Wingdings" panose="05000000000000000000" pitchFamily="2" charset="2"/>
              <a:buNone/>
            </a:pPr>
            <a:r>
              <a:rPr lang="en-US" altLang="zh-CN" sz="3600">
                <a:latin typeface="黑体" panose="02010609060101010101" pitchFamily="49" charset="-122"/>
                <a:ea typeface="黑体" panose="02010609060101010101" pitchFamily="49" charset="-122"/>
              </a:rPr>
              <a:t>    </a:t>
            </a:r>
            <a:r>
              <a:rPr lang="zh-CN" altLang="en-US" sz="3600" b="1">
                <a:latin typeface="黑体" panose="02010609060101010101" pitchFamily="49" charset="-122"/>
                <a:ea typeface="黑体" panose="02010609060101010101" pitchFamily="49" charset="-122"/>
              </a:rPr>
              <a:t>我们知道在化学反应中，反应物之间是按照化学方程式中的系数比进行反应的，那么，在实际反应中，反应物能否按相应的计量关系完全转化为生成物呢？</a:t>
            </a:r>
          </a:p>
        </p:txBody>
      </p:sp>
      <p:pic>
        <p:nvPicPr>
          <p:cNvPr id="39940" name="Picture 4" descr="j023413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24800" y="5715000"/>
            <a:ext cx="746125" cy="792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9941" name="Text Box 5"/>
          <p:cNvSpPr txBox="1">
            <a:spLocks noChangeArrowheads="1"/>
          </p:cNvSpPr>
          <p:nvPr/>
        </p:nvSpPr>
        <p:spPr bwMode="auto">
          <a:xfrm>
            <a:off x="457200" y="381000"/>
            <a:ext cx="5456238"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4000">
                <a:latin typeface="Verdana" panose="020B0604030504040204" pitchFamily="34" charset="0"/>
                <a:ea typeface="黑体" panose="02010609060101010101" pitchFamily="49" charset="-122"/>
              </a:rPr>
              <a:t>三、化学反应的限度</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pic_223055"/>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57938" y="1135063"/>
            <a:ext cx="2557462" cy="518953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grpSp>
        <p:nvGrpSpPr>
          <p:cNvPr id="41987" name="Group 3"/>
          <p:cNvGrpSpPr>
            <a:grpSpLocks/>
          </p:cNvGrpSpPr>
          <p:nvPr/>
        </p:nvGrpSpPr>
        <p:grpSpPr bwMode="auto">
          <a:xfrm>
            <a:off x="304800" y="304800"/>
            <a:ext cx="5099050" cy="669925"/>
            <a:chOff x="240" y="288"/>
            <a:chExt cx="3212" cy="422"/>
          </a:xfrm>
        </p:grpSpPr>
        <p:sp>
          <p:nvSpPr>
            <p:cNvPr id="40969" name="Rectangle 4"/>
            <p:cNvSpPr>
              <a:spLocks noChangeArrowheads="1"/>
            </p:cNvSpPr>
            <p:nvPr/>
          </p:nvSpPr>
          <p:spPr bwMode="auto">
            <a:xfrm>
              <a:off x="240" y="288"/>
              <a:ext cx="1290" cy="422"/>
            </a:xfrm>
            <a:prstGeom prst="rect">
              <a:avLst/>
            </a:prstGeom>
            <a:solidFill>
              <a:schemeClr val="bg1"/>
            </a:solidFill>
            <a:ln w="28575">
              <a:solidFill>
                <a:schemeClr val="accent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600" b="1">
                  <a:ea typeface="楷体_GB2312" pitchFamily="49" charset="-122"/>
                </a:rPr>
                <a:t>科学史话</a:t>
              </a:r>
            </a:p>
          </p:txBody>
        </p:sp>
        <p:sp>
          <p:nvSpPr>
            <p:cNvPr id="40970" name="Rectangle 5"/>
            <p:cNvSpPr>
              <a:spLocks noChangeArrowheads="1"/>
            </p:cNvSpPr>
            <p:nvPr/>
          </p:nvSpPr>
          <p:spPr bwMode="auto">
            <a:xfrm>
              <a:off x="1536" y="336"/>
              <a:ext cx="1916" cy="32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b="1">
                  <a:ea typeface="楷体_GB2312" pitchFamily="49" charset="-122"/>
                </a:rPr>
                <a:t>炼铁高炉尾气之谜</a:t>
              </a:r>
            </a:p>
          </p:txBody>
        </p:sp>
      </p:grpSp>
      <p:grpSp>
        <p:nvGrpSpPr>
          <p:cNvPr id="41990" name="Group 6"/>
          <p:cNvGrpSpPr>
            <a:grpSpLocks/>
          </p:cNvGrpSpPr>
          <p:nvPr/>
        </p:nvGrpSpPr>
        <p:grpSpPr bwMode="auto">
          <a:xfrm>
            <a:off x="236538" y="1143000"/>
            <a:ext cx="6011862" cy="5235575"/>
            <a:chOff x="149" y="720"/>
            <a:chExt cx="3787" cy="3298"/>
          </a:xfrm>
        </p:grpSpPr>
        <p:sp>
          <p:nvSpPr>
            <p:cNvPr id="40966" name="Text Box 7"/>
            <p:cNvSpPr txBox="1">
              <a:spLocks noChangeArrowheads="1"/>
            </p:cNvSpPr>
            <p:nvPr/>
          </p:nvSpPr>
          <p:spPr bwMode="auto">
            <a:xfrm>
              <a:off x="149" y="720"/>
              <a:ext cx="3787" cy="3298"/>
            </a:xfrm>
            <a:prstGeom prst="rect">
              <a:avLst/>
            </a:prstGeom>
            <a:solidFill>
              <a:schemeClr val="bg1"/>
            </a:solidFill>
            <a:ln w="19050">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latinLnBrk="1" hangingPunct="1">
                <a:spcBef>
                  <a:spcPct val="50000"/>
                </a:spcBef>
              </a:pPr>
              <a:r>
                <a:rPr lang="zh-CN" altLang="en-US" sz="2800" b="1">
                  <a:latin typeface="Times New Roman" panose="02020603050405020304" pitchFamily="18" charset="0"/>
                  <a:ea typeface="楷体_GB2312" pitchFamily="49" charset="-122"/>
                </a:rPr>
                <a:t>　　　高炉炼铁 的主要反应是</a:t>
              </a:r>
              <a:r>
                <a:rPr lang="en-US" altLang="zh-CN" sz="2800" b="1">
                  <a:latin typeface="Times New Roman" panose="02020603050405020304" pitchFamily="18" charset="0"/>
                  <a:ea typeface="楷体_GB2312" pitchFamily="49" charset="-122"/>
                </a:rPr>
                <a:t>:</a:t>
              </a:r>
            </a:p>
            <a:p>
              <a:pPr eaLnBrk="1" latinLnBrk="1" hangingPunct="1"/>
              <a:r>
                <a:rPr lang="en-US" altLang="zh-CN" sz="2800" b="1">
                  <a:latin typeface="Times New Roman" panose="02020603050405020304" pitchFamily="18" charset="0"/>
                  <a:ea typeface="楷体_GB2312" pitchFamily="49" charset="-122"/>
                </a:rPr>
                <a:t>C(</a:t>
              </a:r>
              <a:r>
                <a:rPr lang="zh-CN" altLang="en-US" sz="2800" b="1">
                  <a:latin typeface="Times New Roman" panose="02020603050405020304" pitchFamily="18" charset="0"/>
                  <a:ea typeface="楷体_GB2312" pitchFamily="49" charset="-122"/>
                </a:rPr>
                <a:t>焦炭</a:t>
              </a:r>
              <a:r>
                <a:rPr lang="en-US" altLang="zh-CN" sz="2800" b="1">
                  <a:latin typeface="Times New Roman" panose="02020603050405020304" pitchFamily="18" charset="0"/>
                  <a:ea typeface="楷体_GB2312" pitchFamily="49" charset="-122"/>
                </a:rPr>
                <a:t>)+O</a:t>
              </a:r>
              <a:r>
                <a:rPr lang="en-US" altLang="zh-CN" sz="2800" b="1" baseline="-25000">
                  <a:latin typeface="Times New Roman" panose="02020603050405020304" pitchFamily="18" charset="0"/>
                  <a:ea typeface="楷体_GB2312" pitchFamily="49" charset="-122"/>
                </a:rPr>
                <a:t>2</a:t>
              </a:r>
              <a:r>
                <a:rPr lang="en-US" altLang="zh-CN" sz="2800" b="1">
                  <a:latin typeface="Times New Roman" panose="02020603050405020304" pitchFamily="18" charset="0"/>
                  <a:ea typeface="楷体_GB2312" pitchFamily="49" charset="-122"/>
                </a:rPr>
                <a:t>(</a:t>
              </a:r>
              <a:r>
                <a:rPr lang="zh-CN" altLang="en-US" sz="2800" b="1">
                  <a:latin typeface="Times New Roman" panose="02020603050405020304" pitchFamily="18" charset="0"/>
                  <a:ea typeface="楷体_GB2312" pitchFamily="49" charset="-122"/>
                </a:rPr>
                <a:t>空气</a:t>
              </a:r>
              <a:r>
                <a:rPr lang="en-US" altLang="zh-CN" sz="2800" b="1">
                  <a:latin typeface="Times New Roman" panose="02020603050405020304" pitchFamily="18" charset="0"/>
                  <a:ea typeface="楷体_GB2312" pitchFamily="49" charset="-122"/>
                </a:rPr>
                <a:t>)</a:t>
              </a:r>
              <a:r>
                <a:rPr lang="zh-CN" altLang="en-US" sz="2800" b="1">
                  <a:latin typeface="Times New Roman" panose="02020603050405020304" pitchFamily="18" charset="0"/>
                  <a:ea typeface="楷体_GB2312" pitchFamily="49" charset="-122"/>
                </a:rPr>
                <a:t>＝</a:t>
              </a:r>
              <a:r>
                <a:rPr lang="en-US" altLang="zh-CN" sz="2800" b="1">
                  <a:latin typeface="Times New Roman" panose="02020603050405020304" pitchFamily="18" charset="0"/>
                  <a:ea typeface="楷体_GB2312" pitchFamily="49" charset="-122"/>
                </a:rPr>
                <a:t>CO</a:t>
              </a:r>
              <a:r>
                <a:rPr lang="en-US" altLang="zh-CN" sz="2800" b="1" baseline="-25000">
                  <a:latin typeface="Times New Roman" panose="02020603050405020304" pitchFamily="18" charset="0"/>
                  <a:ea typeface="楷体_GB2312" pitchFamily="49" charset="-122"/>
                </a:rPr>
                <a:t>2</a:t>
              </a:r>
              <a:r>
                <a:rPr lang="zh-CN" altLang="en-US" sz="2800" b="1">
                  <a:latin typeface="Times New Roman" panose="02020603050405020304" pitchFamily="18" charset="0"/>
                  <a:ea typeface="楷体_GB2312" pitchFamily="49" charset="-122"/>
                </a:rPr>
                <a:t>（放热）</a:t>
              </a:r>
            </a:p>
            <a:p>
              <a:pPr eaLnBrk="1" latinLnBrk="1" hangingPunct="1"/>
              <a:r>
                <a:rPr lang="en-US" altLang="zh-CN" sz="2800" b="1">
                  <a:latin typeface="Times New Roman" panose="02020603050405020304" pitchFamily="18" charset="0"/>
                  <a:ea typeface="楷体_GB2312" pitchFamily="49" charset="-122"/>
                </a:rPr>
                <a:t>C(</a:t>
              </a:r>
              <a:r>
                <a:rPr lang="zh-CN" altLang="en-US" sz="2800" b="1">
                  <a:latin typeface="Times New Roman" panose="02020603050405020304" pitchFamily="18" charset="0"/>
                  <a:ea typeface="楷体_GB2312" pitchFamily="49" charset="-122"/>
                </a:rPr>
                <a:t>焦炭</a:t>
              </a:r>
              <a:r>
                <a:rPr lang="en-US" altLang="zh-CN" sz="2800" b="1">
                  <a:latin typeface="Times New Roman" panose="02020603050405020304" pitchFamily="18" charset="0"/>
                  <a:ea typeface="楷体_GB2312" pitchFamily="49" charset="-122"/>
                </a:rPr>
                <a:t>)+CO</a:t>
              </a:r>
              <a:r>
                <a:rPr lang="en-US" altLang="zh-CN" sz="2800" b="1" baseline="-25000">
                  <a:latin typeface="Times New Roman" panose="02020603050405020304" pitchFamily="18" charset="0"/>
                  <a:ea typeface="楷体_GB2312" pitchFamily="49" charset="-122"/>
                </a:rPr>
                <a:t>2</a:t>
              </a:r>
              <a:r>
                <a:rPr lang="zh-CN" altLang="en-US" sz="2800" b="1">
                  <a:latin typeface="Times New Roman" panose="02020603050405020304" pitchFamily="18" charset="0"/>
                  <a:ea typeface="楷体_GB2312" pitchFamily="49" charset="-122"/>
                </a:rPr>
                <a:t>＝</a:t>
              </a:r>
              <a:r>
                <a:rPr lang="en-US" altLang="zh-CN" sz="2800" b="1">
                  <a:latin typeface="Times New Roman" panose="02020603050405020304" pitchFamily="18" charset="0"/>
                  <a:ea typeface="楷体_GB2312" pitchFamily="49" charset="-122"/>
                </a:rPr>
                <a:t>2CO</a:t>
              </a:r>
              <a:r>
                <a:rPr lang="zh-CN" altLang="en-US" sz="2800" b="1">
                  <a:latin typeface="Times New Roman" panose="02020603050405020304" pitchFamily="18" charset="0"/>
                  <a:ea typeface="楷体_GB2312" pitchFamily="49" charset="-122"/>
                </a:rPr>
                <a:t>（吸热）</a:t>
              </a:r>
            </a:p>
            <a:p>
              <a:pPr eaLnBrk="1" latinLnBrk="1" hangingPunct="1"/>
              <a:r>
                <a:rPr lang="en-US" altLang="zh-CN" sz="2800" b="1">
                  <a:latin typeface="Times New Roman" panose="02020603050405020304" pitchFamily="18" charset="0"/>
                  <a:ea typeface="楷体_GB2312" pitchFamily="49" charset="-122"/>
                </a:rPr>
                <a:t>Fe</a:t>
              </a:r>
              <a:r>
                <a:rPr lang="en-US" altLang="zh-CN" sz="2800" b="1" baseline="-25000">
                  <a:latin typeface="Times New Roman" panose="02020603050405020304" pitchFamily="18" charset="0"/>
                  <a:ea typeface="楷体_GB2312" pitchFamily="49" charset="-122"/>
                </a:rPr>
                <a:t>2</a:t>
              </a:r>
              <a:r>
                <a:rPr lang="en-US" altLang="zh-CN" sz="2800" b="1">
                  <a:latin typeface="Times New Roman" panose="02020603050405020304" pitchFamily="18" charset="0"/>
                  <a:ea typeface="楷体_GB2312" pitchFamily="49" charset="-122"/>
                </a:rPr>
                <a:t>O</a:t>
              </a:r>
              <a:r>
                <a:rPr lang="en-US" altLang="zh-CN" sz="2800" b="1" baseline="-25000">
                  <a:latin typeface="Times New Roman" panose="02020603050405020304" pitchFamily="18" charset="0"/>
                  <a:ea typeface="楷体_GB2312" pitchFamily="49" charset="-122"/>
                </a:rPr>
                <a:t>3</a:t>
              </a:r>
              <a:r>
                <a:rPr lang="en-US" altLang="zh-CN" sz="2800" b="1">
                  <a:latin typeface="Times New Roman" panose="02020603050405020304" pitchFamily="18" charset="0"/>
                  <a:ea typeface="楷体_GB2312" pitchFamily="49" charset="-122"/>
                </a:rPr>
                <a:t>+3CO = 2Fe+3CO</a:t>
              </a:r>
              <a:r>
                <a:rPr lang="en-US" altLang="zh-CN" sz="2800" b="1" baseline="-25000">
                  <a:latin typeface="Times New Roman" panose="02020603050405020304" pitchFamily="18" charset="0"/>
                  <a:ea typeface="楷体_GB2312" pitchFamily="49" charset="-122"/>
                </a:rPr>
                <a:t>2</a:t>
              </a:r>
            </a:p>
            <a:p>
              <a:pPr eaLnBrk="1" latinLnBrk="1" hangingPunct="1"/>
              <a:r>
                <a:rPr lang="zh-CN" altLang="en-US" sz="2800" b="1">
                  <a:latin typeface="Times New Roman" panose="02020603050405020304" pitchFamily="18" charset="0"/>
                  <a:ea typeface="楷体_GB2312" pitchFamily="49" charset="-122"/>
                </a:rPr>
                <a:t>炼制１吨生铁所需焦炭的实际用量远高于按照化学方程式计算所需的量，且从高炉中出来的气体中含有没有利用的</a:t>
              </a:r>
              <a:r>
                <a:rPr lang="en-US" altLang="zh-CN" sz="2800" b="1">
                  <a:latin typeface="Times New Roman" panose="02020603050405020304" pitchFamily="18" charset="0"/>
                  <a:ea typeface="楷体_GB2312" pitchFamily="49" charset="-122"/>
                </a:rPr>
                <a:t>CO</a:t>
              </a:r>
              <a:r>
                <a:rPr lang="zh-CN" altLang="en-US" sz="2800" b="1">
                  <a:latin typeface="Times New Roman" panose="02020603050405020304" pitchFamily="18" charset="0"/>
                  <a:ea typeface="楷体_GB2312" pitchFamily="49" charset="-122"/>
                </a:rPr>
                <a:t>气体，开始，炼铁工程师们认为是</a:t>
              </a:r>
              <a:r>
                <a:rPr lang="en-US" altLang="zh-CN" sz="2800" b="1">
                  <a:latin typeface="Times New Roman" panose="02020603050405020304" pitchFamily="18" charset="0"/>
                  <a:ea typeface="楷体_GB2312" pitchFamily="49" charset="-122"/>
                </a:rPr>
                <a:t>CO</a:t>
              </a:r>
              <a:r>
                <a:rPr lang="zh-CN" altLang="en-US" sz="2800" b="1">
                  <a:latin typeface="Times New Roman" panose="02020603050405020304" pitchFamily="18" charset="0"/>
                  <a:ea typeface="楷体_GB2312" pitchFamily="49" charset="-122"/>
                </a:rPr>
                <a:t>与铁矿石接触不充分之故，于是设法增加高炉的高度，然而高炉增高后，高炉尾气中的</a:t>
              </a:r>
              <a:r>
                <a:rPr lang="en-US" altLang="zh-CN" sz="2800" b="1">
                  <a:latin typeface="Times New Roman" panose="02020603050405020304" pitchFamily="18" charset="0"/>
                  <a:ea typeface="楷体_GB2312" pitchFamily="49" charset="-122"/>
                </a:rPr>
                <a:t>CO</a:t>
              </a:r>
              <a:r>
                <a:rPr lang="zh-CN" altLang="en-US" sz="2800" b="1">
                  <a:latin typeface="Times New Roman" panose="02020603050405020304" pitchFamily="18" charset="0"/>
                  <a:ea typeface="楷体_GB2312" pitchFamily="49" charset="-122"/>
                </a:rPr>
                <a:t>比例竟没有改变，这是什么原因呢？</a:t>
              </a:r>
            </a:p>
          </p:txBody>
        </p:sp>
        <p:sp>
          <p:nvSpPr>
            <p:cNvPr id="40967" name="Text Box 8"/>
            <p:cNvSpPr txBox="1">
              <a:spLocks noChangeArrowheads="1"/>
            </p:cNvSpPr>
            <p:nvPr/>
          </p:nvSpPr>
          <p:spPr bwMode="auto">
            <a:xfrm>
              <a:off x="2142" y="3566"/>
              <a:ext cx="116" cy="288"/>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latinLnBrk="1" hangingPunct="1"/>
              <a:endParaRPr lang="zh-CN" altLang="zh-CN" sz="2400">
                <a:latin typeface="Gulim" panose="020B0600000101010101" pitchFamily="34" charset="-127"/>
                <a:ea typeface="Gulim" panose="020B0600000101010101" pitchFamily="34" charset="-127"/>
              </a:endParaRPr>
            </a:p>
          </p:txBody>
        </p:sp>
        <p:sp>
          <p:nvSpPr>
            <p:cNvPr id="40968" name="Rectangle 9"/>
            <p:cNvSpPr>
              <a:spLocks noChangeArrowheads="1"/>
            </p:cNvSpPr>
            <p:nvPr/>
          </p:nvSpPr>
          <p:spPr bwMode="auto">
            <a:xfrm>
              <a:off x="1372" y="1536"/>
              <a:ext cx="212" cy="17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200" b="1">
                  <a:ea typeface="黑体" panose="02010609060101010101" pitchFamily="49" charset="-122"/>
                </a:rPr>
                <a:t>△</a:t>
              </a:r>
            </a:p>
          </p:txBody>
        </p:sp>
      </p:grpSp>
      <p:sp>
        <p:nvSpPr>
          <p:cNvPr id="41994" name="Text Box 10"/>
          <p:cNvSpPr txBox="1">
            <a:spLocks noChangeArrowheads="1"/>
          </p:cNvSpPr>
          <p:nvPr/>
        </p:nvSpPr>
        <p:spPr bwMode="auto">
          <a:xfrm>
            <a:off x="609600" y="1752600"/>
            <a:ext cx="5334000" cy="4191000"/>
          </a:xfrm>
          <a:prstGeom prst="rect">
            <a:avLst/>
          </a:prstGeom>
          <a:solidFill>
            <a:schemeClr val="bg1"/>
          </a:solidFill>
          <a:ln w="19050">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latinLnBrk="1" hangingPunct="1">
              <a:lnSpc>
                <a:spcPct val="120000"/>
              </a:lnSpc>
            </a:pPr>
            <a:r>
              <a:rPr lang="en-US" altLang="zh-CN" sz="3600" b="1">
                <a:latin typeface="黑体" panose="02010609060101010101" pitchFamily="49" charset="-122"/>
                <a:ea typeface="黑体" panose="02010609060101010101" pitchFamily="49" charset="-122"/>
              </a:rPr>
              <a:t>C</a:t>
            </a:r>
            <a:r>
              <a:rPr lang="zh-CN" altLang="en-US" sz="3600" b="1">
                <a:latin typeface="黑体" panose="02010609060101010101" pitchFamily="49" charset="-122"/>
                <a:ea typeface="黑体" panose="02010609060101010101" pitchFamily="49" charset="-122"/>
              </a:rPr>
              <a:t>和</a:t>
            </a:r>
            <a:r>
              <a:rPr lang="en-US" altLang="zh-CN" sz="3600" b="1">
                <a:latin typeface="黑体" panose="02010609060101010101" pitchFamily="49" charset="-122"/>
                <a:ea typeface="黑体" panose="02010609060101010101" pitchFamily="49" charset="-122"/>
              </a:rPr>
              <a:t>CO</a:t>
            </a:r>
            <a:r>
              <a:rPr lang="en-US" altLang="zh-CN" sz="3600" b="1" baseline="-25000">
                <a:latin typeface="黑体" panose="02010609060101010101" pitchFamily="49" charset="-122"/>
                <a:ea typeface="黑体" panose="02010609060101010101" pitchFamily="49" charset="-122"/>
              </a:rPr>
              <a:t>2</a:t>
            </a:r>
            <a:r>
              <a:rPr lang="zh-CN" altLang="en-US" sz="3600" b="1">
                <a:latin typeface="黑体" panose="02010609060101010101" pitchFamily="49" charset="-122"/>
                <a:ea typeface="黑体" panose="02010609060101010101" pitchFamily="49" charset="-122"/>
              </a:rPr>
              <a:t>、</a:t>
            </a:r>
            <a:r>
              <a:rPr lang="en-US" altLang="zh-CN" sz="3600" b="1">
                <a:latin typeface="黑体" panose="02010609060101010101" pitchFamily="49" charset="-122"/>
                <a:ea typeface="黑体" panose="02010609060101010101" pitchFamily="49" charset="-122"/>
              </a:rPr>
              <a:t>Fe</a:t>
            </a:r>
            <a:r>
              <a:rPr lang="en-US" altLang="zh-CN" sz="3600" b="1" baseline="-25000">
                <a:latin typeface="黑体" panose="02010609060101010101" pitchFamily="49" charset="-122"/>
                <a:ea typeface="黑体" panose="02010609060101010101" pitchFamily="49" charset="-122"/>
              </a:rPr>
              <a:t>2</a:t>
            </a:r>
            <a:r>
              <a:rPr lang="en-US" altLang="zh-CN" sz="3600" b="1">
                <a:latin typeface="黑体" panose="02010609060101010101" pitchFamily="49" charset="-122"/>
                <a:ea typeface="黑体" panose="02010609060101010101" pitchFamily="49" charset="-122"/>
              </a:rPr>
              <a:t>O</a:t>
            </a:r>
            <a:r>
              <a:rPr lang="en-US" altLang="zh-CN" sz="3600" b="1" baseline="-25000">
                <a:latin typeface="黑体" panose="02010609060101010101" pitchFamily="49" charset="-122"/>
                <a:ea typeface="黑体" panose="02010609060101010101" pitchFamily="49" charset="-122"/>
              </a:rPr>
              <a:t>3</a:t>
            </a:r>
            <a:r>
              <a:rPr lang="zh-CN" altLang="en-US" sz="3600" b="1">
                <a:latin typeface="黑体" panose="02010609060101010101" pitchFamily="49" charset="-122"/>
                <a:ea typeface="黑体" panose="02010609060101010101" pitchFamily="49" charset="-122"/>
              </a:rPr>
              <a:t>与</a:t>
            </a:r>
            <a:r>
              <a:rPr lang="en-US" altLang="zh-CN" sz="3600" b="1">
                <a:latin typeface="黑体" panose="02010609060101010101" pitchFamily="49" charset="-122"/>
                <a:ea typeface="黑体" panose="02010609060101010101" pitchFamily="49" charset="-122"/>
              </a:rPr>
              <a:t>CO</a:t>
            </a:r>
            <a:r>
              <a:rPr lang="zh-CN" altLang="en-US" sz="3600" b="1">
                <a:latin typeface="黑体" panose="02010609060101010101" pitchFamily="49" charset="-122"/>
                <a:ea typeface="黑体" panose="02010609060101010101" pitchFamily="49" charset="-122"/>
              </a:rPr>
              <a:t>反应是一个可逆反应</a:t>
            </a:r>
            <a:r>
              <a:rPr lang="zh-CN" altLang="en-US" sz="3600">
                <a:latin typeface="黑体" panose="02010609060101010101" pitchFamily="49" charset="-122"/>
                <a:ea typeface="黑体" panose="02010609060101010101" pitchFamily="49" charset="-122"/>
              </a:rPr>
              <a:t>，</a:t>
            </a:r>
            <a:r>
              <a:rPr lang="zh-CN" altLang="en-US" sz="3600" b="1">
                <a:latin typeface="黑体" panose="02010609060101010101" pitchFamily="49" charset="-122"/>
                <a:ea typeface="黑体" panose="02010609060101010101" pitchFamily="49" charset="-122"/>
              </a:rPr>
              <a:t>增加高炉高度</a:t>
            </a:r>
            <a:r>
              <a:rPr lang="en-US" altLang="zh-CN" sz="3600" b="1">
                <a:latin typeface="黑体" panose="02010609060101010101" pitchFamily="49" charset="-122"/>
                <a:ea typeface="黑体" panose="02010609060101010101" pitchFamily="49" charset="-122"/>
              </a:rPr>
              <a:t>,</a:t>
            </a:r>
            <a:r>
              <a:rPr lang="zh-CN" altLang="en-US" sz="3600" b="1">
                <a:latin typeface="黑体" panose="02010609060101010101" pitchFamily="49" charset="-122"/>
                <a:ea typeface="黑体" panose="02010609060101010101" pitchFamily="49" charset="-122"/>
              </a:rPr>
              <a:t>可增加反应物的接触时间</a:t>
            </a:r>
            <a:r>
              <a:rPr lang="en-US" altLang="zh-CN" sz="3600" b="1">
                <a:latin typeface="黑体" panose="02010609060101010101" pitchFamily="49" charset="-122"/>
                <a:ea typeface="黑体" panose="02010609060101010101" pitchFamily="49" charset="-122"/>
              </a:rPr>
              <a:t>,</a:t>
            </a:r>
            <a:r>
              <a:rPr lang="zh-CN" altLang="en-US" sz="3600" b="1">
                <a:latin typeface="黑体" panose="02010609060101010101" pitchFamily="49" charset="-122"/>
                <a:ea typeface="黑体" panose="02010609060101010101" pitchFamily="49" charset="-122"/>
              </a:rPr>
              <a:t>但并没有改变影响反应进行的条件</a:t>
            </a:r>
            <a:r>
              <a:rPr lang="en-US" altLang="zh-CN" sz="3600" b="1">
                <a:latin typeface="黑体" panose="02010609060101010101" pitchFamily="49" charset="-122"/>
                <a:ea typeface="黑体" panose="02010609060101010101" pitchFamily="49" charset="-122"/>
              </a:rPr>
              <a:t>,</a:t>
            </a:r>
            <a:r>
              <a:rPr lang="zh-CN" altLang="en-US" sz="3600" b="1">
                <a:latin typeface="黑体" panose="02010609060101010101" pitchFamily="49" charset="-122"/>
                <a:ea typeface="黑体" panose="02010609060101010101" pitchFamily="49" charset="-122"/>
              </a:rPr>
              <a:t>化学反应的限度也没有改变。</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xit" presetSubtype="16" fill="hold" nodeType="clickEffect">
                                  <p:stCondLst>
                                    <p:cond delay="0"/>
                                  </p:stCondLst>
                                  <p:childTnLst>
                                    <p:animEffect transition="out" filter="box(in)">
                                      <p:cBhvr>
                                        <p:cTn id="6" dur="500"/>
                                        <p:tgtEl>
                                          <p:spTgt spid="41990"/>
                                        </p:tgtEl>
                                      </p:cBhvr>
                                    </p:animEffect>
                                    <p:set>
                                      <p:cBhvr>
                                        <p:cTn id="7" dur="1" fill="hold">
                                          <p:stCondLst>
                                            <p:cond delay="499"/>
                                          </p:stCondLst>
                                        </p:cTn>
                                        <p:tgtEl>
                                          <p:spTgt spid="41990"/>
                                        </p:tgtEl>
                                        <p:attrNameLst>
                                          <p:attrName>style.visibility</p:attrName>
                                        </p:attrNameLst>
                                      </p:cBhvr>
                                      <p:to>
                                        <p:strVal val="hidden"/>
                                      </p:to>
                                    </p:set>
                                  </p:childTnLst>
                                </p:cTn>
                              </p:par>
                            </p:childTnLst>
                          </p:cTn>
                        </p:par>
                        <p:par>
                          <p:cTn id="8" fill="hold" nodeType="afterGroup">
                            <p:stCondLst>
                              <p:cond delay="500"/>
                            </p:stCondLst>
                            <p:childTnLst>
                              <p:par>
                                <p:cTn id="9" presetID="4" presetClass="entr" presetSubtype="32" fill="hold" grpId="0" nodeType="afterEffect">
                                  <p:stCondLst>
                                    <p:cond delay="0"/>
                                  </p:stCondLst>
                                  <p:childTnLst>
                                    <p:set>
                                      <p:cBhvr>
                                        <p:cTn id="10" dur="1" fill="hold">
                                          <p:stCondLst>
                                            <p:cond delay="0"/>
                                          </p:stCondLst>
                                        </p:cTn>
                                        <p:tgtEl>
                                          <p:spTgt spid="41994"/>
                                        </p:tgtEl>
                                        <p:attrNameLst>
                                          <p:attrName>style.visibility</p:attrName>
                                        </p:attrNameLst>
                                      </p:cBhvr>
                                      <p:to>
                                        <p:strVal val="visible"/>
                                      </p:to>
                                    </p:set>
                                    <p:animEffect transition="in" filter="box(out)">
                                      <p:cBhvr>
                                        <p:cTn id="11" dur="500"/>
                                        <p:tgtEl>
                                          <p:spTgt spid="41994"/>
                                        </p:tgtEl>
                                      </p:cBhvr>
                                    </p:animEffect>
                                  </p:childTnLst>
                                </p:cTn>
                              </p:par>
                              <p:par>
                                <p:cTn id="12" presetID="0" presetClass="path" presetSubtype="0" accel="50000" decel="50000" fill="hold" nodeType="withEffect">
                                  <p:stCondLst>
                                    <p:cond delay="0"/>
                                  </p:stCondLst>
                                  <p:childTnLst>
                                    <p:animMotion origin="layout" path="M -2.77778E-6 -2.29933E-6 L 0.03785 0.07333 " pathEditMode="relative" rAng="0" ptsTypes="AA">
                                      <p:cBhvr>
                                        <p:cTn id="13" dur="1000" fill="hold"/>
                                        <p:tgtEl>
                                          <p:spTgt spid="41987"/>
                                        </p:tgtEl>
                                        <p:attrNameLst>
                                          <p:attrName>ppt_x</p:attrName>
                                          <p:attrName>ppt_y</p:attrName>
                                        </p:attrNameLst>
                                      </p:cBhvr>
                                      <p:rCtr x="1892" y="365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9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ChangeArrowheads="1"/>
          </p:cNvSpPr>
          <p:nvPr/>
        </p:nvSpPr>
        <p:spPr bwMode="auto">
          <a:xfrm>
            <a:off x="304800" y="381000"/>
            <a:ext cx="270668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b="1">
                <a:latin typeface="Times New Roman" panose="02020603050405020304" pitchFamily="18" charset="0"/>
                <a:ea typeface="黑体" panose="02010609060101010101" pitchFamily="49" charset="-122"/>
              </a:rPr>
              <a:t>1</a:t>
            </a:r>
            <a:r>
              <a:rPr lang="zh-CN" altLang="en-US" sz="3600" b="1">
                <a:latin typeface="Times New Roman" panose="02020603050405020304" pitchFamily="18" charset="0"/>
                <a:ea typeface="黑体" panose="02010609060101010101" pitchFamily="49" charset="-122"/>
              </a:rPr>
              <a:t>、可逆反应</a:t>
            </a:r>
          </a:p>
        </p:txBody>
      </p:sp>
      <p:sp>
        <p:nvSpPr>
          <p:cNvPr id="43011" name="Text Box 3"/>
          <p:cNvSpPr txBox="1">
            <a:spLocks noChangeArrowheads="1"/>
          </p:cNvSpPr>
          <p:nvPr/>
        </p:nvSpPr>
        <p:spPr bwMode="auto">
          <a:xfrm>
            <a:off x="0" y="1125538"/>
            <a:ext cx="33528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3200" b="1">
                <a:latin typeface="楷体_GB2312" pitchFamily="49" charset="-122"/>
                <a:ea typeface="楷体_GB2312" pitchFamily="49" charset="-122"/>
              </a:rPr>
              <a:t>（</a:t>
            </a:r>
            <a:r>
              <a:rPr lang="en-US" altLang="zh-CN" sz="3200" b="1">
                <a:latin typeface="楷体_GB2312" pitchFamily="49" charset="-122"/>
                <a:ea typeface="楷体_GB2312" pitchFamily="49" charset="-122"/>
              </a:rPr>
              <a:t>1</a:t>
            </a:r>
            <a:r>
              <a:rPr lang="zh-CN" altLang="en-US" sz="3200" b="1">
                <a:latin typeface="楷体_GB2312" pitchFamily="49" charset="-122"/>
                <a:ea typeface="楷体_GB2312" pitchFamily="49" charset="-122"/>
              </a:rPr>
              <a:t>）定义：</a:t>
            </a:r>
          </a:p>
        </p:txBody>
      </p:sp>
      <p:sp>
        <p:nvSpPr>
          <p:cNvPr id="43012" name="Text Box 4"/>
          <p:cNvSpPr txBox="1">
            <a:spLocks noChangeArrowheads="1"/>
          </p:cNvSpPr>
          <p:nvPr/>
        </p:nvSpPr>
        <p:spPr bwMode="auto">
          <a:xfrm>
            <a:off x="304800" y="1711325"/>
            <a:ext cx="8610600" cy="1260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pPr>
            <a:r>
              <a:rPr lang="en-US" altLang="zh-CN" sz="3200" b="1">
                <a:latin typeface="仿宋_GB2312" pitchFamily="49" charset="-122"/>
                <a:ea typeface="仿宋_GB2312" pitchFamily="49" charset="-122"/>
              </a:rPr>
              <a:t>    </a:t>
            </a:r>
            <a:r>
              <a:rPr lang="zh-CN" altLang="en-US" sz="3200" b="1">
                <a:latin typeface="仿宋_GB2312" pitchFamily="49" charset="-122"/>
                <a:ea typeface="仿宋_GB2312" pitchFamily="49" charset="-122"/>
              </a:rPr>
              <a:t>在相同条件下既能向正反应方向又能向逆反应方向进行的化学反应。</a:t>
            </a:r>
          </a:p>
        </p:txBody>
      </p:sp>
      <p:grpSp>
        <p:nvGrpSpPr>
          <p:cNvPr id="43013" name="Group 5"/>
          <p:cNvGrpSpPr>
            <a:grpSpLocks/>
          </p:cNvGrpSpPr>
          <p:nvPr/>
        </p:nvGrpSpPr>
        <p:grpSpPr bwMode="auto">
          <a:xfrm>
            <a:off x="250825" y="3141663"/>
            <a:ext cx="8610600" cy="1219200"/>
            <a:chOff x="144" y="2208"/>
            <a:chExt cx="5424" cy="768"/>
          </a:xfrm>
        </p:grpSpPr>
        <p:sp>
          <p:nvSpPr>
            <p:cNvPr id="41997" name="Rectangle 6"/>
            <p:cNvSpPr>
              <a:spLocks noChangeArrowheads="1"/>
            </p:cNvSpPr>
            <p:nvPr/>
          </p:nvSpPr>
          <p:spPr bwMode="auto">
            <a:xfrm>
              <a:off x="144" y="2208"/>
              <a:ext cx="5424" cy="76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buFontTx/>
                <a:buNone/>
              </a:pPr>
              <a:r>
                <a:rPr lang="en-US" altLang="zh-CN" b="1">
                  <a:latin typeface="仿宋_GB2312" pitchFamily="49" charset="-122"/>
                  <a:ea typeface="仿宋_GB2312" pitchFamily="49" charset="-122"/>
                </a:rPr>
                <a:t>    </a:t>
              </a:r>
              <a:r>
                <a:rPr lang="zh-CN" altLang="en-US" b="1">
                  <a:latin typeface="仿宋_GB2312" pitchFamily="49" charset="-122"/>
                  <a:ea typeface="仿宋_GB2312" pitchFamily="49" charset="-122"/>
                </a:rPr>
                <a:t>用可逆号     代替等号。习惯上，把向右</a:t>
              </a:r>
            </a:p>
            <a:p>
              <a:pPr eaLnBrk="1" hangingPunct="1">
                <a:buFontTx/>
                <a:buNone/>
              </a:pPr>
              <a:r>
                <a:rPr lang="zh-CN" altLang="en-US" b="1">
                  <a:latin typeface="仿宋_GB2312" pitchFamily="49" charset="-122"/>
                  <a:ea typeface="仿宋_GB2312" pitchFamily="49" charset="-122"/>
                </a:rPr>
                <a:t>的反应叫正反应，向左的反应叫逆反应。</a:t>
              </a:r>
            </a:p>
          </p:txBody>
        </p:sp>
        <p:grpSp>
          <p:nvGrpSpPr>
            <p:cNvPr id="41998" name="Group 7"/>
            <p:cNvGrpSpPr>
              <a:grpSpLocks/>
            </p:cNvGrpSpPr>
            <p:nvPr/>
          </p:nvGrpSpPr>
          <p:grpSpPr bwMode="auto">
            <a:xfrm>
              <a:off x="1824" y="2352"/>
              <a:ext cx="455" cy="127"/>
              <a:chOff x="1776" y="1796"/>
              <a:chExt cx="455" cy="127"/>
            </a:xfrm>
          </p:grpSpPr>
          <p:grpSp>
            <p:nvGrpSpPr>
              <p:cNvPr id="41999" name="Group 8"/>
              <p:cNvGrpSpPr>
                <a:grpSpLocks/>
              </p:cNvGrpSpPr>
              <p:nvPr/>
            </p:nvGrpSpPr>
            <p:grpSpPr bwMode="auto">
              <a:xfrm>
                <a:off x="1776" y="1796"/>
                <a:ext cx="455" cy="44"/>
                <a:chOff x="521" y="612"/>
                <a:chExt cx="509" cy="51"/>
              </a:xfrm>
            </p:grpSpPr>
            <p:sp>
              <p:nvSpPr>
                <p:cNvPr id="42003" name="Line 9"/>
                <p:cNvSpPr>
                  <a:spLocks noChangeShapeType="1"/>
                </p:cNvSpPr>
                <p:nvPr/>
              </p:nvSpPr>
              <p:spPr bwMode="auto">
                <a:xfrm>
                  <a:off x="521" y="663"/>
                  <a:ext cx="50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AF273E"/>
                        </a:outerShdw>
                      </a:effectLst>
                    </a14:hiddenEffects>
                  </a:ext>
                </a:extLst>
              </p:spPr>
              <p:txBody>
                <a:bodyPr/>
                <a:lstStyle/>
                <a:p>
                  <a:endParaRPr lang="zh-CN" altLang="en-US"/>
                </a:p>
              </p:txBody>
            </p:sp>
            <p:sp>
              <p:nvSpPr>
                <p:cNvPr id="42004" name="Freeform 10"/>
                <p:cNvSpPr>
                  <a:spLocks/>
                </p:cNvSpPr>
                <p:nvPr/>
              </p:nvSpPr>
              <p:spPr bwMode="auto">
                <a:xfrm>
                  <a:off x="949" y="612"/>
                  <a:ext cx="81" cy="46"/>
                </a:xfrm>
                <a:custGeom>
                  <a:avLst/>
                  <a:gdLst>
                    <a:gd name="T0" fmla="*/ 0 w 45"/>
                    <a:gd name="T1" fmla="*/ 0 h 46"/>
                    <a:gd name="T2" fmla="*/ 81 w 45"/>
                    <a:gd name="T3" fmla="*/ 46 h 46"/>
                    <a:gd name="T4" fmla="*/ 0 60000 65536"/>
                    <a:gd name="T5" fmla="*/ 0 60000 65536"/>
                  </a:gdLst>
                  <a:ahLst/>
                  <a:cxnLst>
                    <a:cxn ang="T4">
                      <a:pos x="T0" y="T1"/>
                    </a:cxn>
                    <a:cxn ang="T5">
                      <a:pos x="T2" y="T3"/>
                    </a:cxn>
                  </a:cxnLst>
                  <a:rect l="0" t="0" r="r" b="b"/>
                  <a:pathLst>
                    <a:path w="45" h="46">
                      <a:moveTo>
                        <a:pt x="0" y="0"/>
                      </a:moveTo>
                      <a:cubicBezTo>
                        <a:pt x="19" y="19"/>
                        <a:pt x="38" y="38"/>
                        <a:pt x="45" y="46"/>
                      </a:cubicBezTo>
                    </a:path>
                  </a:pathLst>
                </a:custGeom>
                <a:noFill/>
                <a:ln w="28575" cmpd="sng">
                  <a:solidFill>
                    <a:schemeClr val="tx1"/>
                  </a:solidFill>
                  <a:round/>
                  <a:headEnd/>
                  <a:tailEnd/>
                </a:ln>
                <a:effectLst/>
                <a:extLst>
                  <a:ext uri="{909E8E84-426E-40DD-AFC4-6F175D3DCCD1}">
                    <a14:hiddenFill xmlns:a14="http://schemas.microsoft.com/office/drawing/2010/main">
                      <a:solidFill>
                        <a:srgbClr val="FF8B17"/>
                      </a:solidFill>
                    </a14:hiddenFill>
                  </a:ext>
                  <a:ext uri="{AF507438-7753-43E0-B8FC-AC1667EBCBE1}">
                    <a14:hiddenEffects xmlns:a14="http://schemas.microsoft.com/office/drawing/2010/main">
                      <a:effectLst>
                        <a:outerShdw dist="35921" dir="2700000" algn="ctr" rotWithShape="0">
                          <a:srgbClr val="AF273E"/>
                        </a:outerShdw>
                      </a:effectLst>
                    </a14:hiddenEffects>
                  </a:ext>
                </a:extLst>
              </p:spPr>
              <p:txBody>
                <a:bodyPr/>
                <a:lstStyle/>
                <a:p>
                  <a:endParaRPr lang="zh-CN" altLang="en-US"/>
                </a:p>
              </p:txBody>
            </p:sp>
          </p:grpSp>
          <p:grpSp>
            <p:nvGrpSpPr>
              <p:cNvPr id="42000" name="Group 11"/>
              <p:cNvGrpSpPr>
                <a:grpSpLocks/>
              </p:cNvGrpSpPr>
              <p:nvPr/>
            </p:nvGrpSpPr>
            <p:grpSpPr bwMode="auto">
              <a:xfrm rot="10800000">
                <a:off x="1776" y="1879"/>
                <a:ext cx="455" cy="44"/>
                <a:chOff x="521" y="612"/>
                <a:chExt cx="509" cy="51"/>
              </a:xfrm>
            </p:grpSpPr>
            <p:sp>
              <p:nvSpPr>
                <p:cNvPr id="42001" name="Line 12"/>
                <p:cNvSpPr>
                  <a:spLocks noChangeShapeType="1"/>
                </p:cNvSpPr>
                <p:nvPr/>
              </p:nvSpPr>
              <p:spPr bwMode="auto">
                <a:xfrm>
                  <a:off x="521" y="663"/>
                  <a:ext cx="50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AF273E"/>
                        </a:outerShdw>
                      </a:effectLst>
                    </a14:hiddenEffects>
                  </a:ext>
                </a:extLst>
              </p:spPr>
              <p:txBody>
                <a:bodyPr/>
                <a:lstStyle/>
                <a:p>
                  <a:endParaRPr lang="zh-CN" altLang="en-US"/>
                </a:p>
              </p:txBody>
            </p:sp>
            <p:sp>
              <p:nvSpPr>
                <p:cNvPr id="42002" name="Freeform 13"/>
                <p:cNvSpPr>
                  <a:spLocks/>
                </p:cNvSpPr>
                <p:nvPr/>
              </p:nvSpPr>
              <p:spPr bwMode="auto">
                <a:xfrm>
                  <a:off x="949" y="612"/>
                  <a:ext cx="81" cy="46"/>
                </a:xfrm>
                <a:custGeom>
                  <a:avLst/>
                  <a:gdLst>
                    <a:gd name="T0" fmla="*/ 0 w 45"/>
                    <a:gd name="T1" fmla="*/ 0 h 46"/>
                    <a:gd name="T2" fmla="*/ 81 w 45"/>
                    <a:gd name="T3" fmla="*/ 46 h 46"/>
                    <a:gd name="T4" fmla="*/ 0 60000 65536"/>
                    <a:gd name="T5" fmla="*/ 0 60000 65536"/>
                  </a:gdLst>
                  <a:ahLst/>
                  <a:cxnLst>
                    <a:cxn ang="T4">
                      <a:pos x="T0" y="T1"/>
                    </a:cxn>
                    <a:cxn ang="T5">
                      <a:pos x="T2" y="T3"/>
                    </a:cxn>
                  </a:cxnLst>
                  <a:rect l="0" t="0" r="r" b="b"/>
                  <a:pathLst>
                    <a:path w="45" h="46">
                      <a:moveTo>
                        <a:pt x="0" y="0"/>
                      </a:moveTo>
                      <a:cubicBezTo>
                        <a:pt x="19" y="19"/>
                        <a:pt x="38" y="38"/>
                        <a:pt x="45" y="46"/>
                      </a:cubicBezTo>
                    </a:path>
                  </a:pathLst>
                </a:custGeom>
                <a:noFill/>
                <a:ln w="28575" cmpd="sng">
                  <a:solidFill>
                    <a:schemeClr val="tx1"/>
                  </a:solidFill>
                  <a:round/>
                  <a:headEnd/>
                  <a:tailEnd/>
                </a:ln>
                <a:effectLst/>
                <a:extLst>
                  <a:ext uri="{909E8E84-426E-40DD-AFC4-6F175D3DCCD1}">
                    <a14:hiddenFill xmlns:a14="http://schemas.microsoft.com/office/drawing/2010/main">
                      <a:solidFill>
                        <a:srgbClr val="FF8B17"/>
                      </a:solidFill>
                    </a14:hiddenFill>
                  </a:ext>
                  <a:ext uri="{AF507438-7753-43E0-B8FC-AC1667EBCBE1}">
                    <a14:hiddenEffects xmlns:a14="http://schemas.microsoft.com/office/drawing/2010/main">
                      <a:effectLst>
                        <a:outerShdw dist="35921" dir="2700000" algn="ctr" rotWithShape="0">
                          <a:srgbClr val="AF273E"/>
                        </a:outerShdw>
                      </a:effectLst>
                    </a14:hiddenEffects>
                  </a:ext>
                </a:extLst>
              </p:spPr>
              <p:txBody>
                <a:bodyPr/>
                <a:lstStyle/>
                <a:p>
                  <a:endParaRPr lang="zh-CN" altLang="en-US"/>
                </a:p>
              </p:txBody>
            </p:sp>
          </p:grpSp>
        </p:grpSp>
      </p:grpSp>
      <p:sp>
        <p:nvSpPr>
          <p:cNvPr id="43022" name="Text Box 14"/>
          <p:cNvSpPr txBox="1">
            <a:spLocks noChangeArrowheads="1"/>
          </p:cNvSpPr>
          <p:nvPr/>
        </p:nvSpPr>
        <p:spPr bwMode="auto">
          <a:xfrm>
            <a:off x="152400" y="4449763"/>
            <a:ext cx="33528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3200" b="1">
                <a:latin typeface="楷体_GB2312" pitchFamily="49" charset="-122"/>
                <a:ea typeface="楷体_GB2312" pitchFamily="49" charset="-122"/>
              </a:rPr>
              <a:t>（</a:t>
            </a:r>
            <a:r>
              <a:rPr lang="en-US" altLang="zh-CN" sz="3200" b="1">
                <a:latin typeface="楷体_GB2312" pitchFamily="49" charset="-122"/>
                <a:ea typeface="楷体_GB2312" pitchFamily="49" charset="-122"/>
              </a:rPr>
              <a:t>2</a:t>
            </a:r>
            <a:r>
              <a:rPr lang="zh-CN" altLang="en-US" sz="3200" b="1">
                <a:latin typeface="楷体_GB2312" pitchFamily="49" charset="-122"/>
                <a:ea typeface="楷体_GB2312" pitchFamily="49" charset="-122"/>
              </a:rPr>
              <a:t>）判断：</a:t>
            </a:r>
          </a:p>
        </p:txBody>
      </p:sp>
      <p:grpSp>
        <p:nvGrpSpPr>
          <p:cNvPr id="43023" name="Group 15"/>
          <p:cNvGrpSpPr>
            <a:grpSpLocks/>
          </p:cNvGrpSpPr>
          <p:nvPr/>
        </p:nvGrpSpPr>
        <p:grpSpPr bwMode="auto">
          <a:xfrm>
            <a:off x="1116013" y="5013325"/>
            <a:ext cx="3733800" cy="1219200"/>
            <a:chOff x="720" y="3120"/>
            <a:chExt cx="2352" cy="768"/>
          </a:xfrm>
        </p:grpSpPr>
        <p:sp>
          <p:nvSpPr>
            <p:cNvPr id="41992" name="Text Box 16"/>
            <p:cNvSpPr txBox="1">
              <a:spLocks noChangeArrowheads="1"/>
            </p:cNvSpPr>
            <p:nvPr/>
          </p:nvSpPr>
          <p:spPr bwMode="auto">
            <a:xfrm>
              <a:off x="720" y="3331"/>
              <a:ext cx="1488"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3200" b="1">
                  <a:ea typeface="仿宋_GB2312" pitchFamily="49" charset="-122"/>
                </a:rPr>
                <a:t>二同</a:t>
              </a:r>
            </a:p>
          </p:txBody>
        </p:sp>
        <p:sp>
          <p:nvSpPr>
            <p:cNvPr id="41993" name="Line 17"/>
            <p:cNvSpPr>
              <a:spLocks noChangeShapeType="1"/>
            </p:cNvSpPr>
            <p:nvPr/>
          </p:nvSpPr>
          <p:spPr bwMode="auto">
            <a:xfrm>
              <a:off x="1296" y="3552"/>
              <a:ext cx="288"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41994" name="AutoShape 18"/>
            <p:cNvSpPr>
              <a:spLocks/>
            </p:cNvSpPr>
            <p:nvPr/>
          </p:nvSpPr>
          <p:spPr bwMode="auto">
            <a:xfrm>
              <a:off x="1584" y="3312"/>
              <a:ext cx="48" cy="480"/>
            </a:xfrm>
            <a:prstGeom prst="leftBracket">
              <a:avLst>
                <a:gd name="adj" fmla="val 83333"/>
              </a:avLst>
            </a:prstGeom>
            <a:noFill/>
            <a:ln w="2857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41995" name="Text Box 19"/>
            <p:cNvSpPr txBox="1">
              <a:spLocks noChangeArrowheads="1"/>
            </p:cNvSpPr>
            <p:nvPr/>
          </p:nvSpPr>
          <p:spPr bwMode="auto">
            <a:xfrm>
              <a:off x="1584" y="3120"/>
              <a:ext cx="1488"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3200" b="1">
                  <a:ea typeface="仿宋_GB2312" pitchFamily="49" charset="-122"/>
                </a:rPr>
                <a:t>同一条件</a:t>
              </a:r>
            </a:p>
          </p:txBody>
        </p:sp>
        <p:sp>
          <p:nvSpPr>
            <p:cNvPr id="41996" name="Text Box 20"/>
            <p:cNvSpPr txBox="1">
              <a:spLocks noChangeArrowheads="1"/>
            </p:cNvSpPr>
            <p:nvPr/>
          </p:nvSpPr>
          <p:spPr bwMode="auto">
            <a:xfrm>
              <a:off x="1584" y="3523"/>
              <a:ext cx="1488"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3200" b="1">
                  <a:ea typeface="仿宋_GB2312" pitchFamily="49" charset="-122"/>
                </a:rPr>
                <a:t>同时</a:t>
              </a:r>
            </a:p>
          </p:txBody>
        </p:sp>
      </p:gr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43011"/>
                                        </p:tgtEl>
                                        <p:attrNameLst>
                                          <p:attrName>style.visibility</p:attrName>
                                        </p:attrNameLst>
                                      </p:cBhvr>
                                      <p:to>
                                        <p:strVal val="visible"/>
                                      </p:to>
                                    </p:set>
                                    <p:animEffect transition="in" filter="strips(downLeft)">
                                      <p:cBhvr>
                                        <p:cTn id="7" dur="500"/>
                                        <p:tgtEl>
                                          <p:spTgt spid="4301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43012"/>
                                        </p:tgtEl>
                                        <p:attrNameLst>
                                          <p:attrName>style.visibility</p:attrName>
                                        </p:attrNameLst>
                                      </p:cBhvr>
                                      <p:to>
                                        <p:strVal val="visible"/>
                                      </p:to>
                                    </p:set>
                                    <p:animEffect transition="in" filter="dissolve">
                                      <p:cBhvr>
                                        <p:cTn id="12" dur="500"/>
                                        <p:tgtEl>
                                          <p:spTgt spid="4301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nodeType="clickEffect">
                                  <p:stCondLst>
                                    <p:cond delay="0"/>
                                  </p:stCondLst>
                                  <p:childTnLst>
                                    <p:set>
                                      <p:cBhvr>
                                        <p:cTn id="16" dur="1" fill="hold">
                                          <p:stCondLst>
                                            <p:cond delay="0"/>
                                          </p:stCondLst>
                                        </p:cTn>
                                        <p:tgtEl>
                                          <p:spTgt spid="43013"/>
                                        </p:tgtEl>
                                        <p:attrNameLst>
                                          <p:attrName>style.visibility</p:attrName>
                                        </p:attrNameLst>
                                      </p:cBhvr>
                                      <p:to>
                                        <p:strVal val="visible"/>
                                      </p:to>
                                    </p:set>
                                    <p:animEffect transition="in" filter="dissolve">
                                      <p:cBhvr>
                                        <p:cTn id="17" dur="500"/>
                                        <p:tgtEl>
                                          <p:spTgt spid="4301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8" presetClass="entr" presetSubtype="12" fill="hold" grpId="0" nodeType="clickEffect">
                                  <p:stCondLst>
                                    <p:cond delay="0"/>
                                  </p:stCondLst>
                                  <p:childTnLst>
                                    <p:set>
                                      <p:cBhvr>
                                        <p:cTn id="21" dur="1" fill="hold">
                                          <p:stCondLst>
                                            <p:cond delay="0"/>
                                          </p:stCondLst>
                                        </p:cTn>
                                        <p:tgtEl>
                                          <p:spTgt spid="43022"/>
                                        </p:tgtEl>
                                        <p:attrNameLst>
                                          <p:attrName>style.visibility</p:attrName>
                                        </p:attrNameLst>
                                      </p:cBhvr>
                                      <p:to>
                                        <p:strVal val="visible"/>
                                      </p:to>
                                    </p:set>
                                    <p:animEffect transition="in" filter="strips(downLeft)">
                                      <p:cBhvr>
                                        <p:cTn id="22" dur="500"/>
                                        <p:tgtEl>
                                          <p:spTgt spid="43022"/>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43023"/>
                                        </p:tgtEl>
                                        <p:attrNameLst>
                                          <p:attrName>style.visibility</p:attrName>
                                        </p:attrNameLst>
                                      </p:cBhvr>
                                      <p:to>
                                        <p:strVal val="visible"/>
                                      </p:to>
                                    </p:set>
                                    <p:animEffect transition="in" filter="wipe(left)">
                                      <p:cBhvr>
                                        <p:cTn id="27" dur="500"/>
                                        <p:tgtEl>
                                          <p:spTgt spid="430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1" grpId="0"/>
      <p:bldP spid="43012" grpId="0"/>
      <p:bldP spid="4302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ext Box 2"/>
          <p:cNvSpPr txBox="1">
            <a:spLocks noChangeArrowheads="1"/>
          </p:cNvSpPr>
          <p:nvPr/>
        </p:nvSpPr>
        <p:spPr bwMode="auto">
          <a:xfrm>
            <a:off x="152400" y="914400"/>
            <a:ext cx="33528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3200" b="1">
                <a:latin typeface="楷体_GB2312" pitchFamily="49" charset="-122"/>
                <a:ea typeface="楷体_GB2312" pitchFamily="49" charset="-122"/>
              </a:rPr>
              <a:t>（</a:t>
            </a:r>
            <a:r>
              <a:rPr lang="en-US" altLang="zh-CN" sz="3200" b="1">
                <a:latin typeface="楷体_GB2312" pitchFamily="49" charset="-122"/>
                <a:ea typeface="楷体_GB2312" pitchFamily="49" charset="-122"/>
              </a:rPr>
              <a:t>3</a:t>
            </a:r>
            <a:r>
              <a:rPr lang="zh-CN" altLang="en-US" sz="3200" b="1">
                <a:latin typeface="楷体_GB2312" pitchFamily="49" charset="-122"/>
                <a:ea typeface="楷体_GB2312" pitchFamily="49" charset="-122"/>
              </a:rPr>
              <a:t>）特征：</a:t>
            </a:r>
          </a:p>
        </p:txBody>
      </p:sp>
      <p:sp>
        <p:nvSpPr>
          <p:cNvPr id="44035" name="Text Box 3"/>
          <p:cNvSpPr txBox="1">
            <a:spLocks noChangeArrowheads="1"/>
          </p:cNvSpPr>
          <p:nvPr/>
        </p:nvSpPr>
        <p:spPr bwMode="auto">
          <a:xfrm>
            <a:off x="76200" y="2849563"/>
            <a:ext cx="48006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3200" b="1">
                <a:latin typeface="楷体_GB2312" pitchFamily="49" charset="-122"/>
                <a:ea typeface="楷体_GB2312" pitchFamily="49" charset="-122"/>
              </a:rPr>
              <a:t>（</a:t>
            </a:r>
            <a:r>
              <a:rPr lang="en-US" altLang="zh-CN" sz="3200" b="1">
                <a:latin typeface="楷体_GB2312" pitchFamily="49" charset="-122"/>
                <a:ea typeface="楷体_GB2312" pitchFamily="49" charset="-122"/>
              </a:rPr>
              <a:t>4</a:t>
            </a:r>
            <a:r>
              <a:rPr lang="zh-CN" altLang="en-US" sz="3200" b="1">
                <a:latin typeface="楷体_GB2312" pitchFamily="49" charset="-122"/>
                <a:ea typeface="楷体_GB2312" pitchFamily="49" charset="-122"/>
              </a:rPr>
              <a:t>）常见可逆反应：</a:t>
            </a:r>
          </a:p>
        </p:txBody>
      </p:sp>
      <p:sp>
        <p:nvSpPr>
          <p:cNvPr id="44036" name="Text Box 4"/>
          <p:cNvSpPr txBox="1">
            <a:spLocks noChangeArrowheads="1"/>
          </p:cNvSpPr>
          <p:nvPr/>
        </p:nvSpPr>
        <p:spPr bwMode="auto">
          <a:xfrm>
            <a:off x="304800" y="1554163"/>
            <a:ext cx="74676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sz="3200" b="1">
                <a:ea typeface="仿宋_GB2312" pitchFamily="49" charset="-122"/>
              </a:rPr>
              <a:t>①</a:t>
            </a:r>
            <a:r>
              <a:rPr lang="zh-CN" altLang="en-US" sz="3200" b="1">
                <a:ea typeface="仿宋_GB2312" pitchFamily="49" charset="-122"/>
              </a:rPr>
              <a:t>反应物与生成物同时存在；</a:t>
            </a:r>
          </a:p>
        </p:txBody>
      </p:sp>
      <p:sp>
        <p:nvSpPr>
          <p:cNvPr id="44037" name="Text Box 5"/>
          <p:cNvSpPr txBox="1">
            <a:spLocks noChangeArrowheads="1"/>
          </p:cNvSpPr>
          <p:nvPr/>
        </p:nvSpPr>
        <p:spPr bwMode="auto">
          <a:xfrm>
            <a:off x="304800" y="2163763"/>
            <a:ext cx="74676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sz="3200" b="1">
                <a:ea typeface="仿宋_GB2312" pitchFamily="49" charset="-122"/>
              </a:rPr>
              <a:t>②</a:t>
            </a:r>
            <a:r>
              <a:rPr lang="zh-CN" altLang="en-US" sz="3200" b="1">
                <a:ea typeface="仿宋_GB2312" pitchFamily="49" charset="-122"/>
              </a:rPr>
              <a:t>反应物不能完全转化为生成物。</a:t>
            </a:r>
          </a:p>
        </p:txBody>
      </p:sp>
      <p:sp>
        <p:nvSpPr>
          <p:cNvPr id="43014" name="Text Box 8"/>
          <p:cNvSpPr txBox="1">
            <a:spLocks noChangeArrowheads="1"/>
          </p:cNvSpPr>
          <p:nvPr/>
        </p:nvSpPr>
        <p:spPr bwMode="auto">
          <a:xfrm>
            <a:off x="323850" y="3429000"/>
            <a:ext cx="5054600" cy="2287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en-US" altLang="zh-CN" sz="3200" b="1"/>
              <a:t>N</a:t>
            </a:r>
            <a:r>
              <a:rPr lang="en-US" altLang="zh-CN" sz="3200" b="1" baseline="-25000"/>
              <a:t>2</a:t>
            </a:r>
            <a:r>
              <a:rPr lang="en-US" altLang="zh-CN" sz="3200" b="1"/>
              <a:t>+3H</a:t>
            </a:r>
            <a:r>
              <a:rPr lang="en-US" altLang="zh-CN" sz="3200" b="1" baseline="-25000"/>
              <a:t>2</a:t>
            </a:r>
            <a:r>
              <a:rPr lang="en-US" altLang="zh-CN" sz="3200" b="1"/>
              <a:t>             2NH</a:t>
            </a:r>
            <a:r>
              <a:rPr lang="en-US" altLang="zh-CN" sz="3200" b="1" baseline="-25000"/>
              <a:t>3</a:t>
            </a:r>
            <a:r>
              <a:rPr lang="en-US" altLang="zh-CN" sz="3200" b="1"/>
              <a:t> </a:t>
            </a:r>
          </a:p>
          <a:p>
            <a:pPr eaLnBrk="1" hangingPunct="1">
              <a:lnSpc>
                <a:spcPct val="150000"/>
              </a:lnSpc>
            </a:pPr>
            <a:r>
              <a:rPr lang="en-US" altLang="zh-CN" sz="3200" b="1"/>
              <a:t>2SO</a:t>
            </a:r>
            <a:r>
              <a:rPr lang="en-US" altLang="zh-CN" sz="3200" b="1" baseline="-25000"/>
              <a:t>2</a:t>
            </a:r>
            <a:r>
              <a:rPr lang="en-US" altLang="zh-CN" sz="3200" b="1"/>
              <a:t>+O</a:t>
            </a:r>
            <a:r>
              <a:rPr lang="en-US" altLang="zh-CN" sz="3200" b="1" baseline="-25000"/>
              <a:t>2</a:t>
            </a:r>
            <a:r>
              <a:rPr lang="en-US" altLang="zh-CN" sz="3200" b="1"/>
              <a:t>       2SO</a:t>
            </a:r>
            <a:r>
              <a:rPr lang="en-US" altLang="zh-CN" sz="3200" b="1" baseline="-25000"/>
              <a:t>3</a:t>
            </a:r>
            <a:r>
              <a:rPr lang="en-US" altLang="zh-CN" sz="3200" b="1"/>
              <a:t>  </a:t>
            </a:r>
          </a:p>
          <a:p>
            <a:pPr eaLnBrk="1" hangingPunct="1">
              <a:lnSpc>
                <a:spcPct val="150000"/>
              </a:lnSpc>
            </a:pPr>
            <a:r>
              <a:rPr lang="en-US" altLang="zh-CN" sz="3200" b="1"/>
              <a:t>Cl</a:t>
            </a:r>
            <a:r>
              <a:rPr lang="en-US" altLang="zh-CN" sz="3200" b="1" baseline="-25000"/>
              <a:t>2</a:t>
            </a:r>
            <a:r>
              <a:rPr lang="en-US" altLang="zh-CN" sz="3200" b="1"/>
              <a:t>+H</a:t>
            </a:r>
            <a:r>
              <a:rPr lang="en-US" altLang="zh-CN" sz="3200" b="1" baseline="-25000"/>
              <a:t>2</a:t>
            </a:r>
            <a:r>
              <a:rPr lang="en-US" altLang="zh-CN" sz="3200" b="1"/>
              <a:t>O    </a:t>
            </a:r>
            <a:r>
              <a:rPr lang="en-US" altLang="zh-CN" sz="3200" b="1">
                <a:latin typeface="MS PMincho" panose="02020600040205080304" pitchFamily="18" charset="-128"/>
                <a:ea typeface="MS PMincho" panose="02020600040205080304" pitchFamily="18" charset="-128"/>
              </a:rPr>
              <a:t>⇌</a:t>
            </a:r>
            <a:r>
              <a:rPr lang="en-US" altLang="zh-CN" sz="3200" b="1"/>
              <a:t>   HClO + HCl</a:t>
            </a:r>
          </a:p>
        </p:txBody>
      </p:sp>
      <p:sp>
        <p:nvSpPr>
          <p:cNvPr id="43015" name="AutoShape 9"/>
          <p:cNvSpPr>
            <a:spLocks noChangeAspect="1" noChangeArrowheads="1"/>
          </p:cNvSpPr>
          <p:nvPr/>
        </p:nvSpPr>
        <p:spPr bwMode="auto">
          <a:xfrm>
            <a:off x="1908175" y="3644900"/>
            <a:ext cx="1371600" cy="61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bg1"/>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43016" name="Text Box 10"/>
          <p:cNvSpPr txBox="1">
            <a:spLocks noChangeArrowheads="1"/>
          </p:cNvSpPr>
          <p:nvPr/>
        </p:nvSpPr>
        <p:spPr bwMode="auto">
          <a:xfrm>
            <a:off x="1835150" y="3429000"/>
            <a:ext cx="1403350" cy="309563"/>
          </a:xfrm>
          <a:prstGeom prst="rect">
            <a:avLst/>
          </a:prstGeom>
          <a:noFill/>
          <a:ln>
            <a:noFill/>
          </a:ln>
          <a:effectLst/>
          <a:extLst>
            <a:ext uri="{909E8E84-426E-40DD-AFC4-6F175D3DCCD1}">
              <a14:hiddenFill xmlns:a14="http://schemas.microsoft.com/office/drawing/2010/main">
                <a:solidFill>
                  <a:srgbClr val="FF8B17"/>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rgbClr val="AF273E"/>
                  </a:outerShdw>
                </a:effectLst>
              </a14:hiddenEffects>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a:latin typeface="宋体" panose="02010600030101010101" pitchFamily="2" charset="-122"/>
                <a:ea typeface="楷体_GB2312" pitchFamily="49" charset="-122"/>
              </a:rPr>
              <a:t>高温高压</a:t>
            </a:r>
            <a:endParaRPr lang="zh-CN" altLang="en-US" sz="2000" b="1">
              <a:ea typeface="楷体_GB2312" pitchFamily="49" charset="-122"/>
            </a:endParaRPr>
          </a:p>
        </p:txBody>
      </p:sp>
      <p:grpSp>
        <p:nvGrpSpPr>
          <p:cNvPr id="43017" name="Group 11"/>
          <p:cNvGrpSpPr>
            <a:grpSpLocks/>
          </p:cNvGrpSpPr>
          <p:nvPr/>
        </p:nvGrpSpPr>
        <p:grpSpPr bwMode="auto">
          <a:xfrm>
            <a:off x="1908175" y="3789363"/>
            <a:ext cx="1289050" cy="200025"/>
            <a:chOff x="521" y="612"/>
            <a:chExt cx="509" cy="148"/>
          </a:xfrm>
        </p:grpSpPr>
        <p:grpSp>
          <p:nvGrpSpPr>
            <p:cNvPr id="43040" name="Group 12"/>
            <p:cNvGrpSpPr>
              <a:grpSpLocks/>
            </p:cNvGrpSpPr>
            <p:nvPr/>
          </p:nvGrpSpPr>
          <p:grpSpPr bwMode="auto">
            <a:xfrm>
              <a:off x="521" y="612"/>
              <a:ext cx="509" cy="51"/>
              <a:chOff x="521" y="612"/>
              <a:chExt cx="509" cy="51"/>
            </a:xfrm>
          </p:grpSpPr>
          <p:sp>
            <p:nvSpPr>
              <p:cNvPr id="43044" name="Line 13"/>
              <p:cNvSpPr>
                <a:spLocks noChangeShapeType="1"/>
              </p:cNvSpPr>
              <p:nvPr/>
            </p:nvSpPr>
            <p:spPr bwMode="auto">
              <a:xfrm>
                <a:off x="521" y="663"/>
                <a:ext cx="50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AF273E"/>
                      </a:outerShdw>
                    </a:effectLst>
                  </a14:hiddenEffects>
                </a:ext>
              </a:extLst>
            </p:spPr>
            <p:txBody>
              <a:bodyPr/>
              <a:lstStyle/>
              <a:p>
                <a:endParaRPr lang="zh-CN" altLang="en-US"/>
              </a:p>
            </p:txBody>
          </p:sp>
          <p:sp>
            <p:nvSpPr>
              <p:cNvPr id="43045" name="Freeform 14"/>
              <p:cNvSpPr>
                <a:spLocks/>
              </p:cNvSpPr>
              <p:nvPr/>
            </p:nvSpPr>
            <p:spPr bwMode="auto">
              <a:xfrm>
                <a:off x="949" y="612"/>
                <a:ext cx="81" cy="46"/>
              </a:xfrm>
              <a:custGeom>
                <a:avLst/>
                <a:gdLst>
                  <a:gd name="T0" fmla="*/ 0 w 45"/>
                  <a:gd name="T1" fmla="*/ 0 h 46"/>
                  <a:gd name="T2" fmla="*/ 81 w 45"/>
                  <a:gd name="T3" fmla="*/ 46 h 46"/>
                  <a:gd name="T4" fmla="*/ 0 60000 65536"/>
                  <a:gd name="T5" fmla="*/ 0 60000 65536"/>
                </a:gdLst>
                <a:ahLst/>
                <a:cxnLst>
                  <a:cxn ang="T4">
                    <a:pos x="T0" y="T1"/>
                  </a:cxn>
                  <a:cxn ang="T5">
                    <a:pos x="T2" y="T3"/>
                  </a:cxn>
                </a:cxnLst>
                <a:rect l="0" t="0" r="r" b="b"/>
                <a:pathLst>
                  <a:path w="45" h="46">
                    <a:moveTo>
                      <a:pt x="0" y="0"/>
                    </a:moveTo>
                    <a:cubicBezTo>
                      <a:pt x="19" y="19"/>
                      <a:pt x="38" y="38"/>
                      <a:pt x="45" y="46"/>
                    </a:cubicBezTo>
                  </a:path>
                </a:pathLst>
              </a:custGeom>
              <a:noFill/>
              <a:ln w="28575" cmpd="sng">
                <a:solidFill>
                  <a:schemeClr val="tx1"/>
                </a:solidFill>
                <a:round/>
                <a:headEnd/>
                <a:tailEnd/>
              </a:ln>
              <a:effectLst/>
              <a:extLst>
                <a:ext uri="{909E8E84-426E-40DD-AFC4-6F175D3DCCD1}">
                  <a14:hiddenFill xmlns:a14="http://schemas.microsoft.com/office/drawing/2010/main">
                    <a:solidFill>
                      <a:srgbClr val="FF8B17"/>
                    </a:solidFill>
                  </a14:hiddenFill>
                </a:ext>
                <a:ext uri="{AF507438-7753-43E0-B8FC-AC1667EBCBE1}">
                  <a14:hiddenEffects xmlns:a14="http://schemas.microsoft.com/office/drawing/2010/main">
                    <a:effectLst>
                      <a:outerShdw dist="35921" dir="2700000" algn="ctr" rotWithShape="0">
                        <a:srgbClr val="AF273E"/>
                      </a:outerShdw>
                    </a:effectLst>
                  </a14:hiddenEffects>
                </a:ext>
              </a:extLst>
            </p:spPr>
            <p:txBody>
              <a:bodyPr/>
              <a:lstStyle/>
              <a:p>
                <a:endParaRPr lang="zh-CN" altLang="en-US"/>
              </a:p>
            </p:txBody>
          </p:sp>
        </p:grpSp>
        <p:grpSp>
          <p:nvGrpSpPr>
            <p:cNvPr id="43041" name="Group 15"/>
            <p:cNvGrpSpPr>
              <a:grpSpLocks/>
            </p:cNvGrpSpPr>
            <p:nvPr/>
          </p:nvGrpSpPr>
          <p:grpSpPr bwMode="auto">
            <a:xfrm rot="10800000">
              <a:off x="521" y="709"/>
              <a:ext cx="509" cy="51"/>
              <a:chOff x="521" y="612"/>
              <a:chExt cx="509" cy="51"/>
            </a:xfrm>
          </p:grpSpPr>
          <p:sp>
            <p:nvSpPr>
              <p:cNvPr id="43042" name="Line 16"/>
              <p:cNvSpPr>
                <a:spLocks noChangeShapeType="1"/>
              </p:cNvSpPr>
              <p:nvPr/>
            </p:nvSpPr>
            <p:spPr bwMode="auto">
              <a:xfrm>
                <a:off x="521" y="663"/>
                <a:ext cx="50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AF273E"/>
                      </a:outerShdw>
                    </a:effectLst>
                  </a14:hiddenEffects>
                </a:ext>
              </a:extLst>
            </p:spPr>
            <p:txBody>
              <a:bodyPr/>
              <a:lstStyle/>
              <a:p>
                <a:endParaRPr lang="zh-CN" altLang="en-US"/>
              </a:p>
            </p:txBody>
          </p:sp>
          <p:sp>
            <p:nvSpPr>
              <p:cNvPr id="43043" name="Freeform 17"/>
              <p:cNvSpPr>
                <a:spLocks/>
              </p:cNvSpPr>
              <p:nvPr/>
            </p:nvSpPr>
            <p:spPr bwMode="auto">
              <a:xfrm>
                <a:off x="949" y="612"/>
                <a:ext cx="81" cy="46"/>
              </a:xfrm>
              <a:custGeom>
                <a:avLst/>
                <a:gdLst>
                  <a:gd name="T0" fmla="*/ 0 w 45"/>
                  <a:gd name="T1" fmla="*/ 0 h 46"/>
                  <a:gd name="T2" fmla="*/ 81 w 45"/>
                  <a:gd name="T3" fmla="*/ 46 h 46"/>
                  <a:gd name="T4" fmla="*/ 0 60000 65536"/>
                  <a:gd name="T5" fmla="*/ 0 60000 65536"/>
                </a:gdLst>
                <a:ahLst/>
                <a:cxnLst>
                  <a:cxn ang="T4">
                    <a:pos x="T0" y="T1"/>
                  </a:cxn>
                  <a:cxn ang="T5">
                    <a:pos x="T2" y="T3"/>
                  </a:cxn>
                </a:cxnLst>
                <a:rect l="0" t="0" r="r" b="b"/>
                <a:pathLst>
                  <a:path w="45" h="46">
                    <a:moveTo>
                      <a:pt x="0" y="0"/>
                    </a:moveTo>
                    <a:cubicBezTo>
                      <a:pt x="19" y="19"/>
                      <a:pt x="38" y="38"/>
                      <a:pt x="45" y="46"/>
                    </a:cubicBezTo>
                  </a:path>
                </a:pathLst>
              </a:custGeom>
              <a:noFill/>
              <a:ln w="28575" cmpd="sng">
                <a:solidFill>
                  <a:schemeClr val="tx1"/>
                </a:solidFill>
                <a:round/>
                <a:headEnd/>
                <a:tailEnd/>
              </a:ln>
              <a:effectLst/>
              <a:extLst>
                <a:ext uri="{909E8E84-426E-40DD-AFC4-6F175D3DCCD1}">
                  <a14:hiddenFill xmlns:a14="http://schemas.microsoft.com/office/drawing/2010/main">
                    <a:solidFill>
                      <a:srgbClr val="FF8B17"/>
                    </a:solidFill>
                  </a14:hiddenFill>
                </a:ext>
                <a:ext uri="{AF507438-7753-43E0-B8FC-AC1667EBCBE1}">
                  <a14:hiddenEffects xmlns:a14="http://schemas.microsoft.com/office/drawing/2010/main">
                    <a:effectLst>
                      <a:outerShdw dist="35921" dir="2700000" algn="ctr" rotWithShape="0">
                        <a:srgbClr val="AF273E"/>
                      </a:outerShdw>
                    </a:effectLst>
                  </a14:hiddenEffects>
                </a:ext>
              </a:extLst>
            </p:spPr>
            <p:txBody>
              <a:bodyPr/>
              <a:lstStyle/>
              <a:p>
                <a:endParaRPr lang="zh-CN" altLang="en-US"/>
              </a:p>
            </p:txBody>
          </p:sp>
        </p:grpSp>
      </p:grpSp>
      <p:sp>
        <p:nvSpPr>
          <p:cNvPr id="43018" name="Text Box 18"/>
          <p:cNvSpPr txBox="1">
            <a:spLocks noChangeArrowheads="1"/>
          </p:cNvSpPr>
          <p:nvPr/>
        </p:nvSpPr>
        <p:spPr bwMode="auto">
          <a:xfrm>
            <a:off x="1979613" y="3860800"/>
            <a:ext cx="1128712" cy="309563"/>
          </a:xfrm>
          <a:prstGeom prst="rect">
            <a:avLst/>
          </a:prstGeom>
          <a:noFill/>
          <a:ln>
            <a:noFill/>
          </a:ln>
          <a:effectLst/>
          <a:extLst>
            <a:ext uri="{909E8E84-426E-40DD-AFC4-6F175D3DCCD1}">
              <a14:hiddenFill xmlns:a14="http://schemas.microsoft.com/office/drawing/2010/main">
                <a:solidFill>
                  <a:srgbClr val="FF8B17"/>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rgbClr val="AF273E"/>
                  </a:outerShdw>
                </a:effectLst>
              </a14:hiddenEffects>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just" eaLnBrk="1" hangingPunct="1"/>
            <a:r>
              <a:rPr lang="zh-CN" altLang="en-US" sz="2000" b="1">
                <a:latin typeface="宋体" panose="02010600030101010101" pitchFamily="2" charset="-122"/>
                <a:ea typeface="楷体_GB2312" pitchFamily="49" charset="-122"/>
              </a:rPr>
              <a:t>催化剂</a:t>
            </a:r>
            <a:endParaRPr lang="zh-CN" altLang="en-US" sz="2000" b="1">
              <a:ea typeface="楷体_GB2312" pitchFamily="49" charset="-122"/>
            </a:endParaRPr>
          </a:p>
        </p:txBody>
      </p:sp>
      <p:grpSp>
        <p:nvGrpSpPr>
          <p:cNvPr id="43019" name="Group 20"/>
          <p:cNvGrpSpPr>
            <a:grpSpLocks/>
          </p:cNvGrpSpPr>
          <p:nvPr/>
        </p:nvGrpSpPr>
        <p:grpSpPr bwMode="auto">
          <a:xfrm>
            <a:off x="2484438" y="4797425"/>
            <a:ext cx="211137" cy="144463"/>
            <a:chOff x="2744" y="2840"/>
            <a:chExt cx="181" cy="182"/>
          </a:xfrm>
        </p:grpSpPr>
        <p:sp>
          <p:nvSpPr>
            <p:cNvPr id="43037" name="Line 21"/>
            <p:cNvSpPr>
              <a:spLocks noChangeShapeType="1"/>
            </p:cNvSpPr>
            <p:nvPr/>
          </p:nvSpPr>
          <p:spPr bwMode="auto">
            <a:xfrm flipH="1">
              <a:off x="2744" y="2840"/>
              <a:ext cx="91" cy="182"/>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AF273E"/>
                    </a:outerShdw>
                  </a:effectLst>
                </a14:hiddenEffects>
              </a:ext>
            </a:extLst>
          </p:spPr>
          <p:txBody>
            <a:bodyPr/>
            <a:lstStyle/>
            <a:p>
              <a:endParaRPr lang="zh-CN" altLang="en-US"/>
            </a:p>
          </p:txBody>
        </p:sp>
        <p:sp>
          <p:nvSpPr>
            <p:cNvPr id="43038" name="Line 22"/>
            <p:cNvSpPr>
              <a:spLocks noChangeShapeType="1"/>
            </p:cNvSpPr>
            <p:nvPr/>
          </p:nvSpPr>
          <p:spPr bwMode="auto">
            <a:xfrm>
              <a:off x="2835" y="2840"/>
              <a:ext cx="90" cy="182"/>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AF273E"/>
                    </a:outerShdw>
                  </a:effectLst>
                </a14:hiddenEffects>
              </a:ext>
            </a:extLst>
          </p:spPr>
          <p:txBody>
            <a:bodyPr/>
            <a:lstStyle/>
            <a:p>
              <a:endParaRPr lang="zh-CN" altLang="en-US"/>
            </a:p>
          </p:txBody>
        </p:sp>
        <p:sp>
          <p:nvSpPr>
            <p:cNvPr id="43039" name="Line 23"/>
            <p:cNvSpPr>
              <a:spLocks noChangeShapeType="1"/>
            </p:cNvSpPr>
            <p:nvPr/>
          </p:nvSpPr>
          <p:spPr bwMode="auto">
            <a:xfrm>
              <a:off x="2744" y="3022"/>
              <a:ext cx="181"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AF273E"/>
                    </a:outerShdw>
                  </a:effectLst>
                </a14:hiddenEffects>
              </a:ext>
            </a:extLst>
          </p:spPr>
          <p:txBody>
            <a:bodyPr/>
            <a:lstStyle/>
            <a:p>
              <a:endParaRPr lang="zh-CN" altLang="en-US"/>
            </a:p>
          </p:txBody>
        </p:sp>
      </p:grpSp>
      <p:grpSp>
        <p:nvGrpSpPr>
          <p:cNvPr id="43020" name="Group 24"/>
          <p:cNvGrpSpPr>
            <a:grpSpLocks/>
          </p:cNvGrpSpPr>
          <p:nvPr/>
        </p:nvGrpSpPr>
        <p:grpSpPr bwMode="auto">
          <a:xfrm>
            <a:off x="2195513" y="4652963"/>
            <a:ext cx="704850" cy="152400"/>
            <a:chOff x="521" y="612"/>
            <a:chExt cx="509" cy="148"/>
          </a:xfrm>
        </p:grpSpPr>
        <p:grpSp>
          <p:nvGrpSpPr>
            <p:cNvPr id="43031" name="Group 25"/>
            <p:cNvGrpSpPr>
              <a:grpSpLocks/>
            </p:cNvGrpSpPr>
            <p:nvPr/>
          </p:nvGrpSpPr>
          <p:grpSpPr bwMode="auto">
            <a:xfrm>
              <a:off x="521" y="612"/>
              <a:ext cx="509" cy="51"/>
              <a:chOff x="521" y="612"/>
              <a:chExt cx="509" cy="51"/>
            </a:xfrm>
          </p:grpSpPr>
          <p:sp>
            <p:nvSpPr>
              <p:cNvPr id="43035" name="Line 26"/>
              <p:cNvSpPr>
                <a:spLocks noChangeShapeType="1"/>
              </p:cNvSpPr>
              <p:nvPr/>
            </p:nvSpPr>
            <p:spPr bwMode="auto">
              <a:xfrm>
                <a:off x="521" y="663"/>
                <a:ext cx="50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AF273E"/>
                      </a:outerShdw>
                    </a:effectLst>
                  </a14:hiddenEffects>
                </a:ext>
              </a:extLst>
            </p:spPr>
            <p:txBody>
              <a:bodyPr/>
              <a:lstStyle/>
              <a:p>
                <a:endParaRPr lang="zh-CN" altLang="en-US"/>
              </a:p>
            </p:txBody>
          </p:sp>
          <p:sp>
            <p:nvSpPr>
              <p:cNvPr id="43036" name="Freeform 27"/>
              <p:cNvSpPr>
                <a:spLocks/>
              </p:cNvSpPr>
              <p:nvPr/>
            </p:nvSpPr>
            <p:spPr bwMode="auto">
              <a:xfrm>
                <a:off x="949" y="612"/>
                <a:ext cx="81" cy="46"/>
              </a:xfrm>
              <a:custGeom>
                <a:avLst/>
                <a:gdLst>
                  <a:gd name="T0" fmla="*/ 0 w 45"/>
                  <a:gd name="T1" fmla="*/ 0 h 46"/>
                  <a:gd name="T2" fmla="*/ 81 w 45"/>
                  <a:gd name="T3" fmla="*/ 46 h 46"/>
                  <a:gd name="T4" fmla="*/ 0 60000 65536"/>
                  <a:gd name="T5" fmla="*/ 0 60000 65536"/>
                </a:gdLst>
                <a:ahLst/>
                <a:cxnLst>
                  <a:cxn ang="T4">
                    <a:pos x="T0" y="T1"/>
                  </a:cxn>
                  <a:cxn ang="T5">
                    <a:pos x="T2" y="T3"/>
                  </a:cxn>
                </a:cxnLst>
                <a:rect l="0" t="0" r="r" b="b"/>
                <a:pathLst>
                  <a:path w="45" h="46">
                    <a:moveTo>
                      <a:pt x="0" y="0"/>
                    </a:moveTo>
                    <a:cubicBezTo>
                      <a:pt x="19" y="19"/>
                      <a:pt x="38" y="38"/>
                      <a:pt x="45" y="46"/>
                    </a:cubicBezTo>
                  </a:path>
                </a:pathLst>
              </a:custGeom>
              <a:noFill/>
              <a:ln w="28575" cmpd="sng">
                <a:solidFill>
                  <a:schemeClr val="tx1"/>
                </a:solidFill>
                <a:round/>
                <a:headEnd/>
                <a:tailEnd/>
              </a:ln>
              <a:effectLst/>
              <a:extLst>
                <a:ext uri="{909E8E84-426E-40DD-AFC4-6F175D3DCCD1}">
                  <a14:hiddenFill xmlns:a14="http://schemas.microsoft.com/office/drawing/2010/main">
                    <a:solidFill>
                      <a:srgbClr val="FF8B17"/>
                    </a:solidFill>
                  </a14:hiddenFill>
                </a:ext>
                <a:ext uri="{AF507438-7753-43E0-B8FC-AC1667EBCBE1}">
                  <a14:hiddenEffects xmlns:a14="http://schemas.microsoft.com/office/drawing/2010/main">
                    <a:effectLst>
                      <a:outerShdw dist="35921" dir="2700000" algn="ctr" rotWithShape="0">
                        <a:srgbClr val="AF273E"/>
                      </a:outerShdw>
                    </a:effectLst>
                  </a14:hiddenEffects>
                </a:ext>
              </a:extLst>
            </p:spPr>
            <p:txBody>
              <a:bodyPr/>
              <a:lstStyle/>
              <a:p>
                <a:endParaRPr lang="zh-CN" altLang="en-US"/>
              </a:p>
            </p:txBody>
          </p:sp>
        </p:grpSp>
        <p:grpSp>
          <p:nvGrpSpPr>
            <p:cNvPr id="43032" name="Group 28"/>
            <p:cNvGrpSpPr>
              <a:grpSpLocks/>
            </p:cNvGrpSpPr>
            <p:nvPr/>
          </p:nvGrpSpPr>
          <p:grpSpPr bwMode="auto">
            <a:xfrm rot="10800000">
              <a:off x="521" y="709"/>
              <a:ext cx="509" cy="51"/>
              <a:chOff x="521" y="612"/>
              <a:chExt cx="509" cy="51"/>
            </a:xfrm>
          </p:grpSpPr>
          <p:sp>
            <p:nvSpPr>
              <p:cNvPr id="43033" name="Line 29"/>
              <p:cNvSpPr>
                <a:spLocks noChangeShapeType="1"/>
              </p:cNvSpPr>
              <p:nvPr/>
            </p:nvSpPr>
            <p:spPr bwMode="auto">
              <a:xfrm>
                <a:off x="521" y="663"/>
                <a:ext cx="50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AF273E"/>
                      </a:outerShdw>
                    </a:effectLst>
                  </a14:hiddenEffects>
                </a:ext>
              </a:extLst>
            </p:spPr>
            <p:txBody>
              <a:bodyPr/>
              <a:lstStyle/>
              <a:p>
                <a:endParaRPr lang="zh-CN" altLang="en-US"/>
              </a:p>
            </p:txBody>
          </p:sp>
          <p:sp>
            <p:nvSpPr>
              <p:cNvPr id="43034" name="Freeform 30"/>
              <p:cNvSpPr>
                <a:spLocks/>
              </p:cNvSpPr>
              <p:nvPr/>
            </p:nvSpPr>
            <p:spPr bwMode="auto">
              <a:xfrm>
                <a:off x="949" y="612"/>
                <a:ext cx="81" cy="46"/>
              </a:xfrm>
              <a:custGeom>
                <a:avLst/>
                <a:gdLst>
                  <a:gd name="T0" fmla="*/ 0 w 45"/>
                  <a:gd name="T1" fmla="*/ 0 h 46"/>
                  <a:gd name="T2" fmla="*/ 81 w 45"/>
                  <a:gd name="T3" fmla="*/ 46 h 46"/>
                  <a:gd name="T4" fmla="*/ 0 60000 65536"/>
                  <a:gd name="T5" fmla="*/ 0 60000 65536"/>
                </a:gdLst>
                <a:ahLst/>
                <a:cxnLst>
                  <a:cxn ang="T4">
                    <a:pos x="T0" y="T1"/>
                  </a:cxn>
                  <a:cxn ang="T5">
                    <a:pos x="T2" y="T3"/>
                  </a:cxn>
                </a:cxnLst>
                <a:rect l="0" t="0" r="r" b="b"/>
                <a:pathLst>
                  <a:path w="45" h="46">
                    <a:moveTo>
                      <a:pt x="0" y="0"/>
                    </a:moveTo>
                    <a:cubicBezTo>
                      <a:pt x="19" y="19"/>
                      <a:pt x="38" y="38"/>
                      <a:pt x="45" y="46"/>
                    </a:cubicBezTo>
                  </a:path>
                </a:pathLst>
              </a:custGeom>
              <a:noFill/>
              <a:ln w="28575" cmpd="sng">
                <a:solidFill>
                  <a:schemeClr val="tx1"/>
                </a:solidFill>
                <a:round/>
                <a:headEnd/>
                <a:tailEnd/>
              </a:ln>
              <a:effectLst/>
              <a:extLst>
                <a:ext uri="{909E8E84-426E-40DD-AFC4-6F175D3DCCD1}">
                  <a14:hiddenFill xmlns:a14="http://schemas.microsoft.com/office/drawing/2010/main">
                    <a:solidFill>
                      <a:srgbClr val="FF8B17"/>
                    </a:solidFill>
                  </a14:hiddenFill>
                </a:ext>
                <a:ext uri="{AF507438-7753-43E0-B8FC-AC1667EBCBE1}">
                  <a14:hiddenEffects xmlns:a14="http://schemas.microsoft.com/office/drawing/2010/main">
                    <a:effectLst>
                      <a:outerShdw dist="35921" dir="2700000" algn="ctr" rotWithShape="0">
                        <a:srgbClr val="AF273E"/>
                      </a:outerShdw>
                    </a:effectLst>
                  </a14:hiddenEffects>
                </a:ext>
              </a:extLst>
            </p:spPr>
            <p:txBody>
              <a:bodyPr/>
              <a:lstStyle/>
              <a:p>
                <a:endParaRPr lang="zh-CN" altLang="en-US"/>
              </a:p>
            </p:txBody>
          </p:sp>
        </p:grpSp>
      </p:grpSp>
      <p:sp>
        <p:nvSpPr>
          <p:cNvPr id="43021" name="Text Box 31"/>
          <p:cNvSpPr txBox="1">
            <a:spLocks noChangeArrowheads="1"/>
          </p:cNvSpPr>
          <p:nvPr/>
        </p:nvSpPr>
        <p:spPr bwMode="auto">
          <a:xfrm>
            <a:off x="1979613" y="4292600"/>
            <a:ext cx="985837" cy="334963"/>
          </a:xfrm>
          <a:prstGeom prst="rect">
            <a:avLst/>
          </a:prstGeom>
          <a:noFill/>
          <a:ln>
            <a:noFill/>
          </a:ln>
          <a:effectLst/>
          <a:extLst>
            <a:ext uri="{909E8E84-426E-40DD-AFC4-6F175D3DCCD1}">
              <a14:hiddenFill xmlns:a14="http://schemas.microsoft.com/office/drawing/2010/main">
                <a:solidFill>
                  <a:srgbClr val="FF8B17"/>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rgbClr val="AF273E"/>
                  </a:outerShdw>
                </a:effectLst>
              </a14:hiddenEffects>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just" eaLnBrk="1" hangingPunct="1"/>
            <a:r>
              <a:rPr lang="zh-CN" altLang="en-US" sz="2000" b="1">
                <a:latin typeface="宋体" panose="02010600030101010101" pitchFamily="2" charset="-122"/>
                <a:ea typeface="楷体_GB2312" pitchFamily="49" charset="-122"/>
              </a:rPr>
              <a:t>催化剂</a:t>
            </a:r>
            <a:endParaRPr lang="zh-CN" altLang="en-US" sz="2000" b="1">
              <a:ea typeface="楷体_GB2312" pitchFamily="49" charset="-122"/>
            </a:endParaRPr>
          </a:p>
        </p:txBody>
      </p:sp>
      <p:sp>
        <p:nvSpPr>
          <p:cNvPr id="43022" name="Text Box 40"/>
          <p:cNvSpPr txBox="1">
            <a:spLocks noChangeArrowheads="1"/>
          </p:cNvSpPr>
          <p:nvPr/>
        </p:nvSpPr>
        <p:spPr bwMode="auto">
          <a:xfrm>
            <a:off x="349250" y="5653088"/>
            <a:ext cx="4800600" cy="823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en-US" altLang="zh-CN" sz="3200" b="1"/>
              <a:t>NH</a:t>
            </a:r>
            <a:r>
              <a:rPr lang="en-US" altLang="zh-CN" sz="3200" b="1" baseline="-25000"/>
              <a:t>3</a:t>
            </a:r>
            <a:r>
              <a:rPr lang="en-US" altLang="zh-CN" sz="3200" b="1"/>
              <a:t>+H</a:t>
            </a:r>
            <a:r>
              <a:rPr lang="en-US" altLang="zh-CN" sz="3200" b="1" baseline="-25000"/>
              <a:t>2</a:t>
            </a:r>
            <a:r>
              <a:rPr lang="en-US" altLang="zh-CN" sz="3200" b="1"/>
              <a:t>O  </a:t>
            </a:r>
            <a:r>
              <a:rPr lang="en-US" altLang="zh-CN" sz="3200" b="1">
                <a:latin typeface="MS PMincho" panose="02020600040205080304" pitchFamily="18" charset="-128"/>
                <a:ea typeface="MS PMincho" panose="02020600040205080304" pitchFamily="18" charset="-128"/>
              </a:rPr>
              <a:t>⇌</a:t>
            </a:r>
            <a:r>
              <a:rPr lang="en-US" altLang="zh-CN" sz="3200" b="1"/>
              <a:t>     NH</a:t>
            </a:r>
            <a:r>
              <a:rPr lang="en-US" altLang="zh-CN" sz="3200" b="1" baseline="-25000"/>
              <a:t>3</a:t>
            </a:r>
            <a:r>
              <a:rPr lang="en-US" altLang="zh-CN" sz="3200" b="1"/>
              <a:t>·H</a:t>
            </a:r>
            <a:r>
              <a:rPr lang="en-US" altLang="zh-CN" sz="3200" b="1" baseline="-25000"/>
              <a:t>2</a:t>
            </a:r>
            <a:r>
              <a:rPr lang="en-US" altLang="zh-CN" sz="3200" b="1"/>
              <a:t>O</a:t>
            </a:r>
          </a:p>
        </p:txBody>
      </p:sp>
      <p:sp>
        <p:nvSpPr>
          <p:cNvPr id="43023" name="AutoShape 50"/>
          <p:cNvSpPr>
            <a:spLocks noChangeAspect="1" noChangeArrowheads="1"/>
          </p:cNvSpPr>
          <p:nvPr/>
        </p:nvSpPr>
        <p:spPr bwMode="auto">
          <a:xfrm>
            <a:off x="6692900" y="4500563"/>
            <a:ext cx="1371600" cy="61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bg1"/>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43024" name="Text Box 51"/>
          <p:cNvSpPr txBox="1">
            <a:spLocks noChangeArrowheads="1"/>
          </p:cNvSpPr>
          <p:nvPr/>
        </p:nvSpPr>
        <p:spPr bwMode="auto">
          <a:xfrm>
            <a:off x="4787900" y="3213100"/>
            <a:ext cx="3960813" cy="1738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en-US" altLang="zh-CN" sz="3200" b="1"/>
              <a:t>H</a:t>
            </a:r>
            <a:r>
              <a:rPr lang="en-US" altLang="zh-CN" sz="3200" b="1" baseline="-25000"/>
              <a:t>2</a:t>
            </a:r>
            <a:r>
              <a:rPr lang="en-US" altLang="zh-CN" sz="3200" b="1"/>
              <a:t>+I</a:t>
            </a:r>
            <a:r>
              <a:rPr lang="en-US" altLang="zh-CN" sz="3200" b="1" baseline="-25000"/>
              <a:t>2</a:t>
            </a:r>
            <a:r>
              <a:rPr lang="en-US" altLang="zh-CN" sz="3200" b="1"/>
              <a:t> </a:t>
            </a:r>
            <a:r>
              <a:rPr lang="en-US" altLang="zh-CN" sz="4000" b="1">
                <a:latin typeface="MS PMincho" panose="02020600040205080304" pitchFamily="18" charset="-128"/>
                <a:ea typeface="MS PMincho" panose="02020600040205080304" pitchFamily="18" charset="-128"/>
              </a:rPr>
              <a:t>⇌</a:t>
            </a:r>
            <a:r>
              <a:rPr lang="en-US" altLang="zh-CN" sz="3200" b="1"/>
              <a:t> 2HI </a:t>
            </a:r>
          </a:p>
          <a:p>
            <a:pPr eaLnBrk="1" hangingPunct="1">
              <a:lnSpc>
                <a:spcPct val="150000"/>
              </a:lnSpc>
            </a:pPr>
            <a:r>
              <a:rPr lang="en-US" altLang="zh-CN" sz="3200" b="1"/>
              <a:t>SO</a:t>
            </a:r>
            <a:r>
              <a:rPr lang="en-US" altLang="zh-CN" sz="3200" b="1" baseline="-25000"/>
              <a:t>2</a:t>
            </a:r>
            <a:r>
              <a:rPr lang="en-US" altLang="zh-CN" sz="3200" b="1"/>
              <a:t>+ H</a:t>
            </a:r>
            <a:r>
              <a:rPr lang="en-US" altLang="zh-CN" sz="3200" b="1" baseline="-25000"/>
              <a:t>2</a:t>
            </a:r>
            <a:r>
              <a:rPr lang="en-US" altLang="zh-CN" sz="3200" b="1"/>
              <a:t>O </a:t>
            </a:r>
            <a:r>
              <a:rPr lang="en-US" altLang="zh-CN" sz="3200" b="1">
                <a:latin typeface="MS PMincho" panose="02020600040205080304" pitchFamily="18" charset="-128"/>
                <a:ea typeface="MS PMincho" panose="02020600040205080304" pitchFamily="18" charset="-128"/>
              </a:rPr>
              <a:t>⇌</a:t>
            </a:r>
            <a:r>
              <a:rPr lang="en-US" altLang="zh-CN" sz="3200" b="1"/>
              <a:t> H</a:t>
            </a:r>
            <a:r>
              <a:rPr lang="en-US" altLang="zh-CN" sz="3200" b="1" baseline="-25000"/>
              <a:t>2</a:t>
            </a:r>
            <a:r>
              <a:rPr lang="en-US" altLang="zh-CN" sz="3200" b="1"/>
              <a:t>SO</a:t>
            </a:r>
            <a:r>
              <a:rPr lang="en-US" altLang="zh-CN" sz="3200" b="1" baseline="-25000"/>
              <a:t>3</a:t>
            </a:r>
            <a:r>
              <a:rPr lang="en-US" altLang="zh-CN" sz="3200" b="1"/>
              <a:t> </a:t>
            </a:r>
          </a:p>
        </p:txBody>
      </p:sp>
      <p:sp>
        <p:nvSpPr>
          <p:cNvPr id="43025" name="AutoShape 52"/>
          <p:cNvSpPr>
            <a:spLocks noChangeAspect="1" noChangeArrowheads="1"/>
          </p:cNvSpPr>
          <p:nvPr/>
        </p:nvSpPr>
        <p:spPr bwMode="auto">
          <a:xfrm>
            <a:off x="6300788" y="3500438"/>
            <a:ext cx="1371600" cy="61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bg1"/>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43026" name="Rectangle 70"/>
          <p:cNvSpPr>
            <a:spLocks noChangeArrowheads="1"/>
          </p:cNvSpPr>
          <p:nvPr/>
        </p:nvSpPr>
        <p:spPr bwMode="auto">
          <a:xfrm>
            <a:off x="392113" y="304800"/>
            <a:ext cx="2427287"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200" b="1">
                <a:latin typeface="Times New Roman" panose="02020603050405020304" pitchFamily="18" charset="0"/>
                <a:ea typeface="黑体" panose="02010609060101010101" pitchFamily="49" charset="-122"/>
              </a:rPr>
              <a:t>1</a:t>
            </a:r>
            <a:r>
              <a:rPr lang="zh-CN" altLang="en-US" sz="3200" b="1">
                <a:latin typeface="Times New Roman" panose="02020603050405020304" pitchFamily="18" charset="0"/>
                <a:ea typeface="黑体" panose="02010609060101010101" pitchFamily="49" charset="-122"/>
              </a:rPr>
              <a:t>、可逆反应</a:t>
            </a:r>
          </a:p>
        </p:txBody>
      </p:sp>
      <p:sp>
        <p:nvSpPr>
          <p:cNvPr id="43027" name="Text Box 72"/>
          <p:cNvSpPr txBox="1">
            <a:spLocks noChangeArrowheads="1"/>
          </p:cNvSpPr>
          <p:nvPr/>
        </p:nvSpPr>
        <p:spPr bwMode="auto">
          <a:xfrm>
            <a:off x="5724525" y="3429000"/>
            <a:ext cx="1008063"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a:t>500</a:t>
            </a:r>
            <a:r>
              <a:rPr lang="en-US" altLang="zh-CN">
                <a:latin typeface="宋体" panose="02010600030101010101" pitchFamily="2" charset="-122"/>
              </a:rPr>
              <a:t>℃</a:t>
            </a:r>
          </a:p>
        </p:txBody>
      </p:sp>
      <p:sp>
        <p:nvSpPr>
          <p:cNvPr id="43028" name="Text Box 73"/>
          <p:cNvSpPr txBox="1">
            <a:spLocks noChangeArrowheads="1"/>
          </p:cNvSpPr>
          <p:nvPr/>
        </p:nvSpPr>
        <p:spPr bwMode="auto">
          <a:xfrm>
            <a:off x="5651500" y="5229225"/>
            <a:ext cx="280828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sz="3600"/>
              <a:t>2NO</a:t>
            </a:r>
            <a:r>
              <a:rPr lang="en-US" altLang="zh-CN" sz="3600" baseline="-25000"/>
              <a:t>2</a:t>
            </a:r>
            <a:r>
              <a:rPr lang="en-US" altLang="zh-CN" sz="3600"/>
              <a:t> </a:t>
            </a:r>
            <a:r>
              <a:rPr lang="en-US" altLang="zh-CN" sz="3600" b="1"/>
              <a:t>⇌</a:t>
            </a:r>
            <a:r>
              <a:rPr lang="en-US" altLang="zh-CN" sz="3600"/>
              <a:t> N</a:t>
            </a:r>
            <a:r>
              <a:rPr lang="en-US" altLang="zh-CN" sz="3600" baseline="-25000"/>
              <a:t>2</a:t>
            </a:r>
            <a:r>
              <a:rPr lang="en-US" altLang="zh-CN" sz="3600"/>
              <a:t>O</a:t>
            </a:r>
            <a:r>
              <a:rPr lang="en-US" altLang="zh-CN" sz="3600" baseline="-25000"/>
              <a:t>4</a:t>
            </a:r>
          </a:p>
        </p:txBody>
      </p:sp>
      <p:sp>
        <p:nvSpPr>
          <p:cNvPr id="43029" name="WordArt 75"/>
          <p:cNvSpPr>
            <a:spLocks noChangeArrowheads="1" noChangeShapeType="1" noTextEdit="1"/>
          </p:cNvSpPr>
          <p:nvPr/>
        </p:nvSpPr>
        <p:spPr bwMode="auto">
          <a:xfrm>
            <a:off x="5724525" y="5805488"/>
            <a:ext cx="1081088" cy="649287"/>
          </a:xfrm>
          <a:prstGeom prst="rect">
            <a:avLst/>
          </a:prstGeom>
        </p:spPr>
        <p:txBody>
          <a:bodyPr wrap="none" fromWordArt="1">
            <a:prstTxWarp prst="textSlantUp">
              <a:avLst>
                <a:gd name="adj" fmla="val 32056"/>
              </a:avLst>
            </a:prstTxWarp>
          </a:bodyPr>
          <a:lstStyle/>
          <a:p>
            <a:pPr algn="ctr"/>
            <a:r>
              <a:rPr lang="zh-CN" altLang="en-US" sz="3600"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宋体" panose="02010600030101010101" pitchFamily="2" charset="-122"/>
              </a:rPr>
              <a:t>红棕色</a:t>
            </a:r>
          </a:p>
        </p:txBody>
      </p:sp>
      <p:sp>
        <p:nvSpPr>
          <p:cNvPr id="43030" name="WordArt 76"/>
          <p:cNvSpPr>
            <a:spLocks noChangeArrowheads="1" noChangeShapeType="1" noTextEdit="1"/>
          </p:cNvSpPr>
          <p:nvPr/>
        </p:nvSpPr>
        <p:spPr bwMode="auto">
          <a:xfrm>
            <a:off x="5508625" y="2997200"/>
            <a:ext cx="914400" cy="457200"/>
          </a:xfrm>
          <a:prstGeom prst="rect">
            <a:avLst/>
          </a:prstGeom>
        </p:spPr>
        <p:txBody>
          <a:bodyPr wrap="none" fromWordArt="1">
            <a:prstTxWarp prst="textPlain">
              <a:avLst>
                <a:gd name="adj" fmla="val 50000"/>
              </a:avLst>
            </a:prstTxWarp>
          </a:bodyPr>
          <a:lstStyle/>
          <a:p>
            <a:pPr algn="ctr"/>
            <a:r>
              <a:rPr lang="zh-CN" altLang="en-US" sz="3600" kern="1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宋体" panose="02010600030101010101" pitchFamily="2" charset="-122"/>
              </a:rPr>
              <a:t>紫色</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4036"/>
                                        </p:tgtEl>
                                        <p:attrNameLst>
                                          <p:attrName>style.visibility</p:attrName>
                                        </p:attrNameLst>
                                      </p:cBhvr>
                                      <p:to>
                                        <p:strVal val="visible"/>
                                      </p:to>
                                    </p:set>
                                    <p:animEffect transition="in" filter="checkerboard(across)">
                                      <p:cBhvr>
                                        <p:cTn id="7" dur="500"/>
                                        <p:tgtEl>
                                          <p:spTgt spid="4403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44037"/>
                                        </p:tgtEl>
                                        <p:attrNameLst>
                                          <p:attrName>style.visibility</p:attrName>
                                        </p:attrNameLst>
                                      </p:cBhvr>
                                      <p:to>
                                        <p:strVal val="visible"/>
                                      </p:to>
                                    </p:set>
                                    <p:animEffect transition="in" filter="checkerboard(across)">
                                      <p:cBhvr>
                                        <p:cTn id="12" dur="500"/>
                                        <p:tgtEl>
                                          <p:spTgt spid="4403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44035"/>
                                        </p:tgtEl>
                                        <p:attrNameLst>
                                          <p:attrName>style.visibility</p:attrName>
                                        </p:attrNameLst>
                                      </p:cBhvr>
                                      <p:to>
                                        <p:strVal val="visible"/>
                                      </p:to>
                                    </p:set>
                                    <p:animEffect transition="in" filter="strips(downLeft)">
                                      <p:cBhvr>
                                        <p:cTn id="17" dur="500"/>
                                        <p:tgtEl>
                                          <p:spTgt spid="440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5" grpId="0"/>
      <p:bldP spid="44036" grpId="0"/>
      <p:bldP spid="4403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2916238" y="476250"/>
            <a:ext cx="2743200" cy="685800"/>
          </a:xfrm>
          <a:solidFill>
            <a:schemeClr val="bg1"/>
          </a:solidFill>
          <a:ln w="57150" cap="flat" cmpd="thinThick">
            <a:solidFill>
              <a:schemeClr val="bg1"/>
            </a:solidFill>
            <a:prstDash val="sysDot"/>
            <a:miter lim="800000"/>
            <a:headEnd/>
            <a:tailEnd/>
          </a:ln>
        </p:spPr>
        <p:txBody>
          <a:bodyPr/>
          <a:lstStyle/>
          <a:p>
            <a:pPr eaLnBrk="1" hangingPunct="1"/>
            <a:r>
              <a:rPr lang="zh-CN" altLang="en-US" sz="3600" b="1" smtClean="0">
                <a:solidFill>
                  <a:schemeClr val="tx1"/>
                </a:solidFill>
                <a:ea typeface="黑体" panose="02010609060101010101" pitchFamily="49" charset="-122"/>
              </a:rPr>
              <a:t>思考与交流</a:t>
            </a:r>
          </a:p>
        </p:txBody>
      </p:sp>
      <p:sp>
        <p:nvSpPr>
          <p:cNvPr id="44035" name="Text Box 3"/>
          <p:cNvSpPr txBox="1">
            <a:spLocks noChangeArrowheads="1"/>
          </p:cNvSpPr>
          <p:nvPr/>
        </p:nvSpPr>
        <p:spPr bwMode="auto">
          <a:xfrm>
            <a:off x="323850" y="1341438"/>
            <a:ext cx="8483600" cy="2898775"/>
          </a:xfrm>
          <a:prstGeom prst="rect">
            <a:avLst/>
          </a:prstGeom>
          <a:noFill/>
          <a:ln w="57150" cmpd="thinThick">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5000"/>
              </a:lnSpc>
            </a:pPr>
            <a:r>
              <a:rPr lang="en-US" altLang="zh-CN" sz="3600" b="1">
                <a:latin typeface="仿宋_GB2312" pitchFamily="49" charset="-122"/>
                <a:ea typeface="仿宋_GB2312" pitchFamily="49" charset="-122"/>
              </a:rPr>
              <a:t>    </a:t>
            </a:r>
            <a:r>
              <a:rPr lang="zh-CN" altLang="en-US" sz="3600" b="1">
                <a:latin typeface="仿宋_GB2312" pitchFamily="49" charset="-122"/>
                <a:ea typeface="仿宋_GB2312" pitchFamily="49" charset="-122"/>
              </a:rPr>
              <a:t>水的生成（</a:t>
            </a:r>
            <a:r>
              <a:rPr lang="en-US" altLang="zh-CN" sz="3600" b="1">
                <a:latin typeface="仿宋_GB2312" pitchFamily="49" charset="-122"/>
                <a:ea typeface="仿宋_GB2312" pitchFamily="49" charset="-122"/>
              </a:rPr>
              <a:t>H</a:t>
            </a:r>
            <a:r>
              <a:rPr lang="en-US" altLang="zh-CN" sz="3600" b="1" baseline="-25000">
                <a:latin typeface="仿宋_GB2312" pitchFamily="49" charset="-122"/>
                <a:ea typeface="仿宋_GB2312" pitchFamily="49" charset="-122"/>
              </a:rPr>
              <a:t>2</a:t>
            </a:r>
            <a:r>
              <a:rPr lang="en-US" altLang="zh-CN" sz="3600" b="1">
                <a:latin typeface="仿宋_GB2312" pitchFamily="49" charset="-122"/>
                <a:ea typeface="仿宋_GB2312" pitchFamily="49" charset="-122"/>
              </a:rPr>
              <a:t>+O</a:t>
            </a:r>
            <a:r>
              <a:rPr lang="en-US" altLang="zh-CN" sz="3600" b="1" baseline="-25000">
                <a:latin typeface="仿宋_GB2312" pitchFamily="49" charset="-122"/>
                <a:ea typeface="仿宋_GB2312" pitchFamily="49" charset="-122"/>
              </a:rPr>
              <a:t>2</a:t>
            </a:r>
            <a:r>
              <a:rPr lang="zh-CN" altLang="en-US" sz="3600" b="1">
                <a:latin typeface="仿宋_GB2312" pitchFamily="49" charset="-122"/>
                <a:ea typeface="仿宋_GB2312" pitchFamily="49" charset="-122"/>
              </a:rPr>
              <a:t>）与电解，二次电池的充放电，</a:t>
            </a:r>
            <a:r>
              <a:rPr lang="en-US" altLang="zh-CN" sz="3600" b="1">
                <a:latin typeface="仿宋_GB2312" pitchFamily="49" charset="-122"/>
                <a:ea typeface="仿宋_GB2312" pitchFamily="49" charset="-122"/>
              </a:rPr>
              <a:t>CO</a:t>
            </a:r>
            <a:r>
              <a:rPr lang="en-US" altLang="zh-CN" sz="3600" b="1" baseline="-25000">
                <a:latin typeface="仿宋_GB2312" pitchFamily="49" charset="-122"/>
                <a:ea typeface="仿宋_GB2312" pitchFamily="49" charset="-122"/>
              </a:rPr>
              <a:t>2</a:t>
            </a:r>
            <a:r>
              <a:rPr lang="zh-CN" altLang="en-US" sz="3600" b="1">
                <a:latin typeface="仿宋_GB2312" pitchFamily="49" charset="-122"/>
                <a:ea typeface="仿宋_GB2312" pitchFamily="49" charset="-122"/>
              </a:rPr>
              <a:t>和</a:t>
            </a:r>
            <a:r>
              <a:rPr lang="en-US" altLang="zh-CN" sz="3600" b="1">
                <a:latin typeface="仿宋_GB2312" pitchFamily="49" charset="-122"/>
                <a:ea typeface="仿宋_GB2312" pitchFamily="49" charset="-122"/>
              </a:rPr>
              <a:t>H</a:t>
            </a:r>
            <a:r>
              <a:rPr lang="en-US" altLang="zh-CN" sz="3600" b="1" baseline="-25000">
                <a:latin typeface="仿宋_GB2312" pitchFamily="49" charset="-122"/>
                <a:ea typeface="仿宋_GB2312" pitchFamily="49" charset="-122"/>
              </a:rPr>
              <a:t>2</a:t>
            </a:r>
            <a:r>
              <a:rPr lang="en-US" altLang="zh-CN" sz="3600" b="1">
                <a:latin typeface="仿宋_GB2312" pitchFamily="49" charset="-122"/>
                <a:ea typeface="仿宋_GB2312" pitchFamily="49" charset="-122"/>
              </a:rPr>
              <a:t>O</a:t>
            </a:r>
            <a:r>
              <a:rPr lang="zh-CN" altLang="en-US" sz="3600" b="1">
                <a:latin typeface="仿宋_GB2312" pitchFamily="49" charset="-122"/>
                <a:ea typeface="仿宋_GB2312" pitchFamily="49" charset="-122"/>
              </a:rPr>
              <a:t>在植物体中通过光合作用合成糖与糖在人体内氧化生成</a:t>
            </a:r>
            <a:r>
              <a:rPr lang="en-US" altLang="zh-CN" sz="3600" b="1">
                <a:latin typeface="仿宋_GB2312" pitchFamily="49" charset="-122"/>
                <a:ea typeface="仿宋_GB2312" pitchFamily="49" charset="-122"/>
              </a:rPr>
              <a:t>CO</a:t>
            </a:r>
            <a:r>
              <a:rPr lang="en-US" altLang="zh-CN" sz="3600" b="1" baseline="-25000">
                <a:latin typeface="仿宋_GB2312" pitchFamily="49" charset="-122"/>
                <a:ea typeface="仿宋_GB2312" pitchFamily="49" charset="-122"/>
              </a:rPr>
              <a:t>2</a:t>
            </a:r>
            <a:r>
              <a:rPr lang="zh-CN" altLang="en-US" sz="3600" b="1">
                <a:latin typeface="仿宋_GB2312" pitchFamily="49" charset="-122"/>
                <a:ea typeface="仿宋_GB2312" pitchFamily="49" charset="-122"/>
              </a:rPr>
              <a:t>和</a:t>
            </a:r>
            <a:r>
              <a:rPr lang="en-US" altLang="zh-CN" sz="3600" b="1">
                <a:latin typeface="仿宋_GB2312" pitchFamily="49" charset="-122"/>
                <a:ea typeface="仿宋_GB2312" pitchFamily="49" charset="-122"/>
              </a:rPr>
              <a:t>H</a:t>
            </a:r>
            <a:r>
              <a:rPr lang="en-US" altLang="zh-CN" sz="3600" b="1" baseline="-25000">
                <a:latin typeface="仿宋_GB2312" pitchFamily="49" charset="-122"/>
                <a:ea typeface="仿宋_GB2312" pitchFamily="49" charset="-122"/>
              </a:rPr>
              <a:t>2</a:t>
            </a:r>
            <a:r>
              <a:rPr lang="en-US" altLang="zh-CN" sz="3600" b="1">
                <a:latin typeface="仿宋_GB2312" pitchFamily="49" charset="-122"/>
                <a:ea typeface="仿宋_GB2312" pitchFamily="49" charset="-122"/>
              </a:rPr>
              <a:t>O</a:t>
            </a:r>
            <a:r>
              <a:rPr lang="zh-CN" altLang="en-US" sz="3600" b="1">
                <a:latin typeface="仿宋_GB2312" pitchFamily="49" charset="-122"/>
                <a:ea typeface="仿宋_GB2312" pitchFamily="49" charset="-122"/>
              </a:rPr>
              <a:t>，它们是否属于</a:t>
            </a:r>
            <a:r>
              <a:rPr lang="zh-CN" altLang="en-US" sz="3600" b="1">
                <a:ea typeface="仿宋_GB2312" pitchFamily="49" charset="-122"/>
              </a:rPr>
              <a:t>“</a:t>
            </a:r>
            <a:r>
              <a:rPr lang="zh-CN" altLang="en-US" sz="3600" b="1">
                <a:latin typeface="仿宋_GB2312" pitchFamily="49" charset="-122"/>
                <a:ea typeface="仿宋_GB2312" pitchFamily="49" charset="-122"/>
              </a:rPr>
              <a:t>可逆反应</a:t>
            </a:r>
            <a:r>
              <a:rPr lang="zh-CN" altLang="en-US" sz="3600" b="1">
                <a:ea typeface="仿宋_GB2312" pitchFamily="49" charset="-122"/>
              </a:rPr>
              <a:t>”</a:t>
            </a:r>
            <a:r>
              <a:rPr lang="zh-CN" altLang="en-US" sz="3600" b="1">
                <a:latin typeface="仿宋_GB2312" pitchFamily="49" charset="-122"/>
                <a:ea typeface="仿宋_GB2312" pitchFamily="49" charset="-122"/>
              </a:rPr>
              <a:t>？</a:t>
            </a:r>
          </a:p>
        </p:txBody>
      </p:sp>
      <p:sp>
        <p:nvSpPr>
          <p:cNvPr id="45060" name="Text Box 4"/>
          <p:cNvSpPr txBox="1">
            <a:spLocks noChangeArrowheads="1"/>
          </p:cNvSpPr>
          <p:nvPr/>
        </p:nvSpPr>
        <p:spPr bwMode="auto">
          <a:xfrm>
            <a:off x="304800" y="4419600"/>
            <a:ext cx="8839200" cy="1493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15000"/>
              </a:lnSpc>
              <a:spcBef>
                <a:spcPct val="50000"/>
              </a:spcBef>
            </a:pPr>
            <a:r>
              <a:rPr kumimoji="1" lang="zh-CN" altLang="en-US" sz="4400" b="1">
                <a:latin typeface="华文行楷" panose="02010800040101010101" pitchFamily="2" charset="-122"/>
                <a:ea typeface="华文行楷" panose="02010800040101010101" pitchFamily="2" charset="-122"/>
              </a:rPr>
              <a:t>注：</a:t>
            </a:r>
            <a:r>
              <a:rPr kumimoji="1" lang="zh-CN" altLang="en-US" sz="3600" b="1">
                <a:latin typeface="仿宋_GB2312" pitchFamily="49" charset="-122"/>
                <a:ea typeface="仿宋_GB2312" pitchFamily="49" charset="-122"/>
              </a:rPr>
              <a:t>有些化学反应在同一条件下可逆程度很小，通常意义下不把它们称为可逆反应</a:t>
            </a:r>
            <a:r>
              <a:rPr kumimoji="1" lang="en-US" altLang="zh-CN" sz="3600" b="1">
                <a:latin typeface="仿宋_GB2312" pitchFamily="49" charset="-122"/>
                <a:ea typeface="仿宋_GB2312" pitchFamily="49" charset="-122"/>
              </a:rPr>
              <a:t>.</a:t>
            </a: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45060"/>
                                        </p:tgtEl>
                                        <p:attrNameLst>
                                          <p:attrName>style.visibility</p:attrName>
                                        </p:attrNameLst>
                                      </p:cBhvr>
                                      <p:to>
                                        <p:strVal val="visible"/>
                                      </p:to>
                                    </p:set>
                                    <p:animEffect transition="in" filter="strips(downLeft)">
                                      <p:cBhvr>
                                        <p:cTn id="7" dur="500"/>
                                        <p:tgtEl>
                                          <p:spTgt spid="450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60" grpId="0"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ChangeArrowheads="1"/>
          </p:cNvSpPr>
          <p:nvPr/>
        </p:nvSpPr>
        <p:spPr bwMode="auto">
          <a:xfrm>
            <a:off x="381000" y="1752600"/>
            <a:ext cx="8382000" cy="39624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latinLnBrk="1" hangingPunct="1">
              <a:lnSpc>
                <a:spcPct val="125000"/>
              </a:lnSpc>
            </a:pPr>
            <a:r>
              <a:rPr lang="en-US" altLang="zh-CN" sz="4000" b="1">
                <a:latin typeface="黑体" panose="02010609060101010101" pitchFamily="49" charset="-122"/>
                <a:ea typeface="黑体" panose="02010609060101010101" pitchFamily="49" charset="-122"/>
              </a:rPr>
              <a:t>    </a:t>
            </a:r>
            <a:r>
              <a:rPr lang="zh-CN" altLang="en-US" sz="4000" b="1">
                <a:latin typeface="黑体" panose="02010609060101010101" pitchFamily="49" charset="-122"/>
                <a:ea typeface="黑体" panose="02010609060101010101" pitchFamily="49" charset="-122"/>
              </a:rPr>
              <a:t>由可逆反应的特征可知：一定条件下的可逆反应是有一定的限度的，反应进行得不彻底，其反应物不能全部转化为生成物。那么如何确定可逆反应的限度？</a:t>
            </a:r>
          </a:p>
        </p:txBody>
      </p:sp>
      <p:sp>
        <p:nvSpPr>
          <p:cNvPr id="45059" name="WordArt 3"/>
          <p:cNvSpPr>
            <a:spLocks noChangeArrowheads="1" noChangeShapeType="1" noTextEdit="1"/>
          </p:cNvSpPr>
          <p:nvPr/>
        </p:nvSpPr>
        <p:spPr bwMode="auto">
          <a:xfrm>
            <a:off x="304800" y="609600"/>
            <a:ext cx="1981200" cy="838200"/>
          </a:xfrm>
          <a:prstGeom prst="rect">
            <a:avLst/>
          </a:prstGeom>
        </p:spPr>
        <p:txBody>
          <a:bodyPr wrap="none" fromWordArt="1">
            <a:prstTxWarp prst="textPlain">
              <a:avLst>
                <a:gd name="adj" fmla="val 50000"/>
              </a:avLst>
            </a:prstTxWarp>
          </a:bodyPr>
          <a:lstStyle/>
          <a:p>
            <a:pPr algn="ctr"/>
            <a:r>
              <a:rPr lang="zh-CN" altLang="en-US" sz="4800" b="1" kern="10">
                <a:ln w="12700">
                  <a:solidFill>
                    <a:schemeClr val="tx1"/>
                  </a:solidFill>
                  <a:round/>
                  <a:headEnd/>
                  <a:tailEnd/>
                </a:ln>
                <a:solidFill>
                  <a:schemeClr val="bg1"/>
                </a:solidFill>
                <a:effectLst>
                  <a:outerShdw dist="35921" dir="2700000" sy="50000" kx="2115830" algn="bl" rotWithShape="0">
                    <a:srgbClr val="C0C0C0">
                      <a:alpha val="79999"/>
                    </a:srgbClr>
                  </a:outerShdw>
                </a:effectLst>
                <a:latin typeface="宋体" panose="02010600030101010101" pitchFamily="2" charset="-122"/>
              </a:rPr>
              <a:t>设疑？</a:t>
            </a:r>
          </a:p>
        </p:txBody>
      </p:sp>
    </p:spTree>
  </p:cSld>
  <p:clrMapOvr>
    <a:masterClrMapping/>
  </p:clrMapOvr>
  <p:transition>
    <p:zo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Text Box 3"/>
          <p:cNvSpPr txBox="1">
            <a:spLocks noChangeArrowheads="1"/>
          </p:cNvSpPr>
          <p:nvPr/>
        </p:nvSpPr>
        <p:spPr bwMode="auto">
          <a:xfrm>
            <a:off x="152400" y="1096963"/>
            <a:ext cx="48768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kumimoji="1" lang="en-US" altLang="zh-CN" sz="3200" b="1">
                <a:latin typeface="华文行楷" panose="02010800040101010101" pitchFamily="2" charset="-122"/>
                <a:ea typeface="华文行楷" panose="02010800040101010101" pitchFamily="2" charset="-122"/>
              </a:rPr>
              <a:t>(1)</a:t>
            </a:r>
            <a:r>
              <a:rPr kumimoji="1" lang="zh-CN" altLang="en-US" sz="3200" b="1">
                <a:latin typeface="华文行楷" panose="02010800040101010101" pitchFamily="2" charset="-122"/>
                <a:ea typeface="华文行楷" panose="02010800040101010101" pitchFamily="2" charset="-122"/>
              </a:rPr>
              <a:t>化学平衡状态的建立：</a:t>
            </a:r>
          </a:p>
        </p:txBody>
      </p:sp>
    </p:spTree>
  </p:cSld>
  <p:clrMapOvr>
    <a:masterClrMapping/>
  </p:clrMapOvr>
  <p:transition>
    <p:blinds/>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47107"/>
                                        </p:tgtEl>
                                        <p:attrNameLst>
                                          <p:attrName>style.visibility</p:attrName>
                                        </p:attrNameLst>
                                      </p:cBhvr>
                                      <p:to>
                                        <p:strVal val="visible"/>
                                      </p:to>
                                    </p:set>
                                    <p:animEffect transition="in" filter="strips(downLeft)">
                                      <p:cBhvr>
                                        <p:cTn id="7" dur="500"/>
                                        <p:tgtEl>
                                          <p:spTgt spid="47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7" grpId="0"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ChangeArrowheads="1"/>
          </p:cNvSpPr>
          <p:nvPr/>
        </p:nvSpPr>
        <p:spPr bwMode="auto">
          <a:xfrm>
            <a:off x="0" y="381000"/>
            <a:ext cx="8763000" cy="6477000"/>
          </a:xfrm>
          <a:prstGeom prst="rect">
            <a:avLst/>
          </a:prstGeom>
          <a:solidFill>
            <a:schemeClr val="bg1"/>
          </a:solidFill>
          <a:ln w="38100" cmpd="dbl">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graphicFrame>
        <p:nvGraphicFramePr>
          <p:cNvPr id="48131" name="Group 3"/>
          <p:cNvGraphicFramePr>
            <a:graphicFrameLocks noGrp="1"/>
          </p:cNvGraphicFramePr>
          <p:nvPr/>
        </p:nvGraphicFramePr>
        <p:xfrm>
          <a:off x="533400" y="1001713"/>
          <a:ext cx="7696200" cy="1828800"/>
        </p:xfrm>
        <a:graphic>
          <a:graphicData uri="http://schemas.openxmlformats.org/drawingml/2006/table">
            <a:tbl>
              <a:tblPr/>
              <a:tblGrid>
                <a:gridCol w="1981200"/>
                <a:gridCol w="1447800"/>
                <a:gridCol w="1600200"/>
                <a:gridCol w="1447800"/>
                <a:gridCol w="1219200"/>
              </a:tblGrid>
              <a:tr h="412750">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始   </a:t>
                      </a:r>
                      <a:r>
                        <a:rPr kumimoji="0" lang="en-US" altLang="zh-CN"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C(mol/L)</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0.01 </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0.01</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0</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12750">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t</a:t>
                      </a:r>
                      <a:r>
                        <a:rPr kumimoji="0" lang="en-US" altLang="zh-CN" sz="2400" b="1" i="0" u="none" strike="noStrike" cap="none" normalizeH="0" baseline="-25000" smtClean="0">
                          <a:ln>
                            <a:noFill/>
                          </a:ln>
                          <a:solidFill>
                            <a:schemeClr val="tx1"/>
                          </a:solidFill>
                          <a:effectLst/>
                          <a:latin typeface="Arial" panose="020B0604020202020204" pitchFamily="34" charset="0"/>
                          <a:ea typeface="宋体" panose="02010600030101010101" pitchFamily="2" charset="-122"/>
                        </a:rPr>
                        <a:t>1</a:t>
                      </a:r>
                      <a:r>
                        <a:rPr kumimoji="0" lang="en-US" altLang="zh-CN"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   C (mol/L)</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0.008</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0.008</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12750">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t</a:t>
                      </a:r>
                      <a:r>
                        <a:rPr kumimoji="0" lang="en-US" altLang="zh-CN" sz="2400" b="1" i="0" u="none" strike="noStrike" cap="none" normalizeH="0" baseline="-25000" smtClean="0">
                          <a:ln>
                            <a:noFill/>
                          </a:ln>
                          <a:solidFill>
                            <a:schemeClr val="tx1"/>
                          </a:solidFill>
                          <a:effectLst/>
                          <a:latin typeface="Arial" panose="020B0604020202020204" pitchFamily="34" charset="0"/>
                          <a:ea typeface="宋体" panose="02010600030101010101" pitchFamily="2" charset="-122"/>
                        </a:rPr>
                        <a:t>2</a:t>
                      </a:r>
                      <a:r>
                        <a:rPr kumimoji="0" lang="en-US" altLang="zh-CN"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   C (mol/L)</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0.005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0.005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12750">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t</a:t>
                      </a:r>
                      <a:r>
                        <a:rPr kumimoji="0" lang="en-US" altLang="zh-CN" sz="2400" b="1" i="0" u="none" strike="noStrike" cap="none" normalizeH="0" baseline="-25000" smtClean="0">
                          <a:ln>
                            <a:noFill/>
                          </a:ln>
                          <a:solidFill>
                            <a:schemeClr val="tx1"/>
                          </a:solidFill>
                          <a:effectLst/>
                          <a:latin typeface="Arial" panose="020B0604020202020204" pitchFamily="34" charset="0"/>
                          <a:ea typeface="宋体" panose="02010600030101010101" pitchFamily="2" charset="-122"/>
                        </a:rPr>
                        <a:t>3  </a:t>
                      </a:r>
                      <a:r>
                        <a:rPr kumimoji="0" lang="en-US" altLang="zh-CN"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 C (mol/L)</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0.005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0.005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47139" name="Text Box 35"/>
          <p:cNvSpPr txBox="1">
            <a:spLocks noChangeArrowheads="1"/>
          </p:cNvSpPr>
          <p:nvPr/>
        </p:nvSpPr>
        <p:spPr bwMode="auto">
          <a:xfrm>
            <a:off x="304800" y="260350"/>
            <a:ext cx="88392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3200" b="1">
                <a:latin typeface="Times New Roman" panose="02020603050405020304" pitchFamily="18" charset="0"/>
              </a:rPr>
              <a:t>例：</a:t>
            </a:r>
            <a:r>
              <a:rPr kumimoji="1" lang="en-US" altLang="zh-CN" sz="2800" b="1">
                <a:latin typeface="Times New Roman" panose="02020603050405020304" pitchFamily="18" charset="0"/>
              </a:rPr>
              <a:t>800 ℃        CO  +   H</a:t>
            </a:r>
            <a:r>
              <a:rPr kumimoji="1" lang="en-US" altLang="zh-CN" sz="2800" b="1" baseline="-30000">
                <a:latin typeface="Times New Roman" panose="02020603050405020304" pitchFamily="18" charset="0"/>
              </a:rPr>
              <a:t>2</a:t>
            </a:r>
            <a:r>
              <a:rPr kumimoji="1" lang="en-US" altLang="zh-CN" sz="2800" b="1">
                <a:latin typeface="Times New Roman" panose="02020603050405020304" pitchFamily="18" charset="0"/>
              </a:rPr>
              <a:t>O(g)         CO</a:t>
            </a:r>
            <a:r>
              <a:rPr kumimoji="1" lang="en-US" altLang="zh-CN" sz="2800" b="1" baseline="-30000">
                <a:latin typeface="Times New Roman" panose="02020603050405020304" pitchFamily="18" charset="0"/>
              </a:rPr>
              <a:t>2</a:t>
            </a:r>
            <a:r>
              <a:rPr kumimoji="1" lang="en-US" altLang="zh-CN" sz="2800" b="1">
                <a:latin typeface="Times New Roman" panose="02020603050405020304" pitchFamily="18" charset="0"/>
              </a:rPr>
              <a:t>   +  H</a:t>
            </a:r>
            <a:r>
              <a:rPr kumimoji="1" lang="en-US" altLang="zh-CN" sz="2800" b="1" baseline="-30000">
                <a:latin typeface="Times New Roman" panose="02020603050405020304" pitchFamily="18" charset="0"/>
              </a:rPr>
              <a:t>2</a:t>
            </a:r>
            <a:r>
              <a:rPr kumimoji="1" lang="en-US" altLang="zh-CN" sz="2800" b="1">
                <a:latin typeface="Times New Roman" panose="02020603050405020304" pitchFamily="18" charset="0"/>
              </a:rPr>
              <a:t> </a:t>
            </a:r>
          </a:p>
        </p:txBody>
      </p:sp>
      <p:pic>
        <p:nvPicPr>
          <p:cNvPr id="47140" name="Picture 3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29200" y="373063"/>
            <a:ext cx="1047750" cy="39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8165" name="Text Box 37"/>
          <p:cNvSpPr txBox="1">
            <a:spLocks noChangeArrowheads="1"/>
          </p:cNvSpPr>
          <p:nvPr/>
        </p:nvSpPr>
        <p:spPr bwMode="auto">
          <a:xfrm>
            <a:off x="5562600" y="1455738"/>
            <a:ext cx="2667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b="1">
                <a:solidFill>
                  <a:srgbClr val="0000FF"/>
                </a:solidFill>
                <a:latin typeface="Times New Roman" panose="02020603050405020304" pitchFamily="18" charset="0"/>
              </a:rPr>
              <a:t>   0.002         0.002</a:t>
            </a:r>
          </a:p>
        </p:txBody>
      </p:sp>
      <p:sp>
        <p:nvSpPr>
          <p:cNvPr id="48166" name="Text Box 38"/>
          <p:cNvSpPr txBox="1">
            <a:spLocks noChangeArrowheads="1"/>
          </p:cNvSpPr>
          <p:nvPr/>
        </p:nvSpPr>
        <p:spPr bwMode="auto">
          <a:xfrm>
            <a:off x="5562600" y="2341563"/>
            <a:ext cx="2667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b="1">
                <a:solidFill>
                  <a:srgbClr val="0000FF"/>
                </a:solidFill>
                <a:latin typeface="Times New Roman" panose="02020603050405020304" pitchFamily="18" charset="0"/>
              </a:rPr>
              <a:t>   0.005        0.005</a:t>
            </a:r>
          </a:p>
        </p:txBody>
      </p:sp>
      <p:sp>
        <p:nvSpPr>
          <p:cNvPr id="48167" name="Text Box 39"/>
          <p:cNvSpPr txBox="1">
            <a:spLocks noChangeArrowheads="1"/>
          </p:cNvSpPr>
          <p:nvPr/>
        </p:nvSpPr>
        <p:spPr bwMode="auto">
          <a:xfrm>
            <a:off x="5562600" y="1935163"/>
            <a:ext cx="2667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b="1">
                <a:solidFill>
                  <a:srgbClr val="0000FF"/>
                </a:solidFill>
                <a:latin typeface="Times New Roman" panose="02020603050405020304" pitchFamily="18" charset="0"/>
              </a:rPr>
              <a:t>   0.005       0.005</a:t>
            </a:r>
          </a:p>
        </p:txBody>
      </p:sp>
      <p:sp>
        <p:nvSpPr>
          <p:cNvPr id="48168" name="Text Box 40"/>
          <p:cNvSpPr txBox="1">
            <a:spLocks noChangeArrowheads="1"/>
          </p:cNvSpPr>
          <p:nvPr/>
        </p:nvSpPr>
        <p:spPr bwMode="auto">
          <a:xfrm>
            <a:off x="1042988" y="2924175"/>
            <a:ext cx="7772400" cy="1004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a:solidFill>
                  <a:srgbClr val="FF0000"/>
                </a:solidFill>
                <a:latin typeface="Times New Roman" panose="02020603050405020304" pitchFamily="18" charset="0"/>
                <a:ea typeface="华文彩云" panose="02010800040101010101" pitchFamily="2" charset="-122"/>
              </a:rPr>
              <a:t>思考</a:t>
            </a:r>
            <a:r>
              <a:rPr kumimoji="1" lang="zh-CN" altLang="en-US" sz="2400" b="1">
                <a:solidFill>
                  <a:srgbClr val="FF0000"/>
                </a:solidFill>
                <a:latin typeface="Times New Roman" panose="02020603050405020304" pitchFamily="18" charset="0"/>
              </a:rPr>
              <a:t>：</a:t>
            </a:r>
            <a:r>
              <a:rPr kumimoji="1" lang="en-US" altLang="zh-CN" sz="2400" b="1">
                <a:solidFill>
                  <a:srgbClr val="FF0000"/>
                </a:solidFill>
                <a:latin typeface="Times New Roman" panose="02020603050405020304" pitchFamily="18" charset="0"/>
              </a:rPr>
              <a:t>1</a:t>
            </a:r>
            <a:r>
              <a:rPr kumimoji="1" lang="zh-CN" altLang="en-US" sz="2400" b="1">
                <a:solidFill>
                  <a:srgbClr val="FF0000"/>
                </a:solidFill>
                <a:latin typeface="Times New Roman" panose="02020603050405020304" pitchFamily="18" charset="0"/>
              </a:rPr>
              <a:t>、从浓度对反应速率的影响入手，</a:t>
            </a:r>
          </a:p>
          <a:p>
            <a:pPr eaLnBrk="1" hangingPunct="1">
              <a:spcBef>
                <a:spcPct val="50000"/>
              </a:spcBef>
            </a:pPr>
            <a:r>
              <a:rPr kumimoji="1" lang="zh-CN" altLang="en-US" sz="2400" b="1">
                <a:solidFill>
                  <a:srgbClr val="FF0000"/>
                </a:solidFill>
                <a:latin typeface="Times New Roman" panose="02020603050405020304" pitchFamily="18" charset="0"/>
              </a:rPr>
              <a:t>                 比较反应开 始时，正、逆反应速率的大小？</a:t>
            </a:r>
          </a:p>
        </p:txBody>
      </p:sp>
      <p:grpSp>
        <p:nvGrpSpPr>
          <p:cNvPr id="48169" name="Group 41"/>
          <p:cNvGrpSpPr>
            <a:grpSpLocks/>
          </p:cNvGrpSpPr>
          <p:nvPr/>
        </p:nvGrpSpPr>
        <p:grpSpPr bwMode="auto">
          <a:xfrm>
            <a:off x="838200" y="3886200"/>
            <a:ext cx="3886200" cy="2590800"/>
            <a:chOff x="576" y="2640"/>
            <a:chExt cx="2448" cy="1632"/>
          </a:xfrm>
        </p:grpSpPr>
        <p:grpSp>
          <p:nvGrpSpPr>
            <p:cNvPr id="47181" name="Group 42"/>
            <p:cNvGrpSpPr>
              <a:grpSpLocks/>
            </p:cNvGrpSpPr>
            <p:nvPr/>
          </p:nvGrpSpPr>
          <p:grpSpPr bwMode="auto">
            <a:xfrm>
              <a:off x="576" y="2640"/>
              <a:ext cx="2448" cy="1632"/>
              <a:chOff x="768" y="2640"/>
              <a:chExt cx="2448" cy="1632"/>
            </a:xfrm>
          </p:grpSpPr>
          <p:sp>
            <p:nvSpPr>
              <p:cNvPr id="47184" name="Line 43"/>
              <p:cNvSpPr>
                <a:spLocks noChangeShapeType="1"/>
              </p:cNvSpPr>
              <p:nvPr/>
            </p:nvSpPr>
            <p:spPr bwMode="auto">
              <a:xfrm flipV="1">
                <a:off x="1008" y="2688"/>
                <a:ext cx="0" cy="144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47185" name="Line 44"/>
              <p:cNvSpPr>
                <a:spLocks noChangeShapeType="1"/>
              </p:cNvSpPr>
              <p:nvPr/>
            </p:nvSpPr>
            <p:spPr bwMode="auto">
              <a:xfrm>
                <a:off x="1008" y="4128"/>
                <a:ext cx="1584" cy="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47186" name="Text Box 45"/>
              <p:cNvSpPr txBox="1">
                <a:spLocks noChangeArrowheads="1"/>
              </p:cNvSpPr>
              <p:nvPr/>
            </p:nvSpPr>
            <p:spPr bwMode="auto">
              <a:xfrm>
                <a:off x="768" y="2640"/>
                <a:ext cx="432"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b="1">
                    <a:latin typeface="Times New Roman" panose="02020603050405020304" pitchFamily="18" charset="0"/>
                  </a:rPr>
                  <a:t>V</a:t>
                </a:r>
              </a:p>
            </p:txBody>
          </p:sp>
          <p:sp>
            <p:nvSpPr>
              <p:cNvPr id="47187" name="Text Box 46"/>
              <p:cNvSpPr txBox="1">
                <a:spLocks noChangeArrowheads="1"/>
              </p:cNvSpPr>
              <p:nvPr/>
            </p:nvSpPr>
            <p:spPr bwMode="auto">
              <a:xfrm>
                <a:off x="2640" y="3984"/>
                <a:ext cx="57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b="1">
                    <a:latin typeface="Times New Roman" panose="02020603050405020304" pitchFamily="18" charset="0"/>
                  </a:rPr>
                  <a:t>t</a:t>
                </a:r>
              </a:p>
            </p:txBody>
          </p:sp>
        </p:grpSp>
        <p:sp>
          <p:nvSpPr>
            <p:cNvPr id="47182" name="Oval 47"/>
            <p:cNvSpPr>
              <a:spLocks noChangeArrowheads="1"/>
            </p:cNvSpPr>
            <p:nvPr/>
          </p:nvSpPr>
          <p:spPr bwMode="auto">
            <a:xfrm>
              <a:off x="816" y="4089"/>
              <a:ext cx="48" cy="48"/>
            </a:xfrm>
            <a:prstGeom prst="ellipse">
              <a:avLst/>
            </a:prstGeom>
            <a:solidFill>
              <a:srgbClr val="FF00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endParaRPr kumimoji="1" lang="zh-CN" altLang="zh-CN" sz="2400">
                <a:solidFill>
                  <a:srgbClr val="FF0000"/>
                </a:solidFill>
                <a:latin typeface="Times New Roman" panose="02020603050405020304" pitchFamily="18" charset="0"/>
              </a:endParaRPr>
            </a:p>
          </p:txBody>
        </p:sp>
        <p:sp>
          <p:nvSpPr>
            <p:cNvPr id="47183" name="Oval 48"/>
            <p:cNvSpPr>
              <a:spLocks noChangeArrowheads="1"/>
            </p:cNvSpPr>
            <p:nvPr/>
          </p:nvSpPr>
          <p:spPr bwMode="auto">
            <a:xfrm>
              <a:off x="816" y="3264"/>
              <a:ext cx="48" cy="48"/>
            </a:xfrm>
            <a:prstGeom prst="ellipse">
              <a:avLst/>
            </a:prstGeom>
            <a:solidFill>
              <a:srgbClr val="FF00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endParaRPr kumimoji="1" lang="zh-CN" altLang="zh-CN" sz="2400">
                <a:solidFill>
                  <a:srgbClr val="FF0000"/>
                </a:solidFill>
                <a:latin typeface="Times New Roman" panose="02020603050405020304" pitchFamily="18" charset="0"/>
              </a:endParaRPr>
            </a:p>
          </p:txBody>
        </p:sp>
      </p:grpSp>
      <p:grpSp>
        <p:nvGrpSpPr>
          <p:cNvPr id="48177" name="Group 49"/>
          <p:cNvGrpSpPr>
            <a:grpSpLocks/>
          </p:cNvGrpSpPr>
          <p:nvPr/>
        </p:nvGrpSpPr>
        <p:grpSpPr bwMode="auto">
          <a:xfrm>
            <a:off x="1752600" y="4495800"/>
            <a:ext cx="1447800" cy="1524000"/>
            <a:chOff x="1200" y="3024"/>
            <a:chExt cx="1056" cy="960"/>
          </a:xfrm>
        </p:grpSpPr>
        <p:sp>
          <p:nvSpPr>
            <p:cNvPr id="47179" name="Text Box 50"/>
            <p:cNvSpPr txBox="1">
              <a:spLocks noChangeArrowheads="1"/>
            </p:cNvSpPr>
            <p:nvPr/>
          </p:nvSpPr>
          <p:spPr bwMode="auto">
            <a:xfrm>
              <a:off x="1200" y="3024"/>
              <a:ext cx="960"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b="1">
                  <a:latin typeface="Times New Roman" panose="02020603050405020304" pitchFamily="18" charset="0"/>
                </a:rPr>
                <a:t>V</a:t>
              </a:r>
              <a:r>
                <a:rPr kumimoji="1" lang="zh-CN" altLang="en-US" sz="2400" b="1" baseline="-25000">
                  <a:latin typeface="Times New Roman" panose="02020603050405020304" pitchFamily="18" charset="0"/>
                </a:rPr>
                <a:t>正</a:t>
              </a:r>
              <a:r>
                <a:rPr kumimoji="1" lang="zh-CN" altLang="en-US" sz="2400" b="1">
                  <a:latin typeface="Times New Roman" panose="02020603050405020304" pitchFamily="18" charset="0"/>
                </a:rPr>
                <a:t>最大</a:t>
              </a:r>
              <a:endParaRPr kumimoji="1" lang="zh-CN" altLang="en-US" sz="2400" b="1" baseline="-25000">
                <a:latin typeface="Times New Roman" panose="02020603050405020304" pitchFamily="18" charset="0"/>
              </a:endParaRPr>
            </a:p>
          </p:txBody>
        </p:sp>
        <p:sp>
          <p:nvSpPr>
            <p:cNvPr id="47180" name="Text Box 51"/>
            <p:cNvSpPr txBox="1">
              <a:spLocks noChangeArrowheads="1"/>
            </p:cNvSpPr>
            <p:nvPr/>
          </p:nvSpPr>
          <p:spPr bwMode="auto">
            <a:xfrm>
              <a:off x="1296" y="3696"/>
              <a:ext cx="960"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b="1">
                  <a:latin typeface="Times New Roman" panose="02020603050405020304" pitchFamily="18" charset="0"/>
                </a:rPr>
                <a:t>V</a:t>
              </a:r>
              <a:r>
                <a:rPr kumimoji="1" lang="zh-CN" altLang="en-US" sz="2400" b="1" baseline="-25000">
                  <a:latin typeface="Times New Roman" panose="02020603050405020304" pitchFamily="18" charset="0"/>
                </a:rPr>
                <a:t>逆</a:t>
              </a:r>
              <a:r>
                <a:rPr kumimoji="1" lang="en-US" altLang="zh-CN" sz="2400" b="1">
                  <a:latin typeface="Times New Roman" panose="02020603050405020304" pitchFamily="18" charset="0"/>
                </a:rPr>
                <a:t>=0</a:t>
              </a:r>
              <a:endParaRPr kumimoji="1" lang="en-US" altLang="zh-CN" sz="2400" b="1" baseline="-25000">
                <a:latin typeface="Times New Roman" panose="02020603050405020304" pitchFamily="18" charset="0"/>
              </a:endParaRPr>
            </a:p>
          </p:txBody>
        </p:sp>
      </p:grpSp>
      <p:sp>
        <p:nvSpPr>
          <p:cNvPr id="48180" name="Text Box 52"/>
          <p:cNvSpPr txBox="1">
            <a:spLocks noChangeArrowheads="1"/>
          </p:cNvSpPr>
          <p:nvPr/>
        </p:nvSpPr>
        <p:spPr bwMode="auto">
          <a:xfrm>
            <a:off x="539750" y="2924175"/>
            <a:ext cx="8305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a:latin typeface="Times New Roman" panose="02020603050405020304" pitchFamily="18" charset="0"/>
                <a:ea typeface="华文彩云" panose="02010800040101010101" pitchFamily="2" charset="-122"/>
              </a:rPr>
              <a:t>思考</a:t>
            </a:r>
            <a:r>
              <a:rPr kumimoji="1" lang="zh-CN" altLang="en-US" sz="2400" b="1">
                <a:latin typeface="Times New Roman" panose="02020603050405020304" pitchFamily="18" charset="0"/>
              </a:rPr>
              <a:t>：</a:t>
            </a:r>
            <a:r>
              <a:rPr kumimoji="1" lang="en-US" altLang="zh-CN" sz="2400" b="1">
                <a:latin typeface="Times New Roman" panose="02020603050405020304" pitchFamily="18" charset="0"/>
              </a:rPr>
              <a:t>2</a:t>
            </a:r>
            <a:r>
              <a:rPr kumimoji="1" lang="zh-CN" altLang="en-US" sz="2400" b="1">
                <a:latin typeface="Times New Roman" panose="02020603050405020304" pitchFamily="18" charset="0"/>
              </a:rPr>
              <a:t>、反应进行过程中，正、逆反应速率的变化情况？</a:t>
            </a:r>
          </a:p>
        </p:txBody>
      </p:sp>
      <p:sp>
        <p:nvSpPr>
          <p:cNvPr id="48181" name="Text Box 53"/>
          <p:cNvSpPr txBox="1">
            <a:spLocks noChangeArrowheads="1"/>
          </p:cNvSpPr>
          <p:nvPr/>
        </p:nvSpPr>
        <p:spPr bwMode="auto">
          <a:xfrm>
            <a:off x="762000" y="2943225"/>
            <a:ext cx="7620000" cy="1004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a:solidFill>
                  <a:srgbClr val="FF0000"/>
                </a:solidFill>
                <a:latin typeface="Times New Roman" panose="02020603050405020304" pitchFamily="18" charset="0"/>
                <a:ea typeface="华文彩云" panose="02010800040101010101" pitchFamily="2" charset="-122"/>
              </a:rPr>
              <a:t>思考</a:t>
            </a:r>
            <a:r>
              <a:rPr kumimoji="1" lang="zh-CN" altLang="en-US" sz="2400" b="1">
                <a:solidFill>
                  <a:srgbClr val="FF0000"/>
                </a:solidFill>
                <a:latin typeface="Times New Roman" panose="02020603050405020304" pitchFamily="18" charset="0"/>
              </a:rPr>
              <a:t>：</a:t>
            </a:r>
            <a:r>
              <a:rPr kumimoji="1" lang="en-US" altLang="zh-CN" sz="2400" b="1">
                <a:solidFill>
                  <a:srgbClr val="FF0000"/>
                </a:solidFill>
                <a:latin typeface="Times New Roman" panose="02020603050405020304" pitchFamily="18" charset="0"/>
              </a:rPr>
              <a:t>3</a:t>
            </a:r>
            <a:r>
              <a:rPr kumimoji="1" lang="zh-CN" altLang="en-US" sz="2400" b="1">
                <a:solidFill>
                  <a:srgbClr val="FF0000"/>
                </a:solidFill>
                <a:latin typeface="Times New Roman" panose="02020603050405020304" pitchFamily="18" charset="0"/>
              </a:rPr>
              <a:t>、反应进行到</a:t>
            </a:r>
            <a:r>
              <a:rPr kumimoji="1" lang="en-US" altLang="zh-CN" sz="2400" b="1">
                <a:solidFill>
                  <a:srgbClr val="FF0000"/>
                </a:solidFill>
                <a:latin typeface="Times New Roman" panose="02020603050405020304" pitchFamily="18" charset="0"/>
              </a:rPr>
              <a:t>t</a:t>
            </a:r>
            <a:r>
              <a:rPr kumimoji="1" lang="en-US" altLang="zh-CN" sz="2400" b="1" baseline="-25000">
                <a:solidFill>
                  <a:srgbClr val="FF0000"/>
                </a:solidFill>
                <a:latin typeface="Times New Roman" panose="02020603050405020304" pitchFamily="18" charset="0"/>
              </a:rPr>
              <a:t> 2</a:t>
            </a:r>
            <a:r>
              <a:rPr kumimoji="1" lang="zh-CN" altLang="en-US" sz="2400" b="1">
                <a:solidFill>
                  <a:srgbClr val="FF0000"/>
                </a:solidFill>
                <a:latin typeface="Times New Roman" panose="02020603050405020304" pitchFamily="18" charset="0"/>
              </a:rPr>
              <a:t>后，为什么各组分的浓度 </a:t>
            </a:r>
          </a:p>
          <a:p>
            <a:pPr eaLnBrk="1" hangingPunct="1">
              <a:spcBef>
                <a:spcPct val="50000"/>
              </a:spcBef>
            </a:pPr>
            <a:r>
              <a:rPr kumimoji="1" lang="zh-CN" altLang="en-US" sz="2400" b="1">
                <a:solidFill>
                  <a:srgbClr val="FF0000"/>
                </a:solidFill>
                <a:latin typeface="Times New Roman" panose="02020603050405020304" pitchFamily="18" charset="0"/>
              </a:rPr>
              <a:t>                                                               就保持不变呢？</a:t>
            </a:r>
          </a:p>
        </p:txBody>
      </p:sp>
      <p:sp>
        <p:nvSpPr>
          <p:cNvPr id="48182" name="Text Box 54"/>
          <p:cNvSpPr txBox="1">
            <a:spLocks noChangeArrowheads="1"/>
          </p:cNvSpPr>
          <p:nvPr/>
        </p:nvSpPr>
        <p:spPr bwMode="auto">
          <a:xfrm>
            <a:off x="762000" y="2957513"/>
            <a:ext cx="7620000" cy="1004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a:latin typeface="Times New Roman" panose="02020603050405020304" pitchFamily="18" charset="0"/>
                <a:ea typeface="华文彩云" panose="02010800040101010101" pitchFamily="2" charset="-122"/>
              </a:rPr>
              <a:t>思考</a:t>
            </a:r>
            <a:r>
              <a:rPr kumimoji="1" lang="zh-CN" altLang="en-US" sz="2400" b="1">
                <a:latin typeface="Times New Roman" panose="02020603050405020304" pitchFamily="18" charset="0"/>
              </a:rPr>
              <a:t>：</a:t>
            </a:r>
            <a:r>
              <a:rPr kumimoji="1" lang="en-US" altLang="zh-CN" sz="2400" b="1">
                <a:latin typeface="Times New Roman" panose="02020603050405020304" pitchFamily="18" charset="0"/>
              </a:rPr>
              <a:t>4</a:t>
            </a:r>
            <a:r>
              <a:rPr kumimoji="1" lang="zh-CN" altLang="en-US" sz="2400" b="1">
                <a:latin typeface="Times New Roman" panose="02020603050405020304" pitchFamily="18" charset="0"/>
              </a:rPr>
              <a:t>、整个过程中，</a:t>
            </a:r>
            <a:r>
              <a:rPr kumimoji="1" lang="en-US" altLang="zh-CN" sz="2400" b="1">
                <a:latin typeface="Times New Roman" panose="02020603050405020304" pitchFamily="18" charset="0"/>
              </a:rPr>
              <a:t>CO</a:t>
            </a:r>
            <a:r>
              <a:rPr kumimoji="1" lang="en-US" altLang="zh-CN" sz="2400" b="1" baseline="-25000">
                <a:latin typeface="Times New Roman" panose="02020603050405020304" pitchFamily="18" charset="0"/>
              </a:rPr>
              <a:t>2</a:t>
            </a:r>
            <a:r>
              <a:rPr kumimoji="1" lang="zh-CN" altLang="en-US" sz="2400" b="1">
                <a:latin typeface="Times New Roman" panose="02020603050405020304" pitchFamily="18" charset="0"/>
              </a:rPr>
              <a:t>浓度与时间的关系图又 </a:t>
            </a:r>
          </a:p>
          <a:p>
            <a:pPr eaLnBrk="1" hangingPunct="1">
              <a:spcBef>
                <a:spcPct val="50000"/>
              </a:spcBef>
            </a:pPr>
            <a:r>
              <a:rPr kumimoji="1" lang="zh-CN" altLang="en-US" sz="2400" b="1">
                <a:latin typeface="Times New Roman" panose="02020603050405020304" pitchFamily="18" charset="0"/>
              </a:rPr>
              <a:t>                                                                        如何表示呢？</a:t>
            </a:r>
          </a:p>
        </p:txBody>
      </p:sp>
      <p:grpSp>
        <p:nvGrpSpPr>
          <p:cNvPr id="48183" name="Group 55"/>
          <p:cNvGrpSpPr>
            <a:grpSpLocks/>
          </p:cNvGrpSpPr>
          <p:nvPr/>
        </p:nvGrpSpPr>
        <p:grpSpPr bwMode="auto">
          <a:xfrm>
            <a:off x="4267200" y="3886200"/>
            <a:ext cx="4876800" cy="2590800"/>
            <a:chOff x="2688" y="2688"/>
            <a:chExt cx="3072" cy="1632"/>
          </a:xfrm>
        </p:grpSpPr>
        <p:sp>
          <p:nvSpPr>
            <p:cNvPr id="47171" name="Line 56"/>
            <p:cNvSpPr>
              <a:spLocks noChangeShapeType="1"/>
            </p:cNvSpPr>
            <p:nvPr/>
          </p:nvSpPr>
          <p:spPr bwMode="auto">
            <a:xfrm flipV="1">
              <a:off x="3552" y="2736"/>
              <a:ext cx="0" cy="144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47172" name="Line 57"/>
            <p:cNvSpPr>
              <a:spLocks noChangeShapeType="1"/>
            </p:cNvSpPr>
            <p:nvPr/>
          </p:nvSpPr>
          <p:spPr bwMode="auto">
            <a:xfrm>
              <a:off x="3552" y="4176"/>
              <a:ext cx="1584" cy="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47173" name="Text Box 58"/>
            <p:cNvSpPr txBox="1">
              <a:spLocks noChangeArrowheads="1"/>
            </p:cNvSpPr>
            <p:nvPr/>
          </p:nvSpPr>
          <p:spPr bwMode="auto">
            <a:xfrm>
              <a:off x="2688" y="2688"/>
              <a:ext cx="1392"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b="1">
                  <a:latin typeface="Times New Roman" panose="02020603050405020304" pitchFamily="18" charset="0"/>
                </a:rPr>
                <a:t>C</a:t>
              </a:r>
              <a:r>
                <a:rPr kumimoji="1" lang="en-US" altLang="zh-CN" sz="2400" i="1">
                  <a:latin typeface="Times New Roman" panose="02020603050405020304" pitchFamily="18" charset="0"/>
                </a:rPr>
                <a:t>(mol/L)</a:t>
              </a:r>
            </a:p>
          </p:txBody>
        </p:sp>
        <p:sp>
          <p:nvSpPr>
            <p:cNvPr id="47174" name="Text Box 59"/>
            <p:cNvSpPr txBox="1">
              <a:spLocks noChangeArrowheads="1"/>
            </p:cNvSpPr>
            <p:nvPr/>
          </p:nvSpPr>
          <p:spPr bwMode="auto">
            <a:xfrm>
              <a:off x="5184" y="4032"/>
              <a:ext cx="57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b="1">
                  <a:latin typeface="Times New Roman" panose="02020603050405020304" pitchFamily="18" charset="0"/>
                </a:rPr>
                <a:t>t</a:t>
              </a:r>
            </a:p>
          </p:txBody>
        </p:sp>
        <p:sp>
          <p:nvSpPr>
            <p:cNvPr id="47175" name="Line 60"/>
            <p:cNvSpPr>
              <a:spLocks noChangeShapeType="1"/>
            </p:cNvSpPr>
            <p:nvPr/>
          </p:nvSpPr>
          <p:spPr bwMode="auto">
            <a:xfrm>
              <a:off x="3552" y="3744"/>
              <a:ext cx="96"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47176" name="Line 61"/>
            <p:cNvSpPr>
              <a:spLocks noChangeShapeType="1"/>
            </p:cNvSpPr>
            <p:nvPr/>
          </p:nvSpPr>
          <p:spPr bwMode="auto">
            <a:xfrm>
              <a:off x="3552" y="3312"/>
              <a:ext cx="96"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47177" name="Text Box 62"/>
            <p:cNvSpPr txBox="1">
              <a:spLocks noChangeArrowheads="1"/>
            </p:cNvSpPr>
            <p:nvPr/>
          </p:nvSpPr>
          <p:spPr bwMode="auto">
            <a:xfrm>
              <a:off x="3072" y="3168"/>
              <a:ext cx="57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a:latin typeface="Times New Roman" panose="02020603050405020304" pitchFamily="18" charset="0"/>
                </a:rPr>
                <a:t>0.01</a:t>
              </a:r>
            </a:p>
          </p:txBody>
        </p:sp>
        <p:sp>
          <p:nvSpPr>
            <p:cNvPr id="47178" name="Text Box 63"/>
            <p:cNvSpPr txBox="1">
              <a:spLocks noChangeArrowheads="1"/>
            </p:cNvSpPr>
            <p:nvPr/>
          </p:nvSpPr>
          <p:spPr bwMode="auto">
            <a:xfrm>
              <a:off x="3024" y="3600"/>
              <a:ext cx="1632"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a:latin typeface="Times New Roman" panose="02020603050405020304" pitchFamily="18" charset="0"/>
                </a:rPr>
                <a:t>0.005</a:t>
              </a:r>
            </a:p>
          </p:txBody>
        </p:sp>
      </p:grpSp>
      <p:sp>
        <p:nvSpPr>
          <p:cNvPr id="48192" name="Text Box 64"/>
          <p:cNvSpPr txBox="1">
            <a:spLocks noChangeArrowheads="1"/>
          </p:cNvSpPr>
          <p:nvPr/>
        </p:nvSpPr>
        <p:spPr bwMode="auto">
          <a:xfrm>
            <a:off x="5791200" y="5029200"/>
            <a:ext cx="1981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b="1">
                <a:latin typeface="Times New Roman" panose="02020603050405020304" pitchFamily="18" charset="0"/>
              </a:rPr>
              <a:t>C</a:t>
            </a:r>
            <a:r>
              <a:rPr kumimoji="1" lang="zh-CN" altLang="en-US" sz="2400" b="1" baseline="-25000">
                <a:latin typeface="Times New Roman" panose="02020603050405020304" pitchFamily="18" charset="0"/>
              </a:rPr>
              <a:t>（ </a:t>
            </a:r>
            <a:r>
              <a:rPr kumimoji="1" lang="en-US" altLang="zh-CN" sz="2800" b="1" baseline="-25000">
                <a:latin typeface="Times New Roman" panose="02020603050405020304" pitchFamily="18" charset="0"/>
              </a:rPr>
              <a:t>CO</a:t>
            </a:r>
            <a:r>
              <a:rPr kumimoji="1" lang="en-US" altLang="zh-CN" sz="2400" b="1" baseline="-25000">
                <a:latin typeface="Times New Roman" panose="02020603050405020304" pitchFamily="18" charset="0"/>
              </a:rPr>
              <a:t>2</a:t>
            </a:r>
            <a:r>
              <a:rPr kumimoji="1" lang="en-US" altLang="zh-CN" sz="2000" b="1" baseline="-25000">
                <a:latin typeface="Times New Roman" panose="02020603050405020304" pitchFamily="18" charset="0"/>
              </a:rPr>
              <a:t> </a:t>
            </a:r>
            <a:r>
              <a:rPr kumimoji="1" lang="zh-CN" altLang="en-US" sz="2800" b="1" baseline="-25000">
                <a:latin typeface="Times New Roman" panose="02020603050405020304" pitchFamily="18" charset="0"/>
              </a:rPr>
              <a:t>）</a:t>
            </a:r>
          </a:p>
        </p:txBody>
      </p:sp>
      <p:grpSp>
        <p:nvGrpSpPr>
          <p:cNvPr id="48193" name="Group 65"/>
          <p:cNvGrpSpPr>
            <a:grpSpLocks/>
          </p:cNvGrpSpPr>
          <p:nvPr/>
        </p:nvGrpSpPr>
        <p:grpSpPr bwMode="auto">
          <a:xfrm>
            <a:off x="1219200" y="4876800"/>
            <a:ext cx="1752600" cy="1371600"/>
            <a:chOff x="816" y="3312"/>
            <a:chExt cx="1104" cy="864"/>
          </a:xfrm>
        </p:grpSpPr>
        <p:grpSp>
          <p:nvGrpSpPr>
            <p:cNvPr id="47166" name="Group 66"/>
            <p:cNvGrpSpPr>
              <a:grpSpLocks/>
            </p:cNvGrpSpPr>
            <p:nvPr/>
          </p:nvGrpSpPr>
          <p:grpSpPr bwMode="auto">
            <a:xfrm>
              <a:off x="960" y="3312"/>
              <a:ext cx="960" cy="720"/>
              <a:chOff x="1104" y="3312"/>
              <a:chExt cx="960" cy="720"/>
            </a:xfrm>
          </p:grpSpPr>
          <p:sp>
            <p:nvSpPr>
              <p:cNvPr id="47169" name="Text Box 67"/>
              <p:cNvSpPr txBox="1">
                <a:spLocks noChangeArrowheads="1"/>
              </p:cNvSpPr>
              <p:nvPr/>
            </p:nvSpPr>
            <p:spPr bwMode="auto">
              <a:xfrm>
                <a:off x="1104" y="3312"/>
                <a:ext cx="960"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b="1">
                    <a:latin typeface="Times New Roman" panose="02020603050405020304" pitchFamily="18" charset="0"/>
                  </a:rPr>
                  <a:t>V</a:t>
                </a:r>
                <a:r>
                  <a:rPr kumimoji="1" lang="zh-CN" altLang="en-US" sz="2400" b="1" baseline="-25000">
                    <a:latin typeface="Times New Roman" panose="02020603050405020304" pitchFamily="18" charset="0"/>
                  </a:rPr>
                  <a:t>正</a:t>
                </a:r>
              </a:p>
            </p:txBody>
          </p:sp>
          <p:sp>
            <p:nvSpPr>
              <p:cNvPr id="47170" name="Text Box 68"/>
              <p:cNvSpPr txBox="1">
                <a:spLocks noChangeArrowheads="1"/>
              </p:cNvSpPr>
              <p:nvPr/>
            </p:nvSpPr>
            <p:spPr bwMode="auto">
              <a:xfrm>
                <a:off x="1104" y="3744"/>
                <a:ext cx="960"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b="1">
                    <a:latin typeface="Times New Roman" panose="02020603050405020304" pitchFamily="18" charset="0"/>
                  </a:rPr>
                  <a:t>V</a:t>
                </a:r>
                <a:r>
                  <a:rPr kumimoji="1" lang="zh-CN" altLang="en-US" sz="2400" b="1" baseline="-25000">
                    <a:latin typeface="Times New Roman" panose="02020603050405020304" pitchFamily="18" charset="0"/>
                  </a:rPr>
                  <a:t>逆</a:t>
                </a:r>
              </a:p>
            </p:txBody>
          </p:sp>
        </p:grpSp>
        <p:sp>
          <p:nvSpPr>
            <p:cNvPr id="47167" name="Freeform 69"/>
            <p:cNvSpPr>
              <a:spLocks/>
            </p:cNvSpPr>
            <p:nvPr/>
          </p:nvSpPr>
          <p:spPr bwMode="auto">
            <a:xfrm>
              <a:off x="816" y="3312"/>
              <a:ext cx="432" cy="432"/>
            </a:xfrm>
            <a:custGeom>
              <a:avLst/>
              <a:gdLst>
                <a:gd name="T0" fmla="*/ 0 w 240"/>
                <a:gd name="T1" fmla="*/ 0 h 400"/>
                <a:gd name="T2" fmla="*/ 173 w 240"/>
                <a:gd name="T3" fmla="*/ 363 h 400"/>
                <a:gd name="T4" fmla="*/ 432 w 240"/>
                <a:gd name="T5" fmla="*/ 415 h 400"/>
                <a:gd name="T6" fmla="*/ 0 60000 65536"/>
                <a:gd name="T7" fmla="*/ 0 60000 65536"/>
                <a:gd name="T8" fmla="*/ 0 60000 65536"/>
              </a:gdLst>
              <a:ahLst/>
              <a:cxnLst>
                <a:cxn ang="T6">
                  <a:pos x="T0" y="T1"/>
                </a:cxn>
                <a:cxn ang="T7">
                  <a:pos x="T2" y="T3"/>
                </a:cxn>
                <a:cxn ang="T8">
                  <a:pos x="T4" y="T5"/>
                </a:cxn>
              </a:cxnLst>
              <a:rect l="0" t="0" r="r" b="b"/>
              <a:pathLst>
                <a:path w="240" h="400">
                  <a:moveTo>
                    <a:pt x="0" y="0"/>
                  </a:moveTo>
                  <a:cubicBezTo>
                    <a:pt x="28" y="136"/>
                    <a:pt x="56" y="272"/>
                    <a:pt x="96" y="336"/>
                  </a:cubicBezTo>
                  <a:cubicBezTo>
                    <a:pt x="136" y="400"/>
                    <a:pt x="216" y="376"/>
                    <a:pt x="240" y="384"/>
                  </a:cubicBezTo>
                </a:path>
              </a:pathLst>
            </a:custGeom>
            <a:noFill/>
            <a:ln w="38100" cmpd="sng">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47168" name="Freeform 70"/>
            <p:cNvSpPr>
              <a:spLocks/>
            </p:cNvSpPr>
            <p:nvPr/>
          </p:nvSpPr>
          <p:spPr bwMode="auto">
            <a:xfrm>
              <a:off x="816" y="3720"/>
              <a:ext cx="432" cy="456"/>
            </a:xfrm>
            <a:custGeom>
              <a:avLst/>
              <a:gdLst>
                <a:gd name="T0" fmla="*/ 0 w 432"/>
                <a:gd name="T1" fmla="*/ 456 h 456"/>
                <a:gd name="T2" fmla="*/ 144 w 432"/>
                <a:gd name="T3" fmla="*/ 72 h 456"/>
                <a:gd name="T4" fmla="*/ 432 w 432"/>
                <a:gd name="T5" fmla="*/ 24 h 456"/>
                <a:gd name="T6" fmla="*/ 0 60000 65536"/>
                <a:gd name="T7" fmla="*/ 0 60000 65536"/>
                <a:gd name="T8" fmla="*/ 0 60000 65536"/>
              </a:gdLst>
              <a:ahLst/>
              <a:cxnLst>
                <a:cxn ang="T6">
                  <a:pos x="T0" y="T1"/>
                </a:cxn>
                <a:cxn ang="T7">
                  <a:pos x="T2" y="T3"/>
                </a:cxn>
                <a:cxn ang="T8">
                  <a:pos x="T4" y="T5"/>
                </a:cxn>
              </a:cxnLst>
              <a:rect l="0" t="0" r="r" b="b"/>
              <a:pathLst>
                <a:path w="432" h="456">
                  <a:moveTo>
                    <a:pt x="0" y="456"/>
                  </a:moveTo>
                  <a:cubicBezTo>
                    <a:pt x="36" y="300"/>
                    <a:pt x="72" y="144"/>
                    <a:pt x="144" y="72"/>
                  </a:cubicBezTo>
                  <a:cubicBezTo>
                    <a:pt x="216" y="0"/>
                    <a:pt x="392" y="32"/>
                    <a:pt x="432" y="24"/>
                  </a:cubicBezTo>
                </a:path>
              </a:pathLst>
            </a:custGeom>
            <a:noFill/>
            <a:ln w="38100" cmpd="sng">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nvGrpSpPr>
          <p:cNvPr id="48199" name="Group 71"/>
          <p:cNvGrpSpPr>
            <a:grpSpLocks/>
          </p:cNvGrpSpPr>
          <p:nvPr/>
        </p:nvGrpSpPr>
        <p:grpSpPr bwMode="auto">
          <a:xfrm>
            <a:off x="5638800" y="5562600"/>
            <a:ext cx="2209800" cy="1066800"/>
            <a:chOff x="3552" y="3600"/>
            <a:chExt cx="1392" cy="672"/>
          </a:xfrm>
        </p:grpSpPr>
        <p:sp>
          <p:nvSpPr>
            <p:cNvPr id="47162" name="Freeform 72"/>
            <p:cNvSpPr>
              <a:spLocks/>
            </p:cNvSpPr>
            <p:nvPr/>
          </p:nvSpPr>
          <p:spPr bwMode="auto">
            <a:xfrm>
              <a:off x="3552" y="3600"/>
              <a:ext cx="432" cy="432"/>
            </a:xfrm>
            <a:custGeom>
              <a:avLst/>
              <a:gdLst>
                <a:gd name="T0" fmla="*/ 0 w 384"/>
                <a:gd name="T1" fmla="*/ 432 h 432"/>
                <a:gd name="T2" fmla="*/ 216 w 384"/>
                <a:gd name="T3" fmla="*/ 96 h 432"/>
                <a:gd name="T4" fmla="*/ 432 w 384"/>
                <a:gd name="T5" fmla="*/ 0 h 432"/>
                <a:gd name="T6" fmla="*/ 0 60000 65536"/>
                <a:gd name="T7" fmla="*/ 0 60000 65536"/>
                <a:gd name="T8" fmla="*/ 0 60000 65536"/>
              </a:gdLst>
              <a:ahLst/>
              <a:cxnLst>
                <a:cxn ang="T6">
                  <a:pos x="T0" y="T1"/>
                </a:cxn>
                <a:cxn ang="T7">
                  <a:pos x="T2" y="T3"/>
                </a:cxn>
                <a:cxn ang="T8">
                  <a:pos x="T4" y="T5"/>
                </a:cxn>
              </a:cxnLst>
              <a:rect l="0" t="0" r="r" b="b"/>
              <a:pathLst>
                <a:path w="384" h="432">
                  <a:moveTo>
                    <a:pt x="0" y="432"/>
                  </a:moveTo>
                  <a:cubicBezTo>
                    <a:pt x="64" y="300"/>
                    <a:pt x="128" y="168"/>
                    <a:pt x="192" y="96"/>
                  </a:cubicBezTo>
                  <a:cubicBezTo>
                    <a:pt x="256" y="24"/>
                    <a:pt x="352" y="16"/>
                    <a:pt x="384" y="0"/>
                  </a:cubicBezTo>
                </a:path>
              </a:pathLst>
            </a:custGeom>
            <a:noFill/>
            <a:ln w="38100" cmpd="sng">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47163" name="Line 73"/>
            <p:cNvSpPr>
              <a:spLocks noChangeShapeType="1"/>
            </p:cNvSpPr>
            <p:nvPr/>
          </p:nvSpPr>
          <p:spPr bwMode="auto">
            <a:xfrm>
              <a:off x="3984" y="3600"/>
              <a:ext cx="960" cy="0"/>
            </a:xfrm>
            <a:prstGeom prst="line">
              <a:avLst/>
            </a:prstGeom>
            <a:noFill/>
            <a:ln w="76200">
              <a:solidFill>
                <a:srgbClr val="8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47164" name="Line 74"/>
            <p:cNvSpPr>
              <a:spLocks noChangeShapeType="1"/>
            </p:cNvSpPr>
            <p:nvPr/>
          </p:nvSpPr>
          <p:spPr bwMode="auto">
            <a:xfrm>
              <a:off x="3984" y="3600"/>
              <a:ext cx="0" cy="432"/>
            </a:xfrm>
            <a:prstGeom prst="line">
              <a:avLst/>
            </a:prstGeom>
            <a:noFill/>
            <a:ln w="952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47165" name="Text Box 75"/>
            <p:cNvSpPr txBox="1">
              <a:spLocks noChangeArrowheads="1"/>
            </p:cNvSpPr>
            <p:nvPr/>
          </p:nvSpPr>
          <p:spPr bwMode="auto">
            <a:xfrm>
              <a:off x="3888" y="3984"/>
              <a:ext cx="38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b="1">
                  <a:latin typeface="Times New Roman" panose="02020603050405020304" pitchFamily="18" charset="0"/>
                </a:rPr>
                <a:t>t</a:t>
              </a:r>
              <a:r>
                <a:rPr kumimoji="1" lang="en-US" altLang="zh-CN" sz="2400" b="1" baseline="-25000">
                  <a:latin typeface="Times New Roman" panose="02020603050405020304" pitchFamily="18" charset="0"/>
                </a:rPr>
                <a:t>2</a:t>
              </a:r>
              <a:endParaRPr kumimoji="1" lang="en-US" altLang="zh-CN" sz="2400" b="1">
                <a:latin typeface="Times New Roman" panose="02020603050405020304" pitchFamily="18" charset="0"/>
              </a:endParaRPr>
            </a:p>
          </p:txBody>
        </p:sp>
      </p:grpSp>
      <p:grpSp>
        <p:nvGrpSpPr>
          <p:cNvPr id="48204" name="Group 76"/>
          <p:cNvGrpSpPr>
            <a:grpSpLocks/>
          </p:cNvGrpSpPr>
          <p:nvPr/>
        </p:nvGrpSpPr>
        <p:grpSpPr bwMode="auto">
          <a:xfrm>
            <a:off x="1524000" y="5056188"/>
            <a:ext cx="3200400" cy="1600200"/>
            <a:chOff x="1008" y="3312"/>
            <a:chExt cx="2016" cy="1008"/>
          </a:xfrm>
        </p:grpSpPr>
        <p:grpSp>
          <p:nvGrpSpPr>
            <p:cNvPr id="47155" name="Group 77"/>
            <p:cNvGrpSpPr>
              <a:grpSpLocks/>
            </p:cNvGrpSpPr>
            <p:nvPr/>
          </p:nvGrpSpPr>
          <p:grpSpPr bwMode="auto">
            <a:xfrm>
              <a:off x="1008" y="3312"/>
              <a:ext cx="1344" cy="1008"/>
              <a:chOff x="1008" y="3312"/>
              <a:chExt cx="1344" cy="1008"/>
            </a:xfrm>
          </p:grpSpPr>
          <p:grpSp>
            <p:nvGrpSpPr>
              <p:cNvPr id="47157" name="Group 78"/>
              <p:cNvGrpSpPr>
                <a:grpSpLocks/>
              </p:cNvGrpSpPr>
              <p:nvPr/>
            </p:nvGrpSpPr>
            <p:grpSpPr bwMode="auto">
              <a:xfrm>
                <a:off x="1104" y="3312"/>
                <a:ext cx="1248" cy="336"/>
                <a:chOff x="1392" y="3360"/>
                <a:chExt cx="960" cy="336"/>
              </a:xfrm>
            </p:grpSpPr>
            <p:sp>
              <p:nvSpPr>
                <p:cNvPr id="47160" name="Rectangle 79"/>
                <p:cNvSpPr>
                  <a:spLocks noChangeArrowheads="1"/>
                </p:cNvSpPr>
                <p:nvPr/>
              </p:nvSpPr>
              <p:spPr bwMode="auto">
                <a:xfrm>
                  <a:off x="1392" y="3648"/>
                  <a:ext cx="720" cy="48"/>
                </a:xfrm>
                <a:prstGeom prst="rect">
                  <a:avLst/>
                </a:prstGeom>
                <a:solidFill>
                  <a:srgbClr val="FF0000"/>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47161" name="Text Box 80"/>
                <p:cNvSpPr txBox="1">
                  <a:spLocks noChangeArrowheads="1"/>
                </p:cNvSpPr>
                <p:nvPr/>
              </p:nvSpPr>
              <p:spPr bwMode="auto">
                <a:xfrm>
                  <a:off x="1392" y="3360"/>
                  <a:ext cx="960"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b="1">
                      <a:latin typeface="Times New Roman" panose="02020603050405020304" pitchFamily="18" charset="0"/>
                    </a:rPr>
                    <a:t>    V</a:t>
                  </a:r>
                  <a:r>
                    <a:rPr kumimoji="1" lang="zh-CN" altLang="en-US" sz="2400" b="1" baseline="-25000">
                      <a:latin typeface="Times New Roman" panose="02020603050405020304" pitchFamily="18" charset="0"/>
                    </a:rPr>
                    <a:t>正</a:t>
                  </a:r>
                  <a:r>
                    <a:rPr kumimoji="1" lang="en-US" altLang="zh-CN" sz="2400" b="1">
                      <a:latin typeface="Times New Roman" panose="02020603050405020304" pitchFamily="18" charset="0"/>
                    </a:rPr>
                    <a:t>=V</a:t>
                  </a:r>
                  <a:r>
                    <a:rPr kumimoji="1" lang="zh-CN" altLang="en-US" sz="2400" b="1" baseline="-25000">
                      <a:latin typeface="Times New Roman" panose="02020603050405020304" pitchFamily="18" charset="0"/>
                    </a:rPr>
                    <a:t>逆</a:t>
                  </a:r>
                </a:p>
              </p:txBody>
            </p:sp>
          </p:grpSp>
          <p:sp>
            <p:nvSpPr>
              <p:cNvPr id="47158" name="Line 81"/>
              <p:cNvSpPr>
                <a:spLocks noChangeShapeType="1"/>
              </p:cNvSpPr>
              <p:nvPr/>
            </p:nvSpPr>
            <p:spPr bwMode="auto">
              <a:xfrm>
                <a:off x="1104" y="3648"/>
                <a:ext cx="0" cy="432"/>
              </a:xfrm>
              <a:prstGeom prst="line">
                <a:avLst/>
              </a:prstGeom>
              <a:noFill/>
              <a:ln w="952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47159" name="Text Box 82"/>
              <p:cNvSpPr txBox="1">
                <a:spLocks noChangeArrowheads="1"/>
              </p:cNvSpPr>
              <p:nvPr/>
            </p:nvSpPr>
            <p:spPr bwMode="auto">
              <a:xfrm>
                <a:off x="1008" y="4032"/>
                <a:ext cx="38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b="1">
                    <a:latin typeface="Times New Roman" panose="02020603050405020304" pitchFamily="18" charset="0"/>
                  </a:rPr>
                  <a:t>t</a:t>
                </a:r>
                <a:r>
                  <a:rPr kumimoji="1" lang="en-US" altLang="zh-CN" sz="2400" b="1" baseline="-25000">
                    <a:latin typeface="Times New Roman" panose="02020603050405020304" pitchFamily="18" charset="0"/>
                  </a:rPr>
                  <a:t>2</a:t>
                </a:r>
                <a:endParaRPr kumimoji="1" lang="en-US" altLang="zh-CN" sz="2400" b="1">
                  <a:latin typeface="Times New Roman" panose="02020603050405020304" pitchFamily="18" charset="0"/>
                </a:endParaRPr>
              </a:p>
            </p:txBody>
          </p:sp>
        </p:grpSp>
        <p:sp>
          <p:nvSpPr>
            <p:cNvPr id="47156" name="Text Box 83"/>
            <p:cNvSpPr txBox="1">
              <a:spLocks noChangeArrowheads="1"/>
            </p:cNvSpPr>
            <p:nvPr/>
          </p:nvSpPr>
          <p:spPr bwMode="auto">
            <a:xfrm>
              <a:off x="1632" y="3600"/>
              <a:ext cx="1392"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a:solidFill>
                    <a:srgbClr val="0000FF"/>
                  </a:solidFill>
                  <a:latin typeface="Times New Roman" panose="02020603050405020304" pitchFamily="18" charset="0"/>
                  <a:ea typeface="楷体_GB2312" pitchFamily="49" charset="-122"/>
                </a:rPr>
                <a:t>平衡状态</a:t>
              </a:r>
            </a:p>
          </p:txBody>
        </p:sp>
      </p:gr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8165"/>
                                        </p:tgtEl>
                                        <p:attrNameLst>
                                          <p:attrName>style.visibility</p:attrName>
                                        </p:attrNameLst>
                                      </p:cBhvr>
                                      <p:to>
                                        <p:strVal val="visible"/>
                                      </p:to>
                                    </p:set>
                                    <p:animEffect transition="in" filter="dissolve">
                                      <p:cBhvr>
                                        <p:cTn id="7" dur="500"/>
                                        <p:tgtEl>
                                          <p:spTgt spid="4816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48167"/>
                                        </p:tgtEl>
                                        <p:attrNameLst>
                                          <p:attrName>style.visibility</p:attrName>
                                        </p:attrNameLst>
                                      </p:cBhvr>
                                      <p:to>
                                        <p:strVal val="visible"/>
                                      </p:to>
                                    </p:set>
                                    <p:animEffect transition="in" filter="dissolve">
                                      <p:cBhvr>
                                        <p:cTn id="12" dur="500"/>
                                        <p:tgtEl>
                                          <p:spTgt spid="4816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48166"/>
                                        </p:tgtEl>
                                        <p:attrNameLst>
                                          <p:attrName>style.visibility</p:attrName>
                                        </p:attrNameLst>
                                      </p:cBhvr>
                                      <p:to>
                                        <p:strVal val="visible"/>
                                      </p:to>
                                    </p:set>
                                    <p:animEffect transition="in" filter="dissolve">
                                      <p:cBhvr>
                                        <p:cTn id="17" dur="500"/>
                                        <p:tgtEl>
                                          <p:spTgt spid="4816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8168"/>
                                        </p:tgtEl>
                                        <p:attrNameLst>
                                          <p:attrName>style.visibility</p:attrName>
                                        </p:attrNameLst>
                                      </p:cBhvr>
                                      <p:to>
                                        <p:strVal val="visible"/>
                                      </p:to>
                                    </p:set>
                                    <p:animEffect transition="in" filter="blinds(horizontal)">
                                      <p:cBhvr>
                                        <p:cTn id="22" dur="500"/>
                                        <p:tgtEl>
                                          <p:spTgt spid="48168"/>
                                        </p:tgtEl>
                                      </p:cBhvr>
                                    </p:animEffect>
                                  </p:childTnLst>
                                  <p:subTnLst>
                                    <p:set>
                                      <p:cBhvr override="childStyle">
                                        <p:cTn dur="1" fill="hold" display="0" masterRel="nextClick" afterEffect="1"/>
                                        <p:tgtEl>
                                          <p:spTgt spid="48168"/>
                                        </p:tgtEl>
                                        <p:attrNameLst>
                                          <p:attrName>style.visibility</p:attrName>
                                        </p:attrNameLst>
                                      </p:cBhvr>
                                      <p:to>
                                        <p:strVal val="hidden"/>
                                      </p:to>
                                    </p:set>
                                  </p:sub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ntr" presetSubtype="0" fill="hold" nodeType="clickEffect">
                                  <p:stCondLst>
                                    <p:cond delay="0"/>
                                  </p:stCondLst>
                                  <p:childTnLst>
                                    <p:set>
                                      <p:cBhvr>
                                        <p:cTn id="26" dur="1" fill="hold">
                                          <p:stCondLst>
                                            <p:cond delay="0"/>
                                          </p:stCondLst>
                                        </p:cTn>
                                        <p:tgtEl>
                                          <p:spTgt spid="48169"/>
                                        </p:tgtEl>
                                        <p:attrNameLst>
                                          <p:attrName>style.visibility</p:attrName>
                                        </p:attrNameLst>
                                      </p:cBhvr>
                                      <p:to>
                                        <p:strVal val="visible"/>
                                      </p:to>
                                    </p:set>
                                    <p:animEffect transition="in" filter="dissolve">
                                      <p:cBhvr>
                                        <p:cTn id="27" dur="500"/>
                                        <p:tgtEl>
                                          <p:spTgt spid="48169"/>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9" presetClass="entr" presetSubtype="0" fill="hold" nodeType="clickEffect">
                                  <p:stCondLst>
                                    <p:cond delay="0"/>
                                  </p:stCondLst>
                                  <p:childTnLst>
                                    <p:set>
                                      <p:cBhvr>
                                        <p:cTn id="31" dur="1" fill="hold">
                                          <p:stCondLst>
                                            <p:cond delay="0"/>
                                          </p:stCondLst>
                                        </p:cTn>
                                        <p:tgtEl>
                                          <p:spTgt spid="48177"/>
                                        </p:tgtEl>
                                        <p:attrNameLst>
                                          <p:attrName>style.visibility</p:attrName>
                                        </p:attrNameLst>
                                      </p:cBhvr>
                                      <p:to>
                                        <p:strVal val="visible"/>
                                      </p:to>
                                    </p:set>
                                    <p:animEffect transition="in" filter="dissolve">
                                      <p:cBhvr>
                                        <p:cTn id="32" dur="500"/>
                                        <p:tgtEl>
                                          <p:spTgt spid="48177"/>
                                        </p:tgtEl>
                                      </p:cBhvr>
                                    </p:animEffect>
                                  </p:childTnLst>
                                  <p:subTnLst>
                                    <p:set>
                                      <p:cBhvr override="childStyle">
                                        <p:cTn dur="1" fill="hold" display="0" masterRel="nextClick" afterEffect="1"/>
                                        <p:tgtEl>
                                          <p:spTgt spid="48177"/>
                                        </p:tgtEl>
                                        <p:attrNameLst>
                                          <p:attrName>style.visibility</p:attrName>
                                        </p:attrNameLst>
                                      </p:cBhvr>
                                      <p:to>
                                        <p:strVal val="hidden"/>
                                      </p:to>
                                    </p:set>
                                  </p:subTnLst>
                                </p:cTn>
                              </p:par>
                            </p:childTnLst>
                          </p:cTn>
                        </p:par>
                      </p:childTnLst>
                    </p:cTn>
                  </p:par>
                  <p:par>
                    <p:cTn id="33" fill="hold" nodeType="clickPar">
                      <p:stCondLst>
                        <p:cond delay="indefinite"/>
                      </p:stCondLst>
                      <p:childTnLst>
                        <p:par>
                          <p:cTn id="34" fill="hold" nodeType="withGroup">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48180"/>
                                        </p:tgtEl>
                                        <p:attrNameLst>
                                          <p:attrName>style.visibility</p:attrName>
                                        </p:attrNameLst>
                                      </p:cBhvr>
                                      <p:to>
                                        <p:strVal val="visible"/>
                                      </p:to>
                                    </p:set>
                                    <p:animEffect transition="in" filter="dissolve">
                                      <p:cBhvr>
                                        <p:cTn id="37" dur="500"/>
                                        <p:tgtEl>
                                          <p:spTgt spid="48180"/>
                                        </p:tgtEl>
                                      </p:cBhvr>
                                    </p:animEffect>
                                  </p:childTnLst>
                                  <p:subTnLst>
                                    <p:set>
                                      <p:cBhvr override="childStyle">
                                        <p:cTn dur="1" fill="hold" display="0" masterRel="nextClick" afterEffect="1"/>
                                        <p:tgtEl>
                                          <p:spTgt spid="48180"/>
                                        </p:tgtEl>
                                        <p:attrNameLst>
                                          <p:attrName>style.visibility</p:attrName>
                                        </p:attrNameLst>
                                      </p:cBhvr>
                                      <p:to>
                                        <p:strVal val="hidden"/>
                                      </p:to>
                                    </p:set>
                                  </p:sub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ntr" presetSubtype="8" fill="hold" nodeType="clickEffect">
                                  <p:stCondLst>
                                    <p:cond delay="0"/>
                                  </p:stCondLst>
                                  <p:childTnLst>
                                    <p:set>
                                      <p:cBhvr>
                                        <p:cTn id="41" dur="1" fill="hold">
                                          <p:stCondLst>
                                            <p:cond delay="0"/>
                                          </p:stCondLst>
                                        </p:cTn>
                                        <p:tgtEl>
                                          <p:spTgt spid="48193"/>
                                        </p:tgtEl>
                                        <p:attrNameLst>
                                          <p:attrName>style.visibility</p:attrName>
                                        </p:attrNameLst>
                                      </p:cBhvr>
                                      <p:to>
                                        <p:strVal val="visible"/>
                                      </p:to>
                                    </p:set>
                                    <p:animEffect transition="in" filter="wipe(left)">
                                      <p:cBhvr>
                                        <p:cTn id="42" dur="500"/>
                                        <p:tgtEl>
                                          <p:spTgt spid="48193"/>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48181"/>
                                        </p:tgtEl>
                                        <p:attrNameLst>
                                          <p:attrName>style.visibility</p:attrName>
                                        </p:attrNameLst>
                                      </p:cBhvr>
                                      <p:to>
                                        <p:strVal val="visible"/>
                                      </p:to>
                                    </p:set>
                                    <p:animEffect transition="in" filter="dissolve">
                                      <p:cBhvr>
                                        <p:cTn id="47" dur="500"/>
                                        <p:tgtEl>
                                          <p:spTgt spid="48181"/>
                                        </p:tgtEl>
                                      </p:cBhvr>
                                    </p:animEffect>
                                  </p:childTnLst>
                                  <p:subTnLst>
                                    <p:set>
                                      <p:cBhvr override="childStyle">
                                        <p:cTn dur="1" fill="hold" display="0" masterRel="nextClick" afterEffect="1"/>
                                        <p:tgtEl>
                                          <p:spTgt spid="48181"/>
                                        </p:tgtEl>
                                        <p:attrNameLst>
                                          <p:attrName>style.visibility</p:attrName>
                                        </p:attrNameLst>
                                      </p:cBhvr>
                                      <p:to>
                                        <p:strVal val="hidden"/>
                                      </p:to>
                                    </p:set>
                                  </p:subTnLst>
                                </p:cTn>
                              </p:par>
                            </p:childTnLst>
                          </p:cTn>
                        </p:par>
                      </p:childTnLst>
                    </p:cTn>
                  </p:par>
                  <p:par>
                    <p:cTn id="48" fill="hold" nodeType="clickPar">
                      <p:stCondLst>
                        <p:cond delay="indefinite"/>
                      </p:stCondLst>
                      <p:childTnLst>
                        <p:par>
                          <p:cTn id="49" fill="hold" nodeType="withGroup">
                            <p:stCondLst>
                              <p:cond delay="0"/>
                            </p:stCondLst>
                            <p:childTnLst>
                              <p:par>
                                <p:cTn id="50" presetID="22" presetClass="entr" presetSubtype="8" fill="hold" nodeType="clickEffect">
                                  <p:stCondLst>
                                    <p:cond delay="0"/>
                                  </p:stCondLst>
                                  <p:childTnLst>
                                    <p:set>
                                      <p:cBhvr>
                                        <p:cTn id="51" dur="1" fill="hold">
                                          <p:stCondLst>
                                            <p:cond delay="0"/>
                                          </p:stCondLst>
                                        </p:cTn>
                                        <p:tgtEl>
                                          <p:spTgt spid="48204"/>
                                        </p:tgtEl>
                                        <p:attrNameLst>
                                          <p:attrName>style.visibility</p:attrName>
                                        </p:attrNameLst>
                                      </p:cBhvr>
                                      <p:to>
                                        <p:strVal val="visible"/>
                                      </p:to>
                                    </p:set>
                                    <p:animEffect transition="in" filter="wipe(left)">
                                      <p:cBhvr>
                                        <p:cTn id="52" dur="500"/>
                                        <p:tgtEl>
                                          <p:spTgt spid="48204"/>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9" presetClass="entr" presetSubtype="0" fill="hold" grpId="0" nodeType="clickEffect">
                                  <p:stCondLst>
                                    <p:cond delay="0"/>
                                  </p:stCondLst>
                                  <p:childTnLst>
                                    <p:set>
                                      <p:cBhvr>
                                        <p:cTn id="56" dur="1" fill="hold">
                                          <p:stCondLst>
                                            <p:cond delay="0"/>
                                          </p:stCondLst>
                                        </p:cTn>
                                        <p:tgtEl>
                                          <p:spTgt spid="48182"/>
                                        </p:tgtEl>
                                        <p:attrNameLst>
                                          <p:attrName>style.visibility</p:attrName>
                                        </p:attrNameLst>
                                      </p:cBhvr>
                                      <p:to>
                                        <p:strVal val="visible"/>
                                      </p:to>
                                    </p:set>
                                    <p:animEffect transition="in" filter="dissolve">
                                      <p:cBhvr>
                                        <p:cTn id="57" dur="500"/>
                                        <p:tgtEl>
                                          <p:spTgt spid="48182"/>
                                        </p:tgtEl>
                                      </p:cBhvr>
                                    </p:animEffect>
                                  </p:childTnLst>
                                  <p:subTnLst>
                                    <p:set>
                                      <p:cBhvr override="childStyle">
                                        <p:cTn dur="1" fill="hold" display="0" masterRel="nextClick" afterEffect="1"/>
                                        <p:tgtEl>
                                          <p:spTgt spid="48182"/>
                                        </p:tgtEl>
                                        <p:attrNameLst>
                                          <p:attrName>style.visibility</p:attrName>
                                        </p:attrNameLst>
                                      </p:cBhvr>
                                      <p:to>
                                        <p:strVal val="hidden"/>
                                      </p:to>
                                    </p:set>
                                  </p:subTnLst>
                                </p:cTn>
                              </p:par>
                            </p:childTnLst>
                          </p:cTn>
                        </p:par>
                      </p:childTnLst>
                    </p:cTn>
                  </p:par>
                  <p:par>
                    <p:cTn id="58" fill="hold" nodeType="clickPar">
                      <p:stCondLst>
                        <p:cond delay="indefinite"/>
                      </p:stCondLst>
                      <p:childTnLst>
                        <p:par>
                          <p:cTn id="59" fill="hold" nodeType="withGroup">
                            <p:stCondLst>
                              <p:cond delay="0"/>
                            </p:stCondLst>
                            <p:childTnLst>
                              <p:par>
                                <p:cTn id="60" presetID="1" presetClass="entr" presetSubtype="0" fill="hold" nodeType="clickEffect">
                                  <p:stCondLst>
                                    <p:cond delay="0"/>
                                  </p:stCondLst>
                                  <p:childTnLst>
                                    <p:set>
                                      <p:cBhvr>
                                        <p:cTn id="61" dur="1" fill="hold">
                                          <p:stCondLst>
                                            <p:cond delay="499"/>
                                          </p:stCondLst>
                                        </p:cTn>
                                        <p:tgtEl>
                                          <p:spTgt spid="48183"/>
                                        </p:tgtEl>
                                        <p:attrNameLst>
                                          <p:attrName>style.visibility</p:attrName>
                                        </p:attrNameLst>
                                      </p:cBhvr>
                                      <p:to>
                                        <p:strVal val="visible"/>
                                      </p:to>
                                    </p:set>
                                  </p:childTnLst>
                                </p:cTn>
                              </p:par>
                            </p:childTnLst>
                          </p:cTn>
                        </p:par>
                      </p:childTnLst>
                    </p:cTn>
                  </p:par>
                  <p:par>
                    <p:cTn id="62" fill="hold" nodeType="clickPar">
                      <p:stCondLst>
                        <p:cond delay="indefinite"/>
                      </p:stCondLst>
                      <p:childTnLst>
                        <p:par>
                          <p:cTn id="63" fill="hold" nodeType="withGroup">
                            <p:stCondLst>
                              <p:cond delay="0"/>
                            </p:stCondLst>
                            <p:childTnLst>
                              <p:par>
                                <p:cTn id="64" presetID="9" presetClass="entr" presetSubtype="0" fill="hold" grpId="0" nodeType="clickEffect">
                                  <p:stCondLst>
                                    <p:cond delay="0"/>
                                  </p:stCondLst>
                                  <p:childTnLst>
                                    <p:set>
                                      <p:cBhvr>
                                        <p:cTn id="65" dur="1" fill="hold">
                                          <p:stCondLst>
                                            <p:cond delay="0"/>
                                          </p:stCondLst>
                                        </p:cTn>
                                        <p:tgtEl>
                                          <p:spTgt spid="48192"/>
                                        </p:tgtEl>
                                        <p:attrNameLst>
                                          <p:attrName>style.visibility</p:attrName>
                                        </p:attrNameLst>
                                      </p:cBhvr>
                                      <p:to>
                                        <p:strVal val="visible"/>
                                      </p:to>
                                    </p:set>
                                    <p:animEffect transition="in" filter="dissolve">
                                      <p:cBhvr>
                                        <p:cTn id="66" dur="500"/>
                                        <p:tgtEl>
                                          <p:spTgt spid="48192"/>
                                        </p:tgtEl>
                                      </p:cBhvr>
                                    </p:animEffect>
                                  </p:childTnLst>
                                </p:cTn>
                              </p:par>
                            </p:childTnLst>
                          </p:cTn>
                        </p:par>
                      </p:childTnLst>
                    </p:cTn>
                  </p:par>
                  <p:par>
                    <p:cTn id="67" fill="hold" nodeType="clickPar">
                      <p:stCondLst>
                        <p:cond delay="indefinite"/>
                      </p:stCondLst>
                      <p:childTnLst>
                        <p:par>
                          <p:cTn id="68" fill="hold" nodeType="withGroup">
                            <p:stCondLst>
                              <p:cond delay="0"/>
                            </p:stCondLst>
                            <p:childTnLst>
                              <p:par>
                                <p:cTn id="69" presetID="22" presetClass="entr" presetSubtype="8" fill="hold" nodeType="clickEffect">
                                  <p:stCondLst>
                                    <p:cond delay="0"/>
                                  </p:stCondLst>
                                  <p:childTnLst>
                                    <p:set>
                                      <p:cBhvr>
                                        <p:cTn id="70" dur="1" fill="hold">
                                          <p:stCondLst>
                                            <p:cond delay="0"/>
                                          </p:stCondLst>
                                        </p:cTn>
                                        <p:tgtEl>
                                          <p:spTgt spid="48199"/>
                                        </p:tgtEl>
                                        <p:attrNameLst>
                                          <p:attrName>style.visibility</p:attrName>
                                        </p:attrNameLst>
                                      </p:cBhvr>
                                      <p:to>
                                        <p:strVal val="visible"/>
                                      </p:to>
                                    </p:set>
                                    <p:animEffect transition="in" filter="wipe(left)">
                                      <p:cBhvr>
                                        <p:cTn id="71" dur="500"/>
                                        <p:tgtEl>
                                          <p:spTgt spid="481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65" grpId="0" autoUpdateAnimBg="0"/>
      <p:bldP spid="48166" grpId="0" autoUpdateAnimBg="0"/>
      <p:bldP spid="48167" grpId="0" autoUpdateAnimBg="0"/>
      <p:bldP spid="48168" grpId="0" autoUpdateAnimBg="0"/>
      <p:bldP spid="48180" grpId="0" autoUpdateAnimBg="0"/>
      <p:bldP spid="48181" grpId="0" autoUpdateAnimBg="0"/>
      <p:bldP spid="48182" grpId="0" autoUpdateAnimBg="0"/>
      <p:bldP spid="48192" grpId="0" autoUpdateAnimBg="0"/>
    </p:bldLst>
  </p:timing>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130" name="Rectangle 3"/>
          <p:cNvSpPr>
            <a:spLocks noGrp="1" noChangeArrowheads="1"/>
          </p:cNvSpPr>
          <p:nvPr>
            <p:ph type="body" idx="4294967295"/>
          </p:nvPr>
        </p:nvSpPr>
        <p:spPr>
          <a:xfrm>
            <a:off x="-107950" y="836613"/>
            <a:ext cx="5257800" cy="1368425"/>
          </a:xfrm>
          <a:extLst>
            <a:ext uri="{91240B29-F687-4F45-9708-019B960494DF}">
              <a14:hiddenLine xmlns:a14="http://schemas.microsoft.com/office/drawing/2010/main" w="9525">
                <a:solidFill>
                  <a:schemeClr val="bg1"/>
                </a:solidFill>
                <a:miter lim="800000"/>
                <a:headEnd/>
                <a:tailEnd/>
              </a14:hiddenLine>
            </a:ext>
          </a:extLst>
        </p:spPr>
        <p:txBody>
          <a:bodyPr/>
          <a:lstStyle/>
          <a:p>
            <a:pPr eaLnBrk="1" hangingPunct="1">
              <a:lnSpc>
                <a:spcPct val="90000"/>
              </a:lnSpc>
              <a:buFontTx/>
              <a:buNone/>
            </a:pPr>
            <a:r>
              <a:rPr lang="en-US" altLang="zh-CN" sz="2800" b="1" smtClean="0"/>
              <a:t>           </a:t>
            </a:r>
            <a:r>
              <a:rPr lang="zh-CN" altLang="en-US" sz="2800" b="1" smtClean="0"/>
              <a:t>分析合成氨反应中正、逆反应的反应速率、反应物和生成物随时间的变化情况。</a:t>
            </a:r>
          </a:p>
        </p:txBody>
      </p:sp>
      <p:sp>
        <p:nvSpPr>
          <p:cNvPr id="29727" name="Text Box 31"/>
          <p:cNvSpPr txBox="1">
            <a:spLocks noChangeArrowheads="1"/>
          </p:cNvSpPr>
          <p:nvPr/>
        </p:nvSpPr>
        <p:spPr bwMode="auto">
          <a:xfrm>
            <a:off x="349250" y="3833813"/>
            <a:ext cx="20224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chemeClr val="bg1"/>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r>
              <a:rPr kumimoji="1" lang="zh-CN" altLang="en-US" sz="2400" b="1">
                <a:latin typeface="Times New Roman" panose="02020603050405020304" pitchFamily="18" charset="0"/>
              </a:rPr>
              <a:t>反应开始时：</a:t>
            </a:r>
          </a:p>
        </p:txBody>
      </p:sp>
      <p:sp>
        <p:nvSpPr>
          <p:cNvPr id="29728" name="Text Box 32"/>
          <p:cNvSpPr txBox="1">
            <a:spLocks noChangeArrowheads="1"/>
          </p:cNvSpPr>
          <p:nvPr/>
        </p:nvSpPr>
        <p:spPr bwMode="auto">
          <a:xfrm>
            <a:off x="1979613" y="3686175"/>
            <a:ext cx="6192837"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chemeClr val="bg1"/>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kumimoji="1" lang="zh-CN" altLang="en-US" sz="2800" b="1">
                <a:latin typeface="Times New Roman" panose="02020603050405020304" pitchFamily="18" charset="0"/>
              </a:rPr>
              <a:t>反应物浓度最大，</a:t>
            </a:r>
            <a:r>
              <a:rPr kumimoji="1" lang="en-US" altLang="zh-CN" sz="2800" b="1">
                <a:latin typeface="Times New Roman" panose="02020603050405020304" pitchFamily="18" charset="0"/>
              </a:rPr>
              <a:t>V</a:t>
            </a:r>
            <a:r>
              <a:rPr kumimoji="1" lang="en-US" altLang="zh-CN" sz="2800" b="1" baseline="-25000">
                <a:latin typeface="Times New Roman" panose="02020603050405020304" pitchFamily="18" charset="0"/>
              </a:rPr>
              <a:t>(</a:t>
            </a:r>
            <a:r>
              <a:rPr kumimoji="1" lang="zh-CN" altLang="en-US" sz="2800" b="1" baseline="-25000">
                <a:latin typeface="Times New Roman" panose="02020603050405020304" pitchFamily="18" charset="0"/>
              </a:rPr>
              <a:t>正</a:t>
            </a:r>
            <a:r>
              <a:rPr kumimoji="1" lang="en-US" altLang="zh-CN" sz="2800" b="1" baseline="-25000">
                <a:latin typeface="Times New Roman" panose="02020603050405020304" pitchFamily="18" charset="0"/>
              </a:rPr>
              <a:t>)</a:t>
            </a:r>
            <a:r>
              <a:rPr kumimoji="1" lang="en-US" altLang="zh-CN" sz="2800" b="1">
                <a:latin typeface="Times New Roman" panose="02020603050405020304" pitchFamily="18" charset="0"/>
              </a:rPr>
              <a:t> </a:t>
            </a:r>
            <a:r>
              <a:rPr kumimoji="1" lang="zh-CN" altLang="en-US" sz="2800" b="1">
                <a:latin typeface="Times New Roman" panose="02020603050405020304" pitchFamily="18" charset="0"/>
              </a:rPr>
              <a:t>最大；</a:t>
            </a:r>
          </a:p>
          <a:p>
            <a:pPr eaLnBrk="1" hangingPunct="1">
              <a:spcBef>
                <a:spcPct val="0"/>
              </a:spcBef>
              <a:buFontTx/>
              <a:buNone/>
            </a:pPr>
            <a:r>
              <a:rPr kumimoji="1" lang="zh-CN" altLang="en-US" sz="2800" b="1">
                <a:latin typeface="Times New Roman" panose="02020603050405020304" pitchFamily="18" charset="0"/>
              </a:rPr>
              <a:t>生成物浓度为零，最小，</a:t>
            </a:r>
            <a:r>
              <a:rPr kumimoji="1" lang="en-US" altLang="zh-CN" sz="2800" b="1">
                <a:latin typeface="Times New Roman" panose="02020603050405020304" pitchFamily="18" charset="0"/>
              </a:rPr>
              <a:t>V</a:t>
            </a:r>
            <a:r>
              <a:rPr kumimoji="1" lang="en-US" altLang="zh-CN" sz="2800" b="1" baseline="-25000">
                <a:latin typeface="Times New Roman" panose="02020603050405020304" pitchFamily="18" charset="0"/>
              </a:rPr>
              <a:t>(</a:t>
            </a:r>
            <a:r>
              <a:rPr kumimoji="1" lang="zh-CN" altLang="en-US" sz="2800" b="1" baseline="-25000">
                <a:latin typeface="Times New Roman" panose="02020603050405020304" pitchFamily="18" charset="0"/>
              </a:rPr>
              <a:t>逆</a:t>
            </a:r>
            <a:r>
              <a:rPr kumimoji="1" lang="en-US" altLang="zh-CN" sz="2800" b="1" baseline="-25000">
                <a:latin typeface="Times New Roman" panose="02020603050405020304" pitchFamily="18" charset="0"/>
              </a:rPr>
              <a:t>)</a:t>
            </a:r>
            <a:r>
              <a:rPr kumimoji="1" lang="zh-CN" altLang="en-US" sz="2800" b="1">
                <a:latin typeface="Times New Roman" panose="02020603050405020304" pitchFamily="18" charset="0"/>
              </a:rPr>
              <a:t>为零。</a:t>
            </a:r>
          </a:p>
        </p:txBody>
      </p:sp>
      <p:sp>
        <p:nvSpPr>
          <p:cNvPr id="29729" name="Text Box 33"/>
          <p:cNvSpPr txBox="1">
            <a:spLocks noChangeArrowheads="1"/>
          </p:cNvSpPr>
          <p:nvPr/>
        </p:nvSpPr>
        <p:spPr bwMode="auto">
          <a:xfrm>
            <a:off x="346075" y="4767263"/>
            <a:ext cx="20224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chemeClr val="bg1"/>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r>
              <a:rPr kumimoji="1" lang="zh-CN" altLang="en-US" sz="2400" b="1">
                <a:latin typeface="Times New Roman" panose="02020603050405020304" pitchFamily="18" charset="0"/>
              </a:rPr>
              <a:t>反应进行中：</a:t>
            </a:r>
          </a:p>
        </p:txBody>
      </p:sp>
      <p:sp>
        <p:nvSpPr>
          <p:cNvPr id="29730" name="Text Box 34"/>
          <p:cNvSpPr txBox="1">
            <a:spLocks noChangeArrowheads="1"/>
          </p:cNvSpPr>
          <p:nvPr/>
        </p:nvSpPr>
        <p:spPr bwMode="auto">
          <a:xfrm>
            <a:off x="1979613" y="4622800"/>
            <a:ext cx="7500937"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chemeClr val="bg1"/>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kumimoji="1" lang="zh-CN" altLang="en-US" sz="2400" b="1">
                <a:latin typeface="Times New Roman" panose="02020603050405020304" pitchFamily="18" charset="0"/>
              </a:rPr>
              <a:t>反应物减少，导致</a:t>
            </a:r>
            <a:r>
              <a:rPr kumimoji="1" lang="en-US" altLang="zh-CN" sz="2400" b="1">
                <a:latin typeface="Times New Roman" panose="02020603050405020304" pitchFamily="18" charset="0"/>
              </a:rPr>
              <a:t>V</a:t>
            </a:r>
            <a:r>
              <a:rPr kumimoji="1" lang="en-US" altLang="zh-CN" sz="2400" b="1" baseline="-25000">
                <a:latin typeface="Times New Roman" panose="02020603050405020304" pitchFamily="18" charset="0"/>
              </a:rPr>
              <a:t>(</a:t>
            </a:r>
            <a:r>
              <a:rPr kumimoji="1" lang="zh-CN" altLang="en-US" sz="2400" b="1" baseline="-25000">
                <a:latin typeface="Times New Roman" panose="02020603050405020304" pitchFamily="18" charset="0"/>
              </a:rPr>
              <a:t>正</a:t>
            </a:r>
            <a:r>
              <a:rPr kumimoji="1" lang="en-US" altLang="zh-CN" sz="2400" b="1" baseline="-25000">
                <a:latin typeface="Times New Roman" panose="02020603050405020304" pitchFamily="18" charset="0"/>
              </a:rPr>
              <a:t>)</a:t>
            </a:r>
            <a:r>
              <a:rPr kumimoji="1" lang="en-US" altLang="zh-CN" sz="2400" b="1">
                <a:latin typeface="Times New Roman" panose="02020603050405020304" pitchFamily="18" charset="0"/>
              </a:rPr>
              <a:t> </a:t>
            </a:r>
            <a:r>
              <a:rPr kumimoji="1" lang="zh-CN" altLang="en-US" sz="2400" b="1">
                <a:latin typeface="Times New Roman" panose="02020603050405020304" pitchFamily="18" charset="0"/>
              </a:rPr>
              <a:t>逐渐减小；</a:t>
            </a:r>
          </a:p>
          <a:p>
            <a:pPr eaLnBrk="1" hangingPunct="1">
              <a:spcBef>
                <a:spcPct val="0"/>
              </a:spcBef>
              <a:buFontTx/>
              <a:buNone/>
            </a:pPr>
            <a:r>
              <a:rPr kumimoji="1" lang="zh-CN" altLang="en-US" sz="2400" b="1">
                <a:latin typeface="Times New Roman" panose="02020603050405020304" pitchFamily="18" charset="0"/>
              </a:rPr>
              <a:t>生成物由无到有逐渐增多，导致</a:t>
            </a:r>
            <a:r>
              <a:rPr kumimoji="1" lang="en-US" altLang="zh-CN" sz="2400" b="1">
                <a:latin typeface="Times New Roman" panose="02020603050405020304" pitchFamily="18" charset="0"/>
              </a:rPr>
              <a:t>V</a:t>
            </a:r>
            <a:r>
              <a:rPr kumimoji="1" lang="en-US" altLang="zh-CN" sz="2400" b="1" baseline="-25000">
                <a:latin typeface="Times New Roman" panose="02020603050405020304" pitchFamily="18" charset="0"/>
              </a:rPr>
              <a:t>(</a:t>
            </a:r>
            <a:r>
              <a:rPr kumimoji="1" lang="zh-CN" altLang="en-US" sz="2400" b="1" baseline="-25000">
                <a:latin typeface="Times New Roman" panose="02020603050405020304" pitchFamily="18" charset="0"/>
              </a:rPr>
              <a:t>逆</a:t>
            </a:r>
            <a:r>
              <a:rPr kumimoji="1" lang="en-US" altLang="zh-CN" sz="2400" b="1" baseline="-25000">
                <a:latin typeface="Times New Roman" panose="02020603050405020304" pitchFamily="18" charset="0"/>
              </a:rPr>
              <a:t>) </a:t>
            </a:r>
            <a:r>
              <a:rPr kumimoji="1" lang="zh-CN" altLang="en-US" sz="2400" b="1">
                <a:latin typeface="Times New Roman" panose="02020603050405020304" pitchFamily="18" charset="0"/>
              </a:rPr>
              <a:t>从零逐渐增大。</a:t>
            </a:r>
          </a:p>
        </p:txBody>
      </p:sp>
      <p:sp>
        <p:nvSpPr>
          <p:cNvPr id="29731" name="Text Box 35"/>
          <p:cNvSpPr txBox="1">
            <a:spLocks noChangeArrowheads="1"/>
          </p:cNvSpPr>
          <p:nvPr/>
        </p:nvSpPr>
        <p:spPr bwMode="auto">
          <a:xfrm>
            <a:off x="387350" y="5810250"/>
            <a:ext cx="26352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chemeClr val="bg1"/>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r>
              <a:rPr kumimoji="1" lang="zh-CN" altLang="en-US" sz="2400" b="1">
                <a:latin typeface="Times New Roman" panose="02020603050405020304" pitchFamily="18" charset="0"/>
              </a:rPr>
              <a:t>反应到一定时间：</a:t>
            </a:r>
          </a:p>
        </p:txBody>
      </p:sp>
      <p:sp>
        <p:nvSpPr>
          <p:cNvPr id="29732" name="Text Box 36"/>
          <p:cNvSpPr txBox="1">
            <a:spLocks noChangeArrowheads="1"/>
          </p:cNvSpPr>
          <p:nvPr/>
        </p:nvSpPr>
        <p:spPr bwMode="auto">
          <a:xfrm>
            <a:off x="2735263" y="5654675"/>
            <a:ext cx="6500812"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chemeClr val="bg1"/>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kumimoji="1" lang="en-US" altLang="zh-CN" sz="2400" b="1">
                <a:latin typeface="Times New Roman" panose="02020603050405020304" pitchFamily="18" charset="0"/>
              </a:rPr>
              <a:t>V</a:t>
            </a:r>
            <a:r>
              <a:rPr kumimoji="1" lang="en-US" altLang="zh-CN" sz="2400" b="1" baseline="-25000">
                <a:latin typeface="Times New Roman" panose="02020603050405020304" pitchFamily="18" charset="0"/>
              </a:rPr>
              <a:t>(</a:t>
            </a:r>
            <a:r>
              <a:rPr kumimoji="1" lang="zh-CN" altLang="en-US" sz="2400" b="1" baseline="-25000">
                <a:latin typeface="Times New Roman" panose="02020603050405020304" pitchFamily="18" charset="0"/>
              </a:rPr>
              <a:t>正</a:t>
            </a:r>
            <a:r>
              <a:rPr kumimoji="1" lang="en-US" altLang="zh-CN" sz="2400" b="1" baseline="-25000">
                <a:latin typeface="Times New Roman" panose="02020603050405020304" pitchFamily="18" charset="0"/>
              </a:rPr>
              <a:t>)</a:t>
            </a:r>
            <a:r>
              <a:rPr kumimoji="1" lang="zh-CN" altLang="en-US" sz="2400" b="1">
                <a:latin typeface="Times New Roman" panose="02020603050405020304" pitchFamily="18" charset="0"/>
              </a:rPr>
              <a:t>＝ </a:t>
            </a:r>
            <a:r>
              <a:rPr kumimoji="1" lang="en-US" altLang="zh-CN" sz="2400" b="1">
                <a:latin typeface="Times New Roman" panose="02020603050405020304" pitchFamily="18" charset="0"/>
              </a:rPr>
              <a:t>V</a:t>
            </a:r>
            <a:r>
              <a:rPr kumimoji="1" lang="en-US" altLang="zh-CN" sz="2400" b="1" baseline="-25000">
                <a:latin typeface="Times New Roman" panose="02020603050405020304" pitchFamily="18" charset="0"/>
              </a:rPr>
              <a:t>(</a:t>
            </a:r>
            <a:r>
              <a:rPr kumimoji="1" lang="zh-CN" altLang="en-US" sz="2400" b="1" baseline="-25000">
                <a:latin typeface="Times New Roman" panose="02020603050405020304" pitchFamily="18" charset="0"/>
              </a:rPr>
              <a:t>逆</a:t>
            </a:r>
            <a:r>
              <a:rPr kumimoji="1" lang="en-US" altLang="zh-CN" sz="2400" b="1" baseline="-25000">
                <a:latin typeface="Times New Roman" panose="02020603050405020304" pitchFamily="18" charset="0"/>
              </a:rPr>
              <a:t>)</a:t>
            </a:r>
            <a:r>
              <a:rPr kumimoji="1" lang="zh-CN" altLang="en-US" sz="2400" b="1">
                <a:latin typeface="Times New Roman" panose="02020603050405020304" pitchFamily="18" charset="0"/>
              </a:rPr>
              <a:t>；</a:t>
            </a:r>
          </a:p>
          <a:p>
            <a:pPr eaLnBrk="1" hangingPunct="1">
              <a:spcBef>
                <a:spcPct val="0"/>
              </a:spcBef>
              <a:buFontTx/>
              <a:buNone/>
            </a:pPr>
            <a:r>
              <a:rPr kumimoji="1" lang="zh-CN" altLang="en-US" sz="2400" b="1">
                <a:latin typeface="Times New Roman" panose="02020603050405020304" pitchFamily="18" charset="0"/>
              </a:rPr>
              <a:t>各反应物和生成物的浓度不再发生变化</a:t>
            </a:r>
            <a:endParaRPr kumimoji="1" lang="zh-CN" altLang="en-US" sz="2800" b="1">
              <a:latin typeface="Times New Roman" panose="02020603050405020304" pitchFamily="18" charset="0"/>
            </a:endParaRPr>
          </a:p>
        </p:txBody>
      </p:sp>
      <p:grpSp>
        <p:nvGrpSpPr>
          <p:cNvPr id="48137" name="Group 34"/>
          <p:cNvGrpSpPr>
            <a:grpSpLocks/>
          </p:cNvGrpSpPr>
          <p:nvPr/>
        </p:nvGrpSpPr>
        <p:grpSpPr bwMode="auto">
          <a:xfrm>
            <a:off x="5219700" y="404813"/>
            <a:ext cx="3675063" cy="3286125"/>
            <a:chOff x="3105" y="90"/>
            <a:chExt cx="2385" cy="2225"/>
          </a:xfrm>
        </p:grpSpPr>
        <p:sp>
          <p:nvSpPr>
            <p:cNvPr id="48152" name="Arc 43"/>
            <p:cNvSpPr>
              <a:spLocks/>
            </p:cNvSpPr>
            <p:nvPr/>
          </p:nvSpPr>
          <p:spPr bwMode="auto">
            <a:xfrm rot="-3979519">
              <a:off x="3396" y="1420"/>
              <a:ext cx="887" cy="904"/>
            </a:xfrm>
            <a:custGeom>
              <a:avLst/>
              <a:gdLst>
                <a:gd name="T0" fmla="*/ 0 w 18337"/>
                <a:gd name="T1" fmla="*/ 0 h 21600"/>
                <a:gd name="T2" fmla="*/ 85 w 18337"/>
                <a:gd name="T3" fmla="*/ 10 h 21600"/>
                <a:gd name="T4" fmla="*/ 15 w 18337"/>
                <a:gd name="T5" fmla="*/ 36 h 21600"/>
                <a:gd name="T6" fmla="*/ 0 60000 65536"/>
                <a:gd name="T7" fmla="*/ 0 60000 65536"/>
                <a:gd name="T8" fmla="*/ 0 60000 65536"/>
                <a:gd name="T9" fmla="*/ 0 w 18337"/>
                <a:gd name="T10" fmla="*/ 0 h 21600"/>
                <a:gd name="T11" fmla="*/ 18337 w 18337"/>
                <a:gd name="T12" fmla="*/ 21600 h 21600"/>
              </a:gdLst>
              <a:ahLst/>
              <a:cxnLst>
                <a:cxn ang="T6">
                  <a:pos x="T0" y="T1"/>
                </a:cxn>
                <a:cxn ang="T7">
                  <a:pos x="T2" y="T3"/>
                </a:cxn>
                <a:cxn ang="T8">
                  <a:pos x="T4" y="T5"/>
                </a:cxn>
              </a:cxnLst>
              <a:rect l="T9" t="T10" r="T11" b="T12"/>
              <a:pathLst>
                <a:path w="18337" h="21600" fill="none" extrusionOk="0">
                  <a:moveTo>
                    <a:pt x="0" y="247"/>
                  </a:moveTo>
                  <a:cubicBezTo>
                    <a:pt x="1078" y="82"/>
                    <a:pt x="2167" y="-1"/>
                    <a:pt x="3259" y="0"/>
                  </a:cubicBezTo>
                  <a:cubicBezTo>
                    <a:pt x="8892" y="0"/>
                    <a:pt x="14303" y="2201"/>
                    <a:pt x="18337" y="6133"/>
                  </a:cubicBezTo>
                </a:path>
                <a:path w="18337" h="21600" stroke="0" extrusionOk="0">
                  <a:moveTo>
                    <a:pt x="0" y="247"/>
                  </a:moveTo>
                  <a:cubicBezTo>
                    <a:pt x="1078" y="82"/>
                    <a:pt x="2167" y="-1"/>
                    <a:pt x="3259" y="0"/>
                  </a:cubicBezTo>
                  <a:cubicBezTo>
                    <a:pt x="8892" y="0"/>
                    <a:pt x="14303" y="2201"/>
                    <a:pt x="18337" y="6133"/>
                  </a:cubicBezTo>
                  <a:lnTo>
                    <a:pt x="3259" y="21600"/>
                  </a:lnTo>
                  <a:lnTo>
                    <a:pt x="0" y="247"/>
                  </a:lnTo>
                  <a:close/>
                </a:path>
              </a:pathLst>
            </a:cu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zh-CN" altLang="en-US"/>
            </a:p>
          </p:txBody>
        </p:sp>
        <p:grpSp>
          <p:nvGrpSpPr>
            <p:cNvPr id="48153" name="组合 30"/>
            <p:cNvGrpSpPr>
              <a:grpSpLocks/>
            </p:cNvGrpSpPr>
            <p:nvPr/>
          </p:nvGrpSpPr>
          <p:grpSpPr bwMode="auto">
            <a:xfrm>
              <a:off x="3105" y="90"/>
              <a:ext cx="2385" cy="2115"/>
              <a:chOff x="4143411" y="285752"/>
              <a:chExt cx="4500555" cy="3729502"/>
            </a:xfrm>
          </p:grpSpPr>
          <p:sp>
            <p:nvSpPr>
              <p:cNvPr id="48154" name="Text Box 38"/>
              <p:cNvSpPr txBox="1">
                <a:spLocks noChangeArrowheads="1"/>
              </p:cNvSpPr>
              <p:nvPr/>
            </p:nvSpPr>
            <p:spPr bwMode="auto">
              <a:xfrm>
                <a:off x="4468073" y="1904144"/>
                <a:ext cx="2818922" cy="545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chemeClr val="tx1"/>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endParaRPr kumimoji="1" lang="zh-CN" altLang="zh-CN" sz="2400">
                  <a:latin typeface="Times New Roman" panose="02020603050405020304" pitchFamily="18" charset="0"/>
                </a:endParaRPr>
              </a:p>
            </p:txBody>
          </p:sp>
          <p:sp>
            <p:nvSpPr>
              <p:cNvPr id="48155" name="Arc 42"/>
              <p:cNvSpPr>
                <a:spLocks/>
              </p:cNvSpPr>
              <p:nvPr/>
            </p:nvSpPr>
            <p:spPr bwMode="auto">
              <a:xfrm rot="3979519" flipV="1">
                <a:off x="4742579" y="855954"/>
                <a:ext cx="1564212" cy="1706677"/>
              </a:xfrm>
              <a:custGeom>
                <a:avLst/>
                <a:gdLst>
                  <a:gd name="T0" fmla="*/ 0 w 18337"/>
                  <a:gd name="T1" fmla="*/ 2147483646 h 21600"/>
                  <a:gd name="T2" fmla="*/ 2147483646 w 18337"/>
                  <a:gd name="T3" fmla="*/ 2147483646 h 21600"/>
                  <a:gd name="T4" fmla="*/ 2147483646 w 18337"/>
                  <a:gd name="T5" fmla="*/ 2147483646 h 21600"/>
                  <a:gd name="T6" fmla="*/ 0 60000 65536"/>
                  <a:gd name="T7" fmla="*/ 0 60000 65536"/>
                  <a:gd name="T8" fmla="*/ 0 60000 65536"/>
                  <a:gd name="T9" fmla="*/ 0 w 18337"/>
                  <a:gd name="T10" fmla="*/ 0 h 21600"/>
                  <a:gd name="T11" fmla="*/ 18337 w 18337"/>
                  <a:gd name="T12" fmla="*/ 21600 h 21600"/>
                </a:gdLst>
                <a:ahLst/>
                <a:cxnLst>
                  <a:cxn ang="T6">
                    <a:pos x="T0" y="T1"/>
                  </a:cxn>
                  <a:cxn ang="T7">
                    <a:pos x="T2" y="T3"/>
                  </a:cxn>
                  <a:cxn ang="T8">
                    <a:pos x="T4" y="T5"/>
                  </a:cxn>
                </a:cxnLst>
                <a:rect l="T9" t="T10" r="T11" b="T12"/>
                <a:pathLst>
                  <a:path w="18337" h="21600" fill="none" extrusionOk="0">
                    <a:moveTo>
                      <a:pt x="0" y="247"/>
                    </a:moveTo>
                    <a:cubicBezTo>
                      <a:pt x="1078" y="82"/>
                      <a:pt x="2167" y="-1"/>
                      <a:pt x="3259" y="0"/>
                    </a:cubicBezTo>
                    <a:cubicBezTo>
                      <a:pt x="8892" y="0"/>
                      <a:pt x="14303" y="2201"/>
                      <a:pt x="18337" y="6133"/>
                    </a:cubicBezTo>
                  </a:path>
                  <a:path w="18337" h="21600" stroke="0" extrusionOk="0">
                    <a:moveTo>
                      <a:pt x="0" y="247"/>
                    </a:moveTo>
                    <a:cubicBezTo>
                      <a:pt x="1078" y="82"/>
                      <a:pt x="2167" y="-1"/>
                      <a:pt x="3259" y="0"/>
                    </a:cubicBezTo>
                    <a:cubicBezTo>
                      <a:pt x="8892" y="0"/>
                      <a:pt x="14303" y="2201"/>
                      <a:pt x="18337" y="6133"/>
                    </a:cubicBezTo>
                    <a:lnTo>
                      <a:pt x="3259" y="21600"/>
                    </a:lnTo>
                    <a:lnTo>
                      <a:pt x="0" y="247"/>
                    </a:lnTo>
                    <a:close/>
                  </a:path>
                </a:pathLst>
              </a:cu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rot="10800000"/>
              <a:lstStyle/>
              <a:p>
                <a:endParaRPr lang="zh-CN" altLang="en-US"/>
              </a:p>
            </p:txBody>
          </p:sp>
          <p:sp>
            <p:nvSpPr>
              <p:cNvPr id="48156" name="Line 44"/>
              <p:cNvSpPr>
                <a:spLocks noChangeShapeType="1"/>
              </p:cNvSpPr>
              <p:nvPr/>
            </p:nvSpPr>
            <p:spPr bwMode="auto">
              <a:xfrm flipV="1">
                <a:off x="5514185" y="2561385"/>
                <a:ext cx="1704467" cy="1022"/>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48157" name="Group 45"/>
              <p:cNvGrpSpPr>
                <a:grpSpLocks/>
              </p:cNvGrpSpPr>
              <p:nvPr/>
            </p:nvGrpSpPr>
            <p:grpSpPr bwMode="auto">
              <a:xfrm>
                <a:off x="4427615" y="364744"/>
                <a:ext cx="3741647" cy="3448215"/>
                <a:chOff x="1980" y="1596"/>
                <a:chExt cx="1440" cy="1248"/>
              </a:xfrm>
            </p:grpSpPr>
            <p:sp>
              <p:nvSpPr>
                <p:cNvPr id="48164" name="Line 46"/>
                <p:cNvSpPr>
                  <a:spLocks noChangeShapeType="1"/>
                </p:cNvSpPr>
                <p:nvPr/>
              </p:nvSpPr>
              <p:spPr bwMode="auto">
                <a:xfrm flipV="1">
                  <a:off x="1980" y="1596"/>
                  <a:ext cx="0" cy="1248"/>
                </a:xfrm>
                <a:prstGeom prst="line">
                  <a:avLst/>
                </a:prstGeom>
                <a:noFill/>
                <a:ln w="38100">
                  <a:solidFill>
                    <a:schemeClr val="tx1"/>
                  </a:solidFill>
                  <a:round/>
                  <a:headEnd/>
                  <a:tailEnd type="stealth" w="sm" len="lg"/>
                </a:ln>
                <a:extLst>
                  <a:ext uri="{909E8E84-426E-40DD-AFC4-6F175D3DCCD1}">
                    <a14:hiddenFill xmlns:a14="http://schemas.microsoft.com/office/drawing/2010/main">
                      <a:noFill/>
                    </a14:hiddenFill>
                  </a:ext>
                </a:extLst>
              </p:spPr>
              <p:txBody>
                <a:bodyPr/>
                <a:lstStyle/>
                <a:p>
                  <a:endParaRPr lang="zh-CN" altLang="en-US"/>
                </a:p>
              </p:txBody>
            </p:sp>
            <p:sp>
              <p:nvSpPr>
                <p:cNvPr id="48165" name="Line 47"/>
                <p:cNvSpPr>
                  <a:spLocks noChangeShapeType="1"/>
                </p:cNvSpPr>
                <p:nvPr/>
              </p:nvSpPr>
              <p:spPr bwMode="auto">
                <a:xfrm>
                  <a:off x="1980" y="2844"/>
                  <a:ext cx="1440" cy="0"/>
                </a:xfrm>
                <a:prstGeom prst="line">
                  <a:avLst/>
                </a:prstGeom>
                <a:noFill/>
                <a:ln w="38100">
                  <a:solidFill>
                    <a:schemeClr val="tx1"/>
                  </a:solidFill>
                  <a:round/>
                  <a:headEnd/>
                  <a:tailEnd type="stealth" w="sm" len="lg"/>
                </a:ln>
                <a:extLst>
                  <a:ext uri="{909E8E84-426E-40DD-AFC4-6F175D3DCCD1}">
                    <a14:hiddenFill xmlns:a14="http://schemas.microsoft.com/office/drawing/2010/main">
                      <a:noFill/>
                    </a14:hiddenFill>
                  </a:ext>
                </a:extLst>
              </p:spPr>
              <p:txBody>
                <a:bodyPr/>
                <a:lstStyle/>
                <a:p>
                  <a:endParaRPr lang="zh-CN" altLang="en-US"/>
                </a:p>
              </p:txBody>
            </p:sp>
          </p:grpSp>
          <p:sp>
            <p:nvSpPr>
              <p:cNvPr id="48158" name="Text Box 48"/>
              <p:cNvSpPr txBox="1">
                <a:spLocks noChangeArrowheads="1"/>
              </p:cNvSpPr>
              <p:nvPr/>
            </p:nvSpPr>
            <p:spPr bwMode="auto">
              <a:xfrm>
                <a:off x="8240700" y="3571876"/>
                <a:ext cx="403266" cy="4018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chemeClr val="tx1"/>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a:spcBef>
                    <a:spcPct val="0"/>
                  </a:spcBef>
                  <a:buFontTx/>
                  <a:buNone/>
                </a:pPr>
                <a:r>
                  <a:rPr lang="en-US" altLang="zh-CN" sz="2800">
                    <a:latin typeface="宋体" panose="02010600030101010101" pitchFamily="2" charset="-122"/>
                  </a:rPr>
                  <a:t>t</a:t>
                </a:r>
                <a:endParaRPr lang="en-US" altLang="zh-CN" sz="2800">
                  <a:latin typeface="Times New Roman" panose="02020603050405020304" pitchFamily="18" charset="0"/>
                </a:endParaRPr>
              </a:p>
            </p:txBody>
          </p:sp>
          <p:sp>
            <p:nvSpPr>
              <p:cNvPr id="48159" name="Text Box 49"/>
              <p:cNvSpPr txBox="1">
                <a:spLocks noChangeArrowheads="1"/>
              </p:cNvSpPr>
              <p:nvPr/>
            </p:nvSpPr>
            <p:spPr bwMode="auto">
              <a:xfrm>
                <a:off x="4143411" y="285752"/>
                <a:ext cx="500027" cy="428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chemeClr val="tx1"/>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a:spcBef>
                    <a:spcPct val="0"/>
                  </a:spcBef>
                  <a:buFontTx/>
                  <a:buNone/>
                </a:pPr>
                <a:r>
                  <a:rPr lang="en-US" altLang="zh-CN" sz="2400">
                    <a:latin typeface="宋体" panose="02010600030101010101" pitchFamily="2" charset="-122"/>
                  </a:rPr>
                  <a:t>V</a:t>
                </a:r>
                <a:endParaRPr lang="en-US" altLang="zh-CN" sz="2400">
                  <a:latin typeface="Times New Roman" panose="02020603050405020304" pitchFamily="18" charset="0"/>
                </a:endParaRPr>
              </a:p>
            </p:txBody>
          </p:sp>
          <p:sp>
            <p:nvSpPr>
              <p:cNvPr id="48160" name="Text Box 50"/>
              <p:cNvSpPr txBox="1">
                <a:spLocks noChangeArrowheads="1"/>
              </p:cNvSpPr>
              <p:nvPr/>
            </p:nvSpPr>
            <p:spPr bwMode="auto">
              <a:xfrm>
                <a:off x="4196879" y="3589208"/>
                <a:ext cx="375121" cy="411296"/>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lIns="0" tIns="0" rIns="0" bIns="0"/>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a:spcBef>
                    <a:spcPct val="0"/>
                  </a:spcBef>
                  <a:buFontTx/>
                  <a:buNone/>
                </a:pPr>
                <a:r>
                  <a:rPr lang="en-US" altLang="zh-CN" sz="2400">
                    <a:latin typeface="Times New Roman" panose="02020603050405020304" pitchFamily="18" charset="0"/>
                    <a:ea typeface="汉仪细行楷简" charset="-122"/>
                  </a:rPr>
                  <a:t>0</a:t>
                </a:r>
                <a:endParaRPr lang="en-US" altLang="zh-CN" sz="2400">
                  <a:latin typeface="Times New Roman" panose="02020603050405020304" pitchFamily="18" charset="0"/>
                </a:endParaRPr>
              </a:p>
            </p:txBody>
          </p:sp>
          <p:sp>
            <p:nvSpPr>
              <p:cNvPr id="48161" name="Text Box 51"/>
              <p:cNvSpPr txBox="1">
                <a:spLocks noChangeArrowheads="1"/>
              </p:cNvSpPr>
              <p:nvPr/>
            </p:nvSpPr>
            <p:spPr bwMode="auto">
              <a:xfrm>
                <a:off x="4751486" y="1568299"/>
                <a:ext cx="875446" cy="8347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chemeClr val="tx1"/>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a:spcBef>
                    <a:spcPct val="0"/>
                  </a:spcBef>
                  <a:buFontTx/>
                  <a:buNone/>
                </a:pPr>
                <a:r>
                  <a:rPr lang="en-US" altLang="zh-CN" sz="2000">
                    <a:latin typeface="Lucida Handwriting" panose="03010101010101010101" pitchFamily="66" charset="0"/>
                    <a:ea typeface="楷体_GB2312" pitchFamily="49" charset="-122"/>
                  </a:rPr>
                  <a:t>V</a:t>
                </a:r>
                <a:r>
                  <a:rPr kumimoji="1" lang="en-US" altLang="zh-CN" sz="2400" baseline="-25000">
                    <a:latin typeface="Times New Roman" panose="02020603050405020304" pitchFamily="18" charset="0"/>
                  </a:rPr>
                  <a:t>(</a:t>
                </a:r>
                <a:r>
                  <a:rPr kumimoji="1" lang="zh-CN" altLang="en-US" sz="2400" baseline="-25000">
                    <a:latin typeface="Times New Roman" panose="02020603050405020304" pitchFamily="18" charset="0"/>
                  </a:rPr>
                  <a:t>正</a:t>
                </a:r>
                <a:r>
                  <a:rPr kumimoji="1" lang="en-US" altLang="zh-CN" sz="2400" baseline="-25000">
                    <a:latin typeface="Times New Roman" panose="02020603050405020304" pitchFamily="18" charset="0"/>
                  </a:rPr>
                  <a:t>)</a:t>
                </a:r>
              </a:p>
            </p:txBody>
          </p:sp>
          <p:sp>
            <p:nvSpPr>
              <p:cNvPr id="48162" name="Text Box 52"/>
              <p:cNvSpPr txBox="1">
                <a:spLocks noChangeArrowheads="1"/>
              </p:cNvSpPr>
              <p:nvPr/>
            </p:nvSpPr>
            <p:spPr bwMode="auto">
              <a:xfrm>
                <a:off x="4708376" y="3152945"/>
                <a:ext cx="918555" cy="862309"/>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lIns="0" tIns="0" rIns="0" bIns="0"/>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a:spcBef>
                    <a:spcPct val="0"/>
                  </a:spcBef>
                  <a:buFontTx/>
                  <a:buNone/>
                </a:pPr>
                <a:r>
                  <a:rPr lang="en-US" altLang="zh-CN" sz="2000">
                    <a:latin typeface="Lucida Handwriting" panose="03010101010101010101" pitchFamily="66" charset="0"/>
                    <a:ea typeface="楷体_GB2312" pitchFamily="49" charset="-122"/>
                  </a:rPr>
                  <a:t> V</a:t>
                </a:r>
                <a:r>
                  <a:rPr kumimoji="1" lang="en-US" altLang="zh-CN" sz="2400" baseline="-25000">
                    <a:latin typeface="Times New Roman" panose="02020603050405020304" pitchFamily="18" charset="0"/>
                  </a:rPr>
                  <a:t>(</a:t>
                </a:r>
                <a:r>
                  <a:rPr kumimoji="1" lang="zh-CN" altLang="en-US" sz="2400" baseline="-25000">
                    <a:latin typeface="Times New Roman" panose="02020603050405020304" pitchFamily="18" charset="0"/>
                  </a:rPr>
                  <a:t>逆</a:t>
                </a:r>
                <a:r>
                  <a:rPr kumimoji="1" lang="en-US" altLang="zh-CN" sz="2400" baseline="-25000">
                    <a:latin typeface="Times New Roman" panose="02020603050405020304" pitchFamily="18" charset="0"/>
                  </a:rPr>
                  <a:t>)</a:t>
                </a:r>
              </a:p>
            </p:txBody>
          </p:sp>
          <p:sp>
            <p:nvSpPr>
              <p:cNvPr id="48163" name="Text Box 53"/>
              <p:cNvSpPr txBox="1">
                <a:spLocks noChangeArrowheads="1"/>
              </p:cNvSpPr>
              <p:nvPr/>
            </p:nvSpPr>
            <p:spPr bwMode="auto">
              <a:xfrm>
                <a:off x="5628691" y="2099336"/>
                <a:ext cx="1872153" cy="473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chemeClr val="tx1"/>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a:spcBef>
                    <a:spcPct val="0"/>
                  </a:spcBef>
                  <a:buFontTx/>
                  <a:buNone/>
                </a:pPr>
                <a:r>
                  <a:rPr lang="en-US" altLang="zh-CN" sz="2000">
                    <a:latin typeface="Lucida Handwriting" panose="03010101010101010101" pitchFamily="66" charset="0"/>
                    <a:ea typeface="楷体_GB2312" pitchFamily="49" charset="-122"/>
                  </a:rPr>
                  <a:t>V</a:t>
                </a:r>
                <a:r>
                  <a:rPr kumimoji="1" lang="en-US" altLang="zh-CN" sz="2400" baseline="-25000">
                    <a:latin typeface="Times New Roman" panose="02020603050405020304" pitchFamily="18" charset="0"/>
                  </a:rPr>
                  <a:t>(</a:t>
                </a:r>
                <a:r>
                  <a:rPr kumimoji="1" lang="zh-CN" altLang="en-US" sz="2400" baseline="-25000">
                    <a:latin typeface="Times New Roman" panose="02020603050405020304" pitchFamily="18" charset="0"/>
                  </a:rPr>
                  <a:t>正</a:t>
                </a:r>
                <a:r>
                  <a:rPr kumimoji="1" lang="en-US" altLang="zh-CN" sz="2400" baseline="-25000">
                    <a:latin typeface="Times New Roman" panose="02020603050405020304" pitchFamily="18" charset="0"/>
                  </a:rPr>
                  <a:t>)</a:t>
                </a:r>
                <a:r>
                  <a:rPr lang="en-US" altLang="zh-CN" sz="2000">
                    <a:latin typeface="Times New Roman" panose="02020603050405020304" pitchFamily="18" charset="0"/>
                  </a:rPr>
                  <a:t> =</a:t>
                </a:r>
                <a:r>
                  <a:rPr lang="en-US" altLang="zh-CN" sz="2000">
                    <a:latin typeface="Lucida Handwriting" panose="03010101010101010101" pitchFamily="66" charset="0"/>
                    <a:ea typeface="楷体_GB2312" pitchFamily="49" charset="-122"/>
                  </a:rPr>
                  <a:t>V</a:t>
                </a:r>
                <a:r>
                  <a:rPr kumimoji="1" lang="en-US" altLang="zh-CN" sz="2400" baseline="-25000">
                    <a:latin typeface="Times New Roman" panose="02020603050405020304" pitchFamily="18" charset="0"/>
                  </a:rPr>
                  <a:t>(</a:t>
                </a:r>
                <a:r>
                  <a:rPr kumimoji="1" lang="zh-CN" altLang="en-US" sz="2400" baseline="-25000">
                    <a:latin typeface="Times New Roman" panose="02020603050405020304" pitchFamily="18" charset="0"/>
                  </a:rPr>
                  <a:t>逆</a:t>
                </a:r>
                <a:r>
                  <a:rPr kumimoji="1" lang="en-US" altLang="zh-CN" sz="2400" baseline="-25000">
                    <a:latin typeface="Times New Roman" panose="02020603050405020304" pitchFamily="18" charset="0"/>
                  </a:rPr>
                  <a:t>)</a:t>
                </a:r>
              </a:p>
            </p:txBody>
          </p:sp>
        </p:grpSp>
      </p:grpSp>
      <p:sp>
        <p:nvSpPr>
          <p:cNvPr id="48138" name="Text Box 10"/>
          <p:cNvSpPr txBox="1">
            <a:spLocks noChangeArrowheads="1"/>
          </p:cNvSpPr>
          <p:nvPr/>
        </p:nvSpPr>
        <p:spPr bwMode="auto">
          <a:xfrm>
            <a:off x="533400" y="2438400"/>
            <a:ext cx="49688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bg1"/>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spcBef>
                <a:spcPct val="50000"/>
              </a:spcBef>
              <a:buFontTx/>
              <a:buNone/>
            </a:pPr>
            <a:r>
              <a:rPr kumimoji="1" lang="en-US" altLang="zh-CN" sz="2800">
                <a:latin typeface="宋体" panose="02010600030101010101" pitchFamily="2" charset="-122"/>
                <a:cs typeface="Times New Roman" panose="02020603050405020304" pitchFamily="18" charset="0"/>
              </a:rPr>
              <a:t>  </a:t>
            </a:r>
            <a:r>
              <a:rPr kumimoji="1" lang="en-US" altLang="zh-CN" sz="3600" b="1">
                <a:latin typeface="宋体" panose="02010600030101010101" pitchFamily="2" charset="-122"/>
                <a:cs typeface="Times New Roman" panose="02020603050405020304" pitchFamily="18" charset="0"/>
              </a:rPr>
              <a:t>N</a:t>
            </a:r>
            <a:r>
              <a:rPr kumimoji="1" lang="en-US" altLang="zh-CN" sz="3600" b="1" baseline="-30000">
                <a:latin typeface="宋体" panose="02010600030101010101" pitchFamily="2" charset="-122"/>
                <a:cs typeface="Times New Roman" panose="02020603050405020304" pitchFamily="18" charset="0"/>
              </a:rPr>
              <a:t>2</a:t>
            </a:r>
            <a:r>
              <a:rPr kumimoji="1" lang="en-US" altLang="zh-CN" sz="3600" b="1">
                <a:latin typeface="宋体" panose="02010600030101010101" pitchFamily="2" charset="-122"/>
                <a:cs typeface="Times New Roman" panose="02020603050405020304" pitchFamily="18" charset="0"/>
              </a:rPr>
              <a:t>+3H</a:t>
            </a:r>
            <a:r>
              <a:rPr kumimoji="1" lang="en-US" altLang="zh-CN" sz="3600" b="1" baseline="-30000">
                <a:latin typeface="宋体" panose="02010600030101010101" pitchFamily="2" charset="-122"/>
                <a:cs typeface="Times New Roman" panose="02020603050405020304" pitchFamily="18" charset="0"/>
              </a:rPr>
              <a:t>2</a:t>
            </a:r>
            <a:r>
              <a:rPr kumimoji="1" lang="en-US" altLang="zh-CN" sz="3600" b="1">
                <a:latin typeface="宋体" panose="02010600030101010101" pitchFamily="2" charset="-122"/>
                <a:cs typeface="Times New Roman" panose="02020603050405020304" pitchFamily="18" charset="0"/>
              </a:rPr>
              <a:t>      2NH</a:t>
            </a:r>
            <a:r>
              <a:rPr kumimoji="1" lang="en-US" altLang="zh-CN" sz="3600" b="1" baseline="-30000">
                <a:latin typeface="宋体" panose="02010600030101010101" pitchFamily="2" charset="-122"/>
                <a:cs typeface="Times New Roman" panose="02020603050405020304" pitchFamily="18" charset="0"/>
              </a:rPr>
              <a:t>3</a:t>
            </a:r>
            <a:endParaRPr kumimoji="1" lang="en-US" altLang="zh-CN" sz="3600" b="1">
              <a:latin typeface="Times New Roman" panose="02020603050405020304" pitchFamily="18" charset="0"/>
            </a:endParaRPr>
          </a:p>
        </p:txBody>
      </p:sp>
      <p:sp>
        <p:nvSpPr>
          <p:cNvPr id="48139" name="Line 25"/>
          <p:cNvSpPr>
            <a:spLocks noChangeShapeType="1"/>
          </p:cNvSpPr>
          <p:nvPr/>
        </p:nvSpPr>
        <p:spPr bwMode="auto">
          <a:xfrm>
            <a:off x="6372225" y="2347913"/>
            <a:ext cx="0" cy="1081087"/>
          </a:xfrm>
          <a:prstGeom prst="line">
            <a:avLst/>
          </a:prstGeom>
          <a:noFill/>
          <a:ln w="38100">
            <a:solidFill>
              <a:schemeClr val="bg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48140" name="Text Box 26"/>
          <p:cNvSpPr txBox="1">
            <a:spLocks noChangeArrowheads="1"/>
          </p:cNvSpPr>
          <p:nvPr/>
        </p:nvSpPr>
        <p:spPr bwMode="auto">
          <a:xfrm>
            <a:off x="6227763" y="3284538"/>
            <a:ext cx="5032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400">
                <a:latin typeface="Times New Roman" panose="02020603050405020304" pitchFamily="18" charset="0"/>
              </a:rPr>
              <a:t>t</a:t>
            </a:r>
            <a:r>
              <a:rPr kumimoji="1" lang="en-US" altLang="zh-CN" sz="2400" baseline="-25000">
                <a:latin typeface="Times New Roman" panose="02020603050405020304" pitchFamily="18" charset="0"/>
              </a:rPr>
              <a:t>1</a:t>
            </a:r>
          </a:p>
        </p:txBody>
      </p:sp>
      <p:grpSp>
        <p:nvGrpSpPr>
          <p:cNvPr id="48141" name="Group 27"/>
          <p:cNvGrpSpPr>
            <a:grpSpLocks noChangeAspect="1"/>
          </p:cNvGrpSpPr>
          <p:nvPr/>
        </p:nvGrpSpPr>
        <p:grpSpPr bwMode="auto">
          <a:xfrm>
            <a:off x="2339975" y="2492375"/>
            <a:ext cx="1290638" cy="762000"/>
            <a:chOff x="2362" y="2598"/>
            <a:chExt cx="1676" cy="923"/>
          </a:xfrm>
        </p:grpSpPr>
        <p:sp>
          <p:nvSpPr>
            <p:cNvPr id="48142" name="AutoShape 28"/>
            <p:cNvSpPr>
              <a:spLocks noChangeAspect="1" noChangeArrowheads="1"/>
            </p:cNvSpPr>
            <p:nvPr/>
          </p:nvSpPr>
          <p:spPr bwMode="auto">
            <a:xfrm>
              <a:off x="2362" y="2598"/>
              <a:ext cx="1676" cy="92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48143" name="Text Box 29"/>
            <p:cNvSpPr txBox="1">
              <a:spLocks noChangeArrowheads="1"/>
            </p:cNvSpPr>
            <p:nvPr/>
          </p:nvSpPr>
          <p:spPr bwMode="auto">
            <a:xfrm>
              <a:off x="2416" y="2598"/>
              <a:ext cx="1381" cy="461"/>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8B17"/>
                  </a:solidFill>
                </a14:hiddenFill>
              </a:ext>
              <a:ext uri="{AF507438-7753-43E0-B8FC-AC1667EBCBE1}">
                <a14:hiddenEffects xmlns:a14="http://schemas.microsoft.com/office/drawing/2010/main">
                  <a:effectLst>
                    <a:outerShdw dist="35921" dir="2700000" algn="ctr" rotWithShape="0">
                      <a:srgbClr val="AF273E"/>
                    </a:outerShdw>
                  </a:effectLst>
                </a14:hiddenEffects>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latin typeface="宋体" panose="02010600030101010101" pitchFamily="2" charset="-122"/>
                </a:rPr>
                <a:t>高温高压</a:t>
              </a:r>
              <a:endParaRPr lang="zh-CN" altLang="en-US" sz="3200" b="1"/>
            </a:p>
          </p:txBody>
        </p:sp>
        <p:grpSp>
          <p:nvGrpSpPr>
            <p:cNvPr id="48144" name="Group 30"/>
            <p:cNvGrpSpPr>
              <a:grpSpLocks/>
            </p:cNvGrpSpPr>
            <p:nvPr/>
          </p:nvGrpSpPr>
          <p:grpSpPr bwMode="auto">
            <a:xfrm>
              <a:off x="2362" y="2927"/>
              <a:ext cx="1576" cy="298"/>
              <a:chOff x="521" y="612"/>
              <a:chExt cx="509" cy="148"/>
            </a:xfrm>
          </p:grpSpPr>
          <p:grpSp>
            <p:nvGrpSpPr>
              <p:cNvPr id="48146" name="Group 31"/>
              <p:cNvGrpSpPr>
                <a:grpSpLocks/>
              </p:cNvGrpSpPr>
              <p:nvPr/>
            </p:nvGrpSpPr>
            <p:grpSpPr bwMode="auto">
              <a:xfrm>
                <a:off x="521" y="612"/>
                <a:ext cx="509" cy="51"/>
                <a:chOff x="521" y="612"/>
                <a:chExt cx="509" cy="51"/>
              </a:xfrm>
            </p:grpSpPr>
            <p:sp>
              <p:nvSpPr>
                <p:cNvPr id="48150" name="Line 32"/>
                <p:cNvSpPr>
                  <a:spLocks noChangeShapeType="1"/>
                </p:cNvSpPr>
                <p:nvPr/>
              </p:nvSpPr>
              <p:spPr bwMode="auto">
                <a:xfrm>
                  <a:off x="521" y="663"/>
                  <a:ext cx="50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AF273E"/>
                        </a:outerShdw>
                      </a:effectLst>
                    </a14:hiddenEffects>
                  </a:ext>
                </a:extLst>
              </p:spPr>
              <p:txBody>
                <a:bodyPr/>
                <a:lstStyle/>
                <a:p>
                  <a:endParaRPr lang="zh-CN" altLang="en-US"/>
                </a:p>
              </p:txBody>
            </p:sp>
            <p:sp>
              <p:nvSpPr>
                <p:cNvPr id="48151" name="Freeform 33"/>
                <p:cNvSpPr>
                  <a:spLocks/>
                </p:cNvSpPr>
                <p:nvPr/>
              </p:nvSpPr>
              <p:spPr bwMode="auto">
                <a:xfrm>
                  <a:off x="949" y="612"/>
                  <a:ext cx="81" cy="46"/>
                </a:xfrm>
                <a:custGeom>
                  <a:avLst/>
                  <a:gdLst>
                    <a:gd name="T0" fmla="*/ 0 w 45"/>
                    <a:gd name="T1" fmla="*/ 0 h 46"/>
                    <a:gd name="T2" fmla="*/ 81 w 45"/>
                    <a:gd name="T3" fmla="*/ 46 h 46"/>
                    <a:gd name="T4" fmla="*/ 0 60000 65536"/>
                    <a:gd name="T5" fmla="*/ 0 60000 65536"/>
                  </a:gdLst>
                  <a:ahLst/>
                  <a:cxnLst>
                    <a:cxn ang="T4">
                      <a:pos x="T0" y="T1"/>
                    </a:cxn>
                    <a:cxn ang="T5">
                      <a:pos x="T2" y="T3"/>
                    </a:cxn>
                  </a:cxnLst>
                  <a:rect l="0" t="0" r="r" b="b"/>
                  <a:pathLst>
                    <a:path w="45" h="46">
                      <a:moveTo>
                        <a:pt x="0" y="0"/>
                      </a:moveTo>
                      <a:cubicBezTo>
                        <a:pt x="19" y="19"/>
                        <a:pt x="38" y="38"/>
                        <a:pt x="45" y="46"/>
                      </a:cubicBezTo>
                    </a:path>
                  </a:pathLst>
                </a:custGeom>
                <a:noFill/>
                <a:ln w="28575" cmpd="sng">
                  <a:solidFill>
                    <a:schemeClr val="tx1"/>
                  </a:solidFill>
                  <a:round/>
                  <a:headEnd/>
                  <a:tailEnd/>
                </a:ln>
                <a:effectLst/>
                <a:extLst>
                  <a:ext uri="{909E8E84-426E-40DD-AFC4-6F175D3DCCD1}">
                    <a14:hiddenFill xmlns:a14="http://schemas.microsoft.com/office/drawing/2010/main">
                      <a:solidFill>
                        <a:srgbClr val="FF8B17"/>
                      </a:solidFill>
                    </a14:hiddenFill>
                  </a:ext>
                  <a:ext uri="{AF507438-7753-43E0-B8FC-AC1667EBCBE1}">
                    <a14:hiddenEffects xmlns:a14="http://schemas.microsoft.com/office/drawing/2010/main">
                      <a:effectLst>
                        <a:outerShdw dist="35921" dir="2700000" algn="ctr" rotWithShape="0">
                          <a:srgbClr val="AF273E"/>
                        </a:outerShdw>
                      </a:effectLst>
                    </a14:hiddenEffects>
                  </a:ext>
                </a:extLst>
              </p:spPr>
              <p:txBody>
                <a:bodyPr/>
                <a:lstStyle/>
                <a:p>
                  <a:endParaRPr lang="zh-CN" altLang="en-US"/>
                </a:p>
              </p:txBody>
            </p:sp>
          </p:grpSp>
          <p:grpSp>
            <p:nvGrpSpPr>
              <p:cNvPr id="48147" name="Group 34"/>
              <p:cNvGrpSpPr>
                <a:grpSpLocks/>
              </p:cNvGrpSpPr>
              <p:nvPr/>
            </p:nvGrpSpPr>
            <p:grpSpPr bwMode="auto">
              <a:xfrm rot="10800000">
                <a:off x="521" y="709"/>
                <a:ext cx="509" cy="51"/>
                <a:chOff x="521" y="612"/>
                <a:chExt cx="509" cy="51"/>
              </a:xfrm>
            </p:grpSpPr>
            <p:sp>
              <p:nvSpPr>
                <p:cNvPr id="48148" name="Line 35"/>
                <p:cNvSpPr>
                  <a:spLocks noChangeShapeType="1"/>
                </p:cNvSpPr>
                <p:nvPr/>
              </p:nvSpPr>
              <p:spPr bwMode="auto">
                <a:xfrm>
                  <a:off x="521" y="663"/>
                  <a:ext cx="50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AF273E"/>
                        </a:outerShdw>
                      </a:effectLst>
                    </a14:hiddenEffects>
                  </a:ext>
                </a:extLst>
              </p:spPr>
              <p:txBody>
                <a:bodyPr/>
                <a:lstStyle/>
                <a:p>
                  <a:endParaRPr lang="zh-CN" altLang="en-US"/>
                </a:p>
              </p:txBody>
            </p:sp>
            <p:sp>
              <p:nvSpPr>
                <p:cNvPr id="48149" name="Freeform 36"/>
                <p:cNvSpPr>
                  <a:spLocks/>
                </p:cNvSpPr>
                <p:nvPr/>
              </p:nvSpPr>
              <p:spPr bwMode="auto">
                <a:xfrm>
                  <a:off x="949" y="612"/>
                  <a:ext cx="81" cy="46"/>
                </a:xfrm>
                <a:custGeom>
                  <a:avLst/>
                  <a:gdLst>
                    <a:gd name="T0" fmla="*/ 0 w 45"/>
                    <a:gd name="T1" fmla="*/ 0 h 46"/>
                    <a:gd name="T2" fmla="*/ 81 w 45"/>
                    <a:gd name="T3" fmla="*/ 46 h 46"/>
                    <a:gd name="T4" fmla="*/ 0 60000 65536"/>
                    <a:gd name="T5" fmla="*/ 0 60000 65536"/>
                  </a:gdLst>
                  <a:ahLst/>
                  <a:cxnLst>
                    <a:cxn ang="T4">
                      <a:pos x="T0" y="T1"/>
                    </a:cxn>
                    <a:cxn ang="T5">
                      <a:pos x="T2" y="T3"/>
                    </a:cxn>
                  </a:cxnLst>
                  <a:rect l="0" t="0" r="r" b="b"/>
                  <a:pathLst>
                    <a:path w="45" h="46">
                      <a:moveTo>
                        <a:pt x="0" y="0"/>
                      </a:moveTo>
                      <a:cubicBezTo>
                        <a:pt x="19" y="19"/>
                        <a:pt x="38" y="38"/>
                        <a:pt x="45" y="46"/>
                      </a:cubicBezTo>
                    </a:path>
                  </a:pathLst>
                </a:custGeom>
                <a:noFill/>
                <a:ln w="28575" cmpd="sng">
                  <a:solidFill>
                    <a:schemeClr val="tx1"/>
                  </a:solidFill>
                  <a:round/>
                  <a:headEnd/>
                  <a:tailEnd/>
                </a:ln>
                <a:effectLst/>
                <a:extLst>
                  <a:ext uri="{909E8E84-426E-40DD-AFC4-6F175D3DCCD1}">
                    <a14:hiddenFill xmlns:a14="http://schemas.microsoft.com/office/drawing/2010/main">
                      <a:solidFill>
                        <a:srgbClr val="FF8B17"/>
                      </a:solidFill>
                    </a14:hiddenFill>
                  </a:ext>
                  <a:ext uri="{AF507438-7753-43E0-B8FC-AC1667EBCBE1}">
                    <a14:hiddenEffects xmlns:a14="http://schemas.microsoft.com/office/drawing/2010/main">
                      <a:effectLst>
                        <a:outerShdw dist="35921" dir="2700000" algn="ctr" rotWithShape="0">
                          <a:srgbClr val="AF273E"/>
                        </a:outerShdw>
                      </a:effectLst>
                    </a14:hiddenEffects>
                  </a:ext>
                </a:extLst>
              </p:spPr>
              <p:txBody>
                <a:bodyPr/>
                <a:lstStyle/>
                <a:p>
                  <a:endParaRPr lang="zh-CN" altLang="en-US"/>
                </a:p>
              </p:txBody>
            </p:sp>
          </p:grpSp>
        </p:grpSp>
        <p:sp>
          <p:nvSpPr>
            <p:cNvPr id="48145" name="Text Box 37"/>
            <p:cNvSpPr txBox="1">
              <a:spLocks noChangeArrowheads="1"/>
            </p:cNvSpPr>
            <p:nvPr/>
          </p:nvSpPr>
          <p:spPr bwMode="auto">
            <a:xfrm>
              <a:off x="2658" y="3060"/>
              <a:ext cx="1380" cy="461"/>
            </a:xfrm>
            <a:prstGeom prst="rect">
              <a:avLst/>
            </a:prstGeom>
            <a:noFill/>
            <a:ln>
              <a:noFill/>
            </a:ln>
            <a:effectLst/>
            <a:extLst>
              <a:ext uri="{909E8E84-426E-40DD-AFC4-6F175D3DCCD1}">
                <a14:hiddenFill xmlns:a14="http://schemas.microsoft.com/office/drawing/2010/main">
                  <a:solidFill>
                    <a:srgbClr val="FF8B17"/>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AF273E"/>
                    </a:outerShdw>
                  </a:effectLst>
                </a14:hiddenEffects>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just" eaLnBrk="1" hangingPunct="1"/>
              <a:r>
                <a:rPr lang="zh-CN" altLang="en-US" sz="1600">
                  <a:latin typeface="宋体" panose="02010600030101010101" pitchFamily="2" charset="-122"/>
                </a:rPr>
                <a:t>催化剂</a:t>
              </a:r>
              <a:endParaRPr lang="zh-CN" altLang="en-US" sz="3200" b="1"/>
            </a:p>
          </p:txBody>
        </p:sp>
      </p:grpSp>
    </p:spTree>
  </p:cSld>
  <p:clrMapOvr>
    <a:masterClrMapping/>
  </p:clrMapOvr>
  <p:transition>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972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972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6" presetClass="entr" presetSubtype="26" fill="hold" grpId="0" nodeType="clickEffect">
                                  <p:stCondLst>
                                    <p:cond delay="0"/>
                                  </p:stCondLst>
                                  <p:childTnLst>
                                    <p:set>
                                      <p:cBhvr>
                                        <p:cTn id="14" dur="1" fill="hold">
                                          <p:stCondLst>
                                            <p:cond delay="0"/>
                                          </p:stCondLst>
                                        </p:cTn>
                                        <p:tgtEl>
                                          <p:spTgt spid="29729"/>
                                        </p:tgtEl>
                                        <p:attrNameLst>
                                          <p:attrName>style.visibility</p:attrName>
                                        </p:attrNameLst>
                                      </p:cBhvr>
                                      <p:to>
                                        <p:strVal val="visible"/>
                                      </p:to>
                                    </p:set>
                                    <p:animEffect transition="in" filter="barn(inHorizontal)">
                                      <p:cBhvr>
                                        <p:cTn id="15" dur="500"/>
                                        <p:tgtEl>
                                          <p:spTgt spid="29729"/>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6" presetClass="entr" presetSubtype="26" fill="hold" grpId="0" nodeType="clickEffect">
                                  <p:stCondLst>
                                    <p:cond delay="0"/>
                                  </p:stCondLst>
                                  <p:childTnLst>
                                    <p:set>
                                      <p:cBhvr>
                                        <p:cTn id="19" dur="1" fill="hold">
                                          <p:stCondLst>
                                            <p:cond delay="0"/>
                                          </p:stCondLst>
                                        </p:cTn>
                                        <p:tgtEl>
                                          <p:spTgt spid="29730"/>
                                        </p:tgtEl>
                                        <p:attrNameLst>
                                          <p:attrName>style.visibility</p:attrName>
                                        </p:attrNameLst>
                                      </p:cBhvr>
                                      <p:to>
                                        <p:strVal val="visible"/>
                                      </p:to>
                                    </p:set>
                                    <p:animEffect transition="in" filter="barn(inHorizontal)">
                                      <p:cBhvr>
                                        <p:cTn id="20" dur="500"/>
                                        <p:tgtEl>
                                          <p:spTgt spid="29730"/>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6" presetClass="entr" presetSubtype="26" fill="hold" grpId="0" nodeType="clickEffect">
                                  <p:stCondLst>
                                    <p:cond delay="0"/>
                                  </p:stCondLst>
                                  <p:childTnLst>
                                    <p:set>
                                      <p:cBhvr>
                                        <p:cTn id="24" dur="1" fill="hold">
                                          <p:stCondLst>
                                            <p:cond delay="0"/>
                                          </p:stCondLst>
                                        </p:cTn>
                                        <p:tgtEl>
                                          <p:spTgt spid="29731"/>
                                        </p:tgtEl>
                                        <p:attrNameLst>
                                          <p:attrName>style.visibility</p:attrName>
                                        </p:attrNameLst>
                                      </p:cBhvr>
                                      <p:to>
                                        <p:strVal val="visible"/>
                                      </p:to>
                                    </p:set>
                                    <p:animEffect transition="in" filter="barn(inHorizontal)">
                                      <p:cBhvr>
                                        <p:cTn id="25" dur="500"/>
                                        <p:tgtEl>
                                          <p:spTgt spid="29731"/>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6" presetClass="entr" presetSubtype="26" fill="hold" grpId="0" nodeType="clickEffect">
                                  <p:stCondLst>
                                    <p:cond delay="0"/>
                                  </p:stCondLst>
                                  <p:childTnLst>
                                    <p:set>
                                      <p:cBhvr>
                                        <p:cTn id="29" dur="1" fill="hold">
                                          <p:stCondLst>
                                            <p:cond delay="0"/>
                                          </p:stCondLst>
                                        </p:cTn>
                                        <p:tgtEl>
                                          <p:spTgt spid="29732"/>
                                        </p:tgtEl>
                                        <p:attrNameLst>
                                          <p:attrName>style.visibility</p:attrName>
                                        </p:attrNameLst>
                                      </p:cBhvr>
                                      <p:to>
                                        <p:strVal val="visible"/>
                                      </p:to>
                                    </p:set>
                                    <p:animEffect transition="in" filter="barn(inHorizontal)">
                                      <p:cBhvr>
                                        <p:cTn id="30" dur="500"/>
                                        <p:tgtEl>
                                          <p:spTgt spid="297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27" grpId="0" autoUpdateAnimBg="0"/>
      <p:bldP spid="29728" grpId="0" autoUpdateAnimBg="0"/>
      <p:bldP spid="29729" grpId="0" autoUpdateAnimBg="0"/>
      <p:bldP spid="29730" grpId="0" autoUpdateAnimBg="0"/>
      <p:bldP spid="29731" grpId="0" autoUpdateAnimBg="0"/>
      <p:bldP spid="29732" grpId="0"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ext Box 2"/>
          <p:cNvSpPr txBox="1">
            <a:spLocks noChangeArrowheads="1"/>
          </p:cNvSpPr>
          <p:nvPr/>
        </p:nvSpPr>
        <p:spPr bwMode="auto">
          <a:xfrm>
            <a:off x="152400" y="381000"/>
            <a:ext cx="59436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3200" b="1">
                <a:latin typeface="Times New Roman" panose="02020603050405020304" pitchFamily="18" charset="0"/>
                <a:ea typeface="楷体_GB2312" pitchFamily="49" charset="-122"/>
              </a:rPr>
              <a:t>（</a:t>
            </a:r>
            <a:r>
              <a:rPr lang="en-US" altLang="zh-CN" sz="3200" b="1">
                <a:latin typeface="Times New Roman" panose="02020603050405020304" pitchFamily="18" charset="0"/>
                <a:ea typeface="楷体_GB2312" pitchFamily="49" charset="-122"/>
              </a:rPr>
              <a:t>2</a:t>
            </a:r>
            <a:r>
              <a:rPr lang="zh-CN" altLang="en-US" sz="3200" b="1">
                <a:latin typeface="Times New Roman" panose="02020603050405020304" pitchFamily="18" charset="0"/>
                <a:ea typeface="楷体_GB2312" pitchFamily="49" charset="-122"/>
              </a:rPr>
              <a:t>）化学平衡状态的概念：</a:t>
            </a:r>
          </a:p>
        </p:txBody>
      </p:sp>
      <p:sp>
        <p:nvSpPr>
          <p:cNvPr id="50179" name="Text Box 3"/>
          <p:cNvSpPr txBox="1">
            <a:spLocks noChangeArrowheads="1"/>
          </p:cNvSpPr>
          <p:nvPr/>
        </p:nvSpPr>
        <p:spPr bwMode="auto">
          <a:xfrm>
            <a:off x="533400" y="1171575"/>
            <a:ext cx="8153400" cy="2181225"/>
          </a:xfrm>
          <a:prstGeom prst="rect">
            <a:avLst/>
          </a:prstGeom>
          <a:noFill/>
          <a:ln w="38100" cmpd="dbl">
            <a:solidFill>
              <a:srgbClr val="FF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spcBef>
                <a:spcPct val="50000"/>
              </a:spcBef>
            </a:pPr>
            <a:r>
              <a:rPr lang="en-US" altLang="zh-CN" sz="2800" b="1">
                <a:latin typeface="黑体" panose="02010609060101010101" pitchFamily="49" charset="-122"/>
                <a:ea typeface="黑体" panose="02010609060101010101" pitchFamily="49" charset="-122"/>
              </a:rPr>
              <a:t>    </a:t>
            </a:r>
            <a:r>
              <a:rPr lang="zh-CN" altLang="en-US" sz="2800" b="1">
                <a:latin typeface="黑体" panose="02010609060101010101" pitchFamily="49" charset="-122"/>
                <a:ea typeface="黑体" panose="02010609060101010101" pitchFamily="49" charset="-122"/>
              </a:rPr>
              <a:t>化学平衡状态是指一个可逆反应进行到一定程度时，正反应速率和逆反应速率达到相等，反应物与生成物的浓度不再改变，达到一种表面静止的状态，我们称为</a:t>
            </a:r>
            <a:r>
              <a:rPr lang="zh-CN" altLang="en-US" sz="2800" b="1">
                <a:ea typeface="黑体" panose="02010609060101010101" pitchFamily="49" charset="-122"/>
              </a:rPr>
              <a:t>“</a:t>
            </a:r>
            <a:r>
              <a:rPr lang="zh-CN" altLang="en-US" sz="2800" b="1">
                <a:latin typeface="黑体" panose="02010609060101010101" pitchFamily="49" charset="-122"/>
                <a:ea typeface="黑体" panose="02010609060101010101" pitchFamily="49" charset="-122"/>
              </a:rPr>
              <a:t>化学平衡状态</a:t>
            </a:r>
            <a:r>
              <a:rPr lang="zh-CN" altLang="en-US" sz="2800" b="1">
                <a:ea typeface="黑体" panose="02010609060101010101" pitchFamily="49" charset="-122"/>
              </a:rPr>
              <a:t>”</a:t>
            </a:r>
            <a:r>
              <a:rPr lang="zh-CN" altLang="en-US" sz="2800" b="1">
                <a:latin typeface="黑体" panose="02010609060101010101" pitchFamily="49" charset="-122"/>
                <a:ea typeface="黑体" panose="02010609060101010101" pitchFamily="49" charset="-122"/>
              </a:rPr>
              <a:t> ，简称化学平衡。</a:t>
            </a:r>
          </a:p>
        </p:txBody>
      </p:sp>
      <p:sp>
        <p:nvSpPr>
          <p:cNvPr id="50180" name="Text Box 4"/>
          <p:cNvSpPr txBox="1">
            <a:spLocks noChangeArrowheads="1"/>
          </p:cNvSpPr>
          <p:nvPr/>
        </p:nvSpPr>
        <p:spPr bwMode="auto">
          <a:xfrm>
            <a:off x="457200" y="3581400"/>
            <a:ext cx="59436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sz="3200" b="1">
                <a:latin typeface="Times New Roman" panose="02020603050405020304" pitchFamily="18" charset="0"/>
                <a:ea typeface="楷体_GB2312" pitchFamily="49" charset="-122"/>
              </a:rPr>
              <a:t>3</a:t>
            </a:r>
            <a:r>
              <a:rPr lang="zh-CN" altLang="en-US" sz="3200" b="1">
                <a:latin typeface="Times New Roman" panose="02020603050405020304" pitchFamily="18" charset="0"/>
                <a:ea typeface="楷体_GB2312" pitchFamily="49" charset="-122"/>
              </a:rPr>
              <a:t>、化学反应的限度：</a:t>
            </a:r>
          </a:p>
        </p:txBody>
      </p:sp>
      <p:sp>
        <p:nvSpPr>
          <p:cNvPr id="50181" name="Rectangle 5"/>
          <p:cNvSpPr>
            <a:spLocks noChangeArrowheads="1"/>
          </p:cNvSpPr>
          <p:nvPr/>
        </p:nvSpPr>
        <p:spPr bwMode="auto">
          <a:xfrm>
            <a:off x="501650" y="4259263"/>
            <a:ext cx="8261350" cy="1971675"/>
          </a:xfrm>
          <a:prstGeom prst="rect">
            <a:avLst/>
          </a:prstGeom>
          <a:noFill/>
          <a:ln w="57150" cmpd="thinThick">
            <a:solidFill>
              <a:srgbClr val="FF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30000"/>
              </a:lnSpc>
            </a:pPr>
            <a:r>
              <a:rPr lang="en-US" altLang="zh-CN" sz="2800">
                <a:ea typeface="黑体" panose="02010609060101010101" pitchFamily="49" charset="-122"/>
              </a:rPr>
              <a:t>        </a:t>
            </a:r>
            <a:r>
              <a:rPr lang="zh-CN" altLang="en-US" sz="2800">
                <a:ea typeface="黑体" panose="02010609060101010101" pitchFamily="49" charset="-122"/>
              </a:rPr>
              <a:t>化学平衡状态是可逆反应达到的</a:t>
            </a:r>
            <a:r>
              <a:rPr lang="zh-CN" altLang="en-US" sz="3200" b="1"/>
              <a:t>一种特殊状态</a:t>
            </a:r>
            <a:r>
              <a:rPr lang="zh-CN" altLang="en-US" sz="2800" b="1"/>
              <a:t>，是</a:t>
            </a:r>
            <a:r>
              <a:rPr lang="zh-CN" altLang="en-US" sz="2800">
                <a:ea typeface="黑体" panose="02010609060101010101" pitchFamily="49" charset="-122"/>
              </a:rPr>
              <a:t>在给定条件下化学反应所能达到或完成的最大程度，即该反应进行的限度。</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0179"/>
                                        </p:tgtEl>
                                        <p:attrNameLst>
                                          <p:attrName>style.visibility</p:attrName>
                                        </p:attrNameLst>
                                      </p:cBhvr>
                                      <p:to>
                                        <p:strVal val="visible"/>
                                      </p:to>
                                    </p:set>
                                    <p:animEffect transition="in" filter="checkerboard(across)">
                                      <p:cBhvr>
                                        <p:cTn id="7" dur="500"/>
                                        <p:tgtEl>
                                          <p:spTgt spid="5017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0180"/>
                                        </p:tgtEl>
                                        <p:attrNameLst>
                                          <p:attrName>style.visibility</p:attrName>
                                        </p:attrNameLst>
                                      </p:cBhvr>
                                      <p:to>
                                        <p:strVal val="visible"/>
                                      </p:to>
                                    </p:set>
                                    <p:animEffect transition="in" filter="checkerboard(across)">
                                      <p:cBhvr>
                                        <p:cTn id="12" dur="500"/>
                                        <p:tgtEl>
                                          <p:spTgt spid="5018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50181"/>
                                        </p:tgtEl>
                                        <p:attrNameLst>
                                          <p:attrName>style.visibility</p:attrName>
                                        </p:attrNameLst>
                                      </p:cBhvr>
                                      <p:to>
                                        <p:strVal val="visible"/>
                                      </p:to>
                                    </p:set>
                                    <p:animEffect transition="in" filter="checkerboard(across)">
                                      <p:cBhvr>
                                        <p:cTn id="17" dur="500"/>
                                        <p:tgtEl>
                                          <p:spTgt spid="501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9" grpId="0" animBg="1"/>
      <p:bldP spid="50180" grpId="0"/>
      <p:bldP spid="50181"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ext Box 2"/>
          <p:cNvSpPr txBox="1">
            <a:spLocks noChangeArrowheads="1"/>
          </p:cNvSpPr>
          <p:nvPr/>
        </p:nvSpPr>
        <p:spPr bwMode="auto">
          <a:xfrm>
            <a:off x="381000" y="609600"/>
            <a:ext cx="8153400" cy="2673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spcBef>
                <a:spcPct val="50000"/>
              </a:spcBef>
            </a:pPr>
            <a:r>
              <a:rPr lang="zh-CN" altLang="en-US" sz="3200" b="1">
                <a:ea typeface="黑体" panose="02010609060101010101" pitchFamily="49" charset="-122"/>
              </a:rPr>
              <a:t>化学反应的限度决定了反应物在该条件下的最大转化率。</a:t>
            </a:r>
          </a:p>
          <a:p>
            <a:pPr eaLnBrk="1" hangingPunct="1">
              <a:lnSpc>
                <a:spcPct val="120000"/>
              </a:lnSpc>
              <a:spcBef>
                <a:spcPct val="50000"/>
              </a:spcBef>
            </a:pPr>
            <a:r>
              <a:rPr lang="zh-CN" altLang="en-US" sz="3200" b="1">
                <a:ea typeface="黑体" panose="02010609060101010101" pitchFamily="49" charset="-122"/>
              </a:rPr>
              <a:t>任何化学反应的进程都有一定的限度，只是不同反应的限度不同而已。</a:t>
            </a:r>
          </a:p>
        </p:txBody>
      </p:sp>
      <p:grpSp>
        <p:nvGrpSpPr>
          <p:cNvPr id="52227" name="Group 3"/>
          <p:cNvGrpSpPr>
            <a:grpSpLocks/>
          </p:cNvGrpSpPr>
          <p:nvPr/>
        </p:nvGrpSpPr>
        <p:grpSpPr bwMode="auto">
          <a:xfrm>
            <a:off x="762000" y="3733800"/>
            <a:ext cx="6829425" cy="1039813"/>
            <a:chOff x="839" y="2780"/>
            <a:chExt cx="4302" cy="655"/>
          </a:xfrm>
        </p:grpSpPr>
        <p:sp>
          <p:nvSpPr>
            <p:cNvPr id="51206" name="Rectangle 4"/>
            <p:cNvSpPr>
              <a:spLocks noChangeArrowheads="1"/>
            </p:cNvSpPr>
            <p:nvPr/>
          </p:nvSpPr>
          <p:spPr bwMode="auto">
            <a:xfrm>
              <a:off x="839" y="2904"/>
              <a:ext cx="884"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200">
                  <a:latin typeface="黑体" panose="02010609060101010101" pitchFamily="49" charset="-122"/>
                  <a:ea typeface="黑体" panose="02010609060101010101" pitchFamily="49" charset="-122"/>
                </a:rPr>
                <a:t>转化率</a:t>
              </a:r>
            </a:p>
          </p:txBody>
        </p:sp>
        <p:sp>
          <p:nvSpPr>
            <p:cNvPr id="51207" name="Rectangle 5"/>
            <p:cNvSpPr>
              <a:spLocks noChangeArrowheads="1"/>
            </p:cNvSpPr>
            <p:nvPr/>
          </p:nvSpPr>
          <p:spPr bwMode="auto">
            <a:xfrm>
              <a:off x="1672" y="2944"/>
              <a:ext cx="245"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en-US" altLang="zh-CN" sz="3200" b="1">
                  <a:latin typeface="黑体" panose="02010609060101010101" pitchFamily="49" charset="-122"/>
                  <a:ea typeface="黑体" panose="02010609060101010101" pitchFamily="49" charset="-122"/>
                </a:rPr>
                <a:t>=</a:t>
              </a:r>
            </a:p>
          </p:txBody>
        </p:sp>
        <p:sp>
          <p:nvSpPr>
            <p:cNvPr id="51208" name="Rectangle 6"/>
            <p:cNvSpPr>
              <a:spLocks noChangeArrowheads="1"/>
            </p:cNvSpPr>
            <p:nvPr/>
          </p:nvSpPr>
          <p:spPr bwMode="auto">
            <a:xfrm>
              <a:off x="2248" y="2785"/>
              <a:ext cx="1140"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200">
                  <a:latin typeface="黑体" panose="02010609060101010101" pitchFamily="49" charset="-122"/>
                  <a:ea typeface="黑体" panose="02010609060101010101" pitchFamily="49" charset="-122"/>
                </a:rPr>
                <a:t>转化的量</a:t>
              </a:r>
            </a:p>
          </p:txBody>
        </p:sp>
        <p:sp>
          <p:nvSpPr>
            <p:cNvPr id="51209" name="Rectangle 7"/>
            <p:cNvSpPr>
              <a:spLocks noChangeArrowheads="1"/>
            </p:cNvSpPr>
            <p:nvPr/>
          </p:nvSpPr>
          <p:spPr bwMode="auto">
            <a:xfrm>
              <a:off x="2217" y="3070"/>
              <a:ext cx="1144"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200" b="1">
                  <a:latin typeface="黑体" panose="02010609060101010101" pitchFamily="49" charset="-122"/>
                  <a:ea typeface="黑体" panose="02010609060101010101" pitchFamily="49" charset="-122"/>
                </a:rPr>
                <a:t>起始的量</a:t>
              </a:r>
            </a:p>
          </p:txBody>
        </p:sp>
        <p:sp>
          <p:nvSpPr>
            <p:cNvPr id="51210" name="Rectangle 8"/>
            <p:cNvSpPr>
              <a:spLocks noChangeArrowheads="1"/>
            </p:cNvSpPr>
            <p:nvPr/>
          </p:nvSpPr>
          <p:spPr bwMode="auto">
            <a:xfrm>
              <a:off x="4145" y="2780"/>
              <a:ext cx="116"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kumimoji="1" lang="zh-CN" altLang="zh-CN" sz="3200">
                <a:latin typeface="黑体" panose="02010609060101010101" pitchFamily="49" charset="-122"/>
                <a:ea typeface="黑体" panose="02010609060101010101" pitchFamily="49" charset="-122"/>
              </a:endParaRPr>
            </a:p>
          </p:txBody>
        </p:sp>
        <p:sp>
          <p:nvSpPr>
            <p:cNvPr id="51211" name="Line 9"/>
            <p:cNvSpPr>
              <a:spLocks noChangeShapeType="1"/>
            </p:cNvSpPr>
            <p:nvPr/>
          </p:nvSpPr>
          <p:spPr bwMode="auto">
            <a:xfrm>
              <a:off x="1944" y="3145"/>
              <a:ext cx="1633" cy="0"/>
            </a:xfrm>
            <a:prstGeom prst="line">
              <a:avLst/>
            </a:prstGeom>
            <a:noFill/>
            <a:ln w="254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51212" name="Rectangle 10"/>
            <p:cNvSpPr>
              <a:spLocks noChangeArrowheads="1"/>
            </p:cNvSpPr>
            <p:nvPr/>
          </p:nvSpPr>
          <p:spPr bwMode="auto">
            <a:xfrm>
              <a:off x="3532" y="2963"/>
              <a:ext cx="1609"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en-US" altLang="zh-CN" sz="3200" b="1">
                  <a:latin typeface="黑体" panose="02010609060101010101" pitchFamily="49" charset="-122"/>
                  <a:ea typeface="黑体" panose="02010609060101010101" pitchFamily="49" charset="-122"/>
                </a:rPr>
                <a:t>×100</a:t>
              </a:r>
              <a:r>
                <a:rPr kumimoji="1" lang="zh-CN" altLang="en-US" sz="3200" b="1">
                  <a:latin typeface="黑体" panose="02010609060101010101" pitchFamily="49" charset="-122"/>
                  <a:ea typeface="黑体" panose="02010609060101010101" pitchFamily="49" charset="-122"/>
                </a:rPr>
                <a:t>％</a:t>
              </a:r>
            </a:p>
          </p:txBody>
        </p:sp>
      </p:grpSp>
      <p:sp>
        <p:nvSpPr>
          <p:cNvPr id="52235" name="Rectangle 11"/>
          <p:cNvSpPr>
            <a:spLocks noChangeArrowheads="1"/>
          </p:cNvSpPr>
          <p:nvPr/>
        </p:nvSpPr>
        <p:spPr bwMode="auto">
          <a:xfrm>
            <a:off x="762000" y="5048250"/>
            <a:ext cx="6923088"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a:latin typeface="Arial Black" panose="020B0A04020102020204" pitchFamily="34" charset="0"/>
                <a:ea typeface="黑体" panose="02010609060101010101" pitchFamily="49" charset="-122"/>
              </a:rPr>
              <a:t>量</a:t>
            </a:r>
            <a:r>
              <a:rPr lang="en-US" altLang="zh-CN" sz="3200" b="1">
                <a:latin typeface="Times New Roman" panose="02020603050405020304" pitchFamily="18" charset="0"/>
                <a:ea typeface="黑体" panose="02010609060101010101" pitchFamily="49" charset="-122"/>
              </a:rPr>
              <a:t>: </a:t>
            </a:r>
            <a:r>
              <a:rPr lang="zh-CN" altLang="en-US" sz="3200">
                <a:latin typeface="Arial Black" panose="020B0A04020102020204" pitchFamily="34" charset="0"/>
                <a:ea typeface="黑体" panose="02010609060101010101" pitchFamily="49" charset="-122"/>
              </a:rPr>
              <a:t>质量、物质的量、体积、浓度等。</a:t>
            </a:r>
          </a:p>
        </p:txBody>
      </p:sp>
      <p:sp>
        <p:nvSpPr>
          <p:cNvPr id="51205" name="Line 12"/>
          <p:cNvSpPr>
            <a:spLocks noChangeShapeType="1"/>
          </p:cNvSpPr>
          <p:nvPr/>
        </p:nvSpPr>
        <p:spPr bwMode="auto">
          <a:xfrm>
            <a:off x="2843213" y="4292600"/>
            <a:ext cx="2233612"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Ovr>
    <a:masterClrMapping/>
  </p:clrMapOvr>
  <p:transition>
    <p:checke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2227"/>
                                        </p:tgtEl>
                                        <p:attrNameLst>
                                          <p:attrName>style.visibility</p:attrName>
                                        </p:attrNameLst>
                                      </p:cBhvr>
                                      <p:to>
                                        <p:strVal val="visible"/>
                                      </p:to>
                                    </p:set>
                                    <p:animEffect transition="in" filter="box(in)">
                                      <p:cBhvr>
                                        <p:cTn id="7" dur="500"/>
                                        <p:tgtEl>
                                          <p:spTgt spid="5222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3" presetClass="entr" presetSubtype="0" fill="hold" grpId="0" nodeType="clickEffect">
                                  <p:stCondLst>
                                    <p:cond delay="0"/>
                                  </p:stCondLst>
                                  <p:childTnLst>
                                    <p:set>
                                      <p:cBhvr>
                                        <p:cTn id="11" dur="1" fill="hold">
                                          <p:stCondLst>
                                            <p:cond delay="0"/>
                                          </p:stCondLst>
                                        </p:cTn>
                                        <p:tgtEl>
                                          <p:spTgt spid="52235"/>
                                        </p:tgtEl>
                                        <p:attrNameLst>
                                          <p:attrName>style.visibility</p:attrName>
                                        </p:attrNameLst>
                                      </p:cBhvr>
                                      <p:to>
                                        <p:strVal val="visible"/>
                                      </p:to>
                                    </p:set>
                                    <p:anim calcmode="lin" valueType="num">
                                      <p:cBhvr>
                                        <p:cTn id="12" dur="500" fill="hold"/>
                                        <p:tgtEl>
                                          <p:spTgt spid="52235"/>
                                        </p:tgtEl>
                                        <p:attrNameLst>
                                          <p:attrName>ppt_w</p:attrName>
                                        </p:attrNameLst>
                                      </p:cBhvr>
                                      <p:tavLst>
                                        <p:tav tm="0">
                                          <p:val>
                                            <p:fltVal val="0"/>
                                          </p:val>
                                        </p:tav>
                                        <p:tav tm="100000">
                                          <p:val>
                                            <p:strVal val="#ppt_w"/>
                                          </p:val>
                                        </p:tav>
                                      </p:tavLst>
                                    </p:anim>
                                    <p:anim calcmode="lin" valueType="num">
                                      <p:cBhvr>
                                        <p:cTn id="13" dur="500" fill="hold"/>
                                        <p:tgtEl>
                                          <p:spTgt spid="52235"/>
                                        </p:tgtEl>
                                        <p:attrNameLst>
                                          <p:attrName>ppt_h</p:attrName>
                                        </p:attrNameLst>
                                      </p:cBhvr>
                                      <p:tavLst>
                                        <p:tav tm="0">
                                          <p:val>
                                            <p:fltVal val="0"/>
                                          </p:val>
                                        </p:tav>
                                        <p:tav tm="100000">
                                          <p:val>
                                            <p:strVal val="#ppt_h"/>
                                          </p:val>
                                        </p:tav>
                                      </p:tavLst>
                                    </p:anim>
                                    <p:animEffect transition="in" filter="fade">
                                      <p:cBhvr>
                                        <p:cTn id="14" dur="500"/>
                                        <p:tgtEl>
                                          <p:spTgt spid="52235"/>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9" presetClass="entr" presetSubtype="0" fill="hold" nodeType="clickEffect">
                                  <p:stCondLst>
                                    <p:cond delay="0"/>
                                  </p:stCondLst>
                                  <p:childTnLst>
                                    <p:set>
                                      <p:cBhvr>
                                        <p:cTn id="18" dur="1" fill="hold">
                                          <p:stCondLst>
                                            <p:cond delay="0"/>
                                          </p:stCondLst>
                                        </p:cTn>
                                        <p:tgtEl>
                                          <p:spTgt spid="52226">
                                            <p:txEl>
                                              <p:pRg st="1" end="1"/>
                                            </p:txEl>
                                          </p:spTgt>
                                        </p:tgtEl>
                                        <p:attrNameLst>
                                          <p:attrName>style.visibility</p:attrName>
                                        </p:attrNameLst>
                                      </p:cBhvr>
                                      <p:to>
                                        <p:strVal val="visible"/>
                                      </p:to>
                                    </p:set>
                                    <p:animEffect transition="in" filter="dissolve">
                                      <p:cBhvr>
                                        <p:cTn id="19" dur="500"/>
                                        <p:tgtEl>
                                          <p:spTgt spid="5222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3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ChangeArrowheads="1"/>
          </p:cNvSpPr>
          <p:nvPr/>
        </p:nvSpPr>
        <p:spPr bwMode="auto">
          <a:xfrm>
            <a:off x="250825" y="1844675"/>
            <a:ext cx="8664575" cy="4397375"/>
          </a:xfrm>
          <a:prstGeom prst="rect">
            <a:avLst/>
          </a:prstGeom>
          <a:solidFill>
            <a:schemeClr val="bg1"/>
          </a:solidFill>
          <a:ln w="38100" cmpd="dbl">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indent="266700">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25000"/>
              </a:lnSpc>
            </a:pPr>
            <a:r>
              <a:rPr kumimoji="1" lang="en-US" altLang="zh-CN" sz="3200" b="1">
                <a:latin typeface="Times New Roman" panose="02020603050405020304" pitchFamily="18" charset="0"/>
                <a:ea typeface="楷体_GB2312" pitchFamily="49" charset="-122"/>
              </a:rPr>
              <a:t>①</a:t>
            </a:r>
            <a:r>
              <a:rPr kumimoji="1" lang="zh-CN" altLang="en-US" sz="3200" b="1">
                <a:latin typeface="Times New Roman" panose="02020603050405020304" pitchFamily="18" charset="0"/>
                <a:ea typeface="楷体_GB2312" pitchFamily="49" charset="-122"/>
              </a:rPr>
              <a:t>逆：可逆反应</a:t>
            </a:r>
          </a:p>
          <a:p>
            <a:pPr algn="just">
              <a:lnSpc>
                <a:spcPct val="125000"/>
              </a:lnSpc>
            </a:pPr>
            <a:r>
              <a:rPr kumimoji="1" lang="zh-CN" altLang="zh-CN" sz="3200" b="1">
                <a:latin typeface="Times New Roman" panose="02020603050405020304" pitchFamily="18" charset="0"/>
                <a:ea typeface="楷体_GB2312" pitchFamily="49" charset="-122"/>
              </a:rPr>
              <a:t>②</a:t>
            </a:r>
            <a:r>
              <a:rPr kumimoji="1" lang="zh-CN" altLang="en-US" sz="3200" b="1">
                <a:latin typeface="Times New Roman" panose="02020603050405020304" pitchFamily="18" charset="0"/>
                <a:ea typeface="楷体_GB2312" pitchFamily="49" charset="-122"/>
              </a:rPr>
              <a:t>等</a:t>
            </a:r>
            <a:r>
              <a:rPr kumimoji="1" lang="en-US" altLang="zh-CN" sz="3200" b="1">
                <a:latin typeface="Times New Roman" panose="02020603050405020304" pitchFamily="18" charset="0"/>
                <a:ea typeface="楷体_GB2312" pitchFamily="49" charset="-122"/>
              </a:rPr>
              <a:t>: V(</a:t>
            </a:r>
            <a:r>
              <a:rPr kumimoji="1" lang="zh-CN" altLang="en-US" sz="3200" b="1">
                <a:latin typeface="Times New Roman" panose="02020603050405020304" pitchFamily="18" charset="0"/>
                <a:ea typeface="楷体_GB2312" pitchFamily="49" charset="-122"/>
              </a:rPr>
              <a:t>正</a:t>
            </a:r>
            <a:r>
              <a:rPr kumimoji="1" lang="en-US" altLang="zh-CN" sz="3200" b="1">
                <a:latin typeface="Times New Roman" panose="02020603050405020304" pitchFamily="18" charset="0"/>
                <a:ea typeface="楷体_GB2312" pitchFamily="49" charset="-122"/>
              </a:rPr>
              <a:t>)=V(</a:t>
            </a:r>
            <a:r>
              <a:rPr kumimoji="1" lang="zh-CN" altLang="en-US" sz="3200" b="1">
                <a:latin typeface="Times New Roman" panose="02020603050405020304" pitchFamily="18" charset="0"/>
                <a:ea typeface="楷体_GB2312" pitchFamily="49" charset="-122"/>
              </a:rPr>
              <a:t>逆</a:t>
            </a:r>
            <a:r>
              <a:rPr kumimoji="1" lang="en-US" altLang="zh-CN" sz="3200" b="1">
                <a:latin typeface="Times New Roman" panose="02020603050405020304" pitchFamily="18" charset="0"/>
                <a:ea typeface="楷体_GB2312" pitchFamily="49" charset="-122"/>
              </a:rPr>
              <a:t>) </a:t>
            </a:r>
          </a:p>
          <a:p>
            <a:pPr algn="just">
              <a:lnSpc>
                <a:spcPct val="125000"/>
              </a:lnSpc>
            </a:pPr>
            <a:r>
              <a:rPr kumimoji="1" lang="en-US" altLang="zh-CN" sz="3200" b="1">
                <a:latin typeface="Times New Roman" panose="02020603050405020304" pitchFamily="18" charset="0"/>
                <a:ea typeface="楷体_GB2312" pitchFamily="49" charset="-122"/>
              </a:rPr>
              <a:t>③</a:t>
            </a:r>
            <a:r>
              <a:rPr kumimoji="1" lang="zh-CN" altLang="en-US" sz="3200" b="1">
                <a:latin typeface="Times New Roman" panose="02020603050405020304" pitchFamily="18" charset="0"/>
                <a:ea typeface="楷体_GB2312" pitchFamily="49" charset="-122"/>
              </a:rPr>
              <a:t>动：动态平衡</a:t>
            </a:r>
            <a:r>
              <a:rPr kumimoji="1" lang="en-US" altLang="zh-CN" sz="3200" b="1">
                <a:latin typeface="Times New Roman" panose="02020603050405020304" pitchFamily="18" charset="0"/>
                <a:ea typeface="楷体_GB2312" pitchFamily="49" charset="-122"/>
              </a:rPr>
              <a:t>V(</a:t>
            </a:r>
            <a:r>
              <a:rPr kumimoji="1" lang="zh-CN" altLang="en-US" sz="3200" b="1">
                <a:latin typeface="Times New Roman" panose="02020603050405020304" pitchFamily="18" charset="0"/>
                <a:ea typeface="楷体_GB2312" pitchFamily="49" charset="-122"/>
              </a:rPr>
              <a:t>正</a:t>
            </a:r>
            <a:r>
              <a:rPr kumimoji="1" lang="en-US" altLang="zh-CN" sz="3200" b="1">
                <a:latin typeface="Times New Roman" panose="02020603050405020304" pitchFamily="18" charset="0"/>
                <a:ea typeface="楷体_GB2312" pitchFamily="49" charset="-122"/>
              </a:rPr>
              <a:t>)=V(</a:t>
            </a:r>
            <a:r>
              <a:rPr kumimoji="1" lang="zh-CN" altLang="en-US" sz="3200" b="1">
                <a:latin typeface="Times New Roman" panose="02020603050405020304" pitchFamily="18" charset="0"/>
                <a:ea typeface="楷体_GB2312" pitchFamily="49" charset="-122"/>
              </a:rPr>
              <a:t>逆</a:t>
            </a:r>
            <a:r>
              <a:rPr kumimoji="1" lang="en-US" altLang="zh-CN" sz="3200" b="1">
                <a:latin typeface="Times New Roman" panose="02020603050405020304" pitchFamily="18" charset="0"/>
                <a:ea typeface="楷体_GB2312" pitchFamily="49" charset="-122"/>
              </a:rPr>
              <a:t>) </a:t>
            </a:r>
            <a:r>
              <a:rPr kumimoji="1" lang="en-US" altLang="en-US" sz="3200" b="1">
                <a:latin typeface="Times New Roman" panose="02020603050405020304" pitchFamily="18" charset="0"/>
                <a:ea typeface="楷体_GB2312" pitchFamily="49" charset="-122"/>
              </a:rPr>
              <a:t>≠0</a:t>
            </a:r>
            <a:endParaRPr kumimoji="1" lang="en-US" altLang="zh-CN" sz="3200" b="1">
              <a:latin typeface="Times New Roman" panose="02020603050405020304" pitchFamily="18" charset="0"/>
              <a:ea typeface="楷体_GB2312" pitchFamily="49" charset="-122"/>
            </a:endParaRPr>
          </a:p>
          <a:p>
            <a:pPr algn="just">
              <a:lnSpc>
                <a:spcPct val="125000"/>
              </a:lnSpc>
            </a:pPr>
            <a:r>
              <a:rPr kumimoji="1" lang="zh-CN" altLang="zh-CN" sz="3200" b="1">
                <a:latin typeface="Times New Roman" panose="02020603050405020304" pitchFamily="18" charset="0"/>
                <a:ea typeface="楷体_GB2312" pitchFamily="49" charset="-122"/>
              </a:rPr>
              <a:t>④</a:t>
            </a:r>
            <a:r>
              <a:rPr kumimoji="1" lang="zh-CN" altLang="en-US" sz="3200" b="1">
                <a:latin typeface="Times New Roman" panose="02020603050405020304" pitchFamily="18" charset="0"/>
                <a:ea typeface="楷体_GB2312" pitchFamily="49" charset="-122"/>
              </a:rPr>
              <a:t>定</a:t>
            </a:r>
            <a:r>
              <a:rPr kumimoji="1" lang="en-US" altLang="zh-CN" sz="3200" b="1">
                <a:latin typeface="Times New Roman" panose="02020603050405020304" pitchFamily="18" charset="0"/>
                <a:ea typeface="楷体_GB2312" pitchFamily="49" charset="-122"/>
              </a:rPr>
              <a:t>: </a:t>
            </a:r>
            <a:r>
              <a:rPr kumimoji="1" lang="zh-CN" altLang="en-US" sz="3200" b="1">
                <a:latin typeface="Times New Roman" panose="02020603050405020304" pitchFamily="18" charset="0"/>
                <a:ea typeface="楷体_GB2312" pitchFamily="49" charset="-122"/>
              </a:rPr>
              <a:t>外界条件一定</a:t>
            </a:r>
            <a:r>
              <a:rPr kumimoji="1" lang="en-US" altLang="zh-CN" sz="3200" b="1">
                <a:latin typeface="Times New Roman" panose="02020603050405020304" pitchFamily="18" charset="0"/>
                <a:ea typeface="楷体_GB2312" pitchFamily="49" charset="-122"/>
              </a:rPr>
              <a:t>,</a:t>
            </a:r>
            <a:r>
              <a:rPr kumimoji="1" lang="zh-CN" altLang="en-US" sz="3200" b="1">
                <a:latin typeface="Times New Roman" panose="02020603050405020304" pitchFamily="18" charset="0"/>
                <a:ea typeface="楷体_GB2312" pitchFamily="49" charset="-122"/>
              </a:rPr>
              <a:t>混合体系中各组分的百分含量一定，浓度不变</a:t>
            </a:r>
          </a:p>
          <a:p>
            <a:pPr algn="just">
              <a:lnSpc>
                <a:spcPct val="125000"/>
              </a:lnSpc>
            </a:pPr>
            <a:r>
              <a:rPr kumimoji="1" lang="zh-CN" altLang="en-US" sz="3200" b="1">
                <a:latin typeface="Times New Roman" panose="02020603050405020304" pitchFamily="18" charset="0"/>
                <a:ea typeface="楷体_GB2312" pitchFamily="49" charset="-122"/>
              </a:rPr>
              <a:t>⑤变</a:t>
            </a:r>
            <a:r>
              <a:rPr kumimoji="1" lang="en-US" altLang="zh-CN" sz="3200" b="1">
                <a:latin typeface="Times New Roman" panose="02020603050405020304" pitchFamily="18" charset="0"/>
                <a:ea typeface="楷体_GB2312" pitchFamily="49" charset="-122"/>
              </a:rPr>
              <a:t>: </a:t>
            </a:r>
            <a:r>
              <a:rPr kumimoji="1" lang="zh-CN" altLang="en-US" sz="3200" b="1">
                <a:latin typeface="Times New Roman" panose="02020603050405020304" pitchFamily="18" charset="0"/>
                <a:ea typeface="楷体_GB2312" pitchFamily="49" charset="-122"/>
              </a:rPr>
              <a:t>条件改变，平衡被破坏</a:t>
            </a:r>
            <a:r>
              <a:rPr kumimoji="1" lang="en-US" altLang="zh-CN" sz="3200" b="1">
                <a:latin typeface="Times New Roman" panose="02020603050405020304" pitchFamily="18" charset="0"/>
                <a:ea typeface="楷体_GB2312" pitchFamily="49" charset="-122"/>
              </a:rPr>
              <a:t>,</a:t>
            </a:r>
            <a:r>
              <a:rPr kumimoji="1" lang="zh-CN" altLang="en-US" sz="3200" b="1">
                <a:latin typeface="Times New Roman" panose="02020603050405020304" pitchFamily="18" charset="0"/>
                <a:ea typeface="楷体_GB2312" pitchFamily="49" charset="-122"/>
              </a:rPr>
              <a:t>发生移动</a:t>
            </a:r>
            <a:r>
              <a:rPr kumimoji="1" lang="en-US" altLang="zh-CN" sz="3200" b="1">
                <a:latin typeface="Times New Roman" panose="02020603050405020304" pitchFamily="18" charset="0"/>
                <a:ea typeface="楷体_GB2312" pitchFamily="49" charset="-122"/>
              </a:rPr>
              <a:t>,</a:t>
            </a:r>
            <a:r>
              <a:rPr kumimoji="1" lang="zh-CN" altLang="en-US" sz="3200" b="1">
                <a:latin typeface="Times New Roman" panose="02020603050405020304" pitchFamily="18" charset="0"/>
                <a:ea typeface="楷体_GB2312" pitchFamily="49" charset="-122"/>
              </a:rPr>
              <a:t>建立新的平衡</a:t>
            </a:r>
            <a:r>
              <a:rPr kumimoji="1" lang="en-US" altLang="zh-CN" sz="3200" b="1">
                <a:latin typeface="Times New Roman" panose="02020603050405020304" pitchFamily="18" charset="0"/>
                <a:ea typeface="楷体_GB2312" pitchFamily="49" charset="-122"/>
              </a:rPr>
              <a:t>(</a:t>
            </a:r>
            <a:r>
              <a:rPr kumimoji="1" lang="zh-CN" altLang="en-US" sz="3200" b="1">
                <a:latin typeface="Times New Roman" panose="02020603050405020304" pitchFamily="18" charset="0"/>
                <a:ea typeface="楷体_GB2312" pitchFamily="49" charset="-122"/>
              </a:rPr>
              <a:t>反应所能达到的限度发生变化</a:t>
            </a:r>
            <a:r>
              <a:rPr kumimoji="1" lang="en-US" altLang="zh-CN" sz="3200" b="1">
                <a:latin typeface="Times New Roman" panose="02020603050405020304" pitchFamily="18" charset="0"/>
                <a:ea typeface="楷体_GB2312" pitchFamily="49" charset="-122"/>
              </a:rPr>
              <a:t>)</a:t>
            </a:r>
            <a:r>
              <a:rPr kumimoji="1" lang="zh-CN" altLang="en-US" sz="3200" b="1">
                <a:latin typeface="Times New Roman" panose="02020603050405020304" pitchFamily="18" charset="0"/>
                <a:ea typeface="楷体_GB2312" pitchFamily="49" charset="-122"/>
              </a:rPr>
              <a:t>。</a:t>
            </a:r>
          </a:p>
        </p:txBody>
      </p:sp>
      <p:sp>
        <p:nvSpPr>
          <p:cNvPr id="53251" name="Rectangle 3"/>
          <p:cNvSpPr>
            <a:spLocks noChangeArrowheads="1"/>
          </p:cNvSpPr>
          <p:nvPr/>
        </p:nvSpPr>
        <p:spPr bwMode="auto">
          <a:xfrm>
            <a:off x="258763" y="320675"/>
            <a:ext cx="8656637" cy="136525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15000"/>
              </a:lnSpc>
            </a:pPr>
            <a:r>
              <a:rPr kumimoji="1" lang="en-US" altLang="zh-CN" sz="3600" b="1">
                <a:latin typeface="黑体" panose="02010609060101010101" pitchFamily="49" charset="-122"/>
                <a:ea typeface="黑体" panose="02010609060101010101" pitchFamily="49" charset="-122"/>
              </a:rPr>
              <a:t>(1) </a:t>
            </a:r>
            <a:r>
              <a:rPr kumimoji="1" lang="zh-CN" altLang="en-US" sz="3600" b="1">
                <a:latin typeface="黑体" panose="02010609060101010101" pitchFamily="49" charset="-122"/>
                <a:ea typeface="黑体" panose="02010609060101010101" pitchFamily="49" charset="-122"/>
              </a:rPr>
              <a:t>反应所能达到的限度</a:t>
            </a:r>
            <a:r>
              <a:rPr kumimoji="1" lang="en-US" altLang="zh-CN" sz="3600" b="1">
                <a:latin typeface="黑体" panose="02010609060101010101" pitchFamily="49" charset="-122"/>
                <a:ea typeface="黑体" panose="02010609060101010101" pitchFamily="49" charset="-122"/>
              </a:rPr>
              <a:t>(</a:t>
            </a:r>
            <a:r>
              <a:rPr kumimoji="1" lang="zh-CN" altLang="en-US" sz="3600" b="1">
                <a:latin typeface="黑体" panose="02010609060101010101" pitchFamily="49" charset="-122"/>
                <a:ea typeface="黑体" panose="02010609060101010101" pitchFamily="49" charset="-122"/>
              </a:rPr>
              <a:t>化学平衡</a:t>
            </a:r>
            <a:r>
              <a:rPr kumimoji="1" lang="en-US" altLang="zh-CN" sz="3600" b="1">
                <a:latin typeface="黑体" panose="02010609060101010101" pitchFamily="49" charset="-122"/>
                <a:ea typeface="黑体" panose="02010609060101010101" pitchFamily="49" charset="-122"/>
              </a:rPr>
              <a:t>)</a:t>
            </a:r>
            <a:r>
              <a:rPr kumimoji="1" lang="zh-CN" altLang="en-US" sz="3600" b="1">
                <a:latin typeface="黑体" panose="02010609060101010101" pitchFamily="49" charset="-122"/>
                <a:ea typeface="黑体" panose="02010609060101010101" pitchFamily="49" charset="-122"/>
              </a:rPr>
              <a:t>的主要特征：逆、等、定、动、变</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4274">
                                            <p:bg/>
                                          </p:spTgt>
                                        </p:tgtEl>
                                        <p:attrNameLst>
                                          <p:attrName>style.visibility</p:attrName>
                                        </p:attrNameLst>
                                      </p:cBhvr>
                                      <p:to>
                                        <p:strVal val="visible"/>
                                      </p:to>
                                    </p:set>
                                    <p:animEffect transition="in" filter="dissolve">
                                      <p:cBhvr>
                                        <p:cTn id="7" dur="500"/>
                                        <p:tgtEl>
                                          <p:spTgt spid="54274">
                                            <p:bg/>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4274">
                                            <p:txEl>
                                              <p:pRg st="0" end="0"/>
                                            </p:txEl>
                                          </p:spTgt>
                                        </p:tgtEl>
                                        <p:attrNameLst>
                                          <p:attrName>style.visibility</p:attrName>
                                        </p:attrNameLst>
                                      </p:cBhvr>
                                      <p:to>
                                        <p:strVal val="visible"/>
                                      </p:to>
                                    </p:set>
                                    <p:animEffect transition="in" filter="dissolve">
                                      <p:cBhvr>
                                        <p:cTn id="10" dur="500"/>
                                        <p:tgtEl>
                                          <p:spTgt spid="54274">
                                            <p:txEl>
                                              <p:pRg st="0" end="0"/>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54274">
                                            <p:txEl>
                                              <p:pRg st="1" end="1"/>
                                            </p:txEl>
                                          </p:spTgt>
                                        </p:tgtEl>
                                        <p:attrNameLst>
                                          <p:attrName>style.visibility</p:attrName>
                                        </p:attrNameLst>
                                      </p:cBhvr>
                                      <p:to>
                                        <p:strVal val="visible"/>
                                      </p:to>
                                    </p:set>
                                    <p:animEffect transition="in" filter="dissolve">
                                      <p:cBhvr>
                                        <p:cTn id="15" dur="500"/>
                                        <p:tgtEl>
                                          <p:spTgt spid="54274">
                                            <p:txEl>
                                              <p:pRg st="1" end="1"/>
                                            </p:txEl>
                                          </p:spTgt>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54274">
                                            <p:txEl>
                                              <p:pRg st="2" end="2"/>
                                            </p:txEl>
                                          </p:spTgt>
                                        </p:tgtEl>
                                        <p:attrNameLst>
                                          <p:attrName>style.visibility</p:attrName>
                                        </p:attrNameLst>
                                      </p:cBhvr>
                                      <p:to>
                                        <p:strVal val="visible"/>
                                      </p:to>
                                    </p:set>
                                    <p:animEffect transition="in" filter="dissolve">
                                      <p:cBhvr>
                                        <p:cTn id="20" dur="500"/>
                                        <p:tgtEl>
                                          <p:spTgt spid="54274">
                                            <p:txEl>
                                              <p:pRg st="2" end="2"/>
                                            </p:txEl>
                                          </p:spTgt>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9" presetClass="entr" presetSubtype="0" fill="hold" grpId="0" nodeType="clickEffect">
                                  <p:stCondLst>
                                    <p:cond delay="0"/>
                                  </p:stCondLst>
                                  <p:childTnLst>
                                    <p:set>
                                      <p:cBhvr>
                                        <p:cTn id="24" dur="1" fill="hold">
                                          <p:stCondLst>
                                            <p:cond delay="0"/>
                                          </p:stCondLst>
                                        </p:cTn>
                                        <p:tgtEl>
                                          <p:spTgt spid="54274">
                                            <p:txEl>
                                              <p:pRg st="3" end="3"/>
                                            </p:txEl>
                                          </p:spTgt>
                                        </p:tgtEl>
                                        <p:attrNameLst>
                                          <p:attrName>style.visibility</p:attrName>
                                        </p:attrNameLst>
                                      </p:cBhvr>
                                      <p:to>
                                        <p:strVal val="visible"/>
                                      </p:to>
                                    </p:set>
                                    <p:animEffect transition="in" filter="dissolve">
                                      <p:cBhvr>
                                        <p:cTn id="25" dur="500"/>
                                        <p:tgtEl>
                                          <p:spTgt spid="54274">
                                            <p:txEl>
                                              <p:pRg st="3" end="3"/>
                                            </p:txEl>
                                          </p:spTgt>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9" presetClass="entr" presetSubtype="0" fill="hold" grpId="0" nodeType="clickEffect">
                                  <p:stCondLst>
                                    <p:cond delay="0"/>
                                  </p:stCondLst>
                                  <p:childTnLst>
                                    <p:set>
                                      <p:cBhvr>
                                        <p:cTn id="29" dur="1" fill="hold">
                                          <p:stCondLst>
                                            <p:cond delay="0"/>
                                          </p:stCondLst>
                                        </p:cTn>
                                        <p:tgtEl>
                                          <p:spTgt spid="54274">
                                            <p:txEl>
                                              <p:pRg st="4" end="4"/>
                                            </p:txEl>
                                          </p:spTgt>
                                        </p:tgtEl>
                                        <p:attrNameLst>
                                          <p:attrName>style.visibility</p:attrName>
                                        </p:attrNameLst>
                                      </p:cBhvr>
                                      <p:to>
                                        <p:strVal val="visible"/>
                                      </p:to>
                                    </p:set>
                                    <p:animEffect transition="in" filter="dissolve">
                                      <p:cBhvr>
                                        <p:cTn id="30" dur="500"/>
                                        <p:tgtEl>
                                          <p:spTgt spid="5427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4" grpId="0" build="allAtOnce"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ext Box 2"/>
          <p:cNvSpPr txBox="1">
            <a:spLocks noChangeArrowheads="1"/>
          </p:cNvSpPr>
          <p:nvPr/>
        </p:nvSpPr>
        <p:spPr bwMode="auto">
          <a:xfrm>
            <a:off x="76200" y="381000"/>
            <a:ext cx="6096000" cy="588963"/>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sz="3200" b="1">
                <a:latin typeface="楷体_GB2312" pitchFamily="49" charset="-122"/>
                <a:ea typeface="楷体_GB2312" pitchFamily="49" charset="-122"/>
              </a:rPr>
              <a:t>(2</a:t>
            </a:r>
            <a:r>
              <a:rPr lang="zh-CN" altLang="en-US" sz="3200" b="1">
                <a:latin typeface="楷体_GB2312" pitchFamily="49" charset="-122"/>
                <a:ea typeface="楷体_GB2312" pitchFamily="49" charset="-122"/>
              </a:rPr>
              <a:t>）对</a:t>
            </a:r>
            <a:r>
              <a:rPr lang="en-US" altLang="zh-CN" sz="3200" b="1">
                <a:latin typeface="楷体_GB2312" pitchFamily="49" charset="-122"/>
                <a:ea typeface="楷体_GB2312" pitchFamily="49" charset="-122"/>
              </a:rPr>
              <a:t>V(</a:t>
            </a:r>
            <a:r>
              <a:rPr lang="zh-CN" altLang="en-US" sz="3200" b="1">
                <a:latin typeface="楷体_GB2312" pitchFamily="49" charset="-122"/>
                <a:ea typeface="楷体_GB2312" pitchFamily="49" charset="-122"/>
              </a:rPr>
              <a:t>正</a:t>
            </a:r>
            <a:r>
              <a:rPr lang="en-US" altLang="zh-CN" sz="3200" b="1">
                <a:latin typeface="楷体_GB2312" pitchFamily="49" charset="-122"/>
                <a:ea typeface="楷体_GB2312" pitchFamily="49" charset="-122"/>
              </a:rPr>
              <a:t>)</a:t>
            </a:r>
            <a:r>
              <a:rPr lang="zh-CN" altLang="en-US" sz="3200" b="1">
                <a:latin typeface="楷体_GB2312" pitchFamily="49" charset="-122"/>
                <a:ea typeface="楷体_GB2312" pitchFamily="49" charset="-122"/>
              </a:rPr>
              <a:t>＝</a:t>
            </a:r>
            <a:r>
              <a:rPr lang="en-US" altLang="zh-CN" sz="3200" b="1">
                <a:latin typeface="楷体_GB2312" pitchFamily="49" charset="-122"/>
                <a:ea typeface="楷体_GB2312" pitchFamily="49" charset="-122"/>
              </a:rPr>
              <a:t>V(</a:t>
            </a:r>
            <a:r>
              <a:rPr lang="zh-CN" altLang="en-US" sz="3200" b="1">
                <a:latin typeface="楷体_GB2312" pitchFamily="49" charset="-122"/>
                <a:ea typeface="楷体_GB2312" pitchFamily="49" charset="-122"/>
              </a:rPr>
              <a:t>逆</a:t>
            </a:r>
            <a:r>
              <a:rPr lang="en-US" altLang="zh-CN" sz="3200" b="1">
                <a:latin typeface="楷体_GB2312" pitchFamily="49" charset="-122"/>
                <a:ea typeface="楷体_GB2312" pitchFamily="49" charset="-122"/>
              </a:rPr>
              <a:t>)</a:t>
            </a:r>
            <a:r>
              <a:rPr lang="zh-CN" altLang="en-US" sz="3200" b="1">
                <a:latin typeface="楷体_GB2312" pitchFamily="49" charset="-122"/>
                <a:ea typeface="楷体_GB2312" pitchFamily="49" charset="-122"/>
              </a:rPr>
              <a:t>的理解：</a:t>
            </a:r>
          </a:p>
        </p:txBody>
      </p:sp>
      <p:sp>
        <p:nvSpPr>
          <p:cNvPr id="56323" name="Text Box 3"/>
          <p:cNvSpPr txBox="1">
            <a:spLocks noChangeArrowheads="1"/>
          </p:cNvSpPr>
          <p:nvPr/>
        </p:nvSpPr>
        <p:spPr bwMode="auto">
          <a:xfrm>
            <a:off x="179388" y="1341438"/>
            <a:ext cx="8763000" cy="4221162"/>
          </a:xfrm>
          <a:prstGeom prst="rect">
            <a:avLst/>
          </a:prstGeom>
          <a:noFill/>
          <a:ln>
            <a:noFill/>
          </a:ln>
          <a:effectLst/>
          <a:extLst>
            <a:ext uri="{909E8E84-426E-40DD-AFC4-6F175D3DCCD1}">
              <a14:hiddenFill xmlns:a14="http://schemas.microsoft.com/office/drawing/2010/main">
                <a:solidFill>
                  <a:srgbClr val="0000FF"/>
                </a:solidFill>
              </a14:hiddenFill>
            </a:ext>
            <a:ext uri="{91240B29-F687-4F45-9708-019B960494DF}">
              <a14:hiddenLine xmlns:a14="http://schemas.microsoft.com/office/drawing/2010/main" w="19050">
                <a:solidFill>
                  <a:srgbClr val="0099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85000"/>
              </a:lnSpc>
              <a:spcBef>
                <a:spcPct val="50000"/>
              </a:spcBef>
            </a:pPr>
            <a:r>
              <a:rPr lang="zh-CN" altLang="en-US" sz="2800" b="1">
                <a:latin typeface="黑体" panose="02010609060101010101" pitchFamily="49" charset="-122"/>
                <a:ea typeface="黑体" panose="02010609060101010101" pitchFamily="49" charset="-122"/>
              </a:rPr>
              <a:t>例如，一定条件下，可逆反应</a:t>
            </a:r>
            <a:r>
              <a:rPr lang="en-US" altLang="zh-CN" sz="2800" b="1">
                <a:latin typeface="黑体" panose="02010609060101010101" pitchFamily="49" charset="-122"/>
                <a:ea typeface="黑体" panose="02010609060101010101" pitchFamily="49" charset="-122"/>
              </a:rPr>
              <a:t>N</a:t>
            </a:r>
            <a:r>
              <a:rPr lang="en-US" altLang="zh-CN" sz="2800" b="1" baseline="-25000">
                <a:latin typeface="黑体" panose="02010609060101010101" pitchFamily="49" charset="-122"/>
                <a:ea typeface="黑体" panose="02010609060101010101" pitchFamily="49" charset="-122"/>
              </a:rPr>
              <a:t>2</a:t>
            </a:r>
            <a:r>
              <a:rPr lang="zh-CN" altLang="en-US" sz="2800" b="1">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3H</a:t>
            </a:r>
            <a:r>
              <a:rPr lang="en-US" altLang="zh-CN" sz="2800" b="1" baseline="-25000">
                <a:latin typeface="黑体" panose="02010609060101010101" pitchFamily="49" charset="-122"/>
                <a:ea typeface="黑体" panose="02010609060101010101" pitchFamily="49" charset="-122"/>
              </a:rPr>
              <a:t>2</a:t>
            </a:r>
            <a:r>
              <a:rPr lang="zh-CN" altLang="en-US" sz="2800" b="1">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2NH</a:t>
            </a:r>
            <a:r>
              <a:rPr lang="en-US" altLang="zh-CN" sz="2800" b="1" baseline="-25000">
                <a:latin typeface="黑体" panose="02010609060101010101" pitchFamily="49" charset="-122"/>
                <a:ea typeface="黑体" panose="02010609060101010101" pitchFamily="49" charset="-122"/>
              </a:rPr>
              <a:t>3</a:t>
            </a:r>
            <a:r>
              <a:rPr lang="zh-CN" altLang="en-US" sz="2800" b="1">
                <a:latin typeface="黑体" panose="02010609060101010101" pitchFamily="49" charset="-122"/>
                <a:ea typeface="黑体" panose="02010609060101010101" pitchFamily="49" charset="-122"/>
              </a:rPr>
              <a:t>，对该可逆反应，表示正、逆反应速率可以用</a:t>
            </a:r>
            <a:r>
              <a:rPr lang="en-US" altLang="zh-CN" sz="2800" b="1">
                <a:latin typeface="黑体" panose="02010609060101010101" pitchFamily="49" charset="-122"/>
                <a:ea typeface="黑体" panose="02010609060101010101" pitchFamily="49" charset="-122"/>
              </a:rPr>
              <a:t>N</a:t>
            </a:r>
            <a:r>
              <a:rPr lang="en-US" altLang="zh-CN" sz="2800" b="1" baseline="-25000">
                <a:latin typeface="黑体" panose="02010609060101010101" pitchFamily="49" charset="-122"/>
                <a:ea typeface="黑体" panose="02010609060101010101" pitchFamily="49" charset="-122"/>
              </a:rPr>
              <a:t>2</a:t>
            </a:r>
            <a:r>
              <a:rPr lang="zh-CN" altLang="en-US" sz="2800" b="1">
                <a:latin typeface="黑体" panose="02010609060101010101" pitchFamily="49" charset="-122"/>
                <a:ea typeface="黑体" panose="02010609060101010101" pitchFamily="49" charset="-122"/>
              </a:rPr>
              <a:t>或</a:t>
            </a:r>
            <a:r>
              <a:rPr lang="en-US" altLang="zh-CN" sz="2800" b="1">
                <a:latin typeface="黑体" panose="02010609060101010101" pitchFamily="49" charset="-122"/>
                <a:ea typeface="黑体" panose="02010609060101010101" pitchFamily="49" charset="-122"/>
              </a:rPr>
              <a:t>H</a:t>
            </a:r>
            <a:r>
              <a:rPr lang="en-US" altLang="zh-CN" sz="2800" b="1" baseline="-25000">
                <a:latin typeface="黑体" panose="02010609060101010101" pitchFamily="49" charset="-122"/>
                <a:ea typeface="黑体" panose="02010609060101010101" pitchFamily="49" charset="-122"/>
              </a:rPr>
              <a:t>2</a:t>
            </a:r>
            <a:r>
              <a:rPr lang="zh-CN" altLang="en-US" sz="2800" b="1">
                <a:latin typeface="黑体" panose="02010609060101010101" pitchFamily="49" charset="-122"/>
                <a:ea typeface="黑体" panose="02010609060101010101" pitchFamily="49" charset="-122"/>
              </a:rPr>
              <a:t>或</a:t>
            </a:r>
            <a:r>
              <a:rPr lang="en-US" altLang="zh-CN" sz="2800" b="1">
                <a:latin typeface="黑体" panose="02010609060101010101" pitchFamily="49" charset="-122"/>
                <a:ea typeface="黑体" panose="02010609060101010101" pitchFamily="49" charset="-122"/>
              </a:rPr>
              <a:t>NH</a:t>
            </a:r>
            <a:r>
              <a:rPr lang="en-US" altLang="zh-CN" sz="2800" b="1" baseline="-25000">
                <a:latin typeface="黑体" panose="02010609060101010101" pitchFamily="49" charset="-122"/>
                <a:ea typeface="黑体" panose="02010609060101010101" pitchFamily="49" charset="-122"/>
              </a:rPr>
              <a:t>3</a:t>
            </a:r>
            <a:r>
              <a:rPr lang="zh-CN" altLang="en-US" sz="2800" b="1">
                <a:latin typeface="黑体" panose="02010609060101010101" pitchFamily="49" charset="-122"/>
                <a:ea typeface="黑体" panose="02010609060101010101" pitchFamily="49" charset="-122"/>
              </a:rPr>
              <a:t>来表示：</a:t>
            </a:r>
          </a:p>
          <a:p>
            <a:pPr eaLnBrk="1" hangingPunct="1">
              <a:lnSpc>
                <a:spcPct val="85000"/>
              </a:lnSpc>
              <a:spcBef>
                <a:spcPct val="50000"/>
              </a:spcBef>
            </a:pPr>
            <a:r>
              <a:rPr lang="zh-CN" altLang="en-US" sz="2800" b="1">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1</a:t>
            </a:r>
            <a:r>
              <a:rPr lang="zh-CN" altLang="en-US" sz="2800" b="1">
                <a:latin typeface="黑体" panose="02010609060101010101" pitchFamily="49" charset="-122"/>
                <a:ea typeface="黑体" panose="02010609060101010101" pitchFamily="49" charset="-122"/>
              </a:rPr>
              <a:t>）单位时间内，有</a:t>
            </a:r>
            <a:r>
              <a:rPr lang="en-US" altLang="zh-CN" sz="2800" b="1">
                <a:latin typeface="黑体" panose="02010609060101010101" pitchFamily="49" charset="-122"/>
                <a:ea typeface="黑体" panose="02010609060101010101" pitchFamily="49" charset="-122"/>
              </a:rPr>
              <a:t>1molN</a:t>
            </a:r>
            <a:r>
              <a:rPr lang="en-US" altLang="zh-CN" sz="2800" b="1" baseline="-25000">
                <a:latin typeface="黑体" panose="02010609060101010101" pitchFamily="49" charset="-122"/>
                <a:ea typeface="黑体" panose="02010609060101010101" pitchFamily="49" charset="-122"/>
              </a:rPr>
              <a:t>2</a:t>
            </a:r>
            <a:r>
              <a:rPr lang="zh-CN" altLang="en-US" sz="2800" b="1">
                <a:latin typeface="黑体" panose="02010609060101010101" pitchFamily="49" charset="-122"/>
                <a:ea typeface="黑体" panose="02010609060101010101" pitchFamily="49" charset="-122"/>
              </a:rPr>
              <a:t>反应掉，同时有</a:t>
            </a:r>
            <a:r>
              <a:rPr lang="en-US" altLang="zh-CN" sz="2800" b="1">
                <a:latin typeface="黑体" panose="02010609060101010101" pitchFamily="49" charset="-122"/>
                <a:ea typeface="黑体" panose="02010609060101010101" pitchFamily="49" charset="-122"/>
              </a:rPr>
              <a:t>1molN</a:t>
            </a:r>
            <a:r>
              <a:rPr lang="en-US" altLang="zh-CN" sz="2800" b="1" baseline="-25000">
                <a:latin typeface="黑体" panose="02010609060101010101" pitchFamily="49" charset="-122"/>
                <a:ea typeface="黑体" panose="02010609060101010101" pitchFamily="49" charset="-122"/>
              </a:rPr>
              <a:t>2</a:t>
            </a:r>
            <a:r>
              <a:rPr lang="zh-CN" altLang="en-US" sz="2800" b="1">
                <a:latin typeface="黑体" panose="02010609060101010101" pitchFamily="49" charset="-122"/>
                <a:ea typeface="黑体" panose="02010609060101010101" pitchFamily="49" charset="-122"/>
              </a:rPr>
              <a:t>生成</a:t>
            </a:r>
          </a:p>
          <a:p>
            <a:pPr eaLnBrk="1" hangingPunct="1">
              <a:lnSpc>
                <a:spcPct val="85000"/>
              </a:lnSpc>
              <a:spcBef>
                <a:spcPct val="50000"/>
              </a:spcBef>
            </a:pPr>
            <a:r>
              <a:rPr lang="zh-CN" altLang="en-US" sz="2800" b="1">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2</a:t>
            </a:r>
            <a:r>
              <a:rPr lang="zh-CN" altLang="en-US" sz="2800" b="1">
                <a:latin typeface="黑体" panose="02010609060101010101" pitchFamily="49" charset="-122"/>
                <a:ea typeface="黑体" panose="02010609060101010101" pitchFamily="49" charset="-122"/>
              </a:rPr>
              <a:t>）单位时间内，有</a:t>
            </a:r>
            <a:r>
              <a:rPr lang="en-US" altLang="zh-CN" sz="2800" b="1">
                <a:latin typeface="黑体" panose="02010609060101010101" pitchFamily="49" charset="-122"/>
                <a:ea typeface="黑体" panose="02010609060101010101" pitchFamily="49" charset="-122"/>
              </a:rPr>
              <a:t>3molH</a:t>
            </a:r>
            <a:r>
              <a:rPr lang="en-US" altLang="zh-CN" sz="2800" b="1" baseline="-25000">
                <a:latin typeface="黑体" panose="02010609060101010101" pitchFamily="49" charset="-122"/>
                <a:ea typeface="黑体" panose="02010609060101010101" pitchFamily="49" charset="-122"/>
              </a:rPr>
              <a:t>2</a:t>
            </a:r>
            <a:r>
              <a:rPr lang="zh-CN" altLang="en-US" sz="2800" b="1">
                <a:latin typeface="黑体" panose="02010609060101010101" pitchFamily="49" charset="-122"/>
                <a:ea typeface="黑体" panose="02010609060101010101" pitchFamily="49" charset="-122"/>
              </a:rPr>
              <a:t>反应掉，同时</a:t>
            </a:r>
            <a:r>
              <a:rPr lang="en-US" altLang="zh-CN" sz="2800" b="1">
                <a:latin typeface="黑体" panose="02010609060101010101" pitchFamily="49" charset="-122"/>
                <a:ea typeface="黑体" panose="02010609060101010101" pitchFamily="49" charset="-122"/>
              </a:rPr>
              <a:t>2molNH</a:t>
            </a:r>
            <a:r>
              <a:rPr lang="en-US" altLang="zh-CN" sz="2800" b="1" baseline="-25000">
                <a:latin typeface="黑体" panose="02010609060101010101" pitchFamily="49" charset="-122"/>
                <a:ea typeface="黑体" panose="02010609060101010101" pitchFamily="49" charset="-122"/>
              </a:rPr>
              <a:t>3</a:t>
            </a:r>
            <a:r>
              <a:rPr lang="zh-CN" altLang="en-US" sz="2800" b="1">
                <a:latin typeface="黑体" panose="02010609060101010101" pitchFamily="49" charset="-122"/>
                <a:ea typeface="黑体" panose="02010609060101010101" pitchFamily="49" charset="-122"/>
              </a:rPr>
              <a:t>反应掉</a:t>
            </a:r>
          </a:p>
          <a:p>
            <a:pPr eaLnBrk="1" hangingPunct="1">
              <a:lnSpc>
                <a:spcPct val="85000"/>
              </a:lnSpc>
              <a:spcBef>
                <a:spcPct val="50000"/>
              </a:spcBef>
            </a:pPr>
            <a:r>
              <a:rPr lang="zh-CN" altLang="en-US" sz="2800" b="1">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3</a:t>
            </a:r>
            <a:r>
              <a:rPr lang="zh-CN" altLang="en-US" sz="2800" b="1">
                <a:latin typeface="黑体" panose="02010609060101010101" pitchFamily="49" charset="-122"/>
                <a:ea typeface="黑体" panose="02010609060101010101" pitchFamily="49" charset="-122"/>
              </a:rPr>
              <a:t>）单位时间内，有</a:t>
            </a:r>
            <a:r>
              <a:rPr lang="en-US" altLang="zh-CN" sz="2800" b="1">
                <a:latin typeface="黑体" panose="02010609060101010101" pitchFamily="49" charset="-122"/>
                <a:ea typeface="黑体" panose="02010609060101010101" pitchFamily="49" charset="-122"/>
              </a:rPr>
              <a:t>1molN</a:t>
            </a:r>
            <a:r>
              <a:rPr lang="en-US" altLang="zh-CN" sz="2800" b="1" baseline="-25000">
                <a:latin typeface="黑体" panose="02010609060101010101" pitchFamily="49" charset="-122"/>
                <a:ea typeface="黑体" panose="02010609060101010101" pitchFamily="49" charset="-122"/>
              </a:rPr>
              <a:t>2</a:t>
            </a:r>
            <a:r>
              <a:rPr lang="zh-CN" altLang="en-US" sz="2800" b="1">
                <a:latin typeface="黑体" panose="02010609060101010101" pitchFamily="49" charset="-122"/>
                <a:ea typeface="黑体" panose="02010609060101010101" pitchFamily="49" charset="-122"/>
              </a:rPr>
              <a:t>生成，同时有</a:t>
            </a:r>
            <a:r>
              <a:rPr lang="en-US" altLang="zh-CN" sz="2800" b="1">
                <a:latin typeface="黑体" panose="02010609060101010101" pitchFamily="49" charset="-122"/>
                <a:ea typeface="黑体" panose="02010609060101010101" pitchFamily="49" charset="-122"/>
              </a:rPr>
              <a:t>2molNH</a:t>
            </a:r>
            <a:r>
              <a:rPr lang="en-US" altLang="zh-CN" sz="2800" b="1" baseline="-25000">
                <a:latin typeface="黑体" panose="02010609060101010101" pitchFamily="49" charset="-122"/>
                <a:ea typeface="黑体" panose="02010609060101010101" pitchFamily="49" charset="-122"/>
              </a:rPr>
              <a:t>3</a:t>
            </a:r>
            <a:r>
              <a:rPr lang="zh-CN" altLang="en-US" sz="2800" b="1">
                <a:latin typeface="黑体" panose="02010609060101010101" pitchFamily="49" charset="-122"/>
                <a:ea typeface="黑体" panose="02010609060101010101" pitchFamily="49" charset="-122"/>
              </a:rPr>
              <a:t>生成</a:t>
            </a:r>
          </a:p>
          <a:p>
            <a:pPr eaLnBrk="1" hangingPunct="1">
              <a:lnSpc>
                <a:spcPct val="85000"/>
              </a:lnSpc>
              <a:spcBef>
                <a:spcPct val="50000"/>
              </a:spcBef>
            </a:pPr>
            <a:r>
              <a:rPr lang="zh-CN" altLang="en-US" sz="2800" b="1">
                <a:latin typeface="黑体" panose="02010609060101010101" pitchFamily="49" charset="-122"/>
                <a:ea typeface="黑体" panose="02010609060101010101" pitchFamily="49" charset="-122"/>
              </a:rPr>
              <a:t>以上均表示</a:t>
            </a:r>
            <a:r>
              <a:rPr lang="en-US" altLang="zh-CN" sz="2800" b="1">
                <a:latin typeface="黑体" panose="02010609060101010101" pitchFamily="49" charset="-122"/>
                <a:ea typeface="黑体" panose="02010609060101010101" pitchFamily="49" charset="-122"/>
              </a:rPr>
              <a:t>V(</a:t>
            </a:r>
            <a:r>
              <a:rPr lang="zh-CN" altLang="en-US" sz="2800" b="1">
                <a:latin typeface="黑体" panose="02010609060101010101" pitchFamily="49" charset="-122"/>
                <a:ea typeface="黑体" panose="02010609060101010101" pitchFamily="49" charset="-122"/>
              </a:rPr>
              <a:t>正</a:t>
            </a:r>
            <a:r>
              <a:rPr lang="en-US" altLang="zh-CN" sz="2800" b="1">
                <a:latin typeface="黑体" panose="02010609060101010101" pitchFamily="49" charset="-122"/>
                <a:ea typeface="黑体" panose="02010609060101010101" pitchFamily="49" charset="-122"/>
              </a:rPr>
              <a:t>)</a:t>
            </a:r>
            <a:r>
              <a:rPr lang="zh-CN" altLang="en-US" sz="2800" b="1">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V(</a:t>
            </a:r>
            <a:r>
              <a:rPr lang="zh-CN" altLang="en-US" sz="2800" b="1">
                <a:latin typeface="黑体" panose="02010609060101010101" pitchFamily="49" charset="-122"/>
                <a:ea typeface="黑体" panose="02010609060101010101" pitchFamily="49" charset="-122"/>
              </a:rPr>
              <a:t>逆</a:t>
            </a:r>
            <a:r>
              <a:rPr lang="en-US" altLang="zh-CN" sz="2800" b="1">
                <a:latin typeface="黑体" panose="02010609060101010101" pitchFamily="49" charset="-122"/>
                <a:ea typeface="黑体" panose="02010609060101010101" pitchFamily="49" charset="-122"/>
              </a:rPr>
              <a:t>)</a:t>
            </a:r>
          </a:p>
        </p:txBody>
      </p:sp>
      <p:sp>
        <p:nvSpPr>
          <p:cNvPr id="56324" name="Text Box 4"/>
          <p:cNvSpPr txBox="1">
            <a:spLocks noChangeArrowheads="1"/>
          </p:cNvSpPr>
          <p:nvPr/>
        </p:nvSpPr>
        <p:spPr bwMode="auto">
          <a:xfrm>
            <a:off x="76200" y="5715000"/>
            <a:ext cx="89916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800" b="1">
                <a:solidFill>
                  <a:schemeClr val="bg1"/>
                </a:solidFill>
                <a:latin typeface="楷体_GB2312" pitchFamily="49" charset="-122"/>
                <a:ea typeface="楷体_GB2312" pitchFamily="49" charset="-122"/>
              </a:rPr>
              <a:t>（</a:t>
            </a:r>
            <a:r>
              <a:rPr lang="en-US" altLang="zh-CN" sz="2800" b="1">
                <a:solidFill>
                  <a:schemeClr val="bg1"/>
                </a:solidFill>
                <a:latin typeface="楷体_GB2312" pitchFamily="49" charset="-122"/>
                <a:ea typeface="楷体_GB2312" pitchFamily="49" charset="-122"/>
              </a:rPr>
              <a:t>3</a:t>
            </a:r>
            <a:r>
              <a:rPr lang="zh-CN" altLang="en-US" sz="2800" b="1">
                <a:solidFill>
                  <a:schemeClr val="bg1"/>
                </a:solidFill>
                <a:latin typeface="楷体_GB2312" pitchFamily="49" charset="-122"/>
                <a:ea typeface="楷体_GB2312" pitchFamily="49" charset="-122"/>
              </a:rPr>
              <a:t>）如何理解各组分浓度保持不变（高二选学）</a:t>
            </a: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6323"/>
                                        </p:tgtEl>
                                        <p:attrNameLst>
                                          <p:attrName>style.visibility</p:attrName>
                                        </p:attrNameLst>
                                      </p:cBhvr>
                                      <p:to>
                                        <p:strVal val="visible"/>
                                      </p:to>
                                    </p:set>
                                    <p:animEffect transition="in" filter="dissolve">
                                      <p:cBhvr>
                                        <p:cTn id="7" dur="500"/>
                                        <p:tgtEl>
                                          <p:spTgt spid="5632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6324"/>
                                        </p:tgtEl>
                                        <p:attrNameLst>
                                          <p:attrName>style.visibility</p:attrName>
                                        </p:attrNameLst>
                                      </p:cBhvr>
                                      <p:to>
                                        <p:strVal val="visible"/>
                                      </p:to>
                                    </p:set>
                                    <p:animEffect transition="in" filter="dissolve">
                                      <p:cBhvr>
                                        <p:cTn id="12" dur="500"/>
                                        <p:tgtEl>
                                          <p:spTgt spid="563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3" grpId="0"/>
      <p:bldP spid="5632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ChangeArrowheads="1"/>
          </p:cNvSpPr>
          <p:nvPr/>
        </p:nvSpPr>
        <p:spPr bwMode="auto">
          <a:xfrm>
            <a:off x="0" y="304800"/>
            <a:ext cx="860425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3600" b="1">
                <a:latin typeface="黑体" panose="02010609060101010101" pitchFamily="49" charset="-122"/>
                <a:ea typeface="黑体" panose="02010609060101010101" pitchFamily="49" charset="-122"/>
              </a:rPr>
              <a:t>(4</a:t>
            </a:r>
            <a:r>
              <a:rPr lang="zh-CN" altLang="en-US" sz="3600" b="1">
                <a:latin typeface="黑体" panose="02010609060101010101" pitchFamily="49" charset="-122"/>
                <a:ea typeface="黑体" panose="02010609060101010101" pitchFamily="49" charset="-122"/>
              </a:rPr>
              <a:t>）影响平衡状态（反应限度</a:t>
            </a:r>
            <a:r>
              <a:rPr lang="en-US" altLang="zh-CN" sz="3600" b="1">
                <a:latin typeface="黑体" panose="02010609060101010101" pitchFamily="49" charset="-122"/>
                <a:ea typeface="黑体" panose="02010609060101010101" pitchFamily="49" charset="-122"/>
              </a:rPr>
              <a:t>)</a:t>
            </a:r>
            <a:r>
              <a:rPr lang="zh-CN" altLang="en-US" sz="3600" b="1">
                <a:latin typeface="黑体" panose="02010609060101010101" pitchFamily="49" charset="-122"/>
                <a:ea typeface="黑体" panose="02010609060101010101" pitchFamily="49" charset="-122"/>
              </a:rPr>
              <a:t>的因素：</a:t>
            </a:r>
          </a:p>
        </p:txBody>
      </p:sp>
      <p:sp>
        <p:nvSpPr>
          <p:cNvPr id="56323" name="Text Box 3"/>
          <p:cNvSpPr txBox="1">
            <a:spLocks noChangeArrowheads="1"/>
          </p:cNvSpPr>
          <p:nvPr/>
        </p:nvSpPr>
        <p:spPr bwMode="auto">
          <a:xfrm>
            <a:off x="381000" y="1371600"/>
            <a:ext cx="8229600" cy="1409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pPr>
            <a:r>
              <a:rPr lang="en-US" altLang="zh-CN" sz="3600" b="1">
                <a:latin typeface="黑体" panose="02010609060101010101" pitchFamily="49" charset="-122"/>
                <a:ea typeface="黑体" panose="02010609060101010101" pitchFamily="49" charset="-122"/>
              </a:rPr>
              <a:t>①</a:t>
            </a:r>
            <a:r>
              <a:rPr lang="zh-CN" altLang="en-US" sz="3600" b="1">
                <a:latin typeface="黑体" panose="02010609060101010101" pitchFamily="49" charset="-122"/>
                <a:ea typeface="黑体" panose="02010609060101010101" pitchFamily="49" charset="-122"/>
              </a:rPr>
              <a:t>改变温度、浓度，化学平衡（反应限度）一定改变。 </a:t>
            </a:r>
          </a:p>
        </p:txBody>
      </p:sp>
      <p:sp>
        <p:nvSpPr>
          <p:cNvPr id="56324" name="Text Box 4"/>
          <p:cNvSpPr txBox="1">
            <a:spLocks noChangeArrowheads="1"/>
          </p:cNvSpPr>
          <p:nvPr/>
        </p:nvSpPr>
        <p:spPr bwMode="auto">
          <a:xfrm>
            <a:off x="381000" y="3016250"/>
            <a:ext cx="788511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b="1">
                <a:ea typeface="黑体" panose="02010609060101010101" pitchFamily="49" charset="-122"/>
              </a:rPr>
              <a:t>②</a:t>
            </a:r>
            <a:r>
              <a:rPr lang="zh-CN" altLang="en-US" sz="3600" b="1">
                <a:ea typeface="黑体" panose="02010609060101010101" pitchFamily="49" charset="-122"/>
              </a:rPr>
              <a:t>改变压强，化学平衡不一定改变。</a:t>
            </a:r>
          </a:p>
        </p:txBody>
      </p:sp>
      <p:sp>
        <p:nvSpPr>
          <p:cNvPr id="56325" name="Text Box 5"/>
          <p:cNvSpPr txBox="1">
            <a:spLocks noChangeArrowheads="1"/>
          </p:cNvSpPr>
          <p:nvPr/>
        </p:nvSpPr>
        <p:spPr bwMode="auto">
          <a:xfrm>
            <a:off x="381000" y="3914775"/>
            <a:ext cx="8382000" cy="1409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pPr>
            <a:r>
              <a:rPr lang="en-US" altLang="zh-CN" sz="3600" b="1">
                <a:latin typeface="黑体" panose="02010609060101010101" pitchFamily="49" charset="-122"/>
                <a:ea typeface="黑体" panose="02010609060101010101" pitchFamily="49" charset="-122"/>
              </a:rPr>
              <a:t>③</a:t>
            </a:r>
            <a:r>
              <a:rPr lang="zh-CN" altLang="en-US" sz="3600" b="1">
                <a:latin typeface="黑体" panose="02010609060101010101" pitchFamily="49" charset="-122"/>
                <a:ea typeface="黑体" panose="02010609060101010101" pitchFamily="49" charset="-122"/>
              </a:rPr>
              <a:t>加入催化剂只能改变反应速率， 但不改变化学平衡（反应限度）。</a:t>
            </a:r>
          </a:p>
        </p:txBody>
      </p:sp>
      <p:sp>
        <p:nvSpPr>
          <p:cNvPr id="56326" name="Rectangle 6"/>
          <p:cNvSpPr>
            <a:spLocks noChangeArrowheads="1"/>
          </p:cNvSpPr>
          <p:nvPr/>
        </p:nvSpPr>
        <p:spPr bwMode="auto">
          <a:xfrm>
            <a:off x="3006725" y="5486400"/>
            <a:ext cx="263207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ea typeface="楷体_GB2312" pitchFamily="49" charset="-122"/>
              </a:rPr>
              <a:t>（高二选学）</a:t>
            </a:r>
          </a:p>
        </p:txBody>
      </p:sp>
    </p:spTree>
  </p:cSld>
  <p:clrMapOvr>
    <a:masterClrMapping/>
  </p:clrMapOvr>
  <p:transition>
    <p:blinds/>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ext Box 2"/>
          <p:cNvSpPr txBox="1">
            <a:spLocks noChangeArrowheads="1"/>
          </p:cNvSpPr>
          <p:nvPr/>
        </p:nvSpPr>
        <p:spPr bwMode="auto">
          <a:xfrm>
            <a:off x="0" y="1412875"/>
            <a:ext cx="9169400" cy="393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b="1"/>
              <a:t>1</a:t>
            </a:r>
            <a:r>
              <a:rPr lang="zh-CN" altLang="en-US" sz="3600" b="1"/>
              <a:t>、在密闭容器中充入</a:t>
            </a:r>
            <a:r>
              <a:rPr lang="en-US" altLang="zh-CN" sz="3600" b="1"/>
              <a:t>PCl</a:t>
            </a:r>
            <a:r>
              <a:rPr lang="en-US" altLang="zh-CN" sz="3600" b="1" baseline="-25000"/>
              <a:t>5</a:t>
            </a:r>
            <a:r>
              <a:rPr lang="zh-CN" altLang="en-US" sz="3600" b="1"/>
              <a:t>，发生化学反应：</a:t>
            </a:r>
          </a:p>
          <a:p>
            <a:pPr eaLnBrk="1" hangingPunct="1"/>
            <a:r>
              <a:rPr lang="en-US" altLang="zh-CN" sz="3600" b="1"/>
              <a:t>PCl</a:t>
            </a:r>
            <a:r>
              <a:rPr lang="en-US" altLang="zh-CN" sz="3600" b="1" baseline="-25000"/>
              <a:t>5</a:t>
            </a:r>
            <a:r>
              <a:rPr lang="zh-CN" altLang="en-US" sz="3600" b="1"/>
              <a:t>（</a:t>
            </a:r>
            <a:r>
              <a:rPr lang="en-US" altLang="zh-CN" sz="3600" b="1"/>
              <a:t>g</a:t>
            </a:r>
            <a:r>
              <a:rPr lang="zh-CN" altLang="en-US" sz="3600" b="1"/>
              <a:t>）         </a:t>
            </a:r>
            <a:r>
              <a:rPr lang="en-US" altLang="zh-CN" sz="3600" b="1"/>
              <a:t>PCl</a:t>
            </a:r>
            <a:r>
              <a:rPr lang="en-US" altLang="zh-CN" sz="3600" b="1" baseline="-25000"/>
              <a:t>3</a:t>
            </a:r>
            <a:r>
              <a:rPr lang="zh-CN" altLang="en-US" sz="3600" b="1"/>
              <a:t>（</a:t>
            </a:r>
            <a:r>
              <a:rPr lang="en-US" altLang="zh-CN" sz="3600" b="1"/>
              <a:t>g</a:t>
            </a:r>
            <a:r>
              <a:rPr lang="zh-CN" altLang="en-US" sz="3600" b="1"/>
              <a:t>）</a:t>
            </a:r>
            <a:r>
              <a:rPr lang="en-US" altLang="zh-CN" sz="3600" b="1"/>
              <a:t>+ Cl</a:t>
            </a:r>
            <a:r>
              <a:rPr lang="en-US" altLang="zh-CN" sz="3600" b="1" baseline="-25000"/>
              <a:t>2</a:t>
            </a:r>
            <a:r>
              <a:rPr lang="zh-CN" altLang="en-US" sz="3600" b="1"/>
              <a:t>（</a:t>
            </a:r>
            <a:r>
              <a:rPr lang="en-US" altLang="zh-CN" sz="3600" b="1"/>
              <a:t>g</a:t>
            </a:r>
            <a:r>
              <a:rPr lang="zh-CN" altLang="en-US" sz="3600" b="1"/>
              <a:t>），</a:t>
            </a:r>
          </a:p>
          <a:p>
            <a:pPr eaLnBrk="1" hangingPunct="1"/>
            <a:r>
              <a:rPr lang="zh-CN" altLang="en-US" sz="3600" b="1"/>
              <a:t>反应一段时间后又向其中加入</a:t>
            </a:r>
            <a:r>
              <a:rPr lang="en-US" altLang="zh-CN" sz="3600" b="1" baseline="30000"/>
              <a:t>37</a:t>
            </a:r>
            <a:r>
              <a:rPr lang="en-US" altLang="zh-CN" sz="3600" b="1"/>
              <a:t>Cl</a:t>
            </a:r>
            <a:r>
              <a:rPr lang="en-US" altLang="zh-CN" sz="3600" b="1" baseline="-25000"/>
              <a:t>2</a:t>
            </a:r>
            <a:r>
              <a:rPr lang="zh-CN" altLang="en-US" sz="3600" b="1"/>
              <a:t>，在重</a:t>
            </a:r>
          </a:p>
          <a:p>
            <a:pPr eaLnBrk="1" hangingPunct="1"/>
            <a:r>
              <a:rPr lang="zh-CN" altLang="en-US" sz="3600" b="1"/>
              <a:t>新达到化学平衡状态后，</a:t>
            </a:r>
            <a:r>
              <a:rPr lang="en-US" altLang="zh-CN" sz="3600" b="1" baseline="30000"/>
              <a:t>37</a:t>
            </a:r>
            <a:r>
              <a:rPr lang="en-US" altLang="zh-CN" sz="3600" b="1"/>
              <a:t>Cl</a:t>
            </a:r>
            <a:r>
              <a:rPr lang="zh-CN" altLang="en-US" sz="3600" b="1"/>
              <a:t>原子存在于</a:t>
            </a:r>
          </a:p>
          <a:p>
            <a:pPr eaLnBrk="1" hangingPunct="1"/>
            <a:r>
              <a:rPr lang="zh-CN" altLang="en-US" sz="3600" b="1"/>
              <a:t>  </a:t>
            </a:r>
          </a:p>
          <a:p>
            <a:pPr eaLnBrk="1" hangingPunct="1"/>
            <a:r>
              <a:rPr lang="zh-CN" altLang="en-US" sz="3600" b="1"/>
              <a:t>  </a:t>
            </a:r>
            <a:r>
              <a:rPr lang="en-US" altLang="zh-CN" sz="3600" b="1"/>
              <a:t>A</a:t>
            </a:r>
            <a:r>
              <a:rPr lang="zh-CN" altLang="en-US" sz="3600" b="1"/>
              <a:t>．</a:t>
            </a:r>
            <a:r>
              <a:rPr lang="en-US" altLang="zh-CN" sz="3600" b="1"/>
              <a:t>PCl</a:t>
            </a:r>
            <a:r>
              <a:rPr lang="en-US" altLang="zh-CN" sz="3600" b="1" baseline="-25000"/>
              <a:t>5</a:t>
            </a:r>
            <a:r>
              <a:rPr lang="zh-CN" altLang="en-US" sz="3600" b="1"/>
              <a:t>中		</a:t>
            </a:r>
            <a:r>
              <a:rPr lang="en-US" altLang="zh-CN" sz="3600" b="1"/>
              <a:t>B</a:t>
            </a:r>
            <a:r>
              <a:rPr lang="zh-CN" altLang="en-US" sz="3600" b="1"/>
              <a:t>．</a:t>
            </a:r>
            <a:r>
              <a:rPr lang="en-US" altLang="zh-CN" sz="3600" b="1"/>
              <a:t>PCl</a:t>
            </a:r>
            <a:r>
              <a:rPr lang="en-US" altLang="zh-CN" sz="3600" b="1" baseline="-25000"/>
              <a:t>3</a:t>
            </a:r>
            <a:r>
              <a:rPr lang="zh-CN" altLang="en-US" sz="3600" b="1"/>
              <a:t>中		</a:t>
            </a:r>
          </a:p>
          <a:p>
            <a:pPr eaLnBrk="1" hangingPunct="1"/>
            <a:r>
              <a:rPr lang="zh-CN" altLang="en-US" sz="3600" b="1"/>
              <a:t>  </a:t>
            </a:r>
            <a:r>
              <a:rPr lang="en-US" altLang="zh-CN" sz="3600" b="1"/>
              <a:t>C</a:t>
            </a:r>
            <a:r>
              <a:rPr lang="zh-CN" altLang="en-US" sz="3600" b="1"/>
              <a:t>．</a:t>
            </a:r>
            <a:r>
              <a:rPr lang="en-US" altLang="zh-CN" sz="3600" b="1"/>
              <a:t>Cl</a:t>
            </a:r>
            <a:r>
              <a:rPr lang="en-US" altLang="zh-CN" sz="3600" b="1" baseline="-25000"/>
              <a:t>2</a:t>
            </a:r>
            <a:r>
              <a:rPr lang="en-US" altLang="zh-CN" sz="3600" b="1"/>
              <a:t>			D</a:t>
            </a:r>
            <a:r>
              <a:rPr lang="zh-CN" altLang="en-US" sz="3600" b="1"/>
              <a:t>．三种物质中都有</a:t>
            </a:r>
          </a:p>
        </p:txBody>
      </p:sp>
      <p:grpSp>
        <p:nvGrpSpPr>
          <p:cNvPr id="57347" name="Group 3"/>
          <p:cNvGrpSpPr>
            <a:grpSpLocks/>
          </p:cNvGrpSpPr>
          <p:nvPr/>
        </p:nvGrpSpPr>
        <p:grpSpPr bwMode="auto">
          <a:xfrm>
            <a:off x="2195513" y="2133600"/>
            <a:ext cx="1066800" cy="428625"/>
            <a:chOff x="2304" y="576"/>
            <a:chExt cx="1728" cy="270"/>
          </a:xfrm>
        </p:grpSpPr>
        <p:grpSp>
          <p:nvGrpSpPr>
            <p:cNvPr id="57350" name="Group 4"/>
            <p:cNvGrpSpPr>
              <a:grpSpLocks/>
            </p:cNvGrpSpPr>
            <p:nvPr/>
          </p:nvGrpSpPr>
          <p:grpSpPr bwMode="auto">
            <a:xfrm>
              <a:off x="2304" y="576"/>
              <a:ext cx="1728" cy="96"/>
              <a:chOff x="2304" y="576"/>
              <a:chExt cx="1728" cy="96"/>
            </a:xfrm>
          </p:grpSpPr>
          <p:sp>
            <p:nvSpPr>
              <p:cNvPr id="57354" name="Line 5"/>
              <p:cNvSpPr>
                <a:spLocks noChangeShapeType="1"/>
              </p:cNvSpPr>
              <p:nvPr/>
            </p:nvSpPr>
            <p:spPr bwMode="auto">
              <a:xfrm>
                <a:off x="2304" y="672"/>
                <a:ext cx="1728" cy="0"/>
              </a:xfrm>
              <a:prstGeom prst="line">
                <a:avLst/>
              </a:prstGeom>
              <a:noFill/>
              <a:ln w="444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57355" name="Line 6"/>
              <p:cNvSpPr>
                <a:spLocks noChangeShapeType="1"/>
              </p:cNvSpPr>
              <p:nvPr/>
            </p:nvSpPr>
            <p:spPr bwMode="auto">
              <a:xfrm>
                <a:off x="3984" y="576"/>
                <a:ext cx="48" cy="96"/>
              </a:xfrm>
              <a:prstGeom prst="line">
                <a:avLst/>
              </a:prstGeom>
              <a:noFill/>
              <a:ln w="444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57351" name="Group 7"/>
            <p:cNvGrpSpPr>
              <a:grpSpLocks/>
            </p:cNvGrpSpPr>
            <p:nvPr/>
          </p:nvGrpSpPr>
          <p:grpSpPr bwMode="auto">
            <a:xfrm flipH="1" flipV="1">
              <a:off x="2304" y="750"/>
              <a:ext cx="1728" cy="96"/>
              <a:chOff x="2304" y="576"/>
              <a:chExt cx="1728" cy="96"/>
            </a:xfrm>
          </p:grpSpPr>
          <p:sp>
            <p:nvSpPr>
              <p:cNvPr id="57352" name="Line 8"/>
              <p:cNvSpPr>
                <a:spLocks noChangeShapeType="1"/>
              </p:cNvSpPr>
              <p:nvPr/>
            </p:nvSpPr>
            <p:spPr bwMode="auto">
              <a:xfrm>
                <a:off x="2304" y="672"/>
                <a:ext cx="1728" cy="0"/>
              </a:xfrm>
              <a:prstGeom prst="line">
                <a:avLst/>
              </a:prstGeom>
              <a:noFill/>
              <a:ln w="444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57353" name="Line 9"/>
              <p:cNvSpPr>
                <a:spLocks noChangeShapeType="1"/>
              </p:cNvSpPr>
              <p:nvPr/>
            </p:nvSpPr>
            <p:spPr bwMode="auto">
              <a:xfrm>
                <a:off x="3984" y="576"/>
                <a:ext cx="48" cy="96"/>
              </a:xfrm>
              <a:prstGeom prst="line">
                <a:avLst/>
              </a:prstGeom>
              <a:noFill/>
              <a:ln w="444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sp>
        <p:nvSpPr>
          <p:cNvPr id="58378" name="Text Box 10"/>
          <p:cNvSpPr txBox="1">
            <a:spLocks noChangeArrowheads="1"/>
          </p:cNvSpPr>
          <p:nvPr/>
        </p:nvSpPr>
        <p:spPr bwMode="auto">
          <a:xfrm>
            <a:off x="7543800" y="3581400"/>
            <a:ext cx="9144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000" b="1"/>
              <a:t>D</a:t>
            </a:r>
          </a:p>
        </p:txBody>
      </p:sp>
      <p:sp>
        <p:nvSpPr>
          <p:cNvPr id="57349" name="WordArt 11"/>
          <p:cNvSpPr>
            <a:spLocks noChangeArrowheads="1" noChangeShapeType="1" noTextEdit="1"/>
          </p:cNvSpPr>
          <p:nvPr/>
        </p:nvSpPr>
        <p:spPr bwMode="auto">
          <a:xfrm>
            <a:off x="3429000" y="457200"/>
            <a:ext cx="1828800" cy="685800"/>
          </a:xfrm>
          <a:prstGeom prst="rect">
            <a:avLst/>
          </a:prstGeom>
        </p:spPr>
        <p:txBody>
          <a:bodyPr wrap="none" fromWordArt="1">
            <a:prstTxWarp prst="textPlain">
              <a:avLst>
                <a:gd name="adj" fmla="val 50000"/>
              </a:avLst>
            </a:prstTxWarp>
          </a:bodyPr>
          <a:lstStyle/>
          <a:p>
            <a:pPr algn="ctr"/>
            <a:r>
              <a:rPr lang="zh-CN" altLang="en-US" sz="3600" kern="10">
                <a:ln w="19050">
                  <a:solidFill>
                    <a:srgbClr val="99CCFF"/>
                  </a:solidFill>
                  <a:round/>
                  <a:headEnd/>
                  <a:tailEnd/>
                </a:ln>
                <a:solidFill>
                  <a:srgbClr val="0066CC"/>
                </a:solidFill>
                <a:effectLst>
                  <a:outerShdw dist="35921" dir="2700000" algn="ctr" rotWithShape="0">
                    <a:srgbClr val="990000"/>
                  </a:outerShdw>
                </a:effectLst>
                <a:latin typeface="宋体" panose="02010600030101010101" pitchFamily="2" charset="-122"/>
              </a:rPr>
              <a:t>课堂练习</a:t>
            </a:r>
          </a:p>
        </p:txBody>
      </p:sp>
    </p:spTree>
  </p:cSld>
  <p:clrMapOvr>
    <a:masterClrMapping/>
  </p:clrMapOvr>
  <p:transition>
    <p:blinds/>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8378"/>
                                        </p:tgtEl>
                                        <p:attrNameLst>
                                          <p:attrName>style.visibility</p:attrName>
                                        </p:attrNameLst>
                                      </p:cBhvr>
                                      <p:to>
                                        <p:strVal val="visible"/>
                                      </p:to>
                                    </p:set>
                                    <p:animEffect transition="in" filter="dissolve">
                                      <p:cBhvr>
                                        <p:cTn id="7" dur="500"/>
                                        <p:tgtEl>
                                          <p:spTgt spid="583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8"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ext Box 2"/>
          <p:cNvSpPr txBox="1">
            <a:spLocks noChangeArrowheads="1"/>
          </p:cNvSpPr>
          <p:nvPr/>
        </p:nvSpPr>
        <p:spPr bwMode="auto">
          <a:xfrm>
            <a:off x="360363" y="914400"/>
            <a:ext cx="8820150"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b="1">
                <a:latin typeface="黑体" panose="02010609060101010101" pitchFamily="49" charset="-122"/>
                <a:ea typeface="黑体" panose="02010609060101010101" pitchFamily="49" charset="-122"/>
              </a:rPr>
              <a:t>2</a:t>
            </a:r>
            <a:r>
              <a:rPr lang="zh-CN" altLang="en-US" sz="3600" b="1">
                <a:latin typeface="黑体" panose="02010609060101010101" pitchFamily="49" charset="-122"/>
                <a:ea typeface="黑体" panose="02010609060101010101" pitchFamily="49" charset="-122"/>
              </a:rPr>
              <a:t>、将</a:t>
            </a:r>
            <a:r>
              <a:rPr lang="en-US" altLang="zh-CN" sz="3600" b="1">
                <a:latin typeface="黑体" panose="02010609060101010101" pitchFamily="49" charset="-122"/>
                <a:ea typeface="黑体" panose="02010609060101010101" pitchFamily="49" charset="-122"/>
              </a:rPr>
              <a:t>1moLN</a:t>
            </a:r>
            <a:r>
              <a:rPr lang="en-US" altLang="zh-CN" sz="3600" b="1" baseline="-25000">
                <a:latin typeface="黑体" panose="02010609060101010101" pitchFamily="49" charset="-122"/>
                <a:ea typeface="黑体" panose="02010609060101010101" pitchFamily="49" charset="-122"/>
              </a:rPr>
              <a:t>2</a:t>
            </a:r>
            <a:r>
              <a:rPr lang="zh-CN" altLang="en-US" sz="3600" b="1">
                <a:latin typeface="黑体" panose="02010609060101010101" pitchFamily="49" charset="-122"/>
                <a:ea typeface="黑体" panose="02010609060101010101" pitchFamily="49" charset="-122"/>
              </a:rPr>
              <a:t>和</a:t>
            </a:r>
            <a:r>
              <a:rPr lang="en-US" altLang="zh-CN" sz="3600" b="1">
                <a:latin typeface="黑体" panose="02010609060101010101" pitchFamily="49" charset="-122"/>
                <a:ea typeface="黑体" panose="02010609060101010101" pitchFamily="49" charset="-122"/>
              </a:rPr>
              <a:t>3moLH</a:t>
            </a:r>
            <a:r>
              <a:rPr lang="en-US" altLang="zh-CN" sz="3600" b="1" baseline="-25000">
                <a:latin typeface="黑体" panose="02010609060101010101" pitchFamily="49" charset="-122"/>
                <a:ea typeface="黑体" panose="02010609060101010101" pitchFamily="49" charset="-122"/>
              </a:rPr>
              <a:t>2</a:t>
            </a:r>
            <a:r>
              <a:rPr lang="zh-CN" altLang="en-US" sz="3600" b="1">
                <a:latin typeface="黑体" panose="02010609060101010101" pitchFamily="49" charset="-122"/>
                <a:ea typeface="黑体" panose="02010609060101010101" pitchFamily="49" charset="-122"/>
              </a:rPr>
              <a:t>充入一密闭容器</a:t>
            </a:r>
            <a:r>
              <a:rPr lang="en-US" altLang="zh-CN" sz="3600" b="1">
                <a:latin typeface="黑体" panose="02010609060101010101" pitchFamily="49" charset="-122"/>
                <a:ea typeface="黑体" panose="02010609060101010101" pitchFamily="49" charset="-122"/>
              </a:rPr>
              <a:t>,</a:t>
            </a:r>
            <a:r>
              <a:rPr lang="zh-CN" altLang="en-US" sz="3600" b="1">
                <a:latin typeface="黑体" panose="02010609060101010101" pitchFamily="49" charset="-122"/>
                <a:ea typeface="黑体" panose="02010609060101010101" pitchFamily="49" charset="-122"/>
              </a:rPr>
              <a:t>使其在一定条件下发生反应</a:t>
            </a:r>
            <a:r>
              <a:rPr lang="en-US" altLang="zh-CN" sz="3600" b="1">
                <a:latin typeface="黑体" panose="02010609060101010101" pitchFamily="49" charset="-122"/>
                <a:ea typeface="黑体" panose="02010609060101010101" pitchFamily="49" charset="-122"/>
              </a:rPr>
              <a:t>:N</a:t>
            </a:r>
            <a:r>
              <a:rPr lang="en-US" altLang="zh-CN" sz="3600" b="1" baseline="-25000">
                <a:latin typeface="黑体" panose="02010609060101010101" pitchFamily="49" charset="-122"/>
                <a:ea typeface="黑体" panose="02010609060101010101" pitchFamily="49" charset="-122"/>
              </a:rPr>
              <a:t>2</a:t>
            </a:r>
            <a:r>
              <a:rPr lang="en-US" altLang="zh-CN" sz="3600" b="1">
                <a:latin typeface="黑体" panose="02010609060101010101" pitchFamily="49" charset="-122"/>
                <a:ea typeface="黑体" panose="02010609060101010101" pitchFamily="49" charset="-122"/>
              </a:rPr>
              <a:t>+3H</a:t>
            </a:r>
            <a:r>
              <a:rPr lang="en-US" altLang="zh-CN" sz="3600" b="1" baseline="-25000">
                <a:latin typeface="黑体" panose="02010609060101010101" pitchFamily="49" charset="-122"/>
                <a:ea typeface="黑体" panose="02010609060101010101" pitchFamily="49" charset="-122"/>
              </a:rPr>
              <a:t>2          </a:t>
            </a:r>
            <a:r>
              <a:rPr lang="en-US" altLang="zh-CN" sz="3600" b="1">
                <a:latin typeface="黑体" panose="02010609060101010101" pitchFamily="49" charset="-122"/>
                <a:ea typeface="黑体" panose="02010609060101010101" pitchFamily="49" charset="-122"/>
              </a:rPr>
              <a:t>2NH</a:t>
            </a:r>
            <a:r>
              <a:rPr lang="en-US" altLang="zh-CN" sz="3600" b="1" baseline="-25000">
                <a:latin typeface="黑体" panose="02010609060101010101" pitchFamily="49" charset="-122"/>
                <a:ea typeface="黑体" panose="02010609060101010101" pitchFamily="49" charset="-122"/>
              </a:rPr>
              <a:t>3</a:t>
            </a:r>
            <a:r>
              <a:rPr lang="zh-CN" altLang="en-US" sz="3600" b="1">
                <a:latin typeface="黑体" panose="02010609060101010101" pitchFamily="49" charset="-122"/>
                <a:ea typeface="黑体" panose="02010609060101010101" pitchFamily="49" charset="-122"/>
              </a:rPr>
              <a:t>下列哪一种状态说明反应达到平衡</a:t>
            </a:r>
          </a:p>
        </p:txBody>
      </p:sp>
      <p:sp>
        <p:nvSpPr>
          <p:cNvPr id="58371" name="Text Box 3"/>
          <p:cNvSpPr txBox="1">
            <a:spLocks noChangeArrowheads="1"/>
          </p:cNvSpPr>
          <p:nvPr/>
        </p:nvSpPr>
        <p:spPr bwMode="auto">
          <a:xfrm>
            <a:off x="228600" y="2671763"/>
            <a:ext cx="867251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b="1">
                <a:latin typeface="黑体" panose="02010609060101010101" pitchFamily="49" charset="-122"/>
                <a:ea typeface="黑体" panose="02010609060101010101" pitchFamily="49" charset="-122"/>
              </a:rPr>
              <a:t>A</a:t>
            </a:r>
            <a:r>
              <a:rPr lang="zh-CN" altLang="en-US" sz="3600" b="1">
                <a:latin typeface="黑体" panose="02010609060101010101" pitchFamily="49" charset="-122"/>
                <a:ea typeface="黑体" panose="02010609060101010101" pitchFamily="49" charset="-122"/>
              </a:rPr>
              <a:t>、氨气的生成速率与分解速率相等的状态</a:t>
            </a:r>
          </a:p>
        </p:txBody>
      </p:sp>
      <p:sp>
        <p:nvSpPr>
          <p:cNvPr id="58372" name="Text Box 4"/>
          <p:cNvSpPr txBox="1">
            <a:spLocks noChangeArrowheads="1"/>
          </p:cNvSpPr>
          <p:nvPr/>
        </p:nvSpPr>
        <p:spPr bwMode="auto">
          <a:xfrm>
            <a:off x="220663" y="3395663"/>
            <a:ext cx="8672512"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b="1">
                <a:latin typeface="黑体" panose="02010609060101010101" pitchFamily="49" charset="-122"/>
                <a:ea typeface="黑体" panose="02010609060101010101" pitchFamily="49" charset="-122"/>
              </a:rPr>
              <a:t>B</a:t>
            </a:r>
            <a:r>
              <a:rPr lang="zh-CN" altLang="en-US" sz="3600" b="1">
                <a:latin typeface="黑体" panose="02010609060101010101" pitchFamily="49" charset="-122"/>
                <a:ea typeface="黑体" panose="02010609060101010101" pitchFamily="49" charset="-122"/>
              </a:rPr>
              <a:t>、氮气的消耗速率与氨气的消耗速率相等</a:t>
            </a:r>
          </a:p>
          <a:p>
            <a:pPr eaLnBrk="1" hangingPunct="1"/>
            <a:r>
              <a:rPr lang="zh-CN" altLang="en-US" sz="3600" b="1">
                <a:latin typeface="黑体" panose="02010609060101010101" pitchFamily="49" charset="-122"/>
                <a:ea typeface="黑体" panose="02010609060101010101" pitchFamily="49" charset="-122"/>
              </a:rPr>
              <a:t>   的状态</a:t>
            </a:r>
          </a:p>
        </p:txBody>
      </p:sp>
      <p:sp>
        <p:nvSpPr>
          <p:cNvPr id="58373" name="Text Box 5"/>
          <p:cNvSpPr txBox="1">
            <a:spLocks noChangeArrowheads="1"/>
          </p:cNvSpPr>
          <p:nvPr/>
        </p:nvSpPr>
        <p:spPr bwMode="auto">
          <a:xfrm>
            <a:off x="250825" y="5449888"/>
            <a:ext cx="8213725"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b="1">
                <a:latin typeface="黑体" panose="02010609060101010101" pitchFamily="49" charset="-122"/>
                <a:ea typeface="黑体" panose="02010609060101010101" pitchFamily="49" charset="-122"/>
              </a:rPr>
              <a:t>D</a:t>
            </a:r>
            <a:r>
              <a:rPr lang="zh-CN" altLang="en-US" sz="3600" b="1">
                <a:latin typeface="黑体" panose="02010609060101010101" pitchFamily="49" charset="-122"/>
                <a:ea typeface="黑体" panose="02010609060101010101" pitchFamily="49" charset="-122"/>
              </a:rPr>
              <a:t>、氮气的消耗速率与氨气的消耗速率等</a:t>
            </a:r>
          </a:p>
          <a:p>
            <a:pPr eaLnBrk="1" hangingPunct="1"/>
            <a:r>
              <a:rPr lang="zh-CN" altLang="en-US" sz="3600" b="1">
                <a:latin typeface="黑体" panose="02010609060101010101" pitchFamily="49" charset="-122"/>
                <a:ea typeface="黑体" panose="02010609060101010101" pitchFamily="49" charset="-122"/>
              </a:rPr>
              <a:t>     于</a:t>
            </a:r>
            <a:r>
              <a:rPr lang="en-US" altLang="zh-CN" sz="3600" b="1">
                <a:latin typeface="黑体" panose="02010609060101010101" pitchFamily="49" charset="-122"/>
                <a:ea typeface="黑体" panose="02010609060101010101" pitchFamily="49" charset="-122"/>
              </a:rPr>
              <a:t>1</a:t>
            </a:r>
            <a:r>
              <a:rPr lang="zh-CN" altLang="en-US" sz="3600" b="1">
                <a:latin typeface="黑体" panose="02010609060101010101" pitchFamily="49" charset="-122"/>
                <a:ea typeface="黑体" panose="02010609060101010101" pitchFamily="49" charset="-122"/>
              </a:rPr>
              <a:t>：</a:t>
            </a:r>
            <a:r>
              <a:rPr lang="en-US" altLang="zh-CN" sz="3600" b="1">
                <a:latin typeface="黑体" panose="02010609060101010101" pitchFamily="49" charset="-122"/>
                <a:ea typeface="黑体" panose="02010609060101010101" pitchFamily="49" charset="-122"/>
              </a:rPr>
              <a:t>2</a:t>
            </a:r>
            <a:r>
              <a:rPr lang="zh-CN" altLang="en-US" sz="3600" b="1">
                <a:latin typeface="黑体" panose="02010609060101010101" pitchFamily="49" charset="-122"/>
                <a:ea typeface="黑体" panose="02010609060101010101" pitchFamily="49" charset="-122"/>
              </a:rPr>
              <a:t>的状态</a:t>
            </a:r>
          </a:p>
        </p:txBody>
      </p:sp>
      <p:sp>
        <p:nvSpPr>
          <p:cNvPr id="58374" name="Text Box 6"/>
          <p:cNvSpPr txBox="1">
            <a:spLocks noChangeArrowheads="1"/>
          </p:cNvSpPr>
          <p:nvPr/>
        </p:nvSpPr>
        <p:spPr bwMode="auto">
          <a:xfrm>
            <a:off x="250825" y="4441825"/>
            <a:ext cx="8213725"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b="1">
                <a:latin typeface="黑体" panose="02010609060101010101" pitchFamily="49" charset="-122"/>
                <a:ea typeface="黑体" panose="02010609060101010101" pitchFamily="49" charset="-122"/>
              </a:rPr>
              <a:t>C</a:t>
            </a:r>
            <a:r>
              <a:rPr lang="zh-CN" altLang="en-US" sz="3600" b="1">
                <a:latin typeface="黑体" panose="02010609060101010101" pitchFamily="49" charset="-122"/>
                <a:ea typeface="黑体" panose="02010609060101010101" pitchFamily="49" charset="-122"/>
              </a:rPr>
              <a:t>、氮气的消耗速率与氨气的生成速率等</a:t>
            </a:r>
          </a:p>
          <a:p>
            <a:pPr eaLnBrk="1" hangingPunct="1"/>
            <a:r>
              <a:rPr lang="zh-CN" altLang="en-US" sz="3600" b="1">
                <a:latin typeface="黑体" panose="02010609060101010101" pitchFamily="49" charset="-122"/>
                <a:ea typeface="黑体" panose="02010609060101010101" pitchFamily="49" charset="-122"/>
              </a:rPr>
              <a:t>   于</a:t>
            </a:r>
            <a:r>
              <a:rPr lang="en-US" altLang="zh-CN" sz="3600" b="1">
                <a:latin typeface="黑体" panose="02010609060101010101" pitchFamily="49" charset="-122"/>
                <a:ea typeface="黑体" panose="02010609060101010101" pitchFamily="49" charset="-122"/>
              </a:rPr>
              <a:t>1</a:t>
            </a:r>
            <a:r>
              <a:rPr lang="zh-CN" altLang="en-US" sz="3600" b="1">
                <a:latin typeface="黑体" panose="02010609060101010101" pitchFamily="49" charset="-122"/>
                <a:ea typeface="黑体" panose="02010609060101010101" pitchFamily="49" charset="-122"/>
              </a:rPr>
              <a:t>：</a:t>
            </a:r>
            <a:r>
              <a:rPr lang="en-US" altLang="zh-CN" sz="3600" b="1">
                <a:latin typeface="黑体" panose="02010609060101010101" pitchFamily="49" charset="-122"/>
                <a:ea typeface="黑体" panose="02010609060101010101" pitchFamily="49" charset="-122"/>
              </a:rPr>
              <a:t>2</a:t>
            </a:r>
            <a:r>
              <a:rPr lang="zh-CN" altLang="en-US" sz="3600" b="1">
                <a:latin typeface="黑体" panose="02010609060101010101" pitchFamily="49" charset="-122"/>
                <a:ea typeface="黑体" panose="02010609060101010101" pitchFamily="49" charset="-122"/>
              </a:rPr>
              <a:t>的状态</a:t>
            </a:r>
          </a:p>
        </p:txBody>
      </p:sp>
      <p:grpSp>
        <p:nvGrpSpPr>
          <p:cNvPr id="58375" name="Group 7"/>
          <p:cNvGrpSpPr>
            <a:grpSpLocks/>
          </p:cNvGrpSpPr>
          <p:nvPr/>
        </p:nvGrpSpPr>
        <p:grpSpPr bwMode="auto">
          <a:xfrm>
            <a:off x="6877050" y="1700213"/>
            <a:ext cx="990600" cy="360362"/>
            <a:chOff x="2109" y="2469"/>
            <a:chExt cx="499" cy="153"/>
          </a:xfrm>
        </p:grpSpPr>
        <p:sp>
          <p:nvSpPr>
            <p:cNvPr id="58378" name="Line 8"/>
            <p:cNvSpPr>
              <a:spLocks noChangeShapeType="1"/>
            </p:cNvSpPr>
            <p:nvPr/>
          </p:nvSpPr>
          <p:spPr bwMode="auto">
            <a:xfrm>
              <a:off x="2109" y="2523"/>
              <a:ext cx="499" cy="0"/>
            </a:xfrm>
            <a:prstGeom prst="line">
              <a:avLst/>
            </a:prstGeom>
            <a:noFill/>
            <a:ln w="381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58379" name="Line 9"/>
            <p:cNvSpPr>
              <a:spLocks noChangeShapeType="1"/>
            </p:cNvSpPr>
            <p:nvPr/>
          </p:nvSpPr>
          <p:spPr bwMode="auto">
            <a:xfrm>
              <a:off x="2109" y="2577"/>
              <a:ext cx="499" cy="0"/>
            </a:xfrm>
            <a:prstGeom prst="line">
              <a:avLst/>
            </a:prstGeom>
            <a:noFill/>
            <a:ln w="381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58380" name="Line 10"/>
            <p:cNvSpPr>
              <a:spLocks noChangeShapeType="1"/>
            </p:cNvSpPr>
            <p:nvPr/>
          </p:nvSpPr>
          <p:spPr bwMode="auto">
            <a:xfrm flipH="1" flipV="1">
              <a:off x="2508" y="2469"/>
              <a:ext cx="90" cy="45"/>
            </a:xfrm>
            <a:prstGeom prst="line">
              <a:avLst/>
            </a:prstGeom>
            <a:noFill/>
            <a:ln w="381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58381" name="Line 11"/>
            <p:cNvSpPr>
              <a:spLocks noChangeShapeType="1"/>
            </p:cNvSpPr>
            <p:nvPr/>
          </p:nvSpPr>
          <p:spPr bwMode="auto">
            <a:xfrm flipH="1" flipV="1">
              <a:off x="2109" y="2577"/>
              <a:ext cx="90" cy="45"/>
            </a:xfrm>
            <a:prstGeom prst="line">
              <a:avLst/>
            </a:prstGeom>
            <a:noFill/>
            <a:ln w="381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sp>
        <p:nvSpPr>
          <p:cNvPr id="59404" name="Text Box 12"/>
          <p:cNvSpPr txBox="1">
            <a:spLocks noChangeArrowheads="1"/>
          </p:cNvSpPr>
          <p:nvPr/>
        </p:nvSpPr>
        <p:spPr bwMode="auto">
          <a:xfrm>
            <a:off x="7620000" y="1992313"/>
            <a:ext cx="12192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000" b="1"/>
              <a:t>AD</a:t>
            </a:r>
          </a:p>
        </p:txBody>
      </p:sp>
      <p:sp>
        <p:nvSpPr>
          <p:cNvPr id="58377" name="WordArt 13"/>
          <p:cNvSpPr>
            <a:spLocks noChangeArrowheads="1" noChangeShapeType="1" noTextEdit="1"/>
          </p:cNvSpPr>
          <p:nvPr/>
        </p:nvSpPr>
        <p:spPr bwMode="auto">
          <a:xfrm>
            <a:off x="3429000" y="228600"/>
            <a:ext cx="1828800" cy="685800"/>
          </a:xfrm>
          <a:prstGeom prst="rect">
            <a:avLst/>
          </a:prstGeom>
        </p:spPr>
        <p:txBody>
          <a:bodyPr wrap="none" fromWordArt="1">
            <a:prstTxWarp prst="textPlain">
              <a:avLst>
                <a:gd name="adj" fmla="val 50000"/>
              </a:avLst>
            </a:prstTxWarp>
          </a:bodyPr>
          <a:lstStyle/>
          <a:p>
            <a:pPr algn="ctr"/>
            <a:r>
              <a:rPr lang="zh-CN" altLang="en-US" sz="3600" kern="10">
                <a:ln w="19050">
                  <a:solidFill>
                    <a:srgbClr val="99CCFF"/>
                  </a:solidFill>
                  <a:round/>
                  <a:headEnd/>
                  <a:tailEnd/>
                </a:ln>
                <a:solidFill>
                  <a:srgbClr val="0066CC"/>
                </a:solidFill>
                <a:effectLst>
                  <a:outerShdw dist="35921" dir="2700000" algn="ctr" rotWithShape="0">
                    <a:srgbClr val="990000"/>
                  </a:outerShdw>
                </a:effectLst>
                <a:latin typeface="宋体" panose="02010600030101010101" pitchFamily="2" charset="-122"/>
              </a:rPr>
              <a:t>课堂练习</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9404"/>
                                        </p:tgtEl>
                                        <p:attrNameLst>
                                          <p:attrName>style.visibility</p:attrName>
                                        </p:attrNameLst>
                                      </p:cBhvr>
                                      <p:to>
                                        <p:strVal val="visible"/>
                                      </p:to>
                                    </p:set>
                                    <p:animEffect transition="in" filter="dissolve">
                                      <p:cBhvr>
                                        <p:cTn id="7" dur="500"/>
                                        <p:tgtEl>
                                          <p:spTgt spid="594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40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ext Box 2"/>
          <p:cNvSpPr txBox="1">
            <a:spLocks noChangeArrowheads="1"/>
          </p:cNvSpPr>
          <p:nvPr/>
        </p:nvSpPr>
        <p:spPr bwMode="auto">
          <a:xfrm>
            <a:off x="360363" y="1095375"/>
            <a:ext cx="8783637"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b="1">
                <a:latin typeface="黑体" panose="02010609060101010101" pitchFamily="49" charset="-122"/>
                <a:ea typeface="黑体" panose="02010609060101010101" pitchFamily="49" charset="-122"/>
              </a:rPr>
              <a:t>3</a:t>
            </a:r>
            <a:r>
              <a:rPr lang="zh-CN" altLang="en-US" sz="3600" b="1">
                <a:latin typeface="黑体" panose="02010609060101010101" pitchFamily="49" charset="-122"/>
                <a:ea typeface="黑体" panose="02010609060101010101" pitchFamily="49" charset="-122"/>
              </a:rPr>
              <a:t>、将</a:t>
            </a:r>
            <a:r>
              <a:rPr lang="en-US" altLang="zh-CN" sz="3600" b="1">
                <a:latin typeface="黑体" panose="02010609060101010101" pitchFamily="49" charset="-122"/>
                <a:ea typeface="黑体" panose="02010609060101010101" pitchFamily="49" charset="-122"/>
              </a:rPr>
              <a:t>1moLN</a:t>
            </a:r>
            <a:r>
              <a:rPr lang="en-US" altLang="zh-CN" sz="3600" b="1" baseline="-25000">
                <a:latin typeface="黑体" panose="02010609060101010101" pitchFamily="49" charset="-122"/>
                <a:ea typeface="黑体" panose="02010609060101010101" pitchFamily="49" charset="-122"/>
              </a:rPr>
              <a:t>2</a:t>
            </a:r>
            <a:r>
              <a:rPr lang="zh-CN" altLang="en-US" sz="3600" b="1">
                <a:latin typeface="黑体" panose="02010609060101010101" pitchFamily="49" charset="-122"/>
                <a:ea typeface="黑体" panose="02010609060101010101" pitchFamily="49" charset="-122"/>
              </a:rPr>
              <a:t>和</a:t>
            </a:r>
            <a:r>
              <a:rPr lang="en-US" altLang="zh-CN" sz="3600" b="1">
                <a:latin typeface="黑体" panose="02010609060101010101" pitchFamily="49" charset="-122"/>
                <a:ea typeface="黑体" panose="02010609060101010101" pitchFamily="49" charset="-122"/>
              </a:rPr>
              <a:t>3moLH</a:t>
            </a:r>
            <a:r>
              <a:rPr lang="en-US" altLang="zh-CN" sz="3600" b="1" baseline="-25000">
                <a:latin typeface="黑体" panose="02010609060101010101" pitchFamily="49" charset="-122"/>
                <a:ea typeface="黑体" panose="02010609060101010101" pitchFamily="49" charset="-122"/>
              </a:rPr>
              <a:t>2</a:t>
            </a:r>
            <a:r>
              <a:rPr lang="zh-CN" altLang="en-US" sz="3600" b="1">
                <a:latin typeface="黑体" panose="02010609060101010101" pitchFamily="49" charset="-122"/>
                <a:ea typeface="黑体" panose="02010609060101010101" pitchFamily="49" charset="-122"/>
              </a:rPr>
              <a:t>充入一密闭容器</a:t>
            </a:r>
            <a:r>
              <a:rPr lang="en-US" altLang="zh-CN" sz="3600" b="1">
                <a:latin typeface="黑体" panose="02010609060101010101" pitchFamily="49" charset="-122"/>
                <a:ea typeface="黑体" panose="02010609060101010101" pitchFamily="49" charset="-122"/>
              </a:rPr>
              <a:t>,</a:t>
            </a:r>
            <a:r>
              <a:rPr lang="zh-CN" altLang="en-US" sz="3600" b="1">
                <a:latin typeface="黑体" panose="02010609060101010101" pitchFamily="49" charset="-122"/>
                <a:ea typeface="黑体" panose="02010609060101010101" pitchFamily="49" charset="-122"/>
              </a:rPr>
              <a:t>使其在一定条件下发生反应</a:t>
            </a:r>
            <a:r>
              <a:rPr lang="en-US" altLang="zh-CN" sz="3600" b="1">
                <a:latin typeface="黑体" panose="02010609060101010101" pitchFamily="49" charset="-122"/>
                <a:ea typeface="黑体" panose="02010609060101010101" pitchFamily="49" charset="-122"/>
              </a:rPr>
              <a:t>:N</a:t>
            </a:r>
            <a:r>
              <a:rPr lang="en-US" altLang="zh-CN" sz="3600" b="1" baseline="-25000">
                <a:latin typeface="黑体" panose="02010609060101010101" pitchFamily="49" charset="-122"/>
                <a:ea typeface="黑体" panose="02010609060101010101" pitchFamily="49" charset="-122"/>
              </a:rPr>
              <a:t>2</a:t>
            </a:r>
            <a:r>
              <a:rPr lang="en-US" altLang="zh-CN" sz="3600" b="1">
                <a:latin typeface="黑体" panose="02010609060101010101" pitchFamily="49" charset="-122"/>
                <a:ea typeface="黑体" panose="02010609060101010101" pitchFamily="49" charset="-122"/>
              </a:rPr>
              <a:t>+3H</a:t>
            </a:r>
            <a:r>
              <a:rPr lang="en-US" altLang="zh-CN" sz="3600" b="1" baseline="-25000">
                <a:latin typeface="黑体" panose="02010609060101010101" pitchFamily="49" charset="-122"/>
                <a:ea typeface="黑体" panose="02010609060101010101" pitchFamily="49" charset="-122"/>
              </a:rPr>
              <a:t>2          </a:t>
            </a:r>
            <a:r>
              <a:rPr lang="en-US" altLang="zh-CN" sz="3600" b="1">
                <a:latin typeface="黑体" panose="02010609060101010101" pitchFamily="49" charset="-122"/>
                <a:ea typeface="黑体" panose="02010609060101010101" pitchFamily="49" charset="-122"/>
              </a:rPr>
              <a:t>2NH</a:t>
            </a:r>
            <a:r>
              <a:rPr lang="en-US" altLang="zh-CN" sz="3600" b="1" baseline="-25000">
                <a:latin typeface="黑体" panose="02010609060101010101" pitchFamily="49" charset="-122"/>
                <a:ea typeface="黑体" panose="02010609060101010101" pitchFamily="49" charset="-122"/>
              </a:rPr>
              <a:t>3</a:t>
            </a:r>
            <a:r>
              <a:rPr lang="zh-CN" altLang="en-US" sz="3600" b="1">
                <a:latin typeface="黑体" panose="02010609060101010101" pitchFamily="49" charset="-122"/>
                <a:ea typeface="黑体" panose="02010609060101010101" pitchFamily="49" charset="-122"/>
              </a:rPr>
              <a:t>下列哪一种状态说明反应达到平衡（   ）</a:t>
            </a:r>
          </a:p>
        </p:txBody>
      </p:sp>
      <p:grpSp>
        <p:nvGrpSpPr>
          <p:cNvPr id="60419" name="Group 3"/>
          <p:cNvGrpSpPr>
            <a:grpSpLocks/>
          </p:cNvGrpSpPr>
          <p:nvPr/>
        </p:nvGrpSpPr>
        <p:grpSpPr bwMode="auto">
          <a:xfrm>
            <a:off x="6732588" y="1844675"/>
            <a:ext cx="1066800" cy="360363"/>
            <a:chOff x="2109" y="2469"/>
            <a:chExt cx="499" cy="153"/>
          </a:xfrm>
        </p:grpSpPr>
        <p:sp>
          <p:nvSpPr>
            <p:cNvPr id="60427" name="Line 4"/>
            <p:cNvSpPr>
              <a:spLocks noChangeShapeType="1"/>
            </p:cNvSpPr>
            <p:nvPr/>
          </p:nvSpPr>
          <p:spPr bwMode="auto">
            <a:xfrm>
              <a:off x="2109" y="2523"/>
              <a:ext cx="499" cy="0"/>
            </a:xfrm>
            <a:prstGeom prst="line">
              <a:avLst/>
            </a:prstGeom>
            <a:noFill/>
            <a:ln w="381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60428" name="Line 5"/>
            <p:cNvSpPr>
              <a:spLocks noChangeShapeType="1"/>
            </p:cNvSpPr>
            <p:nvPr/>
          </p:nvSpPr>
          <p:spPr bwMode="auto">
            <a:xfrm>
              <a:off x="2109" y="2577"/>
              <a:ext cx="499" cy="0"/>
            </a:xfrm>
            <a:prstGeom prst="line">
              <a:avLst/>
            </a:prstGeom>
            <a:noFill/>
            <a:ln w="381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60429" name="Line 6"/>
            <p:cNvSpPr>
              <a:spLocks noChangeShapeType="1"/>
            </p:cNvSpPr>
            <p:nvPr/>
          </p:nvSpPr>
          <p:spPr bwMode="auto">
            <a:xfrm flipH="1" flipV="1">
              <a:off x="2508" y="2469"/>
              <a:ext cx="90" cy="45"/>
            </a:xfrm>
            <a:prstGeom prst="line">
              <a:avLst/>
            </a:prstGeom>
            <a:noFill/>
            <a:ln w="381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60430" name="Line 7"/>
            <p:cNvSpPr>
              <a:spLocks noChangeShapeType="1"/>
            </p:cNvSpPr>
            <p:nvPr/>
          </p:nvSpPr>
          <p:spPr bwMode="auto">
            <a:xfrm flipH="1" flipV="1">
              <a:off x="2109" y="2577"/>
              <a:ext cx="90" cy="45"/>
            </a:xfrm>
            <a:prstGeom prst="line">
              <a:avLst/>
            </a:prstGeom>
            <a:noFill/>
            <a:ln w="381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sp>
        <p:nvSpPr>
          <p:cNvPr id="60420" name="Text Box 8"/>
          <p:cNvSpPr txBox="1">
            <a:spLocks noChangeArrowheads="1"/>
          </p:cNvSpPr>
          <p:nvPr/>
        </p:nvSpPr>
        <p:spPr bwMode="auto">
          <a:xfrm>
            <a:off x="741363" y="2770188"/>
            <a:ext cx="761682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b="1">
                <a:latin typeface="黑体" panose="02010609060101010101" pitchFamily="49" charset="-122"/>
                <a:ea typeface="黑体" panose="02010609060101010101" pitchFamily="49" charset="-122"/>
              </a:rPr>
              <a:t>A</a:t>
            </a:r>
            <a:r>
              <a:rPr lang="zh-CN" altLang="en-US" sz="3600" b="1">
                <a:latin typeface="黑体" panose="02010609060101010101" pitchFamily="49" charset="-122"/>
                <a:ea typeface="黑体" panose="02010609060101010101" pitchFamily="49" charset="-122"/>
              </a:rPr>
              <a:t>、</a:t>
            </a:r>
            <a:r>
              <a:rPr lang="en-US" altLang="zh-CN" sz="3600" b="1">
                <a:latin typeface="黑体" panose="02010609060101010101" pitchFamily="49" charset="-122"/>
                <a:ea typeface="黑体" panose="02010609060101010101" pitchFamily="49" charset="-122"/>
              </a:rPr>
              <a:t>1molNH</a:t>
            </a:r>
            <a:r>
              <a:rPr lang="en-US" altLang="zh-CN" sz="3600" b="1" baseline="-25000">
                <a:latin typeface="黑体" panose="02010609060101010101" pitchFamily="49" charset="-122"/>
                <a:ea typeface="黑体" panose="02010609060101010101" pitchFamily="49" charset="-122"/>
              </a:rPr>
              <a:t>3</a:t>
            </a:r>
            <a:r>
              <a:rPr lang="zh-CN" altLang="en-US" sz="3600" b="1">
                <a:latin typeface="黑体" panose="02010609060101010101" pitchFamily="49" charset="-122"/>
                <a:ea typeface="黑体" panose="02010609060101010101" pitchFamily="49" charset="-122"/>
              </a:rPr>
              <a:t>分解</a:t>
            </a:r>
            <a:r>
              <a:rPr lang="en-US" altLang="zh-CN" sz="3600" b="1">
                <a:latin typeface="黑体" panose="02010609060101010101" pitchFamily="49" charset="-122"/>
                <a:ea typeface="黑体" panose="02010609060101010101" pitchFamily="49" charset="-122"/>
              </a:rPr>
              <a:t>, </a:t>
            </a:r>
            <a:r>
              <a:rPr lang="zh-CN" altLang="en-US" sz="3600" b="1">
                <a:latin typeface="黑体" panose="02010609060101010101" pitchFamily="49" charset="-122"/>
                <a:ea typeface="黑体" panose="02010609060101010101" pitchFamily="49" charset="-122"/>
              </a:rPr>
              <a:t>同时</a:t>
            </a:r>
            <a:r>
              <a:rPr lang="en-US" altLang="zh-CN" sz="3600" b="1">
                <a:latin typeface="黑体" panose="02010609060101010101" pitchFamily="49" charset="-122"/>
                <a:ea typeface="黑体" panose="02010609060101010101" pitchFamily="49" charset="-122"/>
              </a:rPr>
              <a:t>0.5molN</a:t>
            </a:r>
            <a:r>
              <a:rPr lang="en-US" altLang="zh-CN" sz="3600" b="1" baseline="-25000">
                <a:latin typeface="黑体" panose="02010609060101010101" pitchFamily="49" charset="-122"/>
                <a:ea typeface="黑体" panose="02010609060101010101" pitchFamily="49" charset="-122"/>
              </a:rPr>
              <a:t>2</a:t>
            </a:r>
            <a:r>
              <a:rPr lang="zh-CN" altLang="en-US" sz="3600" b="1">
                <a:latin typeface="黑体" panose="02010609060101010101" pitchFamily="49" charset="-122"/>
                <a:ea typeface="黑体" panose="02010609060101010101" pitchFamily="49" charset="-122"/>
              </a:rPr>
              <a:t>消耗</a:t>
            </a:r>
            <a:r>
              <a:rPr lang="en-US" altLang="zh-CN" sz="3600" b="1">
                <a:latin typeface="黑体" panose="02010609060101010101" pitchFamily="49" charset="-122"/>
                <a:ea typeface="黑体" panose="02010609060101010101" pitchFamily="49" charset="-122"/>
              </a:rPr>
              <a:t>.</a:t>
            </a:r>
          </a:p>
        </p:txBody>
      </p:sp>
      <p:sp>
        <p:nvSpPr>
          <p:cNvPr id="60421" name="Text Box 9"/>
          <p:cNvSpPr txBox="1">
            <a:spLocks noChangeArrowheads="1"/>
          </p:cNvSpPr>
          <p:nvPr/>
        </p:nvSpPr>
        <p:spPr bwMode="auto">
          <a:xfrm>
            <a:off x="709613" y="3429000"/>
            <a:ext cx="46990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b="1">
                <a:latin typeface="黑体" panose="02010609060101010101" pitchFamily="49" charset="-122"/>
                <a:ea typeface="黑体" panose="02010609060101010101" pitchFamily="49" charset="-122"/>
              </a:rPr>
              <a:t>B</a:t>
            </a:r>
            <a:r>
              <a:rPr lang="zh-CN" altLang="en-US" sz="3600" b="1">
                <a:latin typeface="黑体" panose="02010609060101010101" pitchFamily="49" charset="-122"/>
                <a:ea typeface="黑体" panose="02010609060101010101" pitchFamily="49" charset="-122"/>
              </a:rPr>
              <a:t>、</a:t>
            </a:r>
            <a:r>
              <a:rPr lang="en-US" altLang="zh-CN" sz="3600" b="1">
                <a:latin typeface="黑体" panose="02010609060101010101" pitchFamily="49" charset="-122"/>
                <a:ea typeface="黑体" panose="02010609060101010101" pitchFamily="49" charset="-122"/>
              </a:rPr>
              <a:t>H</a:t>
            </a:r>
            <a:r>
              <a:rPr lang="en-US" altLang="zh-CN" sz="3600" b="1" baseline="-25000">
                <a:latin typeface="黑体" panose="02010609060101010101" pitchFamily="49" charset="-122"/>
                <a:ea typeface="黑体" panose="02010609060101010101" pitchFamily="49" charset="-122"/>
              </a:rPr>
              <a:t>2</a:t>
            </a:r>
            <a:r>
              <a:rPr lang="zh-CN" altLang="en-US" sz="3600" b="1">
                <a:latin typeface="黑体" panose="02010609060101010101" pitchFamily="49" charset="-122"/>
                <a:ea typeface="黑体" panose="02010609060101010101" pitchFamily="49" charset="-122"/>
              </a:rPr>
              <a:t>的浓度不再变化</a:t>
            </a:r>
            <a:r>
              <a:rPr lang="en-US" altLang="zh-CN" sz="3600" b="1">
                <a:latin typeface="黑体" panose="02010609060101010101" pitchFamily="49" charset="-122"/>
                <a:ea typeface="黑体" panose="02010609060101010101" pitchFamily="49" charset="-122"/>
              </a:rPr>
              <a:t>.</a:t>
            </a:r>
          </a:p>
        </p:txBody>
      </p:sp>
      <p:sp>
        <p:nvSpPr>
          <p:cNvPr id="60422" name="Text Box 10"/>
          <p:cNvSpPr txBox="1">
            <a:spLocks noChangeArrowheads="1"/>
          </p:cNvSpPr>
          <p:nvPr/>
        </p:nvSpPr>
        <p:spPr bwMode="auto">
          <a:xfrm>
            <a:off x="755650" y="5270500"/>
            <a:ext cx="82804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b="1">
                <a:latin typeface="黑体" panose="02010609060101010101" pitchFamily="49" charset="-122"/>
                <a:ea typeface="黑体" panose="02010609060101010101" pitchFamily="49" charset="-122"/>
              </a:rPr>
              <a:t>E</a:t>
            </a:r>
            <a:r>
              <a:rPr lang="zh-CN" altLang="en-US" sz="3600" b="1">
                <a:latin typeface="黑体" panose="02010609060101010101" pitchFamily="49" charset="-122"/>
                <a:ea typeface="黑体" panose="02010609060101010101" pitchFamily="49" charset="-122"/>
              </a:rPr>
              <a:t>、</a:t>
            </a:r>
            <a:r>
              <a:rPr lang="en-US" altLang="zh-CN" sz="3600" b="1">
                <a:latin typeface="黑体" panose="02010609060101010101" pitchFamily="49" charset="-122"/>
                <a:ea typeface="黑体" panose="02010609060101010101" pitchFamily="49" charset="-122"/>
              </a:rPr>
              <a:t>N</a:t>
            </a:r>
            <a:r>
              <a:rPr lang="en-US" altLang="zh-CN" sz="3600" b="1" baseline="-25000">
                <a:latin typeface="黑体" panose="02010609060101010101" pitchFamily="49" charset="-122"/>
                <a:ea typeface="黑体" panose="02010609060101010101" pitchFamily="49" charset="-122"/>
              </a:rPr>
              <a:t>2</a:t>
            </a:r>
            <a:r>
              <a:rPr lang="zh-CN" altLang="en-US" b="1">
                <a:latin typeface="黑体" panose="02010609060101010101" pitchFamily="49" charset="-122"/>
                <a:ea typeface="黑体" panose="02010609060101010101" pitchFamily="49" charset="-122"/>
              </a:rPr>
              <a:t>、</a:t>
            </a:r>
            <a:r>
              <a:rPr lang="en-US" altLang="zh-CN" sz="3600" b="1">
                <a:latin typeface="黑体" panose="02010609060101010101" pitchFamily="49" charset="-122"/>
                <a:ea typeface="黑体" panose="02010609060101010101" pitchFamily="49" charset="-122"/>
              </a:rPr>
              <a:t>H</a:t>
            </a:r>
            <a:r>
              <a:rPr lang="en-US" altLang="zh-CN" sz="3600" b="1" baseline="-25000">
                <a:latin typeface="黑体" panose="02010609060101010101" pitchFamily="49" charset="-122"/>
                <a:ea typeface="黑体" panose="02010609060101010101" pitchFamily="49" charset="-122"/>
              </a:rPr>
              <a:t>2</a:t>
            </a:r>
            <a:r>
              <a:rPr lang="zh-CN" altLang="en-US" sz="3600" b="1">
                <a:latin typeface="黑体" panose="02010609060101010101" pitchFamily="49" charset="-122"/>
                <a:ea typeface="黑体" panose="02010609060101010101" pitchFamily="49" charset="-122"/>
              </a:rPr>
              <a:t>、</a:t>
            </a:r>
            <a:r>
              <a:rPr lang="en-US" altLang="zh-CN" sz="3600" b="1">
                <a:latin typeface="黑体" panose="02010609060101010101" pitchFamily="49" charset="-122"/>
                <a:ea typeface="黑体" panose="02010609060101010101" pitchFamily="49" charset="-122"/>
              </a:rPr>
              <a:t>NH</a:t>
            </a:r>
            <a:r>
              <a:rPr lang="en-US" altLang="zh-CN" sz="3600" b="1" baseline="-25000">
                <a:latin typeface="黑体" panose="02010609060101010101" pitchFamily="49" charset="-122"/>
                <a:ea typeface="黑体" panose="02010609060101010101" pitchFamily="49" charset="-122"/>
              </a:rPr>
              <a:t>3</a:t>
            </a:r>
            <a:r>
              <a:rPr lang="zh-CN" altLang="en-US" sz="3600" b="1">
                <a:latin typeface="黑体" panose="02010609060101010101" pitchFamily="49" charset="-122"/>
                <a:ea typeface="黑体" panose="02010609060101010101" pitchFamily="49" charset="-122"/>
              </a:rPr>
              <a:t>总物质的量不再改变或各组分含量不再变化</a:t>
            </a:r>
            <a:r>
              <a:rPr lang="en-US" altLang="zh-CN" sz="3600" b="1">
                <a:latin typeface="黑体" panose="02010609060101010101" pitchFamily="49" charset="-122"/>
                <a:ea typeface="黑体" panose="02010609060101010101" pitchFamily="49" charset="-122"/>
              </a:rPr>
              <a:t>.</a:t>
            </a:r>
          </a:p>
        </p:txBody>
      </p:sp>
      <p:sp>
        <p:nvSpPr>
          <p:cNvPr id="60423" name="Text Box 11"/>
          <p:cNvSpPr txBox="1">
            <a:spLocks noChangeArrowheads="1"/>
          </p:cNvSpPr>
          <p:nvPr/>
        </p:nvSpPr>
        <p:spPr bwMode="auto">
          <a:xfrm>
            <a:off x="755650" y="4046538"/>
            <a:ext cx="30003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b="1">
                <a:latin typeface="黑体" panose="02010609060101010101" pitchFamily="49" charset="-122"/>
                <a:ea typeface="黑体" panose="02010609060101010101" pitchFamily="49" charset="-122"/>
              </a:rPr>
              <a:t>C</a:t>
            </a:r>
            <a:r>
              <a:rPr lang="zh-CN" altLang="en-US" sz="3600" b="1">
                <a:latin typeface="黑体" panose="02010609060101010101" pitchFamily="49" charset="-122"/>
                <a:ea typeface="黑体" panose="02010609060101010101" pitchFamily="49" charset="-122"/>
              </a:rPr>
              <a:t>、</a:t>
            </a:r>
            <a:r>
              <a:rPr lang="en-US" altLang="zh-CN" sz="3600" b="1">
                <a:latin typeface="黑体" panose="02010609060101010101" pitchFamily="49" charset="-122"/>
                <a:ea typeface="黑体" panose="02010609060101010101" pitchFamily="49" charset="-122"/>
              </a:rPr>
              <a:t>C</a:t>
            </a:r>
            <a:r>
              <a:rPr lang="en-US" altLang="zh-CN" sz="2000" b="1">
                <a:latin typeface="黑体" panose="02010609060101010101" pitchFamily="49" charset="-122"/>
                <a:ea typeface="黑体" panose="02010609060101010101" pitchFamily="49" charset="-122"/>
              </a:rPr>
              <a:t>N</a:t>
            </a:r>
            <a:r>
              <a:rPr lang="en-US" altLang="zh-CN" sz="3600" b="1" baseline="-25000">
                <a:latin typeface="黑体" panose="02010609060101010101" pitchFamily="49" charset="-122"/>
                <a:ea typeface="黑体" panose="02010609060101010101" pitchFamily="49" charset="-122"/>
              </a:rPr>
              <a:t>2</a:t>
            </a:r>
            <a:r>
              <a:rPr lang="en-US" altLang="zh-CN" sz="3600" b="1">
                <a:latin typeface="黑体" panose="02010609060101010101" pitchFamily="49" charset="-122"/>
                <a:ea typeface="黑体" panose="02010609060101010101" pitchFamily="49" charset="-122"/>
              </a:rPr>
              <a:t>=C</a:t>
            </a:r>
            <a:r>
              <a:rPr lang="en-US" altLang="zh-CN" sz="2000" b="1">
                <a:latin typeface="黑体" panose="02010609060101010101" pitchFamily="49" charset="-122"/>
                <a:ea typeface="黑体" panose="02010609060101010101" pitchFamily="49" charset="-122"/>
              </a:rPr>
              <a:t>H</a:t>
            </a:r>
            <a:r>
              <a:rPr lang="en-US" altLang="zh-CN" sz="3600" b="1" baseline="-25000">
                <a:latin typeface="黑体" panose="02010609060101010101" pitchFamily="49" charset="-122"/>
                <a:ea typeface="黑体" panose="02010609060101010101" pitchFamily="49" charset="-122"/>
              </a:rPr>
              <a:t>2</a:t>
            </a:r>
            <a:r>
              <a:rPr lang="en-US" altLang="zh-CN" sz="3600" b="1">
                <a:latin typeface="黑体" panose="02010609060101010101" pitchFamily="49" charset="-122"/>
                <a:ea typeface="黑体" panose="02010609060101010101" pitchFamily="49" charset="-122"/>
              </a:rPr>
              <a:t>=C</a:t>
            </a:r>
            <a:r>
              <a:rPr lang="en-US" altLang="zh-CN" sz="2000" b="1">
                <a:latin typeface="黑体" panose="02010609060101010101" pitchFamily="49" charset="-122"/>
                <a:ea typeface="黑体" panose="02010609060101010101" pitchFamily="49" charset="-122"/>
              </a:rPr>
              <a:t>NH</a:t>
            </a:r>
            <a:r>
              <a:rPr lang="en-US" altLang="zh-CN" sz="3600" b="1" baseline="-25000">
                <a:latin typeface="黑体" panose="02010609060101010101" pitchFamily="49" charset="-122"/>
                <a:ea typeface="黑体" panose="02010609060101010101" pitchFamily="49" charset="-122"/>
              </a:rPr>
              <a:t>3</a:t>
            </a:r>
          </a:p>
        </p:txBody>
      </p:sp>
      <p:sp>
        <p:nvSpPr>
          <p:cNvPr id="60424" name="Text Box 12"/>
          <p:cNvSpPr txBox="1">
            <a:spLocks noChangeArrowheads="1"/>
          </p:cNvSpPr>
          <p:nvPr/>
        </p:nvSpPr>
        <p:spPr bwMode="auto">
          <a:xfrm>
            <a:off x="755650" y="4652963"/>
            <a:ext cx="61214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b="1">
                <a:latin typeface="黑体" panose="02010609060101010101" pitchFamily="49" charset="-122"/>
                <a:ea typeface="黑体" panose="02010609060101010101" pitchFamily="49" charset="-122"/>
              </a:rPr>
              <a:t>D</a:t>
            </a:r>
            <a:r>
              <a:rPr lang="zh-CN" altLang="en-US" sz="3600" b="1">
                <a:latin typeface="黑体" panose="02010609060101010101" pitchFamily="49" charset="-122"/>
                <a:ea typeface="黑体" panose="02010609060101010101" pitchFamily="49" charset="-122"/>
              </a:rPr>
              <a:t>、</a:t>
            </a:r>
            <a:r>
              <a:rPr lang="en-US" altLang="zh-CN" sz="3600" b="1">
                <a:latin typeface="黑体" panose="02010609060101010101" pitchFamily="49" charset="-122"/>
                <a:ea typeface="黑体" panose="02010609060101010101" pitchFamily="49" charset="-122"/>
              </a:rPr>
              <a:t>C</a:t>
            </a:r>
            <a:r>
              <a:rPr lang="en-US" altLang="zh-CN" sz="2000" b="1">
                <a:latin typeface="黑体" panose="02010609060101010101" pitchFamily="49" charset="-122"/>
                <a:ea typeface="黑体" panose="02010609060101010101" pitchFamily="49" charset="-122"/>
              </a:rPr>
              <a:t>N</a:t>
            </a:r>
            <a:r>
              <a:rPr lang="en-US" altLang="zh-CN" sz="3600" b="1" baseline="-25000">
                <a:latin typeface="黑体" panose="02010609060101010101" pitchFamily="49" charset="-122"/>
                <a:ea typeface="黑体" panose="02010609060101010101" pitchFamily="49" charset="-122"/>
              </a:rPr>
              <a:t>2</a:t>
            </a:r>
            <a:r>
              <a:rPr lang="en-US" altLang="zh-CN" sz="3600" b="1">
                <a:latin typeface="黑体" panose="02010609060101010101" pitchFamily="49" charset="-122"/>
                <a:ea typeface="黑体" panose="02010609060101010101" pitchFamily="49" charset="-122"/>
              </a:rPr>
              <a:t>:C</a:t>
            </a:r>
            <a:r>
              <a:rPr lang="en-US" altLang="zh-CN" sz="2000" b="1">
                <a:latin typeface="黑体" panose="02010609060101010101" pitchFamily="49" charset="-122"/>
                <a:ea typeface="黑体" panose="02010609060101010101" pitchFamily="49" charset="-122"/>
              </a:rPr>
              <a:t>H</a:t>
            </a:r>
            <a:r>
              <a:rPr lang="en-US" altLang="zh-CN" sz="3600" b="1" baseline="-25000">
                <a:latin typeface="黑体" panose="02010609060101010101" pitchFamily="49" charset="-122"/>
                <a:ea typeface="黑体" panose="02010609060101010101" pitchFamily="49" charset="-122"/>
              </a:rPr>
              <a:t>2</a:t>
            </a:r>
            <a:r>
              <a:rPr lang="en-US" altLang="zh-CN" sz="3600" b="1">
                <a:latin typeface="黑体" panose="02010609060101010101" pitchFamily="49" charset="-122"/>
                <a:ea typeface="黑体" panose="02010609060101010101" pitchFamily="49" charset="-122"/>
              </a:rPr>
              <a:t>:C</a:t>
            </a:r>
            <a:r>
              <a:rPr lang="en-US" altLang="zh-CN" sz="2000" b="1">
                <a:latin typeface="黑体" panose="02010609060101010101" pitchFamily="49" charset="-122"/>
                <a:ea typeface="黑体" panose="02010609060101010101" pitchFamily="49" charset="-122"/>
              </a:rPr>
              <a:t>NH</a:t>
            </a:r>
            <a:r>
              <a:rPr lang="en-US" altLang="zh-CN" sz="3600" b="1" baseline="-25000">
                <a:latin typeface="黑体" panose="02010609060101010101" pitchFamily="49" charset="-122"/>
                <a:ea typeface="黑体" panose="02010609060101010101" pitchFamily="49" charset="-122"/>
              </a:rPr>
              <a:t>3</a:t>
            </a:r>
            <a:r>
              <a:rPr lang="en-US" altLang="zh-CN" sz="3600" b="1">
                <a:latin typeface="黑体" panose="02010609060101010101" pitchFamily="49" charset="-122"/>
                <a:ea typeface="黑体" panose="02010609060101010101" pitchFamily="49" charset="-122"/>
              </a:rPr>
              <a:t>=1:3:2</a:t>
            </a:r>
          </a:p>
        </p:txBody>
      </p:sp>
      <p:sp>
        <p:nvSpPr>
          <p:cNvPr id="61453" name="Text Box 13"/>
          <p:cNvSpPr txBox="1">
            <a:spLocks noChangeArrowheads="1"/>
          </p:cNvSpPr>
          <p:nvPr/>
        </p:nvSpPr>
        <p:spPr bwMode="auto">
          <a:xfrm>
            <a:off x="7543800" y="2209800"/>
            <a:ext cx="16002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000" b="1"/>
              <a:t>ABE</a:t>
            </a:r>
          </a:p>
        </p:txBody>
      </p:sp>
      <p:sp>
        <p:nvSpPr>
          <p:cNvPr id="60426" name="WordArt 14"/>
          <p:cNvSpPr>
            <a:spLocks noChangeArrowheads="1" noChangeShapeType="1" noTextEdit="1"/>
          </p:cNvSpPr>
          <p:nvPr/>
        </p:nvSpPr>
        <p:spPr bwMode="auto">
          <a:xfrm>
            <a:off x="3429000" y="304800"/>
            <a:ext cx="1828800" cy="685800"/>
          </a:xfrm>
          <a:prstGeom prst="rect">
            <a:avLst/>
          </a:prstGeom>
        </p:spPr>
        <p:txBody>
          <a:bodyPr wrap="none" fromWordArt="1">
            <a:prstTxWarp prst="textPlain">
              <a:avLst>
                <a:gd name="adj" fmla="val 50000"/>
              </a:avLst>
            </a:prstTxWarp>
          </a:bodyPr>
          <a:lstStyle/>
          <a:p>
            <a:pPr algn="ctr"/>
            <a:r>
              <a:rPr lang="zh-CN" altLang="en-US" sz="3600" kern="10">
                <a:ln w="19050">
                  <a:solidFill>
                    <a:srgbClr val="99CCFF"/>
                  </a:solidFill>
                  <a:round/>
                  <a:headEnd/>
                  <a:tailEnd/>
                </a:ln>
                <a:solidFill>
                  <a:srgbClr val="0066CC"/>
                </a:solidFill>
                <a:effectLst>
                  <a:outerShdw dist="35921" dir="2700000" algn="ctr" rotWithShape="0">
                    <a:srgbClr val="990000"/>
                  </a:outerShdw>
                </a:effectLst>
                <a:latin typeface="宋体" panose="02010600030101010101" pitchFamily="2" charset="-122"/>
              </a:rPr>
              <a:t>课堂练习</a:t>
            </a: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1453"/>
                                        </p:tgtEl>
                                        <p:attrNameLst>
                                          <p:attrName>style.visibility</p:attrName>
                                        </p:attrNameLst>
                                      </p:cBhvr>
                                      <p:to>
                                        <p:strVal val="visible"/>
                                      </p:to>
                                    </p:set>
                                    <p:animEffect transition="in" filter="dissolve">
                                      <p:cBhvr>
                                        <p:cTn id="7" dur="500"/>
                                        <p:tgtEl>
                                          <p:spTgt spid="614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53"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ChangeArrowheads="1"/>
          </p:cNvSpPr>
          <p:nvPr/>
        </p:nvSpPr>
        <p:spPr bwMode="auto">
          <a:xfrm>
            <a:off x="0" y="838200"/>
            <a:ext cx="9144000" cy="56896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EEFEA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grpSp>
        <p:nvGrpSpPr>
          <p:cNvPr id="61443" name="Group 3"/>
          <p:cNvGrpSpPr>
            <a:grpSpLocks/>
          </p:cNvGrpSpPr>
          <p:nvPr/>
        </p:nvGrpSpPr>
        <p:grpSpPr bwMode="auto">
          <a:xfrm>
            <a:off x="381000" y="1125538"/>
            <a:ext cx="8763000" cy="4759325"/>
            <a:chOff x="144" y="470"/>
            <a:chExt cx="5520" cy="2998"/>
          </a:xfrm>
        </p:grpSpPr>
        <p:sp>
          <p:nvSpPr>
            <p:cNvPr id="61446" name="Text Box 4"/>
            <p:cNvSpPr txBox="1">
              <a:spLocks noChangeArrowheads="1"/>
            </p:cNvSpPr>
            <p:nvPr/>
          </p:nvSpPr>
          <p:spPr bwMode="auto">
            <a:xfrm>
              <a:off x="144" y="470"/>
              <a:ext cx="5520" cy="299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en-US" altLang="zh-CN" sz="3400" b="1">
                  <a:latin typeface="Arial Black" panose="020B0A04020102020204" pitchFamily="34" charset="0"/>
                  <a:ea typeface="黑体" panose="02010609060101010101" pitchFamily="49" charset="-122"/>
                </a:rPr>
                <a:t>4</a:t>
              </a:r>
              <a:r>
                <a:rPr lang="zh-CN" altLang="en-US" sz="3400" b="1">
                  <a:latin typeface="Arial Black" panose="020B0A04020102020204" pitchFamily="34" charset="0"/>
                  <a:ea typeface="黑体" panose="02010609060101010101" pitchFamily="49" charset="-122"/>
                </a:rPr>
                <a:t>、</a:t>
              </a:r>
              <a:r>
                <a:rPr lang="zh-CN" altLang="en-US" sz="3400" b="1">
                  <a:latin typeface="黑体" panose="02010609060101010101" pitchFamily="49" charset="-122"/>
                  <a:ea typeface="黑体" panose="02010609060101010101" pitchFamily="49" charset="-122"/>
                </a:rPr>
                <a:t>下列哪种说法可以证明反应：</a:t>
              </a:r>
            </a:p>
            <a:p>
              <a:pPr eaLnBrk="1" hangingPunct="1">
                <a:lnSpc>
                  <a:spcPct val="150000"/>
                </a:lnSpc>
              </a:pPr>
              <a:r>
                <a:rPr lang="zh-CN" altLang="en-US" sz="3400" b="1">
                  <a:latin typeface="黑体" panose="02010609060101010101" pitchFamily="49" charset="-122"/>
                  <a:ea typeface="黑体" panose="02010609060101010101" pitchFamily="49" charset="-122"/>
                </a:rPr>
                <a:t>                 已达到平衡状态：</a:t>
              </a:r>
            </a:p>
            <a:p>
              <a:pPr eaLnBrk="1" hangingPunct="1">
                <a:lnSpc>
                  <a:spcPct val="150000"/>
                </a:lnSpc>
              </a:pPr>
              <a:r>
                <a:rPr lang="zh-CN" altLang="en-US" sz="3400" b="1">
                  <a:latin typeface="黑体" panose="02010609060101010101" pitchFamily="49" charset="-122"/>
                  <a:ea typeface="黑体" panose="02010609060101010101" pitchFamily="49" charset="-122"/>
                </a:rPr>
                <a:t>①</a:t>
              </a:r>
              <a:r>
                <a:rPr lang="en-US" altLang="zh-CN" sz="3400" b="1">
                  <a:latin typeface="黑体" panose="02010609060101010101" pitchFamily="49" charset="-122"/>
                  <a:ea typeface="黑体" panose="02010609060101010101" pitchFamily="49" charset="-122"/>
                </a:rPr>
                <a:t>1</a:t>
              </a:r>
              <a:r>
                <a:rPr lang="zh-CN" altLang="en-US" sz="3400" b="1">
                  <a:latin typeface="黑体" panose="02010609060101010101" pitchFamily="49" charset="-122"/>
                  <a:ea typeface="黑体" panose="02010609060101010101" pitchFamily="49" charset="-122"/>
                </a:rPr>
                <a:t>个</a:t>
              </a:r>
              <a:r>
                <a:rPr lang="en-US" altLang="zh-CN" sz="3400" b="1">
                  <a:latin typeface="黑体" panose="02010609060101010101" pitchFamily="49" charset="-122"/>
                  <a:ea typeface="黑体" panose="02010609060101010101" pitchFamily="49" charset="-122"/>
                </a:rPr>
                <a:t>N≡N</a:t>
              </a:r>
              <a:r>
                <a:rPr lang="zh-CN" altLang="en-US" sz="3400" b="1">
                  <a:latin typeface="黑体" panose="02010609060101010101" pitchFamily="49" charset="-122"/>
                  <a:ea typeface="黑体" panose="02010609060101010101" pitchFamily="49" charset="-122"/>
                </a:rPr>
                <a:t>键断裂的同时，有</a:t>
              </a:r>
              <a:r>
                <a:rPr lang="en-US" altLang="zh-CN" sz="3400" b="1">
                  <a:latin typeface="黑体" panose="02010609060101010101" pitchFamily="49" charset="-122"/>
                  <a:ea typeface="黑体" panose="02010609060101010101" pitchFamily="49" charset="-122"/>
                </a:rPr>
                <a:t>2</a:t>
              </a:r>
              <a:r>
                <a:rPr lang="zh-CN" altLang="en-US" sz="3400" b="1">
                  <a:latin typeface="黑体" panose="02010609060101010101" pitchFamily="49" charset="-122"/>
                  <a:ea typeface="黑体" panose="02010609060101010101" pitchFamily="49" charset="-122"/>
                </a:rPr>
                <a:t>个</a:t>
              </a:r>
              <a:r>
                <a:rPr lang="en-US" altLang="zh-CN" sz="3400" b="1">
                  <a:latin typeface="黑体" panose="02010609060101010101" pitchFamily="49" charset="-122"/>
                  <a:ea typeface="黑体" panose="02010609060101010101" pitchFamily="49" charset="-122"/>
                </a:rPr>
                <a:t>H</a:t>
              </a:r>
              <a:r>
                <a:rPr lang="en-US" altLang="zh-CN" sz="3400" b="1">
                  <a:latin typeface="Times New Roman" panose="02020603050405020304" pitchFamily="18" charset="0"/>
                  <a:ea typeface="黑体" panose="02010609060101010101" pitchFamily="49" charset="-122"/>
                </a:rPr>
                <a:t>—</a:t>
              </a:r>
              <a:r>
                <a:rPr lang="en-US" altLang="zh-CN" sz="3400" b="1">
                  <a:latin typeface="黑体" panose="02010609060101010101" pitchFamily="49" charset="-122"/>
                  <a:ea typeface="黑体" panose="02010609060101010101" pitchFamily="49" charset="-122"/>
                </a:rPr>
                <a:t>H</a:t>
              </a:r>
              <a:r>
                <a:rPr lang="zh-CN" altLang="en-US" sz="3400" b="1">
                  <a:latin typeface="黑体" panose="02010609060101010101" pitchFamily="49" charset="-122"/>
                  <a:ea typeface="黑体" panose="02010609060101010101" pitchFamily="49" charset="-122"/>
                </a:rPr>
                <a:t>键形成。</a:t>
              </a:r>
            </a:p>
            <a:p>
              <a:pPr eaLnBrk="1" hangingPunct="1">
                <a:lnSpc>
                  <a:spcPct val="150000"/>
                </a:lnSpc>
              </a:pPr>
              <a:r>
                <a:rPr lang="zh-CN" altLang="en-US" sz="3400" b="1">
                  <a:latin typeface="黑体" panose="02010609060101010101" pitchFamily="49" charset="-122"/>
                  <a:ea typeface="黑体" panose="02010609060101010101" pitchFamily="49" charset="-122"/>
                </a:rPr>
                <a:t>②</a:t>
              </a:r>
              <a:r>
                <a:rPr lang="en-US" altLang="zh-CN" sz="3400" b="1">
                  <a:latin typeface="黑体" panose="02010609060101010101" pitchFamily="49" charset="-122"/>
                  <a:ea typeface="黑体" panose="02010609060101010101" pitchFamily="49" charset="-122"/>
                </a:rPr>
                <a:t>1</a:t>
              </a:r>
              <a:r>
                <a:rPr lang="zh-CN" altLang="en-US" sz="3400" b="1">
                  <a:latin typeface="黑体" panose="02010609060101010101" pitchFamily="49" charset="-122"/>
                  <a:ea typeface="黑体" panose="02010609060101010101" pitchFamily="49" charset="-122"/>
                </a:rPr>
                <a:t>个</a:t>
              </a:r>
              <a:r>
                <a:rPr lang="en-US" altLang="zh-CN" sz="3400" b="1">
                  <a:latin typeface="黑体" panose="02010609060101010101" pitchFamily="49" charset="-122"/>
                  <a:ea typeface="黑体" panose="02010609060101010101" pitchFamily="49" charset="-122"/>
                </a:rPr>
                <a:t>N≡N</a:t>
              </a:r>
              <a:r>
                <a:rPr lang="zh-CN" altLang="en-US" sz="3400" b="1">
                  <a:latin typeface="黑体" panose="02010609060101010101" pitchFamily="49" charset="-122"/>
                  <a:ea typeface="黑体" panose="02010609060101010101" pitchFamily="49" charset="-122"/>
                </a:rPr>
                <a:t>键断裂的同时，有</a:t>
              </a:r>
              <a:r>
                <a:rPr lang="en-US" altLang="zh-CN" sz="3400" b="1">
                  <a:latin typeface="黑体" panose="02010609060101010101" pitchFamily="49" charset="-122"/>
                  <a:ea typeface="黑体" panose="02010609060101010101" pitchFamily="49" charset="-122"/>
                </a:rPr>
                <a:t>3</a:t>
              </a:r>
              <a:r>
                <a:rPr lang="zh-CN" altLang="en-US" sz="3400" b="1">
                  <a:latin typeface="黑体" panose="02010609060101010101" pitchFamily="49" charset="-122"/>
                  <a:ea typeface="黑体" panose="02010609060101010101" pitchFamily="49" charset="-122"/>
                </a:rPr>
                <a:t>个</a:t>
              </a:r>
              <a:r>
                <a:rPr lang="en-US" altLang="zh-CN" sz="3400" b="1">
                  <a:latin typeface="黑体" panose="02010609060101010101" pitchFamily="49" charset="-122"/>
                  <a:ea typeface="黑体" panose="02010609060101010101" pitchFamily="49" charset="-122"/>
                </a:rPr>
                <a:t>H</a:t>
              </a:r>
              <a:r>
                <a:rPr lang="en-US" altLang="zh-CN" sz="3400" b="1">
                  <a:latin typeface="Times New Roman" panose="02020603050405020304" pitchFamily="18" charset="0"/>
                  <a:ea typeface="黑体" panose="02010609060101010101" pitchFamily="49" charset="-122"/>
                </a:rPr>
                <a:t>—</a:t>
              </a:r>
              <a:r>
                <a:rPr lang="en-US" altLang="zh-CN" sz="3400" b="1">
                  <a:latin typeface="黑体" panose="02010609060101010101" pitchFamily="49" charset="-122"/>
                  <a:ea typeface="黑体" panose="02010609060101010101" pitchFamily="49" charset="-122"/>
                </a:rPr>
                <a:t>H</a:t>
              </a:r>
              <a:r>
                <a:rPr lang="zh-CN" altLang="en-US" sz="3400" b="1">
                  <a:latin typeface="黑体" panose="02010609060101010101" pitchFamily="49" charset="-122"/>
                  <a:ea typeface="黑体" panose="02010609060101010101" pitchFamily="49" charset="-122"/>
                </a:rPr>
                <a:t>键断裂。</a:t>
              </a:r>
            </a:p>
            <a:p>
              <a:pPr eaLnBrk="1" hangingPunct="1">
                <a:lnSpc>
                  <a:spcPct val="150000"/>
                </a:lnSpc>
              </a:pPr>
              <a:r>
                <a:rPr lang="zh-CN" altLang="en-US" sz="3400" b="1">
                  <a:latin typeface="黑体" panose="02010609060101010101" pitchFamily="49" charset="-122"/>
                  <a:ea typeface="黑体" panose="02010609060101010101" pitchFamily="49" charset="-122"/>
                </a:rPr>
                <a:t>③</a:t>
              </a:r>
              <a:r>
                <a:rPr lang="en-US" altLang="zh-CN" sz="3400" b="1">
                  <a:latin typeface="黑体" panose="02010609060101010101" pitchFamily="49" charset="-122"/>
                  <a:ea typeface="黑体" panose="02010609060101010101" pitchFamily="49" charset="-122"/>
                </a:rPr>
                <a:t>1</a:t>
              </a:r>
              <a:r>
                <a:rPr lang="zh-CN" altLang="en-US" sz="3400" b="1">
                  <a:latin typeface="黑体" panose="02010609060101010101" pitchFamily="49" charset="-122"/>
                  <a:ea typeface="黑体" panose="02010609060101010101" pitchFamily="49" charset="-122"/>
                </a:rPr>
                <a:t>个</a:t>
              </a:r>
              <a:r>
                <a:rPr lang="en-US" altLang="zh-CN" sz="3400" b="1">
                  <a:latin typeface="黑体" panose="02010609060101010101" pitchFamily="49" charset="-122"/>
                  <a:ea typeface="黑体" panose="02010609060101010101" pitchFamily="49" charset="-122"/>
                </a:rPr>
                <a:t>N≡N</a:t>
              </a:r>
              <a:r>
                <a:rPr lang="zh-CN" altLang="en-US" sz="3400" b="1">
                  <a:latin typeface="黑体" panose="02010609060101010101" pitchFamily="49" charset="-122"/>
                  <a:ea typeface="黑体" panose="02010609060101010101" pitchFamily="49" charset="-122"/>
                </a:rPr>
                <a:t>键断裂的同时，有</a:t>
              </a:r>
              <a:r>
                <a:rPr lang="en-US" altLang="zh-CN" sz="3400" b="1">
                  <a:latin typeface="黑体" panose="02010609060101010101" pitchFamily="49" charset="-122"/>
                  <a:ea typeface="黑体" panose="02010609060101010101" pitchFamily="49" charset="-122"/>
                </a:rPr>
                <a:t>6</a:t>
              </a:r>
              <a:r>
                <a:rPr lang="zh-CN" altLang="en-US" sz="3400" b="1">
                  <a:latin typeface="黑体" panose="02010609060101010101" pitchFamily="49" charset="-122"/>
                  <a:ea typeface="黑体" panose="02010609060101010101" pitchFamily="49" charset="-122"/>
                </a:rPr>
                <a:t>个</a:t>
              </a:r>
              <a:r>
                <a:rPr lang="en-US" altLang="zh-CN" sz="3400" b="1">
                  <a:latin typeface="黑体" panose="02010609060101010101" pitchFamily="49" charset="-122"/>
                  <a:ea typeface="黑体" panose="02010609060101010101" pitchFamily="49" charset="-122"/>
                </a:rPr>
                <a:t>N</a:t>
              </a:r>
              <a:r>
                <a:rPr lang="en-US" altLang="zh-CN" sz="3400" b="1">
                  <a:latin typeface="Times New Roman" panose="02020603050405020304" pitchFamily="18" charset="0"/>
                  <a:ea typeface="黑体" panose="02010609060101010101" pitchFamily="49" charset="-122"/>
                </a:rPr>
                <a:t>—</a:t>
              </a:r>
              <a:r>
                <a:rPr lang="en-US" altLang="zh-CN" sz="3400" b="1">
                  <a:latin typeface="黑体" panose="02010609060101010101" pitchFamily="49" charset="-122"/>
                  <a:ea typeface="黑体" panose="02010609060101010101" pitchFamily="49" charset="-122"/>
                </a:rPr>
                <a:t>H</a:t>
              </a:r>
              <a:r>
                <a:rPr lang="zh-CN" altLang="en-US" sz="3400" b="1">
                  <a:latin typeface="黑体" panose="02010609060101010101" pitchFamily="49" charset="-122"/>
                  <a:ea typeface="黑体" panose="02010609060101010101" pitchFamily="49" charset="-122"/>
                </a:rPr>
                <a:t>键断裂。</a:t>
              </a:r>
            </a:p>
            <a:p>
              <a:pPr eaLnBrk="1" hangingPunct="1">
                <a:lnSpc>
                  <a:spcPct val="150000"/>
                </a:lnSpc>
              </a:pPr>
              <a:r>
                <a:rPr lang="zh-CN" altLang="en-US" sz="3400" b="1">
                  <a:latin typeface="黑体" panose="02010609060101010101" pitchFamily="49" charset="-122"/>
                  <a:ea typeface="黑体" panose="02010609060101010101" pitchFamily="49" charset="-122"/>
                </a:rPr>
                <a:t>④</a:t>
              </a:r>
              <a:r>
                <a:rPr lang="en-US" altLang="zh-CN" sz="3400" b="1">
                  <a:latin typeface="黑体" panose="02010609060101010101" pitchFamily="49" charset="-122"/>
                  <a:ea typeface="黑体" panose="02010609060101010101" pitchFamily="49" charset="-122"/>
                </a:rPr>
                <a:t>1</a:t>
              </a:r>
              <a:r>
                <a:rPr lang="zh-CN" altLang="en-US" sz="3400" b="1">
                  <a:latin typeface="黑体" panose="02010609060101010101" pitchFamily="49" charset="-122"/>
                  <a:ea typeface="黑体" panose="02010609060101010101" pitchFamily="49" charset="-122"/>
                </a:rPr>
                <a:t>个</a:t>
              </a:r>
              <a:r>
                <a:rPr lang="en-US" altLang="zh-CN" sz="3400" b="1">
                  <a:latin typeface="黑体" panose="02010609060101010101" pitchFamily="49" charset="-122"/>
                  <a:ea typeface="黑体" panose="02010609060101010101" pitchFamily="49" charset="-122"/>
                </a:rPr>
                <a:t>N≡N</a:t>
              </a:r>
              <a:r>
                <a:rPr lang="zh-CN" altLang="en-US" sz="3400" b="1">
                  <a:latin typeface="黑体" panose="02010609060101010101" pitchFamily="49" charset="-122"/>
                  <a:ea typeface="黑体" panose="02010609060101010101" pitchFamily="49" charset="-122"/>
                </a:rPr>
                <a:t>键断裂的同时，有</a:t>
              </a:r>
              <a:r>
                <a:rPr lang="en-US" altLang="zh-CN" sz="3400" b="1">
                  <a:latin typeface="黑体" panose="02010609060101010101" pitchFamily="49" charset="-122"/>
                  <a:ea typeface="黑体" panose="02010609060101010101" pitchFamily="49" charset="-122"/>
                </a:rPr>
                <a:t>6</a:t>
              </a:r>
              <a:r>
                <a:rPr lang="zh-CN" altLang="en-US" sz="3400" b="1">
                  <a:latin typeface="黑体" panose="02010609060101010101" pitchFamily="49" charset="-122"/>
                  <a:ea typeface="黑体" panose="02010609060101010101" pitchFamily="49" charset="-122"/>
                </a:rPr>
                <a:t>个</a:t>
              </a:r>
              <a:r>
                <a:rPr lang="en-US" altLang="zh-CN" sz="3400" b="1">
                  <a:latin typeface="黑体" panose="02010609060101010101" pitchFamily="49" charset="-122"/>
                  <a:ea typeface="黑体" panose="02010609060101010101" pitchFamily="49" charset="-122"/>
                </a:rPr>
                <a:t>H</a:t>
              </a:r>
              <a:r>
                <a:rPr lang="en-US" altLang="zh-CN" sz="3400" b="1">
                  <a:latin typeface="Times New Roman" panose="02020603050405020304" pitchFamily="18" charset="0"/>
                  <a:ea typeface="黑体" panose="02010609060101010101" pitchFamily="49" charset="-122"/>
                </a:rPr>
                <a:t>—</a:t>
              </a:r>
              <a:r>
                <a:rPr lang="en-US" altLang="zh-CN" sz="3400" b="1">
                  <a:latin typeface="黑体" panose="02010609060101010101" pitchFamily="49" charset="-122"/>
                  <a:ea typeface="黑体" panose="02010609060101010101" pitchFamily="49" charset="-122"/>
                </a:rPr>
                <a:t>H</a:t>
              </a:r>
              <a:r>
                <a:rPr lang="zh-CN" altLang="en-US" sz="3400" b="1">
                  <a:latin typeface="黑体" panose="02010609060101010101" pitchFamily="49" charset="-122"/>
                  <a:ea typeface="黑体" panose="02010609060101010101" pitchFamily="49" charset="-122"/>
                </a:rPr>
                <a:t>键形成。 </a:t>
              </a:r>
            </a:p>
          </p:txBody>
        </p:sp>
        <p:grpSp>
          <p:nvGrpSpPr>
            <p:cNvPr id="61447" name="Group 5"/>
            <p:cNvGrpSpPr>
              <a:grpSpLocks/>
            </p:cNvGrpSpPr>
            <p:nvPr/>
          </p:nvGrpSpPr>
          <p:grpSpPr bwMode="auto">
            <a:xfrm>
              <a:off x="192" y="1104"/>
              <a:ext cx="2371" cy="390"/>
              <a:chOff x="99" y="1056"/>
              <a:chExt cx="2371" cy="390"/>
            </a:xfrm>
          </p:grpSpPr>
          <p:sp>
            <p:nvSpPr>
              <p:cNvPr id="61448" name="Rectangle 6"/>
              <p:cNvSpPr>
                <a:spLocks noChangeArrowheads="1"/>
              </p:cNvSpPr>
              <p:nvPr/>
            </p:nvSpPr>
            <p:spPr bwMode="auto">
              <a:xfrm>
                <a:off x="99" y="1056"/>
                <a:ext cx="2371" cy="39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400" b="1">
                    <a:latin typeface="Times New Roman" panose="02020603050405020304" pitchFamily="18" charset="0"/>
                    <a:ea typeface="黑体" panose="02010609060101010101" pitchFamily="49" charset="-122"/>
                  </a:rPr>
                  <a:t>N</a:t>
                </a:r>
                <a:r>
                  <a:rPr lang="en-US" altLang="zh-CN" sz="3400" b="1" baseline="-25000">
                    <a:latin typeface="Times New Roman" panose="02020603050405020304" pitchFamily="18" charset="0"/>
                    <a:ea typeface="黑体" panose="02010609060101010101" pitchFamily="49" charset="-122"/>
                  </a:rPr>
                  <a:t>2</a:t>
                </a:r>
                <a:r>
                  <a:rPr lang="zh-CN" altLang="en-US" sz="3400" b="1">
                    <a:latin typeface="Times New Roman" panose="02020603050405020304" pitchFamily="18" charset="0"/>
                    <a:ea typeface="黑体" panose="02010609060101010101" pitchFamily="49" charset="-122"/>
                  </a:rPr>
                  <a:t>＋</a:t>
                </a:r>
                <a:r>
                  <a:rPr lang="en-US" altLang="zh-CN" sz="3400" b="1">
                    <a:latin typeface="Times New Roman" panose="02020603050405020304" pitchFamily="18" charset="0"/>
                    <a:ea typeface="黑体" panose="02010609060101010101" pitchFamily="49" charset="-122"/>
                  </a:rPr>
                  <a:t>3H</a:t>
                </a:r>
                <a:r>
                  <a:rPr lang="en-US" altLang="zh-CN" sz="3400" b="1" baseline="-25000">
                    <a:latin typeface="Times New Roman" panose="02020603050405020304" pitchFamily="18" charset="0"/>
                    <a:ea typeface="黑体" panose="02010609060101010101" pitchFamily="49" charset="-122"/>
                  </a:rPr>
                  <a:t>2</a:t>
                </a:r>
                <a:r>
                  <a:rPr lang="en-US" altLang="zh-CN" sz="3400" b="1">
                    <a:latin typeface="Times New Roman" panose="02020603050405020304" pitchFamily="18" charset="0"/>
                    <a:ea typeface="黑体" panose="02010609060101010101" pitchFamily="49" charset="-122"/>
                  </a:rPr>
                  <a:t>         2NH</a:t>
                </a:r>
                <a:r>
                  <a:rPr lang="en-US" altLang="zh-CN" sz="3400" b="1" baseline="-25000">
                    <a:latin typeface="Times New Roman" panose="02020603050405020304" pitchFamily="18" charset="0"/>
                    <a:ea typeface="黑体" panose="02010609060101010101" pitchFamily="49" charset="-122"/>
                  </a:rPr>
                  <a:t>3</a:t>
                </a:r>
                <a:endParaRPr lang="en-US" altLang="zh-CN" sz="3400" b="1">
                  <a:latin typeface="Times New Roman" panose="02020603050405020304" pitchFamily="18" charset="0"/>
                  <a:ea typeface="黑体" panose="02010609060101010101" pitchFamily="49" charset="-122"/>
                </a:endParaRPr>
              </a:p>
            </p:txBody>
          </p:sp>
          <p:grpSp>
            <p:nvGrpSpPr>
              <p:cNvPr id="61449" name="Group 7"/>
              <p:cNvGrpSpPr>
                <a:grpSpLocks/>
              </p:cNvGrpSpPr>
              <p:nvPr/>
            </p:nvGrpSpPr>
            <p:grpSpPr bwMode="auto">
              <a:xfrm>
                <a:off x="1181" y="1152"/>
                <a:ext cx="499" cy="226"/>
                <a:chOff x="4150" y="391"/>
                <a:chExt cx="499" cy="226"/>
              </a:xfrm>
            </p:grpSpPr>
            <p:sp>
              <p:nvSpPr>
                <p:cNvPr id="61450" name="Line 8"/>
                <p:cNvSpPr>
                  <a:spLocks noChangeShapeType="1"/>
                </p:cNvSpPr>
                <p:nvPr/>
              </p:nvSpPr>
              <p:spPr bwMode="auto">
                <a:xfrm>
                  <a:off x="4150" y="481"/>
                  <a:ext cx="499"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61451" name="Line 9"/>
                <p:cNvSpPr>
                  <a:spLocks noChangeShapeType="1"/>
                </p:cNvSpPr>
                <p:nvPr/>
              </p:nvSpPr>
              <p:spPr bwMode="auto">
                <a:xfrm>
                  <a:off x="4150" y="527"/>
                  <a:ext cx="499"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61452" name="Line 10"/>
                <p:cNvSpPr>
                  <a:spLocks noChangeShapeType="1"/>
                </p:cNvSpPr>
                <p:nvPr/>
              </p:nvSpPr>
              <p:spPr bwMode="auto">
                <a:xfrm>
                  <a:off x="4150" y="527"/>
                  <a:ext cx="91" cy="90"/>
                </a:xfrm>
                <a:prstGeom prst="line">
                  <a:avLst/>
                </a:prstGeom>
                <a:noFill/>
                <a:ln w="222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61453" name="Line 11"/>
                <p:cNvSpPr>
                  <a:spLocks noChangeShapeType="1"/>
                </p:cNvSpPr>
                <p:nvPr/>
              </p:nvSpPr>
              <p:spPr bwMode="auto">
                <a:xfrm>
                  <a:off x="4558" y="391"/>
                  <a:ext cx="91" cy="90"/>
                </a:xfrm>
                <a:prstGeom prst="line">
                  <a:avLst/>
                </a:prstGeom>
                <a:noFill/>
                <a:ln w="222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grpSp>
      <p:sp>
        <p:nvSpPr>
          <p:cNvPr id="61444" name="WordArt 12"/>
          <p:cNvSpPr>
            <a:spLocks noChangeArrowheads="1" noChangeShapeType="1" noTextEdit="1"/>
          </p:cNvSpPr>
          <p:nvPr/>
        </p:nvSpPr>
        <p:spPr bwMode="auto">
          <a:xfrm>
            <a:off x="3429000" y="457200"/>
            <a:ext cx="1828800" cy="685800"/>
          </a:xfrm>
          <a:prstGeom prst="rect">
            <a:avLst/>
          </a:prstGeom>
        </p:spPr>
        <p:txBody>
          <a:bodyPr wrap="none" fromWordArt="1">
            <a:prstTxWarp prst="textPlain">
              <a:avLst>
                <a:gd name="adj" fmla="val 50000"/>
              </a:avLst>
            </a:prstTxWarp>
          </a:bodyPr>
          <a:lstStyle/>
          <a:p>
            <a:pPr algn="ctr"/>
            <a:r>
              <a:rPr lang="zh-CN" altLang="en-US" sz="3600" kern="10">
                <a:ln w="19050">
                  <a:solidFill>
                    <a:srgbClr val="99CCFF"/>
                  </a:solidFill>
                  <a:round/>
                  <a:headEnd/>
                  <a:tailEnd/>
                </a:ln>
                <a:solidFill>
                  <a:srgbClr val="0066CC"/>
                </a:solidFill>
                <a:effectLst>
                  <a:outerShdw dist="35921" dir="2700000" algn="ctr" rotWithShape="0">
                    <a:srgbClr val="990000"/>
                  </a:outerShdw>
                </a:effectLst>
                <a:latin typeface="宋体" panose="02010600030101010101" pitchFamily="2" charset="-122"/>
              </a:rPr>
              <a:t>课堂练习</a:t>
            </a:r>
          </a:p>
        </p:txBody>
      </p:sp>
      <p:sp>
        <p:nvSpPr>
          <p:cNvPr id="62477" name="Text Box 13"/>
          <p:cNvSpPr txBox="1">
            <a:spLocks noChangeArrowheads="1"/>
          </p:cNvSpPr>
          <p:nvPr/>
        </p:nvSpPr>
        <p:spPr bwMode="auto">
          <a:xfrm>
            <a:off x="7239000" y="2133600"/>
            <a:ext cx="9144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b="1">
                <a:latin typeface="Arial Black" panose="020B0A04020102020204" pitchFamily="34" charset="0"/>
                <a:ea typeface="仿宋_GB2312" pitchFamily="49" charset="-122"/>
              </a:rPr>
              <a:t>③</a:t>
            </a:r>
          </a:p>
        </p:txBody>
      </p:sp>
    </p:spTree>
  </p:cSld>
  <p:clrMapOvr>
    <a:masterClrMapping/>
  </p:clrMapOvr>
  <p:transition>
    <p:blinds/>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2477"/>
                                        </p:tgtEl>
                                        <p:attrNameLst>
                                          <p:attrName>style.visibility</p:attrName>
                                        </p:attrNameLst>
                                      </p:cBhvr>
                                      <p:to>
                                        <p:strVal val="visible"/>
                                      </p:to>
                                    </p:set>
                                    <p:animEffect transition="in" filter="dissolve">
                                      <p:cBhvr>
                                        <p:cTn id="7" dur="500"/>
                                        <p:tgtEl>
                                          <p:spTgt spid="624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7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2">
            <a:hlinkClick r:id="rId2" action="ppaction://hlinkfile"/>
          </p:cNvPr>
          <p:cNvSpPr txBox="1">
            <a:spLocks noChangeArrowheads="1"/>
          </p:cNvSpPr>
          <p:nvPr/>
        </p:nvSpPr>
        <p:spPr bwMode="auto">
          <a:xfrm>
            <a:off x="3200400" y="381000"/>
            <a:ext cx="3276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a:solidFill>
                  <a:schemeClr val="bg1"/>
                </a:solidFill>
                <a:hlinkClick r:id="rId3" action="ppaction://hlinkfile"/>
              </a:rPr>
              <a:t>建筑物的定向爆破</a:t>
            </a:r>
            <a:endParaRPr lang="zh-CN" altLang="en-US" sz="2400" b="1">
              <a:solidFill>
                <a:schemeClr val="bg1"/>
              </a:solidFill>
            </a:endParaRPr>
          </a:p>
        </p:txBody>
      </p:sp>
      <p:grpSp>
        <p:nvGrpSpPr>
          <p:cNvPr id="62467" name="Group 3"/>
          <p:cNvGrpSpPr>
            <a:grpSpLocks/>
          </p:cNvGrpSpPr>
          <p:nvPr/>
        </p:nvGrpSpPr>
        <p:grpSpPr bwMode="auto">
          <a:xfrm>
            <a:off x="381000" y="1295400"/>
            <a:ext cx="8534400" cy="5257800"/>
            <a:chOff x="240" y="816"/>
            <a:chExt cx="5376" cy="3312"/>
          </a:xfrm>
        </p:grpSpPr>
        <p:pic>
          <p:nvPicPr>
            <p:cNvPr id="6246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 y="816"/>
              <a:ext cx="5376" cy="29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2469" name="Rectangle 5"/>
            <p:cNvSpPr>
              <a:spLocks noChangeArrowheads="1"/>
            </p:cNvSpPr>
            <p:nvPr/>
          </p:nvSpPr>
          <p:spPr bwMode="auto">
            <a:xfrm>
              <a:off x="1887" y="3840"/>
              <a:ext cx="214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b="1">
                  <a:solidFill>
                    <a:schemeClr val="bg1"/>
                  </a:solidFill>
                  <a:latin typeface="仿宋_GB2312" pitchFamily="49" charset="-122"/>
                  <a:ea typeface="仿宋_GB2312" pitchFamily="49" charset="-122"/>
                </a:rPr>
                <a:t>2-21 </a:t>
              </a:r>
              <a:r>
                <a:rPr lang="zh-CN" altLang="en-US" sz="2400" b="1">
                  <a:solidFill>
                    <a:schemeClr val="bg1"/>
                  </a:solidFill>
                  <a:latin typeface="仿宋_GB2312" pitchFamily="49" charset="-122"/>
                  <a:ea typeface="仿宋_GB2312" pitchFamily="49" charset="-122"/>
                </a:rPr>
                <a:t>建筑物的定向爆破</a:t>
              </a:r>
            </a:p>
          </p:txBody>
        </p:sp>
      </p:grpSp>
    </p:spTree>
  </p:cSld>
  <p:clrMapOvr>
    <a:masterClrMapping/>
  </p:clrMapOvr>
  <p:transition>
    <p:zo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body" idx="1"/>
          </p:nvPr>
        </p:nvSpPr>
        <p:spPr>
          <a:xfrm>
            <a:off x="250825" y="1268413"/>
            <a:ext cx="8686800" cy="4953000"/>
          </a:xfrm>
          <a:extLst>
            <a:ext uri="{909E8E84-426E-40DD-AFC4-6F175D3DCCD1}">
              <a14:hiddenFill xmlns:a14="http://schemas.microsoft.com/office/drawing/2010/main">
                <a:solidFill>
                  <a:srgbClr val="009900"/>
                </a:solidFill>
              </a14:hiddenFill>
            </a:ext>
            <a:ext uri="{91240B29-F687-4F45-9708-019B960494DF}">
              <a14:hiddenLine xmlns:a14="http://schemas.microsoft.com/office/drawing/2010/main" w="76200" cap="flat" cmpd="tri">
                <a:solidFill>
                  <a:srgbClr val="FF0000"/>
                </a:solidFill>
                <a:prstDash val="lgDash"/>
                <a:miter lim="800000"/>
                <a:headEnd/>
                <a:tailEnd/>
              </a14:hiddenLine>
            </a:ext>
          </a:extLst>
        </p:spPr>
        <p:txBody>
          <a:bodyPr/>
          <a:lstStyle/>
          <a:p>
            <a:pPr eaLnBrk="1" hangingPunct="1">
              <a:lnSpc>
                <a:spcPct val="120000"/>
              </a:lnSpc>
              <a:buFontTx/>
              <a:buNone/>
            </a:pPr>
            <a:r>
              <a:rPr lang="zh-CN" altLang="en-US" sz="3600" b="1" smtClean="0">
                <a:latin typeface="Times New Roman" panose="02020603050405020304" pitchFamily="18" charset="0"/>
                <a:ea typeface="黑体" panose="02010609060101010101" pitchFamily="49" charset="-122"/>
              </a:rPr>
              <a:t>（</a:t>
            </a:r>
            <a:r>
              <a:rPr lang="en-US" altLang="zh-CN" sz="3600" b="1" smtClean="0">
                <a:latin typeface="Times New Roman" panose="02020603050405020304" pitchFamily="18" charset="0"/>
                <a:ea typeface="黑体" panose="02010609060101010101" pitchFamily="49" charset="-122"/>
              </a:rPr>
              <a:t>1</a:t>
            </a:r>
            <a:r>
              <a:rPr lang="zh-CN" altLang="en-US" sz="3600" b="1" smtClean="0">
                <a:latin typeface="Times New Roman" panose="02020603050405020304" pitchFamily="18" charset="0"/>
                <a:ea typeface="黑体" panose="02010609060101010101" pitchFamily="49" charset="-122"/>
              </a:rPr>
              <a:t>）从前面的定向爆破录像中，你可以得到什么启示？</a:t>
            </a:r>
          </a:p>
          <a:p>
            <a:pPr eaLnBrk="1" hangingPunct="1">
              <a:lnSpc>
                <a:spcPct val="120000"/>
              </a:lnSpc>
              <a:buFontTx/>
              <a:buNone/>
            </a:pPr>
            <a:r>
              <a:rPr lang="zh-CN" altLang="en-US" sz="3600" b="1" smtClean="0">
                <a:latin typeface="Times New Roman" panose="02020603050405020304" pitchFamily="18" charset="0"/>
                <a:ea typeface="黑体" panose="02010609060101010101" pitchFamily="49" charset="-122"/>
              </a:rPr>
              <a:t>（</a:t>
            </a:r>
            <a:r>
              <a:rPr lang="en-US" altLang="zh-CN" sz="3600" b="1" smtClean="0">
                <a:latin typeface="Times New Roman" panose="02020603050405020304" pitchFamily="18" charset="0"/>
                <a:ea typeface="黑体" panose="02010609060101010101" pitchFamily="49" charset="-122"/>
              </a:rPr>
              <a:t>2</a:t>
            </a:r>
            <a:r>
              <a:rPr lang="zh-CN" altLang="en-US" sz="3600" b="1" smtClean="0">
                <a:latin typeface="Times New Roman" panose="02020603050405020304" pitchFamily="18" charset="0"/>
                <a:ea typeface="黑体" panose="02010609060101010101" pitchFamily="49" charset="-122"/>
              </a:rPr>
              <a:t>）回忆你在实验室进行的或观察过的化学实验，及在生活中见到过的涉及化学变化的现象或事例，要使反应符合或接近人们的期望，你认为应如何控制反应的条件？</a:t>
            </a:r>
          </a:p>
        </p:txBody>
      </p:sp>
      <p:sp>
        <p:nvSpPr>
          <p:cNvPr id="63491" name="Rectangle 3"/>
          <p:cNvSpPr>
            <a:spLocks noChangeArrowheads="1"/>
          </p:cNvSpPr>
          <p:nvPr/>
        </p:nvSpPr>
        <p:spPr bwMode="auto">
          <a:xfrm>
            <a:off x="323850" y="404813"/>
            <a:ext cx="2733675" cy="711200"/>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000" b="1">
                <a:ea typeface="仿宋_GB2312" pitchFamily="49" charset="-122"/>
              </a:rPr>
              <a:t>思考与交流</a:t>
            </a:r>
          </a:p>
        </p:txBody>
      </p:sp>
    </p:spTree>
  </p:cSld>
  <p:clrMapOvr>
    <a:masterClrMapping/>
  </p:clrMapOvr>
  <p:transition>
    <p:blinds dir="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ext Box 2"/>
          <p:cNvSpPr>
            <a:spLocks noGrp="1" noChangeArrowheads="1"/>
          </p:cNvSpPr>
          <p:nvPr>
            <p:ph type="title"/>
          </p:nvPr>
        </p:nvSpPr>
        <p:spPr>
          <a:xfrm>
            <a:off x="228600" y="152400"/>
            <a:ext cx="8229600" cy="1143000"/>
          </a:xfrm>
          <a:noFill/>
        </p:spPr>
        <p:txBody>
          <a:bodyPr/>
          <a:lstStyle/>
          <a:p>
            <a:pPr algn="l" eaLnBrk="1" hangingPunct="1">
              <a:spcBef>
                <a:spcPct val="50000"/>
              </a:spcBef>
            </a:pPr>
            <a:r>
              <a:rPr lang="zh-CN" altLang="en-US" sz="4000" b="1" smtClean="0">
                <a:solidFill>
                  <a:schemeClr val="tx1"/>
                </a:solidFill>
                <a:ea typeface="黑体" panose="02010609060101010101" pitchFamily="49" charset="-122"/>
              </a:rPr>
              <a:t>三、化学反应条件的控制</a:t>
            </a:r>
          </a:p>
        </p:txBody>
      </p:sp>
      <p:sp>
        <p:nvSpPr>
          <p:cNvPr id="64515" name="Rectangle 3"/>
          <p:cNvSpPr>
            <a:spLocks noChangeArrowheads="1"/>
          </p:cNvSpPr>
          <p:nvPr/>
        </p:nvSpPr>
        <p:spPr bwMode="auto">
          <a:xfrm>
            <a:off x="304800" y="1431925"/>
            <a:ext cx="8610600" cy="3444875"/>
          </a:xfrm>
          <a:prstGeom prst="rect">
            <a:avLst/>
          </a:prstGeom>
          <a:noFill/>
          <a:ln w="57150" cmpd="thinThick">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3600" b="1">
                <a:ea typeface="黑体" panose="02010609060101010101" pitchFamily="49" charset="-122"/>
              </a:rPr>
              <a:t>在生产生活中，促进有利的化学反应发生，抑制有害的化学反应发生，这就要讨论反应条件的控制。通常控制反应的条件可从浓度、温度、压强、催化剂、光照等方面考虑，使选择的条件既可提高化学反应速率又可提高化学反应的限度。</a:t>
            </a:r>
          </a:p>
        </p:txBody>
      </p:sp>
      <p:sp>
        <p:nvSpPr>
          <p:cNvPr id="65540" name="Text Box 4"/>
          <p:cNvSpPr txBox="1">
            <a:spLocks noChangeArrowheads="1"/>
          </p:cNvSpPr>
          <p:nvPr/>
        </p:nvSpPr>
        <p:spPr bwMode="auto">
          <a:xfrm>
            <a:off x="152400" y="5133975"/>
            <a:ext cx="88392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3600" b="1">
                <a:latin typeface="黑体" panose="02010609060101010101" pitchFamily="49" charset="-122"/>
                <a:ea typeface="黑体" panose="02010609060101010101" pitchFamily="49" charset="-122"/>
              </a:rPr>
              <a:t>下面以</a:t>
            </a:r>
            <a:r>
              <a:rPr lang="zh-CN" altLang="en-US" sz="3600" b="1">
                <a:ea typeface="黑体" panose="02010609060101010101" pitchFamily="49" charset="-122"/>
              </a:rPr>
              <a:t>“</a:t>
            </a:r>
            <a:r>
              <a:rPr lang="zh-CN" altLang="en-US" sz="3600" b="1">
                <a:latin typeface="黑体" panose="02010609060101010101" pitchFamily="49" charset="-122"/>
                <a:ea typeface="黑体" panose="02010609060101010101" pitchFamily="49" charset="-122"/>
              </a:rPr>
              <a:t>提高煤的燃烧效率</a:t>
            </a:r>
            <a:r>
              <a:rPr lang="zh-CN" altLang="en-US" sz="3600" b="1">
                <a:ea typeface="黑体" panose="02010609060101010101" pitchFamily="49" charset="-122"/>
              </a:rPr>
              <a:t>”</a:t>
            </a:r>
            <a:r>
              <a:rPr lang="zh-CN" altLang="en-US" sz="3600" b="1">
                <a:latin typeface="黑体" panose="02010609060101010101" pitchFamily="49" charset="-122"/>
                <a:ea typeface="黑体" panose="02010609060101010101" pitchFamily="49" charset="-122"/>
              </a:rPr>
              <a:t>为例，分析研究化学反应条件的选择。</a:t>
            </a:r>
            <a:r>
              <a:rPr lang="en-US" altLang="zh-CN" sz="3600" b="1">
                <a:latin typeface="黑体" panose="02010609060101010101" pitchFamily="49" charset="-122"/>
                <a:ea typeface="黑体" panose="02010609060101010101" pitchFamily="49" charset="-122"/>
              </a:rPr>
              <a:t>P</a:t>
            </a:r>
            <a:r>
              <a:rPr lang="en-US" altLang="zh-CN" sz="3600" b="1" baseline="-25000">
                <a:latin typeface="黑体" panose="02010609060101010101" pitchFamily="49" charset="-122"/>
                <a:ea typeface="黑体" panose="02010609060101010101" pitchFamily="49" charset="-122"/>
              </a:rPr>
              <a:t>52</a:t>
            </a:r>
          </a:p>
        </p:txBody>
      </p:sp>
    </p:spTree>
  </p:cSld>
  <p:clrMapOvr>
    <a:masterClrMapping/>
  </p:clrMapOvr>
  <p:transition>
    <p:blinds/>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5540"/>
                                        </p:tgtEl>
                                        <p:attrNameLst>
                                          <p:attrName>style.visibility</p:attrName>
                                        </p:attrNameLst>
                                      </p:cBhvr>
                                      <p:to>
                                        <p:strVal val="visible"/>
                                      </p:to>
                                    </p:set>
                                    <p:animEffect transition="in" filter="checkerboard(across)">
                                      <p:cBhvr>
                                        <p:cTn id="7" dur="500"/>
                                        <p:tgtEl>
                                          <p:spTgt spid="655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40"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WordArt 2"/>
          <p:cNvSpPr>
            <a:spLocks noChangeArrowheads="1" noChangeShapeType="1" noTextEdit="1"/>
          </p:cNvSpPr>
          <p:nvPr/>
        </p:nvSpPr>
        <p:spPr bwMode="auto">
          <a:xfrm>
            <a:off x="533400" y="452438"/>
            <a:ext cx="3024188" cy="919162"/>
          </a:xfrm>
          <a:prstGeom prst="rect">
            <a:avLst/>
          </a:prstGeom>
        </p:spPr>
        <p:txBody>
          <a:bodyPr wrap="none" fromWordArt="1">
            <a:prstTxWarp prst="textPlain">
              <a:avLst>
                <a:gd name="adj" fmla="val 50000"/>
              </a:avLst>
            </a:prstTxWarp>
          </a:bodyPr>
          <a:lstStyle/>
          <a:p>
            <a:pPr algn="ctr"/>
            <a:r>
              <a:rPr lang="zh-CN" altLang="en-US" sz="3600" kern="1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宋体" panose="02010600030101010101" pitchFamily="2" charset="-122"/>
              </a:rPr>
              <a:t>角色扮演</a:t>
            </a:r>
          </a:p>
        </p:txBody>
      </p:sp>
      <p:sp>
        <p:nvSpPr>
          <p:cNvPr id="65539" name="Text Box 3"/>
          <p:cNvSpPr txBox="1">
            <a:spLocks noChangeArrowheads="1"/>
          </p:cNvSpPr>
          <p:nvPr/>
        </p:nvSpPr>
        <p:spPr bwMode="auto">
          <a:xfrm>
            <a:off x="611188" y="1700213"/>
            <a:ext cx="8001000" cy="4616450"/>
          </a:xfrm>
          <a:prstGeom prst="rect">
            <a:avLst/>
          </a:prstGeom>
          <a:noFill/>
          <a:ln>
            <a:noFill/>
          </a:ln>
          <a:effectLst/>
          <a:extLst>
            <a:ext uri="{909E8E84-426E-40DD-AFC4-6F175D3DCCD1}">
              <a14:hiddenFill xmlns:a14="http://schemas.microsoft.com/office/drawing/2010/main">
                <a:solidFill>
                  <a:srgbClr val="0000FF"/>
                </a:solidFill>
              </a14:hiddenFill>
            </a:ext>
            <a:ext uri="{91240B29-F687-4F45-9708-019B960494DF}">
              <a14:hiddenLine xmlns:a14="http://schemas.microsoft.com/office/drawing/2010/main" w="38100">
                <a:solidFill>
                  <a:srgbClr val="0099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35000"/>
              </a:lnSpc>
            </a:pPr>
            <a:r>
              <a:rPr lang="zh-CN" altLang="en-US" sz="4400">
                <a:solidFill>
                  <a:schemeClr val="bg1"/>
                </a:solidFill>
                <a:latin typeface="黑体" panose="02010609060101010101" pitchFamily="49" charset="-122"/>
                <a:ea typeface="黑体" panose="02010609060101010101" pitchFamily="49" charset="-122"/>
              </a:rPr>
              <a:t>　　</a:t>
            </a:r>
            <a:r>
              <a:rPr lang="zh-CN" altLang="en-US" sz="4400" b="1">
                <a:latin typeface="黑体" panose="02010609060101010101" pitchFamily="49" charset="-122"/>
                <a:ea typeface="黑体" panose="02010609060101010101" pitchFamily="49" charset="-122"/>
              </a:rPr>
              <a:t>现在，假设你是一名工程师，你要使你工厂的煤尽可能的完全燃烧，提高煤的燃烧效率，你认为应该从哪些方面进行分析？</a:t>
            </a:r>
          </a:p>
        </p:txBody>
      </p:sp>
    </p:spTree>
  </p:cSld>
  <p:clrMapOvr>
    <a:masterClrMapping/>
  </p:clrMapOvr>
  <p:transition>
    <p:zo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body" idx="1"/>
          </p:nvPr>
        </p:nvSpPr>
        <p:spPr>
          <a:xfrm>
            <a:off x="304800" y="1066800"/>
            <a:ext cx="8534400" cy="1143000"/>
          </a:xfrm>
        </p:spPr>
        <p:txBody>
          <a:bodyPr/>
          <a:lstStyle/>
          <a:p>
            <a:pPr eaLnBrk="1" hangingPunct="1">
              <a:lnSpc>
                <a:spcPct val="115000"/>
              </a:lnSpc>
              <a:buFontTx/>
              <a:buNone/>
            </a:pPr>
            <a:r>
              <a:rPr lang="en-US" altLang="zh-CN" sz="2800" b="1" smtClean="0">
                <a:latin typeface="仿宋_GB2312" pitchFamily="49" charset="-122"/>
                <a:ea typeface="仿宋_GB2312" pitchFamily="49" charset="-122"/>
              </a:rPr>
              <a:t>1</a:t>
            </a:r>
            <a:r>
              <a:rPr lang="zh-CN" altLang="en-US" sz="2800" b="1" smtClean="0">
                <a:latin typeface="仿宋_GB2312" pitchFamily="49" charset="-122"/>
                <a:ea typeface="仿宋_GB2312" pitchFamily="49" charset="-122"/>
              </a:rPr>
              <a:t>、煤的状态与燃烧的速率有何关系？与煤的充分燃</a:t>
            </a:r>
          </a:p>
          <a:p>
            <a:pPr eaLnBrk="1" hangingPunct="1">
              <a:lnSpc>
                <a:spcPct val="115000"/>
              </a:lnSpc>
              <a:buFontTx/>
              <a:buNone/>
            </a:pPr>
            <a:r>
              <a:rPr lang="zh-CN" altLang="en-US" sz="2800" b="1" smtClean="0">
                <a:latin typeface="仿宋_GB2312" pitchFamily="49" charset="-122"/>
                <a:ea typeface="仿宋_GB2312" pitchFamily="49" charset="-122"/>
              </a:rPr>
              <a:t>烧有何关系？</a:t>
            </a:r>
          </a:p>
        </p:txBody>
      </p:sp>
      <p:sp>
        <p:nvSpPr>
          <p:cNvPr id="66563" name="Rectangle 3"/>
          <p:cNvSpPr>
            <a:spLocks noChangeArrowheads="1"/>
          </p:cNvSpPr>
          <p:nvPr/>
        </p:nvSpPr>
        <p:spPr bwMode="auto">
          <a:xfrm>
            <a:off x="304800" y="3581400"/>
            <a:ext cx="8458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15000"/>
              </a:lnSpc>
              <a:buFontTx/>
              <a:buNone/>
            </a:pPr>
            <a:r>
              <a:rPr lang="en-US" altLang="zh-CN" sz="2800" b="1">
                <a:latin typeface="仿宋_GB2312" pitchFamily="49" charset="-122"/>
                <a:ea typeface="仿宋_GB2312" pitchFamily="49" charset="-122"/>
              </a:rPr>
              <a:t>2</a:t>
            </a:r>
            <a:r>
              <a:rPr lang="zh-CN" altLang="en-US" sz="2800" b="1">
                <a:latin typeface="仿宋_GB2312" pitchFamily="49" charset="-122"/>
                <a:ea typeface="仿宋_GB2312" pitchFamily="49" charset="-122"/>
              </a:rPr>
              <a:t>、空气的用量对煤的充分燃烧有什么影响？原因是</a:t>
            </a:r>
          </a:p>
          <a:p>
            <a:pPr eaLnBrk="1" hangingPunct="1">
              <a:lnSpc>
                <a:spcPct val="115000"/>
              </a:lnSpc>
              <a:buFontTx/>
              <a:buNone/>
            </a:pPr>
            <a:r>
              <a:rPr lang="zh-CN" altLang="en-US" sz="2800" b="1">
                <a:latin typeface="仿宋_GB2312" pitchFamily="49" charset="-122"/>
                <a:ea typeface="仿宋_GB2312" pitchFamily="49" charset="-122"/>
              </a:rPr>
              <a:t>什么？</a:t>
            </a:r>
          </a:p>
        </p:txBody>
      </p:sp>
      <p:sp>
        <p:nvSpPr>
          <p:cNvPr id="66564" name="Rectangle 4"/>
          <p:cNvSpPr>
            <a:spLocks noChangeArrowheads="1"/>
          </p:cNvSpPr>
          <p:nvPr/>
        </p:nvSpPr>
        <p:spPr bwMode="auto">
          <a:xfrm>
            <a:off x="1981200" y="349250"/>
            <a:ext cx="523081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600" b="1">
                <a:ea typeface="黑体" panose="02010609060101010101" pitchFamily="49" charset="-122"/>
              </a:rPr>
              <a:t>怎样提高煤的燃烧效率？</a:t>
            </a:r>
          </a:p>
        </p:txBody>
      </p:sp>
      <p:sp>
        <p:nvSpPr>
          <p:cNvPr id="67589" name="Text Box 5"/>
          <p:cNvSpPr txBox="1">
            <a:spLocks noChangeArrowheads="1"/>
          </p:cNvSpPr>
          <p:nvPr/>
        </p:nvSpPr>
        <p:spPr bwMode="auto">
          <a:xfrm>
            <a:off x="457200" y="2420938"/>
            <a:ext cx="8686800" cy="946150"/>
          </a:xfrm>
          <a:prstGeom prst="rect">
            <a:avLst/>
          </a:prstGeom>
          <a:solidFill>
            <a:schemeClr val="bg1"/>
          </a:solidFill>
          <a:ln>
            <a:noFill/>
          </a:ln>
          <a:effectLst/>
          <a:extLst>
            <a:ext uri="{91240B29-F687-4F45-9708-019B960494DF}">
              <a14:hiddenLine xmlns:a14="http://schemas.microsoft.com/office/drawing/2010/main" w="12700">
                <a:solidFill>
                  <a:srgbClr val="0000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800" b="1">
                <a:latin typeface="楷体_GB2312" pitchFamily="49" charset="-122"/>
                <a:ea typeface="楷体_GB2312" pitchFamily="49" charset="-122"/>
              </a:rPr>
              <a:t>煤被研得越细，粉末越小，与空气中</a:t>
            </a:r>
            <a:r>
              <a:rPr lang="en-US" altLang="zh-CN" sz="2800" b="1">
                <a:latin typeface="楷体_GB2312" pitchFamily="49" charset="-122"/>
                <a:ea typeface="楷体_GB2312" pitchFamily="49" charset="-122"/>
              </a:rPr>
              <a:t>O</a:t>
            </a:r>
            <a:r>
              <a:rPr lang="en-US" altLang="zh-CN" sz="2800" b="1" baseline="-25000">
                <a:latin typeface="楷体_GB2312" pitchFamily="49" charset="-122"/>
                <a:ea typeface="楷体_GB2312" pitchFamily="49" charset="-122"/>
              </a:rPr>
              <a:t>2</a:t>
            </a:r>
            <a:r>
              <a:rPr lang="zh-CN" altLang="en-US" sz="2800" b="1">
                <a:latin typeface="楷体_GB2312" pitchFamily="49" charset="-122"/>
                <a:ea typeface="楷体_GB2312" pitchFamily="49" charset="-122"/>
              </a:rPr>
              <a:t>得接触面积越大，燃烧越充分，反应速率越快。</a:t>
            </a:r>
          </a:p>
        </p:txBody>
      </p:sp>
      <p:sp>
        <p:nvSpPr>
          <p:cNvPr id="67590" name="Text Box 6"/>
          <p:cNvSpPr txBox="1">
            <a:spLocks noChangeArrowheads="1"/>
          </p:cNvSpPr>
          <p:nvPr/>
        </p:nvSpPr>
        <p:spPr bwMode="auto">
          <a:xfrm>
            <a:off x="304800" y="4876800"/>
            <a:ext cx="8686800" cy="1392238"/>
          </a:xfrm>
          <a:prstGeom prst="rect">
            <a:avLst/>
          </a:prstGeom>
          <a:solidFill>
            <a:schemeClr val="bg1"/>
          </a:solidFill>
          <a:ln w="19050">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800" b="1">
                <a:latin typeface="楷体_GB2312" pitchFamily="49" charset="-122"/>
                <a:ea typeface="楷体_GB2312" pitchFamily="49" charset="-122"/>
              </a:rPr>
              <a:t>空气充足，煤燃烧生成</a:t>
            </a:r>
            <a:r>
              <a:rPr lang="en-US" altLang="zh-CN" sz="2800" b="1">
                <a:latin typeface="楷体_GB2312" pitchFamily="49" charset="-122"/>
                <a:ea typeface="楷体_GB2312" pitchFamily="49" charset="-122"/>
              </a:rPr>
              <a:t>CO</a:t>
            </a:r>
            <a:r>
              <a:rPr lang="en-US" altLang="zh-CN" sz="2800" b="1" baseline="-25000">
                <a:latin typeface="楷体_GB2312" pitchFamily="49" charset="-122"/>
                <a:ea typeface="楷体_GB2312" pitchFamily="49" charset="-122"/>
              </a:rPr>
              <a:t>2</a:t>
            </a:r>
            <a:r>
              <a:rPr lang="zh-CN" altLang="en-US" sz="2800" b="1">
                <a:latin typeface="楷体_GB2312" pitchFamily="49" charset="-122"/>
                <a:ea typeface="楷体_GB2312" pitchFamily="49" charset="-122"/>
              </a:rPr>
              <a:t>越充分，放热越多；若空气不足，则煤燃烧部分生成</a:t>
            </a:r>
            <a:r>
              <a:rPr lang="en-US" altLang="zh-CN" sz="2800" b="1">
                <a:latin typeface="楷体_GB2312" pitchFamily="49" charset="-122"/>
                <a:ea typeface="楷体_GB2312" pitchFamily="49" charset="-122"/>
              </a:rPr>
              <a:t>CO</a:t>
            </a:r>
            <a:r>
              <a:rPr lang="zh-CN" altLang="en-US" sz="2800" b="1">
                <a:latin typeface="楷体_GB2312" pitchFamily="49" charset="-122"/>
                <a:ea typeface="楷体_GB2312" pitchFamily="49" charset="-122"/>
              </a:rPr>
              <a:t>，</a:t>
            </a:r>
            <a:r>
              <a:rPr lang="en-US" altLang="zh-CN" sz="2800" b="1">
                <a:latin typeface="楷体_GB2312" pitchFamily="49" charset="-122"/>
                <a:ea typeface="楷体_GB2312" pitchFamily="49" charset="-122"/>
              </a:rPr>
              <a:t>CO</a:t>
            </a:r>
            <a:r>
              <a:rPr lang="zh-CN" altLang="en-US" sz="2800" b="1">
                <a:latin typeface="楷体_GB2312" pitchFamily="49" charset="-122"/>
                <a:ea typeface="楷体_GB2312" pitchFamily="49" charset="-122"/>
              </a:rPr>
              <a:t>排到空气中造成污染，且生成</a:t>
            </a:r>
            <a:r>
              <a:rPr lang="en-US" altLang="zh-CN" sz="2800" b="1">
                <a:latin typeface="楷体_GB2312" pitchFamily="49" charset="-122"/>
                <a:ea typeface="楷体_GB2312" pitchFamily="49" charset="-122"/>
              </a:rPr>
              <a:t>CO</a:t>
            </a:r>
            <a:r>
              <a:rPr lang="zh-CN" altLang="en-US" sz="2800" b="1">
                <a:latin typeface="楷体_GB2312" pitchFamily="49" charset="-122"/>
                <a:ea typeface="楷体_GB2312" pitchFamily="49" charset="-122"/>
              </a:rPr>
              <a:t>时，放出的热量大大减少。</a:t>
            </a: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7589"/>
                                        </p:tgtEl>
                                        <p:attrNameLst>
                                          <p:attrName>style.visibility</p:attrName>
                                        </p:attrNameLst>
                                      </p:cBhvr>
                                      <p:to>
                                        <p:strVal val="visible"/>
                                      </p:to>
                                    </p:set>
                                    <p:animEffect transition="in" filter="checkerboard(across)">
                                      <p:cBhvr>
                                        <p:cTn id="7" dur="500"/>
                                        <p:tgtEl>
                                          <p:spTgt spid="6758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67590"/>
                                        </p:tgtEl>
                                        <p:attrNameLst>
                                          <p:attrName>style.visibility</p:attrName>
                                        </p:attrNameLst>
                                      </p:cBhvr>
                                      <p:to>
                                        <p:strVal val="visible"/>
                                      </p:to>
                                    </p:set>
                                    <p:animEffect transition="in" filter="dissolve">
                                      <p:cBhvr>
                                        <p:cTn id="12" dur="500"/>
                                        <p:tgtEl>
                                          <p:spTgt spid="675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9" grpId="0" animBg="1"/>
      <p:bldP spid="67590"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body" idx="1"/>
          </p:nvPr>
        </p:nvSpPr>
        <p:spPr>
          <a:xfrm>
            <a:off x="152400" y="1066800"/>
            <a:ext cx="5410200" cy="685800"/>
          </a:xfrm>
          <a:solidFill>
            <a:schemeClr val="bg1"/>
          </a:solidFill>
          <a:ln>
            <a:solidFill>
              <a:schemeClr val="bg1"/>
            </a:solidFill>
            <a:miter lim="800000"/>
            <a:headEnd/>
            <a:tailEnd/>
          </a:ln>
        </p:spPr>
        <p:txBody>
          <a:bodyPr/>
          <a:lstStyle/>
          <a:p>
            <a:pPr eaLnBrk="1" hangingPunct="1">
              <a:lnSpc>
                <a:spcPct val="115000"/>
              </a:lnSpc>
              <a:buFontTx/>
              <a:buNone/>
            </a:pPr>
            <a:r>
              <a:rPr lang="en-US" altLang="zh-CN" sz="2800" b="1" smtClean="0">
                <a:latin typeface="仿宋_GB2312" pitchFamily="49" charset="-122"/>
                <a:ea typeface="仿宋_GB2312" pitchFamily="49" charset="-122"/>
              </a:rPr>
              <a:t>3</a:t>
            </a:r>
            <a:r>
              <a:rPr lang="zh-CN" altLang="en-US" sz="2800" b="1" smtClean="0">
                <a:latin typeface="仿宋_GB2312" pitchFamily="49" charset="-122"/>
                <a:ea typeface="仿宋_GB2312" pitchFamily="49" charset="-122"/>
              </a:rPr>
              <a:t>、应选用什么样的炉膛材料？</a:t>
            </a:r>
          </a:p>
        </p:txBody>
      </p:sp>
      <p:sp>
        <p:nvSpPr>
          <p:cNvPr id="67587" name="Rectangle 3"/>
          <p:cNvSpPr>
            <a:spLocks noChangeArrowheads="1"/>
          </p:cNvSpPr>
          <p:nvPr/>
        </p:nvSpPr>
        <p:spPr bwMode="auto">
          <a:xfrm>
            <a:off x="0" y="4005263"/>
            <a:ext cx="8153400" cy="685800"/>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15000"/>
              </a:lnSpc>
              <a:buFontTx/>
              <a:buNone/>
            </a:pPr>
            <a:r>
              <a:rPr lang="en-US" altLang="zh-CN" sz="2800" b="1">
                <a:latin typeface="仿宋_GB2312" pitchFamily="49" charset="-122"/>
                <a:ea typeface="仿宋_GB2312" pitchFamily="49" charset="-122"/>
              </a:rPr>
              <a:t>4</a:t>
            </a:r>
            <a:r>
              <a:rPr lang="zh-CN" altLang="en-US" sz="2800" b="1">
                <a:latin typeface="仿宋_GB2312" pitchFamily="49" charset="-122"/>
                <a:ea typeface="仿宋_GB2312" pitchFamily="49" charset="-122"/>
              </a:rPr>
              <a:t>、如何充分利用煤燃烧后的废气中的热量？</a:t>
            </a:r>
          </a:p>
        </p:txBody>
      </p:sp>
      <p:sp>
        <p:nvSpPr>
          <p:cNvPr id="67588" name="Rectangle 4"/>
          <p:cNvSpPr>
            <a:spLocks noChangeArrowheads="1"/>
          </p:cNvSpPr>
          <p:nvPr/>
        </p:nvSpPr>
        <p:spPr bwMode="auto">
          <a:xfrm>
            <a:off x="1981200" y="349250"/>
            <a:ext cx="5240338" cy="650875"/>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600" b="1">
                <a:ea typeface="黑体" panose="02010609060101010101" pitchFamily="49" charset="-122"/>
              </a:rPr>
              <a:t>怎样提高煤的燃烧效率？</a:t>
            </a:r>
          </a:p>
        </p:txBody>
      </p:sp>
      <p:sp>
        <p:nvSpPr>
          <p:cNvPr id="68613" name="Text Box 5"/>
          <p:cNvSpPr txBox="1">
            <a:spLocks noChangeArrowheads="1"/>
          </p:cNvSpPr>
          <p:nvPr/>
        </p:nvSpPr>
        <p:spPr bwMode="auto">
          <a:xfrm>
            <a:off x="152400" y="1828800"/>
            <a:ext cx="8839200" cy="2073275"/>
          </a:xfrm>
          <a:prstGeom prst="rect">
            <a:avLst/>
          </a:prstGeom>
          <a:solidFill>
            <a:schemeClr val="bg1"/>
          </a:solidFill>
          <a:ln w="19050">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15000"/>
              </a:lnSpc>
              <a:spcBef>
                <a:spcPct val="50000"/>
              </a:spcBef>
            </a:pPr>
            <a:r>
              <a:rPr lang="zh-CN" altLang="en-US" sz="2800" b="1">
                <a:latin typeface="楷体_GB2312" pitchFamily="49" charset="-122"/>
                <a:ea typeface="楷体_GB2312" pitchFamily="49" charset="-122"/>
              </a:rPr>
              <a:t>应选择保温隔热且耐热的炉膛材料；尽管煤燃烧是放热反应，但反应过程中煤燃烧需提供部分能量才能继续，因此利用煤燃烧放出的部分热量就可维持反应的继续进行，选用保温隔热材料的目的，正是为了防止热量散失。</a:t>
            </a:r>
          </a:p>
        </p:txBody>
      </p:sp>
      <p:sp>
        <p:nvSpPr>
          <p:cNvPr id="68614" name="Text Box 6"/>
          <p:cNvSpPr txBox="1">
            <a:spLocks noChangeArrowheads="1"/>
          </p:cNvSpPr>
          <p:nvPr/>
        </p:nvSpPr>
        <p:spPr bwMode="auto">
          <a:xfrm>
            <a:off x="228600" y="4841875"/>
            <a:ext cx="8839200" cy="644525"/>
          </a:xfrm>
          <a:prstGeom prst="rect">
            <a:avLst/>
          </a:prstGeom>
          <a:solidFill>
            <a:schemeClr val="bg1"/>
          </a:solidFill>
          <a:ln w="19050">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5000"/>
              </a:lnSpc>
              <a:spcBef>
                <a:spcPct val="50000"/>
              </a:spcBef>
            </a:pPr>
            <a:r>
              <a:rPr lang="en-US" altLang="zh-CN" sz="2800" b="1">
                <a:latin typeface="楷体_GB2312" pitchFamily="49" charset="-122"/>
                <a:ea typeface="楷体_GB2312" pitchFamily="49" charset="-122"/>
              </a:rPr>
              <a:t>4</a:t>
            </a:r>
            <a:r>
              <a:rPr lang="zh-CN" altLang="en-US" sz="2800" b="1">
                <a:latin typeface="楷体_GB2312" pitchFamily="49" charset="-122"/>
                <a:ea typeface="楷体_GB2312" pitchFamily="49" charset="-122"/>
              </a:rPr>
              <a:t>、可将燃烧后的废气通过交换装置，供其他方面使用。</a:t>
            </a: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8613"/>
                                        </p:tgtEl>
                                        <p:attrNameLst>
                                          <p:attrName>style.visibility</p:attrName>
                                        </p:attrNameLst>
                                      </p:cBhvr>
                                      <p:to>
                                        <p:strVal val="visible"/>
                                      </p:to>
                                    </p:set>
                                    <p:animEffect transition="in" filter="dissolve">
                                      <p:cBhvr>
                                        <p:cTn id="7" dur="500"/>
                                        <p:tgtEl>
                                          <p:spTgt spid="6861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68614"/>
                                        </p:tgtEl>
                                        <p:attrNameLst>
                                          <p:attrName>style.visibility</p:attrName>
                                        </p:attrNameLst>
                                      </p:cBhvr>
                                      <p:to>
                                        <p:strVal val="visible"/>
                                      </p:to>
                                    </p:set>
                                    <p:animEffect transition="in" filter="checkerboard(across)">
                                      <p:cBhvr>
                                        <p:cTn id="12" dur="500"/>
                                        <p:tgtEl>
                                          <p:spTgt spid="686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3" grpId="0" animBg="1"/>
      <p:bldP spid="68614"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ext Box 2"/>
          <p:cNvSpPr txBox="1">
            <a:spLocks noChangeArrowheads="1"/>
          </p:cNvSpPr>
          <p:nvPr/>
        </p:nvSpPr>
        <p:spPr bwMode="auto">
          <a:xfrm>
            <a:off x="271463" y="381000"/>
            <a:ext cx="7272337"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sz="3600" b="1">
                <a:latin typeface="黑体" panose="02010609060101010101" pitchFamily="49" charset="-122"/>
                <a:ea typeface="黑体" panose="02010609060101010101" pitchFamily="49" charset="-122"/>
              </a:rPr>
              <a:t>5</a:t>
            </a:r>
            <a:r>
              <a:rPr lang="zh-CN" altLang="en-US" sz="3600" b="1">
                <a:latin typeface="黑体" panose="02010609060101010101" pitchFamily="49" charset="-122"/>
                <a:ea typeface="黑体" panose="02010609060101010101" pitchFamily="49" charset="-122"/>
              </a:rPr>
              <a:t>、燃料不充分燃烧有何危害？</a:t>
            </a:r>
          </a:p>
        </p:txBody>
      </p:sp>
      <p:sp>
        <p:nvSpPr>
          <p:cNvPr id="69635" name="Text Box 3"/>
          <p:cNvSpPr txBox="1">
            <a:spLocks noChangeArrowheads="1"/>
          </p:cNvSpPr>
          <p:nvPr/>
        </p:nvSpPr>
        <p:spPr bwMode="auto">
          <a:xfrm>
            <a:off x="304800" y="1143000"/>
            <a:ext cx="727233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sz="3600" b="1">
                <a:latin typeface="黑体" panose="02010609060101010101" pitchFamily="49" charset="-122"/>
                <a:ea typeface="黑体" panose="02010609060101010101" pitchFamily="49" charset="-122"/>
              </a:rPr>
              <a:t> </a:t>
            </a:r>
            <a:r>
              <a:rPr lang="zh-CN" altLang="en-US" sz="3600" b="1">
                <a:latin typeface="黑体" panose="02010609060101010101" pitchFamily="49" charset="-122"/>
                <a:ea typeface="黑体" panose="02010609060101010101" pitchFamily="49" charset="-122"/>
              </a:rPr>
              <a:t>（</a:t>
            </a:r>
            <a:r>
              <a:rPr lang="en-US" altLang="zh-CN" sz="3600" b="1">
                <a:latin typeface="黑体" panose="02010609060101010101" pitchFamily="49" charset="-122"/>
                <a:ea typeface="黑体" panose="02010609060101010101" pitchFamily="49" charset="-122"/>
              </a:rPr>
              <a:t>1</a:t>
            </a:r>
            <a:r>
              <a:rPr lang="zh-CN" altLang="en-US" sz="3600" b="1">
                <a:latin typeface="黑体" panose="02010609060101010101" pitchFamily="49" charset="-122"/>
                <a:ea typeface="黑体" panose="02010609060101010101" pitchFamily="49" charset="-122"/>
              </a:rPr>
              <a:t>）产生热量少，浪费资源；</a:t>
            </a:r>
          </a:p>
        </p:txBody>
      </p:sp>
      <p:sp>
        <p:nvSpPr>
          <p:cNvPr id="69636" name="Text Box 4"/>
          <p:cNvSpPr txBox="1">
            <a:spLocks noChangeArrowheads="1"/>
          </p:cNvSpPr>
          <p:nvPr/>
        </p:nvSpPr>
        <p:spPr bwMode="auto">
          <a:xfrm>
            <a:off x="304800" y="1828800"/>
            <a:ext cx="80772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sz="3600" b="1">
                <a:latin typeface="黑体" panose="02010609060101010101" pitchFamily="49" charset="-122"/>
                <a:ea typeface="黑体" panose="02010609060101010101" pitchFamily="49" charset="-122"/>
              </a:rPr>
              <a:t> </a:t>
            </a:r>
            <a:r>
              <a:rPr lang="zh-CN" altLang="en-US" sz="3600" b="1">
                <a:latin typeface="黑体" panose="02010609060101010101" pitchFamily="49" charset="-122"/>
                <a:ea typeface="黑体" panose="02010609060101010101" pitchFamily="49" charset="-122"/>
              </a:rPr>
              <a:t>（</a:t>
            </a:r>
            <a:r>
              <a:rPr lang="en-US" altLang="zh-CN" sz="3600" b="1">
                <a:latin typeface="黑体" panose="02010609060101010101" pitchFamily="49" charset="-122"/>
                <a:ea typeface="黑体" panose="02010609060101010101" pitchFamily="49" charset="-122"/>
              </a:rPr>
              <a:t>2</a:t>
            </a:r>
            <a:r>
              <a:rPr lang="zh-CN" altLang="en-US" sz="3600" b="1">
                <a:latin typeface="黑体" panose="02010609060101010101" pitchFamily="49" charset="-122"/>
                <a:ea typeface="黑体" panose="02010609060101010101" pitchFamily="49" charset="-122"/>
              </a:rPr>
              <a:t>）产生污染物，危害人体健康。</a:t>
            </a:r>
          </a:p>
        </p:txBody>
      </p:sp>
      <p:sp>
        <p:nvSpPr>
          <p:cNvPr id="69637" name="Text Box 5"/>
          <p:cNvSpPr txBox="1">
            <a:spLocks noChangeArrowheads="1"/>
          </p:cNvSpPr>
          <p:nvPr/>
        </p:nvSpPr>
        <p:spPr bwMode="auto">
          <a:xfrm>
            <a:off x="304800" y="2711450"/>
            <a:ext cx="727233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sz="3600" b="1">
                <a:latin typeface="黑体" panose="02010609060101010101" pitchFamily="49" charset="-122"/>
                <a:ea typeface="黑体" panose="02010609060101010101" pitchFamily="49" charset="-122"/>
              </a:rPr>
              <a:t>6</a:t>
            </a:r>
            <a:r>
              <a:rPr lang="zh-CN" altLang="en-US" sz="3600" b="1">
                <a:latin typeface="黑体" panose="02010609060101010101" pitchFamily="49" charset="-122"/>
                <a:ea typeface="黑体" panose="02010609060101010101" pitchFamily="49" charset="-122"/>
              </a:rPr>
              <a:t>、燃料充分燃烧的条件是什么？</a:t>
            </a:r>
          </a:p>
        </p:txBody>
      </p:sp>
      <p:sp>
        <p:nvSpPr>
          <p:cNvPr id="69638" name="Text Box 6"/>
          <p:cNvSpPr txBox="1">
            <a:spLocks noChangeArrowheads="1"/>
          </p:cNvSpPr>
          <p:nvPr/>
        </p:nvSpPr>
        <p:spPr bwMode="auto">
          <a:xfrm>
            <a:off x="457200" y="3521075"/>
            <a:ext cx="8382000" cy="2727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spcBef>
                <a:spcPct val="50000"/>
              </a:spcBef>
            </a:pPr>
            <a:r>
              <a:rPr lang="zh-CN" altLang="en-US" sz="3600" b="1">
                <a:latin typeface="黑体" panose="02010609060101010101" pitchFamily="49" charset="-122"/>
                <a:ea typeface="黑体" panose="02010609060101010101" pitchFamily="49" charset="-122"/>
              </a:rPr>
              <a:t>燃料燃烧必须与空气接触，且要达到燃料的着火点，燃料充分燃烧要考虑两点：一是燃烧时要有足够多的空气，二是燃料与空气要有足够大的接触面积。</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9635"/>
                                        </p:tgtEl>
                                        <p:attrNameLst>
                                          <p:attrName>style.visibility</p:attrName>
                                        </p:attrNameLst>
                                      </p:cBhvr>
                                      <p:to>
                                        <p:strVal val="visible"/>
                                      </p:to>
                                    </p:set>
                                    <p:animEffect transition="in" filter="checkerboard(across)">
                                      <p:cBhvr>
                                        <p:cTn id="7" dur="500"/>
                                        <p:tgtEl>
                                          <p:spTgt spid="6963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grpId="0" nodeType="clickEffect">
                                  <p:stCondLst>
                                    <p:cond delay="0"/>
                                  </p:stCondLst>
                                  <p:childTnLst>
                                    <p:set>
                                      <p:cBhvr>
                                        <p:cTn id="11" dur="1" fill="hold">
                                          <p:stCondLst>
                                            <p:cond delay="0"/>
                                          </p:stCondLst>
                                        </p:cTn>
                                        <p:tgtEl>
                                          <p:spTgt spid="69636"/>
                                        </p:tgtEl>
                                        <p:attrNameLst>
                                          <p:attrName>style.visibility</p:attrName>
                                        </p:attrNameLst>
                                      </p:cBhvr>
                                      <p:to>
                                        <p:strVal val="visible"/>
                                      </p:to>
                                    </p:set>
                                    <p:animEffect transition="in" filter="strips(downRight)">
                                      <p:cBhvr>
                                        <p:cTn id="12" dur="500"/>
                                        <p:tgtEl>
                                          <p:spTgt spid="6963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69637"/>
                                        </p:tgtEl>
                                        <p:attrNameLst>
                                          <p:attrName>style.visibility</p:attrName>
                                        </p:attrNameLst>
                                      </p:cBhvr>
                                      <p:to>
                                        <p:strVal val="visible"/>
                                      </p:to>
                                    </p:set>
                                    <p:animEffect transition="in" filter="checkerboard(across)">
                                      <p:cBhvr>
                                        <p:cTn id="17" dur="500"/>
                                        <p:tgtEl>
                                          <p:spTgt spid="6963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69638"/>
                                        </p:tgtEl>
                                        <p:attrNameLst>
                                          <p:attrName>style.visibility</p:attrName>
                                        </p:attrNameLst>
                                      </p:cBhvr>
                                      <p:to>
                                        <p:strVal val="visible"/>
                                      </p:to>
                                    </p:set>
                                    <p:animEffect transition="in" filter="dissolve">
                                      <p:cBhvr>
                                        <p:cTn id="22" dur="500"/>
                                        <p:tgtEl>
                                          <p:spTgt spid="696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5" grpId="0"/>
      <p:bldP spid="69636" grpId="0"/>
      <p:bldP spid="69637" grpId="0"/>
      <p:bldP spid="69638"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ext Box 2"/>
          <p:cNvSpPr txBox="1">
            <a:spLocks noChangeArrowheads="1"/>
          </p:cNvSpPr>
          <p:nvPr/>
        </p:nvSpPr>
        <p:spPr bwMode="auto">
          <a:xfrm>
            <a:off x="0" y="381000"/>
            <a:ext cx="8534400"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sz="3600" b="1">
                <a:latin typeface="黑体" panose="02010609060101010101" pitchFamily="49" charset="-122"/>
                <a:ea typeface="黑体" panose="02010609060101010101" pitchFamily="49" charset="-122"/>
              </a:rPr>
              <a:t>  </a:t>
            </a:r>
            <a:r>
              <a:rPr lang="zh-CN" altLang="en-US" sz="5400" b="1">
                <a:latin typeface="黑体" panose="02010609060101010101" pitchFamily="49" charset="-122"/>
                <a:ea typeface="黑体" panose="02010609060101010101" pitchFamily="49" charset="-122"/>
              </a:rPr>
              <a:t>小结：</a:t>
            </a:r>
            <a:r>
              <a:rPr lang="zh-CN" altLang="en-US" sz="3600" b="1">
                <a:latin typeface="黑体" panose="02010609060101010101" pitchFamily="49" charset="-122"/>
                <a:ea typeface="黑体" panose="02010609060101010101" pitchFamily="49" charset="-122"/>
              </a:rPr>
              <a:t>提高燃料的燃烧效率的措施</a:t>
            </a:r>
          </a:p>
        </p:txBody>
      </p:sp>
      <p:sp>
        <p:nvSpPr>
          <p:cNvPr id="70659" name="Text Box 3"/>
          <p:cNvSpPr txBox="1">
            <a:spLocks noChangeArrowheads="1"/>
          </p:cNvSpPr>
          <p:nvPr/>
        </p:nvSpPr>
        <p:spPr bwMode="auto">
          <a:xfrm>
            <a:off x="539750" y="1844675"/>
            <a:ext cx="8001000" cy="1920875"/>
          </a:xfrm>
          <a:prstGeom prst="rect">
            <a:avLst/>
          </a:prstGeom>
          <a:solidFill>
            <a:schemeClr val="bg1"/>
          </a:solidFill>
          <a:ln w="76200" cmpd="tri">
            <a:solidFill>
              <a:schemeClr val="bg1"/>
            </a:solidFill>
            <a:prstDash val="sysDot"/>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spcBef>
                <a:spcPct val="50000"/>
              </a:spcBef>
            </a:pPr>
            <a:r>
              <a:rPr lang="zh-CN" altLang="en-US" sz="3200" b="1">
                <a:latin typeface="黑体" panose="02010609060101010101" pitchFamily="49" charset="-122"/>
                <a:ea typeface="黑体" panose="02010609060101010101" pitchFamily="49" charset="-122"/>
              </a:rPr>
              <a:t>（</a:t>
            </a:r>
            <a:r>
              <a:rPr lang="en-US" altLang="zh-CN" sz="3200" b="1">
                <a:latin typeface="黑体" panose="02010609060101010101" pitchFamily="49" charset="-122"/>
                <a:ea typeface="黑体" panose="02010609060101010101" pitchFamily="49" charset="-122"/>
              </a:rPr>
              <a:t>1</a:t>
            </a:r>
            <a:r>
              <a:rPr lang="zh-CN" altLang="en-US" sz="3200" b="1">
                <a:latin typeface="黑体" panose="02010609060101010101" pitchFamily="49" charset="-122"/>
                <a:ea typeface="黑体" panose="02010609060101010101" pitchFamily="49" charset="-122"/>
              </a:rPr>
              <a:t>）尽可能使燃料充分燃烧，提高能量的转化率。关键是，燃料与空气或氧气要尽可能充分接触，且空气要适当过量。</a:t>
            </a:r>
          </a:p>
        </p:txBody>
      </p:sp>
      <p:sp>
        <p:nvSpPr>
          <p:cNvPr id="70660" name="Text Box 4"/>
          <p:cNvSpPr txBox="1">
            <a:spLocks noChangeArrowheads="1"/>
          </p:cNvSpPr>
          <p:nvPr/>
        </p:nvSpPr>
        <p:spPr bwMode="auto">
          <a:xfrm>
            <a:off x="539750" y="4292600"/>
            <a:ext cx="8083550" cy="1387475"/>
          </a:xfrm>
          <a:prstGeom prst="rect">
            <a:avLst/>
          </a:prstGeom>
          <a:solidFill>
            <a:schemeClr val="bg1"/>
          </a:solidFill>
          <a:ln w="76200" cmpd="tri">
            <a:solidFill>
              <a:schemeClr val="bg1"/>
            </a:solidFill>
            <a:prstDash val="sysDot"/>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5000"/>
              </a:lnSpc>
              <a:spcBef>
                <a:spcPct val="50000"/>
              </a:spcBef>
            </a:pPr>
            <a:r>
              <a:rPr lang="zh-CN" altLang="en-US" sz="3200" b="1">
                <a:latin typeface="黑体" panose="02010609060101010101" pitchFamily="49" charset="-122"/>
                <a:ea typeface="黑体" panose="02010609060101010101" pitchFamily="49" charset="-122"/>
              </a:rPr>
              <a:t>（</a:t>
            </a:r>
            <a:r>
              <a:rPr lang="en-US" altLang="zh-CN" sz="3200" b="1">
                <a:latin typeface="黑体" panose="02010609060101010101" pitchFamily="49" charset="-122"/>
                <a:ea typeface="黑体" panose="02010609060101010101" pitchFamily="49" charset="-122"/>
              </a:rPr>
              <a:t>2</a:t>
            </a:r>
            <a:r>
              <a:rPr lang="zh-CN" altLang="en-US" sz="3200" b="1">
                <a:latin typeface="黑体" panose="02010609060101010101" pitchFamily="49" charset="-122"/>
                <a:ea typeface="黑体" panose="02010609060101010101" pitchFamily="49" charset="-122"/>
              </a:rPr>
              <a:t>）尽可能充分利用燃料燃烧所释放出的热能，提高热能的利用率。</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42" fill="hold" grpId="0" nodeType="clickEffect">
                                  <p:stCondLst>
                                    <p:cond delay="0"/>
                                  </p:stCondLst>
                                  <p:childTnLst>
                                    <p:set>
                                      <p:cBhvr>
                                        <p:cTn id="6" dur="1" fill="hold">
                                          <p:stCondLst>
                                            <p:cond delay="0"/>
                                          </p:stCondLst>
                                        </p:cTn>
                                        <p:tgtEl>
                                          <p:spTgt spid="70659"/>
                                        </p:tgtEl>
                                        <p:attrNameLst>
                                          <p:attrName>style.visibility</p:attrName>
                                        </p:attrNameLst>
                                      </p:cBhvr>
                                      <p:to>
                                        <p:strVal val="visible"/>
                                      </p:to>
                                    </p:set>
                                    <p:animEffect transition="in" filter="barn(outHorizontal)">
                                      <p:cBhvr>
                                        <p:cTn id="7" dur="500"/>
                                        <p:tgtEl>
                                          <p:spTgt spid="7065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6" fill="hold" grpId="0" nodeType="clickEffect">
                                  <p:stCondLst>
                                    <p:cond delay="0"/>
                                  </p:stCondLst>
                                  <p:childTnLst>
                                    <p:set>
                                      <p:cBhvr>
                                        <p:cTn id="11" dur="1" fill="hold">
                                          <p:stCondLst>
                                            <p:cond delay="0"/>
                                          </p:stCondLst>
                                        </p:cTn>
                                        <p:tgtEl>
                                          <p:spTgt spid="70660"/>
                                        </p:tgtEl>
                                        <p:attrNameLst>
                                          <p:attrName>style.visibility</p:attrName>
                                        </p:attrNameLst>
                                      </p:cBhvr>
                                      <p:to>
                                        <p:strVal val="visible"/>
                                      </p:to>
                                    </p:set>
                                    <p:animEffect transition="in" filter="barn(inHorizontal)">
                                      <p:cBhvr>
                                        <p:cTn id="12" dur="500"/>
                                        <p:tgtEl>
                                          <p:spTgt spid="706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59" grpId="0" animBg="1"/>
      <p:bldP spid="70660"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body" idx="1"/>
          </p:nvPr>
        </p:nvSpPr>
        <p:spPr>
          <a:xfrm>
            <a:off x="533400" y="1676400"/>
            <a:ext cx="8229600" cy="4572000"/>
          </a:xfrm>
        </p:spPr>
        <p:txBody>
          <a:bodyPr/>
          <a:lstStyle/>
          <a:p>
            <a:pPr eaLnBrk="1" hangingPunct="1">
              <a:lnSpc>
                <a:spcPct val="120000"/>
              </a:lnSpc>
              <a:buFontTx/>
              <a:buNone/>
            </a:pPr>
            <a:r>
              <a:rPr lang="en-US" altLang="zh-CN" sz="4000" b="1" smtClean="0">
                <a:latin typeface="黑体" panose="02010609060101010101" pitchFamily="49" charset="-122"/>
                <a:ea typeface="黑体" panose="02010609060101010101" pitchFamily="49" charset="-122"/>
              </a:rPr>
              <a:t>1</a:t>
            </a:r>
            <a:r>
              <a:rPr lang="zh-CN" altLang="en-US" sz="4000" b="1" smtClean="0">
                <a:latin typeface="黑体" panose="02010609060101010101" pitchFamily="49" charset="-122"/>
                <a:ea typeface="黑体" panose="02010609060101010101" pitchFamily="49" charset="-122"/>
              </a:rPr>
              <a:t>、化学反应速率及其表示方法</a:t>
            </a:r>
            <a:r>
              <a:rPr lang="en-US" altLang="zh-CN" sz="4000" b="1" smtClean="0">
                <a:latin typeface="黑体" panose="02010609060101010101" pitchFamily="49" charset="-122"/>
                <a:ea typeface="黑体" panose="02010609060101010101" pitchFamily="49" charset="-122"/>
              </a:rPr>
              <a:t>;</a:t>
            </a:r>
          </a:p>
          <a:p>
            <a:pPr eaLnBrk="1" hangingPunct="1">
              <a:lnSpc>
                <a:spcPct val="120000"/>
              </a:lnSpc>
              <a:buFontTx/>
              <a:buNone/>
            </a:pPr>
            <a:r>
              <a:rPr lang="en-US" altLang="zh-CN" sz="4000" b="1" smtClean="0">
                <a:latin typeface="黑体" panose="02010609060101010101" pitchFamily="49" charset="-122"/>
                <a:ea typeface="黑体" panose="02010609060101010101" pitchFamily="49" charset="-122"/>
              </a:rPr>
              <a:t>2</a:t>
            </a:r>
            <a:r>
              <a:rPr lang="zh-CN" altLang="en-US" sz="4000" b="1" smtClean="0">
                <a:latin typeface="黑体" panose="02010609060101010101" pitchFamily="49" charset="-122"/>
                <a:ea typeface="黑体" panose="02010609060101010101" pitchFamily="49" charset="-122"/>
              </a:rPr>
              <a:t>、影响化学反应速率的因素</a:t>
            </a:r>
            <a:r>
              <a:rPr lang="en-US" altLang="zh-CN" sz="4000" b="1" smtClean="0">
                <a:latin typeface="黑体" panose="02010609060101010101" pitchFamily="49" charset="-122"/>
                <a:ea typeface="黑体" panose="02010609060101010101" pitchFamily="49" charset="-122"/>
              </a:rPr>
              <a:t>;</a:t>
            </a:r>
          </a:p>
          <a:p>
            <a:pPr eaLnBrk="1" hangingPunct="1">
              <a:lnSpc>
                <a:spcPct val="120000"/>
              </a:lnSpc>
              <a:buFontTx/>
              <a:buNone/>
            </a:pPr>
            <a:r>
              <a:rPr lang="en-US" altLang="zh-CN" sz="4000" b="1" smtClean="0">
                <a:latin typeface="黑体" panose="02010609060101010101" pitchFamily="49" charset="-122"/>
                <a:ea typeface="黑体" panose="02010609060101010101" pitchFamily="49" charset="-122"/>
              </a:rPr>
              <a:t>3</a:t>
            </a:r>
            <a:r>
              <a:rPr lang="zh-CN" altLang="en-US" sz="4000" b="1" smtClean="0">
                <a:latin typeface="黑体" panose="02010609060101010101" pitchFamily="49" charset="-122"/>
                <a:ea typeface="黑体" panose="02010609060101010101" pitchFamily="49" charset="-122"/>
              </a:rPr>
              <a:t>、化学反应限度和化学平衡状态、</a:t>
            </a:r>
          </a:p>
          <a:p>
            <a:pPr eaLnBrk="1" hangingPunct="1">
              <a:lnSpc>
                <a:spcPct val="120000"/>
              </a:lnSpc>
              <a:buFontTx/>
              <a:buNone/>
            </a:pPr>
            <a:r>
              <a:rPr lang="zh-CN" altLang="en-US" sz="4000" b="1" smtClean="0">
                <a:latin typeface="黑体" panose="02010609060101010101" pitchFamily="49" charset="-122"/>
                <a:ea typeface="黑体" panose="02010609060101010101" pitchFamily="49" charset="-122"/>
              </a:rPr>
              <a:t>以及化学平衡状态的特征判断</a:t>
            </a:r>
            <a:r>
              <a:rPr lang="en-US" altLang="zh-CN" sz="4000" b="1" smtClean="0">
                <a:latin typeface="黑体" panose="02010609060101010101" pitchFamily="49" charset="-122"/>
                <a:ea typeface="黑体" panose="02010609060101010101" pitchFamily="49" charset="-122"/>
              </a:rPr>
              <a:t>;</a:t>
            </a:r>
          </a:p>
          <a:p>
            <a:pPr eaLnBrk="1" hangingPunct="1">
              <a:lnSpc>
                <a:spcPct val="120000"/>
              </a:lnSpc>
              <a:buFontTx/>
              <a:buNone/>
            </a:pPr>
            <a:r>
              <a:rPr lang="en-US" altLang="zh-CN" sz="4000" b="1" smtClean="0">
                <a:latin typeface="黑体" panose="02010609060101010101" pitchFamily="49" charset="-122"/>
                <a:ea typeface="黑体" panose="02010609060101010101" pitchFamily="49" charset="-122"/>
              </a:rPr>
              <a:t>4</a:t>
            </a:r>
            <a:r>
              <a:rPr lang="zh-CN" altLang="en-US" sz="4000" b="1" smtClean="0">
                <a:latin typeface="黑体" panose="02010609060101010101" pitchFamily="49" charset="-122"/>
                <a:ea typeface="黑体" panose="02010609060101010101" pitchFamily="49" charset="-122"/>
              </a:rPr>
              <a:t>、化学反应条件的控制。</a:t>
            </a:r>
          </a:p>
        </p:txBody>
      </p:sp>
      <p:sp>
        <p:nvSpPr>
          <p:cNvPr id="70659" name="WordArt 3"/>
          <p:cNvSpPr>
            <a:spLocks noChangeArrowheads="1" noChangeShapeType="1" noTextEdit="1"/>
          </p:cNvSpPr>
          <p:nvPr/>
        </p:nvSpPr>
        <p:spPr bwMode="auto">
          <a:xfrm>
            <a:off x="571500" y="533400"/>
            <a:ext cx="3390900" cy="838200"/>
          </a:xfrm>
          <a:prstGeom prst="rect">
            <a:avLst/>
          </a:prstGeom>
        </p:spPr>
        <p:txBody>
          <a:bodyPr wrap="none" fromWordArt="1">
            <a:prstTxWarp prst="textPlain">
              <a:avLst>
                <a:gd name="adj" fmla="val 50000"/>
              </a:avLst>
            </a:prstTxWarp>
          </a:bodyPr>
          <a:lstStyle/>
          <a:p>
            <a:pPr algn="ctr"/>
            <a:r>
              <a:rPr lang="zh-CN" altLang="en-US" sz="6600" b="1" kern="1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宋体" panose="02010600030101010101" pitchFamily="2" charset="-122"/>
              </a:rPr>
              <a:t>课堂小结</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2207</TotalTime>
  <Words>3869</Words>
  <Application>Microsoft Office PowerPoint</Application>
  <PresentationFormat>全屏显示(4:3)</PresentationFormat>
  <Paragraphs>489</Paragraphs>
  <Slides>57</Slides>
  <Notes>8</Notes>
  <HiddenSlides>0</HiddenSlides>
  <MMClips>1</MMClips>
  <ScaleCrop>false</ScaleCrop>
  <HeadingPairs>
    <vt:vector size="6" baseType="variant">
      <vt:variant>
        <vt:lpstr>已用的字体</vt:lpstr>
      </vt:variant>
      <vt:variant>
        <vt:i4>21</vt:i4>
      </vt:variant>
      <vt:variant>
        <vt:lpstr>主题</vt:lpstr>
      </vt:variant>
      <vt:variant>
        <vt:i4>1</vt:i4>
      </vt:variant>
      <vt:variant>
        <vt:lpstr>幻灯片标题</vt:lpstr>
      </vt:variant>
      <vt:variant>
        <vt:i4>57</vt:i4>
      </vt:variant>
    </vt:vector>
  </HeadingPairs>
  <TitlesOfParts>
    <vt:vector size="79" baseType="lpstr">
      <vt:lpstr>Gulim</vt:lpstr>
      <vt:lpstr>MingLiU</vt:lpstr>
      <vt:lpstr>MS PMincho</vt:lpstr>
      <vt:lpstr>仿宋_GB2312</vt:lpstr>
      <vt:lpstr>汉仪细行楷简</vt:lpstr>
      <vt:lpstr>黑体</vt:lpstr>
      <vt:lpstr>华文彩云</vt:lpstr>
      <vt:lpstr>华文行楷</vt:lpstr>
      <vt:lpstr>华文新魏</vt:lpstr>
      <vt:lpstr>楷体_GB2312</vt:lpstr>
      <vt:lpstr>隶书</vt:lpstr>
      <vt:lpstr>宋体</vt:lpstr>
      <vt:lpstr>Arial</vt:lpstr>
      <vt:lpstr>Arial Black</vt:lpstr>
      <vt:lpstr>Lucida Handwriting</vt:lpstr>
      <vt:lpstr>Monotype Corsiva</vt:lpstr>
      <vt:lpstr>Symbol</vt:lpstr>
      <vt:lpstr>Tahoma</vt:lpstr>
      <vt:lpstr>Times New Roman</vt:lpstr>
      <vt:lpstr>Verdana</vt:lpstr>
      <vt:lpstr>Wingdings</vt:lpstr>
      <vt:lpstr>默认设计模板</vt:lpstr>
      <vt:lpstr>PowerPoint 演示文稿</vt:lpstr>
      <vt:lpstr>如何定量的描述化学反应的快慢？</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请写出水煤气的反应，向某一2L容器中加入1kg 焦炭，以及1mol水蒸气，20min后，生成0.01mol H2,请表达出该反应的速率？</vt:lpstr>
      <vt:lpstr>PowerPoint 演示文稿</vt:lpstr>
      <vt:lpstr>PowerPoint 演示文稿</vt:lpstr>
      <vt:lpstr>比较下列每组化学反应的速率，并分析引起速率不同的可能原因：</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科学视野——神奇的催化剂</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思考与交流</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三、化学反应条件的控制</vt:lpstr>
      <vt:lpstr>PowerPoint 演示文稿</vt:lpstr>
      <vt:lpstr>PowerPoint 演示文稿</vt:lpstr>
      <vt:lpstr>PowerPoint 演示文稿</vt:lpstr>
      <vt:lpstr>PowerPoint 演示文稿</vt:lpstr>
      <vt:lpstr>PowerPoint 演示文稿</vt:lpstr>
      <vt:lpstr>PowerPoint 演示文稿</vt:lpstr>
    </vt:vector>
  </TitlesOfParts>
  <Company>WWW.YlmF.CoM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zhangwei</dc:creator>
  <cp:lastModifiedBy>oscarfox</cp:lastModifiedBy>
  <cp:revision>32</cp:revision>
  <dcterms:created xsi:type="dcterms:W3CDTF">2013-05-14T07:54:51Z</dcterms:created>
  <dcterms:modified xsi:type="dcterms:W3CDTF">2016-04-13T04:11:10Z</dcterms:modified>
</cp:coreProperties>
</file>