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7" r:id="rId3"/>
    <p:sldId id="257" r:id="rId4"/>
    <p:sldId id="258" r:id="rId5"/>
    <p:sldId id="259" r:id="rId6"/>
    <p:sldId id="260" r:id="rId7"/>
    <p:sldId id="261" r:id="rId8"/>
    <p:sldId id="262" r:id="rId9"/>
    <p:sldId id="263" r:id="rId10"/>
    <p:sldId id="266" r:id="rId11"/>
    <p:sldId id="268" r:id="rId12"/>
    <p:sldId id="264" r:id="rId13"/>
    <p:sldId id="265" r:id="rId1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3" d="100"/>
          <a:sy n="63" d="100"/>
        </p:scale>
        <p:origin x="-120" y="-2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E94C631-79C0-49BC-A70B-99E1F965683A}" type="slidenum">
              <a:rPr lang="zh-CN" altLang="en-US" smtClean="0"/>
              <a:pPr/>
              <a:t>‹#›</a:t>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511742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773836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E94C631-79C0-49BC-A70B-99E1F965683A}" type="slidenum">
              <a:rPr lang="zh-CN" altLang="en-US" smtClean="0"/>
              <a:pPr/>
              <a:t>‹#›</a:t>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261556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310965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097280" y="2582334"/>
            <a:ext cx="4937760" cy="3378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217920" y="2582334"/>
            <a:ext cx="4937760" cy="3378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291000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358163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zh-CN" altLang="en-US"/>
          </a:p>
        </p:txBody>
      </p:sp>
      <p:sp>
        <p:nvSpPr>
          <p:cNvPr id="9" name="Slide Number Placeholder 8"/>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1508155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zh-CN" altLang="en-US" smtClean="0"/>
              <a:t>单击此处编辑母版标题样式</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27300EB-D506-4490-A1F7-2D0F568559A9}" type="datetimeFigureOut">
              <a:rPr lang="zh-CN" altLang="en-US" smtClean="0"/>
              <a:pPr/>
              <a:t>2018-09-21</a:t>
            </a:fld>
            <a:endParaRPr lang="zh-CN"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2745295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15" y="0"/>
            <a:ext cx="12191985" cy="4915076"/>
          </a:xfrm>
          <a:blipFill>
            <a:blip r:embed="rId2" cstate="print"/>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1388846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1297860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10;文本">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027300EB-D506-4490-A1F7-2D0F568559A9}" type="datetimeFigureOut">
              <a:rPr lang="zh-CN" altLang="en-US" smtClean="0"/>
              <a:pPr/>
              <a:t>2018-09-21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E94C631-79C0-49BC-A70B-99E1F965683A}" type="slidenum">
              <a:rPr lang="zh-CN" altLang="en-US" smtClean="0"/>
              <a:pPr/>
              <a:t>‹#›</a:t>
            </a:fld>
            <a:endParaRPr lang="zh-CN" altLang="en-US"/>
          </a:p>
        </p:txBody>
      </p:sp>
    </p:spTree>
    <p:extLst>
      <p:ext uri="{BB962C8B-B14F-4D97-AF65-F5344CB8AC3E}">
        <p14:creationId xmlns:p14="http://schemas.microsoft.com/office/powerpoint/2010/main" xmlns="" val="3665850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27300EB-D506-4490-A1F7-2D0F568559A9}" type="datetimeFigureOut">
              <a:rPr lang="zh-CN" altLang="en-US" smtClean="0"/>
              <a:pPr/>
              <a:t>2018-09-21</a:t>
            </a:fld>
            <a:endParaRPr lang="zh-CN" alt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zh-CN" alt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E94C631-79C0-49BC-A70B-99E1F965683A}" type="slidenum">
              <a:rPr lang="zh-CN" altLang="en-US" smtClean="0"/>
              <a:pPr/>
              <a:t>‹#›</a:t>
            </a:fld>
            <a:endParaRPr lang="zh-CN" alt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730632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stretch>
            <a:fillRect/>
          </a:stretch>
        </p:blipFill>
        <p:spPr>
          <a:xfrm>
            <a:off x="528802" y="688006"/>
            <a:ext cx="3428343" cy="3428343"/>
          </a:xfrm>
          <a:prstGeom prst="rect">
            <a:avLst/>
          </a:prstGeom>
        </p:spPr>
      </p:pic>
      <p:sp>
        <p:nvSpPr>
          <p:cNvPr id="2" name="标题 1"/>
          <p:cNvSpPr>
            <a:spLocks noGrp="1"/>
          </p:cNvSpPr>
          <p:nvPr>
            <p:ph type="ctrTitle"/>
          </p:nvPr>
        </p:nvSpPr>
        <p:spPr>
          <a:xfrm>
            <a:off x="4378610" y="688006"/>
            <a:ext cx="7813390" cy="2630634"/>
          </a:xfrm>
        </p:spPr>
        <p:txBody>
          <a:bodyPr/>
          <a:lstStyle/>
          <a:p>
            <a:r>
              <a:rPr lang="zh-CN" altLang="en-US" dirty="0" smtClean="0"/>
              <a:t>水浒传真香</a:t>
            </a:r>
            <a:endParaRPr lang="zh-CN" altLang="en-US" dirty="0"/>
          </a:p>
        </p:txBody>
      </p:sp>
      <p:sp>
        <p:nvSpPr>
          <p:cNvPr id="3" name="副标题 2"/>
          <p:cNvSpPr>
            <a:spLocks noGrp="1"/>
          </p:cNvSpPr>
          <p:nvPr>
            <p:ph type="subTitle" idx="1"/>
          </p:nvPr>
        </p:nvSpPr>
        <p:spPr/>
        <p:txBody>
          <a:bodyPr/>
          <a:lstStyle/>
          <a:p>
            <a:r>
              <a:rPr lang="zh-CN" altLang="en-US" dirty="0" smtClean="0"/>
              <a:t>                                   </a:t>
            </a:r>
            <a:r>
              <a:rPr lang="zh-CN" altLang="en-US" dirty="0" smtClean="0">
                <a:solidFill>
                  <a:schemeClr val="tx1"/>
                </a:solidFill>
              </a:rPr>
              <a:t>初三（</a:t>
            </a:r>
            <a:r>
              <a:rPr lang="en-US" altLang="zh-CN" dirty="0" smtClean="0">
                <a:solidFill>
                  <a:schemeClr val="tx1"/>
                </a:solidFill>
              </a:rPr>
              <a:t>3</a:t>
            </a:r>
            <a:r>
              <a:rPr lang="zh-CN" altLang="en-US" dirty="0" smtClean="0">
                <a:solidFill>
                  <a:schemeClr val="tx1"/>
                </a:solidFill>
              </a:rPr>
              <a:t>） 王蕊安</a:t>
            </a:r>
            <a:endParaRPr lang="zh-CN" altLang="en-US" dirty="0">
              <a:solidFill>
                <a:schemeClr val="tx1"/>
              </a:solidFill>
            </a:endParaRPr>
          </a:p>
        </p:txBody>
      </p:sp>
    </p:spTree>
    <p:extLst>
      <p:ext uri="{BB962C8B-B14F-4D97-AF65-F5344CB8AC3E}">
        <p14:creationId xmlns:p14="http://schemas.microsoft.com/office/powerpoint/2010/main" xmlns="" val="31308403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让我康康你们都鸡母鸡</a:t>
            </a:r>
            <a:endParaRPr lang="zh-CN" altLang="en-US" dirty="0"/>
          </a:p>
        </p:txBody>
      </p:sp>
      <p:sp>
        <p:nvSpPr>
          <p:cNvPr id="3" name="内容占位符 2"/>
          <p:cNvSpPr>
            <a:spLocks noGrp="1"/>
          </p:cNvSpPr>
          <p:nvPr>
            <p:ph idx="1"/>
          </p:nvPr>
        </p:nvSpPr>
        <p:spPr/>
        <p:txBody>
          <a:bodyPr/>
          <a:lstStyle/>
          <a:p>
            <a:r>
              <a:rPr lang="zh-CN" altLang="en-US" dirty="0"/>
              <a:t>呼保义 </a:t>
            </a:r>
            <a:r>
              <a:rPr lang="zh-CN" altLang="en-US" dirty="0" smtClean="0"/>
              <a:t>宋江 </a:t>
            </a:r>
            <a:endParaRPr lang="en-US" altLang="zh-CN" dirty="0" smtClean="0"/>
          </a:p>
          <a:p>
            <a:r>
              <a:rPr lang="zh-CN" altLang="en-US" dirty="0" smtClean="0"/>
              <a:t> 双</a:t>
            </a:r>
            <a:r>
              <a:rPr lang="zh-CN" altLang="en-US" dirty="0"/>
              <a:t>枪将 董</a:t>
            </a:r>
            <a:r>
              <a:rPr lang="zh-CN" altLang="en-US" dirty="0" smtClean="0"/>
              <a:t>平</a:t>
            </a:r>
            <a:endParaRPr lang="en-US" altLang="zh-CN" dirty="0" smtClean="0"/>
          </a:p>
          <a:p>
            <a:r>
              <a:rPr lang="zh-CN" altLang="en-US" dirty="0" smtClean="0"/>
              <a:t>没</a:t>
            </a:r>
            <a:r>
              <a:rPr lang="zh-CN" altLang="en-US" dirty="0"/>
              <a:t>羽箭 张</a:t>
            </a:r>
            <a:r>
              <a:rPr lang="zh-CN" altLang="en-US" dirty="0" smtClean="0"/>
              <a:t>清</a:t>
            </a:r>
            <a:endParaRPr lang="en-US" altLang="zh-CN" dirty="0" smtClean="0"/>
          </a:p>
          <a:p>
            <a:r>
              <a:rPr lang="zh-CN" altLang="en-US" dirty="0"/>
              <a:t>矮脚虎 王</a:t>
            </a:r>
            <a:r>
              <a:rPr lang="zh-CN" altLang="en-US" dirty="0" smtClean="0"/>
              <a:t>英</a:t>
            </a:r>
            <a:endParaRPr lang="en-US" altLang="zh-CN" dirty="0" smtClean="0"/>
          </a:p>
          <a:p>
            <a:r>
              <a:rPr lang="zh-CN" altLang="en-US" dirty="0"/>
              <a:t>入云龙 公孙胜</a:t>
            </a:r>
          </a:p>
        </p:txBody>
      </p:sp>
    </p:spTree>
    <p:extLst>
      <p:ext uri="{BB962C8B-B14F-4D97-AF65-F5344CB8AC3E}">
        <p14:creationId xmlns:p14="http://schemas.microsoft.com/office/powerpoint/2010/main" xmlns="" val="22760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97280" y="286604"/>
            <a:ext cx="10058400" cy="1140176"/>
          </a:xfrm>
        </p:spPr>
        <p:txBody>
          <a:bodyPr/>
          <a:lstStyle/>
          <a:p>
            <a:r>
              <a:rPr lang="zh-CN" altLang="en-US" dirty="0" smtClean="0"/>
              <a:t>为什么我吃下了这口饭</a:t>
            </a:r>
            <a:endParaRPr lang="zh-CN" altLang="en-US" dirty="0"/>
          </a:p>
        </p:txBody>
      </p:sp>
      <p:sp>
        <p:nvSpPr>
          <p:cNvPr id="3" name="内容占位符 2"/>
          <p:cNvSpPr>
            <a:spLocks noGrp="1"/>
          </p:cNvSpPr>
          <p:nvPr>
            <p:ph idx="1"/>
          </p:nvPr>
        </p:nvSpPr>
        <p:spPr/>
        <p:txBody>
          <a:bodyPr/>
          <a:lstStyle/>
          <a:p>
            <a:r>
              <a:rPr lang="zh-CN" altLang="en-US" dirty="0" smtClean="0"/>
              <a:t>本来我从小都是不爱看四大名著之类的经典小说的</a:t>
            </a:r>
            <a:endParaRPr lang="en-US" altLang="zh-CN" dirty="0" smtClean="0"/>
          </a:p>
          <a:p>
            <a:r>
              <a:rPr lang="zh-CN" altLang="en-US" dirty="0" smtClean="0"/>
              <a:t>但是我这个暑假却莫名其妙迷上了看这本书</a:t>
            </a:r>
            <a:r>
              <a:rPr lang="en-US" altLang="zh-CN" dirty="0" smtClean="0"/>
              <a:t>……</a:t>
            </a:r>
          </a:p>
          <a:p>
            <a:r>
              <a:rPr lang="zh-CN" altLang="en-US" dirty="0" smtClean="0"/>
              <a:t>发现看</a:t>
            </a:r>
            <a:r>
              <a:rPr lang="en-US" altLang="zh-CN" dirty="0" smtClean="0"/>
              <a:t>《</a:t>
            </a:r>
            <a:r>
              <a:rPr lang="zh-CN" altLang="en-US" dirty="0" smtClean="0"/>
              <a:t>水浒传</a:t>
            </a:r>
            <a:r>
              <a:rPr lang="en-US" altLang="zh-CN" dirty="0" smtClean="0"/>
              <a:t>》</a:t>
            </a:r>
            <a:r>
              <a:rPr lang="zh-CN" altLang="en-US" dirty="0" smtClean="0"/>
              <a:t>其实和看武侠小说性质差不多（怕不是会被打死）</a:t>
            </a:r>
            <a:endParaRPr lang="en-US" altLang="zh-CN" dirty="0" smtClean="0"/>
          </a:p>
          <a:p>
            <a:r>
              <a:rPr lang="zh-CN" altLang="en-US" dirty="0" smtClean="0"/>
              <a:t>多少对这本书有了多少一些了解</a:t>
            </a:r>
            <a:endParaRPr lang="en-US" altLang="zh-CN" dirty="0" smtClean="0"/>
          </a:p>
          <a:p>
            <a:r>
              <a:rPr lang="zh-CN" altLang="en-US" dirty="0" smtClean="0"/>
              <a:t>那么接下来我就给各位同志们瞎胡诌一下吧</a:t>
            </a:r>
            <a:endParaRPr lang="en-US" altLang="zh-CN" dirty="0" smtClean="0"/>
          </a:p>
          <a:p>
            <a:endParaRPr lang="zh-CN" altLang="en-US" dirty="0"/>
          </a:p>
        </p:txBody>
      </p:sp>
    </p:spTree>
    <p:extLst>
      <p:ext uri="{BB962C8B-B14F-4D97-AF65-F5344CB8AC3E}">
        <p14:creationId xmlns:p14="http://schemas.microsoft.com/office/powerpoint/2010/main" xmlns="" val="28432763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饭的大致样子</a:t>
            </a:r>
            <a:endParaRPr lang="zh-CN" altLang="en-US" dirty="0"/>
          </a:p>
        </p:txBody>
      </p:sp>
      <p:sp>
        <p:nvSpPr>
          <p:cNvPr id="3" name="内容占位符 2"/>
          <p:cNvSpPr>
            <a:spLocks noGrp="1"/>
          </p:cNvSpPr>
          <p:nvPr>
            <p:ph idx="1"/>
          </p:nvPr>
        </p:nvSpPr>
        <p:spPr/>
        <p:txBody>
          <a:bodyPr/>
          <a:lstStyle/>
          <a:p>
            <a:r>
              <a:rPr lang="en-US" altLang="zh-CN" dirty="0"/>
              <a:t>《</a:t>
            </a:r>
            <a:r>
              <a:rPr lang="zh-CN" altLang="en-US" dirty="0"/>
              <a:t>水浒传</a:t>
            </a:r>
            <a:r>
              <a:rPr lang="en-US" altLang="zh-CN" dirty="0"/>
              <a:t>》</a:t>
            </a:r>
            <a:r>
              <a:rPr lang="zh-CN" altLang="en-US" dirty="0"/>
              <a:t>，中国四大名著之一，是一部以北宋末年宋江起义为主要故事背景、类型上属于英雄传奇的章回体长篇小说。作者或编者一般被认为是施耐庵，现存刊本署名大多有施耐庵、罗贯中两人中的一人，或两人皆有。</a:t>
            </a:r>
          </a:p>
          <a:p>
            <a:r>
              <a:rPr lang="zh-CN" altLang="en-US" dirty="0"/>
              <a:t>全书通过描写梁山好汉反抗欺压、水泊梁山壮大和投降朝廷以及投降朝廷后镇压田虎，王庆，方腊等各路反抗宋朝政府的政治势力，最终走向悲惨失败的宏大故事，艺术地反映了中国历史上宋江起义从发生、发展直至失败的全过程，深刻揭示了起义的社会根源，满腔热情地歌颂了起义英雄的反抗斗争和他们的社会理想，也具体揭示了起义失败的内在历史原因。 </a:t>
            </a:r>
            <a:r>
              <a:rPr lang="en-US" altLang="zh-CN" dirty="0"/>
              <a:t>[1] </a:t>
            </a:r>
          </a:p>
          <a:p>
            <a:r>
              <a:rPr lang="en-US" altLang="zh-CN" dirty="0"/>
              <a:t>《</a:t>
            </a:r>
            <a:r>
              <a:rPr lang="zh-CN" altLang="en-US" dirty="0"/>
              <a:t>水浒传</a:t>
            </a:r>
            <a:r>
              <a:rPr lang="en-US" altLang="zh-CN" dirty="0"/>
              <a:t>》</a:t>
            </a:r>
            <a:r>
              <a:rPr lang="zh-CN" altLang="en-US" dirty="0"/>
              <a:t>是中国历史上最早用白话文写成的章回小说之一，流传极广，脍炙人口；同时也是汉语文学中最具备史诗特征的作品之一，对中国乃至东亚的叙事文学都有极其深远的影响。</a:t>
            </a:r>
          </a:p>
        </p:txBody>
      </p:sp>
    </p:spTree>
    <p:extLst>
      <p:ext uri="{BB962C8B-B14F-4D97-AF65-F5344CB8AC3E}">
        <p14:creationId xmlns:p14="http://schemas.microsoft.com/office/powerpoint/2010/main" xmlns="" val="17461085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饭的原料</a:t>
            </a:r>
            <a:endParaRPr lang="zh-CN" altLang="en-US" dirty="0"/>
          </a:p>
        </p:txBody>
      </p:sp>
      <p:sp>
        <p:nvSpPr>
          <p:cNvPr id="3" name="内容占位符 2"/>
          <p:cNvSpPr>
            <a:spLocks noGrp="1"/>
          </p:cNvSpPr>
          <p:nvPr>
            <p:ph idx="1"/>
          </p:nvPr>
        </p:nvSpPr>
        <p:spPr/>
        <p:txBody>
          <a:bodyPr>
            <a:normAutofit/>
          </a:bodyPr>
          <a:lstStyle/>
          <a:p>
            <a:r>
              <a:rPr lang="en-US" altLang="zh-CN" dirty="0"/>
              <a:t>《</a:t>
            </a:r>
            <a:r>
              <a:rPr lang="zh-CN" altLang="en-US" dirty="0"/>
              <a:t>水浒传</a:t>
            </a:r>
            <a:r>
              <a:rPr lang="en-US" altLang="zh-CN" dirty="0"/>
              <a:t>》</a:t>
            </a:r>
            <a:r>
              <a:rPr lang="zh-CN" altLang="en-US" dirty="0"/>
              <a:t>描写的以宋江为首的农民起义发生在宋徽宗宣和年间</a:t>
            </a:r>
            <a:r>
              <a:rPr lang="en-US" altLang="zh-CN" dirty="0"/>
              <a:t>(1119</a:t>
            </a:r>
            <a:r>
              <a:rPr lang="zh-CN" altLang="en-US" dirty="0"/>
              <a:t>～</a:t>
            </a:r>
            <a:r>
              <a:rPr lang="en-US" altLang="zh-CN" dirty="0"/>
              <a:t>1126)</a:t>
            </a:r>
            <a:r>
              <a:rPr lang="zh-CN" altLang="en-US" dirty="0"/>
              <a:t>，因声势极盛，便在民间产生许多奇闻异说，流传中不断得到无名作者的加工增饰。施耐庵就是在长期民间传说、民间说话艺术和元杂剧水浒戏的据</a:t>
            </a:r>
            <a:r>
              <a:rPr lang="en-US" altLang="zh-CN" dirty="0"/>
              <a:t>《</a:t>
            </a:r>
            <a:r>
              <a:rPr lang="zh-CN" altLang="en-US" dirty="0"/>
              <a:t>东都事略侯蒙传</a:t>
            </a:r>
            <a:r>
              <a:rPr lang="en-US" altLang="zh-CN" dirty="0"/>
              <a:t>》</a:t>
            </a:r>
            <a:r>
              <a:rPr lang="zh-CN" altLang="en-US" dirty="0"/>
              <a:t>：“江以三十六人横行河朔，京东官军数万无敢抗者。” </a:t>
            </a:r>
            <a:r>
              <a:rPr lang="en-US" altLang="zh-CN" dirty="0"/>
              <a:t>[7] </a:t>
            </a:r>
          </a:p>
          <a:p>
            <a:r>
              <a:rPr lang="zh-CN" altLang="en-US" dirty="0" smtClean="0"/>
              <a:t>据</a:t>
            </a:r>
            <a:r>
              <a:rPr lang="en-US" altLang="zh-CN" dirty="0"/>
              <a:t>《</a:t>
            </a:r>
            <a:r>
              <a:rPr lang="zh-CN" altLang="en-US" dirty="0"/>
              <a:t>宋史徽宗本纪</a:t>
            </a:r>
            <a:r>
              <a:rPr lang="en-US" altLang="zh-CN" dirty="0"/>
              <a:t>》</a:t>
            </a:r>
            <a:r>
              <a:rPr lang="zh-CN" altLang="en-US" dirty="0"/>
              <a:t>：“淮南盗宋江等犯淮阳军，遣将讨捕，又犯京东、河北，入楚、海州界，命知州张叔夜招降之。</a:t>
            </a:r>
            <a:r>
              <a:rPr lang="zh-CN" altLang="en-US" dirty="0" smtClean="0"/>
              <a:t>”</a:t>
            </a:r>
            <a:endParaRPr lang="en-US" altLang="zh-CN" dirty="0" smtClean="0"/>
          </a:p>
          <a:p>
            <a:r>
              <a:rPr lang="en-US" altLang="zh-CN" dirty="0" smtClean="0"/>
              <a:t>《</a:t>
            </a:r>
            <a:r>
              <a:rPr lang="zh-CN" altLang="en-US" dirty="0"/>
              <a:t>宋史*张叔夜传</a:t>
            </a:r>
            <a:r>
              <a:rPr lang="en-US" altLang="zh-CN" dirty="0"/>
              <a:t>》</a:t>
            </a:r>
            <a:r>
              <a:rPr lang="zh-CN" altLang="en-US" dirty="0"/>
              <a:t>：“宋江起河朔，转略十郡，官军莫敢婴其锋。声言将至，叔夜使间者觇所向，贼径趋海濒，劫钜舟十余，载掳获</a:t>
            </a:r>
            <a:r>
              <a:rPr lang="zh-CN" altLang="en-US" dirty="0" smtClean="0"/>
              <a:t>。于是</a:t>
            </a:r>
            <a:r>
              <a:rPr lang="zh-CN" altLang="en-US" dirty="0"/>
              <a:t>募死士得千人，设伏近城，而出轻兵距海诱之战，先匿壮卒海旁，伺兵合，举火焚其舟，贼闻之皆无斗志，伏兵乘之，擒其副贼，江乃降。</a:t>
            </a:r>
            <a:r>
              <a:rPr lang="zh-CN" altLang="en-US" dirty="0" smtClean="0"/>
              <a:t>” 还有</a:t>
            </a:r>
            <a:r>
              <a:rPr lang="zh-CN" altLang="en-US" dirty="0"/>
              <a:t>的记载说宋江投降后曾参加过征方腊之役。从这些记载里，可以知道这支起义军，人数不多（但也决不止</a:t>
            </a:r>
            <a:r>
              <a:rPr lang="en-US" altLang="zh-CN" dirty="0"/>
              <a:t>36</a:t>
            </a:r>
            <a:r>
              <a:rPr lang="zh-CN" altLang="en-US" dirty="0"/>
              <a:t>人），但战斗力很强，在群众中甚有影响，曾经给宋王朝造成一定的威胁。宋江等起义的年代大约在宣和元年（</a:t>
            </a:r>
            <a:r>
              <a:rPr lang="en-US" altLang="zh-CN" dirty="0"/>
              <a:t>1119</a:t>
            </a:r>
            <a:r>
              <a:rPr lang="zh-CN" altLang="en-US" dirty="0"/>
              <a:t>）至宣和三年（</a:t>
            </a:r>
            <a:r>
              <a:rPr lang="en-US" altLang="zh-CN" dirty="0"/>
              <a:t>1121</a:t>
            </a:r>
            <a:r>
              <a:rPr lang="zh-CN" altLang="en-US" dirty="0"/>
              <a:t>），前后三年多。 </a:t>
            </a:r>
          </a:p>
        </p:txBody>
      </p:sp>
    </p:spTree>
    <p:extLst>
      <p:ext uri="{BB962C8B-B14F-4D97-AF65-F5344CB8AC3E}">
        <p14:creationId xmlns:p14="http://schemas.microsoft.com/office/powerpoint/2010/main" xmlns="" val="13752299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大厨</a:t>
            </a:r>
            <a:endParaRPr lang="zh-CN" altLang="en-US" dirty="0"/>
          </a:p>
        </p:txBody>
      </p:sp>
      <p:sp>
        <p:nvSpPr>
          <p:cNvPr id="3" name="内容占位符 2"/>
          <p:cNvSpPr>
            <a:spLocks noGrp="1"/>
          </p:cNvSpPr>
          <p:nvPr>
            <p:ph idx="1"/>
          </p:nvPr>
        </p:nvSpPr>
        <p:spPr>
          <a:xfrm>
            <a:off x="1097280" y="1845734"/>
            <a:ext cx="4972444" cy="4023360"/>
          </a:xfrm>
        </p:spPr>
        <p:txBody>
          <a:bodyPr/>
          <a:lstStyle/>
          <a:p>
            <a:r>
              <a:rPr lang="zh-CN" altLang="en-US" dirty="0"/>
              <a:t>施耐庵（约</a:t>
            </a:r>
            <a:r>
              <a:rPr lang="en-US" altLang="zh-CN" dirty="0"/>
              <a:t>1296—</a:t>
            </a:r>
            <a:r>
              <a:rPr lang="zh-CN" altLang="en-US" dirty="0"/>
              <a:t>约</a:t>
            </a:r>
            <a:r>
              <a:rPr lang="en-US" altLang="zh-CN" dirty="0"/>
              <a:t>1370</a:t>
            </a:r>
            <a:r>
              <a:rPr lang="zh-CN" altLang="en-US" dirty="0"/>
              <a:t>），原名彦端，字肇瑞，号子安，别号耐庵。泰州兴化人，祖籍苏州，舟人之子，生于兴化白驹镇（今盐城市大丰区），</a:t>
            </a:r>
            <a:r>
              <a:rPr lang="en-US" altLang="zh-CN" dirty="0"/>
              <a:t>13</a:t>
            </a:r>
            <a:r>
              <a:rPr lang="zh-CN" altLang="en-US" dirty="0"/>
              <a:t>岁入私塾，</a:t>
            </a:r>
            <a:r>
              <a:rPr lang="en-US" altLang="zh-CN" dirty="0"/>
              <a:t>19</a:t>
            </a:r>
            <a:r>
              <a:rPr lang="zh-CN" altLang="en-US" dirty="0"/>
              <a:t>岁中秀才，</a:t>
            </a:r>
            <a:r>
              <a:rPr lang="en-US" altLang="zh-CN" dirty="0"/>
              <a:t>29</a:t>
            </a:r>
            <a:r>
              <a:rPr lang="zh-CN" altLang="en-US" dirty="0"/>
              <a:t>岁中举人，</a:t>
            </a:r>
            <a:r>
              <a:rPr lang="en-US" altLang="zh-CN" dirty="0"/>
              <a:t>35</a:t>
            </a:r>
            <a:r>
              <a:rPr lang="zh-CN" altLang="en-US" dirty="0"/>
              <a:t>岁中进士。</a:t>
            </a:r>
            <a:r>
              <a:rPr lang="en-US" altLang="zh-CN" dirty="0"/>
              <a:t>35</a:t>
            </a:r>
            <a:r>
              <a:rPr lang="zh-CN" altLang="en-US" dirty="0"/>
              <a:t>岁至</a:t>
            </a:r>
            <a:r>
              <a:rPr lang="en-US" altLang="zh-CN" dirty="0"/>
              <a:t>40</a:t>
            </a:r>
            <a:r>
              <a:rPr lang="zh-CN" altLang="en-US" dirty="0"/>
              <a:t>岁之间官钱塘二载，后与当道不合，复归苏州。至正十六年（</a:t>
            </a:r>
            <a:r>
              <a:rPr lang="en-US" altLang="zh-CN" dirty="0"/>
              <a:t>1356</a:t>
            </a:r>
            <a:r>
              <a:rPr lang="zh-CN" altLang="en-US" dirty="0"/>
              <a:t>）六十岁，张士诚据苏，征聘不应；与张士诚部将卞元亨相友善，后流寓江阴，在祝塘镇教书。</a:t>
            </a:r>
            <a:r>
              <a:rPr lang="en-US" altLang="zh-CN" dirty="0"/>
              <a:t>71</a:t>
            </a:r>
            <a:r>
              <a:rPr lang="zh-CN" altLang="en-US" dirty="0"/>
              <a:t>岁或</a:t>
            </a:r>
            <a:r>
              <a:rPr lang="en-US" altLang="zh-CN" dirty="0"/>
              <a:t>72</a:t>
            </a:r>
            <a:r>
              <a:rPr lang="zh-CN" altLang="en-US" dirty="0"/>
              <a:t>岁迁兴化，旋迁白驹场、施家桥。朱元璋屡征不应；最后居淮安卒，终年</a:t>
            </a:r>
            <a:r>
              <a:rPr lang="en-US" altLang="zh-CN" dirty="0"/>
              <a:t>74</a:t>
            </a:r>
            <a:r>
              <a:rPr lang="zh-CN" altLang="en-US" dirty="0"/>
              <a:t>岁。著作是四大名著之一的</a:t>
            </a:r>
            <a:r>
              <a:rPr lang="en-US" altLang="zh-CN" dirty="0"/>
              <a:t>《</a:t>
            </a:r>
            <a:r>
              <a:rPr lang="zh-CN" altLang="en-US" dirty="0"/>
              <a:t>水浒传</a:t>
            </a:r>
            <a:r>
              <a:rPr lang="en-US" altLang="zh-CN" dirty="0"/>
              <a:t>》</a:t>
            </a:r>
            <a:r>
              <a:rPr lang="zh-CN" altLang="en-US" dirty="0"/>
              <a:t>。</a:t>
            </a:r>
          </a:p>
        </p:txBody>
      </p:sp>
      <p:pic>
        <p:nvPicPr>
          <p:cNvPr id="4" name="图片 3"/>
          <p:cNvPicPr>
            <a:picLocks noChangeAspect="1"/>
          </p:cNvPicPr>
          <p:nvPr/>
        </p:nvPicPr>
        <p:blipFill>
          <a:blip r:embed="rId2" cstate="print"/>
          <a:stretch>
            <a:fillRect/>
          </a:stretch>
        </p:blipFill>
        <p:spPr>
          <a:xfrm>
            <a:off x="7154917" y="485170"/>
            <a:ext cx="3810000" cy="5257800"/>
          </a:xfrm>
          <a:prstGeom prst="rect">
            <a:avLst/>
          </a:prstGeom>
        </p:spPr>
      </p:pic>
    </p:spTree>
    <p:extLst>
      <p:ext uri="{BB962C8B-B14F-4D97-AF65-F5344CB8AC3E}">
        <p14:creationId xmlns:p14="http://schemas.microsoft.com/office/powerpoint/2010/main" xmlns="" val="8556513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改编的原型</a:t>
            </a:r>
            <a:endParaRPr lang="zh-CN" altLang="en-US" dirty="0"/>
          </a:p>
        </p:txBody>
      </p:sp>
      <p:sp>
        <p:nvSpPr>
          <p:cNvPr id="3" name="内容占位符 2"/>
          <p:cNvSpPr>
            <a:spLocks noGrp="1"/>
          </p:cNvSpPr>
          <p:nvPr>
            <p:ph idx="1"/>
          </p:nvPr>
        </p:nvSpPr>
        <p:spPr/>
        <p:txBody>
          <a:bodyPr>
            <a:normAutofit fontScale="92500" lnSpcReduction="10000"/>
          </a:bodyPr>
          <a:lstStyle/>
          <a:p>
            <a:r>
              <a:rPr lang="zh-CN" altLang="en-US" dirty="0"/>
              <a:t>明初洪武年间，梧塍徐氏九世徐麒</a:t>
            </a:r>
            <a:r>
              <a:rPr lang="en-US" altLang="zh-CN" dirty="0"/>
              <a:t>(</a:t>
            </a:r>
            <a:r>
              <a:rPr lang="zh-CN" altLang="en-US" dirty="0"/>
              <a:t>徐霞客高祖</a:t>
            </a:r>
            <a:r>
              <a:rPr lang="en-US" altLang="zh-CN" dirty="0"/>
              <a:t>)</a:t>
            </a:r>
            <a:r>
              <a:rPr lang="zh-CN" altLang="en-US" dirty="0"/>
              <a:t>以布衣承诏出使四川，功成辞官回到故里，名扬一时。徐麒请苏州</a:t>
            </a:r>
            <a:r>
              <a:rPr lang="en-US" altLang="zh-CN" dirty="0"/>
              <a:t>(</a:t>
            </a:r>
            <a:r>
              <a:rPr lang="zh-CN" altLang="en-US" dirty="0"/>
              <a:t>一说为钱塘即杭州</a:t>
            </a:r>
            <a:r>
              <a:rPr lang="en-US" altLang="zh-CN" dirty="0"/>
              <a:t>)</a:t>
            </a:r>
            <a:r>
              <a:rPr lang="zh-CN" altLang="en-US" dirty="0"/>
              <a:t>隐士施耐庵到家里当私塾先生。施耐庵就住在祝塘镇环境幽美的大宅里，边教书边写作</a:t>
            </a:r>
            <a:r>
              <a:rPr lang="en-US" altLang="zh-CN" dirty="0"/>
              <a:t>《</a:t>
            </a:r>
            <a:r>
              <a:rPr lang="zh-CN" altLang="en-US" dirty="0"/>
              <a:t>水浒传</a:t>
            </a:r>
            <a:r>
              <a:rPr lang="en-US" altLang="zh-CN" dirty="0"/>
              <a:t>》</a:t>
            </a:r>
            <a:r>
              <a:rPr lang="zh-CN" altLang="en-US" dirty="0"/>
              <a:t>，当地人都尊称他为“耐庵公”。</a:t>
            </a:r>
            <a:endParaRPr lang="en-US" altLang="zh-CN" dirty="0" smtClean="0"/>
          </a:p>
          <a:p>
            <a:r>
              <a:rPr lang="zh-CN" altLang="en-US" dirty="0" smtClean="0"/>
              <a:t>武松打</a:t>
            </a:r>
            <a:r>
              <a:rPr lang="zh-CN" altLang="en-US" dirty="0"/>
              <a:t>虎：据说，施耐庵</a:t>
            </a:r>
            <a:r>
              <a:rPr lang="en-US" altLang="zh-CN" dirty="0"/>
              <a:t>《</a:t>
            </a:r>
            <a:r>
              <a:rPr lang="zh-CN" altLang="en-US" dirty="0"/>
              <a:t>水浒传</a:t>
            </a:r>
            <a:r>
              <a:rPr lang="en-US" altLang="zh-CN" dirty="0"/>
              <a:t>》</a:t>
            </a:r>
            <a:r>
              <a:rPr lang="zh-CN" altLang="en-US" dirty="0"/>
              <a:t>中的许多地名，都取之于祝塘附近。如“三打祝家庄”是全书中的重头戏，其实祝家庄就是祝塘镇。小说中武松景阳岗打虎，写得栩栩如生。据说当时施耐庵不过是到大宅里村后的后阳岗散步，见有条黄狗睡在松树下，一名庄丁武阿二把黄狗打跑了。施耐庵回家便以此为原型进行创作，把后阳岗改作景阳岗，黄狗变成吊睛白额大虫（老虎），武阿二成了武松</a:t>
            </a:r>
            <a:r>
              <a:rPr lang="zh-CN" altLang="en-US" dirty="0" smtClean="0"/>
              <a:t>。</a:t>
            </a:r>
            <a:endParaRPr lang="en-US" altLang="zh-CN" dirty="0" smtClean="0"/>
          </a:p>
          <a:p>
            <a:r>
              <a:rPr lang="zh-CN" altLang="en-US" dirty="0"/>
              <a:t>鲁智深大相国寺降</a:t>
            </a:r>
            <a:r>
              <a:rPr lang="zh-CN" altLang="en-US" dirty="0" smtClean="0"/>
              <a:t>泼皮：有</a:t>
            </a:r>
            <a:r>
              <a:rPr lang="zh-CN" altLang="en-US" dirty="0"/>
              <a:t>一年的元宵节，施耐庵上街观花灯。忽然看见一个恶少在街尾侮辱一名妇女。他怒火顿起，用右手将那家伙提起，然后像摔死狗似的将他摔在地上。恶少吓得连连磕头求饶，施耐庵这才饶了他。谁知第二天，那家伙纠集了七八个无赖前来报复。施耐庵不慌不忙地找来一根粗绳，让无赖们用绳子拴住他的双腿，然后叫他们用力拉。可是，尽管他们一个个累得脸红脖子粗，施耐庵的双脚像生了根，纹丝不动。接着，他取出铁棒，一记“乌龙摆尾”，便将身旁的一棵大杨树“咔嚓”一声打断。无赖们见他有如此功力，才知道是遇上了高手，个个叩头认输了。</a:t>
            </a:r>
          </a:p>
        </p:txBody>
      </p:sp>
    </p:spTree>
    <p:extLst>
      <p:ext uri="{BB962C8B-B14F-4D97-AF65-F5344CB8AC3E}">
        <p14:creationId xmlns:p14="http://schemas.microsoft.com/office/powerpoint/2010/main" xmlns="" val="23818145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饭的主要内容</a:t>
            </a:r>
            <a:endParaRPr lang="zh-CN" altLang="en-US" dirty="0"/>
          </a:p>
        </p:txBody>
      </p:sp>
      <p:sp>
        <p:nvSpPr>
          <p:cNvPr id="3" name="内容占位符 2"/>
          <p:cNvSpPr>
            <a:spLocks noGrp="1"/>
          </p:cNvSpPr>
          <p:nvPr>
            <p:ph idx="1"/>
          </p:nvPr>
        </p:nvSpPr>
        <p:spPr/>
        <p:txBody>
          <a:bodyPr>
            <a:normAutofit fontScale="85000" lnSpcReduction="10000"/>
          </a:bodyPr>
          <a:lstStyle/>
          <a:p>
            <a:r>
              <a:rPr lang="zh-CN" altLang="en-US" dirty="0" smtClean="0"/>
              <a:t>从史进结识鲁智深到宋江题反诗被迫上梁山，三打祝家庄、出兵救柴进，一百零八好汉聚义，最终被招安，出兵打方腊，一百零八好汉最终只剩下二十七人，到最终宋江、李逵、卢俊义等一众被害死，花荣、吴用自缢身亡，一场农民起义就这么失败了。</a:t>
            </a:r>
            <a:endParaRPr lang="en-US" altLang="zh-CN" dirty="0" smtClean="0"/>
          </a:p>
          <a:p>
            <a:r>
              <a:rPr lang="zh-CN" altLang="en-US" dirty="0"/>
              <a:t>全书以农民起义的发生、发展过程为主线，通过各个英雄被逼上梁山的不同经历，描写出他们由个体觉醒到走上小规模联合反抗，到发展为盛大的农民起义队伍的全过程，表现了“官逼民反”这一封建时代农民起义的必然规律，塑造了农民起义领袖的群体形象，深刻反映出北宋末年的政治状况和社会矛盾。</a:t>
            </a:r>
          </a:p>
          <a:p>
            <a:r>
              <a:rPr lang="zh-CN" altLang="en-US" dirty="0"/>
              <a:t>作者站在被压迫者一边，歌颂了农民起义领袖们劫富济贫、除暴安良的正义行为，肯定了他们敢于造反、敢于斗争的革命精神。宋江原是一位周急扶困的义士，当他被逼上梁山之后，壮大了起义军的声威，取得了一系列胜利。但由于他性格的二重性和思想的局限性，在起义事业登上巅峰之时选择了妥协、招安，最终葬送了起义事业。小说通过宋江起义的失败客观上总结了封建时代农民起义失败的经验教训。</a:t>
            </a:r>
          </a:p>
          <a:p>
            <a:r>
              <a:rPr lang="zh-CN" altLang="en-US" dirty="0"/>
              <a:t>小说以高俅发迹作为故事的开端，意在表明“乱自上作”，高俅是封建统治集团的代表人物。作者还写了大批的贪官污吏和地方恶霸，正是他们狼狈为奸，鱼肉百姓，才迫使善良而正直的人们不得不挺而走险，奋起反抗。同时，小说还对田虎、王庆、方腊等其他地区的农民起义军作了一定的侧面描写，从广度和深度两方面深刻地挖掘出了封建时代的各种社会现象和问题，以及农民起义的深层原因。 </a:t>
            </a:r>
            <a:r>
              <a:rPr lang="en-US" altLang="zh-CN" dirty="0"/>
              <a:t>[10] </a:t>
            </a:r>
            <a:endParaRPr lang="zh-CN" altLang="en-US" dirty="0"/>
          </a:p>
        </p:txBody>
      </p:sp>
    </p:spTree>
    <p:extLst>
      <p:ext uri="{BB962C8B-B14F-4D97-AF65-F5344CB8AC3E}">
        <p14:creationId xmlns:p14="http://schemas.microsoft.com/office/powerpoint/2010/main" xmlns="" val="2468396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饭的吸引人之处</a:t>
            </a:r>
            <a:endParaRPr lang="zh-CN" altLang="en-US" dirty="0"/>
          </a:p>
        </p:txBody>
      </p:sp>
      <p:sp>
        <p:nvSpPr>
          <p:cNvPr id="3" name="内容占位符 2"/>
          <p:cNvSpPr>
            <a:spLocks noGrp="1"/>
          </p:cNvSpPr>
          <p:nvPr>
            <p:ph idx="1"/>
          </p:nvPr>
        </p:nvSpPr>
        <p:spPr/>
        <p:txBody>
          <a:bodyPr/>
          <a:lstStyle/>
          <a:p>
            <a:r>
              <a:rPr lang="zh-CN" altLang="en-US" dirty="0" smtClean="0"/>
              <a:t>人物描写实在是太棒了！短短几行诗，几段并不华丽的辞藻，细致入微的细节描写，构成了一个人物的完整形象，使得每一个人都有血有肉、栩栩如生、跃然纸上。</a:t>
            </a:r>
            <a:endParaRPr lang="en-US" altLang="zh-CN" dirty="0" smtClean="0"/>
          </a:p>
          <a:p>
            <a:r>
              <a:rPr lang="zh-CN" altLang="en-US" dirty="0"/>
              <a:t>每一个人物的</a:t>
            </a:r>
            <a:r>
              <a:rPr lang="zh-CN" altLang="en-US" dirty="0" smtClean="0"/>
              <a:t>描写都是紧扣这个人的社会背景和家庭背景，遭遇来写的。例如林冲，本来是一个仕途平稳的壮年军官，怎么看都是一个人生赢家，这就养成了他懦弱隐忍的性格，但是他的朋友又是八方好汉，所以他的隐忍之下藏着的是复仇的怒火。</a:t>
            </a:r>
            <a:endParaRPr lang="en-US" altLang="zh-CN" dirty="0"/>
          </a:p>
          <a:p>
            <a:r>
              <a:rPr lang="zh-CN" altLang="en-US" dirty="0" smtClean="0"/>
              <a:t>但是鲁智深、杨志两人就和林冲又完全不同了。</a:t>
            </a:r>
            <a:endParaRPr lang="en-US" altLang="zh-CN" dirty="0" smtClean="0"/>
          </a:p>
          <a:p>
            <a:r>
              <a:rPr lang="zh-CN" altLang="en-US" dirty="0" smtClean="0"/>
              <a:t>鲁智深也算仕途平稳，而且并没有家庭的牵挂，所以他热爱自由，喜欢打抱不平。杨志则是一个“红</a:t>
            </a:r>
            <a:r>
              <a:rPr lang="en-US" altLang="zh-CN" dirty="0"/>
              <a:t>4</a:t>
            </a:r>
            <a:r>
              <a:rPr lang="zh-CN" altLang="en-US" dirty="0" smtClean="0"/>
              <a:t>代”，祖上三代都是将军，所以他即使是看清楚了官服的黑暗，还是对它怀着期望。</a:t>
            </a:r>
            <a:endParaRPr lang="zh-CN" altLang="en-US" dirty="0"/>
          </a:p>
        </p:txBody>
      </p:sp>
    </p:spTree>
    <p:extLst>
      <p:ext uri="{BB962C8B-B14F-4D97-AF65-F5344CB8AC3E}">
        <p14:creationId xmlns:p14="http://schemas.microsoft.com/office/powerpoint/2010/main" xmlns="" val="39678845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实例</a:t>
            </a:r>
            <a:endParaRPr lang="zh-CN" altLang="en-US" dirty="0"/>
          </a:p>
        </p:txBody>
      </p:sp>
      <p:sp>
        <p:nvSpPr>
          <p:cNvPr id="3" name="内容占位符 2"/>
          <p:cNvSpPr>
            <a:spLocks noGrp="1"/>
          </p:cNvSpPr>
          <p:nvPr>
            <p:ph idx="1"/>
          </p:nvPr>
        </p:nvSpPr>
        <p:spPr/>
        <p:txBody>
          <a:bodyPr>
            <a:normAutofit/>
          </a:bodyPr>
          <a:lstStyle/>
          <a:p>
            <a:r>
              <a:rPr lang="zh-CN" altLang="en-US" dirty="0"/>
              <a:t>“生得面圆耳大，鼻直口方，腮边一部络腮胡须，身长八尺，腰阔十围”。只几笔就揭示出鲁达这个粗莽正直的英雄</a:t>
            </a:r>
            <a:r>
              <a:rPr lang="zh-CN" altLang="en-US" dirty="0" smtClean="0"/>
              <a:t>性格</a:t>
            </a:r>
            <a:endParaRPr lang="en-US" altLang="zh-CN" dirty="0" smtClean="0"/>
          </a:p>
          <a:p>
            <a:r>
              <a:rPr lang="zh-CN" altLang="en-US" dirty="0" smtClean="0"/>
              <a:t>鲁达</a:t>
            </a:r>
            <a:r>
              <a:rPr lang="zh-CN" altLang="en-US" dirty="0"/>
              <a:t>听了道：“呸！俺只道那个郑大官人，却原来是杀猪的郑屠！这个腌泼才</a:t>
            </a:r>
            <a:r>
              <a:rPr lang="zh-CN" altLang="en-US" dirty="0" smtClean="0"/>
              <a:t>，投</a:t>
            </a:r>
            <a:r>
              <a:rPr lang="zh-CN" altLang="en-US" dirty="0"/>
              <a:t>托着俺小种经略相公门下做个肉铺户，却原来这等欺负人！</a:t>
            </a:r>
            <a:r>
              <a:rPr lang="zh-CN" altLang="en-US" dirty="0" smtClean="0"/>
              <a:t>”</a:t>
            </a:r>
            <a:endParaRPr lang="en-US" altLang="zh-CN" dirty="0" smtClean="0"/>
          </a:p>
          <a:p>
            <a:r>
              <a:rPr lang="zh-CN" altLang="en-US" dirty="0" smtClean="0"/>
              <a:t>鲁达</a:t>
            </a:r>
            <a:r>
              <a:rPr lang="zh-CN" altLang="en-US" dirty="0"/>
              <a:t>再入一步，踏住胸脯，提着醋钵儿大小拳头，看着这郑屠道：“洒家始</a:t>
            </a:r>
            <a:r>
              <a:rPr lang="zh-CN" altLang="en-US" dirty="0" smtClean="0"/>
              <a:t>投老</a:t>
            </a:r>
            <a:r>
              <a:rPr lang="zh-CN" altLang="en-US" dirty="0"/>
              <a:t>种经略相公，做到关西五路廉访使，也不枉了叫做”郑关西！</a:t>
            </a:r>
            <a:r>
              <a:rPr lang="zh-CN" altLang="en-US" dirty="0" smtClean="0"/>
              <a:t>”你</a:t>
            </a:r>
            <a:r>
              <a:rPr lang="zh-CN" altLang="en-US" dirty="0"/>
              <a:t>是个卖肉的操刀屠户，狗一般的人，也叫做“郑关西！”</a:t>
            </a:r>
          </a:p>
          <a:p>
            <a:r>
              <a:rPr lang="zh-CN" altLang="en-US" dirty="0"/>
              <a:t>鲁达喝道：“咄！你是个破落户！若只和俺硬到底，洒家便饶你了！你如今对</a:t>
            </a:r>
          </a:p>
          <a:p>
            <a:r>
              <a:rPr lang="zh-CN" altLang="en-US" dirty="0"/>
              <a:t>俺讨饶，洒家偏不饶你！”</a:t>
            </a:r>
          </a:p>
          <a:p>
            <a:r>
              <a:rPr lang="zh-CN" altLang="en-US" dirty="0"/>
              <a:t>鲁达骂道：“直娘贼！惫敢应口！”</a:t>
            </a:r>
          </a:p>
        </p:txBody>
      </p:sp>
    </p:spTree>
    <p:extLst>
      <p:ext uri="{BB962C8B-B14F-4D97-AF65-F5344CB8AC3E}">
        <p14:creationId xmlns:p14="http://schemas.microsoft.com/office/powerpoint/2010/main" xmlns="" val="22175611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比较</a:t>
            </a:r>
            <a:endParaRPr lang="zh-CN" altLang="en-US" dirty="0"/>
          </a:p>
        </p:txBody>
      </p:sp>
      <p:sp>
        <p:nvSpPr>
          <p:cNvPr id="3" name="内容占位符 2"/>
          <p:cNvSpPr>
            <a:spLocks noGrp="1"/>
          </p:cNvSpPr>
          <p:nvPr>
            <p:ph idx="1"/>
          </p:nvPr>
        </p:nvSpPr>
        <p:spPr/>
        <p:txBody>
          <a:bodyPr>
            <a:normAutofit fontScale="85000" lnSpcReduction="20000"/>
          </a:bodyPr>
          <a:lstStyle/>
          <a:p>
            <a:r>
              <a:rPr lang="zh-CN" altLang="en-US" dirty="0"/>
              <a:t>亲眼目睹高衙内调戏其妻，林冲硬是生生收回已伸出的拳头，喝到：“调戏良人妻子，当得何罪？”好似在说：“如今是和谐社会，你这么做对得起主席提出的核心价值观吗？</a:t>
            </a:r>
            <a:r>
              <a:rPr lang="zh-CN" altLang="en-US" dirty="0" smtClean="0"/>
              <a:t>”</a:t>
            </a:r>
            <a:endParaRPr lang="zh-CN" altLang="en-US" dirty="0"/>
          </a:p>
          <a:p>
            <a:r>
              <a:rPr lang="zh-CN" altLang="en-US" dirty="0"/>
              <a:t>若换成鲁智深，他定是大喝一声：“撮鸟，且吃我三百禅杖！</a:t>
            </a:r>
            <a:r>
              <a:rPr lang="zh-CN" altLang="en-US" dirty="0" smtClean="0"/>
              <a:t>”</a:t>
            </a:r>
            <a:endParaRPr lang="en-US" altLang="zh-CN" dirty="0" smtClean="0"/>
          </a:p>
          <a:p>
            <a:r>
              <a:rPr lang="zh-CN" altLang="en-US" dirty="0"/>
              <a:t>李逵和戴宗一同去请公孙胜</a:t>
            </a:r>
            <a:r>
              <a:rPr lang="zh-CN" altLang="en-US" dirty="0" smtClean="0"/>
              <a:t>，</a:t>
            </a:r>
            <a:endParaRPr lang="zh-CN" altLang="en-US" dirty="0"/>
          </a:p>
          <a:p>
            <a:r>
              <a:rPr lang="zh-CN" altLang="en-US" dirty="0"/>
              <a:t>骂公孙胜的“鸟脸”</a:t>
            </a:r>
            <a:r>
              <a:rPr lang="zh-CN" altLang="en-US" dirty="0" smtClean="0"/>
              <a:t>，</a:t>
            </a:r>
            <a:endParaRPr lang="zh-CN" altLang="en-US" dirty="0"/>
          </a:p>
          <a:p>
            <a:r>
              <a:rPr lang="zh-CN" altLang="en-US" dirty="0"/>
              <a:t>骂公孙胜师傅罗真人“鸟师傅”</a:t>
            </a:r>
            <a:r>
              <a:rPr lang="zh-CN" altLang="en-US" dirty="0" smtClean="0"/>
              <a:t>；</a:t>
            </a:r>
            <a:endParaRPr lang="zh-CN" altLang="en-US" dirty="0"/>
          </a:p>
          <a:p>
            <a:r>
              <a:rPr lang="zh-CN" altLang="en-US" dirty="0"/>
              <a:t>公孙胜若不出来，他便要放一把“鸟火”</a:t>
            </a:r>
            <a:r>
              <a:rPr lang="zh-CN" altLang="en-US" dirty="0" smtClean="0"/>
              <a:t>；</a:t>
            </a:r>
            <a:endParaRPr lang="zh-CN" altLang="en-US" dirty="0"/>
          </a:p>
          <a:p>
            <a:r>
              <a:rPr lang="zh-CN" altLang="en-US" dirty="0"/>
              <a:t>嫌公孙胜不痛痛快快地答应出山，暗骂自己受了“鸟气”</a:t>
            </a:r>
            <a:r>
              <a:rPr lang="zh-CN" altLang="en-US" dirty="0" smtClean="0"/>
              <a:t>。</a:t>
            </a:r>
            <a:endParaRPr lang="zh-CN" altLang="en-US" dirty="0"/>
          </a:p>
          <a:p>
            <a:r>
              <a:rPr lang="zh-CN" altLang="en-US" dirty="0"/>
              <a:t>至于“杀这几个撮鸟”、“快夹了鸟嘴”、“不要放那鸟屁”、“贼鸟道”、“砍那撮鸟一百斧”、“出那口鸟气”这类句句带“鸟”的骂人话，更是不绝于口</a:t>
            </a:r>
            <a:r>
              <a:rPr lang="zh-CN" altLang="en-US" dirty="0" smtClean="0"/>
              <a:t>。</a:t>
            </a:r>
            <a:endParaRPr lang="zh-CN" altLang="en-US" dirty="0"/>
          </a:p>
          <a:p>
            <a:r>
              <a:rPr lang="zh-CN" altLang="en-US" dirty="0"/>
              <a:t>对于女性，李逵基本还是那套骂人的“鸟”话，不过味道稍微淡些</a:t>
            </a:r>
            <a:r>
              <a:rPr lang="zh-CN" altLang="en-US" dirty="0" smtClean="0"/>
              <a:t>。</a:t>
            </a:r>
            <a:endParaRPr lang="zh-CN" altLang="en-US" dirty="0"/>
          </a:p>
          <a:p>
            <a:r>
              <a:rPr lang="zh-CN" altLang="en-US" dirty="0"/>
              <a:t>骂英武的女子，如扈三娘“鸟婆娘”，琼英“婆娘”；骂唱曲的弱女子玉莲姑娘“鸟女子”</a:t>
            </a:r>
            <a:r>
              <a:rPr lang="zh-CN" altLang="en-US" dirty="0" smtClean="0"/>
              <a:t>。</a:t>
            </a:r>
            <a:endParaRPr lang="zh-CN" altLang="en-US" dirty="0"/>
          </a:p>
        </p:txBody>
      </p:sp>
    </p:spTree>
    <p:extLst>
      <p:ext uri="{BB962C8B-B14F-4D97-AF65-F5344CB8AC3E}">
        <p14:creationId xmlns:p14="http://schemas.microsoft.com/office/powerpoint/2010/main" xmlns="" val="41897515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饭的吸引人之处</a:t>
            </a:r>
            <a:endParaRPr lang="zh-CN" altLang="en-US" dirty="0"/>
          </a:p>
        </p:txBody>
      </p:sp>
      <p:sp>
        <p:nvSpPr>
          <p:cNvPr id="3" name="内容占位符 2"/>
          <p:cNvSpPr>
            <a:spLocks noGrp="1"/>
          </p:cNvSpPr>
          <p:nvPr>
            <p:ph idx="1"/>
          </p:nvPr>
        </p:nvSpPr>
        <p:spPr/>
        <p:txBody>
          <a:bodyPr>
            <a:normAutofit fontScale="92500" lnSpcReduction="10000"/>
          </a:bodyPr>
          <a:lstStyle/>
          <a:p>
            <a:r>
              <a:rPr lang="zh-CN" altLang="en-US" dirty="0" smtClean="0"/>
              <a:t>对待招安的态度也是因人而异，宋江为首的一众朝廷旧官是“北望王师又一年”，而李逵等社会底层是坚决反对招安的，天天要求“杀去东京夺了鸟位”，吴用则是折中的有条件招安派，妥协了双方。</a:t>
            </a:r>
            <a:endParaRPr lang="en-US" altLang="zh-CN" dirty="0" smtClean="0"/>
          </a:p>
          <a:p>
            <a:r>
              <a:rPr lang="zh-CN" altLang="en-US" dirty="0"/>
              <a:t>人物</a:t>
            </a:r>
            <a:r>
              <a:rPr lang="zh-CN" altLang="en-US" dirty="0" smtClean="0"/>
              <a:t>的性格是在故事情节中展现出来的，例如石进，劫法场的时候大喊“梁山泊好汉全伙再次！”然后手持钢刀如砍瓜切菜一般砍人，拉住卢俊义救走。这是多么机智和勇敢的表现啊，临危不惧的形象就跃然纸上了。虽然是白描，但是这白描内容可不白。</a:t>
            </a:r>
            <a:endParaRPr lang="en-US" altLang="zh-CN" dirty="0" smtClean="0"/>
          </a:p>
          <a:p>
            <a:r>
              <a:rPr lang="zh-CN" altLang="en-US" dirty="0"/>
              <a:t>情节</a:t>
            </a:r>
            <a:r>
              <a:rPr lang="zh-CN" altLang="en-US" dirty="0" smtClean="0"/>
              <a:t>的曲折也是一大看点，武松打</a:t>
            </a:r>
            <a:r>
              <a:rPr lang="zh-CN" altLang="en-US" dirty="0"/>
              <a:t>虎，第一个场面，写他在景阳冈下酒店一连喝了十几碗酒。接着第二个场面，写他走出酒店被店家喊住说：有大虫伤人和三碗不过冈。武松怀疑店家用心不良，决计过冈。第三个场面写他行数里，看见剥皮树干上写着有大虫伤人等两行字，武松将信将疑地仍继续上冈。第四个场面写他来到景阳冈上，看到山神庙前的印信榜文确信有虎。接着第五个场面才写他在冈上遇虎、打虎。</a:t>
            </a:r>
          </a:p>
          <a:p>
            <a:r>
              <a:rPr lang="zh-CN" altLang="en-US" dirty="0"/>
              <a:t>在打虎这个场面中，老虎的一扑、一掀、一剪，武松一一躲过，以及武松的哨棒打在树上被折断，他就势按住老虎拳打脚踢，老虎以利爪刨出土坑等等，都是一个个细节。这些细节在写武松神勇的同时，扣人心弦地把情节推向高潮。</a:t>
            </a:r>
          </a:p>
        </p:txBody>
      </p:sp>
    </p:spTree>
    <p:extLst>
      <p:ext uri="{BB962C8B-B14F-4D97-AF65-F5344CB8AC3E}">
        <p14:creationId xmlns:p14="http://schemas.microsoft.com/office/powerpoint/2010/main" xmlns="" val="2752796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饭的吸引人之处</a:t>
            </a:r>
            <a:endParaRPr lang="zh-CN" altLang="en-US" dirty="0"/>
          </a:p>
        </p:txBody>
      </p:sp>
      <p:sp>
        <p:nvSpPr>
          <p:cNvPr id="3" name="内容占位符 2"/>
          <p:cNvSpPr>
            <a:spLocks noGrp="1"/>
          </p:cNvSpPr>
          <p:nvPr>
            <p:ph idx="1"/>
          </p:nvPr>
        </p:nvSpPr>
        <p:spPr/>
        <p:txBody>
          <a:bodyPr/>
          <a:lstStyle/>
          <a:p>
            <a:r>
              <a:rPr lang="en-US" altLang="zh-CN" dirty="0"/>
              <a:t>《</a:t>
            </a:r>
            <a:r>
              <a:rPr lang="zh-CN" altLang="en-US" dirty="0"/>
              <a:t>水浒传</a:t>
            </a:r>
            <a:r>
              <a:rPr lang="en-US" altLang="zh-CN" dirty="0"/>
              <a:t>》</a:t>
            </a:r>
            <a:r>
              <a:rPr lang="zh-CN" altLang="en-US" dirty="0"/>
              <a:t>的结构是纵横交错的复式结构。梁山起义的发生发展和失败的全过程纵贯全篇，其间连缀着一个一个相对独立自成整体的主要人物的故事。这些故事自身在结构上既纵横开合，各尽特色，又是整个水浒故事的有机组成部分</a:t>
            </a:r>
            <a:r>
              <a:rPr lang="zh-CN" altLang="en-US" dirty="0" smtClean="0"/>
              <a:t>。</a:t>
            </a:r>
            <a:endParaRPr lang="en-US" altLang="zh-CN" dirty="0" smtClean="0"/>
          </a:p>
          <a:p>
            <a:r>
              <a:rPr lang="en-US" altLang="zh-CN" dirty="0" smtClean="0"/>
              <a:t>《</a:t>
            </a:r>
            <a:r>
              <a:rPr lang="zh-CN" altLang="en-US" dirty="0"/>
              <a:t>水浒传</a:t>
            </a:r>
            <a:r>
              <a:rPr lang="en-US" altLang="zh-CN" dirty="0"/>
              <a:t>》</a:t>
            </a:r>
            <a:r>
              <a:rPr lang="zh-CN" altLang="en-US" dirty="0"/>
              <a:t>的这种独具特色的结构，是民间艺人“说话”特色的具体表现。与之相联系的是</a:t>
            </a:r>
            <a:r>
              <a:rPr lang="en-US" altLang="zh-CN" dirty="0"/>
              <a:t>《</a:t>
            </a:r>
            <a:r>
              <a:rPr lang="zh-CN" altLang="en-US" dirty="0"/>
              <a:t>水浒传</a:t>
            </a:r>
            <a:r>
              <a:rPr lang="en-US" altLang="zh-CN" dirty="0"/>
              <a:t>》</a:t>
            </a:r>
            <a:r>
              <a:rPr lang="zh-CN" altLang="en-US" dirty="0"/>
              <a:t>的语言，它在群众口语基础上经过加工提炼，保存了群众口语的优点，具有洗练、明快、生动、色彩浓烈、造型力强的特色</a:t>
            </a:r>
            <a:r>
              <a:rPr lang="zh-CN" altLang="en-US" dirty="0" smtClean="0"/>
              <a:t>。</a:t>
            </a:r>
            <a:endParaRPr lang="en-US" altLang="zh-CN" dirty="0" smtClean="0"/>
          </a:p>
          <a:p>
            <a:r>
              <a:rPr lang="en-US" altLang="zh-CN" dirty="0" smtClean="0"/>
              <a:t>《</a:t>
            </a:r>
            <a:r>
              <a:rPr lang="zh-CN" altLang="en-US" dirty="0"/>
              <a:t>水浒传</a:t>
            </a:r>
            <a:r>
              <a:rPr lang="en-US" altLang="zh-CN" dirty="0"/>
              <a:t>》</a:t>
            </a:r>
            <a:r>
              <a:rPr lang="zh-CN" altLang="en-US" dirty="0"/>
              <a:t>的语言，以北方口语为基础，经过加工，故其语言特色，明快、洗练。如写鲁达三拳打死“镇关西”郑屠，第一拳“正打在鼻子上，打得鲜血迸流，鼻子歪在半边，却便似开了个油酱铺，咸的，酸的，辣的，一发都滚出来。”既通俗，又生动。</a:t>
            </a:r>
            <a:r>
              <a:rPr lang="en-US" altLang="zh-CN" dirty="0"/>
              <a:t>《</a:t>
            </a:r>
            <a:r>
              <a:rPr lang="zh-CN" altLang="en-US" dirty="0"/>
              <a:t>水浒传</a:t>
            </a:r>
            <a:r>
              <a:rPr lang="en-US" altLang="zh-CN" dirty="0"/>
              <a:t>》</a:t>
            </a:r>
            <a:r>
              <a:rPr lang="zh-CN" altLang="en-US" dirty="0"/>
              <a:t>的语言生动准确，富有表现力。如写鲁智深打店小二时，“鲁达大怒，揸开五指，去那店小二脸上只一掌</a:t>
            </a:r>
            <a:r>
              <a:rPr lang="en-US" altLang="zh-CN" dirty="0"/>
              <a:t>……”</a:t>
            </a:r>
            <a:r>
              <a:rPr lang="zh-CN" altLang="en-US" dirty="0"/>
              <a:t>用“大怒”和“一掌”还不足表现鲁达之愤怒，而用了一个“开”字，表现出其神韵。</a:t>
            </a:r>
          </a:p>
        </p:txBody>
      </p:sp>
    </p:spTree>
    <p:extLst>
      <p:ext uri="{BB962C8B-B14F-4D97-AF65-F5344CB8AC3E}">
        <p14:creationId xmlns:p14="http://schemas.microsoft.com/office/powerpoint/2010/main" xmlns="" val="930321132"/>
      </p:ext>
    </p:extLst>
  </p:cSld>
  <p:clrMapOvr>
    <a:masterClrMapping/>
  </p:clrMapOvr>
  <p:timing>
    <p:tnLst>
      <p:par>
        <p:cTn id="1" dur="indefinite" restart="never" nodeType="tmRoot"/>
      </p:par>
    </p:tnLst>
  </p:timing>
</p:sld>
</file>

<file path=ppt/theme/theme1.xml><?xml version="1.0" encoding="utf-8"?>
<a:theme xmlns:a="http://schemas.openxmlformats.org/drawingml/2006/main" name="回顾">
  <a:themeElements>
    <a:clrScheme name="回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回顾">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1480</TotalTime>
  <Words>2844</Words>
  <Application>Microsoft Office PowerPoint</Application>
  <PresentationFormat>自定义</PresentationFormat>
  <Paragraphs>65</Paragraphs>
  <Slides>13</Slides>
  <Notes>0</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回顾</vt:lpstr>
      <vt:lpstr>水浒传真香</vt:lpstr>
      <vt:lpstr>让我康康你们都鸡母鸡</vt:lpstr>
      <vt:lpstr>为什么我吃下了这口饭</vt:lpstr>
      <vt:lpstr>饭的大致样子</vt:lpstr>
      <vt:lpstr>饭的原料</vt:lpstr>
      <vt:lpstr>大厨</vt:lpstr>
      <vt:lpstr>改编的原型</vt:lpstr>
      <vt:lpstr>饭的主要内容</vt:lpstr>
      <vt:lpstr>饭的吸引人之处</vt:lpstr>
      <vt:lpstr>实例</vt:lpstr>
      <vt:lpstr>比较</vt:lpstr>
      <vt:lpstr>饭的吸引人之处</vt:lpstr>
      <vt:lpstr>饭的吸引人之处</vt:lpstr>
    </vt:vector>
  </TitlesOfParts>
  <Company>Win10NeT.COM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水浒传真香</dc:title>
  <dc:creator>Administrator</dc:creator>
  <cp:lastModifiedBy>微软系统</cp:lastModifiedBy>
  <cp:revision>15</cp:revision>
  <dcterms:created xsi:type="dcterms:W3CDTF">2018-09-13T14:43:27Z</dcterms:created>
  <dcterms:modified xsi:type="dcterms:W3CDTF">2018-09-21T08:02:47Z</dcterms:modified>
</cp:coreProperties>
</file>