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362" r:id="rId3"/>
    <p:sldId id="365" r:id="rId4"/>
    <p:sldId id="364" r:id="rId5"/>
    <p:sldId id="367" r:id="rId6"/>
    <p:sldId id="366" r:id="rId7"/>
    <p:sldId id="369" r:id="rId8"/>
    <p:sldId id="370" r:id="rId9"/>
    <p:sldId id="371" r:id="rId10"/>
    <p:sldId id="372" r:id="rId11"/>
    <p:sldId id="378" r:id="rId12"/>
    <p:sldId id="373" r:id="rId13"/>
    <p:sldId id="374" r:id="rId14"/>
    <p:sldId id="375" r:id="rId15"/>
    <p:sldId id="376" r:id="rId16"/>
    <p:sldId id="377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C7BF0429-28C7-4877-843C-8E337DEFEFDD}">
          <p14:sldIdLst>
            <p14:sldId id="256"/>
            <p14:sldId id="362"/>
            <p14:sldId id="365"/>
            <p14:sldId id="364"/>
            <p14:sldId id="367"/>
            <p14:sldId id="366"/>
            <p14:sldId id="369"/>
            <p14:sldId id="370"/>
            <p14:sldId id="371"/>
            <p14:sldId id="372"/>
            <p14:sldId id="378"/>
            <p14:sldId id="373"/>
            <p14:sldId id="374"/>
            <p14:sldId id="375"/>
            <p14:sldId id="376"/>
            <p14:sldId id="37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浅色样式 3 - 强调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330" autoAdjust="0"/>
  </p:normalViewPr>
  <p:slideViewPr>
    <p:cSldViewPr snapToGrid="0">
      <p:cViewPr varScale="1">
        <p:scale>
          <a:sx n="82" d="100"/>
          <a:sy n="82" d="100"/>
        </p:scale>
        <p:origin x="67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6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A49782-042F-488C-9474-2A47A8C98863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A1126-DAA3-4FAC-A765-D420CF065D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546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4A1126-DAA3-4FAC-A765-D420CF065D1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785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A77BE8-2B3B-482B-8C4C-75C85D9784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01A02E0-DF63-4783-BCD4-C3BAF1ABDB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29E967B-57E0-4075-AA9E-2FDD83DC7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938B19-E7F3-4D2B-A37C-8C162FC63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8CBB4B8-3FD7-4713-B192-BEBE0986D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373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67B841-491E-4D85-9E44-2FA7FCCE4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85402B5-C1B0-4AB5-9B4A-BE562E2D1F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D569B15-8DA5-4BE2-BFF7-1441C358E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AFB200-16B5-4CD7-AD3F-2363052B4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153F7C7-9D26-4C4F-9780-0411BAD02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030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8DFFD9-EE51-48BE-9B9A-33271A926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619C5E8-B465-409E-B325-4F5DE08B31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C974B9-6D9E-44B0-A2B3-FB5FBA450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CCE3856-8465-4B49-926E-A8906D396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2016925-F23F-4B69-928B-1FACF0D8D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24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159C40-6DB5-44D7-B6A6-75B1A3EF1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7CDCD25-B51A-4FF5-B4E2-B4C793B0D2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F5F633E-BB3A-4EA3-B956-B8CF46152D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0A26946-8D70-4F1A-96F6-C0AF1F6F8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008D8BE-38E3-4C59-87EF-4BDC98B80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38FF185-7ECD-45BB-BBC1-B938D8C3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5760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1D3019-C099-47F0-9BA3-B6FD2AA63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1692466-3453-4328-B323-0DEC4C0F3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9AEDFC7-AC1E-42F7-99FF-9BA756D4D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AD0A47E-1D84-4A17-8E7A-C9F42E7D88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5264C80-1DF7-4F17-9F60-F0308F2723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E11D15D-ADD6-412A-8A89-A997F1AD8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C7CD2BE-3F40-4D22-8771-FE622D2D8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1F6ADF0-7A9D-40C3-BEC3-B12D6B67E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84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489D0D-26F8-488C-ADBF-CC5CAA79C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3CD2376-1FD5-4A05-8344-C57776FBC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7DC6482-3D1E-42BA-AC56-A9BAF378E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D4C6513-F79E-4A1D-8A64-A87348197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17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468FF70-B0CF-41EF-83E8-40C27E5A8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7C12C08-DFC4-4EDD-A2E8-D5E659DB1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9A0EDB2-CC13-4F50-BB93-B97767401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6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E1BF23-A52A-4DCF-AD86-E2A885B9A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39DC53D-E27B-4E7C-A23A-055C774B0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275B09C-4693-4F72-A10F-A0797031CD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AD11869-66A0-4028-B157-ABB40F073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7BE9DA3-D3D3-4F45-BF09-F171CAEED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6E6882F-E36F-4B13-9FE5-6D384A190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358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788772-3D17-4CC4-9F09-FEAE4B24D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B6AFC6A-8D9A-4C73-8883-EE3BECB505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7CB3E44-F11E-463F-A8B0-862EF5AC2F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AAD8EFE-9488-4B6A-BC97-6F92EA4E7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E987954-4901-4D1C-B87B-6974A25D2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1F79186-A8FD-4D81-9AAF-FD58FAF0D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398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39549A8-3636-4120-8EEF-FDF7F5423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9F1E16F-1FF0-4F21-B717-71CF043D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BFFB69F-02C2-49D4-BE4C-FF467B592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ED6B75C-9915-41EC-A09C-5D6C65683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BC4B247-1646-48C1-8919-01B1433C6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69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CAE5FBD-CD7A-43C7-B166-5FD636D6F8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248D06E-FCD2-47AC-897A-A7089D6B7C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38BBFFD-D671-406D-B4F0-72C398936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0723E45-8F0D-4841-9D43-BBB1AC13E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33B38E5-7AB5-4D63-B787-9F10B3024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930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3B93731-B592-4CEF-A169-64E78C3DB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E69A630-4590-469B-9A12-3022C8C09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905FCDE-A284-4863-A4D8-0131A2513A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7D371E5-9A3A-44E1-970F-871D4FF6ED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9528E62-275A-47FF-A8ED-5FF7E7028A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280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C3F603A-15BD-4879-B67A-9F4E88FED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15" y="0"/>
            <a:ext cx="11972437" cy="6858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FCD40C0E-C8B5-4A22-B76E-0682AE27EC7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9D6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4382D421-34D8-4AE2-9DFB-44004AF26FD6}"/>
              </a:ext>
            </a:extLst>
          </p:cNvPr>
          <p:cNvGrpSpPr/>
          <p:nvPr/>
        </p:nvGrpSpPr>
        <p:grpSpPr>
          <a:xfrm>
            <a:off x="1196340" y="440706"/>
            <a:ext cx="9577515" cy="537072"/>
            <a:chOff x="1196340" y="440706"/>
            <a:chExt cx="9577515" cy="537072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63F3212E-20F3-4351-8DA8-F1B47563F4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331" r="50000" b="25715"/>
            <a:stretch/>
          </p:blipFill>
          <p:spPr>
            <a:xfrm>
              <a:off x="5185223" y="440706"/>
              <a:ext cx="1821553" cy="537072"/>
            </a:xfrm>
            <a:prstGeom prst="rect">
              <a:avLst/>
            </a:prstGeom>
          </p:spPr>
        </p:pic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865410FE-E18D-4700-9028-EAD41E5BEADB}"/>
                </a:ext>
              </a:extLst>
            </p:cNvPr>
            <p:cNvCxnSpPr>
              <a:cxnSpLocks/>
            </p:cNvCxnSpPr>
            <p:nvPr/>
          </p:nvCxnSpPr>
          <p:spPr>
            <a:xfrm>
              <a:off x="1196340" y="952134"/>
              <a:ext cx="3988883" cy="0"/>
            </a:xfrm>
            <a:prstGeom prst="line">
              <a:avLst/>
            </a:prstGeom>
            <a:ln>
              <a:solidFill>
                <a:srgbClr val="948C3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A9CC122D-4849-484B-8DD7-A5D15787D984}"/>
                </a:ext>
              </a:extLst>
            </p:cNvPr>
            <p:cNvCxnSpPr>
              <a:cxnSpLocks/>
            </p:cNvCxnSpPr>
            <p:nvPr/>
          </p:nvCxnSpPr>
          <p:spPr>
            <a:xfrm>
              <a:off x="6784972" y="952134"/>
              <a:ext cx="3988883" cy="0"/>
            </a:xfrm>
            <a:prstGeom prst="line">
              <a:avLst/>
            </a:prstGeom>
            <a:ln>
              <a:solidFill>
                <a:srgbClr val="948C3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梯形 15">
            <a:extLst>
              <a:ext uri="{FF2B5EF4-FFF2-40B4-BE49-F238E27FC236}">
                <a16:creationId xmlns:a16="http://schemas.microsoft.com/office/drawing/2014/main" id="{4411490F-464C-4DAA-9176-74B3FE09D57E}"/>
              </a:ext>
            </a:extLst>
          </p:cNvPr>
          <p:cNvSpPr/>
          <p:nvPr/>
        </p:nvSpPr>
        <p:spPr>
          <a:xfrm>
            <a:off x="400522" y="5437762"/>
            <a:ext cx="11723418" cy="1400705"/>
          </a:xfrm>
          <a:custGeom>
            <a:avLst/>
            <a:gdLst>
              <a:gd name="connsiteX0" fmla="*/ 0 w 10271759"/>
              <a:gd name="connsiteY0" fmla="*/ 1957355 h 1957355"/>
              <a:gd name="connsiteX1" fmla="*/ 489339 w 10271759"/>
              <a:gd name="connsiteY1" fmla="*/ 0 h 1957355"/>
              <a:gd name="connsiteX2" fmla="*/ 9782420 w 10271759"/>
              <a:gd name="connsiteY2" fmla="*/ 0 h 1957355"/>
              <a:gd name="connsiteX3" fmla="*/ 10271759 w 10271759"/>
              <a:gd name="connsiteY3" fmla="*/ 1957355 h 1957355"/>
              <a:gd name="connsiteX4" fmla="*/ 0 w 10271759"/>
              <a:gd name="connsiteY4" fmla="*/ 1957355 h 1957355"/>
              <a:gd name="connsiteX0" fmla="*/ 0 w 11018519"/>
              <a:gd name="connsiteY0" fmla="*/ 1957355 h 1972595"/>
              <a:gd name="connsiteX1" fmla="*/ 489339 w 11018519"/>
              <a:gd name="connsiteY1" fmla="*/ 0 h 1972595"/>
              <a:gd name="connsiteX2" fmla="*/ 9782420 w 11018519"/>
              <a:gd name="connsiteY2" fmla="*/ 0 h 1972595"/>
              <a:gd name="connsiteX3" fmla="*/ 11018519 w 11018519"/>
              <a:gd name="connsiteY3" fmla="*/ 1972595 h 1972595"/>
              <a:gd name="connsiteX4" fmla="*/ 0 w 11018519"/>
              <a:gd name="connsiteY4" fmla="*/ 1957355 h 1972595"/>
              <a:gd name="connsiteX0" fmla="*/ 0 w 11658599"/>
              <a:gd name="connsiteY0" fmla="*/ 2003075 h 2003075"/>
              <a:gd name="connsiteX1" fmla="*/ 1129419 w 11658599"/>
              <a:gd name="connsiteY1" fmla="*/ 0 h 2003075"/>
              <a:gd name="connsiteX2" fmla="*/ 10422500 w 11658599"/>
              <a:gd name="connsiteY2" fmla="*/ 0 h 2003075"/>
              <a:gd name="connsiteX3" fmla="*/ 11658599 w 11658599"/>
              <a:gd name="connsiteY3" fmla="*/ 1972595 h 2003075"/>
              <a:gd name="connsiteX4" fmla="*/ 0 w 11658599"/>
              <a:gd name="connsiteY4" fmla="*/ 2003075 h 200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58599" h="2003075">
                <a:moveTo>
                  <a:pt x="0" y="2003075"/>
                </a:moveTo>
                <a:lnTo>
                  <a:pt x="1129419" y="0"/>
                </a:lnTo>
                <a:lnTo>
                  <a:pt x="10422500" y="0"/>
                </a:lnTo>
                <a:lnTo>
                  <a:pt x="11658599" y="1972595"/>
                </a:lnTo>
                <a:lnTo>
                  <a:pt x="0" y="2003075"/>
                </a:lnTo>
                <a:close/>
              </a:path>
            </a:pathLst>
          </a:custGeom>
          <a:gradFill flip="none" rotWithShape="1">
            <a:gsLst>
              <a:gs pos="0">
                <a:srgbClr val="9D6700">
                  <a:alpha val="55000"/>
                </a:srgbClr>
              </a:gs>
              <a:gs pos="20000">
                <a:srgbClr val="9D6700">
                  <a:alpha val="30000"/>
                </a:srgbClr>
              </a:gs>
              <a:gs pos="44000">
                <a:srgbClr val="9D6700">
                  <a:alpha val="0"/>
                </a:srgbClr>
              </a:gs>
              <a:gs pos="100000">
                <a:srgbClr val="9D6700">
                  <a:alpha val="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02C4190-3667-4B49-B6F0-39A4A803E0AE}"/>
              </a:ext>
            </a:extLst>
          </p:cNvPr>
          <p:cNvSpPr txBox="1"/>
          <p:nvPr/>
        </p:nvSpPr>
        <p:spPr>
          <a:xfrm>
            <a:off x="2262530" y="1806109"/>
            <a:ext cx="8768637" cy="52322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第二单元  辽宋夏金元时期：民族关系发展和社会变化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+mn-c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3AD1DA7-7E7D-4AA6-B862-2F3FCCAFF909}"/>
              </a:ext>
            </a:extLst>
          </p:cNvPr>
          <p:cNvSpPr txBox="1"/>
          <p:nvPr/>
        </p:nvSpPr>
        <p:spPr>
          <a:xfrm>
            <a:off x="4023084" y="3398427"/>
            <a:ext cx="51111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7030A0"/>
                </a:solidFill>
              </a:rPr>
              <a:t>第</a:t>
            </a:r>
            <a:r>
              <a:rPr lang="en-US" altLang="zh-CN" sz="4000" dirty="0">
                <a:solidFill>
                  <a:srgbClr val="7030A0"/>
                </a:solidFill>
              </a:rPr>
              <a:t>11</a:t>
            </a:r>
            <a:r>
              <a:rPr lang="zh-CN" altLang="en-US" sz="4000" dirty="0">
                <a:solidFill>
                  <a:srgbClr val="7030A0"/>
                </a:solidFill>
              </a:rPr>
              <a:t>课    元朝的统治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C7F00F0B-48A1-44A2-BFCA-EA49095CF558}"/>
              </a:ext>
            </a:extLst>
          </p:cNvPr>
          <p:cNvSpPr/>
          <p:nvPr/>
        </p:nvSpPr>
        <p:spPr bwMode="auto">
          <a:xfrm flipV="1">
            <a:off x="4020093" y="5981451"/>
            <a:ext cx="5114182" cy="15666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A16C055D-7416-4E98-B44E-9B9580CAE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26" y="2919480"/>
            <a:ext cx="2474555" cy="24319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timg?image&amp;quality=80&amp;size=b9999_10000&amp;sec=1488111439293&amp;di=df676122dbf4f9ba5d6bfda93af46bad&amp;imgtype=0&amp;src=http%3A%2F%2Fpic2">
            <a:extLst>
              <a:ext uri="{FF2B5EF4-FFF2-40B4-BE49-F238E27FC236}">
                <a16:creationId xmlns:a16="http://schemas.microsoft.com/office/drawing/2014/main" id="{66E517A3-6A9B-4749-814B-EC9CB3D82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790" y="2930272"/>
            <a:ext cx="2418822" cy="1865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19256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A11980D1-D6ED-4397-99B5-B85BA5B844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15" y="0"/>
            <a:ext cx="11972437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92276DCF-F656-4111-8480-4D901D8AD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7" r="19905" b="18980"/>
          <a:stretch>
            <a:fillRect/>
          </a:stretch>
        </p:blipFill>
        <p:spPr bwMode="auto">
          <a:xfrm>
            <a:off x="1262401" y="972763"/>
            <a:ext cx="9866042" cy="1345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DDD68DF-5864-487A-BE0B-B7A9AA594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39" r="19510" b="13770"/>
          <a:stretch>
            <a:fillRect/>
          </a:stretch>
        </p:blipFill>
        <p:spPr bwMode="auto">
          <a:xfrm>
            <a:off x="1262401" y="2532566"/>
            <a:ext cx="10002229" cy="167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45386FE3-75CA-4379-B431-E425794B8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483" r="19131" b="14589"/>
          <a:stretch>
            <a:fillRect/>
          </a:stretch>
        </p:blipFill>
        <p:spPr bwMode="auto">
          <a:xfrm>
            <a:off x="1369405" y="4422029"/>
            <a:ext cx="10099506" cy="1346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D5AF4B79-2BB2-46E8-934A-A12F58772607}"/>
              </a:ext>
            </a:extLst>
          </p:cNvPr>
          <p:cNvSpPr/>
          <p:nvPr/>
        </p:nvSpPr>
        <p:spPr>
          <a:xfrm>
            <a:off x="7852270" y="1099695"/>
            <a:ext cx="771730" cy="9493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noProof="1">
              <a:solidFill>
                <a:srgbClr val="FF0000"/>
              </a:solidFill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DF0677B5-B438-498D-95C7-59015B4E8208}"/>
              </a:ext>
            </a:extLst>
          </p:cNvPr>
          <p:cNvSpPr/>
          <p:nvPr/>
        </p:nvSpPr>
        <p:spPr>
          <a:xfrm>
            <a:off x="3121368" y="2847433"/>
            <a:ext cx="682147" cy="9493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noProof="1">
              <a:solidFill>
                <a:srgbClr val="FF0000"/>
              </a:solidFill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394007EE-28A3-412A-A1C7-56627BD272BD}"/>
              </a:ext>
            </a:extLst>
          </p:cNvPr>
          <p:cNvSpPr/>
          <p:nvPr/>
        </p:nvSpPr>
        <p:spPr>
          <a:xfrm>
            <a:off x="1551969" y="4595173"/>
            <a:ext cx="682147" cy="9493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noProof="1">
              <a:solidFill>
                <a:srgbClr val="FF0000"/>
              </a:solidFill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DCB8F717-354A-4CFD-929B-19387C03020A}"/>
              </a:ext>
            </a:extLst>
          </p:cNvPr>
          <p:cNvSpPr/>
          <p:nvPr/>
        </p:nvSpPr>
        <p:spPr>
          <a:xfrm>
            <a:off x="8594816" y="4595172"/>
            <a:ext cx="682147" cy="9493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noProof="1">
              <a:solidFill>
                <a:srgbClr val="FF0000"/>
              </a:solidFill>
            </a:endParaRPr>
          </a:p>
        </p:txBody>
      </p:sp>
      <p:sp>
        <p:nvSpPr>
          <p:cNvPr id="10" name="圆角矩形标注 8">
            <a:extLst>
              <a:ext uri="{FF2B5EF4-FFF2-40B4-BE49-F238E27FC236}">
                <a16:creationId xmlns:a16="http://schemas.microsoft.com/office/drawing/2014/main" id="{3DC903B8-014A-4FBD-A94E-0ED188495AA0}"/>
              </a:ext>
            </a:extLst>
          </p:cNvPr>
          <p:cNvSpPr/>
          <p:nvPr/>
        </p:nvSpPr>
        <p:spPr>
          <a:xfrm>
            <a:off x="5497990" y="5859869"/>
            <a:ext cx="5327650" cy="912812"/>
          </a:xfrm>
          <a:prstGeom prst="wedgeRoundRectCallout">
            <a:avLst>
              <a:gd name="adj1" fmla="val 15354"/>
              <a:gd name="adj2" fmla="val -8079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元朝</a:t>
            </a:r>
            <a:r>
              <a:rPr lang="zh-CN" altLang="en-US" sz="2400" noProof="1"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是我国历史上第一个由</a:t>
            </a:r>
            <a:r>
              <a:rPr lang="zh-CN" altLang="en-US" sz="2400" noProof="1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少数民族贵族</a:t>
            </a:r>
            <a:r>
              <a:rPr lang="zh-CN" altLang="en-US" sz="2400" noProof="1"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为主建立的</a:t>
            </a:r>
            <a:r>
              <a:rPr lang="zh-CN" altLang="en-US" sz="2400" noProof="1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全国性的统一王朝</a:t>
            </a:r>
            <a:r>
              <a:rPr lang="zh-CN" altLang="en-US" sz="2400" noProof="1"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。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810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F1ECE39-841C-450C-9F59-5FE81AA2D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15" y="0"/>
            <a:ext cx="11972437" cy="6858000"/>
          </a:xfrm>
          <a:prstGeom prst="rect">
            <a:avLst/>
          </a:prstGeom>
        </p:spPr>
      </p:pic>
      <p:pic>
        <p:nvPicPr>
          <p:cNvPr id="2" name="图片 1" descr="QQ截图20170319083709">
            <a:extLst>
              <a:ext uri="{FF2B5EF4-FFF2-40B4-BE49-F238E27FC236}">
                <a16:creationId xmlns:a16="http://schemas.microsoft.com/office/drawing/2014/main" id="{3FED7A1B-BEEF-4C81-A382-E797EC417C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78" y="1138135"/>
            <a:ext cx="7956250" cy="52689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4EF55D02-B6D2-4DCC-AF3A-DDF66DA00D9E}"/>
              </a:ext>
            </a:extLst>
          </p:cNvPr>
          <p:cNvSpPr txBox="1"/>
          <p:nvPr/>
        </p:nvSpPr>
        <p:spPr>
          <a:xfrm>
            <a:off x="8585921" y="1441085"/>
            <a:ext cx="332300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</a:rPr>
              <a:t>元朝</a:t>
            </a:r>
            <a:r>
              <a:rPr lang="zh-CN" altLang="en-US" sz="2800" dirty="0"/>
              <a:t>是我国历史上第一个由</a:t>
            </a:r>
            <a:r>
              <a:rPr lang="zh-CN" altLang="en-US" sz="2800" u="sng" dirty="0">
                <a:solidFill>
                  <a:srgbClr val="7030A0"/>
                </a:solidFill>
              </a:rPr>
              <a:t>少数民族贵族</a:t>
            </a:r>
            <a:r>
              <a:rPr lang="zh-CN" altLang="en-US" sz="2800" dirty="0"/>
              <a:t>为主建立的全国性统一王朝。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36408BB-A87F-4BA3-92FE-38A66FEED18A}"/>
              </a:ext>
            </a:extLst>
          </p:cNvPr>
          <p:cNvSpPr txBox="1"/>
          <p:nvPr/>
        </p:nvSpPr>
        <p:spPr>
          <a:xfrm>
            <a:off x="8585922" y="3798278"/>
            <a:ext cx="3180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</a:rPr>
              <a:t>元朝</a:t>
            </a:r>
            <a:r>
              <a:rPr lang="zh-CN" altLang="en-US" sz="2800" dirty="0"/>
              <a:t>的版图是我国历史上最大的。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236887C-8071-4DDC-95D6-BFA9BA8DA427}"/>
              </a:ext>
            </a:extLst>
          </p:cNvPr>
          <p:cNvSpPr txBox="1"/>
          <p:nvPr/>
        </p:nvSpPr>
        <p:spPr>
          <a:xfrm flipH="1">
            <a:off x="8585920" y="5416915"/>
            <a:ext cx="3323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</a:rPr>
              <a:t>超越汉朝和唐朝</a:t>
            </a:r>
          </a:p>
        </p:txBody>
      </p:sp>
    </p:spTree>
    <p:extLst>
      <p:ext uri="{BB962C8B-B14F-4D97-AF65-F5344CB8AC3E}">
        <p14:creationId xmlns:p14="http://schemas.microsoft.com/office/powerpoint/2010/main" val="329793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西汉疆域图">
            <a:extLst>
              <a:ext uri="{FF2B5EF4-FFF2-40B4-BE49-F238E27FC236}">
                <a16:creationId xmlns:a16="http://schemas.microsoft.com/office/drawing/2014/main" id="{D015D1A9-A8AE-4BB4-9547-92E06C0CB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98" y="258760"/>
            <a:ext cx="5772198" cy="32171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唐前期边疆各族形势">
            <a:extLst>
              <a:ext uri="{FF2B5EF4-FFF2-40B4-BE49-F238E27FC236}">
                <a16:creationId xmlns:a16="http://schemas.microsoft.com/office/drawing/2014/main" id="{D073395B-6254-4C8A-85A0-3F7EE2FD9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" t="201" r="2113" b="1840"/>
          <a:stretch>
            <a:fillRect/>
          </a:stretch>
        </p:blipFill>
        <p:spPr bwMode="auto">
          <a:xfrm>
            <a:off x="6581370" y="272796"/>
            <a:ext cx="5124632" cy="31562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 descr="QQ截图20170319083709">
            <a:extLst>
              <a:ext uri="{FF2B5EF4-FFF2-40B4-BE49-F238E27FC236}">
                <a16:creationId xmlns:a16="http://schemas.microsoft.com/office/drawing/2014/main" id="{83EC045A-DE0D-437B-8A0C-0349E1DF2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568" y="3336388"/>
            <a:ext cx="4299625" cy="30389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1">
            <a:extLst>
              <a:ext uri="{FF2B5EF4-FFF2-40B4-BE49-F238E27FC236}">
                <a16:creationId xmlns:a16="http://schemas.microsoft.com/office/drawing/2014/main" id="{19689631-E764-40B2-A287-69D5E6F743F5}"/>
              </a:ext>
            </a:extLst>
          </p:cNvPr>
          <p:cNvSpPr txBox="1"/>
          <p:nvPr/>
        </p:nvSpPr>
        <p:spPr>
          <a:xfrm>
            <a:off x="485997" y="4407849"/>
            <a:ext cx="2831136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rgbClr val="00CC99"/>
            </a:solidFill>
          </a:ln>
        </p:spPr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noProof="1">
                <a:solidFill>
                  <a:schemeClr val="accent6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比一比：汉唐时期疆域与元朝疆域有什么拓展？</a:t>
            </a:r>
          </a:p>
        </p:txBody>
      </p:sp>
      <p:sp>
        <p:nvSpPr>
          <p:cNvPr id="7" name="Text Box 11">
            <a:extLst>
              <a:ext uri="{FF2B5EF4-FFF2-40B4-BE49-F238E27FC236}">
                <a16:creationId xmlns:a16="http://schemas.microsoft.com/office/drawing/2014/main" id="{219967C4-5D30-4917-A48C-52F86E5CE0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4417" y="4344683"/>
            <a:ext cx="3554222" cy="18158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今天的</a:t>
            </a:r>
            <a:r>
              <a:rPr lang="zh-CN" altLang="en-US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新疆、西藏、云南，东北地区，台湾及南海诸岛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，都在元朝统治范围之内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317891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BCCE72A-01F3-4887-BDA1-1FEDBA6A5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图片 2" descr="QQ截图20170319083709">
            <a:extLst>
              <a:ext uri="{FF2B5EF4-FFF2-40B4-BE49-F238E27FC236}">
                <a16:creationId xmlns:a16="http://schemas.microsoft.com/office/drawing/2014/main" id="{9FF8CAA1-6420-43BC-9621-3AFFAEB97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87" y="1517514"/>
            <a:ext cx="5165386" cy="48346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A80F337D-0D38-407A-8308-55D21A375977}"/>
              </a:ext>
            </a:extLst>
          </p:cNvPr>
          <p:cNvSpPr txBox="1"/>
          <p:nvPr/>
        </p:nvSpPr>
        <p:spPr>
          <a:xfrm>
            <a:off x="5875506" y="2295732"/>
            <a:ext cx="5975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a.</a:t>
            </a:r>
            <a:r>
              <a:rPr lang="zh-CN" altLang="en-US" sz="2400" dirty="0"/>
              <a:t>元朝时，各族大量迁入中原和江南，同汉族杂居相处。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3334B7C-66CE-4F9A-BC74-8240C2A72540}"/>
              </a:ext>
            </a:extLst>
          </p:cNvPr>
          <p:cNvSpPr txBox="1"/>
          <p:nvPr/>
        </p:nvSpPr>
        <p:spPr>
          <a:xfrm>
            <a:off x="5914419" y="3287951"/>
            <a:ext cx="6083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b.</a:t>
            </a:r>
            <a:r>
              <a:rPr lang="zh-CN" altLang="en-US" sz="2400" dirty="0"/>
              <a:t>原先进入黄河流域的契丹、女真等族已通汉族没有区别。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DAE533B-3441-45E1-AEA1-1270493CD621}"/>
              </a:ext>
            </a:extLst>
          </p:cNvPr>
          <p:cNvSpPr txBox="1"/>
          <p:nvPr/>
        </p:nvSpPr>
        <p:spPr>
          <a:xfrm>
            <a:off x="5885234" y="4202348"/>
            <a:ext cx="61965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c.</a:t>
            </a:r>
            <a:r>
              <a:rPr lang="zh-CN" altLang="en-US" sz="2400" dirty="0"/>
              <a:t>来自波斯、阿拉伯的人同汉、蒙、畏兀尔</a:t>
            </a:r>
            <a:endParaRPr lang="en-US" altLang="zh-CN" sz="2400" dirty="0"/>
          </a:p>
          <a:p>
            <a:r>
              <a:rPr lang="zh-CN" altLang="en-US" sz="2400" dirty="0"/>
              <a:t>等族杂居通婚交融，开始形成新民族</a:t>
            </a:r>
            <a:r>
              <a:rPr lang="zh-CN" altLang="en-US" sz="2400" dirty="0">
                <a:solidFill>
                  <a:srgbClr val="FF0000"/>
                </a:solidFill>
              </a:rPr>
              <a:t>“回族”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B556509-F43B-4101-8682-C324A904F26F}"/>
              </a:ext>
            </a:extLst>
          </p:cNvPr>
          <p:cNvSpPr txBox="1"/>
          <p:nvPr/>
        </p:nvSpPr>
        <p:spPr>
          <a:xfrm>
            <a:off x="5933875" y="5165388"/>
            <a:ext cx="6138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评价：</a:t>
            </a:r>
            <a:r>
              <a:rPr lang="zh-CN" altLang="en-US" sz="2400" dirty="0"/>
              <a:t>元朝大规模人口流动，促进了各族经济文化发展和交融。</a:t>
            </a:r>
            <a:r>
              <a:rPr lang="en-US" altLang="zh-CN" sz="2400" dirty="0">
                <a:solidFill>
                  <a:srgbClr val="FF0000"/>
                </a:solidFill>
              </a:rPr>
              <a:t>p52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2A216DE-B5AA-4553-8A72-D05128C82DBD}"/>
              </a:ext>
            </a:extLst>
          </p:cNvPr>
          <p:cNvSpPr txBox="1"/>
          <p:nvPr/>
        </p:nvSpPr>
        <p:spPr>
          <a:xfrm>
            <a:off x="6887183" y="1527244"/>
            <a:ext cx="4062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元朝民族交融的表现 </a:t>
            </a:r>
            <a:r>
              <a:rPr lang="en-US" altLang="zh-CN" sz="2800" dirty="0">
                <a:solidFill>
                  <a:srgbClr val="7030A0"/>
                </a:solidFill>
              </a:rPr>
              <a:t>abc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14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F633769-628A-4EDF-B0E7-90A08FF72B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67400E21-CF3C-4E82-A54B-2BFF76832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8" y="1378085"/>
            <a:ext cx="4551483" cy="48573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2">
            <a:extLst>
              <a:ext uri="{FF2B5EF4-FFF2-40B4-BE49-F238E27FC236}">
                <a16:creationId xmlns:a16="http://schemas.microsoft.com/office/drawing/2014/main" id="{F2BCA35E-F3DC-46A6-86A7-205424539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445" y="1232170"/>
            <a:ext cx="7089574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26FBA3B6-0AAA-4082-AC24-57D9C0F03F81}"/>
              </a:ext>
            </a:extLst>
          </p:cNvPr>
          <p:cNvSpPr txBox="1"/>
          <p:nvPr/>
        </p:nvSpPr>
        <p:spPr>
          <a:xfrm>
            <a:off x="9036995" y="2091444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dirty="0">
                <a:solidFill>
                  <a:srgbClr val="7030A0"/>
                </a:solidFill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3667966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7EA6B94-7241-4812-BFDC-BA6CA1322D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Picture 2" descr="http://blogfile.ifeng.com/uploadfiles/blog_attachment/1312/18/9290118_13869818044525.jpg">
            <a:extLst>
              <a:ext uri="{FF2B5EF4-FFF2-40B4-BE49-F238E27FC236}">
                <a16:creationId xmlns:a16="http://schemas.microsoft.com/office/drawing/2014/main" id="{48EE5AE2-1A73-4E48-874D-42799F1FB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142" y="1021404"/>
            <a:ext cx="9612577" cy="5574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reeform 14">
            <a:extLst>
              <a:ext uri="{FF2B5EF4-FFF2-40B4-BE49-F238E27FC236}">
                <a16:creationId xmlns:a16="http://schemas.microsoft.com/office/drawing/2014/main" id="{421CF517-452B-4A90-BA57-9DBC2236A4FE}"/>
              </a:ext>
            </a:extLst>
          </p:cNvPr>
          <p:cNvSpPr>
            <a:spLocks/>
          </p:cNvSpPr>
          <p:nvPr/>
        </p:nvSpPr>
        <p:spPr bwMode="auto">
          <a:xfrm>
            <a:off x="3660844" y="1099226"/>
            <a:ext cx="4695176" cy="2475769"/>
          </a:xfrm>
          <a:custGeom>
            <a:avLst/>
            <a:gdLst>
              <a:gd name="T0" fmla="*/ 2147483646 w 2481"/>
              <a:gd name="T1" fmla="*/ 2147483646 h 1292"/>
              <a:gd name="T2" fmla="*/ 2147483646 w 2481"/>
              <a:gd name="T3" fmla="*/ 2147483646 h 1292"/>
              <a:gd name="T4" fmla="*/ 2147483646 w 2481"/>
              <a:gd name="T5" fmla="*/ 2147483646 h 1292"/>
              <a:gd name="T6" fmla="*/ 2147483646 w 2481"/>
              <a:gd name="T7" fmla="*/ 2147483646 h 1292"/>
              <a:gd name="T8" fmla="*/ 2147483646 w 2481"/>
              <a:gd name="T9" fmla="*/ 2147483646 h 1292"/>
              <a:gd name="T10" fmla="*/ 2147483646 w 2481"/>
              <a:gd name="T11" fmla="*/ 2147483646 h 1292"/>
              <a:gd name="T12" fmla="*/ 2147483646 w 2481"/>
              <a:gd name="T13" fmla="*/ 2147483646 h 1292"/>
              <a:gd name="T14" fmla="*/ 2147483646 w 2481"/>
              <a:gd name="T15" fmla="*/ 2147483646 h 1292"/>
              <a:gd name="T16" fmla="*/ 2147483646 w 2481"/>
              <a:gd name="T17" fmla="*/ 2147483646 h 1292"/>
              <a:gd name="T18" fmla="*/ 2147483646 w 2481"/>
              <a:gd name="T19" fmla="*/ 2147483646 h 1292"/>
              <a:gd name="T20" fmla="*/ 2147483646 w 2481"/>
              <a:gd name="T21" fmla="*/ 2147483646 h 1292"/>
              <a:gd name="T22" fmla="*/ 2147483646 w 2481"/>
              <a:gd name="T23" fmla="*/ 2147483646 h 1292"/>
              <a:gd name="T24" fmla="*/ 2147483646 w 2481"/>
              <a:gd name="T25" fmla="*/ 2147483646 h 1292"/>
              <a:gd name="T26" fmla="*/ 2147483646 w 2481"/>
              <a:gd name="T27" fmla="*/ 2147483646 h 1292"/>
              <a:gd name="T28" fmla="*/ 2147483646 w 2481"/>
              <a:gd name="T29" fmla="*/ 2147483646 h 1292"/>
              <a:gd name="T30" fmla="*/ 2147483646 w 2481"/>
              <a:gd name="T31" fmla="*/ 2147483646 h 1292"/>
              <a:gd name="T32" fmla="*/ 2147483646 w 2481"/>
              <a:gd name="T33" fmla="*/ 2147483646 h 1292"/>
              <a:gd name="T34" fmla="*/ 2147483646 w 2481"/>
              <a:gd name="T35" fmla="*/ 2147483646 h 1292"/>
              <a:gd name="T36" fmla="*/ 2147483646 w 2481"/>
              <a:gd name="T37" fmla="*/ 2147483646 h 1292"/>
              <a:gd name="T38" fmla="*/ 2147483646 w 2481"/>
              <a:gd name="T39" fmla="*/ 2147483646 h 1292"/>
              <a:gd name="T40" fmla="*/ 2147483646 w 2481"/>
              <a:gd name="T41" fmla="*/ 2147483646 h 1292"/>
              <a:gd name="T42" fmla="*/ 2147483646 w 2481"/>
              <a:gd name="T43" fmla="*/ 2147483646 h 1292"/>
              <a:gd name="T44" fmla="*/ 2147483646 w 2481"/>
              <a:gd name="T45" fmla="*/ 2147483646 h 1292"/>
              <a:gd name="T46" fmla="*/ 2147483646 w 2481"/>
              <a:gd name="T47" fmla="*/ 2147483646 h 1292"/>
              <a:gd name="T48" fmla="*/ 2147483646 w 2481"/>
              <a:gd name="T49" fmla="*/ 2147483646 h 1292"/>
              <a:gd name="T50" fmla="*/ 2147483646 w 2481"/>
              <a:gd name="T51" fmla="*/ 2147483646 h 1292"/>
              <a:gd name="T52" fmla="*/ 2147483646 w 2481"/>
              <a:gd name="T53" fmla="*/ 2147483646 h 1292"/>
              <a:gd name="T54" fmla="*/ 2147483646 w 2481"/>
              <a:gd name="T55" fmla="*/ 2147483646 h 1292"/>
              <a:gd name="T56" fmla="*/ 2147483646 w 2481"/>
              <a:gd name="T57" fmla="*/ 2147483646 h 1292"/>
              <a:gd name="T58" fmla="*/ 2147483646 w 2481"/>
              <a:gd name="T59" fmla="*/ 2147483646 h 1292"/>
              <a:gd name="T60" fmla="*/ 2147483646 w 2481"/>
              <a:gd name="T61" fmla="*/ 2147483646 h 1292"/>
              <a:gd name="T62" fmla="*/ 2147483646 w 2481"/>
              <a:gd name="T63" fmla="*/ 2147483646 h 1292"/>
              <a:gd name="T64" fmla="*/ 2147483646 w 2481"/>
              <a:gd name="T65" fmla="*/ 2147483646 h 1292"/>
              <a:gd name="T66" fmla="*/ 2147483646 w 2481"/>
              <a:gd name="T67" fmla="*/ 2147483646 h 1292"/>
              <a:gd name="T68" fmla="*/ 2147483646 w 2481"/>
              <a:gd name="T69" fmla="*/ 2147483646 h 1292"/>
              <a:gd name="T70" fmla="*/ 2147483646 w 2481"/>
              <a:gd name="T71" fmla="*/ 2147483646 h 1292"/>
              <a:gd name="T72" fmla="*/ 2147483646 w 2481"/>
              <a:gd name="T73" fmla="*/ 2147483646 h 1292"/>
              <a:gd name="T74" fmla="*/ 2147483646 w 2481"/>
              <a:gd name="T75" fmla="*/ 2147483646 h 1292"/>
              <a:gd name="T76" fmla="*/ 2147483646 w 2481"/>
              <a:gd name="T77" fmla="*/ 2147483646 h 1292"/>
              <a:gd name="T78" fmla="*/ 2147483646 w 2481"/>
              <a:gd name="T79" fmla="*/ 2147483646 h 1292"/>
              <a:gd name="T80" fmla="*/ 2147483646 w 2481"/>
              <a:gd name="T81" fmla="*/ 2147483646 h 1292"/>
              <a:gd name="T82" fmla="*/ 2147483646 w 2481"/>
              <a:gd name="T83" fmla="*/ 2147483646 h 1292"/>
              <a:gd name="T84" fmla="*/ 2147483646 w 2481"/>
              <a:gd name="T85" fmla="*/ 2147483646 h 1292"/>
              <a:gd name="T86" fmla="*/ 2147483646 w 2481"/>
              <a:gd name="T87" fmla="*/ 2147483646 h 1292"/>
              <a:gd name="T88" fmla="*/ 0 w 2481"/>
              <a:gd name="T89" fmla="*/ 0 h 12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481"/>
              <a:gd name="T136" fmla="*/ 0 h 1292"/>
              <a:gd name="T137" fmla="*/ 2481 w 2481"/>
              <a:gd name="T138" fmla="*/ 1292 h 1292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481" h="1292">
                <a:moveTo>
                  <a:pt x="2386" y="27"/>
                </a:moveTo>
                <a:cubicBezTo>
                  <a:pt x="2390" y="79"/>
                  <a:pt x="2372" y="172"/>
                  <a:pt x="2432" y="192"/>
                </a:cubicBezTo>
                <a:cubicBezTo>
                  <a:pt x="2435" y="225"/>
                  <a:pt x="2430" y="260"/>
                  <a:pt x="2441" y="292"/>
                </a:cubicBezTo>
                <a:cubicBezTo>
                  <a:pt x="2444" y="301"/>
                  <a:pt x="2462" y="295"/>
                  <a:pt x="2469" y="302"/>
                </a:cubicBezTo>
                <a:cubicBezTo>
                  <a:pt x="2476" y="309"/>
                  <a:pt x="2475" y="320"/>
                  <a:pt x="2478" y="329"/>
                </a:cubicBezTo>
                <a:cubicBezTo>
                  <a:pt x="2475" y="439"/>
                  <a:pt x="2481" y="549"/>
                  <a:pt x="2469" y="658"/>
                </a:cubicBezTo>
                <a:cubicBezTo>
                  <a:pt x="2468" y="668"/>
                  <a:pt x="2444" y="658"/>
                  <a:pt x="2441" y="667"/>
                </a:cubicBezTo>
                <a:cubicBezTo>
                  <a:pt x="2423" y="721"/>
                  <a:pt x="2461" y="837"/>
                  <a:pt x="2396" y="859"/>
                </a:cubicBezTo>
                <a:cubicBezTo>
                  <a:pt x="2374" y="881"/>
                  <a:pt x="2373" y="913"/>
                  <a:pt x="2350" y="932"/>
                </a:cubicBezTo>
                <a:cubicBezTo>
                  <a:pt x="2342" y="938"/>
                  <a:pt x="2331" y="938"/>
                  <a:pt x="2322" y="942"/>
                </a:cubicBezTo>
                <a:cubicBezTo>
                  <a:pt x="2276" y="965"/>
                  <a:pt x="2243" y="971"/>
                  <a:pt x="2194" y="987"/>
                </a:cubicBezTo>
                <a:cubicBezTo>
                  <a:pt x="2174" y="1008"/>
                  <a:pt x="2151" y="1022"/>
                  <a:pt x="2130" y="1042"/>
                </a:cubicBezTo>
                <a:cubicBezTo>
                  <a:pt x="2094" y="1039"/>
                  <a:pt x="2057" y="1039"/>
                  <a:pt x="2021" y="1033"/>
                </a:cubicBezTo>
                <a:cubicBezTo>
                  <a:pt x="2002" y="1030"/>
                  <a:pt x="1966" y="1015"/>
                  <a:pt x="1966" y="1015"/>
                </a:cubicBezTo>
                <a:cubicBezTo>
                  <a:pt x="1846" y="1030"/>
                  <a:pt x="1925" y="1010"/>
                  <a:pt x="1865" y="1070"/>
                </a:cubicBezTo>
                <a:cubicBezTo>
                  <a:pt x="1852" y="1108"/>
                  <a:pt x="1815" y="1126"/>
                  <a:pt x="1792" y="1161"/>
                </a:cubicBezTo>
                <a:cubicBezTo>
                  <a:pt x="1779" y="1292"/>
                  <a:pt x="1806" y="1250"/>
                  <a:pt x="1728" y="1225"/>
                </a:cubicBezTo>
                <a:cubicBezTo>
                  <a:pt x="1682" y="1228"/>
                  <a:pt x="1636" y="1227"/>
                  <a:pt x="1591" y="1234"/>
                </a:cubicBezTo>
                <a:cubicBezTo>
                  <a:pt x="1580" y="1236"/>
                  <a:pt x="1575" y="1252"/>
                  <a:pt x="1564" y="1252"/>
                </a:cubicBezTo>
                <a:cubicBezTo>
                  <a:pt x="1545" y="1252"/>
                  <a:pt x="1536" y="1224"/>
                  <a:pt x="1518" y="1216"/>
                </a:cubicBezTo>
                <a:cubicBezTo>
                  <a:pt x="1492" y="1204"/>
                  <a:pt x="1463" y="1198"/>
                  <a:pt x="1436" y="1188"/>
                </a:cubicBezTo>
                <a:cubicBezTo>
                  <a:pt x="1407" y="1161"/>
                  <a:pt x="1372" y="1155"/>
                  <a:pt x="1335" y="1143"/>
                </a:cubicBezTo>
                <a:cubicBezTo>
                  <a:pt x="1326" y="1140"/>
                  <a:pt x="1317" y="1137"/>
                  <a:pt x="1308" y="1134"/>
                </a:cubicBezTo>
                <a:cubicBezTo>
                  <a:pt x="1299" y="1131"/>
                  <a:pt x="1280" y="1124"/>
                  <a:pt x="1280" y="1124"/>
                </a:cubicBezTo>
                <a:cubicBezTo>
                  <a:pt x="1247" y="1127"/>
                  <a:pt x="1212" y="1123"/>
                  <a:pt x="1180" y="1134"/>
                </a:cubicBezTo>
                <a:cubicBezTo>
                  <a:pt x="1171" y="1137"/>
                  <a:pt x="1179" y="1159"/>
                  <a:pt x="1170" y="1161"/>
                </a:cubicBezTo>
                <a:cubicBezTo>
                  <a:pt x="1159" y="1164"/>
                  <a:pt x="1153" y="1148"/>
                  <a:pt x="1143" y="1143"/>
                </a:cubicBezTo>
                <a:cubicBezTo>
                  <a:pt x="1135" y="1139"/>
                  <a:pt x="1125" y="1137"/>
                  <a:pt x="1116" y="1134"/>
                </a:cubicBezTo>
                <a:cubicBezTo>
                  <a:pt x="1086" y="1104"/>
                  <a:pt x="1103" y="1093"/>
                  <a:pt x="1061" y="1079"/>
                </a:cubicBezTo>
                <a:cubicBezTo>
                  <a:pt x="1002" y="1020"/>
                  <a:pt x="1086" y="1098"/>
                  <a:pt x="1015" y="1051"/>
                </a:cubicBezTo>
                <a:cubicBezTo>
                  <a:pt x="948" y="1007"/>
                  <a:pt x="1025" y="1036"/>
                  <a:pt x="960" y="1015"/>
                </a:cubicBezTo>
                <a:cubicBezTo>
                  <a:pt x="917" y="969"/>
                  <a:pt x="804" y="955"/>
                  <a:pt x="741" y="932"/>
                </a:cubicBezTo>
                <a:cubicBezTo>
                  <a:pt x="697" y="890"/>
                  <a:pt x="706" y="841"/>
                  <a:pt x="649" y="823"/>
                </a:cubicBezTo>
                <a:cubicBezTo>
                  <a:pt x="624" y="796"/>
                  <a:pt x="598" y="802"/>
                  <a:pt x="567" y="786"/>
                </a:cubicBezTo>
                <a:cubicBezTo>
                  <a:pt x="499" y="752"/>
                  <a:pt x="580" y="781"/>
                  <a:pt x="512" y="759"/>
                </a:cubicBezTo>
                <a:cubicBezTo>
                  <a:pt x="481" y="727"/>
                  <a:pt x="442" y="725"/>
                  <a:pt x="402" y="713"/>
                </a:cubicBezTo>
                <a:cubicBezTo>
                  <a:pt x="365" y="702"/>
                  <a:pt x="329" y="689"/>
                  <a:pt x="293" y="676"/>
                </a:cubicBezTo>
                <a:cubicBezTo>
                  <a:pt x="275" y="659"/>
                  <a:pt x="237" y="631"/>
                  <a:pt x="265" y="603"/>
                </a:cubicBezTo>
                <a:cubicBezTo>
                  <a:pt x="272" y="596"/>
                  <a:pt x="284" y="597"/>
                  <a:pt x="293" y="594"/>
                </a:cubicBezTo>
                <a:cubicBezTo>
                  <a:pt x="282" y="497"/>
                  <a:pt x="262" y="458"/>
                  <a:pt x="220" y="375"/>
                </a:cubicBezTo>
                <a:cubicBezTo>
                  <a:pt x="210" y="354"/>
                  <a:pt x="212" y="336"/>
                  <a:pt x="192" y="320"/>
                </a:cubicBezTo>
                <a:cubicBezTo>
                  <a:pt x="182" y="312"/>
                  <a:pt x="121" y="302"/>
                  <a:pt x="119" y="302"/>
                </a:cubicBezTo>
                <a:cubicBezTo>
                  <a:pt x="79" y="259"/>
                  <a:pt x="94" y="227"/>
                  <a:pt x="82" y="164"/>
                </a:cubicBezTo>
                <a:cubicBezTo>
                  <a:pt x="75" y="130"/>
                  <a:pt x="64" y="97"/>
                  <a:pt x="55" y="64"/>
                </a:cubicBezTo>
                <a:cubicBezTo>
                  <a:pt x="43" y="18"/>
                  <a:pt x="47" y="0"/>
                  <a:pt x="0" y="0"/>
                </a:cubicBezTo>
              </a:path>
            </a:pathLst>
          </a:custGeom>
          <a:solidFill>
            <a:srgbClr val="F0C01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6" name="Picture 4" descr="元朝降雨2 副本">
            <a:extLst>
              <a:ext uri="{FF2B5EF4-FFF2-40B4-BE49-F238E27FC236}">
                <a16:creationId xmlns:a16="http://schemas.microsoft.com/office/drawing/2014/main" id="{A1065B60-BBA2-4B6C-A094-E73F91511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089" y="1554506"/>
            <a:ext cx="6944886" cy="4833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DA426FFD-1D60-4904-8C14-50C61BA7E8BD}"/>
              </a:ext>
            </a:extLst>
          </p:cNvPr>
          <p:cNvSpPr txBox="1"/>
          <p:nvPr/>
        </p:nvSpPr>
        <p:spPr>
          <a:xfrm>
            <a:off x="7422203" y="3326859"/>
            <a:ext cx="9541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rgbClr val="7030A0"/>
                </a:solidFill>
              </a:rPr>
              <a:t>？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34B423A-5741-4652-BD3E-3C3341EAF231}"/>
              </a:ext>
            </a:extLst>
          </p:cNvPr>
          <p:cNvSpPr txBox="1"/>
          <p:nvPr/>
        </p:nvSpPr>
        <p:spPr>
          <a:xfrm>
            <a:off x="8531157" y="2091447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rgbClr val="7030A0"/>
                </a:solidFill>
              </a:rPr>
              <a:t>？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86EB92A-F643-4B87-A83D-FA3DF3530A0A}"/>
              </a:ext>
            </a:extLst>
          </p:cNvPr>
          <p:cNvSpPr txBox="1"/>
          <p:nvPr/>
        </p:nvSpPr>
        <p:spPr>
          <a:xfrm>
            <a:off x="4870304" y="4024011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rgbClr val="7030A0"/>
                </a:solidFill>
              </a:rPr>
              <a:t>？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3D76E5B-30C6-4257-A7FF-CC2D8EE38640}"/>
              </a:ext>
            </a:extLst>
          </p:cNvPr>
          <p:cNvSpPr txBox="1"/>
          <p:nvPr/>
        </p:nvSpPr>
        <p:spPr>
          <a:xfrm>
            <a:off x="6387824" y="1981199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rgbClr val="7030A0"/>
                </a:solidFill>
              </a:rPr>
              <a:t>？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DF652E5-3823-4560-8024-63D2202BA0BA}"/>
              </a:ext>
            </a:extLst>
          </p:cNvPr>
          <p:cNvSpPr txBox="1"/>
          <p:nvPr/>
        </p:nvSpPr>
        <p:spPr>
          <a:xfrm>
            <a:off x="7876160" y="4860592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rgbClr val="7030A0"/>
                </a:solidFill>
              </a:rPr>
              <a:t>？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61102A1-0C27-4DA4-B3AA-429375FB89BD}"/>
              </a:ext>
            </a:extLst>
          </p:cNvPr>
          <p:cNvSpPr txBox="1"/>
          <p:nvPr/>
        </p:nvSpPr>
        <p:spPr>
          <a:xfrm>
            <a:off x="8673829" y="4899505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rgbClr val="7030A0"/>
                </a:solidFill>
              </a:rPr>
              <a:t>？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B9E9344-3EF3-4D91-BEA1-966B63556131}"/>
              </a:ext>
            </a:extLst>
          </p:cNvPr>
          <p:cNvSpPr txBox="1"/>
          <p:nvPr/>
        </p:nvSpPr>
        <p:spPr>
          <a:xfrm>
            <a:off x="4769472" y="3029128"/>
            <a:ext cx="6001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7030A0"/>
                </a:solidFill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1545671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E6A7A82-04A2-4F99-B5F2-B21B44628E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CA6A17F6-D586-4920-991A-732557CC5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28" y="1300264"/>
            <a:ext cx="4772459" cy="50931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文本框 54">
            <a:extLst>
              <a:ext uri="{FF2B5EF4-FFF2-40B4-BE49-F238E27FC236}">
                <a16:creationId xmlns:a16="http://schemas.microsoft.com/office/drawing/2014/main" id="{16B7E4B2-695C-40CA-AE9F-82C9465F317A}"/>
              </a:ext>
            </a:extLst>
          </p:cNvPr>
          <p:cNvSpPr txBox="1"/>
          <p:nvPr/>
        </p:nvSpPr>
        <p:spPr>
          <a:xfrm>
            <a:off x="5535038" y="1478604"/>
            <a:ext cx="59554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A.</a:t>
            </a:r>
            <a:r>
              <a:rPr lang="zh-CN" altLang="en-US" sz="2800" dirty="0"/>
              <a:t>在汉族知识分子帮助下，确立</a:t>
            </a:r>
            <a:r>
              <a:rPr lang="zh-CN" altLang="en-US" sz="2800" u="sng" dirty="0">
                <a:solidFill>
                  <a:srgbClr val="7030A0"/>
                </a:solidFill>
              </a:rPr>
              <a:t>君主专制中央集权</a:t>
            </a:r>
            <a:r>
              <a:rPr lang="zh-CN" altLang="en-US" sz="2800" dirty="0"/>
              <a:t>制度。</a:t>
            </a:r>
            <a:r>
              <a:rPr lang="en-US" altLang="zh-CN" sz="2800" dirty="0" err="1">
                <a:solidFill>
                  <a:srgbClr val="C00000"/>
                </a:solidFill>
              </a:rPr>
              <a:t>abcd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2295D97B-922A-4076-87A7-14DEC4450B64}"/>
              </a:ext>
            </a:extLst>
          </p:cNvPr>
          <p:cNvSpPr txBox="1"/>
          <p:nvPr/>
        </p:nvSpPr>
        <p:spPr>
          <a:xfrm>
            <a:off x="5535038" y="2675104"/>
            <a:ext cx="65305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仿宋" panose="02010609060101010101" pitchFamily="49" charset="-122"/>
                <a:ea typeface="仿宋" panose="02010609060101010101" pitchFamily="49" charset="-122"/>
              </a:rPr>
              <a:t>a.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在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中央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，由</a:t>
            </a:r>
            <a:r>
              <a:rPr lang="zh-CN" altLang="en-US" sz="2800" u="sng" dirty="0">
                <a:latin typeface="仿宋" panose="02010609060101010101" pitchFamily="49" charset="-122"/>
                <a:ea typeface="仿宋" panose="02010609060101010101" pitchFamily="49" charset="-122"/>
              </a:rPr>
              <a:t>中书省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掌管全国行政事务，下设六部。</a:t>
            </a:r>
            <a:r>
              <a:rPr lang="en-US" altLang="zh-CN" sz="2800" dirty="0">
                <a:latin typeface="仿宋" panose="02010609060101010101" pitchFamily="49" charset="-122"/>
                <a:ea typeface="仿宋" panose="02010609060101010101" pitchFamily="49" charset="-122"/>
              </a:rPr>
              <a:t>b.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设</a:t>
            </a:r>
            <a:r>
              <a:rPr lang="zh-CN" altLang="en-US" sz="2800" u="sng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枢密院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负责全国军事事务； </a:t>
            </a:r>
            <a:r>
              <a:rPr lang="en-US" altLang="zh-CN" sz="2800" dirty="0">
                <a:latin typeface="仿宋" panose="02010609060101010101" pitchFamily="49" charset="-122"/>
                <a:ea typeface="仿宋" panose="02010609060101010101" pitchFamily="49" charset="-122"/>
              </a:rPr>
              <a:t>c.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设</a:t>
            </a:r>
            <a:r>
              <a:rPr lang="zh-CN" altLang="en-US" sz="2800" u="sng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御史台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负责监察事务。</a:t>
            </a: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id="{71794A9E-8536-4FCB-B4DF-F6C9640A506A}"/>
              </a:ext>
            </a:extLst>
          </p:cNvPr>
          <p:cNvSpPr txBox="1"/>
          <p:nvPr/>
        </p:nvSpPr>
        <p:spPr>
          <a:xfrm>
            <a:off x="5661497" y="4241258"/>
            <a:ext cx="6288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仿宋" panose="02010609060101010101" pitchFamily="49" charset="-122"/>
                <a:ea typeface="仿宋" panose="02010609060101010101" pitchFamily="49" charset="-122"/>
              </a:rPr>
              <a:t>d.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在地方，建立</a:t>
            </a:r>
            <a:r>
              <a:rPr lang="zh-CN" altLang="en-US" sz="2800" u="sng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行省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制度，影响深远。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id="{D9820716-113D-4418-8A2C-A24DEDCF783E}"/>
              </a:ext>
            </a:extLst>
          </p:cNvPr>
          <p:cNvSpPr txBox="1"/>
          <p:nvPr/>
        </p:nvSpPr>
        <p:spPr>
          <a:xfrm>
            <a:off x="5661497" y="5048656"/>
            <a:ext cx="6530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*“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腹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里”：山东、山西、河北。直属</a:t>
            </a:r>
            <a:r>
              <a:rPr lang="zh-CN" altLang="en-US" sz="2400" u="sng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中书省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DFC6D2B1-BCB9-4176-8D72-D78E3C8E1BFC}"/>
              </a:ext>
            </a:extLst>
          </p:cNvPr>
          <p:cNvSpPr txBox="1"/>
          <p:nvPr/>
        </p:nvSpPr>
        <p:spPr>
          <a:xfrm>
            <a:off x="5671225" y="5518823"/>
            <a:ext cx="61013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*设置</a:t>
            </a:r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10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个行省，行省之下设路府州县</a:t>
            </a:r>
          </a:p>
        </p:txBody>
      </p:sp>
    </p:spTree>
    <p:extLst>
      <p:ext uri="{BB962C8B-B14F-4D97-AF65-F5344CB8AC3E}">
        <p14:creationId xmlns:p14="http://schemas.microsoft.com/office/powerpoint/2010/main" val="3885678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  <p:bldP spid="58" grpId="0"/>
      <p:bldP spid="5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:a16="http://schemas.microsoft.com/office/drawing/2014/main" id="{ADE725B1-20AF-4C5A-BC9F-C99B12231E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 Box 5">
            <a:extLst>
              <a:ext uri="{FF2B5EF4-FFF2-40B4-BE49-F238E27FC236}">
                <a16:creationId xmlns:a16="http://schemas.microsoft.com/office/drawing/2014/main" id="{D29F6D26-6383-4E2A-9C89-86A9DA3F4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225" y="3186113"/>
            <a:ext cx="1143000" cy="6794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3600" dirty="0">
                <a:solidFill>
                  <a:srgbClr val="FF0000"/>
                </a:solidFill>
              </a:rPr>
              <a:t>皇帝</a:t>
            </a:r>
          </a:p>
        </p:txBody>
      </p:sp>
      <p:grpSp>
        <p:nvGrpSpPr>
          <p:cNvPr id="3" name="Group 9">
            <a:extLst>
              <a:ext uri="{FF2B5EF4-FFF2-40B4-BE49-F238E27FC236}">
                <a16:creationId xmlns:a16="http://schemas.microsoft.com/office/drawing/2014/main" id="{C4B4F382-CBB6-483E-BAD6-E96BFAB73BBF}"/>
              </a:ext>
            </a:extLst>
          </p:cNvPr>
          <p:cNvGrpSpPr>
            <a:grpSpLocks/>
          </p:cNvGrpSpPr>
          <p:nvPr/>
        </p:nvGrpSpPr>
        <p:grpSpPr bwMode="auto">
          <a:xfrm>
            <a:off x="2668625" y="2286000"/>
            <a:ext cx="609600" cy="900113"/>
            <a:chOff x="528" y="2448"/>
            <a:chExt cx="384" cy="384"/>
          </a:xfrm>
        </p:grpSpPr>
        <p:sp>
          <p:nvSpPr>
            <p:cNvPr id="4" name="Line 6">
              <a:extLst>
                <a:ext uri="{FF2B5EF4-FFF2-40B4-BE49-F238E27FC236}">
                  <a16:creationId xmlns:a16="http://schemas.microsoft.com/office/drawing/2014/main" id="{71FE424D-9B5A-4D23-92FA-1E2B8EEC6A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" y="2448"/>
              <a:ext cx="0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Line 7">
              <a:extLst>
                <a:ext uri="{FF2B5EF4-FFF2-40B4-BE49-F238E27FC236}">
                  <a16:creationId xmlns:a16="http://schemas.microsoft.com/office/drawing/2014/main" id="{31CD149B-DC5D-4143-B24F-D57A430EA5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" y="2448"/>
              <a:ext cx="3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" name="Text Box 8">
            <a:extLst>
              <a:ext uri="{FF2B5EF4-FFF2-40B4-BE49-F238E27FC236}">
                <a16:creationId xmlns:a16="http://schemas.microsoft.com/office/drawing/2014/main" id="{F90C9D97-331E-43C4-8080-E0BACA4F2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4425" y="2057400"/>
            <a:ext cx="1143000" cy="6175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solidFill>
                  <a:srgbClr val="FF0000"/>
                </a:solidFill>
              </a:rPr>
              <a:t>中央</a:t>
            </a:r>
          </a:p>
        </p:txBody>
      </p:sp>
      <p:grpSp>
        <p:nvGrpSpPr>
          <p:cNvPr id="7" name="Group 22">
            <a:extLst>
              <a:ext uri="{FF2B5EF4-FFF2-40B4-BE49-F238E27FC236}">
                <a16:creationId xmlns:a16="http://schemas.microsoft.com/office/drawing/2014/main" id="{D7A07C5C-4080-4DB1-9616-2EB452B1A6BE}"/>
              </a:ext>
            </a:extLst>
          </p:cNvPr>
          <p:cNvGrpSpPr>
            <a:grpSpLocks/>
          </p:cNvGrpSpPr>
          <p:nvPr/>
        </p:nvGrpSpPr>
        <p:grpSpPr bwMode="auto">
          <a:xfrm>
            <a:off x="4551400" y="1405276"/>
            <a:ext cx="990600" cy="2690473"/>
            <a:chOff x="1680" y="1392"/>
            <a:chExt cx="624" cy="1392"/>
          </a:xfrm>
        </p:grpSpPr>
        <p:sp>
          <p:nvSpPr>
            <p:cNvPr id="8" name="Line 10">
              <a:extLst>
                <a:ext uri="{FF2B5EF4-FFF2-40B4-BE49-F238E27FC236}">
                  <a16:creationId xmlns:a16="http://schemas.microsoft.com/office/drawing/2014/main" id="{41001ABA-AB78-4D2F-A13F-984096EAB5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6" y="1392"/>
              <a:ext cx="0" cy="13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11">
              <a:extLst>
                <a:ext uri="{FF2B5EF4-FFF2-40B4-BE49-F238E27FC236}">
                  <a16:creationId xmlns:a16="http://schemas.microsoft.com/office/drawing/2014/main" id="{4A22AAEC-8EC0-4048-BBF7-5C768D8100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80" y="2064"/>
              <a:ext cx="33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12">
              <a:extLst>
                <a:ext uri="{FF2B5EF4-FFF2-40B4-BE49-F238E27FC236}">
                  <a16:creationId xmlns:a16="http://schemas.microsoft.com/office/drawing/2014/main" id="{74366438-60C3-40FA-A612-8424CF9413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6" y="1392"/>
              <a:ext cx="28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Line 15">
              <a:extLst>
                <a:ext uri="{FF2B5EF4-FFF2-40B4-BE49-F238E27FC236}">
                  <a16:creationId xmlns:a16="http://schemas.microsoft.com/office/drawing/2014/main" id="{7AE04EF6-BF50-46A4-8C1C-0561A29209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6" y="2287"/>
              <a:ext cx="28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Line 16">
              <a:extLst>
                <a:ext uri="{FF2B5EF4-FFF2-40B4-BE49-F238E27FC236}">
                  <a16:creationId xmlns:a16="http://schemas.microsoft.com/office/drawing/2014/main" id="{212DEB7A-5116-4585-8888-3AA30F9F6E7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6" y="2784"/>
              <a:ext cx="28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" name="Text Box 17">
            <a:extLst>
              <a:ext uri="{FF2B5EF4-FFF2-40B4-BE49-F238E27FC236}">
                <a16:creationId xmlns:a16="http://schemas.microsoft.com/office/drawing/2014/main" id="{B0389D8D-D57B-4382-8A7E-D6793C42C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2988" y="1122097"/>
            <a:ext cx="1284287" cy="5191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dirty="0">
                <a:solidFill>
                  <a:schemeClr val="accent2"/>
                </a:solidFill>
              </a:rPr>
              <a:t>中书省</a:t>
            </a:r>
          </a:p>
        </p:txBody>
      </p:sp>
      <p:sp>
        <p:nvSpPr>
          <p:cNvPr id="14" name="Text Box 18">
            <a:extLst>
              <a:ext uri="{FF2B5EF4-FFF2-40B4-BE49-F238E27FC236}">
                <a16:creationId xmlns:a16="http://schemas.microsoft.com/office/drawing/2014/main" id="{1130BACB-9DE7-4526-A794-0688ECE9B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2813" y="2939748"/>
            <a:ext cx="1268412" cy="5175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dirty="0">
                <a:solidFill>
                  <a:schemeClr val="accent2"/>
                </a:solidFill>
              </a:rPr>
              <a:t>枢密院</a:t>
            </a:r>
          </a:p>
        </p:txBody>
      </p:sp>
      <p:sp>
        <p:nvSpPr>
          <p:cNvPr id="15" name="Text Box 20">
            <a:extLst>
              <a:ext uri="{FF2B5EF4-FFF2-40B4-BE49-F238E27FC236}">
                <a16:creationId xmlns:a16="http://schemas.microsoft.com/office/drawing/2014/main" id="{1B2F87CA-51C8-4293-A32E-B7B086251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07100" y="3770313"/>
            <a:ext cx="1282700" cy="5191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dirty="0">
                <a:solidFill>
                  <a:schemeClr val="accent2"/>
                </a:solidFill>
              </a:rPr>
              <a:t>御史台</a:t>
            </a:r>
          </a:p>
        </p:txBody>
      </p:sp>
      <p:grpSp>
        <p:nvGrpSpPr>
          <p:cNvPr id="16" name="Group 25">
            <a:extLst>
              <a:ext uri="{FF2B5EF4-FFF2-40B4-BE49-F238E27FC236}">
                <a16:creationId xmlns:a16="http://schemas.microsoft.com/office/drawing/2014/main" id="{1696B16D-C90B-4525-AF2E-923DE6B11908}"/>
              </a:ext>
            </a:extLst>
          </p:cNvPr>
          <p:cNvGrpSpPr>
            <a:grpSpLocks/>
          </p:cNvGrpSpPr>
          <p:nvPr/>
        </p:nvGrpSpPr>
        <p:grpSpPr bwMode="auto">
          <a:xfrm>
            <a:off x="2668625" y="3927474"/>
            <a:ext cx="820738" cy="1617291"/>
            <a:chOff x="528" y="2832"/>
            <a:chExt cx="432" cy="384"/>
          </a:xfrm>
        </p:grpSpPr>
        <p:sp>
          <p:nvSpPr>
            <p:cNvPr id="17" name="Line 23">
              <a:extLst>
                <a:ext uri="{FF2B5EF4-FFF2-40B4-BE49-F238E27FC236}">
                  <a16:creationId xmlns:a16="http://schemas.microsoft.com/office/drawing/2014/main" id="{76642397-0D14-485B-80C9-581922CFBDA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" y="2832"/>
              <a:ext cx="0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Line 24">
              <a:extLst>
                <a:ext uri="{FF2B5EF4-FFF2-40B4-BE49-F238E27FC236}">
                  <a16:creationId xmlns:a16="http://schemas.microsoft.com/office/drawing/2014/main" id="{F6E1235F-EC5F-45EA-983C-A6FC0C4D29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" y="3216"/>
              <a:ext cx="43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" name="Text Box 26">
            <a:extLst>
              <a:ext uri="{FF2B5EF4-FFF2-40B4-BE49-F238E27FC236}">
                <a16:creationId xmlns:a16="http://schemas.microsoft.com/office/drawing/2014/main" id="{6C796FDD-774A-40E6-839F-A22CDEE96F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2400" y="5286375"/>
            <a:ext cx="1143000" cy="6175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solidFill>
                  <a:srgbClr val="FF0000"/>
                </a:solidFill>
              </a:rPr>
              <a:t>地方</a:t>
            </a:r>
          </a:p>
        </p:txBody>
      </p:sp>
      <p:sp>
        <p:nvSpPr>
          <p:cNvPr id="20" name="Text Box 28">
            <a:extLst>
              <a:ext uri="{FF2B5EF4-FFF2-40B4-BE49-F238E27FC236}">
                <a16:creationId xmlns:a16="http://schemas.microsoft.com/office/drawing/2014/main" id="{F87F0432-A76E-449C-9745-56E9266592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702" y="5895127"/>
            <a:ext cx="1747837" cy="5175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dirty="0">
                <a:solidFill>
                  <a:schemeClr val="accent2"/>
                </a:solidFill>
              </a:rPr>
              <a:t>行中书省</a:t>
            </a: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6D9596C7-9DEA-420F-9BCC-4B930D190CA8}"/>
              </a:ext>
            </a:extLst>
          </p:cNvPr>
          <p:cNvGrpSpPr>
            <a:grpSpLocks/>
          </p:cNvGrpSpPr>
          <p:nvPr/>
        </p:nvGrpSpPr>
        <p:grpSpPr bwMode="auto">
          <a:xfrm>
            <a:off x="5648363" y="1405277"/>
            <a:ext cx="4043362" cy="1401762"/>
            <a:chOff x="1728" y="2544"/>
            <a:chExt cx="2208" cy="1152"/>
          </a:xfrm>
        </p:grpSpPr>
        <p:sp>
          <p:nvSpPr>
            <p:cNvPr id="22" name="矩形 11">
              <a:extLst>
                <a:ext uri="{FF2B5EF4-FFF2-40B4-BE49-F238E27FC236}">
                  <a16:creationId xmlns:a16="http://schemas.microsoft.com/office/drawing/2014/main" id="{86351391-FBFF-46F0-BA33-D7AE7049FD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072"/>
              <a:ext cx="288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Tx/>
                <a:buNone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吏</a:t>
              </a:r>
            </a:p>
            <a:p>
              <a:pPr algn="ctr" eaLnBrk="1" hangingPunct="1">
                <a:buFontTx/>
                <a:buNone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</a:p>
          </p:txBody>
        </p:sp>
        <p:sp>
          <p:nvSpPr>
            <p:cNvPr id="23" name="矩形 12">
              <a:extLst>
                <a:ext uri="{FF2B5EF4-FFF2-40B4-BE49-F238E27FC236}">
                  <a16:creationId xmlns:a16="http://schemas.microsoft.com/office/drawing/2014/main" id="{828A219E-5281-4A0B-ADDE-438CDCF2E9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3072"/>
              <a:ext cx="336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Tx/>
                <a:buNone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户</a:t>
              </a:r>
            </a:p>
            <a:p>
              <a:pPr algn="ctr" eaLnBrk="1" hangingPunct="1">
                <a:buFontTx/>
                <a:buNone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</a:p>
          </p:txBody>
        </p:sp>
        <p:sp>
          <p:nvSpPr>
            <p:cNvPr id="24" name="矩形 13">
              <a:extLst>
                <a:ext uri="{FF2B5EF4-FFF2-40B4-BE49-F238E27FC236}">
                  <a16:creationId xmlns:a16="http://schemas.microsoft.com/office/drawing/2014/main" id="{39EF71E6-5A51-4DD9-9E0B-5E9C7498FE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8" y="3072"/>
              <a:ext cx="336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Tx/>
                <a:buNone/>
              </a:pPr>
              <a:r>
                <a:rPr lang="zh-CN" altLang="en-US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礼</a:t>
              </a:r>
            </a:p>
            <a:p>
              <a:pPr algn="ctr" eaLnBrk="1" hangingPunct="1">
                <a:buFontTx/>
                <a:buNone/>
              </a:pPr>
              <a:r>
                <a:rPr lang="zh-CN" altLang="en-US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</a:p>
          </p:txBody>
        </p:sp>
        <p:sp>
          <p:nvSpPr>
            <p:cNvPr id="25" name="矩形 14">
              <a:extLst>
                <a:ext uri="{FF2B5EF4-FFF2-40B4-BE49-F238E27FC236}">
                  <a16:creationId xmlns:a16="http://schemas.microsoft.com/office/drawing/2014/main" id="{A30F8F29-E8B9-4F8A-AD37-F864FD162B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3072"/>
              <a:ext cx="336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Tx/>
                <a:buNone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兵</a:t>
              </a:r>
            </a:p>
            <a:p>
              <a:pPr algn="ctr" eaLnBrk="1" hangingPunct="1">
                <a:buFontTx/>
                <a:buNone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</a:p>
          </p:txBody>
        </p:sp>
        <p:sp>
          <p:nvSpPr>
            <p:cNvPr id="26" name="矩形 15">
              <a:extLst>
                <a:ext uri="{FF2B5EF4-FFF2-40B4-BE49-F238E27FC236}">
                  <a16:creationId xmlns:a16="http://schemas.microsoft.com/office/drawing/2014/main" id="{656CDB2E-9ED0-4C6A-B459-642C0A1F56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6" y="3072"/>
              <a:ext cx="336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Tx/>
                <a:buNone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刑</a:t>
              </a:r>
            </a:p>
            <a:p>
              <a:pPr algn="ctr" eaLnBrk="1" hangingPunct="1">
                <a:buFontTx/>
                <a:buNone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</a:p>
          </p:txBody>
        </p:sp>
        <p:sp>
          <p:nvSpPr>
            <p:cNvPr id="27" name="矩形 16">
              <a:extLst>
                <a:ext uri="{FF2B5EF4-FFF2-40B4-BE49-F238E27FC236}">
                  <a16:creationId xmlns:a16="http://schemas.microsoft.com/office/drawing/2014/main" id="{9614F7CF-32CB-4C3B-A8F8-28088BF3D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0" y="3072"/>
              <a:ext cx="336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Tx/>
                <a:buNone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工</a:t>
              </a:r>
            </a:p>
            <a:p>
              <a:pPr algn="ctr" eaLnBrk="1" hangingPunct="1">
                <a:buFontTx/>
                <a:buNone/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</a:p>
          </p:txBody>
        </p:sp>
        <p:sp>
          <p:nvSpPr>
            <p:cNvPr id="28" name="直接连接符 17">
              <a:extLst>
                <a:ext uri="{FF2B5EF4-FFF2-40B4-BE49-F238E27FC236}">
                  <a16:creationId xmlns:a16="http://schemas.microsoft.com/office/drawing/2014/main" id="{D75E78E2-B257-40C5-AFA1-6033A4BFB0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直接连接符 18">
              <a:extLst>
                <a:ext uri="{FF2B5EF4-FFF2-40B4-BE49-F238E27FC236}">
                  <a16:creationId xmlns:a16="http://schemas.microsoft.com/office/drawing/2014/main" id="{68D05277-39FB-46A6-BE3E-9183B2AF17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60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直接连接符 19">
              <a:extLst>
                <a:ext uri="{FF2B5EF4-FFF2-40B4-BE49-F238E27FC236}">
                  <a16:creationId xmlns:a16="http://schemas.microsoft.com/office/drawing/2014/main" id="{CA450554-3CCE-48B1-AA06-7446B8A3D1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24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直接连接符 20">
              <a:extLst>
                <a:ext uri="{FF2B5EF4-FFF2-40B4-BE49-F238E27FC236}">
                  <a16:creationId xmlns:a16="http://schemas.microsoft.com/office/drawing/2014/main" id="{D5C48545-57A1-4765-876B-9A097CE956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40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直接连接符 21">
              <a:extLst>
                <a:ext uri="{FF2B5EF4-FFF2-40B4-BE49-F238E27FC236}">
                  <a16:creationId xmlns:a16="http://schemas.microsoft.com/office/drawing/2014/main" id="{2C3C2547-5B75-4F2B-9F26-5A65B93B6A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08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直接连接符 22">
              <a:extLst>
                <a:ext uri="{FF2B5EF4-FFF2-40B4-BE49-F238E27FC236}">
                  <a16:creationId xmlns:a16="http://schemas.microsoft.com/office/drawing/2014/main" id="{B550DC89-B94D-4C2A-9836-F86B2642CD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4" y="2880"/>
              <a:ext cx="1937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直接连接符 23">
              <a:extLst>
                <a:ext uri="{FF2B5EF4-FFF2-40B4-BE49-F238E27FC236}">
                  <a16:creationId xmlns:a16="http://schemas.microsoft.com/office/drawing/2014/main" id="{1E4E7B15-7194-488B-A0E3-43394689717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84" y="2544"/>
              <a:ext cx="0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直接连接符 24">
              <a:extLst>
                <a:ext uri="{FF2B5EF4-FFF2-40B4-BE49-F238E27FC236}">
                  <a16:creationId xmlns:a16="http://schemas.microsoft.com/office/drawing/2014/main" id="{BB9C0B37-A48C-4604-92AB-08453332D5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4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6" name="Group 9">
            <a:extLst>
              <a:ext uri="{FF2B5EF4-FFF2-40B4-BE49-F238E27FC236}">
                <a16:creationId xmlns:a16="http://schemas.microsoft.com/office/drawing/2014/main" id="{BBF669E8-8EF8-44F9-973D-B6D1D91B167A}"/>
              </a:ext>
            </a:extLst>
          </p:cNvPr>
          <p:cNvGrpSpPr>
            <a:grpSpLocks/>
          </p:cNvGrpSpPr>
          <p:nvPr/>
        </p:nvGrpSpPr>
        <p:grpSpPr bwMode="auto">
          <a:xfrm>
            <a:off x="4365597" y="4866093"/>
            <a:ext cx="620712" cy="439737"/>
            <a:chOff x="528" y="2448"/>
            <a:chExt cx="384" cy="384"/>
          </a:xfrm>
        </p:grpSpPr>
        <p:sp>
          <p:nvSpPr>
            <p:cNvPr id="37" name="Line 6">
              <a:extLst>
                <a:ext uri="{FF2B5EF4-FFF2-40B4-BE49-F238E27FC236}">
                  <a16:creationId xmlns:a16="http://schemas.microsoft.com/office/drawing/2014/main" id="{D5B26A6D-FF73-4BF8-9BB0-1F3F6942CAB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" y="2448"/>
              <a:ext cx="0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Line 7">
              <a:extLst>
                <a:ext uri="{FF2B5EF4-FFF2-40B4-BE49-F238E27FC236}">
                  <a16:creationId xmlns:a16="http://schemas.microsoft.com/office/drawing/2014/main" id="{2ED89B83-38FF-4A91-9027-31F6A59454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" y="2448"/>
              <a:ext cx="3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" name="Group 25">
            <a:extLst>
              <a:ext uri="{FF2B5EF4-FFF2-40B4-BE49-F238E27FC236}">
                <a16:creationId xmlns:a16="http://schemas.microsoft.com/office/drawing/2014/main" id="{900FF036-AD3B-47A1-89B9-26A7D4EAC0DC}"/>
              </a:ext>
            </a:extLst>
          </p:cNvPr>
          <p:cNvGrpSpPr>
            <a:grpSpLocks/>
          </p:cNvGrpSpPr>
          <p:nvPr/>
        </p:nvGrpSpPr>
        <p:grpSpPr bwMode="auto">
          <a:xfrm>
            <a:off x="4346139" y="5861014"/>
            <a:ext cx="762000" cy="404812"/>
            <a:chOff x="528" y="2832"/>
            <a:chExt cx="432" cy="384"/>
          </a:xfrm>
        </p:grpSpPr>
        <p:sp>
          <p:nvSpPr>
            <p:cNvPr id="40" name="Line 23">
              <a:extLst>
                <a:ext uri="{FF2B5EF4-FFF2-40B4-BE49-F238E27FC236}">
                  <a16:creationId xmlns:a16="http://schemas.microsoft.com/office/drawing/2014/main" id="{AA1A178B-F573-48BE-883D-6A50D985100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" y="2832"/>
              <a:ext cx="0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Line 24">
              <a:extLst>
                <a:ext uri="{FF2B5EF4-FFF2-40B4-BE49-F238E27FC236}">
                  <a16:creationId xmlns:a16="http://schemas.microsoft.com/office/drawing/2014/main" id="{87953243-0417-4594-88CE-06CFB306B7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" y="3216"/>
              <a:ext cx="43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2" name="Text Box 28">
            <a:extLst>
              <a:ext uri="{FF2B5EF4-FFF2-40B4-BE49-F238E27FC236}">
                <a16:creationId xmlns:a16="http://schemas.microsoft.com/office/drawing/2014/main" id="{66FBED85-C367-48B5-81E9-D46ACB458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6959" y="4729062"/>
            <a:ext cx="1017588" cy="5191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dirty="0">
                <a:solidFill>
                  <a:schemeClr val="accent2"/>
                </a:solidFill>
              </a:rPr>
              <a:t>腹里</a:t>
            </a:r>
          </a:p>
        </p:txBody>
      </p:sp>
      <p:sp>
        <p:nvSpPr>
          <p:cNvPr id="43" name="Text Box 17">
            <a:extLst>
              <a:ext uri="{FF2B5EF4-FFF2-40B4-BE49-F238E27FC236}">
                <a16:creationId xmlns:a16="http://schemas.microsoft.com/office/drawing/2014/main" id="{59640C22-7C48-4912-8968-A4C99B60BC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1675" y="1122097"/>
            <a:ext cx="1670050" cy="5191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>
                <a:solidFill>
                  <a:schemeClr val="accent2"/>
                </a:solidFill>
              </a:rPr>
              <a:t>行政事务</a:t>
            </a:r>
          </a:p>
        </p:txBody>
      </p:sp>
      <p:sp>
        <p:nvSpPr>
          <p:cNvPr id="44" name="Text Box 18">
            <a:extLst>
              <a:ext uri="{FF2B5EF4-FFF2-40B4-BE49-F238E27FC236}">
                <a16:creationId xmlns:a16="http://schemas.microsoft.com/office/drawing/2014/main" id="{0F7D86F4-7EDE-4BD2-8E27-F5E68DD10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1175" y="3000073"/>
            <a:ext cx="1612900" cy="5175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dirty="0">
                <a:solidFill>
                  <a:schemeClr val="accent2"/>
                </a:solidFill>
              </a:rPr>
              <a:t>军事事务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45" name="Text Box 20">
            <a:extLst>
              <a:ext uri="{FF2B5EF4-FFF2-40B4-BE49-F238E27FC236}">
                <a16:creationId xmlns:a16="http://schemas.microsoft.com/office/drawing/2014/main" id="{A91D1203-FBF4-4297-AB39-A363AFF74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2125" y="3806825"/>
            <a:ext cx="1631950" cy="5175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dirty="0">
                <a:solidFill>
                  <a:schemeClr val="accent2"/>
                </a:solidFill>
              </a:rPr>
              <a:t>监察事务</a:t>
            </a:r>
          </a:p>
        </p:txBody>
      </p:sp>
      <p:sp>
        <p:nvSpPr>
          <p:cNvPr id="46" name="Line 15">
            <a:extLst>
              <a:ext uri="{FF2B5EF4-FFF2-40B4-BE49-F238E27FC236}">
                <a16:creationId xmlns:a16="http://schemas.microsoft.com/office/drawing/2014/main" id="{7EA21447-EC0B-4C8C-B350-E6CBFF286C5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05700" y="1376097"/>
            <a:ext cx="752475" cy="111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" name="Line 15">
            <a:extLst>
              <a:ext uri="{FF2B5EF4-FFF2-40B4-BE49-F238E27FC236}">
                <a16:creationId xmlns:a16="http://schemas.microsoft.com/office/drawing/2014/main" id="{F6B3192C-DDF1-428B-A3A2-0308FADF9FDD}"/>
              </a:ext>
            </a:extLst>
          </p:cNvPr>
          <p:cNvSpPr>
            <a:spLocks noChangeShapeType="1"/>
          </p:cNvSpPr>
          <p:nvPr/>
        </p:nvSpPr>
        <p:spPr bwMode="auto">
          <a:xfrm rot="360000" flipV="1">
            <a:off x="7054888" y="3214385"/>
            <a:ext cx="700087" cy="873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" name="Line 15">
            <a:extLst>
              <a:ext uri="{FF2B5EF4-FFF2-40B4-BE49-F238E27FC236}">
                <a16:creationId xmlns:a16="http://schemas.microsoft.com/office/drawing/2014/main" id="{3A3AD66B-523F-4787-A3C9-ED50FFFE47F9}"/>
              </a:ext>
            </a:extLst>
          </p:cNvPr>
          <p:cNvSpPr>
            <a:spLocks noChangeShapeType="1"/>
          </p:cNvSpPr>
          <p:nvPr/>
        </p:nvSpPr>
        <p:spPr bwMode="auto">
          <a:xfrm>
            <a:off x="7053300" y="4095750"/>
            <a:ext cx="7445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" name="Line 15">
            <a:extLst>
              <a:ext uri="{FF2B5EF4-FFF2-40B4-BE49-F238E27FC236}">
                <a16:creationId xmlns:a16="http://schemas.microsoft.com/office/drawing/2014/main" id="{DED2C342-EC58-49A9-8230-0381CBC5FE98}"/>
              </a:ext>
            </a:extLst>
          </p:cNvPr>
          <p:cNvSpPr>
            <a:spLocks noChangeShapeType="1"/>
          </p:cNvSpPr>
          <p:nvPr/>
        </p:nvSpPr>
        <p:spPr bwMode="auto">
          <a:xfrm>
            <a:off x="6207097" y="4987825"/>
            <a:ext cx="744537" cy="15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" name="Text Box 20">
            <a:extLst>
              <a:ext uri="{FF2B5EF4-FFF2-40B4-BE49-F238E27FC236}">
                <a16:creationId xmlns:a16="http://schemas.microsoft.com/office/drawing/2014/main" id="{23CDA522-8CA1-4A06-B5FD-51A33C247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7998" y="4773512"/>
            <a:ext cx="2386078" cy="5191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dirty="0">
                <a:solidFill>
                  <a:schemeClr val="accent2"/>
                </a:solidFill>
              </a:rPr>
              <a:t>山东山西河北</a:t>
            </a:r>
          </a:p>
        </p:txBody>
      </p:sp>
      <p:sp>
        <p:nvSpPr>
          <p:cNvPr id="51" name="Line 15">
            <a:extLst>
              <a:ext uri="{FF2B5EF4-FFF2-40B4-BE49-F238E27FC236}">
                <a16:creationId xmlns:a16="http://schemas.microsoft.com/office/drawing/2014/main" id="{9305C65C-8999-4DEA-AC29-F12C903863DC}"/>
              </a:ext>
            </a:extLst>
          </p:cNvPr>
          <p:cNvSpPr>
            <a:spLocks noChangeShapeType="1"/>
          </p:cNvSpPr>
          <p:nvPr/>
        </p:nvSpPr>
        <p:spPr bwMode="auto">
          <a:xfrm>
            <a:off x="6912080" y="6153888"/>
            <a:ext cx="744537" cy="1027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" name="Text Box 20">
            <a:extLst>
              <a:ext uri="{FF2B5EF4-FFF2-40B4-BE49-F238E27FC236}">
                <a16:creationId xmlns:a16="http://schemas.microsoft.com/office/drawing/2014/main" id="{D62577A7-CA8E-4FF5-AFE0-A79F7605D5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8159" y="5846487"/>
            <a:ext cx="1701800" cy="5175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 dirty="0">
                <a:solidFill>
                  <a:schemeClr val="accent2"/>
                </a:solidFill>
              </a:rPr>
              <a:t>10</a:t>
            </a:r>
            <a:r>
              <a:rPr lang="zh-CN" altLang="en-US" sz="2800" dirty="0">
                <a:solidFill>
                  <a:schemeClr val="accent2"/>
                </a:solidFill>
              </a:rPr>
              <a:t>个行省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3ECAF68D-51AA-4EBE-A2A7-EA95E3F449DC}"/>
              </a:ext>
            </a:extLst>
          </p:cNvPr>
          <p:cNvSpPr txBox="1"/>
          <p:nvPr/>
        </p:nvSpPr>
        <p:spPr>
          <a:xfrm>
            <a:off x="966864" y="1517516"/>
            <a:ext cx="677108" cy="43863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3200" dirty="0">
                <a:solidFill>
                  <a:srgbClr val="7030A0"/>
                </a:solidFill>
              </a:rPr>
              <a:t>元朝君主专制中央集权</a:t>
            </a:r>
          </a:p>
        </p:txBody>
      </p:sp>
      <p:sp>
        <p:nvSpPr>
          <p:cNvPr id="55" name="箭头: 右 54">
            <a:extLst>
              <a:ext uri="{FF2B5EF4-FFF2-40B4-BE49-F238E27FC236}">
                <a16:creationId xmlns:a16="http://schemas.microsoft.com/office/drawing/2014/main" id="{A4C505BE-DEED-4CDC-9B8E-2028387B8D2D}"/>
              </a:ext>
            </a:extLst>
          </p:cNvPr>
          <p:cNvSpPr/>
          <p:nvPr/>
        </p:nvSpPr>
        <p:spPr>
          <a:xfrm>
            <a:off x="1706899" y="3198510"/>
            <a:ext cx="392994" cy="628791"/>
          </a:xfrm>
          <a:prstGeom prst="right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右大括号 55">
            <a:extLst>
              <a:ext uri="{FF2B5EF4-FFF2-40B4-BE49-F238E27FC236}">
                <a16:creationId xmlns:a16="http://schemas.microsoft.com/office/drawing/2014/main" id="{7BA8B4FF-AA8B-4E81-B774-9042A50085D2}"/>
              </a:ext>
            </a:extLst>
          </p:cNvPr>
          <p:cNvSpPr/>
          <p:nvPr/>
        </p:nvSpPr>
        <p:spPr>
          <a:xfrm>
            <a:off x="9523374" y="4987824"/>
            <a:ext cx="262923" cy="11660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id="{BBC5DE4D-D8BB-4BAD-BF96-4A1663743EA5}"/>
              </a:ext>
            </a:extLst>
          </p:cNvPr>
          <p:cNvSpPr txBox="1"/>
          <p:nvPr/>
        </p:nvSpPr>
        <p:spPr>
          <a:xfrm>
            <a:off x="9998409" y="5009736"/>
            <a:ext cx="1005403" cy="10772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7030A0"/>
                </a:solidFill>
              </a:rPr>
              <a:t>行省</a:t>
            </a:r>
            <a:endParaRPr lang="en-US" altLang="zh-CN" sz="3200" dirty="0">
              <a:solidFill>
                <a:srgbClr val="7030A0"/>
              </a:solidFill>
            </a:endParaRPr>
          </a:p>
          <a:p>
            <a:r>
              <a:rPr lang="zh-CN" altLang="en-US" sz="3200" dirty="0">
                <a:solidFill>
                  <a:srgbClr val="7030A0"/>
                </a:solidFill>
              </a:rPr>
              <a:t>制度</a:t>
            </a:r>
          </a:p>
        </p:txBody>
      </p:sp>
    </p:spTree>
    <p:extLst>
      <p:ext uri="{BB962C8B-B14F-4D97-AF65-F5344CB8AC3E}">
        <p14:creationId xmlns:p14="http://schemas.microsoft.com/office/powerpoint/2010/main" val="620942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F0FEC71E-E43A-4823-9301-3FA335E8B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183" y="0"/>
            <a:ext cx="12192000" cy="6857999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832A900C-7DE4-413B-830C-20A6C02C126B}"/>
              </a:ext>
            </a:extLst>
          </p:cNvPr>
          <p:cNvSpPr txBox="1"/>
          <p:nvPr/>
        </p:nvSpPr>
        <p:spPr>
          <a:xfrm>
            <a:off x="7908588" y="1284051"/>
            <a:ext cx="4203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</a:rPr>
              <a:t>元朝对边疆地区的管辖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F9F6FA1-655A-4621-B79B-0A9046B7CC09}"/>
              </a:ext>
            </a:extLst>
          </p:cNvPr>
          <p:cNvSpPr txBox="1"/>
          <p:nvPr/>
        </p:nvSpPr>
        <p:spPr>
          <a:xfrm>
            <a:off x="8180964" y="1862579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因地制宜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设置管理机构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7A3459C-8109-4EE2-892D-344C1E1DE3DD}"/>
              </a:ext>
            </a:extLst>
          </p:cNvPr>
          <p:cNvSpPr txBox="1"/>
          <p:nvPr/>
        </p:nvSpPr>
        <p:spPr>
          <a:xfrm>
            <a:off x="7908588" y="2515725"/>
            <a:ext cx="126188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北方：</a:t>
            </a:r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东北：</a:t>
            </a:r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东南：</a:t>
            </a:r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西北：</a:t>
            </a:r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西南：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E57307D-FE1C-445E-9C8E-772B0D801291}"/>
              </a:ext>
            </a:extLst>
          </p:cNvPr>
          <p:cNvSpPr txBox="1"/>
          <p:nvPr/>
        </p:nvSpPr>
        <p:spPr>
          <a:xfrm>
            <a:off x="9360927" y="2577010"/>
            <a:ext cx="1952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7030A0"/>
                </a:solidFill>
              </a:rPr>
              <a:t>岭北行省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0FC53B3-EBCC-4545-9802-31E19D52189A}"/>
              </a:ext>
            </a:extLst>
          </p:cNvPr>
          <p:cNvSpPr txBox="1"/>
          <p:nvPr/>
        </p:nvSpPr>
        <p:spPr>
          <a:xfrm>
            <a:off x="9379165" y="302799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7030A0"/>
                </a:solidFill>
              </a:rPr>
              <a:t>辽阳行省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FC0B432-8F52-44CF-B416-854A62C58B65}"/>
              </a:ext>
            </a:extLst>
          </p:cNvPr>
          <p:cNvSpPr txBox="1"/>
          <p:nvPr/>
        </p:nvSpPr>
        <p:spPr>
          <a:xfrm>
            <a:off x="8985758" y="4696534"/>
            <a:ext cx="3262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宣政院</a:t>
            </a:r>
            <a:r>
              <a:rPr lang="zh-CN" altLang="en-US" sz="2400" dirty="0">
                <a:solidFill>
                  <a:srgbClr val="7030A0"/>
                </a:solidFill>
              </a:rPr>
              <a:t>辖地</a:t>
            </a:r>
            <a:r>
              <a:rPr lang="en-US" altLang="zh-CN" sz="2400" dirty="0">
                <a:solidFill>
                  <a:srgbClr val="7030A0"/>
                </a:solidFill>
              </a:rPr>
              <a:t>\</a:t>
            </a:r>
            <a:r>
              <a:rPr lang="zh-CN" altLang="en-US" sz="2400" dirty="0">
                <a:solidFill>
                  <a:srgbClr val="7030A0"/>
                </a:solidFill>
              </a:rPr>
              <a:t>云南行省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2170868-CF45-4F2C-90F7-D8B95DC2945A}"/>
              </a:ext>
            </a:extLst>
          </p:cNvPr>
          <p:cNvSpPr txBox="1"/>
          <p:nvPr/>
        </p:nvSpPr>
        <p:spPr>
          <a:xfrm>
            <a:off x="9349981" y="3877597"/>
            <a:ext cx="2064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7030A0"/>
                </a:solidFill>
              </a:rPr>
              <a:t>北庭都元帅府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2BB176A-3314-4025-A256-BE479CA2431F}"/>
              </a:ext>
            </a:extLst>
          </p:cNvPr>
          <p:cNvSpPr txBox="1"/>
          <p:nvPr/>
        </p:nvSpPr>
        <p:spPr>
          <a:xfrm>
            <a:off x="9319097" y="3447511"/>
            <a:ext cx="2064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7030A0"/>
                </a:solidFill>
              </a:rPr>
              <a:t>澎湖巡检司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F3561DE-528B-4F0F-8F20-640A52C6FE7A}"/>
              </a:ext>
            </a:extLst>
          </p:cNvPr>
          <p:cNvSpPr txBox="1"/>
          <p:nvPr/>
        </p:nvSpPr>
        <p:spPr>
          <a:xfrm>
            <a:off x="562708" y="5443321"/>
            <a:ext cx="11364685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1247</a:t>
            </a:r>
            <a:r>
              <a:rPr lang="zh-CN" altLang="en-US" sz="2400" dirty="0"/>
              <a:t>年吐蕃归附蒙古，元朝在西藏设驿站。元朝建立后，设立</a:t>
            </a:r>
            <a:r>
              <a:rPr lang="zh-CN" altLang="en-US" sz="2400" u="sng" dirty="0">
                <a:solidFill>
                  <a:srgbClr val="C00000"/>
                </a:solidFill>
              </a:rPr>
              <a:t>宣慰使司都元帅府</a:t>
            </a:r>
            <a:r>
              <a:rPr lang="zh-CN" altLang="en-US" sz="2400" dirty="0"/>
              <a:t>，由</a:t>
            </a:r>
            <a:r>
              <a:rPr lang="zh-CN" altLang="en-US" sz="2400" u="sng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宣政院</a:t>
            </a:r>
            <a:r>
              <a:rPr lang="zh-CN" altLang="en-US" sz="2400" dirty="0"/>
              <a:t>直接统辖。征收赋税，驻扎军队，实行有效管理。</a:t>
            </a:r>
            <a:r>
              <a:rPr lang="zh-CN" altLang="en-US" sz="2400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中央政府正式对西藏行使行政管辖</a:t>
            </a:r>
            <a:r>
              <a:rPr lang="zh-CN" altLang="en-US" sz="2400" dirty="0"/>
              <a:t>。西藏是中国不可分割的一部分。</a:t>
            </a:r>
            <a:r>
              <a:rPr lang="en-US" altLang="zh-CN" sz="2400" dirty="0">
                <a:solidFill>
                  <a:srgbClr val="C00000"/>
                </a:solidFill>
              </a:rPr>
              <a:t>p53</a:t>
            </a:r>
            <a:endParaRPr lang="zh-CN" altLang="en-US" sz="2400" dirty="0">
              <a:solidFill>
                <a:srgbClr val="C00000"/>
              </a:solidFill>
            </a:endParaRPr>
          </a:p>
        </p:txBody>
      </p:sp>
      <p:pic>
        <p:nvPicPr>
          <p:cNvPr id="14" name="图片 1" descr="QQ截图20170319083709">
            <a:extLst>
              <a:ext uri="{FF2B5EF4-FFF2-40B4-BE49-F238E27FC236}">
                <a16:creationId xmlns:a16="http://schemas.microsoft.com/office/drawing/2014/main" id="{E428BDAC-BF5F-431F-8618-0C5B5C266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62" y="1186774"/>
            <a:ext cx="6823811" cy="4042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椭圆 14">
            <a:extLst>
              <a:ext uri="{FF2B5EF4-FFF2-40B4-BE49-F238E27FC236}">
                <a16:creationId xmlns:a16="http://schemas.microsoft.com/office/drawing/2014/main" id="{38E8C4E4-ADD4-4624-B51F-2814C3C86D6E}"/>
              </a:ext>
            </a:extLst>
          </p:cNvPr>
          <p:cNvSpPr/>
          <p:nvPr/>
        </p:nvSpPr>
        <p:spPr>
          <a:xfrm>
            <a:off x="2565332" y="1300434"/>
            <a:ext cx="2852974" cy="681037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738738AB-C912-43B0-AAC9-11939C096746}"/>
              </a:ext>
            </a:extLst>
          </p:cNvPr>
          <p:cNvSpPr/>
          <p:nvPr/>
        </p:nvSpPr>
        <p:spPr>
          <a:xfrm>
            <a:off x="5573951" y="1186773"/>
            <a:ext cx="578322" cy="1478605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ECAF4392-68FF-446C-B7D1-9A6368DA2835}"/>
              </a:ext>
            </a:extLst>
          </p:cNvPr>
          <p:cNvSpPr/>
          <p:nvPr/>
        </p:nvSpPr>
        <p:spPr>
          <a:xfrm>
            <a:off x="2234590" y="3109785"/>
            <a:ext cx="2055308" cy="681037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05425CB9-FE99-4EA3-B819-3EBF59D80671}"/>
              </a:ext>
            </a:extLst>
          </p:cNvPr>
          <p:cNvSpPr/>
          <p:nvPr/>
        </p:nvSpPr>
        <p:spPr>
          <a:xfrm>
            <a:off x="5573951" y="3615622"/>
            <a:ext cx="522050" cy="681037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id="{D6DB7C8D-B232-49F9-B988-604EB21C7B06}"/>
              </a:ext>
            </a:extLst>
          </p:cNvPr>
          <p:cNvSpPr/>
          <p:nvPr/>
        </p:nvSpPr>
        <p:spPr>
          <a:xfrm rot="5400000">
            <a:off x="4995982" y="3718691"/>
            <a:ext cx="681036" cy="474901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25C0B94C-1268-47D6-B0DD-6047994B750B}"/>
              </a:ext>
            </a:extLst>
          </p:cNvPr>
          <p:cNvSpPr/>
          <p:nvPr/>
        </p:nvSpPr>
        <p:spPr>
          <a:xfrm rot="5400000">
            <a:off x="4705199" y="2530388"/>
            <a:ext cx="845662" cy="578322"/>
          </a:xfrm>
          <a:prstGeom prst="ellipse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  <p:sp>
        <p:nvSpPr>
          <p:cNvPr id="21" name="箭头: 下 20">
            <a:extLst>
              <a:ext uri="{FF2B5EF4-FFF2-40B4-BE49-F238E27FC236}">
                <a16:creationId xmlns:a16="http://schemas.microsoft.com/office/drawing/2014/main" id="{A930A653-828B-4A22-8078-072B02C2762D}"/>
              </a:ext>
            </a:extLst>
          </p:cNvPr>
          <p:cNvSpPr/>
          <p:nvPr/>
        </p:nvSpPr>
        <p:spPr>
          <a:xfrm>
            <a:off x="9327548" y="5087520"/>
            <a:ext cx="484632" cy="355802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975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1" grpId="0"/>
      <p:bldP spid="12" grpId="0"/>
      <p:bldP spid="13" grpId="0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4">
            <a:extLst>
              <a:ext uri="{FF2B5EF4-FFF2-40B4-BE49-F238E27FC236}">
                <a16:creationId xmlns:a16="http://schemas.microsoft.com/office/drawing/2014/main" id="{0A0E574C-C86B-4DC7-AFD2-A84C14C1FDA9}"/>
              </a:ext>
            </a:extLst>
          </p:cNvPr>
          <p:cNvSpPr txBox="1">
            <a:spLocks noChangeArrowheads="1"/>
          </p:cNvSpPr>
          <p:nvPr/>
        </p:nvSpPr>
        <p:spPr bwMode="auto">
          <a:xfrm rot="2829828">
            <a:off x="2261025" y="2445543"/>
            <a:ext cx="2209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dirty="0">
                <a:latin typeface="Times New Roman" panose="02020603050405020304" pitchFamily="18" charset="0"/>
                <a:ea typeface="隶书" panose="02010509060101010101" pitchFamily="49" charset="-122"/>
              </a:rPr>
              <a:t>察合台汗国</a:t>
            </a:r>
          </a:p>
        </p:txBody>
      </p:sp>
      <p:sp>
        <p:nvSpPr>
          <p:cNvPr id="3" name="Text Box 25">
            <a:extLst>
              <a:ext uri="{FF2B5EF4-FFF2-40B4-BE49-F238E27FC236}">
                <a16:creationId xmlns:a16="http://schemas.microsoft.com/office/drawing/2014/main" id="{529E311B-D66C-4752-9C45-5C05BC2A3905}"/>
              </a:ext>
            </a:extLst>
          </p:cNvPr>
          <p:cNvSpPr txBox="1">
            <a:spLocks noChangeArrowheads="1"/>
          </p:cNvSpPr>
          <p:nvPr/>
        </p:nvSpPr>
        <p:spPr bwMode="auto">
          <a:xfrm rot="19897826">
            <a:off x="1856363" y="262648"/>
            <a:ext cx="611188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dirty="0">
                <a:latin typeface="Times New Roman" panose="02020603050405020304" pitchFamily="18" charset="0"/>
                <a:ea typeface="隶书" panose="02010509060101010101" pitchFamily="49" charset="-122"/>
              </a:rPr>
              <a:t>钦察汗国</a:t>
            </a:r>
          </a:p>
        </p:txBody>
      </p:sp>
      <p:sp>
        <p:nvSpPr>
          <p:cNvPr id="4" name="Text Box 26">
            <a:extLst>
              <a:ext uri="{FF2B5EF4-FFF2-40B4-BE49-F238E27FC236}">
                <a16:creationId xmlns:a16="http://schemas.microsoft.com/office/drawing/2014/main" id="{B6A55DCE-BB75-4D1A-BC33-0F3800630066}"/>
              </a:ext>
            </a:extLst>
          </p:cNvPr>
          <p:cNvSpPr txBox="1">
            <a:spLocks noChangeArrowheads="1"/>
          </p:cNvSpPr>
          <p:nvPr/>
        </p:nvSpPr>
        <p:spPr bwMode="auto">
          <a:xfrm rot="20532746">
            <a:off x="2026598" y="2722123"/>
            <a:ext cx="611188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dirty="0">
                <a:latin typeface="Times New Roman" panose="02020603050405020304" pitchFamily="18" charset="0"/>
                <a:ea typeface="隶书" panose="02010509060101010101" pitchFamily="49" charset="-122"/>
              </a:rPr>
              <a:t>伊利汗国</a:t>
            </a:r>
          </a:p>
        </p:txBody>
      </p:sp>
      <p:sp>
        <p:nvSpPr>
          <p:cNvPr id="7" name="Freeform 36">
            <a:extLst>
              <a:ext uri="{FF2B5EF4-FFF2-40B4-BE49-F238E27FC236}">
                <a16:creationId xmlns:a16="http://schemas.microsoft.com/office/drawing/2014/main" id="{DA2E5471-A091-4789-8C51-BDCE8C456ABF}"/>
              </a:ext>
            </a:extLst>
          </p:cNvPr>
          <p:cNvSpPr>
            <a:spLocks/>
          </p:cNvSpPr>
          <p:nvPr/>
        </p:nvSpPr>
        <p:spPr bwMode="auto">
          <a:xfrm>
            <a:off x="6818205" y="2260039"/>
            <a:ext cx="2374900" cy="2111375"/>
          </a:xfrm>
          <a:custGeom>
            <a:avLst/>
            <a:gdLst>
              <a:gd name="T0" fmla="*/ 2147483646 w 1496"/>
              <a:gd name="T1" fmla="*/ 60483750 h 1330"/>
              <a:gd name="T2" fmla="*/ 2147483646 w 1496"/>
              <a:gd name="T3" fmla="*/ 151209375 h 1330"/>
              <a:gd name="T4" fmla="*/ 2147483646 w 1496"/>
              <a:gd name="T5" fmla="*/ 1149191250 h 1330"/>
              <a:gd name="T6" fmla="*/ 2147483646 w 1496"/>
              <a:gd name="T7" fmla="*/ 1451610000 h 1330"/>
              <a:gd name="T8" fmla="*/ 2147483646 w 1496"/>
              <a:gd name="T9" fmla="*/ 1633061250 h 1330"/>
              <a:gd name="T10" fmla="*/ 2147483646 w 1496"/>
              <a:gd name="T11" fmla="*/ 1874996250 h 1330"/>
              <a:gd name="T12" fmla="*/ 2147483646 w 1496"/>
              <a:gd name="T13" fmla="*/ 2056447500 h 1330"/>
              <a:gd name="T14" fmla="*/ 2147483646 w 1496"/>
              <a:gd name="T15" fmla="*/ 2147483646 h 1330"/>
              <a:gd name="T16" fmla="*/ 2147483646 w 1496"/>
              <a:gd name="T17" fmla="*/ 2147483646 h 1330"/>
              <a:gd name="T18" fmla="*/ 2147483646 w 1496"/>
              <a:gd name="T19" fmla="*/ 2147483646 h 1330"/>
              <a:gd name="T20" fmla="*/ 2147483646 w 1496"/>
              <a:gd name="T21" fmla="*/ 2147483646 h 1330"/>
              <a:gd name="T22" fmla="*/ 2147483646 w 1496"/>
              <a:gd name="T23" fmla="*/ 2147483646 h 1330"/>
              <a:gd name="T24" fmla="*/ 2147483646 w 1496"/>
              <a:gd name="T25" fmla="*/ 2116931250 h 1330"/>
              <a:gd name="T26" fmla="*/ 2147483646 w 1496"/>
              <a:gd name="T27" fmla="*/ 2086689375 h 1330"/>
              <a:gd name="T28" fmla="*/ 2147483646 w 1496"/>
              <a:gd name="T29" fmla="*/ 2147483646 h 1330"/>
              <a:gd name="T30" fmla="*/ 2147483646 w 1496"/>
              <a:gd name="T31" fmla="*/ 2147483646 h 1330"/>
              <a:gd name="T32" fmla="*/ 2147483646 w 1496"/>
              <a:gd name="T33" fmla="*/ 2147483646 h 1330"/>
              <a:gd name="T34" fmla="*/ 2147483646 w 1496"/>
              <a:gd name="T35" fmla="*/ 2147483646 h 1330"/>
              <a:gd name="T36" fmla="*/ 2147483646 w 1496"/>
              <a:gd name="T37" fmla="*/ 2147483646 h 1330"/>
              <a:gd name="T38" fmla="*/ 2147483646 w 1496"/>
              <a:gd name="T39" fmla="*/ 2147483646 h 1330"/>
              <a:gd name="T40" fmla="*/ 2147483646 w 1496"/>
              <a:gd name="T41" fmla="*/ 2147483646 h 1330"/>
              <a:gd name="T42" fmla="*/ 2147483646 w 1496"/>
              <a:gd name="T43" fmla="*/ 2147483646 h 1330"/>
              <a:gd name="T44" fmla="*/ 2147483646 w 1496"/>
              <a:gd name="T45" fmla="*/ 2147483646 h 1330"/>
              <a:gd name="T46" fmla="*/ 2147483646 w 1496"/>
              <a:gd name="T47" fmla="*/ 2147483646 h 1330"/>
              <a:gd name="T48" fmla="*/ 2147483646 w 1496"/>
              <a:gd name="T49" fmla="*/ 2147483646 h 1330"/>
              <a:gd name="T50" fmla="*/ 2147483646 w 1496"/>
              <a:gd name="T51" fmla="*/ 2147483646 h 1330"/>
              <a:gd name="T52" fmla="*/ 2147483646 w 1496"/>
              <a:gd name="T53" fmla="*/ 2147483646 h 1330"/>
              <a:gd name="T54" fmla="*/ 1774190000 w 1496"/>
              <a:gd name="T55" fmla="*/ 2147483646 h 1330"/>
              <a:gd name="T56" fmla="*/ 1562496875 w 1496"/>
              <a:gd name="T57" fmla="*/ 2147483646 h 1330"/>
              <a:gd name="T58" fmla="*/ 1411287500 w 1496"/>
              <a:gd name="T59" fmla="*/ 2147483646 h 1330"/>
              <a:gd name="T60" fmla="*/ 1078626875 w 1496"/>
              <a:gd name="T61" fmla="*/ 2147483646 h 1330"/>
              <a:gd name="T62" fmla="*/ 897175625 w 1496"/>
              <a:gd name="T63" fmla="*/ 2147483646 h 1330"/>
              <a:gd name="T64" fmla="*/ 655240625 w 1496"/>
              <a:gd name="T65" fmla="*/ 2147483646 h 1330"/>
              <a:gd name="T66" fmla="*/ 594756875 w 1496"/>
              <a:gd name="T67" fmla="*/ 2147483646 h 1330"/>
              <a:gd name="T68" fmla="*/ 534273125 w 1496"/>
              <a:gd name="T69" fmla="*/ 2147483646 h 1330"/>
              <a:gd name="T70" fmla="*/ 564515000 w 1496"/>
              <a:gd name="T71" fmla="*/ 2086689375 h 1330"/>
              <a:gd name="T72" fmla="*/ 685482500 w 1496"/>
              <a:gd name="T73" fmla="*/ 1905238125 h 1330"/>
              <a:gd name="T74" fmla="*/ 745966250 w 1496"/>
              <a:gd name="T75" fmla="*/ 1723786875 h 1330"/>
              <a:gd name="T76" fmla="*/ 292338125 w 1496"/>
              <a:gd name="T77" fmla="*/ 1602819375 h 1330"/>
              <a:gd name="T78" fmla="*/ 110886875 w 1496"/>
              <a:gd name="T79" fmla="*/ 1693545000 h 1330"/>
              <a:gd name="T80" fmla="*/ 80645000 w 1496"/>
              <a:gd name="T81" fmla="*/ 1602819375 h 1330"/>
              <a:gd name="T82" fmla="*/ 50403125 w 1496"/>
              <a:gd name="T83" fmla="*/ 877014375 h 1330"/>
              <a:gd name="T84" fmla="*/ 20161250 w 1496"/>
              <a:gd name="T85" fmla="*/ 756046875 h 1330"/>
              <a:gd name="T86" fmla="*/ 141128750 w 1496"/>
              <a:gd name="T87" fmla="*/ 725805000 h 1330"/>
              <a:gd name="T88" fmla="*/ 352821875 w 1496"/>
              <a:gd name="T89" fmla="*/ 695563125 h 1330"/>
              <a:gd name="T90" fmla="*/ 745966250 w 1496"/>
              <a:gd name="T91" fmla="*/ 665321250 h 1330"/>
              <a:gd name="T92" fmla="*/ 1592738750 w 1496"/>
              <a:gd name="T93" fmla="*/ 574595625 h 1330"/>
              <a:gd name="T94" fmla="*/ 1713706250 w 1496"/>
              <a:gd name="T95" fmla="*/ 514111875 h 1330"/>
              <a:gd name="T96" fmla="*/ 1955641250 w 1496"/>
              <a:gd name="T97" fmla="*/ 453628125 h 1330"/>
              <a:gd name="T98" fmla="*/ 2147483646 w 1496"/>
              <a:gd name="T99" fmla="*/ 272176875 h 1330"/>
              <a:gd name="T100" fmla="*/ 2147483646 w 1496"/>
              <a:gd name="T101" fmla="*/ 0 h 1330"/>
              <a:gd name="T102" fmla="*/ 2147483646 w 1496"/>
              <a:gd name="T103" fmla="*/ 60483750 h 133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496" h="1330">
                <a:moveTo>
                  <a:pt x="944" y="24"/>
                </a:moveTo>
                <a:cubicBezTo>
                  <a:pt x="975" y="70"/>
                  <a:pt x="987" y="78"/>
                  <a:pt x="1040" y="60"/>
                </a:cubicBezTo>
                <a:cubicBezTo>
                  <a:pt x="1139" y="209"/>
                  <a:pt x="1013" y="324"/>
                  <a:pt x="980" y="456"/>
                </a:cubicBezTo>
                <a:cubicBezTo>
                  <a:pt x="962" y="529"/>
                  <a:pt x="973" y="488"/>
                  <a:pt x="944" y="576"/>
                </a:cubicBezTo>
                <a:cubicBezTo>
                  <a:pt x="936" y="600"/>
                  <a:pt x="920" y="648"/>
                  <a:pt x="920" y="648"/>
                </a:cubicBezTo>
                <a:cubicBezTo>
                  <a:pt x="925" y="671"/>
                  <a:pt x="932" y="719"/>
                  <a:pt x="944" y="744"/>
                </a:cubicBezTo>
                <a:cubicBezTo>
                  <a:pt x="979" y="814"/>
                  <a:pt x="960" y="746"/>
                  <a:pt x="980" y="816"/>
                </a:cubicBezTo>
                <a:cubicBezTo>
                  <a:pt x="981" y="819"/>
                  <a:pt x="998" y="892"/>
                  <a:pt x="1004" y="900"/>
                </a:cubicBezTo>
                <a:cubicBezTo>
                  <a:pt x="1024" y="924"/>
                  <a:pt x="1054" y="938"/>
                  <a:pt x="1076" y="960"/>
                </a:cubicBezTo>
                <a:cubicBezTo>
                  <a:pt x="1080" y="972"/>
                  <a:pt x="1076" y="993"/>
                  <a:pt x="1088" y="996"/>
                </a:cubicBezTo>
                <a:cubicBezTo>
                  <a:pt x="1176" y="1016"/>
                  <a:pt x="1176" y="996"/>
                  <a:pt x="1208" y="948"/>
                </a:cubicBezTo>
                <a:cubicBezTo>
                  <a:pt x="1214" y="925"/>
                  <a:pt x="1219" y="879"/>
                  <a:pt x="1244" y="864"/>
                </a:cubicBezTo>
                <a:cubicBezTo>
                  <a:pt x="1265" y="851"/>
                  <a:pt x="1316" y="840"/>
                  <a:pt x="1316" y="840"/>
                </a:cubicBezTo>
                <a:cubicBezTo>
                  <a:pt x="1377" y="860"/>
                  <a:pt x="1436" y="848"/>
                  <a:pt x="1496" y="828"/>
                </a:cubicBezTo>
                <a:cubicBezTo>
                  <a:pt x="1470" y="867"/>
                  <a:pt x="1472" y="857"/>
                  <a:pt x="1460" y="900"/>
                </a:cubicBezTo>
                <a:cubicBezTo>
                  <a:pt x="1455" y="916"/>
                  <a:pt x="1461" y="938"/>
                  <a:pt x="1448" y="948"/>
                </a:cubicBezTo>
                <a:cubicBezTo>
                  <a:pt x="1428" y="962"/>
                  <a:pt x="1400" y="956"/>
                  <a:pt x="1376" y="960"/>
                </a:cubicBezTo>
                <a:cubicBezTo>
                  <a:pt x="1330" y="991"/>
                  <a:pt x="1322" y="1003"/>
                  <a:pt x="1340" y="1056"/>
                </a:cubicBezTo>
                <a:cubicBezTo>
                  <a:pt x="1332" y="1068"/>
                  <a:pt x="1327" y="1083"/>
                  <a:pt x="1316" y="1092"/>
                </a:cubicBezTo>
                <a:cubicBezTo>
                  <a:pt x="1306" y="1100"/>
                  <a:pt x="1289" y="1095"/>
                  <a:pt x="1280" y="1104"/>
                </a:cubicBezTo>
                <a:cubicBezTo>
                  <a:pt x="1216" y="1168"/>
                  <a:pt x="1328" y="1120"/>
                  <a:pt x="1232" y="1152"/>
                </a:cubicBezTo>
                <a:cubicBezTo>
                  <a:pt x="1200" y="1248"/>
                  <a:pt x="1248" y="1136"/>
                  <a:pt x="1184" y="1200"/>
                </a:cubicBezTo>
                <a:cubicBezTo>
                  <a:pt x="1175" y="1209"/>
                  <a:pt x="1178" y="1225"/>
                  <a:pt x="1172" y="1236"/>
                </a:cubicBezTo>
                <a:cubicBezTo>
                  <a:pt x="1166" y="1249"/>
                  <a:pt x="1156" y="1260"/>
                  <a:pt x="1148" y="1272"/>
                </a:cubicBezTo>
                <a:cubicBezTo>
                  <a:pt x="1144" y="1288"/>
                  <a:pt x="1152" y="1315"/>
                  <a:pt x="1136" y="1320"/>
                </a:cubicBezTo>
                <a:cubicBezTo>
                  <a:pt x="1101" y="1330"/>
                  <a:pt x="1064" y="1311"/>
                  <a:pt x="1028" y="1308"/>
                </a:cubicBezTo>
                <a:cubicBezTo>
                  <a:pt x="972" y="1303"/>
                  <a:pt x="916" y="1300"/>
                  <a:pt x="860" y="1296"/>
                </a:cubicBezTo>
                <a:cubicBezTo>
                  <a:pt x="761" y="1263"/>
                  <a:pt x="813" y="1268"/>
                  <a:pt x="704" y="1284"/>
                </a:cubicBezTo>
                <a:cubicBezTo>
                  <a:pt x="681" y="1292"/>
                  <a:pt x="643" y="1311"/>
                  <a:pt x="620" y="1284"/>
                </a:cubicBezTo>
                <a:cubicBezTo>
                  <a:pt x="530" y="1179"/>
                  <a:pt x="651" y="1230"/>
                  <a:pt x="560" y="1200"/>
                </a:cubicBezTo>
                <a:cubicBezTo>
                  <a:pt x="516" y="1204"/>
                  <a:pt x="472" y="1204"/>
                  <a:pt x="428" y="1212"/>
                </a:cubicBezTo>
                <a:cubicBezTo>
                  <a:pt x="403" y="1216"/>
                  <a:pt x="356" y="1236"/>
                  <a:pt x="356" y="1236"/>
                </a:cubicBezTo>
                <a:cubicBezTo>
                  <a:pt x="324" y="1232"/>
                  <a:pt x="288" y="1241"/>
                  <a:pt x="260" y="1224"/>
                </a:cubicBezTo>
                <a:cubicBezTo>
                  <a:pt x="242" y="1213"/>
                  <a:pt x="242" y="1185"/>
                  <a:pt x="236" y="1164"/>
                </a:cubicBezTo>
                <a:cubicBezTo>
                  <a:pt x="224" y="1121"/>
                  <a:pt x="221" y="1076"/>
                  <a:pt x="212" y="1032"/>
                </a:cubicBezTo>
                <a:cubicBezTo>
                  <a:pt x="216" y="964"/>
                  <a:pt x="210" y="895"/>
                  <a:pt x="224" y="828"/>
                </a:cubicBezTo>
                <a:cubicBezTo>
                  <a:pt x="230" y="800"/>
                  <a:pt x="256" y="780"/>
                  <a:pt x="272" y="756"/>
                </a:cubicBezTo>
                <a:cubicBezTo>
                  <a:pt x="286" y="735"/>
                  <a:pt x="296" y="684"/>
                  <a:pt x="296" y="684"/>
                </a:cubicBezTo>
                <a:cubicBezTo>
                  <a:pt x="271" y="586"/>
                  <a:pt x="223" y="626"/>
                  <a:pt x="116" y="636"/>
                </a:cubicBezTo>
                <a:cubicBezTo>
                  <a:pt x="110" y="640"/>
                  <a:pt x="58" y="679"/>
                  <a:pt x="44" y="672"/>
                </a:cubicBezTo>
                <a:cubicBezTo>
                  <a:pt x="33" y="666"/>
                  <a:pt x="36" y="648"/>
                  <a:pt x="32" y="636"/>
                </a:cubicBezTo>
                <a:cubicBezTo>
                  <a:pt x="28" y="540"/>
                  <a:pt x="27" y="444"/>
                  <a:pt x="20" y="348"/>
                </a:cubicBezTo>
                <a:cubicBezTo>
                  <a:pt x="19" y="332"/>
                  <a:pt x="0" y="314"/>
                  <a:pt x="8" y="300"/>
                </a:cubicBezTo>
                <a:cubicBezTo>
                  <a:pt x="16" y="286"/>
                  <a:pt x="40" y="291"/>
                  <a:pt x="56" y="288"/>
                </a:cubicBezTo>
                <a:cubicBezTo>
                  <a:pt x="84" y="283"/>
                  <a:pt x="112" y="280"/>
                  <a:pt x="140" y="276"/>
                </a:cubicBezTo>
                <a:cubicBezTo>
                  <a:pt x="239" y="243"/>
                  <a:pt x="187" y="248"/>
                  <a:pt x="296" y="264"/>
                </a:cubicBezTo>
                <a:cubicBezTo>
                  <a:pt x="472" y="255"/>
                  <a:pt x="500" y="254"/>
                  <a:pt x="632" y="228"/>
                </a:cubicBezTo>
                <a:cubicBezTo>
                  <a:pt x="648" y="220"/>
                  <a:pt x="663" y="210"/>
                  <a:pt x="680" y="204"/>
                </a:cubicBezTo>
                <a:cubicBezTo>
                  <a:pt x="711" y="194"/>
                  <a:pt x="776" y="180"/>
                  <a:pt x="776" y="180"/>
                </a:cubicBezTo>
                <a:cubicBezTo>
                  <a:pt x="808" y="132"/>
                  <a:pt x="825" y="139"/>
                  <a:pt x="872" y="108"/>
                </a:cubicBezTo>
                <a:cubicBezTo>
                  <a:pt x="927" y="25"/>
                  <a:pt x="911" y="63"/>
                  <a:pt x="932" y="0"/>
                </a:cubicBezTo>
                <a:cubicBezTo>
                  <a:pt x="945" y="40"/>
                  <a:pt x="944" y="49"/>
                  <a:pt x="944" y="24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8F70D173-DEDD-4433-A3F5-04E502091C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9502" y="2847937"/>
            <a:ext cx="304800" cy="3048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endParaRPr lang="zh-CN" altLang="en-US" sz="360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B775C251-E689-47B1-B814-0E7CB11137F6}"/>
              </a:ext>
            </a:extLst>
          </p:cNvPr>
          <p:cNvSpPr>
            <a:spLocks/>
          </p:cNvSpPr>
          <p:nvPr/>
        </p:nvSpPr>
        <p:spPr bwMode="auto">
          <a:xfrm>
            <a:off x="8104763" y="741644"/>
            <a:ext cx="2077257" cy="2798648"/>
          </a:xfrm>
          <a:custGeom>
            <a:avLst/>
            <a:gdLst>
              <a:gd name="T0" fmla="*/ 272176927 w 1643"/>
              <a:gd name="T1" fmla="*/ 2147483646 h 2020"/>
              <a:gd name="T2" fmla="*/ 302418808 w 1643"/>
              <a:gd name="T3" fmla="*/ 2147483646 h 2020"/>
              <a:gd name="T4" fmla="*/ 423386331 w 1643"/>
              <a:gd name="T5" fmla="*/ 2147483646 h 2020"/>
              <a:gd name="T6" fmla="*/ 544353854 w 1643"/>
              <a:gd name="T7" fmla="*/ 2147483646 h 2020"/>
              <a:gd name="T8" fmla="*/ 302418808 w 1643"/>
              <a:gd name="T9" fmla="*/ 1663303125 h 2020"/>
              <a:gd name="T10" fmla="*/ 60483762 w 1643"/>
              <a:gd name="T11" fmla="*/ 181451250 h 2020"/>
              <a:gd name="T12" fmla="*/ 453628212 w 1643"/>
              <a:gd name="T13" fmla="*/ 0 h 2020"/>
              <a:gd name="T14" fmla="*/ 2116931656 w 1643"/>
              <a:gd name="T15" fmla="*/ 90725625 h 2020"/>
              <a:gd name="T16" fmla="*/ 2147483646 w 1643"/>
              <a:gd name="T17" fmla="*/ 514111875 h 2020"/>
              <a:gd name="T18" fmla="*/ 2147483646 w 1643"/>
              <a:gd name="T19" fmla="*/ 574595625 h 2020"/>
              <a:gd name="T20" fmla="*/ 2147483646 w 1643"/>
              <a:gd name="T21" fmla="*/ 725805000 h 2020"/>
              <a:gd name="T22" fmla="*/ 2147483646 w 1643"/>
              <a:gd name="T23" fmla="*/ 393144375 h 2020"/>
              <a:gd name="T24" fmla="*/ 2147483646 w 1643"/>
              <a:gd name="T25" fmla="*/ 393144375 h 2020"/>
              <a:gd name="T26" fmla="*/ 2147483646 w 1643"/>
              <a:gd name="T27" fmla="*/ 665321250 h 2020"/>
              <a:gd name="T28" fmla="*/ 2147483646 w 1643"/>
              <a:gd name="T29" fmla="*/ 1663303125 h 2020"/>
              <a:gd name="T30" fmla="*/ 2147483646 w 1643"/>
              <a:gd name="T31" fmla="*/ 2147483646 h 2020"/>
              <a:gd name="T32" fmla="*/ 2147483646 w 1643"/>
              <a:gd name="T33" fmla="*/ 2147483646 h 2020"/>
              <a:gd name="T34" fmla="*/ 2147483646 w 1643"/>
              <a:gd name="T35" fmla="*/ 2147483646 h 2020"/>
              <a:gd name="T36" fmla="*/ 2147483646 w 1643"/>
              <a:gd name="T37" fmla="*/ 2147483646 h 2020"/>
              <a:gd name="T38" fmla="*/ 2147483646 w 1643"/>
              <a:gd name="T39" fmla="*/ 2147483646 h 2020"/>
              <a:gd name="T40" fmla="*/ 2147483646 w 1643"/>
              <a:gd name="T41" fmla="*/ 2147483646 h 2020"/>
              <a:gd name="T42" fmla="*/ 2147483646 w 1643"/>
              <a:gd name="T43" fmla="*/ 2147483646 h 2020"/>
              <a:gd name="T44" fmla="*/ 1209675232 w 1643"/>
              <a:gd name="T45" fmla="*/ 2147483646 h 2020"/>
              <a:gd name="T46" fmla="*/ 877014543 w 1643"/>
              <a:gd name="T47" fmla="*/ 2147483646 h 2020"/>
              <a:gd name="T48" fmla="*/ 1088707709 w 1643"/>
              <a:gd name="T49" fmla="*/ 2147483646 h 2020"/>
              <a:gd name="T50" fmla="*/ 907256424 w 1643"/>
              <a:gd name="T51" fmla="*/ 2147483646 h 2020"/>
              <a:gd name="T52" fmla="*/ 393144450 w 1643"/>
              <a:gd name="T53" fmla="*/ 2147483646 h 2020"/>
              <a:gd name="T54" fmla="*/ 483870093 w 1643"/>
              <a:gd name="T55" fmla="*/ 2147483646 h 2020"/>
              <a:gd name="T56" fmla="*/ 574595735 w 1643"/>
              <a:gd name="T57" fmla="*/ 2147483646 h 2020"/>
              <a:gd name="T58" fmla="*/ 635079497 w 1643"/>
              <a:gd name="T59" fmla="*/ 2147483646 h 2020"/>
              <a:gd name="T60" fmla="*/ 272176927 w 1643"/>
              <a:gd name="T61" fmla="*/ 2147483646 h 2020"/>
              <a:gd name="T62" fmla="*/ 241935046 w 1643"/>
              <a:gd name="T63" fmla="*/ 2147483646 h 202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1643" h="2020">
                <a:moveTo>
                  <a:pt x="120" y="1248"/>
                </a:moveTo>
                <a:cubicBezTo>
                  <a:pt x="116" y="1260"/>
                  <a:pt x="121" y="1284"/>
                  <a:pt x="108" y="1284"/>
                </a:cubicBezTo>
                <a:cubicBezTo>
                  <a:pt x="95" y="1284"/>
                  <a:pt x="96" y="1261"/>
                  <a:pt x="96" y="1248"/>
                </a:cubicBezTo>
                <a:cubicBezTo>
                  <a:pt x="96" y="1248"/>
                  <a:pt x="114" y="1170"/>
                  <a:pt x="120" y="1164"/>
                </a:cubicBezTo>
                <a:cubicBezTo>
                  <a:pt x="129" y="1155"/>
                  <a:pt x="144" y="1156"/>
                  <a:pt x="156" y="1152"/>
                </a:cubicBezTo>
                <a:cubicBezTo>
                  <a:pt x="160" y="1140"/>
                  <a:pt x="159" y="1125"/>
                  <a:pt x="168" y="1116"/>
                </a:cubicBezTo>
                <a:cubicBezTo>
                  <a:pt x="177" y="1107"/>
                  <a:pt x="197" y="1115"/>
                  <a:pt x="204" y="1104"/>
                </a:cubicBezTo>
                <a:cubicBezTo>
                  <a:pt x="215" y="1087"/>
                  <a:pt x="212" y="1064"/>
                  <a:pt x="216" y="1044"/>
                </a:cubicBezTo>
                <a:cubicBezTo>
                  <a:pt x="207" y="972"/>
                  <a:pt x="203" y="897"/>
                  <a:pt x="180" y="828"/>
                </a:cubicBezTo>
                <a:cubicBezTo>
                  <a:pt x="169" y="741"/>
                  <a:pt x="177" y="717"/>
                  <a:pt x="120" y="660"/>
                </a:cubicBezTo>
                <a:cubicBezTo>
                  <a:pt x="102" y="605"/>
                  <a:pt x="68" y="552"/>
                  <a:pt x="36" y="504"/>
                </a:cubicBezTo>
                <a:cubicBezTo>
                  <a:pt x="3" y="370"/>
                  <a:pt x="0" y="204"/>
                  <a:pt x="24" y="72"/>
                </a:cubicBezTo>
                <a:cubicBezTo>
                  <a:pt x="26" y="60"/>
                  <a:pt x="48" y="64"/>
                  <a:pt x="60" y="60"/>
                </a:cubicBezTo>
                <a:cubicBezTo>
                  <a:pt x="102" y="18"/>
                  <a:pt x="123" y="14"/>
                  <a:pt x="180" y="0"/>
                </a:cubicBezTo>
                <a:cubicBezTo>
                  <a:pt x="368" y="4"/>
                  <a:pt x="556" y="2"/>
                  <a:pt x="744" y="12"/>
                </a:cubicBezTo>
                <a:cubicBezTo>
                  <a:pt x="777" y="14"/>
                  <a:pt x="808" y="28"/>
                  <a:pt x="840" y="36"/>
                </a:cubicBezTo>
                <a:cubicBezTo>
                  <a:pt x="865" y="42"/>
                  <a:pt x="912" y="60"/>
                  <a:pt x="912" y="60"/>
                </a:cubicBezTo>
                <a:cubicBezTo>
                  <a:pt x="940" y="145"/>
                  <a:pt x="949" y="130"/>
                  <a:pt x="900" y="204"/>
                </a:cubicBezTo>
                <a:cubicBezTo>
                  <a:pt x="964" y="247"/>
                  <a:pt x="1006" y="241"/>
                  <a:pt x="1080" y="216"/>
                </a:cubicBezTo>
                <a:cubicBezTo>
                  <a:pt x="1096" y="220"/>
                  <a:pt x="1117" y="215"/>
                  <a:pt x="1128" y="228"/>
                </a:cubicBezTo>
                <a:cubicBezTo>
                  <a:pt x="1144" y="247"/>
                  <a:pt x="1152" y="300"/>
                  <a:pt x="1152" y="300"/>
                </a:cubicBezTo>
                <a:cubicBezTo>
                  <a:pt x="1176" y="296"/>
                  <a:pt x="1206" y="304"/>
                  <a:pt x="1224" y="288"/>
                </a:cubicBezTo>
                <a:cubicBezTo>
                  <a:pt x="1243" y="271"/>
                  <a:pt x="1243" y="241"/>
                  <a:pt x="1248" y="216"/>
                </a:cubicBezTo>
                <a:cubicBezTo>
                  <a:pt x="1252" y="196"/>
                  <a:pt x="1242" y="166"/>
                  <a:pt x="1260" y="156"/>
                </a:cubicBezTo>
                <a:cubicBezTo>
                  <a:pt x="1295" y="137"/>
                  <a:pt x="1340" y="148"/>
                  <a:pt x="1380" y="144"/>
                </a:cubicBezTo>
                <a:cubicBezTo>
                  <a:pt x="1412" y="148"/>
                  <a:pt x="1447" y="143"/>
                  <a:pt x="1476" y="156"/>
                </a:cubicBezTo>
                <a:cubicBezTo>
                  <a:pt x="1488" y="161"/>
                  <a:pt x="1482" y="181"/>
                  <a:pt x="1488" y="192"/>
                </a:cubicBezTo>
                <a:cubicBezTo>
                  <a:pt x="1535" y="285"/>
                  <a:pt x="1494" y="174"/>
                  <a:pt x="1524" y="264"/>
                </a:cubicBezTo>
                <a:cubicBezTo>
                  <a:pt x="1533" y="336"/>
                  <a:pt x="1533" y="385"/>
                  <a:pt x="1572" y="444"/>
                </a:cubicBezTo>
                <a:cubicBezTo>
                  <a:pt x="1590" y="516"/>
                  <a:pt x="1602" y="588"/>
                  <a:pt x="1620" y="660"/>
                </a:cubicBezTo>
                <a:cubicBezTo>
                  <a:pt x="1630" y="785"/>
                  <a:pt x="1643" y="843"/>
                  <a:pt x="1620" y="972"/>
                </a:cubicBezTo>
                <a:cubicBezTo>
                  <a:pt x="1617" y="986"/>
                  <a:pt x="1602" y="995"/>
                  <a:pt x="1596" y="1008"/>
                </a:cubicBezTo>
                <a:cubicBezTo>
                  <a:pt x="1564" y="1080"/>
                  <a:pt x="1525" y="1162"/>
                  <a:pt x="1500" y="1236"/>
                </a:cubicBezTo>
                <a:cubicBezTo>
                  <a:pt x="1478" y="1303"/>
                  <a:pt x="1464" y="1364"/>
                  <a:pt x="1440" y="1428"/>
                </a:cubicBezTo>
                <a:cubicBezTo>
                  <a:pt x="1424" y="1470"/>
                  <a:pt x="1410" y="1524"/>
                  <a:pt x="1356" y="1536"/>
                </a:cubicBezTo>
                <a:cubicBezTo>
                  <a:pt x="1317" y="1545"/>
                  <a:pt x="1276" y="1544"/>
                  <a:pt x="1236" y="1548"/>
                </a:cubicBezTo>
                <a:cubicBezTo>
                  <a:pt x="1224" y="1552"/>
                  <a:pt x="1202" y="1548"/>
                  <a:pt x="1200" y="1560"/>
                </a:cubicBezTo>
                <a:cubicBezTo>
                  <a:pt x="1196" y="1578"/>
                  <a:pt x="1217" y="1592"/>
                  <a:pt x="1224" y="1608"/>
                </a:cubicBezTo>
                <a:cubicBezTo>
                  <a:pt x="1229" y="1620"/>
                  <a:pt x="1232" y="1632"/>
                  <a:pt x="1236" y="1644"/>
                </a:cubicBezTo>
                <a:cubicBezTo>
                  <a:pt x="1177" y="1733"/>
                  <a:pt x="1205" y="1693"/>
                  <a:pt x="1152" y="1764"/>
                </a:cubicBezTo>
                <a:cubicBezTo>
                  <a:pt x="1129" y="1834"/>
                  <a:pt x="1158" y="1770"/>
                  <a:pt x="1104" y="1824"/>
                </a:cubicBezTo>
                <a:cubicBezTo>
                  <a:pt x="1049" y="1879"/>
                  <a:pt x="1119" y="1850"/>
                  <a:pt x="1032" y="1872"/>
                </a:cubicBezTo>
                <a:cubicBezTo>
                  <a:pt x="1016" y="1860"/>
                  <a:pt x="997" y="1851"/>
                  <a:pt x="984" y="1836"/>
                </a:cubicBezTo>
                <a:cubicBezTo>
                  <a:pt x="949" y="1794"/>
                  <a:pt x="1003" y="1790"/>
                  <a:pt x="936" y="1812"/>
                </a:cubicBezTo>
                <a:cubicBezTo>
                  <a:pt x="889" y="1883"/>
                  <a:pt x="820" y="1930"/>
                  <a:pt x="744" y="1968"/>
                </a:cubicBezTo>
                <a:cubicBezTo>
                  <a:pt x="629" y="1956"/>
                  <a:pt x="593" y="1943"/>
                  <a:pt x="480" y="1956"/>
                </a:cubicBezTo>
                <a:cubicBezTo>
                  <a:pt x="422" y="1971"/>
                  <a:pt x="370" y="1997"/>
                  <a:pt x="312" y="2016"/>
                </a:cubicBezTo>
                <a:cubicBezTo>
                  <a:pt x="300" y="2020"/>
                  <a:pt x="348" y="2004"/>
                  <a:pt x="348" y="2004"/>
                </a:cubicBezTo>
                <a:cubicBezTo>
                  <a:pt x="360" y="1992"/>
                  <a:pt x="375" y="1982"/>
                  <a:pt x="384" y="1968"/>
                </a:cubicBezTo>
                <a:cubicBezTo>
                  <a:pt x="421" y="1913"/>
                  <a:pt x="363" y="1943"/>
                  <a:pt x="432" y="1920"/>
                </a:cubicBezTo>
                <a:cubicBezTo>
                  <a:pt x="444" y="1908"/>
                  <a:pt x="465" y="1901"/>
                  <a:pt x="468" y="1884"/>
                </a:cubicBezTo>
                <a:cubicBezTo>
                  <a:pt x="473" y="1851"/>
                  <a:pt x="379" y="1809"/>
                  <a:pt x="360" y="1800"/>
                </a:cubicBezTo>
                <a:cubicBezTo>
                  <a:pt x="298" y="1810"/>
                  <a:pt x="267" y="1814"/>
                  <a:pt x="216" y="1848"/>
                </a:cubicBezTo>
                <a:cubicBezTo>
                  <a:pt x="187" y="1936"/>
                  <a:pt x="210" y="1902"/>
                  <a:pt x="156" y="1956"/>
                </a:cubicBezTo>
                <a:cubicBezTo>
                  <a:pt x="148" y="1931"/>
                  <a:pt x="122" y="1911"/>
                  <a:pt x="120" y="1884"/>
                </a:cubicBezTo>
                <a:cubicBezTo>
                  <a:pt x="113" y="1769"/>
                  <a:pt x="111" y="1722"/>
                  <a:pt x="192" y="1668"/>
                </a:cubicBezTo>
                <a:cubicBezTo>
                  <a:pt x="196" y="1656"/>
                  <a:pt x="198" y="1643"/>
                  <a:pt x="204" y="1632"/>
                </a:cubicBezTo>
                <a:cubicBezTo>
                  <a:pt x="210" y="1619"/>
                  <a:pt x="222" y="1609"/>
                  <a:pt x="228" y="1596"/>
                </a:cubicBezTo>
                <a:cubicBezTo>
                  <a:pt x="285" y="1467"/>
                  <a:pt x="222" y="1569"/>
                  <a:pt x="276" y="1488"/>
                </a:cubicBezTo>
                <a:cubicBezTo>
                  <a:pt x="268" y="1432"/>
                  <a:pt x="262" y="1376"/>
                  <a:pt x="252" y="1320"/>
                </a:cubicBezTo>
                <a:cubicBezTo>
                  <a:pt x="250" y="1308"/>
                  <a:pt x="249" y="1293"/>
                  <a:pt x="240" y="1284"/>
                </a:cubicBezTo>
                <a:cubicBezTo>
                  <a:pt x="208" y="1252"/>
                  <a:pt x="108" y="1248"/>
                  <a:pt x="108" y="1248"/>
                </a:cubicBezTo>
                <a:cubicBezTo>
                  <a:pt x="100" y="1260"/>
                  <a:pt x="89" y="1298"/>
                  <a:pt x="84" y="1284"/>
                </a:cubicBezTo>
                <a:cubicBezTo>
                  <a:pt x="76" y="1261"/>
                  <a:pt x="79" y="1229"/>
                  <a:pt x="96" y="1212"/>
                </a:cubicBezTo>
                <a:cubicBezTo>
                  <a:pt x="106" y="1202"/>
                  <a:pt x="112" y="1236"/>
                  <a:pt x="120" y="1248"/>
                </a:cubicBezTo>
                <a:close/>
              </a:path>
            </a:pathLst>
          </a:custGeom>
          <a:gradFill rotWithShape="0">
            <a:gsLst>
              <a:gs pos="0">
                <a:srgbClr val="CCFFFF"/>
              </a:gs>
              <a:gs pos="100000">
                <a:srgbClr val="5E7676"/>
              </a:gs>
            </a:gsLst>
            <a:lin ang="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" name="Text Box 40">
            <a:extLst>
              <a:ext uri="{FF2B5EF4-FFF2-40B4-BE49-F238E27FC236}">
                <a16:creationId xmlns:a16="http://schemas.microsoft.com/office/drawing/2014/main" id="{42B33A2A-517E-4430-AB49-C2E5211A00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25104" y="1186776"/>
            <a:ext cx="733425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辽阳行省</a:t>
            </a:r>
          </a:p>
        </p:txBody>
      </p:sp>
      <p:sp>
        <p:nvSpPr>
          <p:cNvPr id="12" name="Freeform 43">
            <a:extLst>
              <a:ext uri="{FF2B5EF4-FFF2-40B4-BE49-F238E27FC236}">
                <a16:creationId xmlns:a16="http://schemas.microsoft.com/office/drawing/2014/main" id="{92E32555-88E6-4CDB-A659-A7B2A789323D}"/>
              </a:ext>
            </a:extLst>
          </p:cNvPr>
          <p:cNvSpPr>
            <a:spLocks/>
          </p:cNvSpPr>
          <p:nvPr/>
        </p:nvSpPr>
        <p:spPr bwMode="auto">
          <a:xfrm>
            <a:off x="3742301" y="596224"/>
            <a:ext cx="4681537" cy="2733678"/>
          </a:xfrm>
          <a:custGeom>
            <a:avLst/>
            <a:gdLst>
              <a:gd name="T0" fmla="*/ 2147483646 w 2949"/>
              <a:gd name="T1" fmla="*/ 2147483646 h 2158"/>
              <a:gd name="T2" fmla="*/ 2147483646 w 2949"/>
              <a:gd name="T3" fmla="*/ 2147483646 h 2158"/>
              <a:gd name="T4" fmla="*/ 2147483646 w 2949"/>
              <a:gd name="T5" fmla="*/ 2147483646 h 2158"/>
              <a:gd name="T6" fmla="*/ 2147483646 w 2949"/>
              <a:gd name="T7" fmla="*/ 2147483646 h 2158"/>
              <a:gd name="T8" fmla="*/ 2147483646 w 2949"/>
              <a:gd name="T9" fmla="*/ 2081649063 h 2158"/>
              <a:gd name="T10" fmla="*/ 2147483646 w 2949"/>
              <a:gd name="T11" fmla="*/ 2051407188 h 2158"/>
              <a:gd name="T12" fmla="*/ 2147483646 w 2949"/>
              <a:gd name="T13" fmla="*/ 1688504688 h 2158"/>
              <a:gd name="T14" fmla="*/ 2147483646 w 2949"/>
              <a:gd name="T15" fmla="*/ 720764688 h 2158"/>
              <a:gd name="T16" fmla="*/ 2147483646 w 2949"/>
              <a:gd name="T17" fmla="*/ 630039063 h 2158"/>
              <a:gd name="T18" fmla="*/ 2147483646 w 2949"/>
              <a:gd name="T19" fmla="*/ 539313438 h 2158"/>
              <a:gd name="T20" fmla="*/ 2147483646 w 2949"/>
              <a:gd name="T21" fmla="*/ 388104063 h 2158"/>
              <a:gd name="T22" fmla="*/ 2147483646 w 2949"/>
              <a:gd name="T23" fmla="*/ 267136563 h 2158"/>
              <a:gd name="T24" fmla="*/ 143648097 w 2949"/>
              <a:gd name="T25" fmla="*/ 418345938 h 2158"/>
              <a:gd name="T26" fmla="*/ 52922482 w 2949"/>
              <a:gd name="T27" fmla="*/ 720764688 h 2158"/>
              <a:gd name="T28" fmla="*/ 22680610 w 2949"/>
              <a:gd name="T29" fmla="*/ 811490313 h 2158"/>
              <a:gd name="T30" fmla="*/ 173889969 w 2949"/>
              <a:gd name="T31" fmla="*/ 1204634688 h 2158"/>
              <a:gd name="T32" fmla="*/ 294857456 w 2949"/>
              <a:gd name="T33" fmla="*/ 1476811563 h 2158"/>
              <a:gd name="T34" fmla="*/ 204131841 w 2949"/>
              <a:gd name="T35" fmla="*/ 1688504688 h 2158"/>
              <a:gd name="T36" fmla="*/ 22680610 w 2949"/>
              <a:gd name="T37" fmla="*/ 1809472188 h 2158"/>
              <a:gd name="T38" fmla="*/ 173889969 w 2949"/>
              <a:gd name="T39" fmla="*/ 2147483646 h 2158"/>
              <a:gd name="T40" fmla="*/ 355341200 w 2949"/>
              <a:gd name="T41" fmla="*/ 2147483646 h 2158"/>
              <a:gd name="T42" fmla="*/ 113406225 w 2949"/>
              <a:gd name="T43" fmla="*/ 2147483646 h 2158"/>
              <a:gd name="T44" fmla="*/ 83164354 w 2949"/>
              <a:gd name="T45" fmla="*/ 2147483646 h 2158"/>
              <a:gd name="T46" fmla="*/ 173889969 w 2949"/>
              <a:gd name="T47" fmla="*/ 2147483646 h 2158"/>
              <a:gd name="T48" fmla="*/ 688001789 w 2949"/>
              <a:gd name="T49" fmla="*/ 2147483646 h 2158"/>
              <a:gd name="T50" fmla="*/ 1444048583 w 2949"/>
              <a:gd name="T51" fmla="*/ 2147483646 h 2158"/>
              <a:gd name="T52" fmla="*/ 1595257942 w 2949"/>
              <a:gd name="T53" fmla="*/ 2147483646 h 2158"/>
              <a:gd name="T54" fmla="*/ 1565016070 w 2949"/>
              <a:gd name="T55" fmla="*/ 2147483646 h 2158"/>
              <a:gd name="T56" fmla="*/ 1746467301 w 2949"/>
              <a:gd name="T57" fmla="*/ 2147483646 h 2158"/>
              <a:gd name="T58" fmla="*/ 1806951045 w 2949"/>
              <a:gd name="T59" fmla="*/ 2147483646 h 2158"/>
              <a:gd name="T60" fmla="*/ 1897676660 w 2949"/>
              <a:gd name="T61" fmla="*/ 2147483646 h 2158"/>
              <a:gd name="T62" fmla="*/ 2147483646 w 2949"/>
              <a:gd name="T63" fmla="*/ 2147483646 h 2158"/>
              <a:gd name="T64" fmla="*/ 2147483646 w 2949"/>
              <a:gd name="T65" fmla="*/ 2147483646 h 2158"/>
              <a:gd name="T66" fmla="*/ 2147483646 w 2949"/>
              <a:gd name="T67" fmla="*/ 2147483646 h 2158"/>
              <a:gd name="T68" fmla="*/ 2147483646 w 2949"/>
              <a:gd name="T69" fmla="*/ 2147483646 h 2158"/>
              <a:gd name="T70" fmla="*/ 2147483646 w 2949"/>
              <a:gd name="T71" fmla="*/ 2147483646 h 2158"/>
              <a:gd name="T72" fmla="*/ 2147483646 w 2949"/>
              <a:gd name="T73" fmla="*/ 2147483646 h 2158"/>
              <a:gd name="T74" fmla="*/ 2147483646 w 2949"/>
              <a:gd name="T75" fmla="*/ 2147483646 h 2158"/>
              <a:gd name="T76" fmla="*/ 2147483646 w 2949"/>
              <a:gd name="T77" fmla="*/ 2147483646 h 2158"/>
              <a:gd name="T78" fmla="*/ 2147483646 w 2949"/>
              <a:gd name="T79" fmla="*/ 2147483646 h 2158"/>
              <a:gd name="T80" fmla="*/ 2147483646 w 2949"/>
              <a:gd name="T81" fmla="*/ 2147483646 h 2158"/>
              <a:gd name="T82" fmla="*/ 2147483646 w 2949"/>
              <a:gd name="T83" fmla="*/ 2147483646 h 2158"/>
              <a:gd name="T84" fmla="*/ 2147483646 w 2949"/>
              <a:gd name="T85" fmla="*/ 2147483646 h 2158"/>
              <a:gd name="T86" fmla="*/ 2147483646 w 2949"/>
              <a:gd name="T87" fmla="*/ 2147483646 h 2158"/>
              <a:gd name="T88" fmla="*/ 2147483646 w 2949"/>
              <a:gd name="T89" fmla="*/ 2147483646 h 2158"/>
              <a:gd name="T90" fmla="*/ 2147483646 w 2949"/>
              <a:gd name="T91" fmla="*/ 2147483646 h 2158"/>
              <a:gd name="T92" fmla="*/ 2147483646 w 2949"/>
              <a:gd name="T93" fmla="*/ 2147483646 h 2158"/>
              <a:gd name="T94" fmla="*/ 2147483646 w 2949"/>
              <a:gd name="T95" fmla="*/ 2147483646 h 2158"/>
              <a:gd name="T96" fmla="*/ 2147483646 w 2949"/>
              <a:gd name="T97" fmla="*/ 2147483646 h 2158"/>
              <a:gd name="T98" fmla="*/ 2147483646 w 2949"/>
              <a:gd name="T99" fmla="*/ 2147483646 h 215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949" h="2158">
                <a:moveTo>
                  <a:pt x="2841" y="1498"/>
                </a:moveTo>
                <a:cubicBezTo>
                  <a:pt x="2826" y="1439"/>
                  <a:pt x="2810" y="1412"/>
                  <a:pt x="2877" y="1390"/>
                </a:cubicBezTo>
                <a:cubicBezTo>
                  <a:pt x="2907" y="1345"/>
                  <a:pt x="2932" y="1344"/>
                  <a:pt x="2949" y="1294"/>
                </a:cubicBezTo>
                <a:cubicBezTo>
                  <a:pt x="2933" y="1181"/>
                  <a:pt x="2917" y="1069"/>
                  <a:pt x="2889" y="958"/>
                </a:cubicBezTo>
                <a:cubicBezTo>
                  <a:pt x="2878" y="915"/>
                  <a:pt x="2891" y="862"/>
                  <a:pt x="2865" y="826"/>
                </a:cubicBezTo>
                <a:cubicBezTo>
                  <a:pt x="2855" y="813"/>
                  <a:pt x="2833" y="818"/>
                  <a:pt x="2817" y="814"/>
                </a:cubicBezTo>
                <a:cubicBezTo>
                  <a:pt x="2755" y="721"/>
                  <a:pt x="2778" y="769"/>
                  <a:pt x="2745" y="670"/>
                </a:cubicBezTo>
                <a:cubicBezTo>
                  <a:pt x="2741" y="542"/>
                  <a:pt x="2744" y="414"/>
                  <a:pt x="2733" y="286"/>
                </a:cubicBezTo>
                <a:cubicBezTo>
                  <a:pt x="2732" y="272"/>
                  <a:pt x="2715" y="263"/>
                  <a:pt x="2709" y="250"/>
                </a:cubicBezTo>
                <a:cubicBezTo>
                  <a:pt x="2703" y="239"/>
                  <a:pt x="2706" y="223"/>
                  <a:pt x="2697" y="214"/>
                </a:cubicBezTo>
                <a:cubicBezTo>
                  <a:pt x="2617" y="134"/>
                  <a:pt x="2269" y="155"/>
                  <a:pt x="2241" y="154"/>
                </a:cubicBezTo>
                <a:cubicBezTo>
                  <a:pt x="2076" y="146"/>
                  <a:pt x="1913" y="124"/>
                  <a:pt x="1749" y="106"/>
                </a:cubicBezTo>
                <a:cubicBezTo>
                  <a:pt x="1286" y="120"/>
                  <a:pt x="223" y="0"/>
                  <a:pt x="57" y="166"/>
                </a:cubicBezTo>
                <a:cubicBezTo>
                  <a:pt x="39" y="239"/>
                  <a:pt x="50" y="198"/>
                  <a:pt x="21" y="286"/>
                </a:cubicBezTo>
                <a:cubicBezTo>
                  <a:pt x="17" y="298"/>
                  <a:pt x="9" y="322"/>
                  <a:pt x="9" y="322"/>
                </a:cubicBezTo>
                <a:cubicBezTo>
                  <a:pt x="20" y="401"/>
                  <a:pt x="16" y="425"/>
                  <a:pt x="69" y="478"/>
                </a:cubicBezTo>
                <a:cubicBezTo>
                  <a:pt x="98" y="564"/>
                  <a:pt x="79" y="529"/>
                  <a:pt x="117" y="586"/>
                </a:cubicBezTo>
                <a:cubicBezTo>
                  <a:pt x="109" y="618"/>
                  <a:pt x="108" y="647"/>
                  <a:pt x="81" y="670"/>
                </a:cubicBezTo>
                <a:cubicBezTo>
                  <a:pt x="59" y="689"/>
                  <a:pt x="9" y="718"/>
                  <a:pt x="9" y="718"/>
                </a:cubicBezTo>
                <a:cubicBezTo>
                  <a:pt x="18" y="807"/>
                  <a:pt x="0" y="852"/>
                  <a:pt x="69" y="898"/>
                </a:cubicBezTo>
                <a:cubicBezTo>
                  <a:pt x="94" y="974"/>
                  <a:pt x="122" y="1049"/>
                  <a:pt x="141" y="1126"/>
                </a:cubicBezTo>
                <a:cubicBezTo>
                  <a:pt x="129" y="1232"/>
                  <a:pt x="131" y="1273"/>
                  <a:pt x="45" y="1330"/>
                </a:cubicBezTo>
                <a:cubicBezTo>
                  <a:pt x="41" y="1342"/>
                  <a:pt x="24" y="1357"/>
                  <a:pt x="33" y="1366"/>
                </a:cubicBezTo>
                <a:cubicBezTo>
                  <a:pt x="42" y="1375"/>
                  <a:pt x="56" y="1354"/>
                  <a:pt x="69" y="1354"/>
                </a:cubicBezTo>
                <a:cubicBezTo>
                  <a:pt x="137" y="1354"/>
                  <a:pt x="205" y="1362"/>
                  <a:pt x="273" y="1366"/>
                </a:cubicBezTo>
                <a:cubicBezTo>
                  <a:pt x="374" y="1400"/>
                  <a:pt x="468" y="1435"/>
                  <a:pt x="573" y="1450"/>
                </a:cubicBezTo>
                <a:cubicBezTo>
                  <a:pt x="615" y="1492"/>
                  <a:pt x="619" y="1513"/>
                  <a:pt x="633" y="1570"/>
                </a:cubicBezTo>
                <a:cubicBezTo>
                  <a:pt x="602" y="1617"/>
                  <a:pt x="575" y="1641"/>
                  <a:pt x="621" y="1714"/>
                </a:cubicBezTo>
                <a:cubicBezTo>
                  <a:pt x="635" y="1735"/>
                  <a:pt x="693" y="1738"/>
                  <a:pt x="693" y="1738"/>
                </a:cubicBezTo>
                <a:cubicBezTo>
                  <a:pt x="701" y="1750"/>
                  <a:pt x="706" y="1765"/>
                  <a:pt x="717" y="1774"/>
                </a:cubicBezTo>
                <a:cubicBezTo>
                  <a:pt x="727" y="1782"/>
                  <a:pt x="742" y="1780"/>
                  <a:pt x="753" y="1786"/>
                </a:cubicBezTo>
                <a:cubicBezTo>
                  <a:pt x="800" y="1809"/>
                  <a:pt x="833" y="1833"/>
                  <a:pt x="885" y="1846"/>
                </a:cubicBezTo>
                <a:cubicBezTo>
                  <a:pt x="944" y="1890"/>
                  <a:pt x="987" y="1924"/>
                  <a:pt x="1041" y="1978"/>
                </a:cubicBezTo>
                <a:cubicBezTo>
                  <a:pt x="1061" y="1998"/>
                  <a:pt x="1093" y="2006"/>
                  <a:pt x="1113" y="2026"/>
                </a:cubicBezTo>
                <a:cubicBezTo>
                  <a:pt x="1158" y="2071"/>
                  <a:pt x="1133" y="2057"/>
                  <a:pt x="1185" y="2074"/>
                </a:cubicBezTo>
                <a:cubicBezTo>
                  <a:pt x="1237" y="2126"/>
                  <a:pt x="1286" y="2136"/>
                  <a:pt x="1353" y="2158"/>
                </a:cubicBezTo>
                <a:cubicBezTo>
                  <a:pt x="1439" y="2144"/>
                  <a:pt x="1518" y="2121"/>
                  <a:pt x="1605" y="2110"/>
                </a:cubicBezTo>
                <a:cubicBezTo>
                  <a:pt x="1625" y="2051"/>
                  <a:pt x="1637" y="1990"/>
                  <a:pt x="1653" y="1930"/>
                </a:cubicBezTo>
                <a:cubicBezTo>
                  <a:pt x="1669" y="1872"/>
                  <a:pt x="1654" y="1854"/>
                  <a:pt x="1713" y="1834"/>
                </a:cubicBezTo>
                <a:cubicBezTo>
                  <a:pt x="1730" y="1784"/>
                  <a:pt x="1725" y="1774"/>
                  <a:pt x="1797" y="1750"/>
                </a:cubicBezTo>
                <a:cubicBezTo>
                  <a:pt x="1821" y="1742"/>
                  <a:pt x="1869" y="1726"/>
                  <a:pt x="1869" y="1726"/>
                </a:cubicBezTo>
                <a:cubicBezTo>
                  <a:pt x="1927" y="1745"/>
                  <a:pt x="1989" y="1750"/>
                  <a:pt x="2049" y="1762"/>
                </a:cubicBezTo>
                <a:cubicBezTo>
                  <a:pt x="2187" y="1716"/>
                  <a:pt x="2322" y="1711"/>
                  <a:pt x="2469" y="1702"/>
                </a:cubicBezTo>
                <a:cubicBezTo>
                  <a:pt x="2524" y="1688"/>
                  <a:pt x="2583" y="1695"/>
                  <a:pt x="2637" y="1678"/>
                </a:cubicBezTo>
                <a:cubicBezTo>
                  <a:pt x="2665" y="1669"/>
                  <a:pt x="2709" y="1630"/>
                  <a:pt x="2709" y="1630"/>
                </a:cubicBezTo>
                <a:cubicBezTo>
                  <a:pt x="2725" y="1606"/>
                  <a:pt x="2741" y="1582"/>
                  <a:pt x="2757" y="1558"/>
                </a:cubicBezTo>
                <a:cubicBezTo>
                  <a:pt x="2771" y="1537"/>
                  <a:pt x="2829" y="1534"/>
                  <a:pt x="2829" y="1534"/>
                </a:cubicBezTo>
                <a:cubicBezTo>
                  <a:pt x="2833" y="1510"/>
                  <a:pt x="2841" y="1486"/>
                  <a:pt x="2841" y="1462"/>
                </a:cubicBezTo>
                <a:cubicBezTo>
                  <a:pt x="2841" y="1449"/>
                  <a:pt x="2829" y="1426"/>
                  <a:pt x="2829" y="1426"/>
                </a:cubicBezTo>
                <a:lnTo>
                  <a:pt x="2757" y="1402"/>
                </a:lnTo>
              </a:path>
            </a:pathLst>
          </a:custGeom>
          <a:gradFill rotWithShape="0">
            <a:gsLst>
              <a:gs pos="0">
                <a:srgbClr val="477647"/>
              </a:gs>
              <a:gs pos="100000">
                <a:srgbClr val="99FF99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" name="Text Box 44">
            <a:extLst>
              <a:ext uri="{FF2B5EF4-FFF2-40B4-BE49-F238E27FC236}">
                <a16:creationId xmlns:a16="http://schemas.microsoft.com/office/drawing/2014/main" id="{5E073C24-0120-473D-B4B3-D9E3CD305B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1949" y="1411555"/>
            <a:ext cx="3352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</a:rPr>
              <a:t>岭  北  行  省</a:t>
            </a:r>
          </a:p>
        </p:txBody>
      </p:sp>
      <p:sp>
        <p:nvSpPr>
          <p:cNvPr id="20" name="Text Box 57">
            <a:extLst>
              <a:ext uri="{FF2B5EF4-FFF2-40B4-BE49-F238E27FC236}">
                <a16:creationId xmlns:a16="http://schemas.microsoft.com/office/drawing/2014/main" id="{A004D089-4EFA-4E4E-A5F7-05DA79B7DC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4563" y="4114800"/>
            <a:ext cx="160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1800">
                <a:solidFill>
                  <a:srgbClr val="000000"/>
                </a:solidFill>
                <a:latin typeface="Times New Roman" panose="02020603050405020304" pitchFamily="18" charset="0"/>
              </a:rPr>
              <a:t>河南江北行省</a:t>
            </a:r>
          </a:p>
        </p:txBody>
      </p:sp>
      <p:sp>
        <p:nvSpPr>
          <p:cNvPr id="21" name="Text Box 59">
            <a:extLst>
              <a:ext uri="{FF2B5EF4-FFF2-40B4-BE49-F238E27FC236}">
                <a16:creationId xmlns:a16="http://schemas.microsoft.com/office/drawing/2014/main" id="{3ED19E97-C192-4236-872E-84BAE26A3558}"/>
              </a:ext>
            </a:extLst>
          </p:cNvPr>
          <p:cNvSpPr txBox="1">
            <a:spLocks noChangeArrowheads="1"/>
          </p:cNvSpPr>
          <p:nvPr/>
        </p:nvSpPr>
        <p:spPr bwMode="auto">
          <a:xfrm rot="1106759">
            <a:off x="7571363" y="4495800"/>
            <a:ext cx="549275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>
                <a:solidFill>
                  <a:srgbClr val="000000"/>
                </a:solidFill>
                <a:latin typeface="Times New Roman" panose="02020603050405020304" pitchFamily="18" charset="0"/>
              </a:rPr>
              <a:t>江浙行省</a:t>
            </a:r>
          </a:p>
        </p:txBody>
      </p:sp>
      <p:sp>
        <p:nvSpPr>
          <p:cNvPr id="22" name="Text Box 61">
            <a:extLst>
              <a:ext uri="{FF2B5EF4-FFF2-40B4-BE49-F238E27FC236}">
                <a16:creationId xmlns:a16="http://schemas.microsoft.com/office/drawing/2014/main" id="{C181CC2D-2052-4514-93D2-56DA256901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1763" y="4953000"/>
            <a:ext cx="54927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>
                <a:solidFill>
                  <a:srgbClr val="000000"/>
                </a:solidFill>
                <a:latin typeface="Times New Roman" panose="02020603050405020304" pitchFamily="18" charset="0"/>
              </a:rPr>
              <a:t>江西行省</a:t>
            </a:r>
          </a:p>
        </p:txBody>
      </p:sp>
      <p:sp>
        <p:nvSpPr>
          <p:cNvPr id="27" name="Freeform 28">
            <a:extLst>
              <a:ext uri="{FF2B5EF4-FFF2-40B4-BE49-F238E27FC236}">
                <a16:creationId xmlns:a16="http://schemas.microsoft.com/office/drawing/2014/main" id="{E3044ED9-A3CA-4CEE-B324-CE2EE8493B63}"/>
              </a:ext>
            </a:extLst>
          </p:cNvPr>
          <p:cNvSpPr>
            <a:spLocks/>
          </p:cNvSpPr>
          <p:nvPr/>
        </p:nvSpPr>
        <p:spPr bwMode="auto">
          <a:xfrm>
            <a:off x="2078532" y="2049981"/>
            <a:ext cx="1714500" cy="346075"/>
          </a:xfrm>
          <a:custGeom>
            <a:avLst/>
            <a:gdLst>
              <a:gd name="T0" fmla="*/ 2147483646 w 1080"/>
              <a:gd name="T1" fmla="*/ 246975313 h 218"/>
              <a:gd name="T2" fmla="*/ 2147483646 w 1080"/>
              <a:gd name="T3" fmla="*/ 156249688 h 218"/>
              <a:gd name="T4" fmla="*/ 1965721875 w 1080"/>
              <a:gd name="T5" fmla="*/ 5040313 h 218"/>
              <a:gd name="T6" fmla="*/ 1088707500 w 1080"/>
              <a:gd name="T7" fmla="*/ 35282188 h 218"/>
              <a:gd name="T8" fmla="*/ 907256250 w 1080"/>
              <a:gd name="T9" fmla="*/ 337700938 h 218"/>
              <a:gd name="T10" fmla="*/ 635079375 w 1080"/>
              <a:gd name="T11" fmla="*/ 549394063 h 218"/>
              <a:gd name="T12" fmla="*/ 362902500 w 1080"/>
              <a:gd name="T13" fmla="*/ 488910313 h 218"/>
              <a:gd name="T14" fmla="*/ 272176875 w 1080"/>
              <a:gd name="T15" fmla="*/ 398184688 h 218"/>
              <a:gd name="T16" fmla="*/ 0 w 1080"/>
              <a:gd name="T17" fmla="*/ 337700938 h 21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080" h="218">
                <a:moveTo>
                  <a:pt x="1080" y="98"/>
                </a:moveTo>
                <a:cubicBezTo>
                  <a:pt x="1013" y="120"/>
                  <a:pt x="997" y="82"/>
                  <a:pt x="936" y="62"/>
                </a:cubicBezTo>
                <a:cubicBezTo>
                  <a:pt x="895" y="0"/>
                  <a:pt x="855" y="13"/>
                  <a:pt x="780" y="2"/>
                </a:cubicBezTo>
                <a:cubicBezTo>
                  <a:pt x="664" y="6"/>
                  <a:pt x="548" y="3"/>
                  <a:pt x="432" y="14"/>
                </a:cubicBezTo>
                <a:cubicBezTo>
                  <a:pt x="380" y="19"/>
                  <a:pt x="370" y="115"/>
                  <a:pt x="360" y="134"/>
                </a:cubicBezTo>
                <a:cubicBezTo>
                  <a:pt x="338" y="174"/>
                  <a:pt x="252" y="218"/>
                  <a:pt x="252" y="218"/>
                </a:cubicBezTo>
                <a:cubicBezTo>
                  <a:pt x="243" y="217"/>
                  <a:pt x="164" y="207"/>
                  <a:pt x="144" y="194"/>
                </a:cubicBezTo>
                <a:cubicBezTo>
                  <a:pt x="130" y="185"/>
                  <a:pt x="122" y="167"/>
                  <a:pt x="108" y="158"/>
                </a:cubicBezTo>
                <a:cubicBezTo>
                  <a:pt x="80" y="139"/>
                  <a:pt x="33" y="134"/>
                  <a:pt x="0" y="13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" name="Freeform 29">
            <a:extLst>
              <a:ext uri="{FF2B5EF4-FFF2-40B4-BE49-F238E27FC236}">
                <a16:creationId xmlns:a16="http://schemas.microsoft.com/office/drawing/2014/main" id="{F80A545E-1542-4DCA-A057-EA2BCE464EE9}"/>
              </a:ext>
            </a:extLst>
          </p:cNvPr>
          <p:cNvSpPr>
            <a:spLocks/>
          </p:cNvSpPr>
          <p:nvPr/>
        </p:nvSpPr>
        <p:spPr bwMode="auto">
          <a:xfrm>
            <a:off x="2518446" y="2267718"/>
            <a:ext cx="742950" cy="1619250"/>
          </a:xfrm>
          <a:custGeom>
            <a:avLst/>
            <a:gdLst>
              <a:gd name="T0" fmla="*/ 0 w 468"/>
              <a:gd name="T1" fmla="*/ 0 h 1020"/>
              <a:gd name="T2" fmla="*/ 60483750 w 468"/>
              <a:gd name="T3" fmla="*/ 1118949375 h 1020"/>
              <a:gd name="T4" fmla="*/ 181451250 w 468"/>
              <a:gd name="T5" fmla="*/ 1330642500 h 1020"/>
              <a:gd name="T6" fmla="*/ 332660625 w 468"/>
              <a:gd name="T7" fmla="*/ 1542335625 h 1020"/>
              <a:gd name="T8" fmla="*/ 544353750 w 468"/>
              <a:gd name="T9" fmla="*/ 2086689375 h 1020"/>
              <a:gd name="T10" fmla="*/ 907256250 w 468"/>
              <a:gd name="T11" fmla="*/ 1905238125 h 1020"/>
              <a:gd name="T12" fmla="*/ 1179433125 w 468"/>
              <a:gd name="T13" fmla="*/ 2147483646 h 10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68" h="1020">
                <a:moveTo>
                  <a:pt x="0" y="0"/>
                </a:moveTo>
                <a:cubicBezTo>
                  <a:pt x="8" y="148"/>
                  <a:pt x="13" y="296"/>
                  <a:pt x="24" y="444"/>
                </a:cubicBezTo>
                <a:cubicBezTo>
                  <a:pt x="29" y="511"/>
                  <a:pt x="26" y="497"/>
                  <a:pt x="72" y="528"/>
                </a:cubicBezTo>
                <a:cubicBezTo>
                  <a:pt x="100" y="612"/>
                  <a:pt x="72" y="592"/>
                  <a:pt x="132" y="612"/>
                </a:cubicBezTo>
                <a:cubicBezTo>
                  <a:pt x="150" y="684"/>
                  <a:pt x="175" y="766"/>
                  <a:pt x="216" y="828"/>
                </a:cubicBezTo>
                <a:cubicBezTo>
                  <a:pt x="268" y="802"/>
                  <a:pt x="304" y="770"/>
                  <a:pt x="360" y="756"/>
                </a:cubicBezTo>
                <a:cubicBezTo>
                  <a:pt x="422" y="848"/>
                  <a:pt x="338" y="1020"/>
                  <a:pt x="468" y="102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" name="Freeform 46">
            <a:extLst>
              <a:ext uri="{FF2B5EF4-FFF2-40B4-BE49-F238E27FC236}">
                <a16:creationId xmlns:a16="http://schemas.microsoft.com/office/drawing/2014/main" id="{C1E27274-9E6D-43FB-8268-DF386D7940E3}"/>
              </a:ext>
            </a:extLst>
          </p:cNvPr>
          <p:cNvSpPr>
            <a:spLocks/>
          </p:cNvSpPr>
          <p:nvPr/>
        </p:nvSpPr>
        <p:spPr bwMode="auto">
          <a:xfrm>
            <a:off x="2863169" y="3844029"/>
            <a:ext cx="3698875" cy="1609415"/>
          </a:xfrm>
          <a:custGeom>
            <a:avLst/>
            <a:gdLst>
              <a:gd name="T0" fmla="*/ 2147483646 w 2330"/>
              <a:gd name="T1" fmla="*/ 120967500 h 1200"/>
              <a:gd name="T2" fmla="*/ 2147483646 w 2330"/>
              <a:gd name="T3" fmla="*/ 362902500 h 1200"/>
              <a:gd name="T4" fmla="*/ 2147483646 w 2330"/>
              <a:gd name="T5" fmla="*/ 453628125 h 1200"/>
              <a:gd name="T6" fmla="*/ 2147483646 w 2330"/>
              <a:gd name="T7" fmla="*/ 544353750 h 1200"/>
              <a:gd name="T8" fmla="*/ 2147173125 w 2330"/>
              <a:gd name="T9" fmla="*/ 423386250 h 1200"/>
              <a:gd name="T10" fmla="*/ 1451610000 w 2330"/>
              <a:gd name="T11" fmla="*/ 362902500 h 1200"/>
              <a:gd name="T12" fmla="*/ 1088707500 w 2330"/>
              <a:gd name="T13" fmla="*/ 514111875 h 1200"/>
              <a:gd name="T14" fmla="*/ 1028223750 w 2330"/>
              <a:gd name="T15" fmla="*/ 635079375 h 1200"/>
              <a:gd name="T16" fmla="*/ 816530625 w 2330"/>
              <a:gd name="T17" fmla="*/ 574595625 h 1200"/>
              <a:gd name="T18" fmla="*/ 695563125 w 2330"/>
              <a:gd name="T19" fmla="*/ 453628125 h 1200"/>
              <a:gd name="T20" fmla="*/ 574595625 w 2330"/>
              <a:gd name="T21" fmla="*/ 332660625 h 1200"/>
              <a:gd name="T22" fmla="*/ 332660625 w 2330"/>
              <a:gd name="T23" fmla="*/ 151209375 h 1200"/>
              <a:gd name="T24" fmla="*/ 181451250 w 2330"/>
              <a:gd name="T25" fmla="*/ 0 h 1200"/>
              <a:gd name="T26" fmla="*/ 90725625 w 2330"/>
              <a:gd name="T27" fmla="*/ 60483750 h 1200"/>
              <a:gd name="T28" fmla="*/ 272176875 w 2330"/>
              <a:gd name="T29" fmla="*/ 695563125 h 1200"/>
              <a:gd name="T30" fmla="*/ 423386250 w 2330"/>
              <a:gd name="T31" fmla="*/ 907256250 h 1200"/>
              <a:gd name="T32" fmla="*/ 635079375 w 2330"/>
              <a:gd name="T33" fmla="*/ 1149191250 h 1200"/>
              <a:gd name="T34" fmla="*/ 756046875 w 2330"/>
              <a:gd name="T35" fmla="*/ 1300400625 h 1200"/>
              <a:gd name="T36" fmla="*/ 786288750 w 2330"/>
              <a:gd name="T37" fmla="*/ 1391126250 h 1200"/>
              <a:gd name="T38" fmla="*/ 846772500 w 2330"/>
              <a:gd name="T39" fmla="*/ 1481851875 h 1200"/>
              <a:gd name="T40" fmla="*/ 1088707500 w 2330"/>
              <a:gd name="T41" fmla="*/ 1905238125 h 1200"/>
              <a:gd name="T42" fmla="*/ 1481851875 w 2330"/>
              <a:gd name="T43" fmla="*/ 2147483646 h 1200"/>
              <a:gd name="T44" fmla="*/ 1693545000 w 2330"/>
              <a:gd name="T45" fmla="*/ 2147483646 h 1200"/>
              <a:gd name="T46" fmla="*/ 1723786875 w 2330"/>
              <a:gd name="T47" fmla="*/ 2147483646 h 1200"/>
              <a:gd name="T48" fmla="*/ 1693545000 w 2330"/>
              <a:gd name="T49" fmla="*/ 2147483646 h 1200"/>
              <a:gd name="T50" fmla="*/ 1784270625 w 2330"/>
              <a:gd name="T51" fmla="*/ 2147483646 h 1200"/>
              <a:gd name="T52" fmla="*/ 2147483646 w 2330"/>
              <a:gd name="T53" fmla="*/ 2147483646 h 1200"/>
              <a:gd name="T54" fmla="*/ 2147483646 w 2330"/>
              <a:gd name="T55" fmla="*/ 2147483646 h 1200"/>
              <a:gd name="T56" fmla="*/ 2147483646 w 2330"/>
              <a:gd name="T57" fmla="*/ 2147483646 h 1200"/>
              <a:gd name="T58" fmla="*/ 2147483646 w 2330"/>
              <a:gd name="T59" fmla="*/ 2147483646 h 1200"/>
              <a:gd name="T60" fmla="*/ 2147483646 w 2330"/>
              <a:gd name="T61" fmla="*/ 2147483646 h 1200"/>
              <a:gd name="T62" fmla="*/ 2147483646 w 2330"/>
              <a:gd name="T63" fmla="*/ 2147483646 h 1200"/>
              <a:gd name="T64" fmla="*/ 2147483646 w 2330"/>
              <a:gd name="T65" fmla="*/ 2147483646 h 1200"/>
              <a:gd name="T66" fmla="*/ 2147483646 w 2330"/>
              <a:gd name="T67" fmla="*/ 2147483646 h 1200"/>
              <a:gd name="T68" fmla="*/ 2147483646 w 2330"/>
              <a:gd name="T69" fmla="*/ 2147483646 h 1200"/>
              <a:gd name="T70" fmla="*/ 2147483646 w 2330"/>
              <a:gd name="T71" fmla="*/ 2147483646 h 1200"/>
              <a:gd name="T72" fmla="*/ 2147483646 w 2330"/>
              <a:gd name="T73" fmla="*/ 2147483646 h 1200"/>
              <a:gd name="T74" fmla="*/ 2147483646 w 2330"/>
              <a:gd name="T75" fmla="*/ 2147483646 h 1200"/>
              <a:gd name="T76" fmla="*/ 2147483646 w 2330"/>
              <a:gd name="T77" fmla="*/ 2147483646 h 1200"/>
              <a:gd name="T78" fmla="*/ 2147483646 w 2330"/>
              <a:gd name="T79" fmla="*/ 2147483646 h 1200"/>
              <a:gd name="T80" fmla="*/ 2147483646 w 2330"/>
              <a:gd name="T81" fmla="*/ 2147483646 h 1200"/>
              <a:gd name="T82" fmla="*/ 2147483646 w 2330"/>
              <a:gd name="T83" fmla="*/ 2147483646 h 1200"/>
              <a:gd name="T84" fmla="*/ 2147483646 w 2330"/>
              <a:gd name="T85" fmla="*/ 2147483646 h 1200"/>
              <a:gd name="T86" fmla="*/ 2147483646 w 2330"/>
              <a:gd name="T87" fmla="*/ 2147483646 h 1200"/>
              <a:gd name="T88" fmla="*/ 2147483646 w 2330"/>
              <a:gd name="T89" fmla="*/ 2147483646 h 1200"/>
              <a:gd name="T90" fmla="*/ 2147483646 w 2330"/>
              <a:gd name="T91" fmla="*/ 1451610000 h 1200"/>
              <a:gd name="T92" fmla="*/ 2147483646 w 2330"/>
              <a:gd name="T93" fmla="*/ 1330642500 h 1200"/>
              <a:gd name="T94" fmla="*/ 2147483646 w 2330"/>
              <a:gd name="T95" fmla="*/ 1239916875 h 1200"/>
              <a:gd name="T96" fmla="*/ 2147483646 w 2330"/>
              <a:gd name="T97" fmla="*/ 1088707500 h 1200"/>
              <a:gd name="T98" fmla="*/ 2147483646 w 2330"/>
              <a:gd name="T99" fmla="*/ 725805000 h 1200"/>
              <a:gd name="T100" fmla="*/ 2147483646 w 2330"/>
              <a:gd name="T101" fmla="*/ 786288750 h 1200"/>
              <a:gd name="T102" fmla="*/ 2147483646 w 2330"/>
              <a:gd name="T103" fmla="*/ 846772500 h 1200"/>
              <a:gd name="T104" fmla="*/ 2147483646 w 2330"/>
              <a:gd name="T105" fmla="*/ 816530625 h 1200"/>
              <a:gd name="T106" fmla="*/ 2147483646 w 2330"/>
              <a:gd name="T107" fmla="*/ 725805000 h 1200"/>
              <a:gd name="T108" fmla="*/ 2147483646 w 2330"/>
              <a:gd name="T109" fmla="*/ 544353750 h 1200"/>
              <a:gd name="T110" fmla="*/ 2147483646 w 2330"/>
              <a:gd name="T111" fmla="*/ 423386250 h 1200"/>
              <a:gd name="T112" fmla="*/ 2147483646 w 2330"/>
              <a:gd name="T113" fmla="*/ 453628125 h 1200"/>
              <a:gd name="T114" fmla="*/ 2147483646 w 2330"/>
              <a:gd name="T115" fmla="*/ 151209375 h 1200"/>
              <a:gd name="T116" fmla="*/ 2147483646 w 2330"/>
              <a:gd name="T117" fmla="*/ 0 h 1200"/>
              <a:gd name="T118" fmla="*/ 2147483646 w 2330"/>
              <a:gd name="T119" fmla="*/ 120967500 h 1200"/>
              <a:gd name="T120" fmla="*/ 2147483646 w 2330"/>
              <a:gd name="T121" fmla="*/ 90725625 h 1200"/>
              <a:gd name="T122" fmla="*/ 2147483646 w 2330"/>
              <a:gd name="T123" fmla="*/ 120967500 h 1200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30" h="1200">
                <a:moveTo>
                  <a:pt x="1020" y="48"/>
                </a:moveTo>
                <a:cubicBezTo>
                  <a:pt x="1077" y="86"/>
                  <a:pt x="1051" y="58"/>
                  <a:pt x="1080" y="144"/>
                </a:cubicBezTo>
                <a:cubicBezTo>
                  <a:pt x="1084" y="156"/>
                  <a:pt x="1088" y="168"/>
                  <a:pt x="1092" y="180"/>
                </a:cubicBezTo>
                <a:cubicBezTo>
                  <a:pt x="1096" y="192"/>
                  <a:pt x="1104" y="216"/>
                  <a:pt x="1104" y="216"/>
                </a:cubicBezTo>
                <a:cubicBezTo>
                  <a:pt x="1011" y="247"/>
                  <a:pt x="939" y="190"/>
                  <a:pt x="852" y="168"/>
                </a:cubicBezTo>
                <a:cubicBezTo>
                  <a:pt x="755" y="104"/>
                  <a:pt x="725" y="135"/>
                  <a:pt x="576" y="144"/>
                </a:cubicBezTo>
                <a:cubicBezTo>
                  <a:pt x="520" y="163"/>
                  <a:pt x="479" y="173"/>
                  <a:pt x="432" y="204"/>
                </a:cubicBezTo>
                <a:cubicBezTo>
                  <a:pt x="424" y="220"/>
                  <a:pt x="424" y="244"/>
                  <a:pt x="408" y="252"/>
                </a:cubicBezTo>
                <a:cubicBezTo>
                  <a:pt x="402" y="255"/>
                  <a:pt x="334" y="231"/>
                  <a:pt x="324" y="228"/>
                </a:cubicBezTo>
                <a:cubicBezTo>
                  <a:pt x="292" y="132"/>
                  <a:pt x="340" y="244"/>
                  <a:pt x="276" y="180"/>
                </a:cubicBezTo>
                <a:cubicBezTo>
                  <a:pt x="212" y="116"/>
                  <a:pt x="324" y="164"/>
                  <a:pt x="228" y="132"/>
                </a:cubicBezTo>
                <a:cubicBezTo>
                  <a:pt x="196" y="84"/>
                  <a:pt x="179" y="91"/>
                  <a:pt x="132" y="60"/>
                </a:cubicBezTo>
                <a:cubicBezTo>
                  <a:pt x="121" y="44"/>
                  <a:pt x="99" y="0"/>
                  <a:pt x="72" y="0"/>
                </a:cubicBezTo>
                <a:cubicBezTo>
                  <a:pt x="58" y="0"/>
                  <a:pt x="48" y="16"/>
                  <a:pt x="36" y="24"/>
                </a:cubicBezTo>
                <a:cubicBezTo>
                  <a:pt x="0" y="132"/>
                  <a:pt x="4" y="207"/>
                  <a:pt x="108" y="276"/>
                </a:cubicBezTo>
                <a:cubicBezTo>
                  <a:pt x="136" y="360"/>
                  <a:pt x="108" y="340"/>
                  <a:pt x="168" y="360"/>
                </a:cubicBezTo>
                <a:cubicBezTo>
                  <a:pt x="224" y="444"/>
                  <a:pt x="192" y="416"/>
                  <a:pt x="252" y="456"/>
                </a:cubicBezTo>
                <a:cubicBezTo>
                  <a:pt x="282" y="546"/>
                  <a:pt x="238" y="438"/>
                  <a:pt x="300" y="516"/>
                </a:cubicBezTo>
                <a:cubicBezTo>
                  <a:pt x="308" y="526"/>
                  <a:pt x="306" y="541"/>
                  <a:pt x="312" y="552"/>
                </a:cubicBezTo>
                <a:cubicBezTo>
                  <a:pt x="318" y="565"/>
                  <a:pt x="330" y="575"/>
                  <a:pt x="336" y="588"/>
                </a:cubicBezTo>
                <a:cubicBezTo>
                  <a:pt x="365" y="654"/>
                  <a:pt x="369" y="714"/>
                  <a:pt x="432" y="756"/>
                </a:cubicBezTo>
                <a:cubicBezTo>
                  <a:pt x="462" y="845"/>
                  <a:pt x="508" y="943"/>
                  <a:pt x="588" y="996"/>
                </a:cubicBezTo>
                <a:cubicBezTo>
                  <a:pt x="606" y="1051"/>
                  <a:pt x="619" y="1065"/>
                  <a:pt x="672" y="1092"/>
                </a:cubicBezTo>
                <a:cubicBezTo>
                  <a:pt x="676" y="1104"/>
                  <a:pt x="684" y="1115"/>
                  <a:pt x="684" y="1128"/>
                </a:cubicBezTo>
                <a:cubicBezTo>
                  <a:pt x="684" y="1144"/>
                  <a:pt x="667" y="1160"/>
                  <a:pt x="672" y="1176"/>
                </a:cubicBezTo>
                <a:cubicBezTo>
                  <a:pt x="677" y="1190"/>
                  <a:pt x="696" y="1192"/>
                  <a:pt x="708" y="1200"/>
                </a:cubicBezTo>
                <a:cubicBezTo>
                  <a:pt x="886" y="1141"/>
                  <a:pt x="755" y="1177"/>
                  <a:pt x="1116" y="1164"/>
                </a:cubicBezTo>
                <a:cubicBezTo>
                  <a:pt x="1176" y="1124"/>
                  <a:pt x="1170" y="1119"/>
                  <a:pt x="1224" y="1104"/>
                </a:cubicBezTo>
                <a:cubicBezTo>
                  <a:pt x="1256" y="1095"/>
                  <a:pt x="1320" y="1080"/>
                  <a:pt x="1320" y="1080"/>
                </a:cubicBezTo>
                <a:cubicBezTo>
                  <a:pt x="1332" y="1072"/>
                  <a:pt x="1343" y="1062"/>
                  <a:pt x="1356" y="1056"/>
                </a:cubicBezTo>
                <a:cubicBezTo>
                  <a:pt x="1379" y="1046"/>
                  <a:pt x="1428" y="1032"/>
                  <a:pt x="1428" y="1032"/>
                </a:cubicBezTo>
                <a:cubicBezTo>
                  <a:pt x="1440" y="1040"/>
                  <a:pt x="1455" y="1045"/>
                  <a:pt x="1464" y="1056"/>
                </a:cubicBezTo>
                <a:cubicBezTo>
                  <a:pt x="1501" y="1103"/>
                  <a:pt x="1438" y="1102"/>
                  <a:pt x="1524" y="1080"/>
                </a:cubicBezTo>
                <a:cubicBezTo>
                  <a:pt x="1536" y="1072"/>
                  <a:pt x="1551" y="1067"/>
                  <a:pt x="1560" y="1056"/>
                </a:cubicBezTo>
                <a:cubicBezTo>
                  <a:pt x="1568" y="1046"/>
                  <a:pt x="1563" y="1029"/>
                  <a:pt x="1572" y="1020"/>
                </a:cubicBezTo>
                <a:cubicBezTo>
                  <a:pt x="1578" y="1014"/>
                  <a:pt x="1655" y="996"/>
                  <a:pt x="1656" y="996"/>
                </a:cubicBezTo>
                <a:cubicBezTo>
                  <a:pt x="1689" y="982"/>
                  <a:pt x="1718" y="959"/>
                  <a:pt x="1752" y="948"/>
                </a:cubicBezTo>
                <a:cubicBezTo>
                  <a:pt x="1764" y="944"/>
                  <a:pt x="1776" y="940"/>
                  <a:pt x="1788" y="936"/>
                </a:cubicBezTo>
                <a:cubicBezTo>
                  <a:pt x="1974" y="998"/>
                  <a:pt x="1782" y="927"/>
                  <a:pt x="1896" y="984"/>
                </a:cubicBezTo>
                <a:cubicBezTo>
                  <a:pt x="1930" y="1001"/>
                  <a:pt x="1985" y="1004"/>
                  <a:pt x="2016" y="1008"/>
                </a:cubicBezTo>
                <a:cubicBezTo>
                  <a:pt x="2028" y="1016"/>
                  <a:pt x="2038" y="1030"/>
                  <a:pt x="2052" y="1032"/>
                </a:cubicBezTo>
                <a:cubicBezTo>
                  <a:pt x="2145" y="1044"/>
                  <a:pt x="2115" y="981"/>
                  <a:pt x="2148" y="948"/>
                </a:cubicBezTo>
                <a:cubicBezTo>
                  <a:pt x="2157" y="939"/>
                  <a:pt x="2172" y="940"/>
                  <a:pt x="2184" y="936"/>
                </a:cubicBezTo>
                <a:cubicBezTo>
                  <a:pt x="2190" y="919"/>
                  <a:pt x="2194" y="873"/>
                  <a:pt x="2232" y="888"/>
                </a:cubicBezTo>
                <a:cubicBezTo>
                  <a:pt x="2245" y="893"/>
                  <a:pt x="2248" y="912"/>
                  <a:pt x="2256" y="924"/>
                </a:cubicBezTo>
                <a:cubicBezTo>
                  <a:pt x="2322" y="825"/>
                  <a:pt x="2309" y="688"/>
                  <a:pt x="2316" y="576"/>
                </a:cubicBezTo>
                <a:cubicBezTo>
                  <a:pt x="2289" y="495"/>
                  <a:pt x="2330" y="583"/>
                  <a:pt x="2220" y="528"/>
                </a:cubicBezTo>
                <a:cubicBezTo>
                  <a:pt x="2209" y="522"/>
                  <a:pt x="2211" y="504"/>
                  <a:pt x="2208" y="492"/>
                </a:cubicBezTo>
                <a:cubicBezTo>
                  <a:pt x="2203" y="472"/>
                  <a:pt x="2200" y="452"/>
                  <a:pt x="2196" y="432"/>
                </a:cubicBezTo>
                <a:cubicBezTo>
                  <a:pt x="2192" y="384"/>
                  <a:pt x="2202" y="333"/>
                  <a:pt x="2184" y="288"/>
                </a:cubicBezTo>
                <a:cubicBezTo>
                  <a:pt x="2179" y="275"/>
                  <a:pt x="2161" y="306"/>
                  <a:pt x="2148" y="312"/>
                </a:cubicBezTo>
                <a:cubicBezTo>
                  <a:pt x="2131" y="321"/>
                  <a:pt x="2079" y="332"/>
                  <a:pt x="2064" y="336"/>
                </a:cubicBezTo>
                <a:cubicBezTo>
                  <a:pt x="2016" y="332"/>
                  <a:pt x="1966" y="338"/>
                  <a:pt x="1920" y="324"/>
                </a:cubicBezTo>
                <a:cubicBezTo>
                  <a:pt x="1908" y="320"/>
                  <a:pt x="1914" y="299"/>
                  <a:pt x="1908" y="288"/>
                </a:cubicBezTo>
                <a:cubicBezTo>
                  <a:pt x="1894" y="263"/>
                  <a:pt x="1876" y="240"/>
                  <a:pt x="1860" y="216"/>
                </a:cubicBezTo>
                <a:cubicBezTo>
                  <a:pt x="1827" y="166"/>
                  <a:pt x="1812" y="178"/>
                  <a:pt x="1752" y="168"/>
                </a:cubicBezTo>
                <a:cubicBezTo>
                  <a:pt x="1635" y="80"/>
                  <a:pt x="1764" y="164"/>
                  <a:pt x="1788" y="180"/>
                </a:cubicBezTo>
                <a:cubicBezTo>
                  <a:pt x="1759" y="65"/>
                  <a:pt x="1759" y="76"/>
                  <a:pt x="1632" y="60"/>
                </a:cubicBezTo>
                <a:cubicBezTo>
                  <a:pt x="1573" y="40"/>
                  <a:pt x="1557" y="63"/>
                  <a:pt x="1536" y="0"/>
                </a:cubicBezTo>
                <a:cubicBezTo>
                  <a:pt x="1483" y="18"/>
                  <a:pt x="1463" y="36"/>
                  <a:pt x="1404" y="48"/>
                </a:cubicBezTo>
                <a:cubicBezTo>
                  <a:pt x="1298" y="36"/>
                  <a:pt x="1210" y="23"/>
                  <a:pt x="1104" y="36"/>
                </a:cubicBezTo>
                <a:cubicBezTo>
                  <a:pt x="1042" y="78"/>
                  <a:pt x="1086" y="48"/>
                  <a:pt x="1020" y="48"/>
                </a:cubicBezTo>
                <a:close/>
              </a:path>
            </a:pathLst>
          </a:custGeom>
          <a:gradFill rotWithShape="0">
            <a:gsLst>
              <a:gs pos="0">
                <a:srgbClr val="5E4776"/>
              </a:gs>
              <a:gs pos="100000">
                <a:srgbClr val="CC99FF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dirty="0"/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8CEFF48D-6422-4E5F-BC4E-D742DC7864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9231" y="4355302"/>
            <a:ext cx="28956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   宣政院辖地    </a:t>
            </a:r>
            <a:endParaRPr kumimoji="1" lang="en-US" altLang="zh-CN" sz="2800" dirty="0">
              <a:solidFill>
                <a:srgbClr val="CC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" name="Freeform 48">
            <a:extLst>
              <a:ext uri="{FF2B5EF4-FFF2-40B4-BE49-F238E27FC236}">
                <a16:creationId xmlns:a16="http://schemas.microsoft.com/office/drawing/2014/main" id="{9EABF26A-CB33-4244-A1DC-F2EBA3C9D912}"/>
              </a:ext>
            </a:extLst>
          </p:cNvPr>
          <p:cNvSpPr>
            <a:spLocks/>
          </p:cNvSpPr>
          <p:nvPr/>
        </p:nvSpPr>
        <p:spPr bwMode="auto">
          <a:xfrm>
            <a:off x="5234558" y="5070888"/>
            <a:ext cx="1516358" cy="1593021"/>
          </a:xfrm>
          <a:custGeom>
            <a:avLst/>
            <a:gdLst>
              <a:gd name="T0" fmla="*/ 544353750 w 1152"/>
              <a:gd name="T1" fmla="*/ 362902500 h 1464"/>
              <a:gd name="T2" fmla="*/ 544353750 w 1152"/>
              <a:gd name="T3" fmla="*/ 756046875 h 1464"/>
              <a:gd name="T4" fmla="*/ 483870000 w 1152"/>
              <a:gd name="T5" fmla="*/ 1118949375 h 1464"/>
              <a:gd name="T6" fmla="*/ 362902500 w 1152"/>
              <a:gd name="T7" fmla="*/ 1300400625 h 1464"/>
              <a:gd name="T8" fmla="*/ 332660625 w 1152"/>
              <a:gd name="T9" fmla="*/ 1391126250 h 1464"/>
              <a:gd name="T10" fmla="*/ 151209375 w 1152"/>
              <a:gd name="T11" fmla="*/ 1451610000 h 1464"/>
              <a:gd name="T12" fmla="*/ 0 w 1152"/>
              <a:gd name="T13" fmla="*/ 1693545000 h 1464"/>
              <a:gd name="T14" fmla="*/ 90725625 w 1152"/>
              <a:gd name="T15" fmla="*/ 1995963750 h 1464"/>
              <a:gd name="T16" fmla="*/ 332660625 w 1152"/>
              <a:gd name="T17" fmla="*/ 2056447500 h 1464"/>
              <a:gd name="T18" fmla="*/ 604837500 w 1152"/>
              <a:gd name="T19" fmla="*/ 2147483646 h 1464"/>
              <a:gd name="T20" fmla="*/ 695563125 w 1152"/>
              <a:gd name="T21" fmla="*/ 2147483646 h 1464"/>
              <a:gd name="T22" fmla="*/ 816530625 w 1152"/>
              <a:gd name="T23" fmla="*/ 2147483646 h 1464"/>
              <a:gd name="T24" fmla="*/ 846772500 w 1152"/>
              <a:gd name="T25" fmla="*/ 2147483646 h 1464"/>
              <a:gd name="T26" fmla="*/ 937498125 w 1152"/>
              <a:gd name="T27" fmla="*/ 2147483646 h 1464"/>
              <a:gd name="T28" fmla="*/ 1028223750 w 1152"/>
              <a:gd name="T29" fmla="*/ 2147483646 h 1464"/>
              <a:gd name="T30" fmla="*/ 1239916875 w 1152"/>
              <a:gd name="T31" fmla="*/ 2147483646 h 1464"/>
              <a:gd name="T32" fmla="*/ 1421368125 w 1152"/>
              <a:gd name="T33" fmla="*/ 2147483646 h 1464"/>
              <a:gd name="T34" fmla="*/ 1542335625 w 1152"/>
              <a:gd name="T35" fmla="*/ 2147483646 h 1464"/>
              <a:gd name="T36" fmla="*/ 1663303125 w 1152"/>
              <a:gd name="T37" fmla="*/ 2147483646 h 1464"/>
              <a:gd name="T38" fmla="*/ 1844754375 w 1152"/>
              <a:gd name="T39" fmla="*/ 2147483646 h 1464"/>
              <a:gd name="T40" fmla="*/ 1814512500 w 1152"/>
              <a:gd name="T41" fmla="*/ 2147483646 h 1464"/>
              <a:gd name="T42" fmla="*/ 1723786875 w 1152"/>
              <a:gd name="T43" fmla="*/ 2147483646 h 1464"/>
              <a:gd name="T44" fmla="*/ 1905238125 w 1152"/>
              <a:gd name="T45" fmla="*/ 2147483646 h 1464"/>
              <a:gd name="T46" fmla="*/ 1965721875 w 1152"/>
              <a:gd name="T47" fmla="*/ 2147483646 h 1464"/>
              <a:gd name="T48" fmla="*/ 2056447500 w 1152"/>
              <a:gd name="T49" fmla="*/ 2147483646 h 1464"/>
              <a:gd name="T50" fmla="*/ 2086689375 w 1152"/>
              <a:gd name="T51" fmla="*/ 2147483646 h 1464"/>
              <a:gd name="T52" fmla="*/ 2147483646 w 1152"/>
              <a:gd name="T53" fmla="*/ 2147483646 h 1464"/>
              <a:gd name="T54" fmla="*/ 2147483646 w 1152"/>
              <a:gd name="T55" fmla="*/ 2147483646 h 1464"/>
              <a:gd name="T56" fmla="*/ 2147483646 w 1152"/>
              <a:gd name="T57" fmla="*/ 1965721875 h 1464"/>
              <a:gd name="T58" fmla="*/ 2147483646 w 1152"/>
              <a:gd name="T59" fmla="*/ 1905238125 h 1464"/>
              <a:gd name="T60" fmla="*/ 2147483646 w 1152"/>
              <a:gd name="T61" fmla="*/ 1784270625 h 1464"/>
              <a:gd name="T62" fmla="*/ 2147483646 w 1152"/>
              <a:gd name="T63" fmla="*/ 1602819375 h 1464"/>
              <a:gd name="T64" fmla="*/ 2147483646 w 1152"/>
              <a:gd name="T65" fmla="*/ 1300400625 h 1464"/>
              <a:gd name="T66" fmla="*/ 2147483646 w 1152"/>
              <a:gd name="T67" fmla="*/ 1239916875 h 1464"/>
              <a:gd name="T68" fmla="*/ 2147483646 w 1152"/>
              <a:gd name="T69" fmla="*/ 1118949375 h 1464"/>
              <a:gd name="T70" fmla="*/ 2147483646 w 1152"/>
              <a:gd name="T71" fmla="*/ 1028223750 h 1464"/>
              <a:gd name="T72" fmla="*/ 2147483646 w 1152"/>
              <a:gd name="T73" fmla="*/ 937498125 h 1464"/>
              <a:gd name="T74" fmla="*/ 2147483646 w 1152"/>
              <a:gd name="T75" fmla="*/ 695563125 h 1464"/>
              <a:gd name="T76" fmla="*/ 2147483646 w 1152"/>
              <a:gd name="T77" fmla="*/ 574595625 h 1464"/>
              <a:gd name="T78" fmla="*/ 2147483646 w 1152"/>
              <a:gd name="T79" fmla="*/ 453628125 h 1464"/>
              <a:gd name="T80" fmla="*/ 2147483646 w 1152"/>
              <a:gd name="T81" fmla="*/ 332660625 h 1464"/>
              <a:gd name="T82" fmla="*/ 2147483646 w 1152"/>
              <a:gd name="T83" fmla="*/ 272176875 h 1464"/>
              <a:gd name="T84" fmla="*/ 2086689375 w 1152"/>
              <a:gd name="T85" fmla="*/ 211693125 h 1464"/>
              <a:gd name="T86" fmla="*/ 1754028750 w 1152"/>
              <a:gd name="T87" fmla="*/ 272176875 h 1464"/>
              <a:gd name="T88" fmla="*/ 1572577500 w 1152"/>
              <a:gd name="T89" fmla="*/ 120967500 h 1464"/>
              <a:gd name="T90" fmla="*/ 1270158750 w 1152"/>
              <a:gd name="T91" fmla="*/ 0 h 1464"/>
              <a:gd name="T92" fmla="*/ 635079375 w 1152"/>
              <a:gd name="T93" fmla="*/ 241935000 h 1464"/>
              <a:gd name="T94" fmla="*/ 544353750 w 1152"/>
              <a:gd name="T95" fmla="*/ 574595625 h 1464"/>
              <a:gd name="T96" fmla="*/ 635079375 w 1152"/>
              <a:gd name="T97" fmla="*/ 695563125 h 1464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152" h="1464">
                <a:moveTo>
                  <a:pt x="216" y="144"/>
                </a:moveTo>
                <a:cubicBezTo>
                  <a:pt x="246" y="233"/>
                  <a:pt x="245" y="213"/>
                  <a:pt x="216" y="300"/>
                </a:cubicBezTo>
                <a:cubicBezTo>
                  <a:pt x="214" y="320"/>
                  <a:pt x="212" y="409"/>
                  <a:pt x="192" y="444"/>
                </a:cubicBezTo>
                <a:cubicBezTo>
                  <a:pt x="178" y="469"/>
                  <a:pt x="153" y="489"/>
                  <a:pt x="144" y="516"/>
                </a:cubicBezTo>
                <a:cubicBezTo>
                  <a:pt x="140" y="528"/>
                  <a:pt x="142" y="545"/>
                  <a:pt x="132" y="552"/>
                </a:cubicBezTo>
                <a:cubicBezTo>
                  <a:pt x="111" y="567"/>
                  <a:pt x="60" y="576"/>
                  <a:pt x="60" y="576"/>
                </a:cubicBezTo>
                <a:cubicBezTo>
                  <a:pt x="40" y="636"/>
                  <a:pt x="20" y="612"/>
                  <a:pt x="0" y="672"/>
                </a:cubicBezTo>
                <a:cubicBezTo>
                  <a:pt x="2" y="686"/>
                  <a:pt x="2" y="775"/>
                  <a:pt x="36" y="792"/>
                </a:cubicBezTo>
                <a:cubicBezTo>
                  <a:pt x="66" y="807"/>
                  <a:pt x="132" y="816"/>
                  <a:pt x="132" y="816"/>
                </a:cubicBezTo>
                <a:cubicBezTo>
                  <a:pt x="189" y="854"/>
                  <a:pt x="154" y="835"/>
                  <a:pt x="240" y="864"/>
                </a:cubicBezTo>
                <a:cubicBezTo>
                  <a:pt x="252" y="868"/>
                  <a:pt x="276" y="876"/>
                  <a:pt x="276" y="876"/>
                </a:cubicBezTo>
                <a:cubicBezTo>
                  <a:pt x="293" y="928"/>
                  <a:pt x="309" y="979"/>
                  <a:pt x="324" y="1032"/>
                </a:cubicBezTo>
                <a:cubicBezTo>
                  <a:pt x="329" y="1048"/>
                  <a:pt x="327" y="1066"/>
                  <a:pt x="336" y="1080"/>
                </a:cubicBezTo>
                <a:cubicBezTo>
                  <a:pt x="344" y="1092"/>
                  <a:pt x="360" y="1096"/>
                  <a:pt x="372" y="1104"/>
                </a:cubicBezTo>
                <a:cubicBezTo>
                  <a:pt x="399" y="1184"/>
                  <a:pt x="377" y="1279"/>
                  <a:pt x="408" y="1356"/>
                </a:cubicBezTo>
                <a:cubicBezTo>
                  <a:pt x="417" y="1380"/>
                  <a:pt x="476" y="1387"/>
                  <a:pt x="492" y="1392"/>
                </a:cubicBezTo>
                <a:cubicBezTo>
                  <a:pt x="593" y="1421"/>
                  <a:pt x="459" y="1383"/>
                  <a:pt x="564" y="1428"/>
                </a:cubicBezTo>
                <a:cubicBezTo>
                  <a:pt x="579" y="1434"/>
                  <a:pt x="597" y="1434"/>
                  <a:pt x="612" y="1440"/>
                </a:cubicBezTo>
                <a:cubicBezTo>
                  <a:pt x="629" y="1446"/>
                  <a:pt x="644" y="1456"/>
                  <a:pt x="660" y="1464"/>
                </a:cubicBezTo>
                <a:cubicBezTo>
                  <a:pt x="717" y="1445"/>
                  <a:pt x="714" y="1421"/>
                  <a:pt x="732" y="1368"/>
                </a:cubicBezTo>
                <a:cubicBezTo>
                  <a:pt x="728" y="1328"/>
                  <a:pt x="729" y="1287"/>
                  <a:pt x="720" y="1248"/>
                </a:cubicBezTo>
                <a:cubicBezTo>
                  <a:pt x="714" y="1222"/>
                  <a:pt x="692" y="1201"/>
                  <a:pt x="684" y="1176"/>
                </a:cubicBezTo>
                <a:cubicBezTo>
                  <a:pt x="724" y="1056"/>
                  <a:pt x="684" y="1080"/>
                  <a:pt x="756" y="1056"/>
                </a:cubicBezTo>
                <a:cubicBezTo>
                  <a:pt x="764" y="1044"/>
                  <a:pt x="770" y="1030"/>
                  <a:pt x="780" y="1020"/>
                </a:cubicBezTo>
                <a:cubicBezTo>
                  <a:pt x="790" y="1010"/>
                  <a:pt x="807" y="1007"/>
                  <a:pt x="816" y="996"/>
                </a:cubicBezTo>
                <a:cubicBezTo>
                  <a:pt x="824" y="986"/>
                  <a:pt x="817" y="966"/>
                  <a:pt x="828" y="960"/>
                </a:cubicBezTo>
                <a:cubicBezTo>
                  <a:pt x="853" y="947"/>
                  <a:pt x="884" y="952"/>
                  <a:pt x="912" y="948"/>
                </a:cubicBezTo>
                <a:cubicBezTo>
                  <a:pt x="940" y="939"/>
                  <a:pt x="974" y="943"/>
                  <a:pt x="996" y="924"/>
                </a:cubicBezTo>
                <a:cubicBezTo>
                  <a:pt x="1040" y="886"/>
                  <a:pt x="1051" y="831"/>
                  <a:pt x="1068" y="780"/>
                </a:cubicBezTo>
                <a:cubicBezTo>
                  <a:pt x="1073" y="766"/>
                  <a:pt x="1092" y="764"/>
                  <a:pt x="1104" y="756"/>
                </a:cubicBezTo>
                <a:cubicBezTo>
                  <a:pt x="1100" y="740"/>
                  <a:pt x="1097" y="724"/>
                  <a:pt x="1092" y="708"/>
                </a:cubicBezTo>
                <a:cubicBezTo>
                  <a:pt x="1085" y="684"/>
                  <a:pt x="1068" y="636"/>
                  <a:pt x="1068" y="636"/>
                </a:cubicBezTo>
                <a:cubicBezTo>
                  <a:pt x="1076" y="596"/>
                  <a:pt x="1076" y="554"/>
                  <a:pt x="1092" y="516"/>
                </a:cubicBezTo>
                <a:cubicBezTo>
                  <a:pt x="1098" y="503"/>
                  <a:pt x="1119" y="503"/>
                  <a:pt x="1128" y="492"/>
                </a:cubicBezTo>
                <a:cubicBezTo>
                  <a:pt x="1139" y="478"/>
                  <a:pt x="1144" y="460"/>
                  <a:pt x="1152" y="444"/>
                </a:cubicBezTo>
                <a:cubicBezTo>
                  <a:pt x="1148" y="432"/>
                  <a:pt x="1146" y="419"/>
                  <a:pt x="1140" y="408"/>
                </a:cubicBezTo>
                <a:cubicBezTo>
                  <a:pt x="1134" y="395"/>
                  <a:pt x="1116" y="386"/>
                  <a:pt x="1116" y="372"/>
                </a:cubicBezTo>
                <a:cubicBezTo>
                  <a:pt x="1116" y="339"/>
                  <a:pt x="1132" y="308"/>
                  <a:pt x="1140" y="276"/>
                </a:cubicBezTo>
                <a:cubicBezTo>
                  <a:pt x="1136" y="260"/>
                  <a:pt x="1139" y="241"/>
                  <a:pt x="1128" y="228"/>
                </a:cubicBezTo>
                <a:cubicBezTo>
                  <a:pt x="1107" y="203"/>
                  <a:pt x="1071" y="198"/>
                  <a:pt x="1044" y="180"/>
                </a:cubicBezTo>
                <a:cubicBezTo>
                  <a:pt x="998" y="111"/>
                  <a:pt x="1047" y="165"/>
                  <a:pt x="936" y="132"/>
                </a:cubicBezTo>
                <a:cubicBezTo>
                  <a:pt x="922" y="128"/>
                  <a:pt x="913" y="114"/>
                  <a:pt x="900" y="108"/>
                </a:cubicBezTo>
                <a:cubicBezTo>
                  <a:pt x="877" y="98"/>
                  <a:pt x="828" y="84"/>
                  <a:pt x="828" y="84"/>
                </a:cubicBezTo>
                <a:cubicBezTo>
                  <a:pt x="761" y="106"/>
                  <a:pt x="770" y="126"/>
                  <a:pt x="696" y="108"/>
                </a:cubicBezTo>
                <a:cubicBezTo>
                  <a:pt x="670" y="91"/>
                  <a:pt x="650" y="65"/>
                  <a:pt x="624" y="48"/>
                </a:cubicBezTo>
                <a:cubicBezTo>
                  <a:pt x="598" y="31"/>
                  <a:pt x="534" y="8"/>
                  <a:pt x="504" y="0"/>
                </a:cubicBezTo>
                <a:cubicBezTo>
                  <a:pt x="414" y="18"/>
                  <a:pt x="342" y="73"/>
                  <a:pt x="252" y="96"/>
                </a:cubicBezTo>
                <a:cubicBezTo>
                  <a:pt x="206" y="127"/>
                  <a:pt x="181" y="167"/>
                  <a:pt x="216" y="228"/>
                </a:cubicBezTo>
                <a:cubicBezTo>
                  <a:pt x="263" y="311"/>
                  <a:pt x="252" y="164"/>
                  <a:pt x="252" y="276"/>
                </a:cubicBezTo>
              </a:path>
            </a:pathLst>
          </a:custGeom>
          <a:gradFill rotWithShape="0">
            <a:gsLst>
              <a:gs pos="0">
                <a:srgbClr val="99FF99"/>
              </a:gs>
              <a:gs pos="100000">
                <a:srgbClr val="477647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" name="Freeform 50">
            <a:extLst>
              <a:ext uri="{FF2B5EF4-FFF2-40B4-BE49-F238E27FC236}">
                <a16:creationId xmlns:a16="http://schemas.microsoft.com/office/drawing/2014/main" id="{B686B5F4-0804-4257-91C1-18E08B8F0AAD}"/>
              </a:ext>
            </a:extLst>
          </p:cNvPr>
          <p:cNvSpPr>
            <a:spLocks/>
          </p:cNvSpPr>
          <p:nvPr/>
        </p:nvSpPr>
        <p:spPr bwMode="auto">
          <a:xfrm>
            <a:off x="6123099" y="5019675"/>
            <a:ext cx="1504950" cy="1606879"/>
          </a:xfrm>
          <a:custGeom>
            <a:avLst/>
            <a:gdLst>
              <a:gd name="T0" fmla="*/ 514111875 w 948"/>
              <a:gd name="T1" fmla="*/ 680442188 h 1158"/>
              <a:gd name="T2" fmla="*/ 635079375 w 948"/>
              <a:gd name="T3" fmla="*/ 559474688 h 1158"/>
              <a:gd name="T4" fmla="*/ 544353750 w 948"/>
              <a:gd name="T5" fmla="*/ 589716563 h 1158"/>
              <a:gd name="T6" fmla="*/ 362902500 w 948"/>
              <a:gd name="T7" fmla="*/ 529232813 h 1158"/>
              <a:gd name="T8" fmla="*/ 30241875 w 948"/>
              <a:gd name="T9" fmla="*/ 408265313 h 1158"/>
              <a:gd name="T10" fmla="*/ 0 w 948"/>
              <a:gd name="T11" fmla="*/ 317539688 h 1158"/>
              <a:gd name="T12" fmla="*/ 90725625 w 948"/>
              <a:gd name="T13" fmla="*/ 226814063 h 1158"/>
              <a:gd name="T14" fmla="*/ 120967500 w 948"/>
              <a:gd name="T15" fmla="*/ 136088438 h 1158"/>
              <a:gd name="T16" fmla="*/ 302418750 w 948"/>
              <a:gd name="T17" fmla="*/ 45362813 h 1158"/>
              <a:gd name="T18" fmla="*/ 453628125 w 948"/>
              <a:gd name="T19" fmla="*/ 75604688 h 1158"/>
              <a:gd name="T20" fmla="*/ 544353750 w 948"/>
              <a:gd name="T21" fmla="*/ 136088438 h 1158"/>
              <a:gd name="T22" fmla="*/ 816530625 w 948"/>
              <a:gd name="T23" fmla="*/ 105846563 h 1158"/>
              <a:gd name="T24" fmla="*/ 907256250 w 948"/>
              <a:gd name="T25" fmla="*/ 75604688 h 1158"/>
              <a:gd name="T26" fmla="*/ 1209675000 w 948"/>
              <a:gd name="T27" fmla="*/ 226814063 h 1158"/>
              <a:gd name="T28" fmla="*/ 1512093750 w 948"/>
              <a:gd name="T29" fmla="*/ 378023438 h 1158"/>
              <a:gd name="T30" fmla="*/ 1784270625 w 948"/>
              <a:gd name="T31" fmla="*/ 317539688 h 1158"/>
              <a:gd name="T32" fmla="*/ 1814512500 w 948"/>
              <a:gd name="T33" fmla="*/ 226814063 h 1158"/>
              <a:gd name="T34" fmla="*/ 1905238125 w 948"/>
              <a:gd name="T35" fmla="*/ 196572188 h 1158"/>
              <a:gd name="T36" fmla="*/ 1995963750 w 948"/>
              <a:gd name="T37" fmla="*/ 136088438 h 1158"/>
              <a:gd name="T38" fmla="*/ 1965721875 w 948"/>
              <a:gd name="T39" fmla="*/ 257055938 h 1158"/>
              <a:gd name="T40" fmla="*/ 2147483646 w 948"/>
              <a:gd name="T41" fmla="*/ 408265313 h 1158"/>
              <a:gd name="T42" fmla="*/ 2147483646 w 948"/>
              <a:gd name="T43" fmla="*/ 801409688 h 1158"/>
              <a:gd name="T44" fmla="*/ 2147483646 w 948"/>
              <a:gd name="T45" fmla="*/ 1557456563 h 1158"/>
              <a:gd name="T46" fmla="*/ 2056447500 w 948"/>
              <a:gd name="T47" fmla="*/ 1890117188 h 1158"/>
              <a:gd name="T48" fmla="*/ 1874996250 w 948"/>
              <a:gd name="T49" fmla="*/ 2147483646 h 1158"/>
              <a:gd name="T50" fmla="*/ 1784270625 w 948"/>
              <a:gd name="T51" fmla="*/ 2147483646 h 1158"/>
              <a:gd name="T52" fmla="*/ 1754028750 w 948"/>
              <a:gd name="T53" fmla="*/ 2147483646 h 1158"/>
              <a:gd name="T54" fmla="*/ 1784270625 w 948"/>
              <a:gd name="T55" fmla="*/ 2147483646 h 1158"/>
              <a:gd name="T56" fmla="*/ 1905238125 w 948"/>
              <a:gd name="T57" fmla="*/ 2147483646 h 1158"/>
              <a:gd name="T58" fmla="*/ 1723786875 w 948"/>
              <a:gd name="T59" fmla="*/ 2147483646 h 1158"/>
              <a:gd name="T60" fmla="*/ 1602819375 w 948"/>
              <a:gd name="T61" fmla="*/ 2147483646 h 1158"/>
              <a:gd name="T62" fmla="*/ 1572577500 w 948"/>
              <a:gd name="T63" fmla="*/ 2147483646 h 1158"/>
              <a:gd name="T64" fmla="*/ 1512093750 w 948"/>
              <a:gd name="T65" fmla="*/ 2147483646 h 1158"/>
              <a:gd name="T66" fmla="*/ 1209675000 w 948"/>
              <a:gd name="T67" fmla="*/ 2147483646 h 1158"/>
              <a:gd name="T68" fmla="*/ 1088707500 w 948"/>
              <a:gd name="T69" fmla="*/ 2147483646 h 1158"/>
              <a:gd name="T70" fmla="*/ 846772500 w 948"/>
              <a:gd name="T71" fmla="*/ 2147483646 h 1158"/>
              <a:gd name="T72" fmla="*/ 665321250 w 948"/>
              <a:gd name="T73" fmla="*/ 2132052188 h 1158"/>
              <a:gd name="T74" fmla="*/ 695563125 w 948"/>
              <a:gd name="T75" fmla="*/ 1980842813 h 1158"/>
              <a:gd name="T76" fmla="*/ 725805000 w 948"/>
              <a:gd name="T77" fmla="*/ 1557456563 h 1158"/>
              <a:gd name="T78" fmla="*/ 907256250 w 948"/>
              <a:gd name="T79" fmla="*/ 1436489063 h 1158"/>
              <a:gd name="T80" fmla="*/ 937498125 w 948"/>
              <a:gd name="T81" fmla="*/ 1345763438 h 1158"/>
              <a:gd name="T82" fmla="*/ 816530625 w 948"/>
              <a:gd name="T83" fmla="*/ 1164312188 h 1158"/>
              <a:gd name="T84" fmla="*/ 695563125 w 948"/>
              <a:gd name="T85" fmla="*/ 589716563 h 1158"/>
              <a:gd name="T86" fmla="*/ 272176875 w 948"/>
              <a:gd name="T87" fmla="*/ 378023438 h 1158"/>
              <a:gd name="T88" fmla="*/ 30241875 w 948"/>
              <a:gd name="T89" fmla="*/ 317539688 h 1158"/>
              <a:gd name="T90" fmla="*/ 211693125 w 948"/>
              <a:gd name="T91" fmla="*/ 75604688 h 1158"/>
              <a:gd name="T92" fmla="*/ 453628125 w 948"/>
              <a:gd name="T93" fmla="*/ 105846563 h 1158"/>
              <a:gd name="T94" fmla="*/ 544353750 w 948"/>
              <a:gd name="T95" fmla="*/ 166330313 h 1158"/>
              <a:gd name="T96" fmla="*/ 997981875 w 948"/>
              <a:gd name="T97" fmla="*/ 136088438 h 1158"/>
              <a:gd name="T98" fmla="*/ 151209375 w 948"/>
              <a:gd name="T99" fmla="*/ 166330313 h 1158"/>
              <a:gd name="T100" fmla="*/ 90725625 w 948"/>
              <a:gd name="T101" fmla="*/ 317539688 h 115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948" h="1158">
                <a:moveTo>
                  <a:pt x="204" y="270"/>
                </a:moveTo>
                <a:cubicBezTo>
                  <a:pt x="220" y="254"/>
                  <a:pt x="245" y="243"/>
                  <a:pt x="252" y="222"/>
                </a:cubicBezTo>
                <a:cubicBezTo>
                  <a:pt x="256" y="210"/>
                  <a:pt x="229" y="235"/>
                  <a:pt x="216" y="234"/>
                </a:cubicBezTo>
                <a:cubicBezTo>
                  <a:pt x="191" y="231"/>
                  <a:pt x="144" y="210"/>
                  <a:pt x="144" y="210"/>
                </a:cubicBezTo>
                <a:cubicBezTo>
                  <a:pt x="115" y="123"/>
                  <a:pt x="158" y="215"/>
                  <a:pt x="12" y="162"/>
                </a:cubicBezTo>
                <a:cubicBezTo>
                  <a:pt x="0" y="158"/>
                  <a:pt x="4" y="138"/>
                  <a:pt x="0" y="126"/>
                </a:cubicBezTo>
                <a:cubicBezTo>
                  <a:pt x="12" y="114"/>
                  <a:pt x="27" y="104"/>
                  <a:pt x="36" y="90"/>
                </a:cubicBezTo>
                <a:cubicBezTo>
                  <a:pt x="43" y="79"/>
                  <a:pt x="40" y="64"/>
                  <a:pt x="48" y="54"/>
                </a:cubicBezTo>
                <a:cubicBezTo>
                  <a:pt x="65" y="33"/>
                  <a:pt x="96" y="26"/>
                  <a:pt x="120" y="18"/>
                </a:cubicBezTo>
                <a:cubicBezTo>
                  <a:pt x="140" y="22"/>
                  <a:pt x="161" y="23"/>
                  <a:pt x="180" y="30"/>
                </a:cubicBezTo>
                <a:cubicBezTo>
                  <a:pt x="194" y="35"/>
                  <a:pt x="202" y="53"/>
                  <a:pt x="216" y="54"/>
                </a:cubicBezTo>
                <a:cubicBezTo>
                  <a:pt x="252" y="57"/>
                  <a:pt x="288" y="46"/>
                  <a:pt x="324" y="42"/>
                </a:cubicBezTo>
                <a:cubicBezTo>
                  <a:pt x="336" y="38"/>
                  <a:pt x="347" y="28"/>
                  <a:pt x="360" y="30"/>
                </a:cubicBezTo>
                <a:cubicBezTo>
                  <a:pt x="400" y="36"/>
                  <a:pt x="441" y="77"/>
                  <a:pt x="480" y="90"/>
                </a:cubicBezTo>
                <a:cubicBezTo>
                  <a:pt x="525" y="135"/>
                  <a:pt x="542" y="131"/>
                  <a:pt x="600" y="150"/>
                </a:cubicBezTo>
                <a:cubicBezTo>
                  <a:pt x="607" y="149"/>
                  <a:pt x="697" y="137"/>
                  <a:pt x="708" y="126"/>
                </a:cubicBezTo>
                <a:cubicBezTo>
                  <a:pt x="717" y="117"/>
                  <a:pt x="711" y="99"/>
                  <a:pt x="720" y="90"/>
                </a:cubicBezTo>
                <a:cubicBezTo>
                  <a:pt x="729" y="81"/>
                  <a:pt x="745" y="84"/>
                  <a:pt x="756" y="78"/>
                </a:cubicBezTo>
                <a:cubicBezTo>
                  <a:pt x="769" y="72"/>
                  <a:pt x="792" y="54"/>
                  <a:pt x="792" y="54"/>
                </a:cubicBezTo>
                <a:cubicBezTo>
                  <a:pt x="788" y="70"/>
                  <a:pt x="778" y="86"/>
                  <a:pt x="780" y="102"/>
                </a:cubicBezTo>
                <a:cubicBezTo>
                  <a:pt x="788" y="158"/>
                  <a:pt x="877" y="156"/>
                  <a:pt x="912" y="162"/>
                </a:cubicBezTo>
                <a:cubicBezTo>
                  <a:pt x="895" y="213"/>
                  <a:pt x="893" y="267"/>
                  <a:pt x="876" y="318"/>
                </a:cubicBezTo>
                <a:cubicBezTo>
                  <a:pt x="889" y="465"/>
                  <a:pt x="905" y="490"/>
                  <a:pt x="948" y="618"/>
                </a:cubicBezTo>
                <a:cubicBezTo>
                  <a:pt x="913" y="723"/>
                  <a:pt x="918" y="724"/>
                  <a:pt x="816" y="750"/>
                </a:cubicBezTo>
                <a:cubicBezTo>
                  <a:pt x="732" y="806"/>
                  <a:pt x="764" y="829"/>
                  <a:pt x="744" y="942"/>
                </a:cubicBezTo>
                <a:cubicBezTo>
                  <a:pt x="744" y="942"/>
                  <a:pt x="714" y="1032"/>
                  <a:pt x="708" y="1050"/>
                </a:cubicBezTo>
                <a:cubicBezTo>
                  <a:pt x="704" y="1062"/>
                  <a:pt x="696" y="1086"/>
                  <a:pt x="696" y="1086"/>
                </a:cubicBezTo>
                <a:cubicBezTo>
                  <a:pt x="700" y="1098"/>
                  <a:pt x="698" y="1114"/>
                  <a:pt x="708" y="1122"/>
                </a:cubicBezTo>
                <a:cubicBezTo>
                  <a:pt x="721" y="1132"/>
                  <a:pt x="765" y="1120"/>
                  <a:pt x="756" y="1134"/>
                </a:cubicBezTo>
                <a:cubicBezTo>
                  <a:pt x="742" y="1155"/>
                  <a:pt x="684" y="1158"/>
                  <a:pt x="684" y="1158"/>
                </a:cubicBezTo>
                <a:cubicBezTo>
                  <a:pt x="668" y="1154"/>
                  <a:pt x="648" y="1158"/>
                  <a:pt x="636" y="1146"/>
                </a:cubicBezTo>
                <a:cubicBezTo>
                  <a:pt x="624" y="1134"/>
                  <a:pt x="630" y="1113"/>
                  <a:pt x="624" y="1098"/>
                </a:cubicBezTo>
                <a:cubicBezTo>
                  <a:pt x="618" y="1085"/>
                  <a:pt x="608" y="1074"/>
                  <a:pt x="600" y="1062"/>
                </a:cubicBezTo>
                <a:cubicBezTo>
                  <a:pt x="555" y="1073"/>
                  <a:pt x="529" y="1087"/>
                  <a:pt x="480" y="1062"/>
                </a:cubicBezTo>
                <a:cubicBezTo>
                  <a:pt x="445" y="1044"/>
                  <a:pt x="444" y="971"/>
                  <a:pt x="432" y="942"/>
                </a:cubicBezTo>
                <a:cubicBezTo>
                  <a:pt x="413" y="898"/>
                  <a:pt x="379" y="872"/>
                  <a:pt x="336" y="858"/>
                </a:cubicBezTo>
                <a:cubicBezTo>
                  <a:pt x="316" y="865"/>
                  <a:pt x="276" y="888"/>
                  <a:pt x="264" y="846"/>
                </a:cubicBezTo>
                <a:cubicBezTo>
                  <a:pt x="258" y="826"/>
                  <a:pt x="272" y="806"/>
                  <a:pt x="276" y="786"/>
                </a:cubicBezTo>
                <a:cubicBezTo>
                  <a:pt x="280" y="730"/>
                  <a:pt x="268" y="670"/>
                  <a:pt x="288" y="618"/>
                </a:cubicBezTo>
                <a:cubicBezTo>
                  <a:pt x="298" y="591"/>
                  <a:pt x="360" y="570"/>
                  <a:pt x="360" y="570"/>
                </a:cubicBezTo>
                <a:cubicBezTo>
                  <a:pt x="364" y="558"/>
                  <a:pt x="376" y="546"/>
                  <a:pt x="372" y="534"/>
                </a:cubicBezTo>
                <a:cubicBezTo>
                  <a:pt x="363" y="507"/>
                  <a:pt x="324" y="462"/>
                  <a:pt x="324" y="462"/>
                </a:cubicBezTo>
                <a:cubicBezTo>
                  <a:pt x="322" y="443"/>
                  <a:pt x="331" y="282"/>
                  <a:pt x="276" y="234"/>
                </a:cubicBezTo>
                <a:cubicBezTo>
                  <a:pt x="229" y="192"/>
                  <a:pt x="166" y="169"/>
                  <a:pt x="108" y="150"/>
                </a:cubicBezTo>
                <a:cubicBezTo>
                  <a:pt x="77" y="140"/>
                  <a:pt x="12" y="126"/>
                  <a:pt x="12" y="126"/>
                </a:cubicBezTo>
                <a:cubicBezTo>
                  <a:pt x="43" y="79"/>
                  <a:pt x="36" y="62"/>
                  <a:pt x="84" y="30"/>
                </a:cubicBezTo>
                <a:cubicBezTo>
                  <a:pt x="116" y="34"/>
                  <a:pt x="149" y="34"/>
                  <a:pt x="180" y="42"/>
                </a:cubicBezTo>
                <a:cubicBezTo>
                  <a:pt x="194" y="46"/>
                  <a:pt x="202" y="65"/>
                  <a:pt x="216" y="66"/>
                </a:cubicBezTo>
                <a:cubicBezTo>
                  <a:pt x="276" y="69"/>
                  <a:pt x="336" y="58"/>
                  <a:pt x="396" y="54"/>
                </a:cubicBezTo>
                <a:cubicBezTo>
                  <a:pt x="288" y="0"/>
                  <a:pt x="171" y="34"/>
                  <a:pt x="60" y="66"/>
                </a:cubicBezTo>
                <a:cubicBezTo>
                  <a:pt x="34" y="118"/>
                  <a:pt x="36" y="96"/>
                  <a:pt x="36" y="126"/>
                </a:cubicBezTo>
              </a:path>
            </a:pathLst>
          </a:cu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" name="Freeform 54">
            <a:extLst>
              <a:ext uri="{FF2B5EF4-FFF2-40B4-BE49-F238E27FC236}">
                <a16:creationId xmlns:a16="http://schemas.microsoft.com/office/drawing/2014/main" id="{1645B165-3F70-4B33-A865-D7BFD7951F3E}"/>
              </a:ext>
            </a:extLst>
          </p:cNvPr>
          <p:cNvSpPr>
            <a:spLocks/>
          </p:cNvSpPr>
          <p:nvPr/>
        </p:nvSpPr>
        <p:spPr bwMode="auto">
          <a:xfrm>
            <a:off x="6272662" y="3225884"/>
            <a:ext cx="1009650" cy="1543050"/>
          </a:xfrm>
          <a:custGeom>
            <a:avLst/>
            <a:gdLst>
              <a:gd name="T0" fmla="*/ 446068450 w 636"/>
              <a:gd name="T1" fmla="*/ 1784270625 h 972"/>
              <a:gd name="T2" fmla="*/ 355342825 w 636"/>
              <a:gd name="T3" fmla="*/ 1844754375 h 972"/>
              <a:gd name="T4" fmla="*/ 173891575 w 636"/>
              <a:gd name="T5" fmla="*/ 1905238125 h 972"/>
              <a:gd name="T6" fmla="*/ 52924075 w 636"/>
              <a:gd name="T7" fmla="*/ 1874996250 h 972"/>
              <a:gd name="T8" fmla="*/ 234375325 w 636"/>
              <a:gd name="T9" fmla="*/ 1512093750 h 972"/>
              <a:gd name="T10" fmla="*/ 294859075 w 636"/>
              <a:gd name="T11" fmla="*/ 1421368125 h 972"/>
              <a:gd name="T12" fmla="*/ 385584700 w 636"/>
              <a:gd name="T13" fmla="*/ 1391126250 h 972"/>
              <a:gd name="T14" fmla="*/ 415826575 w 636"/>
              <a:gd name="T15" fmla="*/ 1300400625 h 972"/>
              <a:gd name="T16" fmla="*/ 476310325 w 636"/>
              <a:gd name="T17" fmla="*/ 1209675000 h 972"/>
              <a:gd name="T18" fmla="*/ 536794075 w 636"/>
              <a:gd name="T19" fmla="*/ 1028223750 h 972"/>
              <a:gd name="T20" fmla="*/ 748487200 w 636"/>
              <a:gd name="T21" fmla="*/ 604837500 h 972"/>
              <a:gd name="T22" fmla="*/ 869454700 w 636"/>
              <a:gd name="T23" fmla="*/ 302418750 h 972"/>
              <a:gd name="T24" fmla="*/ 929938450 w 636"/>
              <a:gd name="T25" fmla="*/ 0 h 972"/>
              <a:gd name="T26" fmla="*/ 1050905950 w 636"/>
              <a:gd name="T27" fmla="*/ 151209375 h 972"/>
              <a:gd name="T28" fmla="*/ 1323082825 w 636"/>
              <a:gd name="T29" fmla="*/ 0 h 972"/>
              <a:gd name="T30" fmla="*/ 1534775950 w 636"/>
              <a:gd name="T31" fmla="*/ 211693125 h 972"/>
              <a:gd name="T32" fmla="*/ 1413808450 w 636"/>
              <a:gd name="T33" fmla="*/ 393144375 h 972"/>
              <a:gd name="T34" fmla="*/ 1353324700 w 636"/>
              <a:gd name="T35" fmla="*/ 574595625 h 972"/>
              <a:gd name="T36" fmla="*/ 1383566575 w 636"/>
              <a:gd name="T37" fmla="*/ 1512093750 h 972"/>
              <a:gd name="T38" fmla="*/ 1474292200 w 636"/>
              <a:gd name="T39" fmla="*/ 1451610000 h 972"/>
              <a:gd name="T40" fmla="*/ 1444050325 w 636"/>
              <a:gd name="T41" fmla="*/ 1965721875 h 972"/>
              <a:gd name="T42" fmla="*/ 1292840950 w 636"/>
              <a:gd name="T43" fmla="*/ 2147483646 h 972"/>
              <a:gd name="T44" fmla="*/ 1262599075 w 636"/>
              <a:gd name="T45" fmla="*/ 2147483646 h 972"/>
              <a:gd name="T46" fmla="*/ 1232357200 w 636"/>
              <a:gd name="T47" fmla="*/ 2147483646 h 972"/>
              <a:gd name="T48" fmla="*/ 1141631575 w 636"/>
              <a:gd name="T49" fmla="*/ 2147483646 h 972"/>
              <a:gd name="T50" fmla="*/ 929938450 w 636"/>
              <a:gd name="T51" fmla="*/ 2116931250 h 972"/>
              <a:gd name="T52" fmla="*/ 808970950 w 636"/>
              <a:gd name="T53" fmla="*/ 1995963750 h 972"/>
              <a:gd name="T54" fmla="*/ 718245325 w 636"/>
              <a:gd name="T55" fmla="*/ 1905238125 h 972"/>
              <a:gd name="T56" fmla="*/ 536794075 w 636"/>
              <a:gd name="T57" fmla="*/ 1814512500 h 972"/>
              <a:gd name="T58" fmla="*/ 294859075 w 636"/>
              <a:gd name="T59" fmla="*/ 1844754375 h 972"/>
              <a:gd name="T60" fmla="*/ 113407825 w 636"/>
              <a:gd name="T61" fmla="*/ 1905238125 h 972"/>
              <a:gd name="T62" fmla="*/ 83165950 w 636"/>
              <a:gd name="T63" fmla="*/ 1542335625 h 972"/>
              <a:gd name="T64" fmla="*/ 173891575 w 636"/>
              <a:gd name="T65" fmla="*/ 1512093750 h 97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636" h="972">
                <a:moveTo>
                  <a:pt x="177" y="708"/>
                </a:moveTo>
                <a:cubicBezTo>
                  <a:pt x="165" y="716"/>
                  <a:pt x="154" y="726"/>
                  <a:pt x="141" y="732"/>
                </a:cubicBezTo>
                <a:cubicBezTo>
                  <a:pt x="118" y="742"/>
                  <a:pt x="69" y="756"/>
                  <a:pt x="69" y="756"/>
                </a:cubicBezTo>
                <a:cubicBezTo>
                  <a:pt x="53" y="752"/>
                  <a:pt x="24" y="760"/>
                  <a:pt x="21" y="744"/>
                </a:cubicBezTo>
                <a:cubicBezTo>
                  <a:pt x="0" y="631"/>
                  <a:pt x="30" y="632"/>
                  <a:pt x="93" y="600"/>
                </a:cubicBezTo>
                <a:cubicBezTo>
                  <a:pt x="101" y="588"/>
                  <a:pt x="106" y="573"/>
                  <a:pt x="117" y="564"/>
                </a:cubicBezTo>
                <a:cubicBezTo>
                  <a:pt x="127" y="556"/>
                  <a:pt x="144" y="561"/>
                  <a:pt x="153" y="552"/>
                </a:cubicBezTo>
                <a:cubicBezTo>
                  <a:pt x="162" y="543"/>
                  <a:pt x="159" y="527"/>
                  <a:pt x="165" y="516"/>
                </a:cubicBezTo>
                <a:cubicBezTo>
                  <a:pt x="171" y="503"/>
                  <a:pt x="183" y="493"/>
                  <a:pt x="189" y="480"/>
                </a:cubicBezTo>
                <a:cubicBezTo>
                  <a:pt x="199" y="457"/>
                  <a:pt x="205" y="432"/>
                  <a:pt x="213" y="408"/>
                </a:cubicBezTo>
                <a:cubicBezTo>
                  <a:pt x="235" y="343"/>
                  <a:pt x="255" y="296"/>
                  <a:pt x="297" y="240"/>
                </a:cubicBezTo>
                <a:cubicBezTo>
                  <a:pt x="311" y="199"/>
                  <a:pt x="335" y="162"/>
                  <a:pt x="345" y="120"/>
                </a:cubicBezTo>
                <a:cubicBezTo>
                  <a:pt x="354" y="80"/>
                  <a:pt x="369" y="0"/>
                  <a:pt x="369" y="0"/>
                </a:cubicBezTo>
                <a:cubicBezTo>
                  <a:pt x="378" y="28"/>
                  <a:pt x="379" y="54"/>
                  <a:pt x="417" y="60"/>
                </a:cubicBezTo>
                <a:cubicBezTo>
                  <a:pt x="458" y="67"/>
                  <a:pt x="525" y="0"/>
                  <a:pt x="525" y="0"/>
                </a:cubicBezTo>
                <a:cubicBezTo>
                  <a:pt x="591" y="16"/>
                  <a:pt x="588" y="22"/>
                  <a:pt x="609" y="84"/>
                </a:cubicBezTo>
                <a:cubicBezTo>
                  <a:pt x="569" y="203"/>
                  <a:pt x="636" y="21"/>
                  <a:pt x="561" y="156"/>
                </a:cubicBezTo>
                <a:cubicBezTo>
                  <a:pt x="549" y="178"/>
                  <a:pt x="537" y="228"/>
                  <a:pt x="537" y="228"/>
                </a:cubicBezTo>
                <a:cubicBezTo>
                  <a:pt x="541" y="352"/>
                  <a:pt x="532" y="477"/>
                  <a:pt x="549" y="600"/>
                </a:cubicBezTo>
                <a:cubicBezTo>
                  <a:pt x="551" y="614"/>
                  <a:pt x="583" y="562"/>
                  <a:pt x="585" y="576"/>
                </a:cubicBezTo>
                <a:cubicBezTo>
                  <a:pt x="594" y="644"/>
                  <a:pt x="580" y="712"/>
                  <a:pt x="573" y="780"/>
                </a:cubicBezTo>
                <a:cubicBezTo>
                  <a:pt x="569" y="821"/>
                  <a:pt x="513" y="888"/>
                  <a:pt x="513" y="888"/>
                </a:cubicBezTo>
                <a:cubicBezTo>
                  <a:pt x="509" y="904"/>
                  <a:pt x="506" y="920"/>
                  <a:pt x="501" y="936"/>
                </a:cubicBezTo>
                <a:cubicBezTo>
                  <a:pt x="498" y="948"/>
                  <a:pt x="502" y="972"/>
                  <a:pt x="489" y="972"/>
                </a:cubicBezTo>
                <a:cubicBezTo>
                  <a:pt x="472" y="972"/>
                  <a:pt x="465" y="948"/>
                  <a:pt x="453" y="936"/>
                </a:cubicBezTo>
                <a:cubicBezTo>
                  <a:pt x="436" y="885"/>
                  <a:pt x="408" y="879"/>
                  <a:pt x="369" y="840"/>
                </a:cubicBezTo>
                <a:cubicBezTo>
                  <a:pt x="346" y="771"/>
                  <a:pt x="376" y="829"/>
                  <a:pt x="321" y="792"/>
                </a:cubicBezTo>
                <a:cubicBezTo>
                  <a:pt x="307" y="783"/>
                  <a:pt x="299" y="765"/>
                  <a:pt x="285" y="756"/>
                </a:cubicBezTo>
                <a:cubicBezTo>
                  <a:pt x="263" y="741"/>
                  <a:pt x="235" y="735"/>
                  <a:pt x="213" y="720"/>
                </a:cubicBezTo>
                <a:cubicBezTo>
                  <a:pt x="181" y="724"/>
                  <a:pt x="149" y="725"/>
                  <a:pt x="117" y="732"/>
                </a:cubicBezTo>
                <a:cubicBezTo>
                  <a:pt x="92" y="737"/>
                  <a:pt x="45" y="756"/>
                  <a:pt x="45" y="756"/>
                </a:cubicBezTo>
                <a:cubicBezTo>
                  <a:pt x="28" y="706"/>
                  <a:pt x="2" y="666"/>
                  <a:pt x="33" y="612"/>
                </a:cubicBezTo>
                <a:cubicBezTo>
                  <a:pt x="39" y="601"/>
                  <a:pt x="69" y="600"/>
                  <a:pt x="69" y="600"/>
                </a:cubicBezTo>
              </a:path>
            </a:pathLst>
          </a:cu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" name="Freeform 60">
            <a:extLst>
              <a:ext uri="{FF2B5EF4-FFF2-40B4-BE49-F238E27FC236}">
                <a16:creationId xmlns:a16="http://schemas.microsoft.com/office/drawing/2014/main" id="{27A63C88-7416-4D31-9535-245F1D1BA734}"/>
              </a:ext>
            </a:extLst>
          </p:cNvPr>
          <p:cNvSpPr>
            <a:spLocks/>
          </p:cNvSpPr>
          <p:nvPr/>
        </p:nvSpPr>
        <p:spPr bwMode="auto">
          <a:xfrm>
            <a:off x="7242081" y="5021262"/>
            <a:ext cx="1003414" cy="1642185"/>
          </a:xfrm>
          <a:custGeom>
            <a:avLst/>
            <a:gdLst>
              <a:gd name="T0" fmla="*/ 1633061250 w 648"/>
              <a:gd name="T1" fmla="*/ 1814512500 h 1066"/>
              <a:gd name="T2" fmla="*/ 1300400625 w 648"/>
              <a:gd name="T3" fmla="*/ 1421368125 h 1066"/>
              <a:gd name="T4" fmla="*/ 1360884375 w 648"/>
              <a:gd name="T5" fmla="*/ 877014375 h 1066"/>
              <a:gd name="T6" fmla="*/ 1149191250 w 648"/>
              <a:gd name="T7" fmla="*/ 0 h 1066"/>
              <a:gd name="T8" fmla="*/ 907256250 w 648"/>
              <a:gd name="T9" fmla="*/ 30241875 h 1066"/>
              <a:gd name="T10" fmla="*/ 846772500 w 648"/>
              <a:gd name="T11" fmla="*/ 120967500 h 1066"/>
              <a:gd name="T12" fmla="*/ 756046875 w 648"/>
              <a:gd name="T13" fmla="*/ 181451250 h 1066"/>
              <a:gd name="T14" fmla="*/ 725805000 w 648"/>
              <a:gd name="T15" fmla="*/ 272176875 h 1066"/>
              <a:gd name="T16" fmla="*/ 544353750 w 648"/>
              <a:gd name="T17" fmla="*/ 393144375 h 1066"/>
              <a:gd name="T18" fmla="*/ 514111875 w 648"/>
              <a:gd name="T19" fmla="*/ 483870000 h 1066"/>
              <a:gd name="T20" fmla="*/ 393144375 w 648"/>
              <a:gd name="T21" fmla="*/ 604837500 h 1066"/>
              <a:gd name="T22" fmla="*/ 393144375 w 648"/>
              <a:gd name="T23" fmla="*/ 846772500 h 1066"/>
              <a:gd name="T24" fmla="*/ 423386250 w 648"/>
              <a:gd name="T25" fmla="*/ 1179433125 h 1066"/>
              <a:gd name="T26" fmla="*/ 574595625 w 648"/>
              <a:gd name="T27" fmla="*/ 1572577500 h 1066"/>
              <a:gd name="T28" fmla="*/ 362902500 w 648"/>
              <a:gd name="T29" fmla="*/ 1905238125 h 1066"/>
              <a:gd name="T30" fmla="*/ 272176875 w 648"/>
              <a:gd name="T31" fmla="*/ 1995963750 h 1066"/>
              <a:gd name="T32" fmla="*/ 151209375 w 648"/>
              <a:gd name="T33" fmla="*/ 2056447500 h 1066"/>
              <a:gd name="T34" fmla="*/ 30241875 w 648"/>
              <a:gd name="T35" fmla="*/ 2147483646 h 1066"/>
              <a:gd name="T36" fmla="*/ 60483750 w 648"/>
              <a:gd name="T37" fmla="*/ 2147483646 h 1066"/>
              <a:gd name="T38" fmla="*/ 0 w 648"/>
              <a:gd name="T39" fmla="*/ 2147483646 h 1066"/>
              <a:gd name="T40" fmla="*/ 272176875 w 648"/>
              <a:gd name="T41" fmla="*/ 2147483646 h 1066"/>
              <a:gd name="T42" fmla="*/ 453628125 w 648"/>
              <a:gd name="T43" fmla="*/ 2147483646 h 1066"/>
              <a:gd name="T44" fmla="*/ 393144375 w 648"/>
              <a:gd name="T45" fmla="*/ 2147483646 h 1066"/>
              <a:gd name="T46" fmla="*/ 483870000 w 648"/>
              <a:gd name="T47" fmla="*/ 2147483646 h 1066"/>
              <a:gd name="T48" fmla="*/ 574595625 w 648"/>
              <a:gd name="T49" fmla="*/ 2147483646 h 1066"/>
              <a:gd name="T50" fmla="*/ 997981875 w 648"/>
              <a:gd name="T51" fmla="*/ 2147483646 h 1066"/>
              <a:gd name="T52" fmla="*/ 1149191250 w 648"/>
              <a:gd name="T53" fmla="*/ 2147483646 h 1066"/>
              <a:gd name="T54" fmla="*/ 1270158750 w 648"/>
              <a:gd name="T55" fmla="*/ 2147173125 h 1066"/>
              <a:gd name="T56" fmla="*/ 1512093750 w 648"/>
              <a:gd name="T57" fmla="*/ 1965721875 h 1066"/>
              <a:gd name="T58" fmla="*/ 1602819375 w 648"/>
              <a:gd name="T59" fmla="*/ 1723786875 h 1066"/>
              <a:gd name="T60" fmla="*/ 1542335625 w 648"/>
              <a:gd name="T61" fmla="*/ 1633061250 h 106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648" h="1066">
                <a:moveTo>
                  <a:pt x="648" y="720"/>
                </a:moveTo>
                <a:cubicBezTo>
                  <a:pt x="578" y="673"/>
                  <a:pt x="586" y="611"/>
                  <a:pt x="516" y="564"/>
                </a:cubicBezTo>
                <a:cubicBezTo>
                  <a:pt x="491" y="490"/>
                  <a:pt x="522" y="420"/>
                  <a:pt x="540" y="348"/>
                </a:cubicBezTo>
                <a:cubicBezTo>
                  <a:pt x="536" y="268"/>
                  <a:pt x="548" y="62"/>
                  <a:pt x="456" y="0"/>
                </a:cubicBezTo>
                <a:cubicBezTo>
                  <a:pt x="424" y="4"/>
                  <a:pt x="390" y="0"/>
                  <a:pt x="360" y="12"/>
                </a:cubicBezTo>
                <a:cubicBezTo>
                  <a:pt x="347" y="17"/>
                  <a:pt x="346" y="38"/>
                  <a:pt x="336" y="48"/>
                </a:cubicBezTo>
                <a:cubicBezTo>
                  <a:pt x="326" y="58"/>
                  <a:pt x="312" y="64"/>
                  <a:pt x="300" y="72"/>
                </a:cubicBezTo>
                <a:cubicBezTo>
                  <a:pt x="296" y="84"/>
                  <a:pt x="297" y="99"/>
                  <a:pt x="288" y="108"/>
                </a:cubicBezTo>
                <a:cubicBezTo>
                  <a:pt x="268" y="128"/>
                  <a:pt x="216" y="156"/>
                  <a:pt x="216" y="156"/>
                </a:cubicBezTo>
                <a:cubicBezTo>
                  <a:pt x="212" y="168"/>
                  <a:pt x="213" y="183"/>
                  <a:pt x="204" y="192"/>
                </a:cubicBezTo>
                <a:cubicBezTo>
                  <a:pt x="140" y="256"/>
                  <a:pt x="188" y="144"/>
                  <a:pt x="156" y="240"/>
                </a:cubicBezTo>
                <a:cubicBezTo>
                  <a:pt x="183" y="322"/>
                  <a:pt x="156" y="220"/>
                  <a:pt x="156" y="336"/>
                </a:cubicBezTo>
                <a:cubicBezTo>
                  <a:pt x="156" y="380"/>
                  <a:pt x="162" y="424"/>
                  <a:pt x="168" y="468"/>
                </a:cubicBezTo>
                <a:cubicBezTo>
                  <a:pt x="176" y="528"/>
                  <a:pt x="210" y="569"/>
                  <a:pt x="228" y="624"/>
                </a:cubicBezTo>
                <a:cubicBezTo>
                  <a:pt x="216" y="722"/>
                  <a:pt x="227" y="728"/>
                  <a:pt x="144" y="756"/>
                </a:cubicBezTo>
                <a:cubicBezTo>
                  <a:pt x="132" y="768"/>
                  <a:pt x="122" y="782"/>
                  <a:pt x="108" y="792"/>
                </a:cubicBezTo>
                <a:cubicBezTo>
                  <a:pt x="93" y="802"/>
                  <a:pt x="71" y="802"/>
                  <a:pt x="60" y="816"/>
                </a:cubicBezTo>
                <a:cubicBezTo>
                  <a:pt x="34" y="850"/>
                  <a:pt x="31" y="897"/>
                  <a:pt x="12" y="936"/>
                </a:cubicBezTo>
                <a:cubicBezTo>
                  <a:pt x="16" y="948"/>
                  <a:pt x="25" y="959"/>
                  <a:pt x="24" y="972"/>
                </a:cubicBezTo>
                <a:cubicBezTo>
                  <a:pt x="21" y="997"/>
                  <a:pt x="0" y="1044"/>
                  <a:pt x="0" y="1044"/>
                </a:cubicBezTo>
                <a:cubicBezTo>
                  <a:pt x="65" y="1066"/>
                  <a:pt x="53" y="1044"/>
                  <a:pt x="108" y="1020"/>
                </a:cubicBezTo>
                <a:cubicBezTo>
                  <a:pt x="131" y="1010"/>
                  <a:pt x="180" y="996"/>
                  <a:pt x="180" y="996"/>
                </a:cubicBezTo>
                <a:cubicBezTo>
                  <a:pt x="200" y="936"/>
                  <a:pt x="235" y="912"/>
                  <a:pt x="156" y="912"/>
                </a:cubicBezTo>
                <a:cubicBezTo>
                  <a:pt x="143" y="912"/>
                  <a:pt x="181" y="918"/>
                  <a:pt x="192" y="924"/>
                </a:cubicBezTo>
                <a:cubicBezTo>
                  <a:pt x="205" y="930"/>
                  <a:pt x="216" y="940"/>
                  <a:pt x="228" y="948"/>
                </a:cubicBezTo>
                <a:cubicBezTo>
                  <a:pt x="284" y="944"/>
                  <a:pt x="341" y="946"/>
                  <a:pt x="396" y="936"/>
                </a:cubicBezTo>
                <a:cubicBezTo>
                  <a:pt x="441" y="928"/>
                  <a:pt x="427" y="900"/>
                  <a:pt x="456" y="876"/>
                </a:cubicBezTo>
                <a:cubicBezTo>
                  <a:pt x="470" y="865"/>
                  <a:pt x="488" y="860"/>
                  <a:pt x="504" y="852"/>
                </a:cubicBezTo>
                <a:cubicBezTo>
                  <a:pt x="536" y="804"/>
                  <a:pt x="553" y="811"/>
                  <a:pt x="600" y="780"/>
                </a:cubicBezTo>
                <a:cubicBezTo>
                  <a:pt x="621" y="749"/>
                  <a:pt x="641" y="728"/>
                  <a:pt x="636" y="684"/>
                </a:cubicBezTo>
                <a:cubicBezTo>
                  <a:pt x="634" y="670"/>
                  <a:pt x="612" y="648"/>
                  <a:pt x="612" y="648"/>
                </a:cubicBezTo>
              </a:path>
            </a:pathLst>
          </a:cu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" name="Freeform 41">
            <a:extLst>
              <a:ext uri="{FF2B5EF4-FFF2-40B4-BE49-F238E27FC236}">
                <a16:creationId xmlns:a16="http://schemas.microsoft.com/office/drawing/2014/main" id="{905A9DA0-6DD0-4A3F-BE22-6F748AC79A1E}"/>
              </a:ext>
            </a:extLst>
          </p:cNvPr>
          <p:cNvSpPr>
            <a:spLocks/>
          </p:cNvSpPr>
          <p:nvPr/>
        </p:nvSpPr>
        <p:spPr bwMode="auto">
          <a:xfrm>
            <a:off x="4156677" y="2570943"/>
            <a:ext cx="2743200" cy="1766888"/>
          </a:xfrm>
          <a:custGeom>
            <a:avLst/>
            <a:gdLst>
              <a:gd name="T0" fmla="*/ 2147483646 w 1728"/>
              <a:gd name="T1" fmla="*/ 287297894 h 1113"/>
              <a:gd name="T2" fmla="*/ 2147483646 w 1728"/>
              <a:gd name="T3" fmla="*/ 257056010 h 1113"/>
              <a:gd name="T4" fmla="*/ 2147483646 w 1728"/>
              <a:gd name="T5" fmla="*/ 438507312 h 1113"/>
              <a:gd name="T6" fmla="*/ 2147483646 w 1728"/>
              <a:gd name="T7" fmla="*/ 1013103099 h 1113"/>
              <a:gd name="T8" fmla="*/ 2147483646 w 1728"/>
              <a:gd name="T9" fmla="*/ 1255038168 h 1113"/>
              <a:gd name="T10" fmla="*/ 2147483646 w 1728"/>
              <a:gd name="T11" fmla="*/ 1224796284 h 1113"/>
              <a:gd name="T12" fmla="*/ 2056447500 w 1728"/>
              <a:gd name="T13" fmla="*/ 982861216 h 1113"/>
              <a:gd name="T14" fmla="*/ 1814512500 w 1728"/>
              <a:gd name="T15" fmla="*/ 771168031 h 1113"/>
              <a:gd name="T16" fmla="*/ 1693545000 w 1728"/>
              <a:gd name="T17" fmla="*/ 650200496 h 1113"/>
              <a:gd name="T18" fmla="*/ 1572577500 w 1728"/>
              <a:gd name="T19" fmla="*/ 529232962 h 1113"/>
              <a:gd name="T20" fmla="*/ 1512093750 w 1728"/>
              <a:gd name="T21" fmla="*/ 438507312 h 1113"/>
              <a:gd name="T22" fmla="*/ 1330642500 w 1728"/>
              <a:gd name="T23" fmla="*/ 378023544 h 1113"/>
              <a:gd name="T24" fmla="*/ 1149191250 w 1728"/>
              <a:gd name="T25" fmla="*/ 257056010 h 1113"/>
              <a:gd name="T26" fmla="*/ 1058465625 w 1728"/>
              <a:gd name="T27" fmla="*/ 196572243 h 1113"/>
              <a:gd name="T28" fmla="*/ 967740000 w 1728"/>
              <a:gd name="T29" fmla="*/ 136088476 h 1113"/>
              <a:gd name="T30" fmla="*/ 725805000 w 1728"/>
              <a:gd name="T31" fmla="*/ 45362825 h 1113"/>
              <a:gd name="T32" fmla="*/ 665321250 w 1728"/>
              <a:gd name="T33" fmla="*/ 136088476 h 1113"/>
              <a:gd name="T34" fmla="*/ 574595625 w 1728"/>
              <a:gd name="T35" fmla="*/ 166330360 h 1113"/>
              <a:gd name="T36" fmla="*/ 362902500 w 1728"/>
              <a:gd name="T37" fmla="*/ 287297894 h 1113"/>
              <a:gd name="T38" fmla="*/ 181451250 w 1728"/>
              <a:gd name="T39" fmla="*/ 408265428 h 1113"/>
              <a:gd name="T40" fmla="*/ 60483750 w 1728"/>
              <a:gd name="T41" fmla="*/ 589716729 h 1113"/>
              <a:gd name="T42" fmla="*/ 0 w 1728"/>
              <a:gd name="T43" fmla="*/ 982861216 h 1113"/>
              <a:gd name="T44" fmla="*/ 90725625 w 1728"/>
              <a:gd name="T45" fmla="*/ 1557457003 h 1113"/>
              <a:gd name="T46" fmla="*/ 181451250 w 1728"/>
              <a:gd name="T47" fmla="*/ 1617940770 h 1113"/>
              <a:gd name="T48" fmla="*/ 332660625 w 1728"/>
              <a:gd name="T49" fmla="*/ 1920359606 h 1113"/>
              <a:gd name="T50" fmla="*/ 514111875 w 1728"/>
              <a:gd name="T51" fmla="*/ 2101810907 h 1113"/>
              <a:gd name="T52" fmla="*/ 1118949375 w 1728"/>
              <a:gd name="T53" fmla="*/ 2011085257 h 1113"/>
              <a:gd name="T54" fmla="*/ 2147483646 w 1728"/>
              <a:gd name="T55" fmla="*/ 2101810907 h 1113"/>
              <a:gd name="T56" fmla="*/ 2147483646 w 1728"/>
              <a:gd name="T57" fmla="*/ 2147483646 h 1113"/>
              <a:gd name="T58" fmla="*/ 2147483646 w 1728"/>
              <a:gd name="T59" fmla="*/ 2147483646 h 1113"/>
              <a:gd name="T60" fmla="*/ 2147483646 w 1728"/>
              <a:gd name="T61" fmla="*/ 2147483646 h 1113"/>
              <a:gd name="T62" fmla="*/ 2147483646 w 1728"/>
              <a:gd name="T63" fmla="*/ 2147483646 h 1113"/>
              <a:gd name="T64" fmla="*/ 2147483646 w 1728"/>
              <a:gd name="T65" fmla="*/ 2147483646 h 1113"/>
              <a:gd name="T66" fmla="*/ 2147483646 w 1728"/>
              <a:gd name="T67" fmla="*/ 2147483646 h 1113"/>
              <a:gd name="T68" fmla="*/ 2147483646 w 1728"/>
              <a:gd name="T69" fmla="*/ 2147483646 h 1113"/>
              <a:gd name="T70" fmla="*/ 2147483646 w 1728"/>
              <a:gd name="T71" fmla="*/ 2011085257 h 1113"/>
              <a:gd name="T72" fmla="*/ 2147483646 w 1728"/>
              <a:gd name="T73" fmla="*/ 1587698887 h 1113"/>
              <a:gd name="T74" fmla="*/ 2147483646 w 1728"/>
              <a:gd name="T75" fmla="*/ 680442380 h 1113"/>
              <a:gd name="T76" fmla="*/ 2147483646 w 1728"/>
              <a:gd name="T77" fmla="*/ 378023544 h 1113"/>
              <a:gd name="T78" fmla="*/ 2147483646 w 1728"/>
              <a:gd name="T79" fmla="*/ 257056010 h 1113"/>
              <a:gd name="T80" fmla="*/ 2147483646 w 1728"/>
              <a:gd name="T81" fmla="*/ 196572243 h 1113"/>
              <a:gd name="T82" fmla="*/ 2147483646 w 1728"/>
              <a:gd name="T83" fmla="*/ 287297894 h 111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1728" h="1113">
                <a:moveTo>
                  <a:pt x="1716" y="114"/>
                </a:moveTo>
                <a:cubicBezTo>
                  <a:pt x="1632" y="93"/>
                  <a:pt x="1625" y="91"/>
                  <a:pt x="1524" y="102"/>
                </a:cubicBezTo>
                <a:cubicBezTo>
                  <a:pt x="1508" y="126"/>
                  <a:pt x="1483" y="146"/>
                  <a:pt x="1476" y="174"/>
                </a:cubicBezTo>
                <a:cubicBezTo>
                  <a:pt x="1455" y="256"/>
                  <a:pt x="1440" y="342"/>
                  <a:pt x="1380" y="402"/>
                </a:cubicBezTo>
                <a:cubicBezTo>
                  <a:pt x="1343" y="513"/>
                  <a:pt x="1357" y="481"/>
                  <a:pt x="1224" y="498"/>
                </a:cubicBezTo>
                <a:cubicBezTo>
                  <a:pt x="1136" y="494"/>
                  <a:pt x="1046" y="506"/>
                  <a:pt x="960" y="486"/>
                </a:cubicBezTo>
                <a:cubicBezTo>
                  <a:pt x="904" y="473"/>
                  <a:pt x="868" y="416"/>
                  <a:pt x="816" y="390"/>
                </a:cubicBezTo>
                <a:cubicBezTo>
                  <a:pt x="784" y="342"/>
                  <a:pt x="762" y="348"/>
                  <a:pt x="720" y="306"/>
                </a:cubicBezTo>
                <a:cubicBezTo>
                  <a:pt x="688" y="210"/>
                  <a:pt x="736" y="322"/>
                  <a:pt x="672" y="258"/>
                </a:cubicBezTo>
                <a:cubicBezTo>
                  <a:pt x="608" y="194"/>
                  <a:pt x="720" y="242"/>
                  <a:pt x="624" y="210"/>
                </a:cubicBezTo>
                <a:cubicBezTo>
                  <a:pt x="616" y="198"/>
                  <a:pt x="612" y="182"/>
                  <a:pt x="600" y="174"/>
                </a:cubicBezTo>
                <a:cubicBezTo>
                  <a:pt x="579" y="161"/>
                  <a:pt x="549" y="164"/>
                  <a:pt x="528" y="150"/>
                </a:cubicBezTo>
                <a:cubicBezTo>
                  <a:pt x="504" y="134"/>
                  <a:pt x="480" y="118"/>
                  <a:pt x="456" y="102"/>
                </a:cubicBezTo>
                <a:cubicBezTo>
                  <a:pt x="444" y="94"/>
                  <a:pt x="432" y="86"/>
                  <a:pt x="420" y="78"/>
                </a:cubicBezTo>
                <a:cubicBezTo>
                  <a:pt x="408" y="70"/>
                  <a:pt x="384" y="54"/>
                  <a:pt x="384" y="54"/>
                </a:cubicBezTo>
                <a:cubicBezTo>
                  <a:pt x="353" y="8"/>
                  <a:pt x="341" y="0"/>
                  <a:pt x="288" y="18"/>
                </a:cubicBezTo>
                <a:cubicBezTo>
                  <a:pt x="280" y="30"/>
                  <a:pt x="275" y="45"/>
                  <a:pt x="264" y="54"/>
                </a:cubicBezTo>
                <a:cubicBezTo>
                  <a:pt x="254" y="62"/>
                  <a:pt x="239" y="60"/>
                  <a:pt x="228" y="66"/>
                </a:cubicBezTo>
                <a:cubicBezTo>
                  <a:pt x="199" y="80"/>
                  <a:pt x="172" y="97"/>
                  <a:pt x="144" y="114"/>
                </a:cubicBezTo>
                <a:cubicBezTo>
                  <a:pt x="119" y="129"/>
                  <a:pt x="72" y="162"/>
                  <a:pt x="72" y="162"/>
                </a:cubicBezTo>
                <a:cubicBezTo>
                  <a:pt x="56" y="186"/>
                  <a:pt x="27" y="205"/>
                  <a:pt x="24" y="234"/>
                </a:cubicBezTo>
                <a:cubicBezTo>
                  <a:pt x="11" y="367"/>
                  <a:pt x="25" y="316"/>
                  <a:pt x="0" y="390"/>
                </a:cubicBezTo>
                <a:cubicBezTo>
                  <a:pt x="2" y="417"/>
                  <a:pt x="5" y="571"/>
                  <a:pt x="36" y="618"/>
                </a:cubicBezTo>
                <a:cubicBezTo>
                  <a:pt x="44" y="630"/>
                  <a:pt x="60" y="634"/>
                  <a:pt x="72" y="642"/>
                </a:cubicBezTo>
                <a:cubicBezTo>
                  <a:pt x="84" y="679"/>
                  <a:pt x="108" y="731"/>
                  <a:pt x="132" y="762"/>
                </a:cubicBezTo>
                <a:cubicBezTo>
                  <a:pt x="153" y="789"/>
                  <a:pt x="204" y="834"/>
                  <a:pt x="204" y="834"/>
                </a:cubicBezTo>
                <a:cubicBezTo>
                  <a:pt x="291" y="827"/>
                  <a:pt x="363" y="825"/>
                  <a:pt x="444" y="798"/>
                </a:cubicBezTo>
                <a:cubicBezTo>
                  <a:pt x="612" y="817"/>
                  <a:pt x="762" y="827"/>
                  <a:pt x="936" y="834"/>
                </a:cubicBezTo>
                <a:cubicBezTo>
                  <a:pt x="990" y="888"/>
                  <a:pt x="967" y="854"/>
                  <a:pt x="996" y="942"/>
                </a:cubicBezTo>
                <a:cubicBezTo>
                  <a:pt x="1001" y="958"/>
                  <a:pt x="1022" y="965"/>
                  <a:pt x="1032" y="978"/>
                </a:cubicBezTo>
                <a:cubicBezTo>
                  <a:pt x="1075" y="1033"/>
                  <a:pt x="1085" y="1073"/>
                  <a:pt x="1140" y="1110"/>
                </a:cubicBezTo>
                <a:cubicBezTo>
                  <a:pt x="1216" y="1106"/>
                  <a:pt x="1293" y="1113"/>
                  <a:pt x="1368" y="1098"/>
                </a:cubicBezTo>
                <a:cubicBezTo>
                  <a:pt x="1396" y="1092"/>
                  <a:pt x="1416" y="1066"/>
                  <a:pt x="1440" y="1050"/>
                </a:cubicBezTo>
                <a:cubicBezTo>
                  <a:pt x="1452" y="1042"/>
                  <a:pt x="1476" y="1026"/>
                  <a:pt x="1476" y="1026"/>
                </a:cubicBezTo>
                <a:cubicBezTo>
                  <a:pt x="1506" y="981"/>
                  <a:pt x="1519" y="933"/>
                  <a:pt x="1536" y="882"/>
                </a:cubicBezTo>
                <a:cubicBezTo>
                  <a:pt x="1546" y="851"/>
                  <a:pt x="1572" y="828"/>
                  <a:pt x="1584" y="798"/>
                </a:cubicBezTo>
                <a:cubicBezTo>
                  <a:pt x="1609" y="734"/>
                  <a:pt x="1621" y="669"/>
                  <a:pt x="1680" y="630"/>
                </a:cubicBezTo>
                <a:cubicBezTo>
                  <a:pt x="1719" y="512"/>
                  <a:pt x="1698" y="389"/>
                  <a:pt x="1728" y="270"/>
                </a:cubicBezTo>
                <a:cubicBezTo>
                  <a:pt x="1724" y="230"/>
                  <a:pt x="1722" y="190"/>
                  <a:pt x="1716" y="150"/>
                </a:cubicBezTo>
                <a:cubicBezTo>
                  <a:pt x="1714" y="134"/>
                  <a:pt x="1713" y="116"/>
                  <a:pt x="1704" y="102"/>
                </a:cubicBezTo>
                <a:cubicBezTo>
                  <a:pt x="1696" y="90"/>
                  <a:pt x="1658" y="68"/>
                  <a:pt x="1668" y="78"/>
                </a:cubicBezTo>
                <a:cubicBezTo>
                  <a:pt x="1682" y="92"/>
                  <a:pt x="1700" y="102"/>
                  <a:pt x="1716" y="114"/>
                </a:cubicBezTo>
                <a:close/>
              </a:path>
            </a:pathLst>
          </a:custGeom>
          <a:solidFill>
            <a:srgbClr val="FF7C8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" name="Freeform 56">
            <a:extLst>
              <a:ext uri="{FF2B5EF4-FFF2-40B4-BE49-F238E27FC236}">
                <a16:creationId xmlns:a16="http://schemas.microsoft.com/office/drawing/2014/main" id="{2EEDB9A6-53CB-4AF9-B6B9-B8A08F9432CE}"/>
              </a:ext>
            </a:extLst>
          </p:cNvPr>
          <p:cNvSpPr>
            <a:spLocks/>
          </p:cNvSpPr>
          <p:nvPr/>
        </p:nvSpPr>
        <p:spPr bwMode="auto">
          <a:xfrm>
            <a:off x="7029049" y="4101342"/>
            <a:ext cx="1830387" cy="1163637"/>
          </a:xfrm>
          <a:custGeom>
            <a:avLst/>
            <a:gdLst>
              <a:gd name="T0" fmla="*/ 2147483646 w 1153"/>
              <a:gd name="T1" fmla="*/ 849291498 h 733"/>
              <a:gd name="T2" fmla="*/ 2147483646 w 1153"/>
              <a:gd name="T3" fmla="*/ 940017084 h 733"/>
              <a:gd name="T4" fmla="*/ 1877515100 w 1153"/>
              <a:gd name="T5" fmla="*/ 1151710118 h 733"/>
              <a:gd name="T6" fmla="*/ 1786789499 w 1153"/>
              <a:gd name="T7" fmla="*/ 1212193842 h 733"/>
              <a:gd name="T8" fmla="*/ 1696063899 w 1153"/>
              <a:gd name="T9" fmla="*/ 1302919428 h 733"/>
              <a:gd name="T10" fmla="*/ 1302919632 w 1153"/>
              <a:gd name="T11" fmla="*/ 1454128738 h 733"/>
              <a:gd name="T12" fmla="*/ 1212194031 w 1153"/>
              <a:gd name="T13" fmla="*/ 1544854324 h 733"/>
              <a:gd name="T14" fmla="*/ 1121468431 w 1153"/>
              <a:gd name="T15" fmla="*/ 1575096186 h 733"/>
              <a:gd name="T16" fmla="*/ 879533497 w 1153"/>
              <a:gd name="T17" fmla="*/ 1786789220 h 733"/>
              <a:gd name="T18" fmla="*/ 698082297 w 1153"/>
              <a:gd name="T19" fmla="*/ 1847272944 h 733"/>
              <a:gd name="T20" fmla="*/ 425905496 w 1153"/>
              <a:gd name="T21" fmla="*/ 1726305496 h 733"/>
              <a:gd name="T22" fmla="*/ 304938029 w 1153"/>
              <a:gd name="T23" fmla="*/ 1756547358 h 733"/>
              <a:gd name="T24" fmla="*/ 456147363 w 1153"/>
              <a:gd name="T25" fmla="*/ 1393645014 h 733"/>
              <a:gd name="T26" fmla="*/ 425905496 w 1153"/>
              <a:gd name="T27" fmla="*/ 1212193842 h 733"/>
              <a:gd name="T28" fmla="*/ 63003095 w 1153"/>
              <a:gd name="T29" fmla="*/ 970258946 h 733"/>
              <a:gd name="T30" fmla="*/ 93244962 w 1153"/>
              <a:gd name="T31" fmla="*/ 1060984532 h 733"/>
              <a:gd name="T32" fmla="*/ 183970562 w 1153"/>
              <a:gd name="T33" fmla="*/ 1030742670 h 733"/>
              <a:gd name="T34" fmla="*/ 63003095 w 1153"/>
              <a:gd name="T35" fmla="*/ 1000500808 h 733"/>
              <a:gd name="T36" fmla="*/ 93244962 w 1153"/>
              <a:gd name="T37" fmla="*/ 728324050 h 733"/>
              <a:gd name="T38" fmla="*/ 214212429 w 1153"/>
              <a:gd name="T39" fmla="*/ 546872878 h 733"/>
              <a:gd name="T40" fmla="*/ 274696162 w 1153"/>
              <a:gd name="T41" fmla="*/ 93244947 h 733"/>
              <a:gd name="T42" fmla="*/ 456147363 w 1153"/>
              <a:gd name="T43" fmla="*/ 63003085 h 733"/>
              <a:gd name="T44" fmla="*/ 546872963 w 1153"/>
              <a:gd name="T45" fmla="*/ 32761223 h 733"/>
              <a:gd name="T46" fmla="*/ 940017231 w 1153"/>
              <a:gd name="T47" fmla="*/ 2519361 h 733"/>
              <a:gd name="T48" fmla="*/ 1060984698 w 1153"/>
              <a:gd name="T49" fmla="*/ 32761223 h 733"/>
              <a:gd name="T50" fmla="*/ 1212194031 w 1153"/>
              <a:gd name="T51" fmla="*/ 244454257 h 733"/>
              <a:gd name="T52" fmla="*/ 1605338299 w 1153"/>
              <a:gd name="T53" fmla="*/ 214212395 h 733"/>
              <a:gd name="T54" fmla="*/ 2058966300 w 1153"/>
              <a:gd name="T55" fmla="*/ 304937981 h 733"/>
              <a:gd name="T56" fmla="*/ 2147483646 w 1153"/>
              <a:gd name="T57" fmla="*/ 335179843 h 733"/>
              <a:gd name="T58" fmla="*/ 2147483646 w 1153"/>
              <a:gd name="T59" fmla="*/ 304937981 h 733"/>
              <a:gd name="T60" fmla="*/ 2147483646 w 1153"/>
              <a:gd name="T61" fmla="*/ 365421705 h 733"/>
              <a:gd name="T62" fmla="*/ 2147483646 w 1153"/>
              <a:gd name="T63" fmla="*/ 516631016 h 733"/>
              <a:gd name="T64" fmla="*/ 2147483646 w 1153"/>
              <a:gd name="T65" fmla="*/ 637598464 h 733"/>
              <a:gd name="T66" fmla="*/ 2147483646 w 1153"/>
              <a:gd name="T67" fmla="*/ 819049636 h 733"/>
              <a:gd name="T68" fmla="*/ 2147483646 w 1153"/>
              <a:gd name="T69" fmla="*/ 849291498 h 733"/>
              <a:gd name="T70" fmla="*/ 2147483646 w 1153"/>
              <a:gd name="T71" fmla="*/ 909775222 h 733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3" h="733">
                <a:moveTo>
                  <a:pt x="1153" y="337"/>
                </a:moveTo>
                <a:cubicBezTo>
                  <a:pt x="1061" y="345"/>
                  <a:pt x="1017" y="353"/>
                  <a:pt x="937" y="373"/>
                </a:cubicBezTo>
                <a:cubicBezTo>
                  <a:pt x="864" y="446"/>
                  <a:pt x="822" y="418"/>
                  <a:pt x="745" y="457"/>
                </a:cubicBezTo>
                <a:cubicBezTo>
                  <a:pt x="732" y="463"/>
                  <a:pt x="720" y="472"/>
                  <a:pt x="709" y="481"/>
                </a:cubicBezTo>
                <a:cubicBezTo>
                  <a:pt x="696" y="492"/>
                  <a:pt x="688" y="509"/>
                  <a:pt x="673" y="517"/>
                </a:cubicBezTo>
                <a:cubicBezTo>
                  <a:pt x="644" y="533"/>
                  <a:pt x="551" y="566"/>
                  <a:pt x="517" y="577"/>
                </a:cubicBezTo>
                <a:cubicBezTo>
                  <a:pt x="505" y="589"/>
                  <a:pt x="495" y="604"/>
                  <a:pt x="481" y="613"/>
                </a:cubicBezTo>
                <a:cubicBezTo>
                  <a:pt x="470" y="620"/>
                  <a:pt x="455" y="617"/>
                  <a:pt x="445" y="625"/>
                </a:cubicBezTo>
                <a:cubicBezTo>
                  <a:pt x="375" y="681"/>
                  <a:pt x="493" y="661"/>
                  <a:pt x="349" y="709"/>
                </a:cubicBezTo>
                <a:cubicBezTo>
                  <a:pt x="325" y="717"/>
                  <a:pt x="277" y="733"/>
                  <a:pt x="277" y="733"/>
                </a:cubicBezTo>
                <a:cubicBezTo>
                  <a:pt x="238" y="720"/>
                  <a:pt x="208" y="698"/>
                  <a:pt x="169" y="685"/>
                </a:cubicBezTo>
                <a:cubicBezTo>
                  <a:pt x="153" y="689"/>
                  <a:pt x="127" y="712"/>
                  <a:pt x="121" y="697"/>
                </a:cubicBezTo>
                <a:cubicBezTo>
                  <a:pt x="112" y="675"/>
                  <a:pt x="163" y="580"/>
                  <a:pt x="181" y="553"/>
                </a:cubicBezTo>
                <a:cubicBezTo>
                  <a:pt x="177" y="529"/>
                  <a:pt x="177" y="504"/>
                  <a:pt x="169" y="481"/>
                </a:cubicBezTo>
                <a:cubicBezTo>
                  <a:pt x="149" y="420"/>
                  <a:pt x="80" y="399"/>
                  <a:pt x="25" y="385"/>
                </a:cubicBezTo>
                <a:cubicBezTo>
                  <a:pt x="29" y="397"/>
                  <a:pt x="26" y="415"/>
                  <a:pt x="37" y="421"/>
                </a:cubicBezTo>
                <a:cubicBezTo>
                  <a:pt x="48" y="427"/>
                  <a:pt x="79" y="420"/>
                  <a:pt x="73" y="409"/>
                </a:cubicBezTo>
                <a:cubicBezTo>
                  <a:pt x="66" y="394"/>
                  <a:pt x="41" y="401"/>
                  <a:pt x="25" y="397"/>
                </a:cubicBezTo>
                <a:cubicBezTo>
                  <a:pt x="10" y="351"/>
                  <a:pt x="0" y="345"/>
                  <a:pt x="37" y="289"/>
                </a:cubicBezTo>
                <a:cubicBezTo>
                  <a:pt x="53" y="265"/>
                  <a:pt x="85" y="217"/>
                  <a:pt x="85" y="217"/>
                </a:cubicBezTo>
                <a:cubicBezTo>
                  <a:pt x="100" y="158"/>
                  <a:pt x="79" y="89"/>
                  <a:pt x="109" y="37"/>
                </a:cubicBezTo>
                <a:cubicBezTo>
                  <a:pt x="121" y="16"/>
                  <a:pt x="157" y="30"/>
                  <a:pt x="181" y="25"/>
                </a:cubicBezTo>
                <a:cubicBezTo>
                  <a:pt x="193" y="22"/>
                  <a:pt x="204" y="15"/>
                  <a:pt x="217" y="13"/>
                </a:cubicBezTo>
                <a:cubicBezTo>
                  <a:pt x="269" y="7"/>
                  <a:pt x="321" y="5"/>
                  <a:pt x="373" y="1"/>
                </a:cubicBezTo>
                <a:cubicBezTo>
                  <a:pt x="389" y="5"/>
                  <a:pt x="410" y="0"/>
                  <a:pt x="421" y="13"/>
                </a:cubicBezTo>
                <a:cubicBezTo>
                  <a:pt x="511" y="118"/>
                  <a:pt x="390" y="67"/>
                  <a:pt x="481" y="97"/>
                </a:cubicBezTo>
                <a:cubicBezTo>
                  <a:pt x="533" y="93"/>
                  <a:pt x="585" y="85"/>
                  <a:pt x="637" y="85"/>
                </a:cubicBezTo>
                <a:cubicBezTo>
                  <a:pt x="654" y="85"/>
                  <a:pt x="811" y="120"/>
                  <a:pt x="817" y="121"/>
                </a:cubicBezTo>
                <a:cubicBezTo>
                  <a:pt x="829" y="125"/>
                  <a:pt x="840" y="133"/>
                  <a:pt x="853" y="133"/>
                </a:cubicBezTo>
                <a:cubicBezTo>
                  <a:pt x="877" y="133"/>
                  <a:pt x="901" y="118"/>
                  <a:pt x="925" y="121"/>
                </a:cubicBezTo>
                <a:cubicBezTo>
                  <a:pt x="939" y="123"/>
                  <a:pt x="949" y="137"/>
                  <a:pt x="961" y="145"/>
                </a:cubicBezTo>
                <a:cubicBezTo>
                  <a:pt x="991" y="235"/>
                  <a:pt x="947" y="127"/>
                  <a:pt x="1009" y="205"/>
                </a:cubicBezTo>
                <a:cubicBezTo>
                  <a:pt x="1056" y="263"/>
                  <a:pt x="978" y="227"/>
                  <a:pt x="1057" y="253"/>
                </a:cubicBezTo>
                <a:cubicBezTo>
                  <a:pt x="1081" y="277"/>
                  <a:pt x="1105" y="301"/>
                  <a:pt x="1129" y="325"/>
                </a:cubicBezTo>
                <a:cubicBezTo>
                  <a:pt x="1141" y="337"/>
                  <a:pt x="1097" y="334"/>
                  <a:pt x="1081" y="337"/>
                </a:cubicBezTo>
                <a:cubicBezTo>
                  <a:pt x="977" y="356"/>
                  <a:pt x="1026" y="335"/>
                  <a:pt x="973" y="361"/>
                </a:cubicBezTo>
              </a:path>
            </a:pathLst>
          </a:custGeom>
          <a:solidFill>
            <a:srgbClr val="99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" name="Freeform 58">
            <a:extLst>
              <a:ext uri="{FF2B5EF4-FFF2-40B4-BE49-F238E27FC236}">
                <a16:creationId xmlns:a16="http://schemas.microsoft.com/office/drawing/2014/main" id="{57D91670-30BE-4AA6-866A-5C022B15F50F}"/>
              </a:ext>
            </a:extLst>
          </p:cNvPr>
          <p:cNvSpPr>
            <a:spLocks/>
          </p:cNvSpPr>
          <p:nvPr/>
        </p:nvSpPr>
        <p:spPr bwMode="auto">
          <a:xfrm>
            <a:off x="7955441" y="4654003"/>
            <a:ext cx="1033167" cy="1462353"/>
          </a:xfrm>
          <a:custGeom>
            <a:avLst/>
            <a:gdLst>
              <a:gd name="T0" fmla="*/ 854331794 w 707"/>
              <a:gd name="T1" fmla="*/ 2147483646 h 948"/>
              <a:gd name="T2" fmla="*/ 793848071 w 707"/>
              <a:gd name="T3" fmla="*/ 2147483646 h 948"/>
              <a:gd name="T4" fmla="*/ 975299241 w 707"/>
              <a:gd name="T5" fmla="*/ 1874996250 h 948"/>
              <a:gd name="T6" fmla="*/ 1035782964 w 707"/>
              <a:gd name="T7" fmla="*/ 1633061250 h 948"/>
              <a:gd name="T8" fmla="*/ 1096266687 w 707"/>
              <a:gd name="T9" fmla="*/ 1542335625 h 948"/>
              <a:gd name="T10" fmla="*/ 1640620194 w 707"/>
              <a:gd name="T11" fmla="*/ 877014375 h 948"/>
              <a:gd name="T12" fmla="*/ 1459169025 w 707"/>
              <a:gd name="T13" fmla="*/ 665321250 h 948"/>
              <a:gd name="T14" fmla="*/ 1580136471 w 707"/>
              <a:gd name="T15" fmla="*/ 544353750 h 948"/>
              <a:gd name="T16" fmla="*/ 1670862056 w 707"/>
              <a:gd name="T17" fmla="*/ 514111875 h 948"/>
              <a:gd name="T18" fmla="*/ 1428927163 w 707"/>
              <a:gd name="T19" fmla="*/ 272176875 h 948"/>
              <a:gd name="T20" fmla="*/ 1459169025 w 707"/>
              <a:gd name="T21" fmla="*/ 181451250 h 948"/>
              <a:gd name="T22" fmla="*/ 1549894610 w 707"/>
              <a:gd name="T23" fmla="*/ 151209375 h 948"/>
              <a:gd name="T24" fmla="*/ 1307959717 w 707"/>
              <a:gd name="T25" fmla="*/ 0 h 948"/>
              <a:gd name="T26" fmla="*/ 703122487 w 707"/>
              <a:gd name="T27" fmla="*/ 181451250 h 948"/>
              <a:gd name="T28" fmla="*/ 612396902 w 707"/>
              <a:gd name="T29" fmla="*/ 241935000 h 948"/>
              <a:gd name="T30" fmla="*/ 521671318 w 707"/>
              <a:gd name="T31" fmla="*/ 272176875 h 948"/>
              <a:gd name="T32" fmla="*/ 461187595 w 707"/>
              <a:gd name="T33" fmla="*/ 362902500 h 948"/>
              <a:gd name="T34" fmla="*/ 279736425 w 707"/>
              <a:gd name="T35" fmla="*/ 423386250 h 948"/>
              <a:gd name="T36" fmla="*/ 98285256 w 707"/>
              <a:gd name="T37" fmla="*/ 544353750 h 948"/>
              <a:gd name="T38" fmla="*/ 68043395 w 707"/>
              <a:gd name="T39" fmla="*/ 786288750 h 948"/>
              <a:gd name="T40" fmla="*/ 189010841 w 707"/>
              <a:gd name="T41" fmla="*/ 1421368125 h 948"/>
              <a:gd name="T42" fmla="*/ 158768979 w 707"/>
              <a:gd name="T43" fmla="*/ 1693545000 h 948"/>
              <a:gd name="T44" fmla="*/ 98285256 w 707"/>
              <a:gd name="T45" fmla="*/ 1874996250 h 948"/>
              <a:gd name="T46" fmla="*/ 128527118 w 707"/>
              <a:gd name="T47" fmla="*/ 2056447500 h 948"/>
              <a:gd name="T48" fmla="*/ 309978287 w 707"/>
              <a:gd name="T49" fmla="*/ 2147483646 h 948"/>
              <a:gd name="T50" fmla="*/ 370462010 w 707"/>
              <a:gd name="T51" fmla="*/ 2147483646 h 948"/>
              <a:gd name="T52" fmla="*/ 551913179 w 707"/>
              <a:gd name="T53" fmla="*/ 2147483646 h 948"/>
              <a:gd name="T54" fmla="*/ 733364348 w 707"/>
              <a:gd name="T55" fmla="*/ 2147483646 h 948"/>
              <a:gd name="T56" fmla="*/ 824089933 w 707"/>
              <a:gd name="T57" fmla="*/ 2147483646 h 948"/>
              <a:gd name="T58" fmla="*/ 945057379 w 707"/>
              <a:gd name="T59" fmla="*/ 1874996250 h 94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707" h="948">
                <a:moveTo>
                  <a:pt x="339" y="924"/>
                </a:moveTo>
                <a:cubicBezTo>
                  <a:pt x="331" y="912"/>
                  <a:pt x="317" y="902"/>
                  <a:pt x="315" y="888"/>
                </a:cubicBezTo>
                <a:cubicBezTo>
                  <a:pt x="309" y="851"/>
                  <a:pt x="374" y="792"/>
                  <a:pt x="387" y="744"/>
                </a:cubicBezTo>
                <a:cubicBezTo>
                  <a:pt x="396" y="712"/>
                  <a:pt x="403" y="680"/>
                  <a:pt x="411" y="648"/>
                </a:cubicBezTo>
                <a:cubicBezTo>
                  <a:pt x="414" y="634"/>
                  <a:pt x="429" y="625"/>
                  <a:pt x="435" y="612"/>
                </a:cubicBezTo>
                <a:cubicBezTo>
                  <a:pt x="495" y="493"/>
                  <a:pt x="541" y="422"/>
                  <a:pt x="651" y="348"/>
                </a:cubicBezTo>
                <a:cubicBezTo>
                  <a:pt x="707" y="265"/>
                  <a:pt x="661" y="276"/>
                  <a:pt x="579" y="264"/>
                </a:cubicBezTo>
                <a:cubicBezTo>
                  <a:pt x="675" y="232"/>
                  <a:pt x="563" y="280"/>
                  <a:pt x="627" y="216"/>
                </a:cubicBezTo>
                <a:cubicBezTo>
                  <a:pt x="636" y="207"/>
                  <a:pt x="651" y="208"/>
                  <a:pt x="663" y="204"/>
                </a:cubicBezTo>
                <a:cubicBezTo>
                  <a:pt x="630" y="155"/>
                  <a:pt x="600" y="157"/>
                  <a:pt x="567" y="108"/>
                </a:cubicBezTo>
                <a:cubicBezTo>
                  <a:pt x="571" y="96"/>
                  <a:pt x="570" y="81"/>
                  <a:pt x="579" y="72"/>
                </a:cubicBezTo>
                <a:cubicBezTo>
                  <a:pt x="588" y="63"/>
                  <a:pt x="612" y="72"/>
                  <a:pt x="615" y="60"/>
                </a:cubicBezTo>
                <a:cubicBezTo>
                  <a:pt x="624" y="23"/>
                  <a:pt x="519" y="0"/>
                  <a:pt x="519" y="0"/>
                </a:cubicBezTo>
                <a:cubicBezTo>
                  <a:pt x="435" y="28"/>
                  <a:pt x="368" y="59"/>
                  <a:pt x="279" y="72"/>
                </a:cubicBezTo>
                <a:cubicBezTo>
                  <a:pt x="267" y="80"/>
                  <a:pt x="256" y="90"/>
                  <a:pt x="243" y="96"/>
                </a:cubicBezTo>
                <a:cubicBezTo>
                  <a:pt x="232" y="102"/>
                  <a:pt x="217" y="100"/>
                  <a:pt x="207" y="108"/>
                </a:cubicBezTo>
                <a:cubicBezTo>
                  <a:pt x="196" y="117"/>
                  <a:pt x="195" y="136"/>
                  <a:pt x="183" y="144"/>
                </a:cubicBezTo>
                <a:cubicBezTo>
                  <a:pt x="162" y="157"/>
                  <a:pt x="135" y="160"/>
                  <a:pt x="111" y="168"/>
                </a:cubicBezTo>
                <a:cubicBezTo>
                  <a:pt x="84" y="177"/>
                  <a:pt x="39" y="216"/>
                  <a:pt x="39" y="216"/>
                </a:cubicBezTo>
                <a:cubicBezTo>
                  <a:pt x="0" y="274"/>
                  <a:pt x="17" y="231"/>
                  <a:pt x="27" y="312"/>
                </a:cubicBezTo>
                <a:cubicBezTo>
                  <a:pt x="39" y="407"/>
                  <a:pt x="46" y="476"/>
                  <a:pt x="75" y="564"/>
                </a:cubicBezTo>
                <a:cubicBezTo>
                  <a:pt x="71" y="600"/>
                  <a:pt x="70" y="636"/>
                  <a:pt x="63" y="672"/>
                </a:cubicBezTo>
                <a:cubicBezTo>
                  <a:pt x="58" y="697"/>
                  <a:pt x="39" y="744"/>
                  <a:pt x="39" y="744"/>
                </a:cubicBezTo>
                <a:cubicBezTo>
                  <a:pt x="43" y="768"/>
                  <a:pt x="37" y="796"/>
                  <a:pt x="51" y="816"/>
                </a:cubicBezTo>
                <a:cubicBezTo>
                  <a:pt x="68" y="840"/>
                  <a:pt x="123" y="864"/>
                  <a:pt x="123" y="864"/>
                </a:cubicBezTo>
                <a:cubicBezTo>
                  <a:pt x="131" y="876"/>
                  <a:pt x="136" y="891"/>
                  <a:pt x="147" y="900"/>
                </a:cubicBezTo>
                <a:cubicBezTo>
                  <a:pt x="169" y="919"/>
                  <a:pt x="219" y="948"/>
                  <a:pt x="219" y="948"/>
                </a:cubicBezTo>
                <a:cubicBezTo>
                  <a:pt x="243" y="932"/>
                  <a:pt x="267" y="916"/>
                  <a:pt x="291" y="900"/>
                </a:cubicBezTo>
                <a:cubicBezTo>
                  <a:pt x="303" y="892"/>
                  <a:pt x="327" y="876"/>
                  <a:pt x="327" y="876"/>
                </a:cubicBezTo>
                <a:cubicBezTo>
                  <a:pt x="343" y="829"/>
                  <a:pt x="375" y="796"/>
                  <a:pt x="375" y="744"/>
                </a:cubicBezTo>
              </a:path>
            </a:pathLst>
          </a:custGeom>
          <a:solidFill>
            <a:srgbClr val="66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" name="Freeform 52">
            <a:extLst>
              <a:ext uri="{FF2B5EF4-FFF2-40B4-BE49-F238E27FC236}">
                <a16:creationId xmlns:a16="http://schemas.microsoft.com/office/drawing/2014/main" id="{D43CD057-1489-4911-8692-73373A4A11A0}"/>
              </a:ext>
            </a:extLst>
          </p:cNvPr>
          <p:cNvSpPr>
            <a:spLocks/>
          </p:cNvSpPr>
          <p:nvPr/>
        </p:nvSpPr>
        <p:spPr bwMode="auto">
          <a:xfrm>
            <a:off x="6254642" y="4232798"/>
            <a:ext cx="1127125" cy="1066800"/>
          </a:xfrm>
          <a:custGeom>
            <a:avLst/>
            <a:gdLst>
              <a:gd name="T0" fmla="*/ 1292840950 w 710"/>
              <a:gd name="T1" fmla="*/ 695563125 h 672"/>
              <a:gd name="T2" fmla="*/ 1202115325 w 710"/>
              <a:gd name="T3" fmla="*/ 665321250 h 672"/>
              <a:gd name="T4" fmla="*/ 1292840950 w 710"/>
              <a:gd name="T5" fmla="*/ 725805000 h 672"/>
              <a:gd name="T6" fmla="*/ 1655743450 w 710"/>
              <a:gd name="T7" fmla="*/ 846772500 h 672"/>
              <a:gd name="T8" fmla="*/ 1716227200 w 710"/>
              <a:gd name="T9" fmla="*/ 1330642500 h 672"/>
              <a:gd name="T10" fmla="*/ 1655743450 w 710"/>
              <a:gd name="T11" fmla="*/ 1512093750 h 672"/>
              <a:gd name="T12" fmla="*/ 1534775950 w 710"/>
              <a:gd name="T13" fmla="*/ 1693545000 h 672"/>
              <a:gd name="T14" fmla="*/ 1232357200 w 710"/>
              <a:gd name="T15" fmla="*/ 1572577500 h 672"/>
              <a:gd name="T16" fmla="*/ 1171873450 w 710"/>
              <a:gd name="T17" fmla="*/ 1481851875 h 672"/>
              <a:gd name="T18" fmla="*/ 476310325 w 710"/>
              <a:gd name="T19" fmla="*/ 1330642500 h 672"/>
              <a:gd name="T20" fmla="*/ 325100950 w 710"/>
              <a:gd name="T21" fmla="*/ 1300400625 h 672"/>
              <a:gd name="T22" fmla="*/ 204133450 w 710"/>
              <a:gd name="T23" fmla="*/ 1300400625 h 672"/>
              <a:gd name="T24" fmla="*/ 234375325 w 710"/>
              <a:gd name="T25" fmla="*/ 1209675000 h 672"/>
              <a:gd name="T26" fmla="*/ 294859075 w 710"/>
              <a:gd name="T27" fmla="*/ 1118949375 h 672"/>
              <a:gd name="T28" fmla="*/ 355342825 w 710"/>
              <a:gd name="T29" fmla="*/ 937498125 h 672"/>
              <a:gd name="T30" fmla="*/ 325100950 w 710"/>
              <a:gd name="T31" fmla="*/ 332660625 h 672"/>
              <a:gd name="T32" fmla="*/ 52924075 w 710"/>
              <a:gd name="T33" fmla="*/ 211693125 h 672"/>
              <a:gd name="T34" fmla="*/ 355342825 w 710"/>
              <a:gd name="T35" fmla="*/ 90725625 h 672"/>
              <a:gd name="T36" fmla="*/ 536794075 w 710"/>
              <a:gd name="T37" fmla="*/ 0 h 672"/>
              <a:gd name="T38" fmla="*/ 597277825 w 710"/>
              <a:gd name="T39" fmla="*/ 181451250 h 672"/>
              <a:gd name="T40" fmla="*/ 899696575 w 710"/>
              <a:gd name="T41" fmla="*/ 272176875 h 672"/>
              <a:gd name="T42" fmla="*/ 1171873450 w 710"/>
              <a:gd name="T43" fmla="*/ 483870000 h 672"/>
              <a:gd name="T44" fmla="*/ 1504534075 w 710"/>
              <a:gd name="T45" fmla="*/ 786288750 h 672"/>
              <a:gd name="T46" fmla="*/ 1746469075 w 710"/>
              <a:gd name="T47" fmla="*/ 907256250 h 672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710" h="672">
                <a:moveTo>
                  <a:pt x="513" y="276"/>
                </a:moveTo>
                <a:cubicBezTo>
                  <a:pt x="501" y="272"/>
                  <a:pt x="477" y="251"/>
                  <a:pt x="477" y="264"/>
                </a:cubicBezTo>
                <a:cubicBezTo>
                  <a:pt x="477" y="278"/>
                  <a:pt x="500" y="282"/>
                  <a:pt x="513" y="288"/>
                </a:cubicBezTo>
                <a:cubicBezTo>
                  <a:pt x="559" y="311"/>
                  <a:pt x="607" y="326"/>
                  <a:pt x="657" y="336"/>
                </a:cubicBezTo>
                <a:cubicBezTo>
                  <a:pt x="691" y="438"/>
                  <a:pt x="710" y="376"/>
                  <a:pt x="681" y="528"/>
                </a:cubicBezTo>
                <a:cubicBezTo>
                  <a:pt x="676" y="553"/>
                  <a:pt x="671" y="579"/>
                  <a:pt x="657" y="600"/>
                </a:cubicBezTo>
                <a:cubicBezTo>
                  <a:pt x="641" y="624"/>
                  <a:pt x="609" y="672"/>
                  <a:pt x="609" y="672"/>
                </a:cubicBezTo>
                <a:cubicBezTo>
                  <a:pt x="542" y="661"/>
                  <a:pt x="536" y="671"/>
                  <a:pt x="489" y="624"/>
                </a:cubicBezTo>
                <a:cubicBezTo>
                  <a:pt x="479" y="614"/>
                  <a:pt x="477" y="596"/>
                  <a:pt x="465" y="588"/>
                </a:cubicBezTo>
                <a:cubicBezTo>
                  <a:pt x="390" y="541"/>
                  <a:pt x="266" y="534"/>
                  <a:pt x="189" y="528"/>
                </a:cubicBezTo>
                <a:cubicBezTo>
                  <a:pt x="169" y="524"/>
                  <a:pt x="149" y="516"/>
                  <a:pt x="129" y="516"/>
                </a:cubicBezTo>
                <a:cubicBezTo>
                  <a:pt x="74" y="516"/>
                  <a:pt x="0" y="543"/>
                  <a:pt x="81" y="516"/>
                </a:cubicBezTo>
                <a:cubicBezTo>
                  <a:pt x="85" y="504"/>
                  <a:pt x="87" y="491"/>
                  <a:pt x="93" y="480"/>
                </a:cubicBezTo>
                <a:cubicBezTo>
                  <a:pt x="99" y="467"/>
                  <a:pt x="111" y="457"/>
                  <a:pt x="117" y="444"/>
                </a:cubicBezTo>
                <a:cubicBezTo>
                  <a:pt x="127" y="421"/>
                  <a:pt x="141" y="372"/>
                  <a:pt x="141" y="372"/>
                </a:cubicBezTo>
                <a:cubicBezTo>
                  <a:pt x="137" y="292"/>
                  <a:pt x="143" y="211"/>
                  <a:pt x="129" y="132"/>
                </a:cubicBezTo>
                <a:cubicBezTo>
                  <a:pt x="122" y="93"/>
                  <a:pt x="21" y="84"/>
                  <a:pt x="21" y="84"/>
                </a:cubicBezTo>
                <a:cubicBezTo>
                  <a:pt x="69" y="12"/>
                  <a:pt x="17" y="70"/>
                  <a:pt x="141" y="36"/>
                </a:cubicBezTo>
                <a:cubicBezTo>
                  <a:pt x="167" y="29"/>
                  <a:pt x="188" y="8"/>
                  <a:pt x="213" y="0"/>
                </a:cubicBezTo>
                <a:cubicBezTo>
                  <a:pt x="221" y="24"/>
                  <a:pt x="213" y="64"/>
                  <a:pt x="237" y="72"/>
                </a:cubicBezTo>
                <a:cubicBezTo>
                  <a:pt x="325" y="101"/>
                  <a:pt x="284" y="90"/>
                  <a:pt x="357" y="108"/>
                </a:cubicBezTo>
                <a:cubicBezTo>
                  <a:pt x="399" y="139"/>
                  <a:pt x="417" y="176"/>
                  <a:pt x="465" y="192"/>
                </a:cubicBezTo>
                <a:cubicBezTo>
                  <a:pt x="513" y="240"/>
                  <a:pt x="531" y="279"/>
                  <a:pt x="597" y="312"/>
                </a:cubicBezTo>
                <a:cubicBezTo>
                  <a:pt x="629" y="328"/>
                  <a:pt x="693" y="360"/>
                  <a:pt x="693" y="360"/>
                </a:cubicBezTo>
              </a:path>
            </a:pathLst>
          </a:cu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" name="Text Box 55">
            <a:extLst>
              <a:ext uri="{FF2B5EF4-FFF2-40B4-BE49-F238E27FC236}">
                <a16:creationId xmlns:a16="http://schemas.microsoft.com/office/drawing/2014/main" id="{B50EC271-96BE-49D5-9BE6-9473E09CDE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7756" y="3312269"/>
            <a:ext cx="54927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陕西行省</a:t>
            </a:r>
          </a:p>
        </p:txBody>
      </p:sp>
      <p:sp>
        <p:nvSpPr>
          <p:cNvPr id="9" name="Text Box 38">
            <a:extLst>
              <a:ext uri="{FF2B5EF4-FFF2-40B4-BE49-F238E27FC236}">
                <a16:creationId xmlns:a16="http://schemas.microsoft.com/office/drawing/2014/main" id="{049092B7-24EE-4427-9D4D-0E1BF2616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4199" y="2712396"/>
            <a:ext cx="677108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dirty="0">
                <a:solidFill>
                  <a:srgbClr val="FFFF00"/>
                </a:solidFill>
                <a:latin typeface="Times New Roman" panose="02020603050405020304" pitchFamily="18" charset="0"/>
              </a:rPr>
              <a:t>中书省</a:t>
            </a:r>
          </a:p>
        </p:txBody>
      </p:sp>
      <p:sp>
        <p:nvSpPr>
          <p:cNvPr id="37" name="Text Box 59">
            <a:extLst>
              <a:ext uri="{FF2B5EF4-FFF2-40B4-BE49-F238E27FC236}">
                <a16:creationId xmlns:a16="http://schemas.microsoft.com/office/drawing/2014/main" id="{BF4712A4-3B5A-4490-A558-E589401332D7}"/>
              </a:ext>
            </a:extLst>
          </p:cNvPr>
          <p:cNvSpPr txBox="1">
            <a:spLocks noChangeArrowheads="1"/>
          </p:cNvSpPr>
          <p:nvPr/>
        </p:nvSpPr>
        <p:spPr bwMode="auto">
          <a:xfrm rot="1106759">
            <a:off x="8145299" y="4729265"/>
            <a:ext cx="549275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江浙行省</a:t>
            </a:r>
          </a:p>
        </p:txBody>
      </p:sp>
      <p:sp>
        <p:nvSpPr>
          <p:cNvPr id="48" name="Freeform 9">
            <a:extLst>
              <a:ext uri="{FF2B5EF4-FFF2-40B4-BE49-F238E27FC236}">
                <a16:creationId xmlns:a16="http://schemas.microsoft.com/office/drawing/2014/main" id="{042EBB08-C0F1-4654-A827-D64451208F48}"/>
              </a:ext>
            </a:extLst>
          </p:cNvPr>
          <p:cNvSpPr>
            <a:spLocks/>
          </p:cNvSpPr>
          <p:nvPr/>
        </p:nvSpPr>
        <p:spPr bwMode="auto">
          <a:xfrm>
            <a:off x="8621986" y="5610977"/>
            <a:ext cx="307975" cy="641350"/>
          </a:xfrm>
          <a:custGeom>
            <a:avLst/>
            <a:gdLst>
              <a:gd name="T0" fmla="*/ 349827784 w 242"/>
              <a:gd name="T1" fmla="*/ 96639526 h 452"/>
              <a:gd name="T2" fmla="*/ 233218523 w 242"/>
              <a:gd name="T3" fmla="*/ 72479645 h 452"/>
              <a:gd name="T4" fmla="*/ 155479015 w 242"/>
              <a:gd name="T5" fmla="*/ 48319763 h 452"/>
              <a:gd name="T6" fmla="*/ 116609261 w 242"/>
              <a:gd name="T7" fmla="*/ 193279052 h 452"/>
              <a:gd name="T8" fmla="*/ 77739508 w 242"/>
              <a:gd name="T9" fmla="*/ 265758697 h 452"/>
              <a:gd name="T10" fmla="*/ 0 w 242"/>
              <a:gd name="T11" fmla="*/ 603997038 h 452"/>
              <a:gd name="T12" fmla="*/ 155479015 w 242"/>
              <a:gd name="T13" fmla="*/ 797276090 h 452"/>
              <a:gd name="T14" fmla="*/ 330392271 w 242"/>
              <a:gd name="T15" fmla="*/ 869755735 h 452"/>
              <a:gd name="T16" fmla="*/ 349827784 w 242"/>
              <a:gd name="T17" fmla="*/ 507357512 h 452"/>
              <a:gd name="T18" fmla="*/ 233218523 w 242"/>
              <a:gd name="T19" fmla="*/ 0 h 452"/>
              <a:gd name="T20" fmla="*/ 155479015 w 242"/>
              <a:gd name="T21" fmla="*/ 24159882 h 452"/>
              <a:gd name="T22" fmla="*/ 136043502 w 242"/>
              <a:gd name="T23" fmla="*/ 193279052 h 45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42" h="452">
                <a:moveTo>
                  <a:pt x="216" y="48"/>
                </a:moveTo>
                <a:cubicBezTo>
                  <a:pt x="192" y="44"/>
                  <a:pt x="168" y="41"/>
                  <a:pt x="144" y="36"/>
                </a:cubicBezTo>
                <a:cubicBezTo>
                  <a:pt x="128" y="33"/>
                  <a:pt x="109" y="13"/>
                  <a:pt x="96" y="24"/>
                </a:cubicBezTo>
                <a:cubicBezTo>
                  <a:pt x="77" y="40"/>
                  <a:pt x="80" y="72"/>
                  <a:pt x="72" y="96"/>
                </a:cubicBezTo>
                <a:cubicBezTo>
                  <a:pt x="67" y="110"/>
                  <a:pt x="56" y="120"/>
                  <a:pt x="48" y="132"/>
                </a:cubicBezTo>
                <a:cubicBezTo>
                  <a:pt x="36" y="192"/>
                  <a:pt x="34" y="248"/>
                  <a:pt x="0" y="300"/>
                </a:cubicBezTo>
                <a:cubicBezTo>
                  <a:pt x="17" y="351"/>
                  <a:pt x="53" y="367"/>
                  <a:pt x="96" y="396"/>
                </a:cubicBezTo>
                <a:cubicBezTo>
                  <a:pt x="131" y="449"/>
                  <a:pt x="144" y="452"/>
                  <a:pt x="204" y="432"/>
                </a:cubicBezTo>
                <a:cubicBezTo>
                  <a:pt x="184" y="371"/>
                  <a:pt x="201" y="313"/>
                  <a:pt x="216" y="252"/>
                </a:cubicBezTo>
                <a:cubicBezTo>
                  <a:pt x="207" y="111"/>
                  <a:pt x="242" y="65"/>
                  <a:pt x="144" y="0"/>
                </a:cubicBezTo>
                <a:cubicBezTo>
                  <a:pt x="128" y="4"/>
                  <a:pt x="108" y="0"/>
                  <a:pt x="96" y="12"/>
                </a:cubicBezTo>
                <a:cubicBezTo>
                  <a:pt x="81" y="27"/>
                  <a:pt x="84" y="76"/>
                  <a:pt x="84" y="96"/>
                </a:cubicBezTo>
              </a:path>
            </a:pathLst>
          </a:custGeom>
          <a:solidFill>
            <a:srgbClr val="66FF99"/>
          </a:solidFill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" name="Text Box 51">
            <a:extLst>
              <a:ext uri="{FF2B5EF4-FFF2-40B4-BE49-F238E27FC236}">
                <a16:creationId xmlns:a16="http://schemas.microsoft.com/office/drawing/2014/main" id="{2A9C9F22-71BC-490A-A4CB-EF424C0B5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7783" y="5144312"/>
            <a:ext cx="553998" cy="1519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湖广行省</a:t>
            </a:r>
          </a:p>
        </p:txBody>
      </p:sp>
      <p:sp>
        <p:nvSpPr>
          <p:cNvPr id="18" name="Text Box 53">
            <a:extLst>
              <a:ext uri="{FF2B5EF4-FFF2-40B4-BE49-F238E27FC236}">
                <a16:creationId xmlns:a16="http://schemas.microsoft.com/office/drawing/2014/main" id="{DE5628E2-9063-4D5C-9CF2-CAB2888903E1}"/>
              </a:ext>
            </a:extLst>
          </p:cNvPr>
          <p:cNvSpPr txBox="1">
            <a:spLocks noChangeArrowheads="1"/>
          </p:cNvSpPr>
          <p:nvPr/>
        </p:nvSpPr>
        <p:spPr bwMode="auto">
          <a:xfrm rot="2900804">
            <a:off x="6338807" y="4737016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四川行省</a:t>
            </a:r>
          </a:p>
        </p:txBody>
      </p:sp>
      <p:sp>
        <p:nvSpPr>
          <p:cNvPr id="49" name="Text Box 57">
            <a:extLst>
              <a:ext uri="{FF2B5EF4-FFF2-40B4-BE49-F238E27FC236}">
                <a16:creationId xmlns:a16="http://schemas.microsoft.com/office/drawing/2014/main" id="{BC45679C-C05B-4CBE-9DEF-0470BFCB9E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5774" y="4299626"/>
            <a:ext cx="160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河南江北行省</a:t>
            </a:r>
          </a:p>
        </p:txBody>
      </p:sp>
      <p:sp>
        <p:nvSpPr>
          <p:cNvPr id="50" name="Text Box 42">
            <a:extLst>
              <a:ext uri="{FF2B5EF4-FFF2-40B4-BE49-F238E27FC236}">
                <a16:creationId xmlns:a16="http://schemas.microsoft.com/office/drawing/2014/main" id="{13538865-4347-48DE-9C40-B2993F8A08CB}"/>
              </a:ext>
            </a:extLst>
          </p:cNvPr>
          <p:cNvSpPr txBox="1">
            <a:spLocks noChangeArrowheads="1"/>
          </p:cNvSpPr>
          <p:nvPr/>
        </p:nvSpPr>
        <p:spPr bwMode="auto">
          <a:xfrm rot="1359185">
            <a:off x="4250992" y="3158248"/>
            <a:ext cx="2286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甘 肃 行 省</a:t>
            </a:r>
            <a:endParaRPr kumimoji="1" lang="zh-CN" altLang="en-US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id="{EEB005D5-C979-4A5F-BAD9-407EC36DBEFA}"/>
              </a:ext>
            </a:extLst>
          </p:cNvPr>
          <p:cNvSpPr/>
          <p:nvPr/>
        </p:nvSpPr>
        <p:spPr>
          <a:xfrm>
            <a:off x="593387" y="227261"/>
            <a:ext cx="11206264" cy="6436186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zh-CN" altLang="en-US" sz="2700" noProof="1"/>
          </a:p>
        </p:txBody>
      </p:sp>
    </p:spTree>
    <p:extLst>
      <p:ext uri="{BB962C8B-B14F-4D97-AF65-F5344CB8AC3E}">
        <p14:creationId xmlns:p14="http://schemas.microsoft.com/office/powerpoint/2010/main" val="439169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8DF98A46-12BE-4C35-A572-47DA4D056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 Box 11">
            <a:extLst>
              <a:ext uri="{FF2B5EF4-FFF2-40B4-BE49-F238E27FC236}">
                <a16:creationId xmlns:a16="http://schemas.microsoft.com/office/drawing/2014/main" id="{6BEB7561-77E5-4CE0-A402-31887A0794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14400"/>
            <a:ext cx="11439728" cy="5816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6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元朝实行</a:t>
            </a:r>
            <a:r>
              <a:rPr lang="zh-CN" altLang="en-US" sz="3600" u="sng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600" u="sng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四等人制</a:t>
            </a:r>
            <a:r>
              <a:rPr lang="zh-CN" altLang="en-US" sz="3600" u="sng" dirty="0">
                <a:solidFill>
                  <a:srgbClr val="FF0000"/>
                </a:solidFill>
                <a:latin typeface="宋体" panose="02010600030101010101" pitchFamily="2" charset="-122"/>
              </a:rPr>
              <a:t>”</a:t>
            </a:r>
            <a:r>
              <a:rPr lang="zh-CN" altLang="en-US" sz="3600" u="sng" dirty="0">
                <a:solidFill>
                  <a:srgbClr val="7030A0"/>
                </a:solidFill>
                <a:latin typeface="宋体" panose="02010600030101010101" pitchFamily="2" charset="-122"/>
              </a:rPr>
              <a:t>民族歧视政策</a:t>
            </a:r>
            <a:endParaRPr lang="en-US" altLang="zh-CN" sz="3600" u="sng" dirty="0">
              <a:solidFill>
                <a:srgbClr val="7030A0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dirty="0">
                <a:latin typeface="宋体" panose="02010600030101010101" pitchFamily="2" charset="-122"/>
              </a:rPr>
              <a:t>    </a:t>
            </a:r>
            <a:endParaRPr lang="en-US" altLang="zh-CN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000" dirty="0">
                <a:solidFill>
                  <a:srgbClr val="C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000" u="sng" dirty="0">
                <a:solidFill>
                  <a:srgbClr val="C00000"/>
                </a:solidFill>
                <a:latin typeface="宋体" panose="02010600030101010101" pitchFamily="2" charset="-122"/>
              </a:rPr>
              <a:t>元朝</a:t>
            </a:r>
            <a:r>
              <a:rPr lang="zh-CN" altLang="en-US" sz="3000" dirty="0">
                <a:latin typeface="宋体" panose="02010600030101010101" pitchFamily="2" charset="-122"/>
              </a:rPr>
              <a:t>统治者为维护</a:t>
            </a:r>
            <a:r>
              <a:rPr lang="zh-CN" altLang="en-US" sz="3000" u="sng" dirty="0">
                <a:solidFill>
                  <a:srgbClr val="7030A0"/>
                </a:solidFill>
                <a:latin typeface="宋体" panose="02010600030101010101" pitchFamily="2" charset="-122"/>
              </a:rPr>
              <a:t>对汉族和其他少数民族</a:t>
            </a:r>
            <a:r>
              <a:rPr lang="zh-CN" altLang="en-US" sz="3000" dirty="0">
                <a:latin typeface="宋体" panose="02010600030101010101" pitchFamily="2" charset="-122"/>
              </a:rPr>
              <a:t>的统治，将全国居民分为</a:t>
            </a:r>
            <a:r>
              <a:rPr lang="zh-CN" altLang="en-US" sz="3000" u="sng" dirty="0">
                <a:solidFill>
                  <a:srgbClr val="7030A0"/>
                </a:solidFill>
                <a:latin typeface="宋体" panose="02010600030101010101" pitchFamily="2" charset="-122"/>
              </a:rPr>
              <a:t>蒙古人、色目人、汉人、南人四个等级</a:t>
            </a:r>
            <a:r>
              <a:rPr lang="zh-CN" altLang="en-US" sz="3000" dirty="0">
                <a:latin typeface="宋体" panose="02010600030101010101" pitchFamily="2" charset="-122"/>
              </a:rPr>
              <a:t>。</a:t>
            </a:r>
            <a:endParaRPr lang="en-US" altLang="zh-CN" sz="3000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000" dirty="0">
                <a:solidFill>
                  <a:srgbClr val="FF00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3000" dirty="0">
                <a:solidFill>
                  <a:srgbClr val="7030A0"/>
                </a:solidFill>
                <a:latin typeface="宋体" panose="02010600030101010101" pitchFamily="2" charset="-122"/>
              </a:rPr>
              <a:t>“蒙古人”</a:t>
            </a:r>
            <a:r>
              <a:rPr lang="zh-CN" altLang="en-US" sz="3000" dirty="0">
                <a:latin typeface="宋体" panose="02010600030101010101" pitchFamily="2" charset="-122"/>
              </a:rPr>
              <a:t>为第一等级，享有各种特权。</a:t>
            </a:r>
            <a:endParaRPr lang="en-US" altLang="zh-CN" sz="3000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000" dirty="0">
                <a:solidFill>
                  <a:srgbClr val="FF00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3000" dirty="0">
                <a:solidFill>
                  <a:srgbClr val="7030A0"/>
                </a:solidFill>
                <a:latin typeface="宋体" panose="02010600030101010101" pitchFamily="2" charset="-122"/>
              </a:rPr>
              <a:t>“色目人”</a:t>
            </a:r>
            <a:r>
              <a:rPr lang="zh-CN" altLang="en-US" sz="3000" dirty="0">
                <a:latin typeface="宋体" panose="02010600030101010101" pitchFamily="2" charset="-122"/>
              </a:rPr>
              <a:t>是指党项人、畏兀儿人及其以西诸族出身的人们。   </a:t>
            </a:r>
            <a:endParaRPr lang="en-US" altLang="zh-CN" sz="3000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000" dirty="0">
                <a:solidFill>
                  <a:srgbClr val="FF00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3000" dirty="0">
                <a:solidFill>
                  <a:srgbClr val="7030A0"/>
                </a:solidFill>
                <a:latin typeface="宋体" panose="02010600030101010101" pitchFamily="2" charset="-122"/>
              </a:rPr>
              <a:t>“汉  人”</a:t>
            </a:r>
            <a:r>
              <a:rPr lang="zh-CN" altLang="en-US" sz="3000" dirty="0">
                <a:latin typeface="宋体" panose="02010600030101010101" pitchFamily="2" charset="-122"/>
              </a:rPr>
              <a:t>指淮河以北原金朝境内的各族人民，以及四川、云南两省的人；除汉族外，还有女真人、契丹人。</a:t>
            </a:r>
            <a:endParaRPr lang="en-US" altLang="zh-CN" sz="3000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000" dirty="0">
                <a:solidFill>
                  <a:srgbClr val="FF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000" dirty="0">
                <a:solidFill>
                  <a:srgbClr val="7030A0"/>
                </a:solidFill>
                <a:latin typeface="宋体" panose="02010600030101010101" pitchFamily="2" charset="-122"/>
              </a:rPr>
              <a:t>“南 人”</a:t>
            </a:r>
            <a:r>
              <a:rPr lang="zh-CN" altLang="en-US" sz="3000" dirty="0">
                <a:latin typeface="宋体" panose="02010600030101010101" pitchFamily="2" charset="-122"/>
              </a:rPr>
              <a:t>大体是指原南宋统治下的汉族人。</a:t>
            </a:r>
            <a:endParaRPr lang="en-US" altLang="zh-CN" sz="3000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000" dirty="0">
                <a:latin typeface="宋体" panose="02010600030101010101" pitchFamily="2" charset="-122"/>
              </a:rPr>
              <a:t>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000" dirty="0">
                <a:latin typeface="宋体" panose="02010600030101010101" pitchFamily="2" charset="-122"/>
              </a:rPr>
              <a:t>    </a:t>
            </a:r>
            <a:r>
              <a:rPr lang="zh-CN" altLang="en-US" sz="3000" dirty="0">
                <a:latin typeface="宋体" panose="02010600030101010101" pitchFamily="2" charset="-122"/>
              </a:rPr>
              <a:t>四等人在政治、经济、法律上是</a:t>
            </a:r>
            <a:r>
              <a:rPr lang="zh-CN" altLang="en-US" sz="30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不平等</a:t>
            </a:r>
            <a:r>
              <a:rPr lang="zh-CN" altLang="en-US" sz="3000" dirty="0">
                <a:latin typeface="宋体" panose="02010600030101010101" pitchFamily="2" charset="-122"/>
              </a:rPr>
              <a:t>的。这种</a:t>
            </a:r>
            <a:r>
              <a:rPr lang="zh-CN" altLang="en-US" sz="30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民族歧视</a:t>
            </a:r>
            <a:r>
              <a:rPr lang="zh-CN" altLang="en-US" sz="3000" dirty="0">
                <a:latin typeface="宋体" panose="02010600030101010101" pitchFamily="2" charset="-122"/>
              </a:rPr>
              <a:t>政策，引发社会动荡，成为元朝灭亡的重要原因之一。</a:t>
            </a:r>
            <a:endParaRPr lang="en-US" altLang="zh-CN" sz="3000" dirty="0"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983572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F3A357BD-F341-4F7E-92F9-99B34147A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577916"/>
            <a:ext cx="11581352" cy="28500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zh-CN" dirty="0">
                <a:solidFill>
                  <a:schemeClr val="tx2"/>
                </a:solidFill>
              </a:rPr>
              <a:t>1.</a:t>
            </a:r>
            <a:r>
              <a:rPr lang="zh-CN" altLang="en-US" dirty="0">
                <a:solidFill>
                  <a:schemeClr val="tx2"/>
                </a:solidFill>
              </a:rPr>
              <a:t>中国历史上第一个由少数民族建立的统一王朝是（      ）</a:t>
            </a:r>
            <a:endParaRPr lang="en-US" altLang="zh-CN" dirty="0">
              <a:solidFill>
                <a:schemeClr val="tx2"/>
              </a:solidFill>
            </a:endParaRPr>
          </a:p>
          <a:p>
            <a:pPr eaLnBrk="1" hangingPunct="1">
              <a:buFontTx/>
              <a:buNone/>
            </a:pPr>
            <a:r>
              <a:rPr lang="en-US" altLang="zh-CN" dirty="0">
                <a:solidFill>
                  <a:schemeClr val="tx2"/>
                </a:solidFill>
              </a:rPr>
              <a:t>A</a:t>
            </a:r>
            <a:r>
              <a:rPr lang="zh-CN" altLang="en-US" dirty="0">
                <a:solidFill>
                  <a:schemeClr val="tx2"/>
                </a:solidFill>
              </a:rPr>
              <a:t>．唐朝  </a:t>
            </a:r>
            <a:r>
              <a:rPr lang="en-US" altLang="zh-CN" dirty="0">
                <a:solidFill>
                  <a:schemeClr val="tx2"/>
                </a:solidFill>
              </a:rPr>
              <a:t>B</a:t>
            </a:r>
            <a:r>
              <a:rPr lang="zh-CN" altLang="en-US" dirty="0">
                <a:solidFill>
                  <a:schemeClr val="tx2"/>
                </a:solidFill>
              </a:rPr>
              <a:t>．宋朝 </a:t>
            </a:r>
            <a:r>
              <a:rPr lang="en-US" altLang="zh-CN" dirty="0">
                <a:solidFill>
                  <a:schemeClr val="tx2"/>
                </a:solidFill>
              </a:rPr>
              <a:t>C</a:t>
            </a:r>
            <a:r>
              <a:rPr lang="zh-CN" altLang="en-US" dirty="0">
                <a:solidFill>
                  <a:schemeClr val="tx2"/>
                </a:solidFill>
              </a:rPr>
              <a:t>．元朝  </a:t>
            </a:r>
            <a:r>
              <a:rPr lang="en-US" altLang="zh-CN" dirty="0">
                <a:solidFill>
                  <a:schemeClr val="tx2"/>
                </a:solidFill>
              </a:rPr>
              <a:t>D</a:t>
            </a:r>
            <a:r>
              <a:rPr lang="zh-CN" altLang="en-US" dirty="0">
                <a:solidFill>
                  <a:schemeClr val="tx2"/>
                </a:solidFill>
              </a:rPr>
              <a:t>．明朝</a:t>
            </a:r>
          </a:p>
          <a:p>
            <a:pPr eaLnBrk="1" hangingPunct="1">
              <a:buFontTx/>
              <a:buNone/>
            </a:pPr>
            <a:r>
              <a:rPr lang="en-US" altLang="zh-CN" dirty="0">
                <a:solidFill>
                  <a:schemeClr val="tx2"/>
                </a:solidFill>
              </a:rPr>
              <a:t>2.</a:t>
            </a:r>
            <a:r>
              <a:rPr lang="zh-CN" altLang="en-US" dirty="0">
                <a:solidFill>
                  <a:schemeClr val="tx2"/>
                </a:solidFill>
              </a:rPr>
              <a:t>元朝增设的专门负责对全国佛教事务和藏族管理，同时也负责管理西藏事务的机构是（      ）</a:t>
            </a:r>
          </a:p>
          <a:p>
            <a:pPr eaLnBrk="1" hangingPunct="1">
              <a:buFontTx/>
              <a:buNone/>
            </a:pPr>
            <a:r>
              <a:rPr lang="en-US" altLang="zh-CN" dirty="0">
                <a:solidFill>
                  <a:schemeClr val="tx2"/>
                </a:solidFill>
              </a:rPr>
              <a:t>     A</a:t>
            </a:r>
            <a:r>
              <a:rPr lang="zh-CN" altLang="en-US" dirty="0">
                <a:solidFill>
                  <a:schemeClr val="tx2"/>
                </a:solidFill>
              </a:rPr>
              <a:t>中书省         </a:t>
            </a:r>
            <a:r>
              <a:rPr lang="en-US" altLang="zh-CN" dirty="0">
                <a:solidFill>
                  <a:schemeClr val="tx2"/>
                </a:solidFill>
              </a:rPr>
              <a:t>B</a:t>
            </a:r>
            <a:r>
              <a:rPr lang="zh-CN" altLang="en-US" dirty="0">
                <a:solidFill>
                  <a:schemeClr val="tx2"/>
                </a:solidFill>
              </a:rPr>
              <a:t>行中书省      </a:t>
            </a:r>
            <a:r>
              <a:rPr lang="en-US" altLang="zh-CN" dirty="0">
                <a:solidFill>
                  <a:schemeClr val="tx2"/>
                </a:solidFill>
              </a:rPr>
              <a:t>C</a:t>
            </a:r>
            <a:r>
              <a:rPr lang="zh-CN" altLang="en-US" dirty="0">
                <a:solidFill>
                  <a:schemeClr val="tx2"/>
                </a:solidFill>
              </a:rPr>
              <a:t>宣政院         </a:t>
            </a:r>
            <a:r>
              <a:rPr lang="en-US" altLang="zh-CN" dirty="0">
                <a:solidFill>
                  <a:schemeClr val="tx2"/>
                </a:solidFill>
              </a:rPr>
              <a:t>D</a:t>
            </a:r>
            <a:r>
              <a:rPr lang="zh-CN" altLang="en-US" dirty="0">
                <a:solidFill>
                  <a:schemeClr val="tx2"/>
                </a:solidFill>
              </a:rPr>
              <a:t>澎湖巡检司</a:t>
            </a:r>
            <a:endParaRPr lang="en-US" altLang="zh-CN" dirty="0">
              <a:solidFill>
                <a:schemeClr val="tx2"/>
              </a:solidFill>
            </a:endParaRPr>
          </a:p>
        </p:txBody>
      </p:sp>
      <p:sp>
        <p:nvSpPr>
          <p:cNvPr id="3" name="Text Box 13">
            <a:extLst>
              <a:ext uri="{FF2B5EF4-FFF2-40B4-BE49-F238E27FC236}">
                <a16:creationId xmlns:a16="http://schemas.microsoft.com/office/drawing/2014/main" id="{60DBF665-3FE4-47CF-98AE-067448701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9648" y="836780"/>
            <a:ext cx="457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ea typeface="隶书" panose="02010509060101010101" pitchFamily="49" charset="-122"/>
              </a:rPr>
              <a:t>C</a:t>
            </a:r>
          </a:p>
        </p:txBody>
      </p:sp>
      <p:sp>
        <p:nvSpPr>
          <p:cNvPr id="4" name="Text Box 14">
            <a:extLst>
              <a:ext uri="{FF2B5EF4-FFF2-40B4-BE49-F238E27FC236}">
                <a16:creationId xmlns:a16="http://schemas.microsoft.com/office/drawing/2014/main" id="{E1132A5B-6158-4ED1-B061-81300783E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07338" y="2187098"/>
            <a:ext cx="457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ea typeface="隶书" panose="02010509060101010101" pitchFamily="49" charset="-122"/>
              </a:rPr>
              <a:t>C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7C6E4B5-8562-41D4-97BB-8C8FEEF4F9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3583022"/>
            <a:ext cx="11581351" cy="31700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4000" dirty="0">
                <a:latin typeface="宋体" panose="02010600030101010101" pitchFamily="2" charset="-122"/>
                <a:ea typeface="隶书" panose="02010509060101010101" pitchFamily="49" charset="-122"/>
              </a:rPr>
              <a:t>3</a:t>
            </a:r>
            <a:r>
              <a:rPr lang="en-US" altLang="zh-CN" dirty="0">
                <a:latin typeface="宋体" panose="02010600030101010101" pitchFamily="2" charset="-122"/>
                <a:ea typeface="隶书" panose="02010509060101010101" pitchFamily="49" charset="-122"/>
              </a:rPr>
              <a:t>.</a:t>
            </a:r>
            <a:r>
              <a:rPr lang="zh-CN" altLang="en-US" dirty="0">
                <a:latin typeface="宋体" panose="02010600030101010101" pitchFamily="2" charset="-122"/>
                <a:ea typeface="隶书" panose="02010509060101010101" pitchFamily="49" charset="-122"/>
              </a:rPr>
              <a:t>元朝全国最高行政机构是（    ）</a:t>
            </a:r>
            <a:endParaRPr lang="en-US" altLang="zh-CN" dirty="0">
              <a:latin typeface="宋体" panose="02010600030101010101" pitchFamily="2" charset="-122"/>
              <a:ea typeface="隶书" panose="02010509060101010101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dirty="0">
                <a:latin typeface="宋体" panose="02010600030101010101" pitchFamily="2" charset="-122"/>
                <a:ea typeface="隶书" panose="02010509060101010101" pitchFamily="49" charset="-122"/>
              </a:rPr>
              <a:t>  A </a:t>
            </a:r>
            <a:r>
              <a:rPr lang="zh-CN" altLang="en-US" dirty="0">
                <a:latin typeface="宋体" panose="02010600030101010101" pitchFamily="2" charset="-122"/>
                <a:ea typeface="隶书" panose="02010509060101010101" pitchFamily="49" charset="-122"/>
              </a:rPr>
              <a:t>中书省	</a:t>
            </a:r>
            <a:r>
              <a:rPr lang="en-US" altLang="zh-CN" dirty="0">
                <a:latin typeface="宋体" panose="02010600030101010101" pitchFamily="2" charset="-122"/>
                <a:ea typeface="隶书" panose="02010509060101010101" pitchFamily="49" charset="-122"/>
              </a:rPr>
              <a:t>B </a:t>
            </a:r>
            <a:r>
              <a:rPr lang="zh-CN" altLang="en-US" dirty="0">
                <a:latin typeface="宋体" panose="02010600030101010101" pitchFamily="2" charset="-122"/>
                <a:ea typeface="隶书" panose="02010509060101010101" pitchFamily="49" charset="-122"/>
              </a:rPr>
              <a:t>行省  </a:t>
            </a:r>
            <a:r>
              <a:rPr lang="en-US" altLang="zh-CN" dirty="0">
                <a:latin typeface="宋体" panose="02010600030101010101" pitchFamily="2" charset="-122"/>
                <a:ea typeface="隶书" panose="02010509060101010101" pitchFamily="49" charset="-122"/>
              </a:rPr>
              <a:t>  C </a:t>
            </a:r>
            <a:r>
              <a:rPr lang="zh-CN" altLang="en-US" dirty="0">
                <a:latin typeface="宋体" panose="02010600030101010101" pitchFamily="2" charset="-122"/>
                <a:ea typeface="隶书" panose="02010509060101010101" pitchFamily="49" charset="-122"/>
              </a:rPr>
              <a:t>澎湖巡检司	  </a:t>
            </a:r>
            <a:r>
              <a:rPr lang="en-US" altLang="zh-CN" dirty="0">
                <a:latin typeface="宋体" panose="02010600030101010101" pitchFamily="2" charset="-122"/>
                <a:ea typeface="隶书" panose="02010509060101010101" pitchFamily="49" charset="-122"/>
              </a:rPr>
              <a:t>D </a:t>
            </a:r>
            <a:r>
              <a:rPr lang="zh-CN" altLang="en-US" dirty="0">
                <a:latin typeface="宋体" panose="02010600030101010101" pitchFamily="2" charset="-122"/>
                <a:ea typeface="隶书" panose="02010509060101010101" pitchFamily="49" charset="-122"/>
              </a:rPr>
              <a:t>宣政院 </a:t>
            </a:r>
            <a:endParaRPr lang="en-US" altLang="zh-CN" dirty="0">
              <a:latin typeface="宋体" panose="02010600030101010101" pitchFamily="2" charset="-122"/>
              <a:ea typeface="隶书" panose="02010509060101010101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dirty="0">
                <a:latin typeface="Times New Roman" panose="02020603050405020304" pitchFamily="18" charset="0"/>
                <a:ea typeface="隶书" panose="02010509060101010101" pitchFamily="49" charset="-122"/>
              </a:rPr>
              <a:t>4.</a:t>
            </a:r>
            <a:r>
              <a:rPr lang="zh-CN" altLang="en-US" dirty="0">
                <a:latin typeface="Times New Roman" panose="02020603050405020304" pitchFamily="18" charset="0"/>
                <a:ea typeface="隶书" panose="02010509060101010101" pitchFamily="49" charset="-122"/>
              </a:rPr>
              <a:t>元朝是我国历史上的重要朝代，下列哪一项不属于进步性的表现（         ）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dirty="0">
                <a:latin typeface="Times New Roman" panose="02020603050405020304" pitchFamily="18" charset="0"/>
                <a:ea typeface="隶书" panose="02010509060101010101" pitchFamily="49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隶书" panose="02010509060101010101" pitchFamily="49" charset="-122"/>
              </a:rPr>
              <a:t>、实现了国家的统一    </a:t>
            </a:r>
            <a:r>
              <a:rPr lang="en-US" altLang="zh-CN" dirty="0">
                <a:latin typeface="Times New Roman" panose="02020603050405020304" pitchFamily="18" charset="0"/>
                <a:ea typeface="隶书" panose="02010509060101010101" pitchFamily="49" charset="-122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ea typeface="隶书" panose="02010509060101010101" pitchFamily="49" charset="-122"/>
              </a:rPr>
              <a:t>、加强了民族融合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dirty="0">
                <a:latin typeface="Times New Roman" panose="02020603050405020304" pitchFamily="18" charset="0"/>
                <a:ea typeface="隶书" panose="02010509060101010101" pitchFamily="49" charset="-122"/>
              </a:rPr>
              <a:t>C</a:t>
            </a:r>
            <a:r>
              <a:rPr lang="zh-CN" altLang="en-US" dirty="0">
                <a:latin typeface="Times New Roman" panose="02020603050405020304" pitchFamily="18" charset="0"/>
                <a:ea typeface="隶书" panose="02010509060101010101" pitchFamily="49" charset="-122"/>
              </a:rPr>
              <a:t>、推行行省制度            </a:t>
            </a:r>
            <a:r>
              <a:rPr lang="en-US" altLang="zh-CN" dirty="0">
                <a:latin typeface="Times New Roman" panose="02020603050405020304" pitchFamily="18" charset="0"/>
                <a:ea typeface="隶书" panose="02010509060101010101" pitchFamily="49" charset="-122"/>
              </a:rPr>
              <a:t>D</a:t>
            </a:r>
            <a:r>
              <a:rPr lang="zh-CN" altLang="en-US" dirty="0">
                <a:latin typeface="Times New Roman" panose="02020603050405020304" pitchFamily="18" charset="0"/>
                <a:ea typeface="隶书" panose="02010509060101010101" pitchFamily="49" charset="-122"/>
              </a:rPr>
              <a:t>、实行民族分化政策</a:t>
            </a:r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id="{D6DB04A1-A676-40E3-81C4-B0FD84F7C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6556" y="3780518"/>
            <a:ext cx="457200" cy="5794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ea typeface="隶书" panose="02010509060101010101" pitchFamily="49" charset="-122"/>
              </a:rPr>
              <a:t>A</a:t>
            </a:r>
          </a:p>
        </p:txBody>
      </p:sp>
      <p:sp>
        <p:nvSpPr>
          <p:cNvPr id="7" name="Text Box 12">
            <a:extLst>
              <a:ext uri="{FF2B5EF4-FFF2-40B4-BE49-F238E27FC236}">
                <a16:creationId xmlns:a16="http://schemas.microsoft.com/office/drawing/2014/main" id="{7543F2DE-BBDD-4E3F-87F8-04494F465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6049" y="5112091"/>
            <a:ext cx="457200" cy="5794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ea typeface="隶书" panose="02010509060101010101" pitchFamily="49" charset="-122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780936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D58FE984-A361-4409-985E-295B04DF8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6851" y="533400"/>
            <a:ext cx="11157625" cy="526297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000" dirty="0"/>
              <a:t>5.</a:t>
            </a:r>
            <a:r>
              <a:rPr lang="zh-CN" altLang="en-US" sz="4000" dirty="0"/>
              <a:t>元朝开始实行的行省制度，人为地造成犬牙交错和以北制南的局面，从而使行省官失去了割据称雄的地理条件，这一举措（    ）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dirty="0"/>
              <a:t>A  </a:t>
            </a:r>
            <a:r>
              <a:rPr lang="zh-CN" altLang="en-US" sz="3600" dirty="0"/>
              <a:t>有力加强中央集权 </a:t>
            </a:r>
            <a:r>
              <a:rPr lang="en-US" altLang="zh-CN" sz="3600" dirty="0"/>
              <a:t>    B </a:t>
            </a:r>
            <a:r>
              <a:rPr lang="zh-CN" altLang="en-US" sz="3600" dirty="0"/>
              <a:t>促进了边疆经济发展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dirty="0"/>
              <a:t>C </a:t>
            </a:r>
            <a:r>
              <a:rPr lang="zh-CN" altLang="en-US" sz="3600" dirty="0"/>
              <a:t>改变了南北经济格局 </a:t>
            </a:r>
            <a:r>
              <a:rPr lang="en-US" altLang="zh-CN" sz="3600" dirty="0"/>
              <a:t>  D</a:t>
            </a:r>
            <a:r>
              <a:rPr lang="zh-CN" altLang="en-US" sz="3600" dirty="0"/>
              <a:t>抑制了民族融合趋势</a:t>
            </a:r>
            <a:endParaRPr lang="en-US" altLang="zh-CN" sz="36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dirty="0"/>
              <a:t>6.</a:t>
            </a:r>
            <a:r>
              <a:rPr lang="zh-CN" altLang="en-US" sz="3600" dirty="0"/>
              <a:t>现在的广州在元朝时期归属于（   ）行省。</a:t>
            </a:r>
            <a:endParaRPr lang="en-US" altLang="zh-CN" sz="36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dirty="0"/>
              <a:t>A.</a:t>
            </a:r>
            <a:r>
              <a:rPr lang="zh-CN" altLang="en-US" sz="3600" dirty="0"/>
              <a:t>岭北行省   </a:t>
            </a:r>
            <a:r>
              <a:rPr lang="en-US" altLang="zh-CN" sz="3600" dirty="0"/>
              <a:t>B.</a:t>
            </a:r>
            <a:r>
              <a:rPr lang="zh-CN" altLang="en-US" sz="3600" dirty="0"/>
              <a:t>岭南行省   </a:t>
            </a:r>
            <a:r>
              <a:rPr lang="en-US" altLang="zh-CN" sz="3600" dirty="0"/>
              <a:t>C.</a:t>
            </a:r>
            <a:r>
              <a:rPr lang="zh-CN" altLang="en-US" sz="3600" dirty="0"/>
              <a:t>江西行省   </a:t>
            </a:r>
            <a:r>
              <a:rPr lang="en-US" altLang="zh-CN" sz="3600" dirty="0"/>
              <a:t>D.</a:t>
            </a:r>
            <a:r>
              <a:rPr lang="zh-CN" altLang="en-US" sz="3600" dirty="0"/>
              <a:t>湖广行省</a:t>
            </a:r>
            <a:endParaRPr lang="en-US" altLang="zh-CN" sz="3600" dirty="0"/>
          </a:p>
        </p:txBody>
      </p:sp>
      <p:sp>
        <p:nvSpPr>
          <p:cNvPr id="3" name="Text Box 7">
            <a:extLst>
              <a:ext uri="{FF2B5EF4-FFF2-40B4-BE49-F238E27FC236}">
                <a16:creationId xmlns:a16="http://schemas.microsoft.com/office/drawing/2014/main" id="{342C9847-E7EF-44F9-9519-282ED83BDE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4573" y="1797995"/>
            <a:ext cx="457200" cy="5794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ea typeface="隶书" panose="02010509060101010101" pitchFamily="49" charset="-122"/>
              </a:rPr>
              <a:t>A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B325EAE-CB72-4D27-854E-953D7537BCCF}"/>
              </a:ext>
            </a:extLst>
          </p:cNvPr>
          <p:cNvSpPr txBox="1"/>
          <p:nvPr/>
        </p:nvSpPr>
        <p:spPr>
          <a:xfrm>
            <a:off x="7694578" y="4075888"/>
            <a:ext cx="6142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rgbClr val="7030A0"/>
                </a:solidFill>
              </a:rPr>
              <a:t>C</a:t>
            </a:r>
            <a:endParaRPr lang="zh-CN" altLang="en-US" sz="5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6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D29B67E3-5699-4CC1-B29B-FDF34D2A3900}"/>
              </a:ext>
            </a:extLst>
          </p:cNvPr>
          <p:cNvSpPr txBox="1">
            <a:spLocks noChangeArrowheads="1"/>
          </p:cNvSpPr>
          <p:nvPr/>
        </p:nvSpPr>
        <p:spPr>
          <a:xfrm>
            <a:off x="76199" y="304800"/>
            <a:ext cx="11558081" cy="62484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  <a:buFontTx/>
              <a:buNone/>
            </a:pPr>
            <a:r>
              <a:rPr lang="en-US" altLang="zh-CN" sz="3600" b="1" dirty="0"/>
              <a:t>6.</a:t>
            </a:r>
            <a:r>
              <a:rPr lang="zh-CN" altLang="en-US" sz="3600" b="1" dirty="0"/>
              <a:t>习近平强调“要加强对权力运行的制约和监督，把权力关进政策笼子里。”在下列中国古代官职中，能够体现元朝“对权力运行制约和监督”的是（      ）</a:t>
            </a:r>
          </a:p>
          <a:p>
            <a:pPr>
              <a:lnSpc>
                <a:spcPct val="115000"/>
              </a:lnSpc>
              <a:buFontTx/>
              <a:buNone/>
            </a:pPr>
            <a:r>
              <a:rPr lang="en-US" altLang="zh-CN" sz="3600" b="1" dirty="0"/>
              <a:t>A </a:t>
            </a:r>
            <a:r>
              <a:rPr lang="zh-CN" altLang="en-US" sz="3600" b="1" dirty="0"/>
              <a:t>通判    </a:t>
            </a:r>
            <a:r>
              <a:rPr lang="en-US" altLang="zh-CN" sz="3600" b="1" dirty="0"/>
              <a:t>B  </a:t>
            </a:r>
            <a:r>
              <a:rPr lang="zh-CN" altLang="en-US" sz="3600" b="1" dirty="0"/>
              <a:t>御史台   </a:t>
            </a:r>
            <a:r>
              <a:rPr lang="en-US" altLang="zh-CN" sz="3600" b="1" dirty="0"/>
              <a:t>C  </a:t>
            </a:r>
            <a:r>
              <a:rPr lang="zh-CN" altLang="en-US" sz="3600" b="1" dirty="0"/>
              <a:t>刺史  </a:t>
            </a:r>
            <a:r>
              <a:rPr lang="en-US" altLang="zh-CN" sz="3600" b="1" dirty="0"/>
              <a:t>D </a:t>
            </a:r>
            <a:r>
              <a:rPr lang="zh-CN" altLang="en-US" sz="3600" b="1" dirty="0"/>
              <a:t>监察御史</a:t>
            </a:r>
          </a:p>
          <a:p>
            <a:pPr>
              <a:lnSpc>
                <a:spcPct val="115000"/>
              </a:lnSpc>
              <a:buFontTx/>
              <a:buNone/>
            </a:pPr>
            <a:endParaRPr lang="en-US" altLang="zh-CN" sz="3600" b="1" dirty="0"/>
          </a:p>
          <a:p>
            <a:pPr>
              <a:lnSpc>
                <a:spcPct val="115000"/>
              </a:lnSpc>
              <a:buFontTx/>
              <a:buNone/>
            </a:pPr>
            <a:r>
              <a:rPr lang="en-US" altLang="zh-CN" sz="3600" b="1" dirty="0"/>
              <a:t>7.</a:t>
            </a:r>
            <a:r>
              <a:rPr lang="zh-CN" altLang="en-US" sz="3600" b="1" dirty="0"/>
              <a:t>为了加强对台湾地区的管辖，我国早在元朝时期设立了（     ）</a:t>
            </a:r>
          </a:p>
          <a:p>
            <a:pPr>
              <a:lnSpc>
                <a:spcPct val="115000"/>
              </a:lnSpc>
              <a:buFontTx/>
              <a:buNone/>
            </a:pPr>
            <a:r>
              <a:rPr lang="en-US" altLang="zh-CN" sz="3600" b="1" dirty="0"/>
              <a:t>   A  </a:t>
            </a:r>
            <a:r>
              <a:rPr lang="zh-CN" altLang="en-US" sz="3600" b="1" dirty="0"/>
              <a:t>宣政院     </a:t>
            </a:r>
            <a:r>
              <a:rPr lang="en-US" altLang="zh-CN" sz="3600" b="1" dirty="0"/>
              <a:t>B </a:t>
            </a:r>
            <a:r>
              <a:rPr lang="zh-CN" altLang="en-US" sz="3600" b="1" dirty="0"/>
              <a:t>澎湖巡检司 </a:t>
            </a:r>
            <a:r>
              <a:rPr lang="en-US" altLang="zh-CN" sz="3600" b="1" dirty="0"/>
              <a:t>    C </a:t>
            </a:r>
            <a:r>
              <a:rPr lang="zh-CN" altLang="en-US" sz="3600" b="1" dirty="0"/>
              <a:t>台湾府     </a:t>
            </a:r>
            <a:r>
              <a:rPr lang="en-US" altLang="zh-CN" sz="3600" b="1" dirty="0"/>
              <a:t>D </a:t>
            </a:r>
            <a:r>
              <a:rPr lang="zh-CN" altLang="en-US" sz="3600" b="1" dirty="0"/>
              <a:t>台湾行省</a:t>
            </a:r>
          </a:p>
        </p:txBody>
      </p:sp>
      <p:sp>
        <p:nvSpPr>
          <p:cNvPr id="3" name="Text Box 4">
            <a:extLst>
              <a:ext uri="{FF2B5EF4-FFF2-40B4-BE49-F238E27FC236}">
                <a16:creationId xmlns:a16="http://schemas.microsoft.com/office/drawing/2014/main" id="{BBDCE384-61CF-431F-8FF3-267DBD9F24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2651" y="1663429"/>
            <a:ext cx="457200" cy="5794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ea typeface="隶书" panose="02010509060101010101" pitchFamily="49" charset="-122"/>
              </a:rPr>
              <a:t>B</a:t>
            </a:r>
          </a:p>
        </p:txBody>
      </p:sp>
      <p:sp>
        <p:nvSpPr>
          <p:cNvPr id="4" name="Text Box 6">
            <a:extLst>
              <a:ext uri="{FF2B5EF4-FFF2-40B4-BE49-F238E27FC236}">
                <a16:creationId xmlns:a16="http://schemas.microsoft.com/office/drawing/2014/main" id="{9B213372-BFF1-4EEF-BBBD-1A88A04728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0589" y="4508769"/>
            <a:ext cx="457200" cy="5794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ea typeface="隶书" panose="02010509060101010101" pitchFamily="49" charset="-122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405732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08E2DEB-6DE0-4AED-B8E7-85754ECE93C2}"/>
              </a:ext>
            </a:extLst>
          </p:cNvPr>
          <p:cNvSpPr txBox="1">
            <a:spLocks noChangeArrowheads="1"/>
          </p:cNvSpPr>
          <p:nvPr/>
        </p:nvSpPr>
        <p:spPr>
          <a:xfrm>
            <a:off x="228599" y="77821"/>
            <a:ext cx="11658601" cy="66439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endParaRPr lang="en-US" altLang="zh-CN" dirty="0"/>
          </a:p>
          <a:p>
            <a:pPr>
              <a:buFontTx/>
              <a:buNone/>
            </a:pPr>
            <a:r>
              <a:rPr lang="zh-CN" altLang="en-US" dirty="0"/>
              <a:t>材料二观察右图：</a:t>
            </a:r>
            <a:r>
              <a:rPr lang="zh-CN" altLang="en-US" b="1" dirty="0">
                <a:solidFill>
                  <a:srgbClr val="7030A0"/>
                </a:solidFill>
              </a:rPr>
              <a:t>元朝疆域辽阔</a:t>
            </a:r>
          </a:p>
          <a:p>
            <a:pPr>
              <a:buFontTx/>
              <a:buNone/>
            </a:pPr>
            <a:endParaRPr lang="zh-CN" altLang="en-US" dirty="0"/>
          </a:p>
          <a:p>
            <a:pPr>
              <a:buFontTx/>
              <a:buNone/>
            </a:pPr>
            <a:r>
              <a:rPr lang="zh-CN" altLang="en-US" sz="2600" dirty="0"/>
              <a:t>（</a:t>
            </a:r>
            <a:r>
              <a:rPr lang="en-US" altLang="zh-CN" sz="2600" dirty="0"/>
              <a:t>2</a:t>
            </a:r>
            <a:r>
              <a:rPr lang="zh-CN" altLang="en-US" sz="2600" dirty="0"/>
              <a:t>）为实现对全国的有效统治，元朝</a:t>
            </a:r>
            <a:endParaRPr lang="en-US" altLang="zh-CN" sz="2600" dirty="0"/>
          </a:p>
          <a:p>
            <a:pPr>
              <a:buFontTx/>
              <a:buNone/>
            </a:pPr>
            <a:r>
              <a:rPr lang="zh-CN" altLang="en-US" sz="2600" dirty="0"/>
              <a:t>确立了哪一行政制度？</a:t>
            </a:r>
          </a:p>
          <a:p>
            <a:pPr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   </a:t>
            </a:r>
            <a:r>
              <a:rPr lang="zh-CN" altLang="en-US" b="1" dirty="0">
                <a:solidFill>
                  <a:srgbClr val="7030A0"/>
                </a:solidFill>
              </a:rPr>
              <a:t>制度：</a:t>
            </a:r>
            <a:r>
              <a:rPr lang="zh-CN" altLang="en-US" b="1" dirty="0">
                <a:solidFill>
                  <a:srgbClr val="FF0000"/>
                </a:solidFill>
              </a:rPr>
              <a:t>行省制度。</a:t>
            </a:r>
          </a:p>
          <a:p>
            <a:pPr>
              <a:buFontTx/>
              <a:buNone/>
            </a:pPr>
            <a:endParaRPr lang="en-US" altLang="zh-CN" dirty="0">
              <a:solidFill>
                <a:schemeClr val="tx2"/>
              </a:solidFill>
            </a:endParaRPr>
          </a:p>
          <a:p>
            <a:pPr>
              <a:buFontTx/>
              <a:buNone/>
            </a:pPr>
            <a:endParaRPr lang="en-US" altLang="zh-CN" dirty="0">
              <a:solidFill>
                <a:schemeClr val="tx2"/>
              </a:solidFill>
            </a:endParaRPr>
          </a:p>
          <a:p>
            <a:pPr>
              <a:buFontTx/>
              <a:buNone/>
            </a:pPr>
            <a:r>
              <a:rPr lang="zh-CN" altLang="en-US" dirty="0">
                <a:solidFill>
                  <a:schemeClr val="tx2"/>
                </a:solidFill>
              </a:rPr>
              <a:t>（</a:t>
            </a:r>
            <a:r>
              <a:rPr lang="en-US" altLang="zh-CN" dirty="0">
                <a:solidFill>
                  <a:schemeClr val="tx2"/>
                </a:solidFill>
              </a:rPr>
              <a:t>3</a:t>
            </a:r>
            <a:r>
              <a:rPr lang="zh-CN" altLang="en-US" dirty="0">
                <a:solidFill>
                  <a:schemeClr val="tx2"/>
                </a:solidFill>
              </a:rPr>
              <a:t>）台湾自古就是中国的领土，元朝设置管辖台湾地区的机构是什么？</a:t>
            </a:r>
          </a:p>
          <a:p>
            <a:pPr>
              <a:buFontTx/>
              <a:buNone/>
            </a:pPr>
            <a:r>
              <a:rPr lang="zh-CN" altLang="en-US" b="1" dirty="0">
                <a:solidFill>
                  <a:srgbClr val="7030A0"/>
                </a:solidFill>
              </a:rPr>
              <a:t>   机构：</a:t>
            </a:r>
            <a:r>
              <a:rPr lang="zh-CN" altLang="en-US" b="1" dirty="0">
                <a:solidFill>
                  <a:srgbClr val="FF0000"/>
                </a:solidFill>
              </a:rPr>
              <a:t>澎湖巡检司。</a:t>
            </a:r>
          </a:p>
          <a:p>
            <a:pPr>
              <a:buFontTx/>
              <a:buNone/>
            </a:pPr>
            <a:r>
              <a:rPr lang="zh-CN" altLang="en-US" dirty="0">
                <a:solidFill>
                  <a:schemeClr val="tx2"/>
                </a:solidFill>
              </a:rPr>
              <a:t>（</a:t>
            </a:r>
            <a:r>
              <a:rPr lang="en-US" altLang="zh-CN" dirty="0">
                <a:solidFill>
                  <a:schemeClr val="tx2"/>
                </a:solidFill>
              </a:rPr>
              <a:t>4</a:t>
            </a:r>
            <a:r>
              <a:rPr lang="zh-CN" altLang="en-US" dirty="0">
                <a:solidFill>
                  <a:schemeClr val="tx2"/>
                </a:solidFill>
              </a:rPr>
              <a:t>）宣政院辖地指的是今天哪个地区？宣政院的设置有什么重要意义？</a:t>
            </a:r>
          </a:p>
          <a:p>
            <a:pPr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   </a:t>
            </a:r>
            <a:r>
              <a:rPr lang="zh-CN" altLang="en-US" b="1" dirty="0">
                <a:solidFill>
                  <a:srgbClr val="7030A0"/>
                </a:solidFill>
              </a:rPr>
              <a:t>地区：</a:t>
            </a:r>
            <a:r>
              <a:rPr lang="zh-CN" altLang="en-US" b="1" dirty="0">
                <a:solidFill>
                  <a:srgbClr val="FF0000"/>
                </a:solidFill>
              </a:rPr>
              <a:t>西藏</a:t>
            </a:r>
            <a:r>
              <a:rPr lang="zh-CN" altLang="en-US" b="1" dirty="0">
                <a:solidFill>
                  <a:srgbClr val="7030A0"/>
                </a:solidFill>
              </a:rPr>
              <a:t>      意义：</a:t>
            </a:r>
            <a:r>
              <a:rPr lang="zh-CN" altLang="en-US" b="1" dirty="0">
                <a:solidFill>
                  <a:srgbClr val="FF0000"/>
                </a:solidFill>
              </a:rPr>
              <a:t>从元朝开始，西藏正式成为中央直接管辖下的地方行政区。</a:t>
            </a:r>
          </a:p>
        </p:txBody>
      </p:sp>
      <p:pic>
        <p:nvPicPr>
          <p:cNvPr id="3" name="Picture 6" descr="timg?image&amp;quality=80&amp;size=b9999_10000&amp;sec=1488111439293&amp;di=df676122dbf4f9ba5d6bfda93af46bad&amp;imgtype=0&amp;src=http%3A%2F%2Fpic2">
            <a:extLst>
              <a:ext uri="{FF2B5EF4-FFF2-40B4-BE49-F238E27FC236}">
                <a16:creationId xmlns:a16="http://schemas.microsoft.com/office/drawing/2014/main" id="{2856CA64-8579-4677-9BC7-7B24640A3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481" y="379381"/>
            <a:ext cx="5257800" cy="34581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4053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2028</TotalTime>
  <Words>1048</Words>
  <Application>Microsoft Office PowerPoint</Application>
  <PresentationFormat>宽屏</PresentationFormat>
  <Paragraphs>134</Paragraphs>
  <Slides>16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8" baseType="lpstr">
      <vt:lpstr>等线</vt:lpstr>
      <vt:lpstr>等线 Light</vt:lpstr>
      <vt:lpstr>方正清刻本悦宋简体</vt:lpstr>
      <vt:lpstr>仿宋</vt:lpstr>
      <vt:lpstr>黑体</vt:lpstr>
      <vt:lpstr>华文琥珀</vt:lpstr>
      <vt:lpstr>楷体</vt:lpstr>
      <vt:lpstr>宋体</vt:lpstr>
      <vt:lpstr>幼圆</vt:lpstr>
      <vt:lpstr>Arial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lichangjun</dc:creator>
  <cp:lastModifiedBy>lichangjun</cp:lastModifiedBy>
  <cp:revision>238</cp:revision>
  <dcterms:created xsi:type="dcterms:W3CDTF">2022-02-21T10:59:05Z</dcterms:created>
  <dcterms:modified xsi:type="dcterms:W3CDTF">2022-06-24T08:46:45Z</dcterms:modified>
</cp:coreProperties>
</file>