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535" r:id="rId5"/>
    <p:sldId id="536" r:id="rId6"/>
    <p:sldId id="561" r:id="rId8"/>
    <p:sldId id="538" r:id="rId9"/>
    <p:sldId id="562" r:id="rId10"/>
    <p:sldId id="563" r:id="rId11"/>
    <p:sldId id="564" r:id="rId12"/>
    <p:sldId id="565" r:id="rId13"/>
    <p:sldId id="566" r:id="rId14"/>
    <p:sldId id="567" r:id="rId15"/>
    <p:sldId id="548" r:id="rId16"/>
    <p:sldId id="568" r:id="rId17"/>
    <p:sldId id="549" r:id="rId18"/>
    <p:sldId id="574" r:id="rId19"/>
    <p:sldId id="575" r:id="rId20"/>
    <p:sldId id="572" r:id="rId21"/>
    <p:sldId id="577" r:id="rId22"/>
    <p:sldId id="558" r:id="rId23"/>
    <p:sldId id="537" r:id="rId24"/>
  </p:sldIdLst>
  <p:sldSz cx="12192000" cy="6858000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140" autoAdjust="0"/>
  </p:normalViewPr>
  <p:slideViewPr>
    <p:cSldViewPr>
      <p:cViewPr>
        <p:scale>
          <a:sx n="75" d="100"/>
          <a:sy n="75" d="100"/>
        </p:scale>
        <p:origin x="-330" y="-570"/>
      </p:cViewPr>
      <p:guideLst>
        <p:guide orient="horz" pos="45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8" Type="http://schemas.openxmlformats.org/officeDocument/2006/relationships/tags" Target="tags/tag7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24.wmf"/><Relationship Id="rId4" Type="http://schemas.openxmlformats.org/officeDocument/2006/relationships/image" Target="../media/image23.wmf"/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32.wmf"/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32.wmf"/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7" Type="http://schemas.openxmlformats.org/officeDocument/2006/relationships/image" Target="../media/image40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5.vml.rels><?xml version="1.0" encoding="UTF-8" standalone="yes"?>
<Relationships xmlns="http://schemas.openxmlformats.org/package/2006/relationships"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6.vml.rels><?xml version="1.0" encoding="UTF-8" standalone="yes"?>
<Relationships xmlns="http://schemas.openxmlformats.org/package/2006/relationships"><Relationship Id="rId5" Type="http://schemas.openxmlformats.org/officeDocument/2006/relationships/image" Target="../media/image58.wmf"/><Relationship Id="rId4" Type="http://schemas.openxmlformats.org/officeDocument/2006/relationships/image" Target="../media/image57.wmf"/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7.vml.rels><?xml version="1.0" encoding="UTF-8" standalone="yes"?>
<Relationships xmlns="http://schemas.openxmlformats.org/package/2006/relationships"><Relationship Id="rId6" Type="http://schemas.openxmlformats.org/officeDocument/2006/relationships/image" Target="../media/image64.wmf"/><Relationship Id="rId5" Type="http://schemas.openxmlformats.org/officeDocument/2006/relationships/image" Target="../media/image63.wmf"/><Relationship Id="rId4" Type="http://schemas.openxmlformats.org/officeDocument/2006/relationships/image" Target="../media/image62.wmf"/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C4B1BC93-9BC7-4B46-9AE2-CB9E83143617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B3C61-4BD6-4A2B-8E79-131DD41E591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A377C-92D1-42E4-AC05-23E179E0B70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A785C-43FA-43C4-8007-5CF3DEF5E95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714F1-5729-4D94-93FB-3DCD8A045AD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B25BB4-DC5C-4ED0-B2BA-0A2E8183570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2EE0ECC-482A-4954-91E5-EF8CAA6575F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0F02F-19ED-4457-8384-C9B16F93044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852DC-F6F5-447B-9342-90B1AC89D13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9A78D-3781-4CA0-B120-75B77B09929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8C57CFD-5E66-456C-8C3F-8209A71D2AF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AC54B-2CA6-43AC-AD6C-5A670B5AF30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DA5910-DF0E-4C68-A396-80BABE45ECC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25098-58FF-4CAA-9ABB-55516FA55FF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AE3B1-C8E5-41C1-AD36-30D218D36DC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00C6F-A5C5-4A41-A92F-B05A2D18C1B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3A5209A-9465-479F-8083-D31D39CBD2B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A3DC9B-2E4C-40A6-8420-999595667B9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3C045-E174-491B-8633-FD457BF6048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969A03-2082-4217-B179-079F2D21E9E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37F51C5-6BEE-4896-A3AC-3D45A7FA8C4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复习回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5326" y="-79614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504" y="-7145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5AC54B-2CA6-43AC-AD6C-5A670B5AF307}" type="slidenum">
              <a:rPr lang="zh-CN" altLang="zh-CN" smtClean="0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6" Type="http://schemas.openxmlformats.org/officeDocument/2006/relationships/theme" Target="../theme/theme2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9" Type="http://schemas.openxmlformats.org/officeDocument/2006/relationships/theme" Target="../theme/theme3.xml"/><Relationship Id="rId18" Type="http://schemas.openxmlformats.org/officeDocument/2006/relationships/image" Target="file:///D:\qq&#25991;&#20214;\712321467\Image\C2C\Image2\%7b75232B38-A165-1FB7-499C-2E1C792CACB5%7d.png" TargetMode="External"/><Relationship Id="rId17" Type="http://schemas.openxmlformats.org/officeDocument/2006/relationships/image" Target="../media/image1.png"/><Relationship Id="rId16" Type="http://schemas.openxmlformats.org/officeDocument/2006/relationships/image" Target="../media/image15.png"/><Relationship Id="rId15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3DBD48CB-4183-4C92-B4AB-D27C7B405402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0EB93E32-7E0D-44B5-955C-B0AC47422C09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7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3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23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22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1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0.wmf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26.xml"/><Relationship Id="rId10" Type="http://schemas.openxmlformats.org/officeDocument/2006/relationships/image" Target="../media/image24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6.xml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33.png"/><Relationship Id="rId8" Type="http://schemas.openxmlformats.org/officeDocument/2006/relationships/image" Target="../media/image32.wmf"/><Relationship Id="rId7" Type="http://schemas.openxmlformats.org/officeDocument/2006/relationships/oleObject" Target="../embeddings/oleObject9.bin"/><Relationship Id="rId6" Type="http://schemas.openxmlformats.org/officeDocument/2006/relationships/image" Target="../media/image3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0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29.wmf"/><Relationship Id="rId11" Type="http://schemas.openxmlformats.org/officeDocument/2006/relationships/vmlDrawing" Target="../drawings/vmlDrawing2.vml"/><Relationship Id="rId10" Type="http://schemas.openxmlformats.org/officeDocument/2006/relationships/slideLayout" Target="../slideLayouts/slideLayout26.xml"/><Relationship Id="rId1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2.wmf"/><Relationship Id="rId8" Type="http://schemas.openxmlformats.org/officeDocument/2006/relationships/oleObject" Target="../embeddings/oleObject13.bin"/><Relationship Id="rId7" Type="http://schemas.openxmlformats.org/officeDocument/2006/relationships/image" Target="../media/image31.wmf"/><Relationship Id="rId6" Type="http://schemas.openxmlformats.org/officeDocument/2006/relationships/oleObject" Target="../embeddings/oleObject12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11.bin"/><Relationship Id="rId3" Type="http://schemas.openxmlformats.org/officeDocument/2006/relationships/image" Target="../media/image29.wmf"/><Relationship Id="rId2" Type="http://schemas.openxmlformats.org/officeDocument/2006/relationships/oleObject" Target="../embeddings/oleObject10.bin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26.xml"/><Relationship Id="rId1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8.bin"/><Relationship Id="rId8" Type="http://schemas.openxmlformats.org/officeDocument/2006/relationships/image" Target="../media/image37.w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36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35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34.wmf"/><Relationship Id="rId18" Type="http://schemas.openxmlformats.org/officeDocument/2006/relationships/vmlDrawing" Target="../drawings/vmlDrawing4.vml"/><Relationship Id="rId17" Type="http://schemas.openxmlformats.org/officeDocument/2006/relationships/slideLayout" Target="../slideLayouts/slideLayout27.xml"/><Relationship Id="rId16" Type="http://schemas.openxmlformats.org/officeDocument/2006/relationships/image" Target="../media/image41.wmf"/><Relationship Id="rId15" Type="http://schemas.openxmlformats.org/officeDocument/2006/relationships/oleObject" Target="../embeddings/oleObject21.bin"/><Relationship Id="rId14" Type="http://schemas.openxmlformats.org/officeDocument/2006/relationships/image" Target="../media/image40.wmf"/><Relationship Id="rId13" Type="http://schemas.openxmlformats.org/officeDocument/2006/relationships/oleObject" Target="../embeddings/oleObject20.bin"/><Relationship Id="rId12" Type="http://schemas.openxmlformats.org/officeDocument/2006/relationships/image" Target="../media/image39.wmf"/><Relationship Id="rId11" Type="http://schemas.openxmlformats.org/officeDocument/2006/relationships/oleObject" Target="../embeddings/oleObject19.bin"/><Relationship Id="rId10" Type="http://schemas.openxmlformats.org/officeDocument/2006/relationships/image" Target="../media/image38.wmf"/><Relationship Id="rId1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wmf"/><Relationship Id="rId8" Type="http://schemas.openxmlformats.org/officeDocument/2006/relationships/oleObject" Target="../embeddings/oleObject25.bin"/><Relationship Id="rId7" Type="http://schemas.openxmlformats.org/officeDocument/2006/relationships/image" Target="../media/image45.wmf"/><Relationship Id="rId6" Type="http://schemas.openxmlformats.org/officeDocument/2006/relationships/oleObject" Target="../embeddings/oleObject24.bin"/><Relationship Id="rId5" Type="http://schemas.openxmlformats.org/officeDocument/2006/relationships/image" Target="../media/image44.wmf"/><Relationship Id="rId4" Type="http://schemas.openxmlformats.org/officeDocument/2006/relationships/oleObject" Target="../embeddings/oleObject23.bin"/><Relationship Id="rId3" Type="http://schemas.openxmlformats.org/officeDocument/2006/relationships/image" Target="../media/image43.wmf"/><Relationship Id="rId2" Type="http://schemas.openxmlformats.org/officeDocument/2006/relationships/oleObject" Target="../embeddings/oleObject22.bin"/><Relationship Id="rId15" Type="http://schemas.openxmlformats.org/officeDocument/2006/relationships/vmlDrawing" Target="../drawings/vmlDrawing5.vml"/><Relationship Id="rId14" Type="http://schemas.openxmlformats.org/officeDocument/2006/relationships/slideLayout" Target="../slideLayouts/slideLayout28.xml"/><Relationship Id="rId13" Type="http://schemas.openxmlformats.org/officeDocument/2006/relationships/image" Target="../media/image48.wmf"/><Relationship Id="rId12" Type="http://schemas.openxmlformats.org/officeDocument/2006/relationships/oleObject" Target="../embeddings/oleObject27.bin"/><Relationship Id="rId11" Type="http://schemas.openxmlformats.org/officeDocument/2006/relationships/image" Target="../media/image47.wmf"/><Relationship Id="rId10" Type="http://schemas.openxmlformats.org/officeDocument/2006/relationships/oleObject" Target="../embeddings/oleObject26.bin"/><Relationship Id="rId1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microsoft.com/office/2007/relationships/hdphoto" Target="../media/image52.wdp"/><Relationship Id="rId1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57.wmf"/><Relationship Id="rId8" Type="http://schemas.openxmlformats.org/officeDocument/2006/relationships/oleObject" Target="../embeddings/oleObject31.bin"/><Relationship Id="rId7" Type="http://schemas.openxmlformats.org/officeDocument/2006/relationships/image" Target="../media/image56.wmf"/><Relationship Id="rId6" Type="http://schemas.openxmlformats.org/officeDocument/2006/relationships/oleObject" Target="../embeddings/oleObject30.bin"/><Relationship Id="rId5" Type="http://schemas.openxmlformats.org/officeDocument/2006/relationships/image" Target="../media/image55.wmf"/><Relationship Id="rId4" Type="http://schemas.openxmlformats.org/officeDocument/2006/relationships/oleObject" Target="../embeddings/oleObject29.bin"/><Relationship Id="rId3" Type="http://schemas.openxmlformats.org/officeDocument/2006/relationships/image" Target="../media/image54.wmf"/><Relationship Id="rId2" Type="http://schemas.openxmlformats.org/officeDocument/2006/relationships/oleObject" Target="../embeddings/oleObject28.bin"/><Relationship Id="rId13" Type="http://schemas.openxmlformats.org/officeDocument/2006/relationships/vmlDrawing" Target="../drawings/vmlDrawing6.vml"/><Relationship Id="rId12" Type="http://schemas.openxmlformats.org/officeDocument/2006/relationships/slideLayout" Target="../slideLayouts/slideLayout29.xml"/><Relationship Id="rId11" Type="http://schemas.openxmlformats.org/officeDocument/2006/relationships/image" Target="../media/image58.wmf"/><Relationship Id="rId10" Type="http://schemas.openxmlformats.org/officeDocument/2006/relationships/oleObject" Target="../embeddings/oleObject32.bin"/><Relationship Id="rId1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2.wmf"/><Relationship Id="rId8" Type="http://schemas.openxmlformats.org/officeDocument/2006/relationships/oleObject" Target="../embeddings/oleObject36.bin"/><Relationship Id="rId7" Type="http://schemas.openxmlformats.org/officeDocument/2006/relationships/image" Target="../media/image61.wmf"/><Relationship Id="rId6" Type="http://schemas.openxmlformats.org/officeDocument/2006/relationships/oleObject" Target="../embeddings/oleObject35.bin"/><Relationship Id="rId5" Type="http://schemas.openxmlformats.org/officeDocument/2006/relationships/image" Target="../media/image60.wmf"/><Relationship Id="rId4" Type="http://schemas.openxmlformats.org/officeDocument/2006/relationships/oleObject" Target="../embeddings/oleObject34.bin"/><Relationship Id="rId3" Type="http://schemas.openxmlformats.org/officeDocument/2006/relationships/image" Target="../media/image59.wmf"/><Relationship Id="rId2" Type="http://schemas.openxmlformats.org/officeDocument/2006/relationships/oleObject" Target="../embeddings/oleObject33.bin"/><Relationship Id="rId15" Type="http://schemas.openxmlformats.org/officeDocument/2006/relationships/vmlDrawing" Target="../drawings/vmlDrawing7.vml"/><Relationship Id="rId14" Type="http://schemas.openxmlformats.org/officeDocument/2006/relationships/slideLayout" Target="../slideLayouts/slideLayout29.xml"/><Relationship Id="rId13" Type="http://schemas.openxmlformats.org/officeDocument/2006/relationships/image" Target="../media/image64.wmf"/><Relationship Id="rId12" Type="http://schemas.openxmlformats.org/officeDocument/2006/relationships/oleObject" Target="../embeddings/oleObject38.bin"/><Relationship Id="rId11" Type="http://schemas.openxmlformats.org/officeDocument/2006/relationships/image" Target="../media/image63.wmf"/><Relationship Id="rId10" Type="http://schemas.openxmlformats.org/officeDocument/2006/relationships/oleObject" Target="../embeddings/oleObject37.bin"/><Relationship Id="rId1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6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3.xml"/><Relationship Id="rId1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495750" y="2348925"/>
            <a:ext cx="759177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一元一次方程的解法（一）</a:t>
            </a:r>
            <a:endParaRPr lang="en-US" altLang="zh-CN" sz="4400" b="1" smtClean="0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en-US" altLang="zh-CN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                 ---</a:t>
            </a:r>
            <a:r>
              <a:rPr lang="zh-CN" altLang="en-US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移项</a:t>
            </a:r>
            <a:endParaRPr lang="zh-CN" altLang="en-US" sz="4400" b="1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1"/>
          <p:cNvSpPr>
            <a:spLocks noChangeArrowheads="1"/>
          </p:cNvSpPr>
          <p:nvPr/>
        </p:nvSpPr>
        <p:spPr bwMode="auto">
          <a:xfrm>
            <a:off x="191590" y="836820"/>
            <a:ext cx="1166481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理解移项的意义，掌握移项的方法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（重点）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学会运用移项解形如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“ax+b=cx+d”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一元一次方程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重点）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能够抓住实际问题中的数量关系列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一元一次方程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解决实际问题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（难点）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68208" y="3789040"/>
            <a:ext cx="3311720" cy="275459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335600" y="908825"/>
                <a:ext cx="11232780" cy="11386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解下列方程:</a:t>
                </a:r>
                <a:endParaRPr lang="en-US" altLang="zh-CN" sz="2800" smtClean="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)4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x-9x=10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 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5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3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y=5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；    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(3)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𝑥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x+2x=210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 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𝑥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𝑥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en-US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600" y="908825"/>
                <a:ext cx="11232780" cy="1138645"/>
              </a:xfrm>
              <a:prstGeom prst="rect">
                <a:avLst/>
              </a:prstGeom>
              <a:blipFill rotWithShape="1">
                <a:blip r:embed="rId1"/>
                <a:stretch>
                  <a:fillRect l="-3" t="-12" r="5" b="-92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551615" y="220423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同类项，得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-5x=10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x=-2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84409" y="220423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(2)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同类项，得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-y=5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y=-5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矩形 7"/>
              <p:cNvSpPr/>
              <p:nvPr/>
            </p:nvSpPr>
            <p:spPr>
              <a:xfrm>
                <a:off x="551615" y="4361435"/>
                <a:ext cx="6096000" cy="203241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(3)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解：合并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同类项，得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7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x=210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系数化为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x=60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615" y="4361435"/>
                <a:ext cx="6096000" cy="2032416"/>
              </a:xfrm>
              <a:prstGeom prst="rect">
                <a:avLst/>
              </a:prstGeom>
              <a:blipFill rotWithShape="1">
                <a:blip r:embed="rId2"/>
                <a:stretch>
                  <a:fillRect l="-7" t="-13" r="7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矩形 8"/>
              <p:cNvSpPr/>
              <p:nvPr/>
            </p:nvSpPr>
            <p:spPr>
              <a:xfrm>
                <a:off x="6084409" y="4361435"/>
                <a:ext cx="6096000" cy="203241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(4)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解：合并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同类项，得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𝑥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=-5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系数化为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x=-30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409" y="4361435"/>
                <a:ext cx="6096000" cy="2032416"/>
              </a:xfrm>
              <a:prstGeom prst="rect">
                <a:avLst/>
              </a:prstGeom>
              <a:blipFill rotWithShape="1">
                <a:blip r:embed="rId3"/>
                <a:stretch>
                  <a:fillRect l="-8" t="-13" r="8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80962" y="781658"/>
            <a:ext cx="1211103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问题：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把一些图书分给某班学生阅读，如果每人分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本，则剩余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本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如果每人分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本，则还缺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25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本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这个班有多少名学生？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14182" y="1993563"/>
            <a:ext cx="1195283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解：设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这个班有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名学生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每人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本，共分出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本，加上剩余的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本，这批书共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____________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每人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本，需要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______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本，减去缺的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25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本，这批书共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______________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9258683" y="2849346"/>
          <a:ext cx="1428750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1" imgW="22860000" imgH="6705600" progId="Equation.DSMT4">
                  <p:embed/>
                </p:oleObj>
              </mc:Choice>
              <mc:Fallback>
                <p:oleObj name="Equation" r:id="rId1" imgW="22860000" imgH="6705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258683" y="2849346"/>
                        <a:ext cx="1428750" cy="36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108191" y="3467454"/>
          <a:ext cx="503238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3" imgW="7620000" imgH="5486400" progId="Equation.DSMT4">
                  <p:embed/>
                </p:oleObj>
              </mc:Choice>
              <mc:Fallback>
                <p:oleObj name="Equation" r:id="rId3" imgW="76200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08191" y="3467454"/>
                        <a:ext cx="503238" cy="36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359810" y="2849346"/>
          <a:ext cx="46355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5" imgW="7315200" imgH="5791200" progId="Equation.DSMT4">
                  <p:embed/>
                </p:oleObj>
              </mc:Choice>
              <mc:Fallback>
                <p:oleObj name="Equation" r:id="rId5" imgW="7315200" imgH="579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59810" y="2849346"/>
                        <a:ext cx="46355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9258683" y="3469960"/>
          <a:ext cx="1349375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7" imgW="22860000" imgH="6705600" progId="Equation.DSMT4">
                  <p:embed/>
                </p:oleObj>
              </mc:Choice>
              <mc:Fallback>
                <p:oleObj name="Equation" r:id="rId7" imgW="22860000" imgH="6705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258683" y="3469960"/>
                        <a:ext cx="1349375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14182" y="3949289"/>
            <a:ext cx="1191961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 b="1">
                <a:solidFill>
                  <a:srgbClr val="0000FF"/>
                </a:solidFill>
                <a:latin typeface="+mn-lt"/>
                <a:ea typeface="楷体_GB2312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b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这批书的总数是一个定值，表示它的两个式子应相等，即表示同一个量的两个不同的式子相等</a:t>
            </a:r>
            <a:r>
              <a:rPr lang="en-US" altLang="zh-CN" sz="2800" b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b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根据这一相等关系列方程得：</a:t>
            </a:r>
            <a:endParaRPr lang="zh-CN" altLang="en-US" sz="2800" b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4431441" y="5088358"/>
          <a:ext cx="2664185" cy="44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9" imgW="42976800" imgH="5791200" progId="Equation.DSMT4">
                  <p:embed/>
                </p:oleObj>
              </mc:Choice>
              <mc:Fallback>
                <p:oleObj name="Equation" r:id="rId9" imgW="42976800" imgH="579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31441" y="5088358"/>
                        <a:ext cx="2664185" cy="444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80962" y="2172256"/>
            <a:ext cx="11952830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这批书的总数有几种表示法？它们之间有什么关系？本题哪个相等关系可作为列方程的依据呢？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6013" y="853619"/>
            <a:ext cx="1180833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        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3x+20=4x-25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的两边都有含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(3x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4x)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和不含字母的常数项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(20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-25)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，怎样才能使它向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x=a(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常数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的形式转化呢？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CCF1F9"/>
              </a:clrFrom>
              <a:clrTo>
                <a:srgbClr val="CCF1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081" y="909035"/>
            <a:ext cx="1573976" cy="66162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090105" y="2242028"/>
            <a:ext cx="21601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zh-CN" altLang="zh-CN" sz="28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77775" y="2978039"/>
            <a:ext cx="3240225" cy="664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solidFill>
                  <a:srgbClr val="000099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i="1" kern="10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solidFill>
                  <a:srgbClr val="000099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i="1" kern="10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zh-CN" altLang="zh-CN" sz="2800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159935" y="5085115"/>
            <a:ext cx="23041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>
                <a:latin typeface="宋体" panose="02010600030101010101" pitchFamily="2" charset="-122"/>
                <a:cs typeface="Times New Roman" panose="02020603050405020304" pitchFamily="18" charset="0"/>
              </a:rPr>
              <a:t>=-</a:t>
            </a:r>
            <a:r>
              <a:rPr lang="en-US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en-US" altLang="zh-CN" sz="2800" kern="100"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zh-CN" altLang="en-US" sz="2800"/>
          </a:p>
        </p:txBody>
      </p:sp>
      <p:sp>
        <p:nvSpPr>
          <p:cNvPr id="10" name="矩形 9"/>
          <p:cNvSpPr/>
          <p:nvPr/>
        </p:nvSpPr>
        <p:spPr>
          <a:xfrm>
            <a:off x="4584739" y="3710469"/>
            <a:ext cx="23041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=-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zh-CN" altLang="zh-CN" sz="2800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079860" y="4451532"/>
            <a:ext cx="3528245" cy="664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i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kern="100" smtClean="0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altLang="zh-CN" sz="2800" kern="100" smtClean="0">
                <a:solidFill>
                  <a:srgbClr val="000099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altLang="zh-CN" sz="2800" kern="100">
                <a:latin typeface="宋体" panose="02010600030101010101" pitchFamily="2" charset="-122"/>
                <a:cs typeface="Times New Roman" panose="02020603050405020304" pitchFamily="18" charset="0"/>
              </a:rPr>
              <a:t>=-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en-US" altLang="zh-CN" sz="2800" kern="100" smtClean="0">
                <a:solidFill>
                  <a:srgbClr val="000099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kern="10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zh-CN" altLang="zh-CN" sz="2800" kern="100">
              <a:solidFill>
                <a:srgbClr val="000099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CCF1F9"/>
              </a:clrFrom>
              <a:clrTo>
                <a:srgbClr val="CCF1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081" y="909035"/>
            <a:ext cx="1573976" cy="66162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703695" y="959766"/>
            <a:ext cx="6288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比较下面的两个方程，你发现了什么？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1865" y="1726092"/>
            <a:ext cx="3559831" cy="153180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5655" y="1709664"/>
            <a:ext cx="3450219" cy="153899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315" y="1716856"/>
            <a:ext cx="3384235" cy="1561955"/>
          </a:xfrm>
          <a:prstGeom prst="rect">
            <a:avLst/>
          </a:prstGeom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264081" y="3299048"/>
            <a:ext cx="11568380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移项的定义</a:t>
            </a:r>
            <a:endParaRPr lang="en-US" altLang="zh-CN" sz="28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    一般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地，把方程中的某些项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改变符号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后，从方程的一边移到另一边，这种变形叫做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移项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 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8"/>
          <p:cNvSpPr txBox="1">
            <a:spLocks noChangeArrowheads="1"/>
          </p:cNvSpPr>
          <p:nvPr/>
        </p:nvSpPr>
        <p:spPr bwMode="auto">
          <a:xfrm>
            <a:off x="199447" y="5824067"/>
            <a:ext cx="37753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注意：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移项一定要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变号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191590" y="4648486"/>
            <a:ext cx="3791423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 sz="2800" b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移项的依据及注意事项</a:t>
            </a:r>
            <a:endParaRPr lang="en-US" altLang="zh-CN" sz="2800" b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91590" y="5300847"/>
            <a:ext cx="52116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移项实际上是利用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等式的性质1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35725" y="3573010"/>
            <a:ext cx="1820112" cy="484095"/>
            <a:chOff x="7950221" y="3044031"/>
            <a:chExt cx="2635251" cy="700898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" name="Rectangle 7"/>
            <p:cNvSpPr>
              <a:spLocks noChangeArrowheads="1"/>
            </p:cNvSpPr>
            <p:nvPr/>
          </p:nvSpPr>
          <p:spPr bwMode="auto">
            <a:xfrm>
              <a:off x="7950222" y="3044031"/>
              <a:ext cx="2635250" cy="68103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 sz="1400"/>
            </a:p>
          </p:txBody>
        </p:sp>
        <p:graphicFrame>
          <p:nvGraphicFramePr>
            <p:cNvPr id="4" name="Object 9"/>
            <p:cNvGraphicFramePr>
              <a:graphicFrameLocks noChangeAspect="1"/>
            </p:cNvGraphicFramePr>
            <p:nvPr/>
          </p:nvGraphicFramePr>
          <p:xfrm>
            <a:off x="7950221" y="3063891"/>
            <a:ext cx="2635250" cy="6810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Equation" r:id="rId1" imgW="14325600" imgH="4267200" progId="Equation.DSMT4">
                    <p:embed/>
                  </p:oleObj>
                </mc:Choice>
                <mc:Fallback>
                  <p:oleObj name="Equation" r:id="rId1" imgW="143256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950221" y="3063891"/>
                          <a:ext cx="2635250" cy="6810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组合 4"/>
          <p:cNvGrpSpPr/>
          <p:nvPr/>
        </p:nvGrpSpPr>
        <p:grpSpPr>
          <a:xfrm>
            <a:off x="2294638" y="4779359"/>
            <a:ext cx="1456638" cy="470379"/>
            <a:chOff x="7974012" y="5290505"/>
            <a:chExt cx="2108994" cy="681038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7974012" y="5290505"/>
              <a:ext cx="2031996" cy="68103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 sz="1400"/>
            </a:p>
          </p:txBody>
        </p:sp>
        <p:graphicFrame>
          <p:nvGraphicFramePr>
            <p:cNvPr id="7" name="Object 12"/>
            <p:cNvGraphicFramePr>
              <a:graphicFrameLocks noChangeAspect="1"/>
            </p:cNvGraphicFramePr>
            <p:nvPr/>
          </p:nvGraphicFramePr>
          <p:xfrm>
            <a:off x="8178006" y="5361943"/>
            <a:ext cx="1905000" cy="609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Equation" r:id="rId3" imgW="10363200" imgH="4267200" progId="Equation.DSMT4">
                    <p:embed/>
                  </p:oleObj>
                </mc:Choice>
                <mc:Fallback>
                  <p:oleObj name="Equation" r:id="rId3" imgW="103632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8178006" y="5361943"/>
                          <a:ext cx="1905000" cy="609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Line 14"/>
          <p:cNvSpPr>
            <a:spLocks noChangeShapeType="1"/>
          </p:cNvSpPr>
          <p:nvPr/>
        </p:nvSpPr>
        <p:spPr bwMode="auto">
          <a:xfrm flipH="1">
            <a:off x="3007607" y="1787031"/>
            <a:ext cx="0" cy="566876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15"/>
          <p:cNvSpPr>
            <a:spLocks noChangeShapeType="1"/>
          </p:cNvSpPr>
          <p:nvPr/>
        </p:nvSpPr>
        <p:spPr bwMode="auto">
          <a:xfrm flipH="1">
            <a:off x="3022957" y="2931860"/>
            <a:ext cx="0" cy="60068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16"/>
          <p:cNvSpPr>
            <a:spLocks noChangeShapeType="1"/>
          </p:cNvSpPr>
          <p:nvPr/>
        </p:nvSpPr>
        <p:spPr bwMode="auto">
          <a:xfrm flipH="1">
            <a:off x="3022957" y="4108582"/>
            <a:ext cx="0" cy="57604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3110887" y="1748102"/>
            <a:ext cx="9299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移项</a:t>
            </a:r>
            <a:endParaRPr lang="zh-CN" altLang="en-US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3090252" y="2940348"/>
            <a:ext cx="21605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defRPr sz="2800" b="1">
                <a:latin typeface="等线" panose="02010600030101010101" pitchFamily="2" charset="-122"/>
                <a:ea typeface="等线" panose="02010600030101010101" pitchFamily="2" charset="-122"/>
              </a:defRPr>
            </a:lvl1pPr>
          </a:lstStyle>
          <a:p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3090252" y="4096576"/>
            <a:ext cx="203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defRPr sz="2800" b="1">
                <a:latin typeface="等线" panose="02010600030101010101" pitchFamily="2" charset="-122"/>
                <a:ea typeface="等线" panose="02010600030101010101" pitchFamily="2" charset="-122"/>
              </a:defRPr>
            </a:lvl1pPr>
          </a:lstStyle>
          <a:p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633615" y="1228382"/>
            <a:ext cx="2913275" cy="484755"/>
            <a:chOff x="1878012" y="969962"/>
            <a:chExt cx="4217988" cy="701853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5" name="Rectangle 7"/>
            <p:cNvSpPr>
              <a:spLocks noChangeArrowheads="1"/>
            </p:cNvSpPr>
            <p:nvPr/>
          </p:nvSpPr>
          <p:spPr bwMode="auto">
            <a:xfrm>
              <a:off x="1878012" y="969962"/>
              <a:ext cx="4217988" cy="68103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 sz="1400"/>
            </a:p>
          </p:txBody>
        </p:sp>
        <p:graphicFrame>
          <p:nvGraphicFramePr>
            <p:cNvPr id="16" name="Object 4"/>
            <p:cNvGraphicFramePr>
              <a:graphicFrameLocks noChangeAspect="1"/>
            </p:cNvGraphicFramePr>
            <p:nvPr/>
          </p:nvGraphicFramePr>
          <p:xfrm>
            <a:off x="1962243" y="990777"/>
            <a:ext cx="4109277" cy="6810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Equation" r:id="rId5" imgW="25908000" imgH="4267200" progId="Equation.DSMT4">
                    <p:embed/>
                  </p:oleObj>
                </mc:Choice>
                <mc:Fallback>
                  <p:oleObj name="Equation" r:id="rId5" imgW="259080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962243" y="990777"/>
                          <a:ext cx="4109277" cy="6810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7" name="组合 16"/>
          <p:cNvGrpSpPr/>
          <p:nvPr/>
        </p:nvGrpSpPr>
        <p:grpSpPr>
          <a:xfrm>
            <a:off x="1589144" y="2410908"/>
            <a:ext cx="2957746" cy="480484"/>
            <a:chOff x="1897856" y="2601988"/>
            <a:chExt cx="4282376" cy="695669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8" name="Rectangle 7"/>
            <p:cNvSpPr>
              <a:spLocks noChangeArrowheads="1"/>
            </p:cNvSpPr>
            <p:nvPr/>
          </p:nvSpPr>
          <p:spPr bwMode="auto">
            <a:xfrm>
              <a:off x="1897856" y="2601988"/>
              <a:ext cx="4217988" cy="68103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 sz="1400"/>
            </a:p>
          </p:txBody>
        </p:sp>
        <p:graphicFrame>
          <p:nvGraphicFramePr>
            <p:cNvPr id="19" name="Object 6"/>
            <p:cNvGraphicFramePr>
              <a:graphicFrameLocks noChangeAspect="1"/>
            </p:cNvGraphicFramePr>
            <p:nvPr/>
          </p:nvGraphicFramePr>
          <p:xfrm>
            <a:off x="1962243" y="2709862"/>
            <a:ext cx="4217989" cy="587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6" name="Equation" r:id="rId7" imgW="27736800" imgH="4267200" progId="Equation.DSMT4">
                    <p:embed/>
                  </p:oleObj>
                </mc:Choice>
                <mc:Fallback>
                  <p:oleObj name="Equation" r:id="rId7" imgW="27736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962243" y="2709862"/>
                          <a:ext cx="4217989" cy="5877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52115" y="980830"/>
            <a:ext cx="3914587" cy="415740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983645" y="5458642"/>
            <a:ext cx="5032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由上可知，这个班有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45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名学生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CCF1F9"/>
              </a:clrFrom>
              <a:clrTo>
                <a:srgbClr val="CCF1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081" y="909035"/>
            <a:ext cx="1573976" cy="66162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774557" y="978238"/>
            <a:ext cx="6288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下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面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解方程中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移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项”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起了什么作用？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133800" y="4117513"/>
            <a:ext cx="1820112" cy="484095"/>
            <a:chOff x="7950221" y="3044031"/>
            <a:chExt cx="2635251" cy="700898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7950222" y="3044031"/>
              <a:ext cx="2635250" cy="68103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 sz="1400"/>
            </a:p>
          </p:txBody>
        </p:sp>
        <p:graphicFrame>
          <p:nvGraphicFramePr>
            <p:cNvPr id="6" name="Object 9"/>
            <p:cNvGraphicFramePr>
              <a:graphicFrameLocks noChangeAspect="1"/>
            </p:cNvGraphicFramePr>
            <p:nvPr/>
          </p:nvGraphicFramePr>
          <p:xfrm>
            <a:off x="7950221" y="3063891"/>
            <a:ext cx="2635250" cy="6810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7" name="Equation" r:id="rId2" imgW="14325600" imgH="4267200" progId="Equation.DSMT4">
                    <p:embed/>
                  </p:oleObj>
                </mc:Choice>
                <mc:Fallback>
                  <p:oleObj name="Equation" r:id="rId2" imgW="143256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7950221" y="3063891"/>
                          <a:ext cx="2635250" cy="6810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组合 6"/>
          <p:cNvGrpSpPr/>
          <p:nvPr/>
        </p:nvGrpSpPr>
        <p:grpSpPr>
          <a:xfrm>
            <a:off x="2292713" y="5323862"/>
            <a:ext cx="1456638" cy="470379"/>
            <a:chOff x="7974012" y="5290505"/>
            <a:chExt cx="2108994" cy="681038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7974012" y="5290505"/>
              <a:ext cx="2031996" cy="68103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 sz="1400"/>
            </a:p>
          </p:txBody>
        </p:sp>
        <p:graphicFrame>
          <p:nvGraphicFramePr>
            <p:cNvPr id="9" name="Object 12"/>
            <p:cNvGraphicFramePr>
              <a:graphicFrameLocks noChangeAspect="1"/>
            </p:cNvGraphicFramePr>
            <p:nvPr/>
          </p:nvGraphicFramePr>
          <p:xfrm>
            <a:off x="8178006" y="5361943"/>
            <a:ext cx="1905000" cy="609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8" name="Equation" r:id="rId4" imgW="10363200" imgH="4267200" progId="Equation.DSMT4">
                    <p:embed/>
                  </p:oleObj>
                </mc:Choice>
                <mc:Fallback>
                  <p:oleObj name="Equation" r:id="rId4" imgW="103632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8178006" y="5361943"/>
                          <a:ext cx="1905000" cy="609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Line 14"/>
          <p:cNvSpPr>
            <a:spLocks noChangeShapeType="1"/>
          </p:cNvSpPr>
          <p:nvPr/>
        </p:nvSpPr>
        <p:spPr bwMode="auto">
          <a:xfrm flipH="1">
            <a:off x="3005682" y="2331534"/>
            <a:ext cx="0" cy="566876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3021032" y="3476363"/>
            <a:ext cx="0" cy="60068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16"/>
          <p:cNvSpPr>
            <a:spLocks noChangeShapeType="1"/>
          </p:cNvSpPr>
          <p:nvPr/>
        </p:nvSpPr>
        <p:spPr bwMode="auto">
          <a:xfrm flipH="1">
            <a:off x="3021032" y="4653085"/>
            <a:ext cx="0" cy="57604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3108962" y="2292605"/>
            <a:ext cx="9299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移项</a:t>
            </a:r>
            <a:endParaRPr lang="zh-CN" altLang="en-US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3088327" y="3484851"/>
            <a:ext cx="21605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defRPr sz="2800" b="1">
                <a:latin typeface="等线" panose="02010600030101010101" pitchFamily="2" charset="-122"/>
                <a:ea typeface="等线" panose="02010600030101010101" pitchFamily="2" charset="-122"/>
              </a:defRPr>
            </a:lvl1pPr>
          </a:lstStyle>
          <a:p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3088327" y="4641079"/>
            <a:ext cx="203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defRPr sz="2800" b="1">
                <a:latin typeface="等线" panose="02010600030101010101" pitchFamily="2" charset="-122"/>
                <a:ea typeface="等线" panose="02010600030101010101" pitchFamily="2" charset="-122"/>
              </a:defRPr>
            </a:lvl1pPr>
          </a:lstStyle>
          <a:p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631690" y="1772885"/>
            <a:ext cx="2913275" cy="484755"/>
            <a:chOff x="1878012" y="969962"/>
            <a:chExt cx="4217988" cy="701853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7" name="Rectangle 7"/>
            <p:cNvSpPr>
              <a:spLocks noChangeArrowheads="1"/>
            </p:cNvSpPr>
            <p:nvPr/>
          </p:nvSpPr>
          <p:spPr bwMode="auto">
            <a:xfrm>
              <a:off x="1878012" y="969962"/>
              <a:ext cx="4217988" cy="68103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 sz="1400"/>
            </a:p>
          </p:txBody>
        </p:sp>
        <p:graphicFrame>
          <p:nvGraphicFramePr>
            <p:cNvPr id="18" name="Object 4"/>
            <p:cNvGraphicFramePr>
              <a:graphicFrameLocks noChangeAspect="1"/>
            </p:cNvGraphicFramePr>
            <p:nvPr/>
          </p:nvGraphicFramePr>
          <p:xfrm>
            <a:off x="1962243" y="990777"/>
            <a:ext cx="4109277" cy="6810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Equation" r:id="rId6" imgW="25908000" imgH="4267200" progId="Equation.DSMT4">
                    <p:embed/>
                  </p:oleObj>
                </mc:Choice>
                <mc:Fallback>
                  <p:oleObj name="Equation" r:id="rId6" imgW="259080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962243" y="990777"/>
                          <a:ext cx="4109277" cy="6810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9" name="组合 18"/>
          <p:cNvGrpSpPr/>
          <p:nvPr/>
        </p:nvGrpSpPr>
        <p:grpSpPr>
          <a:xfrm>
            <a:off x="1587219" y="2955411"/>
            <a:ext cx="2957746" cy="480484"/>
            <a:chOff x="1897856" y="2601988"/>
            <a:chExt cx="4282376" cy="695669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" name="Rectangle 7"/>
            <p:cNvSpPr>
              <a:spLocks noChangeArrowheads="1"/>
            </p:cNvSpPr>
            <p:nvPr/>
          </p:nvSpPr>
          <p:spPr bwMode="auto">
            <a:xfrm>
              <a:off x="1897856" y="2601988"/>
              <a:ext cx="4217988" cy="68103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 sz="1400"/>
            </a:p>
          </p:txBody>
        </p:sp>
        <p:graphicFrame>
          <p:nvGraphicFramePr>
            <p:cNvPr id="21" name="Object 6"/>
            <p:cNvGraphicFramePr>
              <a:graphicFrameLocks noChangeAspect="1"/>
            </p:cNvGraphicFramePr>
            <p:nvPr/>
          </p:nvGraphicFramePr>
          <p:xfrm>
            <a:off x="1962243" y="2709862"/>
            <a:ext cx="4217989" cy="587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0" name="Equation" r:id="rId8" imgW="27736800" imgH="4267200" progId="Equation.DSMT4">
                    <p:embed/>
                  </p:oleObj>
                </mc:Choice>
                <mc:Fallback>
                  <p:oleObj name="Equation" r:id="rId8" imgW="27736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962243" y="2709862"/>
                          <a:ext cx="4217989" cy="5877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" name="矩形 21"/>
          <p:cNvSpPr/>
          <p:nvPr/>
        </p:nvSpPr>
        <p:spPr>
          <a:xfrm>
            <a:off x="5879985" y="1649803"/>
            <a:ext cx="6096000" cy="19303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通过移项，含未知数的项与常数项分别位于方程左右两边，使方程更接近于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x=a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的形式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07549" y="1649803"/>
            <a:ext cx="6096000" cy="4616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方程时经常要“合并同类项”和“移项”，前面提到的古老的代数书中的“对消”和“还原”，指的就是“合并同类项”和“移项”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早在一千多年前，数学家阿尔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花拉子米就已经对“合并同类项”和“移项”非常重视了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28870" y="829251"/>
            <a:ext cx="6526213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下列方程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       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)               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3" name="组合 3"/>
          <p:cNvGrpSpPr/>
          <p:nvPr/>
        </p:nvGrpSpPr>
        <p:grpSpPr>
          <a:xfrm>
            <a:off x="5087930" y="1444618"/>
            <a:ext cx="5726112" cy="912812"/>
            <a:chOff x="1359" y="1385"/>
            <a:chExt cx="9016" cy="1438"/>
          </a:xfrm>
        </p:grpSpPr>
        <p:sp>
          <p:nvSpPr>
            <p:cNvPr id="4" name="文本框 1"/>
            <p:cNvSpPr txBox="1">
              <a:spLocks noChangeArrowheads="1"/>
            </p:cNvSpPr>
            <p:nvPr/>
          </p:nvSpPr>
          <p:spPr bwMode="auto">
            <a:xfrm>
              <a:off x="1359" y="1646"/>
              <a:ext cx="9016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隶书" panose="02010509060101010101" pitchFamily="49" charset="-122"/>
                  <a:ea typeface="隶书" panose="02010509060101010101" pitchFamily="49" charset="-122"/>
                </a:rPr>
                <a:t>(</a:t>
              </a:r>
              <a:r>
                <a:rPr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2</a:t>
              </a:r>
              <a:r>
                <a:rPr lang="en-US" altLang="zh-CN" sz="2800">
                  <a:latin typeface="隶书" panose="02010509060101010101" pitchFamily="49" charset="-122"/>
                  <a:ea typeface="隶书" panose="02010509060101010101" pitchFamily="49" charset="-122"/>
                </a:rPr>
                <a:t>) </a:t>
              </a:r>
              <a:r>
                <a:rPr lang="en-US" altLang="zh-CN" sz="2800" smtClean="0">
                  <a:latin typeface="隶书" panose="02010509060101010101" pitchFamily="49" charset="-122"/>
                  <a:ea typeface="隶书" panose="02010509060101010101" pitchFamily="49" charset="-122"/>
                </a:rPr>
                <a:t>           .</a:t>
              </a:r>
              <a:endParaRPr lang="en-US" altLang="zh-CN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aphicFrame>
          <p:nvGraphicFramePr>
            <p:cNvPr id="5" name="对象 2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2391" y="1385"/>
            <a:ext cx="3150" cy="14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1" name="" r:id="rId1" imgW="862965" imgH="393700" progId="Equation.KSEE3">
                    <p:embed/>
                  </p:oleObj>
                </mc:Choice>
                <mc:Fallback>
                  <p:oleObj name="" r:id="rId1" imgW="862965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391" y="1385"/>
                          <a:ext cx="3150" cy="14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1110702" y="1644508"/>
          <a:ext cx="2581275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3" imgW="24079200" imgH="4267200" progId="Equation.DSMT4">
                  <p:embed/>
                </p:oleObj>
              </mc:Choice>
              <mc:Fallback>
                <p:oleObj name="Equation" r:id="rId3" imgW="240792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0702" y="1644508"/>
                        <a:ext cx="2581275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2" descr="PE03255_"/>
          <p:cNvSpPr>
            <a:spLocks noChangeArrowheads="1"/>
          </p:cNvSpPr>
          <p:nvPr/>
        </p:nvSpPr>
        <p:spPr bwMode="auto">
          <a:xfrm>
            <a:off x="479914" y="2187433"/>
            <a:ext cx="263842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Rectangle 3" descr="PE03255_"/>
          <p:cNvSpPr>
            <a:spLocks noChangeArrowheads="1"/>
          </p:cNvSpPr>
          <p:nvPr/>
        </p:nvSpPr>
        <p:spPr bwMode="auto">
          <a:xfrm>
            <a:off x="428870" y="3303876"/>
            <a:ext cx="32004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 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1295644" y="2790782"/>
          <a:ext cx="2455862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" r:id="rId5" imgW="1029970" imgH="177800" progId="Equation.DSMT4">
                  <p:embed/>
                </p:oleObj>
              </mc:Choice>
              <mc:Fallback>
                <p:oleObj name="" r:id="rId5" imgW="1029970" imgH="177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295644" y="2790782"/>
                        <a:ext cx="2455862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1997405" y="3936056"/>
          <a:ext cx="1285875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" r:id="rId7" imgW="534670" imgH="177800" progId="Equation.DSMT4">
                  <p:embed/>
                </p:oleObj>
              </mc:Choice>
              <mc:Fallback>
                <p:oleObj name="" r:id="rId7" imgW="534670" imgH="177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997405" y="3936056"/>
                        <a:ext cx="1285875" cy="42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/>
        </p:nvGraphicFramePr>
        <p:xfrm>
          <a:off x="2138302" y="5010792"/>
          <a:ext cx="976312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" r:id="rId9" imgW="381635" imgH="177800" progId="Equation.DSMT4">
                  <p:embed/>
                </p:oleObj>
              </mc:Choice>
              <mc:Fallback>
                <p:oleObj name="" r:id="rId9" imgW="381635" imgH="177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138302" y="5010792"/>
                        <a:ext cx="976312" cy="449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77844" y="4419012"/>
            <a:ext cx="27432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4903560" y="2279044"/>
            <a:ext cx="28082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903560" y="3650510"/>
            <a:ext cx="2892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4903560" y="4887246"/>
            <a:ext cx="2952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6" name="Object 6"/>
          <p:cNvGraphicFramePr>
            <a:graphicFrameLocks noChangeAspect="1"/>
          </p:cNvGraphicFramePr>
          <p:nvPr/>
        </p:nvGraphicFramePr>
        <p:xfrm>
          <a:off x="5606206" y="2766639"/>
          <a:ext cx="2274888" cy="99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" r:id="rId11" imgW="889000" imgH="393700" progId="Equation.DSMT4">
                  <p:embed/>
                </p:oleObj>
              </mc:Choice>
              <mc:Fallback>
                <p:oleObj name="" r:id="rId11" imgW="8890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606206" y="2766639"/>
                        <a:ext cx="2274888" cy="99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6"/>
          <p:cNvGraphicFramePr>
            <a:graphicFrameLocks noChangeAspect="1"/>
          </p:cNvGraphicFramePr>
          <p:nvPr/>
        </p:nvGraphicFramePr>
        <p:xfrm>
          <a:off x="5836547" y="4013842"/>
          <a:ext cx="1560513" cy="99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" r:id="rId13" imgW="609600" imgH="393700" progId="Equation.DSMT4">
                  <p:embed/>
                </p:oleObj>
              </mc:Choice>
              <mc:Fallback>
                <p:oleObj name="" r:id="rId13" imgW="6096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836547" y="4013842"/>
                        <a:ext cx="1560513" cy="99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6"/>
          <p:cNvGraphicFramePr>
            <a:graphicFrameLocks noChangeAspect="1"/>
          </p:cNvGraphicFramePr>
          <p:nvPr/>
        </p:nvGraphicFramePr>
        <p:xfrm>
          <a:off x="6379935" y="5468561"/>
          <a:ext cx="1201738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" r:id="rId15" imgW="469900" imgH="177165" progId="Equation.DSMT4">
                  <p:embed/>
                </p:oleObj>
              </mc:Choice>
              <mc:Fallback>
                <p:oleObj name="" r:id="rId15" imgW="469900" imgH="1771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379935" y="5468561"/>
                        <a:ext cx="1201738" cy="449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407605" y="836820"/>
                <a:ext cx="8784610" cy="16525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解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下列方程：</a:t>
                </a:r>
                <a:endParaRPr lang="zh-CN" altLang="en-US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(1) 6x-7=4x-5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；    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 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2)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x-6=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3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en-US" altLang="zh-CN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05" y="836820"/>
                <a:ext cx="8784610" cy="1652568"/>
              </a:xfrm>
              <a:prstGeom prst="rect">
                <a:avLst/>
              </a:prstGeom>
              <a:blipFill rotWithShape="1">
                <a:blip r:embed="rId1"/>
                <a:stretch>
                  <a:fillRect l="-6" t="-32" r="7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2" descr="PE03255_"/>
          <p:cNvSpPr>
            <a:spLocks noChangeArrowheads="1"/>
          </p:cNvSpPr>
          <p:nvPr/>
        </p:nvSpPr>
        <p:spPr bwMode="auto">
          <a:xfrm>
            <a:off x="461234" y="2484503"/>
            <a:ext cx="263842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Rectangle 3" descr="PE03255_"/>
          <p:cNvSpPr>
            <a:spLocks noChangeArrowheads="1"/>
          </p:cNvSpPr>
          <p:nvPr/>
        </p:nvSpPr>
        <p:spPr bwMode="auto">
          <a:xfrm>
            <a:off x="410190" y="3600946"/>
            <a:ext cx="32004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 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1292225" y="3087688"/>
          <a:ext cx="242093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Equation" r:id="rId2" imgW="24384000" imgH="4267200" progId="Equation.DSMT4">
                  <p:embed/>
                </p:oleObj>
              </mc:Choice>
              <mc:Fallback>
                <p:oleObj name="Equation" r:id="rId2" imgW="243840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92225" y="3087688"/>
                        <a:ext cx="2420938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2101850" y="4233863"/>
          <a:ext cx="1036638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Equation" r:id="rId4" imgW="10363200" imgH="4267200" progId="Equation.DSMT4">
                  <p:embed/>
                </p:oleObj>
              </mc:Choice>
              <mc:Fallback>
                <p:oleObj name="Equation" r:id="rId4" imgW="103632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01850" y="4233863"/>
                        <a:ext cx="1036638" cy="42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/>
        </p:nvGraphicFramePr>
        <p:xfrm>
          <a:off x="2184400" y="5308600"/>
          <a:ext cx="846138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Equation" r:id="rId6" imgW="7924800" imgH="4267200" progId="Equation.DSMT4">
                  <p:embed/>
                </p:oleObj>
              </mc:Choice>
              <mc:Fallback>
                <p:oleObj name="Equation" r:id="rId6" imgW="79248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84400" y="5308600"/>
                        <a:ext cx="846138" cy="449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459164" y="4716082"/>
            <a:ext cx="27432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884880" y="2576114"/>
            <a:ext cx="28082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4884880" y="3947580"/>
            <a:ext cx="2892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4884880" y="5184316"/>
            <a:ext cx="2952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7" name="Object 6"/>
          <p:cNvGraphicFramePr>
            <a:graphicFrameLocks noChangeAspect="1"/>
          </p:cNvGraphicFramePr>
          <p:nvPr/>
        </p:nvGraphicFramePr>
        <p:xfrm>
          <a:off x="5700714" y="3063875"/>
          <a:ext cx="1694005" cy="8246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Equation" r:id="rId8" imgW="19202400" imgH="9448800" progId="Equation.DSMT4">
                  <p:embed/>
                </p:oleObj>
              </mc:Choice>
              <mc:Fallback>
                <p:oleObj name="Equation" r:id="rId8" imgW="192024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700714" y="3063875"/>
                        <a:ext cx="1694005" cy="8246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6"/>
          <p:cNvGraphicFramePr>
            <a:graphicFrameLocks noChangeAspect="1"/>
          </p:cNvGraphicFramePr>
          <p:nvPr/>
        </p:nvGraphicFramePr>
        <p:xfrm>
          <a:off x="6113512" y="4311650"/>
          <a:ext cx="1281207" cy="8726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Equation" r:id="rId10" imgW="13716000" imgH="9448800" progId="Equation.DSMT4">
                  <p:embed/>
                </p:oleObj>
              </mc:Choice>
              <mc:Fallback>
                <p:oleObj name="Equation" r:id="rId10" imgW="137160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113512" y="4311650"/>
                        <a:ext cx="1281207" cy="8726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6"/>
          <p:cNvGraphicFramePr>
            <a:graphicFrameLocks noChangeAspect="1"/>
          </p:cNvGraphicFramePr>
          <p:nvPr/>
        </p:nvGraphicFramePr>
        <p:xfrm>
          <a:off x="6538749" y="5757863"/>
          <a:ext cx="1154419" cy="399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Equation" r:id="rId12" imgW="12192000" imgH="4267200" progId="Equation.DSMT4">
                  <p:embed/>
                </p:oleObj>
              </mc:Choice>
              <mc:Fallback>
                <p:oleObj name="Equation" r:id="rId12" imgW="121920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538749" y="5757863"/>
                        <a:ext cx="1154419" cy="3993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131796" y="836820"/>
            <a:ext cx="11928405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8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制药厂制造一批药品，如果用旧工艺，则废水排量要比环保限制的最大量还多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200t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；如果用新工艺，则废水排量要比环保限制的最大量少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100t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新旧工艺的废水排量之比为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2:5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，两种工艺的废水排量各是多少？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2475284" y="3501005"/>
            <a:ext cx="7241428" cy="7155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旧工艺废水排量</a:t>
            </a:r>
            <a:r>
              <a:rPr lang="en-US" altLang="en-US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－</a:t>
            </a:r>
            <a:r>
              <a: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200</a:t>
            </a: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吨</a:t>
            </a:r>
            <a:r>
              <a: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=</a:t>
            </a: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新工艺排水量</a:t>
            </a:r>
            <a:r>
              <a: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+100</a:t>
            </a: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吨</a:t>
            </a:r>
            <a:endParaRPr lang="zh-CN" altLang="en-US" sz="2800" noProof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3727" y="2391092"/>
            <a:ext cx="11713055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分析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因为新、旧工艺的废水排量之比为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2∶5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，所以可设它们分别为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2xt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5xt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，再根据它们与环保限制的最大量之间的关系列方程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131796" y="836820"/>
            <a:ext cx="11928405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8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制药厂制造一批药品，如果用旧工艺，则废水排量要比环保限制的最大量还多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200t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；如果用新工艺，则废水排量要比环保限制的最大量少</a:t>
            </a:r>
            <a:r>
              <a:rPr lang="en-US" altLang="zh-CN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100t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新旧工艺的废水排量之比为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2:5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，两种工艺的废水排量各是多少？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33461" y="2349559"/>
            <a:ext cx="11926740" cy="56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解：若设新工艺的废水排量为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2xt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，则旧工艺的废水排量为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5xt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由题意得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1329582" y="3593203"/>
            <a:ext cx="6638548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移项，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       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5x-2x=100+200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1329582" y="4913889"/>
            <a:ext cx="606250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      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x=100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1329582" y="4308622"/>
            <a:ext cx="6206518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合并同类项，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    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3x=300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131796" y="6176601"/>
            <a:ext cx="1094476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答：新工艺的废水排量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200t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，旧工艺的废水排量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500t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4065772" y="2961382"/>
            <a:ext cx="29591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5x-200=2x+100</a:t>
            </a:r>
            <a:endParaRPr lang="en-US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1329582" y="5775044"/>
            <a:ext cx="678255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           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2x=200,5x=500</a:t>
            </a:r>
            <a:endParaRPr lang="en-US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58699" y="764815"/>
            <a:ext cx="11736815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王芳和李丽同时采摘樱桃，王芳平均每小时采摘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8kg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，李丽平均每小时采摘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7kg. 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采摘结束后王芳从她采摘的樱桃中取出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0.25kg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给了李丽，这时两人的樱桃一样多，她们采摘用了多少时间？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8699" y="2664867"/>
            <a:ext cx="11344151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解：设她们采摘用了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小时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列方程 </a:t>
            </a:r>
            <a:endParaRPr lang="en-US" altLang="zh-CN" sz="2800" kern="1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8x-0.25=7x+0.25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移项，得 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8x-7x=0.25+0.25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合并同类项，得 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x=0.5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答：她们采摘用了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0.5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小时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263595" y="692810"/>
                <a:ext cx="11664810" cy="20313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en-US" sz="2800" b="1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3.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已知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关于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>
                        <a:latin typeface="Cambria Math" panose="02040503050406030204" charset="0"/>
                        <a:cs typeface="Cambria Math" panose="02040503050406030204" charset="0"/>
                      </a:rPr>
                      <m:t>x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的方程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latin typeface="Cambria Math" panose="02040503050406030204" charset="0"/>
                        <a:cs typeface="Cambria Math" panose="02040503050406030204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altLang="zh-CN" sz="2800" i="0" kern="100">
                        <a:latin typeface="Cambria Math" panose="02040503050406030204" charset="0"/>
                        <a:cs typeface="Cambria Math" panose="02040503050406030204" charset="0"/>
                      </a:rPr>
                      <m:t>x</m:t>
                    </m:r>
                    <m:r>
                      <a:rPr lang="en-US" altLang="zh-CN" sz="2800" i="0" kern="100">
                        <a:latin typeface="Cambria Math" panose="02040503050406030204" charset="0"/>
                        <a:cs typeface="Cambria Math" panose="0204050305040603020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2800" i="0" kern="100">
                        <a:latin typeface="Cambria Math" panose="02040503050406030204" charset="0"/>
                        <a:cs typeface="Cambria Math" panose="02040503050406030204" charset="0"/>
                      </a:rPr>
                      <m:t>k</m:t>
                    </m:r>
                    <m:r>
                      <a:rPr lang="en-US" altLang="zh-CN" sz="2800" i="0" kern="100">
                        <a:latin typeface="Cambria Math" panose="02040503050406030204" charset="0"/>
                        <a:cs typeface="Cambria Math" panose="02040503050406030204" charset="0"/>
                      </a:rPr>
                      <m:t>=5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的解为正整数，则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>
                        <a:latin typeface="Cambria Math" panose="02040503050406030204" charset="0"/>
                        <a:cs typeface="Cambria Math" panose="02040503050406030204" charset="0"/>
                      </a:rPr>
                      <m:t>k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所能取得正整数的值为（　　）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2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B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3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C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3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D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595" y="692810"/>
                <a:ext cx="11664810" cy="2031325"/>
              </a:xfrm>
              <a:prstGeom prst="rect">
                <a:avLst/>
              </a:prstGeom>
              <a:blipFill rotWithShape="1">
                <a:blip r:embed="rId1"/>
                <a:stretch>
                  <a:fillRect l="-1" t="-1" r="5" b="3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261410" y="2623880"/>
                <a:ext cx="8852880" cy="41960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ts val="4000"/>
                  </a:lnSpc>
                  <a:spcAft>
                    <a:spcPct val="0"/>
                  </a:spcAft>
                </a:pPr>
                <a:r>
                  <a:rPr lang="en-US" altLang="zh-CN" sz="2800" kern="1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【</a:t>
                </a:r>
                <a:r>
                  <a:rPr lang="zh-CN" altLang="en-US" sz="2800" kern="1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分析</a:t>
                </a:r>
                <a:r>
                  <a:rPr lang="en-US" altLang="zh-CN" sz="2800" kern="1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】2x+k=5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0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移项得：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2x=5-k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0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系数化为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得：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charset="0"/>
                            <a:ea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charset="0"/>
                            <a:cs typeface="Cambria Math" panose="02040503050406030204" charset="0"/>
                          </a:rPr>
                          <m:t>5−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charset="0"/>
                            <a:cs typeface="Cambria Math" panose="02040503050406030204" charset="0"/>
                          </a:rPr>
                          <m:t>k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charset="0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000"/>
                  </a:lnSpc>
                  <a:spcAft>
                    <a:spcPct val="0"/>
                  </a:spcAft>
                </a:pP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∵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方程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2x+k=5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的解为正整数，</a:t>
                </a:r>
                <a:endParaRPr lang="zh-CN" altLang="zh-CN" sz="28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000"/>
                  </a:lnSpc>
                  <a:spcAft>
                    <a:spcPct val="0"/>
                  </a:spcAft>
                </a:pP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∴5-k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为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的正整数倍，</a:t>
                </a:r>
                <a:endParaRPr lang="zh-CN" altLang="zh-CN" sz="28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000"/>
                  </a:lnSpc>
                  <a:spcAft>
                    <a:spcPct val="0"/>
                  </a:spcAft>
                </a:pP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5-k=2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5-k=4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5-k=6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5-k=8…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0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解得：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k=3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k=1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k=-1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k=-3…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0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故选</a:t>
                </a:r>
                <a:r>
                  <a:rPr lang="en-US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zh-CN" sz="28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410" y="2623880"/>
                <a:ext cx="8852880" cy="4196020"/>
              </a:xfrm>
              <a:prstGeom prst="rect">
                <a:avLst/>
              </a:prstGeom>
              <a:blipFill rotWithShape="1">
                <a:blip r:embed="rId2"/>
                <a:stretch>
                  <a:fillRect l="-5" t="-1" r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矩形 3"/>
          <p:cNvSpPr/>
          <p:nvPr/>
        </p:nvSpPr>
        <p:spPr>
          <a:xfrm>
            <a:off x="1246265" y="1510265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7635" y="2348925"/>
            <a:ext cx="3725090" cy="247689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63595" y="836820"/>
            <a:ext cx="11592805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如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图是一个正方体的展开图，折成正方体后相对面上的两个数之和都相等，求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en-US" altLang="zh-CN" sz="2800" baseline="30000" smtClean="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值.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9510" y="1988900"/>
            <a:ext cx="7936543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解:正方体的表面展开图，相对的面之间一定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相隔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正方形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与y-1是相对面，x与3x是相对面，6与2是相对面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，∵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折成正方体后相对面上的两个数之和都相等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，∴5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+y-1=6+2，x+3x=6+2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得x=2 , y=4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∴y</a:t>
            </a:r>
            <a:r>
              <a:rPr lang="en-US" altLang="zh-CN" sz="2800" baseline="300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=4</a:t>
            </a:r>
            <a:r>
              <a:rPr lang="zh-CN" altLang="en-US" sz="2800" baseline="300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16.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407605" y="764815"/>
                <a:ext cx="11376790" cy="16554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解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下列方程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:</a:t>
                </a:r>
                <a:endParaRPr lang="en-US" altLang="zh-CN" sz="2800" smtClean="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1)-7x+2=2x-4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x-1=x+4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 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3)2x-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X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2;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-x=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2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+1.</a:t>
                </a:r>
                <a:endParaRPr lang="zh-CN" altLang="en-US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05" y="764815"/>
                <a:ext cx="11376790" cy="1655445"/>
              </a:xfrm>
              <a:prstGeom prst="rect">
                <a:avLst/>
              </a:prstGeom>
              <a:blipFill rotWithShape="1">
                <a:blip r:embed="rId1"/>
                <a:stretch>
                  <a:fillRect l="-5" t="-17" r="1" b="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2" descr="PE03255_"/>
          <p:cNvSpPr>
            <a:spLocks noChangeArrowheads="1"/>
          </p:cNvSpPr>
          <p:nvPr/>
        </p:nvSpPr>
        <p:spPr bwMode="auto">
          <a:xfrm>
            <a:off x="369896" y="2227934"/>
            <a:ext cx="31339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Rectangle 3" descr="PE03255_"/>
          <p:cNvSpPr>
            <a:spLocks noChangeArrowheads="1"/>
          </p:cNvSpPr>
          <p:nvPr/>
        </p:nvSpPr>
        <p:spPr bwMode="auto">
          <a:xfrm>
            <a:off x="428870" y="3303876"/>
            <a:ext cx="32004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 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1206500" y="2790825"/>
          <a:ext cx="263207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Equation" r:id="rId2" imgW="26517600" imgH="4267200" progId="Equation.DSMT4">
                  <p:embed/>
                </p:oleObj>
              </mc:Choice>
              <mc:Fallback>
                <p:oleObj name="Equation" r:id="rId2" imgW="265176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06500" y="2790825"/>
                        <a:ext cx="263207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1924050" y="3935413"/>
          <a:ext cx="1433513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Equation" r:id="rId4" imgW="14325600" imgH="4267200" progId="Equation.DSMT4">
                  <p:embed/>
                </p:oleObj>
              </mc:Choice>
              <mc:Fallback>
                <p:oleObj name="Equation" r:id="rId4" imgW="143256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24050" y="3935413"/>
                        <a:ext cx="1433513" cy="42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/>
        </p:nvGraphicFramePr>
        <p:xfrm>
          <a:off x="2199600" y="4887246"/>
          <a:ext cx="976312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Equation" r:id="rId6" imgW="9144000" imgH="9448800" progId="Equation.DSMT4">
                  <p:embed/>
                </p:oleObj>
              </mc:Choice>
              <mc:Fallback>
                <p:oleObj name="Equation" r:id="rId6" imgW="91440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99600" y="4887246"/>
                        <a:ext cx="976312" cy="995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477844" y="4419012"/>
            <a:ext cx="27432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4903560" y="2279044"/>
            <a:ext cx="30645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(2)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4903560" y="3650510"/>
            <a:ext cx="2892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3" name="Object 6"/>
          <p:cNvGraphicFramePr>
            <a:graphicFrameLocks noChangeAspect="1"/>
          </p:cNvGraphicFramePr>
          <p:nvPr/>
        </p:nvGraphicFramePr>
        <p:xfrm>
          <a:off x="5686425" y="3040063"/>
          <a:ext cx="211137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Equation" r:id="rId8" imgW="19812000" imgH="4267200" progId="Equation.DSMT4">
                  <p:embed/>
                </p:oleObj>
              </mc:Choice>
              <mc:Fallback>
                <p:oleObj name="Equation" r:id="rId8" imgW="198120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86425" y="3040063"/>
                        <a:ext cx="2111375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/>
        </p:nvGraphicFramePr>
        <p:xfrm>
          <a:off x="6435845" y="4305390"/>
          <a:ext cx="877888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Equation" r:id="rId10" imgW="8229600" imgH="4267200" progId="Equation.DSMT4">
                  <p:embed/>
                </p:oleObj>
              </mc:Choice>
              <mc:Fallback>
                <p:oleObj name="Equation" r:id="rId10" imgW="82296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435845" y="4305390"/>
                        <a:ext cx="877888" cy="449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407605" y="764815"/>
                <a:ext cx="11376790" cy="16554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解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下列方程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:</a:t>
                </a:r>
                <a:endParaRPr lang="en-US" altLang="zh-CN" sz="2800" smtClean="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1)-7x+2=2x-4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x-1=x+4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 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3)2x-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X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2;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-x=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2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charset="0"/>
                            <a:ea typeface="隶书" panose="02010509060101010101" pitchFamily="49" charset="-122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+1.</a:t>
                </a:r>
                <a:endParaRPr lang="zh-CN" altLang="en-US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05" y="764815"/>
                <a:ext cx="11376790" cy="1655445"/>
              </a:xfrm>
              <a:prstGeom prst="rect">
                <a:avLst/>
              </a:prstGeom>
              <a:blipFill rotWithShape="1">
                <a:blip r:embed="rId1"/>
                <a:stretch>
                  <a:fillRect l="-5" t="-17" r="1" b="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2" descr="PE03255_"/>
          <p:cNvSpPr>
            <a:spLocks noChangeArrowheads="1"/>
          </p:cNvSpPr>
          <p:nvPr/>
        </p:nvSpPr>
        <p:spPr bwMode="auto">
          <a:xfrm>
            <a:off x="369896" y="2227934"/>
            <a:ext cx="31339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(3)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Rectangle 3" descr="PE03255_"/>
          <p:cNvSpPr>
            <a:spLocks noChangeArrowheads="1"/>
          </p:cNvSpPr>
          <p:nvPr/>
        </p:nvSpPr>
        <p:spPr bwMode="auto">
          <a:xfrm>
            <a:off x="428870" y="3303876"/>
            <a:ext cx="32004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 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1608769" y="2635428"/>
          <a:ext cx="1863731" cy="8092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Equation" r:id="rId2" imgW="23469600" imgH="9448800" progId="Equation.DSMT4">
                  <p:embed/>
                </p:oleObj>
              </mc:Choice>
              <mc:Fallback>
                <p:oleObj name="Equation" r:id="rId2" imgW="234696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08769" y="2635428"/>
                        <a:ext cx="1863731" cy="8092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2117807" y="3683388"/>
          <a:ext cx="1058105" cy="82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Equation" r:id="rId4" imgW="11887200" imgH="9448800" progId="Equation.DSMT4">
                  <p:embed/>
                </p:oleObj>
              </mc:Choice>
              <mc:Fallback>
                <p:oleObj name="Equation" r:id="rId4" imgW="118872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7807" y="3683388"/>
                        <a:ext cx="1058105" cy="82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/>
        </p:nvGraphicFramePr>
        <p:xfrm>
          <a:off x="2265363" y="5160963"/>
          <a:ext cx="846137" cy="44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Equation" r:id="rId6" imgW="7924800" imgH="4267200" progId="Equation.DSMT4">
                  <p:embed/>
                </p:oleObj>
              </mc:Choice>
              <mc:Fallback>
                <p:oleObj name="Equation" r:id="rId6" imgW="79248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65363" y="5160963"/>
                        <a:ext cx="846137" cy="449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477844" y="4419012"/>
            <a:ext cx="27432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4903560" y="2279044"/>
            <a:ext cx="30645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(4)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4989159" y="3636328"/>
            <a:ext cx="2892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3" name="Object 6"/>
          <p:cNvGraphicFramePr>
            <a:graphicFrameLocks noChangeAspect="1"/>
          </p:cNvGraphicFramePr>
          <p:nvPr/>
        </p:nvGraphicFramePr>
        <p:xfrm>
          <a:off x="6346267" y="2751154"/>
          <a:ext cx="1699985" cy="8851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Equation" r:id="rId8" imgW="17983200" imgH="9448800" progId="Equation.DSMT4">
                  <p:embed/>
                </p:oleObj>
              </mc:Choice>
              <mc:Fallback>
                <p:oleObj name="Equation" r:id="rId8" imgW="179832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346267" y="2751154"/>
                        <a:ext cx="1699985" cy="8851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/>
        </p:nvGraphicFramePr>
        <p:xfrm>
          <a:off x="6892143" y="5040305"/>
          <a:ext cx="1201737" cy="995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Equation" r:id="rId10" imgW="11277600" imgH="9448800" progId="Equation.DSMT4">
                  <p:embed/>
                </p:oleObj>
              </mc:Choice>
              <mc:Fallback>
                <p:oleObj name="Equation" r:id="rId10" imgW="112776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892143" y="5040305"/>
                        <a:ext cx="1201737" cy="995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6"/>
          <p:cNvGraphicFramePr>
            <a:graphicFrameLocks noChangeAspect="1"/>
          </p:cNvGraphicFramePr>
          <p:nvPr/>
        </p:nvGraphicFramePr>
        <p:xfrm>
          <a:off x="6827837" y="3965652"/>
          <a:ext cx="1239838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Equation" r:id="rId12" imgW="13106400" imgH="9448800" progId="Equation.DSMT4">
                  <p:embed/>
                </p:oleObj>
              </mc:Choice>
              <mc:Fallback>
                <p:oleObj name="Equation" r:id="rId12" imgW="131064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827837" y="3965652"/>
                        <a:ext cx="1239838" cy="884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4989159" y="4731536"/>
            <a:ext cx="27432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0" grpId="0"/>
      <p:bldP spid="11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48976" y="930093"/>
            <a:ext cx="11568380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移项的定义</a:t>
            </a:r>
            <a:endParaRPr lang="en-US" altLang="zh-CN" sz="28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    一般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地，把方程中的某些项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改变符号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后，从方程的一边移到另一边，这种变形叫做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移项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 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8"/>
          <p:cNvSpPr txBox="1">
            <a:spLocks noChangeArrowheads="1"/>
          </p:cNvSpPr>
          <p:nvPr/>
        </p:nvSpPr>
        <p:spPr bwMode="auto">
          <a:xfrm>
            <a:off x="296451" y="3510240"/>
            <a:ext cx="37753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注意：移项一定要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变号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321621" y="2319973"/>
            <a:ext cx="3791423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 sz="2800" b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移项的依据及注意事项</a:t>
            </a:r>
            <a:endParaRPr lang="en-US" altLang="zh-CN" sz="2800" b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321621" y="2972334"/>
            <a:ext cx="52116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移项实际上是利用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等式的性质1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76075" y="2564940"/>
            <a:ext cx="3689403" cy="40509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1950700" y="102616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001483df-ca45-4bf2-8e64-75e452efde4e"/>
  <p:tag name="COMMONDATA" val="eyJoZGlkIjoiN2RlZjJkZjZkNGI3YzY4ZmI3N2JmZGZlOTg2NjgyZTAifQ==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2643</Words>
  <Application>WPS 演示</Application>
  <PresentationFormat/>
  <Paragraphs>203</Paragraphs>
  <Slides>19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38</vt:i4>
      </vt:variant>
      <vt:variant>
        <vt:lpstr>幻灯片标题</vt:lpstr>
      </vt:variant>
      <vt:variant>
        <vt:i4>19</vt:i4>
      </vt:variant>
    </vt:vector>
  </HeadingPairs>
  <TitlesOfParts>
    <vt:vector size="75" baseType="lpstr">
      <vt:lpstr>Arial</vt:lpstr>
      <vt:lpstr>宋体</vt:lpstr>
      <vt:lpstr>Wingdings</vt:lpstr>
      <vt:lpstr>微软雅黑</vt:lpstr>
      <vt:lpstr>华文行楷</vt:lpstr>
      <vt:lpstr>隶书</vt:lpstr>
      <vt:lpstr>Cambria Math</vt:lpstr>
      <vt:lpstr>楷体_GB2312</vt:lpstr>
      <vt:lpstr>新宋体</vt:lpstr>
      <vt:lpstr>Times New Roman</vt:lpstr>
      <vt:lpstr>Calibri</vt:lpstr>
      <vt:lpstr>黑体</vt:lpstr>
      <vt:lpstr>等线</vt:lpstr>
      <vt:lpstr>Arial Unicode MS</vt:lpstr>
      <vt:lpstr>等线 Light</vt:lpstr>
      <vt:lpstr>2_Office 主题​​</vt:lpstr>
      <vt:lpstr>3_Office 主题​​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2022-09-26T17:29:00Z</cp:lastPrinted>
  <dcterms:created xsi:type="dcterms:W3CDTF">2022-09-26T17:29:00Z</dcterms:created>
  <dcterms:modified xsi:type="dcterms:W3CDTF">2022-10-26T00:29:15Z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4DAD511ED6854F9B85A868F85A755FF0</vt:lpwstr>
  </property>
  <property fmtid="{D5CDD505-2E9C-101B-9397-08002B2CF9AE}" pid="7" name="KSOProductBuildVer">
    <vt:lpwstr>2052-11.1.0.12598</vt:lpwstr>
  </property>
</Properties>
</file>